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8" r:id="rId5"/>
  </p:sldMasterIdLst>
  <p:notesMasterIdLst>
    <p:notesMasterId r:id="rId107"/>
  </p:notesMasterIdLst>
  <p:handoutMasterIdLst>
    <p:handoutMasterId r:id="rId108"/>
  </p:handoutMasterIdLst>
  <p:sldIdLst>
    <p:sldId id="459" r:id="rId6"/>
    <p:sldId id="620" r:id="rId7"/>
    <p:sldId id="621" r:id="rId8"/>
    <p:sldId id="622" r:id="rId9"/>
    <p:sldId id="470" r:id="rId10"/>
    <p:sldId id="464" r:id="rId11"/>
    <p:sldId id="686" r:id="rId12"/>
    <p:sldId id="687" r:id="rId13"/>
    <p:sldId id="512" r:id="rId14"/>
    <p:sldId id="516" r:id="rId15"/>
    <p:sldId id="515" r:id="rId16"/>
    <p:sldId id="707" r:id="rId17"/>
    <p:sldId id="518" r:id="rId18"/>
    <p:sldId id="698" r:id="rId19"/>
    <p:sldId id="462" r:id="rId20"/>
    <p:sldId id="463" r:id="rId21"/>
    <p:sldId id="519" r:id="rId22"/>
    <p:sldId id="520" r:id="rId23"/>
    <p:sldId id="521" r:id="rId24"/>
    <p:sldId id="703" r:id="rId25"/>
    <p:sldId id="625" r:id="rId26"/>
    <p:sldId id="465" r:id="rId27"/>
    <p:sldId id="683" r:id="rId28"/>
    <p:sldId id="525" r:id="rId29"/>
    <p:sldId id="469" r:id="rId30"/>
    <p:sldId id="626" r:id="rId31"/>
    <p:sldId id="471" r:id="rId32"/>
    <p:sldId id="627" r:id="rId33"/>
    <p:sldId id="473" r:id="rId34"/>
    <p:sldId id="628" r:id="rId35"/>
    <p:sldId id="474" r:id="rId36"/>
    <p:sldId id="681" r:id="rId37"/>
    <p:sldId id="478" r:id="rId38"/>
    <p:sldId id="476" r:id="rId39"/>
    <p:sldId id="477" r:id="rId40"/>
    <p:sldId id="629" r:id="rId41"/>
    <p:sldId id="630" r:id="rId42"/>
    <p:sldId id="633" r:id="rId43"/>
    <p:sldId id="631" r:id="rId44"/>
    <p:sldId id="632" r:id="rId45"/>
    <p:sldId id="634" r:id="rId46"/>
    <p:sldId id="635" r:id="rId47"/>
    <p:sldId id="636" r:id="rId48"/>
    <p:sldId id="639" r:id="rId49"/>
    <p:sldId id="638" r:id="rId50"/>
    <p:sldId id="496" r:id="rId51"/>
    <p:sldId id="637" r:id="rId52"/>
    <p:sldId id="641" r:id="rId53"/>
    <p:sldId id="642" r:id="rId54"/>
    <p:sldId id="640" r:id="rId55"/>
    <p:sldId id="643" r:id="rId56"/>
    <p:sldId id="646" r:id="rId57"/>
    <p:sldId id="645" r:id="rId58"/>
    <p:sldId id="644" r:id="rId59"/>
    <p:sldId id="647" r:id="rId60"/>
    <p:sldId id="517" r:id="rId61"/>
    <p:sldId id="650" r:id="rId62"/>
    <p:sldId id="490" r:id="rId63"/>
    <p:sldId id="649" r:id="rId64"/>
    <p:sldId id="654" r:id="rId65"/>
    <p:sldId id="653" r:id="rId66"/>
    <p:sldId id="651" r:id="rId67"/>
    <p:sldId id="652" r:id="rId68"/>
    <p:sldId id="657" r:id="rId69"/>
    <p:sldId id="656" r:id="rId70"/>
    <p:sldId id="495" r:id="rId71"/>
    <p:sldId id="661" r:id="rId72"/>
    <p:sldId id="655" r:id="rId73"/>
    <p:sldId id="659" r:id="rId74"/>
    <p:sldId id="662" r:id="rId75"/>
    <p:sldId id="665" r:id="rId76"/>
    <p:sldId id="664" r:id="rId77"/>
    <p:sldId id="663" r:id="rId78"/>
    <p:sldId id="658" r:id="rId79"/>
    <p:sldId id="666" r:id="rId80"/>
    <p:sldId id="669" r:id="rId81"/>
    <p:sldId id="526" r:id="rId82"/>
    <p:sldId id="668" r:id="rId83"/>
    <p:sldId id="667" r:id="rId84"/>
    <p:sldId id="483" r:id="rId85"/>
    <p:sldId id="522" r:id="rId86"/>
    <p:sldId id="485" r:id="rId87"/>
    <p:sldId id="486" r:id="rId88"/>
    <p:sldId id="479" r:id="rId89"/>
    <p:sldId id="673" r:id="rId90"/>
    <p:sldId id="676" r:id="rId91"/>
    <p:sldId id="482" r:id="rId92"/>
    <p:sldId id="675" r:id="rId93"/>
    <p:sldId id="480" r:id="rId94"/>
    <p:sldId id="699" r:id="rId95"/>
    <p:sldId id="700" r:id="rId96"/>
    <p:sldId id="504" r:id="rId97"/>
    <p:sldId id="503" r:id="rId98"/>
    <p:sldId id="701" r:id="rId99"/>
    <p:sldId id="702" r:id="rId100"/>
    <p:sldId id="487" r:id="rId101"/>
    <p:sldId id="488" r:id="rId102"/>
    <p:sldId id="706" r:id="rId103"/>
    <p:sldId id="508" r:id="rId104"/>
    <p:sldId id="509" r:id="rId105"/>
    <p:sldId id="511" r:id="rId10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 id="2" name="Hoffman, Gail - FNS" initials="HG-F" lastIdx="3" clrIdx="1">
    <p:extLst>
      <p:ext uri="{19B8F6BF-5375-455C-9EA6-DF929625EA0E}">
        <p15:presenceInfo xmlns:p15="http://schemas.microsoft.com/office/powerpoint/2012/main" userId="S::gail.hoffman@usda.gov::33c9dee0-b504-48b6-afb1-3b3e7e29d9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5993" autoAdjust="0"/>
  </p:normalViewPr>
  <p:slideViewPr>
    <p:cSldViewPr snapToGrid="0">
      <p:cViewPr varScale="1">
        <p:scale>
          <a:sx n="74" d="100"/>
          <a:sy n="74" d="100"/>
        </p:scale>
        <p:origin x="1973" y="62"/>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8" d="100"/>
          <a:sy n="68" d="100"/>
        </p:scale>
        <p:origin x="3258"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notesMaster" Target="notesMasters/notesMaster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handoutMaster" Target="handoutMasters/handout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commentAuthors" Target="commentAuthor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2-11T13:12:32.912" idx="3">
    <p:pos x="10" y="10"/>
    <p:text>Added new AJFA poster</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3038475" cy="466578"/>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6" y="0"/>
            <a:ext cx="3038475" cy="466578"/>
          </a:xfrm>
          <a:prstGeom prst="rect">
            <a:avLst/>
          </a:prstGeom>
        </p:spPr>
        <p:txBody>
          <a:bodyPr vert="horz" lIns="91759" tIns="45880" rIns="91759" bIns="45880" rtlCol="0"/>
          <a:lstStyle>
            <a:lvl1pPr algn="r">
              <a:defRPr sz="1200"/>
            </a:lvl1pPr>
          </a:lstStyle>
          <a:p>
            <a:fld id="{A9B734D9-FBB7-4B85-86A2-24E15EDE55E0}" type="datetimeFigureOut">
              <a:rPr lang="en-US" smtClean="0"/>
              <a:t>11/30/2022</a:t>
            </a:fld>
            <a:endParaRPr lang="en-US" dirty="0"/>
          </a:p>
        </p:txBody>
      </p:sp>
      <p:sp>
        <p:nvSpPr>
          <p:cNvPr id="4" name="Footer Placeholder 3"/>
          <p:cNvSpPr>
            <a:spLocks noGrp="1"/>
          </p:cNvSpPr>
          <p:nvPr>
            <p:ph type="ftr" sz="quarter" idx="2"/>
          </p:nvPr>
        </p:nvSpPr>
        <p:spPr>
          <a:xfrm>
            <a:off x="10" y="8829823"/>
            <a:ext cx="3038475" cy="466578"/>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6" y="8829823"/>
            <a:ext cx="3038475" cy="466578"/>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6435"/>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6435"/>
          </a:xfrm>
          <a:prstGeom prst="rect">
            <a:avLst/>
          </a:prstGeom>
        </p:spPr>
        <p:txBody>
          <a:bodyPr vert="horz" lIns="93155" tIns="46576" rIns="93155" bIns="46576" rtlCol="0"/>
          <a:lstStyle>
            <a:lvl1pPr algn="r">
              <a:defRPr sz="1200"/>
            </a:lvl1pPr>
          </a:lstStyle>
          <a:p>
            <a:fld id="{E3FD6F98-055A-4837-90F2-8E5F6821A1BB}" type="datetimeFigureOut">
              <a:rPr lang="en-US" smtClean="0"/>
              <a:t>11/30/2022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73900"/>
            <a:ext cx="5608320" cy="3660458"/>
          </a:xfrm>
          <a:prstGeom prst="rect">
            <a:avLst/>
          </a:prstGeom>
        </p:spPr>
        <p:txBody>
          <a:bodyPr vert="horz" lIns="93155" tIns="46576" rIns="93155" bIns="4657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6"/>
            <a:ext cx="3037840" cy="466434"/>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6"/>
            <a:ext cx="3037840" cy="466434"/>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Interethnic_Placement_Act#cite_note-ChildWelfare-4" TargetMode="External"/><Relationship Id="rId3" Type="http://schemas.openxmlformats.org/officeDocument/2006/relationships/hyperlink" Target="https://www.gpo.gov/fdsys/pkg/USCODE-2008-title42/html/USCODE-2008-title42-chap21-subchapI-sec1996b.htm" TargetMode="External"/><Relationship Id="rId7" Type="http://schemas.openxmlformats.org/officeDocument/2006/relationships/hyperlink" Target="https://en.wikipedia.org/wiki/Interethnic_Placement_Act#cite_note-definition-3"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Interethnic_Placement_Act#cite_note-GPO-2" TargetMode="External"/><Relationship Id="rId5" Type="http://schemas.openxmlformats.org/officeDocument/2006/relationships/hyperlink" Target="https://en.wikipedia.org/wiki/Interethnic_Placement_Act#cite_note-CWLA-1" TargetMode="External"/><Relationship Id="rId10" Type="http://schemas.openxmlformats.org/officeDocument/2006/relationships/hyperlink" Target="https://en.wikipedia.org/wiki/Indian_Child_Welfare_Act" TargetMode="External"/><Relationship Id="rId4" Type="http://schemas.openxmlformats.org/officeDocument/2006/relationships/hyperlink" Target="https://en.wikipedia.org/wiki/Small_Business_Job_Protection_Act_of_1996#Adoption" TargetMode="External"/><Relationship Id="rId9" Type="http://schemas.openxmlformats.org/officeDocument/2006/relationships/hyperlink" Target="https://en.wikipedia.org/wiki/Multi-Ethnic_Placement_Ac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data.census.gov/cedsci/table?q=Language%20Spoken%20at%20Home&amp;tid=ACSDT1Y2019.B16002&amp;hidePreview=true"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s://www.lep.gov/maps/lma2015/Final"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conducted today will be accepted as the annual civil rights training required by USDA and US HHS.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3467639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8721ADD-8CBF-4300-9F22-DF1C9EC8A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25079B5-209B-4F85-868E-B885666D29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Additionally, under ADA, Title II requires government to ensure equal access within areas of:</a:t>
            </a:r>
          </a:p>
          <a:p>
            <a:pPr eaLnBrk="1" hangingPunct="1">
              <a:spcBef>
                <a:spcPct val="0"/>
              </a:spcBef>
            </a:pPr>
            <a:r>
              <a:rPr lang="en-US" altLang="en-US"/>
              <a:t>Integration</a:t>
            </a:r>
          </a:p>
          <a:p>
            <a:pPr eaLnBrk="1" hangingPunct="1">
              <a:spcBef>
                <a:spcPct val="0"/>
              </a:spcBef>
            </a:pPr>
            <a:r>
              <a:rPr lang="en-US" altLang="en-US"/>
              <a:t>Effective Communication</a:t>
            </a:r>
          </a:p>
          <a:p>
            <a:pPr eaLnBrk="1" hangingPunct="1">
              <a:spcBef>
                <a:spcPct val="0"/>
              </a:spcBef>
            </a:pPr>
            <a:r>
              <a:rPr lang="en-US" altLang="en-US"/>
              <a:t>Building Accessibility</a:t>
            </a:r>
          </a:p>
          <a:p>
            <a:pPr eaLnBrk="1" hangingPunct="1">
              <a:spcBef>
                <a:spcPct val="0"/>
              </a:spcBef>
            </a:pPr>
            <a:r>
              <a:rPr lang="en-US" altLang="en-US"/>
              <a:t>Program Accessibility</a:t>
            </a:r>
          </a:p>
          <a:p>
            <a:pPr eaLnBrk="1" hangingPunct="1">
              <a:spcBef>
                <a:spcPct val="0"/>
              </a:spcBef>
            </a:pPr>
            <a:r>
              <a:rPr lang="en-US" altLang="en-US"/>
              <a:t>Web Accessibility</a:t>
            </a:r>
          </a:p>
          <a:p>
            <a:pPr eaLnBrk="1" hangingPunct="1">
              <a:spcBef>
                <a:spcPct val="0"/>
              </a:spcBef>
            </a:pPr>
            <a:r>
              <a:rPr lang="en-US" altLang="en-US"/>
              <a:t>Emergency Preparedness</a:t>
            </a:r>
          </a:p>
          <a:p>
            <a:pPr eaLnBrk="1" hangingPunct="1">
              <a:spcBef>
                <a:spcPct val="0"/>
              </a:spcBef>
            </a:pPr>
            <a:r>
              <a:rPr lang="en-US" altLang="en-US"/>
              <a:t>We will discuss further about disability protected class.</a:t>
            </a:r>
          </a:p>
          <a:p>
            <a:pPr eaLnBrk="1" hangingPunct="1">
              <a:spcBef>
                <a:spcPct val="0"/>
              </a:spcBef>
            </a:pPr>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101</a:t>
            </a:fld>
            <a:endParaRPr lang="en-US" dirty="0"/>
          </a:p>
        </p:txBody>
      </p:sp>
    </p:spTree>
    <p:extLst>
      <p:ext uri="{BB962C8B-B14F-4D97-AF65-F5344CB8AC3E}">
        <p14:creationId xmlns:p14="http://schemas.microsoft.com/office/powerpoint/2010/main" val="219695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CFD3989-3FB5-4FDB-AC5E-66CD6FBC83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7910D9E-AF81-474F-BB00-28182099AC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Next identified protected class is sex and the citations defined under HHS and USDA.</a:t>
            </a:r>
          </a:p>
          <a:p>
            <a:pPr eaLnBrk="1" hangingPunct="1">
              <a:spcBef>
                <a:spcPct val="0"/>
              </a:spcBef>
            </a:pPr>
            <a:endParaRPr lang="en-US" altLang="en-US" dirty="0"/>
          </a:p>
          <a:p>
            <a:pPr eaLnBrk="1" hangingPunct="1">
              <a:spcBef>
                <a:spcPct val="0"/>
              </a:spcBef>
            </a:pPr>
            <a:r>
              <a:rPr lang="en-US" sz="1200" dirty="0">
                <a:solidFill>
                  <a:srgbClr val="0070C0"/>
                </a:solidFill>
                <a:highlight>
                  <a:srgbClr val="FFFF00"/>
                </a:highlight>
                <a:latin typeface="Verdana"/>
                <a:cs typeface="Verdana"/>
              </a:rPr>
              <a:t>As mentioned in earlier, the protected class Sex, includes gender identity &amp; sexual orientation.</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37DEC6B-1303-416D-8D39-05F0C4BB9A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11EC754-AF48-4BE2-B576-FD9BDBC3B2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Next identified protected class is age and the citations defined under HHS and USDA.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82D7F6A-199F-492B-B67B-500ABEF645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A22DF58-718A-4B19-BC23-21244C9429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Religion and National Origin are the last two protected classes identified and citations defined under HHS and USDA</a:t>
            </a:r>
          </a:p>
          <a:p>
            <a:pPr eaLnBrk="1" hangingPunct="1">
              <a:spcBef>
                <a:spcPct val="0"/>
              </a:spcBef>
            </a:pPr>
            <a:r>
              <a:rPr lang="en-US" altLang="en-US"/>
              <a:t>We will discuss more about National Origin in the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3D63FF2-D4A7-4CB2-BEB4-3BE19E428C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09E9B36-2728-409E-AEAC-3AE8DC589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These laws establish the authority for USDA SNAP.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A850D44-201D-475A-983B-57B9E0409F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D055848-44ED-4F1B-9D3C-A22D4CB339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C0740B0-7F0E-499C-99B1-0C56F551EE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BE3AEEA-F182-4686-BC2F-90C6DA2683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latin typeface="Verdana" panose="020B0604030504040204" pitchFamily="34" charset="0"/>
                <a:ea typeface="Verdana" panose="020B0604030504040204" pitchFamily="34" charset="0"/>
                <a:cs typeface="Verdana" panose="020B0604030504040204" pitchFamily="34" charset="0"/>
              </a:rPr>
              <a:t>Cited earlier, essentially, Section 1557 prohibits discrimination on the basis of race, color, national origin, sex, age, or disability in HHS-funded programs and activities and ACA Marketplaces.</a:t>
            </a:r>
          </a:p>
          <a:p>
            <a:pPr eaLnBrk="1" hangingPunct="1">
              <a:spcBef>
                <a:spcPct val="0"/>
              </a:spcBef>
            </a:pPr>
            <a:endParaRPr lang="en-US" altLang="en-US" sz="11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100" dirty="0">
                <a:latin typeface="Verdana" panose="020B0604030504040204" pitchFamily="34" charset="0"/>
                <a:ea typeface="Verdana" panose="020B0604030504040204" pitchFamily="34" charset="0"/>
                <a:cs typeface="Verdana" panose="020B0604030504040204" pitchFamily="34" charset="0"/>
              </a:rPr>
              <a:t>Section 1557 builds on prior Federal civil rights laws to prohibit sex discrimination in health care.</a:t>
            </a:r>
          </a:p>
          <a:p>
            <a:pPr eaLnBrk="1" hangingPunct="1">
              <a:spcBef>
                <a:spcPct val="0"/>
              </a:spcBef>
            </a:pPr>
            <a:r>
              <a:rPr lang="en-US" altLang="en-US" sz="1100" dirty="0">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pPr>
            <a:r>
              <a:rPr lang="en-US" altLang="en-US" sz="1100" dirty="0">
                <a:latin typeface="Verdana" panose="020B0604030504040204" pitchFamily="34" charset="0"/>
                <a:ea typeface="Verdana" panose="020B0604030504040204" pitchFamily="34" charset="0"/>
                <a:cs typeface="Verdana" panose="020B0604030504040204" pitchFamily="34" charset="0"/>
              </a:rPr>
              <a:t>The final rule requires that women be treated equally with men in the health care they receive and also prohibits the denial of health care or health coverage based on an individual’s sex, including discrimination based on pregnancy. </a:t>
            </a:r>
          </a:p>
          <a:p>
            <a:pPr eaLnBrk="1" hangingPunct="1">
              <a:spcBef>
                <a:spcPct val="0"/>
              </a:spcBef>
            </a:pPr>
            <a:endParaRPr lang="en-US" altLang="en-US" sz="11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100" dirty="0">
                <a:latin typeface="Verdana" panose="020B0604030504040204" pitchFamily="34" charset="0"/>
                <a:ea typeface="Verdana" panose="020B0604030504040204" pitchFamily="34" charset="0"/>
                <a:cs typeface="Verdana" panose="020B0604030504040204" pitchFamily="34" charset="0"/>
              </a:rPr>
              <a:t>For individuals with disabilities, the final rule requires covered entities to make all programs and activities provided through electronic and information technology accessible; to ensure the physical accessibility of newly constructed or altered facilities; and to provide appropriate auxiliary aids and services for individuals with disabilities. Covered entities are also prohibited from using marketing practices or benefit designs that discriminate on the basis of disability and other prohibited bases. </a:t>
            </a:r>
          </a:p>
          <a:p>
            <a:pPr eaLnBrk="1" hangingPunct="1">
              <a:spcBef>
                <a:spcPct val="0"/>
              </a:spcBef>
            </a:pPr>
            <a:endParaRPr lang="en-US" altLang="en-US" sz="11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100" dirty="0">
                <a:latin typeface="Verdana" panose="020B0604030504040204" pitchFamily="34" charset="0"/>
                <a:ea typeface="Verdana" panose="020B0604030504040204" pitchFamily="34" charset="0"/>
                <a:cs typeface="Verdana" panose="020B0604030504040204" pitchFamily="34" charset="0"/>
              </a:rPr>
              <a:t>Covered entities must take reasonable steps to provide meaningful access to each individual with limited English proficiency eligible to be served or likely to be encountered in their health programs and activities. In addition, covered entities are encouraged to develop and implement a language access plan.-We will talk more about the LEP Plan. </a:t>
            </a:r>
          </a:p>
          <a:p>
            <a:pPr eaLnBrk="1" hangingPunct="1">
              <a:spcBef>
                <a:spcPct val="0"/>
              </a:spcBef>
            </a:pPr>
            <a:endParaRPr lang="en-US" altLang="en-US" sz="11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100" dirty="0">
                <a:latin typeface="Verdana" panose="020B0604030504040204" pitchFamily="34" charset="0"/>
                <a:ea typeface="Verdana" panose="020B0604030504040204" pitchFamily="34" charset="0"/>
                <a:cs typeface="Verdana" panose="020B0604030504040204" pitchFamily="34" charset="0"/>
              </a:rPr>
              <a:t>Also, the final rule on Section 1557 does not include a religious exemption; however, the final rule does not displace existing protections for religious freedom and conscience.</a:t>
            </a:r>
          </a:p>
          <a:p>
            <a:pPr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1EC5133-7747-46B5-8384-6E119F8E2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A44C1B6-04DF-466D-8C69-4878246A48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remaining listed civil rights legal authorities are pertinent as NC moves to Medicaid Transformation.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61BE523-4833-46DE-A6DD-6ECE180B29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B0D1494-8D7D-4107-A381-B7FFE81982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Helvetica" panose="020B0604020202020204" pitchFamily="34" charset="0"/>
              </a:rPr>
              <a:t>Section 1808(c) of the Small Business Job Protection Act of 1996</a:t>
            </a:r>
            <a:r>
              <a:rPr lang="en-US" b="0" i="0" dirty="0">
                <a:solidFill>
                  <a:srgbClr val="000000"/>
                </a:solidFill>
                <a:effectLst/>
                <a:latin typeface="Helvetica" panose="020B0604020202020204" pitchFamily="34" charset="0"/>
              </a:rPr>
              <a:t> (</a:t>
            </a:r>
            <a:r>
              <a:rPr lang="en-US" b="0" i="0" u="sng" dirty="0">
                <a:solidFill>
                  <a:srgbClr val="0053CC"/>
                </a:solidFill>
                <a:effectLst/>
                <a:latin typeface="Helvetica" panose="020B0604020202020204" pitchFamily="34" charset="0"/>
                <a:hlinkClick r:id="rId3"/>
              </a:rPr>
              <a:t>42 USC § 1996b</a:t>
            </a:r>
            <a:r>
              <a:rPr lang="en-US" b="0" i="0" dirty="0">
                <a:solidFill>
                  <a:srgbClr val="000000"/>
                </a:solidFill>
                <a:effectLst/>
                <a:latin typeface="Helvetica" panose="020B0604020202020204" pitchFamily="34" charset="0"/>
              </a:rPr>
              <a:t>) prohibits covered agencies and entities from discriminating on the basis of race, color and national origin in child placement decisions in adoption and foster care.</a:t>
            </a:r>
          </a:p>
          <a:p>
            <a:r>
              <a:rPr lang="en-US" dirty="0"/>
              <a:t>The </a:t>
            </a:r>
            <a:r>
              <a:rPr lang="en-US" b="1" dirty="0"/>
              <a:t>Interethnic Placement Act</a:t>
            </a:r>
            <a:r>
              <a:rPr lang="en-US" dirty="0"/>
              <a:t>, also known as IEPA or the Interethnic Placement Provisions (Pub. L. 104-188, Enacted August 20, 1996), was enacted as title I, subtitle H, section 1808, Removal of Barriers to Interethnic Adoption, as part of the </a:t>
            </a:r>
            <a:r>
              <a:rPr lang="en-US" dirty="0">
                <a:hlinkClick r:id="rId4" tooltip="Small Business Job Protection Act of 1996"/>
              </a:rPr>
              <a:t>Small Business Job Protection Act of 1996</a:t>
            </a:r>
            <a:r>
              <a:rPr lang="en-US" dirty="0"/>
              <a:t> in the United States.</a:t>
            </a:r>
            <a:r>
              <a:rPr lang="en-US" baseline="30000" dirty="0">
                <a:hlinkClick r:id="rId5"/>
              </a:rPr>
              <a:t>[1]</a:t>
            </a:r>
            <a:r>
              <a:rPr lang="en-US" baseline="30000" dirty="0">
                <a:hlinkClick r:id="rId6"/>
              </a:rPr>
              <a:t>[2]</a:t>
            </a:r>
            <a:r>
              <a:rPr lang="en-US" baseline="30000" dirty="0">
                <a:hlinkClick r:id="rId7"/>
              </a:rPr>
              <a:t>[3]</a:t>
            </a:r>
            <a:r>
              <a:rPr lang="en-US" baseline="30000" dirty="0">
                <a:hlinkClick r:id="rId8"/>
              </a:rPr>
              <a:t>[4]</a:t>
            </a:r>
            <a:r>
              <a:rPr lang="en-US" dirty="0"/>
              <a:t> Advocates of the amendments argued that it strengthened and clarified the </a:t>
            </a:r>
            <a:r>
              <a:rPr lang="en-US" dirty="0">
                <a:hlinkClick r:id="rId9" tooltip="Multi-Ethnic Placement Act"/>
              </a:rPr>
              <a:t>Multi-Ethnic Placement Act of 1994</a:t>
            </a:r>
            <a:r>
              <a:rPr lang="en-US" dirty="0"/>
              <a:t> (also known as MEPA).</a:t>
            </a:r>
            <a:r>
              <a:rPr lang="en-US" baseline="30000" dirty="0">
                <a:hlinkClick r:id="rId5"/>
              </a:rPr>
              <a:t>[1]</a:t>
            </a:r>
            <a:r>
              <a:rPr lang="en-US" baseline="30000" dirty="0">
                <a:hlinkClick r:id="rId6"/>
              </a:rPr>
              <a:t>[2]</a:t>
            </a:r>
            <a:r>
              <a:rPr lang="en-US" baseline="30000" dirty="0">
                <a:hlinkClick r:id="rId7"/>
              </a:rPr>
              <a:t>[3]</a:t>
            </a:r>
            <a:r>
              <a:rPr lang="en-US" baseline="30000" dirty="0">
                <a:hlinkClick r:id="rId8"/>
              </a:rPr>
              <a:t>[4]</a:t>
            </a:r>
            <a:r>
              <a:rPr lang="en-US" dirty="0"/>
              <a:t> </a:t>
            </a:r>
          </a:p>
          <a:p>
            <a:r>
              <a:rPr lang="en-US" dirty="0"/>
              <a:t>IEPA eliminated language in MEPA about cultural and racial considerations in the foster care and adoption processes.</a:t>
            </a:r>
            <a:r>
              <a:rPr lang="en-US" baseline="30000" dirty="0">
                <a:hlinkClick r:id="rId5"/>
              </a:rPr>
              <a:t>[1]</a:t>
            </a:r>
            <a:r>
              <a:rPr lang="en-US" baseline="30000" dirty="0">
                <a:hlinkClick r:id="rId6"/>
              </a:rPr>
              <a:t>[2]</a:t>
            </a:r>
            <a:r>
              <a:rPr lang="en-US" baseline="30000" dirty="0">
                <a:hlinkClick r:id="rId7"/>
              </a:rPr>
              <a:t>[3]</a:t>
            </a:r>
            <a:r>
              <a:rPr lang="en-US" baseline="30000" dirty="0">
                <a:hlinkClick r:id="rId8"/>
              </a:rPr>
              <a:t>[4]</a:t>
            </a:r>
            <a:r>
              <a:rPr lang="en-US" dirty="0"/>
              <a:t> IEPA's proponents indicated that its primary purpose was to eliminate racial discrimination during federally funded foster care and adoption placements so that children will not be delayed nor denied placement based on their race, color, or national origin.</a:t>
            </a:r>
            <a:r>
              <a:rPr lang="en-US" baseline="30000" dirty="0">
                <a:hlinkClick r:id="rId5"/>
              </a:rPr>
              <a:t>[1]</a:t>
            </a:r>
            <a:r>
              <a:rPr lang="en-US" baseline="30000" dirty="0">
                <a:hlinkClick r:id="rId6"/>
              </a:rPr>
              <a:t>[2]</a:t>
            </a:r>
            <a:r>
              <a:rPr lang="en-US" baseline="30000" dirty="0">
                <a:hlinkClick r:id="rId7"/>
              </a:rPr>
              <a:t>[3]</a:t>
            </a:r>
            <a:r>
              <a:rPr lang="en-US" baseline="30000" dirty="0">
                <a:hlinkClick r:id="rId8"/>
              </a:rPr>
              <a:t>[4]</a:t>
            </a:r>
            <a:r>
              <a:rPr lang="en-US" dirty="0"/>
              <a:t> This protection against discrimination also extends to foster and adoptive parents.</a:t>
            </a:r>
            <a:r>
              <a:rPr lang="en-US" baseline="30000" dirty="0">
                <a:hlinkClick r:id="rId7"/>
              </a:rPr>
              <a:t>[3]</a:t>
            </a:r>
            <a:r>
              <a:rPr lang="en-US" baseline="30000" dirty="0">
                <a:hlinkClick r:id="rId8"/>
              </a:rPr>
              <a:t>[4]</a:t>
            </a:r>
            <a:r>
              <a:rPr lang="en-US" dirty="0"/>
              <a:t> IEPA established financial penalties for states that do not comply with these provisions.</a:t>
            </a:r>
            <a:r>
              <a:rPr lang="en-US" baseline="30000" dirty="0">
                <a:hlinkClick r:id="rId5"/>
              </a:rPr>
              <a:t>[1]</a:t>
            </a:r>
            <a:r>
              <a:rPr lang="en-US" baseline="30000" dirty="0">
                <a:hlinkClick r:id="rId6"/>
              </a:rPr>
              <a:t>[2]</a:t>
            </a:r>
            <a:r>
              <a:rPr lang="en-US" baseline="30000" dirty="0">
                <a:hlinkClick r:id="rId7"/>
              </a:rPr>
              <a:t>[3]</a:t>
            </a:r>
            <a:r>
              <a:rPr lang="en-US" baseline="30000" dirty="0">
                <a:hlinkClick r:id="rId8"/>
              </a:rPr>
              <a:t>[4]</a:t>
            </a:r>
            <a:r>
              <a:rPr lang="en-US" dirty="0"/>
              <a:t> IEPA also reiterated MEPA's requirement that agencies need to recruit more racially diverse foster and adoptive parents in order to reflect the diverse children in need of placements.</a:t>
            </a:r>
            <a:r>
              <a:rPr lang="en-US" baseline="30000" dirty="0">
                <a:hlinkClick r:id="rId6"/>
              </a:rPr>
              <a:t>[2]</a:t>
            </a:r>
            <a:r>
              <a:rPr lang="en-US" baseline="30000" dirty="0">
                <a:hlinkClick r:id="rId7"/>
              </a:rPr>
              <a:t>[3]</a:t>
            </a:r>
            <a:r>
              <a:rPr lang="en-US" baseline="30000" dirty="0">
                <a:hlinkClick r:id="rId8"/>
              </a:rPr>
              <a:t>[4]</a:t>
            </a:r>
            <a:r>
              <a:rPr lang="en-US" dirty="0"/>
              <a:t> </a:t>
            </a:r>
          </a:p>
          <a:p>
            <a:r>
              <a:rPr lang="en-US" dirty="0"/>
              <a:t>IEPA's provisions do not apply to children protected under the </a:t>
            </a:r>
            <a:r>
              <a:rPr lang="en-US" dirty="0">
                <a:hlinkClick r:id="rId10" tooltip="Indian Child Welfare Act"/>
              </a:rPr>
              <a:t>Indian Child Welfare Act</a:t>
            </a:r>
            <a:r>
              <a:rPr lang="en-US" dirty="0"/>
              <a:t>.</a:t>
            </a:r>
            <a:r>
              <a:rPr lang="en-US" baseline="30000" dirty="0">
                <a:hlinkClick r:id="rId7"/>
              </a:rPr>
              <a:t>[3]</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Helvetica" panose="020B0604020202020204" pitchFamily="34" charset="0"/>
            </a:endParaRP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47668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overview of discrimination, civil rights laws, and legal authority applicable to USDA will be presented today.</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691863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2828277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Now that we have quickly covered what does discrimination mean, civil right laws and legal authorities, we now will present how to comply with those laws and legal authorities as we move into the areas of compliance.</a:t>
            </a:r>
          </a:p>
          <a:p>
            <a:pPr eaLnBrk="1" hangingPunct="1">
              <a:spcBef>
                <a:spcPct val="0"/>
              </a:spcBef>
            </a:pPr>
            <a:r>
              <a:rPr lang="en-US" altLang="en-US" dirty="0"/>
              <a:t>As States, counties and subrecipients (contractors) must have plans outlining how they will work and they must also have an assurance statement attesting to the federal laws as recipients of federal funds.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
        <p:nvSpPr>
          <p:cNvPr id="6" name="Footer Placeholder 5">
            <a:extLst>
              <a:ext uri="{FF2B5EF4-FFF2-40B4-BE49-F238E27FC236}">
                <a16:creationId xmlns:a16="http://schemas.microsoft.com/office/drawing/2014/main" id="{B9E5A5CA-C0B7-4C68-AC20-48E94A32D80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30465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1437551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A6FF718-9A91-4942-B1DF-16C661C933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A77F52F-73E7-4431-A439-30BEF473B2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Assurance Statement and the Civil Rights Title VI/LEP Plan is due every year in August.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2662805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237256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544961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version in Spanish as well.</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3341978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2637008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Complaint Contact Information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209012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County and Local Entities must submit proof of training conducted to the NC DSS Civil Rights Administrator by email, mail, or fax.</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188811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dirty="0"/>
          </a:p>
        </p:txBody>
      </p:sp>
      <p:sp>
        <p:nvSpPr>
          <p:cNvPr id="6" name="Footer Placeholder 5">
            <a:extLst>
              <a:ext uri="{FF2B5EF4-FFF2-40B4-BE49-F238E27FC236}">
                <a16:creationId xmlns:a16="http://schemas.microsoft.com/office/drawing/2014/main" id="{35C79858-80AF-4BFA-B74C-48841715AD0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104877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3730762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295801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1904415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730555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3460084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Reasonable Modification is under Title II of the ADA a difference from Reasonable Accommodation under Title VII.</a:t>
            </a:r>
          </a:p>
          <a:p>
            <a:pPr eaLnBrk="1" hangingPunct="1">
              <a:spcBef>
                <a:spcPct val="0"/>
              </a:spcBef>
            </a:pPr>
            <a:r>
              <a:rPr lang="en-US" altLang="en-US" dirty="0"/>
              <a:t>35.130(b) (7) clarifies the following:</a:t>
            </a:r>
          </a:p>
          <a:p>
            <a:pPr eaLnBrk="1" hangingPunct="1">
              <a:spcBef>
                <a:spcPct val="0"/>
              </a:spcBef>
            </a:pPr>
            <a:r>
              <a:rPr lang="en-US" altLang="en-US" dirty="0"/>
              <a:t>Limits the species of services animals to dogs</a:t>
            </a:r>
          </a:p>
          <a:p>
            <a:pPr eaLnBrk="1" hangingPunct="1">
              <a:spcBef>
                <a:spcPct val="0"/>
              </a:spcBef>
            </a:pPr>
            <a:r>
              <a:rPr lang="en-US" altLang="en-US" dirty="0"/>
              <a:t>Makes clear that comfort or emotional support animals are not covered</a:t>
            </a:r>
          </a:p>
          <a:p>
            <a:pPr eaLnBrk="1" hangingPunct="1">
              <a:spcBef>
                <a:spcPct val="0"/>
              </a:spcBef>
            </a:pPr>
            <a:r>
              <a:rPr lang="en-US" altLang="en-US" dirty="0"/>
              <a:t>Makes clear that individuals with physical, sensory, psychiatric or other mental disabilities can use service animals.</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228769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3628511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in detail auxiliary provisions.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142546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44899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3455921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41</a:t>
            </a:fld>
            <a:endParaRPr lang="en-US" dirty="0"/>
          </a:p>
        </p:txBody>
      </p:sp>
    </p:spTree>
    <p:extLst>
      <p:ext uri="{BB962C8B-B14F-4D97-AF65-F5344CB8AC3E}">
        <p14:creationId xmlns:p14="http://schemas.microsoft.com/office/powerpoint/2010/main" val="1983182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42</a:t>
            </a:fld>
            <a:endParaRPr lang="en-US" dirty="0"/>
          </a:p>
        </p:txBody>
      </p:sp>
    </p:spTree>
    <p:extLst>
      <p:ext uri="{BB962C8B-B14F-4D97-AF65-F5344CB8AC3E}">
        <p14:creationId xmlns:p14="http://schemas.microsoft.com/office/powerpoint/2010/main" val="3693100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43</a:t>
            </a:fld>
            <a:endParaRPr lang="en-US" dirty="0"/>
          </a:p>
        </p:txBody>
      </p:sp>
      <p:sp>
        <p:nvSpPr>
          <p:cNvPr id="6" name="Footer Placeholder 5">
            <a:extLst>
              <a:ext uri="{FF2B5EF4-FFF2-40B4-BE49-F238E27FC236}">
                <a16:creationId xmlns:a16="http://schemas.microsoft.com/office/drawing/2014/main" id="{4B2ACF17-84DA-4B7F-A233-43C8AB08A5D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449158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3534762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45</a:t>
            </a:fld>
            <a:endParaRPr lang="en-US" dirty="0"/>
          </a:p>
        </p:txBody>
      </p:sp>
    </p:spTree>
    <p:extLst>
      <p:ext uri="{BB962C8B-B14F-4D97-AF65-F5344CB8AC3E}">
        <p14:creationId xmlns:p14="http://schemas.microsoft.com/office/powerpoint/2010/main" val="1753129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60EC02B4-03FC-4A31-A812-2EEF8283C7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B8DEFB15-DE6D-4EF3-93A0-DA604D4C2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1" dirty="0"/>
              <a:t>Part 35.104 in Title II provides the legal definition of a service animal- dogs or miniature horses</a:t>
            </a:r>
          </a:p>
          <a:p>
            <a:pPr eaLnBrk="1" hangingPunct="1">
              <a:spcBef>
                <a:spcPct val="0"/>
              </a:spcBef>
            </a:pPr>
            <a:endParaRPr lang="en-US" altLang="en-US" i="1" dirty="0"/>
          </a:p>
          <a:p>
            <a:pPr eaLnBrk="1" hangingPunct="1">
              <a:spcBef>
                <a:spcPct val="0"/>
              </a:spcBef>
            </a:pPr>
            <a:r>
              <a:rPr lang="en-US" altLang="en-US" i="1" dirty="0"/>
              <a:t>Part 35.136 in Title II clarifies the following:</a:t>
            </a:r>
          </a:p>
          <a:p>
            <a:pPr eaLnBrk="1" hangingPunct="1">
              <a:spcBef>
                <a:spcPct val="0"/>
              </a:spcBef>
            </a:pPr>
            <a:r>
              <a:rPr lang="en-US" altLang="en-US" i="1" dirty="0"/>
              <a:t>Provides when a service animal can be excluded</a:t>
            </a:r>
          </a:p>
          <a:p>
            <a:pPr eaLnBrk="1" hangingPunct="1">
              <a:spcBef>
                <a:spcPct val="0"/>
              </a:spcBef>
            </a:pPr>
            <a:r>
              <a:rPr lang="en-US" altLang="en-US" i="1" dirty="0"/>
              <a:t>	The animal is out of control and the handler does not take effective action to control it</a:t>
            </a:r>
          </a:p>
          <a:p>
            <a:pPr eaLnBrk="1" hangingPunct="1">
              <a:spcBef>
                <a:spcPct val="0"/>
              </a:spcBef>
            </a:pPr>
            <a:r>
              <a:rPr lang="en-US" altLang="en-US" i="1" dirty="0"/>
              <a:t>	The animal is not house broken</a:t>
            </a:r>
          </a:p>
          <a:p>
            <a:pPr eaLnBrk="1" hangingPunct="1">
              <a:spcBef>
                <a:spcPct val="0"/>
              </a:spcBef>
            </a:pPr>
            <a:endParaRPr lang="en-US" altLang="en-US" i="1" dirty="0"/>
          </a:p>
          <a:p>
            <a:pPr eaLnBrk="1" hangingPunct="1">
              <a:spcBef>
                <a:spcPct val="0"/>
              </a:spcBef>
            </a:pPr>
            <a:r>
              <a:rPr lang="en-US" altLang="en-US" i="1" dirty="0"/>
              <a:t>Requires animal to be under handler’s control</a:t>
            </a:r>
          </a:p>
          <a:p>
            <a:pPr eaLnBrk="1" hangingPunct="1">
              <a:spcBef>
                <a:spcPct val="0"/>
              </a:spcBef>
            </a:pPr>
            <a:r>
              <a:rPr lang="en-US" altLang="en-US" i="1" dirty="0"/>
              <a:t>	The animal must have a harness, leash, or other tether or under handler’s control</a:t>
            </a:r>
          </a:p>
          <a:p>
            <a:pPr eaLnBrk="1" hangingPunct="1">
              <a:spcBef>
                <a:spcPct val="0"/>
              </a:spcBef>
            </a:pPr>
            <a:endParaRPr lang="en-US" altLang="en-US" i="1" dirty="0"/>
          </a:p>
          <a:p>
            <a:pPr eaLnBrk="1" hangingPunct="1">
              <a:spcBef>
                <a:spcPct val="0"/>
              </a:spcBef>
            </a:pPr>
            <a:r>
              <a:rPr lang="en-US" altLang="en-US" i="1" dirty="0"/>
              <a:t>Provides guidance on inquiries-Only 2 questions can be asked</a:t>
            </a:r>
          </a:p>
          <a:p>
            <a:pPr eaLnBrk="1" hangingPunct="1">
              <a:spcBef>
                <a:spcPct val="0"/>
              </a:spcBef>
            </a:pPr>
            <a:r>
              <a:rPr lang="en-US" altLang="en-US" i="1" dirty="0"/>
              <a:t>	Whether the animal is required because of a disability</a:t>
            </a:r>
          </a:p>
          <a:p>
            <a:pPr eaLnBrk="1" hangingPunct="1">
              <a:spcBef>
                <a:spcPct val="0"/>
              </a:spcBef>
            </a:pPr>
            <a:r>
              <a:rPr lang="en-US" altLang="en-US" i="1" dirty="0"/>
              <a:t>	What work or task the animal has been trained to perform</a:t>
            </a:r>
          </a:p>
          <a:p>
            <a:pPr eaLnBrk="1" hangingPunct="1">
              <a:spcBef>
                <a:spcPct val="0"/>
              </a:spcBef>
            </a:pPr>
            <a:endParaRPr lang="en-US" altLang="en-US" i="1" dirty="0"/>
          </a:p>
          <a:p>
            <a:pPr eaLnBrk="1" hangingPunct="1">
              <a:spcBef>
                <a:spcPct val="0"/>
              </a:spcBef>
            </a:pPr>
            <a:r>
              <a:rPr lang="en-US" altLang="en-US" i="1" dirty="0"/>
              <a:t>Care and Supervision</a:t>
            </a:r>
          </a:p>
          <a:p>
            <a:pPr eaLnBrk="1" hangingPunct="1">
              <a:spcBef>
                <a:spcPct val="0"/>
              </a:spcBef>
            </a:pPr>
            <a:r>
              <a:rPr lang="en-US" altLang="en-US" i="1" dirty="0"/>
              <a:t>Access to all areas open to public</a:t>
            </a:r>
          </a:p>
          <a:p>
            <a:pPr eaLnBrk="1" hangingPunct="1">
              <a:spcBef>
                <a:spcPct val="0"/>
              </a:spcBef>
            </a:pPr>
            <a:r>
              <a:rPr lang="en-US" altLang="en-US" i="1" dirty="0"/>
              <a:t>Cannot Surcharge or require a fee for service animals</a:t>
            </a:r>
          </a:p>
          <a:p>
            <a:pPr eaLnBrk="1" hangingPunct="1">
              <a:spcBef>
                <a:spcPct val="0"/>
              </a:spcBef>
            </a:pPr>
            <a:endParaRPr lang="en-US" altLang="en-US" i="1" dirty="0"/>
          </a:p>
          <a:p>
            <a:pPr eaLnBrk="1" hangingPunct="1">
              <a:spcBef>
                <a:spcPct val="0"/>
              </a:spcBef>
            </a:pPr>
            <a:endParaRPr lang="en-US" altLang="en-US" i="1" dirty="0"/>
          </a:p>
          <a:p>
            <a:pPr eaLnBrk="1" hangingPunct="1">
              <a:spcBef>
                <a:spcPct val="0"/>
              </a:spcBef>
            </a:pPr>
            <a:endParaRPr lang="en-US" altLang="en-US" i="1" dirty="0"/>
          </a:p>
          <a:p>
            <a:pPr eaLnBrk="1" hangingPunct="1">
              <a:spcBef>
                <a:spcPct val="0"/>
              </a:spcBef>
            </a:pPr>
            <a:endParaRPr lang="en-US" altLang="en-US" i="1" dirty="0"/>
          </a:p>
          <a:p>
            <a:pPr eaLnBrk="1" hangingPunct="1">
              <a:spcBef>
                <a:spcPct val="0"/>
              </a:spcBef>
            </a:pPr>
            <a:endParaRPr lang="en-US" altLang="en-US" i="1" dirty="0"/>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47</a:t>
            </a:fld>
            <a:endParaRPr lang="en-US" dirty="0"/>
          </a:p>
        </p:txBody>
      </p:sp>
    </p:spTree>
    <p:extLst>
      <p:ext uri="{BB962C8B-B14F-4D97-AF65-F5344CB8AC3E}">
        <p14:creationId xmlns:p14="http://schemas.microsoft.com/office/powerpoint/2010/main" val="1689414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48</a:t>
            </a:fld>
            <a:endParaRPr lang="en-US" dirty="0"/>
          </a:p>
        </p:txBody>
      </p:sp>
    </p:spTree>
    <p:extLst>
      <p:ext uri="{BB962C8B-B14F-4D97-AF65-F5344CB8AC3E}">
        <p14:creationId xmlns:p14="http://schemas.microsoft.com/office/powerpoint/2010/main" val="1689228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49</a:t>
            </a:fld>
            <a:endParaRPr lang="en-US" dirty="0"/>
          </a:p>
        </p:txBody>
      </p:sp>
    </p:spTree>
    <p:extLst>
      <p:ext uri="{BB962C8B-B14F-4D97-AF65-F5344CB8AC3E}">
        <p14:creationId xmlns:p14="http://schemas.microsoft.com/office/powerpoint/2010/main" val="511556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50</a:t>
            </a:fld>
            <a:endParaRPr lang="en-US" dirty="0"/>
          </a:p>
        </p:txBody>
      </p:sp>
      <p:sp>
        <p:nvSpPr>
          <p:cNvPr id="6" name="Footer Placeholder 5">
            <a:extLst>
              <a:ext uri="{FF2B5EF4-FFF2-40B4-BE49-F238E27FC236}">
                <a16:creationId xmlns:a16="http://schemas.microsoft.com/office/drawing/2014/main" id="{6EB92E6C-885E-4470-A9A4-F7537424FB8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0120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000B13B-2095-42EA-AFC5-96F2ADBBB6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60067B8-8F9F-483E-A651-F8050D50FD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agenda for this presentation. </a:t>
            </a:r>
          </a:p>
          <a:p>
            <a:pPr eaLnBrk="1" hangingPunct="1">
              <a:spcBef>
                <a:spcPct val="0"/>
              </a:spcBef>
            </a:pPr>
            <a:r>
              <a:rPr lang="en-US" altLang="en-US"/>
              <a:t>An overview of discrimination, civil rights laws, and legal authority applicable to us hhs and usda programs will be presented today.</a:t>
            </a:r>
          </a:p>
          <a:p>
            <a:pPr eaLnBrk="1" hangingPunct="1">
              <a:spcBef>
                <a:spcPct val="0"/>
              </a:spcBef>
            </a:pPr>
            <a:r>
              <a:rPr lang="en-US" altLang="en-US"/>
              <a:t>This training is posted on the NC DSS Program Compliance Training webpage and the link is provided.</a:t>
            </a:r>
          </a:p>
          <a:p>
            <a:pPr eaLnBrk="1" hangingPunct="1">
              <a:spcBef>
                <a:spcPct val="0"/>
              </a:spcBef>
            </a:pPr>
            <a:r>
              <a:rPr lang="en-US" altLang="en-US"/>
              <a:t>This training is usually 4 hours. Today, we will only provide an overview.</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51</a:t>
            </a:fld>
            <a:endParaRPr lang="en-US" dirty="0"/>
          </a:p>
        </p:txBody>
      </p:sp>
    </p:spTree>
    <p:extLst>
      <p:ext uri="{BB962C8B-B14F-4D97-AF65-F5344CB8AC3E}">
        <p14:creationId xmlns:p14="http://schemas.microsoft.com/office/powerpoint/2010/main" val="31960008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52</a:t>
            </a:fld>
            <a:endParaRPr lang="en-US" dirty="0"/>
          </a:p>
        </p:txBody>
      </p:sp>
      <p:sp>
        <p:nvSpPr>
          <p:cNvPr id="6" name="Footer Placeholder 5">
            <a:extLst>
              <a:ext uri="{FF2B5EF4-FFF2-40B4-BE49-F238E27FC236}">
                <a16:creationId xmlns:a16="http://schemas.microsoft.com/office/drawing/2014/main" id="{3B6A3B91-4218-4263-8238-A0A4017A53A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596789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53</a:t>
            </a:fld>
            <a:endParaRPr lang="en-US" dirty="0"/>
          </a:p>
        </p:txBody>
      </p:sp>
    </p:spTree>
    <p:extLst>
      <p:ext uri="{BB962C8B-B14F-4D97-AF65-F5344CB8AC3E}">
        <p14:creationId xmlns:p14="http://schemas.microsoft.com/office/powerpoint/2010/main" val="4135544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54</a:t>
            </a:fld>
            <a:endParaRPr lang="en-US" dirty="0"/>
          </a:p>
        </p:txBody>
      </p:sp>
    </p:spTree>
    <p:extLst>
      <p:ext uri="{BB962C8B-B14F-4D97-AF65-F5344CB8AC3E}">
        <p14:creationId xmlns:p14="http://schemas.microsoft.com/office/powerpoint/2010/main" val="27003856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55</a:t>
            </a:fld>
            <a:endParaRPr lang="en-US" dirty="0"/>
          </a:p>
        </p:txBody>
      </p:sp>
    </p:spTree>
    <p:extLst>
      <p:ext uri="{BB962C8B-B14F-4D97-AF65-F5344CB8AC3E}">
        <p14:creationId xmlns:p14="http://schemas.microsoft.com/office/powerpoint/2010/main" val="3483067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E7309EEA-AF7D-4FF6-A72E-95636D947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7728A09B-CB29-456E-A00A-E1ABE6D0C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57</a:t>
            </a:fld>
            <a:endParaRPr lang="en-US" dirty="0"/>
          </a:p>
        </p:txBody>
      </p:sp>
    </p:spTree>
    <p:extLst>
      <p:ext uri="{BB962C8B-B14F-4D97-AF65-F5344CB8AC3E}">
        <p14:creationId xmlns:p14="http://schemas.microsoft.com/office/powerpoint/2010/main" val="26336527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58</a:t>
            </a:fld>
            <a:endParaRPr lang="en-US" dirty="0"/>
          </a:p>
        </p:txBody>
      </p:sp>
    </p:spTree>
    <p:extLst>
      <p:ext uri="{BB962C8B-B14F-4D97-AF65-F5344CB8AC3E}">
        <p14:creationId xmlns:p14="http://schemas.microsoft.com/office/powerpoint/2010/main" val="5129689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59</a:t>
            </a:fld>
            <a:endParaRPr lang="en-US" dirty="0"/>
          </a:p>
        </p:txBody>
      </p:sp>
    </p:spTree>
    <p:extLst>
      <p:ext uri="{BB962C8B-B14F-4D97-AF65-F5344CB8AC3E}">
        <p14:creationId xmlns:p14="http://schemas.microsoft.com/office/powerpoint/2010/main" val="2873190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60</a:t>
            </a:fld>
            <a:endParaRPr lang="en-US" dirty="0"/>
          </a:p>
        </p:txBody>
      </p:sp>
    </p:spTree>
    <p:extLst>
      <p:ext uri="{BB962C8B-B14F-4D97-AF65-F5344CB8AC3E}">
        <p14:creationId xmlns:p14="http://schemas.microsoft.com/office/powerpoint/2010/main" val="37474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overview all 8 protected classes.</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
        <p:nvSpPr>
          <p:cNvPr id="6" name="Footer Placeholder 5">
            <a:extLst>
              <a:ext uri="{FF2B5EF4-FFF2-40B4-BE49-F238E27FC236}">
                <a16:creationId xmlns:a16="http://schemas.microsoft.com/office/drawing/2014/main" id="{55D2CC69-B45A-4899-93FD-6E205AB55FA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758381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Forms, websites that require a participant to use to be inform or complete to obtain benefits are examples of vital information that must be translated.</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61</a:t>
            </a:fld>
            <a:endParaRPr lang="en-US" dirty="0"/>
          </a:p>
        </p:txBody>
      </p:sp>
    </p:spTree>
    <p:extLst>
      <p:ext uri="{BB962C8B-B14F-4D97-AF65-F5344CB8AC3E}">
        <p14:creationId xmlns:p14="http://schemas.microsoft.com/office/powerpoint/2010/main" val="4239605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62</a:t>
            </a:fld>
            <a:endParaRPr lang="en-US" dirty="0"/>
          </a:p>
        </p:txBody>
      </p:sp>
    </p:spTree>
    <p:extLst>
      <p:ext uri="{BB962C8B-B14F-4D97-AF65-F5344CB8AC3E}">
        <p14:creationId xmlns:p14="http://schemas.microsoft.com/office/powerpoint/2010/main" val="70138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63</a:t>
            </a:fld>
            <a:endParaRPr lang="en-US" dirty="0"/>
          </a:p>
        </p:txBody>
      </p:sp>
    </p:spTree>
    <p:extLst>
      <p:ext uri="{BB962C8B-B14F-4D97-AF65-F5344CB8AC3E}">
        <p14:creationId xmlns:p14="http://schemas.microsoft.com/office/powerpoint/2010/main" val="1782009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64</a:t>
            </a:fld>
            <a:endParaRPr lang="en-US" dirty="0"/>
          </a:p>
        </p:txBody>
      </p:sp>
      <p:sp>
        <p:nvSpPr>
          <p:cNvPr id="6" name="Footer Placeholder 5">
            <a:extLst>
              <a:ext uri="{FF2B5EF4-FFF2-40B4-BE49-F238E27FC236}">
                <a16:creationId xmlns:a16="http://schemas.microsoft.com/office/drawing/2014/main" id="{C1A5C5AE-EE32-4A23-9BEF-7F6C4306939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26003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65</a:t>
            </a:fld>
            <a:endParaRPr lang="en-US" dirty="0"/>
          </a:p>
        </p:txBody>
      </p:sp>
    </p:spTree>
    <p:extLst>
      <p:ext uri="{BB962C8B-B14F-4D97-AF65-F5344CB8AC3E}">
        <p14:creationId xmlns:p14="http://schemas.microsoft.com/office/powerpoint/2010/main" val="3259939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B5F8241-F349-48F8-B1F9-AB9CADC49B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A10D6A33-EB73-4CB5-A4B7-6BAE727708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67</a:t>
            </a:fld>
            <a:endParaRPr lang="en-US" dirty="0"/>
          </a:p>
        </p:txBody>
      </p:sp>
    </p:spTree>
    <p:extLst>
      <p:ext uri="{BB962C8B-B14F-4D97-AF65-F5344CB8AC3E}">
        <p14:creationId xmlns:p14="http://schemas.microsoft.com/office/powerpoint/2010/main" val="4372103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DHHS DSS has other convenience contracts as well.</a:t>
            </a:r>
          </a:p>
          <a:p>
            <a:r>
              <a:rPr lang="en-US" dirty="0"/>
              <a:t>https://ncadmin.nc.gov/media/5288/open</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68</a:t>
            </a:fld>
            <a:endParaRPr lang="en-US" dirty="0"/>
          </a:p>
        </p:txBody>
      </p:sp>
    </p:spTree>
    <p:extLst>
      <p:ext uri="{BB962C8B-B14F-4D97-AF65-F5344CB8AC3E}">
        <p14:creationId xmlns:p14="http://schemas.microsoft.com/office/powerpoint/2010/main" val="2412355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69</a:t>
            </a:fld>
            <a:endParaRPr lang="en-US" dirty="0"/>
          </a:p>
        </p:txBody>
      </p:sp>
    </p:spTree>
    <p:extLst>
      <p:ext uri="{BB962C8B-B14F-4D97-AF65-F5344CB8AC3E}">
        <p14:creationId xmlns:p14="http://schemas.microsoft.com/office/powerpoint/2010/main" val="34577906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70</a:t>
            </a:fld>
            <a:endParaRPr lang="en-US" dirty="0"/>
          </a:p>
        </p:txBody>
      </p:sp>
    </p:spTree>
    <p:extLst>
      <p:ext uri="{BB962C8B-B14F-4D97-AF65-F5344CB8AC3E}">
        <p14:creationId xmlns:p14="http://schemas.microsoft.com/office/powerpoint/2010/main" val="375025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0B9C5D5-2E5C-44CD-B168-981E3C3C3A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D6809B-147C-4D2F-8661-4CF8052323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basis of Civil Rights starts with Civil Rights Act of 1964. And Tile VI of the Civil Rights Act first identifies Race, Color, and National Origin protected classes.</a:t>
            </a:r>
          </a:p>
          <a:p>
            <a:pPr eaLnBrk="1" hangingPunct="1">
              <a:spcBef>
                <a:spcPct val="0"/>
              </a:spcBef>
            </a:pPr>
            <a:r>
              <a:rPr lang="en-US" altLang="en-US"/>
              <a:t>As I cover the topic areas, the citation links are provided on the topic slide for ease instead of a separate resource list.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71</a:t>
            </a:fld>
            <a:endParaRPr lang="en-US" dirty="0"/>
          </a:p>
        </p:txBody>
      </p:sp>
    </p:spTree>
    <p:extLst>
      <p:ext uri="{BB962C8B-B14F-4D97-AF65-F5344CB8AC3E}">
        <p14:creationId xmlns:p14="http://schemas.microsoft.com/office/powerpoint/2010/main" val="9659648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72</a:t>
            </a:fld>
            <a:endParaRPr lang="en-US" dirty="0"/>
          </a:p>
        </p:txBody>
      </p:sp>
    </p:spTree>
    <p:extLst>
      <p:ext uri="{BB962C8B-B14F-4D97-AF65-F5344CB8AC3E}">
        <p14:creationId xmlns:p14="http://schemas.microsoft.com/office/powerpoint/2010/main" val="469286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73</a:t>
            </a:fld>
            <a:endParaRPr lang="en-US" dirty="0"/>
          </a:p>
        </p:txBody>
      </p:sp>
    </p:spTree>
    <p:extLst>
      <p:ext uri="{BB962C8B-B14F-4D97-AF65-F5344CB8AC3E}">
        <p14:creationId xmlns:p14="http://schemas.microsoft.com/office/powerpoint/2010/main" val="10775492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74</a:t>
            </a:fld>
            <a:endParaRPr lang="en-US" dirty="0"/>
          </a:p>
        </p:txBody>
      </p:sp>
      <p:sp>
        <p:nvSpPr>
          <p:cNvPr id="6" name="Footer Placeholder 5">
            <a:extLst>
              <a:ext uri="{FF2B5EF4-FFF2-40B4-BE49-F238E27FC236}">
                <a16:creationId xmlns:a16="http://schemas.microsoft.com/office/drawing/2014/main" id="{B09FBED7-1DD4-42DB-B953-8FA335C78227}"/>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1998539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75</a:t>
            </a:fld>
            <a:endParaRPr lang="en-US" dirty="0"/>
          </a:p>
        </p:txBody>
      </p:sp>
    </p:spTree>
    <p:extLst>
      <p:ext uri="{BB962C8B-B14F-4D97-AF65-F5344CB8AC3E}">
        <p14:creationId xmlns:p14="http://schemas.microsoft.com/office/powerpoint/2010/main" val="11412595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76</a:t>
            </a:fld>
            <a:endParaRPr lang="en-US" dirty="0"/>
          </a:p>
        </p:txBody>
      </p:sp>
    </p:spTree>
    <p:extLst>
      <p:ext uri="{BB962C8B-B14F-4D97-AF65-F5344CB8AC3E}">
        <p14:creationId xmlns:p14="http://schemas.microsoft.com/office/powerpoint/2010/main" val="5111523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81DEDA82-A61E-4315-8748-00F127AA40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67287729-ADAC-4FD6-946D-775DB66DEB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t>Every year, State Programs funded by USDA are required to conduct a Language Analysis. I conducted an assessment on determinations of need for the Limited English Proficient (LEP) population based on a standard of 100 single-language-minority low-income households by county. This assessment was in accordance with the requirements in 7 CFR 272.4(b) and 7 CFR 271.2. I completed a comparative analysis using the following data sources:</a:t>
            </a:r>
            <a:endParaRPr lang="en-US" altLang="en-US" dirty="0"/>
          </a:p>
          <a:p>
            <a:pPr eaLnBrk="1" hangingPunct="1">
              <a:spcBef>
                <a:spcPct val="0"/>
              </a:spcBef>
            </a:pPr>
            <a:r>
              <a:rPr lang="en-US" altLang="en-US" dirty="0"/>
              <a:t> </a:t>
            </a:r>
          </a:p>
          <a:p>
            <a:pPr eaLnBrk="1" hangingPunct="1">
              <a:spcBef>
                <a:spcPct val="0"/>
              </a:spcBef>
            </a:pPr>
            <a:r>
              <a:rPr lang="en-US" altLang="en-US" dirty="0"/>
              <a:t>Partnership with NC Governor’s Census Liaison, NC State Data Center, North Carolina Office of State Budget and Management, Bob Coats</a:t>
            </a:r>
          </a:p>
          <a:p>
            <a:pPr eaLnBrk="1" hangingPunct="1">
              <a:spcBef>
                <a:spcPct val="0"/>
              </a:spcBef>
            </a:pPr>
            <a:r>
              <a:rPr lang="en-US" altLang="en-US" dirty="0"/>
              <a:t>U.S. Census Bureau B16002, 2017 American Community Survey 1-year Estimates</a:t>
            </a:r>
          </a:p>
          <a:p>
            <a:pPr eaLnBrk="1" hangingPunct="1">
              <a:spcBef>
                <a:spcPct val="0"/>
              </a:spcBef>
            </a:pPr>
            <a:r>
              <a:rPr lang="en-US" altLang="en-US" u="sng" dirty="0">
                <a:hlinkClick r:id="rId3"/>
              </a:rPr>
              <a:t>https://data.census.gov/cedsci/table?q=Language%20Spoken%20at%20Home&amp;tid=ACSDT1Y2019.B16002&amp;hidePreview=true</a:t>
            </a:r>
            <a:endParaRPr lang="en-US" altLang="en-US" dirty="0"/>
          </a:p>
          <a:p>
            <a:pPr eaLnBrk="1" hangingPunct="1">
              <a:spcBef>
                <a:spcPct val="0"/>
              </a:spcBef>
            </a:pPr>
            <a:r>
              <a:rPr lang="en-US" altLang="en-US" dirty="0" err="1"/>
              <a:t>LEP.Gov</a:t>
            </a:r>
            <a:r>
              <a:rPr lang="en-US" altLang="en-US" dirty="0"/>
              <a:t> Maps</a:t>
            </a:r>
          </a:p>
          <a:p>
            <a:pPr eaLnBrk="1" hangingPunct="1">
              <a:spcBef>
                <a:spcPct val="0"/>
              </a:spcBef>
            </a:pPr>
            <a:r>
              <a:rPr lang="en-US" altLang="en-US" u="sng" dirty="0">
                <a:hlinkClick r:id="rId4"/>
              </a:rPr>
              <a:t>https://www.lep.gov/maps/lma2015/Final</a:t>
            </a:r>
            <a:endParaRPr lang="en-US" altLang="en-US" dirty="0"/>
          </a:p>
          <a:p>
            <a:pPr eaLnBrk="1" hangingPunct="1">
              <a:spcBef>
                <a:spcPct val="0"/>
              </a:spcBef>
            </a:pPr>
            <a:r>
              <a:rPr lang="en-US" altLang="en-US" dirty="0"/>
              <a:t> </a:t>
            </a:r>
          </a:p>
          <a:p>
            <a:pPr eaLnBrk="1" hangingPunct="1">
              <a:spcBef>
                <a:spcPct val="0"/>
              </a:spcBef>
            </a:pPr>
            <a:r>
              <a:rPr lang="en-US" altLang="en-US" dirty="0"/>
              <a:t> </a:t>
            </a:r>
          </a:p>
          <a:p>
            <a:pPr eaLnBrk="1" hangingPunct="1">
              <a:spcBef>
                <a:spcPct val="0"/>
              </a:spcBef>
            </a:pPr>
            <a:r>
              <a:rPr lang="en-US" altLang="en-US" dirty="0"/>
              <a:t>The result of the comparative analysis of data from the above sources concludes that the LEP populations in N.C. by county are: </a:t>
            </a:r>
          </a:p>
          <a:p>
            <a:pPr eaLnBrk="1" hangingPunct="1">
              <a:spcBef>
                <a:spcPct val="0"/>
              </a:spcBef>
            </a:pPr>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78</a:t>
            </a:fld>
            <a:endParaRPr lang="en-US" dirty="0"/>
          </a:p>
        </p:txBody>
      </p:sp>
    </p:spTree>
    <p:extLst>
      <p:ext uri="{BB962C8B-B14F-4D97-AF65-F5344CB8AC3E}">
        <p14:creationId xmlns:p14="http://schemas.microsoft.com/office/powerpoint/2010/main" val="1545258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79</a:t>
            </a:fld>
            <a:endParaRPr lang="en-US" dirty="0"/>
          </a:p>
        </p:txBody>
      </p:sp>
    </p:spTree>
    <p:extLst>
      <p:ext uri="{BB962C8B-B14F-4D97-AF65-F5344CB8AC3E}">
        <p14:creationId xmlns:p14="http://schemas.microsoft.com/office/powerpoint/2010/main" val="28048490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75E55A4-E986-4B7D-B81B-807B617E94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CCDCFF68-316E-4CDA-8918-FE2768BCA0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25071513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25AD377-FD67-4444-A81B-36FE9BA6B8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D96D62A-763D-4EAB-AB54-53FD298B30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8AFEB33-4928-4231-9D8B-A544ACA366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2DB11A59-4B9A-4E48-8275-FFA2AC5A3D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0C47E50-3818-45B6-945F-3025DA83EE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0111D996-8611-4432-8DD7-824A9496FA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forms listed are the approved complaints forms that should be available in all lobby areas of the agency or signage for the participant to obtain the forms.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84</a:t>
            </a:fld>
            <a:endParaRPr lang="en-US" dirty="0"/>
          </a:p>
        </p:txBody>
      </p:sp>
    </p:spTree>
    <p:extLst>
      <p:ext uri="{BB962C8B-B14F-4D97-AF65-F5344CB8AC3E}">
        <p14:creationId xmlns:p14="http://schemas.microsoft.com/office/powerpoint/2010/main" val="1434739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85</a:t>
            </a:fld>
            <a:endParaRPr lang="en-US" dirty="0"/>
          </a:p>
        </p:txBody>
      </p:sp>
    </p:spTree>
    <p:extLst>
      <p:ext uri="{BB962C8B-B14F-4D97-AF65-F5344CB8AC3E}">
        <p14:creationId xmlns:p14="http://schemas.microsoft.com/office/powerpoint/2010/main" val="13182219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86</a:t>
            </a:fld>
            <a:endParaRPr lang="en-US" dirty="0"/>
          </a:p>
        </p:txBody>
      </p:sp>
    </p:spTree>
    <p:extLst>
      <p:ext uri="{BB962C8B-B14F-4D97-AF65-F5344CB8AC3E}">
        <p14:creationId xmlns:p14="http://schemas.microsoft.com/office/powerpoint/2010/main" val="13886327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87</a:t>
            </a:fld>
            <a:endParaRPr lang="en-US" dirty="0"/>
          </a:p>
        </p:txBody>
      </p:sp>
    </p:spTree>
    <p:extLst>
      <p:ext uri="{BB962C8B-B14F-4D97-AF65-F5344CB8AC3E}">
        <p14:creationId xmlns:p14="http://schemas.microsoft.com/office/powerpoint/2010/main" val="40607861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88</a:t>
            </a:fld>
            <a:endParaRPr lang="en-US" dirty="0"/>
          </a:p>
        </p:txBody>
      </p:sp>
    </p:spTree>
    <p:extLst>
      <p:ext uri="{BB962C8B-B14F-4D97-AF65-F5344CB8AC3E}">
        <p14:creationId xmlns:p14="http://schemas.microsoft.com/office/powerpoint/2010/main" val="31670196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89</a:t>
            </a:fld>
            <a:endParaRPr lang="en-US" dirty="0"/>
          </a:p>
        </p:txBody>
      </p:sp>
    </p:spTree>
    <p:extLst>
      <p:ext uri="{BB962C8B-B14F-4D97-AF65-F5344CB8AC3E}">
        <p14:creationId xmlns:p14="http://schemas.microsoft.com/office/powerpoint/2010/main" val="19937737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69E8DF6-4CAE-4AB8-BFD6-4A7CC14A5D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BCFEB3E8-7BB3-4DFB-A08D-401A8B8350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7DAEE51-A9DA-4C2B-BCD7-05FE9B6602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76E7C2E-E287-4662-99BC-493287B58B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Next protected class identified is disability and the citations that define the class under HHS and USDA.</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B0327AE-1C34-4C91-8CAF-00C011A5F7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32E9B26D-26F5-42E2-857A-36E7027DC6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61FA35F-BC2D-498D-9527-4FCE04C01D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4A4619AB-D5BF-4033-89CD-EC7A1C9A49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1B2C8D74-2ED4-4EEB-A3DC-6C67F5501C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7F3CDEA1-9711-47DF-85EB-03B3FFF329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1671A63-1412-4528-B4E1-6A774C6533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809CF7DB-D77B-489A-A4F3-14D08943D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F23035F8-3F6D-450E-B30E-AE4B46A42E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0BBA503F-FFC5-4713-8DD3-5A50916B8E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BBE73CB-655A-46E4-A930-B839C4FFB0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9793C616-FD96-47F3-A113-9EE3CD1A1E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C3892CC-08DA-4450-BA73-0C16B3702E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E77C14C7-A255-4F31-9DCD-B4E5B8B499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98</a:t>
            </a:fld>
            <a:endParaRPr lang="en-US" dirty="0"/>
          </a:p>
        </p:txBody>
      </p:sp>
    </p:spTree>
    <p:extLst>
      <p:ext uri="{BB962C8B-B14F-4D97-AF65-F5344CB8AC3E}">
        <p14:creationId xmlns:p14="http://schemas.microsoft.com/office/powerpoint/2010/main" val="355431182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99</a:t>
            </a:fld>
            <a:endParaRPr lang="en-US" dirty="0"/>
          </a:p>
        </p:txBody>
      </p:sp>
    </p:spTree>
    <p:extLst>
      <p:ext uri="{BB962C8B-B14F-4D97-AF65-F5344CB8AC3E}">
        <p14:creationId xmlns:p14="http://schemas.microsoft.com/office/powerpoint/2010/main" val="1737632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CC7D24-0DC9-4E9C-89C0-35D79A09D337}" type="slidenum">
              <a:rPr lang="en-US" smtClean="0"/>
              <a:t>100</a:t>
            </a:fld>
            <a:endParaRPr lang="en-US" dirty="0"/>
          </a:p>
        </p:txBody>
      </p:sp>
    </p:spTree>
    <p:extLst>
      <p:ext uri="{BB962C8B-B14F-4D97-AF65-F5344CB8AC3E}">
        <p14:creationId xmlns:p14="http://schemas.microsoft.com/office/powerpoint/2010/main" val="251116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Civil Rights</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Connie Dixon</a:t>
            </a:r>
          </a:p>
          <a:p>
            <a:pPr lvl="0"/>
            <a:r>
              <a:rPr lang="en-US" dirty="0"/>
              <a:t>Carlotta Dixon</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January 13, 2021</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CF43BA34-BBF1-4379-B4C1-DCBEA8E037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938" y="2068513"/>
            <a:ext cx="201771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25AFED3-886C-4877-9620-0C10DF12EEC4}"/>
              </a:ext>
            </a:extLst>
          </p:cNvPr>
          <p:cNvSpPr/>
          <p:nvPr userDrawn="1"/>
        </p:nvSpPr>
        <p:spPr>
          <a:xfrm>
            <a:off x="0" y="6607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Franklin Gothic Demi Cond" panose="020B0706030402020204" pitchFamily="34" charset="0"/>
            </a:endParaRPr>
          </a:p>
        </p:txBody>
      </p:sp>
      <p:sp>
        <p:nvSpPr>
          <p:cNvPr id="7" name="Rectangle 6">
            <a:extLst>
              <a:ext uri="{FF2B5EF4-FFF2-40B4-BE49-F238E27FC236}">
                <a16:creationId xmlns:a16="http://schemas.microsoft.com/office/drawing/2014/main" id="{2B029A3F-882D-4938-84DF-2D6B7531C8A0}"/>
              </a:ext>
            </a:extLst>
          </p:cNvPr>
          <p:cNvSpPr/>
          <p:nvPr userDrawn="1"/>
        </p:nvSpPr>
        <p:spPr>
          <a:xfrm>
            <a:off x="0" y="-3175"/>
            <a:ext cx="9144000" cy="166846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Franklin Gothic Demi Cond" panose="020B0706030402020204" pitchFamily="34" charset="0"/>
            </a:endParaRPr>
          </a:p>
        </p:txBody>
      </p:sp>
      <p:pic>
        <p:nvPicPr>
          <p:cNvPr id="8" name="Picture 8">
            <a:extLst>
              <a:ext uri="{FF2B5EF4-FFF2-40B4-BE49-F238E27FC236}">
                <a16:creationId xmlns:a16="http://schemas.microsoft.com/office/drawing/2014/main" id="{D477B84A-2FDF-480E-BC34-764D7731E3F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230188"/>
            <a:ext cx="1824038"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0EECBD95-C525-44C6-8067-7A945EB57B2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76425" y="231775"/>
            <a:ext cx="182086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95B0897B-B0E7-44F6-A525-6870E52581C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60788" y="230188"/>
            <a:ext cx="1617662"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DA53E0D2-6D75-4311-B1A6-E0C7127A95F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45125" y="231775"/>
            <a:ext cx="18240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09DF16C9-D39D-4C26-9E96-C44E569B740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19963" y="231775"/>
            <a:ext cx="18240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3"/>
          <p:cNvSpPr>
            <a:spLocks noGrp="1"/>
          </p:cNvSpPr>
          <p:nvPr>
            <p:ph type="body" sz="quarter" idx="10"/>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Edit Master text styles</a:t>
            </a:r>
          </a:p>
        </p:txBody>
      </p:sp>
      <p:sp>
        <p:nvSpPr>
          <p:cNvPr id="16" name="Text Placeholder 15"/>
          <p:cNvSpPr>
            <a:spLocks noGrp="1"/>
          </p:cNvSpPr>
          <p:nvPr>
            <p:ph type="body" sz="quarter" idx="1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a:p>
            <a:pPr lvl="1"/>
            <a:r>
              <a:rPr lang="en-US"/>
              <a:t>Second level</a:t>
            </a:r>
          </a:p>
        </p:txBody>
      </p:sp>
      <p:sp>
        <p:nvSpPr>
          <p:cNvPr id="17" name="Text Placeholder 17"/>
          <p:cNvSpPr>
            <a:spLocks noGrp="1"/>
          </p:cNvSpPr>
          <p:nvPr>
            <p:ph type="body" sz="quarter" idx="12"/>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819499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E943D3D3-9F8C-4AE6-BD6E-1DE6E41147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938" y="2068513"/>
            <a:ext cx="201771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9615668-2473-4541-805D-FB3AAB83B17C}"/>
              </a:ext>
            </a:extLst>
          </p:cNvPr>
          <p:cNvSpPr/>
          <p:nvPr userDrawn="1"/>
        </p:nvSpPr>
        <p:spPr>
          <a:xfrm>
            <a:off x="0" y="6607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Franklin Gothic Demi Cond" panose="020B0706030402020204" pitchFamily="34" charset="0"/>
            </a:endParaRPr>
          </a:p>
        </p:txBody>
      </p:sp>
      <p:sp>
        <p:nvSpPr>
          <p:cNvPr id="7" name="Rectangle 6">
            <a:extLst>
              <a:ext uri="{FF2B5EF4-FFF2-40B4-BE49-F238E27FC236}">
                <a16:creationId xmlns:a16="http://schemas.microsoft.com/office/drawing/2014/main" id="{4E399F54-87C7-48D6-BD4B-E56A4DE70DC2}"/>
              </a:ext>
            </a:extLst>
          </p:cNvPr>
          <p:cNvSpPr/>
          <p:nvPr userDrawn="1"/>
        </p:nvSpPr>
        <p:spPr>
          <a:xfrm>
            <a:off x="0" y="3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Edit Master text styles</a:t>
            </a:r>
          </a:p>
        </p:txBody>
      </p:sp>
      <p:sp>
        <p:nvSpPr>
          <p:cNvPr id="16" name="Text Placeholder 15"/>
          <p:cNvSpPr>
            <a:spLocks noGrp="1"/>
          </p:cNvSpPr>
          <p:nvPr>
            <p:ph type="body" sz="quarter" idx="1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7" name="Text Placeholder 17"/>
          <p:cNvSpPr>
            <a:spLocks noGrp="1"/>
          </p:cNvSpPr>
          <p:nvPr>
            <p:ph type="body" sz="quarter" idx="12"/>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93579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E4C3622-5E0B-4AAC-AD63-F9A539E7C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938" y="2062163"/>
            <a:ext cx="2024062"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18908FB-9CBD-42AF-A774-29C6292B714B}"/>
              </a:ext>
            </a:extLst>
          </p:cNvPr>
          <p:cNvSpPr/>
          <p:nvPr userDrawn="1"/>
        </p:nvSpPr>
        <p:spPr>
          <a:xfrm>
            <a:off x="0" y="3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Franklin Gothic Demi Cond" panose="020B0706030402020204" pitchFamily="34" charset="0"/>
            </a:endParaRPr>
          </a:p>
        </p:txBody>
      </p:sp>
      <p:sp>
        <p:nvSpPr>
          <p:cNvPr id="7" name="Rectangle 6">
            <a:extLst>
              <a:ext uri="{FF2B5EF4-FFF2-40B4-BE49-F238E27FC236}">
                <a16:creationId xmlns:a16="http://schemas.microsoft.com/office/drawing/2014/main" id="{1A55F74F-493B-4110-A09D-DB317265C877}"/>
              </a:ext>
            </a:extLst>
          </p:cNvPr>
          <p:cNvSpPr/>
          <p:nvPr userDrawn="1"/>
        </p:nvSpPr>
        <p:spPr>
          <a:xfrm>
            <a:off x="0" y="6607175"/>
            <a:ext cx="9144000" cy="250825"/>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Edit Master text styles</a:t>
            </a:r>
          </a:p>
        </p:txBody>
      </p:sp>
      <p:sp>
        <p:nvSpPr>
          <p:cNvPr id="16" name="Text Placeholder 15"/>
          <p:cNvSpPr>
            <a:spLocks noGrp="1"/>
          </p:cNvSpPr>
          <p:nvPr>
            <p:ph type="body" sz="quarter" idx="1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7" name="Text Placeholder 17"/>
          <p:cNvSpPr>
            <a:spLocks noGrp="1"/>
          </p:cNvSpPr>
          <p:nvPr>
            <p:ph type="body" sz="quarter" idx="12"/>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727050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293FFE-FC05-4C2F-A3FA-5E90A37B1994}"/>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b="1" dirty="0">
              <a:solidFill>
                <a:schemeClr val="accent3">
                  <a:lumMod val="75000"/>
                </a:schemeClr>
              </a:solidFill>
              <a:latin typeface="Gotham Bold" charset="0"/>
              <a:ea typeface="Gotham Bold" charset="0"/>
              <a:cs typeface="Gotham Bold" charset="0"/>
            </a:endParaRPr>
          </a:p>
        </p:txBody>
      </p:sp>
      <p:cxnSp>
        <p:nvCxnSpPr>
          <p:cNvPr id="7" name="Straight Connector 6">
            <a:extLst>
              <a:ext uri="{FF2B5EF4-FFF2-40B4-BE49-F238E27FC236}">
                <a16:creationId xmlns:a16="http://schemas.microsoft.com/office/drawing/2014/main" id="{A287C843-FC6E-424A-AC45-09C31B9828F7}"/>
              </a:ext>
            </a:extLst>
          </p:cNvPr>
          <p:cNvCxnSpPr/>
          <p:nvPr userDrawn="1"/>
        </p:nvCxnSpPr>
        <p:spPr>
          <a:xfrm>
            <a:off x="0" y="657383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897363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8C1592-52D3-4E79-AA01-DAC374DB5BB7}"/>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Gotham Bold" charset="0"/>
              <a:ea typeface="Gotham Bold" charset="0"/>
              <a:cs typeface="Gotham Bold" charset="0"/>
            </a:endParaRPr>
          </a:p>
        </p:txBody>
      </p:sp>
      <p:cxnSp>
        <p:nvCxnSpPr>
          <p:cNvPr id="7" name="Straight Connector 6">
            <a:extLst>
              <a:ext uri="{FF2B5EF4-FFF2-40B4-BE49-F238E27FC236}">
                <a16:creationId xmlns:a16="http://schemas.microsoft.com/office/drawing/2014/main" id="{882ABE40-BD6B-4B9F-BF58-534D2F7B172D}"/>
              </a:ext>
            </a:extLst>
          </p:cNvPr>
          <p:cNvCxnSpPr/>
          <p:nvPr userDrawn="1"/>
        </p:nvCxnSpPr>
        <p:spPr>
          <a:xfrm>
            <a:off x="0" y="657383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2" name="Content Placeholder 11"/>
          <p:cNvSpPr>
            <a:spLocks noGrp="1"/>
          </p:cNvSpPr>
          <p:nvPr>
            <p:ph sz="quarter" idx="14"/>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58931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878B31-74B0-475F-A2AC-EBF645A6F96F}"/>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b="1" dirty="0">
              <a:solidFill>
                <a:schemeClr val="accent3">
                  <a:lumMod val="75000"/>
                </a:schemeClr>
              </a:solidFill>
              <a:latin typeface="Gotham Bold" charset="0"/>
              <a:ea typeface="Gotham Bold" charset="0"/>
              <a:cs typeface="Gotham Bold" charset="0"/>
            </a:endParaRPr>
          </a:p>
        </p:txBody>
      </p:sp>
      <p:cxnSp>
        <p:nvCxnSpPr>
          <p:cNvPr id="7" name="Straight Connector 6">
            <a:extLst>
              <a:ext uri="{FF2B5EF4-FFF2-40B4-BE49-F238E27FC236}">
                <a16:creationId xmlns:a16="http://schemas.microsoft.com/office/drawing/2014/main" id="{29367BCA-7BC6-42B7-B2D7-C583F1B895AC}"/>
              </a:ext>
            </a:extLst>
          </p:cNvPr>
          <p:cNvCxnSpPr/>
          <p:nvPr userDrawn="1"/>
        </p:nvCxnSpPr>
        <p:spPr>
          <a:xfrm>
            <a:off x="0" y="657383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p:cNvSpPr>
            <a:spLocks noGrp="1"/>
          </p:cNvSpPr>
          <p:nvPr>
            <p:ph type="body" sz="quarter" idx="1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2" name="Content Placeholder 11"/>
          <p:cNvSpPr>
            <a:spLocks noGrp="1"/>
          </p:cNvSpPr>
          <p:nvPr>
            <p:ph sz="quarter" idx="14"/>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975766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D0DA6-F773-4CB7-8F71-0F60F5B47FD3}"/>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Gotham Bold" charset="0"/>
              <a:ea typeface="Gotham Bold" charset="0"/>
              <a:cs typeface="Gotham Bold" charset="0"/>
            </a:endParaRPr>
          </a:p>
        </p:txBody>
      </p:sp>
      <p:cxnSp>
        <p:nvCxnSpPr>
          <p:cNvPr id="9" name="Straight Connector 8">
            <a:extLst>
              <a:ext uri="{FF2B5EF4-FFF2-40B4-BE49-F238E27FC236}">
                <a16:creationId xmlns:a16="http://schemas.microsoft.com/office/drawing/2014/main" id="{EFA9D71D-1D00-4965-8B48-A64A44D34F02}"/>
              </a:ext>
            </a:extLst>
          </p:cNvPr>
          <p:cNvCxnSpPr/>
          <p:nvPr userDrawn="1"/>
        </p:nvCxnSpPr>
        <p:spPr>
          <a:xfrm>
            <a:off x="0" y="657383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p:cNvSpPr>
            <a:spLocks noGrp="1"/>
          </p:cNvSpPr>
          <p:nvPr>
            <p:ph type="body" sz="quarter" idx="1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2" name="Content Placeholder 11"/>
          <p:cNvSpPr>
            <a:spLocks noGrp="1"/>
          </p:cNvSpPr>
          <p:nvPr>
            <p:ph sz="quarter" idx="14"/>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0" name="Content Placeholder 11"/>
          <p:cNvSpPr>
            <a:spLocks noGrp="1"/>
          </p:cNvSpPr>
          <p:nvPr>
            <p:ph sz="quarter" idx="15"/>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4" name="Text Placeholder 3"/>
          <p:cNvSpPr>
            <a:spLocks noGrp="1"/>
          </p:cNvSpPr>
          <p:nvPr>
            <p:ph type="body" sz="quarter" idx="16"/>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3" name="Text Placeholder 3"/>
          <p:cNvSpPr>
            <a:spLocks noGrp="1"/>
          </p:cNvSpPr>
          <p:nvPr>
            <p:ph type="body" sz="quarter" idx="17"/>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84695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DACD1F-CD16-402A-A6CE-70BE3E054656}"/>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Gotham Bold" charset="0"/>
              <a:ea typeface="Gotham Bold" charset="0"/>
              <a:cs typeface="Gotham Bold" charset="0"/>
            </a:endParaRPr>
          </a:p>
        </p:txBody>
      </p:sp>
      <p:cxnSp>
        <p:nvCxnSpPr>
          <p:cNvPr id="9" name="Straight Connector 8">
            <a:extLst>
              <a:ext uri="{FF2B5EF4-FFF2-40B4-BE49-F238E27FC236}">
                <a16:creationId xmlns:a16="http://schemas.microsoft.com/office/drawing/2014/main" id="{2D9CA54D-AC98-4C74-B807-FFFD618F20D4}"/>
              </a:ext>
            </a:extLst>
          </p:cNvPr>
          <p:cNvCxnSpPr/>
          <p:nvPr userDrawn="1"/>
        </p:nvCxnSpPr>
        <p:spPr>
          <a:xfrm>
            <a:off x="0" y="657383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8"/>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p:cNvSpPr>
            <a:spLocks noGrp="1"/>
          </p:cNvSpPr>
          <p:nvPr>
            <p:ph type="body" sz="quarter" idx="1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4" name="Text Placeholder 3"/>
          <p:cNvSpPr>
            <a:spLocks noGrp="1"/>
          </p:cNvSpPr>
          <p:nvPr>
            <p:ph type="body" sz="quarter" idx="16"/>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3" name="Text Placeholder 3"/>
          <p:cNvSpPr>
            <a:spLocks noGrp="1"/>
          </p:cNvSpPr>
          <p:nvPr>
            <p:ph type="body" sz="quarter" idx="17"/>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5" name="Text Placeholder 5"/>
          <p:cNvSpPr>
            <a:spLocks noGrp="1"/>
          </p:cNvSpPr>
          <p:nvPr>
            <p:ph type="body" sz="quarter" idx="19"/>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5023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50299A-034D-40C4-AEBB-D9F8B0706856}"/>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dirty="0">
              <a:solidFill>
                <a:schemeClr val="accent3">
                  <a:lumMod val="75000"/>
                </a:schemeClr>
              </a:solidFill>
              <a:latin typeface="Gotham Bold" charset="0"/>
              <a:ea typeface="Gotham Bold" charset="0"/>
              <a:cs typeface="Gotham Bold" charset="0"/>
            </a:endParaRPr>
          </a:p>
        </p:txBody>
      </p:sp>
      <p:cxnSp>
        <p:nvCxnSpPr>
          <p:cNvPr id="4" name="Straight Connector 3">
            <a:extLst>
              <a:ext uri="{FF2B5EF4-FFF2-40B4-BE49-F238E27FC236}">
                <a16:creationId xmlns:a16="http://schemas.microsoft.com/office/drawing/2014/main" id="{4C36F885-BA62-4899-AA85-FC6B781AF22D}"/>
              </a:ext>
            </a:extLst>
          </p:cNvPr>
          <p:cNvCxnSpPr/>
          <p:nvPr userDrawn="1"/>
        </p:nvCxnSpPr>
        <p:spPr>
          <a:xfrm>
            <a:off x="0" y="657383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414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b="1" i="0" dirty="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47FA8093-18A1-4850-988D-1AE0C5BA310C}"/>
              </a:ext>
            </a:extLst>
          </p:cNvPr>
          <p:cNvSpPr txBox="1">
            <a:spLocks/>
          </p:cNvSpPr>
          <p:nvPr userDrawn="1"/>
        </p:nvSpPr>
        <p:spPr>
          <a:xfrm>
            <a:off x="8628063" y="6600825"/>
            <a:ext cx="406400" cy="269875"/>
          </a:xfrm>
          <a:prstGeom prst="rect">
            <a:avLst/>
          </a:prstGeom>
        </p:spPr>
        <p:txBody>
          <a:bodyPr/>
          <a:lstStyle>
            <a:lvl1pPr defTabSz="685800">
              <a:defRPr>
                <a:solidFill>
                  <a:schemeClr val="tx1"/>
                </a:solidFill>
                <a:latin typeface="Arial" panose="020B0604020202020204" pitchFamily="34" charset="0"/>
              </a:defRPr>
            </a:lvl1pPr>
            <a:lvl2pPr marL="514350" indent="-171450" defTabSz="685800">
              <a:defRPr>
                <a:solidFill>
                  <a:schemeClr val="tx1"/>
                </a:solidFill>
                <a:latin typeface="Arial" panose="020B0604020202020204" pitchFamily="34" charset="0"/>
              </a:defRPr>
            </a:lvl2pPr>
            <a:lvl3pPr marL="857250" indent="-171450" defTabSz="685800">
              <a:defRPr>
                <a:solidFill>
                  <a:schemeClr val="tx1"/>
                </a:solidFill>
                <a:latin typeface="Arial" panose="020B0604020202020204" pitchFamily="34" charset="0"/>
              </a:defRPr>
            </a:lvl3pPr>
            <a:lvl4pPr marL="1200150" indent="-171450" defTabSz="685800">
              <a:defRPr>
                <a:solidFill>
                  <a:schemeClr val="tx1"/>
                </a:solidFill>
                <a:latin typeface="Arial" panose="020B0604020202020204" pitchFamily="34" charset="0"/>
              </a:defRPr>
            </a:lvl4pPr>
            <a:lvl5pPr marL="1543050" indent="-171450" defTabSz="685800">
              <a:defRPr>
                <a:solidFill>
                  <a:schemeClr val="tx1"/>
                </a:solidFill>
                <a:latin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defRPr/>
            </a:pPr>
            <a:fld id="{A1506D43-DB7C-476C-9D05-742D67ED4590}" type="slidenum">
              <a:rPr lang="en-US" altLang="en-US" sz="900" b="1" smtClean="0">
                <a:solidFill>
                  <a:srgbClr val="15365E"/>
                </a:solidFill>
                <a:ea typeface="Gotham Bold" pitchFamily="50" charset="0"/>
                <a:cs typeface="Arial" panose="020B0604020202020204" pitchFamily="34" charset="0"/>
              </a:rPr>
              <a:pPr eaLnBrk="1" hangingPunct="1">
                <a:buFont typeface="Arial" panose="020B0604020202020204" pitchFamily="34" charset="0"/>
                <a:buNone/>
                <a:defRPr/>
              </a:pPr>
              <a:t>‹#›</a:t>
            </a:fld>
            <a:endParaRPr lang="en-US" altLang="en-US" sz="900" b="1">
              <a:solidFill>
                <a:srgbClr val="15365E"/>
              </a:solidFill>
              <a:ea typeface="Gotham Bold" pitchFamily="50" charset="0"/>
              <a:cs typeface="Arial" panose="020B0604020202020204" pitchFamily="34" charset="0"/>
            </a:endParaRPr>
          </a:p>
        </p:txBody>
      </p:sp>
    </p:spTree>
    <p:extLst>
      <p:ext uri="{BB962C8B-B14F-4D97-AF65-F5344CB8AC3E}">
        <p14:creationId xmlns:p14="http://schemas.microsoft.com/office/powerpoint/2010/main" val="38643701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hdr="0"/>
  <p:txStyles>
    <p:titleStyle>
      <a:lvl1pPr algn="l" defTabSz="685800" rtl="0" eaLnBrk="0" fontAlgn="base" hangingPunct="0">
        <a:lnSpc>
          <a:spcPct val="90000"/>
        </a:lnSpc>
        <a:spcBef>
          <a:spcPct val="0"/>
        </a:spcBef>
        <a:spcAft>
          <a:spcPct val="0"/>
        </a:spcAft>
        <a:defRPr sz="3300" b="1" kern="1200">
          <a:solidFill>
            <a:schemeClr val="tx1"/>
          </a:solidFill>
          <a:latin typeface="Helvetica" charset="0"/>
          <a:ea typeface="Helvetica" charset="0"/>
          <a:cs typeface="Helvetica" charset="0"/>
        </a:defRPr>
      </a:lvl1pPr>
      <a:lvl2pPr algn="l" defTabSz="685800" rtl="0" eaLnBrk="0" fontAlgn="base" hangingPunct="0">
        <a:lnSpc>
          <a:spcPct val="90000"/>
        </a:lnSpc>
        <a:spcBef>
          <a:spcPct val="0"/>
        </a:spcBef>
        <a:spcAft>
          <a:spcPct val="0"/>
        </a:spcAft>
        <a:defRPr sz="3300" b="1">
          <a:solidFill>
            <a:schemeClr val="tx1"/>
          </a:solidFill>
          <a:latin typeface="Helvetica" panose="020B0604020202020204" pitchFamily="34" charset="0"/>
          <a:cs typeface="Helvetica" panose="020B0604020202020204" pitchFamily="34" charset="0"/>
        </a:defRPr>
      </a:lvl2pPr>
      <a:lvl3pPr algn="l" defTabSz="685800" rtl="0" eaLnBrk="0" fontAlgn="base" hangingPunct="0">
        <a:lnSpc>
          <a:spcPct val="90000"/>
        </a:lnSpc>
        <a:spcBef>
          <a:spcPct val="0"/>
        </a:spcBef>
        <a:spcAft>
          <a:spcPct val="0"/>
        </a:spcAft>
        <a:defRPr sz="3300" b="1">
          <a:solidFill>
            <a:schemeClr val="tx1"/>
          </a:solidFill>
          <a:latin typeface="Helvetica" panose="020B0604020202020204" pitchFamily="34" charset="0"/>
          <a:cs typeface="Helvetica" panose="020B0604020202020204" pitchFamily="34" charset="0"/>
        </a:defRPr>
      </a:lvl3pPr>
      <a:lvl4pPr algn="l" defTabSz="685800" rtl="0" eaLnBrk="0" fontAlgn="base" hangingPunct="0">
        <a:lnSpc>
          <a:spcPct val="90000"/>
        </a:lnSpc>
        <a:spcBef>
          <a:spcPct val="0"/>
        </a:spcBef>
        <a:spcAft>
          <a:spcPct val="0"/>
        </a:spcAft>
        <a:defRPr sz="3300" b="1">
          <a:solidFill>
            <a:schemeClr val="tx1"/>
          </a:solidFill>
          <a:latin typeface="Helvetica" panose="020B0604020202020204" pitchFamily="34" charset="0"/>
          <a:cs typeface="Helvetica" panose="020B0604020202020204" pitchFamily="34" charset="0"/>
        </a:defRPr>
      </a:lvl4pPr>
      <a:lvl5pPr algn="l" defTabSz="685800" rtl="0" eaLnBrk="0" fontAlgn="base" hangingPunct="0">
        <a:lnSpc>
          <a:spcPct val="90000"/>
        </a:lnSpc>
        <a:spcBef>
          <a:spcPct val="0"/>
        </a:spcBef>
        <a:spcAft>
          <a:spcPct val="0"/>
        </a:spcAft>
        <a:defRPr sz="3300" b="1">
          <a:solidFill>
            <a:schemeClr val="tx1"/>
          </a:solidFill>
          <a:latin typeface="Helvetica" panose="020B0604020202020204" pitchFamily="34" charset="0"/>
          <a:cs typeface="Helvetica" panose="020B0604020202020204" pitchFamily="34" charset="0"/>
        </a:defRPr>
      </a:lvl5pPr>
      <a:lvl6pPr marL="457200" algn="l" defTabSz="685800" rtl="0" fontAlgn="base">
        <a:lnSpc>
          <a:spcPct val="90000"/>
        </a:lnSpc>
        <a:spcBef>
          <a:spcPct val="0"/>
        </a:spcBef>
        <a:spcAft>
          <a:spcPct val="0"/>
        </a:spcAft>
        <a:defRPr sz="3300" b="1">
          <a:solidFill>
            <a:schemeClr val="tx1"/>
          </a:solidFill>
          <a:latin typeface="Helvetica" panose="020B0604020202020204" pitchFamily="34" charset="0"/>
          <a:cs typeface="Helvetica" panose="020B0604020202020204" pitchFamily="34" charset="0"/>
        </a:defRPr>
      </a:lvl6pPr>
      <a:lvl7pPr marL="914400" algn="l" defTabSz="685800" rtl="0" fontAlgn="base">
        <a:lnSpc>
          <a:spcPct val="90000"/>
        </a:lnSpc>
        <a:spcBef>
          <a:spcPct val="0"/>
        </a:spcBef>
        <a:spcAft>
          <a:spcPct val="0"/>
        </a:spcAft>
        <a:defRPr sz="3300" b="1">
          <a:solidFill>
            <a:schemeClr val="tx1"/>
          </a:solidFill>
          <a:latin typeface="Helvetica" panose="020B0604020202020204" pitchFamily="34" charset="0"/>
          <a:cs typeface="Helvetica" panose="020B0604020202020204" pitchFamily="34" charset="0"/>
        </a:defRPr>
      </a:lvl7pPr>
      <a:lvl8pPr marL="1371600" algn="l" defTabSz="685800" rtl="0" fontAlgn="base">
        <a:lnSpc>
          <a:spcPct val="90000"/>
        </a:lnSpc>
        <a:spcBef>
          <a:spcPct val="0"/>
        </a:spcBef>
        <a:spcAft>
          <a:spcPct val="0"/>
        </a:spcAft>
        <a:defRPr sz="3300" b="1">
          <a:solidFill>
            <a:schemeClr val="tx1"/>
          </a:solidFill>
          <a:latin typeface="Helvetica" panose="020B0604020202020204" pitchFamily="34" charset="0"/>
          <a:cs typeface="Helvetica" panose="020B0604020202020204" pitchFamily="34" charset="0"/>
        </a:defRPr>
      </a:lvl8pPr>
      <a:lvl9pPr marL="1828800" algn="l" defTabSz="685800" rtl="0" fontAlgn="base">
        <a:lnSpc>
          <a:spcPct val="90000"/>
        </a:lnSpc>
        <a:spcBef>
          <a:spcPct val="0"/>
        </a:spcBef>
        <a:spcAft>
          <a:spcPct val="0"/>
        </a:spcAft>
        <a:defRPr sz="3300" b="1">
          <a:solidFill>
            <a:schemeClr val="tx1"/>
          </a:solidFill>
          <a:latin typeface="Helvetica" panose="020B0604020202020204" pitchFamily="34" charset="0"/>
          <a:cs typeface="Helvetica"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b="1" kern="1200">
          <a:solidFill>
            <a:schemeClr val="tx1"/>
          </a:solidFill>
          <a:latin typeface="Helvetica" charset="0"/>
          <a:ea typeface="Helvetica" charset="0"/>
          <a:cs typeface="Helvetica"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1" kern="1200">
          <a:solidFill>
            <a:schemeClr val="tx1"/>
          </a:solidFill>
          <a:latin typeface="Helvetica" charset="0"/>
          <a:ea typeface="Helvetica" charset="0"/>
          <a:cs typeface="Helvetica"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b="1" kern="1200">
          <a:solidFill>
            <a:schemeClr val="tx1"/>
          </a:solidFill>
          <a:latin typeface="Helvetica" charset="0"/>
          <a:ea typeface="Helvetica" charset="0"/>
          <a:cs typeface="Helvetica"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b="1" kern="1200">
          <a:solidFill>
            <a:schemeClr val="tx1"/>
          </a:solidFill>
          <a:latin typeface="Helvetica" charset="0"/>
          <a:ea typeface="Helvetica" charset="0"/>
          <a:cs typeface="Helvetica"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b="1"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cfr.gov/cgi-bin/text-idx?c=ecfr&amp;SID=2ab2aab2d3d2fd0f544a5ce7aad8f04c&amp;rgn=div5&amp;view=text&amp;node=28:1.0.1.1.36&amp;idno=28"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access-board.gov/508.htm" TargetMode="External"/><Relationship Id="rId5" Type="http://schemas.openxmlformats.org/officeDocument/2006/relationships/hyperlink" Target="https://www.gpo.gov/fdsys/pkg/USCODE-2011-title29/html/USCODE-2011-title29-chap16-subchapV-sec794d.htm" TargetMode="External"/><Relationship Id="rId4" Type="http://schemas.openxmlformats.org/officeDocument/2006/relationships/hyperlink" Target="http://www.ada.gov/2010ADAstandards_index.htm"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mailto:Carlotta.dixon@dhhs.nc.gov" TargetMode="External"/><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ecfr.gov/cgi-bin/retrieveECFR?gp=&amp;SID=d26dfaaeecd977dfa216731c71b060e0&amp;mc=true&amp;r=PART&amp;n=pt45.1.86"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gpo.gov/fdsys/pkg/USCODE-2010-title42/html/USCODE-2010-title42-chap76-sec6101.ht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hhs.gov/ocr/civilrights/resources/laws/ageregulation.html" TargetMode="External"/><Relationship Id="rId4" Type="http://schemas.openxmlformats.org/officeDocument/2006/relationships/hyperlink" Target="http://www.ecfr.gov/cgi-bin/text-idx?tpl=/ecfrbrowse/Title45/45cfr90_main_02.tp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fns.usda.gov/sites/default/files/PL_88-525a.pdf"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www.gpo.gov/fdsys/pkg/USCODE-2006-title42/html/USCODE-2006-title42-chap94-subchapII-sec8625.htm" TargetMode="External"/><Relationship Id="rId3" Type="http://schemas.openxmlformats.org/officeDocument/2006/relationships/hyperlink" Target="https://www.hhs.gov/civil-rights/for-individuals/section-1557/index.html" TargetMode="External"/><Relationship Id="rId7" Type="http://schemas.openxmlformats.org/officeDocument/2006/relationships/hyperlink" Target="https://www.gpo.gov/fdsys/pkg/USCODE-2006-title42/html/USCODE-2006-title42-chap94-subchapII-sec8625.ht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gpo.gov/fdsys/pkg/USCODE-2013-title20/pdf/USCODE-2013-title20-chap38.pdf" TargetMode="External"/><Relationship Id="rId5" Type="http://schemas.openxmlformats.org/officeDocument/2006/relationships/hyperlink" Target="https://www.gpo.gov/fdsys/pkg/USCODE-2008-title42/pdf/USCODE-2008-title42-chap21-subchapV.pdf" TargetMode="External"/><Relationship Id="rId4" Type="http://schemas.openxmlformats.org/officeDocument/2006/relationships/hyperlink" Target="https://www.gpo.gov/fdsys/pkg/USCODE-2010-title42/pdf/USCODE-2010-title42-chap157-subchapVI-sec18116.pdf" TargetMode="External"/><Relationship Id="rId9" Type="http://schemas.openxmlformats.org/officeDocument/2006/relationships/hyperlink" Target="https://www.gpo.gov/fdsys/pkg/USCODE-2010-title29/pdf/USCODE-2010-title29-chap16-subchapV-sec794.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hs.gov/civil-rights/for-individuals/hill-burton/index.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hhs.gov/civil-rights/for-individuals/refusal-provide-assisted-suicide-services/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ms-drupal-hhs-prod.cloud.hhs.gov/sites/default/files/ocr/civilrights/understanding/ConscienceProtect/42usc300a7.pdf" TargetMode="External"/><Relationship Id="rId7" Type="http://schemas.openxmlformats.org/officeDocument/2006/relationships/hyperlink" Target="https://www.gpo.gov/fdsys/pkg/USCODE-2006-title42/html/USCODE-2006-title42-chap94-subchapII-sec8625.ht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gpo.gov/fdsys/pkg/FR-2011-02-23/pdf/2011-3993.pdf" TargetMode="External"/><Relationship Id="rId5" Type="http://schemas.openxmlformats.org/officeDocument/2006/relationships/hyperlink" Target="http://cms-drupal-hhs-prod.cloud.hhs.gov/sites/default/files/ocr/civilrights/understanding/ConscienceProtect/publaw112_74_125_stat_786.pdf" TargetMode="External"/><Relationship Id="rId4" Type="http://schemas.openxmlformats.org/officeDocument/2006/relationships/hyperlink" Target="http://cms-drupal-hhs-prod.cloud.hhs.gov/sites/default/files/ocr/civilrights/understanding/ConscienceProtect/42usc238n.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Improving_America%27s_Schools_Act" TargetMode="External"/><Relationship Id="rId7" Type="http://schemas.openxmlformats.org/officeDocument/2006/relationships/hyperlink" Target="https://en.wikipedia.org/wiki/Multi-Ethnic_Placement_Act#cite_note-2"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en.wikipedia.org/wiki/Small_Business_Job_Protection_Act_of_1996" TargetMode="External"/><Relationship Id="rId5" Type="http://schemas.openxmlformats.org/officeDocument/2006/relationships/hyperlink" Target="https://en.wikipedia.org/wiki/Interethnic_Placement_Act" TargetMode="External"/><Relationship Id="rId4" Type="http://schemas.openxmlformats.org/officeDocument/2006/relationships/hyperlink" Target="https://en.wikipedia.org/wiki/Multi-Ethnic_Placement_Act#cite_note-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policies.ncdhhs.gov/divisional/social-services/forms/dss-1464-statement-of-assurance-of-compliance-with-title-vi-of-civil-rights-act-of-1964/@@display-file/form_file/dss-1464-ia.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usda.gov/oascr/how-to-file-a-program-discrimination-complaint"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hyperlink" Target="mailto:program.intake@usda.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crportal.hhs.gov/ocr/"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hyperlink" Target="mailto:OCRMail@hhs.gov" TargetMode="External"/><Relationship Id="rId4" Type="http://schemas.openxmlformats.org/officeDocument/2006/relationships/hyperlink" Target="mailto:OCRmail@hhs.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policies.ncdhhs.gov/divisional/social-services/forms/dss-10001-language-services-agreement"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policies.ncdhhs.gov/divisional/social-services/forms/instructions-for-completing-the-dss-10001"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ncdhhs.gov/documents/sign-language-interpretertransliterator-directory"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hyperlink" Target="https://www.youtube.com/watch?v=lxwnt4qlJfw&amp;feature=youtu.b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2.ncdhhs.gov/dss/training/docs/Program%20Compliance/NC%20DSS%20%20USDA%20Civil%20Rights%20Training%209-11-18.pptx"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mailto:Carlotta.dixon@dhhs.nc.gov" TargetMode="External"/><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ada.gov/" TargetMode="External"/><Relationship Id="rId7" Type="http://schemas.openxmlformats.org/officeDocument/2006/relationships/hyperlink" Target="https://www.ncdhhs.gov/divisions/dvrs"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hyperlink" Target="https://www.ncdhhs.gov/divisions/dsb" TargetMode="External"/><Relationship Id="rId5" Type="http://schemas.openxmlformats.org/officeDocument/2006/relationships/hyperlink" Target="https://askjan.org/" TargetMode="External"/><Relationship Id="rId4" Type="http://schemas.openxmlformats.org/officeDocument/2006/relationships/hyperlink" Target="https://www.adaactionguide.org/ada-title-ii-requirements#introduction"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hyperlink" Target="http://www.lep.gov/maps/" TargetMode="External"/><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hyperlink" Target="https://www.ecfr.gov/current/title-7/subtitle-B/chapter-II/subchapter-C/part-272/section-272.4" TargetMode="External"/><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9.xml"/><Relationship Id="rId5" Type="http://schemas.openxmlformats.org/officeDocument/2006/relationships/hyperlink" Target="http://www2.ncdhhs.gov/dss/county/docs/LEP%20Rights%20Posters%20SPANISH%202013.pdf" TargetMode="External"/><Relationship Id="rId4" Type="http://schemas.openxmlformats.org/officeDocument/2006/relationships/hyperlink" Target="http://www2.ncdhhs.gov/dss/county/docs/LEP%20Rights%20Posters%20English%202013.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gpo.gov/fdsys/pkg/USCODE-2009-title42/html/USCODE-2009-title42-chap21-subchapV-sec2000d-1.htm"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www.ecfr.gov/cgi-bin/retrieveECFR?gp=&amp;SID=a576929dff93de241a549fc6ec144346&amp;r=PART&amp;n=45y1.0.1.1.38"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hyperlink" Target="mailto:Carlotta.dixon@dhhs.nc.gov" TargetMode="External"/><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www.lep.gov/maps/" TargetMode="External"/><Relationship Id="rId2" Type="http://schemas.openxmlformats.org/officeDocument/2006/relationships/notesSlide" Target="../notesSlides/notesSlide77.xml"/><Relationship Id="rId1" Type="http://schemas.openxmlformats.org/officeDocument/2006/relationships/slideLayout" Target="../slideLayouts/slideLayout9.xml"/><Relationship Id="rId6" Type="http://schemas.openxmlformats.org/officeDocument/2006/relationships/hyperlink" Target="http://www.migrationpolicy.org/" TargetMode="External"/><Relationship Id="rId5" Type="http://schemas.openxmlformats.org/officeDocument/2006/relationships/hyperlink" Target="http://www.census.gov/acs/" TargetMode="External"/><Relationship Id="rId4" Type="http://schemas.openxmlformats.org/officeDocument/2006/relationships/hyperlink" Target="https://www.census.gov/programs-surveys/decennial-census/decade/2020/2020-census-results.html"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hyperlink" Target="https://www2.ncdhhs.gov/dss/lep/docs/2018/NC%20DSS%20Civil%20Rights%20Complaint%20Form%202018.pdf" TargetMode="External"/><Relationship Id="rId7" Type="http://schemas.openxmlformats.org/officeDocument/2006/relationships/hyperlink" Target="https://www2.ncdhhs.gov/dss/lep/docs/2018/US%20HHS%20Office%20of%20Civil%20Rights%20Complaint%20Form%20Spanish.pdf" TargetMode="External"/><Relationship Id="rId2" Type="http://schemas.openxmlformats.org/officeDocument/2006/relationships/notesSlide" Target="../notesSlides/notesSlide82.xml"/><Relationship Id="rId1" Type="http://schemas.openxmlformats.org/officeDocument/2006/relationships/slideLayout" Target="../slideLayouts/slideLayout9.xml"/><Relationship Id="rId6" Type="http://schemas.openxmlformats.org/officeDocument/2006/relationships/hyperlink" Target="https://www2.ncdhhs.gov/dss/lep/docs/2018/US%20HHS%20Office%20of%20Civil%20Rights%20Complaint%20Form%20English.pdf" TargetMode="External"/><Relationship Id="rId5" Type="http://schemas.openxmlformats.org/officeDocument/2006/relationships/hyperlink" Target="https://www2.ncdhhs.gov/dss/lep/docs/2018/USDA%20Civil%20Rights%20Complaint%20Form%20Spanish.pdf" TargetMode="External"/><Relationship Id="rId4" Type="http://schemas.openxmlformats.org/officeDocument/2006/relationships/hyperlink" Target="https://www2.ncdhhs.gov/dss/lep/docs/2018/USDA%20Civil%20Rights%20Complaint%20Form%20English.pdf"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gpo.gov/fdsys/pkg/USCODE-2006-title29/html/USCODE-2006-title29-chap16-subchapV-sec794.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ecfr.gov/cgi-bin/retrieveECFR?gp=&amp;SID=b78be3f9b35c4d6cbd8293667e036e6c&amp;r=PART&amp;n=pt45.1.85" TargetMode="External"/><Relationship Id="rId4" Type="http://schemas.openxmlformats.org/officeDocument/2006/relationships/hyperlink" Target="http://www.ecfr.gov/cgi-bin/retrieveECFR?gp=&amp;SID=96b5fe447fbfd9a1376d4ae589e02944&amp;r=PART&amp;n=pt45.1.84"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6" y="2051009"/>
            <a:ext cx="5774267" cy="2020824"/>
          </a:xfrm>
        </p:spPr>
        <p:txBody>
          <a:bodyPr/>
          <a:lstStyle/>
          <a:p>
            <a:r>
              <a:rPr lang="en-US" sz="1800" dirty="0">
                <a:latin typeface="Gotham Light" pitchFamily="50" charset="0"/>
                <a:cs typeface="Arial"/>
              </a:rPr>
              <a:t>NC Department of Health and Human Services </a:t>
            </a:r>
          </a:p>
          <a:p>
            <a:pPr>
              <a:lnSpc>
                <a:spcPct val="100000"/>
              </a:lnSpc>
              <a:spcBef>
                <a:spcPts val="0"/>
              </a:spcBef>
            </a:pPr>
            <a:r>
              <a:rPr lang="en-US" dirty="0"/>
              <a:t>Civil Rights Training</a:t>
            </a:r>
          </a:p>
          <a:p>
            <a:pPr>
              <a:lnSpc>
                <a:spcPct val="100000"/>
              </a:lnSpc>
              <a:spcBef>
                <a:spcPts val="0"/>
              </a:spcBef>
            </a:pPr>
            <a:endParaRPr lang="en-US" dirty="0"/>
          </a:p>
        </p:txBody>
      </p:sp>
      <p:sp>
        <p:nvSpPr>
          <p:cNvPr id="10" name="Text Placeholder 8"/>
          <p:cNvSpPr>
            <a:spLocks noGrp="1"/>
          </p:cNvSpPr>
          <p:nvPr>
            <p:ph type="body" sz="quarter" idx="11"/>
          </p:nvPr>
        </p:nvSpPr>
        <p:spPr>
          <a:xfrm>
            <a:off x="2768596" y="3429000"/>
            <a:ext cx="5978240" cy="948752"/>
          </a:xfrm>
        </p:spPr>
        <p:txBody>
          <a:bodyPr/>
          <a:lstStyle/>
          <a:p>
            <a:r>
              <a:rPr lang="en-US" sz="2000" dirty="0"/>
              <a:t>Carlotta Dixon, </a:t>
            </a:r>
            <a:r>
              <a:rPr lang="en-US" sz="2000" dirty="0">
                <a:solidFill>
                  <a:prstClr val="black"/>
                </a:solidFill>
                <a:latin typeface="Calibri"/>
              </a:rPr>
              <a:t>Title VI/ADA-Civil Rights Administrator</a:t>
            </a:r>
            <a:endParaRPr lang="en-US" sz="2000" dirty="0"/>
          </a:p>
        </p:txBody>
      </p:sp>
      <p:sp>
        <p:nvSpPr>
          <p:cNvPr id="11" name="Text Placeholder 9"/>
          <p:cNvSpPr>
            <a:spLocks noGrp="1"/>
          </p:cNvSpPr>
          <p:nvPr>
            <p:ph type="body" sz="quarter" idx="12"/>
          </p:nvPr>
        </p:nvSpPr>
        <p:spPr>
          <a:xfrm>
            <a:off x="2768596" y="5020585"/>
            <a:ext cx="5774267" cy="488226"/>
          </a:xfrm>
        </p:spPr>
        <p:txBody>
          <a:bodyPr>
            <a:normAutofit/>
          </a:bodyPr>
          <a:lstStyle/>
          <a:p>
            <a:r>
              <a:rPr lang="en-US" sz="2000" dirty="0"/>
              <a:t>December 1, 2022</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a:extLst>
              <a:ext uri="{FF2B5EF4-FFF2-40B4-BE49-F238E27FC236}">
                <a16:creationId xmlns:a16="http://schemas.microsoft.com/office/drawing/2014/main" id="{0955FA51-3C43-4A8A-B893-1F4CF4633616}"/>
              </a:ext>
            </a:extLst>
          </p:cNvPr>
          <p:cNvSpPr>
            <a:spLocks noGrp="1" noChangeArrowheads="1"/>
          </p:cNvSpPr>
          <p:nvPr>
            <p:ph type="body" sz="quarter" idx="10"/>
          </p:nvPr>
        </p:nvSpPr>
        <p:spPr bwMode="auto">
          <a:xfrm>
            <a:off x="628650" y="1447800"/>
            <a:ext cx="7888288" cy="479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b="0" dirty="0">
                <a:latin typeface="Verdana" panose="020B0604030504040204" pitchFamily="34" charset="0"/>
              </a:rPr>
              <a:t>Title II of the Americans with Disabilities Act</a:t>
            </a:r>
          </a:p>
          <a:p>
            <a:pPr eaLnBrk="1" hangingPunct="1">
              <a:buFont typeface="Arial" panose="020B0604020202020204" pitchFamily="34" charset="0"/>
              <a:buNone/>
            </a:pPr>
            <a:r>
              <a:rPr lang="en-US" altLang="en-US" sz="1600" b="0" u="sng" dirty="0">
                <a:latin typeface="Verdana" panose="020B0604030504040204" pitchFamily="34" charset="0"/>
                <a:hlinkClick r:id="rId3"/>
              </a:rPr>
              <a:t>28 CFR Part 35: Nondiscrimination on the Basis of Disability in State and Local Government Services</a:t>
            </a:r>
            <a:endParaRPr lang="en-US" altLang="en-US" sz="1600" b="0" dirty="0">
              <a:latin typeface="Verdana" panose="020B0604030504040204" pitchFamily="34" charset="0"/>
            </a:endParaRPr>
          </a:p>
          <a:p>
            <a:pPr eaLnBrk="1" hangingPunct="1">
              <a:buFont typeface="Arial" panose="020B0604020202020204" pitchFamily="34" charset="0"/>
              <a:buNone/>
            </a:pPr>
            <a:r>
              <a:rPr lang="en-US" altLang="en-US" sz="1600" b="0" u="sng" dirty="0">
                <a:latin typeface="Verdana" panose="020B0604030504040204" pitchFamily="34" charset="0"/>
                <a:hlinkClick r:id="rId4"/>
              </a:rPr>
              <a:t>2010 ADA Standards for Accessible Design</a:t>
            </a:r>
            <a:endParaRPr lang="en-US" altLang="en-US" sz="1600" b="0" dirty="0">
              <a:latin typeface="Verdana" panose="020B0604030504040204" pitchFamily="34" charset="0"/>
            </a:endParaRPr>
          </a:p>
          <a:p>
            <a:pPr eaLnBrk="1" hangingPunct="1"/>
            <a:r>
              <a:rPr lang="en-US" altLang="en-US" sz="1600" b="0" dirty="0">
                <a:latin typeface="Verdana" panose="020B0604030504040204" pitchFamily="34" charset="0"/>
              </a:rPr>
              <a:t>US HHS and USDA, as amended, (</a:t>
            </a:r>
            <a:r>
              <a:rPr lang="en-US" altLang="en-US" sz="1600" b="0" u="sng" dirty="0">
                <a:latin typeface="Verdana" panose="020B0604030504040204" pitchFamily="34" charset="0"/>
                <a:hlinkClick r:id="rId5"/>
              </a:rPr>
              <a:t>29 USC § 794(d)</a:t>
            </a:r>
            <a:r>
              <a:rPr lang="en-US" altLang="en-US" sz="1600" b="0" dirty="0">
                <a:latin typeface="Verdana" panose="020B0604030504040204" pitchFamily="34" charset="0"/>
              </a:rPr>
              <a:t>) prohibits discrimination on the basis of </a:t>
            </a:r>
            <a:r>
              <a:rPr lang="en-US" altLang="en-US" sz="1600" b="0" dirty="0">
                <a:solidFill>
                  <a:srgbClr val="FF0000"/>
                </a:solidFill>
                <a:latin typeface="Verdana" panose="020B0604030504040204" pitchFamily="34" charset="0"/>
              </a:rPr>
              <a:t>disability</a:t>
            </a:r>
            <a:r>
              <a:rPr lang="en-US" altLang="en-US" sz="1600" b="0" dirty="0">
                <a:latin typeface="Verdana" panose="020B0604030504040204" pitchFamily="34" charset="0"/>
              </a:rPr>
              <a:t> in electronic and information technology as they relate to programs and activities conducted by HHS and USDA. See the </a:t>
            </a:r>
            <a:r>
              <a:rPr lang="en-US" altLang="en-US" sz="1600" b="0" u="sng" dirty="0">
                <a:latin typeface="Verdana" panose="020B0604030504040204" pitchFamily="34" charset="0"/>
                <a:hlinkClick r:id="rId6"/>
              </a:rPr>
              <a:t>Accessibility Board 508 Homepage</a:t>
            </a:r>
            <a:r>
              <a:rPr lang="en-US" altLang="en-US" sz="1600" b="0" dirty="0">
                <a:latin typeface="Verdana" panose="020B0604030504040204" pitchFamily="34" charset="0"/>
              </a:rPr>
              <a:t> for more information.</a:t>
            </a:r>
          </a:p>
          <a:p>
            <a:pPr eaLnBrk="1" hangingPunct="1"/>
            <a:r>
              <a:rPr lang="en-US" sz="1600" b="0" i="1" dirty="0">
                <a:effectLst/>
                <a:latin typeface="Verdana" panose="020B0604030504040204" pitchFamily="34" charset="0"/>
                <a:ea typeface="Verdana" panose="020B0604030504040204" pitchFamily="34" charset="0"/>
              </a:rPr>
              <a:t>28 </a:t>
            </a:r>
            <a:r>
              <a:rPr lang="en-US" sz="1600" b="0" dirty="0">
                <a:effectLst/>
                <a:latin typeface="Verdana" panose="020B0604030504040204" pitchFamily="34" charset="0"/>
                <a:ea typeface="Verdana" panose="020B0604030504040204" pitchFamily="34" charset="0"/>
              </a:rPr>
              <a:t>CFR Part 35 prohibits state and local governments (public entities) from discriminating based on </a:t>
            </a:r>
            <a:r>
              <a:rPr lang="en-US" sz="1600" b="0" dirty="0">
                <a:solidFill>
                  <a:srgbClr val="FF0000"/>
                </a:solidFill>
                <a:effectLst/>
                <a:latin typeface="Verdana" panose="020B0604030504040204" pitchFamily="34" charset="0"/>
                <a:ea typeface="Verdana" panose="020B0604030504040204" pitchFamily="34" charset="0"/>
              </a:rPr>
              <a:t>disability</a:t>
            </a:r>
            <a:r>
              <a:rPr lang="en-US" sz="1600" b="0" dirty="0">
                <a:effectLst/>
                <a:latin typeface="Verdana" panose="020B0604030504040204" pitchFamily="34" charset="0"/>
                <a:ea typeface="Verdana" panose="020B0604030504040204" pitchFamily="34" charset="0"/>
              </a:rPr>
              <a:t> in employment and in the delivery of services or benefits.</a:t>
            </a:r>
          </a:p>
          <a:p>
            <a:r>
              <a:rPr lang="en-US" sz="1600" b="0" dirty="0">
                <a:latin typeface="Verdana" panose="020B0604030504040204" pitchFamily="34" charset="0"/>
                <a:ea typeface="Verdana" panose="020B0604030504040204" pitchFamily="34" charset="0"/>
              </a:rPr>
              <a:t>Title III of the Americans with Disabilities Act of 1990, as amended by the ADA Amendments Act of 2008 (ADA Amendments Act), at 28 CFR Part 36, prohibits discrimination on the basis of disability by public accommodations. </a:t>
            </a:r>
          </a:p>
          <a:p>
            <a:pPr eaLnBrk="1" hangingPunct="1"/>
            <a:endParaRPr lang="en-US" sz="1600" b="0" dirty="0">
              <a:effectLst/>
              <a:latin typeface="Verdana" panose="020B0604030504040204" pitchFamily="34" charset="0"/>
              <a:ea typeface="Verdana" panose="020B0604030504040204" pitchFamily="34" charset="0"/>
            </a:endParaRPr>
          </a:p>
        </p:txBody>
      </p:sp>
      <p:sp>
        <p:nvSpPr>
          <p:cNvPr id="5" name="Title 1">
            <a:extLst>
              <a:ext uri="{FF2B5EF4-FFF2-40B4-BE49-F238E27FC236}">
                <a16:creationId xmlns:a16="http://schemas.microsoft.com/office/drawing/2014/main" id="{5B05D60F-78EA-4C4F-908D-1B6F7D3B6D14}"/>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8179-45A6-4F03-A3C8-14D8C8D72069}"/>
              </a:ext>
            </a:extLst>
          </p:cNvPr>
          <p:cNvSpPr>
            <a:spLocks noGrp="1"/>
          </p:cNvSpPr>
          <p:nvPr>
            <p:ph type="title"/>
          </p:nvPr>
        </p:nvSpPr>
        <p:spPr/>
        <p:txBody>
          <a:bodyPr/>
          <a:lstStyle/>
          <a:p>
            <a:pPr algn="ctr"/>
            <a:r>
              <a:rPr lang="en-US" kern="0" spc="-5" dirty="0">
                <a:solidFill>
                  <a:schemeClr val="tx1"/>
                </a:solidFill>
                <a:latin typeface="Verdana"/>
                <a:ea typeface="+mj-ea"/>
                <a:cs typeface="Verdana"/>
              </a:rPr>
              <a:t>Contact</a:t>
            </a:r>
            <a:r>
              <a:rPr lang="en-US" kern="0" spc="-25" dirty="0">
                <a:solidFill>
                  <a:schemeClr val="tx1"/>
                </a:solidFill>
                <a:latin typeface="Verdana"/>
                <a:ea typeface="+mj-ea"/>
                <a:cs typeface="Verdana"/>
              </a:rPr>
              <a:t> </a:t>
            </a:r>
            <a:r>
              <a:rPr lang="en-US" kern="0" spc="-5" dirty="0">
                <a:solidFill>
                  <a:schemeClr val="tx1"/>
                </a:solidFill>
                <a:latin typeface="Verdana"/>
                <a:ea typeface="+mj-ea"/>
                <a:cs typeface="Verdana"/>
              </a:rPr>
              <a:t>Information</a:t>
            </a:r>
            <a:endParaRPr lang="en-US" dirty="0">
              <a:solidFill>
                <a:schemeClr val="tx1"/>
              </a:solidFill>
            </a:endParaRPr>
          </a:p>
        </p:txBody>
      </p:sp>
      <p:sp>
        <p:nvSpPr>
          <p:cNvPr id="3" name="Rectangle 2">
            <a:extLst>
              <a:ext uri="{FF2B5EF4-FFF2-40B4-BE49-F238E27FC236}">
                <a16:creationId xmlns:a16="http://schemas.microsoft.com/office/drawing/2014/main" id="{567BBA46-9CFC-4A49-98D4-B6E3C8343867}"/>
              </a:ext>
            </a:extLst>
          </p:cNvPr>
          <p:cNvSpPr/>
          <p:nvPr/>
        </p:nvSpPr>
        <p:spPr>
          <a:xfrm>
            <a:off x="674369" y="1333051"/>
            <a:ext cx="6308322" cy="4308872"/>
          </a:xfrm>
          <a:prstGeom prst="rect">
            <a:avLst/>
          </a:prstGeom>
        </p:spPr>
        <p:txBody>
          <a:bodyPr wrap="square">
            <a:spAutoFit/>
          </a:bodyPr>
          <a:lstStyle/>
          <a:p>
            <a:pPr marL="274320" lvl="0"/>
            <a:endParaRPr lang="en-US" sz="1400" b="1" dirty="0">
              <a:solidFill>
                <a:prstClr val="black"/>
              </a:solidFill>
              <a:latin typeface="Calibri"/>
            </a:endParaRPr>
          </a:p>
          <a:p>
            <a:pPr marL="274320" lvl="0"/>
            <a:r>
              <a:rPr lang="en-US" sz="2000" b="1" dirty="0">
                <a:solidFill>
                  <a:prstClr val="black"/>
                </a:solidFill>
                <a:latin typeface="Calibri"/>
              </a:rPr>
              <a:t>Carlotta Dixon, MHS, CPM</a:t>
            </a:r>
            <a:endParaRPr lang="en-US" sz="2000" dirty="0">
              <a:solidFill>
                <a:prstClr val="black"/>
              </a:solidFill>
              <a:latin typeface="Calibri"/>
            </a:endParaRPr>
          </a:p>
          <a:p>
            <a:pPr marL="274320" lvl="0"/>
            <a:r>
              <a:rPr lang="en-US" sz="2000" b="1" dirty="0">
                <a:solidFill>
                  <a:prstClr val="black"/>
                </a:solidFill>
                <a:latin typeface="Calibri"/>
              </a:rPr>
              <a:t>Section Chief </a:t>
            </a:r>
            <a:endParaRPr lang="en-US" sz="2000" dirty="0">
              <a:solidFill>
                <a:prstClr val="black"/>
              </a:solidFill>
              <a:latin typeface="Calibri"/>
            </a:endParaRPr>
          </a:p>
          <a:p>
            <a:pPr marL="274320" lvl="0"/>
            <a:r>
              <a:rPr lang="en-US" sz="2000" b="1" dirty="0">
                <a:solidFill>
                  <a:prstClr val="black"/>
                </a:solidFill>
                <a:latin typeface="Calibri"/>
              </a:rPr>
              <a:t>Title VI/ADA-Civil Rights Administrator</a:t>
            </a:r>
            <a:endParaRPr lang="en-US" sz="2000" dirty="0">
              <a:solidFill>
                <a:prstClr val="black"/>
              </a:solidFill>
              <a:latin typeface="Calibri"/>
            </a:endParaRPr>
          </a:p>
          <a:p>
            <a:pPr marL="274320" lvl="0"/>
            <a:r>
              <a:rPr lang="en-US" sz="2000" b="1" dirty="0">
                <a:solidFill>
                  <a:prstClr val="black"/>
                </a:solidFill>
                <a:latin typeface="Calibri"/>
              </a:rPr>
              <a:t>NC Division of Social Services-Program 	Compliance</a:t>
            </a:r>
            <a:endParaRPr lang="en-US" sz="2000" dirty="0">
              <a:solidFill>
                <a:prstClr val="black"/>
              </a:solidFill>
              <a:latin typeface="Calibri"/>
            </a:endParaRPr>
          </a:p>
          <a:p>
            <a:pPr marL="274320" lvl="0"/>
            <a:r>
              <a:rPr lang="en-US" sz="2000" b="1" dirty="0">
                <a:solidFill>
                  <a:prstClr val="black"/>
                </a:solidFill>
                <a:latin typeface="Calibri"/>
              </a:rPr>
              <a:t>North Carolina Department of Health and Human Services</a:t>
            </a:r>
            <a:endParaRPr lang="en-US" sz="2000" dirty="0">
              <a:solidFill>
                <a:prstClr val="black"/>
              </a:solidFill>
              <a:latin typeface="Calibri"/>
            </a:endParaRPr>
          </a:p>
          <a:p>
            <a:pPr marL="274320" lvl="0"/>
            <a:r>
              <a:rPr lang="en-US" sz="2000" b="1" dirty="0">
                <a:solidFill>
                  <a:prstClr val="black"/>
                </a:solidFill>
                <a:latin typeface="Calibri"/>
              </a:rPr>
              <a:t> </a:t>
            </a:r>
            <a:endParaRPr lang="en-US" sz="2000" dirty="0">
              <a:solidFill>
                <a:prstClr val="black"/>
              </a:solidFill>
              <a:latin typeface="Calibri"/>
            </a:endParaRPr>
          </a:p>
          <a:p>
            <a:pPr marL="274320" lvl="0"/>
            <a:r>
              <a:rPr lang="en-US" sz="2000" b="1" dirty="0">
                <a:solidFill>
                  <a:prstClr val="black"/>
                </a:solidFill>
                <a:latin typeface="Calibri"/>
              </a:rPr>
              <a:t>919-527-6421    Office</a:t>
            </a:r>
            <a:endParaRPr lang="en-US" sz="2000" dirty="0">
              <a:solidFill>
                <a:prstClr val="black"/>
              </a:solidFill>
              <a:latin typeface="Calibri"/>
            </a:endParaRPr>
          </a:p>
          <a:p>
            <a:pPr marL="274320" lvl="0"/>
            <a:r>
              <a:rPr lang="en-US" sz="2000" b="1" dirty="0">
                <a:solidFill>
                  <a:prstClr val="black"/>
                </a:solidFill>
                <a:latin typeface="Calibri"/>
              </a:rPr>
              <a:t>919-334-1198    Fax</a:t>
            </a:r>
            <a:endParaRPr lang="en-US" sz="2000" dirty="0">
              <a:solidFill>
                <a:prstClr val="black"/>
              </a:solidFill>
              <a:latin typeface="Calibri"/>
            </a:endParaRPr>
          </a:p>
          <a:p>
            <a:pPr marL="274320"/>
            <a:r>
              <a:rPr lang="en-US" sz="2000" b="1" dirty="0">
                <a:solidFill>
                  <a:prstClr val="black"/>
                </a:solidFill>
                <a:latin typeface="Calibri"/>
              </a:rPr>
              <a:t> </a:t>
            </a:r>
            <a:r>
              <a:rPr lang="en-US" sz="2000" b="1" u="sng" dirty="0">
                <a:solidFill>
                  <a:prstClr val="black"/>
                </a:solidFill>
                <a:latin typeface="Calibri"/>
                <a:hlinkClick r:id="rId3"/>
              </a:rPr>
              <a:t>Carlotta.dixon@dhhs.nc.gov</a:t>
            </a:r>
            <a:endParaRPr lang="en-US" sz="2000" dirty="0">
              <a:solidFill>
                <a:prstClr val="black"/>
              </a:solidFill>
              <a:latin typeface="Calibri"/>
            </a:endParaRPr>
          </a:p>
          <a:p>
            <a:pPr marL="274320" lvl="0"/>
            <a:endParaRPr lang="en-US" sz="2000" dirty="0">
              <a:solidFill>
                <a:prstClr val="black"/>
              </a:solidFill>
              <a:latin typeface="Calibri"/>
            </a:endParaRPr>
          </a:p>
          <a:p>
            <a:pPr marL="274320" lvl="0"/>
            <a:r>
              <a:rPr lang="en-US" sz="2000" b="1" dirty="0">
                <a:solidFill>
                  <a:prstClr val="black"/>
                </a:solidFill>
                <a:latin typeface="Calibri"/>
              </a:rPr>
              <a:t>820 South Boylan Avenue, McBryde Building</a:t>
            </a:r>
            <a:endParaRPr lang="en-US" sz="2000" dirty="0">
              <a:solidFill>
                <a:prstClr val="black"/>
              </a:solidFill>
              <a:latin typeface="Calibri"/>
            </a:endParaRPr>
          </a:p>
          <a:p>
            <a:pPr marL="274320" lvl="0"/>
            <a:r>
              <a:rPr lang="en-US" sz="2000" b="1" dirty="0">
                <a:solidFill>
                  <a:prstClr val="black"/>
                </a:solidFill>
                <a:latin typeface="Calibri"/>
              </a:rPr>
              <a:t>Raleigh, North Carolina 27603</a:t>
            </a:r>
            <a:endParaRPr lang="en-US" sz="2000" dirty="0">
              <a:solidFill>
                <a:prstClr val="black"/>
              </a:solidFill>
              <a:latin typeface="Calibri"/>
            </a:endParaRPr>
          </a:p>
        </p:txBody>
      </p:sp>
    </p:spTree>
    <p:extLst>
      <p:ext uri="{BB962C8B-B14F-4D97-AF65-F5344CB8AC3E}">
        <p14:creationId xmlns:p14="http://schemas.microsoft.com/office/powerpoint/2010/main" val="16335657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2A21-3EC2-4DD2-923D-7A53F2BFA3F5}"/>
              </a:ext>
            </a:extLst>
          </p:cNvPr>
          <p:cNvSpPr>
            <a:spLocks noGrp="1"/>
          </p:cNvSpPr>
          <p:nvPr>
            <p:ph type="title"/>
          </p:nvPr>
        </p:nvSpPr>
        <p:spPr>
          <a:xfrm>
            <a:off x="628187" y="3136345"/>
            <a:ext cx="7843267" cy="548640"/>
          </a:xfrm>
        </p:spPr>
        <p:txBody>
          <a:bodyPr/>
          <a:lstStyle/>
          <a:p>
            <a:pPr algn="ctr"/>
            <a:r>
              <a:rPr lang="en-US" sz="3600" dirty="0">
                <a:solidFill>
                  <a:schemeClr val="tx1"/>
                </a:solidFill>
                <a:latin typeface="Verdana" panose="020B0604030504040204" pitchFamily="34" charset="0"/>
                <a:ea typeface="Verdana" panose="020B0604030504040204" pitchFamily="34" charset="0"/>
              </a:rPr>
              <a:t>THANK YOU</a:t>
            </a:r>
          </a:p>
        </p:txBody>
      </p:sp>
    </p:spTree>
    <p:extLst>
      <p:ext uri="{BB962C8B-B14F-4D97-AF65-F5344CB8AC3E}">
        <p14:creationId xmlns:p14="http://schemas.microsoft.com/office/powerpoint/2010/main" val="18262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a:extLst>
              <a:ext uri="{FF2B5EF4-FFF2-40B4-BE49-F238E27FC236}">
                <a16:creationId xmlns:a16="http://schemas.microsoft.com/office/drawing/2014/main" id="{C01ABF0E-E49A-463D-8640-4CC52BCCDF5C}"/>
              </a:ext>
            </a:extLst>
          </p:cNvPr>
          <p:cNvSpPr>
            <a:spLocks noGrp="1" noChangeArrowheads="1"/>
          </p:cNvSpPr>
          <p:nvPr>
            <p:ph type="body" sz="quarter" idx="10"/>
          </p:nvPr>
        </p:nvSpPr>
        <p:spPr bwMode="auto">
          <a:xfrm>
            <a:off x="628650" y="1447800"/>
            <a:ext cx="7888288" cy="479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2700" indent="0" defTabSz="914400" eaLnBrk="1" hangingPunct="1">
              <a:spcBef>
                <a:spcPts val="875"/>
              </a:spcBef>
              <a:buFont typeface="Arial" panose="020B0604020202020204" pitchFamily="34" charset="0"/>
              <a:buNone/>
            </a:pPr>
            <a:r>
              <a:rPr lang="en-US" altLang="en-US" b="0" dirty="0">
                <a:solidFill>
                  <a:srgbClr val="000000"/>
                </a:solidFill>
                <a:latin typeface="Verdana" panose="020B0604030504040204" pitchFamily="34" charset="0"/>
              </a:rPr>
              <a:t>Title IX of the Education Amendments of 1972</a:t>
            </a:r>
          </a:p>
          <a:p>
            <a:pPr marL="12700" indent="0" defTabSz="914400" eaLnBrk="1" hangingPunct="1">
              <a:spcBef>
                <a:spcPts val="950"/>
              </a:spcBef>
              <a:buFont typeface="Arial" panose="020B0604020202020204" pitchFamily="34" charset="0"/>
              <a:buNone/>
            </a:pPr>
            <a:r>
              <a:rPr lang="en-US" altLang="en-US" b="0" dirty="0">
                <a:solidFill>
                  <a:srgbClr val="C00000"/>
                </a:solidFill>
                <a:latin typeface="Verdana" panose="020B0604030504040204" pitchFamily="34" charset="0"/>
              </a:rPr>
              <a:t>Sex</a:t>
            </a:r>
          </a:p>
          <a:p>
            <a:pPr marL="12700" indent="0" defTabSz="914400" eaLnBrk="1" hangingPunct="1"/>
            <a:r>
              <a:rPr lang="en-US" altLang="en-US" sz="2000" b="0" dirty="0">
                <a:latin typeface="Verdana" panose="020B0604030504040204" pitchFamily="34" charset="0"/>
              </a:rPr>
              <a:t>US HHS and USDA, as amended, (20 USC § 1681) prohibits discrimination on the basis of </a:t>
            </a:r>
            <a:r>
              <a:rPr lang="en-US" altLang="en-US" sz="2000" b="0" dirty="0">
                <a:solidFill>
                  <a:srgbClr val="FF0000"/>
                </a:solidFill>
                <a:latin typeface="Verdana" panose="020B0604030504040204" pitchFamily="34" charset="0"/>
              </a:rPr>
              <a:t>sex </a:t>
            </a:r>
            <a:r>
              <a:rPr lang="en-US" altLang="en-US" sz="2000" b="0" dirty="0">
                <a:latin typeface="Verdana" panose="020B0604030504040204" pitchFamily="34" charset="0"/>
              </a:rPr>
              <a:t>(gender) in Federally-Assisted Education Programs </a:t>
            </a:r>
            <a:r>
              <a:rPr lang="en-US" altLang="en-US" sz="2000" b="0" u="sng" dirty="0">
                <a:latin typeface="Verdana" panose="020B0604030504040204" pitchFamily="34" charset="0"/>
                <a:hlinkClick r:id="rId3"/>
              </a:rPr>
              <a:t>45 CFR 86</a:t>
            </a:r>
            <a:r>
              <a:rPr lang="en-US" altLang="en-US" sz="2000" b="0" dirty="0">
                <a:latin typeface="Verdana" panose="020B0604030504040204" pitchFamily="34" charset="0"/>
              </a:rPr>
              <a:t>.</a:t>
            </a:r>
          </a:p>
          <a:p>
            <a:pPr marL="12700" indent="0" defTabSz="914400" eaLnBrk="1" hangingPunct="1"/>
            <a:r>
              <a:rPr lang="en-US" altLang="en-US" sz="2000" b="0" dirty="0">
                <a:latin typeface="Verdana" panose="020B0604030504040204" pitchFamily="34" charset="0"/>
              </a:rPr>
              <a:t>US HHS and USDA OCR enforces laws and regulations that prohibit discrimination on the basis of </a:t>
            </a:r>
            <a:r>
              <a:rPr lang="en-US" altLang="en-US" sz="2000" b="0" dirty="0">
                <a:solidFill>
                  <a:srgbClr val="FF0000"/>
                </a:solidFill>
                <a:latin typeface="Verdana" panose="020B0604030504040204" pitchFamily="34" charset="0"/>
              </a:rPr>
              <a:t>sex</a:t>
            </a:r>
            <a:r>
              <a:rPr lang="en-US" altLang="en-US" sz="2000" b="0" dirty="0">
                <a:latin typeface="Verdana" panose="020B0604030504040204" pitchFamily="34" charset="0"/>
              </a:rPr>
              <a:t> in many HHS and USDA-funded programs and activities.</a:t>
            </a:r>
          </a:p>
          <a:p>
            <a:pPr marL="12700" indent="0" defTabSz="914400" eaLnBrk="1" hangingPunct="1">
              <a:spcBef>
                <a:spcPts val="950"/>
              </a:spcBef>
              <a:buFont typeface="Arial" panose="020B0604020202020204" pitchFamily="34" charset="0"/>
              <a:buNone/>
            </a:pPr>
            <a:endParaRPr lang="en-US" altLang="en-US" b="0" dirty="0">
              <a:solidFill>
                <a:srgbClr val="C00000"/>
              </a:solidFill>
              <a:latin typeface="Verdana" panose="020B0604030504040204" pitchFamily="34" charset="0"/>
            </a:endParaRPr>
          </a:p>
          <a:p>
            <a:pPr marL="12700" indent="0" defTabSz="914400" eaLnBrk="1" hangingPunct="1">
              <a:spcBef>
                <a:spcPts val="950"/>
              </a:spcBef>
              <a:buFont typeface="Arial" panose="020B0604020202020204" pitchFamily="34" charset="0"/>
              <a:buNone/>
            </a:pPr>
            <a:endParaRPr lang="en-US" altLang="en-US" b="0" dirty="0">
              <a:solidFill>
                <a:srgbClr val="000000"/>
              </a:solidFill>
              <a:latin typeface="Verdana" panose="020B0604030504040204" pitchFamily="34" charset="0"/>
            </a:endParaRPr>
          </a:p>
          <a:p>
            <a:pPr marL="12700" indent="0" defTabSz="914400" eaLnBrk="1" hangingPunct="1"/>
            <a:endParaRPr lang="en-US" altLang="en-US" dirty="0"/>
          </a:p>
        </p:txBody>
      </p:sp>
      <p:sp>
        <p:nvSpPr>
          <p:cNvPr id="25603" name="Text Placeholder 3">
            <a:extLst>
              <a:ext uri="{FF2B5EF4-FFF2-40B4-BE49-F238E27FC236}">
                <a16:creationId xmlns:a16="http://schemas.microsoft.com/office/drawing/2014/main" id="{06273A2E-9988-4E7D-9816-7CA7E72AF0F7}"/>
              </a:ext>
            </a:extLst>
          </p:cNvPr>
          <p:cNvSpPr>
            <a:spLocks noGrp="1" noChangeArrowheads="1"/>
          </p:cNvSpPr>
          <p:nvPr>
            <p:ph type="body" sz="quarter" idx="11"/>
          </p:nvPr>
        </p:nvSpPr>
        <p:spPr bwMode="auto">
          <a:xfrm>
            <a:off x="522288" y="6243638"/>
            <a:ext cx="7991475"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spcBef>
                <a:spcPct val="0"/>
              </a:spcBef>
            </a:pPr>
            <a:endParaRPr lang="en-US" altLang="en-US"/>
          </a:p>
        </p:txBody>
      </p:sp>
      <p:sp>
        <p:nvSpPr>
          <p:cNvPr id="5" name="Title 1">
            <a:extLst>
              <a:ext uri="{FF2B5EF4-FFF2-40B4-BE49-F238E27FC236}">
                <a16:creationId xmlns:a16="http://schemas.microsoft.com/office/drawing/2014/main" id="{DB56E9D4-BFB3-4A0A-9D32-839FECB63EB4}"/>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0111-034D-4905-AFB7-D15002B199E4}"/>
              </a:ext>
            </a:extLst>
          </p:cNvPr>
          <p:cNvSpPr>
            <a:spLocks noGrp="1"/>
          </p:cNvSpPr>
          <p:nvPr>
            <p:ph type="title"/>
          </p:nvPr>
        </p:nvSpPr>
        <p:spPr/>
        <p:txBody>
          <a:bodyPr/>
          <a:lstStyle/>
          <a:p>
            <a:r>
              <a:rPr lang="en-US" sz="3200" kern="0" spc="-5" dirty="0">
                <a:solidFill>
                  <a:srgbClr val="136442"/>
                </a:solidFill>
                <a:latin typeface="Verdana"/>
                <a:ea typeface="+mj-ea"/>
                <a:cs typeface="Verdana"/>
              </a:rPr>
              <a:t>Civil </a:t>
            </a:r>
            <a:r>
              <a:rPr lang="en-US" sz="3200" kern="0" spc="-10" dirty="0">
                <a:solidFill>
                  <a:srgbClr val="136442"/>
                </a:solidFill>
                <a:latin typeface="Verdana"/>
                <a:ea typeface="+mj-ea"/>
                <a:cs typeface="Verdana"/>
              </a:rPr>
              <a:t>Rights </a:t>
            </a:r>
            <a:r>
              <a:rPr lang="en-US" sz="3200" kern="0" spc="-5" dirty="0">
                <a:solidFill>
                  <a:srgbClr val="136442"/>
                </a:solidFill>
                <a:latin typeface="Verdana"/>
                <a:ea typeface="+mj-ea"/>
                <a:cs typeface="Verdana"/>
              </a:rPr>
              <a:t>Legal</a:t>
            </a:r>
            <a:r>
              <a:rPr lang="en-US" sz="3200" kern="0" spc="85" dirty="0">
                <a:solidFill>
                  <a:srgbClr val="136442"/>
                </a:solidFill>
                <a:latin typeface="Verdana"/>
                <a:ea typeface="+mj-ea"/>
                <a:cs typeface="Verdana"/>
              </a:rPr>
              <a:t> </a:t>
            </a:r>
            <a:r>
              <a:rPr lang="en-US" sz="3200" kern="0" spc="-10" dirty="0">
                <a:solidFill>
                  <a:srgbClr val="136442"/>
                </a:solidFill>
                <a:latin typeface="Verdana"/>
                <a:ea typeface="+mj-ea"/>
                <a:cs typeface="Verdana"/>
              </a:rPr>
              <a:t>Authorities</a:t>
            </a:r>
            <a:endParaRPr lang="en-US" dirty="0"/>
          </a:p>
        </p:txBody>
      </p:sp>
      <p:sp>
        <p:nvSpPr>
          <p:cNvPr id="3" name="Text Placeholder 2">
            <a:extLst>
              <a:ext uri="{FF2B5EF4-FFF2-40B4-BE49-F238E27FC236}">
                <a16:creationId xmlns:a16="http://schemas.microsoft.com/office/drawing/2014/main" id="{5A91FE91-C61E-4D44-A69C-99C8C4E830AF}"/>
              </a:ext>
            </a:extLst>
          </p:cNvPr>
          <p:cNvSpPr>
            <a:spLocks noGrp="1"/>
          </p:cNvSpPr>
          <p:nvPr>
            <p:ph type="body" sz="quarter" idx="10"/>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latin typeface="Verdana" panose="020B0604030504040204" pitchFamily="34" charset="0"/>
                <a:ea typeface="Verdana" panose="020B0604030504040204" pitchFamily="34" charset="0"/>
              </a:rPr>
              <a:t>In June 2020, the U.S. Supreme Court held in </a:t>
            </a:r>
            <a:r>
              <a:rPr lang="en-US" sz="1200" b="0" i="1" u="none" strike="noStrike" baseline="0" dirty="0">
                <a:solidFill>
                  <a:srgbClr val="000000"/>
                </a:solidFill>
                <a:latin typeface="Verdana" panose="020B0604030504040204" pitchFamily="34" charset="0"/>
                <a:ea typeface="Verdana" panose="020B0604030504040204" pitchFamily="34" charset="0"/>
              </a:rPr>
              <a:t>Bostock v. Clayton County</a:t>
            </a:r>
            <a:r>
              <a:rPr lang="en-US" sz="1200" b="0" i="0" u="none" strike="noStrike" baseline="0" dirty="0">
                <a:solidFill>
                  <a:srgbClr val="000000"/>
                </a:solidFill>
                <a:latin typeface="Verdana" panose="020B0604030504040204" pitchFamily="34" charset="0"/>
                <a:ea typeface="Verdana" panose="020B0604030504040204" pitchFamily="34" charset="0"/>
              </a:rPr>
              <a:t>, 140 S. Ct. 1731, 590 U.S. ___ (2020), that employment discrimination based on gender identity or sexual orientation constitutes prohibited discrimination based on sex under Title VII of the Civil Rights Act of 1964. In </a:t>
            </a:r>
            <a:r>
              <a:rPr lang="en-US" sz="1200" b="0" i="1" u="none" strike="noStrike" baseline="0" dirty="0">
                <a:solidFill>
                  <a:srgbClr val="000000"/>
                </a:solidFill>
                <a:latin typeface="Verdana" panose="020B0604030504040204" pitchFamily="34" charset="0"/>
                <a:ea typeface="Verdana" panose="020B0604030504040204" pitchFamily="34" charset="0"/>
              </a:rPr>
              <a:t>Bostock</a:t>
            </a:r>
            <a:r>
              <a:rPr lang="en-US" sz="1200" b="0" i="0" u="none" strike="noStrike" baseline="0" dirty="0">
                <a:solidFill>
                  <a:srgbClr val="000000"/>
                </a:solidFill>
                <a:latin typeface="Verdana" panose="020B0604030504040204" pitchFamily="34" charset="0"/>
                <a:ea typeface="Verdana" panose="020B0604030504040204" pitchFamily="34" charset="0"/>
              </a:rPr>
              <a:t>, the Court explained that when an employer fires an employee for being gay or transgender, the employer fires that person “for traits or actions [the employer] would not have questioned in members of a different sex.” 140 S. Ct. at 1737. This means that “[s]ex plays a necessary and undisguisable role in the decision, exactly what Title VII forbids.” </a:t>
            </a:r>
            <a:r>
              <a:rPr lang="en-US" sz="1200" b="0" i="1" u="none" strike="noStrike" baseline="0" dirty="0">
                <a:solidFill>
                  <a:srgbClr val="000000"/>
                </a:solidFill>
                <a:latin typeface="Verdana" panose="020B0604030504040204" pitchFamily="34" charset="0"/>
                <a:ea typeface="Verdana" panose="020B0604030504040204" pitchFamily="34" charset="0"/>
              </a:rPr>
              <a:t>Id</a:t>
            </a:r>
            <a:r>
              <a:rPr lang="en-US" sz="1200" b="0" i="0" u="none" strike="noStrike" baseline="0" dirty="0">
                <a:solidFill>
                  <a:srgbClr val="000000"/>
                </a:solidFill>
                <a:latin typeface="Verdana" panose="020B0604030504040204" pitchFamily="34" charset="0"/>
                <a:ea typeface="Verdana" panose="020B0604030504040204" pitchFamily="34" charset="0"/>
              </a:rPr>
              <a:t>. In other words, being gay or transgender is “inextricably bound up with sex.” </a:t>
            </a:r>
            <a:r>
              <a:rPr lang="en-US" sz="1200" b="0" i="1" u="none" strike="noStrike" baseline="0" dirty="0">
                <a:solidFill>
                  <a:srgbClr val="000000"/>
                </a:solidFill>
                <a:latin typeface="Verdana" panose="020B0604030504040204" pitchFamily="34" charset="0"/>
                <a:ea typeface="Verdana" panose="020B0604030504040204" pitchFamily="34" charset="0"/>
              </a:rPr>
              <a:t>Id</a:t>
            </a:r>
            <a:r>
              <a:rPr lang="en-US" sz="1200" b="0" i="0" u="none" strike="noStrike" baseline="0" dirty="0">
                <a:solidFill>
                  <a:srgbClr val="000000"/>
                </a:solidFill>
                <a:latin typeface="Verdana" panose="020B0604030504040204" pitchFamily="34" charset="0"/>
                <a:ea typeface="Verdana" panose="020B0604030504040204" pitchFamily="34" charset="0"/>
              </a:rPr>
              <a:t>. at 1742. </a:t>
            </a:r>
          </a:p>
          <a:p>
            <a:r>
              <a:rPr lang="en-US" sz="1200" b="0" i="0" u="none" strike="noStrike" baseline="0" dirty="0">
                <a:solidFill>
                  <a:srgbClr val="000000"/>
                </a:solidFill>
                <a:latin typeface="Verdana" panose="020B0604030504040204" pitchFamily="34" charset="0"/>
                <a:ea typeface="Verdana" panose="020B0604030504040204" pitchFamily="34" charset="0"/>
              </a:rPr>
              <a:t>On January 20, 2021, President Biden issued Executive Order (EO) 13988, “Preventing and Combating Discrimination on the Basis of Gender Identity or Sexual Orientation.” 86 Fed. Reg. 7023. The EO set out the Administration’s policy that all persons are entitled to dignity, respect, and equal treatment under the law, no matter their gender identity or sexual orientation. EO 13988 references the Supreme Court’s holding in </a:t>
            </a:r>
            <a:r>
              <a:rPr lang="en-US" sz="1200" b="0" i="1" u="none" strike="noStrike" baseline="0" dirty="0">
                <a:solidFill>
                  <a:srgbClr val="000000"/>
                </a:solidFill>
                <a:latin typeface="Verdana" panose="020B0604030504040204" pitchFamily="34" charset="0"/>
                <a:ea typeface="Verdana" panose="020B0604030504040204" pitchFamily="34" charset="0"/>
              </a:rPr>
              <a:t>Bostock </a:t>
            </a:r>
            <a:r>
              <a:rPr lang="en-US" sz="1200" b="0" i="0" u="none" strike="noStrike" baseline="0" dirty="0">
                <a:solidFill>
                  <a:srgbClr val="000000"/>
                </a:solidFill>
                <a:latin typeface="Verdana" panose="020B0604030504040204" pitchFamily="34" charset="0"/>
                <a:ea typeface="Verdana" panose="020B0604030504040204" pitchFamily="34" charset="0"/>
              </a:rPr>
              <a:t>and states that </a:t>
            </a:r>
            <a:r>
              <a:rPr lang="en-US" sz="1200" b="0" i="1" u="none" strike="noStrike" baseline="0" dirty="0">
                <a:solidFill>
                  <a:srgbClr val="000000"/>
                </a:solidFill>
                <a:latin typeface="Verdana" panose="020B0604030504040204" pitchFamily="34" charset="0"/>
                <a:ea typeface="Verdana" panose="020B0604030504040204" pitchFamily="34" charset="0"/>
              </a:rPr>
              <a:t>Bostock</a:t>
            </a:r>
            <a:r>
              <a:rPr lang="en-US" sz="1200" b="0" i="0" u="none" strike="noStrike" baseline="0" dirty="0">
                <a:solidFill>
                  <a:srgbClr val="000000"/>
                </a:solidFill>
                <a:latin typeface="Verdana" panose="020B0604030504040204" pitchFamily="34" charset="0"/>
                <a:ea typeface="Verdana" panose="020B0604030504040204" pitchFamily="34" charset="0"/>
              </a:rPr>
              <a:t>’s reasoning applies with equal force to other laws that prohibit sex discrimination “so long as the laws do not contain sufficient indications to the contrary.” EO 13988 directs Federal agencies to review laws and regulations that prohibit sex discrimination to determine whether they prohibit discrimination on the basis of gender identity and sexual orientation. </a:t>
            </a:r>
            <a:endParaRPr lang="en-US" sz="1200" dirty="0">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1C01F032-DEA5-4378-BCE0-F213242219C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3096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a:extLst>
              <a:ext uri="{FF2B5EF4-FFF2-40B4-BE49-F238E27FC236}">
                <a16:creationId xmlns:a16="http://schemas.microsoft.com/office/drawing/2014/main" id="{CDDDE19B-92C0-43D3-A232-44CA3C9C0732}"/>
              </a:ext>
            </a:extLst>
          </p:cNvPr>
          <p:cNvSpPr>
            <a:spLocks noGrp="1" noChangeArrowheads="1"/>
          </p:cNvSpPr>
          <p:nvPr>
            <p:ph type="body" sz="quarter" idx="10"/>
          </p:nvPr>
        </p:nvSpPr>
        <p:spPr bwMode="auto">
          <a:xfrm>
            <a:off x="628650" y="1447800"/>
            <a:ext cx="7888288" cy="479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2700" indent="0" defTabSz="914400" eaLnBrk="1" hangingPunct="1">
              <a:spcBef>
                <a:spcPts val="875"/>
              </a:spcBef>
              <a:buFont typeface="Arial" panose="020B0604020202020204" pitchFamily="34" charset="0"/>
              <a:buNone/>
            </a:pPr>
            <a:r>
              <a:rPr lang="en-US" altLang="en-US" b="0" dirty="0">
                <a:solidFill>
                  <a:srgbClr val="000000"/>
                </a:solidFill>
                <a:latin typeface="Verdana" panose="020B0604030504040204" pitchFamily="34" charset="0"/>
              </a:rPr>
              <a:t>Age Discrimination Act of 1975</a:t>
            </a:r>
          </a:p>
          <a:p>
            <a:pPr marL="12700" indent="0" defTabSz="914400" eaLnBrk="1" hangingPunct="1">
              <a:spcBef>
                <a:spcPts val="950"/>
              </a:spcBef>
              <a:buFont typeface="Arial" panose="020B0604020202020204" pitchFamily="34" charset="0"/>
              <a:buNone/>
            </a:pPr>
            <a:r>
              <a:rPr lang="en-US" altLang="en-US" b="0" dirty="0">
                <a:solidFill>
                  <a:srgbClr val="C00000"/>
                </a:solidFill>
                <a:latin typeface="Verdana" panose="020B0604030504040204" pitchFamily="34" charset="0"/>
              </a:rPr>
              <a:t>Age</a:t>
            </a:r>
            <a:endParaRPr lang="en-US" altLang="en-US" b="0" dirty="0">
              <a:solidFill>
                <a:srgbClr val="000000"/>
              </a:solidFill>
              <a:latin typeface="Verdana" panose="020B0604030504040204" pitchFamily="34" charset="0"/>
            </a:endParaRPr>
          </a:p>
          <a:p>
            <a:pPr marL="12700" indent="0" defTabSz="914400" eaLnBrk="1" hangingPunct="1"/>
            <a:r>
              <a:rPr lang="en-US" altLang="en-US" sz="1800" b="0" dirty="0">
                <a:latin typeface="Verdana" panose="020B0604030504040204" pitchFamily="34" charset="0"/>
              </a:rPr>
              <a:t>US HHS and USDA, as amended (</a:t>
            </a:r>
            <a:r>
              <a:rPr lang="en-US" altLang="en-US" sz="1800" b="0" u="sng" dirty="0">
                <a:latin typeface="Verdana" panose="020B0604030504040204" pitchFamily="34" charset="0"/>
                <a:hlinkClick r:id="rId3"/>
              </a:rPr>
              <a:t>42 USC § 6101</a:t>
            </a:r>
            <a:r>
              <a:rPr lang="en-US" altLang="en-US" sz="1800" b="0" dirty="0">
                <a:latin typeface="Verdana" panose="020B0604030504040204" pitchFamily="34" charset="0"/>
              </a:rPr>
              <a:t>), prohibits discrimination on the basis of </a:t>
            </a:r>
            <a:r>
              <a:rPr lang="en-US" altLang="en-US" sz="1800" b="0" dirty="0">
                <a:solidFill>
                  <a:srgbClr val="FF0000"/>
                </a:solidFill>
                <a:latin typeface="Verdana" panose="020B0604030504040204" pitchFamily="34" charset="0"/>
              </a:rPr>
              <a:t>age</a:t>
            </a:r>
            <a:r>
              <a:rPr lang="en-US" altLang="en-US" sz="1800" b="0" dirty="0">
                <a:latin typeface="Verdana" panose="020B0604030504040204" pitchFamily="34" charset="0"/>
              </a:rPr>
              <a:t> in:</a:t>
            </a:r>
          </a:p>
          <a:p>
            <a:pPr marL="12700" indent="0" defTabSz="914400" eaLnBrk="1" hangingPunct="1"/>
            <a:r>
              <a:rPr lang="en-US" altLang="en-US" sz="1800" b="0" dirty="0">
                <a:latin typeface="Verdana" panose="020B0604030504040204" pitchFamily="34" charset="0"/>
              </a:rPr>
              <a:t>Programs or activities receiving Federal financial assistance </a:t>
            </a:r>
            <a:r>
              <a:rPr lang="en-US" altLang="en-US" sz="1800" b="0" u="sng" dirty="0">
                <a:latin typeface="Verdana" panose="020B0604030504040204" pitchFamily="34" charset="0"/>
                <a:hlinkClick r:id="rId4"/>
              </a:rPr>
              <a:t>45 CFR 90</a:t>
            </a:r>
            <a:r>
              <a:rPr lang="en-US" altLang="en-US" sz="1800" b="0" dirty="0">
                <a:latin typeface="Verdana" panose="020B0604030504040204" pitchFamily="34" charset="0"/>
              </a:rPr>
              <a:t>; and </a:t>
            </a:r>
          </a:p>
          <a:p>
            <a:pPr marL="12700" indent="0" defTabSz="914400" eaLnBrk="1" hangingPunct="1"/>
            <a:r>
              <a:rPr lang="en-US" altLang="en-US" sz="1800" b="0" dirty="0">
                <a:latin typeface="Verdana" panose="020B0604030504040204" pitchFamily="34" charset="0"/>
              </a:rPr>
              <a:t>Programs or services receiving HHS financial assistance </a:t>
            </a:r>
            <a:r>
              <a:rPr lang="en-US" altLang="en-US" sz="1800" b="0" u="sng" dirty="0">
                <a:latin typeface="Verdana" panose="020B0604030504040204" pitchFamily="34" charset="0"/>
                <a:hlinkClick r:id="rId5"/>
              </a:rPr>
              <a:t>45 CFR 91</a:t>
            </a:r>
            <a:r>
              <a:rPr lang="en-US" altLang="en-US" sz="1800" b="0" dirty="0">
                <a:latin typeface="Verdana" panose="020B0604030504040204" pitchFamily="34" charset="0"/>
              </a:rPr>
              <a:t>.</a:t>
            </a:r>
          </a:p>
          <a:p>
            <a:pPr marL="12700" indent="0" defTabSz="914400" eaLnBrk="1" hangingPunct="1"/>
            <a:r>
              <a:rPr lang="en-US" altLang="en-US" sz="1800" b="0" dirty="0">
                <a:latin typeface="Verdana" panose="020B0604030504040204" pitchFamily="34" charset="0"/>
              </a:rPr>
              <a:t>US HHS and USDA OCR enforces the Age Discrimination Act of 1975 (Age Act), which prohibits discrimination on the basis of </a:t>
            </a:r>
            <a:r>
              <a:rPr lang="en-US" altLang="en-US" sz="1800" b="0" dirty="0">
                <a:solidFill>
                  <a:srgbClr val="FF0000"/>
                </a:solidFill>
                <a:latin typeface="Verdana" panose="020B0604030504040204" pitchFamily="34" charset="0"/>
              </a:rPr>
              <a:t>age</a:t>
            </a:r>
            <a:r>
              <a:rPr lang="en-US" altLang="en-US" sz="1800" b="0" dirty="0">
                <a:latin typeface="Verdana" panose="020B0604030504040204" pitchFamily="34" charset="0"/>
              </a:rPr>
              <a:t> in HHS-funded programs and activities.</a:t>
            </a:r>
          </a:p>
          <a:p>
            <a:pPr marL="12700" indent="0" defTabSz="914400" eaLnBrk="1" hangingPunct="1"/>
            <a:endParaRPr lang="en-US" altLang="en-US" dirty="0"/>
          </a:p>
        </p:txBody>
      </p:sp>
      <p:sp>
        <p:nvSpPr>
          <p:cNvPr id="5" name="Title 1">
            <a:extLst>
              <a:ext uri="{FF2B5EF4-FFF2-40B4-BE49-F238E27FC236}">
                <a16:creationId xmlns:a16="http://schemas.microsoft.com/office/drawing/2014/main" id="{9EC41042-ABCE-417C-80C9-3D5EBD7F7FE0}"/>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925824-7F4A-4B1D-BDA0-3C3B4DD0452D}"/>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
        <p:nvSpPr>
          <p:cNvPr id="29699" name="Text Placeholder 5">
            <a:extLst>
              <a:ext uri="{FF2B5EF4-FFF2-40B4-BE49-F238E27FC236}">
                <a16:creationId xmlns:a16="http://schemas.microsoft.com/office/drawing/2014/main" id="{4E795584-4EC9-4828-A588-043F6821C36A}"/>
              </a:ext>
            </a:extLst>
          </p:cNvPr>
          <p:cNvSpPr>
            <a:spLocks noGrp="1" noChangeArrowheads="1"/>
          </p:cNvSpPr>
          <p:nvPr>
            <p:ph type="body" sz="quarter" idx="10"/>
          </p:nvPr>
        </p:nvSpPr>
        <p:spPr bwMode="auto">
          <a:xfrm>
            <a:off x="628650" y="1447800"/>
            <a:ext cx="7888288" cy="479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2700" indent="0" defTabSz="914400" eaLnBrk="1" hangingPunct="1">
              <a:spcBef>
                <a:spcPts val="950"/>
              </a:spcBef>
              <a:buFont typeface="Arial" panose="020B0604020202020204" pitchFamily="34" charset="0"/>
              <a:buNone/>
            </a:pPr>
            <a:endParaRPr lang="en-US" altLang="en-US" sz="1400" b="0">
              <a:latin typeface="Verdana" panose="020B0604030504040204" pitchFamily="34" charset="0"/>
            </a:endParaRPr>
          </a:p>
          <a:p>
            <a:pPr marL="12700" indent="0" defTabSz="914400" eaLnBrk="1" hangingPunct="1">
              <a:spcBef>
                <a:spcPts val="1550"/>
              </a:spcBef>
              <a:buFont typeface="Arial" panose="020B0604020202020204" pitchFamily="34" charset="0"/>
              <a:buNone/>
            </a:pPr>
            <a:r>
              <a:rPr lang="en-US" altLang="en-US" sz="1400" b="0">
                <a:latin typeface="Verdana" panose="020B0604030504040204" pitchFamily="34" charset="0"/>
              </a:rPr>
              <a:t>7 CFR Part 16, “Equal Opportunity for Religious Organizations”</a:t>
            </a:r>
          </a:p>
          <a:p>
            <a:pPr marL="12700" indent="0" defTabSz="914400" eaLnBrk="1" hangingPunct="1">
              <a:spcBef>
                <a:spcPts val="1550"/>
              </a:spcBef>
              <a:buFont typeface="Arial" panose="020B0604020202020204" pitchFamily="34" charset="0"/>
              <a:buNone/>
            </a:pPr>
            <a:r>
              <a:rPr lang="en-US" altLang="en-US" sz="1400" b="0">
                <a:latin typeface="Verdana" panose="020B0604030504040204" pitchFamily="34" charset="0"/>
              </a:rPr>
              <a:t>	</a:t>
            </a:r>
            <a:r>
              <a:rPr lang="en-US" altLang="en-US" b="0">
                <a:solidFill>
                  <a:srgbClr val="FF0000"/>
                </a:solidFill>
                <a:latin typeface="Verdana" panose="020B0604030504040204" pitchFamily="34" charset="0"/>
              </a:rPr>
              <a:t>Religion</a:t>
            </a:r>
          </a:p>
          <a:p>
            <a:pPr marL="12700" indent="0" defTabSz="914400" eaLnBrk="1" hangingPunct="1">
              <a:spcBef>
                <a:spcPts val="1550"/>
              </a:spcBef>
            </a:pPr>
            <a:r>
              <a:rPr lang="en-US" altLang="en-US" sz="1600" b="0">
                <a:latin typeface="Verdana" panose="020B0604030504040204" pitchFamily="34" charset="0"/>
              </a:rPr>
              <a:t>Gives equal footing to religiously affiliated organizations</a:t>
            </a:r>
            <a:endParaRPr lang="en-US" altLang="en-US" sz="800" b="0">
              <a:latin typeface="Verdana" panose="020B0604030504040204" pitchFamily="34" charset="0"/>
            </a:endParaRPr>
          </a:p>
          <a:p>
            <a:pPr marL="12700" indent="0" defTabSz="914400" eaLnBrk="1" hangingPunct="1">
              <a:spcBef>
                <a:spcPts val="1550"/>
              </a:spcBef>
              <a:buFont typeface="Arial" panose="020B0604020202020204" pitchFamily="34" charset="0"/>
              <a:buNone/>
            </a:pPr>
            <a:r>
              <a:rPr lang="en-US" altLang="en-US" sz="1600" b="0">
                <a:solidFill>
                  <a:srgbClr val="000000"/>
                </a:solidFill>
                <a:latin typeface="Verdana" panose="020B0604030504040204" pitchFamily="34" charset="0"/>
                <a:cs typeface="Verdana" panose="020B0604030504040204" pitchFamily="34" charset="0"/>
              </a:rPr>
              <a:t>Executive Order 13166 - "Improving Access to Services for Persons with  Limited English Proficiency"(August 11, 2000)</a:t>
            </a:r>
            <a:endParaRPr lang="en-US" altLang="en-US" sz="1600" b="0">
              <a:solidFill>
                <a:srgbClr val="FF0000"/>
              </a:solidFill>
              <a:latin typeface="Verdana" panose="020B0604030504040204" pitchFamily="34" charset="0"/>
            </a:endParaRPr>
          </a:p>
          <a:p>
            <a:pPr marL="12700" indent="0" defTabSz="914400" eaLnBrk="1" hangingPunct="1">
              <a:spcBef>
                <a:spcPts val="1550"/>
              </a:spcBef>
              <a:buFont typeface="Arial" panose="020B0604020202020204" pitchFamily="34" charset="0"/>
              <a:buNone/>
            </a:pPr>
            <a:r>
              <a:rPr lang="en-US" altLang="en-US" b="0">
                <a:solidFill>
                  <a:srgbClr val="FF0000"/>
                </a:solidFill>
                <a:latin typeface="Verdana" panose="020B0604030504040204" pitchFamily="34" charset="0"/>
              </a:rPr>
              <a:t>	National Origin</a:t>
            </a:r>
            <a:endParaRPr lang="en-US" altLang="en-US" sz="800" b="0">
              <a:latin typeface="Verdana" panose="020B0604030504040204" pitchFamily="34" charset="0"/>
            </a:endParaRPr>
          </a:p>
          <a:p>
            <a:pPr marL="12700" indent="0" defTabSz="914400" eaLnBrk="1" hangingPunct="1">
              <a:lnSpc>
                <a:spcPct val="94000"/>
              </a:lnSpc>
            </a:pPr>
            <a:r>
              <a:rPr lang="en-US" altLang="en-US" sz="1600" b="0">
                <a:latin typeface="Verdana" panose="020B0604030504040204" pitchFamily="34" charset="0"/>
              </a:rPr>
              <a:t>USDA LEP Policy Guidance -</a:t>
            </a:r>
            <a:r>
              <a:rPr lang="en-US" altLang="en-US" sz="1600" b="0">
                <a:solidFill>
                  <a:srgbClr val="C00000"/>
                </a:solidFill>
                <a:latin typeface="Verdana" panose="020B0604030504040204" pitchFamily="34" charset="0"/>
              </a:rPr>
              <a:t> </a:t>
            </a:r>
            <a:r>
              <a:rPr lang="en-US" altLang="en-US" sz="1600" b="0">
                <a:solidFill>
                  <a:srgbClr val="000000"/>
                </a:solidFill>
                <a:latin typeface="Verdana" panose="020B0604030504040204" pitchFamily="34" charset="0"/>
              </a:rPr>
              <a:t>“USDA Guidance to Federal Financial Assistance Recipients Regarding  the Title VI Prohibition Against National Origin Discrimination Affecting  Persons With Limited English Proficiency” (79 Fed. Reg. No, 229, Friday,  [p. 70771 – 70784]</a:t>
            </a:r>
          </a:p>
          <a:p>
            <a:pPr marL="12700" indent="0" defTabSz="914400" eaLnBrk="1" hangingPunct="1">
              <a:lnSpc>
                <a:spcPct val="94000"/>
              </a:lnSpc>
              <a:buFont typeface="Arial" panose="020B0604020202020204" pitchFamily="34" charset="0"/>
              <a:buNone/>
            </a:pPr>
            <a:endParaRPr lang="en-US" altLang="en-US" sz="1600" b="0">
              <a:solidFill>
                <a:srgbClr val="000000"/>
              </a:solidFill>
              <a:latin typeface="Verdana" panose="020B0604030504040204" pitchFamily="34" charset="0"/>
            </a:endParaRPr>
          </a:p>
          <a:p>
            <a:pPr marL="127000" lvl="1" indent="0" defTabSz="914400" eaLnBrk="1" hangingPunct="1">
              <a:lnSpc>
                <a:spcPct val="94000"/>
              </a:lnSpc>
              <a:buFont typeface="Franklin Gothic Medium" panose="020B0603020102020204" pitchFamily="34" charset="0"/>
              <a:buNone/>
            </a:pPr>
            <a:r>
              <a:rPr lang="en-US" altLang="en-US" sz="1200" b="0">
                <a:solidFill>
                  <a:srgbClr val="000000"/>
                </a:solidFill>
                <a:latin typeface="Verdana" panose="020B0604030504040204" pitchFamily="34" charset="0"/>
              </a:rPr>
              <a:t>	</a:t>
            </a:r>
            <a:endParaRPr lang="en-US" altLang="en-US" sz="1600" i="1">
              <a:latin typeface="Verdana" panose="020B0604030504040204" pitchFamily="34" charset="0"/>
            </a:endParaRPr>
          </a:p>
          <a:p>
            <a:pPr marL="12700" indent="0" defTabSz="914400" eaLnBrk="1" hangingPunct="1">
              <a:spcBef>
                <a:spcPts val="1550"/>
              </a:spcBef>
              <a:buFont typeface="Arial" panose="020B0604020202020204" pitchFamily="34" charset="0"/>
              <a:buNone/>
            </a:pPr>
            <a:endParaRPr lang="en-US" altLang="en-US" sz="1600" i="1">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245F-D0F9-4E85-A72D-7475493FE278}"/>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
        <p:nvSpPr>
          <p:cNvPr id="4" name="Rectangle 3">
            <a:extLst>
              <a:ext uri="{FF2B5EF4-FFF2-40B4-BE49-F238E27FC236}">
                <a16:creationId xmlns:a16="http://schemas.microsoft.com/office/drawing/2014/main" id="{04A491B3-04B0-4329-AA84-0FAD89485B9C}"/>
              </a:ext>
            </a:extLst>
          </p:cNvPr>
          <p:cNvSpPr/>
          <p:nvPr/>
        </p:nvSpPr>
        <p:spPr>
          <a:xfrm>
            <a:off x="1057275" y="1362075"/>
            <a:ext cx="7670800" cy="4783138"/>
          </a:xfrm>
          <a:prstGeom prst="rect">
            <a:avLst/>
          </a:prstGeom>
        </p:spPr>
        <p:txBody>
          <a:bodyPr>
            <a:spAutoFit/>
          </a:bodyPr>
          <a:lstStyle/>
          <a:p>
            <a:pPr marL="12700" eaLnBrk="1" fontAlgn="auto" hangingPunct="1">
              <a:spcBef>
                <a:spcPts val="1545"/>
              </a:spcBef>
              <a:spcAft>
                <a:spcPts val="0"/>
              </a:spcAft>
              <a:defRPr/>
            </a:pPr>
            <a:r>
              <a:rPr lang="en-US" b="1" i="1" dirty="0">
                <a:latin typeface="Verdana" panose="020B0604030504040204" pitchFamily="34" charset="0"/>
                <a:ea typeface="Verdana" panose="020B0604030504040204" pitchFamily="34" charset="0"/>
                <a:cs typeface="Verdana" panose="020B0604030504040204" pitchFamily="34" charset="0"/>
              </a:rPr>
              <a:t>Under USDA</a:t>
            </a:r>
          </a:p>
          <a:p>
            <a:pPr marL="12700" eaLnBrk="1" fontAlgn="auto" hangingPunct="1">
              <a:spcBef>
                <a:spcPts val="945"/>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7 </a:t>
            </a:r>
            <a:r>
              <a:rPr lang="en-US" sz="1400" spc="-5" dirty="0">
                <a:latin typeface="Verdana" panose="020B0604030504040204" pitchFamily="34" charset="0"/>
                <a:ea typeface="Verdana" panose="020B0604030504040204" pitchFamily="34" charset="0"/>
                <a:cs typeface="Verdana" panose="020B0604030504040204" pitchFamily="34" charset="0"/>
              </a:rPr>
              <a:t>CFR </a:t>
            </a:r>
            <a:r>
              <a:rPr lang="en-US" sz="1400" dirty="0">
                <a:latin typeface="Verdana" panose="020B0604030504040204" pitchFamily="34" charset="0"/>
                <a:ea typeface="Verdana" panose="020B0604030504040204" pitchFamily="34" charset="0"/>
                <a:cs typeface="Verdana" panose="020B0604030504040204" pitchFamily="34" charset="0"/>
              </a:rPr>
              <a:t>Parts </a:t>
            </a:r>
            <a:r>
              <a:rPr lang="en-US" sz="1400" spc="-5" dirty="0">
                <a:latin typeface="Verdana" panose="020B0604030504040204" pitchFamily="34" charset="0"/>
                <a:ea typeface="Verdana" panose="020B0604030504040204" pitchFamily="34" charset="0"/>
                <a:cs typeface="Verdana" panose="020B0604030504040204" pitchFamily="34" charset="0"/>
              </a:rPr>
              <a:t>15, </a:t>
            </a:r>
            <a:r>
              <a:rPr lang="en-US" sz="1400" spc="-5" dirty="0" err="1">
                <a:latin typeface="Verdana" panose="020B0604030504040204" pitchFamily="34" charset="0"/>
                <a:ea typeface="Verdana" panose="020B0604030504040204" pitchFamily="34" charset="0"/>
                <a:cs typeface="Verdana" panose="020B0604030504040204" pitchFamily="34" charset="0"/>
              </a:rPr>
              <a:t>15a</a:t>
            </a:r>
            <a:r>
              <a:rPr lang="en-US" sz="1400" spc="-5" dirty="0">
                <a:latin typeface="Verdana" panose="020B0604030504040204" pitchFamily="34" charset="0"/>
                <a:ea typeface="Verdana" panose="020B0604030504040204" pitchFamily="34" charset="0"/>
                <a:cs typeface="Verdana" panose="020B0604030504040204" pitchFamily="34" charset="0"/>
              </a:rPr>
              <a:t>,</a:t>
            </a:r>
            <a:r>
              <a:rPr lang="en-US" sz="1400" spc="-70" dirty="0">
                <a:latin typeface="Verdana" panose="020B0604030504040204" pitchFamily="34" charset="0"/>
                <a:ea typeface="Verdana" panose="020B0604030504040204" pitchFamily="34" charset="0"/>
                <a:cs typeface="Verdana" panose="020B0604030504040204" pitchFamily="34" charset="0"/>
              </a:rPr>
              <a:t> </a:t>
            </a:r>
            <a:r>
              <a:rPr lang="en-US" sz="1400" spc="-5" dirty="0" err="1">
                <a:latin typeface="Verdana" panose="020B0604030504040204" pitchFamily="34" charset="0"/>
                <a:ea typeface="Verdana" panose="020B0604030504040204" pitchFamily="34" charset="0"/>
                <a:cs typeface="Verdana" panose="020B0604030504040204" pitchFamily="34" charset="0"/>
              </a:rPr>
              <a:t>15b</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98450" indent="-285750" eaLnBrk="1" fontAlgn="auto" hangingPunct="1">
              <a:spcBef>
                <a:spcPts val="945"/>
              </a:spcBef>
              <a:spcAft>
                <a:spcPts val="0"/>
              </a:spcAft>
              <a:buFont typeface="Arial" panose="020B0604020202020204" pitchFamily="34" charset="0"/>
              <a:buChar char="•"/>
              <a:defRPr/>
            </a:pPr>
            <a:r>
              <a:rPr lang="en-US" sz="1400" spc="-10" dirty="0">
                <a:latin typeface="Verdana" panose="020B0604030504040204" pitchFamily="34" charset="0"/>
                <a:ea typeface="Verdana" panose="020B0604030504040204" pitchFamily="34" charset="0"/>
                <a:cs typeface="Verdana" panose="020B0604030504040204" pitchFamily="34" charset="0"/>
              </a:rPr>
              <a:t>Gives USDA agencies </a:t>
            </a:r>
            <a:r>
              <a:rPr lang="en-US" sz="1400" spc="-5" dirty="0">
                <a:latin typeface="Verdana" panose="020B0604030504040204" pitchFamily="34" charset="0"/>
                <a:ea typeface="Verdana" panose="020B0604030504040204" pitchFamily="34" charset="0"/>
                <a:cs typeface="Verdana" panose="020B0604030504040204" pitchFamily="34" charset="0"/>
              </a:rPr>
              <a:t>authority to </a:t>
            </a:r>
            <a:r>
              <a:rPr lang="en-US" sz="1400" spc="-10" dirty="0">
                <a:latin typeface="Verdana" panose="020B0604030504040204" pitchFamily="34" charset="0"/>
                <a:ea typeface="Verdana" panose="020B0604030504040204" pitchFamily="34" charset="0"/>
                <a:cs typeface="Verdana" panose="020B0604030504040204" pitchFamily="34" charset="0"/>
              </a:rPr>
              <a:t>develop Civil Rights</a:t>
            </a:r>
            <a:r>
              <a:rPr lang="en-US" sz="1400" spc="229" dirty="0">
                <a:latin typeface="Verdana" panose="020B0604030504040204" pitchFamily="34" charset="0"/>
                <a:ea typeface="Verdana" panose="020B0604030504040204" pitchFamily="34" charset="0"/>
                <a:cs typeface="Verdana" panose="020B0604030504040204" pitchFamily="34" charset="0"/>
              </a:rPr>
              <a:t> </a:t>
            </a:r>
            <a:r>
              <a:rPr lang="en-US" sz="1400" spc="-5" dirty="0">
                <a:latin typeface="Verdana" panose="020B0604030504040204" pitchFamily="34" charset="0"/>
                <a:ea typeface="Verdana" panose="020B0604030504040204" pitchFamily="34" charset="0"/>
                <a:cs typeface="Verdana" panose="020B0604030504040204" pitchFamily="34" charset="0"/>
              </a:rPr>
              <a:t>requirements</a:t>
            </a:r>
          </a:p>
          <a:p>
            <a:pPr marL="12700" eaLnBrk="1" fontAlgn="auto" hangingPunct="1">
              <a:spcBef>
                <a:spcPts val="945"/>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2700" eaLnBrk="1" fontAlgn="auto" hangingPunct="1">
              <a:spcBef>
                <a:spcPts val="1375"/>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Food and Nutrition Act of </a:t>
            </a:r>
            <a:r>
              <a:rPr lang="en-US" sz="1400" spc="-10" dirty="0">
                <a:latin typeface="Verdana" panose="020B0604030504040204" pitchFamily="34" charset="0"/>
                <a:ea typeface="Verdana" panose="020B0604030504040204" pitchFamily="34" charset="0"/>
                <a:cs typeface="Verdana" panose="020B0604030504040204" pitchFamily="34" charset="0"/>
              </a:rPr>
              <a:t>2008, </a:t>
            </a:r>
            <a:r>
              <a:rPr lang="en-US" sz="1400" spc="-5" dirty="0">
                <a:latin typeface="Verdana" panose="020B0604030504040204" pitchFamily="34" charset="0"/>
                <a:ea typeface="Verdana" panose="020B0604030504040204" pitchFamily="34" charset="0"/>
                <a:cs typeface="Verdana" panose="020B0604030504040204" pitchFamily="34" charset="0"/>
              </a:rPr>
              <a:t>as</a:t>
            </a:r>
            <a:r>
              <a:rPr lang="en-US" sz="1400" spc="-120"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amended</a:t>
            </a:r>
          </a:p>
          <a:p>
            <a:pPr marL="298450" indent="-285750" eaLnBrk="1" fontAlgn="auto" hangingPunct="1">
              <a:spcBef>
                <a:spcPts val="1375"/>
              </a:spcBef>
              <a:spcAft>
                <a:spcPts val="0"/>
              </a:spcAft>
              <a:buFont typeface="Arial" panose="020B0604020202020204" pitchFamily="34" charset="0"/>
              <a:buChar char="•"/>
              <a:defRPr/>
            </a:pPr>
            <a:r>
              <a:rPr lang="en-US" sz="1400" spc="-10" dirty="0">
                <a:latin typeface="Verdana" panose="020B0604030504040204" pitchFamily="34" charset="0"/>
                <a:ea typeface="Verdana" panose="020B0604030504040204" pitchFamily="34" charset="0"/>
                <a:cs typeface="Verdana" panose="020B0604030504040204" pitchFamily="34" charset="0"/>
              </a:rPr>
              <a:t>Prohibits </a:t>
            </a:r>
            <a:r>
              <a:rPr lang="en-US" sz="1400" spc="-5" dirty="0">
                <a:latin typeface="Verdana" panose="020B0604030504040204" pitchFamily="34" charset="0"/>
                <a:ea typeface="Verdana" panose="020B0604030504040204" pitchFamily="34" charset="0"/>
                <a:cs typeface="Verdana" panose="020B0604030504040204" pitchFamily="34" charset="0"/>
              </a:rPr>
              <a:t>discrimination on </a:t>
            </a:r>
            <a:r>
              <a:rPr lang="en-US" sz="1400" spc="-10" dirty="0">
                <a:latin typeface="Verdana" panose="020B0604030504040204" pitchFamily="34" charset="0"/>
                <a:ea typeface="Verdana" panose="020B0604030504040204" pitchFamily="34" charset="0"/>
                <a:cs typeface="Verdana" panose="020B0604030504040204" pitchFamily="34" charset="0"/>
              </a:rPr>
              <a:t>the basis </a:t>
            </a:r>
            <a:r>
              <a:rPr lang="en-US" sz="1400" spc="-5" dirty="0">
                <a:latin typeface="Verdana" panose="020B0604030504040204" pitchFamily="34" charset="0"/>
                <a:ea typeface="Verdana" panose="020B0604030504040204" pitchFamily="34" charset="0"/>
                <a:cs typeface="Verdana" panose="020B0604030504040204" pitchFamily="34" charset="0"/>
              </a:rPr>
              <a:t>of race, color, sex, age, </a:t>
            </a:r>
            <a:r>
              <a:rPr lang="en-US" sz="1400" spc="-10" dirty="0">
                <a:latin typeface="Verdana" panose="020B0604030504040204" pitchFamily="34" charset="0"/>
                <a:ea typeface="Verdana" panose="020B0604030504040204" pitchFamily="34" charset="0"/>
                <a:cs typeface="Verdana" panose="020B0604030504040204" pitchFamily="34" charset="0"/>
              </a:rPr>
              <a:t>national  </a:t>
            </a:r>
            <a:r>
              <a:rPr lang="en-US" sz="1400" spc="-5" dirty="0">
                <a:latin typeface="Verdana" panose="020B0604030504040204" pitchFamily="34" charset="0"/>
                <a:ea typeface="Verdana" panose="020B0604030504040204" pitchFamily="34" charset="0"/>
                <a:cs typeface="Verdana" panose="020B0604030504040204" pitchFamily="34" charset="0"/>
              </a:rPr>
              <a:t>origin, religion, </a:t>
            </a:r>
            <a:r>
              <a:rPr lang="en-US" sz="1400" spc="-10" dirty="0">
                <a:latin typeface="Verdana" panose="020B0604030504040204" pitchFamily="34" charset="0"/>
                <a:ea typeface="Verdana" panose="020B0604030504040204" pitchFamily="34" charset="0"/>
                <a:cs typeface="Verdana" panose="020B0604030504040204" pitchFamily="34" charset="0"/>
              </a:rPr>
              <a:t>political beliefs </a:t>
            </a:r>
            <a:r>
              <a:rPr lang="en-US" sz="1400" spc="-5" dirty="0">
                <a:latin typeface="Verdana" panose="020B0604030504040204" pitchFamily="34" charset="0"/>
                <a:ea typeface="Verdana" panose="020B0604030504040204" pitchFamily="34" charset="0"/>
                <a:cs typeface="Verdana" panose="020B0604030504040204" pitchFamily="34" charset="0"/>
              </a:rPr>
              <a:t>or</a:t>
            </a:r>
            <a:r>
              <a:rPr lang="en-US" sz="1400" spc="150" dirty="0">
                <a:latin typeface="Verdana" panose="020B0604030504040204" pitchFamily="34" charset="0"/>
                <a:ea typeface="Verdana" panose="020B0604030504040204" pitchFamily="34" charset="0"/>
                <a:cs typeface="Verdana" panose="020B0604030504040204" pitchFamily="34" charset="0"/>
              </a:rPr>
              <a:t> </a:t>
            </a:r>
            <a:r>
              <a:rPr lang="en-US" sz="1400" spc="-10" dirty="0">
                <a:latin typeface="Verdana" panose="020B0604030504040204" pitchFamily="34" charset="0"/>
                <a:ea typeface="Verdana" panose="020B0604030504040204" pitchFamily="34" charset="0"/>
                <a:cs typeface="Verdana" panose="020B0604030504040204" pitchFamily="34" charset="0"/>
              </a:rPr>
              <a:t>disability</a:t>
            </a:r>
          </a:p>
          <a:p>
            <a:pPr marL="12700" eaLnBrk="1" fontAlgn="auto" hangingPunct="1">
              <a:spcBef>
                <a:spcPts val="1375"/>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2700" eaLnBrk="1" fontAlgn="auto" hangingPunct="1">
              <a:spcBef>
                <a:spcPts val="107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7 </a:t>
            </a:r>
            <a:r>
              <a:rPr lang="en-US" sz="1400" spc="-5" dirty="0">
                <a:latin typeface="Verdana" panose="020B0604030504040204" pitchFamily="34" charset="0"/>
                <a:ea typeface="Verdana" panose="020B0604030504040204" pitchFamily="34" charset="0"/>
                <a:cs typeface="Verdana" panose="020B0604030504040204" pitchFamily="34" charset="0"/>
              </a:rPr>
              <a:t>CFR </a:t>
            </a:r>
            <a:r>
              <a:rPr lang="en-US" sz="1400" dirty="0">
                <a:latin typeface="Verdana" panose="020B0604030504040204" pitchFamily="34" charset="0"/>
                <a:ea typeface="Verdana" panose="020B0604030504040204" pitchFamily="34" charset="0"/>
                <a:cs typeface="Verdana" panose="020B0604030504040204" pitchFamily="34" charset="0"/>
              </a:rPr>
              <a:t>Part</a:t>
            </a:r>
            <a:r>
              <a:rPr lang="en-US" sz="1400" spc="-60" dirty="0">
                <a:latin typeface="Verdana" panose="020B0604030504040204" pitchFamily="34" charset="0"/>
                <a:ea typeface="Verdana" panose="020B0604030504040204" pitchFamily="34" charset="0"/>
                <a:cs typeface="Verdana" panose="020B0604030504040204" pitchFamily="34" charset="0"/>
              </a:rPr>
              <a:t> </a:t>
            </a:r>
            <a:r>
              <a:rPr lang="en-US" sz="1400" spc="-5" dirty="0">
                <a:latin typeface="Verdana" panose="020B0604030504040204" pitchFamily="34" charset="0"/>
                <a:ea typeface="Verdana" panose="020B0604030504040204" pitchFamily="34" charset="0"/>
                <a:cs typeface="Verdana" panose="020B0604030504040204" pitchFamily="34" charset="0"/>
              </a:rPr>
              <a:t>271-285</a:t>
            </a:r>
          </a:p>
          <a:p>
            <a:pPr marL="298450" indent="-285750" eaLnBrk="1" fontAlgn="auto" hangingPunct="1">
              <a:spcBef>
                <a:spcPts val="1070"/>
              </a:spcBef>
              <a:spcAft>
                <a:spcPts val="0"/>
              </a:spcAft>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Defines SNAP</a:t>
            </a:r>
            <a:r>
              <a:rPr lang="en-US" sz="1400" spc="-15"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regulations</a:t>
            </a:r>
          </a:p>
          <a:p>
            <a:pPr marL="298450" indent="-285750" eaLnBrk="1" fontAlgn="auto" hangingPunct="1">
              <a:spcBef>
                <a:spcPts val="1070"/>
              </a:spcBef>
              <a:spcAft>
                <a:spcPts val="0"/>
              </a:spcAft>
              <a:buFont typeface="Arial" panose="020B0604020202020204" pitchFamily="34" charset="0"/>
              <a:buChar cha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2700" eaLnBrk="1" fontAlgn="auto" hangingPunct="1">
              <a:spcBef>
                <a:spcPts val="1045"/>
              </a:spcBef>
              <a:spcAft>
                <a:spcPts val="0"/>
              </a:spcAft>
              <a:defRPr/>
            </a:pPr>
            <a:r>
              <a:rPr lang="en-US" sz="1400" spc="-5" dirty="0">
                <a:latin typeface="Verdana" panose="020B0604030504040204" pitchFamily="34" charset="0"/>
                <a:ea typeface="Verdana" panose="020B0604030504040204" pitchFamily="34" charset="0"/>
                <a:cs typeface="Verdana" panose="020B0604030504040204" pitchFamily="34" charset="0"/>
              </a:rPr>
              <a:t>SNAP </a:t>
            </a:r>
            <a:r>
              <a:rPr lang="en-US" sz="1400" spc="-10" dirty="0">
                <a:latin typeface="Verdana" panose="020B0604030504040204" pitchFamily="34" charset="0"/>
                <a:ea typeface="Verdana" panose="020B0604030504040204" pitchFamily="34" charset="0"/>
                <a:cs typeface="Verdana" panose="020B0604030504040204" pitchFamily="34" charset="0"/>
              </a:rPr>
              <a:t>Guidance </a:t>
            </a:r>
            <a:r>
              <a:rPr lang="en-US" sz="1400" spc="-5" dirty="0">
                <a:latin typeface="Verdana" panose="020B0604030504040204" pitchFamily="34" charset="0"/>
                <a:ea typeface="Verdana" panose="020B0604030504040204" pitchFamily="34" charset="0"/>
                <a:cs typeface="Verdana" panose="020B0604030504040204" pitchFamily="34" charset="0"/>
              </a:rPr>
              <a:t>on </a:t>
            </a:r>
            <a:r>
              <a:rPr lang="en-US" sz="1400" spc="-10" dirty="0">
                <a:latin typeface="Verdana" panose="020B0604030504040204" pitchFamily="34" charset="0"/>
                <a:ea typeface="Verdana" panose="020B0604030504040204" pitchFamily="34" charset="0"/>
                <a:cs typeface="Verdana" panose="020B0604030504040204" pitchFamily="34" charset="0"/>
              </a:rPr>
              <a:t>Non-Citizen Eligibility (June</a:t>
            </a:r>
            <a:r>
              <a:rPr lang="en-US" sz="1400" spc="175" dirty="0">
                <a:latin typeface="Verdana" panose="020B0604030504040204" pitchFamily="34" charset="0"/>
                <a:ea typeface="Verdana" panose="020B0604030504040204" pitchFamily="34" charset="0"/>
                <a:cs typeface="Verdana" panose="020B0604030504040204" pitchFamily="34" charset="0"/>
              </a:rPr>
              <a:t> </a:t>
            </a:r>
            <a:r>
              <a:rPr lang="en-US" sz="1400" spc="-5" dirty="0">
                <a:latin typeface="Verdana" panose="020B0604030504040204" pitchFamily="34" charset="0"/>
                <a:ea typeface="Verdana" panose="020B0604030504040204" pitchFamily="34" charset="0"/>
                <a:cs typeface="Verdana" panose="020B0604030504040204" pitchFamily="34" charset="0"/>
              </a:rPr>
              <a:t>2011)</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98450" indent="-285750" eaLnBrk="1" fontAlgn="auto" hangingPunct="1">
              <a:spcBef>
                <a:spcPts val="1045"/>
              </a:spcBef>
              <a:spcAft>
                <a:spcPts val="0"/>
              </a:spcAft>
              <a:buFont typeface="Arial" panose="020B0604020202020204" pitchFamily="34" charset="0"/>
              <a:buChar char="•"/>
              <a:defRPr/>
            </a:pPr>
            <a:r>
              <a:rPr lang="en-US" sz="1400" spc="-5" dirty="0">
                <a:latin typeface="Verdana" panose="020B0604030504040204" pitchFamily="34" charset="0"/>
                <a:ea typeface="Verdana" panose="020B0604030504040204" pitchFamily="34" charset="0"/>
                <a:cs typeface="Verdana" panose="020B0604030504040204" pitchFamily="34" charset="0"/>
              </a:rPr>
              <a:t>Clarifies </a:t>
            </a:r>
            <a:r>
              <a:rPr lang="en-US" sz="1400" dirty="0">
                <a:latin typeface="Verdana" panose="020B0604030504040204" pitchFamily="34" charset="0"/>
                <a:ea typeface="Verdana" panose="020B0604030504040204" pitchFamily="34" charset="0"/>
                <a:cs typeface="Verdana" panose="020B0604030504040204" pitchFamily="34" charset="0"/>
              </a:rPr>
              <a:t>SNAP </a:t>
            </a:r>
            <a:r>
              <a:rPr lang="en-US" sz="1400" spc="-10" dirty="0">
                <a:latin typeface="Verdana" panose="020B0604030504040204" pitchFamily="34" charset="0"/>
                <a:ea typeface="Verdana" panose="020B0604030504040204" pitchFamily="34" charset="0"/>
                <a:cs typeface="Verdana" panose="020B0604030504040204" pitchFamily="34" charset="0"/>
              </a:rPr>
              <a:t>policy </a:t>
            </a:r>
            <a:r>
              <a:rPr lang="en-US" sz="1400" dirty="0">
                <a:latin typeface="Verdana" panose="020B0604030504040204" pitchFamily="34" charset="0"/>
                <a:ea typeface="Verdana" panose="020B0604030504040204" pitchFamily="34" charset="0"/>
                <a:cs typeface="Verdana" panose="020B0604030504040204" pitchFamily="34" charset="0"/>
              </a:rPr>
              <a:t>on non-citizen</a:t>
            </a:r>
            <a:r>
              <a:rPr lang="en-US" sz="1400" spc="-65" dirty="0">
                <a:latin typeface="Verdana" panose="020B0604030504040204" pitchFamily="34" charset="0"/>
                <a:ea typeface="Verdana" panose="020B0604030504040204" pitchFamily="34" charset="0"/>
                <a:cs typeface="Verdana" panose="020B0604030504040204" pitchFamily="34" charset="0"/>
              </a:rPr>
              <a:t> </a:t>
            </a:r>
            <a:r>
              <a:rPr lang="en-US" sz="1400" spc="-10" dirty="0">
                <a:latin typeface="Verdana" panose="020B0604030504040204" pitchFamily="34" charset="0"/>
                <a:ea typeface="Verdana" panose="020B0604030504040204" pitchFamily="34" charset="0"/>
                <a:cs typeface="Verdana" panose="020B0604030504040204" pitchFamily="34" charset="0"/>
              </a:rPr>
              <a:t>eligibility</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98450" indent="-285750" eaLnBrk="1" fontAlgn="auto" hangingPunct="1">
              <a:spcBef>
                <a:spcPts val="1070"/>
              </a:spcBef>
              <a:spcAft>
                <a:spcPts val="0"/>
              </a:spcAft>
              <a:buFont typeface="Arial" panose="020B0604020202020204" pitchFamily="34" charset="0"/>
              <a:buChar char="•"/>
              <a:defRPr/>
            </a:pP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8767-4156-45DC-97C3-48699BEF7E56}"/>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
        <p:nvSpPr>
          <p:cNvPr id="33795" name="Rectangle 2">
            <a:extLst>
              <a:ext uri="{FF2B5EF4-FFF2-40B4-BE49-F238E27FC236}">
                <a16:creationId xmlns:a16="http://schemas.microsoft.com/office/drawing/2014/main" id="{142C9DB0-1007-4B08-B2DC-61793B412F55}"/>
              </a:ext>
            </a:extLst>
          </p:cNvPr>
          <p:cNvSpPr>
            <a:spLocks noChangeArrowheads="1"/>
          </p:cNvSpPr>
          <p:nvPr/>
        </p:nvSpPr>
        <p:spPr bwMode="auto">
          <a:xfrm>
            <a:off x="674688" y="1639888"/>
            <a:ext cx="8154987"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800"/>
              </a:spcBef>
            </a:pPr>
            <a:r>
              <a:rPr lang="en-US" altLang="en-US" sz="1400">
                <a:latin typeface="Verdana" panose="020B0604030504040204" pitchFamily="34" charset="0"/>
                <a:ea typeface="Verdana" panose="020B0604030504040204" pitchFamily="34" charset="0"/>
                <a:cs typeface="Verdana" panose="020B0604030504040204" pitchFamily="34" charset="0"/>
              </a:rPr>
              <a:t>USDA Departmental Regulation 4330-2</a:t>
            </a:r>
          </a:p>
          <a:p>
            <a:pPr eaLnBrk="1" hangingPunct="1">
              <a:spcBef>
                <a:spcPts val="1800"/>
              </a:spcBef>
              <a:buFont typeface="Arial" panose="020B0604020202020204" pitchFamily="34" charset="0"/>
              <a:buChar char="•"/>
            </a:pPr>
            <a:r>
              <a:rPr lang="en-US" altLang="en-US" sz="1400">
                <a:latin typeface="Verdana" panose="020B0604030504040204" pitchFamily="34" charset="0"/>
                <a:ea typeface="Verdana" panose="020B0604030504040204" pitchFamily="34" charset="0"/>
                <a:cs typeface="Verdana" panose="020B0604030504040204" pitchFamily="34" charset="0"/>
              </a:rPr>
              <a:t>Prohibits discrimination in programs and activities funded in  whole or in part by the USDA</a:t>
            </a:r>
          </a:p>
          <a:p>
            <a:pPr eaLnBrk="1" hangingPunct="1">
              <a:spcBef>
                <a:spcPts val="1925"/>
              </a:spcBef>
            </a:pPr>
            <a:r>
              <a:rPr lang="en-US" altLang="en-US" sz="1400">
                <a:latin typeface="Verdana" panose="020B0604030504040204" pitchFamily="34" charset="0"/>
                <a:ea typeface="Verdana" panose="020B0604030504040204" pitchFamily="34" charset="0"/>
                <a:cs typeface="Verdana" panose="020B0604030504040204" pitchFamily="34" charset="0"/>
              </a:rPr>
              <a:t>FNS Instruction 113-1 and Appendix A (SNAP)</a:t>
            </a:r>
          </a:p>
          <a:p>
            <a:pPr eaLnBrk="1" hangingPunct="1">
              <a:spcBef>
                <a:spcPts val="1925"/>
              </a:spcBef>
              <a:buFont typeface="Arial" panose="020B0604020202020204" pitchFamily="34" charset="0"/>
              <a:buChar char="•"/>
            </a:pPr>
            <a:r>
              <a:rPr lang="en-US" altLang="en-US" sz="1400">
                <a:latin typeface="Verdana" panose="020B0604030504040204" pitchFamily="34" charset="0"/>
                <a:ea typeface="Verdana" panose="020B0604030504040204" pitchFamily="34" charset="0"/>
                <a:cs typeface="Verdana" panose="020B0604030504040204" pitchFamily="34" charset="0"/>
              </a:rPr>
              <a:t>Provides information on Civil Rights compliance and enforcement </a:t>
            </a:r>
          </a:p>
          <a:p>
            <a:pPr eaLnBrk="1" hangingPunct="1">
              <a:lnSpc>
                <a:spcPts val="2163"/>
              </a:lnSpc>
              <a:spcBef>
                <a:spcPts val="1225"/>
              </a:spcBef>
            </a:pPr>
            <a:r>
              <a:rPr lang="en-US" altLang="en-US" sz="1400">
                <a:latin typeface="Verdana" panose="020B0604030504040204" pitchFamily="34" charset="0"/>
                <a:ea typeface="Verdana" panose="020B0604030504040204" pitchFamily="34" charset="0"/>
                <a:cs typeface="Verdana" panose="020B0604030504040204" pitchFamily="34" charset="0"/>
                <a:hlinkClick r:id="rId3"/>
              </a:rPr>
              <a:t>The Food Stamp Act of 1977</a:t>
            </a:r>
            <a:r>
              <a:rPr lang="en-US" altLang="en-US" sz="1400">
                <a:latin typeface="Verdana" panose="020B0604030504040204" pitchFamily="34" charset="0"/>
                <a:ea typeface="Verdana" panose="020B0604030504040204" pitchFamily="34" charset="0"/>
                <a:cs typeface="Verdana" panose="020B0604030504040204" pitchFamily="34" charset="0"/>
              </a:rPr>
              <a:t>, as amended</a:t>
            </a:r>
          </a:p>
          <a:p>
            <a:pPr eaLnBrk="1" hangingPunct="1">
              <a:lnSpc>
                <a:spcPts val="2163"/>
              </a:lnSpc>
              <a:spcBef>
                <a:spcPts val="1225"/>
              </a:spcBef>
              <a:buFont typeface="Arial" panose="020B0604020202020204" pitchFamily="34" charset="0"/>
              <a:buChar char="•"/>
            </a:pPr>
            <a:r>
              <a:rPr lang="en-US" altLang="en-US" sz="1400">
                <a:latin typeface="Verdana" panose="020B0604030504040204" pitchFamily="34" charset="0"/>
                <a:ea typeface="Verdana" panose="020B0604030504040204" pitchFamily="34" charset="0"/>
                <a:cs typeface="Verdana" panose="020B0604030504040204" pitchFamily="34" charset="0"/>
              </a:rPr>
              <a:t>Establishes Food Assistance Programs</a:t>
            </a:r>
          </a:p>
          <a:p>
            <a:pPr eaLnBrk="1" hangingPunct="1">
              <a:lnSpc>
                <a:spcPts val="2163"/>
              </a:lnSpc>
              <a:spcBef>
                <a:spcPts val="1225"/>
              </a:spcBef>
            </a:pPr>
            <a:r>
              <a:rPr lang="en-US" altLang="en-US" sz="1400">
                <a:latin typeface="Verdana" panose="020B0604030504040204" pitchFamily="34" charset="0"/>
                <a:ea typeface="Verdana" panose="020B0604030504040204" pitchFamily="34" charset="0"/>
                <a:cs typeface="Verdana" panose="020B0604030504040204" pitchFamily="34" charset="0"/>
              </a:rPr>
              <a:t>USDA Civil Rights Accountability Policy and Procedures </a:t>
            </a:r>
          </a:p>
          <a:p>
            <a:pPr eaLnBrk="1" hangingPunct="1">
              <a:lnSpc>
                <a:spcPts val="2163"/>
              </a:lnSpc>
              <a:spcBef>
                <a:spcPts val="1225"/>
              </a:spcBef>
              <a:buFont typeface="Arial" panose="020B0604020202020204" pitchFamily="34" charset="0"/>
              <a:buChar char="•"/>
            </a:pPr>
            <a:r>
              <a:rPr lang="en-US" altLang="en-US" sz="1400">
                <a:latin typeface="Verdana" panose="020B0604030504040204" pitchFamily="34" charset="0"/>
                <a:ea typeface="Verdana" panose="020B0604030504040204" pitchFamily="34" charset="0"/>
                <a:cs typeface="Verdana" panose="020B0604030504040204" pitchFamily="34" charset="0"/>
              </a:rPr>
              <a:t>Establishes the civil rights accountability policy and procedures</a:t>
            </a:r>
          </a:p>
          <a:p>
            <a:pPr eaLnBrk="1" hangingPunct="1">
              <a:lnSpc>
                <a:spcPts val="2163"/>
              </a:lnSpc>
              <a:spcBef>
                <a:spcPts val="1225"/>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lnSpc>
                <a:spcPts val="2163"/>
              </a:lnSpc>
              <a:spcBef>
                <a:spcPts val="1225"/>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a:extLst>
              <a:ext uri="{FF2B5EF4-FFF2-40B4-BE49-F238E27FC236}">
                <a16:creationId xmlns:a16="http://schemas.microsoft.com/office/drawing/2014/main" id="{B8A1BEF1-2009-411C-A701-B0C90FED1797}"/>
              </a:ext>
            </a:extLst>
          </p:cNvPr>
          <p:cNvSpPr>
            <a:spLocks noGrp="1" noChangeArrowheads="1"/>
          </p:cNvSpPr>
          <p:nvPr>
            <p:ph type="body" sz="quarter" idx="10"/>
          </p:nvPr>
        </p:nvSpPr>
        <p:spPr bwMode="auto">
          <a:xfrm>
            <a:off x="628650" y="1447800"/>
            <a:ext cx="7888288" cy="486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sz="1600" i="1">
                <a:latin typeface="Verdana" panose="020B0604030504040204" pitchFamily="34" charset="0"/>
              </a:rPr>
              <a:t>Under US HHS</a:t>
            </a:r>
            <a:endParaRPr lang="en-US" altLang="en-US" sz="1600" i="1" u="sng">
              <a:latin typeface="Verdana" panose="020B0604030504040204" pitchFamily="34" charset="0"/>
              <a:hlinkClick r:id="rId3"/>
            </a:endParaRPr>
          </a:p>
          <a:p>
            <a:pPr marL="0" indent="0" eaLnBrk="1" hangingPunct="1"/>
            <a:r>
              <a:rPr lang="en-US" altLang="en-US" sz="1600" u="sng">
                <a:latin typeface="Verdana" panose="020B0604030504040204" pitchFamily="34" charset="0"/>
                <a:hlinkClick r:id="rId3"/>
              </a:rPr>
              <a:t>Section 1557 of the Affordable Care Act</a:t>
            </a:r>
            <a:r>
              <a:rPr lang="en-US" altLang="en-US" sz="1600">
                <a:latin typeface="Verdana" panose="020B0604030504040204" pitchFamily="34" charset="0"/>
              </a:rPr>
              <a:t> </a:t>
            </a:r>
            <a:r>
              <a:rPr lang="en-US" altLang="en-US" sz="1600" b="0">
                <a:latin typeface="Verdana" panose="020B0604030504040204" pitchFamily="34" charset="0"/>
              </a:rPr>
              <a:t>Section 1557 of the Patient Protection and Affordable Care Act (</a:t>
            </a:r>
            <a:r>
              <a:rPr lang="en-US" altLang="en-US" sz="1600" b="0" u="sng">
                <a:latin typeface="Verdana" panose="020B0604030504040204" pitchFamily="34" charset="0"/>
                <a:hlinkClick r:id="rId4"/>
              </a:rPr>
              <a:t>42 USC § 18116 - PDF</a:t>
            </a:r>
            <a:r>
              <a:rPr lang="en-US" altLang="en-US" sz="1600" b="0">
                <a:latin typeface="Verdana" panose="020B0604030504040204" pitchFamily="34" charset="0"/>
              </a:rPr>
              <a:t>), which provides that an individual shall not be excluded from participation in, be denied the benefits of, or be subjected to discrimination on the grounds prohibited under Title VI of the Civil Rights Act of 1964, </a:t>
            </a:r>
            <a:r>
              <a:rPr lang="en-US" altLang="en-US" sz="1600" b="0" u="sng">
                <a:latin typeface="Verdana" panose="020B0604030504040204" pitchFamily="34" charset="0"/>
                <a:hlinkClick r:id="rId5"/>
              </a:rPr>
              <a:t>42 USC § 2000d et seq. - PDF</a:t>
            </a:r>
            <a:r>
              <a:rPr lang="en-US" altLang="en-US" sz="1600" b="0">
                <a:latin typeface="Verdana" panose="020B0604030504040204" pitchFamily="34" charset="0"/>
              </a:rPr>
              <a:t> (race, color, national origin), Title IX of the Education Amendments of 1972, </a:t>
            </a:r>
            <a:r>
              <a:rPr lang="en-US" altLang="en-US" sz="1600" b="0" u="sng">
                <a:latin typeface="Verdana" panose="020B0604030504040204" pitchFamily="34" charset="0"/>
                <a:hlinkClick r:id="rId6"/>
              </a:rPr>
              <a:t>20 USC § 1681 et seq. - PDF</a:t>
            </a:r>
            <a:r>
              <a:rPr lang="en-US" altLang="en-US" sz="1600" b="0">
                <a:latin typeface="Verdana" panose="020B0604030504040204" pitchFamily="34" charset="0"/>
              </a:rPr>
              <a:t> (sex), the Age Discrimination Act of 1975, </a:t>
            </a:r>
            <a:r>
              <a:rPr lang="en-US" altLang="en-US" sz="1600" b="0" u="sng">
                <a:latin typeface="Verdana" panose="020B0604030504040204" pitchFamily="34" charset="0"/>
                <a:hlinkClick r:id="rId7"/>
              </a:rPr>
              <a:t>42 USC § 6101 et seq</a:t>
            </a:r>
            <a:r>
              <a:rPr lang="en-US" altLang="en-US" sz="1600" b="0" u="sng">
                <a:latin typeface="Verdana" panose="020B0604030504040204" pitchFamily="34" charset="0"/>
                <a:hlinkClick r:id="rId8"/>
              </a:rPr>
              <a:t>.</a:t>
            </a:r>
            <a:r>
              <a:rPr lang="en-US" altLang="en-US" sz="1600" b="0">
                <a:latin typeface="Verdana" panose="020B0604030504040204" pitchFamily="34" charset="0"/>
              </a:rPr>
              <a:t> (age), or Section 504 of the Rehabilitation Act of 1973, </a:t>
            </a:r>
            <a:r>
              <a:rPr lang="en-US" altLang="en-US" sz="1600" b="0" u="sng">
                <a:latin typeface="Verdana" panose="020B0604030504040204" pitchFamily="34" charset="0"/>
                <a:hlinkClick r:id="rId9"/>
              </a:rPr>
              <a:t>29 USC § 794 - PDF</a:t>
            </a:r>
            <a:r>
              <a:rPr lang="en-US" altLang="en-US" sz="1600" b="0">
                <a:latin typeface="Verdana" panose="020B0604030504040204" pitchFamily="34" charset="0"/>
              </a:rPr>
              <a:t>(disability), under any health program or activity, any part of which is receiving Federal financial assistance, or under any program or activity that is administered by an Executive Agency or any entity established under Title I of the Affordable Care Act or its amendments. OCR has enforcement authority with respect to health programs and activities that receive Federal financial assistance from the Department of Health and Human Services (HHS) or are administered by HHS or any entity established under Title I of the Affordable Care Act or its amendments.</a:t>
            </a:r>
          </a:p>
          <a:p>
            <a:pPr marL="0" indent="0" eaLnBrk="1" hangingPunct="1">
              <a:buFont typeface="Arial" panose="020B0604020202020204" pitchFamily="34" charset="0"/>
              <a:buNone/>
            </a:pPr>
            <a:r>
              <a:rPr lang="en-US" altLang="en-US" sz="1400" b="0">
                <a:latin typeface="Verdana" panose="020B0604030504040204" pitchFamily="34" charset="0"/>
              </a:rPr>
              <a:t>	</a:t>
            </a:r>
            <a:endParaRPr lang="en-US" altLang="en-US"/>
          </a:p>
        </p:txBody>
      </p:sp>
      <p:sp>
        <p:nvSpPr>
          <p:cNvPr id="5" name="Title 1">
            <a:extLst>
              <a:ext uri="{FF2B5EF4-FFF2-40B4-BE49-F238E27FC236}">
                <a16:creationId xmlns:a16="http://schemas.microsoft.com/office/drawing/2014/main" id="{B0E3CA29-8BBD-4A39-BEB2-11120542FBC1}"/>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9EB779-9F7A-4FA1-BD01-7EA27FF8771D}"/>
              </a:ext>
            </a:extLst>
          </p:cNvPr>
          <p:cNvSpPr>
            <a:spLocks noGrp="1"/>
          </p:cNvSpPr>
          <p:nvPr>
            <p:ph type="body" sz="quarter" idx="10"/>
          </p:nvPr>
        </p:nvSpPr>
        <p:spPr>
          <a:xfrm>
            <a:off x="628650" y="1447800"/>
            <a:ext cx="7888288" cy="4795838"/>
          </a:xfrm>
        </p:spPr>
        <p:txBody>
          <a:bodyPr/>
          <a:lstStyle/>
          <a:p>
            <a:pPr eaLnBrk="1" fontAlgn="auto" hangingPunct="1">
              <a:spcAft>
                <a:spcPts val="0"/>
              </a:spcAft>
              <a:defRPr/>
            </a:pPr>
            <a:r>
              <a:rPr lang="en-US" sz="2000" u="sng" dirty="0">
                <a:latin typeface="Verdana" panose="020B0604030504040204" pitchFamily="34" charset="0"/>
                <a:ea typeface="Verdana" panose="020B0604030504040204" pitchFamily="34" charset="0"/>
                <a:cs typeface="Verdana" panose="020B0604030504040204" pitchFamily="34" charset="0"/>
                <a:hlinkClick r:id="rId3"/>
              </a:rPr>
              <a:t>Hill-Burton</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b="0" dirty="0">
                <a:latin typeface="Verdana" panose="020B0604030504040204" pitchFamily="34" charset="0"/>
                <a:ea typeface="Verdana" panose="020B0604030504040204" pitchFamily="34" charset="0"/>
                <a:cs typeface="Verdana" panose="020B0604030504040204" pitchFamily="34" charset="0"/>
              </a:rPr>
              <a:t>The Hill-Burton Act prohibits discrimination on the basis of race, color, national origin, creed, and other grounds in certain medical facilities.</a:t>
            </a:r>
          </a:p>
          <a:p>
            <a:pPr eaLnBrk="1" fontAlgn="auto" hangingPunct="1">
              <a:spcAft>
                <a:spcPts val="0"/>
              </a:spcAft>
              <a:defRPr/>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u="sng" dirty="0">
                <a:latin typeface="Verdana" panose="020B0604030504040204" pitchFamily="34" charset="0"/>
                <a:ea typeface="Verdana" panose="020B0604030504040204" pitchFamily="34" charset="0"/>
                <a:cs typeface="Verdana" panose="020B0604030504040204" pitchFamily="34" charset="0"/>
                <a:hlinkClick r:id="rId4"/>
              </a:rPr>
              <a:t>Section 1553 of the Affordable Care Act</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b="0" dirty="0">
                <a:latin typeface="Verdana" panose="020B0604030504040204" pitchFamily="34" charset="0"/>
                <a:ea typeface="Verdana" panose="020B0604030504040204" pitchFamily="34" charset="0"/>
                <a:cs typeface="Verdana" panose="020B0604030504040204" pitchFamily="34" charset="0"/>
              </a:rPr>
              <a:t>Section 1553 of the Affordable Care Act prohibits discrimination against individuals or health care entities that do not provide assisted suicide services.</a:t>
            </a:r>
          </a:p>
          <a:p>
            <a:pPr>
              <a:defRPr/>
            </a:pPr>
            <a:r>
              <a:rPr lang="en-US" altLang="en-US" sz="2000" b="0" dirty="0">
                <a:latin typeface="Verdana" panose="020B0604030504040204" pitchFamily="34" charset="0"/>
              </a:rPr>
              <a:t>Federal Health Care Conscience Protection Statutes: Prohibits recipients of certain Federal   funds from discriminating against certain health care providers who refuse to participate in certain health care services on religious or moral grounds.</a:t>
            </a:r>
          </a:p>
          <a:p>
            <a:pPr marL="0" indent="0" eaLnBrk="1" fontAlgn="auto" hangingPunct="1">
              <a:spcAft>
                <a:spcPts val="0"/>
              </a:spcAft>
              <a:buFont typeface="Arial" panose="020B0604020202020204" pitchFamily="34" charset="0"/>
              <a:buNone/>
              <a:defRPr/>
            </a:pPr>
            <a:endParaRPr lang="en-US" dirty="0"/>
          </a:p>
        </p:txBody>
      </p:sp>
      <p:sp>
        <p:nvSpPr>
          <p:cNvPr id="37891" name="Text Placeholder 3">
            <a:extLst>
              <a:ext uri="{FF2B5EF4-FFF2-40B4-BE49-F238E27FC236}">
                <a16:creationId xmlns:a16="http://schemas.microsoft.com/office/drawing/2014/main" id="{A5BBAC01-221C-497E-B154-7CFAC59AD6F7}"/>
              </a:ext>
            </a:extLst>
          </p:cNvPr>
          <p:cNvSpPr>
            <a:spLocks noGrp="1" noChangeArrowheads="1"/>
          </p:cNvSpPr>
          <p:nvPr>
            <p:ph type="body" sz="quarter" idx="11"/>
          </p:nvPr>
        </p:nvSpPr>
        <p:spPr bwMode="auto">
          <a:xfrm>
            <a:off x="522288" y="6243638"/>
            <a:ext cx="7991475"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spcBef>
                <a:spcPct val="0"/>
              </a:spcBef>
            </a:pPr>
            <a:endParaRPr lang="en-US" altLang="en-US"/>
          </a:p>
        </p:txBody>
      </p:sp>
      <p:sp>
        <p:nvSpPr>
          <p:cNvPr id="5" name="Title 1">
            <a:extLst>
              <a:ext uri="{FF2B5EF4-FFF2-40B4-BE49-F238E27FC236}">
                <a16:creationId xmlns:a16="http://schemas.microsoft.com/office/drawing/2014/main" id="{E829302C-CC58-4253-AC51-75A9354EA76E}"/>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a:extLst>
              <a:ext uri="{FF2B5EF4-FFF2-40B4-BE49-F238E27FC236}">
                <a16:creationId xmlns:a16="http://schemas.microsoft.com/office/drawing/2014/main" id="{9801BAF7-BD41-4877-A7B5-7949C1380BFF}"/>
              </a:ext>
            </a:extLst>
          </p:cNvPr>
          <p:cNvSpPr>
            <a:spLocks noGrp="1" noChangeArrowheads="1"/>
          </p:cNvSpPr>
          <p:nvPr>
            <p:ph type="body" sz="quarter" idx="10"/>
          </p:nvPr>
        </p:nvSpPr>
        <p:spPr bwMode="auto">
          <a:xfrm>
            <a:off x="628650" y="1447800"/>
            <a:ext cx="7888288" cy="479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b="0" u="sng" dirty="0">
                <a:latin typeface="Verdana" panose="020B0604030504040204" pitchFamily="34" charset="0"/>
                <a:hlinkClick r:id="rId3"/>
              </a:rPr>
              <a:t>Church Amendments - PDF</a:t>
            </a:r>
            <a:r>
              <a:rPr lang="en-US" altLang="en-US" sz="2000" b="0" dirty="0">
                <a:latin typeface="Verdana" panose="020B0604030504040204" pitchFamily="34" charset="0"/>
              </a:rPr>
              <a:t> (42 USC § 300a-7)</a:t>
            </a:r>
          </a:p>
          <a:p>
            <a:pPr eaLnBrk="1" hangingPunct="1"/>
            <a:r>
              <a:rPr lang="en-US" altLang="en-US" sz="2000" b="0" u="sng" dirty="0">
                <a:latin typeface="Verdana" panose="020B0604030504040204" pitchFamily="34" charset="0"/>
                <a:hlinkClick r:id="rId4"/>
              </a:rPr>
              <a:t>Public Health Service (PHS) Act - PDF</a:t>
            </a:r>
            <a:r>
              <a:rPr lang="en-US" altLang="en-US" sz="2000" b="0" dirty="0">
                <a:latin typeface="Verdana" panose="020B0604030504040204" pitchFamily="34" charset="0"/>
              </a:rPr>
              <a:t> (42 USC § 238n)</a:t>
            </a:r>
          </a:p>
          <a:p>
            <a:pPr eaLnBrk="1" hangingPunct="1"/>
            <a:r>
              <a:rPr lang="en-US" altLang="en-US" sz="2000" b="0" u="sng" dirty="0">
                <a:latin typeface="Verdana" panose="020B0604030504040204" pitchFamily="34" charset="0"/>
                <a:hlinkClick r:id="rId5"/>
              </a:rPr>
              <a:t>Weldon Amendment - PDF</a:t>
            </a:r>
            <a:r>
              <a:rPr lang="en-US" altLang="en-US" sz="2000" b="0" dirty="0">
                <a:latin typeface="Verdana" panose="020B0604030504040204" pitchFamily="34" charset="0"/>
              </a:rPr>
              <a:t>(Continuing Appropriations Resolution, Pub. L. No. 113-164, Sec. 101(a) (Sept. 19, 2015)</a:t>
            </a:r>
          </a:p>
          <a:p>
            <a:pPr eaLnBrk="1" hangingPunct="1"/>
            <a:r>
              <a:rPr lang="en-US" altLang="en-US" sz="2000" b="0" u="sng" dirty="0">
                <a:latin typeface="Verdana" panose="020B0604030504040204" pitchFamily="34" charset="0"/>
                <a:hlinkClick r:id="rId6"/>
              </a:rPr>
              <a:t>Regulation for the Enforcement of Federal Health Care Provider Conscience Protection Laws - PDF</a:t>
            </a:r>
            <a:endParaRPr lang="en-US" altLang="en-US" sz="2000" b="0" dirty="0">
              <a:latin typeface="Verdana" panose="020B0604030504040204" pitchFamily="34" charset="0"/>
            </a:endParaRPr>
          </a:p>
          <a:p>
            <a:r>
              <a:rPr lang="en-US" sz="2000" b="1" i="0" dirty="0">
                <a:solidFill>
                  <a:srgbClr val="000000"/>
                </a:solidFill>
                <a:effectLst/>
                <a:latin typeface="Verdana" panose="020B0604030504040204" pitchFamily="34" charset="0"/>
                <a:ea typeface="Verdana" panose="020B0604030504040204" pitchFamily="34" charset="0"/>
              </a:rPr>
              <a:t>The Low-Income Home Energy Assistance Act of 1981</a:t>
            </a:r>
            <a:r>
              <a:rPr lang="en-US" sz="2000" b="0" i="0" dirty="0">
                <a:solidFill>
                  <a:srgbClr val="000000"/>
                </a:solidFill>
                <a:effectLst/>
                <a:latin typeface="Verdana" panose="020B0604030504040204" pitchFamily="34" charset="0"/>
                <a:ea typeface="Verdana" panose="020B0604030504040204" pitchFamily="34" charset="0"/>
              </a:rPr>
              <a:t> (</a:t>
            </a:r>
            <a:r>
              <a:rPr lang="en-US" sz="2000" b="0" i="0" u="sng" dirty="0">
                <a:solidFill>
                  <a:srgbClr val="0053CC"/>
                </a:solidFill>
                <a:effectLst/>
                <a:latin typeface="Verdana" panose="020B0604030504040204" pitchFamily="34" charset="0"/>
                <a:ea typeface="Verdana" panose="020B0604030504040204" pitchFamily="34" charset="0"/>
                <a:hlinkClick r:id="rId7"/>
              </a:rPr>
              <a:t>42 USC § 8625</a:t>
            </a:r>
            <a:r>
              <a:rPr lang="en-US" sz="2000" b="0" i="0" dirty="0">
                <a:solidFill>
                  <a:srgbClr val="000000"/>
                </a:solidFill>
                <a:effectLst/>
                <a:latin typeface="Verdana" panose="020B0604030504040204" pitchFamily="34" charset="0"/>
                <a:ea typeface="Verdana" panose="020B0604030504040204" pitchFamily="34" charset="0"/>
              </a:rPr>
              <a:t>) prohibits discrimination on the basis of race, color, national origin, or sex (including pregnancy, sexual orientation, and gender identity) in programs and activities funded under this Act.</a:t>
            </a:r>
          </a:p>
          <a:p>
            <a:pPr eaLnBrk="1" hangingPunct="1"/>
            <a:endParaRPr lang="en-US" altLang="en-US" dirty="0"/>
          </a:p>
        </p:txBody>
      </p:sp>
      <p:sp>
        <p:nvSpPr>
          <p:cNvPr id="5" name="Title 1">
            <a:extLst>
              <a:ext uri="{FF2B5EF4-FFF2-40B4-BE49-F238E27FC236}">
                <a16:creationId xmlns:a16="http://schemas.microsoft.com/office/drawing/2014/main" id="{A3DA320C-D6CC-49AE-8004-463B77C57492}"/>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0CC4-6673-45EB-A72B-E6B4D4FFCF56}"/>
              </a:ext>
            </a:extLst>
          </p:cNvPr>
          <p:cNvSpPr>
            <a:spLocks noGrp="1"/>
          </p:cNvSpPr>
          <p:nvPr>
            <p:ph type="title"/>
          </p:nvPr>
        </p:nvSpPr>
        <p:spPr>
          <a:xfrm>
            <a:off x="674369" y="624053"/>
            <a:ext cx="7843267" cy="4390073"/>
          </a:xfrm>
        </p:spPr>
        <p:txBody>
          <a:bodyPr/>
          <a:lstStyle/>
          <a:p>
            <a:pPr algn="ctr"/>
            <a:r>
              <a:rPr lang="en-US" altLang="en-US" dirty="0">
                <a:solidFill>
                  <a:schemeClr val="tx1"/>
                </a:solidFill>
                <a:latin typeface="Verdana" panose="020B0604030504040204" pitchFamily="34" charset="0"/>
                <a:ea typeface="Verdana" panose="020B0604030504040204" pitchFamily="34" charset="0"/>
              </a:rPr>
              <a:t>Why Civil Rights Training?</a:t>
            </a:r>
            <a:endParaRPr lang="en-US" dirty="0">
              <a:solidFill>
                <a:schemeClr val="tx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29BC452B-6424-4D3E-9D65-2AD63B82B5E8}"/>
              </a:ext>
            </a:extLst>
          </p:cNvPr>
          <p:cNvSpPr/>
          <p:nvPr/>
        </p:nvSpPr>
        <p:spPr>
          <a:xfrm>
            <a:off x="924448" y="1507252"/>
            <a:ext cx="7295104" cy="923330"/>
          </a:xfrm>
          <a:prstGeom prst="rect">
            <a:avLst/>
          </a:prstGeom>
        </p:spPr>
        <p:txBody>
          <a:bodyPr wrap="square">
            <a:spAutoFit/>
          </a:bodyPr>
          <a:lstStyle/>
          <a:p>
            <a:pPr>
              <a:spcBef>
                <a:spcPct val="50000"/>
              </a:spcBef>
            </a:pPr>
            <a:r>
              <a:rPr lang="en-US" altLang="en-US" dirty="0">
                <a:latin typeface="Verdana" panose="020B0604030504040204" pitchFamily="34" charset="0"/>
                <a:ea typeface="Verdana" panose="020B0604030504040204" pitchFamily="34" charset="0"/>
              </a:rPr>
              <a:t>To ensure compliance with and enforcement of the prohibition against unlawful discrimination in all programs and activities, whether federally funded in whole or not.</a:t>
            </a:r>
          </a:p>
        </p:txBody>
      </p:sp>
    </p:spTree>
    <p:extLst>
      <p:ext uri="{BB962C8B-B14F-4D97-AF65-F5344CB8AC3E}">
        <p14:creationId xmlns:p14="http://schemas.microsoft.com/office/powerpoint/2010/main" val="357618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155-BAAE-485C-BAFC-686528B7FE45}"/>
              </a:ext>
            </a:extLst>
          </p:cNvPr>
          <p:cNvSpPr>
            <a:spLocks noGrp="1"/>
          </p:cNvSpPr>
          <p:nvPr>
            <p:ph type="title"/>
          </p:nvPr>
        </p:nvSpPr>
        <p:spPr/>
        <p:txBody>
          <a:bodyPr/>
          <a:lstStyle/>
          <a:p>
            <a:r>
              <a:rPr lang="en-US" sz="3200" kern="0" spc="-5" dirty="0">
                <a:solidFill>
                  <a:srgbClr val="136442"/>
                </a:solidFill>
                <a:latin typeface="Verdana"/>
                <a:ea typeface="+mj-ea"/>
                <a:cs typeface="Verdana"/>
              </a:rPr>
              <a:t>Civil </a:t>
            </a:r>
            <a:r>
              <a:rPr lang="en-US" sz="3200" kern="0" spc="-10" dirty="0">
                <a:solidFill>
                  <a:srgbClr val="136442"/>
                </a:solidFill>
                <a:latin typeface="Verdana"/>
                <a:ea typeface="+mj-ea"/>
                <a:cs typeface="Verdana"/>
              </a:rPr>
              <a:t>Rights </a:t>
            </a:r>
            <a:r>
              <a:rPr lang="en-US" sz="3200" kern="0" spc="-5" dirty="0">
                <a:solidFill>
                  <a:srgbClr val="136442"/>
                </a:solidFill>
                <a:latin typeface="Verdana"/>
                <a:ea typeface="+mj-ea"/>
                <a:cs typeface="Verdana"/>
              </a:rPr>
              <a:t>Legal</a:t>
            </a:r>
            <a:r>
              <a:rPr lang="en-US" sz="3200" kern="0" spc="85" dirty="0">
                <a:solidFill>
                  <a:srgbClr val="136442"/>
                </a:solidFill>
                <a:latin typeface="Verdana"/>
                <a:ea typeface="+mj-ea"/>
                <a:cs typeface="Verdana"/>
              </a:rPr>
              <a:t> </a:t>
            </a:r>
            <a:r>
              <a:rPr lang="en-US" sz="3200" kern="0" spc="-10" dirty="0">
                <a:solidFill>
                  <a:srgbClr val="136442"/>
                </a:solidFill>
                <a:latin typeface="Verdana"/>
                <a:ea typeface="+mj-ea"/>
                <a:cs typeface="Verdana"/>
              </a:rPr>
              <a:t>Authorities</a:t>
            </a:r>
            <a:endParaRPr lang="en-US" dirty="0"/>
          </a:p>
        </p:txBody>
      </p:sp>
      <p:sp>
        <p:nvSpPr>
          <p:cNvPr id="3" name="Text Placeholder 2">
            <a:extLst>
              <a:ext uri="{FF2B5EF4-FFF2-40B4-BE49-F238E27FC236}">
                <a16:creationId xmlns:a16="http://schemas.microsoft.com/office/drawing/2014/main" id="{4D454178-EEF9-4126-BAE7-11E077599D68}"/>
              </a:ext>
            </a:extLst>
          </p:cNvPr>
          <p:cNvSpPr>
            <a:spLocks noGrp="1"/>
          </p:cNvSpPr>
          <p:nvPr>
            <p:ph type="body" sz="quarter" idx="10"/>
          </p:nvPr>
        </p:nvSpPr>
        <p:spPr/>
        <p:txBody>
          <a:bodyPr/>
          <a:lstStyle/>
          <a:p>
            <a:pPr algn="l"/>
            <a:r>
              <a:rPr lang="en-US" sz="1400" b="0" i="0" dirty="0">
                <a:solidFill>
                  <a:srgbClr val="202122"/>
                </a:solidFill>
                <a:effectLst/>
                <a:latin typeface="Verdana" panose="020B0604030504040204" pitchFamily="34" charset="0"/>
                <a:ea typeface="Verdana" panose="020B0604030504040204" pitchFamily="34" charset="0"/>
              </a:rPr>
              <a:t>The </a:t>
            </a:r>
            <a:r>
              <a:rPr lang="en-US" sz="1400" b="1" i="0" dirty="0">
                <a:solidFill>
                  <a:srgbClr val="202122"/>
                </a:solidFill>
                <a:effectLst/>
                <a:latin typeface="Verdana" panose="020B0604030504040204" pitchFamily="34" charset="0"/>
                <a:ea typeface="Verdana" panose="020B0604030504040204" pitchFamily="34" charset="0"/>
              </a:rPr>
              <a:t>Multiethnic Placement Act</a:t>
            </a:r>
            <a:r>
              <a:rPr lang="en-US" sz="1400" b="0" i="0" dirty="0">
                <a:solidFill>
                  <a:srgbClr val="202122"/>
                </a:solidFill>
                <a:effectLst/>
                <a:latin typeface="Verdana" panose="020B0604030504040204" pitchFamily="34" charset="0"/>
                <a:ea typeface="Verdana" panose="020B0604030504040204" pitchFamily="34" charset="0"/>
              </a:rPr>
              <a:t>, also known as MEPA (Pub. L. 103-382, Enacted October 20, 1994) was passed as a part of the </a:t>
            </a:r>
            <a:r>
              <a:rPr lang="en-US" sz="1400" b="0" i="0" u="none" strike="noStrike" dirty="0">
                <a:solidFill>
                  <a:srgbClr val="0645AD"/>
                </a:solidFill>
                <a:effectLst/>
                <a:latin typeface="Verdana" panose="020B0604030504040204" pitchFamily="34" charset="0"/>
                <a:ea typeface="Verdana" panose="020B0604030504040204" pitchFamily="34" charset="0"/>
                <a:hlinkClick r:id="rId3" tooltip="Improving America's Schools Act"/>
              </a:rPr>
              <a:t>Improving America's Schools Act</a:t>
            </a:r>
            <a:r>
              <a:rPr lang="en-US" sz="1400" b="0" i="0" dirty="0">
                <a:solidFill>
                  <a:srgbClr val="202122"/>
                </a:solidFill>
                <a:effectLst/>
                <a:latin typeface="Verdana" panose="020B0604030504040204" pitchFamily="34" charset="0"/>
                <a:ea typeface="Verdana" panose="020B0604030504040204" pitchFamily="34" charset="0"/>
              </a:rPr>
              <a:t> as part of federal efforts to reduce delays in the permanent placement of children in out of home care. MEPA contains three major provisions affecting child welfare policy and practice:</a:t>
            </a:r>
          </a:p>
          <a:p>
            <a:pPr algn="l">
              <a:buFont typeface="Arial" panose="020B0604020202020204" pitchFamily="34" charset="0"/>
              <a:buChar char="•"/>
            </a:pPr>
            <a:r>
              <a:rPr lang="en-US" sz="1400" b="0" i="0" dirty="0">
                <a:solidFill>
                  <a:srgbClr val="202122"/>
                </a:solidFill>
                <a:effectLst/>
                <a:latin typeface="Verdana" panose="020B0604030504040204" pitchFamily="34" charset="0"/>
                <a:ea typeface="Verdana" panose="020B0604030504040204" pitchFamily="34" charset="0"/>
              </a:rPr>
              <a:t>Prohibits agencies from refusing or delaying foster or adoptive placements because of a child's or foster/adoptive parent's race, color, or national origin</a:t>
            </a:r>
          </a:p>
          <a:p>
            <a:pPr algn="l">
              <a:buFont typeface="Arial" panose="020B0604020202020204" pitchFamily="34" charset="0"/>
              <a:buChar char="•"/>
            </a:pPr>
            <a:r>
              <a:rPr lang="en-US" sz="1400" b="0" i="0" dirty="0">
                <a:solidFill>
                  <a:srgbClr val="202122"/>
                </a:solidFill>
                <a:effectLst/>
                <a:latin typeface="Verdana" panose="020B0604030504040204" pitchFamily="34" charset="0"/>
                <a:ea typeface="Verdana" panose="020B0604030504040204" pitchFamily="34" charset="0"/>
              </a:rPr>
              <a:t>Prohibits agencies from considering race, color, or national origin as a basis for denying approval as a foster or adoptive parent</a:t>
            </a:r>
          </a:p>
          <a:p>
            <a:pPr algn="l">
              <a:buFont typeface="Arial" panose="020B0604020202020204" pitchFamily="34" charset="0"/>
              <a:buChar char="•"/>
            </a:pPr>
            <a:r>
              <a:rPr lang="en-US" sz="1400" b="0" i="0" dirty="0">
                <a:solidFill>
                  <a:srgbClr val="202122"/>
                </a:solidFill>
                <a:effectLst/>
                <a:latin typeface="Verdana" panose="020B0604030504040204" pitchFamily="34" charset="0"/>
                <a:ea typeface="Verdana" panose="020B0604030504040204" pitchFamily="34" charset="0"/>
              </a:rPr>
              <a:t>Requires agencies to diligently recruit a diverse base of foster and adoptive parents to better reflect the racial and ethnic makeup of children in out of home care</a:t>
            </a:r>
          </a:p>
          <a:p>
            <a:pPr algn="l"/>
            <a:r>
              <a:rPr lang="en-US" sz="1400" b="0" i="0" dirty="0">
                <a:solidFill>
                  <a:srgbClr val="202122"/>
                </a:solidFill>
                <a:effectLst/>
                <a:latin typeface="Verdana" panose="020B0604030504040204" pitchFamily="34" charset="0"/>
                <a:ea typeface="Verdana" panose="020B0604030504040204" pitchFamily="34" charset="0"/>
              </a:rPr>
              <a:t>These mandates apply to all entities dealing with foster/adoptive placement and recruitment who receive federal funding, and are requirements for receiving such funding.</a:t>
            </a:r>
            <a:r>
              <a:rPr lang="en-US" sz="1400" b="0" i="0" u="none" strike="noStrike" baseline="30000" dirty="0">
                <a:solidFill>
                  <a:srgbClr val="0645AD"/>
                </a:solidFill>
                <a:effectLst/>
                <a:latin typeface="Verdana" panose="020B0604030504040204" pitchFamily="34" charset="0"/>
                <a:ea typeface="Verdana" panose="020B0604030504040204" pitchFamily="34" charset="0"/>
                <a:hlinkClick r:id="rId4"/>
              </a:rPr>
              <a:t>[1]</a:t>
            </a:r>
            <a:r>
              <a:rPr lang="en-US" sz="1400" b="0" i="0" dirty="0">
                <a:solidFill>
                  <a:srgbClr val="202122"/>
                </a:solidFill>
                <a:effectLst/>
                <a:latin typeface="Verdana" panose="020B0604030504040204" pitchFamily="34" charset="0"/>
                <a:ea typeface="Verdana" panose="020B0604030504040204" pitchFamily="34" charset="0"/>
              </a:rPr>
              <a:t> MEPA was later amended in 1996 by the Interethnic Placement Provisions (or </a:t>
            </a:r>
            <a:r>
              <a:rPr lang="en-US" sz="1400" b="0" i="0" u="none" strike="noStrike" dirty="0">
                <a:solidFill>
                  <a:srgbClr val="0645AD"/>
                </a:solidFill>
                <a:effectLst/>
                <a:latin typeface="Verdana" panose="020B0604030504040204" pitchFamily="34" charset="0"/>
                <a:ea typeface="Verdana" panose="020B0604030504040204" pitchFamily="34" charset="0"/>
                <a:hlinkClick r:id="rId5" tooltip="Interethnic Placement Act"/>
              </a:rPr>
              <a:t>Interethnic Placement Act</a:t>
            </a:r>
            <a:r>
              <a:rPr lang="en-US" sz="1400" b="0" i="0" dirty="0">
                <a:solidFill>
                  <a:srgbClr val="202122"/>
                </a:solidFill>
                <a:effectLst/>
                <a:latin typeface="Verdana" panose="020B0604030504040204" pitchFamily="34" charset="0"/>
                <a:ea typeface="Verdana" panose="020B0604030504040204" pitchFamily="34" charset="0"/>
              </a:rPr>
              <a:t>) included in the </a:t>
            </a:r>
            <a:r>
              <a:rPr lang="en-US" sz="1400" b="0" i="0" u="none" strike="noStrike" dirty="0">
                <a:solidFill>
                  <a:srgbClr val="0645AD"/>
                </a:solidFill>
                <a:effectLst/>
                <a:latin typeface="Verdana" panose="020B0604030504040204" pitchFamily="34" charset="0"/>
                <a:ea typeface="Verdana" panose="020B0604030504040204" pitchFamily="34" charset="0"/>
                <a:hlinkClick r:id="rId6" tooltip="Small Business Job Protection Act of 1996"/>
              </a:rPr>
              <a:t>Small Business Job Protection Act of 1996</a:t>
            </a:r>
            <a:r>
              <a:rPr lang="en-US" sz="1400" b="0" i="0" dirty="0">
                <a:solidFill>
                  <a:srgbClr val="202122"/>
                </a:solidFill>
                <a:effectLst/>
                <a:latin typeface="Verdana" panose="020B0604030504040204" pitchFamily="34" charset="0"/>
                <a:ea typeface="Verdana" panose="020B0604030504040204" pitchFamily="34" charset="0"/>
              </a:rPr>
              <a:t>.</a:t>
            </a:r>
            <a:r>
              <a:rPr lang="en-US" sz="1400" b="0" i="0" u="none" strike="noStrike" baseline="30000" dirty="0">
                <a:solidFill>
                  <a:srgbClr val="0645AD"/>
                </a:solidFill>
                <a:effectLst/>
                <a:latin typeface="Verdana" panose="020B0604030504040204" pitchFamily="34" charset="0"/>
                <a:ea typeface="Verdana" panose="020B0604030504040204" pitchFamily="34" charset="0"/>
                <a:hlinkClick r:id="rId7"/>
              </a:rPr>
              <a:t>[2]</a:t>
            </a:r>
            <a:endParaRPr lang="en-US" sz="1400" b="0" i="0" dirty="0">
              <a:solidFill>
                <a:srgbClr val="202122"/>
              </a:solidFill>
              <a:effectLst/>
              <a:latin typeface="Verdana" panose="020B0604030504040204" pitchFamily="34" charset="0"/>
              <a:ea typeface="Verdana" panose="020B0604030504040204" pitchFamily="34" charset="0"/>
            </a:endParaRPr>
          </a:p>
          <a:p>
            <a:endParaRPr lang="en-US" dirty="0"/>
          </a:p>
        </p:txBody>
      </p:sp>
      <p:sp>
        <p:nvSpPr>
          <p:cNvPr id="4" name="Text Placeholder 3">
            <a:extLst>
              <a:ext uri="{FF2B5EF4-FFF2-40B4-BE49-F238E27FC236}">
                <a16:creationId xmlns:a16="http://schemas.microsoft.com/office/drawing/2014/main" id="{1587EB19-E265-4CE4-822A-58426B014C2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1031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E175-3B0A-4706-BB3F-0BB0BB5C362E}"/>
              </a:ext>
            </a:extLst>
          </p:cNvPr>
          <p:cNvSpPr>
            <a:spLocks noGrp="1"/>
          </p:cNvSpPr>
          <p:nvPr>
            <p:ph type="title"/>
          </p:nvPr>
        </p:nvSpPr>
        <p:spPr>
          <a:xfrm>
            <a:off x="325121" y="624054"/>
            <a:ext cx="8636000" cy="548640"/>
          </a:xfrm>
        </p:spPr>
        <p:txBody>
          <a:bodyPr/>
          <a:lstStyle/>
          <a:p>
            <a:r>
              <a:rPr lang="en-US" altLang="en-US" dirty="0">
                <a:solidFill>
                  <a:schemeClr val="tx1"/>
                </a:solidFill>
                <a:latin typeface="Verdana" panose="020B0604030504040204" pitchFamily="34" charset="0"/>
                <a:ea typeface="Verdana" panose="020B0604030504040204" pitchFamily="34" charset="0"/>
              </a:rPr>
              <a:t>Examples of Unlawful Discrimination</a:t>
            </a:r>
            <a:endParaRPr lang="en-US" dirty="0">
              <a:solidFill>
                <a:schemeClr val="tx1"/>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8F152E84-9F03-4F2F-BD23-A7E530D7BD52}"/>
              </a:ext>
            </a:extLst>
          </p:cNvPr>
          <p:cNvSpPr txBox="1"/>
          <p:nvPr/>
        </p:nvSpPr>
        <p:spPr>
          <a:xfrm>
            <a:off x="864158" y="1959429"/>
            <a:ext cx="7074039" cy="2806922"/>
          </a:xfrm>
          <a:prstGeom prst="rect">
            <a:avLst/>
          </a:prstGeom>
          <a:noFill/>
        </p:spPr>
        <p:txBody>
          <a:bodyPr wrap="square" rtlCol="0">
            <a:spAutoFit/>
          </a:bodyPr>
          <a:lstStyle/>
          <a:p>
            <a:pPr marL="457200" indent="-227013">
              <a:spcAft>
                <a:spcPct val="20000"/>
              </a:spcAft>
              <a:buFont typeface="Arial" panose="020B0604020202020204" pitchFamily="34" charset="0"/>
              <a:buChar char="•"/>
            </a:pPr>
            <a:r>
              <a:rPr lang="en-US" altLang="en-US" dirty="0">
                <a:latin typeface="Verdana" panose="020B0604030504040204" pitchFamily="34" charset="0"/>
                <a:ea typeface="Verdana" panose="020B0604030504040204" pitchFamily="34" charset="0"/>
              </a:rPr>
              <a:t>Delay or denial of service / benefit on the basis of a protected class</a:t>
            </a:r>
          </a:p>
          <a:p>
            <a:pPr marL="230187">
              <a:spcAft>
                <a:spcPct val="20000"/>
              </a:spcAft>
            </a:pPr>
            <a:endParaRPr lang="en-US" altLang="en-US" dirty="0">
              <a:latin typeface="Verdana" panose="020B0604030504040204" pitchFamily="34" charset="0"/>
              <a:ea typeface="Verdana" panose="020B0604030504040204" pitchFamily="34" charset="0"/>
            </a:endParaRPr>
          </a:p>
          <a:p>
            <a:pPr marL="457200" indent="-227013">
              <a:spcAft>
                <a:spcPct val="20000"/>
              </a:spcAft>
              <a:buFont typeface="Arial" panose="020B0604020202020204" pitchFamily="34" charset="0"/>
              <a:buChar char="•"/>
            </a:pPr>
            <a:r>
              <a:rPr lang="en-US" altLang="en-US" dirty="0">
                <a:latin typeface="Verdana" panose="020B0604030504040204" pitchFamily="34" charset="0"/>
                <a:ea typeface="Verdana" panose="020B0604030504040204" pitchFamily="34" charset="0"/>
              </a:rPr>
              <a:t>Unequal opportunity to participate in services or program benefits</a:t>
            </a:r>
          </a:p>
          <a:p>
            <a:pPr marL="230187">
              <a:spcAft>
                <a:spcPct val="20000"/>
              </a:spcAft>
            </a:pPr>
            <a:endParaRPr lang="en-US" altLang="en-US" dirty="0">
              <a:latin typeface="Verdana" panose="020B0604030504040204" pitchFamily="34" charset="0"/>
              <a:ea typeface="Verdana" panose="020B0604030504040204" pitchFamily="34" charset="0"/>
            </a:endParaRPr>
          </a:p>
          <a:p>
            <a:pPr marL="457200" indent="-227013">
              <a:spcAft>
                <a:spcPct val="20000"/>
              </a:spcAft>
              <a:buFont typeface="Arial" panose="020B0604020202020204" pitchFamily="34" charset="0"/>
              <a:buChar char="•"/>
            </a:pPr>
            <a:r>
              <a:rPr lang="en-US" altLang="en-US" dirty="0">
                <a:latin typeface="Verdana" panose="020B0604030504040204" pitchFamily="34" charset="0"/>
                <a:ea typeface="Verdana" panose="020B0604030504040204" pitchFamily="34" charset="0"/>
              </a:rPr>
              <a:t>Neutral policies and procedures that have a disproportionate, adverse effect on a particular protected class</a:t>
            </a:r>
          </a:p>
        </p:txBody>
      </p:sp>
    </p:spTree>
    <p:extLst>
      <p:ext uri="{BB962C8B-B14F-4D97-AF65-F5344CB8AC3E}">
        <p14:creationId xmlns:p14="http://schemas.microsoft.com/office/powerpoint/2010/main" val="2980730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00F4-C684-45E1-8D73-577C1EA6BF1D}"/>
              </a:ext>
            </a:extLst>
          </p:cNvPr>
          <p:cNvSpPr>
            <a:spLocks noGrp="1"/>
          </p:cNvSpPr>
          <p:nvPr>
            <p:ph type="title"/>
          </p:nvPr>
        </p:nvSpPr>
        <p:spPr>
          <a:xfrm>
            <a:off x="932873" y="624054"/>
            <a:ext cx="7584763" cy="650564"/>
          </a:xfrm>
        </p:spPr>
        <p:txBody>
          <a:bodyPr/>
          <a:lstStyle/>
          <a:p>
            <a:pPr algn="ctr"/>
            <a:r>
              <a:rPr lang="en-US" kern="0" spc="-10" dirty="0">
                <a:solidFill>
                  <a:srgbClr val="136442"/>
                </a:solidFill>
                <a:latin typeface="Verdana"/>
                <a:ea typeface="+mj-ea"/>
                <a:cs typeface="Verdana"/>
              </a:rPr>
              <a:t>Assurances</a:t>
            </a:r>
            <a:endParaRPr lang="en-US" dirty="0"/>
          </a:p>
        </p:txBody>
      </p:sp>
      <p:sp>
        <p:nvSpPr>
          <p:cNvPr id="3" name="Rectangle 2">
            <a:extLst>
              <a:ext uri="{FF2B5EF4-FFF2-40B4-BE49-F238E27FC236}">
                <a16:creationId xmlns:a16="http://schemas.microsoft.com/office/drawing/2014/main" id="{42302F99-C83A-493B-BABD-429B09EB6A8E}"/>
              </a:ext>
            </a:extLst>
          </p:cNvPr>
          <p:cNvSpPr/>
          <p:nvPr/>
        </p:nvSpPr>
        <p:spPr>
          <a:xfrm>
            <a:off x="932872" y="1641959"/>
            <a:ext cx="7584763" cy="3636893"/>
          </a:xfrm>
          <a:prstGeom prst="rect">
            <a:avLst/>
          </a:prstGeom>
        </p:spPr>
        <p:txBody>
          <a:bodyPr wrap="square">
            <a:spAutoFit/>
          </a:bodyPr>
          <a:lstStyle/>
          <a:p>
            <a:pPr marL="286385" marR="51435" lvl="0" indent="-274320" defTabSz="914400" eaLnBrk="1" fontAlgn="auto" latinLnBrk="0" hangingPunct="1">
              <a:lnSpc>
                <a:spcPct val="100000"/>
              </a:lnSpc>
              <a:spcBef>
                <a:spcPts val="100"/>
              </a:spcBef>
              <a:spcAft>
                <a:spcPts val="0"/>
              </a:spcAft>
              <a:buClrTx/>
              <a:buSzTx/>
              <a:buFontTx/>
              <a:buNone/>
              <a:tabLst/>
              <a:defRPr/>
            </a:pP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To qualify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for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Federal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financial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assistance,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written assurance that the entity to receive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financial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assistance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will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be operated i</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n compliance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with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all nondiscrimination laws,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regulations, instructions, policies,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and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guidelines.</a:t>
            </a:r>
            <a:endParaRPr lang="en-US" kern="0" dirty="0">
              <a:solidFill>
                <a:prstClr val="black"/>
              </a:solidFill>
              <a:latin typeface="Verdana" panose="020B0604030504040204" pitchFamily="34" charset="0"/>
              <a:ea typeface="Verdana" panose="020B0604030504040204" pitchFamily="34" charset="0"/>
              <a:cs typeface="Verdana"/>
            </a:endParaRPr>
          </a:p>
          <a:p>
            <a:pPr marL="286385" marR="51435" lvl="0" indent="-274320" defTabSz="914400" eaLnBrk="1" fontAlgn="auto" latinLnBrk="0" hangingPunct="1">
              <a:lnSpc>
                <a:spcPct val="100000"/>
              </a:lnSpc>
              <a:spcBef>
                <a:spcPts val="100"/>
              </a:spcBef>
              <a:spcAft>
                <a:spcPts val="0"/>
              </a:spcAft>
              <a:buClrTx/>
              <a:buSzTx/>
              <a:buFontTx/>
              <a:buNone/>
              <a:tabLst/>
              <a:defRPr/>
            </a:pPr>
            <a:endParaRPr kumimoji="0" lang="en-US" sz="31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a:endParaRPr>
          </a:p>
          <a:p>
            <a:pPr marL="12700">
              <a:defRPr/>
            </a:pPr>
            <a:r>
              <a:rPr lang="en-US" altLang="en-US" dirty="0">
                <a:latin typeface="Verdana" panose="020B0604030504040204" pitchFamily="34" charset="0"/>
                <a:ea typeface="Verdana" panose="020B0604030504040204" pitchFamily="34" charset="0"/>
              </a:rPr>
              <a:t>All agencies will obtain a written assurance from each state agency and will ensure that state agencies obtain assurances from recipient/partner agencies </a:t>
            </a:r>
            <a:r>
              <a:rPr lang="en-US" altLang="en-US" u="sng" dirty="0">
                <a:latin typeface="Verdana" panose="020B0604030504040204" pitchFamily="34" charset="0"/>
                <a:ea typeface="Verdana" panose="020B0604030504040204" pitchFamily="34" charset="0"/>
              </a:rPr>
              <a:t>and</a:t>
            </a:r>
            <a:endParaRPr lang="en-US" altLang="en-US" dirty="0">
              <a:latin typeface="Verdana" panose="020B0604030504040204" pitchFamily="34" charset="0"/>
              <a:ea typeface="Verdana" panose="020B0604030504040204" pitchFamily="34" charset="0"/>
            </a:endParaRPr>
          </a:p>
          <a:p>
            <a:pPr marL="1270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 Civil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Rights assurance statement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must </a:t>
            </a: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be incorporated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in</a:t>
            </a:r>
            <a:r>
              <a:rPr kumimoji="0" lang="en-US" sz="1800" b="0" i="0" u="none" strike="noStrike" kern="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 </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all</a:t>
            </a: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agreements</a:t>
            </a:r>
            <a:r>
              <a:rPr kumimoji="0" lang="en-US" sz="1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 </a:t>
            </a:r>
            <a:r>
              <a:rPr kumimoji="0" lang="en-US" sz="1800"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between </a:t>
            </a:r>
            <a:r>
              <a:rPr kumimoji="0" lang="en-US"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State </a:t>
            </a:r>
            <a:r>
              <a:rPr kumimoji="0" lang="en-US"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agencies, local agencies </a:t>
            </a:r>
            <a:r>
              <a:rPr kumimoji="0" lang="en-US" b="0" i="0" u="none" strike="noStrike" kern="0" cap="none" spc="-5"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and </a:t>
            </a:r>
            <a:r>
              <a:rPr kumimoji="0" lang="en-US" b="0" i="0" u="none" strike="noStrike" kern="0" cap="none" spc="-1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rPr>
              <a:t>subrecipients. </a:t>
            </a:r>
            <a:endParaRPr kumimoji="0" lang="en-US"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3224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0869928-9BF0-4DC4-A54E-33A894E5721D}"/>
              </a:ext>
            </a:extLst>
          </p:cNvPr>
          <p:cNvSpPr>
            <a:spLocks noGrp="1"/>
          </p:cNvSpPr>
          <p:nvPr>
            <p:ph type="body" sz="quarter" idx="10"/>
          </p:nvPr>
        </p:nvSpPr>
        <p:spPr>
          <a:xfrm>
            <a:off x="628650" y="727364"/>
            <a:ext cx="7888288" cy="5515743"/>
          </a:xfrm>
        </p:spPr>
        <p:txBody>
          <a:bodyPr/>
          <a:lstStyle/>
          <a:p>
            <a:pPr marL="0" indent="0" algn="ctr" eaLnBrk="1" hangingPunct="1">
              <a:lnSpc>
                <a:spcPct val="110000"/>
              </a:lnSpc>
              <a:spcBef>
                <a:spcPts val="100"/>
              </a:spcBef>
              <a:buNone/>
            </a:pPr>
            <a:r>
              <a:rPr lang="en-US" altLang="en-US" sz="2000" b="1" dirty="0">
                <a:solidFill>
                  <a:srgbClr val="136442"/>
                </a:solidFill>
                <a:latin typeface="+mj-lt"/>
                <a:ea typeface="Verdana" panose="020B0604030504040204" pitchFamily="34" charset="0"/>
                <a:cs typeface="Verdana" panose="020B0604030504040204" pitchFamily="34" charset="0"/>
              </a:rPr>
              <a:t>SAMPLE ASSURANCES OF NONDISCRIMINATION  FOR STATE AGENCY AGREEMENTS AND CONTRACTS  IN SNAP</a:t>
            </a:r>
            <a:endParaRPr lang="en-US" altLang="en-US" sz="2000" dirty="0">
              <a:solidFill>
                <a:srgbClr val="000000"/>
              </a:solidFill>
              <a:latin typeface="+mj-lt"/>
              <a:ea typeface="Verdana" panose="020B0604030504040204" pitchFamily="34" charset="0"/>
              <a:cs typeface="Verdana" panose="020B0604030504040204" pitchFamily="34" charset="0"/>
            </a:endParaRPr>
          </a:p>
          <a:p>
            <a:pPr eaLnBrk="1" hangingPunct="1"/>
            <a:endParaRPr lang="en-US" altLang="en-US" sz="2000" dirty="0">
              <a:solidFill>
                <a:srgbClr val="000000"/>
              </a:solidFill>
              <a:latin typeface="+mj-lt"/>
              <a:cs typeface="Times New Roman" panose="02020603050405020304" pitchFamily="18" charset="0"/>
            </a:endParaRPr>
          </a:p>
          <a:p>
            <a:pPr eaLnBrk="1" hangingPunct="1">
              <a:lnSpc>
                <a:spcPct val="80000"/>
              </a:lnSpc>
            </a:pPr>
            <a:r>
              <a:rPr lang="en-US" altLang="en-US" sz="2000" dirty="0">
                <a:solidFill>
                  <a:srgbClr val="000000"/>
                </a:solidFill>
                <a:latin typeface="+mj-lt"/>
                <a:ea typeface="Verdana" panose="020B0604030504040204" pitchFamily="34" charset="0"/>
                <a:cs typeface="Verdana" panose="020B0604030504040204" pitchFamily="34" charset="0"/>
              </a:rPr>
              <a:t>The State Agency or [Contractor/Subrecipient] agrees to comply  with Title VI of the Civil Rights Act of 1964 </a:t>
            </a:r>
          </a:p>
          <a:p>
            <a:pPr eaLnBrk="1" hangingPunct="1">
              <a:lnSpc>
                <a:spcPct val="80000"/>
              </a:lnSpc>
            </a:pPr>
            <a:r>
              <a:rPr lang="en-US" altLang="en-US" sz="2000" dirty="0">
                <a:solidFill>
                  <a:srgbClr val="000000"/>
                </a:solidFill>
                <a:latin typeface="+mj-lt"/>
                <a:ea typeface="Verdana" panose="020B0604030504040204" pitchFamily="34" charset="0"/>
                <a:cs typeface="Verdana" panose="020B0604030504040204" pitchFamily="34" charset="0"/>
              </a:rPr>
              <a:t>(</a:t>
            </a:r>
            <a:r>
              <a:rPr lang="en-US" altLang="en-US" sz="2000" dirty="0" err="1">
                <a:solidFill>
                  <a:srgbClr val="000000"/>
                </a:solidFill>
                <a:latin typeface="+mj-lt"/>
                <a:ea typeface="Verdana" panose="020B0604030504040204" pitchFamily="34" charset="0"/>
                <a:cs typeface="Verdana" panose="020B0604030504040204" pitchFamily="34" charset="0"/>
              </a:rPr>
              <a:t>Pub.L</a:t>
            </a:r>
            <a:r>
              <a:rPr lang="en-US" altLang="en-US" sz="2000" dirty="0">
                <a:solidFill>
                  <a:srgbClr val="000000"/>
                </a:solidFill>
                <a:latin typeface="+mj-lt"/>
                <a:ea typeface="Verdana" panose="020B0604030504040204" pitchFamily="34" charset="0"/>
                <a:cs typeface="Verdana" panose="020B0604030504040204" pitchFamily="34" charset="0"/>
              </a:rPr>
              <a:t>. 88-352), section 11(c) of the Food and Nutrition Act of 2008, as amended, the Age Discrimination Act of 1975 (</a:t>
            </a:r>
            <a:r>
              <a:rPr lang="en-US" altLang="en-US" sz="2000" dirty="0" err="1">
                <a:solidFill>
                  <a:srgbClr val="000000"/>
                </a:solidFill>
                <a:latin typeface="+mj-lt"/>
                <a:ea typeface="Verdana" panose="020B0604030504040204" pitchFamily="34" charset="0"/>
                <a:cs typeface="Verdana" panose="020B0604030504040204" pitchFamily="34" charset="0"/>
              </a:rPr>
              <a:t>Pub.L</a:t>
            </a:r>
            <a:r>
              <a:rPr lang="en-US" altLang="en-US" sz="2000" dirty="0">
                <a:solidFill>
                  <a:srgbClr val="000000"/>
                </a:solidFill>
                <a:latin typeface="+mj-lt"/>
                <a:ea typeface="Verdana" panose="020B0604030504040204" pitchFamily="34" charset="0"/>
                <a:cs typeface="Verdana" panose="020B0604030504040204" pitchFamily="34" charset="0"/>
              </a:rPr>
              <a:t>. 94-135), and the Rehabilitation Act of 1973 </a:t>
            </a:r>
          </a:p>
          <a:p>
            <a:pPr eaLnBrk="1" hangingPunct="1">
              <a:lnSpc>
                <a:spcPct val="80000"/>
              </a:lnSpc>
            </a:pPr>
            <a:r>
              <a:rPr lang="en-US" altLang="en-US" sz="2000" dirty="0">
                <a:solidFill>
                  <a:srgbClr val="000000"/>
                </a:solidFill>
                <a:latin typeface="+mj-lt"/>
                <a:ea typeface="Verdana" panose="020B0604030504040204" pitchFamily="34" charset="0"/>
                <a:cs typeface="Verdana" panose="020B0604030504040204" pitchFamily="34" charset="0"/>
              </a:rPr>
              <a:t>(</a:t>
            </a:r>
            <a:r>
              <a:rPr lang="en-US" altLang="en-US" sz="2000" dirty="0" err="1">
                <a:solidFill>
                  <a:srgbClr val="000000"/>
                </a:solidFill>
                <a:latin typeface="+mj-lt"/>
                <a:ea typeface="Verdana" panose="020B0604030504040204" pitchFamily="34" charset="0"/>
                <a:cs typeface="Verdana" panose="020B0604030504040204" pitchFamily="34" charset="0"/>
              </a:rPr>
              <a:t>Pub.L</a:t>
            </a:r>
            <a:r>
              <a:rPr lang="en-US" altLang="en-US" sz="2000" dirty="0">
                <a:solidFill>
                  <a:srgbClr val="000000"/>
                </a:solidFill>
                <a:latin typeface="+mj-lt"/>
                <a:ea typeface="Verdana" panose="020B0604030504040204" pitchFamily="34" charset="0"/>
                <a:cs typeface="Verdana" panose="020B0604030504040204" pitchFamily="34" charset="0"/>
              </a:rPr>
              <a:t>. 93-112, sec. 504), and all  requirements imposed by the regulations issued pursuant to these Acts by the Department of Health and Human Services or Department of Agriculture to the effect that, no person in the United States shall, on the grounds of sex, race, color, age, political belief, religion, handicap, or national origin, be excluded from participation in, be denied the benefits of, or be otherwise subject to discrimination under the Administration of Children and Family or Supplemental Nutrition Assistance Program (SNAP).</a:t>
            </a:r>
          </a:p>
          <a:p>
            <a:endParaRPr lang="en-US" dirty="0"/>
          </a:p>
        </p:txBody>
      </p:sp>
      <p:sp>
        <p:nvSpPr>
          <p:cNvPr id="11" name="Text Placeholder 10">
            <a:extLst>
              <a:ext uri="{FF2B5EF4-FFF2-40B4-BE49-F238E27FC236}">
                <a16:creationId xmlns:a16="http://schemas.microsoft.com/office/drawing/2014/main" id="{1359EA22-B2AE-4804-85B3-EAD34C994E6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8186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0B92D94-4B04-438F-A965-17C41D98915A}"/>
              </a:ext>
            </a:extLst>
          </p:cNvPr>
          <p:cNvSpPr>
            <a:spLocks noGrp="1" noChangeArrowheads="1"/>
          </p:cNvSpPr>
          <p:nvPr>
            <p:ph type="title"/>
          </p:nvPr>
        </p:nvSpPr>
        <p:spPr bwMode="auto">
          <a:xfrm>
            <a:off x="674688" y="623888"/>
            <a:ext cx="7842250"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eaLnBrk="1" hangingPunct="1"/>
            <a:r>
              <a:rPr lang="en-US" altLang="en-US" sz="2800">
                <a:solidFill>
                  <a:srgbClr val="339966"/>
                </a:solidFill>
                <a:latin typeface="Verdana" panose="020B0604030504040204" pitchFamily="34" charset="0"/>
                <a:ea typeface="Verdana" panose="020B0604030504040204" pitchFamily="34" charset="0"/>
              </a:rPr>
              <a:t>NC DSS Assurance Statement of </a:t>
            </a:r>
            <a:br>
              <a:rPr lang="en-US" altLang="en-US" sz="2800">
                <a:solidFill>
                  <a:srgbClr val="339966"/>
                </a:solidFill>
                <a:latin typeface="Verdana" panose="020B0604030504040204" pitchFamily="34" charset="0"/>
                <a:ea typeface="Verdana" panose="020B0604030504040204" pitchFamily="34" charset="0"/>
              </a:rPr>
            </a:br>
            <a:r>
              <a:rPr lang="en-US" altLang="en-US" sz="2800">
                <a:solidFill>
                  <a:srgbClr val="339966"/>
                </a:solidFill>
                <a:latin typeface="Verdana" panose="020B0604030504040204" pitchFamily="34" charset="0"/>
                <a:ea typeface="Verdana" panose="020B0604030504040204" pitchFamily="34" charset="0"/>
              </a:rPr>
              <a:t>Non-Disrimination</a:t>
            </a:r>
          </a:p>
        </p:txBody>
      </p:sp>
      <p:sp>
        <p:nvSpPr>
          <p:cNvPr id="46083" name="Text Placeholder 2">
            <a:extLst>
              <a:ext uri="{FF2B5EF4-FFF2-40B4-BE49-F238E27FC236}">
                <a16:creationId xmlns:a16="http://schemas.microsoft.com/office/drawing/2014/main" id="{981AE9B4-3D5E-49E6-8CBC-A833E1E67B32}"/>
              </a:ext>
            </a:extLst>
          </p:cNvPr>
          <p:cNvSpPr>
            <a:spLocks noGrp="1" noChangeArrowheads="1"/>
          </p:cNvSpPr>
          <p:nvPr>
            <p:ph type="body" sz="quarter" idx="10"/>
          </p:nvPr>
        </p:nvSpPr>
        <p:spPr bwMode="auto">
          <a:xfrm>
            <a:off x="628650" y="1447800"/>
            <a:ext cx="7888288" cy="479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Arial" panose="020B0604020202020204" pitchFamily="34" charset="0"/>
              <a:buNone/>
            </a:pPr>
            <a:r>
              <a:rPr lang="en-US" altLang="en-US" b="0"/>
              <a:t>DSS-1464 </a:t>
            </a:r>
          </a:p>
          <a:p>
            <a:pPr marL="0" indent="0" algn="ctr" eaLnBrk="1" hangingPunct="1">
              <a:buFont typeface="Arial" panose="020B0604020202020204" pitchFamily="34" charset="0"/>
              <a:buNone/>
            </a:pPr>
            <a:r>
              <a:rPr lang="en-US" altLang="en-US" b="0"/>
              <a:t>Statement of Assurance of Compliance with </a:t>
            </a:r>
          </a:p>
          <a:p>
            <a:pPr marL="0" indent="0" algn="ctr" eaLnBrk="1" hangingPunct="1">
              <a:buFont typeface="Arial" panose="020B0604020202020204" pitchFamily="34" charset="0"/>
              <a:buNone/>
            </a:pPr>
            <a:r>
              <a:rPr lang="en-US" altLang="en-US" b="0"/>
              <a:t>Title VI of Civil Rights Act of 1964</a:t>
            </a:r>
          </a:p>
          <a:p>
            <a:pPr marL="0" indent="0" algn="ctr" eaLnBrk="1" hangingPunct="1">
              <a:buFont typeface="Arial" panose="020B0604020202020204" pitchFamily="34" charset="0"/>
              <a:buNone/>
            </a:pPr>
            <a:r>
              <a:rPr lang="en-US" altLang="en-US" b="0" u="sng">
                <a:hlinkClick r:id="rId3"/>
              </a:rPr>
              <a:t>dss-1464-ia.pdf</a:t>
            </a:r>
            <a:endParaRPr lang="en-US" altLang="en-US" b="0"/>
          </a:p>
          <a:p>
            <a:pPr marL="0" indent="0" eaLnBrk="1" hangingPunct="1">
              <a:buFont typeface="Arial" panose="020B0604020202020204" pitchFamily="34" charset="0"/>
              <a:buNone/>
            </a:pPr>
            <a:endParaRPr lang="en-US" altLang="en-US"/>
          </a:p>
        </p:txBody>
      </p:sp>
      <p:sp>
        <p:nvSpPr>
          <p:cNvPr id="46084" name="Text Placeholder 3">
            <a:extLst>
              <a:ext uri="{FF2B5EF4-FFF2-40B4-BE49-F238E27FC236}">
                <a16:creationId xmlns:a16="http://schemas.microsoft.com/office/drawing/2014/main" id="{3D15E814-E37D-4A0B-B8E9-1CFBA5661242}"/>
              </a:ext>
            </a:extLst>
          </p:cNvPr>
          <p:cNvSpPr>
            <a:spLocks noGrp="1" noChangeArrowheads="1"/>
          </p:cNvSpPr>
          <p:nvPr>
            <p:ph type="body" sz="quarter" idx="11"/>
          </p:nvPr>
        </p:nvSpPr>
        <p:spPr bwMode="auto">
          <a:xfrm>
            <a:off x="522288" y="6243638"/>
            <a:ext cx="7991475"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spcBef>
                <a:spcPct val="0"/>
              </a:spcBef>
            </a:pP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60CD-C50C-4EEF-8747-DFEB0007209B}"/>
              </a:ext>
            </a:extLst>
          </p:cNvPr>
          <p:cNvSpPr>
            <a:spLocks noGrp="1"/>
          </p:cNvSpPr>
          <p:nvPr>
            <p:ph type="title"/>
          </p:nvPr>
        </p:nvSpPr>
        <p:spPr/>
        <p:txBody>
          <a:bodyPr/>
          <a:lstStyle/>
          <a:p>
            <a:pPr algn="ctr"/>
            <a:r>
              <a:rPr lang="en-US" kern="0" spc="-5" dirty="0">
                <a:solidFill>
                  <a:srgbClr val="136442"/>
                </a:solidFill>
                <a:latin typeface="Verdana"/>
                <a:ea typeface="+mj-ea"/>
                <a:cs typeface="Verdana"/>
              </a:rPr>
              <a:t>Public</a:t>
            </a:r>
            <a:r>
              <a:rPr lang="en-US" kern="0" spc="-15" dirty="0">
                <a:solidFill>
                  <a:srgbClr val="136442"/>
                </a:solidFill>
                <a:latin typeface="Verdana"/>
                <a:ea typeface="+mj-ea"/>
                <a:cs typeface="Verdana"/>
              </a:rPr>
              <a:t> </a:t>
            </a:r>
            <a:r>
              <a:rPr lang="en-US" kern="0" spc="-5" dirty="0">
                <a:solidFill>
                  <a:srgbClr val="136442"/>
                </a:solidFill>
                <a:latin typeface="Verdana"/>
                <a:ea typeface="+mj-ea"/>
                <a:cs typeface="Verdana"/>
              </a:rPr>
              <a:t>Notification</a:t>
            </a:r>
            <a:endParaRPr lang="en-US" dirty="0"/>
          </a:p>
        </p:txBody>
      </p:sp>
      <p:sp>
        <p:nvSpPr>
          <p:cNvPr id="3" name="Rectangle 2">
            <a:extLst>
              <a:ext uri="{FF2B5EF4-FFF2-40B4-BE49-F238E27FC236}">
                <a16:creationId xmlns:a16="http://schemas.microsoft.com/office/drawing/2014/main" id="{4DA208CF-6735-4337-BB7E-474CC0DE0447}"/>
              </a:ext>
            </a:extLst>
          </p:cNvPr>
          <p:cNvSpPr/>
          <p:nvPr/>
        </p:nvSpPr>
        <p:spPr>
          <a:xfrm>
            <a:off x="287238" y="1769743"/>
            <a:ext cx="8663722" cy="3988271"/>
          </a:xfrm>
          <a:prstGeom prst="rect">
            <a:avLst/>
          </a:prstGeom>
        </p:spPr>
        <p:txBody>
          <a:bodyPr wrap="square">
            <a:spAutoFit/>
          </a:bodyPr>
          <a:lstStyle/>
          <a:p>
            <a:pPr eaLnBrk="1" hangingPunct="1">
              <a:lnSpc>
                <a:spcPts val="2163"/>
              </a:lnSpc>
              <a:spcBef>
                <a:spcPts val="375"/>
              </a:spcBef>
              <a:buClr>
                <a:srgbClr val="136442"/>
              </a:buClr>
              <a:buFont typeface="Wingdings" panose="05000000000000000000" pitchFamily="2" charset="2"/>
              <a:buChar char=""/>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All HHS and FNS assistance programs must include a public notification system.</a:t>
            </a:r>
          </a:p>
          <a:p>
            <a:pPr eaLnBrk="1" hangingPunct="1">
              <a:buClr>
                <a:srgbClr val="136442"/>
              </a:buClr>
              <a:buFont typeface="Wingdings" panose="05000000000000000000" pitchFamily="2" charset="2"/>
              <a:buChar char=""/>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lnSpc>
                <a:spcPts val="2163"/>
              </a:lnSpc>
              <a:spcBef>
                <a:spcPts val="1800"/>
              </a:spcBef>
              <a:buClr>
                <a:srgbClr val="136442"/>
              </a:buClr>
              <a:buFont typeface="Wingdings" panose="05000000000000000000" pitchFamily="2" charset="2"/>
              <a:buChar char=""/>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The purpose of this system is to inform applicants,  participants, and potentially</a:t>
            </a:r>
            <a:r>
              <a:rPr lang="en-US" altLang="en-US" sz="2000" b="1"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eligible persons of:</a:t>
            </a:r>
          </a:p>
          <a:p>
            <a:pPr lvl="1" eaLnBrk="1" hangingPunct="1">
              <a:spcBef>
                <a:spcPts val="925"/>
              </a:spcBef>
              <a:buClr>
                <a:srgbClr val="515255"/>
              </a:buClr>
              <a:buFont typeface="Arial" panose="020B0604020202020204" pitchFamily="34" charset="0"/>
              <a:buChar char="•"/>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program availability</a:t>
            </a:r>
          </a:p>
          <a:p>
            <a:pPr lvl="1" eaLnBrk="1" hangingPunct="1">
              <a:spcBef>
                <a:spcPts val="963"/>
              </a:spcBef>
              <a:buClr>
                <a:srgbClr val="515255"/>
              </a:buClr>
              <a:buFont typeface="Arial" panose="020B0604020202020204" pitchFamily="34" charset="0"/>
              <a:buChar char="•"/>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program rights and responsibilities</a:t>
            </a:r>
          </a:p>
          <a:p>
            <a:pPr lvl="1" eaLnBrk="1" hangingPunct="1">
              <a:spcBef>
                <a:spcPts val="963"/>
              </a:spcBef>
              <a:buClr>
                <a:srgbClr val="515255"/>
              </a:buClr>
              <a:buFont typeface="Arial" panose="020B0604020202020204" pitchFamily="34" charset="0"/>
              <a:buChar char="•"/>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the </a:t>
            </a:r>
            <a:r>
              <a:rPr lang="en-US" altLang="en-US" sz="2000" u="sng" dirty="0">
                <a:solidFill>
                  <a:srgbClr val="000000"/>
                </a:solidFill>
                <a:latin typeface="Verdana" panose="020B0604030504040204" pitchFamily="34" charset="0"/>
                <a:ea typeface="Verdana" panose="020B0604030504040204" pitchFamily="34" charset="0"/>
                <a:cs typeface="Verdana" panose="020B0604030504040204" pitchFamily="34" charset="0"/>
              </a:rPr>
              <a:t>policy of nondiscrimination</a:t>
            </a:r>
            <a:endPar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eaLnBrk="1" hangingPunct="1">
              <a:spcBef>
                <a:spcPts val="963"/>
              </a:spcBef>
              <a:buClr>
                <a:srgbClr val="515255"/>
              </a:buClr>
              <a:buFont typeface="Arial" panose="020B0604020202020204" pitchFamily="34" charset="0"/>
              <a:buChar char="•"/>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the </a:t>
            </a:r>
            <a:r>
              <a:rPr lang="en-US" altLang="en-US" sz="2000" u="sng" dirty="0">
                <a:solidFill>
                  <a:srgbClr val="000000"/>
                </a:solidFill>
                <a:latin typeface="Verdana" panose="020B0604030504040204" pitchFamily="34" charset="0"/>
                <a:ea typeface="Verdana" panose="020B0604030504040204" pitchFamily="34" charset="0"/>
                <a:cs typeface="Verdana" panose="020B0604030504040204" pitchFamily="34" charset="0"/>
              </a:rPr>
              <a:t>procedure for filing a complaint</a:t>
            </a:r>
            <a:endPar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641985" lvl="1">
              <a:spcBef>
                <a:spcPts val="960"/>
              </a:spcBef>
              <a:buClr>
                <a:srgbClr val="515255"/>
              </a:buClr>
              <a:tabLst>
                <a:tab pos="927100" algn="l"/>
                <a:tab pos="927735" algn="l"/>
              </a:tabLst>
            </a:pPr>
            <a:r>
              <a:rPr lang="en-US" spc="-10" dirty="0">
                <a:solidFill>
                  <a:prstClr val="black"/>
                </a:solidFill>
                <a:uFill>
                  <a:solidFill>
                    <a:srgbClr val="000000"/>
                  </a:solidFill>
                </a:uFill>
                <a:latin typeface="Verdana" panose="020B0604030504040204" pitchFamily="34" charset="0"/>
                <a:ea typeface="Verdana" panose="020B0604030504040204" pitchFamily="34" charset="0"/>
                <a:cs typeface="Verdana"/>
              </a:rPr>
              <a:t>	</a:t>
            </a:r>
            <a:r>
              <a:rPr lang="en-US" sz="2000" spc="-10" dirty="0">
                <a:solidFill>
                  <a:prstClr val="black"/>
                </a:solidFill>
                <a:uFill>
                  <a:solidFill>
                    <a:srgbClr val="000000"/>
                  </a:solidFill>
                </a:uFill>
                <a:latin typeface="Verdana"/>
                <a:cs typeface="Verdana"/>
              </a:rPr>
              <a:t>			</a:t>
            </a:r>
            <a:endParaRPr lang="en-US" sz="2000" dirty="0">
              <a:solidFill>
                <a:prstClr val="black"/>
              </a:solidFill>
              <a:latin typeface="Verdana"/>
              <a:cs typeface="Verdana"/>
            </a:endParaRPr>
          </a:p>
        </p:txBody>
      </p:sp>
      <p:pic>
        <p:nvPicPr>
          <p:cNvPr id="4" name="Picture 5" descr="MP900427772[1]">
            <a:extLst>
              <a:ext uri="{FF2B5EF4-FFF2-40B4-BE49-F238E27FC236}">
                <a16:creationId xmlns:a16="http://schemas.microsoft.com/office/drawing/2014/main" id="{D2191D68-832B-4051-8D0E-63048FEFD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720" y="4216400"/>
            <a:ext cx="1629156" cy="212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452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C082-6E33-4B41-B87D-7C67E10135B7}"/>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Methods of Public Notification</a:t>
            </a:r>
          </a:p>
        </p:txBody>
      </p:sp>
      <p:sp>
        <p:nvSpPr>
          <p:cNvPr id="3" name="TextBox 2">
            <a:extLst>
              <a:ext uri="{FF2B5EF4-FFF2-40B4-BE49-F238E27FC236}">
                <a16:creationId xmlns:a16="http://schemas.microsoft.com/office/drawing/2014/main" id="{8FA4206C-6447-448B-A320-1054EAC8369A}"/>
              </a:ext>
            </a:extLst>
          </p:cNvPr>
          <p:cNvSpPr txBox="1"/>
          <p:nvPr/>
        </p:nvSpPr>
        <p:spPr>
          <a:xfrm>
            <a:off x="674369" y="1584960"/>
            <a:ext cx="7666991" cy="3333220"/>
          </a:xfrm>
          <a:prstGeom prst="rect">
            <a:avLst/>
          </a:prstGeom>
          <a:noFill/>
        </p:spPr>
        <p:txBody>
          <a:bodyPr wrap="square" rtlCol="0">
            <a:spAutoFit/>
          </a:bodyPr>
          <a:lstStyle/>
          <a:p>
            <a:pPr>
              <a:lnSpc>
                <a:spcPct val="90000"/>
              </a:lnSpc>
              <a:buFont typeface="Arial" panose="020B0604020202020204" pitchFamily="34" charset="0"/>
              <a:buChar char="•"/>
            </a:pPr>
            <a:r>
              <a:rPr lang="en-US" dirty="0"/>
              <a:t> </a:t>
            </a:r>
            <a:r>
              <a:rPr lang="en-US" dirty="0">
                <a:latin typeface="Verdana" panose="020B0604030504040204" pitchFamily="34" charset="0"/>
                <a:ea typeface="Verdana" panose="020B0604030504040204" pitchFamily="34" charset="0"/>
              </a:rPr>
              <a:t>Ensure the “And Justice for All” poster is prominently displayed </a:t>
            </a:r>
          </a:p>
          <a:p>
            <a:pPr>
              <a:lnSpc>
                <a:spcPct val="90000"/>
              </a:lnSpc>
            </a:pPr>
            <a:r>
              <a:rPr lang="en-US" dirty="0">
                <a:latin typeface="Verdana" panose="020B0604030504040204" pitchFamily="34" charset="0"/>
                <a:ea typeface="Verdana" panose="020B0604030504040204" pitchFamily="34" charset="0"/>
              </a:rPr>
              <a:t>  at service delivery points. </a:t>
            </a:r>
          </a:p>
          <a:p>
            <a:pPr marL="452628">
              <a:lnSpc>
                <a:spcPct val="90000"/>
              </a:lnSpc>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a:lnSpc>
                <a:spcPct val="90000"/>
              </a:lnSpc>
              <a:buFont typeface="Arial" panose="020B0604020202020204" pitchFamily="34" charset="0"/>
              <a:buChar char="•"/>
            </a:pPr>
            <a:r>
              <a:rPr lang="en-US" dirty="0">
                <a:latin typeface="Verdana" panose="020B0604030504040204" pitchFamily="34" charset="0"/>
                <a:ea typeface="Verdana" panose="020B0604030504040204" pitchFamily="34" charset="0"/>
              </a:rPr>
              <a:t> Inform applicants or participants of programs or changes in </a:t>
            </a:r>
          </a:p>
          <a:p>
            <a:pPr>
              <a:lnSpc>
                <a:spcPct val="90000"/>
              </a:lnSpc>
            </a:pPr>
            <a:r>
              <a:rPr lang="en-US" dirty="0">
                <a:latin typeface="Verdana" panose="020B0604030504040204" pitchFamily="34" charset="0"/>
                <a:ea typeface="Verdana" panose="020B0604030504040204" pitchFamily="34" charset="0"/>
              </a:rPr>
              <a:t>  programs.</a:t>
            </a:r>
          </a:p>
          <a:p>
            <a:pPr marL="114300">
              <a:lnSpc>
                <a:spcPct val="90000"/>
              </a:lnSpc>
            </a:pPr>
            <a:endParaRPr lang="en-US" dirty="0">
              <a:latin typeface="Verdana" panose="020B0604030504040204" pitchFamily="34" charset="0"/>
              <a:ea typeface="Verdana" panose="020B0604030504040204" pitchFamily="34" charset="0"/>
            </a:endParaRPr>
          </a:p>
          <a:p>
            <a:pPr>
              <a:lnSpc>
                <a:spcPct val="90000"/>
              </a:lnSpc>
              <a:buFont typeface="Arial" panose="020B0604020202020204" pitchFamily="34" charset="0"/>
              <a:buChar char="•"/>
            </a:pPr>
            <a:r>
              <a:rPr lang="en-US" dirty="0">
                <a:latin typeface="Verdana" panose="020B0604030504040204" pitchFamily="34" charset="0"/>
                <a:ea typeface="Verdana" panose="020B0604030504040204" pitchFamily="34" charset="0"/>
              </a:rPr>
              <a:t> Provide information in alternative formats and languages as </a:t>
            </a:r>
          </a:p>
          <a:p>
            <a:pPr>
              <a:lnSpc>
                <a:spcPct val="90000"/>
              </a:lnSpc>
            </a:pPr>
            <a:r>
              <a:rPr lang="en-US" dirty="0">
                <a:latin typeface="Verdana" panose="020B0604030504040204" pitchFamily="34" charset="0"/>
                <a:ea typeface="Verdana" panose="020B0604030504040204" pitchFamily="34" charset="0"/>
              </a:rPr>
              <a:t>  necessary and post multilingual notices offering free </a:t>
            </a:r>
          </a:p>
          <a:p>
            <a:pPr>
              <a:lnSpc>
                <a:spcPct val="90000"/>
              </a:lnSpc>
            </a:pPr>
            <a:r>
              <a:rPr lang="en-US" dirty="0">
                <a:latin typeface="Verdana" panose="020B0604030504040204" pitchFamily="34" charset="0"/>
                <a:ea typeface="Verdana" panose="020B0604030504040204" pitchFamily="34" charset="0"/>
              </a:rPr>
              <a:t>  communication assistance for individuals with LEP and/or with </a:t>
            </a:r>
          </a:p>
          <a:p>
            <a:pPr>
              <a:lnSpc>
                <a:spcPct val="90000"/>
              </a:lnSpc>
            </a:pPr>
            <a:r>
              <a:rPr lang="en-US" dirty="0">
                <a:latin typeface="Verdana" panose="020B0604030504040204" pitchFamily="34" charset="0"/>
                <a:ea typeface="Verdana" panose="020B0604030504040204" pitchFamily="34" charset="0"/>
              </a:rPr>
              <a:t>  disabilities.</a:t>
            </a:r>
          </a:p>
          <a:p>
            <a:pPr marL="114300">
              <a:lnSpc>
                <a:spcPct val="90000"/>
              </a:lnSpc>
            </a:pPr>
            <a:endParaRPr lang="en-US" dirty="0">
              <a:latin typeface="Verdana" panose="020B0604030504040204" pitchFamily="34" charset="0"/>
              <a:ea typeface="Verdana" panose="020B0604030504040204" pitchFamily="34" charset="0"/>
            </a:endParaRPr>
          </a:p>
          <a:p>
            <a:pPr>
              <a:lnSpc>
                <a:spcPct val="90000"/>
              </a:lnSpc>
              <a:buFont typeface="Arial" panose="020B0604020202020204" pitchFamily="34" charset="0"/>
              <a:buChar char="•"/>
            </a:pPr>
            <a:r>
              <a:rPr lang="en-US" dirty="0">
                <a:latin typeface="Verdana" panose="020B0604030504040204" pitchFamily="34" charset="0"/>
                <a:ea typeface="Verdana" panose="020B0604030504040204" pitchFamily="34" charset="0"/>
              </a:rPr>
              <a:t> Convey message of equal opportunity in all photographic or</a:t>
            </a:r>
          </a:p>
          <a:p>
            <a:pPr>
              <a:lnSpc>
                <a:spcPct val="90000"/>
              </a:lnSpc>
            </a:pPr>
            <a:r>
              <a:rPr lang="en-US" dirty="0">
                <a:latin typeface="Verdana" panose="020B0604030504040204" pitchFamily="34" charset="0"/>
                <a:ea typeface="Verdana" panose="020B0604030504040204" pitchFamily="34" charset="0"/>
              </a:rPr>
              <a:t>  pictorial program information.</a:t>
            </a:r>
          </a:p>
        </p:txBody>
      </p:sp>
    </p:spTree>
    <p:extLst>
      <p:ext uri="{BB962C8B-B14F-4D97-AF65-F5344CB8AC3E}">
        <p14:creationId xmlns:p14="http://schemas.microsoft.com/office/powerpoint/2010/main" val="225948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A63A-47CB-4BEC-8C97-9D917D212732}"/>
              </a:ext>
            </a:extLst>
          </p:cNvPr>
          <p:cNvSpPr>
            <a:spLocks noGrp="1"/>
          </p:cNvSpPr>
          <p:nvPr>
            <p:ph type="title"/>
          </p:nvPr>
        </p:nvSpPr>
        <p:spPr/>
        <p:txBody>
          <a:bodyPr/>
          <a:lstStyle/>
          <a:p>
            <a:pPr algn="ctr"/>
            <a:r>
              <a:rPr lang="en-US" spc="-10" dirty="0">
                <a:solidFill>
                  <a:schemeClr val="tx1"/>
                </a:solidFill>
                <a:latin typeface="Verdana" panose="020B0604030504040204" pitchFamily="34" charset="0"/>
                <a:ea typeface="Verdana" panose="020B0604030504040204" pitchFamily="34" charset="0"/>
              </a:rPr>
              <a:t>Elements </a:t>
            </a:r>
            <a:r>
              <a:rPr lang="en-US" spc="-5" dirty="0">
                <a:solidFill>
                  <a:schemeClr val="tx1"/>
                </a:solidFill>
                <a:latin typeface="Verdana" panose="020B0604030504040204" pitchFamily="34" charset="0"/>
                <a:ea typeface="Verdana" panose="020B0604030504040204" pitchFamily="34" charset="0"/>
              </a:rPr>
              <a:t>of Public</a:t>
            </a:r>
            <a:r>
              <a:rPr lang="en-US" spc="75" dirty="0">
                <a:solidFill>
                  <a:schemeClr val="tx1"/>
                </a:solidFill>
                <a:latin typeface="Verdana" panose="020B0604030504040204" pitchFamily="34" charset="0"/>
                <a:ea typeface="Verdana" panose="020B0604030504040204" pitchFamily="34" charset="0"/>
              </a:rPr>
              <a:t> </a:t>
            </a:r>
            <a:r>
              <a:rPr lang="en-US" spc="-5" dirty="0">
                <a:solidFill>
                  <a:schemeClr val="tx1"/>
                </a:solidFill>
                <a:latin typeface="Verdana" panose="020B0604030504040204" pitchFamily="34" charset="0"/>
                <a:ea typeface="Verdana" panose="020B0604030504040204" pitchFamily="34" charset="0"/>
              </a:rPr>
              <a:t>Notification</a:t>
            </a:r>
            <a:endParaRPr lang="en-US" dirty="0">
              <a:solidFill>
                <a:schemeClr val="tx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A16CB88F-9AB2-4DEA-A6D8-E60E9D952C30}"/>
              </a:ext>
            </a:extLst>
          </p:cNvPr>
          <p:cNvSpPr/>
          <p:nvPr/>
        </p:nvSpPr>
        <p:spPr>
          <a:xfrm>
            <a:off x="591126" y="1464088"/>
            <a:ext cx="8248073" cy="4549964"/>
          </a:xfrm>
          <a:prstGeom prst="rect">
            <a:avLst/>
          </a:prstGeom>
        </p:spPr>
        <p:txBody>
          <a:bodyPr wrap="square">
            <a:spAutoFit/>
          </a:bodyPr>
          <a:lstStyle/>
          <a:p>
            <a:pPr marL="12700" lvl="0">
              <a:spcBef>
                <a:spcPts val="1075"/>
              </a:spcBef>
            </a:pPr>
            <a:r>
              <a:rPr lang="en-US" sz="1700" b="1" dirty="0">
                <a:solidFill>
                  <a:prstClr val="black"/>
                </a:solidFill>
                <a:latin typeface="Verdana"/>
                <a:cs typeface="Verdana"/>
              </a:rPr>
              <a:t>Program</a:t>
            </a:r>
            <a:r>
              <a:rPr lang="en-US" sz="1700" b="1" spc="-30" dirty="0">
                <a:solidFill>
                  <a:prstClr val="black"/>
                </a:solidFill>
                <a:latin typeface="Verdana"/>
                <a:cs typeface="Verdana"/>
              </a:rPr>
              <a:t> </a:t>
            </a:r>
            <a:r>
              <a:rPr lang="en-US" sz="1700" b="1" spc="-5" dirty="0">
                <a:solidFill>
                  <a:prstClr val="black"/>
                </a:solidFill>
                <a:latin typeface="Verdana"/>
                <a:cs typeface="Verdana"/>
              </a:rPr>
              <a:t>Availability</a:t>
            </a:r>
            <a:endParaRPr lang="en-US" sz="1700" dirty="0">
              <a:solidFill>
                <a:prstClr val="black"/>
              </a:solidFill>
              <a:latin typeface="Verdana"/>
              <a:cs typeface="Verdana"/>
            </a:endParaRPr>
          </a:p>
          <a:p>
            <a:pPr marL="633095" marR="120650" lvl="0">
              <a:spcBef>
                <a:spcPts val="975"/>
              </a:spcBef>
            </a:pPr>
            <a:r>
              <a:rPr lang="en-US" sz="1700" dirty="0">
                <a:solidFill>
                  <a:prstClr val="black"/>
                </a:solidFill>
                <a:latin typeface="Verdana"/>
                <a:cs typeface="Verdana"/>
              </a:rPr>
              <a:t>Inform </a:t>
            </a:r>
            <a:r>
              <a:rPr lang="en-US" sz="1700" spc="-5" dirty="0">
                <a:solidFill>
                  <a:prstClr val="black"/>
                </a:solidFill>
                <a:latin typeface="Verdana"/>
                <a:cs typeface="Verdana"/>
              </a:rPr>
              <a:t>applicants, </a:t>
            </a:r>
            <a:r>
              <a:rPr lang="en-US" sz="1700" dirty="0">
                <a:solidFill>
                  <a:prstClr val="black"/>
                </a:solidFill>
                <a:latin typeface="Verdana"/>
                <a:cs typeface="Verdana"/>
              </a:rPr>
              <a:t>participants, and potentially </a:t>
            </a:r>
            <a:r>
              <a:rPr lang="en-US" sz="1700" spc="-5" dirty="0">
                <a:solidFill>
                  <a:prstClr val="black"/>
                </a:solidFill>
                <a:latin typeface="Verdana"/>
                <a:cs typeface="Verdana"/>
              </a:rPr>
              <a:t>eligible </a:t>
            </a:r>
            <a:r>
              <a:rPr lang="en-US" sz="1700" dirty="0">
                <a:solidFill>
                  <a:prstClr val="black"/>
                </a:solidFill>
                <a:latin typeface="Verdana"/>
                <a:cs typeface="Verdana"/>
              </a:rPr>
              <a:t>persons of  </a:t>
            </a:r>
            <a:r>
              <a:rPr lang="en-US" sz="1700" spc="-5" dirty="0">
                <a:solidFill>
                  <a:prstClr val="black"/>
                </a:solidFill>
                <a:latin typeface="Verdana"/>
                <a:cs typeface="Verdana"/>
              </a:rPr>
              <a:t>their </a:t>
            </a:r>
            <a:r>
              <a:rPr lang="en-US" sz="1700" dirty="0">
                <a:solidFill>
                  <a:prstClr val="black"/>
                </a:solidFill>
                <a:latin typeface="Verdana"/>
                <a:cs typeface="Verdana"/>
              </a:rPr>
              <a:t>program rights and responsibilities and </a:t>
            </a:r>
            <a:r>
              <a:rPr lang="en-US" sz="1700" spc="-5" dirty="0">
                <a:solidFill>
                  <a:prstClr val="black"/>
                </a:solidFill>
                <a:latin typeface="Verdana"/>
                <a:cs typeface="Verdana"/>
              </a:rPr>
              <a:t>the </a:t>
            </a:r>
            <a:r>
              <a:rPr lang="en-US" sz="1700" dirty="0">
                <a:solidFill>
                  <a:prstClr val="black"/>
                </a:solidFill>
                <a:latin typeface="Verdana"/>
                <a:cs typeface="Verdana"/>
              </a:rPr>
              <a:t>steps necessary  for</a:t>
            </a:r>
            <a:r>
              <a:rPr lang="en-US" sz="1700" spc="-5" dirty="0">
                <a:solidFill>
                  <a:prstClr val="black"/>
                </a:solidFill>
                <a:latin typeface="Verdana"/>
                <a:cs typeface="Verdana"/>
              </a:rPr>
              <a:t> </a:t>
            </a:r>
            <a:r>
              <a:rPr lang="en-US" sz="1700" dirty="0">
                <a:solidFill>
                  <a:prstClr val="black"/>
                </a:solidFill>
                <a:latin typeface="Verdana"/>
                <a:cs typeface="Verdana"/>
              </a:rPr>
              <a:t>participation</a:t>
            </a:r>
          </a:p>
          <a:p>
            <a:pPr marL="12700" lvl="0">
              <a:spcBef>
                <a:spcPts val="1570"/>
              </a:spcBef>
            </a:pPr>
            <a:r>
              <a:rPr lang="en-US" sz="1700" b="1" spc="-5" dirty="0">
                <a:solidFill>
                  <a:prstClr val="black"/>
                </a:solidFill>
                <a:latin typeface="Verdana"/>
                <a:cs typeface="Verdana"/>
              </a:rPr>
              <a:t>Complaint</a:t>
            </a:r>
            <a:r>
              <a:rPr lang="en-US" sz="1700" b="1" spc="-60" dirty="0">
                <a:solidFill>
                  <a:prstClr val="black"/>
                </a:solidFill>
                <a:latin typeface="Verdana"/>
                <a:cs typeface="Verdana"/>
              </a:rPr>
              <a:t> </a:t>
            </a:r>
            <a:r>
              <a:rPr lang="en-US" sz="1700" b="1" spc="-5" dirty="0">
                <a:solidFill>
                  <a:prstClr val="black"/>
                </a:solidFill>
                <a:latin typeface="Verdana"/>
                <a:cs typeface="Verdana"/>
              </a:rPr>
              <a:t>Information</a:t>
            </a:r>
            <a:endParaRPr lang="en-US" sz="1700" dirty="0">
              <a:solidFill>
                <a:prstClr val="black"/>
              </a:solidFill>
              <a:latin typeface="Verdana"/>
              <a:cs typeface="Verdana"/>
            </a:endParaRPr>
          </a:p>
          <a:p>
            <a:pPr marL="643890" marR="46990" lvl="0">
              <a:spcBef>
                <a:spcPts val="975"/>
              </a:spcBef>
            </a:pPr>
            <a:r>
              <a:rPr lang="en-US" sz="1700" dirty="0">
                <a:solidFill>
                  <a:prstClr val="black"/>
                </a:solidFill>
                <a:latin typeface="Verdana"/>
                <a:cs typeface="Verdana"/>
              </a:rPr>
              <a:t>Must advise </a:t>
            </a:r>
            <a:r>
              <a:rPr lang="en-US" sz="1700" spc="-5" dirty="0">
                <a:solidFill>
                  <a:prstClr val="black"/>
                </a:solidFill>
                <a:latin typeface="Verdana"/>
                <a:cs typeface="Verdana"/>
              </a:rPr>
              <a:t>applicants </a:t>
            </a:r>
            <a:r>
              <a:rPr lang="en-US" sz="1700" dirty="0">
                <a:solidFill>
                  <a:prstClr val="black"/>
                </a:solidFill>
                <a:latin typeface="Verdana"/>
                <a:cs typeface="Verdana"/>
              </a:rPr>
              <a:t>and participants </a:t>
            </a:r>
            <a:r>
              <a:rPr lang="en-US" sz="1700" spc="-5" dirty="0">
                <a:solidFill>
                  <a:prstClr val="black"/>
                </a:solidFill>
                <a:latin typeface="Verdana"/>
                <a:cs typeface="Verdana"/>
              </a:rPr>
              <a:t>at the </a:t>
            </a:r>
            <a:r>
              <a:rPr lang="en-US" sz="1700" dirty="0">
                <a:solidFill>
                  <a:prstClr val="black"/>
                </a:solidFill>
                <a:latin typeface="Verdana"/>
                <a:cs typeface="Verdana"/>
              </a:rPr>
              <a:t>service </a:t>
            </a:r>
            <a:r>
              <a:rPr lang="en-US" sz="1700" spc="-5" dirty="0">
                <a:solidFill>
                  <a:prstClr val="black"/>
                </a:solidFill>
                <a:latin typeface="Verdana"/>
                <a:cs typeface="Verdana"/>
              </a:rPr>
              <a:t>delivery  </a:t>
            </a:r>
            <a:r>
              <a:rPr lang="en-US" sz="1700" dirty="0">
                <a:solidFill>
                  <a:prstClr val="black"/>
                </a:solidFill>
                <a:latin typeface="Verdana"/>
                <a:cs typeface="Verdana"/>
              </a:rPr>
              <a:t>point of </a:t>
            </a:r>
            <a:r>
              <a:rPr lang="en-US" sz="1700" spc="-5" dirty="0">
                <a:solidFill>
                  <a:prstClr val="black"/>
                </a:solidFill>
                <a:latin typeface="Verdana"/>
                <a:cs typeface="Verdana"/>
              </a:rPr>
              <a:t>their right to </a:t>
            </a:r>
            <a:r>
              <a:rPr lang="en-US" sz="1700" dirty="0">
                <a:solidFill>
                  <a:prstClr val="black"/>
                </a:solidFill>
                <a:latin typeface="Verdana"/>
                <a:cs typeface="Verdana"/>
              </a:rPr>
              <a:t>file a </a:t>
            </a:r>
            <a:r>
              <a:rPr lang="en-US" sz="1700" spc="-5" dirty="0">
                <a:solidFill>
                  <a:prstClr val="black"/>
                </a:solidFill>
                <a:latin typeface="Verdana"/>
                <a:cs typeface="Verdana"/>
              </a:rPr>
              <a:t>complaint, </a:t>
            </a:r>
            <a:r>
              <a:rPr lang="en-US" sz="1700" dirty="0">
                <a:solidFill>
                  <a:prstClr val="black"/>
                </a:solidFill>
                <a:latin typeface="Verdana"/>
                <a:cs typeface="Verdana"/>
              </a:rPr>
              <a:t>how </a:t>
            </a:r>
            <a:r>
              <a:rPr lang="en-US" sz="1700" spc="-5" dirty="0">
                <a:solidFill>
                  <a:prstClr val="black"/>
                </a:solidFill>
                <a:latin typeface="Verdana"/>
                <a:cs typeface="Verdana"/>
              </a:rPr>
              <a:t>to </a:t>
            </a:r>
            <a:r>
              <a:rPr lang="en-US" sz="1700" dirty="0">
                <a:solidFill>
                  <a:prstClr val="black"/>
                </a:solidFill>
                <a:latin typeface="Verdana"/>
                <a:cs typeface="Verdana"/>
              </a:rPr>
              <a:t>file a </a:t>
            </a:r>
            <a:r>
              <a:rPr lang="en-US" sz="1700" spc="-5" dirty="0">
                <a:solidFill>
                  <a:prstClr val="black"/>
                </a:solidFill>
                <a:latin typeface="Verdana"/>
                <a:cs typeface="Verdana"/>
              </a:rPr>
              <a:t>complaint, </a:t>
            </a:r>
            <a:r>
              <a:rPr lang="en-US" sz="1700" dirty="0">
                <a:solidFill>
                  <a:prstClr val="black"/>
                </a:solidFill>
                <a:latin typeface="Verdana"/>
                <a:cs typeface="Verdana"/>
              </a:rPr>
              <a:t>and  </a:t>
            </a:r>
            <a:r>
              <a:rPr lang="en-US" sz="1700" spc="-5" dirty="0">
                <a:solidFill>
                  <a:prstClr val="black"/>
                </a:solidFill>
                <a:latin typeface="Verdana"/>
                <a:cs typeface="Verdana"/>
              </a:rPr>
              <a:t>the complaint procedures</a:t>
            </a:r>
            <a:endParaRPr lang="en-US" sz="1700" dirty="0">
              <a:solidFill>
                <a:prstClr val="black"/>
              </a:solidFill>
              <a:latin typeface="Verdana"/>
              <a:cs typeface="Verdana"/>
            </a:endParaRPr>
          </a:p>
          <a:p>
            <a:pPr marL="12700" lvl="0">
              <a:spcBef>
                <a:spcPts val="1570"/>
              </a:spcBef>
            </a:pPr>
            <a:r>
              <a:rPr lang="en-US" sz="1700" b="1" spc="-5" dirty="0">
                <a:solidFill>
                  <a:prstClr val="black"/>
                </a:solidFill>
                <a:latin typeface="Verdana"/>
                <a:cs typeface="Verdana"/>
              </a:rPr>
              <a:t>Nondiscrimination</a:t>
            </a:r>
            <a:r>
              <a:rPr lang="en-US" sz="1700" b="1" spc="-50" dirty="0">
                <a:solidFill>
                  <a:prstClr val="black"/>
                </a:solidFill>
                <a:latin typeface="Verdana"/>
                <a:cs typeface="Verdana"/>
              </a:rPr>
              <a:t> </a:t>
            </a:r>
            <a:r>
              <a:rPr lang="en-US" sz="1700" b="1" spc="-5" dirty="0">
                <a:solidFill>
                  <a:prstClr val="black"/>
                </a:solidFill>
                <a:latin typeface="Verdana"/>
                <a:cs typeface="Verdana"/>
              </a:rPr>
              <a:t>Statement</a:t>
            </a:r>
            <a:endParaRPr lang="en-US" sz="1700" dirty="0">
              <a:solidFill>
                <a:prstClr val="black"/>
              </a:solidFill>
              <a:latin typeface="Verdana"/>
              <a:cs typeface="Verdana"/>
            </a:endParaRPr>
          </a:p>
          <a:p>
            <a:pPr marL="641985" marR="5080" lvl="0">
              <a:spcBef>
                <a:spcPts val="975"/>
              </a:spcBef>
              <a:tabLst>
                <a:tab pos="5047615" algn="l"/>
                <a:tab pos="7633334" algn="l"/>
              </a:tabLst>
            </a:pPr>
            <a:r>
              <a:rPr lang="en-US" sz="1700" dirty="0">
                <a:solidFill>
                  <a:prstClr val="black"/>
                </a:solidFill>
                <a:latin typeface="Verdana"/>
                <a:cs typeface="Verdana"/>
              </a:rPr>
              <a:t>All information </a:t>
            </a:r>
            <a:r>
              <a:rPr lang="en-US" sz="1700" spc="-5" dirty="0">
                <a:solidFill>
                  <a:prstClr val="black"/>
                </a:solidFill>
                <a:latin typeface="Verdana"/>
                <a:cs typeface="Verdana"/>
              </a:rPr>
              <a:t>materials </a:t>
            </a:r>
            <a:r>
              <a:rPr lang="en-US" sz="1700" dirty="0">
                <a:solidFill>
                  <a:prstClr val="black"/>
                </a:solidFill>
                <a:latin typeface="Verdana"/>
                <a:cs typeface="Verdana"/>
              </a:rPr>
              <a:t>and sources, </a:t>
            </a:r>
            <a:r>
              <a:rPr lang="en-US" sz="1700" spc="-5" dirty="0">
                <a:solidFill>
                  <a:prstClr val="black"/>
                </a:solidFill>
                <a:latin typeface="Verdana"/>
                <a:cs typeface="Verdana"/>
              </a:rPr>
              <a:t>including websites, </a:t>
            </a:r>
            <a:r>
              <a:rPr lang="en-US" sz="1700" dirty="0">
                <a:solidFill>
                  <a:prstClr val="black"/>
                </a:solidFill>
                <a:latin typeface="Verdana"/>
                <a:cs typeface="Verdana"/>
              </a:rPr>
              <a:t>must  contain the nondiscrimination</a:t>
            </a:r>
            <a:r>
              <a:rPr lang="en-US" sz="1700" spc="-15" dirty="0">
                <a:solidFill>
                  <a:prstClr val="black"/>
                </a:solidFill>
                <a:latin typeface="Verdana"/>
                <a:cs typeface="Verdana"/>
              </a:rPr>
              <a:t> </a:t>
            </a:r>
            <a:r>
              <a:rPr lang="en-US" sz="1700" dirty="0">
                <a:solidFill>
                  <a:prstClr val="black"/>
                </a:solidFill>
                <a:latin typeface="Verdana"/>
                <a:cs typeface="Verdana"/>
              </a:rPr>
              <a:t>statement. (The statement </a:t>
            </a:r>
            <a:r>
              <a:rPr lang="en-US" sz="1700" spc="-5" dirty="0">
                <a:solidFill>
                  <a:prstClr val="black"/>
                </a:solidFill>
                <a:latin typeface="Verdana"/>
                <a:cs typeface="Verdana"/>
              </a:rPr>
              <a:t>is </a:t>
            </a:r>
            <a:r>
              <a:rPr lang="en-US" sz="1700" dirty="0">
                <a:solidFill>
                  <a:prstClr val="black"/>
                </a:solidFill>
                <a:latin typeface="Verdana"/>
                <a:cs typeface="Verdana"/>
              </a:rPr>
              <a:t>not required </a:t>
            </a:r>
            <a:r>
              <a:rPr lang="en-US" sz="1700" spc="-5" dirty="0">
                <a:solidFill>
                  <a:prstClr val="black"/>
                </a:solidFill>
                <a:latin typeface="Verdana"/>
                <a:cs typeface="Verdana"/>
              </a:rPr>
              <a:t>to be </a:t>
            </a:r>
            <a:r>
              <a:rPr lang="en-US" sz="1700" dirty="0">
                <a:solidFill>
                  <a:prstClr val="black"/>
                </a:solidFill>
                <a:latin typeface="Verdana"/>
                <a:cs typeface="Verdana"/>
              </a:rPr>
              <a:t>included on every </a:t>
            </a:r>
            <a:r>
              <a:rPr lang="en-US" sz="1700" spc="-5" dirty="0">
                <a:solidFill>
                  <a:prstClr val="black"/>
                </a:solidFill>
                <a:latin typeface="Verdana"/>
                <a:cs typeface="Verdana"/>
              </a:rPr>
              <a:t>page </a:t>
            </a:r>
            <a:r>
              <a:rPr lang="en-US" sz="1700" dirty="0">
                <a:solidFill>
                  <a:prstClr val="black"/>
                </a:solidFill>
                <a:latin typeface="Verdana"/>
                <a:cs typeface="Verdana"/>
              </a:rPr>
              <a:t>of </a:t>
            </a:r>
            <a:r>
              <a:rPr lang="en-US" sz="1700" spc="-5" dirty="0">
                <a:solidFill>
                  <a:prstClr val="black"/>
                </a:solidFill>
                <a:latin typeface="Verdana"/>
                <a:cs typeface="Verdana"/>
              </a:rPr>
              <a:t>the</a:t>
            </a:r>
            <a:r>
              <a:rPr lang="en-US" sz="1700" spc="75" dirty="0">
                <a:solidFill>
                  <a:prstClr val="black"/>
                </a:solidFill>
                <a:latin typeface="Verdana"/>
                <a:cs typeface="Verdana"/>
              </a:rPr>
              <a:t> </a:t>
            </a:r>
            <a:r>
              <a:rPr lang="en-US" sz="1700" spc="-5" dirty="0">
                <a:solidFill>
                  <a:prstClr val="black"/>
                </a:solidFill>
                <a:latin typeface="Verdana"/>
                <a:cs typeface="Verdana"/>
              </a:rPr>
              <a:t>program</a:t>
            </a:r>
            <a:r>
              <a:rPr lang="en-US" sz="1700" dirty="0">
                <a:solidFill>
                  <a:prstClr val="black"/>
                </a:solidFill>
                <a:latin typeface="Verdana"/>
                <a:cs typeface="Verdana"/>
              </a:rPr>
              <a:t> </a:t>
            </a:r>
            <a:r>
              <a:rPr lang="en-US" sz="1700" spc="-5" dirty="0">
                <a:solidFill>
                  <a:prstClr val="black"/>
                </a:solidFill>
                <a:latin typeface="Verdana"/>
                <a:cs typeface="Verdana"/>
              </a:rPr>
              <a:t>website. </a:t>
            </a:r>
            <a:r>
              <a:rPr lang="en-US" sz="1700" dirty="0">
                <a:solidFill>
                  <a:prstClr val="black"/>
                </a:solidFill>
                <a:latin typeface="Verdana"/>
                <a:cs typeface="Verdana"/>
              </a:rPr>
              <a:t>At a minimum the </a:t>
            </a:r>
            <a:r>
              <a:rPr lang="en-US" sz="1700" spc="-5" dirty="0">
                <a:solidFill>
                  <a:prstClr val="black"/>
                </a:solidFill>
                <a:latin typeface="Verdana"/>
                <a:cs typeface="Verdana"/>
              </a:rPr>
              <a:t>nondiscrimination statement </a:t>
            </a:r>
            <a:r>
              <a:rPr lang="en-US" sz="1700" dirty="0">
                <a:solidFill>
                  <a:prstClr val="black"/>
                </a:solidFill>
                <a:latin typeface="Verdana"/>
                <a:cs typeface="Verdana"/>
              </a:rPr>
              <a:t>or a link to </a:t>
            </a:r>
            <a:r>
              <a:rPr lang="en-US" sz="1700" spc="-5" dirty="0">
                <a:solidFill>
                  <a:prstClr val="black"/>
                </a:solidFill>
                <a:latin typeface="Verdana"/>
                <a:cs typeface="Verdana"/>
              </a:rPr>
              <a:t>it </a:t>
            </a:r>
            <a:r>
              <a:rPr lang="en-US" sz="1700" dirty="0">
                <a:solidFill>
                  <a:prstClr val="black"/>
                </a:solidFill>
                <a:latin typeface="Verdana"/>
                <a:cs typeface="Verdana"/>
              </a:rPr>
              <a:t>must </a:t>
            </a:r>
            <a:r>
              <a:rPr lang="en-US" sz="1700" spc="-5" dirty="0">
                <a:solidFill>
                  <a:prstClr val="black"/>
                </a:solidFill>
                <a:latin typeface="Verdana"/>
                <a:cs typeface="Verdana"/>
              </a:rPr>
              <a:t>be  included </a:t>
            </a:r>
            <a:r>
              <a:rPr lang="en-US" sz="1700" dirty="0">
                <a:solidFill>
                  <a:prstClr val="black"/>
                </a:solidFill>
                <a:latin typeface="Verdana"/>
                <a:cs typeface="Verdana"/>
              </a:rPr>
              <a:t>on </a:t>
            </a:r>
            <a:r>
              <a:rPr lang="en-US" sz="1700" spc="-5" dirty="0">
                <a:solidFill>
                  <a:prstClr val="black"/>
                </a:solidFill>
                <a:latin typeface="Verdana"/>
                <a:cs typeface="Verdana"/>
              </a:rPr>
              <a:t>the </a:t>
            </a:r>
            <a:r>
              <a:rPr lang="en-US" sz="1700" dirty="0">
                <a:solidFill>
                  <a:prstClr val="black"/>
                </a:solidFill>
                <a:latin typeface="Verdana"/>
                <a:cs typeface="Verdana"/>
              </a:rPr>
              <a:t>home </a:t>
            </a:r>
            <a:r>
              <a:rPr lang="en-US" sz="1700" spc="-5" dirty="0">
                <a:solidFill>
                  <a:prstClr val="black"/>
                </a:solidFill>
                <a:latin typeface="Verdana"/>
                <a:cs typeface="Verdana"/>
              </a:rPr>
              <a:t>page </a:t>
            </a:r>
            <a:r>
              <a:rPr lang="en-US" sz="1700" dirty="0">
                <a:solidFill>
                  <a:prstClr val="black"/>
                </a:solidFill>
                <a:latin typeface="Verdana"/>
                <a:cs typeface="Verdana"/>
              </a:rPr>
              <a:t>of </a:t>
            </a:r>
            <a:r>
              <a:rPr lang="en-US" sz="1700" spc="-5" dirty="0">
                <a:solidFill>
                  <a:prstClr val="black"/>
                </a:solidFill>
                <a:latin typeface="Verdana"/>
                <a:cs typeface="Verdana"/>
              </a:rPr>
              <a:t>the </a:t>
            </a:r>
            <a:r>
              <a:rPr lang="en-US" sz="1700" dirty="0">
                <a:solidFill>
                  <a:prstClr val="black"/>
                </a:solidFill>
                <a:latin typeface="Verdana"/>
                <a:cs typeface="Verdana"/>
              </a:rPr>
              <a:t>program information).</a:t>
            </a:r>
          </a:p>
        </p:txBody>
      </p:sp>
    </p:spTree>
    <p:extLst>
      <p:ext uri="{BB962C8B-B14F-4D97-AF65-F5344CB8AC3E}">
        <p14:creationId xmlns:p14="http://schemas.microsoft.com/office/powerpoint/2010/main" val="4151899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EB72-931C-4C78-8CD7-9BB9F7F47DC4}"/>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Non-Discrimination Statement</a:t>
            </a:r>
          </a:p>
        </p:txBody>
      </p:sp>
      <p:pic>
        <p:nvPicPr>
          <p:cNvPr id="4" name="Picture 6" descr="MC900311034[1]">
            <a:extLst>
              <a:ext uri="{FF2B5EF4-FFF2-40B4-BE49-F238E27FC236}">
                <a16:creationId xmlns:a16="http://schemas.microsoft.com/office/drawing/2014/main" id="{6FD17E96-62AD-48CD-8B1C-4BF5B58647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959" y="4162028"/>
            <a:ext cx="1528029" cy="143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D96502D-F018-49C1-A891-15906E4C0869}"/>
              </a:ext>
            </a:extLst>
          </p:cNvPr>
          <p:cNvSpPr txBox="1"/>
          <p:nvPr/>
        </p:nvSpPr>
        <p:spPr>
          <a:xfrm>
            <a:off x="579120" y="1430734"/>
            <a:ext cx="8117840" cy="2385268"/>
          </a:xfrm>
          <a:prstGeom prst="rect">
            <a:avLst/>
          </a:prstGeom>
          <a:noFill/>
        </p:spPr>
        <p:txBody>
          <a:bodyPr wrap="square" rtlCol="0">
            <a:spAutoFit/>
          </a:bodyPr>
          <a:lstStyle/>
          <a:p>
            <a:pPr>
              <a:spcBef>
                <a:spcPct val="50000"/>
              </a:spcBef>
            </a:pPr>
            <a:r>
              <a:rPr lang="en-US" altLang="en-US" dirty="0">
                <a:latin typeface="Verdana" panose="020B0604030504040204" pitchFamily="34" charset="0"/>
                <a:ea typeface="Verdana" panose="020B0604030504040204" pitchFamily="34" charset="0"/>
              </a:rPr>
              <a:t>In addition to all information materials and sources, and websites, the non-discrimination statement must also be included on forms, public releases, announcements of scheduled services, and all other publications.</a:t>
            </a:r>
          </a:p>
          <a:p>
            <a:pPr>
              <a:spcBef>
                <a:spcPct val="50000"/>
              </a:spcBef>
            </a:pPr>
            <a:endParaRPr lang="en-US" altLang="en-US" dirty="0">
              <a:latin typeface="Verdana" panose="020B0604030504040204" pitchFamily="34" charset="0"/>
              <a:ea typeface="Verdana" panose="020B0604030504040204" pitchFamily="34" charset="0"/>
            </a:endParaRPr>
          </a:p>
          <a:p>
            <a:pPr>
              <a:spcBef>
                <a:spcPct val="50000"/>
              </a:spcBef>
            </a:pPr>
            <a:r>
              <a:rPr lang="en-US" altLang="en-US" sz="2000" b="1" u="sng" dirty="0">
                <a:latin typeface="Verdana" panose="020B0604030504040204" pitchFamily="34" charset="0"/>
                <a:ea typeface="Verdana" panose="020B0604030504040204" pitchFamily="34" charset="0"/>
              </a:rPr>
              <a:t>IT MAY NOT BE MODIFIED WITHOUT USDA or US HHS APPROVAL</a:t>
            </a:r>
            <a:r>
              <a:rPr lang="en-US" altLang="en-US" b="1"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058875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88AE-CCCD-4994-8F9E-CA6E16D2E5AA}"/>
              </a:ext>
            </a:extLst>
          </p:cNvPr>
          <p:cNvSpPr>
            <a:spLocks noGrp="1"/>
          </p:cNvSpPr>
          <p:nvPr>
            <p:ph type="title"/>
          </p:nvPr>
        </p:nvSpPr>
        <p:spPr>
          <a:xfrm>
            <a:off x="782572" y="563094"/>
            <a:ext cx="7843267" cy="548640"/>
          </a:xfrm>
        </p:spPr>
        <p:txBody>
          <a:bodyPr/>
          <a:lstStyle/>
          <a:p>
            <a:pPr algn="ctr"/>
            <a:r>
              <a:rPr lang="en-US" spc="-5" dirty="0">
                <a:solidFill>
                  <a:schemeClr val="tx1"/>
                </a:solidFill>
                <a:latin typeface="Verdana" panose="020B0604030504040204" pitchFamily="34" charset="0"/>
                <a:ea typeface="Verdana" panose="020B0604030504040204" pitchFamily="34" charset="0"/>
              </a:rPr>
              <a:t>Non-discrimination</a:t>
            </a:r>
            <a:r>
              <a:rPr lang="en-US" spc="55" dirty="0">
                <a:solidFill>
                  <a:schemeClr val="tx1"/>
                </a:solidFill>
                <a:latin typeface="Verdana" panose="020B0604030504040204" pitchFamily="34" charset="0"/>
                <a:ea typeface="Verdana" panose="020B0604030504040204" pitchFamily="34" charset="0"/>
              </a:rPr>
              <a:t> </a:t>
            </a:r>
            <a:r>
              <a:rPr lang="en-US" spc="-10" dirty="0">
                <a:solidFill>
                  <a:schemeClr val="tx1"/>
                </a:solidFill>
                <a:latin typeface="Verdana" panose="020B0604030504040204" pitchFamily="34" charset="0"/>
                <a:ea typeface="Verdana" panose="020B0604030504040204" pitchFamily="34" charset="0"/>
              </a:rPr>
              <a:t>Statement</a:t>
            </a:r>
            <a:br>
              <a:rPr lang="en-US" spc="-10" dirty="0">
                <a:solidFill>
                  <a:schemeClr val="tx1"/>
                </a:solidFill>
                <a:latin typeface="Verdana" panose="020B0604030504040204" pitchFamily="34" charset="0"/>
                <a:ea typeface="Verdana" panose="020B0604030504040204" pitchFamily="34" charset="0"/>
              </a:rPr>
            </a:br>
            <a:r>
              <a:rPr lang="en-US" sz="2400" spc="-10" dirty="0">
                <a:solidFill>
                  <a:schemeClr val="tx1"/>
                </a:solidFill>
                <a:latin typeface="Verdana" panose="020B0604030504040204" pitchFamily="34" charset="0"/>
                <a:ea typeface="Verdana" panose="020B0604030504040204" pitchFamily="34" charset="0"/>
              </a:rPr>
              <a:t>(cont.)</a:t>
            </a:r>
            <a:endParaRPr lang="en-US" sz="2400" dirty="0">
              <a:solidFill>
                <a:schemeClr val="tx1"/>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6073958B-6A23-4DDA-829F-88916DADB838}"/>
              </a:ext>
            </a:extLst>
          </p:cNvPr>
          <p:cNvSpPr/>
          <p:nvPr/>
        </p:nvSpPr>
        <p:spPr>
          <a:xfrm>
            <a:off x="541634" y="4173834"/>
            <a:ext cx="8113222" cy="1384995"/>
          </a:xfrm>
          <a:prstGeom prst="rect">
            <a:avLst/>
          </a:prstGeom>
        </p:spPr>
        <p:txBody>
          <a:bodyPr wrap="square">
            <a:spAutoFit/>
          </a:bodyPr>
          <a:lstStyle/>
          <a:p>
            <a:pPr marL="12700" marR="126364">
              <a:lnSpc>
                <a:spcPct val="100000"/>
              </a:lnSpc>
              <a:spcBef>
                <a:spcPts val="100"/>
              </a:spcBef>
            </a:pPr>
            <a:r>
              <a:rPr lang="en-US" sz="1400" b="0" i="0" dirty="0">
                <a:solidFill>
                  <a:srgbClr val="1B1B1B"/>
                </a:solidFill>
                <a:effectLst/>
                <a:latin typeface="Verdana" panose="020B0604030504040204" pitchFamily="34" charset="0"/>
                <a:ea typeface="Verdana" panose="020B0604030504040204" pitchFamily="34" charset="0"/>
              </a:rPr>
              <a:t>Persons with disabilities who require alternative means of communication for program information (e.g., Braille, large print, audiotape, American Sign Language), should contact the agency (state or local) where they applied for benefits. Individuals who are deaf, hard of hearing or who have speech disabilities may contact USDA through the Federal Relay Service at (800) 877-8339. Additionally, program information may be made available in languages other than English.</a:t>
            </a:r>
            <a:endParaRPr lang="en-US" sz="1400" dirty="0">
              <a:latin typeface="Verdana" panose="020B0604030504040204" pitchFamily="34" charset="0"/>
              <a:ea typeface="Verdana" panose="020B0604030504040204" pitchFamily="34" charset="0"/>
              <a:cs typeface="Times New Roman"/>
            </a:endParaRPr>
          </a:p>
        </p:txBody>
      </p:sp>
      <p:sp>
        <p:nvSpPr>
          <p:cNvPr id="6" name="TextBox 5">
            <a:extLst>
              <a:ext uri="{FF2B5EF4-FFF2-40B4-BE49-F238E27FC236}">
                <a16:creationId xmlns:a16="http://schemas.microsoft.com/office/drawing/2014/main" id="{134409A5-D58B-4022-8084-B918B2203B70}"/>
              </a:ext>
            </a:extLst>
          </p:cNvPr>
          <p:cNvSpPr txBox="1"/>
          <p:nvPr/>
        </p:nvSpPr>
        <p:spPr>
          <a:xfrm>
            <a:off x="595789" y="1628504"/>
            <a:ext cx="7952422" cy="2246769"/>
          </a:xfrm>
          <a:prstGeom prst="rect">
            <a:avLst/>
          </a:prstGeom>
          <a:noFill/>
        </p:spPr>
        <p:txBody>
          <a:bodyPr wrap="square">
            <a:spAutoFit/>
          </a:bodyPr>
          <a:lstStyle/>
          <a:p>
            <a:r>
              <a:rPr lang="en-US" sz="1400" b="0" i="0" dirty="0">
                <a:solidFill>
                  <a:srgbClr val="1B1B1B"/>
                </a:solidFill>
                <a:effectLst/>
                <a:latin typeface="Verdana" panose="020B0604030504040204" pitchFamily="34" charset="0"/>
                <a:ea typeface="Verdana" panose="020B0604030504040204" pitchFamily="34" charset="0"/>
              </a:rPr>
              <a:t>In accordance with federal civil rights laws and U.S. Department of Agriculture (USDA) civil rights regulations and policies, the USDA, its agencies, offices, and employees, and institutions participating in or administering USDA programs are prohibited from discriminating based on race, color, national origin, sex (including gender identity and sexual orientation), religious creed, disability, age, political beliefs, or reprisal or retaliation for prior civil rights activity in any program or activity conducted or funded by USDA. Programs that receive federal financial assistance from the U.S. Department of Health and Human Services (HHS), such as Temporary Assistance for Needy Families (TANF), and programs HHS directly operates are also prohibited from discrimination under federal civil rights laws and HHS regulations.</a:t>
            </a:r>
            <a:endParaRPr lang="en-US"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0468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7080-5F51-4139-8EAD-95A66E8036EF}"/>
              </a:ext>
            </a:extLst>
          </p:cNvPr>
          <p:cNvSpPr>
            <a:spLocks noGrp="1"/>
          </p:cNvSpPr>
          <p:nvPr>
            <p:ph type="title"/>
          </p:nvPr>
        </p:nvSpPr>
        <p:spPr>
          <a:xfrm>
            <a:off x="674369" y="624053"/>
            <a:ext cx="7716005" cy="5505441"/>
          </a:xfrm>
        </p:spPr>
        <p:txBody>
          <a:bodyPr/>
          <a:lstStyle/>
          <a:p>
            <a:pPr algn="ctr"/>
            <a:r>
              <a:rPr lang="en-US" altLang="en-US" dirty="0">
                <a:solidFill>
                  <a:schemeClr val="tx1"/>
                </a:solidFill>
                <a:latin typeface="Verdana" panose="020B0604030504040204" pitchFamily="34" charset="0"/>
                <a:ea typeface="Verdana" panose="020B0604030504040204" pitchFamily="34" charset="0"/>
              </a:rPr>
              <a:t>Why Civil Rights Training? </a:t>
            </a:r>
            <a:br>
              <a:rPr lang="en-US" altLang="en-US" dirty="0">
                <a:solidFill>
                  <a:schemeClr val="tx1"/>
                </a:solidFill>
                <a:latin typeface="Verdana" panose="020B0604030504040204" pitchFamily="34" charset="0"/>
                <a:ea typeface="Verdana" panose="020B0604030504040204" pitchFamily="34" charset="0"/>
              </a:rPr>
            </a:br>
            <a:r>
              <a:rPr lang="en-US" altLang="en-US" dirty="0">
                <a:solidFill>
                  <a:schemeClr val="tx1"/>
                </a:solidFill>
                <a:latin typeface="Verdana" panose="020B0604030504040204" pitchFamily="34" charset="0"/>
                <a:ea typeface="Verdana" panose="020B0604030504040204" pitchFamily="34" charset="0"/>
              </a:rPr>
              <a:t>(cont.)</a:t>
            </a:r>
            <a:endParaRPr lang="en-US" dirty="0">
              <a:solidFill>
                <a:schemeClr val="tx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45E01129-BD70-4555-A324-433AB9B74F6C}"/>
              </a:ext>
            </a:extLst>
          </p:cNvPr>
          <p:cNvSpPr/>
          <p:nvPr/>
        </p:nvSpPr>
        <p:spPr>
          <a:xfrm>
            <a:off x="391885" y="1640053"/>
            <a:ext cx="8360229" cy="3693319"/>
          </a:xfrm>
          <a:prstGeom prst="rect">
            <a:avLst/>
          </a:prstGeom>
        </p:spPr>
        <p:txBody>
          <a:bodyPr wrap="square">
            <a:spAutoFit/>
          </a:bodyPr>
          <a:lstStyle/>
          <a:p>
            <a:pPr>
              <a:spcAft>
                <a:spcPct val="20000"/>
              </a:spcAft>
            </a:pPr>
            <a:endParaRPr lang="en-US" altLang="en-US" sz="3000" b="1" dirty="0"/>
          </a:p>
          <a:p>
            <a:pPr>
              <a:spcAft>
                <a:spcPct val="20000"/>
              </a:spcAft>
            </a:pPr>
            <a:r>
              <a:rPr lang="en-US" altLang="en-US" b="1" dirty="0">
                <a:latin typeface="Verdana" panose="020B0604030504040204" pitchFamily="34" charset="0"/>
                <a:ea typeface="Verdana" panose="020B0604030504040204" pitchFamily="34" charset="0"/>
              </a:rPr>
              <a:t>To ensure that each employee understands:</a:t>
            </a:r>
          </a:p>
          <a:p>
            <a:pPr>
              <a:spcAft>
                <a:spcPct val="20000"/>
              </a:spcAft>
            </a:pPr>
            <a:endParaRPr lang="en-US" altLang="en-US" b="1" dirty="0">
              <a:latin typeface="Verdana" panose="020B0604030504040204" pitchFamily="34" charset="0"/>
              <a:ea typeface="Verdana" panose="020B0604030504040204" pitchFamily="34" charset="0"/>
            </a:endParaRPr>
          </a:p>
          <a:p>
            <a:pPr marL="342900" indent="-342900">
              <a:spcAft>
                <a:spcPct val="20000"/>
              </a:spcAft>
              <a:buFont typeface="Arial" panose="020B0604020202020204" pitchFamily="34" charset="0"/>
              <a:buChar char="•"/>
            </a:pPr>
            <a:r>
              <a:rPr lang="en-US" altLang="en-US" dirty="0">
                <a:latin typeface="Verdana" panose="020B0604030504040204" pitchFamily="34" charset="0"/>
                <a:ea typeface="Verdana" panose="020B0604030504040204" pitchFamily="34" charset="0"/>
              </a:rPr>
              <a:t>The Federal Civil Rights Laws, Regulations, Instructions, policies, and guidance regarding unlawful discrimination.</a:t>
            </a:r>
          </a:p>
          <a:p>
            <a:pPr>
              <a:spcAft>
                <a:spcPct val="20000"/>
              </a:spcAft>
            </a:pPr>
            <a:endParaRPr lang="en-US" altLang="en-US" dirty="0">
              <a:latin typeface="Verdana" panose="020B0604030504040204" pitchFamily="34" charset="0"/>
              <a:ea typeface="Verdana" panose="020B0604030504040204" pitchFamily="34" charset="0"/>
            </a:endParaRPr>
          </a:p>
          <a:p>
            <a:pPr marL="342900" indent="-342900">
              <a:spcAft>
                <a:spcPct val="20000"/>
              </a:spcAft>
              <a:buFont typeface="Arial" panose="020B0604020202020204" pitchFamily="34" charset="0"/>
              <a:buChar char="•"/>
            </a:pPr>
            <a:r>
              <a:rPr lang="en-US" altLang="en-US" dirty="0">
                <a:latin typeface="Verdana" panose="020B0604030504040204" pitchFamily="34" charset="0"/>
                <a:ea typeface="Verdana" panose="020B0604030504040204" pitchFamily="34" charset="0"/>
              </a:rPr>
              <a:t>The policies and practices that we must implement to ensure applicants and participants are afforded an equal opportunity to participate in and have meaningful access to all programs and activities.</a:t>
            </a:r>
          </a:p>
          <a:p>
            <a:pPr lvl="1"/>
            <a:endParaRPr lang="en-US" altLang="en-US" dirty="0"/>
          </a:p>
        </p:txBody>
      </p:sp>
    </p:spTree>
    <p:extLst>
      <p:ext uri="{BB962C8B-B14F-4D97-AF65-F5344CB8AC3E}">
        <p14:creationId xmlns:p14="http://schemas.microsoft.com/office/powerpoint/2010/main" val="1601062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F48A-96A3-4352-8B4B-8FC619FA8E8C}"/>
              </a:ext>
            </a:extLst>
          </p:cNvPr>
          <p:cNvSpPr>
            <a:spLocks noGrp="1"/>
          </p:cNvSpPr>
          <p:nvPr>
            <p:ph type="title"/>
          </p:nvPr>
        </p:nvSpPr>
        <p:spPr>
          <a:xfrm>
            <a:off x="674369" y="624054"/>
            <a:ext cx="7843267" cy="808506"/>
          </a:xfrm>
        </p:spPr>
        <p:txBody>
          <a:bodyPr/>
          <a:lstStyle/>
          <a:p>
            <a:pPr algn="ctr"/>
            <a:r>
              <a:rPr lang="en-US" spc="-5" dirty="0">
                <a:solidFill>
                  <a:schemeClr val="tx1"/>
                </a:solidFill>
                <a:latin typeface="Verdana" panose="020B0604030504040204" pitchFamily="34" charset="0"/>
                <a:ea typeface="Verdana" panose="020B0604030504040204" pitchFamily="34" charset="0"/>
              </a:rPr>
              <a:t>Non-discrimination</a:t>
            </a:r>
            <a:r>
              <a:rPr lang="en-US" spc="55" dirty="0">
                <a:solidFill>
                  <a:schemeClr val="tx1"/>
                </a:solidFill>
                <a:latin typeface="Verdana" panose="020B0604030504040204" pitchFamily="34" charset="0"/>
                <a:ea typeface="Verdana" panose="020B0604030504040204" pitchFamily="34" charset="0"/>
              </a:rPr>
              <a:t> </a:t>
            </a:r>
            <a:r>
              <a:rPr lang="en-US" spc="-10" dirty="0">
                <a:solidFill>
                  <a:schemeClr val="tx1"/>
                </a:solidFill>
                <a:latin typeface="Verdana" panose="020B0604030504040204" pitchFamily="34" charset="0"/>
                <a:ea typeface="Verdana" panose="020B0604030504040204" pitchFamily="34" charset="0"/>
              </a:rPr>
              <a:t>Statement</a:t>
            </a:r>
            <a:br>
              <a:rPr lang="en-US" spc="-10" dirty="0">
                <a:solidFill>
                  <a:schemeClr val="tx1"/>
                </a:solidFill>
                <a:latin typeface="Verdana" panose="020B0604030504040204" pitchFamily="34" charset="0"/>
                <a:ea typeface="Verdana" panose="020B0604030504040204" pitchFamily="34" charset="0"/>
              </a:rPr>
            </a:br>
            <a:r>
              <a:rPr lang="en-US" sz="2400" spc="-10" dirty="0">
                <a:solidFill>
                  <a:schemeClr val="tx1"/>
                </a:solidFill>
                <a:latin typeface="Verdana" panose="020B0604030504040204" pitchFamily="34" charset="0"/>
                <a:ea typeface="Verdana" panose="020B0604030504040204" pitchFamily="34" charset="0"/>
              </a:rPr>
              <a:t>(cont.)</a:t>
            </a:r>
            <a:endParaRPr lang="en-US" sz="2400" dirty="0">
              <a:solidFill>
                <a:schemeClr val="tx1"/>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72EF0E11-99A4-4B84-A023-BD1CCD2A5EB5}"/>
              </a:ext>
            </a:extLst>
          </p:cNvPr>
          <p:cNvSpPr txBox="1"/>
          <p:nvPr/>
        </p:nvSpPr>
        <p:spPr>
          <a:xfrm>
            <a:off x="589280" y="1920240"/>
            <a:ext cx="8422640" cy="4955203"/>
          </a:xfrm>
          <a:prstGeom prst="rect">
            <a:avLst/>
          </a:prstGeom>
          <a:noFill/>
        </p:spPr>
        <p:txBody>
          <a:bodyPr wrap="square" rtlCol="0">
            <a:spAutoFit/>
          </a:bodyPr>
          <a:lstStyle/>
          <a:p>
            <a:pPr algn="l"/>
            <a:r>
              <a:rPr lang="en-US" b="0" i="0" dirty="0">
                <a:solidFill>
                  <a:srgbClr val="000000"/>
                </a:solidFill>
                <a:effectLst/>
                <a:latin typeface="Source Sans Pro" panose="020B0503030403020204" pitchFamily="34" charset="0"/>
              </a:rPr>
              <a:t>To file a program discrimination complaint, complete the USDA Program Discrimination Complaint Form, AD-3027, found online at </a:t>
            </a:r>
            <a:r>
              <a:rPr lang="en-US" b="0" i="0" u="sng" dirty="0">
                <a:solidFill>
                  <a:srgbClr val="0071BC"/>
                </a:solidFill>
                <a:effectLst/>
                <a:latin typeface="Source Sans Pro" panose="020B0503030403020204" pitchFamily="34" charset="0"/>
                <a:hlinkClick r:id="rId3"/>
              </a:rPr>
              <a:t>How to File a Program Discrimination Complaint</a:t>
            </a:r>
            <a:r>
              <a:rPr lang="en-US" b="0" i="0" dirty="0">
                <a:solidFill>
                  <a:srgbClr val="000000"/>
                </a:solidFill>
                <a:effectLst/>
                <a:latin typeface="Source Sans Pro" panose="020B0503030403020204" pitchFamily="34" charset="0"/>
              </a:rPr>
              <a:t> and at any USDA office or write a letter addressed to USDA and provide in the letter all of the information requested in the form. To request a copy of the complaint form, call (866) 632-9992. Submit your completed form or letter to USDA by: </a:t>
            </a:r>
          </a:p>
          <a:p>
            <a:pPr algn="l"/>
            <a:endParaRPr lang="en-US" b="0" i="0" dirty="0">
              <a:solidFill>
                <a:srgbClr val="000000"/>
              </a:solidFill>
              <a:effectLst/>
              <a:latin typeface="Source Sans Pro" panose="020B0503030403020204" pitchFamily="34" charset="0"/>
            </a:endParaRPr>
          </a:p>
          <a:p>
            <a:pPr marL="342900" indent="-342900" algn="l">
              <a:buAutoNum type="arabicParenBoth"/>
            </a:pPr>
            <a:r>
              <a:rPr lang="en-US" b="0" i="0" dirty="0">
                <a:solidFill>
                  <a:srgbClr val="000000"/>
                </a:solidFill>
                <a:effectLst/>
                <a:latin typeface="Source Sans Pro" panose="020B0503030403020204" pitchFamily="34" charset="0"/>
              </a:rPr>
              <a:t>mail: U.S. Department of Agriculture, Office of the Assistant Secretary for Civil Rights, </a:t>
            </a:r>
          </a:p>
          <a:p>
            <a:pPr algn="l"/>
            <a:r>
              <a:rPr lang="en-US" b="0" i="0" dirty="0">
                <a:solidFill>
                  <a:srgbClr val="000000"/>
                </a:solidFill>
                <a:effectLst/>
                <a:latin typeface="Source Sans Pro" panose="020B0503030403020204" pitchFamily="34" charset="0"/>
              </a:rPr>
              <a:t>1400 Independence Avenue, SW, Washington, D.C. 20250-9410; </a:t>
            </a:r>
          </a:p>
          <a:p>
            <a:pPr algn="l"/>
            <a:endParaRPr lang="en-US" dirty="0">
              <a:solidFill>
                <a:srgbClr val="000000"/>
              </a:solidFill>
              <a:latin typeface="Source Sans Pro" panose="020B0503030403020204" pitchFamily="34" charset="0"/>
            </a:endParaRPr>
          </a:p>
          <a:p>
            <a:pPr algn="l"/>
            <a:r>
              <a:rPr lang="en-US" b="0" i="0" dirty="0">
                <a:solidFill>
                  <a:srgbClr val="000000"/>
                </a:solidFill>
                <a:effectLst/>
                <a:latin typeface="Source Sans Pro" panose="020B0503030403020204" pitchFamily="34" charset="0"/>
              </a:rPr>
              <a:t>(2) fax: (202) 690-7442; or </a:t>
            </a:r>
          </a:p>
          <a:p>
            <a:pPr algn="l"/>
            <a:endParaRPr lang="en-US" dirty="0">
              <a:solidFill>
                <a:srgbClr val="000000"/>
              </a:solidFill>
              <a:latin typeface="Source Sans Pro" panose="020B0503030403020204" pitchFamily="34" charset="0"/>
            </a:endParaRPr>
          </a:p>
          <a:p>
            <a:pPr algn="l"/>
            <a:r>
              <a:rPr lang="en-US" b="0" i="0" dirty="0">
                <a:solidFill>
                  <a:srgbClr val="000000"/>
                </a:solidFill>
                <a:effectLst/>
                <a:latin typeface="Source Sans Pro" panose="020B0503030403020204" pitchFamily="34" charset="0"/>
              </a:rPr>
              <a:t>(3) email: </a:t>
            </a:r>
            <a:r>
              <a:rPr lang="en-US" b="0" i="0" u="sng" dirty="0">
                <a:solidFill>
                  <a:srgbClr val="0071BC"/>
                </a:solidFill>
                <a:effectLst/>
                <a:latin typeface="Source Sans Pro" panose="020B0503030403020204" pitchFamily="34" charset="0"/>
                <a:hlinkClick r:id="rId4"/>
              </a:rPr>
              <a:t>program.intake@usda.gov</a:t>
            </a:r>
            <a:r>
              <a:rPr lang="en-US" b="0" i="0" dirty="0">
                <a:solidFill>
                  <a:srgbClr val="000000"/>
                </a:solidFill>
                <a:effectLst/>
                <a:latin typeface="Source Sans Pro" panose="020B0503030403020204" pitchFamily="34" charset="0"/>
              </a:rPr>
              <a:t>.</a:t>
            </a:r>
          </a:p>
          <a:p>
            <a:pPr algn="l"/>
            <a:endParaRPr lang="en-US" b="0" i="0" dirty="0">
              <a:solidFill>
                <a:srgbClr val="000000"/>
              </a:solidFill>
              <a:effectLst/>
              <a:latin typeface="Source Sans Pro" panose="020B0503030403020204" pitchFamily="34" charset="0"/>
            </a:endParaRPr>
          </a:p>
          <a:p>
            <a:pPr algn="l"/>
            <a:r>
              <a:rPr lang="en-US" b="0" i="0" dirty="0">
                <a:solidFill>
                  <a:srgbClr val="000000"/>
                </a:solidFill>
                <a:effectLst/>
                <a:latin typeface="Source Sans Pro" panose="020B0503030403020204" pitchFamily="34" charset="0"/>
              </a:rPr>
              <a:t>USDA is an equal opportunity provider, employer, and lender.</a:t>
            </a:r>
          </a:p>
          <a:p>
            <a:pPr marL="12700">
              <a:lnSpc>
                <a:spcPct val="100000"/>
              </a:lnSpc>
            </a:pPr>
            <a:endParaRPr lang="en-US" sz="1400" spc="-10" dirty="0">
              <a:latin typeface="Verdana" panose="020B0604030504040204" pitchFamily="34" charset="0"/>
              <a:ea typeface="Verdana" panose="020B0604030504040204" pitchFamily="34" charset="0"/>
              <a:cs typeface="Times New Roman"/>
            </a:endParaRPr>
          </a:p>
          <a:p>
            <a:pPr marL="12700"/>
            <a:r>
              <a:rPr lang="en-US" sz="1400" spc="-10" dirty="0">
                <a:latin typeface="Verdana" panose="020B0604030504040204" pitchFamily="34" charset="0"/>
                <a:ea typeface="Verdana" panose="020B0604030504040204" pitchFamily="34" charset="0"/>
                <a:cs typeface="Times New Roman"/>
              </a:rPr>
              <a:t>					</a:t>
            </a:r>
            <a:endParaRPr lang="en-US" sz="1400" dirty="0">
              <a:latin typeface="Verdana" panose="020B0604030504040204" pitchFamily="34" charset="0"/>
              <a:ea typeface="Verdana" panose="020B0604030504040204" pitchFamily="34" charset="0"/>
              <a:cs typeface="Times New Roman"/>
            </a:endParaRPr>
          </a:p>
        </p:txBody>
      </p:sp>
    </p:spTree>
    <p:extLst>
      <p:ext uri="{BB962C8B-B14F-4D97-AF65-F5344CB8AC3E}">
        <p14:creationId xmlns:p14="http://schemas.microsoft.com/office/powerpoint/2010/main" val="334146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277474-EB0C-45B3-8EE4-4A2BE9E65AF7}"/>
              </a:ext>
            </a:extLst>
          </p:cNvPr>
          <p:cNvSpPr>
            <a:spLocks noGrp="1"/>
          </p:cNvSpPr>
          <p:nvPr>
            <p:ph type="title"/>
          </p:nvPr>
        </p:nvSpPr>
        <p:spPr/>
        <p:txBody>
          <a:bodyPr/>
          <a:lstStyle/>
          <a:p>
            <a:pPr algn="ctr"/>
            <a:r>
              <a:rPr lang="en-US" spc="-5" dirty="0">
                <a:solidFill>
                  <a:schemeClr val="tx1"/>
                </a:solidFill>
                <a:latin typeface="Verdana" panose="020B0604030504040204" pitchFamily="34" charset="0"/>
                <a:ea typeface="Verdana" panose="020B0604030504040204" pitchFamily="34" charset="0"/>
              </a:rPr>
              <a:t>Non-discrimination</a:t>
            </a:r>
            <a:r>
              <a:rPr lang="en-US" spc="55" dirty="0">
                <a:solidFill>
                  <a:schemeClr val="tx1"/>
                </a:solidFill>
                <a:latin typeface="Verdana" panose="020B0604030504040204" pitchFamily="34" charset="0"/>
                <a:ea typeface="Verdana" panose="020B0604030504040204" pitchFamily="34" charset="0"/>
              </a:rPr>
              <a:t> </a:t>
            </a:r>
            <a:r>
              <a:rPr lang="en-US" spc="-10" dirty="0">
                <a:solidFill>
                  <a:schemeClr val="tx1"/>
                </a:solidFill>
                <a:latin typeface="Verdana" panose="020B0604030504040204" pitchFamily="34" charset="0"/>
                <a:ea typeface="Verdana" panose="020B0604030504040204" pitchFamily="34" charset="0"/>
              </a:rPr>
              <a:t>Statement</a:t>
            </a:r>
            <a:br>
              <a:rPr lang="en-US" spc="-10" dirty="0">
                <a:solidFill>
                  <a:schemeClr val="tx1"/>
                </a:solidFill>
                <a:latin typeface="Verdana" panose="020B0604030504040204" pitchFamily="34" charset="0"/>
                <a:ea typeface="Verdana" panose="020B0604030504040204" pitchFamily="34" charset="0"/>
              </a:rPr>
            </a:br>
            <a:r>
              <a:rPr lang="en-US" spc="-10" dirty="0">
                <a:solidFill>
                  <a:schemeClr val="tx1"/>
                </a:solidFill>
                <a:latin typeface="Verdana" panose="020B0604030504040204" pitchFamily="34" charset="0"/>
                <a:ea typeface="Verdana" panose="020B0604030504040204" pitchFamily="34" charset="0"/>
              </a:rPr>
              <a:t>(</a:t>
            </a:r>
            <a:r>
              <a:rPr lang="en-US" sz="2400" spc="-10" dirty="0">
                <a:solidFill>
                  <a:schemeClr val="tx1"/>
                </a:solidFill>
                <a:latin typeface="Verdana" panose="020B0604030504040204" pitchFamily="34" charset="0"/>
                <a:ea typeface="Verdana" panose="020B0604030504040204" pitchFamily="34" charset="0"/>
              </a:rPr>
              <a:t>cont.)</a:t>
            </a:r>
            <a:endParaRPr lang="en-US" dirty="0">
              <a:solidFill>
                <a:schemeClr val="tx1"/>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03F39360-207E-403C-8196-E64A22618DC9}"/>
              </a:ext>
            </a:extLst>
          </p:cNvPr>
          <p:cNvSpPr/>
          <p:nvPr/>
        </p:nvSpPr>
        <p:spPr>
          <a:xfrm>
            <a:off x="650366" y="1680425"/>
            <a:ext cx="7843267" cy="4832092"/>
          </a:xfrm>
          <a:prstGeom prst="rect">
            <a:avLst/>
          </a:prstGeom>
        </p:spPr>
        <p:txBody>
          <a:bodyPr wrap="square">
            <a:spAutoFit/>
          </a:bodyPr>
          <a:lstStyle/>
          <a:p>
            <a:pPr algn="l"/>
            <a:r>
              <a:rPr lang="en-US" sz="1400" b="0" i="0" dirty="0">
                <a:solidFill>
                  <a:srgbClr val="1B1B1B"/>
                </a:solidFill>
                <a:effectLst/>
                <a:latin typeface="Verdana" panose="020B0604030504040204" pitchFamily="34" charset="0"/>
                <a:ea typeface="Verdana" panose="020B0604030504040204" pitchFamily="34" charset="0"/>
              </a:rPr>
              <a:t>HHS provides federal financial assistance for many programs to enhance health and well-being, including TANF, Head Start, the Low-Income Home Energy Assistance Program (LIHEAP), and others. If you believe that you have been discriminated against because of your race, color, national origin, disability, age, sex (including pregnancy, sexual orientation, and gender identity), or religion in programs or activities that HHS directly operates or to which HHS provides federal financial assistance, you may file a complaint with the Office for Civil Rights (OCR) for yourself or for someone else.</a:t>
            </a:r>
          </a:p>
          <a:p>
            <a:pPr algn="l"/>
            <a:r>
              <a:rPr lang="en-US" sz="1400" b="0" i="0" dirty="0">
                <a:solidFill>
                  <a:srgbClr val="1B1B1B"/>
                </a:solidFill>
                <a:effectLst/>
                <a:latin typeface="Verdana" panose="020B0604030504040204" pitchFamily="34" charset="0"/>
                <a:ea typeface="Verdana" panose="020B0604030504040204" pitchFamily="34" charset="0"/>
              </a:rPr>
              <a:t>To file a complaint of discrimination for yourself or someone else regarding a program receiving federal financial assistance through HHS, complete the form online through OCR’s Complaint Portal at </a:t>
            </a:r>
            <a:r>
              <a:rPr lang="en-US" sz="1400" b="0" i="0" dirty="0">
                <a:solidFill>
                  <a:srgbClr val="2E8540"/>
                </a:solidFill>
                <a:effectLst/>
                <a:latin typeface="Verdana" panose="020B0604030504040204" pitchFamily="34" charset="0"/>
                <a:ea typeface="Verdana" panose="020B0604030504040204" pitchFamily="34" charset="0"/>
                <a:hlinkClick r:id="rId3"/>
              </a:rPr>
              <a:t>https://ocrportal.hhs.gov/ocr/</a:t>
            </a:r>
            <a:r>
              <a:rPr lang="en-US" sz="1400" b="0" i="0" dirty="0">
                <a:solidFill>
                  <a:srgbClr val="1B1B1B"/>
                </a:solidFill>
                <a:effectLst/>
                <a:latin typeface="Verdana" panose="020B0604030504040204" pitchFamily="34" charset="0"/>
                <a:ea typeface="Verdana" panose="020B0604030504040204" pitchFamily="34" charset="0"/>
              </a:rPr>
              <a:t>. You may also contact OCR via mail at: Centralized Case Management Operations, U.S. Department of Health and Human Services, 200 Independence Avenue, S.W., Room 509F HHH Bldg., Washington, D.C. 20201; fax: (202) 619-3818; or email: </a:t>
            </a:r>
            <a:r>
              <a:rPr lang="en-US" sz="1400" b="0" i="0" dirty="0">
                <a:solidFill>
                  <a:srgbClr val="2E8540"/>
                </a:solidFill>
                <a:effectLst/>
                <a:latin typeface="Verdana" panose="020B0604030504040204" pitchFamily="34" charset="0"/>
                <a:ea typeface="Verdana" panose="020B0604030504040204" pitchFamily="34" charset="0"/>
                <a:hlinkClick r:id="rId4"/>
              </a:rPr>
              <a:t>OCRmail@hhs.gov</a:t>
            </a:r>
            <a:r>
              <a:rPr lang="en-US" sz="1400" b="0" i="0" dirty="0">
                <a:solidFill>
                  <a:srgbClr val="1B1B1B"/>
                </a:solidFill>
                <a:effectLst/>
                <a:latin typeface="Verdana" panose="020B0604030504040204" pitchFamily="34" charset="0"/>
                <a:ea typeface="Verdana" panose="020B0604030504040204" pitchFamily="34" charset="0"/>
              </a:rPr>
              <a:t>. For faster processing, we encourage you to use the OCR online portal to file complaints rather than filing via mail. Persons who need assistance with filing a civil rights complaint can email OCR at </a:t>
            </a:r>
            <a:r>
              <a:rPr lang="en-US" sz="1400" b="0" i="0" dirty="0">
                <a:solidFill>
                  <a:srgbClr val="2E8540"/>
                </a:solidFill>
                <a:effectLst/>
                <a:latin typeface="Verdana" panose="020B0604030504040204" pitchFamily="34" charset="0"/>
                <a:ea typeface="Verdana" panose="020B0604030504040204" pitchFamily="34" charset="0"/>
                <a:hlinkClick r:id="rId5"/>
              </a:rPr>
              <a:t>OCRMail@hhs.gov</a:t>
            </a:r>
            <a:r>
              <a:rPr lang="en-US" sz="1400" b="0" i="0" dirty="0">
                <a:solidFill>
                  <a:srgbClr val="1B1B1B"/>
                </a:solidFill>
                <a:effectLst/>
                <a:latin typeface="Verdana" panose="020B0604030504040204" pitchFamily="34" charset="0"/>
                <a:ea typeface="Verdana" panose="020B0604030504040204" pitchFamily="34" charset="0"/>
              </a:rPr>
              <a:t> or call OCR toll-free at 1-800-368-1019, TDD 1-800-537-7697. For persons who are deaf, hard of hearing, or have speech difficulties, please dial 7-1-1 to access telecommunications relay services. We also provide alternative formats (such as Braille and large print), auxiliary aids and language assistance services free of charge for filing a complaint.</a:t>
            </a:r>
          </a:p>
        </p:txBody>
      </p:sp>
    </p:spTree>
    <p:extLst>
      <p:ext uri="{BB962C8B-B14F-4D97-AF65-F5344CB8AC3E}">
        <p14:creationId xmlns:p14="http://schemas.microsoft.com/office/powerpoint/2010/main" val="2789425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7A76-99E7-40E3-ABB8-3AA785298943}"/>
              </a:ext>
            </a:extLst>
          </p:cNvPr>
          <p:cNvSpPr>
            <a:spLocks noGrp="1"/>
          </p:cNvSpPr>
          <p:nvPr>
            <p:ph type="title"/>
          </p:nvPr>
        </p:nvSpPr>
        <p:spPr/>
        <p:txBody>
          <a:bodyPr/>
          <a:lstStyle/>
          <a:p>
            <a:pPr algn="ctr"/>
            <a:r>
              <a:rPr lang="en-US" spc="-5" dirty="0">
                <a:solidFill>
                  <a:schemeClr val="tx1"/>
                </a:solidFill>
                <a:latin typeface="Verdana" panose="020B0604030504040204" pitchFamily="34" charset="0"/>
                <a:ea typeface="Verdana" panose="020B0604030504040204" pitchFamily="34" charset="0"/>
              </a:rPr>
              <a:t>Non-discrimination</a:t>
            </a:r>
            <a:r>
              <a:rPr lang="en-US" spc="55" dirty="0">
                <a:solidFill>
                  <a:schemeClr val="tx1"/>
                </a:solidFill>
                <a:latin typeface="Verdana" panose="020B0604030504040204" pitchFamily="34" charset="0"/>
                <a:ea typeface="Verdana" panose="020B0604030504040204" pitchFamily="34" charset="0"/>
              </a:rPr>
              <a:t> </a:t>
            </a:r>
            <a:r>
              <a:rPr lang="en-US" spc="-10" dirty="0">
                <a:solidFill>
                  <a:schemeClr val="tx1"/>
                </a:solidFill>
                <a:latin typeface="Verdana" panose="020B0604030504040204" pitchFamily="34" charset="0"/>
                <a:ea typeface="Verdana" panose="020B0604030504040204" pitchFamily="34" charset="0"/>
              </a:rPr>
              <a:t>Statement</a:t>
            </a:r>
            <a:endParaRPr lang="en-US" dirty="0">
              <a:solidFill>
                <a:schemeClr val="tx1"/>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48264189-4CE1-4F9E-9F20-1DD88D39022C}"/>
              </a:ext>
            </a:extLst>
          </p:cNvPr>
          <p:cNvSpPr txBox="1"/>
          <p:nvPr/>
        </p:nvSpPr>
        <p:spPr>
          <a:xfrm>
            <a:off x="406400" y="1964987"/>
            <a:ext cx="8260079" cy="4008790"/>
          </a:xfrm>
          <a:prstGeom prst="rect">
            <a:avLst/>
          </a:prstGeom>
          <a:noFill/>
        </p:spPr>
        <p:txBody>
          <a:bodyPr wrap="square" rtlCol="0">
            <a:spAutoFit/>
          </a:bodyPr>
          <a:lstStyle/>
          <a:p>
            <a:pPr marR="2597150" lvl="0" algn="ctr">
              <a:spcBef>
                <a:spcPts val="105"/>
              </a:spcBef>
            </a:pPr>
            <a:r>
              <a:rPr lang="en-US" sz="2400" dirty="0">
                <a:solidFill>
                  <a:prstClr val="black"/>
                </a:solidFill>
                <a:latin typeface="Verdana"/>
                <a:cs typeface="Verdana"/>
              </a:rPr>
              <a:t>USDA </a:t>
            </a:r>
            <a:r>
              <a:rPr lang="en-US" sz="2400" spc="-5" dirty="0">
                <a:solidFill>
                  <a:prstClr val="black"/>
                </a:solidFill>
                <a:latin typeface="Verdana"/>
                <a:cs typeface="Verdana"/>
              </a:rPr>
              <a:t>Nondiscrimination </a:t>
            </a:r>
            <a:r>
              <a:rPr lang="en-US" sz="2400" dirty="0">
                <a:solidFill>
                  <a:prstClr val="black"/>
                </a:solidFill>
                <a:latin typeface="Verdana"/>
                <a:cs typeface="Verdana"/>
              </a:rPr>
              <a:t>Statement</a:t>
            </a:r>
          </a:p>
          <a:p>
            <a:pPr lvl="0">
              <a:spcBef>
                <a:spcPts val="35"/>
              </a:spcBef>
            </a:pPr>
            <a:endParaRPr lang="en-US" sz="2400" dirty="0">
              <a:solidFill>
                <a:prstClr val="black"/>
              </a:solidFill>
              <a:latin typeface="Times New Roman"/>
              <a:cs typeface="Times New Roman"/>
            </a:endParaRPr>
          </a:p>
          <a:p>
            <a:pPr marL="268605" lvl="0"/>
            <a:r>
              <a:rPr lang="en-US" sz="2400" dirty="0">
                <a:solidFill>
                  <a:prstClr val="black"/>
                </a:solidFill>
                <a:latin typeface="Verdana"/>
                <a:cs typeface="Verdana"/>
              </a:rPr>
              <a:t>Short</a:t>
            </a:r>
            <a:r>
              <a:rPr lang="en-US" sz="2400" spc="-25" dirty="0">
                <a:solidFill>
                  <a:prstClr val="black"/>
                </a:solidFill>
                <a:latin typeface="Verdana"/>
                <a:cs typeface="Verdana"/>
              </a:rPr>
              <a:t> </a:t>
            </a:r>
            <a:r>
              <a:rPr lang="en-US" sz="2400" spc="-5" dirty="0">
                <a:solidFill>
                  <a:prstClr val="black"/>
                </a:solidFill>
                <a:latin typeface="Verdana"/>
                <a:cs typeface="Verdana"/>
              </a:rPr>
              <a:t>versions</a:t>
            </a:r>
            <a:endParaRPr lang="en-US" sz="2400" dirty="0">
              <a:solidFill>
                <a:prstClr val="black"/>
              </a:solidFill>
              <a:latin typeface="Verdana"/>
              <a:cs typeface="Verdana"/>
            </a:endParaRPr>
          </a:p>
          <a:p>
            <a:pPr marL="793115" lvl="0" indent="-286385">
              <a:spcBef>
                <a:spcPts val="5"/>
              </a:spcBef>
              <a:buFont typeface="Wingdings"/>
              <a:buChar char=""/>
              <a:tabLst>
                <a:tab pos="793750" algn="l"/>
              </a:tabLst>
            </a:pPr>
            <a:r>
              <a:rPr lang="en-US" b="1" spc="-5" dirty="0">
                <a:solidFill>
                  <a:prstClr val="black"/>
                </a:solidFill>
                <a:latin typeface="Verdana"/>
                <a:cs typeface="Verdana"/>
              </a:rPr>
              <a:t>This institution </a:t>
            </a:r>
            <a:r>
              <a:rPr lang="en-US" b="1" spc="-10" dirty="0">
                <a:solidFill>
                  <a:prstClr val="black"/>
                </a:solidFill>
                <a:latin typeface="Verdana"/>
                <a:cs typeface="Verdana"/>
              </a:rPr>
              <a:t>is </a:t>
            </a:r>
            <a:r>
              <a:rPr lang="en-US" b="1" spc="-5" dirty="0">
                <a:solidFill>
                  <a:prstClr val="black"/>
                </a:solidFill>
                <a:latin typeface="Verdana"/>
                <a:cs typeface="Verdana"/>
              </a:rPr>
              <a:t>an </a:t>
            </a:r>
            <a:r>
              <a:rPr lang="en-US" b="1" spc="-10" dirty="0">
                <a:solidFill>
                  <a:prstClr val="black"/>
                </a:solidFill>
                <a:latin typeface="Verdana"/>
                <a:cs typeface="Verdana"/>
              </a:rPr>
              <a:t>equal opportunity</a:t>
            </a:r>
            <a:r>
              <a:rPr lang="en-US" b="1" spc="125" dirty="0">
                <a:solidFill>
                  <a:prstClr val="black"/>
                </a:solidFill>
                <a:latin typeface="Verdana"/>
                <a:cs typeface="Verdana"/>
              </a:rPr>
              <a:t> </a:t>
            </a:r>
            <a:r>
              <a:rPr lang="en-US" b="1" spc="-5" dirty="0">
                <a:solidFill>
                  <a:prstClr val="black"/>
                </a:solidFill>
                <a:latin typeface="Verdana"/>
                <a:cs typeface="Verdana"/>
              </a:rPr>
              <a:t>provider.</a:t>
            </a:r>
          </a:p>
          <a:p>
            <a:pPr marL="506730" lvl="0">
              <a:spcBef>
                <a:spcPts val="5"/>
              </a:spcBef>
              <a:tabLst>
                <a:tab pos="793750" algn="l"/>
              </a:tabLst>
            </a:pPr>
            <a:endParaRPr lang="en-US" dirty="0">
              <a:solidFill>
                <a:prstClr val="black"/>
              </a:solidFill>
              <a:latin typeface="Verdana"/>
              <a:cs typeface="Verdana"/>
            </a:endParaRPr>
          </a:p>
          <a:p>
            <a:pPr marL="793115" lvl="0" indent="-286385">
              <a:buFont typeface="Wingdings"/>
              <a:buChar char=""/>
              <a:tabLst>
                <a:tab pos="793750" algn="l"/>
              </a:tabLst>
            </a:pPr>
            <a:r>
              <a:rPr lang="en-US" b="1" spc="-5" dirty="0" err="1">
                <a:solidFill>
                  <a:prstClr val="black"/>
                </a:solidFill>
                <a:latin typeface="Verdana"/>
                <a:cs typeface="Verdana"/>
              </a:rPr>
              <a:t>Esta</a:t>
            </a:r>
            <a:r>
              <a:rPr lang="en-US" b="1" spc="-5" dirty="0">
                <a:solidFill>
                  <a:prstClr val="black"/>
                </a:solidFill>
                <a:latin typeface="Verdana"/>
                <a:cs typeface="Verdana"/>
              </a:rPr>
              <a:t> </a:t>
            </a:r>
            <a:r>
              <a:rPr lang="en-US" b="1" spc="-5" dirty="0" err="1">
                <a:solidFill>
                  <a:prstClr val="black"/>
                </a:solidFill>
                <a:latin typeface="Verdana"/>
                <a:cs typeface="Verdana"/>
              </a:rPr>
              <a:t>institución</a:t>
            </a:r>
            <a:r>
              <a:rPr lang="en-US" b="1" spc="-5" dirty="0">
                <a:solidFill>
                  <a:prstClr val="black"/>
                </a:solidFill>
                <a:latin typeface="Verdana"/>
                <a:cs typeface="Verdana"/>
              </a:rPr>
              <a:t> </a:t>
            </a:r>
            <a:r>
              <a:rPr lang="en-US" b="1" spc="-10" dirty="0">
                <a:solidFill>
                  <a:prstClr val="black"/>
                </a:solidFill>
                <a:latin typeface="Verdana"/>
                <a:cs typeface="Verdana"/>
              </a:rPr>
              <a:t>es un </a:t>
            </a:r>
            <a:r>
              <a:rPr lang="en-US" b="1" spc="-10" dirty="0" err="1">
                <a:solidFill>
                  <a:prstClr val="black"/>
                </a:solidFill>
                <a:latin typeface="Verdana"/>
                <a:cs typeface="Verdana"/>
              </a:rPr>
              <a:t>proveedor</a:t>
            </a:r>
            <a:r>
              <a:rPr lang="en-US" b="1" spc="-10" dirty="0">
                <a:solidFill>
                  <a:prstClr val="black"/>
                </a:solidFill>
                <a:latin typeface="Verdana"/>
                <a:cs typeface="Verdana"/>
              </a:rPr>
              <a:t> que </a:t>
            </a:r>
            <a:r>
              <a:rPr lang="en-US" b="1" spc="-10" dirty="0" err="1">
                <a:solidFill>
                  <a:prstClr val="black"/>
                </a:solidFill>
                <a:latin typeface="Verdana"/>
                <a:cs typeface="Verdana"/>
              </a:rPr>
              <a:t>ofrece</a:t>
            </a:r>
            <a:r>
              <a:rPr lang="en-US" b="1" spc="-10" dirty="0">
                <a:solidFill>
                  <a:prstClr val="black"/>
                </a:solidFill>
                <a:latin typeface="Verdana"/>
                <a:cs typeface="Verdana"/>
              </a:rPr>
              <a:t> </a:t>
            </a:r>
            <a:r>
              <a:rPr lang="en-US" b="1" spc="-10" dirty="0" err="1">
                <a:solidFill>
                  <a:prstClr val="black"/>
                </a:solidFill>
                <a:latin typeface="Verdana"/>
                <a:cs typeface="Verdana"/>
              </a:rPr>
              <a:t>igualdad</a:t>
            </a:r>
            <a:r>
              <a:rPr lang="en-US" b="1" spc="254" dirty="0">
                <a:solidFill>
                  <a:prstClr val="black"/>
                </a:solidFill>
                <a:latin typeface="Verdana"/>
                <a:cs typeface="Verdana"/>
              </a:rPr>
              <a:t> </a:t>
            </a:r>
            <a:r>
              <a:rPr lang="en-US" b="1" spc="-10" dirty="0">
                <a:solidFill>
                  <a:prstClr val="black"/>
                </a:solidFill>
                <a:latin typeface="Verdana"/>
                <a:cs typeface="Verdana"/>
              </a:rPr>
              <a:t>de </a:t>
            </a:r>
            <a:r>
              <a:rPr lang="en-US" b="1" spc="-10" dirty="0" err="1">
                <a:solidFill>
                  <a:prstClr val="black"/>
                </a:solidFill>
                <a:latin typeface="Verdana"/>
                <a:cs typeface="Verdana"/>
              </a:rPr>
              <a:t>oportunidades</a:t>
            </a:r>
            <a:r>
              <a:rPr lang="en-US" b="1" spc="-10" dirty="0">
                <a:solidFill>
                  <a:prstClr val="black"/>
                </a:solidFill>
                <a:latin typeface="Verdana"/>
                <a:cs typeface="Verdana"/>
              </a:rPr>
              <a:t>.	</a:t>
            </a:r>
            <a:r>
              <a:rPr lang="en-US" spc="-10" dirty="0">
                <a:solidFill>
                  <a:prstClr val="black"/>
                </a:solidFill>
                <a:latin typeface="Verdana"/>
                <a:cs typeface="Verdana"/>
              </a:rPr>
              <a:t>(Spanish)</a:t>
            </a:r>
          </a:p>
          <a:p>
            <a:pPr marL="506730" lvl="0">
              <a:tabLst>
                <a:tab pos="793750" algn="l"/>
              </a:tabLst>
            </a:pPr>
            <a:endParaRPr lang="en-US" dirty="0">
              <a:solidFill>
                <a:prstClr val="black"/>
              </a:solidFill>
              <a:latin typeface="Verdana"/>
              <a:cs typeface="Verdana"/>
            </a:endParaRPr>
          </a:p>
          <a:p>
            <a:pPr marL="793115" lvl="0" indent="-286385">
              <a:lnSpc>
                <a:spcPts val="1845"/>
              </a:lnSpc>
              <a:buFont typeface="Wingdings"/>
              <a:buChar char=""/>
              <a:tabLst>
                <a:tab pos="793750" algn="l"/>
              </a:tabLst>
            </a:pPr>
            <a:r>
              <a:rPr lang="en-US" spc="-5" dirty="0">
                <a:solidFill>
                  <a:prstClr val="black"/>
                </a:solidFill>
                <a:latin typeface="Lucida Sans Unicode"/>
                <a:cs typeface="Lucida Sans Unicode"/>
              </a:rPr>
              <a:t>*Can be </a:t>
            </a:r>
            <a:r>
              <a:rPr lang="en-US" spc="-5" dirty="0">
                <a:solidFill>
                  <a:prstClr val="black"/>
                </a:solidFill>
                <a:latin typeface="Verdana"/>
                <a:cs typeface="Verdana"/>
              </a:rPr>
              <a:t>used </a:t>
            </a:r>
            <a:r>
              <a:rPr lang="en-US" spc="-5" dirty="0">
                <a:solidFill>
                  <a:prstClr val="black"/>
                </a:solidFill>
                <a:latin typeface="Lucida Sans Unicode"/>
                <a:cs typeface="Lucida Sans Unicode"/>
              </a:rPr>
              <a:t>in </a:t>
            </a:r>
            <a:r>
              <a:rPr lang="en-US" spc="-10" dirty="0">
                <a:solidFill>
                  <a:prstClr val="black"/>
                </a:solidFill>
                <a:latin typeface="Lucida Sans Unicode"/>
                <a:cs typeface="Lucida Sans Unicode"/>
              </a:rPr>
              <a:t>special </a:t>
            </a:r>
            <a:r>
              <a:rPr lang="en-US" spc="-5" dirty="0">
                <a:solidFill>
                  <a:prstClr val="black"/>
                </a:solidFill>
                <a:latin typeface="Lucida Sans Unicode"/>
                <a:cs typeface="Lucida Sans Unicode"/>
              </a:rPr>
              <a:t>circumstances</a:t>
            </a:r>
            <a:r>
              <a:rPr lang="en-US" spc="100" dirty="0">
                <a:solidFill>
                  <a:prstClr val="black"/>
                </a:solidFill>
                <a:latin typeface="Lucida Sans Unicode"/>
                <a:cs typeface="Lucida Sans Unicode"/>
              </a:rPr>
              <a:t> </a:t>
            </a:r>
            <a:r>
              <a:rPr lang="en-US" spc="-5" dirty="0">
                <a:solidFill>
                  <a:prstClr val="black"/>
                </a:solidFill>
                <a:latin typeface="Lucida Sans Unicode"/>
                <a:cs typeface="Lucida Sans Unicode"/>
              </a:rPr>
              <a:t>only</a:t>
            </a:r>
            <a:endParaRPr lang="en-US" dirty="0">
              <a:solidFill>
                <a:prstClr val="black"/>
              </a:solidFill>
              <a:latin typeface="Lucida Sans Unicode"/>
              <a:cs typeface="Lucida Sans Unicode"/>
            </a:endParaRPr>
          </a:p>
          <a:p>
            <a:pPr marL="268605" lvl="0">
              <a:spcBef>
                <a:spcPts val="2070"/>
              </a:spcBef>
            </a:pPr>
            <a:r>
              <a:rPr lang="en-US" sz="2400" spc="-5" dirty="0">
                <a:solidFill>
                  <a:prstClr val="black"/>
                </a:solidFill>
                <a:latin typeface="Verdana"/>
                <a:cs typeface="Verdana"/>
              </a:rPr>
              <a:t>Translations</a:t>
            </a:r>
            <a:endParaRPr lang="en-US" sz="2400" dirty="0">
              <a:solidFill>
                <a:prstClr val="black"/>
              </a:solidFill>
              <a:latin typeface="Verdana"/>
              <a:cs typeface="Verdana"/>
            </a:endParaRPr>
          </a:p>
          <a:p>
            <a:pPr marL="793115" lvl="0" indent="-286385">
              <a:spcBef>
                <a:spcPts val="5"/>
              </a:spcBef>
              <a:buFont typeface="Wingdings"/>
              <a:buChar char=""/>
              <a:tabLst>
                <a:tab pos="793750" algn="l"/>
              </a:tabLst>
            </a:pPr>
            <a:r>
              <a:rPr lang="en-US" spc="-5" dirty="0">
                <a:solidFill>
                  <a:srgbClr val="FF0000"/>
                </a:solidFill>
                <a:latin typeface="Verdana"/>
                <a:cs typeface="Verdana"/>
              </a:rPr>
              <a:t>Available on </a:t>
            </a:r>
            <a:r>
              <a:rPr lang="en-US" spc="-10" dirty="0">
                <a:solidFill>
                  <a:srgbClr val="FF0000"/>
                </a:solidFill>
                <a:latin typeface="Verdana"/>
                <a:cs typeface="Verdana"/>
              </a:rPr>
              <a:t>the USDA FNS</a:t>
            </a:r>
            <a:r>
              <a:rPr lang="en-US" spc="75" dirty="0">
                <a:solidFill>
                  <a:srgbClr val="FF0000"/>
                </a:solidFill>
                <a:latin typeface="Verdana"/>
                <a:cs typeface="Verdana"/>
              </a:rPr>
              <a:t> </a:t>
            </a:r>
            <a:r>
              <a:rPr lang="en-US" spc="-10" dirty="0">
                <a:solidFill>
                  <a:srgbClr val="FF0000"/>
                </a:solidFill>
                <a:latin typeface="Verdana"/>
                <a:cs typeface="Verdana"/>
              </a:rPr>
              <a:t>Website and NC DHHS DSS FNS Website</a:t>
            </a:r>
            <a:endParaRPr lang="en-US" dirty="0">
              <a:solidFill>
                <a:prstClr val="black"/>
              </a:solidFill>
              <a:latin typeface="Verdana"/>
              <a:cs typeface="Verdana"/>
            </a:endParaRPr>
          </a:p>
        </p:txBody>
      </p:sp>
    </p:spTree>
    <p:extLst>
      <p:ext uri="{BB962C8B-B14F-4D97-AF65-F5344CB8AC3E}">
        <p14:creationId xmlns:p14="http://schemas.microsoft.com/office/powerpoint/2010/main" val="1209069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5FE4-ED30-4E74-98F5-97FF6D259903}"/>
              </a:ext>
            </a:extLst>
          </p:cNvPr>
          <p:cNvSpPr>
            <a:spLocks noGrp="1"/>
          </p:cNvSpPr>
          <p:nvPr>
            <p:ph type="title"/>
          </p:nvPr>
        </p:nvSpPr>
        <p:spPr/>
        <p:txBody>
          <a:bodyPr/>
          <a:lstStyle/>
          <a:p>
            <a:pPr algn="ctr"/>
            <a:r>
              <a:rPr lang="en-US" sz="2800" kern="0" spc="-10" dirty="0">
                <a:solidFill>
                  <a:srgbClr val="136442"/>
                </a:solidFill>
                <a:latin typeface="Verdana"/>
                <a:ea typeface="+mj-ea"/>
                <a:cs typeface="Verdana"/>
              </a:rPr>
              <a:t>“And Justice For </a:t>
            </a:r>
            <a:r>
              <a:rPr lang="en-US" sz="2800" kern="0" spc="-5" dirty="0">
                <a:solidFill>
                  <a:srgbClr val="136442"/>
                </a:solidFill>
                <a:latin typeface="Verdana"/>
                <a:ea typeface="+mj-ea"/>
                <a:cs typeface="Verdana"/>
              </a:rPr>
              <a:t>All”</a:t>
            </a:r>
            <a:r>
              <a:rPr lang="en-US" sz="2800" kern="0" spc="80" dirty="0">
                <a:solidFill>
                  <a:srgbClr val="136442"/>
                </a:solidFill>
                <a:latin typeface="Verdana"/>
                <a:ea typeface="+mj-ea"/>
                <a:cs typeface="Verdana"/>
              </a:rPr>
              <a:t> </a:t>
            </a:r>
            <a:r>
              <a:rPr lang="en-US" sz="2800" kern="0" spc="-5" dirty="0">
                <a:solidFill>
                  <a:srgbClr val="136442"/>
                </a:solidFill>
                <a:latin typeface="Verdana"/>
                <a:ea typeface="+mj-ea"/>
                <a:cs typeface="Verdana"/>
              </a:rPr>
              <a:t>Poster</a:t>
            </a:r>
            <a:endParaRPr lang="en-US" dirty="0"/>
          </a:p>
        </p:txBody>
      </p:sp>
      <p:sp>
        <p:nvSpPr>
          <p:cNvPr id="3" name="Rectangle 2">
            <a:extLst>
              <a:ext uri="{FF2B5EF4-FFF2-40B4-BE49-F238E27FC236}">
                <a16:creationId xmlns:a16="http://schemas.microsoft.com/office/drawing/2014/main" id="{1699CF36-F9CC-40E4-BC13-A488EDF5CF65}"/>
              </a:ext>
            </a:extLst>
          </p:cNvPr>
          <p:cNvSpPr/>
          <p:nvPr/>
        </p:nvSpPr>
        <p:spPr>
          <a:xfrm>
            <a:off x="364837" y="1864545"/>
            <a:ext cx="5001490" cy="3237168"/>
          </a:xfrm>
          <a:prstGeom prst="rect">
            <a:avLst/>
          </a:prstGeom>
        </p:spPr>
        <p:txBody>
          <a:bodyPr wrap="square">
            <a:spAutoFit/>
          </a:bodyPr>
          <a:lstStyle/>
          <a:p>
            <a:pPr marL="76200" marR="841375" lvl="0">
              <a:spcBef>
                <a:spcPts val="100"/>
              </a:spcBef>
            </a:pPr>
            <a:r>
              <a:rPr lang="en-US" dirty="0">
                <a:solidFill>
                  <a:prstClr val="black"/>
                </a:solidFill>
                <a:latin typeface="Verdana" panose="020B0604030504040204" pitchFamily="34" charset="0"/>
                <a:ea typeface="Verdana" panose="020B0604030504040204" pitchFamily="34" charset="0"/>
                <a:cs typeface="Verdana"/>
              </a:rPr>
              <a:t>Display </a:t>
            </a:r>
            <a:r>
              <a:rPr lang="en-US" spc="-5" dirty="0">
                <a:solidFill>
                  <a:prstClr val="black"/>
                </a:solidFill>
                <a:latin typeface="Verdana" panose="020B0604030504040204" pitchFamily="34" charset="0"/>
                <a:ea typeface="Verdana" panose="020B0604030504040204" pitchFamily="34" charset="0"/>
                <a:cs typeface="Verdana"/>
              </a:rPr>
              <a:t>the poster </a:t>
            </a:r>
            <a:r>
              <a:rPr lang="en-US" dirty="0">
                <a:solidFill>
                  <a:prstClr val="black"/>
                </a:solidFill>
                <a:latin typeface="Verdana" panose="020B0604030504040204" pitchFamily="34" charset="0"/>
                <a:ea typeface="Verdana" panose="020B0604030504040204" pitchFamily="34" charset="0"/>
                <a:cs typeface="Verdana"/>
              </a:rPr>
              <a:t>in a </a:t>
            </a:r>
            <a:r>
              <a:rPr lang="en-US" spc="-5" dirty="0">
                <a:solidFill>
                  <a:prstClr val="black"/>
                </a:solidFill>
                <a:latin typeface="Verdana" panose="020B0604030504040204" pitchFamily="34" charset="0"/>
                <a:ea typeface="Verdana" panose="020B0604030504040204" pitchFamily="34" charset="0"/>
                <a:cs typeface="Verdana"/>
              </a:rPr>
              <a:t>prominent  location </a:t>
            </a:r>
            <a:r>
              <a:rPr lang="en-US" dirty="0">
                <a:solidFill>
                  <a:prstClr val="black"/>
                </a:solidFill>
                <a:latin typeface="Verdana" panose="020B0604030504040204" pitchFamily="34" charset="0"/>
                <a:ea typeface="Verdana" panose="020B0604030504040204" pitchFamily="34" charset="0"/>
                <a:cs typeface="Verdana"/>
              </a:rPr>
              <a:t>for all </a:t>
            </a:r>
            <a:r>
              <a:rPr lang="en-US" spc="-5" dirty="0">
                <a:solidFill>
                  <a:prstClr val="black"/>
                </a:solidFill>
                <a:latin typeface="Verdana" panose="020B0604030504040204" pitchFamily="34" charset="0"/>
                <a:ea typeface="Verdana" panose="020B0604030504040204" pitchFamily="34" charset="0"/>
                <a:cs typeface="Verdana"/>
              </a:rPr>
              <a:t>to</a:t>
            </a:r>
            <a:r>
              <a:rPr lang="en-US" spc="-25" dirty="0">
                <a:solidFill>
                  <a:prstClr val="black"/>
                </a:solidFill>
                <a:latin typeface="Verdana" panose="020B0604030504040204" pitchFamily="34" charset="0"/>
                <a:ea typeface="Verdana" panose="020B0604030504040204" pitchFamily="34" charset="0"/>
                <a:cs typeface="Verdana"/>
              </a:rPr>
              <a:t> </a:t>
            </a:r>
            <a:r>
              <a:rPr lang="en-US" dirty="0">
                <a:solidFill>
                  <a:prstClr val="black"/>
                </a:solidFill>
                <a:latin typeface="Verdana" panose="020B0604030504040204" pitchFamily="34" charset="0"/>
                <a:ea typeface="Verdana" panose="020B0604030504040204" pitchFamily="34" charset="0"/>
                <a:cs typeface="Verdana"/>
              </a:rPr>
              <a:t>view</a:t>
            </a:r>
          </a:p>
          <a:p>
            <a:pPr lvl="0">
              <a:spcBef>
                <a:spcPts val="35"/>
              </a:spcBef>
            </a:pPr>
            <a:endParaRPr lang="en-US" sz="1850" dirty="0">
              <a:solidFill>
                <a:prstClr val="black"/>
              </a:solidFill>
              <a:latin typeface="Verdana" panose="020B0604030504040204" pitchFamily="34" charset="0"/>
              <a:ea typeface="Verdana" panose="020B0604030504040204" pitchFamily="34" charset="0"/>
              <a:cs typeface="Times New Roman"/>
            </a:endParaRPr>
          </a:p>
          <a:p>
            <a:pPr lvl="0">
              <a:spcBef>
                <a:spcPts val="35"/>
              </a:spcBef>
            </a:pPr>
            <a:endParaRPr lang="en-US" sz="1850" dirty="0">
              <a:solidFill>
                <a:prstClr val="black"/>
              </a:solidFill>
              <a:latin typeface="Verdana" panose="020B0604030504040204" pitchFamily="34" charset="0"/>
              <a:ea typeface="Verdana" panose="020B0604030504040204" pitchFamily="34" charset="0"/>
              <a:cs typeface="Times New Roman"/>
            </a:endParaRPr>
          </a:p>
          <a:p>
            <a:pPr marL="12700" marR="5080" lvl="0">
              <a:lnSpc>
                <a:spcPct val="150000"/>
              </a:lnSpc>
            </a:pPr>
            <a:r>
              <a:rPr lang="en-US" spc="-5" dirty="0">
                <a:solidFill>
                  <a:prstClr val="black"/>
                </a:solidFill>
                <a:latin typeface="Verdana" panose="020B0604030504040204" pitchFamily="34" charset="0"/>
                <a:ea typeface="Verdana" panose="020B0604030504040204" pitchFamily="34" charset="0"/>
                <a:cs typeface="Verdana"/>
              </a:rPr>
              <a:t>AD-475B </a:t>
            </a:r>
            <a:r>
              <a:rPr lang="en-US" dirty="0">
                <a:solidFill>
                  <a:prstClr val="black"/>
                </a:solidFill>
                <a:latin typeface="Verdana" panose="020B0604030504040204" pitchFamily="34" charset="0"/>
                <a:ea typeface="Verdana" panose="020B0604030504040204" pitchFamily="34" charset="0"/>
                <a:cs typeface="Verdana"/>
              </a:rPr>
              <a:t>is required for SNAP, SNAP-ED and SNAP-E&amp;T</a:t>
            </a:r>
          </a:p>
          <a:p>
            <a:pPr marL="12700" marR="5080" lvl="0">
              <a:lnSpc>
                <a:spcPct val="150000"/>
              </a:lnSpc>
            </a:pPr>
            <a:endParaRPr lang="en-US" dirty="0">
              <a:solidFill>
                <a:prstClr val="black"/>
              </a:solidFill>
              <a:latin typeface="Verdana" panose="020B0604030504040204" pitchFamily="34" charset="0"/>
              <a:ea typeface="Verdana" panose="020B0604030504040204" pitchFamily="34" charset="0"/>
              <a:cs typeface="Verdana"/>
            </a:endParaRPr>
          </a:p>
          <a:p>
            <a:pPr marL="12700" marR="5080" lvl="0">
              <a:lnSpc>
                <a:spcPct val="150000"/>
              </a:lnSpc>
            </a:pPr>
            <a:r>
              <a:rPr lang="en-US" dirty="0">
                <a:solidFill>
                  <a:prstClr val="black"/>
                </a:solidFill>
                <a:latin typeface="Verdana" panose="020B0604030504040204" pitchFamily="34" charset="0"/>
                <a:ea typeface="Verdana" panose="020B0604030504040204" pitchFamily="34" charset="0"/>
                <a:cs typeface="Verdana"/>
              </a:rPr>
              <a:t>Check with your State Agency’s Civil Rights Administrator to obtain posters.</a:t>
            </a:r>
          </a:p>
        </p:txBody>
      </p:sp>
      <p:pic>
        <p:nvPicPr>
          <p:cNvPr id="6" name="Picture 5">
            <a:extLst>
              <a:ext uri="{FF2B5EF4-FFF2-40B4-BE49-F238E27FC236}">
                <a16:creationId xmlns:a16="http://schemas.microsoft.com/office/drawing/2014/main" id="{B8107D77-885B-43CC-9421-B46E388545E4}"/>
              </a:ext>
            </a:extLst>
          </p:cNvPr>
          <p:cNvPicPr>
            <a:picLocks noChangeAspect="1"/>
          </p:cNvPicPr>
          <p:nvPr/>
        </p:nvPicPr>
        <p:blipFill>
          <a:blip r:embed="rId3"/>
          <a:stretch>
            <a:fillRect/>
          </a:stretch>
        </p:blipFill>
        <p:spPr>
          <a:xfrm>
            <a:off x="5312063" y="1172694"/>
            <a:ext cx="3467100" cy="5267325"/>
          </a:xfrm>
          <a:prstGeom prst="rect">
            <a:avLst/>
          </a:prstGeom>
        </p:spPr>
      </p:pic>
    </p:spTree>
    <p:extLst>
      <p:ext uri="{BB962C8B-B14F-4D97-AF65-F5344CB8AC3E}">
        <p14:creationId xmlns:p14="http://schemas.microsoft.com/office/powerpoint/2010/main" val="89450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312A-28F8-4B0B-9CBC-3BD793D8FC38}"/>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a:t>
            </a:r>
          </a:p>
        </p:txBody>
      </p:sp>
      <p:sp>
        <p:nvSpPr>
          <p:cNvPr id="4" name="TextBox 3">
            <a:extLst>
              <a:ext uri="{FF2B5EF4-FFF2-40B4-BE49-F238E27FC236}">
                <a16:creationId xmlns:a16="http://schemas.microsoft.com/office/drawing/2014/main" id="{38CE6FA6-1176-4FFE-B5BA-9D455156BE83}"/>
              </a:ext>
            </a:extLst>
          </p:cNvPr>
          <p:cNvSpPr txBox="1"/>
          <p:nvPr/>
        </p:nvSpPr>
        <p:spPr>
          <a:xfrm>
            <a:off x="406401" y="1574800"/>
            <a:ext cx="8199120" cy="3139321"/>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Sections 504 of the Rehabilitation Act of 1973, </a:t>
            </a:r>
            <a:r>
              <a:rPr lang="en-US" dirty="0">
                <a:latin typeface="Verdana" panose="020B0604030504040204" pitchFamily="34" charset="0"/>
                <a:ea typeface="Verdana" panose="020B0604030504040204" pitchFamily="34" charset="0"/>
              </a:rPr>
              <a:t>US HHS</a:t>
            </a:r>
            <a:r>
              <a:rPr lang="en-US" b="1"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USDA implementing regulations at 7 CFR Part 15b, prohibits discrimination based on disability in programs or activities receiving Federal financial assistance. </a:t>
            </a:r>
          </a:p>
          <a:p>
            <a:pPr marL="114300" indent="0">
              <a:buNone/>
            </a:pPr>
            <a:r>
              <a:rPr lang="en-US" dirty="0">
                <a:latin typeface="Verdana" panose="020B0604030504040204" pitchFamily="34" charset="0"/>
                <a:ea typeface="Verdana" panose="020B0604030504040204" pitchFamily="34" charset="0"/>
              </a:rPr>
              <a:t> </a:t>
            </a:r>
          </a:p>
          <a:p>
            <a:r>
              <a:rPr lang="en-US" b="1" dirty="0">
                <a:latin typeface="Verdana" panose="020B0604030504040204" pitchFamily="34" charset="0"/>
                <a:ea typeface="Verdana" panose="020B0604030504040204" pitchFamily="34" charset="0"/>
              </a:rPr>
              <a:t>Title II of the Americans with Disabilities Act of 1990 (ADA)</a:t>
            </a:r>
            <a:r>
              <a:rPr lang="en-US" dirty="0">
                <a:latin typeface="Verdana" panose="020B0604030504040204" pitchFamily="34" charset="0"/>
                <a:ea typeface="Verdana" panose="020B0604030504040204" pitchFamily="34" charset="0"/>
              </a:rPr>
              <a:t>,</a:t>
            </a:r>
            <a:r>
              <a:rPr lang="en-US" b="1"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as amended by the </a:t>
            </a:r>
            <a:r>
              <a:rPr lang="en-US" b="1" dirty="0">
                <a:latin typeface="Verdana" panose="020B0604030504040204" pitchFamily="34" charset="0"/>
                <a:ea typeface="Verdana" panose="020B0604030504040204" pitchFamily="34" charset="0"/>
              </a:rPr>
              <a:t>ADA Amendments Act of 2008, at 28 CFR Part 35</a:t>
            </a:r>
            <a:r>
              <a:rPr lang="en-US" dirty="0">
                <a:latin typeface="Verdana" panose="020B0604030504040204" pitchFamily="34" charset="0"/>
                <a:ea typeface="Verdana" panose="020B0604030504040204" pitchFamily="34" charset="0"/>
              </a:rPr>
              <a:t>, prohibits discrimination on the basis of disability in all services, programs and activities provided to the public by State and local governments.</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4014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F390-F7DB-43EF-A980-715C597775C1}"/>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a:t>
            </a:r>
          </a:p>
        </p:txBody>
      </p:sp>
      <p:sp>
        <p:nvSpPr>
          <p:cNvPr id="4" name="TextBox 3">
            <a:extLst>
              <a:ext uri="{FF2B5EF4-FFF2-40B4-BE49-F238E27FC236}">
                <a16:creationId xmlns:a16="http://schemas.microsoft.com/office/drawing/2014/main" id="{4C7632B3-1870-491A-A63B-F8E10BF7AF7B}"/>
              </a:ext>
            </a:extLst>
          </p:cNvPr>
          <p:cNvSpPr txBox="1"/>
          <p:nvPr/>
        </p:nvSpPr>
        <p:spPr>
          <a:xfrm>
            <a:off x="1259840" y="1767006"/>
            <a:ext cx="6979920" cy="2708434"/>
          </a:xfrm>
          <a:prstGeom prst="rect">
            <a:avLst/>
          </a:prstGeom>
          <a:noFill/>
        </p:spPr>
        <p:txBody>
          <a:bodyPr wrap="square" rtlCol="0">
            <a:spAutoFit/>
          </a:bodyPr>
          <a:lstStyle/>
          <a:p>
            <a:pPr>
              <a:buClr>
                <a:schemeClr val="tx1">
                  <a:lumMod val="75000"/>
                  <a:lumOff val="25000"/>
                </a:schemeClr>
              </a:buClr>
            </a:pPr>
            <a:r>
              <a:rPr lang="en-US" sz="2000" dirty="0">
                <a:latin typeface="Verdana" panose="020B0604030504040204" pitchFamily="34" charset="0"/>
                <a:ea typeface="Verdana" panose="020B0604030504040204" pitchFamily="34" charset="0"/>
              </a:rPr>
              <a:t>No qualified individual with a disability shall, on the basis of disability, be excluded from participation in or be denied the benefits of the services, programs, or activities of NCDHHS/DSS</a:t>
            </a:r>
            <a:r>
              <a:rPr lang="en-US" sz="2000" dirty="0"/>
              <a:t>.</a:t>
            </a:r>
          </a:p>
          <a:p>
            <a:pPr marL="457200" indent="-457200">
              <a:buClr>
                <a:schemeClr val="tx1">
                  <a:lumMod val="75000"/>
                  <a:lumOff val="25000"/>
                </a:schemeClr>
              </a:buClr>
              <a:buFont typeface="Arial" panose="020B0604020202020204" pitchFamily="34" charset="0"/>
              <a:buChar char="•"/>
            </a:pPr>
            <a:endParaRPr lang="en-US" dirty="0"/>
          </a:p>
          <a:p>
            <a:pPr>
              <a:buClr>
                <a:schemeClr val="tx1">
                  <a:lumMod val="75000"/>
                  <a:lumOff val="25000"/>
                </a:schemeClr>
              </a:buClr>
            </a:pPr>
            <a:endParaRPr lang="en-US" dirty="0"/>
          </a:p>
          <a:p>
            <a:pPr algn="ctr">
              <a:buClr>
                <a:schemeClr val="tx1">
                  <a:lumMod val="75000"/>
                  <a:lumOff val="25000"/>
                </a:schemeClr>
              </a:buClr>
            </a:pPr>
            <a:endParaRPr lang="en-US" b="1" dirty="0"/>
          </a:p>
          <a:p>
            <a:pPr>
              <a:buClr>
                <a:schemeClr val="tx1">
                  <a:lumMod val="75000"/>
                  <a:lumOff val="25000"/>
                </a:schemeClr>
              </a:buClr>
            </a:pPr>
            <a:endParaRPr lang="en-US" dirty="0">
              <a:solidFill>
                <a:schemeClr val="accent1">
                  <a:lumMod val="50000"/>
                </a:schemeClr>
              </a:solidFill>
            </a:endParaRPr>
          </a:p>
          <a:p>
            <a:pPr marL="457200" indent="-457200" algn="ctr">
              <a:buClr>
                <a:schemeClr val="tx1">
                  <a:lumMod val="75000"/>
                  <a:lumOff val="25000"/>
                </a:schemeClr>
              </a:buClr>
              <a:buFont typeface="Arial" panose="020B0604020202020204" pitchFamily="34" charset="0"/>
              <a:buChar char="•"/>
            </a:pPr>
            <a:endParaRPr lang="en-US" dirty="0">
              <a:solidFill>
                <a:schemeClr val="accent1">
                  <a:lumMod val="50000"/>
                </a:schemeClr>
              </a:solidFill>
            </a:endParaRPr>
          </a:p>
        </p:txBody>
      </p:sp>
    </p:spTree>
    <p:extLst>
      <p:ext uri="{BB962C8B-B14F-4D97-AF65-F5344CB8AC3E}">
        <p14:creationId xmlns:p14="http://schemas.microsoft.com/office/powerpoint/2010/main" val="1469357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6DC0-0E37-416A-B6E0-51CBC1C4DE30}"/>
              </a:ext>
            </a:extLst>
          </p:cNvPr>
          <p:cNvSpPr>
            <a:spLocks noGrp="1"/>
          </p:cNvSpPr>
          <p:nvPr>
            <p:ph type="title"/>
          </p:nvPr>
        </p:nvSpPr>
        <p:spPr>
          <a:xfrm>
            <a:off x="142240" y="624054"/>
            <a:ext cx="9001759" cy="548640"/>
          </a:xfrm>
        </p:spPr>
        <p:txBody>
          <a:bodyPr/>
          <a:lstStyle/>
          <a:p>
            <a:pPr algn="ctr"/>
            <a:r>
              <a:rPr lang="en-US" dirty="0">
                <a:latin typeface="Verdana" panose="020B0604030504040204" pitchFamily="34" charset="0"/>
                <a:ea typeface="Verdana" panose="020B0604030504040204" pitchFamily="34" charset="0"/>
              </a:rPr>
              <a:t>Disability Access Definition of Disability</a:t>
            </a:r>
            <a:br>
              <a:rPr lang="en-US" dirty="0">
                <a:ea typeface="Verdana" panose="020B0604030504040204" pitchFamily="34" charset="0"/>
              </a:rPr>
            </a:br>
            <a:endParaRPr lang="en-US" dirty="0"/>
          </a:p>
        </p:txBody>
      </p:sp>
      <p:sp>
        <p:nvSpPr>
          <p:cNvPr id="4" name="TextBox 3">
            <a:extLst>
              <a:ext uri="{FF2B5EF4-FFF2-40B4-BE49-F238E27FC236}">
                <a16:creationId xmlns:a16="http://schemas.microsoft.com/office/drawing/2014/main" id="{1FD0F4CD-D6D9-4B98-AFC6-2B7533FBC57A}"/>
              </a:ext>
            </a:extLst>
          </p:cNvPr>
          <p:cNvSpPr txBox="1"/>
          <p:nvPr/>
        </p:nvSpPr>
        <p:spPr>
          <a:xfrm>
            <a:off x="863600" y="1544320"/>
            <a:ext cx="7447280" cy="5410712"/>
          </a:xfrm>
          <a:prstGeom prst="rect">
            <a:avLst/>
          </a:prstGeom>
          <a:noFill/>
        </p:spPr>
        <p:txBody>
          <a:bodyPr wrap="square" rtlCol="0">
            <a:spAutoFit/>
          </a:bodyPr>
          <a:lstStyle/>
          <a:p>
            <a:pPr marL="285750" indent="-285750">
              <a:buClr>
                <a:schemeClr val="tx1">
                  <a:lumMod val="75000"/>
                  <a:lumOff val="25000"/>
                </a:schemeClr>
              </a:buClr>
              <a:buFont typeface="Arial" panose="020B0604020202020204" pitchFamily="34" charset="0"/>
              <a:buChar char="•"/>
            </a:pPr>
            <a:r>
              <a:rPr lang="en-US" dirty="0">
                <a:latin typeface="Verdana" panose="020B0604030504040204" pitchFamily="34" charset="0"/>
                <a:ea typeface="Verdana" panose="020B0604030504040204" pitchFamily="34" charset="0"/>
              </a:rPr>
              <a:t>Any person who has a physical or mental impairment which substantially limits one or more major life activities, has a record of such an impairment, or is regarded as having such an impairment.</a:t>
            </a:r>
          </a:p>
          <a:p>
            <a:pPr>
              <a:buClr>
                <a:schemeClr val="tx1">
                  <a:lumMod val="75000"/>
                  <a:lumOff val="25000"/>
                </a:schemeClr>
              </a:buClr>
            </a:pPr>
            <a:endParaRPr lang="en-US" dirty="0">
              <a:latin typeface="Verdana" panose="020B0604030504040204" pitchFamily="34" charset="0"/>
              <a:ea typeface="Verdana" panose="020B0604030504040204" pitchFamily="34" charset="0"/>
            </a:endParaRPr>
          </a:p>
          <a:p>
            <a:pPr marL="285750" indent="-285750">
              <a:lnSpc>
                <a:spcPct val="110000"/>
              </a:lnSpc>
              <a:buFont typeface="Arial" panose="020B0604020202020204" pitchFamily="34" charset="0"/>
              <a:buChar char="•"/>
              <a:tabLst>
                <a:tab pos="404813" algn="l"/>
              </a:tabLst>
              <a:defRPr/>
            </a:pPr>
            <a:r>
              <a:rPr lang="en-US" dirty="0">
                <a:latin typeface="Verdana" panose="020B0604030504040204" pitchFamily="34" charset="0"/>
                <a:ea typeface="Verdana" panose="020B0604030504040204" pitchFamily="34" charset="0"/>
              </a:rPr>
              <a:t>The Americans with Disabilities Act Amendments of 2008 (P.L. 110-325) expanded the definition of “disability.”</a:t>
            </a:r>
          </a:p>
          <a:p>
            <a:pPr>
              <a:lnSpc>
                <a:spcPct val="110000"/>
              </a:lnSpc>
              <a:buFont typeface="Arial" panose="020B0604020202020204" pitchFamily="34" charset="0"/>
              <a:buChar char="•"/>
              <a:tabLst>
                <a:tab pos="404813" algn="l"/>
              </a:tabLst>
              <a:defRPr/>
            </a:pPr>
            <a:endParaRPr lang="en-US" dirty="0">
              <a:latin typeface="Verdana" panose="020B0604030504040204" pitchFamily="34" charset="0"/>
              <a:ea typeface="Verdana" panose="020B0604030504040204" pitchFamily="34" charset="0"/>
            </a:endParaRPr>
          </a:p>
          <a:p>
            <a:pPr marL="285750" indent="-285750">
              <a:lnSpc>
                <a:spcPct val="110000"/>
              </a:lnSpc>
              <a:buFont typeface="Arial" panose="020B0604020202020204" pitchFamily="34" charset="0"/>
              <a:buChar char="•"/>
              <a:defRPr/>
            </a:pPr>
            <a:r>
              <a:rPr lang="en-US" dirty="0">
                <a:latin typeface="Verdana" panose="020B0604030504040204" pitchFamily="34" charset="0"/>
                <a:ea typeface="Verdana" panose="020B0604030504040204" pitchFamily="34" charset="0"/>
              </a:rPr>
              <a:t>Major Life Activities now also include: “Major Bodily Functions”, such as, “…function of the immune system,…digestive, bowel, bladder functions, and reproductive systems.”</a:t>
            </a:r>
          </a:p>
          <a:p>
            <a:pPr marL="109728" indent="0">
              <a:lnSpc>
                <a:spcPct val="110000"/>
              </a:lnSpc>
              <a:buFont typeface="Wingdings 3" pitchFamily="18" charset="2"/>
              <a:buNone/>
              <a:defRPr/>
            </a:pPr>
            <a:endParaRPr lang="en-US" dirty="0">
              <a:latin typeface="Verdana" panose="020B0604030504040204" pitchFamily="34" charset="0"/>
              <a:ea typeface="Verdana" panose="020B0604030504040204" pitchFamily="34" charset="0"/>
            </a:endParaRPr>
          </a:p>
          <a:p>
            <a:pPr marL="285750" indent="-285750">
              <a:lnSpc>
                <a:spcPct val="110000"/>
              </a:lnSpc>
              <a:buFont typeface="Arial" panose="020B0604020202020204" pitchFamily="34" charset="0"/>
              <a:buChar char="•"/>
              <a:defRPr/>
            </a:pPr>
            <a:r>
              <a:rPr lang="en-US" dirty="0">
                <a:latin typeface="Verdana" panose="020B0604030504040204" pitchFamily="34" charset="0"/>
                <a:ea typeface="Verdana" panose="020B0604030504040204" pitchFamily="34" charset="0"/>
              </a:rPr>
              <a:t>Individuals who take mitigating measures to improve or control any of the conditions recognized as a disability, are still considered to have a disability and require a reasonable modification. </a:t>
            </a:r>
          </a:p>
          <a:p>
            <a:pPr>
              <a:buClr>
                <a:schemeClr val="tx1">
                  <a:lumMod val="75000"/>
                  <a:lumOff val="25000"/>
                </a:schemeClr>
              </a:buCl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02420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2EBA-16A5-4131-AEB6-7D27CD614BFE}"/>
              </a:ext>
            </a:extLst>
          </p:cNvPr>
          <p:cNvSpPr>
            <a:spLocks noGrp="1"/>
          </p:cNvSpPr>
          <p:nvPr>
            <p:ph type="title"/>
          </p:nvPr>
        </p:nvSpPr>
        <p:spPr/>
        <p:txBody>
          <a:bodyPr/>
          <a:lstStyle/>
          <a:p>
            <a:pPr algn="ctr"/>
            <a:r>
              <a:rPr lang="en-US" dirty="0">
                <a:solidFill>
                  <a:schemeClr val="accent3">
                    <a:lumMod val="75000"/>
                  </a:schemeClr>
                </a:solidFill>
                <a:latin typeface="Verdana" panose="020B0604030504040204" pitchFamily="34" charset="0"/>
                <a:ea typeface="Verdana" panose="020B0604030504040204" pitchFamily="34" charset="0"/>
              </a:rPr>
              <a:t>Disability Access</a:t>
            </a:r>
          </a:p>
        </p:txBody>
      </p:sp>
      <p:sp>
        <p:nvSpPr>
          <p:cNvPr id="3" name="TextBox 2">
            <a:extLst>
              <a:ext uri="{FF2B5EF4-FFF2-40B4-BE49-F238E27FC236}">
                <a16:creationId xmlns:a16="http://schemas.microsoft.com/office/drawing/2014/main" id="{CBA9F8FF-F236-4337-B310-83C7D7E14BE6}"/>
              </a:ext>
            </a:extLst>
          </p:cNvPr>
          <p:cNvSpPr txBox="1"/>
          <p:nvPr/>
        </p:nvSpPr>
        <p:spPr>
          <a:xfrm>
            <a:off x="883920" y="1432560"/>
            <a:ext cx="7193280" cy="50783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NCDHHS/DSS must make </a:t>
            </a:r>
            <a:r>
              <a:rPr lang="en-US" b="1" u="sng" dirty="0">
                <a:latin typeface="Verdana" panose="020B0604030504040204" pitchFamily="34" charset="0"/>
                <a:ea typeface="Verdana" panose="020B0604030504040204" pitchFamily="34" charset="0"/>
              </a:rPr>
              <a:t>reasonable modifications</a:t>
            </a:r>
            <a:r>
              <a:rPr lang="en-US" b="1"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in policies, practices, or procedures when necessary to avoid discrimination on the basis of disability, unless NCDHHS/DSS can demonstrate that making the modifications would fundamentally alter the nature of the service, program, or activity.  This fundamental alteration decision must be made by the NCDHHS/DSS Executive Director or his/her designee.</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Reasonable modifications must be made in policies and practices for persons with disabilities in order to access benefits. </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This means that it is almost never appropriate to deny someone a reasonable modification based on the fact that the requested modification runs counter to established ways of doing things (policies and practices).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964232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39C0-E125-4EE4-9923-4B1697A202DA}"/>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a:t>
            </a:r>
          </a:p>
        </p:txBody>
      </p:sp>
      <p:sp>
        <p:nvSpPr>
          <p:cNvPr id="3" name="TextBox 2">
            <a:extLst>
              <a:ext uri="{FF2B5EF4-FFF2-40B4-BE49-F238E27FC236}">
                <a16:creationId xmlns:a16="http://schemas.microsoft.com/office/drawing/2014/main" id="{F3FC18CE-A243-4D11-A233-C52D6F9C30FC}"/>
              </a:ext>
            </a:extLst>
          </p:cNvPr>
          <p:cNvSpPr txBox="1"/>
          <p:nvPr/>
        </p:nvSpPr>
        <p:spPr>
          <a:xfrm>
            <a:off x="538480" y="1361440"/>
            <a:ext cx="8107680" cy="5293757"/>
          </a:xfrm>
          <a:prstGeom prst="rect">
            <a:avLst/>
          </a:prstGeom>
          <a:noFill/>
        </p:spPr>
        <p:txBody>
          <a:bodyPr wrap="square" rtlCol="0">
            <a:spAutoFit/>
          </a:bodyPr>
          <a:lstStyle/>
          <a:p>
            <a:pPr marL="342900" indent="-342900">
              <a:buClr>
                <a:schemeClr val="tx1">
                  <a:lumMod val="50000"/>
                  <a:lumOff val="50000"/>
                </a:schemeClr>
              </a:buClr>
              <a:buFont typeface="Arial" panose="020B0604020202020204" pitchFamily="34" charset="0"/>
              <a:buChar char="•"/>
            </a:pPr>
            <a:r>
              <a:rPr lang="en-US" sz="1600" dirty="0">
                <a:latin typeface="Verdana" panose="020B0604030504040204" pitchFamily="34" charset="0"/>
                <a:ea typeface="Verdana" panose="020B0604030504040204" pitchFamily="34" charset="0"/>
              </a:rPr>
              <a:t>NCDHHS/DSS and its subrecipients also must provide individuals with disabilities with an equal opportunity to participate in the </a:t>
            </a:r>
            <a:r>
              <a:rPr lang="en-US" sz="1600" u="sng" dirty="0">
                <a:latin typeface="Verdana" panose="020B0604030504040204" pitchFamily="34" charset="0"/>
                <a:ea typeface="Verdana" panose="020B0604030504040204" pitchFamily="34" charset="0"/>
              </a:rPr>
              <a:t>most integrated setting</a:t>
            </a:r>
            <a:r>
              <a:rPr lang="en-US" sz="1600" dirty="0">
                <a:latin typeface="Verdana" panose="020B0604030504040204" pitchFamily="34" charset="0"/>
                <a:ea typeface="Verdana" panose="020B0604030504040204" pitchFamily="34" charset="0"/>
              </a:rPr>
              <a:t> and </a:t>
            </a:r>
            <a:r>
              <a:rPr lang="en-US" sz="1600" u="sng" dirty="0">
                <a:latin typeface="Verdana" panose="020B0604030504040204" pitchFamily="34" charset="0"/>
                <a:ea typeface="Verdana" panose="020B0604030504040204" pitchFamily="34" charset="0"/>
              </a:rPr>
              <a:t>ensure equally effective communication </a:t>
            </a:r>
            <a:r>
              <a:rPr lang="en-US" sz="1600" dirty="0">
                <a:latin typeface="Verdana" panose="020B0604030504040204" pitchFamily="34" charset="0"/>
                <a:ea typeface="Verdana" panose="020B0604030504040204" pitchFamily="34" charset="0"/>
              </a:rPr>
              <a:t>when accessing its programs, activities and services.</a:t>
            </a:r>
          </a:p>
          <a:p>
            <a:pPr marL="342900" indent="-342900">
              <a:buClr>
                <a:schemeClr val="tx1">
                  <a:lumMod val="50000"/>
                  <a:lumOff val="50000"/>
                </a:schemeClr>
              </a:buClr>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342900" indent="-342900">
              <a:buClr>
                <a:schemeClr val="tx1">
                  <a:lumMod val="50000"/>
                  <a:lumOff val="50000"/>
                </a:schemeClr>
              </a:buClr>
              <a:buFont typeface="Arial" panose="020B0604020202020204" pitchFamily="34" charset="0"/>
              <a:buChar char="•"/>
            </a:pPr>
            <a:r>
              <a:rPr lang="en-US" sz="1600" dirty="0">
                <a:latin typeface="Verdana" panose="020B0604030504040204" pitchFamily="34" charset="0"/>
                <a:ea typeface="Verdana" panose="020B0604030504040204" pitchFamily="34" charset="0"/>
                <a:cs typeface="Arial" pitchFamily="34" charset="0"/>
              </a:rPr>
              <a:t>At times, different or special treatment may actually be necessary in order to ensure effective aids, benefits, and services are effective.</a:t>
            </a:r>
          </a:p>
          <a:p>
            <a:pPr>
              <a:buClr>
                <a:schemeClr val="tx1">
                  <a:lumMod val="50000"/>
                  <a:lumOff val="50000"/>
                </a:schemeClr>
              </a:buClr>
            </a:pPr>
            <a:r>
              <a:rPr lang="en-US" sz="1600" dirty="0">
                <a:latin typeface="Verdana" panose="020B0604030504040204" pitchFamily="34" charset="0"/>
                <a:ea typeface="Verdana" panose="020B0604030504040204" pitchFamily="34" charset="0"/>
                <a:cs typeface="Arial" pitchFamily="34" charset="0"/>
              </a:rPr>
              <a:t>  </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State and local offices that deliver Social Services must post notices offering free auxiliary aids and services and how to request them in a prominent location in reception areas, on program websites and within vital documents as appropriate.</a:t>
            </a:r>
          </a:p>
          <a:p>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Staff must also offer free auxiliary aids and services in situations where an individual with disabilities brings their own interpreter, reader or other type of assistance to access NCDHHS/DSS programs.</a:t>
            </a:r>
          </a:p>
          <a:p>
            <a:pPr marL="114300" indent="0">
              <a:buNone/>
            </a:pPr>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Agencies must also provide notice of protections against discrimination assured them by the Section 504 and the ADA, including how to file a complaint.</a:t>
            </a:r>
          </a:p>
          <a:p>
            <a:pPr>
              <a:buClr>
                <a:schemeClr val="tx1">
                  <a:lumMod val="50000"/>
                  <a:lumOff val="50000"/>
                </a:schemeClr>
              </a:buClr>
            </a:pPr>
            <a:endParaRPr lang="en-US" dirty="0">
              <a:cs typeface="Arial" pitchFamily="34" charset="0"/>
            </a:endParaRPr>
          </a:p>
        </p:txBody>
      </p:sp>
    </p:spTree>
    <p:extLst>
      <p:ext uri="{BB962C8B-B14F-4D97-AF65-F5344CB8AC3E}">
        <p14:creationId xmlns:p14="http://schemas.microsoft.com/office/powerpoint/2010/main" val="1725010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3A1A-1A05-479D-9E0D-FB6C396E022A}"/>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Accessibility</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817AED84-4371-44E3-AF3E-77ABB37EAAA6}"/>
              </a:ext>
            </a:extLst>
          </p:cNvPr>
          <p:cNvSpPr txBox="1"/>
          <p:nvPr/>
        </p:nvSpPr>
        <p:spPr>
          <a:xfrm>
            <a:off x="650366" y="1849120"/>
            <a:ext cx="7843267" cy="3970318"/>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Operate each service or activity so that, when viewed in its entirety, facilities, websites, and online systems are accessible to and usable by people with disabilities.  </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Provide services, programs and activities in the most integrated setting appropriate</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Provision of auxiliary aids and services may be required to ensure access to program information, applications and assistance (i.e. Braille, large print, and audio tape). </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Provision of qualified sign language interpreters for persons with hearing disabilities may be necessary to be able to communicate effectively with these applicants and participants. </a:t>
            </a:r>
          </a:p>
        </p:txBody>
      </p:sp>
    </p:spTree>
    <p:extLst>
      <p:ext uri="{BB962C8B-B14F-4D97-AF65-F5344CB8AC3E}">
        <p14:creationId xmlns:p14="http://schemas.microsoft.com/office/powerpoint/2010/main" val="150271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C3B5-C809-4FD1-8618-08512D6085BD}"/>
              </a:ext>
            </a:extLst>
          </p:cNvPr>
          <p:cNvSpPr>
            <a:spLocks noGrp="1"/>
          </p:cNvSpPr>
          <p:nvPr>
            <p:ph type="title"/>
          </p:nvPr>
        </p:nvSpPr>
        <p:spPr/>
        <p:txBody>
          <a:bodyPr/>
          <a:lstStyle/>
          <a:p>
            <a:pPr algn="ctr"/>
            <a:r>
              <a:rPr lang="en-US" altLang="en-US" dirty="0">
                <a:solidFill>
                  <a:schemeClr val="tx1"/>
                </a:solidFill>
                <a:latin typeface="Verdana" panose="020B0604030504040204" pitchFamily="34" charset="0"/>
                <a:ea typeface="Verdana" panose="020B0604030504040204" pitchFamily="34" charset="0"/>
              </a:rPr>
              <a:t>Why Civil Rights Training? </a:t>
            </a:r>
            <a:br>
              <a:rPr lang="en-US" altLang="en-US" dirty="0">
                <a:solidFill>
                  <a:schemeClr val="tx1"/>
                </a:solidFill>
                <a:latin typeface="Verdana" panose="020B0604030504040204" pitchFamily="34" charset="0"/>
                <a:ea typeface="Verdana" panose="020B0604030504040204" pitchFamily="34" charset="0"/>
              </a:rPr>
            </a:br>
            <a:r>
              <a:rPr lang="en-US" altLang="en-US" dirty="0">
                <a:solidFill>
                  <a:schemeClr val="tx1"/>
                </a:solidFill>
                <a:latin typeface="Verdana" panose="020B0604030504040204" pitchFamily="34" charset="0"/>
                <a:ea typeface="Verdana" panose="020B0604030504040204" pitchFamily="34" charset="0"/>
              </a:rPr>
              <a:t>(</a:t>
            </a:r>
            <a:r>
              <a:rPr lang="en-US" altLang="en-US" sz="2400" dirty="0">
                <a:solidFill>
                  <a:schemeClr val="tx1"/>
                </a:solidFill>
                <a:latin typeface="Verdana" panose="020B0604030504040204" pitchFamily="34" charset="0"/>
                <a:ea typeface="Verdana" panose="020B0604030504040204" pitchFamily="34" charset="0"/>
              </a:rPr>
              <a:t>Cont.)</a:t>
            </a:r>
            <a:endParaRPr lang="en-US" sz="2400" dirty="0">
              <a:solidFill>
                <a:schemeClr val="tx1"/>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F2A30397-8D7C-4DE9-923E-94DE9A443C04}"/>
              </a:ext>
            </a:extLst>
          </p:cNvPr>
          <p:cNvSpPr txBox="1"/>
          <p:nvPr/>
        </p:nvSpPr>
        <p:spPr>
          <a:xfrm>
            <a:off x="744142" y="1919234"/>
            <a:ext cx="7703720" cy="4308872"/>
          </a:xfrm>
          <a:prstGeom prst="rect">
            <a:avLst/>
          </a:prstGeom>
          <a:noFill/>
        </p:spPr>
        <p:txBody>
          <a:bodyPr wrap="square" rtlCol="0">
            <a:spAutoFit/>
          </a:bodyPr>
          <a:lstStyle/>
          <a:p>
            <a:pPr marL="457200" indent="-174625">
              <a:buFont typeface="Arial" panose="020B0604020202020204" pitchFamily="34" charset="0"/>
              <a:buChar char="•"/>
            </a:pPr>
            <a:r>
              <a:rPr lang="en-US" altLang="en-US" sz="1600" dirty="0"/>
              <a:t>We must treat our participants and each other fairly and equitably, with dignity and respect.</a:t>
            </a:r>
          </a:p>
          <a:p>
            <a:pPr marL="457200" indent="-174625">
              <a:buFont typeface="Arial" panose="020B0604020202020204" pitchFamily="34" charset="0"/>
              <a:buChar char="•"/>
            </a:pPr>
            <a:endParaRPr lang="en-US" altLang="en-US" sz="1600" dirty="0"/>
          </a:p>
          <a:p>
            <a:pPr marL="568325" indent="-285750">
              <a:buFont typeface="Arial" panose="020B0604020202020204" pitchFamily="34" charset="0"/>
              <a:buChar char="•"/>
            </a:pPr>
            <a:r>
              <a:rPr lang="en-US" altLang="en-US" sz="1600" dirty="0"/>
              <a:t>We have a legal obligation not to unlawfully discriminate either for or against anyone on any protected bases in the course of our work. </a:t>
            </a:r>
          </a:p>
          <a:p>
            <a:pPr marL="282575"/>
            <a:endParaRPr lang="en-US" sz="1600" dirty="0"/>
          </a:p>
          <a:p>
            <a:pPr marL="568325" indent="-285750">
              <a:buFont typeface="Arial" panose="020B0604020202020204" pitchFamily="34" charset="0"/>
              <a:buChar char="•"/>
            </a:pPr>
            <a:r>
              <a:rPr lang="en-US" sz="1600" dirty="0"/>
              <a:t>State agencies are responsible for training local agencies.</a:t>
            </a:r>
          </a:p>
          <a:p>
            <a:pPr marL="568325" indent="-285750">
              <a:buFont typeface="Arial" panose="020B0604020202020204" pitchFamily="34" charset="0"/>
              <a:buChar char="•"/>
            </a:pPr>
            <a:endParaRPr lang="en-US" sz="1600" dirty="0"/>
          </a:p>
          <a:p>
            <a:pPr marL="568325" indent="-285750">
              <a:buFont typeface="Arial" panose="020B0604020202020204" pitchFamily="34" charset="0"/>
              <a:buChar char="•"/>
            </a:pPr>
            <a:r>
              <a:rPr lang="en-US" sz="1600" dirty="0"/>
              <a:t>Local agencies are responsible for training their subrecipients, including “frontline staff” and their supervisors on an </a:t>
            </a:r>
            <a:r>
              <a:rPr lang="en-US" sz="1600" u="sng" dirty="0"/>
              <a:t>annual basis</a:t>
            </a:r>
            <a:r>
              <a:rPr lang="en-US" sz="1600" dirty="0"/>
              <a:t>.</a:t>
            </a:r>
          </a:p>
          <a:p>
            <a:pPr marL="568325" indent="-285750">
              <a:buFont typeface="Arial" panose="020B0604020202020204" pitchFamily="34" charset="0"/>
              <a:buChar char="•"/>
            </a:pPr>
            <a:endParaRPr lang="en-US" sz="1600" dirty="0"/>
          </a:p>
          <a:p>
            <a:pPr marL="568325" indent="-285750">
              <a:buFont typeface="Arial" panose="020B0604020202020204" pitchFamily="34" charset="0"/>
              <a:buChar char="•"/>
            </a:pPr>
            <a:r>
              <a:rPr lang="en-US" sz="1600" dirty="0"/>
              <a:t>New employees should receive Civil Rights training before participating in NC Health and Human Services/Social Services Programs. </a:t>
            </a:r>
          </a:p>
          <a:p>
            <a:pPr marL="568325" indent="-285750">
              <a:buFont typeface="Arial" panose="020B0604020202020204" pitchFamily="34" charset="0"/>
              <a:buChar char="•"/>
            </a:pPr>
            <a:endParaRPr lang="en-US" sz="1600" dirty="0"/>
          </a:p>
          <a:p>
            <a:pPr marL="568325" indent="-285750">
              <a:buFont typeface="Arial" panose="020B0604020202020204" pitchFamily="34" charset="0"/>
              <a:buChar char="•"/>
            </a:pPr>
            <a:r>
              <a:rPr lang="en-US" sz="1600" dirty="0"/>
              <a:t>Maintain documents after training is performed (i.e. sign-in sheets of attendees, agenda, etc.)</a:t>
            </a:r>
          </a:p>
          <a:p>
            <a:pPr marL="457200" indent="-174625">
              <a:buFont typeface="Arial" panose="020B0604020202020204" pitchFamily="34" charset="0"/>
              <a:buChar char="•"/>
            </a:pPr>
            <a:endParaRPr lang="en-US" altLang="en-US" dirty="0"/>
          </a:p>
        </p:txBody>
      </p:sp>
    </p:spTree>
    <p:extLst>
      <p:ext uri="{BB962C8B-B14F-4D97-AF65-F5344CB8AC3E}">
        <p14:creationId xmlns:p14="http://schemas.microsoft.com/office/powerpoint/2010/main" val="1265258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FDB7-2384-491E-9FAB-6EBAC6BC03F7}"/>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                          Equally Effective Communication</a:t>
            </a:r>
          </a:p>
        </p:txBody>
      </p:sp>
      <p:sp>
        <p:nvSpPr>
          <p:cNvPr id="3" name="TextBox 2">
            <a:extLst>
              <a:ext uri="{FF2B5EF4-FFF2-40B4-BE49-F238E27FC236}">
                <a16:creationId xmlns:a16="http://schemas.microsoft.com/office/drawing/2014/main" id="{84D2B414-B72D-4F3E-9A17-0CF3EE75466B}"/>
              </a:ext>
            </a:extLst>
          </p:cNvPr>
          <p:cNvSpPr txBox="1"/>
          <p:nvPr/>
        </p:nvSpPr>
        <p:spPr>
          <a:xfrm>
            <a:off x="557402" y="1778000"/>
            <a:ext cx="8077199" cy="4832092"/>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ADA Primary Consideration Rule</a:t>
            </a:r>
            <a:r>
              <a:rPr lang="en-US" dirty="0">
                <a:latin typeface="Verdana" panose="020B0604030504040204" pitchFamily="34" charset="0"/>
                <a:ea typeface="Verdana" panose="020B0604030504040204" pitchFamily="34" charset="0"/>
              </a:rPr>
              <a:t>:  To ensure effective communication, NCDHHS/DSS staff are required to give primary consideration to the choice of aid or service requested by the person who has a communication disability.  (28 C.F.R. § 35.160)</a:t>
            </a: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Staff must honor the person’s choice, unless it can demonstrate that another equally effective means of communication is available, or that the use of the means chosen would result in a fundamental alteration or in an undue burden.</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Sub-recipients that are public accommodations (non-governmental entities) are encouraged to consult with the person with a disability to discuss what aid or service is appropriate.  The goal is to provide an aid or service that will be effective, given the nature of what is being communicated and the person’s method of communicating.  (28 C.F.R. § 36.303)</a:t>
            </a:r>
          </a:p>
          <a:p>
            <a:endParaRPr lang="en-US" sz="2000" dirty="0">
              <a:solidFill>
                <a:srgbClr val="FF0000"/>
              </a:solidFill>
            </a:endParaRPr>
          </a:p>
        </p:txBody>
      </p:sp>
    </p:spTree>
    <p:extLst>
      <p:ext uri="{BB962C8B-B14F-4D97-AF65-F5344CB8AC3E}">
        <p14:creationId xmlns:p14="http://schemas.microsoft.com/office/powerpoint/2010/main" val="2231742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717D-3105-495A-9C69-67A7A7F67D68}"/>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                          Equally Effective Communication</a:t>
            </a:r>
          </a:p>
        </p:txBody>
      </p:sp>
      <p:sp>
        <p:nvSpPr>
          <p:cNvPr id="3" name="TextBox 2">
            <a:extLst>
              <a:ext uri="{FF2B5EF4-FFF2-40B4-BE49-F238E27FC236}">
                <a16:creationId xmlns:a16="http://schemas.microsoft.com/office/drawing/2014/main" id="{EB5CEDE2-C74B-487C-8794-4A881A971D03}"/>
              </a:ext>
            </a:extLst>
          </p:cNvPr>
          <p:cNvSpPr txBox="1"/>
          <p:nvPr/>
        </p:nvSpPr>
        <p:spPr>
          <a:xfrm>
            <a:off x="674369" y="2123440"/>
            <a:ext cx="7843267" cy="3416320"/>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The term “companion” includes any family member, friend, or associate of a person seeking or receiving an entity’s goods or services who is an appropriate person with whom the entity should communicate.</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Ensure equally effective communication with “companions” of patients, applicants or participants.</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Do not require or plan to utilize a family member or friend as a sign language interpreter.</a:t>
            </a:r>
          </a:p>
          <a:p>
            <a:pPr marL="285750" indent="-285750">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61861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CA96-A051-4564-900E-B7F0B3045450}"/>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                          Equally Effective Communication</a:t>
            </a:r>
          </a:p>
        </p:txBody>
      </p:sp>
      <p:sp>
        <p:nvSpPr>
          <p:cNvPr id="3" name="TextBox 2">
            <a:extLst>
              <a:ext uri="{FF2B5EF4-FFF2-40B4-BE49-F238E27FC236}">
                <a16:creationId xmlns:a16="http://schemas.microsoft.com/office/drawing/2014/main" id="{2FF9574E-ABA5-4A29-A737-3217F8515CE5}"/>
              </a:ext>
            </a:extLst>
          </p:cNvPr>
          <p:cNvSpPr txBox="1"/>
          <p:nvPr/>
        </p:nvSpPr>
        <p:spPr>
          <a:xfrm>
            <a:off x="674369" y="2143760"/>
            <a:ext cx="7843267" cy="3416320"/>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Only use an adult or minor child (companions) to facilitate communication in emergency situations involving an imminent threat to the safety or welfare of an individual or the public when a qualified interpreter is not available.</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In situations not involving an imminent threat, </a:t>
            </a:r>
            <a:r>
              <a:rPr lang="en-US" u="sng" dirty="0">
                <a:latin typeface="Verdana" panose="020B0604030504040204" pitchFamily="34" charset="0"/>
                <a:ea typeface="Verdana" panose="020B0604030504040204" pitchFamily="34" charset="0"/>
              </a:rPr>
              <a:t>only</a:t>
            </a:r>
            <a:r>
              <a:rPr lang="en-US" dirty="0">
                <a:latin typeface="Verdana" panose="020B0604030504040204" pitchFamily="34" charset="0"/>
                <a:ea typeface="Verdana" panose="020B0604030504040204" pitchFamily="34" charset="0"/>
              </a:rPr>
              <a:t> use an adult companion as an interpreter when an individual requests this, the accompanying person agrees to interpret, and reliance on the accompanying adult is appropriate under the circumstances.</a:t>
            </a:r>
          </a:p>
          <a:p>
            <a:pPr marL="285750" indent="-285750">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In this case, </a:t>
            </a:r>
            <a:r>
              <a:rPr lang="en-US" u="sng" dirty="0">
                <a:latin typeface="Verdana" panose="020B0604030504040204" pitchFamily="34" charset="0"/>
                <a:ea typeface="Verdana" panose="020B0604030504040204" pitchFamily="34" charset="0"/>
              </a:rPr>
              <a:t>do not use minor children as interpreters</a:t>
            </a:r>
            <a:r>
              <a:rPr lang="en-US"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833447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0A2C-0D54-4A6C-8708-9785E52D2F76}"/>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                          Equally Effective Communication</a:t>
            </a:r>
          </a:p>
        </p:txBody>
      </p:sp>
      <p:sp>
        <p:nvSpPr>
          <p:cNvPr id="3" name="TextBox 2">
            <a:extLst>
              <a:ext uri="{FF2B5EF4-FFF2-40B4-BE49-F238E27FC236}">
                <a16:creationId xmlns:a16="http://schemas.microsoft.com/office/drawing/2014/main" id="{BEA9B34B-FA7B-4509-A92F-ED3C7CB62694}"/>
              </a:ext>
            </a:extLst>
          </p:cNvPr>
          <p:cNvSpPr txBox="1"/>
          <p:nvPr/>
        </p:nvSpPr>
        <p:spPr>
          <a:xfrm>
            <a:off x="674369" y="1950720"/>
            <a:ext cx="7843267" cy="4524315"/>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Auxiliary aids and services include, but are not limited to:</a:t>
            </a:r>
          </a:p>
          <a:p>
            <a:pPr marL="627063" indent="-342900">
              <a:buFont typeface="Wingdings" panose="05000000000000000000" pitchFamily="2" charset="2"/>
              <a:buChar char="ü"/>
            </a:pPr>
            <a:r>
              <a:rPr lang="en-US" dirty="0">
                <a:latin typeface="Verdana" panose="020B0604030504040204" pitchFamily="34" charset="0"/>
                <a:ea typeface="Verdana" panose="020B0604030504040204" pitchFamily="34" charset="0"/>
              </a:rPr>
              <a:t>Accessible electronic and information technology</a:t>
            </a:r>
          </a:p>
          <a:p>
            <a:pPr marL="627063" indent="-342900">
              <a:buFont typeface="Wingdings" panose="05000000000000000000" pitchFamily="2" charset="2"/>
              <a:buChar char="ü"/>
            </a:pPr>
            <a:r>
              <a:rPr lang="en-US" dirty="0">
                <a:latin typeface="Verdana" panose="020B0604030504040204" pitchFamily="34" charset="0"/>
                <a:ea typeface="Verdana" panose="020B0604030504040204" pitchFamily="34" charset="0"/>
              </a:rPr>
              <a:t>Qualified interpreters on-site or through video remote (VRI) interpreting services</a:t>
            </a:r>
          </a:p>
          <a:p>
            <a:pPr marL="627063" indent="-342900">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992823" lvl="1" indent="-342900">
              <a:buFont typeface="Wingdings" panose="05000000000000000000" pitchFamily="2" charset="2"/>
              <a:buChar char="§"/>
            </a:pPr>
            <a:r>
              <a:rPr lang="en-US" dirty="0">
                <a:latin typeface="Verdana" panose="020B0604030504040204" pitchFamily="34" charset="0"/>
                <a:ea typeface="Verdana" panose="020B0604030504040204" pitchFamily="34" charset="0"/>
              </a:rPr>
              <a:t>A qualified interpreter is able to interpret effectively, accurately, and impartially, both receptively and expressively, using any necessary specialized vocabulary. Qualified interpreters include, for example, sign language interpreters, oral transliterators, and cued-language transliterators. </a:t>
            </a:r>
          </a:p>
          <a:p>
            <a:pPr marL="627063" indent="-342900">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627063" indent="-342900">
              <a:buFont typeface="Wingdings" panose="05000000000000000000" pitchFamily="2" charset="2"/>
              <a:buChar char="ü"/>
            </a:pPr>
            <a:r>
              <a:rPr lang="en-US" dirty="0">
                <a:latin typeface="Verdana" panose="020B0604030504040204" pitchFamily="34" charset="0"/>
                <a:ea typeface="Verdana" panose="020B0604030504040204" pitchFamily="34" charset="0"/>
              </a:rPr>
              <a:t>Voice, text, and video-based telecommunications products and systems</a:t>
            </a:r>
          </a:p>
          <a:p>
            <a:pPr marL="627063" indent="-342900">
              <a:buFont typeface="Wingdings" panose="05000000000000000000" pitchFamily="2" charset="2"/>
              <a:buChar char="ü"/>
            </a:pPr>
            <a:r>
              <a:rPr lang="en-US" dirty="0">
                <a:latin typeface="Verdana" panose="020B0604030504040204" pitchFamily="34" charset="0"/>
                <a:ea typeface="Verdana" panose="020B0604030504040204" pitchFamily="34" charset="0"/>
              </a:rPr>
              <a:t>Braille or tactile displays</a:t>
            </a:r>
          </a:p>
          <a:p>
            <a:pPr marL="627063" indent="-342900">
              <a:buFont typeface="Wingdings" panose="05000000000000000000" pitchFamily="2" charset="2"/>
              <a:buChar char="ü"/>
            </a:pPr>
            <a:r>
              <a:rPr lang="en-US" dirty="0">
                <a:latin typeface="Verdana" panose="020B0604030504040204" pitchFamily="34" charset="0"/>
                <a:ea typeface="Verdana" panose="020B0604030504040204" pitchFamily="34" charset="0"/>
              </a:rPr>
              <a:t>Screen reader software</a:t>
            </a:r>
          </a:p>
        </p:txBody>
      </p:sp>
    </p:spTree>
    <p:extLst>
      <p:ext uri="{BB962C8B-B14F-4D97-AF65-F5344CB8AC3E}">
        <p14:creationId xmlns:p14="http://schemas.microsoft.com/office/powerpoint/2010/main" val="2030009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0658-9CA0-4186-A30B-48F2876D23E4}"/>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Waiver of Rights to Free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Interpreter Services</a:t>
            </a:r>
          </a:p>
        </p:txBody>
      </p:sp>
      <p:sp>
        <p:nvSpPr>
          <p:cNvPr id="3" name="TextBox 2">
            <a:extLst>
              <a:ext uri="{FF2B5EF4-FFF2-40B4-BE49-F238E27FC236}">
                <a16:creationId xmlns:a16="http://schemas.microsoft.com/office/drawing/2014/main" id="{CFE097A0-97A2-4865-8835-EE1981907365}"/>
              </a:ext>
            </a:extLst>
          </p:cNvPr>
          <p:cNvSpPr txBox="1"/>
          <p:nvPr/>
        </p:nvSpPr>
        <p:spPr>
          <a:xfrm>
            <a:off x="668241" y="1509214"/>
            <a:ext cx="7807517" cy="5078313"/>
          </a:xfrm>
          <a:prstGeom prst="rect">
            <a:avLst/>
          </a:prstGeom>
          <a:noFill/>
        </p:spPr>
        <p:txBody>
          <a:bodyPr wrap="square" rtlCol="0">
            <a:spAutoFit/>
          </a:bodyPr>
          <a:lstStyle/>
          <a:p>
            <a:pPr marL="114300" indent="0">
              <a:buNone/>
            </a:pPr>
            <a:r>
              <a:rPr lang="en-US" dirty="0">
                <a:latin typeface="Verdana" panose="020B0604030504040204" pitchFamily="34" charset="0"/>
                <a:ea typeface="Verdana" panose="020B0604030504040204" pitchFamily="34" charset="0"/>
              </a:rPr>
              <a:t>In all cases, staff must offer to provide a qualified sign language interpreter or other necessary auxiliary aid or service to individuals with disabilities that require communication assistance.</a:t>
            </a:r>
          </a:p>
          <a:p>
            <a:pPr marL="114300" indent="0">
              <a:buNone/>
            </a:pPr>
            <a:endParaRPr lang="en-US" dirty="0">
              <a:latin typeface="Verdana" panose="020B0604030504040204" pitchFamily="34" charset="0"/>
              <a:ea typeface="Verdana" panose="020B0604030504040204" pitchFamily="34" charset="0"/>
            </a:endParaRPr>
          </a:p>
          <a:p>
            <a:pPr marL="114300"/>
            <a:r>
              <a:rPr lang="en-US" dirty="0">
                <a:latin typeface="Verdana" panose="020B0604030504040204" pitchFamily="34" charset="0"/>
                <a:ea typeface="Verdana" panose="020B0604030504040204" pitchFamily="34" charset="0"/>
              </a:rPr>
              <a:t>If the individual with a disability voluntarily chooses to provide his or her own interpreter, after making an offer of free communication assistance, document the customer’s choice and complete the DSS-10001 at </a:t>
            </a:r>
            <a:r>
              <a:rPr lang="en-US" u="sng" dirty="0">
                <a:hlinkClick r:id="rId3" tooltip="PM_Form"/>
              </a:rPr>
              <a:t>DSS-10001: Language Services Agreement</a:t>
            </a:r>
            <a:r>
              <a:rPr lang="en-US" u="sng" dirty="0"/>
              <a:t>.</a:t>
            </a:r>
            <a:endParaRPr lang="en-US" dirty="0"/>
          </a:p>
          <a:p>
            <a:pPr marL="114300" indent="0">
              <a:buNone/>
            </a:pPr>
            <a:endParaRPr lang="en-US" dirty="0">
              <a:highlight>
                <a:srgbClr val="FFFF00"/>
              </a:highlight>
              <a:latin typeface="Verdana" panose="020B0604030504040204" pitchFamily="34" charset="0"/>
              <a:ea typeface="Verdana" panose="020B0604030504040204" pitchFamily="34" charset="0"/>
            </a:endParaRPr>
          </a:p>
          <a:p>
            <a:pPr marL="114300"/>
            <a:r>
              <a:rPr lang="en-US" u="sng" dirty="0">
                <a:hlinkClick r:id="rId4" tooltip="PM_Form"/>
              </a:rPr>
              <a:t>DSS-10001ins: Instructions for completing the DSS-10001</a:t>
            </a:r>
            <a:endParaRPr lang="en-US" dirty="0"/>
          </a:p>
          <a:p>
            <a:pPr marL="114300" indent="0">
              <a:buNone/>
            </a:pPr>
            <a:endParaRPr lang="en-US" dirty="0">
              <a:latin typeface="Verdana" panose="020B0604030504040204" pitchFamily="34" charset="0"/>
              <a:ea typeface="Verdana" panose="020B0604030504040204" pitchFamily="34" charset="0"/>
            </a:endParaRPr>
          </a:p>
          <a:p>
            <a:pPr marL="114300" indent="0">
              <a:buNone/>
            </a:pPr>
            <a:r>
              <a:rPr lang="en-US" dirty="0">
                <a:latin typeface="Verdana" panose="020B0604030504040204" pitchFamily="34" charset="0"/>
                <a:ea typeface="Verdana" panose="020B0604030504040204" pitchFamily="34" charset="0"/>
              </a:rPr>
              <a:t>Where precise, complete, and accurate interpretation is vital for program access or adjudicatory or legal reasons, or where the competency of the informal interpreter is not established, staff must  provide a qualified sign language interpreter even if the customer wants to use his or her own interpreter.</a:t>
            </a:r>
          </a:p>
        </p:txBody>
      </p:sp>
    </p:spTree>
    <p:extLst>
      <p:ext uri="{BB962C8B-B14F-4D97-AF65-F5344CB8AC3E}">
        <p14:creationId xmlns:p14="http://schemas.microsoft.com/office/powerpoint/2010/main" val="1239231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802-A5B5-4951-B95A-37F5BE87C6E9}"/>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Discrimination</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Equally Effective Communication</a:t>
            </a:r>
          </a:p>
        </p:txBody>
      </p:sp>
      <p:sp>
        <p:nvSpPr>
          <p:cNvPr id="3" name="TextBox 2">
            <a:extLst>
              <a:ext uri="{FF2B5EF4-FFF2-40B4-BE49-F238E27FC236}">
                <a16:creationId xmlns:a16="http://schemas.microsoft.com/office/drawing/2014/main" id="{5E4B85DB-4C69-488F-BCC1-2A0B3C6F2D13}"/>
              </a:ext>
            </a:extLst>
          </p:cNvPr>
          <p:cNvSpPr txBox="1"/>
          <p:nvPr/>
        </p:nvSpPr>
        <p:spPr>
          <a:xfrm>
            <a:off x="542612" y="1838848"/>
            <a:ext cx="7737230"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NCDHHS Division of Services for the Deaf and Hard of Hearing (DSDHH) has provided licensed qualified interpreter for deaf, hard of hearing and deaf/blind applicants and/or clients to enable them to communicate with NCDHHS/DSS staff.  Services may be obtained through the website: </a:t>
            </a:r>
            <a:r>
              <a:rPr lang="en-US" sz="1600" dirty="0">
                <a:latin typeface="Verdana" panose="020B0604030504040204" pitchFamily="34" charset="0"/>
                <a:ea typeface="Verdana" panose="020B0604030504040204" pitchFamily="34" charset="0"/>
                <a:hlinkClick r:id="rId3"/>
              </a:rPr>
              <a:t>https://www.ncdhhs.gov/documents/sign-language-interpretertransliterator-directory</a:t>
            </a:r>
            <a:r>
              <a:rPr lang="en-US" sz="1600" dirty="0">
                <a:latin typeface="Verdana" panose="020B0604030504040204" pitchFamily="34" charset="0"/>
                <a:ea typeface="Verdana" panose="020B0604030504040204" pitchFamily="34" charset="0"/>
              </a:rPr>
              <a:t> .</a:t>
            </a:r>
          </a:p>
          <a:p>
            <a:pPr marL="114300" indent="0">
              <a:buNone/>
            </a:pPr>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Additionally, persons may access NC Relay, which provides telephonic communication services to assist hearing, vision, and speech-impaired individuals. This free service may be obtained by dialing 7-1-1; </a:t>
            </a:r>
            <a:r>
              <a:rPr lang="en-US" sz="1600" dirty="0">
                <a:latin typeface="Verdana" panose="020B0604030504040204" pitchFamily="34" charset="0"/>
                <a:ea typeface="Verdana" panose="020B0604030504040204" pitchFamily="34" charset="0"/>
                <a:hlinkClick r:id="rId4"/>
              </a:rPr>
              <a:t>https://www.youtube.com/watch?v=lxwnt4qlJfw&amp;feature=youtu.be</a:t>
            </a:r>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NC DSDHH provides additional auxiliary aids and services if needed.</a:t>
            </a:r>
          </a:p>
        </p:txBody>
      </p:sp>
    </p:spTree>
    <p:extLst>
      <p:ext uri="{BB962C8B-B14F-4D97-AF65-F5344CB8AC3E}">
        <p14:creationId xmlns:p14="http://schemas.microsoft.com/office/powerpoint/2010/main" val="3318354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4F77-7819-4094-A905-DB4C68169F58}"/>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dirty="0">
                <a:solidFill>
                  <a:schemeClr val="tx1"/>
                </a:solidFill>
                <a:latin typeface="Verdana"/>
                <a:ea typeface="+mj-ea"/>
                <a:cs typeface="Verdana"/>
              </a:rPr>
              <a:t>Language Services Agreement</a:t>
            </a:r>
            <a:endParaRPr lang="en-US" dirty="0">
              <a:solidFill>
                <a:schemeClr val="tx1"/>
              </a:solidFill>
            </a:endParaRPr>
          </a:p>
        </p:txBody>
      </p:sp>
      <p:pic>
        <p:nvPicPr>
          <p:cNvPr id="93187" name="Picture 7">
            <a:extLst>
              <a:ext uri="{FF2B5EF4-FFF2-40B4-BE49-F238E27FC236}">
                <a16:creationId xmlns:a16="http://schemas.microsoft.com/office/drawing/2014/main" id="{5FB32239-242F-43F7-9714-53599296F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265238"/>
            <a:ext cx="4808538"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3">
            <a:extLst>
              <a:ext uri="{FF2B5EF4-FFF2-40B4-BE49-F238E27FC236}">
                <a16:creationId xmlns:a16="http://schemas.microsoft.com/office/drawing/2014/main" id="{4033F4AA-32A3-4641-8E71-BF116D399B8E}"/>
              </a:ext>
            </a:extLst>
          </p:cNvPr>
          <p:cNvSpPr>
            <a:spLocks noChangeArrowheads="1"/>
          </p:cNvSpPr>
          <p:nvPr/>
        </p:nvSpPr>
        <p:spPr bwMode="auto">
          <a:xfrm>
            <a:off x="4811713" y="1582738"/>
            <a:ext cx="433228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000000"/>
                </a:solidFill>
                <a:latin typeface="Calibri" panose="020F0502020204030204" pitchFamily="34" charset="0"/>
              </a:rPr>
              <a:t>The DSS – 10001 </a:t>
            </a:r>
            <a:r>
              <a:rPr lang="en-US" altLang="en-US" sz="2600">
                <a:solidFill>
                  <a:srgbClr val="000000"/>
                </a:solidFill>
                <a:latin typeface="Calibri" panose="020F0502020204030204" pitchFamily="34" charset="0"/>
              </a:rPr>
              <a:t>“Language Services Agreement For Limited English Proficiency” Form</a:t>
            </a:r>
          </a:p>
          <a:p>
            <a:pPr algn="ctr" eaLnBrk="1" hangingPunct="1"/>
            <a:r>
              <a:rPr lang="en-US" altLang="en-US" sz="2200">
                <a:solidFill>
                  <a:srgbClr val="000000"/>
                </a:solidFill>
                <a:latin typeface="Calibri" panose="020F0502020204030204" pitchFamily="34" charset="0"/>
              </a:rPr>
              <a:t>Client/Recipient/Customer and the Interpreter must sign this form each occurrence</a:t>
            </a:r>
          </a:p>
        </p:txBody>
      </p:sp>
      <p:sp>
        <p:nvSpPr>
          <p:cNvPr id="5" name="Left Arrow 4">
            <a:extLst>
              <a:ext uri="{FF2B5EF4-FFF2-40B4-BE49-F238E27FC236}">
                <a16:creationId xmlns:a16="http://schemas.microsoft.com/office/drawing/2014/main" id="{F01CDE53-456A-49D4-B6F0-955342657C70}"/>
              </a:ext>
            </a:extLst>
          </p:cNvPr>
          <p:cNvSpPr/>
          <p:nvPr/>
        </p:nvSpPr>
        <p:spPr>
          <a:xfrm>
            <a:off x="4892675" y="2027238"/>
            <a:ext cx="457200" cy="381000"/>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6997-A450-4486-B453-7E2E535C9CC3}"/>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Service Animals</a:t>
            </a:r>
          </a:p>
        </p:txBody>
      </p:sp>
      <p:sp>
        <p:nvSpPr>
          <p:cNvPr id="3" name="TextBox 2">
            <a:extLst>
              <a:ext uri="{FF2B5EF4-FFF2-40B4-BE49-F238E27FC236}">
                <a16:creationId xmlns:a16="http://schemas.microsoft.com/office/drawing/2014/main" id="{57D5967C-B1A9-4C7D-8855-3D66B3B9CE29}"/>
              </a:ext>
            </a:extLst>
          </p:cNvPr>
          <p:cNvSpPr txBox="1"/>
          <p:nvPr/>
        </p:nvSpPr>
        <p:spPr>
          <a:xfrm>
            <a:off x="898208" y="1951952"/>
            <a:ext cx="7395587"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 Service Animal is defined as a dog that has been individually trained to do work or perform specific tasks for a person with a disability.</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The agency must permit service animals to accompany persons with disabilities in all areas where the general public has access.</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“Comfort”, “therapy”, or “emotional support” animals have not been trained to perform the specific tasks required to meet the disabled person’s needs and therefore do not meet the ADA definition of service animal.</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58747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6792-BC87-4B22-9B2F-FD7E1611BEE6}"/>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Service Animals</a:t>
            </a:r>
          </a:p>
        </p:txBody>
      </p:sp>
      <p:sp>
        <p:nvSpPr>
          <p:cNvPr id="3" name="TextBox 2">
            <a:extLst>
              <a:ext uri="{FF2B5EF4-FFF2-40B4-BE49-F238E27FC236}">
                <a16:creationId xmlns:a16="http://schemas.microsoft.com/office/drawing/2014/main" id="{4D2E7FAD-D5E2-4823-88BF-0950478858C0}"/>
              </a:ext>
            </a:extLst>
          </p:cNvPr>
          <p:cNvSpPr txBox="1"/>
          <p:nvPr/>
        </p:nvSpPr>
        <p:spPr>
          <a:xfrm>
            <a:off x="803868" y="1986629"/>
            <a:ext cx="7536264"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When it is not obvious what service an animal provides, only limited inquiries are allowed.</a:t>
            </a: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Staff may ask two (2) questions:</a:t>
            </a:r>
          </a:p>
          <a:p>
            <a:pPr marL="114300" indent="0">
              <a:buNone/>
            </a:pPr>
            <a:endParaRPr lang="en-US" dirty="0">
              <a:latin typeface="Verdana" panose="020B0604030504040204" pitchFamily="34" charset="0"/>
              <a:ea typeface="Verdana" panose="020B0604030504040204" pitchFamily="34" charset="0"/>
            </a:endParaRPr>
          </a:p>
          <a:p>
            <a:pPr marL="114300" indent="0">
              <a:buNone/>
            </a:pPr>
            <a:r>
              <a:rPr lang="en-US" dirty="0">
                <a:latin typeface="Verdana" panose="020B0604030504040204" pitchFamily="34" charset="0"/>
                <a:ea typeface="Verdana" panose="020B0604030504040204" pitchFamily="34" charset="0"/>
              </a:rPr>
              <a:t>	1.  Is the dog a service animal required because of a 		     disability? </a:t>
            </a:r>
          </a:p>
          <a:p>
            <a:pPr marL="114300" indent="0">
              <a:buNone/>
            </a:pPr>
            <a:endParaRPr lang="en-US" dirty="0">
              <a:latin typeface="Verdana" panose="020B0604030504040204" pitchFamily="34" charset="0"/>
              <a:ea typeface="Verdana" panose="020B0604030504040204" pitchFamily="34" charset="0"/>
            </a:endParaRPr>
          </a:p>
          <a:p>
            <a:pPr marL="114300" indent="0">
              <a:buNone/>
            </a:pPr>
            <a:r>
              <a:rPr lang="en-US" dirty="0">
                <a:latin typeface="Verdana" panose="020B0604030504040204" pitchFamily="34" charset="0"/>
                <a:ea typeface="Verdana" panose="020B0604030504040204" pitchFamily="34" charset="0"/>
              </a:rPr>
              <a:t>	2.  What work or task has the dog been trained to</a:t>
            </a:r>
          </a:p>
          <a:p>
            <a:pPr marL="114300" indent="0">
              <a:buNone/>
            </a:pPr>
            <a:r>
              <a:rPr lang="en-US" dirty="0">
                <a:latin typeface="Verdana" panose="020B0604030504040204" pitchFamily="34" charset="0"/>
                <a:ea typeface="Verdana" panose="020B0604030504040204" pitchFamily="34" charset="0"/>
              </a:rPr>
              <a:t>               perform?</a:t>
            </a:r>
          </a:p>
          <a:p>
            <a:pPr marL="114300" indent="0">
              <a:buNone/>
            </a:pPr>
            <a:endParaRPr lang="en-US" dirty="0">
              <a:latin typeface="Verdana" panose="020B0604030504040204" pitchFamily="34" charset="0"/>
              <a:ea typeface="Verdana" panose="020B0604030504040204" pitchFamily="34" charset="0"/>
            </a:endParaRPr>
          </a:p>
          <a:p>
            <a:pPr marL="114300" indent="0">
              <a:buNone/>
            </a:pPr>
            <a:r>
              <a:rPr lang="en-US" dirty="0">
                <a:latin typeface="Verdana" panose="020B0604030504040204" pitchFamily="34" charset="0"/>
                <a:ea typeface="Verdana" panose="020B0604030504040204" pitchFamily="34" charset="0"/>
              </a:rPr>
              <a:t>Staff cannot ask about the person’s disability, require medical documentation, require a special identification card or training documentation for the dog, or ask that the dog demonstrate its ability to perform the work or task.</a:t>
            </a:r>
          </a:p>
        </p:txBody>
      </p:sp>
    </p:spTree>
    <p:extLst>
      <p:ext uri="{BB962C8B-B14F-4D97-AF65-F5344CB8AC3E}">
        <p14:creationId xmlns:p14="http://schemas.microsoft.com/office/powerpoint/2010/main" val="506701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F350-0F0B-4C9C-8D39-2176E03B5EF5}"/>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Service Animals</a:t>
            </a:r>
          </a:p>
        </p:txBody>
      </p:sp>
      <p:sp>
        <p:nvSpPr>
          <p:cNvPr id="3" name="TextBox 2">
            <a:extLst>
              <a:ext uri="{FF2B5EF4-FFF2-40B4-BE49-F238E27FC236}">
                <a16:creationId xmlns:a16="http://schemas.microsoft.com/office/drawing/2014/main" id="{8C5C3AE9-B069-4C73-AEFC-270D10C7D498}"/>
              </a:ext>
            </a:extLst>
          </p:cNvPr>
          <p:cNvSpPr txBox="1"/>
          <p:nvPr/>
        </p:nvSpPr>
        <p:spPr>
          <a:xfrm>
            <a:off x="934498" y="2150347"/>
            <a:ext cx="7415682" cy="3416320"/>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NCDHHS/DSS and its sub-recipients must allow access for service animals unless:</a:t>
            </a:r>
          </a:p>
          <a:p>
            <a:endParaRPr lang="en-US" dirty="0">
              <a:latin typeface="Verdana" panose="020B0604030504040204" pitchFamily="34" charset="0"/>
              <a:ea typeface="Verdana" panose="020B0604030504040204" pitchFamily="34" charset="0"/>
            </a:endParaRPr>
          </a:p>
          <a:p>
            <a:pPr marL="627063" indent="-342900">
              <a:buFont typeface="Wingdings" panose="05000000000000000000" pitchFamily="2" charset="2"/>
              <a:buChar char="§"/>
            </a:pPr>
            <a:r>
              <a:rPr lang="en-US" dirty="0">
                <a:latin typeface="Verdana" panose="020B0604030504040204" pitchFamily="34" charset="0"/>
                <a:ea typeface="Verdana" panose="020B0604030504040204" pitchFamily="34" charset="0"/>
              </a:rPr>
              <a:t>The animal is out of control and the handler does not take effective action to control it; or</a:t>
            </a:r>
          </a:p>
          <a:p>
            <a:pPr marL="627063" indent="-342900">
              <a:buFont typeface="Wingdings" panose="05000000000000000000" pitchFamily="2" charset="2"/>
              <a:buChar char="§"/>
            </a:pPr>
            <a:endParaRPr lang="en-US" dirty="0">
              <a:latin typeface="Verdana" panose="020B0604030504040204" pitchFamily="34" charset="0"/>
              <a:ea typeface="Verdana" panose="020B0604030504040204" pitchFamily="34" charset="0"/>
            </a:endParaRPr>
          </a:p>
          <a:p>
            <a:pPr marL="627063" indent="-342900">
              <a:buFont typeface="Wingdings" panose="05000000000000000000" pitchFamily="2" charset="2"/>
              <a:buChar char="§"/>
            </a:pPr>
            <a:r>
              <a:rPr lang="en-US" dirty="0">
                <a:latin typeface="Verdana" panose="020B0604030504040204" pitchFamily="34" charset="0"/>
                <a:ea typeface="Verdana" panose="020B0604030504040204" pitchFamily="34" charset="0"/>
              </a:rPr>
              <a:t>The animal is not housebroken</a:t>
            </a:r>
          </a:p>
          <a:p>
            <a:pPr marL="284163" indent="0">
              <a:buNone/>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But, where there is a legitimate basis to exclude the animal, the individual with a disability should be given the opportunity to participate in the program without the animal.</a:t>
            </a:r>
          </a:p>
        </p:txBody>
      </p:sp>
    </p:spTree>
    <p:extLst>
      <p:ext uri="{BB962C8B-B14F-4D97-AF65-F5344CB8AC3E}">
        <p14:creationId xmlns:p14="http://schemas.microsoft.com/office/powerpoint/2010/main" val="273009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999B-060B-4B5E-9978-8976C0821B04}"/>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10" dirty="0">
                <a:solidFill>
                  <a:srgbClr val="136442"/>
                </a:solidFill>
                <a:latin typeface="Verdana"/>
                <a:ea typeface="+mj-ea"/>
                <a:cs typeface="Verdana"/>
              </a:rPr>
              <a:t>Agenda</a:t>
            </a:r>
            <a:endParaRPr lang="en-US" dirty="0"/>
          </a:p>
        </p:txBody>
      </p:sp>
      <p:sp>
        <p:nvSpPr>
          <p:cNvPr id="3" name="Rectangle 2">
            <a:extLst>
              <a:ext uri="{FF2B5EF4-FFF2-40B4-BE49-F238E27FC236}">
                <a16:creationId xmlns:a16="http://schemas.microsoft.com/office/drawing/2014/main" id="{82ADD9DB-A4C3-4F58-823B-644C42DFC06E}"/>
              </a:ext>
            </a:extLst>
          </p:cNvPr>
          <p:cNvSpPr/>
          <p:nvPr/>
        </p:nvSpPr>
        <p:spPr>
          <a:xfrm>
            <a:off x="401638" y="1470025"/>
            <a:ext cx="7605712" cy="4711700"/>
          </a:xfrm>
          <a:prstGeom prst="rect">
            <a:avLst/>
          </a:prstGeom>
        </p:spPr>
        <p:txBody>
          <a:bodyPr>
            <a:spAutoFit/>
          </a:bodyPr>
          <a:lstStyle/>
          <a:p>
            <a:pPr marL="469900" indent="-457200" eaLnBrk="1" fontAlgn="auto" hangingPunct="1">
              <a:spcBef>
                <a:spcPts val="1300"/>
              </a:spcBef>
              <a:spcAft>
                <a:spcPts val="0"/>
              </a:spcAft>
              <a:buClr>
                <a:srgbClr val="136442"/>
              </a:buClr>
              <a:buFont typeface="Wingdings"/>
              <a:buChar char=""/>
              <a:tabLst>
                <a:tab pos="469265" algn="l"/>
                <a:tab pos="469900" algn="l"/>
              </a:tabLst>
              <a:defRPr/>
            </a:pPr>
            <a:r>
              <a:rPr lang="en-US" b="1" spc="-10" dirty="0">
                <a:solidFill>
                  <a:prstClr val="black"/>
                </a:solidFill>
                <a:latin typeface="Verdana"/>
                <a:cs typeface="Verdana"/>
              </a:rPr>
              <a:t>Discrimination, Civil </a:t>
            </a:r>
            <a:r>
              <a:rPr lang="en-US" b="1" spc="-5" dirty="0">
                <a:solidFill>
                  <a:prstClr val="black"/>
                </a:solidFill>
                <a:latin typeface="Verdana"/>
                <a:cs typeface="Verdana"/>
              </a:rPr>
              <a:t>Rights,</a:t>
            </a:r>
            <a:r>
              <a:rPr lang="en-US" b="1" spc="-10" dirty="0">
                <a:solidFill>
                  <a:prstClr val="black"/>
                </a:solidFill>
                <a:latin typeface="Verdana"/>
                <a:cs typeface="Verdana"/>
              </a:rPr>
              <a:t> </a:t>
            </a:r>
            <a:r>
              <a:rPr lang="en-US" b="1" spc="-5" dirty="0">
                <a:solidFill>
                  <a:prstClr val="black"/>
                </a:solidFill>
                <a:latin typeface="Verdana"/>
                <a:cs typeface="Verdana"/>
              </a:rPr>
              <a:t>and Legal</a:t>
            </a:r>
            <a:r>
              <a:rPr lang="en-US" b="1" spc="65" dirty="0">
                <a:solidFill>
                  <a:prstClr val="black"/>
                </a:solidFill>
                <a:latin typeface="Verdana"/>
                <a:cs typeface="Verdana"/>
              </a:rPr>
              <a:t> </a:t>
            </a:r>
            <a:r>
              <a:rPr lang="en-US" b="1" spc="-5" dirty="0">
                <a:solidFill>
                  <a:prstClr val="black"/>
                </a:solidFill>
                <a:latin typeface="Verdana"/>
                <a:cs typeface="Verdana"/>
              </a:rPr>
              <a:t>Authorities</a:t>
            </a:r>
          </a:p>
          <a:p>
            <a:pPr marL="12700" eaLnBrk="1" fontAlgn="auto" hangingPunct="1">
              <a:spcBef>
                <a:spcPts val="1300"/>
              </a:spcBef>
              <a:spcAft>
                <a:spcPts val="0"/>
              </a:spcAft>
              <a:buClr>
                <a:srgbClr val="136442"/>
              </a:buClr>
              <a:tabLst>
                <a:tab pos="469265" algn="l"/>
                <a:tab pos="469900" algn="l"/>
              </a:tabLst>
              <a:defRPr/>
            </a:pPr>
            <a:r>
              <a:rPr lang="en-US" sz="1600" b="1" dirty="0">
                <a:latin typeface="Verdana" panose="020B0604030504040204" pitchFamily="34" charset="0"/>
                <a:ea typeface="Verdana" panose="020B0604030504040204" pitchFamily="34" charset="0"/>
                <a:cs typeface="Verdana" panose="020B0604030504040204" pitchFamily="34" charset="0"/>
                <a:hlinkClick r:id="rId3"/>
              </a:rPr>
              <a:t>Civil Rights Training for County Departments of Social Services</a:t>
            </a:r>
            <a:endParaRPr lang="en-US" sz="2000" b="1" dirty="0">
              <a:solidFill>
                <a:prstClr val="black"/>
              </a:solidFill>
              <a:latin typeface="Verdana"/>
              <a:cs typeface="Verdana"/>
            </a:endParaRPr>
          </a:p>
          <a:p>
            <a:pPr marL="469900" indent="-457200" eaLnBrk="1" fontAlgn="auto" hangingPunct="1">
              <a:spcBef>
                <a:spcPts val="1205"/>
              </a:spcBef>
              <a:spcAft>
                <a:spcPts val="0"/>
              </a:spcAft>
              <a:buClr>
                <a:srgbClr val="136442"/>
              </a:buClr>
              <a:buFont typeface="Wingdings"/>
              <a:buChar char=""/>
              <a:tabLst>
                <a:tab pos="469265" algn="l"/>
                <a:tab pos="469900" algn="l"/>
              </a:tabLst>
              <a:defRPr/>
            </a:pPr>
            <a:r>
              <a:rPr lang="en-US" b="1" spc="-5" dirty="0">
                <a:solidFill>
                  <a:prstClr val="black"/>
                </a:solidFill>
                <a:latin typeface="Verdana"/>
                <a:cs typeface="Verdana"/>
              </a:rPr>
              <a:t>Areas of</a:t>
            </a:r>
            <a:r>
              <a:rPr lang="en-US" b="1" spc="-20" dirty="0">
                <a:solidFill>
                  <a:prstClr val="black"/>
                </a:solidFill>
                <a:latin typeface="Verdana"/>
                <a:cs typeface="Verdana"/>
              </a:rPr>
              <a:t> </a:t>
            </a:r>
            <a:r>
              <a:rPr lang="en-US" b="1" spc="-10" dirty="0">
                <a:solidFill>
                  <a:prstClr val="black"/>
                </a:solidFill>
                <a:latin typeface="Verdana"/>
                <a:cs typeface="Verdana"/>
              </a:rPr>
              <a:t>Compliance</a:t>
            </a:r>
            <a:endParaRPr lang="en-US" b="1" dirty="0">
              <a:solidFill>
                <a:prstClr val="black"/>
              </a:solidFill>
              <a:latin typeface="Verdana"/>
              <a:cs typeface="Verdana"/>
            </a:endParaRPr>
          </a:p>
          <a:p>
            <a:pPr marL="681355" lvl="1" indent="-324485" eaLnBrk="1" fontAlgn="auto" hangingPunct="1">
              <a:spcBef>
                <a:spcPts val="825"/>
              </a:spcBef>
              <a:spcAft>
                <a:spcPts val="0"/>
              </a:spcAft>
              <a:buClr>
                <a:srgbClr val="136442"/>
              </a:buClr>
              <a:buFont typeface="Wingdings"/>
              <a:buChar char=""/>
              <a:tabLst>
                <a:tab pos="681355" algn="l"/>
                <a:tab pos="681990" algn="l"/>
              </a:tabLst>
              <a:defRPr/>
            </a:pPr>
            <a:r>
              <a:rPr lang="en-US" sz="1400" dirty="0">
                <a:solidFill>
                  <a:prstClr val="black"/>
                </a:solidFill>
                <a:latin typeface="Verdana"/>
                <a:cs typeface="Verdana"/>
              </a:rPr>
              <a:t>Assurances</a:t>
            </a:r>
          </a:p>
          <a:p>
            <a:pPr marL="681355" lvl="1" indent="-324485" eaLnBrk="1" fontAlgn="auto" hangingPunct="1">
              <a:spcBef>
                <a:spcPts val="825"/>
              </a:spcBef>
              <a:spcAft>
                <a:spcPts val="0"/>
              </a:spcAft>
              <a:buClr>
                <a:srgbClr val="136442"/>
              </a:buClr>
              <a:buFont typeface="Wingdings"/>
              <a:buChar char=""/>
              <a:tabLst>
                <a:tab pos="681355" algn="l"/>
                <a:tab pos="681990" algn="l"/>
              </a:tabLst>
              <a:defRPr/>
            </a:pPr>
            <a:r>
              <a:rPr lang="en-US" sz="1400" dirty="0">
                <a:solidFill>
                  <a:prstClr val="black"/>
                </a:solidFill>
                <a:latin typeface="Verdana"/>
                <a:cs typeface="Verdana"/>
              </a:rPr>
              <a:t>Non-Discrimination</a:t>
            </a:r>
            <a:endParaRPr lang="en-US" sz="1400" spc="-5" dirty="0">
              <a:solidFill>
                <a:prstClr val="black"/>
              </a:solidFill>
              <a:latin typeface="Verdana"/>
              <a:cs typeface="Verdana"/>
            </a:endParaRPr>
          </a:p>
          <a:p>
            <a:pPr marL="681355" lvl="1" indent="-324485" eaLnBrk="1" fontAlgn="auto" hangingPunct="1">
              <a:spcBef>
                <a:spcPts val="815"/>
              </a:spcBef>
              <a:spcAft>
                <a:spcPts val="0"/>
              </a:spcAft>
              <a:buClr>
                <a:srgbClr val="136442"/>
              </a:buClr>
              <a:buFont typeface="Wingdings"/>
              <a:buChar char=""/>
              <a:tabLst>
                <a:tab pos="681355" algn="l"/>
                <a:tab pos="681990" algn="l"/>
              </a:tabLst>
              <a:defRPr/>
            </a:pPr>
            <a:r>
              <a:rPr lang="en-US" sz="1400" spc="-5" dirty="0">
                <a:solidFill>
                  <a:prstClr val="black"/>
                </a:solidFill>
                <a:latin typeface="Verdana"/>
                <a:cs typeface="Verdana"/>
              </a:rPr>
              <a:t>Public</a:t>
            </a:r>
            <a:r>
              <a:rPr lang="en-US" sz="1400" spc="-15" dirty="0">
                <a:solidFill>
                  <a:prstClr val="black"/>
                </a:solidFill>
                <a:latin typeface="Verdana"/>
                <a:cs typeface="Verdana"/>
              </a:rPr>
              <a:t> </a:t>
            </a:r>
            <a:r>
              <a:rPr lang="en-US" sz="1400" spc="-5" dirty="0">
                <a:solidFill>
                  <a:prstClr val="black"/>
                </a:solidFill>
                <a:latin typeface="Verdana"/>
                <a:cs typeface="Verdana"/>
              </a:rPr>
              <a:t>Notification</a:t>
            </a:r>
            <a:endParaRPr lang="en-US" sz="1400" dirty="0">
              <a:solidFill>
                <a:prstClr val="black"/>
              </a:solidFill>
              <a:latin typeface="Verdana"/>
              <a:cs typeface="Verdana"/>
            </a:endParaRPr>
          </a:p>
          <a:p>
            <a:pPr marL="681355" lvl="1" indent="-324485" eaLnBrk="1" fontAlgn="auto" hangingPunct="1">
              <a:spcBef>
                <a:spcPts val="815"/>
              </a:spcBef>
              <a:spcAft>
                <a:spcPts val="0"/>
              </a:spcAft>
              <a:buClr>
                <a:srgbClr val="136442"/>
              </a:buClr>
              <a:buFont typeface="Wingdings"/>
              <a:buChar char=""/>
              <a:tabLst>
                <a:tab pos="681355" algn="l"/>
                <a:tab pos="681990" algn="l"/>
              </a:tabLst>
              <a:defRPr/>
            </a:pPr>
            <a:r>
              <a:rPr lang="en-US" sz="1400" spc="-5" dirty="0">
                <a:solidFill>
                  <a:prstClr val="black"/>
                </a:solidFill>
                <a:latin typeface="Verdana"/>
                <a:cs typeface="Verdana"/>
              </a:rPr>
              <a:t>Racial </a:t>
            </a:r>
            <a:r>
              <a:rPr lang="en-US" sz="1400" dirty="0">
                <a:solidFill>
                  <a:prstClr val="black"/>
                </a:solidFill>
                <a:latin typeface="Verdana"/>
                <a:cs typeface="Verdana"/>
              </a:rPr>
              <a:t>and </a:t>
            </a:r>
            <a:r>
              <a:rPr lang="en-US" sz="1400" spc="-5" dirty="0">
                <a:solidFill>
                  <a:prstClr val="black"/>
                </a:solidFill>
                <a:latin typeface="Verdana"/>
                <a:cs typeface="Verdana"/>
              </a:rPr>
              <a:t>Ethnic Data </a:t>
            </a:r>
            <a:r>
              <a:rPr lang="en-US" sz="1400" dirty="0">
                <a:solidFill>
                  <a:prstClr val="black"/>
                </a:solidFill>
                <a:latin typeface="Verdana"/>
                <a:cs typeface="Verdana"/>
              </a:rPr>
              <a:t>Collection</a:t>
            </a:r>
          </a:p>
          <a:p>
            <a:pPr marL="681355" lvl="1" indent="-324485" eaLnBrk="1" fontAlgn="auto" hangingPunct="1">
              <a:spcBef>
                <a:spcPts val="819"/>
              </a:spcBef>
              <a:spcAft>
                <a:spcPts val="0"/>
              </a:spcAft>
              <a:buClr>
                <a:srgbClr val="136442"/>
              </a:buClr>
              <a:buFont typeface="Wingdings"/>
              <a:buChar char=""/>
              <a:tabLst>
                <a:tab pos="681355" algn="l"/>
                <a:tab pos="681990" algn="l"/>
              </a:tabLst>
              <a:defRPr/>
            </a:pPr>
            <a:r>
              <a:rPr lang="en-US" sz="1400" spc="-5" dirty="0">
                <a:solidFill>
                  <a:prstClr val="black"/>
                </a:solidFill>
                <a:latin typeface="Verdana"/>
                <a:cs typeface="Verdana"/>
              </a:rPr>
              <a:t>Complaints </a:t>
            </a:r>
            <a:r>
              <a:rPr lang="en-US" sz="1400" dirty="0">
                <a:solidFill>
                  <a:prstClr val="black"/>
                </a:solidFill>
                <a:latin typeface="Verdana"/>
                <a:cs typeface="Verdana"/>
              </a:rPr>
              <a:t>of</a:t>
            </a:r>
            <a:r>
              <a:rPr lang="en-US" sz="1400" spc="10" dirty="0">
                <a:solidFill>
                  <a:prstClr val="black"/>
                </a:solidFill>
                <a:latin typeface="Verdana"/>
                <a:cs typeface="Verdana"/>
              </a:rPr>
              <a:t> </a:t>
            </a:r>
            <a:r>
              <a:rPr lang="en-US" sz="1400" spc="-5" dirty="0">
                <a:solidFill>
                  <a:prstClr val="black"/>
                </a:solidFill>
                <a:latin typeface="Verdana"/>
                <a:cs typeface="Verdana"/>
              </a:rPr>
              <a:t>Discrimination</a:t>
            </a:r>
            <a:endParaRPr lang="en-US" sz="1400" dirty="0">
              <a:solidFill>
                <a:prstClr val="black"/>
              </a:solidFill>
              <a:latin typeface="Verdana"/>
              <a:cs typeface="Verdana"/>
            </a:endParaRPr>
          </a:p>
          <a:p>
            <a:pPr marL="681355" lvl="1" indent="-324485" eaLnBrk="1" fontAlgn="auto" hangingPunct="1">
              <a:spcBef>
                <a:spcPts val="815"/>
              </a:spcBef>
              <a:spcAft>
                <a:spcPts val="0"/>
              </a:spcAft>
              <a:buClr>
                <a:srgbClr val="136442"/>
              </a:buClr>
              <a:buFont typeface="Wingdings"/>
              <a:buChar char=""/>
              <a:tabLst>
                <a:tab pos="681355" algn="l"/>
                <a:tab pos="681990" algn="l"/>
              </a:tabLst>
              <a:defRPr/>
            </a:pPr>
            <a:r>
              <a:rPr lang="en-US" sz="1400" spc="-5" dirty="0">
                <a:solidFill>
                  <a:prstClr val="black"/>
                </a:solidFill>
                <a:latin typeface="Verdana"/>
                <a:cs typeface="Verdana"/>
              </a:rPr>
              <a:t>Civil Rights</a:t>
            </a:r>
            <a:r>
              <a:rPr lang="en-US" sz="1400" spc="-30" dirty="0">
                <a:solidFill>
                  <a:prstClr val="black"/>
                </a:solidFill>
                <a:latin typeface="Verdana"/>
                <a:cs typeface="Verdana"/>
              </a:rPr>
              <a:t> </a:t>
            </a:r>
            <a:r>
              <a:rPr lang="en-US" sz="1400" dirty="0">
                <a:solidFill>
                  <a:prstClr val="black"/>
                </a:solidFill>
                <a:latin typeface="Verdana"/>
                <a:cs typeface="Verdana"/>
              </a:rPr>
              <a:t>Training</a:t>
            </a:r>
          </a:p>
          <a:p>
            <a:pPr marL="681355" lvl="1" indent="-324485" eaLnBrk="1" fontAlgn="auto" hangingPunct="1">
              <a:spcBef>
                <a:spcPts val="815"/>
              </a:spcBef>
              <a:spcAft>
                <a:spcPts val="0"/>
              </a:spcAft>
              <a:buClr>
                <a:srgbClr val="136442"/>
              </a:buClr>
              <a:buFont typeface="Wingdings"/>
              <a:buChar char=""/>
              <a:tabLst>
                <a:tab pos="681355" algn="l"/>
                <a:tab pos="681990" algn="l"/>
              </a:tabLst>
              <a:defRPr/>
            </a:pPr>
            <a:r>
              <a:rPr lang="en-US" sz="1400" dirty="0">
                <a:solidFill>
                  <a:prstClr val="black"/>
                </a:solidFill>
                <a:latin typeface="Verdana"/>
                <a:cs typeface="Verdana"/>
              </a:rPr>
              <a:t>Limited </a:t>
            </a:r>
            <a:r>
              <a:rPr lang="en-US" sz="1400" spc="-5" dirty="0">
                <a:solidFill>
                  <a:prstClr val="black"/>
                </a:solidFill>
                <a:latin typeface="Verdana"/>
                <a:cs typeface="Verdana"/>
              </a:rPr>
              <a:t>English</a:t>
            </a:r>
            <a:r>
              <a:rPr lang="en-US" sz="1400" spc="-35" dirty="0">
                <a:solidFill>
                  <a:prstClr val="black"/>
                </a:solidFill>
                <a:latin typeface="Verdana"/>
                <a:cs typeface="Verdana"/>
              </a:rPr>
              <a:t> </a:t>
            </a:r>
            <a:r>
              <a:rPr lang="en-US" sz="1400" dirty="0">
                <a:solidFill>
                  <a:prstClr val="black"/>
                </a:solidFill>
                <a:latin typeface="Verdana"/>
                <a:cs typeface="Verdana"/>
              </a:rPr>
              <a:t>Proficiency</a:t>
            </a:r>
          </a:p>
          <a:p>
            <a:pPr marL="681355" lvl="1" indent="-324485" eaLnBrk="1" fontAlgn="auto" hangingPunct="1">
              <a:spcBef>
                <a:spcPts val="819"/>
              </a:spcBef>
              <a:spcAft>
                <a:spcPts val="0"/>
              </a:spcAft>
              <a:buClr>
                <a:srgbClr val="136442"/>
              </a:buClr>
              <a:buFont typeface="Wingdings"/>
              <a:buChar char=""/>
              <a:tabLst>
                <a:tab pos="681355" algn="l"/>
                <a:tab pos="681990" algn="l"/>
              </a:tabLst>
              <a:defRPr/>
            </a:pPr>
            <a:r>
              <a:rPr lang="en-US" sz="1400" spc="-5" dirty="0">
                <a:solidFill>
                  <a:prstClr val="black"/>
                </a:solidFill>
                <a:latin typeface="Verdana"/>
                <a:cs typeface="Verdana"/>
              </a:rPr>
              <a:t>Disability</a:t>
            </a:r>
            <a:r>
              <a:rPr lang="en-US" sz="1400" spc="-15" dirty="0">
                <a:solidFill>
                  <a:prstClr val="black"/>
                </a:solidFill>
                <a:latin typeface="Verdana"/>
                <a:cs typeface="Verdana"/>
              </a:rPr>
              <a:t> </a:t>
            </a:r>
            <a:r>
              <a:rPr lang="en-US" sz="1400" spc="-5" dirty="0">
                <a:solidFill>
                  <a:prstClr val="black"/>
                </a:solidFill>
                <a:latin typeface="Verdana"/>
                <a:cs typeface="Verdana"/>
              </a:rPr>
              <a:t>Discrimination</a:t>
            </a:r>
            <a:endParaRPr lang="en-US" sz="1400" dirty="0">
              <a:solidFill>
                <a:prstClr val="black"/>
              </a:solidFill>
              <a:latin typeface="Verdana"/>
              <a:cs typeface="Verdana"/>
            </a:endParaRPr>
          </a:p>
          <a:p>
            <a:pPr marL="681355" lvl="1" indent="-324485" eaLnBrk="1" fontAlgn="auto" hangingPunct="1">
              <a:spcBef>
                <a:spcPts val="815"/>
              </a:spcBef>
              <a:spcAft>
                <a:spcPts val="0"/>
              </a:spcAft>
              <a:buClr>
                <a:srgbClr val="136442"/>
              </a:buClr>
              <a:buFont typeface="Wingdings"/>
              <a:buChar char=""/>
              <a:tabLst>
                <a:tab pos="681355" algn="l"/>
                <a:tab pos="681990" algn="l"/>
              </a:tabLst>
              <a:defRPr/>
            </a:pPr>
            <a:r>
              <a:rPr lang="en-US" sz="1400" spc="-5" dirty="0">
                <a:solidFill>
                  <a:prstClr val="black"/>
                </a:solidFill>
                <a:latin typeface="Verdana"/>
                <a:cs typeface="Verdana"/>
              </a:rPr>
              <a:t>Compliance</a:t>
            </a:r>
            <a:r>
              <a:rPr lang="en-US" sz="1400" spc="-15" dirty="0">
                <a:solidFill>
                  <a:prstClr val="black"/>
                </a:solidFill>
                <a:latin typeface="Verdana"/>
                <a:cs typeface="Verdana"/>
              </a:rPr>
              <a:t> </a:t>
            </a:r>
            <a:r>
              <a:rPr lang="en-US" sz="1400" dirty="0">
                <a:solidFill>
                  <a:prstClr val="black"/>
                </a:solidFill>
                <a:latin typeface="Verdana"/>
                <a:cs typeface="Verdana"/>
              </a:rPr>
              <a:t>Reviews</a:t>
            </a:r>
          </a:p>
          <a:p>
            <a:pPr marL="681355" lvl="1" indent="-324485" eaLnBrk="1" fontAlgn="auto" hangingPunct="1">
              <a:spcBef>
                <a:spcPts val="815"/>
              </a:spcBef>
              <a:spcAft>
                <a:spcPts val="0"/>
              </a:spcAft>
              <a:buClr>
                <a:srgbClr val="136442"/>
              </a:buClr>
              <a:buFont typeface="Wingdings"/>
              <a:buChar char=""/>
              <a:tabLst>
                <a:tab pos="681355" algn="l"/>
                <a:tab pos="681990" algn="l"/>
              </a:tabLst>
              <a:defRPr/>
            </a:pPr>
            <a:r>
              <a:rPr lang="en-US" sz="1400" dirty="0">
                <a:solidFill>
                  <a:prstClr val="black"/>
                </a:solidFill>
                <a:latin typeface="Verdana"/>
                <a:cs typeface="Verdana"/>
              </a:rPr>
              <a:t>Resolution of</a:t>
            </a:r>
            <a:r>
              <a:rPr lang="en-US" sz="1400" spc="-15" dirty="0">
                <a:solidFill>
                  <a:prstClr val="black"/>
                </a:solidFill>
                <a:latin typeface="Verdana"/>
                <a:cs typeface="Verdana"/>
              </a:rPr>
              <a:t> </a:t>
            </a:r>
            <a:r>
              <a:rPr lang="en-US" sz="1400" dirty="0">
                <a:solidFill>
                  <a:prstClr val="black"/>
                </a:solidFill>
                <a:latin typeface="Verdana"/>
                <a:cs typeface="Verdana"/>
              </a:rPr>
              <a:t>Noncompliance</a:t>
            </a:r>
          </a:p>
          <a:p>
            <a:pPr marL="681355" lvl="1" indent="-324485" eaLnBrk="1" fontAlgn="auto" hangingPunct="1">
              <a:spcBef>
                <a:spcPts val="820"/>
              </a:spcBef>
              <a:spcAft>
                <a:spcPts val="0"/>
              </a:spcAft>
              <a:buClr>
                <a:srgbClr val="136442"/>
              </a:buClr>
              <a:buFont typeface="Wingdings"/>
              <a:buChar char=""/>
              <a:tabLst>
                <a:tab pos="681355" algn="l"/>
                <a:tab pos="681990" algn="l"/>
              </a:tabLst>
              <a:defRPr/>
            </a:pPr>
            <a:r>
              <a:rPr lang="en-US" sz="1400" dirty="0">
                <a:solidFill>
                  <a:prstClr val="black"/>
                </a:solidFill>
                <a:latin typeface="Verdana"/>
                <a:cs typeface="Verdana"/>
              </a:rPr>
              <a:t>Conflict </a:t>
            </a:r>
            <a:r>
              <a:rPr lang="en-US" sz="1400" spc="-5" dirty="0">
                <a:solidFill>
                  <a:prstClr val="black"/>
                </a:solidFill>
                <a:latin typeface="Verdana"/>
                <a:cs typeface="Verdana"/>
              </a:rPr>
              <a:t>Resolution </a:t>
            </a:r>
            <a:r>
              <a:rPr lang="en-US" sz="1400" dirty="0">
                <a:solidFill>
                  <a:prstClr val="black"/>
                </a:solidFill>
                <a:latin typeface="Verdana"/>
                <a:cs typeface="Verdana"/>
              </a:rPr>
              <a:t>and Customer</a:t>
            </a:r>
            <a:r>
              <a:rPr lang="en-US" sz="1400" spc="-45" dirty="0">
                <a:solidFill>
                  <a:prstClr val="black"/>
                </a:solidFill>
                <a:latin typeface="Verdana"/>
                <a:cs typeface="Verdana"/>
              </a:rPr>
              <a:t> </a:t>
            </a:r>
            <a:r>
              <a:rPr lang="en-US" sz="1400" dirty="0">
                <a:solidFill>
                  <a:prstClr val="black"/>
                </a:solidFill>
                <a:latin typeface="Verdana"/>
                <a:cs typeface="Verdana"/>
              </a:rPr>
              <a:t>Service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BDEE-3C32-4F78-917D-6B9392731A9B}"/>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Miniature Horses</a:t>
            </a:r>
            <a:br>
              <a:rPr lang="en-US" dirty="0"/>
            </a:br>
            <a:endParaRPr lang="en-US" dirty="0"/>
          </a:p>
        </p:txBody>
      </p:sp>
      <p:sp>
        <p:nvSpPr>
          <p:cNvPr id="3" name="TextBox 2">
            <a:extLst>
              <a:ext uri="{FF2B5EF4-FFF2-40B4-BE49-F238E27FC236}">
                <a16:creationId xmlns:a16="http://schemas.microsoft.com/office/drawing/2014/main" id="{9E608447-E003-4494-8B87-37ADC613B8A3}"/>
              </a:ext>
            </a:extLst>
          </p:cNvPr>
          <p:cNvSpPr txBox="1"/>
          <p:nvPr/>
        </p:nvSpPr>
        <p:spPr>
          <a:xfrm>
            <a:off x="674369" y="1594288"/>
            <a:ext cx="7843266" cy="5047536"/>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Although not a service animal, a miniature horse that has been individually trained to work or perform tasks for people with disabilities has protections similar to a service animal.</a:t>
            </a:r>
          </a:p>
          <a:p>
            <a:pPr marL="114300" indent="0">
              <a:buNone/>
            </a:pPr>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The ADAAA provide assessment factors to assist entities in determining whether reasonable modifications can be made.</a:t>
            </a:r>
          </a:p>
          <a:p>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The type, size, and weight of the horse and whether the facility can accommodate those features</a:t>
            </a:r>
          </a:p>
          <a:p>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Handler has sufficient control of the horse</a:t>
            </a:r>
          </a:p>
          <a:p>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Horse must be housebroken</a:t>
            </a:r>
          </a:p>
          <a:p>
            <a:pPr marL="285750" indent="-285750">
              <a:buFont typeface="Wingdings" panose="05000000000000000000" pitchFamily="2" charset="2"/>
              <a:buChar char="ü"/>
            </a:pPr>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Whether the horse’s presence in a specific facility compromises legitimate safety requirements</a:t>
            </a:r>
          </a:p>
          <a:p>
            <a:pPr marL="285750" indent="-285750">
              <a:buFont typeface="Wingdings" panose="05000000000000000000" pitchFamily="2" charset="2"/>
              <a:buChar char="ü"/>
            </a:pPr>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ADAAA service animal requirements also apply to miniature horses. [28 CFR §§ 35.136(c)-(h) and 28 CFR §§ 36.302(c)(3)-(8)]</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357969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B23E-4DDA-4F27-8488-C9D5FF5D089B}"/>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Wheelchairs</a:t>
            </a:r>
          </a:p>
        </p:txBody>
      </p:sp>
      <p:sp>
        <p:nvSpPr>
          <p:cNvPr id="3" name="TextBox 2">
            <a:extLst>
              <a:ext uri="{FF2B5EF4-FFF2-40B4-BE49-F238E27FC236}">
                <a16:creationId xmlns:a16="http://schemas.microsoft.com/office/drawing/2014/main" id="{195A0E91-32FC-415D-9C62-D0DBCDAE0856}"/>
              </a:ext>
            </a:extLst>
          </p:cNvPr>
          <p:cNvSpPr txBox="1"/>
          <p:nvPr/>
        </p:nvSpPr>
        <p:spPr>
          <a:xfrm>
            <a:off x="802750" y="1959429"/>
            <a:ext cx="7586504" cy="3693319"/>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A wheelchair is a manually-operated or power-driven device designed primarily for use by an individual with a mobility disability for the main purpose of indoor, or of both indoor and outdoor locomotion.</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Staff must permit individuals with mobility disabilities to use wheelchairs in any area open to pedestrian use.</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pc="-35" dirty="0">
                <a:latin typeface="Verdana" panose="020B0604030504040204" pitchFamily="34" charset="0"/>
                <a:ea typeface="Verdana" panose="020B0604030504040204" pitchFamily="34" charset="0"/>
                <a:cs typeface="Calibri"/>
              </a:rPr>
              <a:t>Staff m</a:t>
            </a:r>
            <a:r>
              <a:rPr lang="en-US" dirty="0">
                <a:latin typeface="Verdana" panose="020B0604030504040204" pitchFamily="34" charset="0"/>
                <a:ea typeface="Verdana" panose="020B0604030504040204" pitchFamily="34" charset="0"/>
                <a:cs typeface="Calibri"/>
              </a:rPr>
              <a:t>u</a:t>
            </a:r>
            <a:r>
              <a:rPr lang="en-US" spc="-35" dirty="0">
                <a:latin typeface="Verdana" panose="020B0604030504040204" pitchFamily="34" charset="0"/>
                <a:ea typeface="Verdana" panose="020B0604030504040204" pitchFamily="34" charset="0"/>
                <a:cs typeface="Calibri"/>
              </a:rPr>
              <a:t>s</a:t>
            </a:r>
            <a:r>
              <a:rPr lang="en-US" spc="-10" dirty="0">
                <a:latin typeface="Verdana" panose="020B0604030504040204" pitchFamily="34" charset="0"/>
                <a:ea typeface="Verdana" panose="020B0604030504040204" pitchFamily="34" charset="0"/>
                <a:cs typeface="Calibri"/>
              </a:rPr>
              <a:t>t </a:t>
            </a:r>
            <a:r>
              <a:rPr lang="en-US" dirty="0">
                <a:latin typeface="Verdana" panose="020B0604030504040204" pitchFamily="34" charset="0"/>
                <a:ea typeface="Verdana" panose="020B0604030504040204" pitchFamily="34" charset="0"/>
                <a:cs typeface="Calibri"/>
              </a:rPr>
              <a:t>also</a:t>
            </a:r>
            <a:r>
              <a:rPr lang="en-US" spc="-10"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all</a:t>
            </a:r>
            <a:r>
              <a:rPr lang="en-US" spc="-15" dirty="0">
                <a:latin typeface="Verdana" panose="020B0604030504040204" pitchFamily="34" charset="0"/>
                <a:ea typeface="Verdana" panose="020B0604030504040204" pitchFamily="34" charset="0"/>
                <a:cs typeface="Calibri"/>
              </a:rPr>
              <a:t>o</a:t>
            </a:r>
            <a:r>
              <a:rPr lang="en-US" spc="-25" dirty="0">
                <a:latin typeface="Verdana" panose="020B0604030504040204" pitchFamily="34" charset="0"/>
                <a:ea typeface="Verdana" panose="020B0604030504040204" pitchFamily="34" charset="0"/>
                <a:cs typeface="Calibri"/>
              </a:rPr>
              <a:t>w</a:t>
            </a:r>
            <a:r>
              <a:rPr lang="en-US" spc="-5"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individ</a:t>
            </a:r>
            <a:r>
              <a:rPr lang="en-US" spc="-5" dirty="0">
                <a:latin typeface="Verdana" panose="020B0604030504040204" pitchFamily="34" charset="0"/>
                <a:ea typeface="Verdana" panose="020B0604030504040204" pitchFamily="34" charset="0"/>
                <a:cs typeface="Calibri"/>
              </a:rPr>
              <a:t>u</a:t>
            </a:r>
            <a:r>
              <a:rPr lang="en-US" dirty="0">
                <a:latin typeface="Verdana" panose="020B0604030504040204" pitchFamily="34" charset="0"/>
                <a:ea typeface="Verdana" panose="020B0604030504040204" pitchFamily="34" charset="0"/>
                <a:cs typeface="Calibri"/>
              </a:rPr>
              <a:t>a</a:t>
            </a:r>
            <a:r>
              <a:rPr lang="en-US" spc="-5" dirty="0">
                <a:latin typeface="Verdana" panose="020B0604030504040204" pitchFamily="34" charset="0"/>
                <a:ea typeface="Verdana" panose="020B0604030504040204" pitchFamily="34" charset="0"/>
                <a:cs typeface="Calibri"/>
              </a:rPr>
              <a:t>l</a:t>
            </a:r>
            <a:r>
              <a:rPr lang="en-US" dirty="0">
                <a:latin typeface="Verdana" panose="020B0604030504040204" pitchFamily="34" charset="0"/>
                <a:ea typeface="Verdana" panose="020B0604030504040204" pitchFamily="34" charset="0"/>
                <a:cs typeface="Calibri"/>
              </a:rPr>
              <a:t>s</a:t>
            </a:r>
            <a:r>
              <a:rPr lang="en-US" spc="-20" dirty="0">
                <a:latin typeface="Verdana" panose="020B0604030504040204" pitchFamily="34" charset="0"/>
                <a:ea typeface="Verdana" panose="020B0604030504040204" pitchFamily="34" charset="0"/>
                <a:cs typeface="Calibri"/>
              </a:rPr>
              <a:t> </a:t>
            </a:r>
            <a:r>
              <a:rPr lang="en-US" spc="-30" dirty="0">
                <a:latin typeface="Verdana" panose="020B0604030504040204" pitchFamily="34" charset="0"/>
                <a:ea typeface="Verdana" panose="020B0604030504040204" pitchFamily="34" charset="0"/>
                <a:cs typeface="Calibri"/>
              </a:rPr>
              <a:t>w</a:t>
            </a:r>
            <a:r>
              <a:rPr lang="en-US" dirty="0">
                <a:latin typeface="Verdana" panose="020B0604030504040204" pitchFamily="34" charset="0"/>
                <a:ea typeface="Verdana" panose="020B0604030504040204" pitchFamily="34" charset="0"/>
                <a:cs typeface="Calibri"/>
              </a:rPr>
              <a:t>i</a:t>
            </a:r>
            <a:r>
              <a:rPr lang="en-US" spc="-5" dirty="0">
                <a:latin typeface="Verdana" panose="020B0604030504040204" pitchFamily="34" charset="0"/>
                <a:ea typeface="Verdana" panose="020B0604030504040204" pitchFamily="34" charset="0"/>
                <a:cs typeface="Calibri"/>
              </a:rPr>
              <a:t>t</a:t>
            </a:r>
            <a:r>
              <a:rPr lang="en-US" dirty="0">
                <a:latin typeface="Verdana" panose="020B0604030504040204" pitchFamily="34" charset="0"/>
                <a:ea typeface="Verdana" panose="020B0604030504040204" pitchFamily="34" charset="0"/>
                <a:cs typeface="Calibri"/>
              </a:rPr>
              <a:t>h</a:t>
            </a:r>
            <a:r>
              <a:rPr lang="en-US" spc="-5" dirty="0">
                <a:latin typeface="Verdana" panose="020B0604030504040204" pitchFamily="34" charset="0"/>
                <a:ea typeface="Verdana" panose="020B0604030504040204" pitchFamily="34" charset="0"/>
                <a:cs typeface="Calibri"/>
              </a:rPr>
              <a:t> </a:t>
            </a:r>
            <a:r>
              <a:rPr lang="en-US" spc="-30" dirty="0">
                <a:latin typeface="Verdana" panose="020B0604030504040204" pitchFamily="34" charset="0"/>
                <a:ea typeface="Verdana" panose="020B0604030504040204" pitchFamily="34" charset="0"/>
                <a:cs typeface="Calibri"/>
              </a:rPr>
              <a:t>m</a:t>
            </a:r>
            <a:r>
              <a:rPr lang="en-US" dirty="0">
                <a:latin typeface="Verdana" panose="020B0604030504040204" pitchFamily="34" charset="0"/>
                <a:ea typeface="Verdana" panose="020B0604030504040204" pitchFamily="34" charset="0"/>
                <a:cs typeface="Calibri"/>
              </a:rPr>
              <a:t>obili</a:t>
            </a:r>
            <a:r>
              <a:rPr lang="en-US" spc="-5" dirty="0">
                <a:latin typeface="Verdana" panose="020B0604030504040204" pitchFamily="34" charset="0"/>
                <a:ea typeface="Verdana" panose="020B0604030504040204" pitchFamily="34" charset="0"/>
                <a:cs typeface="Calibri"/>
              </a:rPr>
              <a:t>t</a:t>
            </a:r>
            <a:r>
              <a:rPr lang="en-US" spc="-15" dirty="0">
                <a:latin typeface="Verdana" panose="020B0604030504040204" pitchFamily="34" charset="0"/>
                <a:ea typeface="Verdana" panose="020B0604030504040204" pitchFamily="34" charset="0"/>
                <a:cs typeface="Calibri"/>
              </a:rPr>
              <a:t>y</a:t>
            </a:r>
            <a:r>
              <a:rPr lang="en-US" spc="-10"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disabili</a:t>
            </a:r>
            <a:r>
              <a:rPr lang="en-US" spc="-10" dirty="0">
                <a:latin typeface="Verdana" panose="020B0604030504040204" pitchFamily="34" charset="0"/>
                <a:ea typeface="Verdana" panose="020B0604030504040204" pitchFamily="34" charset="0"/>
                <a:cs typeface="Calibri"/>
              </a:rPr>
              <a:t>t</a:t>
            </a:r>
            <a:r>
              <a:rPr lang="en-US" dirty="0">
                <a:latin typeface="Verdana" panose="020B0604030504040204" pitchFamily="34" charset="0"/>
                <a:ea typeface="Verdana" panose="020B0604030504040204" pitchFamily="34" charset="0"/>
                <a:cs typeface="Calibri"/>
              </a:rPr>
              <a:t>i</a:t>
            </a:r>
            <a:r>
              <a:rPr lang="en-US" spc="-5" dirty="0">
                <a:latin typeface="Verdana" panose="020B0604030504040204" pitchFamily="34" charset="0"/>
                <a:ea typeface="Verdana" panose="020B0604030504040204" pitchFamily="34" charset="0"/>
                <a:cs typeface="Calibri"/>
              </a:rPr>
              <a:t>e</a:t>
            </a:r>
            <a:r>
              <a:rPr lang="en-US" dirty="0">
                <a:latin typeface="Verdana" panose="020B0604030504040204" pitchFamily="34" charset="0"/>
                <a:ea typeface="Verdana" panose="020B0604030504040204" pitchFamily="34" charset="0"/>
                <a:cs typeface="Calibri"/>
              </a:rPr>
              <a:t>s</a:t>
            </a:r>
            <a:r>
              <a:rPr lang="en-US" spc="-25" dirty="0">
                <a:latin typeface="Verdana" panose="020B0604030504040204" pitchFamily="34" charset="0"/>
                <a:ea typeface="Verdana" panose="020B0604030504040204" pitchFamily="34" charset="0"/>
                <a:cs typeface="Calibri"/>
              </a:rPr>
              <a:t> </a:t>
            </a:r>
            <a:r>
              <a:rPr lang="en-US" spc="-45" dirty="0">
                <a:latin typeface="Verdana" panose="020B0604030504040204" pitchFamily="34" charset="0"/>
                <a:ea typeface="Verdana" panose="020B0604030504040204" pitchFamily="34" charset="0"/>
                <a:cs typeface="Calibri"/>
              </a:rPr>
              <a:t>t</a:t>
            </a:r>
            <a:r>
              <a:rPr lang="en-US" dirty="0">
                <a:latin typeface="Verdana" panose="020B0604030504040204" pitchFamily="34" charset="0"/>
                <a:ea typeface="Verdana" panose="020B0604030504040204" pitchFamily="34" charset="0"/>
                <a:cs typeface="Calibri"/>
              </a:rPr>
              <a:t>o use</a:t>
            </a:r>
            <a:r>
              <a:rPr lang="en-US" spc="-10" dirty="0">
                <a:latin typeface="Verdana" panose="020B0604030504040204" pitchFamily="34" charset="0"/>
                <a:ea typeface="Verdana" panose="020B0604030504040204" pitchFamily="34" charset="0"/>
                <a:cs typeface="Calibri"/>
              </a:rPr>
              <a:t> </a:t>
            </a:r>
            <a:r>
              <a:rPr lang="en-US" spc="-30" dirty="0">
                <a:latin typeface="Verdana" panose="020B0604030504040204" pitchFamily="34" charset="0"/>
                <a:ea typeface="Verdana" panose="020B0604030504040204" pitchFamily="34" charset="0"/>
                <a:cs typeface="Calibri"/>
              </a:rPr>
              <a:t>m</a:t>
            </a:r>
            <a:r>
              <a:rPr lang="en-US" dirty="0">
                <a:latin typeface="Verdana" panose="020B0604030504040204" pitchFamily="34" charset="0"/>
                <a:ea typeface="Verdana" panose="020B0604030504040204" pitchFamily="34" charset="0"/>
                <a:cs typeface="Calibri"/>
              </a:rPr>
              <a:t>anuall</a:t>
            </a:r>
            <a:r>
              <a:rPr lang="en-US" spc="-10" dirty="0">
                <a:latin typeface="Verdana" panose="020B0604030504040204" pitchFamily="34" charset="0"/>
                <a:ea typeface="Verdana" panose="020B0604030504040204" pitchFamily="34" charset="0"/>
                <a:cs typeface="Calibri"/>
              </a:rPr>
              <a:t>y</a:t>
            </a:r>
            <a:r>
              <a:rPr lang="en-US" spc="-5" dirty="0">
                <a:latin typeface="Verdana" panose="020B0604030504040204" pitchFamily="34" charset="0"/>
                <a:ea typeface="Verdana" panose="020B0604030504040204" pitchFamily="34" charset="0"/>
                <a:cs typeface="Calibri"/>
              </a:rPr>
              <a:t>-</a:t>
            </a:r>
            <a:r>
              <a:rPr lang="en-US" dirty="0">
                <a:latin typeface="Verdana" panose="020B0604030504040204" pitchFamily="34" charset="0"/>
                <a:ea typeface="Verdana" panose="020B0604030504040204" pitchFamily="34" charset="0"/>
                <a:cs typeface="Calibri"/>
              </a:rPr>
              <a:t>p</a:t>
            </a:r>
            <a:r>
              <a:rPr lang="en-US" spc="-10" dirty="0">
                <a:latin typeface="Verdana" panose="020B0604030504040204" pitchFamily="34" charset="0"/>
                <a:ea typeface="Verdana" panose="020B0604030504040204" pitchFamily="34" charset="0"/>
                <a:cs typeface="Calibri"/>
              </a:rPr>
              <a:t>o</a:t>
            </a:r>
            <a:r>
              <a:rPr lang="en-US" spc="-55" dirty="0">
                <a:latin typeface="Verdana" panose="020B0604030504040204" pitchFamily="34" charset="0"/>
                <a:ea typeface="Verdana" panose="020B0604030504040204" pitchFamily="34" charset="0"/>
                <a:cs typeface="Calibri"/>
              </a:rPr>
              <a:t>w</a:t>
            </a:r>
            <a:r>
              <a:rPr lang="en-US" spc="-15" dirty="0">
                <a:latin typeface="Verdana" panose="020B0604030504040204" pitchFamily="34" charset="0"/>
                <a:ea typeface="Verdana" panose="020B0604030504040204" pitchFamily="34" charset="0"/>
                <a:cs typeface="Calibri"/>
              </a:rPr>
              <a:t>e</a:t>
            </a:r>
            <a:r>
              <a:rPr lang="en-US" spc="-60" dirty="0">
                <a:latin typeface="Verdana" panose="020B0604030504040204" pitchFamily="34" charset="0"/>
                <a:ea typeface="Verdana" panose="020B0604030504040204" pitchFamily="34" charset="0"/>
                <a:cs typeface="Calibri"/>
              </a:rPr>
              <a:t>r</a:t>
            </a:r>
            <a:r>
              <a:rPr lang="en-US" spc="-15" dirty="0">
                <a:latin typeface="Verdana" panose="020B0604030504040204" pitchFamily="34" charset="0"/>
                <a:ea typeface="Verdana" panose="020B0604030504040204" pitchFamily="34" charset="0"/>
                <a:cs typeface="Calibri"/>
              </a:rPr>
              <a:t>e</a:t>
            </a:r>
            <a:r>
              <a:rPr lang="en-US" dirty="0">
                <a:latin typeface="Verdana" panose="020B0604030504040204" pitchFamily="34" charset="0"/>
                <a:ea typeface="Verdana" panose="020B0604030504040204" pitchFamily="34" charset="0"/>
                <a:cs typeface="Calibri"/>
              </a:rPr>
              <a:t>d</a:t>
            </a:r>
            <a:r>
              <a:rPr lang="en-US" spc="-15" dirty="0">
                <a:latin typeface="Verdana" panose="020B0604030504040204" pitchFamily="34" charset="0"/>
                <a:ea typeface="Verdana" panose="020B0604030504040204" pitchFamily="34" charset="0"/>
                <a:cs typeface="Calibri"/>
              </a:rPr>
              <a:t> </a:t>
            </a:r>
            <a:r>
              <a:rPr lang="en-US" spc="-30" dirty="0">
                <a:latin typeface="Verdana" panose="020B0604030504040204" pitchFamily="34" charset="0"/>
                <a:ea typeface="Verdana" panose="020B0604030504040204" pitchFamily="34" charset="0"/>
                <a:cs typeface="Calibri"/>
              </a:rPr>
              <a:t>m</a:t>
            </a:r>
            <a:r>
              <a:rPr lang="en-US" dirty="0">
                <a:latin typeface="Verdana" panose="020B0604030504040204" pitchFamily="34" charset="0"/>
                <a:ea typeface="Verdana" panose="020B0604030504040204" pitchFamily="34" charset="0"/>
                <a:cs typeface="Calibri"/>
              </a:rPr>
              <a:t>obili</a:t>
            </a:r>
            <a:r>
              <a:rPr lang="en-US" spc="-5" dirty="0">
                <a:latin typeface="Verdana" panose="020B0604030504040204" pitchFamily="34" charset="0"/>
                <a:ea typeface="Verdana" panose="020B0604030504040204" pitchFamily="34" charset="0"/>
                <a:cs typeface="Calibri"/>
              </a:rPr>
              <a:t>t</a:t>
            </a:r>
            <a:r>
              <a:rPr lang="en-US" spc="-15" dirty="0">
                <a:latin typeface="Verdana" panose="020B0604030504040204" pitchFamily="34" charset="0"/>
                <a:ea typeface="Verdana" panose="020B0604030504040204" pitchFamily="34" charset="0"/>
                <a:cs typeface="Calibri"/>
              </a:rPr>
              <a:t>y</a:t>
            </a:r>
            <a:r>
              <a:rPr lang="en-US" spc="-5"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aids (in</a:t>
            </a:r>
            <a:r>
              <a:rPr lang="en-US" spc="-5" dirty="0">
                <a:latin typeface="Verdana" panose="020B0604030504040204" pitchFamily="34" charset="0"/>
                <a:ea typeface="Verdana" panose="020B0604030504040204" pitchFamily="34" charset="0"/>
                <a:cs typeface="Calibri"/>
              </a:rPr>
              <a:t>c</a:t>
            </a:r>
            <a:r>
              <a:rPr lang="en-US" dirty="0">
                <a:latin typeface="Verdana" panose="020B0604030504040204" pitchFamily="34" charset="0"/>
                <a:ea typeface="Verdana" panose="020B0604030504040204" pitchFamily="34" charset="0"/>
                <a:cs typeface="Calibri"/>
              </a:rPr>
              <a:t>lud</a:t>
            </a:r>
            <a:r>
              <a:rPr lang="en-US" spc="-5" dirty="0">
                <a:latin typeface="Verdana" panose="020B0604030504040204" pitchFamily="34" charset="0"/>
                <a:ea typeface="Verdana" panose="020B0604030504040204" pitchFamily="34" charset="0"/>
                <a:cs typeface="Calibri"/>
              </a:rPr>
              <a:t>e</a:t>
            </a:r>
            <a:r>
              <a:rPr lang="en-US" dirty="0">
                <a:latin typeface="Verdana" panose="020B0604030504040204" pitchFamily="34" charset="0"/>
                <a:ea typeface="Verdana" panose="020B0604030504040204" pitchFamily="34" charset="0"/>
                <a:cs typeface="Calibri"/>
              </a:rPr>
              <a:t>s</a:t>
            </a:r>
            <a:r>
              <a:rPr lang="en-US" spc="-25"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in</a:t>
            </a:r>
            <a:r>
              <a:rPr lang="en-US" spc="-5" dirty="0">
                <a:latin typeface="Verdana" panose="020B0604030504040204" pitchFamily="34" charset="0"/>
                <a:ea typeface="Verdana" panose="020B0604030504040204" pitchFamily="34" charset="0"/>
                <a:cs typeface="Calibri"/>
              </a:rPr>
              <a:t>c</a:t>
            </a:r>
            <a:r>
              <a:rPr lang="en-US" dirty="0">
                <a:latin typeface="Verdana" panose="020B0604030504040204" pitchFamily="34" charset="0"/>
                <a:ea typeface="Verdana" panose="020B0604030504040204" pitchFamily="34" charset="0"/>
                <a:cs typeface="Calibri"/>
              </a:rPr>
              <a:t>lude</a:t>
            </a:r>
            <a:r>
              <a:rPr lang="en-US" spc="-25" dirty="0">
                <a:latin typeface="Verdana" panose="020B0604030504040204" pitchFamily="34" charset="0"/>
                <a:ea typeface="Verdana" panose="020B0604030504040204" pitchFamily="34" charset="0"/>
                <a:cs typeface="Calibri"/>
              </a:rPr>
              <a:t> </a:t>
            </a:r>
            <a:r>
              <a:rPr lang="en-US" spc="-65" dirty="0">
                <a:latin typeface="Verdana" panose="020B0604030504040204" pitchFamily="34" charset="0"/>
                <a:ea typeface="Verdana" panose="020B0604030504040204" pitchFamily="34" charset="0"/>
                <a:cs typeface="Calibri"/>
              </a:rPr>
              <a:t>w</a:t>
            </a:r>
            <a:r>
              <a:rPr lang="en-US" dirty="0">
                <a:latin typeface="Verdana" panose="020B0604030504040204" pitchFamily="34" charset="0"/>
                <a:ea typeface="Verdana" panose="020B0604030504040204" pitchFamily="34" charset="0"/>
                <a:cs typeface="Calibri"/>
              </a:rPr>
              <a:t>al</a:t>
            </a:r>
            <a:r>
              <a:rPr lang="en-US" spc="-114" dirty="0">
                <a:latin typeface="Verdana" panose="020B0604030504040204" pitchFamily="34" charset="0"/>
                <a:ea typeface="Verdana" panose="020B0604030504040204" pitchFamily="34" charset="0"/>
                <a:cs typeface="Calibri"/>
              </a:rPr>
              <a:t>k</a:t>
            </a:r>
            <a:r>
              <a:rPr lang="en-US" spc="-15" dirty="0">
                <a:latin typeface="Verdana" panose="020B0604030504040204" pitchFamily="34" charset="0"/>
                <a:ea typeface="Verdana" panose="020B0604030504040204" pitchFamily="34" charset="0"/>
                <a:cs typeface="Calibri"/>
              </a:rPr>
              <a:t>e</a:t>
            </a:r>
            <a:r>
              <a:rPr lang="en-US" spc="-75" dirty="0">
                <a:latin typeface="Verdana" panose="020B0604030504040204" pitchFamily="34" charset="0"/>
                <a:ea typeface="Verdana" panose="020B0604030504040204" pitchFamily="34" charset="0"/>
                <a:cs typeface="Calibri"/>
              </a:rPr>
              <a:t>r</a:t>
            </a:r>
            <a:r>
              <a:rPr lang="en-US" spc="-10" dirty="0">
                <a:latin typeface="Verdana" panose="020B0604030504040204" pitchFamily="34" charset="0"/>
                <a:ea typeface="Verdana" panose="020B0604030504040204" pitchFamily="34" charset="0"/>
                <a:cs typeface="Calibri"/>
              </a:rPr>
              <a:t>s,</a:t>
            </a:r>
            <a:r>
              <a:rPr lang="en-US" spc="5" dirty="0">
                <a:latin typeface="Verdana" panose="020B0604030504040204" pitchFamily="34" charset="0"/>
                <a:ea typeface="Verdana" panose="020B0604030504040204" pitchFamily="34" charset="0"/>
                <a:cs typeface="Calibri"/>
              </a:rPr>
              <a:t> </a:t>
            </a:r>
            <a:r>
              <a:rPr lang="en-US" spc="-20" dirty="0">
                <a:latin typeface="Verdana" panose="020B0604030504040204" pitchFamily="34" charset="0"/>
                <a:ea typeface="Verdana" panose="020B0604030504040204" pitchFamily="34" charset="0"/>
                <a:cs typeface="Calibri"/>
              </a:rPr>
              <a:t>cr</a:t>
            </a:r>
            <a:r>
              <a:rPr lang="en-US" dirty="0">
                <a:latin typeface="Verdana" panose="020B0604030504040204" pitchFamily="34" charset="0"/>
                <a:ea typeface="Verdana" panose="020B0604030504040204" pitchFamily="34" charset="0"/>
                <a:cs typeface="Calibri"/>
              </a:rPr>
              <a:t>u</a:t>
            </a:r>
            <a:r>
              <a:rPr lang="en-US" spc="-40" dirty="0">
                <a:latin typeface="Verdana" panose="020B0604030504040204" pitchFamily="34" charset="0"/>
                <a:ea typeface="Verdana" panose="020B0604030504040204" pitchFamily="34" charset="0"/>
                <a:cs typeface="Calibri"/>
              </a:rPr>
              <a:t>t</a:t>
            </a:r>
            <a:r>
              <a:rPr lang="en-US" spc="-20" dirty="0">
                <a:latin typeface="Verdana" panose="020B0604030504040204" pitchFamily="34" charset="0"/>
                <a:ea typeface="Verdana" panose="020B0604030504040204" pitchFamily="34" charset="0"/>
                <a:cs typeface="Calibri"/>
              </a:rPr>
              <a:t>c</a:t>
            </a:r>
            <a:r>
              <a:rPr lang="en-US" spc="-15" dirty="0">
                <a:latin typeface="Verdana" panose="020B0604030504040204" pitchFamily="34" charset="0"/>
                <a:ea typeface="Verdana" panose="020B0604030504040204" pitchFamily="34" charset="0"/>
                <a:cs typeface="Calibri"/>
              </a:rPr>
              <a:t>hes,</a:t>
            </a:r>
            <a:r>
              <a:rPr lang="en-US" spc="-25" dirty="0">
                <a:latin typeface="Verdana" panose="020B0604030504040204" pitchFamily="34" charset="0"/>
                <a:ea typeface="Verdana" panose="020B0604030504040204" pitchFamily="34" charset="0"/>
                <a:cs typeface="Calibri"/>
              </a:rPr>
              <a:t> </a:t>
            </a:r>
            <a:r>
              <a:rPr lang="en-US" spc="-45" dirty="0">
                <a:latin typeface="Verdana" panose="020B0604030504040204" pitchFamily="34" charset="0"/>
                <a:ea typeface="Verdana" panose="020B0604030504040204" pitchFamily="34" charset="0"/>
                <a:cs typeface="Calibri"/>
              </a:rPr>
              <a:t>c</a:t>
            </a:r>
            <a:r>
              <a:rPr lang="en-US" spc="-15" dirty="0">
                <a:latin typeface="Verdana" panose="020B0604030504040204" pitchFamily="34" charset="0"/>
                <a:ea typeface="Verdana" panose="020B0604030504040204" pitchFamily="34" charset="0"/>
                <a:cs typeface="Calibri"/>
              </a:rPr>
              <a:t>anes,</a:t>
            </a:r>
            <a:r>
              <a:rPr lang="en-US" spc="-20"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b</a:t>
            </a:r>
            <a:r>
              <a:rPr lang="en-US" spc="-65" dirty="0">
                <a:latin typeface="Verdana" panose="020B0604030504040204" pitchFamily="34" charset="0"/>
                <a:ea typeface="Verdana" panose="020B0604030504040204" pitchFamily="34" charset="0"/>
                <a:cs typeface="Calibri"/>
              </a:rPr>
              <a:t>r</a:t>
            </a:r>
            <a:r>
              <a:rPr lang="en-US" spc="-15" dirty="0">
                <a:latin typeface="Verdana" panose="020B0604030504040204" pitchFamily="34" charset="0"/>
                <a:ea typeface="Verdana" panose="020B0604030504040204" pitchFamily="34" charset="0"/>
                <a:cs typeface="Calibri"/>
              </a:rPr>
              <a:t>a</a:t>
            </a:r>
            <a:r>
              <a:rPr lang="en-US" spc="-20" dirty="0">
                <a:latin typeface="Verdana" panose="020B0604030504040204" pitchFamily="34" charset="0"/>
                <a:ea typeface="Verdana" panose="020B0604030504040204" pitchFamily="34" charset="0"/>
                <a:cs typeface="Calibri"/>
              </a:rPr>
              <a:t>c</a:t>
            </a:r>
            <a:r>
              <a:rPr lang="en-US" spc="-15" dirty="0">
                <a:latin typeface="Verdana" panose="020B0604030504040204" pitchFamily="34" charset="0"/>
                <a:ea typeface="Verdana" panose="020B0604030504040204" pitchFamily="34" charset="0"/>
                <a:cs typeface="Calibri"/>
              </a:rPr>
              <a:t>es, or</a:t>
            </a:r>
            <a:r>
              <a:rPr lang="en-US" dirty="0">
                <a:latin typeface="Verdana" panose="020B0604030504040204" pitchFamily="34" charset="0"/>
                <a:ea typeface="Verdana" panose="020B0604030504040204" pitchFamily="34" charset="0"/>
                <a:cs typeface="Calibri"/>
              </a:rPr>
              <a:t> o</a:t>
            </a:r>
            <a:r>
              <a:rPr lang="en-US" spc="-5" dirty="0">
                <a:latin typeface="Verdana" panose="020B0604030504040204" pitchFamily="34" charset="0"/>
                <a:ea typeface="Verdana" panose="020B0604030504040204" pitchFamily="34" charset="0"/>
                <a:cs typeface="Calibri"/>
              </a:rPr>
              <a:t>t</a:t>
            </a:r>
            <a:r>
              <a:rPr lang="en-US" spc="-15" dirty="0">
                <a:latin typeface="Verdana" panose="020B0604030504040204" pitchFamily="34" charset="0"/>
                <a:ea typeface="Verdana" panose="020B0604030504040204" pitchFamily="34" charset="0"/>
                <a:cs typeface="Calibri"/>
              </a:rPr>
              <a:t>her</a:t>
            </a:r>
            <a:r>
              <a:rPr lang="en-US" spc="-10"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si</a:t>
            </a:r>
            <a:r>
              <a:rPr lang="en-US" spc="-5" dirty="0">
                <a:latin typeface="Verdana" panose="020B0604030504040204" pitchFamily="34" charset="0"/>
                <a:ea typeface="Verdana" panose="020B0604030504040204" pitchFamily="34" charset="0"/>
                <a:cs typeface="Calibri"/>
              </a:rPr>
              <a:t>m</a:t>
            </a:r>
            <a:r>
              <a:rPr lang="en-US" dirty="0">
                <a:latin typeface="Verdana" panose="020B0604030504040204" pitchFamily="34" charset="0"/>
                <a:ea typeface="Verdana" panose="020B0604030504040204" pitchFamily="34" charset="0"/>
                <a:cs typeface="Calibri"/>
              </a:rPr>
              <a:t>ilar</a:t>
            </a:r>
            <a:r>
              <a:rPr lang="en-US" spc="-5" dirty="0">
                <a:latin typeface="Verdana" panose="020B0604030504040204" pitchFamily="34" charset="0"/>
                <a:ea typeface="Verdana" panose="020B0604030504040204" pitchFamily="34" charset="0"/>
                <a:cs typeface="Calibri"/>
              </a:rPr>
              <a:t> </a:t>
            </a:r>
            <a:r>
              <a:rPr lang="en-US" spc="-20" dirty="0">
                <a:latin typeface="Verdana" panose="020B0604030504040204" pitchFamily="34" charset="0"/>
                <a:ea typeface="Verdana" panose="020B0604030504040204" pitchFamily="34" charset="0"/>
                <a:cs typeface="Calibri"/>
              </a:rPr>
              <a:t>d</a:t>
            </a:r>
            <a:r>
              <a:rPr lang="en-US" spc="-30" dirty="0">
                <a:latin typeface="Verdana" panose="020B0604030504040204" pitchFamily="34" charset="0"/>
                <a:ea typeface="Verdana" panose="020B0604030504040204" pitchFamily="34" charset="0"/>
                <a:cs typeface="Calibri"/>
              </a:rPr>
              <a:t>e</a:t>
            </a:r>
            <a:r>
              <a:rPr lang="en-US" spc="-15" dirty="0">
                <a:latin typeface="Verdana" panose="020B0604030504040204" pitchFamily="34" charset="0"/>
                <a:ea typeface="Verdana" panose="020B0604030504040204" pitchFamily="34" charset="0"/>
                <a:cs typeface="Calibri"/>
              </a:rPr>
              <a:t>v</a:t>
            </a:r>
            <a:r>
              <a:rPr lang="en-US" dirty="0">
                <a:latin typeface="Verdana" panose="020B0604030504040204" pitchFamily="34" charset="0"/>
                <a:ea typeface="Verdana" panose="020B0604030504040204" pitchFamily="34" charset="0"/>
                <a:cs typeface="Calibri"/>
              </a:rPr>
              <a:t>i</a:t>
            </a:r>
            <a:r>
              <a:rPr lang="en-US" spc="-10" dirty="0">
                <a:latin typeface="Verdana" panose="020B0604030504040204" pitchFamily="34" charset="0"/>
                <a:ea typeface="Verdana" panose="020B0604030504040204" pitchFamily="34" charset="0"/>
                <a:cs typeface="Calibri"/>
              </a:rPr>
              <a:t>c</a:t>
            </a:r>
            <a:r>
              <a:rPr lang="en-US" spc="-20" dirty="0">
                <a:latin typeface="Verdana" panose="020B0604030504040204" pitchFamily="34" charset="0"/>
                <a:ea typeface="Verdana" panose="020B0604030504040204" pitchFamily="34" charset="0"/>
                <a:cs typeface="Calibri"/>
              </a:rPr>
              <a:t>e</a:t>
            </a:r>
            <a:r>
              <a:rPr lang="en-US" dirty="0">
                <a:latin typeface="Verdana" panose="020B0604030504040204" pitchFamily="34" charset="0"/>
                <a:ea typeface="Verdana" panose="020B0604030504040204" pitchFamily="34" charset="0"/>
                <a:cs typeface="Calibri"/>
              </a:rPr>
              <a:t>s)</a:t>
            </a:r>
            <a:r>
              <a:rPr lang="en-US" spc="-25"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in</a:t>
            </a:r>
            <a:r>
              <a:rPr lang="en-US" spc="-5" dirty="0">
                <a:latin typeface="Verdana" panose="020B0604030504040204" pitchFamily="34" charset="0"/>
                <a:ea typeface="Verdana" panose="020B0604030504040204" pitchFamily="34" charset="0"/>
                <a:cs typeface="Calibri"/>
              </a:rPr>
              <a:t> </a:t>
            </a:r>
            <a:r>
              <a:rPr lang="en-US" spc="-15" dirty="0">
                <a:latin typeface="Verdana" panose="020B0604030504040204" pitchFamily="34" charset="0"/>
                <a:ea typeface="Verdana" panose="020B0604030504040204" pitchFamily="34" charset="0"/>
                <a:cs typeface="Calibri"/>
              </a:rPr>
              <a:t>a</a:t>
            </a:r>
            <a:r>
              <a:rPr lang="en-US" spc="-60" dirty="0">
                <a:latin typeface="Verdana" panose="020B0604030504040204" pitchFamily="34" charset="0"/>
                <a:ea typeface="Verdana" panose="020B0604030504040204" pitchFamily="34" charset="0"/>
                <a:cs typeface="Calibri"/>
              </a:rPr>
              <a:t>r</a:t>
            </a:r>
            <a:r>
              <a:rPr lang="en-US" spc="-15" dirty="0">
                <a:latin typeface="Verdana" panose="020B0604030504040204" pitchFamily="34" charset="0"/>
                <a:ea typeface="Verdana" panose="020B0604030504040204" pitchFamily="34" charset="0"/>
                <a:cs typeface="Calibri"/>
              </a:rPr>
              <a:t>e</a:t>
            </a:r>
            <a:r>
              <a:rPr lang="en-US" dirty="0">
                <a:latin typeface="Verdana" panose="020B0604030504040204" pitchFamily="34" charset="0"/>
                <a:ea typeface="Verdana" panose="020B0604030504040204" pitchFamily="34" charset="0"/>
                <a:cs typeface="Calibri"/>
              </a:rPr>
              <a:t>as</a:t>
            </a:r>
            <a:r>
              <a:rPr lang="en-US" spc="-5"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open</a:t>
            </a:r>
            <a:r>
              <a:rPr lang="en-US" spc="-15" dirty="0">
                <a:latin typeface="Verdana" panose="020B0604030504040204" pitchFamily="34" charset="0"/>
                <a:ea typeface="Verdana" panose="020B0604030504040204" pitchFamily="34" charset="0"/>
                <a:cs typeface="Calibri"/>
              </a:rPr>
              <a:t> </a:t>
            </a:r>
            <a:r>
              <a:rPr lang="en-US" spc="-45" dirty="0">
                <a:latin typeface="Verdana" panose="020B0604030504040204" pitchFamily="34" charset="0"/>
                <a:ea typeface="Verdana" panose="020B0604030504040204" pitchFamily="34" charset="0"/>
                <a:cs typeface="Calibri"/>
              </a:rPr>
              <a:t>t</a:t>
            </a:r>
            <a:r>
              <a:rPr lang="en-US" dirty="0">
                <a:latin typeface="Verdana" panose="020B0604030504040204" pitchFamily="34" charset="0"/>
                <a:ea typeface="Verdana" panose="020B0604030504040204" pitchFamily="34" charset="0"/>
                <a:cs typeface="Calibri"/>
              </a:rPr>
              <a:t>o </a:t>
            </a:r>
            <a:r>
              <a:rPr lang="en-US" spc="-20" dirty="0">
                <a:latin typeface="Verdana" panose="020B0604030504040204" pitchFamily="34" charset="0"/>
                <a:ea typeface="Verdana" panose="020B0604030504040204" pitchFamily="34" charset="0"/>
                <a:cs typeface="Calibri"/>
              </a:rPr>
              <a:t>pede</a:t>
            </a:r>
            <a:r>
              <a:rPr lang="en-US" spc="-35" dirty="0">
                <a:latin typeface="Verdana" panose="020B0604030504040204" pitchFamily="34" charset="0"/>
                <a:ea typeface="Verdana" panose="020B0604030504040204" pitchFamily="34" charset="0"/>
                <a:cs typeface="Calibri"/>
              </a:rPr>
              <a:t>s</a:t>
            </a:r>
            <a:r>
              <a:rPr lang="en-US" spc="-15" dirty="0">
                <a:latin typeface="Verdana" panose="020B0604030504040204" pitchFamily="34" charset="0"/>
                <a:ea typeface="Verdana" panose="020B0604030504040204" pitchFamily="34" charset="0"/>
                <a:cs typeface="Calibri"/>
              </a:rPr>
              <a:t>t</a:t>
            </a:r>
            <a:r>
              <a:rPr lang="en-US" spc="-20" dirty="0">
                <a:latin typeface="Verdana" panose="020B0604030504040204" pitchFamily="34" charset="0"/>
                <a:ea typeface="Verdana" panose="020B0604030504040204" pitchFamily="34" charset="0"/>
                <a:cs typeface="Calibri"/>
              </a:rPr>
              <a:t>r</a:t>
            </a:r>
            <a:r>
              <a:rPr lang="en-US" dirty="0">
                <a:latin typeface="Verdana" panose="020B0604030504040204" pitchFamily="34" charset="0"/>
                <a:ea typeface="Verdana" panose="020B0604030504040204" pitchFamily="34" charset="0"/>
                <a:cs typeface="Calibri"/>
              </a:rPr>
              <a:t>ian</a:t>
            </a:r>
            <a:r>
              <a:rPr lang="en-US" spc="-25" dirty="0">
                <a:latin typeface="Verdana" panose="020B0604030504040204" pitchFamily="34" charset="0"/>
                <a:ea typeface="Verdana" panose="020B0604030504040204" pitchFamily="34" charset="0"/>
                <a:cs typeface="Calibri"/>
              </a:rPr>
              <a:t> </a:t>
            </a:r>
            <a:r>
              <a:rPr lang="en-US" dirty="0">
                <a:latin typeface="Verdana" panose="020B0604030504040204" pitchFamily="34" charset="0"/>
                <a:ea typeface="Verdana" panose="020B0604030504040204" pitchFamily="34" charset="0"/>
                <a:cs typeface="Calibri"/>
              </a:rPr>
              <a:t>use.</a:t>
            </a:r>
          </a:p>
          <a:p>
            <a:endParaRPr lang="en-US" dirty="0"/>
          </a:p>
        </p:txBody>
      </p:sp>
    </p:spTree>
    <p:extLst>
      <p:ext uri="{BB962C8B-B14F-4D97-AF65-F5344CB8AC3E}">
        <p14:creationId xmlns:p14="http://schemas.microsoft.com/office/powerpoint/2010/main" val="3799182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A330-2DB0-469A-AED9-59B590D02550}"/>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Disability Access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Other Power-Driven Mobility Device (OPDMD)</a:t>
            </a:r>
          </a:p>
        </p:txBody>
      </p:sp>
      <p:sp>
        <p:nvSpPr>
          <p:cNvPr id="3" name="TextBox 2">
            <a:extLst>
              <a:ext uri="{FF2B5EF4-FFF2-40B4-BE49-F238E27FC236}">
                <a16:creationId xmlns:a16="http://schemas.microsoft.com/office/drawing/2014/main" id="{DF3B8370-BA04-4E56-B71F-C52D2B4F8652}"/>
              </a:ext>
            </a:extLst>
          </p:cNvPr>
          <p:cNvSpPr txBox="1"/>
          <p:nvPr/>
        </p:nvSpPr>
        <p:spPr>
          <a:xfrm>
            <a:off x="783771" y="2190542"/>
            <a:ext cx="7733865" cy="4801314"/>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OPDMD means “[A]</a:t>
            </a:r>
            <a:r>
              <a:rPr lang="en-US" sz="1600" dirty="0" err="1">
                <a:latin typeface="Verdana" panose="020B0604030504040204" pitchFamily="34" charset="0"/>
                <a:ea typeface="Verdana" panose="020B0604030504040204" pitchFamily="34" charset="0"/>
              </a:rPr>
              <a:t>ny</a:t>
            </a:r>
            <a:r>
              <a:rPr lang="en-US" sz="1600" dirty="0">
                <a:latin typeface="Verdana" panose="020B0604030504040204" pitchFamily="34" charset="0"/>
                <a:ea typeface="Verdana" panose="020B0604030504040204" pitchFamily="34" charset="0"/>
              </a:rPr>
              <a:t> mobility device powered by batteries, fuel, or other engines – whether or not designed primarily for use by individuals with mobility disabilities – that is used by individuals with mobility disabilities for the purpose of locomotion.”</a:t>
            </a:r>
          </a:p>
          <a:p>
            <a:pPr>
              <a:buFont typeface="Wingdings" panose="05000000000000000000" pitchFamily="2" charset="2"/>
              <a:buChar char="ü"/>
            </a:pPr>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Covered entities must make reasonable modifications to permit individuals with mobility disabilities to use OPDMDs, </a:t>
            </a:r>
            <a:r>
              <a:rPr lang="en-US" sz="1600" u="sng" dirty="0">
                <a:latin typeface="Verdana" panose="020B0604030504040204" pitchFamily="34" charset="0"/>
                <a:ea typeface="Verdana" panose="020B0604030504040204" pitchFamily="34" charset="0"/>
              </a:rPr>
              <a:t>unless</a:t>
            </a:r>
            <a:r>
              <a:rPr lang="en-US" sz="1600" dirty="0">
                <a:latin typeface="Verdana" panose="020B0604030504040204" pitchFamily="34" charset="0"/>
                <a:ea typeface="Verdana" panose="020B0604030504040204" pitchFamily="34" charset="0"/>
              </a:rPr>
              <a:t> the entity can demonstrate that the class of OPDMD cannot be operated in accordance with legitimate safety requirements adopted by the entity.</a:t>
            </a:r>
          </a:p>
          <a:p>
            <a:pPr>
              <a:buFont typeface="Wingdings" panose="05000000000000000000" pitchFamily="2" charset="2"/>
              <a:buChar char="ü"/>
            </a:pPr>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Covered entities must consider specific assessment factors to determine whether a reasonable modification can be made. (28 CFR § § 35.137(b)(2) </a:t>
            </a:r>
          </a:p>
          <a:p>
            <a:pPr>
              <a:buFont typeface="Wingdings" panose="05000000000000000000" pitchFamily="2" charset="2"/>
              <a:buChar char="ü"/>
            </a:pPr>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600" dirty="0">
                <a:latin typeface="Verdana" panose="020B0604030504040204" pitchFamily="34" charset="0"/>
                <a:ea typeface="Verdana" panose="020B0604030504040204" pitchFamily="34" charset="0"/>
              </a:rPr>
              <a:t>Entities may not ask an individual using a wheelchair or other power-driven mobility device questions about the nature and extent of the individual’s disability.</a:t>
            </a:r>
          </a:p>
          <a:p>
            <a:pPr>
              <a:buFont typeface="Wingdings" panose="05000000000000000000" pitchFamily="2" charset="2"/>
              <a:buChar char="ü"/>
            </a:pPr>
            <a:endParaRPr lang="en-US" dirty="0"/>
          </a:p>
          <a:p>
            <a:pPr marL="457200" indent="0">
              <a:buNone/>
            </a:pPr>
            <a:endParaRPr lang="en-US" sz="1600" dirty="0"/>
          </a:p>
        </p:txBody>
      </p:sp>
    </p:spTree>
    <p:extLst>
      <p:ext uri="{BB962C8B-B14F-4D97-AF65-F5344CB8AC3E}">
        <p14:creationId xmlns:p14="http://schemas.microsoft.com/office/powerpoint/2010/main" val="2032852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C62F-0684-493E-A3FA-D3EF98BF265A}"/>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Self-Evaluation</a:t>
            </a:r>
          </a:p>
        </p:txBody>
      </p:sp>
      <p:sp>
        <p:nvSpPr>
          <p:cNvPr id="3" name="TextBox 2">
            <a:extLst>
              <a:ext uri="{FF2B5EF4-FFF2-40B4-BE49-F238E27FC236}">
                <a16:creationId xmlns:a16="http://schemas.microsoft.com/office/drawing/2014/main" id="{4C669FDC-EFA9-4BCA-B2A5-844E2A7025B3}"/>
              </a:ext>
            </a:extLst>
          </p:cNvPr>
          <p:cNvSpPr txBox="1"/>
          <p:nvPr/>
        </p:nvSpPr>
        <p:spPr>
          <a:xfrm>
            <a:off x="773723" y="1674674"/>
            <a:ext cx="7254911" cy="2031325"/>
          </a:xfrm>
          <a:prstGeom prst="rect">
            <a:avLst/>
          </a:prstGeom>
          <a:noFill/>
        </p:spPr>
        <p:txBody>
          <a:bodyPr wrap="square" rtlCol="0">
            <a:spAutoFit/>
          </a:bodyPr>
          <a:lstStyle/>
          <a:p>
            <a:pPr>
              <a:buFont typeface="Wingdings" panose="05000000000000000000" pitchFamily="2" charset="2"/>
              <a:buChar char="ü"/>
            </a:pPr>
            <a:r>
              <a:rPr lang="en-US" dirty="0">
                <a:latin typeface="Verdana" panose="020B0604030504040204" pitchFamily="34" charset="0"/>
                <a:ea typeface="Verdana" panose="020B0604030504040204" pitchFamily="34" charset="0"/>
              </a:rPr>
              <a:t>NCDHHS/DSS will routinely evaluate its current services, policies and practices to ensure compliance with the ADAAA requirements.</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a:buFont typeface="Wingdings" panose="05000000000000000000" pitchFamily="2" charset="2"/>
              <a:buChar char="ü"/>
            </a:pPr>
            <a:r>
              <a:rPr lang="en-US" dirty="0">
                <a:latin typeface="Verdana" panose="020B0604030504040204" pitchFamily="34" charset="0"/>
                <a:ea typeface="Verdana" panose="020B0604030504040204" pitchFamily="34" charset="0"/>
              </a:rPr>
              <a:t>Involve interested persons, including individuals with disabilities or organizations representing them in the self-evaluation process.</a:t>
            </a:r>
          </a:p>
        </p:txBody>
      </p:sp>
    </p:spTree>
    <p:extLst>
      <p:ext uri="{BB962C8B-B14F-4D97-AF65-F5344CB8AC3E}">
        <p14:creationId xmlns:p14="http://schemas.microsoft.com/office/powerpoint/2010/main" val="572217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4094-9C68-438F-A2B4-C30C711B5480}"/>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Section 504/ADA Administrator</a:t>
            </a:r>
          </a:p>
        </p:txBody>
      </p:sp>
      <p:sp>
        <p:nvSpPr>
          <p:cNvPr id="3" name="TextBox 2">
            <a:extLst>
              <a:ext uri="{FF2B5EF4-FFF2-40B4-BE49-F238E27FC236}">
                <a16:creationId xmlns:a16="http://schemas.microsoft.com/office/drawing/2014/main" id="{4AB87C94-3B23-45AD-B053-EDDBD8965CF7}"/>
              </a:ext>
            </a:extLst>
          </p:cNvPr>
          <p:cNvSpPr txBox="1"/>
          <p:nvPr/>
        </p:nvSpPr>
        <p:spPr>
          <a:xfrm>
            <a:off x="650366" y="1557495"/>
            <a:ext cx="7843267" cy="4524315"/>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A State or local government that employs 50 or more persons must designate at least one employee to coordinate its efforts to comply with and carry out its responsibilities under the ADA.</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A recipient or sub-recipients that employee 15 or more individuals must also appoint a Section 504 administrator to coordinate services and resources for individuals with disabilities.</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One person may coordinate implementing regulations, directives and guidance for both statutes.</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The name, office address, and telephone number of the Section 504/ADA Administrator must be provided to all interested persons</a:t>
            </a:r>
            <a:r>
              <a:rPr lang="en-US" dirty="0">
                <a:solidFill>
                  <a:schemeClr val="tx2"/>
                </a:solidFill>
                <a:latin typeface="Verdana" panose="020B0604030504040204" pitchFamily="34" charset="0"/>
                <a:ea typeface="Verdana" panose="020B0604030504040204" pitchFamily="34" charset="0"/>
              </a:rPr>
              <a:t>.</a:t>
            </a:r>
          </a:p>
          <a:p>
            <a:endParaRPr lang="en-US" dirty="0">
              <a:solidFill>
                <a:srgbClr val="FF0000"/>
              </a:solidFill>
            </a:endParaRPr>
          </a:p>
        </p:txBody>
      </p:sp>
    </p:spTree>
    <p:extLst>
      <p:ext uri="{BB962C8B-B14F-4D97-AF65-F5344CB8AC3E}">
        <p14:creationId xmlns:p14="http://schemas.microsoft.com/office/powerpoint/2010/main" val="1687784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5F0F-9B5E-4A6F-9F15-BAABAC26DD94}"/>
              </a:ext>
            </a:extLst>
          </p:cNvPr>
          <p:cNvSpPr>
            <a:spLocks noGrp="1"/>
          </p:cNvSpPr>
          <p:nvPr>
            <p:ph type="title"/>
          </p:nvPr>
        </p:nvSpPr>
        <p:spPr>
          <a:xfrm>
            <a:off x="674369" y="624054"/>
            <a:ext cx="7843267" cy="954326"/>
          </a:xfrm>
        </p:spPr>
        <p:txBody>
          <a:bodyPr/>
          <a:lstStyle/>
          <a:p>
            <a:pPr algn="ctr"/>
            <a:r>
              <a:rPr lang="en-US" dirty="0">
                <a:latin typeface="Verdana" panose="020B0604030504040204" pitchFamily="34" charset="0"/>
                <a:ea typeface="Verdana" panose="020B0604030504040204" pitchFamily="34" charset="0"/>
              </a:rPr>
              <a:t>NC DHHS Section 504/ADA Administrator</a:t>
            </a:r>
          </a:p>
        </p:txBody>
      </p:sp>
      <p:sp>
        <p:nvSpPr>
          <p:cNvPr id="3" name="TextBox 2">
            <a:extLst>
              <a:ext uri="{FF2B5EF4-FFF2-40B4-BE49-F238E27FC236}">
                <a16:creationId xmlns:a16="http://schemas.microsoft.com/office/drawing/2014/main" id="{EA5A4EBF-8FFB-47EB-8EB7-EEFDC3F4554F}"/>
              </a:ext>
            </a:extLst>
          </p:cNvPr>
          <p:cNvSpPr txBox="1"/>
          <p:nvPr/>
        </p:nvSpPr>
        <p:spPr>
          <a:xfrm>
            <a:off x="904351" y="2140299"/>
            <a:ext cx="7194620" cy="332398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For questions or concerns about providing reasonable modifications and auxiliary aids and services for individuals with disabilities, please contact:</a:t>
            </a:r>
          </a:p>
          <a:p>
            <a:endParaRPr lang="en-US" sz="1400" b="1" dirty="0">
              <a:latin typeface="Verdana" panose="020B0604030504040204" pitchFamily="34" charset="0"/>
              <a:ea typeface="Verdana" panose="020B0604030504040204" pitchFamily="34" charset="0"/>
            </a:endParaRPr>
          </a:p>
          <a:p>
            <a:r>
              <a:rPr lang="en-US" sz="1400" b="1" dirty="0"/>
              <a:t>Carlotta Dixon, MHS, CPM</a:t>
            </a:r>
            <a:br>
              <a:rPr lang="en-US" sz="1400" b="1" dirty="0"/>
            </a:br>
            <a:r>
              <a:rPr lang="en-US" sz="1400" b="1" dirty="0"/>
              <a:t>Section Chief</a:t>
            </a:r>
            <a:br>
              <a:rPr lang="en-US" sz="1400" b="1" dirty="0"/>
            </a:br>
            <a:r>
              <a:rPr lang="en-US" sz="1400" b="1" dirty="0"/>
              <a:t>State Emergency Response Team(SERT) ESF/RSF 6 Human Services Lead</a:t>
            </a:r>
            <a:br>
              <a:rPr lang="en-US" sz="1400" b="1" dirty="0"/>
            </a:br>
            <a:r>
              <a:rPr lang="en-US" sz="1400" b="1" dirty="0"/>
              <a:t>Title VI/ADA-Civil Rights Administrator</a:t>
            </a:r>
            <a:br>
              <a:rPr lang="en-US" sz="1400" b="1" dirty="0"/>
            </a:br>
            <a:r>
              <a:rPr lang="en-US" sz="1400" b="1" dirty="0"/>
              <a:t>NC Division of Social Services-Program Compliance</a:t>
            </a:r>
            <a:br>
              <a:rPr lang="en-US" sz="1400" b="1" dirty="0"/>
            </a:br>
            <a:r>
              <a:rPr lang="en-US" sz="1400" b="1" dirty="0"/>
              <a:t>North Carolina Department of Health and Human Services </a:t>
            </a:r>
            <a:br>
              <a:rPr lang="en-US" sz="1400" b="1" dirty="0"/>
            </a:br>
            <a:r>
              <a:rPr lang="en-US" sz="1400" b="1" dirty="0"/>
              <a:t>919-825-2478    State Emergency Operations Center (SEOC)</a:t>
            </a:r>
            <a:br>
              <a:rPr lang="en-US" sz="1400" b="1" dirty="0"/>
            </a:br>
            <a:r>
              <a:rPr lang="en-US" sz="1400" b="1" dirty="0"/>
              <a:t>919-527-6421    Office</a:t>
            </a:r>
            <a:br>
              <a:rPr lang="en-US" sz="1400" b="1" dirty="0"/>
            </a:br>
            <a:r>
              <a:rPr lang="en-US" sz="1400" b="1" dirty="0"/>
              <a:t>919-334-1198    Fax</a:t>
            </a:r>
            <a:br>
              <a:rPr lang="en-US" sz="1400" b="1" dirty="0"/>
            </a:br>
            <a:r>
              <a:rPr lang="en-US" sz="1400" b="1" u="sng" dirty="0">
                <a:hlinkClick r:id="rId3"/>
              </a:rPr>
              <a:t>Carlotta.dixon@dhhs.nc.gov</a:t>
            </a:r>
            <a:r>
              <a:rPr lang="en-US" sz="1400" b="1" dirty="0"/>
              <a:t> </a:t>
            </a:r>
            <a:br>
              <a:rPr lang="en-US" sz="1400" b="1" dirty="0"/>
            </a:br>
            <a:r>
              <a:rPr lang="en-US" sz="1400" b="1" dirty="0"/>
              <a:t>820 South Boylan Avenue, McBryde Building</a:t>
            </a:r>
            <a:br>
              <a:rPr lang="en-US" sz="1400" b="1" dirty="0"/>
            </a:br>
            <a:r>
              <a:rPr lang="en-US" sz="1400" b="1" dirty="0"/>
              <a:t>Raleigh, North Carolina 27603</a:t>
            </a:r>
            <a:endParaRPr lang="en-US"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49035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5ACAF9-1151-4BEF-A38A-F1CB68A70168}"/>
              </a:ext>
            </a:extLst>
          </p:cNvPr>
          <p:cNvSpPr>
            <a:spLocks noGrp="1"/>
          </p:cNvSpPr>
          <p:nvPr>
            <p:ph type="body" sz="quarter" idx="10"/>
          </p:nvPr>
        </p:nvSpPr>
        <p:spPr>
          <a:xfrm>
            <a:off x="628650" y="1447800"/>
            <a:ext cx="7888288" cy="4795838"/>
          </a:xfrm>
        </p:spPr>
        <p:txBody>
          <a:bodyPr/>
          <a:lstStyle/>
          <a:p>
            <a:pPr marL="0" indent="0" eaLnBrk="1" fontAlgn="auto" hangingPunct="1">
              <a:spcAft>
                <a:spcPts val="0"/>
              </a:spcAft>
              <a:buFont typeface="Arial" panose="020B0604020202020204" pitchFamily="34" charset="0"/>
              <a:buNone/>
              <a:defRPr/>
            </a:pPr>
            <a:r>
              <a:rPr lang="en-US" sz="2000" dirty="0">
                <a:latin typeface="Verdana" panose="020B0604030504040204" pitchFamily="34" charset="0"/>
                <a:ea typeface="Verdana" panose="020B0604030504040204" pitchFamily="34" charset="0"/>
                <a:cs typeface="Verdana" panose="020B0604030504040204" pitchFamily="34" charset="0"/>
              </a:rPr>
              <a:t>Resources:</a:t>
            </a:r>
          </a:p>
          <a:p>
            <a:pPr marL="0" indent="0" eaLnBrk="1" fontAlgn="auto" hangingPunct="1">
              <a:spcAft>
                <a:spcPts val="0"/>
              </a:spcAft>
              <a:buFont typeface="Arial" panose="020B0604020202020204" pitchFamily="34" charset="0"/>
              <a:buNone/>
              <a:defRPr/>
            </a:pPr>
            <a:r>
              <a:rPr lang="en-US" sz="2000" u="sng" dirty="0">
                <a:latin typeface="Verdana" panose="020B0604030504040204" pitchFamily="34" charset="0"/>
                <a:ea typeface="Verdana" panose="020B0604030504040204" pitchFamily="34" charset="0"/>
                <a:cs typeface="Verdana" panose="020B0604030504040204" pitchFamily="34" charset="0"/>
                <a:hlinkClick r:id="rId3"/>
              </a:rPr>
              <a:t>https://</a:t>
            </a:r>
            <a:r>
              <a:rPr lang="en-US" sz="2000" u="sng" dirty="0" err="1">
                <a:latin typeface="Verdana" panose="020B0604030504040204" pitchFamily="34" charset="0"/>
                <a:ea typeface="Verdana" panose="020B0604030504040204" pitchFamily="34" charset="0"/>
                <a:cs typeface="Verdana" panose="020B0604030504040204" pitchFamily="34" charset="0"/>
                <a:hlinkClick r:id="rId3"/>
              </a:rPr>
              <a:t>www.ada.gov</a:t>
            </a:r>
            <a:r>
              <a:rPr lang="en-US" sz="2000" u="sng" dirty="0">
                <a:latin typeface="Verdana" panose="020B0604030504040204" pitchFamily="34" charset="0"/>
                <a:ea typeface="Verdana" panose="020B0604030504040204" pitchFamily="34" charset="0"/>
                <a:cs typeface="Verdana" panose="020B0604030504040204" pitchFamily="34" charset="0"/>
                <a:hlinkClick r:id="rId3"/>
              </a:rPr>
              <a:t>/</a:t>
            </a:r>
            <a:endParaRPr lang="en-US" sz="2000" u="sng" dirty="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Font typeface="Arial" panose="020B0604020202020204" pitchFamily="34" charset="0"/>
              <a:buNone/>
              <a:defRPr/>
            </a:pPr>
            <a:r>
              <a:rPr lang="en-US" sz="2000" u="sng" dirty="0">
                <a:latin typeface="Verdana" panose="020B0604030504040204" pitchFamily="34" charset="0"/>
                <a:ea typeface="Verdana" panose="020B0604030504040204" pitchFamily="34" charset="0"/>
                <a:cs typeface="Verdana" panose="020B0604030504040204" pitchFamily="34" charset="0"/>
                <a:hlinkClick r:id="rId4"/>
              </a:rPr>
              <a:t>https://</a:t>
            </a:r>
            <a:r>
              <a:rPr lang="en-US" sz="2000" u="sng" dirty="0" err="1">
                <a:latin typeface="Verdana" panose="020B0604030504040204" pitchFamily="34" charset="0"/>
                <a:ea typeface="Verdana" panose="020B0604030504040204" pitchFamily="34" charset="0"/>
                <a:cs typeface="Verdana" panose="020B0604030504040204" pitchFamily="34" charset="0"/>
                <a:hlinkClick r:id="rId4"/>
              </a:rPr>
              <a:t>www.adaactionguide.org</a:t>
            </a:r>
            <a:r>
              <a:rPr lang="en-US" sz="2000" u="sng" dirty="0">
                <a:latin typeface="Verdana" panose="020B0604030504040204" pitchFamily="34" charset="0"/>
                <a:ea typeface="Verdana" panose="020B0604030504040204" pitchFamily="34" charset="0"/>
                <a:cs typeface="Verdana" panose="020B0604030504040204" pitchFamily="34" charset="0"/>
                <a:hlinkClick r:id="rId4"/>
              </a:rPr>
              <a:t>/</a:t>
            </a:r>
            <a:r>
              <a:rPr lang="en-US" sz="2000" u="sng" dirty="0" err="1">
                <a:latin typeface="Verdana" panose="020B0604030504040204" pitchFamily="34" charset="0"/>
                <a:ea typeface="Verdana" panose="020B0604030504040204" pitchFamily="34" charset="0"/>
                <a:cs typeface="Verdana" panose="020B0604030504040204" pitchFamily="34" charset="0"/>
                <a:hlinkClick r:id="rId4"/>
              </a:rPr>
              <a:t>ada-title-ii-requirements#introduction</a:t>
            </a:r>
            <a:endParaRPr lang="en-US" sz="2000" u="sng" dirty="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Font typeface="Arial" panose="020B0604020202020204" pitchFamily="34" charset="0"/>
              <a:buNone/>
              <a:defRPr/>
            </a:pPr>
            <a:r>
              <a:rPr lang="en-US" sz="2000" u="sng" dirty="0">
                <a:latin typeface="Verdana" panose="020B0604030504040204" pitchFamily="34" charset="0"/>
                <a:ea typeface="Verdana" panose="020B0604030504040204" pitchFamily="34" charset="0"/>
                <a:cs typeface="Verdana" panose="020B0604030504040204" pitchFamily="34" charset="0"/>
                <a:hlinkClick r:id="rId5"/>
              </a:rPr>
              <a:t>https://</a:t>
            </a:r>
            <a:r>
              <a:rPr lang="en-US" sz="2000" u="sng" dirty="0" err="1">
                <a:latin typeface="Verdana" panose="020B0604030504040204" pitchFamily="34" charset="0"/>
                <a:ea typeface="Verdana" panose="020B0604030504040204" pitchFamily="34" charset="0"/>
                <a:cs typeface="Verdana" panose="020B0604030504040204" pitchFamily="34" charset="0"/>
                <a:hlinkClick r:id="rId5"/>
              </a:rPr>
              <a:t>askjan.org</a:t>
            </a:r>
            <a:r>
              <a:rPr lang="en-US" sz="2000" u="sng" dirty="0">
                <a:latin typeface="Verdana" panose="020B0604030504040204" pitchFamily="34" charset="0"/>
                <a:ea typeface="Verdana" panose="020B0604030504040204" pitchFamily="34" charset="0"/>
                <a:cs typeface="Verdana" panose="020B0604030504040204" pitchFamily="34" charset="0"/>
                <a:hlinkClick r:id="rId5"/>
              </a:rPr>
              <a:t>/</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Font typeface="Arial" panose="020B0604020202020204" pitchFamily="34" charset="0"/>
              <a:buNone/>
              <a:defRPr/>
            </a:pPr>
            <a:r>
              <a:rPr lang="en-US" sz="2000" dirty="0">
                <a:latin typeface="Verdana" panose="020B0604030504040204" pitchFamily="34" charset="0"/>
                <a:ea typeface="Verdana" panose="020B0604030504040204" pitchFamily="34" charset="0"/>
                <a:cs typeface="Verdana" panose="020B0604030504040204" pitchFamily="34" charset="0"/>
              </a:rPr>
              <a:t>Services for the Blind </a:t>
            </a:r>
            <a:r>
              <a:rPr lang="en-US" sz="2000" u="sng" dirty="0">
                <a:latin typeface="Verdana" panose="020B0604030504040204" pitchFamily="34" charset="0"/>
                <a:ea typeface="Verdana" panose="020B0604030504040204" pitchFamily="34" charset="0"/>
                <a:cs typeface="Verdana" panose="020B0604030504040204" pitchFamily="34" charset="0"/>
                <a:hlinkClick r:id="rId6"/>
              </a:rPr>
              <a:t>https://www.ncdhhs.gov/divisions/dsb</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Font typeface="Arial" panose="020B0604020202020204" pitchFamily="34" charset="0"/>
              <a:buNone/>
              <a:defRPr/>
            </a:pPr>
            <a:r>
              <a:rPr lang="en-US" sz="2000" dirty="0">
                <a:latin typeface="Verdana" panose="020B0604030504040204" pitchFamily="34" charset="0"/>
                <a:ea typeface="Verdana" panose="020B0604030504040204" pitchFamily="34" charset="0"/>
                <a:cs typeface="Verdana" panose="020B0604030504040204" pitchFamily="34" charset="0"/>
              </a:rPr>
              <a:t>Vocational Rehabilitation Services </a:t>
            </a:r>
            <a:r>
              <a:rPr lang="en-US" sz="2000" u="sng" dirty="0">
                <a:latin typeface="Verdana" panose="020B0604030504040204" pitchFamily="34" charset="0"/>
                <a:ea typeface="Verdana" panose="020B0604030504040204" pitchFamily="34" charset="0"/>
                <a:cs typeface="Verdana" panose="020B0604030504040204" pitchFamily="34" charset="0"/>
                <a:hlinkClick r:id="rId7"/>
              </a:rPr>
              <a:t>https://www.ncdhhs.gov/divisions/dvrs</a:t>
            </a:r>
            <a:endParaRPr lang="en-US" sz="20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defRPr/>
            </a:pPr>
            <a:endParaRPr lang="en-US" dirty="0"/>
          </a:p>
        </p:txBody>
      </p:sp>
      <p:sp>
        <p:nvSpPr>
          <p:cNvPr id="104451" name="Title 1">
            <a:extLst>
              <a:ext uri="{FF2B5EF4-FFF2-40B4-BE49-F238E27FC236}">
                <a16:creationId xmlns:a16="http://schemas.microsoft.com/office/drawing/2014/main" id="{AAC5D055-FBB4-41C5-B738-49F0ECCEF57A}"/>
              </a:ext>
            </a:extLst>
          </p:cNvPr>
          <p:cNvSpPr>
            <a:spLocks noGrp="1" noChangeArrowheads="1"/>
          </p:cNvSpPr>
          <p:nvPr>
            <p:ph type="title"/>
          </p:nvPr>
        </p:nvSpPr>
        <p:spPr bwMode="auto">
          <a:xfrm>
            <a:off x="674688" y="623888"/>
            <a:ext cx="784225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eaLnBrk="1" hangingPunct="1"/>
            <a:r>
              <a:rPr lang="en-US" altLang="en-US">
                <a:solidFill>
                  <a:srgbClr val="339966"/>
                </a:solidFill>
                <a:latin typeface="Verdana" panose="020B0604030504040204" pitchFamily="34" charset="0"/>
              </a:rPr>
              <a:t>ADA RESOURCES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7D8B-F41D-4072-93AC-A12500F2E62D}"/>
              </a:ext>
            </a:extLst>
          </p:cNvPr>
          <p:cNvSpPr>
            <a:spLocks noGrp="1"/>
          </p:cNvSpPr>
          <p:nvPr>
            <p:ph type="title"/>
          </p:nvPr>
        </p:nvSpPr>
        <p:spPr>
          <a:xfrm>
            <a:off x="674369" y="624053"/>
            <a:ext cx="7843267" cy="1256701"/>
          </a:xfrm>
        </p:spPr>
        <p:txBody>
          <a:bodyPr/>
          <a:lstStyle/>
          <a:p>
            <a:pPr algn="ctr"/>
            <a:r>
              <a:rPr lang="en-US" sz="2800" dirty="0">
                <a:solidFill>
                  <a:schemeClr val="tx1"/>
                </a:solidFill>
                <a:latin typeface="Verdana" panose="020B0604030504040204" pitchFamily="34" charset="0"/>
                <a:ea typeface="Verdana" panose="020B0604030504040204" pitchFamily="34" charset="0"/>
              </a:rPr>
              <a:t>Title VI &amp; Language Access</a:t>
            </a:r>
            <a:br>
              <a:rPr lang="en-US" sz="2800" dirty="0">
                <a:solidFill>
                  <a:schemeClr val="tx1"/>
                </a:solidFill>
                <a:latin typeface="Verdana" panose="020B0604030504040204" pitchFamily="34" charset="0"/>
                <a:ea typeface="Verdana" panose="020B0604030504040204" pitchFamily="34" charset="0"/>
              </a:rPr>
            </a:br>
            <a:r>
              <a:rPr lang="en-US" sz="2800" dirty="0">
                <a:solidFill>
                  <a:schemeClr val="tx1"/>
                </a:solidFill>
                <a:latin typeface="Verdana" panose="020B0604030504040204" pitchFamily="34" charset="0"/>
                <a:ea typeface="Verdana" panose="020B0604030504040204" pitchFamily="34" charset="0"/>
              </a:rPr>
              <a:t>Limited English Proficiency</a:t>
            </a:r>
            <a:br>
              <a:rPr lang="en-US" dirty="0">
                <a:solidFill>
                  <a:schemeClr val="tx1"/>
                </a:solidFill>
                <a:latin typeface="Verdana" panose="020B0604030504040204" pitchFamily="34" charset="0"/>
                <a:ea typeface="Verdana" panose="020B0604030504040204" pitchFamily="34" charset="0"/>
              </a:rPr>
            </a:br>
            <a:endParaRPr lang="en-US" dirty="0">
              <a:solidFill>
                <a:schemeClr val="tx1"/>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5D25A59C-02A8-4D7F-A3EB-A9A9DE6D46E4}"/>
              </a:ext>
            </a:extLst>
          </p:cNvPr>
          <p:cNvSpPr txBox="1"/>
          <p:nvPr/>
        </p:nvSpPr>
        <p:spPr>
          <a:xfrm>
            <a:off x="803868" y="1708220"/>
            <a:ext cx="7345345"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“No person in the United States shall, on the ground of race, color, or national origin, be excluded from participation in, be denied benefits of, or be subjected to discrimination under any program or activity receiving Federal financial assistance.” 42 U.S.C § 2000d</a:t>
            </a: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National origin refers to a persons ancestry, place of origin; or the physical, cultural or linguistic characteristics of a national origin group. </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U.S. Supreme Court in </a:t>
            </a:r>
            <a:r>
              <a:rPr lang="en-US" i="1" dirty="0">
                <a:latin typeface="Verdana" panose="020B0604030504040204" pitchFamily="34" charset="0"/>
                <a:ea typeface="Verdana" panose="020B0604030504040204" pitchFamily="34" charset="0"/>
              </a:rPr>
              <a:t>Lau v. Nichols, 414 U.S. 563 (1974) </a:t>
            </a:r>
            <a:r>
              <a:rPr lang="en-US" dirty="0">
                <a:latin typeface="Verdana" panose="020B0604030504040204" pitchFamily="34" charset="0"/>
                <a:ea typeface="Verdana" panose="020B0604030504040204" pitchFamily="34" charset="0"/>
              </a:rPr>
              <a:t>found that language-based discrimination constitutes a form of national origin discrimination prohibited by Title VI.</a:t>
            </a:r>
          </a:p>
        </p:txBody>
      </p:sp>
    </p:spTree>
    <p:extLst>
      <p:ext uri="{BB962C8B-B14F-4D97-AF65-F5344CB8AC3E}">
        <p14:creationId xmlns:p14="http://schemas.microsoft.com/office/powerpoint/2010/main" val="3374549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0F31-135B-4CD4-8DAC-9EB974AFB223}"/>
              </a:ext>
            </a:extLst>
          </p:cNvPr>
          <p:cNvSpPr>
            <a:spLocks noGrp="1"/>
          </p:cNvSpPr>
          <p:nvPr>
            <p:ph type="title"/>
          </p:nvPr>
        </p:nvSpPr>
        <p:spPr/>
        <p:txBody>
          <a:bodyPr/>
          <a:lstStyle/>
          <a:p>
            <a:pPr algn="ctr"/>
            <a:r>
              <a:rPr lang="en-US" kern="0" spc="-10" dirty="0">
                <a:solidFill>
                  <a:schemeClr val="tx1"/>
                </a:solidFill>
                <a:latin typeface="Verdana"/>
                <a:ea typeface="+mj-ea"/>
                <a:cs typeface="Verdana"/>
              </a:rPr>
              <a:t>Limited English </a:t>
            </a:r>
            <a:r>
              <a:rPr lang="en-US" kern="0" spc="-5" dirty="0">
                <a:solidFill>
                  <a:schemeClr val="tx1"/>
                </a:solidFill>
                <a:latin typeface="Verdana"/>
                <a:ea typeface="+mj-ea"/>
                <a:cs typeface="Verdana"/>
              </a:rPr>
              <a:t>Proficiency</a:t>
            </a:r>
            <a:endParaRPr lang="en-US" dirty="0">
              <a:solidFill>
                <a:schemeClr val="tx1"/>
              </a:solidFill>
            </a:endParaRPr>
          </a:p>
        </p:txBody>
      </p:sp>
      <p:sp>
        <p:nvSpPr>
          <p:cNvPr id="3" name="Rectangle 2">
            <a:extLst>
              <a:ext uri="{FF2B5EF4-FFF2-40B4-BE49-F238E27FC236}">
                <a16:creationId xmlns:a16="http://schemas.microsoft.com/office/drawing/2014/main" id="{DE5C3DAA-0BDC-4900-9C80-25ECB4210B03}"/>
              </a:ext>
            </a:extLst>
          </p:cNvPr>
          <p:cNvSpPr/>
          <p:nvPr/>
        </p:nvSpPr>
        <p:spPr>
          <a:xfrm>
            <a:off x="674368" y="1172694"/>
            <a:ext cx="7843267" cy="4806444"/>
          </a:xfrm>
          <a:prstGeom prst="rect">
            <a:avLst/>
          </a:prstGeom>
        </p:spPr>
        <p:txBody>
          <a:bodyPr wrap="square">
            <a:spAutoFit/>
          </a:bodyPr>
          <a:lstStyle/>
          <a:p>
            <a:pPr marL="342900" marR="18415" lvl="0" indent="-342900">
              <a:spcBef>
                <a:spcPts val="1025"/>
              </a:spcBef>
              <a:spcAft>
                <a:spcPts val="0"/>
              </a:spcAft>
              <a:buFont typeface="Symbol" panose="05050102010706020507" pitchFamily="18" charset="2"/>
              <a:buChar char=""/>
              <a:tabLst>
                <a:tab pos="758190" algn="l"/>
              </a:tabLst>
            </a:pP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Persons with Limited English Proficiency (LEP) are individuals who </a:t>
            </a:r>
            <a:r>
              <a:rPr lang="en-US" sz="1800" kern="1200" spc="-1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do </a:t>
            </a:r>
            <a:r>
              <a:rPr lang="en-US"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not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speak English </a:t>
            </a:r>
            <a:r>
              <a:rPr lang="en-US"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as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their primary  language </a:t>
            </a:r>
            <a:r>
              <a:rPr lang="en-US"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who have a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limited ability to read, speak,  write, </a:t>
            </a:r>
            <a:r>
              <a:rPr lang="en-US"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or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understand English because </a:t>
            </a:r>
            <a:r>
              <a:rPr lang="en-US"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of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their </a:t>
            </a:r>
            <a:r>
              <a:rPr lang="en-US"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national</a:t>
            </a:r>
            <a:r>
              <a:rPr lang="en-US" sz="1800" kern="1200" spc="8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origin.</a:t>
            </a:r>
            <a:endParaRPr lang="en-US" sz="1800" dirty="0">
              <a:effectLst/>
              <a:latin typeface="Times New Roman" panose="02020603050405020304" pitchFamily="18" charset="0"/>
              <a:ea typeface="Times New Roman" panose="02020603050405020304" pitchFamily="18" charset="0"/>
            </a:endParaRPr>
          </a:p>
          <a:p>
            <a:pPr marL="342900" marR="8890" lvl="0" indent="-342900">
              <a:spcBef>
                <a:spcPts val="1135"/>
              </a:spcBef>
              <a:spcAft>
                <a:spcPts val="0"/>
              </a:spcAft>
              <a:buFont typeface="Symbol" panose="05050102010706020507" pitchFamily="18" charset="2"/>
              <a:buChar char=""/>
              <a:tabLst>
                <a:tab pos="356235" algn="l"/>
              </a:tabLst>
            </a:pPr>
            <a:r>
              <a:rPr lang="en-US" sz="1800" kern="1200" spc="-1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Recipients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of Federal financial </a:t>
            </a:r>
            <a:r>
              <a:rPr lang="en-US" sz="1800" kern="1200" spc="-1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assistance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have a  </a:t>
            </a:r>
            <a:r>
              <a:rPr lang="en-US" sz="1800" kern="1200" spc="-1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responsibility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 take reasonable steps to ensure meaningful  </a:t>
            </a:r>
            <a:r>
              <a:rPr lang="en-US" sz="1800" kern="1200" spc="-1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access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 </a:t>
            </a:r>
            <a:r>
              <a:rPr lang="en-US" sz="1800" kern="1200" spc="-1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their programs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a:t>
            </a:r>
            <a:r>
              <a:rPr lang="en-US" sz="1800" kern="1200" spc="-1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activities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by </a:t>
            </a:r>
            <a:r>
              <a:rPr lang="en-US" sz="1800" kern="1200" spc="-1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persons with</a:t>
            </a:r>
            <a:r>
              <a:rPr lang="en-US" sz="1800" kern="1200" spc="23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800" kern="1200" spc="-5"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LEP.</a:t>
            </a:r>
          </a:p>
          <a:p>
            <a:pPr marR="8890" lvl="0">
              <a:spcBef>
                <a:spcPts val="1135"/>
              </a:spcBef>
              <a:spcAft>
                <a:spcPts val="0"/>
              </a:spcAft>
              <a:tabLst>
                <a:tab pos="35623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Meaningful Access- generally refers to the provision of reasonable language assistance services that enable an LEP individual to have substantially equal participation in and access to the benefits of a recipient’s programs and activities.</a:t>
            </a:r>
          </a:p>
          <a:p>
            <a:pPr marR="0" lvl="0">
              <a:spcBef>
                <a:spcPts val="0"/>
              </a:spcBef>
              <a:spcAft>
                <a:spcPts val="0"/>
              </a:spcAft>
            </a:pPr>
            <a:r>
              <a:rPr lang="en-US" sz="18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Staff are required to provide reasonable, timely, competent, qualified, accurate, impartial, and effective language services at no cost to individuals with LEP.</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9921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03F3-7112-44FB-82F2-96780A867ABE}"/>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LEP &amp; Program Access</a:t>
            </a:r>
          </a:p>
        </p:txBody>
      </p:sp>
      <p:sp>
        <p:nvSpPr>
          <p:cNvPr id="3" name="TextBox 2">
            <a:extLst>
              <a:ext uri="{FF2B5EF4-FFF2-40B4-BE49-F238E27FC236}">
                <a16:creationId xmlns:a16="http://schemas.microsoft.com/office/drawing/2014/main" id="{7E094B76-0BDC-4085-B986-08AFDD74EFAA}"/>
              </a:ext>
            </a:extLst>
          </p:cNvPr>
          <p:cNvSpPr txBox="1"/>
          <p:nvPr/>
        </p:nvSpPr>
        <p:spPr>
          <a:xfrm>
            <a:off x="1014883" y="1728317"/>
            <a:ext cx="7114233" cy="3970318"/>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Factors to consider in addressing LEP:</a:t>
            </a:r>
          </a:p>
          <a:p>
            <a:endParaRPr lang="en-US" dirty="0">
              <a:latin typeface="Verdana" panose="020B0604030504040204" pitchFamily="34" charset="0"/>
              <a:ea typeface="Verdana" panose="020B0604030504040204" pitchFamily="34" charset="0"/>
            </a:endParaRPr>
          </a:p>
          <a:p>
            <a:pPr>
              <a:buFont typeface="Wingdings" panose="05000000000000000000" pitchFamily="2" charset="2"/>
              <a:buChar char="§"/>
            </a:pPr>
            <a:r>
              <a:rPr lang="en-US" dirty="0">
                <a:latin typeface="Verdana" panose="020B0604030504040204" pitchFamily="34" charset="0"/>
                <a:ea typeface="Verdana" panose="020B0604030504040204" pitchFamily="34" charset="0"/>
              </a:rPr>
              <a:t> Number or proportion of LEP persons eligible to be served or likely to be encountered within the service area.</a:t>
            </a:r>
          </a:p>
          <a:p>
            <a:pPr>
              <a:buFont typeface="Wingdings" panose="05000000000000000000" pitchFamily="2" charset="2"/>
              <a:buChar char="§"/>
            </a:pPr>
            <a:endParaRPr lang="en-US" dirty="0">
              <a:latin typeface="Verdana" panose="020B0604030504040204" pitchFamily="34" charset="0"/>
              <a:ea typeface="Verdana" panose="020B0604030504040204" pitchFamily="34" charset="0"/>
            </a:endParaRPr>
          </a:p>
          <a:p>
            <a:pPr>
              <a:buFont typeface="Wingdings" panose="05000000000000000000" pitchFamily="2" charset="2"/>
              <a:buChar char="§"/>
            </a:pPr>
            <a:r>
              <a:rPr lang="en-US" dirty="0">
                <a:latin typeface="Verdana" panose="020B0604030504040204" pitchFamily="34" charset="0"/>
                <a:ea typeface="Verdana" panose="020B0604030504040204" pitchFamily="34" charset="0"/>
              </a:rPr>
              <a:t>Frequency with which LEP individuals come in contact with the program.</a:t>
            </a:r>
          </a:p>
          <a:p>
            <a:pPr>
              <a:buFont typeface="Wingdings" panose="05000000000000000000" pitchFamily="2" charset="2"/>
              <a:buChar char="§"/>
            </a:pPr>
            <a:endParaRPr lang="en-US" dirty="0">
              <a:latin typeface="Verdana" panose="020B0604030504040204" pitchFamily="34" charset="0"/>
              <a:ea typeface="Verdana" panose="020B0604030504040204" pitchFamily="34" charset="0"/>
            </a:endParaRPr>
          </a:p>
          <a:p>
            <a:pPr>
              <a:buFont typeface="Wingdings" panose="05000000000000000000" pitchFamily="2" charset="2"/>
              <a:buChar char="§"/>
            </a:pPr>
            <a:r>
              <a:rPr lang="en-US" dirty="0">
                <a:latin typeface="Verdana" panose="020B0604030504040204" pitchFamily="34" charset="0"/>
                <a:ea typeface="Verdana" panose="020B0604030504040204" pitchFamily="34" charset="0"/>
              </a:rPr>
              <a:t>Nature and importance of the program, activity, or service provided by the program.</a:t>
            </a:r>
          </a:p>
          <a:p>
            <a:pPr>
              <a:buFont typeface="Wingdings" panose="05000000000000000000" pitchFamily="2" charset="2"/>
              <a:buChar char="§"/>
            </a:pPr>
            <a:endParaRPr lang="en-US" dirty="0">
              <a:latin typeface="Verdana" panose="020B0604030504040204" pitchFamily="34" charset="0"/>
              <a:ea typeface="Verdana" panose="020B0604030504040204" pitchFamily="34" charset="0"/>
            </a:endParaRPr>
          </a:p>
          <a:p>
            <a:pPr>
              <a:buFont typeface="Wingdings" panose="05000000000000000000" pitchFamily="2" charset="2"/>
              <a:buChar char="§"/>
            </a:pPr>
            <a:r>
              <a:rPr lang="en-US" dirty="0">
                <a:latin typeface="Verdana" panose="020B0604030504040204" pitchFamily="34" charset="0"/>
                <a:ea typeface="Verdana" panose="020B0604030504040204" pitchFamily="34" charset="0"/>
              </a:rPr>
              <a:t>Resources available to the recipient and costs.</a:t>
            </a:r>
          </a:p>
          <a:p>
            <a:pPr marL="114300" indent="0">
              <a:buNone/>
            </a:pPr>
            <a:r>
              <a:rPr lang="en-US" dirty="0">
                <a:latin typeface="Verdana" panose="020B0604030504040204" pitchFamily="34" charset="0"/>
                <a:ea typeface="Verdana" panose="020B0604030504040204" pitchFamily="34" charset="0"/>
              </a:rPr>
              <a:t>See </a:t>
            </a:r>
            <a:r>
              <a:rPr lang="en-US" dirty="0">
                <a:latin typeface="Verdana" panose="020B0604030504040204" pitchFamily="34" charset="0"/>
                <a:ea typeface="Verdana" panose="020B0604030504040204" pitchFamily="34" charset="0"/>
                <a:hlinkClick r:id="rId3"/>
              </a:rPr>
              <a:t>http://www.lep.gov/maps/</a:t>
            </a:r>
            <a:r>
              <a:rPr lang="en-US" dirty="0">
                <a:latin typeface="Verdana" panose="020B0604030504040204" pitchFamily="34" charset="0"/>
                <a:ea typeface="Verdana" panose="020B0604030504040204" pitchFamily="34" charset="0"/>
              </a:rPr>
              <a:t> for language mapping tools</a:t>
            </a:r>
          </a:p>
        </p:txBody>
      </p:sp>
    </p:spTree>
    <p:extLst>
      <p:ext uri="{BB962C8B-B14F-4D97-AF65-F5344CB8AC3E}">
        <p14:creationId xmlns:p14="http://schemas.microsoft.com/office/powerpoint/2010/main" val="37869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2D61-D8C8-4DE9-8BC1-6FA174B0D34D}"/>
              </a:ext>
            </a:extLst>
          </p:cNvPr>
          <p:cNvSpPr>
            <a:spLocks noGrp="1"/>
          </p:cNvSpPr>
          <p:nvPr>
            <p:ph type="title"/>
          </p:nvPr>
        </p:nvSpPr>
        <p:spPr/>
        <p:txBody>
          <a:bodyPr/>
          <a:lstStyle/>
          <a:p>
            <a:pPr algn="ctr"/>
            <a:r>
              <a:rPr lang="en-US" kern="0" spc="-10" dirty="0">
                <a:solidFill>
                  <a:srgbClr val="136442"/>
                </a:solidFill>
                <a:latin typeface="Verdana"/>
                <a:ea typeface="+mj-ea"/>
                <a:cs typeface="Verdana"/>
              </a:rPr>
              <a:t>What </a:t>
            </a:r>
            <a:r>
              <a:rPr lang="en-US" kern="0" spc="-5" dirty="0">
                <a:solidFill>
                  <a:srgbClr val="136442"/>
                </a:solidFill>
                <a:latin typeface="Verdana"/>
                <a:ea typeface="+mj-ea"/>
                <a:cs typeface="Verdana"/>
              </a:rPr>
              <a:t>is</a:t>
            </a:r>
            <a:r>
              <a:rPr lang="en-US" kern="0" spc="15" dirty="0">
                <a:solidFill>
                  <a:srgbClr val="136442"/>
                </a:solidFill>
                <a:latin typeface="Verdana"/>
                <a:ea typeface="+mj-ea"/>
                <a:cs typeface="Verdana"/>
              </a:rPr>
              <a:t> </a:t>
            </a:r>
            <a:r>
              <a:rPr lang="en-US" kern="0" spc="-10" dirty="0">
                <a:solidFill>
                  <a:srgbClr val="136442"/>
                </a:solidFill>
                <a:latin typeface="Verdana"/>
                <a:ea typeface="+mj-ea"/>
                <a:cs typeface="Verdana"/>
              </a:rPr>
              <a:t>discrimination?</a:t>
            </a:r>
            <a:endParaRPr lang="en-US" dirty="0"/>
          </a:p>
        </p:txBody>
      </p:sp>
      <p:sp>
        <p:nvSpPr>
          <p:cNvPr id="3" name="Rectangle 2">
            <a:extLst>
              <a:ext uri="{FF2B5EF4-FFF2-40B4-BE49-F238E27FC236}">
                <a16:creationId xmlns:a16="http://schemas.microsoft.com/office/drawing/2014/main" id="{95C56EF6-23C8-4CC1-830A-1B39B9942782}"/>
              </a:ext>
            </a:extLst>
          </p:cNvPr>
          <p:cNvSpPr/>
          <p:nvPr/>
        </p:nvSpPr>
        <p:spPr>
          <a:xfrm>
            <a:off x="462729" y="1604657"/>
            <a:ext cx="8266545" cy="2448363"/>
          </a:xfrm>
          <a:prstGeom prst="rect">
            <a:avLst/>
          </a:prstGeom>
        </p:spPr>
        <p:txBody>
          <a:bodyPr wrap="square">
            <a:spAutoFit/>
          </a:bodyPr>
          <a:lstStyle/>
          <a:p>
            <a:pPr marL="355600" marR="5080" lvl="0" indent="-342900">
              <a:lnSpc>
                <a:spcPct val="120000"/>
              </a:lnSpc>
              <a:spcBef>
                <a:spcPts val="105"/>
              </a:spcBef>
            </a:pPr>
            <a:r>
              <a:rPr lang="en-US" sz="2200" spc="-5" dirty="0">
                <a:solidFill>
                  <a:prstClr val="black"/>
                </a:solidFill>
                <a:latin typeface="Verdana"/>
                <a:cs typeface="Verdana"/>
              </a:rPr>
              <a:t>“Different treatment which makes a distinction of one  </a:t>
            </a:r>
            <a:r>
              <a:rPr lang="en-US" sz="2200" spc="-10" dirty="0">
                <a:solidFill>
                  <a:prstClr val="black"/>
                </a:solidFill>
                <a:latin typeface="Verdana"/>
                <a:cs typeface="Verdana"/>
              </a:rPr>
              <a:t>person </a:t>
            </a:r>
            <a:r>
              <a:rPr lang="en-US" sz="2200" spc="-5" dirty="0">
                <a:solidFill>
                  <a:prstClr val="black"/>
                </a:solidFill>
                <a:latin typeface="Verdana"/>
                <a:cs typeface="Verdana"/>
              </a:rPr>
              <a:t>or a </a:t>
            </a:r>
            <a:r>
              <a:rPr lang="en-US" sz="2200" spc="-10" dirty="0">
                <a:solidFill>
                  <a:prstClr val="black"/>
                </a:solidFill>
                <a:latin typeface="Verdana"/>
                <a:cs typeface="Verdana"/>
              </a:rPr>
              <a:t>group </a:t>
            </a:r>
            <a:r>
              <a:rPr lang="en-US" sz="2200" spc="-5" dirty="0">
                <a:solidFill>
                  <a:prstClr val="black"/>
                </a:solidFill>
                <a:latin typeface="Verdana"/>
                <a:cs typeface="Verdana"/>
              </a:rPr>
              <a:t>of </a:t>
            </a:r>
            <a:r>
              <a:rPr lang="en-US" sz="2200" spc="-10" dirty="0">
                <a:solidFill>
                  <a:prstClr val="black"/>
                </a:solidFill>
                <a:latin typeface="Verdana"/>
                <a:cs typeface="Verdana"/>
              </a:rPr>
              <a:t>persons </a:t>
            </a:r>
            <a:r>
              <a:rPr lang="en-US" sz="2200" spc="-5" dirty="0">
                <a:solidFill>
                  <a:prstClr val="black"/>
                </a:solidFill>
                <a:latin typeface="Verdana"/>
                <a:cs typeface="Verdana"/>
              </a:rPr>
              <a:t>from others; either  intentionally, by neglect, or by </a:t>
            </a:r>
            <a:r>
              <a:rPr lang="en-US" sz="2200" spc="-10" dirty="0">
                <a:solidFill>
                  <a:prstClr val="black"/>
                </a:solidFill>
                <a:latin typeface="Verdana"/>
                <a:cs typeface="Verdana"/>
              </a:rPr>
              <a:t>the </a:t>
            </a:r>
            <a:r>
              <a:rPr lang="en-US" sz="2200" spc="-5" dirty="0">
                <a:solidFill>
                  <a:prstClr val="black"/>
                </a:solidFill>
                <a:latin typeface="Verdana"/>
                <a:cs typeface="Verdana"/>
              </a:rPr>
              <a:t>actions or lack of  actions</a:t>
            </a:r>
            <a:r>
              <a:rPr lang="en-US" sz="1700" spc="-5" dirty="0">
                <a:solidFill>
                  <a:prstClr val="black"/>
                </a:solidFill>
                <a:latin typeface="Verdana"/>
                <a:cs typeface="Verdana"/>
              </a:rPr>
              <a:t>...”</a:t>
            </a:r>
            <a:endParaRPr lang="en-US" sz="1700" dirty="0">
              <a:solidFill>
                <a:prstClr val="black"/>
              </a:solidFill>
              <a:latin typeface="Verdana"/>
              <a:cs typeface="Verdana"/>
            </a:endParaRPr>
          </a:p>
          <a:p>
            <a:pPr lvl="0">
              <a:spcBef>
                <a:spcPts val="45"/>
              </a:spcBef>
            </a:pPr>
            <a:endParaRPr lang="en-US" sz="2550" dirty="0">
              <a:solidFill>
                <a:prstClr val="black"/>
              </a:solidFill>
              <a:latin typeface="Times New Roman"/>
              <a:cs typeface="Times New Roman"/>
            </a:endParaRPr>
          </a:p>
          <a:p>
            <a:pPr marL="12700" lvl="0"/>
            <a:r>
              <a:rPr lang="en-US" sz="2200" spc="-10" dirty="0">
                <a:solidFill>
                  <a:prstClr val="black"/>
                </a:solidFill>
                <a:latin typeface="Verdana"/>
                <a:cs typeface="Verdana"/>
              </a:rPr>
              <a:t>Protected </a:t>
            </a:r>
            <a:r>
              <a:rPr lang="en-US" sz="2200" spc="-5" dirty="0">
                <a:solidFill>
                  <a:prstClr val="black"/>
                </a:solidFill>
                <a:latin typeface="Verdana"/>
                <a:cs typeface="Verdana"/>
              </a:rPr>
              <a:t>classes for</a:t>
            </a:r>
            <a:r>
              <a:rPr lang="en-US" sz="2200" spc="75" dirty="0">
                <a:solidFill>
                  <a:prstClr val="black"/>
                </a:solidFill>
                <a:latin typeface="Verdana"/>
                <a:cs typeface="Verdana"/>
              </a:rPr>
              <a:t> </a:t>
            </a:r>
            <a:r>
              <a:rPr lang="en-US" sz="2200" spc="-5" dirty="0">
                <a:solidFill>
                  <a:prstClr val="black"/>
                </a:solidFill>
                <a:latin typeface="Verdana"/>
                <a:cs typeface="Verdana"/>
              </a:rPr>
              <a:t>USDA and US HHS:</a:t>
            </a:r>
            <a:endParaRPr lang="en-US" sz="2200" dirty="0">
              <a:solidFill>
                <a:prstClr val="black"/>
              </a:solidFill>
              <a:latin typeface="Verdana"/>
              <a:cs typeface="Verdana"/>
            </a:endParaRPr>
          </a:p>
        </p:txBody>
      </p:sp>
      <p:sp>
        <p:nvSpPr>
          <p:cNvPr id="4" name="Rectangle 3">
            <a:extLst>
              <a:ext uri="{FF2B5EF4-FFF2-40B4-BE49-F238E27FC236}">
                <a16:creationId xmlns:a16="http://schemas.microsoft.com/office/drawing/2014/main" id="{8DAF38AF-172D-453A-AB41-D49A981DE56E}"/>
              </a:ext>
            </a:extLst>
          </p:cNvPr>
          <p:cNvSpPr/>
          <p:nvPr/>
        </p:nvSpPr>
        <p:spPr>
          <a:xfrm>
            <a:off x="1186872" y="4232809"/>
            <a:ext cx="2165928" cy="1631216"/>
          </a:xfrm>
          <a:prstGeom prst="rect">
            <a:avLst/>
          </a:prstGeom>
        </p:spPr>
        <p:txBody>
          <a:bodyPr wrap="square">
            <a:spAutoFit/>
          </a:bodyPr>
          <a:lstStyle/>
          <a:p>
            <a:pPr marL="33655" marR="1244600" lvl="0" indent="-2159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5" normalizeH="0" baseline="0" noProof="0" dirty="0">
                <a:ln>
                  <a:noFill/>
                </a:ln>
                <a:solidFill>
                  <a:srgbClr val="C00000"/>
                </a:solidFill>
                <a:effectLst/>
                <a:uLnTx/>
                <a:uFillTx/>
                <a:latin typeface="Verdana"/>
                <a:cs typeface="Verdana"/>
              </a:rPr>
              <a:t>Race  Col</a:t>
            </a:r>
            <a:r>
              <a:rPr kumimoji="0" lang="en-US" sz="1600" b="0" i="0" u="none" strike="noStrike" kern="0" cap="none" spc="-10" normalizeH="0" baseline="0" noProof="0" dirty="0">
                <a:ln>
                  <a:noFill/>
                </a:ln>
                <a:solidFill>
                  <a:srgbClr val="C00000"/>
                </a:solidFill>
                <a:effectLst/>
                <a:uLnTx/>
                <a:uFillTx/>
                <a:latin typeface="Verdana"/>
                <a:cs typeface="Verdana"/>
              </a:rPr>
              <a:t>o</a:t>
            </a:r>
            <a:r>
              <a:rPr kumimoji="0" lang="en-US" sz="1600" b="0" i="0" u="none" strike="noStrike" kern="0" cap="none" spc="0" normalizeH="0" baseline="0" noProof="0" dirty="0">
                <a:ln>
                  <a:noFill/>
                </a:ln>
                <a:solidFill>
                  <a:srgbClr val="C00000"/>
                </a:solidFill>
                <a:effectLst/>
                <a:uLnTx/>
                <a:uFillTx/>
                <a:latin typeface="Verdana"/>
                <a:cs typeface="Verdana"/>
              </a:rPr>
              <a:t>r</a:t>
            </a:r>
            <a:endParaRPr kumimoji="0" lang="en-US" sz="1600" b="0" i="0" u="none" strike="noStrike" kern="0" cap="none" spc="0" normalizeH="0" baseline="0" noProof="0" dirty="0">
              <a:ln>
                <a:noFill/>
              </a:ln>
              <a:solidFill>
                <a:prstClr val="black"/>
              </a:solidFill>
              <a:effectLst/>
              <a:uLnTx/>
              <a:uFillTx/>
              <a:latin typeface="Verdana"/>
              <a:cs typeface="Verdana"/>
            </a:endParaRPr>
          </a:p>
          <a:p>
            <a:pPr marL="33655"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5" normalizeH="0" baseline="0" noProof="0" dirty="0">
                <a:ln>
                  <a:noFill/>
                </a:ln>
                <a:solidFill>
                  <a:srgbClr val="C00000"/>
                </a:solidFill>
                <a:effectLst/>
                <a:uLnTx/>
                <a:uFillTx/>
                <a:latin typeface="Verdana"/>
                <a:cs typeface="Verdana"/>
              </a:rPr>
              <a:t>National</a:t>
            </a:r>
            <a:r>
              <a:rPr kumimoji="0" lang="en-US" sz="1600" b="0" i="0" u="none" strike="noStrike" kern="0" cap="none" spc="-50" normalizeH="0" baseline="0" noProof="0" dirty="0">
                <a:ln>
                  <a:noFill/>
                </a:ln>
                <a:solidFill>
                  <a:srgbClr val="C00000"/>
                </a:solidFill>
                <a:effectLst/>
                <a:uLnTx/>
                <a:uFillTx/>
                <a:latin typeface="Verdana"/>
                <a:cs typeface="Verdana"/>
              </a:rPr>
              <a:t> </a:t>
            </a:r>
            <a:r>
              <a:rPr kumimoji="0" lang="en-US" sz="1600" b="0" i="0" u="none" strike="noStrike" kern="0" cap="none" spc="-10" normalizeH="0" baseline="0" noProof="0" dirty="0">
                <a:ln>
                  <a:noFill/>
                </a:ln>
                <a:solidFill>
                  <a:srgbClr val="C00000"/>
                </a:solidFill>
                <a:effectLst/>
                <a:uLnTx/>
                <a:uFillTx/>
                <a:latin typeface="Verdana"/>
                <a:cs typeface="Verdana"/>
              </a:rPr>
              <a:t>Origin</a:t>
            </a:r>
            <a:endParaRPr kumimoji="0" lang="en-US" sz="1600" b="0" i="0" u="none" strike="noStrike" kern="0" cap="none" spc="0" normalizeH="0" baseline="0" noProof="0" dirty="0">
              <a:ln>
                <a:noFill/>
              </a:ln>
              <a:solidFill>
                <a:prstClr val="black"/>
              </a:solidFill>
              <a:effectLst/>
              <a:uLnTx/>
              <a:uFillTx/>
              <a:latin typeface="Verdana"/>
              <a:cs typeface="Verdana"/>
            </a:endParaRPr>
          </a:p>
          <a:p>
            <a:pPr marL="33655"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latin typeface="Verdana"/>
                <a:cs typeface="Verdana"/>
              </a:rPr>
              <a:t>Age</a:t>
            </a:r>
            <a:endParaRPr kumimoji="0" lang="en-US" sz="1600" b="0" i="0" u="none" strike="noStrike" kern="0" cap="none" spc="0" normalizeH="0" baseline="0" noProof="0" dirty="0">
              <a:ln>
                <a:noFill/>
              </a:ln>
              <a:solidFill>
                <a:sysClr val="windowText" lastClr="000000"/>
              </a:solidFill>
              <a:effectLst/>
              <a:uLnTx/>
              <a:uFillTx/>
            </a:endParaRPr>
          </a:p>
        </p:txBody>
      </p:sp>
      <p:sp>
        <p:nvSpPr>
          <p:cNvPr id="5" name="Rectangle 4">
            <a:extLst>
              <a:ext uri="{FF2B5EF4-FFF2-40B4-BE49-F238E27FC236}">
                <a16:creationId xmlns:a16="http://schemas.microsoft.com/office/drawing/2014/main" id="{601FAFAC-7208-456D-8FB0-DB6B7FBE88C1}"/>
              </a:ext>
            </a:extLst>
          </p:cNvPr>
          <p:cNvSpPr/>
          <p:nvPr/>
        </p:nvSpPr>
        <p:spPr>
          <a:xfrm>
            <a:off x="4969164" y="4232809"/>
            <a:ext cx="2874356" cy="2364750"/>
          </a:xfrm>
          <a:prstGeom prst="rect">
            <a:avLst/>
          </a:prstGeom>
        </p:spPr>
        <p:txBody>
          <a:bodyPr wrap="square">
            <a:spAutoFit/>
          </a:bodyPr>
          <a:lstStyle/>
          <a:p>
            <a:pPr marL="12700" marR="732790" lvl="0" indent="24130">
              <a:lnSpc>
                <a:spcPct val="150000"/>
              </a:lnSpc>
              <a:spcBef>
                <a:spcPts val="100"/>
              </a:spcBef>
            </a:pPr>
            <a:r>
              <a:rPr lang="en-US" sz="1600" dirty="0">
                <a:solidFill>
                  <a:srgbClr val="C00000"/>
                </a:solidFill>
                <a:latin typeface="Verdana"/>
                <a:cs typeface="Verdana"/>
              </a:rPr>
              <a:t>Dis</a:t>
            </a:r>
            <a:r>
              <a:rPr lang="en-US" sz="1600" spc="-10" dirty="0">
                <a:solidFill>
                  <a:srgbClr val="C00000"/>
                </a:solidFill>
                <a:latin typeface="Verdana"/>
                <a:cs typeface="Verdana"/>
              </a:rPr>
              <a:t>a</a:t>
            </a:r>
            <a:r>
              <a:rPr lang="en-US" sz="1600" spc="-5" dirty="0">
                <a:solidFill>
                  <a:srgbClr val="C00000"/>
                </a:solidFill>
                <a:latin typeface="Verdana"/>
                <a:cs typeface="Verdana"/>
              </a:rPr>
              <a:t>bi</a:t>
            </a:r>
            <a:r>
              <a:rPr lang="en-US" sz="1600" spc="-15" dirty="0">
                <a:solidFill>
                  <a:srgbClr val="C00000"/>
                </a:solidFill>
                <a:latin typeface="Verdana"/>
                <a:cs typeface="Verdana"/>
              </a:rPr>
              <a:t>l</a:t>
            </a:r>
            <a:r>
              <a:rPr lang="en-US" sz="1600" spc="-5" dirty="0">
                <a:solidFill>
                  <a:srgbClr val="C00000"/>
                </a:solidFill>
                <a:latin typeface="Verdana"/>
                <a:cs typeface="Verdana"/>
              </a:rPr>
              <a:t>ity  </a:t>
            </a:r>
          </a:p>
          <a:p>
            <a:pPr marL="12700" marR="732790" lvl="0" indent="24130">
              <a:lnSpc>
                <a:spcPct val="150000"/>
              </a:lnSpc>
              <a:spcBef>
                <a:spcPts val="100"/>
              </a:spcBef>
            </a:pPr>
            <a:r>
              <a:rPr lang="en-US" sz="1600" dirty="0">
                <a:solidFill>
                  <a:srgbClr val="C00000"/>
                </a:solidFill>
                <a:highlight>
                  <a:srgbClr val="FFFF00"/>
                </a:highlight>
                <a:latin typeface="Verdana"/>
                <a:cs typeface="Verdana"/>
              </a:rPr>
              <a:t>Sex [</a:t>
            </a:r>
            <a:r>
              <a:rPr lang="en-US" sz="1600" dirty="0">
                <a:solidFill>
                  <a:srgbClr val="0070C0"/>
                </a:solidFill>
                <a:highlight>
                  <a:srgbClr val="FFFF00"/>
                </a:highlight>
                <a:latin typeface="Verdana"/>
                <a:cs typeface="Verdana"/>
              </a:rPr>
              <a:t>including gender identity &amp; sexual orientation]  </a:t>
            </a:r>
          </a:p>
          <a:p>
            <a:pPr marL="12700" marR="732790" lvl="0" indent="24130">
              <a:lnSpc>
                <a:spcPct val="150000"/>
              </a:lnSpc>
              <a:spcBef>
                <a:spcPts val="100"/>
              </a:spcBef>
            </a:pPr>
            <a:r>
              <a:rPr lang="en-US" sz="1600" spc="-5" dirty="0">
                <a:solidFill>
                  <a:srgbClr val="C00000"/>
                </a:solidFill>
                <a:latin typeface="Verdana"/>
                <a:cs typeface="Verdana"/>
              </a:rPr>
              <a:t>Religion Creed</a:t>
            </a:r>
            <a:endParaRPr lang="en-US" sz="1600" dirty="0">
              <a:solidFill>
                <a:prstClr val="black"/>
              </a:solidFill>
              <a:latin typeface="Verdana"/>
              <a:cs typeface="Verdana"/>
            </a:endParaRPr>
          </a:p>
          <a:p>
            <a:pPr marL="36830" lvl="0">
              <a:spcBef>
                <a:spcPts val="1200"/>
              </a:spcBef>
            </a:pPr>
            <a:r>
              <a:rPr lang="en-US" sz="1600" spc="-5" dirty="0">
                <a:solidFill>
                  <a:srgbClr val="C00000"/>
                </a:solidFill>
                <a:latin typeface="Verdana"/>
                <a:cs typeface="Verdana"/>
              </a:rPr>
              <a:t>Political</a:t>
            </a:r>
            <a:r>
              <a:rPr lang="en-US" sz="1600" spc="-50" dirty="0">
                <a:solidFill>
                  <a:srgbClr val="C00000"/>
                </a:solidFill>
                <a:latin typeface="Verdana"/>
                <a:cs typeface="Verdana"/>
              </a:rPr>
              <a:t> </a:t>
            </a:r>
            <a:r>
              <a:rPr lang="en-US" sz="1600" spc="-10" dirty="0">
                <a:solidFill>
                  <a:srgbClr val="C00000"/>
                </a:solidFill>
                <a:latin typeface="Verdana"/>
                <a:cs typeface="Verdana"/>
              </a:rPr>
              <a:t>Beliefs</a:t>
            </a:r>
            <a:endParaRPr lang="en-US" sz="1600" dirty="0">
              <a:solidFill>
                <a:prstClr val="black"/>
              </a:solidFill>
              <a:latin typeface="Verdana"/>
              <a:cs typeface="Verdana"/>
            </a:endParaRPr>
          </a:p>
        </p:txBody>
      </p:sp>
    </p:spTree>
    <p:extLst>
      <p:ext uri="{BB962C8B-B14F-4D97-AF65-F5344CB8AC3E}">
        <p14:creationId xmlns:p14="http://schemas.microsoft.com/office/powerpoint/2010/main" val="1764293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3DE8-8612-4553-AECE-A7ADB6FFA110}"/>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Language Access Plan with Procedures</a:t>
            </a:r>
          </a:p>
        </p:txBody>
      </p:sp>
      <p:sp>
        <p:nvSpPr>
          <p:cNvPr id="3" name="TextBox 2">
            <a:extLst>
              <a:ext uri="{FF2B5EF4-FFF2-40B4-BE49-F238E27FC236}">
                <a16:creationId xmlns:a16="http://schemas.microsoft.com/office/drawing/2014/main" id="{972496C8-AB83-4C23-AECF-839E83DC210F}"/>
              </a:ext>
            </a:extLst>
          </p:cNvPr>
          <p:cNvSpPr txBox="1"/>
          <p:nvPr/>
        </p:nvSpPr>
        <p:spPr>
          <a:xfrm>
            <a:off x="674369" y="1858947"/>
            <a:ext cx="7585376" cy="4801314"/>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After conducting a self-assessment, NCDHHS/DSS must ensure that its policies and procedures for providing meaningful access to LEP persons accessing Social Services are current and effective.</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A plan helps management and front-line staff understand their roles and responsibilities with respect to overcoming language barriers for LEP individuals.</a:t>
            </a: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A plan clarifies service delivery standards and establishes policy directives, including the manner by which NCDHHS/DSS will address the language service and resource needs identified in a self-assessment.</a:t>
            </a:r>
          </a:p>
          <a:p>
            <a:pPr marL="285750" indent="-285750">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dirty="0">
                <a:latin typeface="Verdana" panose="020B0604030504040204" pitchFamily="34" charset="0"/>
                <a:ea typeface="Verdana" panose="020B0604030504040204" pitchFamily="34" charset="0"/>
              </a:rPr>
              <a:t>The Agency Title VI/LEP is due every year in August to the NC DHHS DSS Civil Rights Administrator.</a:t>
            </a:r>
          </a:p>
          <a:p>
            <a:endParaRPr lang="en-US" dirty="0">
              <a:solidFill>
                <a:schemeClr val="accent2"/>
              </a:solidFill>
            </a:endParaRPr>
          </a:p>
        </p:txBody>
      </p:sp>
    </p:spTree>
    <p:extLst>
      <p:ext uri="{BB962C8B-B14F-4D97-AF65-F5344CB8AC3E}">
        <p14:creationId xmlns:p14="http://schemas.microsoft.com/office/powerpoint/2010/main" val="3015955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6C7D-1F25-48AB-8809-DECB730CD1BE}"/>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LEP &amp; Program Access</a:t>
            </a:r>
          </a:p>
        </p:txBody>
      </p:sp>
      <p:sp>
        <p:nvSpPr>
          <p:cNvPr id="3" name="TextBox 2">
            <a:extLst>
              <a:ext uri="{FF2B5EF4-FFF2-40B4-BE49-F238E27FC236}">
                <a16:creationId xmlns:a16="http://schemas.microsoft.com/office/drawing/2014/main" id="{9BD6C84F-8173-4FA9-BB4F-AF9828343C70}"/>
              </a:ext>
            </a:extLst>
          </p:cNvPr>
          <p:cNvSpPr txBox="1"/>
          <p:nvPr/>
        </p:nvSpPr>
        <p:spPr>
          <a:xfrm>
            <a:off x="979714" y="1678075"/>
            <a:ext cx="7184571" cy="3416320"/>
          </a:xfrm>
          <a:prstGeom prst="rect">
            <a:avLst/>
          </a:prstGeom>
          <a:noFill/>
        </p:spPr>
        <p:txBody>
          <a:bodyPr wrap="square" rtlCol="0">
            <a:spAutoFit/>
          </a:bodyPr>
          <a:lstStyle/>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States must conduct assessments to determine a language profile for their State, taking into account regional differences and updating as appropriate.</a:t>
            </a:r>
          </a:p>
          <a:p>
            <a:pPr>
              <a:defRP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Competent translation of vital documents and certification materials is required.</a:t>
            </a:r>
          </a:p>
          <a:p>
            <a:pPr>
              <a:defRP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Competent interpretation and translation services are also required using qualified interpreters and translators.</a:t>
            </a:r>
          </a:p>
          <a:p>
            <a:pPr>
              <a:defRP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Staff training regarding how to provide LEP populations with meaningful access is paramount (front line staff).</a:t>
            </a:r>
          </a:p>
        </p:txBody>
      </p:sp>
    </p:spTree>
    <p:extLst>
      <p:ext uri="{BB962C8B-B14F-4D97-AF65-F5344CB8AC3E}">
        <p14:creationId xmlns:p14="http://schemas.microsoft.com/office/powerpoint/2010/main" val="3010113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3A4E-0ABC-491C-A05C-0A1F10F491E6}"/>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Language Access Requirements</a:t>
            </a:r>
          </a:p>
        </p:txBody>
      </p:sp>
      <p:sp>
        <p:nvSpPr>
          <p:cNvPr id="4" name="TextBox 3">
            <a:extLst>
              <a:ext uri="{FF2B5EF4-FFF2-40B4-BE49-F238E27FC236}">
                <a16:creationId xmlns:a16="http://schemas.microsoft.com/office/drawing/2014/main" id="{C642C835-5C52-4D73-9048-2DD4EAD72D03}"/>
              </a:ext>
            </a:extLst>
          </p:cNvPr>
          <p:cNvSpPr txBox="1"/>
          <p:nvPr/>
        </p:nvSpPr>
        <p:spPr>
          <a:xfrm>
            <a:off x="763675" y="1848897"/>
            <a:ext cx="7345345" cy="3970318"/>
          </a:xfrm>
          <a:prstGeom prst="rect">
            <a:avLst/>
          </a:prstGeom>
          <a:noFill/>
        </p:spPr>
        <p:txBody>
          <a:bodyPr wrap="square" rtlCol="0">
            <a:spAutoFit/>
          </a:bodyPr>
          <a:lstStyle/>
          <a:p>
            <a:pPr>
              <a:defRPr/>
            </a:pPr>
            <a:r>
              <a:rPr lang="en-US" b="1" dirty="0">
                <a:latin typeface="Verdana" panose="020B0604030504040204" pitchFamily="34" charset="0"/>
                <a:ea typeface="Verdana" panose="020B0604030504040204" pitchFamily="34" charset="0"/>
              </a:rPr>
              <a:t>Bilingual services:</a:t>
            </a:r>
          </a:p>
          <a:p>
            <a:pPr marL="650875" indent="-285750">
              <a:buFont typeface="Wingdings" panose="05000000000000000000" pitchFamily="2" charset="2"/>
              <a:buChar char="§"/>
              <a:defRPr/>
            </a:pPr>
            <a:r>
              <a:rPr lang="en-US" dirty="0">
                <a:latin typeface="Verdana" panose="020B0604030504040204" pitchFamily="34" charset="0"/>
                <a:ea typeface="Verdana" panose="020B0604030504040204" pitchFamily="34" charset="0"/>
              </a:rPr>
              <a:t>Specific threshold parameters are provided in 7 CFR 272.4(b)</a:t>
            </a:r>
            <a:r>
              <a:rPr lang="en-US" dirty="0">
                <a:hlinkClick r:id="rId3"/>
              </a:rPr>
              <a:t> </a:t>
            </a:r>
            <a:r>
              <a:rPr lang="en-US" dirty="0" err="1">
                <a:hlinkClick r:id="rId3"/>
              </a:rPr>
              <a:t>eCFR</a:t>
            </a:r>
            <a:r>
              <a:rPr lang="en-US" dirty="0">
                <a:hlinkClick r:id="rId3"/>
              </a:rPr>
              <a:t> :: 7 CFR 272.4 -- Program administration and personnel requirements.</a:t>
            </a:r>
            <a:endParaRPr lang="en-US" dirty="0">
              <a:latin typeface="Verdana" panose="020B0604030504040204" pitchFamily="34" charset="0"/>
              <a:ea typeface="Verdana" panose="020B0604030504040204" pitchFamily="34" charset="0"/>
            </a:endParaRPr>
          </a:p>
          <a:p>
            <a:pPr marL="365125" indent="0">
              <a:buNone/>
              <a:defRPr/>
            </a:pPr>
            <a:endParaRPr lang="en-US" dirty="0">
              <a:latin typeface="Verdana" panose="020B0604030504040204" pitchFamily="34" charset="0"/>
              <a:ea typeface="Verdana" panose="020B0604030504040204" pitchFamily="34" charset="0"/>
            </a:endParaRPr>
          </a:p>
          <a:p>
            <a:pPr marL="684213" indent="-285750">
              <a:buFont typeface="Wingdings" panose="05000000000000000000" pitchFamily="2" charset="2"/>
              <a:buChar char="§"/>
              <a:defRPr/>
            </a:pPr>
            <a:r>
              <a:rPr lang="en-US" dirty="0">
                <a:latin typeface="Verdana" panose="020B0604030504040204" pitchFamily="34" charset="0"/>
                <a:ea typeface="Verdana" panose="020B0604030504040204" pitchFamily="34" charset="0"/>
              </a:rPr>
              <a:t>7 CFR 272.4(b)(6) notes... “The State agency shall develop estimates of the number of low-income single language minority households, both participating and not participating in the program, for each project area and certification office…”</a:t>
            </a:r>
          </a:p>
          <a:p>
            <a:pPr marL="398463" indent="0">
              <a:buNone/>
              <a:defRPr/>
            </a:pPr>
            <a:endParaRPr lang="en-US" dirty="0">
              <a:latin typeface="Verdana" panose="020B0604030504040204" pitchFamily="34" charset="0"/>
              <a:ea typeface="Verdana" panose="020B0604030504040204" pitchFamily="34" charset="0"/>
            </a:endParaRPr>
          </a:p>
          <a:p>
            <a:pPr marL="650875" indent="-285750">
              <a:buFont typeface="Wingdings" panose="05000000000000000000" pitchFamily="2" charset="2"/>
              <a:buChar char="§"/>
              <a:defRPr/>
            </a:pPr>
            <a:r>
              <a:rPr lang="en-US" dirty="0">
                <a:latin typeface="Verdana" panose="020B0604030504040204" pitchFamily="34" charset="0"/>
                <a:ea typeface="Verdana" panose="020B0604030504040204" pitchFamily="34" charset="0"/>
              </a:rPr>
              <a:t>The greater the number or proportion of LEP persons within the eligible service population, the more likely language services are needed. (7 CFR Part 15)</a:t>
            </a:r>
          </a:p>
        </p:txBody>
      </p:sp>
    </p:spTree>
    <p:extLst>
      <p:ext uri="{BB962C8B-B14F-4D97-AF65-F5344CB8AC3E}">
        <p14:creationId xmlns:p14="http://schemas.microsoft.com/office/powerpoint/2010/main" val="1701522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A002-D3F9-4E01-B133-C646C59F5913}"/>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Qualified, Competent </a:t>
            </a:r>
            <a:br>
              <a:rPr lang="en-US" dirty="0">
                <a:solidFill>
                  <a:schemeClr val="tx1"/>
                </a:solidFill>
                <a:latin typeface="Verdana" panose="020B0604030504040204" pitchFamily="34" charset="0"/>
                <a:ea typeface="Verdana" panose="020B0604030504040204" pitchFamily="34" charset="0"/>
              </a:rPr>
            </a:br>
            <a:r>
              <a:rPr lang="en-US" dirty="0">
                <a:solidFill>
                  <a:schemeClr val="tx1"/>
                </a:solidFill>
                <a:latin typeface="Verdana" panose="020B0604030504040204" pitchFamily="34" charset="0"/>
                <a:ea typeface="Verdana" panose="020B0604030504040204" pitchFamily="34" charset="0"/>
              </a:rPr>
              <a:t>Language Assistance</a:t>
            </a:r>
          </a:p>
        </p:txBody>
      </p:sp>
      <p:sp>
        <p:nvSpPr>
          <p:cNvPr id="3" name="TextBox 2">
            <a:extLst>
              <a:ext uri="{FF2B5EF4-FFF2-40B4-BE49-F238E27FC236}">
                <a16:creationId xmlns:a16="http://schemas.microsoft.com/office/drawing/2014/main" id="{2246E88C-D851-465D-9B50-3AD609B3D741}"/>
              </a:ext>
            </a:extLst>
          </p:cNvPr>
          <p:cNvSpPr txBox="1"/>
          <p:nvPr/>
        </p:nvSpPr>
        <p:spPr>
          <a:xfrm>
            <a:off x="844062" y="2180492"/>
            <a:ext cx="7435780" cy="3754874"/>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All staff must offer and provide qualified, competent language assistance services for free to individuals with LEP.</a:t>
            </a:r>
          </a:p>
          <a:p>
            <a:endParaRPr lang="en-US" sz="2000" dirty="0">
              <a:solidFill>
                <a:schemeClr val="accent2"/>
              </a:solidFill>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 qualified interpreter is a highly trained individual who mediates spoken communication between people speaking different languages without adding, omitting, or distorting meaning or editorializing. </a:t>
            </a:r>
          </a:p>
          <a:p>
            <a:endParaRPr lang="en-US" sz="2000"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Notices offering free competent, qualified language assistance services and how to request these services must be posted in frequently encountered languages in prominent locations in reception areas, on program websites and within vital documents as appropriate.</a:t>
            </a:r>
          </a:p>
        </p:txBody>
      </p:sp>
    </p:spTree>
    <p:extLst>
      <p:ext uri="{BB962C8B-B14F-4D97-AF65-F5344CB8AC3E}">
        <p14:creationId xmlns:p14="http://schemas.microsoft.com/office/powerpoint/2010/main" val="289409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CB04-779B-45D4-9E90-793875CD4B83}"/>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Qualified Interpreters</a:t>
            </a:r>
          </a:p>
        </p:txBody>
      </p:sp>
      <p:sp>
        <p:nvSpPr>
          <p:cNvPr id="3" name="TextBox 2">
            <a:extLst>
              <a:ext uri="{FF2B5EF4-FFF2-40B4-BE49-F238E27FC236}">
                <a16:creationId xmlns:a16="http://schemas.microsoft.com/office/drawing/2014/main" id="{66F8751F-6748-4266-962A-147B7E52AA67}"/>
              </a:ext>
            </a:extLst>
          </p:cNvPr>
          <p:cNvSpPr txBox="1"/>
          <p:nvPr/>
        </p:nvSpPr>
        <p:spPr>
          <a:xfrm>
            <a:off x="674369" y="1288509"/>
            <a:ext cx="7843267" cy="5786199"/>
          </a:xfrm>
          <a:prstGeom prst="rect">
            <a:avLst/>
          </a:prstGeom>
          <a:noFill/>
        </p:spPr>
        <p:txBody>
          <a:bodyPr wrap="square" rtlCol="0">
            <a:spAutoFit/>
          </a:bodyPr>
          <a:lstStyle/>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Demonstrate ability to communicate information accurately in English and in the target language </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Identify and employ the appropriate mode of interpreting (e.g., consecutive, simultaneous, summarization, or sight translation)</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Understand specialized terms or concepts peculiar to the Social Services programs or activities</a:t>
            </a:r>
          </a:p>
          <a:p>
            <a:pPr marL="285750" indent="-285750">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Understand any particularized vocabulary and phraseology used by the LEP person</a:t>
            </a:r>
          </a:p>
          <a:p>
            <a:pPr>
              <a:buSzPct val="100000"/>
            </a:pPr>
            <a:endParaRPr lang="en-US" dirty="0">
              <a:latin typeface="Verdana" panose="020B0604030504040204" pitchFamily="34" charset="0"/>
              <a:ea typeface="Verdana" panose="020B0604030504040204" pitchFamily="34" charset="0"/>
            </a:endParaRP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Follow confidentiality and impartiality rules to the extent the Recipient requires  </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Understand and adhere to their role without deviating into a role as counselor, legal advisor, or other roles </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Do not necessarily require formal certification</a:t>
            </a:r>
          </a:p>
          <a:p>
            <a:pPr>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200962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994B-4EA4-4359-B412-0A82A67369BA}"/>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Qualified Language Assistance</a:t>
            </a:r>
          </a:p>
        </p:txBody>
      </p:sp>
      <p:sp>
        <p:nvSpPr>
          <p:cNvPr id="3" name="TextBox 2">
            <a:extLst>
              <a:ext uri="{FF2B5EF4-FFF2-40B4-BE49-F238E27FC236}">
                <a16:creationId xmlns:a16="http://schemas.microsoft.com/office/drawing/2014/main" id="{5A02D1E1-FE13-455C-812B-6886EC5156EA}"/>
              </a:ext>
            </a:extLst>
          </p:cNvPr>
          <p:cNvSpPr txBox="1"/>
          <p:nvPr/>
        </p:nvSpPr>
        <p:spPr>
          <a:xfrm>
            <a:off x="674369" y="1758461"/>
            <a:ext cx="7716004" cy="3139321"/>
          </a:xfrm>
          <a:prstGeom prst="rect">
            <a:avLst/>
          </a:prstGeom>
          <a:noFill/>
        </p:spPr>
        <p:txBody>
          <a:bodyPr wrap="square" rtlCol="0">
            <a:spAutoFit/>
          </a:bodyPr>
          <a:lstStyle/>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Agency personnel and/or external support identified as qualified to interpret</a:t>
            </a:r>
          </a:p>
          <a:p>
            <a:pPr marL="114300" indent="0">
              <a:buNone/>
              <a:defRP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Telephonic interpretation services</a:t>
            </a:r>
          </a:p>
          <a:p>
            <a:pPr marL="114300" indent="0">
              <a:buNone/>
              <a:defRP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Contract agencies</a:t>
            </a:r>
          </a:p>
          <a:p>
            <a:pPr marL="114300" indent="0">
              <a:buNone/>
              <a:defRP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Volunteers and Community partners (if qualified, competent to interpret)</a:t>
            </a:r>
          </a:p>
          <a:p>
            <a:pPr marL="114300" indent="0">
              <a:buNone/>
              <a:defRP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Competent/qualified interpreters</a:t>
            </a:r>
          </a:p>
        </p:txBody>
      </p:sp>
    </p:spTree>
    <p:extLst>
      <p:ext uri="{BB962C8B-B14F-4D97-AF65-F5344CB8AC3E}">
        <p14:creationId xmlns:p14="http://schemas.microsoft.com/office/powerpoint/2010/main" val="2668449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3">
            <a:extLst>
              <a:ext uri="{FF2B5EF4-FFF2-40B4-BE49-F238E27FC236}">
                <a16:creationId xmlns:a16="http://schemas.microsoft.com/office/drawing/2014/main" id="{C36A4566-6D02-4966-B0C3-9EBA79E2D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738188"/>
            <a:ext cx="5000625"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a:extLst>
              <a:ext uri="{FF2B5EF4-FFF2-40B4-BE49-F238E27FC236}">
                <a16:creationId xmlns:a16="http://schemas.microsoft.com/office/drawing/2014/main" id="{CE24FA0E-5CE9-43B2-8495-5F0E57E1D907}"/>
              </a:ext>
            </a:extLst>
          </p:cNvPr>
          <p:cNvSpPr>
            <a:spLocks noChangeArrowheads="1"/>
          </p:cNvSpPr>
          <p:nvPr/>
        </p:nvSpPr>
        <p:spPr bwMode="auto">
          <a:xfrm>
            <a:off x="5005388" y="1743075"/>
            <a:ext cx="3548062"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latin typeface="Calibri" panose="020F0502020204030204" pitchFamily="34" charset="0"/>
              </a:rPr>
              <a:t>This poster should be displayed in the lobbies and waiting areas of each DSS office and Contractor Office</a:t>
            </a:r>
          </a:p>
          <a:p>
            <a:pPr algn="ctr" eaLnBrk="1" hangingPunct="1"/>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hlinkClick r:id="rId4"/>
              </a:rPr>
              <a:t>EnglishVersion</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hlinkClick r:id="rId5"/>
              </a:rPr>
              <a:t>SpanishVersion</a:t>
            </a:r>
            <a:endPar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Left Arrow 4">
            <a:extLst>
              <a:ext uri="{FF2B5EF4-FFF2-40B4-BE49-F238E27FC236}">
                <a16:creationId xmlns:a16="http://schemas.microsoft.com/office/drawing/2014/main" id="{83F4129C-D286-40EC-9522-5DAEE466DA38}"/>
              </a:ext>
            </a:extLst>
          </p:cNvPr>
          <p:cNvSpPr>
            <a:spLocks noChangeArrowheads="1"/>
          </p:cNvSpPr>
          <p:nvPr/>
        </p:nvSpPr>
        <p:spPr bwMode="auto">
          <a:xfrm flipV="1">
            <a:off x="5289550" y="3783013"/>
            <a:ext cx="457200" cy="457200"/>
          </a:xfrm>
          <a:prstGeom prst="leftArrow">
            <a:avLst>
              <a:gd name="adj1" fmla="val 50000"/>
              <a:gd name="adj2" fmla="val 22727"/>
            </a:avLst>
          </a:prstGeom>
          <a:solidFill>
            <a:srgbClr val="C0504D"/>
          </a:solidFill>
          <a:ln w="19050" algn="ctr">
            <a:solidFill>
              <a:srgbClr val="A25C32"/>
            </a:solidFill>
            <a:miter lim="800000"/>
            <a:headEnd/>
            <a:tailEnd/>
          </a:ln>
        </p:spPr>
        <p:txBody>
          <a:bodyPr rot="10800000" anchor="ctr"/>
          <a:lstStyle/>
          <a:p>
            <a:pPr algn="ctr" eaLnBrk="1" fontAlgn="auto" hangingPunct="1">
              <a:spcBef>
                <a:spcPts val="0"/>
              </a:spcBef>
              <a:spcAft>
                <a:spcPts val="0"/>
              </a:spcAft>
              <a:defRPr/>
            </a:pPr>
            <a:endParaRPr lang="en-US" kern="0" dirty="0">
              <a:solidFill>
                <a:prstClr val="white"/>
              </a:solidFill>
              <a:latin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2E08-1448-4CCE-94CF-73DB100C179D}"/>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Bilingual Staff &amp; Volunteers</a:t>
            </a:r>
          </a:p>
        </p:txBody>
      </p:sp>
      <p:sp>
        <p:nvSpPr>
          <p:cNvPr id="3" name="TextBox 2">
            <a:extLst>
              <a:ext uri="{FF2B5EF4-FFF2-40B4-BE49-F238E27FC236}">
                <a16:creationId xmlns:a16="http://schemas.microsoft.com/office/drawing/2014/main" id="{45590BC6-0D6C-42E5-9500-8EA2701C4CDE}"/>
              </a:ext>
            </a:extLst>
          </p:cNvPr>
          <p:cNvSpPr txBox="1"/>
          <p:nvPr/>
        </p:nvSpPr>
        <p:spPr>
          <a:xfrm>
            <a:off x="793820" y="1858945"/>
            <a:ext cx="7385539" cy="3375283"/>
          </a:xfrm>
          <a:prstGeom prst="rect">
            <a:avLst/>
          </a:prstGeom>
          <a:noFill/>
        </p:spPr>
        <p:txBody>
          <a:bodyPr wrap="square" rtlCol="0">
            <a:spAutoFit/>
          </a:bodyPr>
          <a:lstStyle/>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Competency requires more than self-identification as bilingual</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Some bilingual persons may communicate effectively when communicating information directly in a non-English language, but not be competent to interpret (or translate) in and out of English </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If bilingual staff are also used to interpret between English speakers and LEP persons, or to orally interpret written documents from English into another language, they should be competent in the skill of interpreting.</a:t>
            </a:r>
          </a:p>
        </p:txBody>
      </p:sp>
    </p:spTree>
    <p:extLst>
      <p:ext uri="{BB962C8B-B14F-4D97-AF65-F5344CB8AC3E}">
        <p14:creationId xmlns:p14="http://schemas.microsoft.com/office/powerpoint/2010/main" val="3325357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C723-722C-40B8-A335-3B32CB261696}"/>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Obtaining Language Assistance</a:t>
            </a:r>
          </a:p>
        </p:txBody>
      </p:sp>
      <p:sp>
        <p:nvSpPr>
          <p:cNvPr id="3" name="TextBox 2">
            <a:extLst>
              <a:ext uri="{FF2B5EF4-FFF2-40B4-BE49-F238E27FC236}">
                <a16:creationId xmlns:a16="http://schemas.microsoft.com/office/drawing/2014/main" id="{BF8BF1A7-3B6F-4448-AFD6-F65D23201F6F}"/>
              </a:ext>
            </a:extLst>
          </p:cNvPr>
          <p:cNvSpPr txBox="1"/>
          <p:nvPr/>
        </p:nvSpPr>
        <p:spPr>
          <a:xfrm>
            <a:off x="674369" y="1909186"/>
            <a:ext cx="7685860"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NCDHHS/DSS has contracted with </a:t>
            </a:r>
            <a:r>
              <a:rPr lang="en-US" dirty="0" err="1">
                <a:latin typeface="Verdana" panose="020B0604030504040204" pitchFamily="34" charset="0"/>
                <a:ea typeface="Verdana" panose="020B0604030504040204" pitchFamily="34" charset="0"/>
              </a:rPr>
              <a:t>Telelanguage</a:t>
            </a:r>
            <a:r>
              <a:rPr lang="en-US" dirty="0">
                <a:latin typeface="Verdana" panose="020B0604030504040204" pitchFamily="34" charset="0"/>
                <a:ea typeface="Verdana" panose="020B0604030504040204" pitchFamily="34" charset="0"/>
              </a:rPr>
              <a:t> Language Services to provide interpreter services for all regional and county offices.  </a:t>
            </a:r>
            <a:r>
              <a:rPr lang="en-US" dirty="0" err="1">
                <a:latin typeface="Verdana" panose="020B0604030504040204" pitchFamily="34" charset="0"/>
                <a:ea typeface="Verdana" panose="020B0604030504040204" pitchFamily="34" charset="0"/>
              </a:rPr>
              <a:t>Telelanguage</a:t>
            </a:r>
            <a:r>
              <a:rPr lang="en-US" dirty="0">
                <a:latin typeface="Verdana" panose="020B0604030504040204" pitchFamily="34" charset="0"/>
                <a:ea typeface="Verdana" panose="020B0604030504040204" pitchFamily="34" charset="0"/>
              </a:rPr>
              <a:t> provides over-the-phone interpreter services for 300+ language with over 5,000 Interpreters.  </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Each division within the NCDHHS/DSS uses a unique toll-free number to contact the language line service to provide interpretation for LEP clients at the time of application, recertification, and/or when clients have questions regarding the agency’s assistance programs.</a:t>
            </a:r>
          </a:p>
        </p:txBody>
      </p:sp>
    </p:spTree>
    <p:extLst>
      <p:ext uri="{BB962C8B-B14F-4D97-AF65-F5344CB8AC3E}">
        <p14:creationId xmlns:p14="http://schemas.microsoft.com/office/powerpoint/2010/main" val="1164500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C602-810B-444E-99C1-92B6132839A1}"/>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Family, Friends and </a:t>
            </a:r>
            <a:br>
              <a:rPr lang="en-US" dirty="0">
                <a:solidFill>
                  <a:schemeClr val="tx1"/>
                </a:solidFill>
                <a:latin typeface="Verdana" panose="020B0604030504040204" pitchFamily="34" charset="0"/>
                <a:ea typeface="Verdana" panose="020B0604030504040204" pitchFamily="34" charset="0"/>
              </a:rPr>
            </a:br>
            <a:r>
              <a:rPr lang="en-US" dirty="0">
                <a:solidFill>
                  <a:schemeClr val="tx1"/>
                </a:solidFill>
                <a:latin typeface="Verdana" panose="020B0604030504040204" pitchFamily="34" charset="0"/>
                <a:ea typeface="Verdana" panose="020B0604030504040204" pitchFamily="34" charset="0"/>
              </a:rPr>
              <a:t>Children as Interpreters</a:t>
            </a:r>
          </a:p>
        </p:txBody>
      </p:sp>
      <p:sp>
        <p:nvSpPr>
          <p:cNvPr id="3" name="TextBox 2">
            <a:extLst>
              <a:ext uri="{FF2B5EF4-FFF2-40B4-BE49-F238E27FC236}">
                <a16:creationId xmlns:a16="http://schemas.microsoft.com/office/drawing/2014/main" id="{8DE588D8-E1CE-4AA2-89CD-856460D1123C}"/>
              </a:ext>
            </a:extLst>
          </p:cNvPr>
          <p:cNvSpPr txBox="1"/>
          <p:nvPr/>
        </p:nvSpPr>
        <p:spPr>
          <a:xfrm>
            <a:off x="674369" y="1828799"/>
            <a:ext cx="7843267" cy="4719241"/>
          </a:xfrm>
          <a:prstGeom prst="rect">
            <a:avLst/>
          </a:prstGeom>
          <a:noFill/>
        </p:spPr>
        <p:txBody>
          <a:bodyPr wrap="square" rtlCol="0">
            <a:spAutoFit/>
          </a:bodyPr>
          <a:lstStyle/>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Staff should not plan to rely on a LEP person’s family members, friends, or other informal interpreters to provide meaningful access.</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Applicants and participants cannot be asked to bring their own interpreters.</a:t>
            </a:r>
          </a:p>
          <a:p>
            <a:pPr marL="285750" indent="-285750">
              <a:spcAft>
                <a:spcPts val="2000"/>
              </a:spcAft>
              <a:buSzPct val="100000"/>
              <a:buFont typeface="Arial" panose="020B0604020202020204" pitchFamily="34" charset="0"/>
              <a:buChar char="•"/>
            </a:pPr>
            <a:r>
              <a:rPr lang="en-US" strike="sngStrike" dirty="0">
                <a:latin typeface="Verdana" panose="020B0604030504040204" pitchFamily="34" charset="0"/>
                <a:ea typeface="Verdana" panose="020B0604030504040204" pitchFamily="34" charset="0"/>
              </a:rPr>
              <a:t>However, LEP persons should be permitted to use family and friends at their own expense if appropriate </a:t>
            </a:r>
            <a:r>
              <a:rPr lang="en-US" b="1" strike="sngStrike"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only after </a:t>
            </a:r>
            <a:r>
              <a:rPr lang="en-US" strike="sngStrike" dirty="0">
                <a:latin typeface="Verdana" panose="020B0604030504040204" pitchFamily="34" charset="0"/>
                <a:ea typeface="Verdana" panose="020B0604030504040204" pitchFamily="34" charset="0"/>
              </a:rPr>
              <a:t>free language assistance has been offered.</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Issues of confidentiality, privacy, competency or conflict of interest may also arise.</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Minor children (under the age of 18) may only be used in exigent situations as a last-resort alternative when a qualified interpreter is not available.   </a:t>
            </a:r>
          </a:p>
        </p:txBody>
      </p:sp>
    </p:spTree>
    <p:extLst>
      <p:ext uri="{BB962C8B-B14F-4D97-AF65-F5344CB8AC3E}">
        <p14:creationId xmlns:p14="http://schemas.microsoft.com/office/powerpoint/2010/main" val="98291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9CB7-DBAE-4F09-841A-43BD2ED7EC2E}"/>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
        <p:nvSpPr>
          <p:cNvPr id="19459" name="Rectangle 2">
            <a:extLst>
              <a:ext uri="{FF2B5EF4-FFF2-40B4-BE49-F238E27FC236}">
                <a16:creationId xmlns:a16="http://schemas.microsoft.com/office/drawing/2014/main" id="{F2B53A6E-1DD5-45A6-AB6D-817B78DC4967}"/>
              </a:ext>
            </a:extLst>
          </p:cNvPr>
          <p:cNvSpPr>
            <a:spLocks noChangeArrowheads="1"/>
          </p:cNvSpPr>
          <p:nvPr/>
        </p:nvSpPr>
        <p:spPr bwMode="auto">
          <a:xfrm>
            <a:off x="646113" y="1625600"/>
            <a:ext cx="7662862"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Title VI of the Civil Rights Act of 1964</a:t>
            </a:r>
          </a:p>
          <a:p>
            <a:pPr eaLnBrk="1" hangingPunct="1">
              <a:spcBef>
                <a:spcPts val="1550"/>
              </a:spcBef>
            </a:pPr>
            <a:r>
              <a:rPr lang="en-US" alt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	Race, Color, and National Origin</a:t>
            </a:r>
          </a:p>
          <a:p>
            <a:pPr eaLnBrk="1" hangingPunct="1">
              <a:spcBef>
                <a:spcPts val="1550"/>
              </a:spcBef>
            </a:pPr>
            <a:endParaRPr lang="en-US" altLang="en-US" sz="1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dirty="0">
                <a:latin typeface="Verdana" panose="020B0604030504040204" pitchFamily="34" charset="0"/>
                <a:ea typeface="Verdana" panose="020B0604030504040204" pitchFamily="34" charset="0"/>
                <a:cs typeface="Verdana" panose="020B0604030504040204" pitchFamily="34" charset="0"/>
              </a:rPr>
              <a:t>US HHS and USDA, as amended </a:t>
            </a:r>
            <a:r>
              <a:rPr lang="en-US" altLang="en-US" sz="1400" b="1" dirty="0">
                <a:latin typeface="Verdana" panose="020B0604030504040204" pitchFamily="34" charset="0"/>
                <a:ea typeface="Verdana" panose="020B0604030504040204" pitchFamily="34" charset="0"/>
                <a:cs typeface="Verdana" panose="020B0604030504040204" pitchFamily="34" charset="0"/>
              </a:rPr>
              <a:t>(</a:t>
            </a:r>
            <a:r>
              <a:rPr lang="en-US" altLang="en-US" sz="1400" b="1" u="sng" dirty="0">
                <a:latin typeface="Verdana" panose="020B0604030504040204" pitchFamily="34" charset="0"/>
                <a:ea typeface="Verdana" panose="020B0604030504040204" pitchFamily="34" charset="0"/>
                <a:cs typeface="Verdana" panose="020B0604030504040204" pitchFamily="34" charset="0"/>
                <a:hlinkClick r:id="rId3"/>
              </a:rPr>
              <a:t>42 USC § 2000d</a:t>
            </a:r>
            <a:r>
              <a:rPr lang="en-US" altLang="en-US" sz="1400" b="1" dirty="0">
                <a:latin typeface="Verdana" panose="020B0604030504040204" pitchFamily="34" charset="0"/>
                <a:ea typeface="Verdana" panose="020B0604030504040204" pitchFamily="34" charset="0"/>
                <a:cs typeface="Verdana" panose="020B0604030504040204" pitchFamily="34" charset="0"/>
              </a:rPr>
              <a:t>), </a:t>
            </a:r>
            <a:r>
              <a:rPr lang="en-US" altLang="en-US" sz="1400" dirty="0">
                <a:latin typeface="Verdana" panose="020B0604030504040204" pitchFamily="34" charset="0"/>
                <a:ea typeface="Verdana" panose="020B0604030504040204" pitchFamily="34" charset="0"/>
                <a:cs typeface="Verdana" panose="020B0604030504040204" pitchFamily="34" charset="0"/>
              </a:rPr>
              <a:t>prohibits discrimination on the basis of </a:t>
            </a:r>
            <a:r>
              <a:rPr lang="en-US" alt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race, color, or national origin </a:t>
            </a:r>
            <a:r>
              <a:rPr lang="en-US" altLang="en-US" sz="1400" b="1" u="sng" dirty="0">
                <a:latin typeface="Verdana" panose="020B0604030504040204" pitchFamily="34" charset="0"/>
                <a:ea typeface="Verdana" panose="020B0604030504040204" pitchFamily="34" charset="0"/>
                <a:cs typeface="Verdana" panose="020B0604030504040204" pitchFamily="34" charset="0"/>
                <a:hlinkClick r:id="rId4"/>
              </a:rPr>
              <a:t>45 CFR 80</a:t>
            </a:r>
            <a:r>
              <a:rPr lang="en-US" altLang="en-US" sz="1400" b="1" dirty="0">
                <a:latin typeface="Verdana" panose="020B0604030504040204" pitchFamily="34" charset="0"/>
                <a:ea typeface="Verdana" panose="020B0604030504040204" pitchFamily="34" charset="0"/>
                <a:cs typeface="Verdana" panose="020B0604030504040204" pitchFamily="34" charset="0"/>
              </a:rPr>
              <a:t>.</a:t>
            </a:r>
          </a:p>
          <a:p>
            <a:pPr eaLnBrk="1" hangingPunct="1"/>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Arial" panose="020B0604020202020204" pitchFamily="34" charset="0"/>
              <a:buChar char="•"/>
            </a:pPr>
            <a:r>
              <a:rPr lang="en-US" altLang="en-US" sz="1400" dirty="0">
                <a:latin typeface="Verdana" panose="020B0604030504040204" pitchFamily="34" charset="0"/>
                <a:ea typeface="Verdana" panose="020B0604030504040204" pitchFamily="34" charset="0"/>
                <a:cs typeface="Verdana" panose="020B0604030504040204" pitchFamily="34" charset="0"/>
              </a:rPr>
              <a:t>Title VI protects people of every </a:t>
            </a:r>
            <a:r>
              <a:rPr lang="en-US" alt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race, color, or national origin </a:t>
            </a:r>
            <a:r>
              <a:rPr lang="en-US" altLang="en-US" sz="1400" dirty="0">
                <a:latin typeface="Verdana" panose="020B0604030504040204" pitchFamily="34" charset="0"/>
                <a:ea typeface="Verdana" panose="020B0604030504040204" pitchFamily="34" charset="0"/>
                <a:cs typeface="Verdana" panose="020B0604030504040204" pitchFamily="34" charset="0"/>
              </a:rPr>
              <a:t>from unlawful discrimination in USDA and HHS-funded programs and activities.</a:t>
            </a:r>
          </a:p>
          <a:p>
            <a:pPr eaLnBrk="1" hangingPunct="1">
              <a:buFont typeface="Arial" panose="020B0604020202020204" pitchFamily="34" charset="0"/>
              <a:buChar char="•"/>
            </a:pPr>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The Personal Responsibility and Work Opportunity Reconciliation Act of 1996 </a:t>
            </a:r>
          </a:p>
          <a:p>
            <a:pPr eaLnBrk="1" hangingPunct="1">
              <a:buFont typeface="Arial" panose="020B0604020202020204" pitchFamily="34" charset="0"/>
              <a:buChar char="•"/>
            </a:pPr>
            <a:endPar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buFont typeface="Arial" panose="020B0604020202020204" pitchFamily="34" charset="0"/>
              <a:buChar char="•"/>
            </a:pPr>
            <a:r>
              <a:rPr lang="en-US" altLang="en-US" sz="1400" dirty="0">
                <a:latin typeface="Verdana" panose="020B0604030504040204" pitchFamily="34" charset="0"/>
                <a:ea typeface="Verdana" panose="020B0604030504040204" pitchFamily="34" charset="0"/>
                <a:cs typeface="Verdana" panose="020B0604030504040204" pitchFamily="34" charset="0"/>
              </a:rPr>
              <a:t>Enforces Title VI of the Civil Rights Act of 1964 and related statutes in block grant type Programs.</a:t>
            </a:r>
          </a:p>
          <a:p>
            <a:pPr eaLnBrk="1" hangingPunct="1"/>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950"/>
              </a:spcBef>
            </a:pPr>
            <a:r>
              <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Civil Rights Restoration Act of 1987</a:t>
            </a:r>
          </a:p>
          <a:p>
            <a:pPr eaLnBrk="1" hangingPunct="1">
              <a:spcBef>
                <a:spcPts val="950"/>
              </a:spcBef>
              <a:buFont typeface="Arial" panose="020B0604020202020204" pitchFamily="34" charset="0"/>
              <a:buChar char="•"/>
            </a:pPr>
            <a:r>
              <a:rPr lang="en-US" altLang="en-US" sz="1400" dirty="0">
                <a:latin typeface="Verdana" panose="020B0604030504040204" pitchFamily="34" charset="0"/>
                <a:ea typeface="Verdana" panose="020B0604030504040204" pitchFamily="34" charset="0"/>
                <a:cs typeface="Verdana" panose="020B0604030504040204" pitchFamily="34" charset="0"/>
              </a:rPr>
              <a:t>Clarifies the scope of the Civil Rights Act of 1964</a:t>
            </a:r>
          </a:p>
          <a:p>
            <a:pPr eaLnBrk="1" hangingPunct="1">
              <a:spcBef>
                <a:spcPts val="950"/>
              </a:spcBef>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altLang="en-US" dirty="0"/>
          </a:p>
          <a:p>
            <a:pPr eaLnBrk="1" hangingPunct="1"/>
            <a:endParaRPr lang="en-US" altLang="en-US" b="1" dirty="0"/>
          </a:p>
          <a:p>
            <a:pPr eaLnBrk="1" hangingPunct="1"/>
            <a:endParaRPr lang="en-US" altLang="en-US" dirty="0"/>
          </a:p>
          <a:p>
            <a:pPr eaLnBrk="1" hangingPunct="1">
              <a:spcBef>
                <a:spcPts val="1550"/>
              </a:spcBef>
            </a:pPr>
            <a:endPar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D738-96FC-457C-AE5C-AFE5A08F19EC}"/>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Family, Friends and </a:t>
            </a:r>
            <a:br>
              <a:rPr lang="en-US" dirty="0">
                <a:solidFill>
                  <a:schemeClr val="tx1"/>
                </a:solidFill>
                <a:latin typeface="Verdana" panose="020B0604030504040204" pitchFamily="34" charset="0"/>
                <a:ea typeface="Verdana" panose="020B0604030504040204" pitchFamily="34" charset="0"/>
              </a:rPr>
            </a:br>
            <a:r>
              <a:rPr lang="en-US" dirty="0">
                <a:solidFill>
                  <a:schemeClr val="tx1"/>
                </a:solidFill>
                <a:latin typeface="Verdana" panose="020B0604030504040204" pitchFamily="34" charset="0"/>
                <a:ea typeface="Verdana" panose="020B0604030504040204" pitchFamily="34" charset="0"/>
              </a:rPr>
              <a:t>Children as Interpreters</a:t>
            </a:r>
          </a:p>
        </p:txBody>
      </p:sp>
      <p:sp>
        <p:nvSpPr>
          <p:cNvPr id="3" name="TextBox 2">
            <a:extLst>
              <a:ext uri="{FF2B5EF4-FFF2-40B4-BE49-F238E27FC236}">
                <a16:creationId xmlns:a16="http://schemas.microsoft.com/office/drawing/2014/main" id="{0D298F4A-95E9-4645-9C0A-E6AAB081DBEE}"/>
              </a:ext>
            </a:extLst>
          </p:cNvPr>
          <p:cNvSpPr txBox="1"/>
          <p:nvPr/>
        </p:nvSpPr>
        <p:spPr>
          <a:xfrm>
            <a:off x="783771" y="2120202"/>
            <a:ext cx="7486022" cy="4206280"/>
          </a:xfrm>
          <a:prstGeom prst="rect">
            <a:avLst/>
          </a:prstGeom>
          <a:noFill/>
        </p:spPr>
        <p:txBody>
          <a:bodyPr wrap="square" rtlCol="0">
            <a:spAutoFit/>
          </a:bodyPr>
          <a:lstStyle/>
          <a:p>
            <a:pPr marL="285750" indent="-285750">
              <a:spcAft>
                <a:spcPts val="2000"/>
              </a:spcAft>
              <a:buSzPct val="100000"/>
              <a:buFont typeface="Wingdings" panose="05000000000000000000" pitchFamily="2" charset="2"/>
              <a:buChar char="ü"/>
            </a:pPr>
            <a:r>
              <a:rPr lang="en-US" dirty="0">
                <a:latin typeface="Verdana" panose="020B0604030504040204" pitchFamily="34" charset="0"/>
                <a:ea typeface="Verdana" panose="020B0604030504040204" pitchFamily="34" charset="0"/>
              </a:rPr>
              <a:t>For each visit, if a LEP person chooses to use their companion to facilitate communication, notify the LEP person of the availability of free interpreter services </a:t>
            </a:r>
            <a:r>
              <a:rPr lang="en-US" u="sng" dirty="0">
                <a:latin typeface="Verdana" panose="020B0604030504040204" pitchFamily="34" charset="0"/>
                <a:ea typeface="Verdana" panose="020B0604030504040204" pitchFamily="34" charset="0"/>
              </a:rPr>
              <a:t>before</a:t>
            </a:r>
            <a:r>
              <a:rPr lang="en-US" dirty="0">
                <a:latin typeface="Verdana" panose="020B0604030504040204" pitchFamily="34" charset="0"/>
                <a:ea typeface="Verdana" panose="020B0604030504040204" pitchFamily="34" charset="0"/>
              </a:rPr>
              <a:t> requesting them voluntarily to sign a waiver of rights to free interpreter services.</a:t>
            </a:r>
          </a:p>
          <a:p>
            <a:pPr marL="285750" indent="-285750">
              <a:spcAft>
                <a:spcPts val="2000"/>
              </a:spcAft>
              <a:buSzPct val="100000"/>
              <a:buFont typeface="Wingdings" panose="05000000000000000000" pitchFamily="2" charset="2"/>
              <a:buChar char="ü"/>
            </a:pPr>
            <a:r>
              <a:rPr lang="en-US" dirty="0">
                <a:latin typeface="Verdana" panose="020B0604030504040204" pitchFamily="34" charset="0"/>
                <a:ea typeface="Verdana" panose="020B0604030504040204" pitchFamily="34" charset="0"/>
              </a:rPr>
              <a:t>If translated waivers are not available, utilize a qualified and competent interpreter to orally translate the waiver for the LEP person.</a:t>
            </a:r>
          </a:p>
          <a:p>
            <a:pPr marL="285750" indent="-285750">
              <a:spcAft>
                <a:spcPts val="2000"/>
              </a:spcAft>
              <a:buSzPct val="100000"/>
              <a:buFont typeface="Wingdings" panose="05000000000000000000" pitchFamily="2" charset="2"/>
              <a:buChar char="ü"/>
            </a:pPr>
            <a:r>
              <a:rPr lang="en-US" dirty="0">
                <a:latin typeface="Verdana" panose="020B0604030504040204" pitchFamily="34" charset="0"/>
                <a:ea typeface="Verdana" panose="020B0604030504040204" pitchFamily="34" charset="0"/>
              </a:rPr>
              <a:t>If it is apparent that ineffective communication or a conflict of interest is occurring when relying on the LEP person’s companion, staff are required to secure a qualified interpreter to oversee or replace the companion’s efforts to facilitate communication.</a:t>
            </a:r>
          </a:p>
        </p:txBody>
      </p:sp>
    </p:spTree>
    <p:extLst>
      <p:ext uri="{BB962C8B-B14F-4D97-AF65-F5344CB8AC3E}">
        <p14:creationId xmlns:p14="http://schemas.microsoft.com/office/powerpoint/2010/main" val="7560057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4F5B-E690-46DC-AC51-35046477280B}"/>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Waiver of Rights to Free </a:t>
            </a:r>
            <a:br>
              <a:rPr lang="en-US" dirty="0">
                <a:solidFill>
                  <a:schemeClr val="tx1"/>
                </a:solidFill>
                <a:latin typeface="Verdana" panose="020B0604030504040204" pitchFamily="34" charset="0"/>
                <a:ea typeface="Verdana" panose="020B0604030504040204" pitchFamily="34" charset="0"/>
              </a:rPr>
            </a:br>
            <a:r>
              <a:rPr lang="en-US" dirty="0">
                <a:solidFill>
                  <a:schemeClr val="tx1"/>
                </a:solidFill>
                <a:latin typeface="Verdana" panose="020B0604030504040204" pitchFamily="34" charset="0"/>
                <a:ea typeface="Verdana" panose="020B0604030504040204" pitchFamily="34" charset="0"/>
              </a:rPr>
              <a:t>Interpreter Services</a:t>
            </a:r>
            <a:br>
              <a:rPr lang="en-US" dirty="0"/>
            </a:br>
            <a:br>
              <a:rPr lang="en-US" dirty="0"/>
            </a:br>
            <a:endParaRPr lang="en-US" dirty="0"/>
          </a:p>
        </p:txBody>
      </p:sp>
      <p:sp>
        <p:nvSpPr>
          <p:cNvPr id="3" name="TextBox 2">
            <a:extLst>
              <a:ext uri="{FF2B5EF4-FFF2-40B4-BE49-F238E27FC236}">
                <a16:creationId xmlns:a16="http://schemas.microsoft.com/office/drawing/2014/main" id="{B1263605-DB0C-4693-8361-6644C4F451D8}"/>
              </a:ext>
            </a:extLst>
          </p:cNvPr>
          <p:cNvSpPr txBox="1"/>
          <p:nvPr/>
        </p:nvSpPr>
        <p:spPr>
          <a:xfrm>
            <a:off x="562709" y="1919235"/>
            <a:ext cx="7676940" cy="3693319"/>
          </a:xfrm>
          <a:prstGeom prst="rect">
            <a:avLst/>
          </a:prstGeom>
          <a:noFill/>
        </p:spPr>
        <p:txBody>
          <a:bodyPr wrap="square" rtlCol="0">
            <a:spAutoFit/>
          </a:bodyPr>
          <a:lstStyle/>
          <a:p>
            <a:pPr marL="114300" indent="0">
              <a:buNone/>
            </a:pPr>
            <a:r>
              <a:rPr lang="en-US" dirty="0">
                <a:latin typeface="Verdana" panose="020B0604030504040204" pitchFamily="34" charset="0"/>
                <a:ea typeface="Verdana" panose="020B0604030504040204" pitchFamily="34" charset="0"/>
              </a:rPr>
              <a:t>In all cases, staff must offer to provide a qualified interpreter at no cost to the individuals with LEP.</a:t>
            </a:r>
          </a:p>
          <a:p>
            <a:pPr marL="114300" indent="0">
              <a:buNone/>
            </a:pPr>
            <a:endParaRPr lang="en-US" dirty="0">
              <a:latin typeface="Verdana" panose="020B0604030504040204" pitchFamily="34" charset="0"/>
              <a:ea typeface="Verdana" panose="020B0604030504040204" pitchFamily="34" charset="0"/>
            </a:endParaRPr>
          </a:p>
          <a:p>
            <a:pPr marL="114300" indent="0">
              <a:buNone/>
            </a:pPr>
            <a:r>
              <a:rPr lang="en-US" strike="sngStrike" dirty="0">
                <a:latin typeface="Verdana" panose="020B0604030504040204" pitchFamily="34" charset="0"/>
                <a:ea typeface="Verdana" panose="020B0604030504040204" pitchFamily="34" charset="0"/>
              </a:rPr>
              <a:t>If the individual with LEP voluntarily chooses to provide his or her own interpreter, after making an offer of free communication assistance, document the customers choice on the </a:t>
            </a:r>
            <a:r>
              <a:rPr lang="en-US" b="1" strike="sngStrike" dirty="0">
                <a:latin typeface="Verdana" panose="020B0604030504040204" pitchFamily="34" charset="0"/>
                <a:ea typeface="Verdana" panose="020B0604030504040204" pitchFamily="34" charset="0"/>
              </a:rPr>
              <a:t>Waiver of Rights to Free Interpreter Services form</a:t>
            </a:r>
            <a:r>
              <a:rPr lang="en-US" strike="sngStrike" dirty="0">
                <a:latin typeface="Verdana" panose="020B0604030504040204" pitchFamily="34" charset="0"/>
                <a:ea typeface="Verdana" panose="020B0604030504040204" pitchFamily="34" charset="0"/>
              </a:rPr>
              <a:t>. </a:t>
            </a:r>
          </a:p>
          <a:p>
            <a:pPr marL="114300" indent="0">
              <a:buNone/>
            </a:pPr>
            <a:endParaRPr lang="en-US" dirty="0">
              <a:latin typeface="Verdana" panose="020B0604030504040204" pitchFamily="34" charset="0"/>
              <a:ea typeface="Verdana" panose="020B0604030504040204" pitchFamily="34" charset="0"/>
            </a:endParaRPr>
          </a:p>
          <a:p>
            <a:pPr marL="114300" indent="0">
              <a:buNone/>
            </a:pPr>
            <a:r>
              <a:rPr lang="en-US" dirty="0">
                <a:latin typeface="Verdana" panose="020B0604030504040204" pitchFamily="34" charset="0"/>
                <a:ea typeface="Verdana" panose="020B0604030504040204" pitchFamily="34" charset="0"/>
              </a:rPr>
              <a:t>Where precise, complete, and accurate interpretation is vital for program access or adjudicatory or legal reasons, or where the competency of the informal interpreter is not established, staff must a provide a qualified sign language interpreter even if the customer wants to use his or her own interpreter.</a:t>
            </a:r>
          </a:p>
        </p:txBody>
      </p:sp>
    </p:spTree>
    <p:extLst>
      <p:ext uri="{BB962C8B-B14F-4D97-AF65-F5344CB8AC3E}">
        <p14:creationId xmlns:p14="http://schemas.microsoft.com/office/powerpoint/2010/main" val="40838795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AA73-EAAD-49BF-8335-FF7297280906}"/>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Written Translations</a:t>
            </a:r>
          </a:p>
        </p:txBody>
      </p:sp>
      <p:sp>
        <p:nvSpPr>
          <p:cNvPr id="3" name="TextBox 2">
            <a:extLst>
              <a:ext uri="{FF2B5EF4-FFF2-40B4-BE49-F238E27FC236}">
                <a16:creationId xmlns:a16="http://schemas.microsoft.com/office/drawing/2014/main" id="{CD3DA61B-C456-4EF5-AD47-71921844881A}"/>
              </a:ext>
            </a:extLst>
          </p:cNvPr>
          <p:cNvSpPr txBox="1"/>
          <p:nvPr/>
        </p:nvSpPr>
        <p:spPr>
          <a:xfrm>
            <a:off x="674369" y="1597688"/>
            <a:ext cx="7843267" cy="5078313"/>
          </a:xfrm>
          <a:prstGeom prst="rect">
            <a:avLst/>
          </a:prstGeom>
          <a:noFill/>
        </p:spPr>
        <p:txBody>
          <a:bodyPr wrap="square" rtlCol="0">
            <a:spAutoFit/>
          </a:bodyPr>
          <a:lstStyle/>
          <a:p>
            <a:pPr marL="114300" indent="0">
              <a:buNone/>
            </a:pPr>
            <a:r>
              <a:rPr lang="en-US" dirty="0">
                <a:latin typeface="+mj-lt"/>
                <a:ea typeface="Verdana" panose="020B0604030504040204" pitchFamily="34" charset="0"/>
              </a:rPr>
              <a:t>NCDHHS/DSS translates into at least Spanish materials that are “vital” to an individual’s participation, including:</a:t>
            </a:r>
          </a:p>
          <a:p>
            <a:pPr marL="742950" lvl="1" indent="-285750">
              <a:buFont typeface="Arial" panose="020B0604020202020204" pitchFamily="34" charset="0"/>
              <a:buChar char="•"/>
              <a:tabLst>
                <a:tab pos="801688" algn="l"/>
              </a:tabLst>
            </a:pPr>
            <a:r>
              <a:rPr lang="en-US" dirty="0">
                <a:latin typeface="+mj-lt"/>
                <a:ea typeface="Verdana" panose="020B0604030504040204" pitchFamily="34" charset="0"/>
              </a:rPr>
              <a:t>Application forms </a:t>
            </a:r>
          </a:p>
          <a:p>
            <a:pPr marL="742950" lvl="1" indent="-285750">
              <a:buFont typeface="Arial" panose="020B0604020202020204" pitchFamily="34" charset="0"/>
              <a:buChar char="•"/>
              <a:tabLst>
                <a:tab pos="801688" algn="l"/>
              </a:tabLst>
            </a:pPr>
            <a:r>
              <a:rPr lang="en-US" dirty="0">
                <a:latin typeface="+mj-lt"/>
                <a:ea typeface="Verdana" panose="020B0604030504040204" pitchFamily="34" charset="0"/>
              </a:rPr>
              <a:t>Documents that require a response from applicants (i.e.    	 	verification letters)</a:t>
            </a:r>
          </a:p>
          <a:p>
            <a:pPr marL="639763" lvl="1" indent="0">
              <a:buNone/>
              <a:tabLst>
                <a:tab pos="112713" algn="l"/>
              </a:tabLst>
            </a:pPr>
            <a:endParaRPr lang="en-US" dirty="0">
              <a:latin typeface="+mj-lt"/>
              <a:ea typeface="Verdana" panose="020B0604030504040204" pitchFamily="34" charset="0"/>
            </a:endParaRPr>
          </a:p>
          <a:p>
            <a:pPr marL="173038" lvl="1" indent="-60325">
              <a:buNone/>
              <a:tabLst>
                <a:tab pos="112713" algn="l"/>
              </a:tabLst>
            </a:pPr>
            <a:r>
              <a:rPr lang="en-US" dirty="0">
                <a:latin typeface="+mj-lt"/>
                <a:ea typeface="Verdana" panose="020B0604030504040204" pitchFamily="34" charset="0"/>
              </a:rPr>
              <a:t> Anytime a vital document is updated, the State agency must, at minimum, issue that document simultaneously in English and the most encountered languages spoken in the area.</a:t>
            </a:r>
          </a:p>
          <a:p>
            <a:pPr marL="173038" lvl="1" indent="-60325">
              <a:buNone/>
              <a:tabLst>
                <a:tab pos="112713" algn="l"/>
              </a:tabLst>
            </a:pPr>
            <a:endParaRPr lang="en-US" dirty="0">
              <a:latin typeface="+mj-lt"/>
              <a:ea typeface="Verdana" panose="020B0604030504040204" pitchFamily="34" charset="0"/>
            </a:endParaRPr>
          </a:p>
          <a:p>
            <a:pPr marL="173038" lvl="1" indent="-60325">
              <a:tabLst>
                <a:tab pos="112713" algn="l"/>
              </a:tabLst>
            </a:pPr>
            <a:r>
              <a:rPr lang="en-US" dirty="0">
                <a:latin typeface="+mj-lt"/>
                <a:ea typeface="Verdana" panose="020B0604030504040204" pitchFamily="34" charset="0"/>
              </a:rPr>
              <a:t>For other languages, NCDHHS/DSS will provide customers with a </a:t>
            </a:r>
            <a:r>
              <a:rPr lang="en-US" u="sng" dirty="0">
                <a:latin typeface="+mj-lt"/>
                <a:ea typeface="Verdana" panose="020B0604030504040204" pitchFamily="34" charset="0"/>
              </a:rPr>
              <a:t>multilingual tagline notice </a:t>
            </a:r>
            <a:r>
              <a:rPr lang="en-US" dirty="0">
                <a:latin typeface="+mj-lt"/>
                <a:ea typeface="Verdana" panose="020B0604030504040204" pitchFamily="34" charset="0"/>
              </a:rPr>
              <a:t>that states, </a:t>
            </a:r>
            <a:r>
              <a:rPr lang="en-US" i="1" dirty="0">
                <a:solidFill>
                  <a:srgbClr val="0070C0"/>
                </a:solidFill>
                <a:latin typeface="+mj-lt"/>
                <a:ea typeface="Verdana" panose="020B0604030504040204" pitchFamily="34" charset="0"/>
              </a:rPr>
              <a:t>“</a:t>
            </a:r>
            <a:r>
              <a:rPr lang="en-US" sz="1800" i="1" dirty="0">
                <a:solidFill>
                  <a:srgbClr val="0070C0"/>
                </a:solidFill>
                <a:effectLst/>
                <a:latin typeface="+mj-lt"/>
                <a:ea typeface="Calibri" panose="020F0502020204030204" pitchFamily="34" charset="0"/>
                <a:cs typeface="Arial" panose="020B0604020202020204" pitchFamily="34" charset="0"/>
              </a:rPr>
              <a:t>Please tell us if you need assistance because you do not speak English or have a disability. Free language assistance and/or other aids and services are available upon request. To receive free interpreter services, call 866-719-0141 or ask at the DSS local office. After the recorded message, you will reach an operator who can provide you with an interpreter. If you have a disability and need communication assistance, call 866-719-0141 or TTY: 711.”</a:t>
            </a:r>
          </a:p>
          <a:p>
            <a:pPr marL="173038" lvl="1" indent="-60325">
              <a:buNone/>
              <a:tabLst>
                <a:tab pos="112713" algn="l"/>
              </a:tabLst>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975681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0849-1F75-43DA-A003-256060349DDC}"/>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Written Translations</a:t>
            </a:r>
          </a:p>
        </p:txBody>
      </p:sp>
      <p:sp>
        <p:nvSpPr>
          <p:cNvPr id="3" name="TextBox 2">
            <a:extLst>
              <a:ext uri="{FF2B5EF4-FFF2-40B4-BE49-F238E27FC236}">
                <a16:creationId xmlns:a16="http://schemas.microsoft.com/office/drawing/2014/main" id="{8FA845FE-BF8F-40DA-B3D5-1D2B8B4AE57B}"/>
              </a:ext>
            </a:extLst>
          </p:cNvPr>
          <p:cNvSpPr txBox="1"/>
          <p:nvPr/>
        </p:nvSpPr>
        <p:spPr>
          <a:xfrm>
            <a:off x="674369" y="1457011"/>
            <a:ext cx="7695908" cy="50783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NCDHHS/DSS must use qualified, competent translators when translating vital documents.</a:t>
            </a: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 person who is a competent interpreter may or may not be competent to translate. </a:t>
            </a: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 </a:t>
            </a:r>
            <a:r>
              <a:rPr lang="en-US" b="1" u="sng" dirty="0">
                <a:latin typeface="Verdana" panose="020B0604030504040204" pitchFamily="34" charset="0"/>
                <a:ea typeface="Verdana" panose="020B0604030504040204" pitchFamily="34" charset="0"/>
              </a:rPr>
              <a:t>qualified, competent translator </a:t>
            </a:r>
            <a:r>
              <a:rPr lang="en-US" dirty="0">
                <a:latin typeface="Verdana" panose="020B0604030504040204" pitchFamily="34" charset="0"/>
                <a:ea typeface="Verdana" panose="020B0604030504040204" pitchFamily="34" charset="0"/>
              </a:rPr>
              <a:t>is a highly trained individual who is able to render text from a source language into a target language while preserving meaning and adhering to generally accepted translator ethics and principles, including confidentiality. </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This requires the ability to understand the cultural context of the source and target languages.</a:t>
            </a:r>
          </a:p>
          <a:p>
            <a:pPr marL="114300" indent="0">
              <a:buNone/>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 qualified, competent translator has demonstrated his or her competence to translate through an independent language assessment.</a:t>
            </a:r>
          </a:p>
        </p:txBody>
      </p:sp>
    </p:spTree>
    <p:extLst>
      <p:ext uri="{BB962C8B-B14F-4D97-AF65-F5344CB8AC3E}">
        <p14:creationId xmlns:p14="http://schemas.microsoft.com/office/powerpoint/2010/main" val="24166522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3233-C8F1-48E6-BEE7-452A71253C34}"/>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Web-Based Systems</a:t>
            </a:r>
          </a:p>
        </p:txBody>
      </p:sp>
      <p:sp>
        <p:nvSpPr>
          <p:cNvPr id="3" name="TextBox 2">
            <a:extLst>
              <a:ext uri="{FF2B5EF4-FFF2-40B4-BE49-F238E27FC236}">
                <a16:creationId xmlns:a16="http://schemas.microsoft.com/office/drawing/2014/main" id="{8E726CB6-2771-4426-A77C-26BC598A7E42}"/>
              </a:ext>
            </a:extLst>
          </p:cNvPr>
          <p:cNvSpPr txBox="1"/>
          <p:nvPr/>
        </p:nvSpPr>
        <p:spPr>
          <a:xfrm>
            <a:off x="674369" y="1436915"/>
            <a:ext cx="7615521" cy="4591000"/>
          </a:xfrm>
          <a:prstGeom prst="rect">
            <a:avLst/>
          </a:prstGeom>
          <a:noFill/>
        </p:spPr>
        <p:txBody>
          <a:bodyPr wrap="square" rtlCol="0">
            <a:spAutoFit/>
          </a:bodyPr>
          <a:lstStyle/>
          <a:p>
            <a:pPr marL="285750" indent="-285750">
              <a:spcAft>
                <a:spcPts val="1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NCDHHS/DSS must ensure access to online automation services for individuals with LEP, including:</a:t>
            </a:r>
          </a:p>
          <a:p>
            <a:pPr lvl="1">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Online applications</a:t>
            </a:r>
          </a:p>
          <a:p>
            <a:pPr lvl="1">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Websites forms</a:t>
            </a:r>
          </a:p>
          <a:p>
            <a:pPr lvl="1">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Brochures</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At minimum, vital information on online automation services must be available to LEP persons in a language they can understand.</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All vital information and hyperlinks to this information on web-based systems must be translated at least into Spanish.</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Additionally, posting multilingual taglines that instruct LEP persons on how to receive vital information in a language they can understand ensures meaningful access.</a:t>
            </a:r>
          </a:p>
        </p:txBody>
      </p:sp>
    </p:spTree>
    <p:extLst>
      <p:ext uri="{BB962C8B-B14F-4D97-AF65-F5344CB8AC3E}">
        <p14:creationId xmlns:p14="http://schemas.microsoft.com/office/powerpoint/2010/main" val="1203541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3227-25AB-4174-B598-8CC83FD833CA}"/>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Telephone Voice Mail Menus</a:t>
            </a:r>
          </a:p>
        </p:txBody>
      </p:sp>
      <p:sp>
        <p:nvSpPr>
          <p:cNvPr id="3" name="TextBox 2">
            <a:extLst>
              <a:ext uri="{FF2B5EF4-FFF2-40B4-BE49-F238E27FC236}">
                <a16:creationId xmlns:a16="http://schemas.microsoft.com/office/drawing/2014/main" id="{8A5E2653-1A00-4771-A3F0-2EF94EB2AC94}"/>
              </a:ext>
            </a:extLst>
          </p:cNvPr>
          <p:cNvSpPr txBox="1"/>
          <p:nvPr/>
        </p:nvSpPr>
        <p:spPr>
          <a:xfrm>
            <a:off x="941179" y="2090058"/>
            <a:ext cx="7576457" cy="1990288"/>
          </a:xfrm>
          <a:prstGeom prst="rect">
            <a:avLst/>
          </a:prstGeom>
          <a:noFill/>
        </p:spPr>
        <p:txBody>
          <a:bodyPr wrap="square" rtlCol="0">
            <a:spAutoFit/>
          </a:bodyPr>
          <a:lstStyle/>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Should be recorded in English and the most common languages encountered </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Should provide information about available language assistance services </a:t>
            </a:r>
          </a:p>
          <a:p>
            <a:pPr marL="285750" indent="-285750">
              <a:spcAft>
                <a:spcPts val="2000"/>
              </a:spcAft>
              <a:buSzPct val="100000"/>
              <a:buFont typeface="Arial" panose="020B0604020202020204" pitchFamily="34" charset="0"/>
              <a:buChar char="•"/>
            </a:pPr>
            <a:r>
              <a:rPr lang="en-US" dirty="0">
                <a:latin typeface="Verdana" panose="020B0604030504040204" pitchFamily="34" charset="0"/>
                <a:ea typeface="Verdana" panose="020B0604030504040204" pitchFamily="34" charset="0"/>
              </a:rPr>
              <a:t>At minimum, should offer a Spanish language option</a:t>
            </a:r>
          </a:p>
        </p:txBody>
      </p:sp>
    </p:spTree>
    <p:extLst>
      <p:ext uri="{BB962C8B-B14F-4D97-AF65-F5344CB8AC3E}">
        <p14:creationId xmlns:p14="http://schemas.microsoft.com/office/powerpoint/2010/main" val="7444782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23FE-D125-4500-A018-D9C94BC70244}"/>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LEP Administrator</a:t>
            </a:r>
          </a:p>
        </p:txBody>
      </p:sp>
      <p:sp>
        <p:nvSpPr>
          <p:cNvPr id="3" name="TextBox 2">
            <a:extLst>
              <a:ext uri="{FF2B5EF4-FFF2-40B4-BE49-F238E27FC236}">
                <a16:creationId xmlns:a16="http://schemas.microsoft.com/office/drawing/2014/main" id="{C275775D-0317-4346-9ECD-79EF16891E91}"/>
              </a:ext>
            </a:extLst>
          </p:cNvPr>
          <p:cNvSpPr txBox="1"/>
          <p:nvPr/>
        </p:nvSpPr>
        <p:spPr>
          <a:xfrm>
            <a:off x="1034980" y="2069961"/>
            <a:ext cx="6842928" cy="5355312"/>
          </a:xfrm>
          <a:prstGeom prst="rect">
            <a:avLst/>
          </a:prstGeom>
          <a:noFill/>
        </p:spPr>
        <p:txBody>
          <a:bodyPr wrap="square" rtlCol="0">
            <a:spAutoFit/>
          </a:bodyPr>
          <a:lstStyle/>
          <a:p>
            <a:pPr>
              <a:lnSpc>
                <a:spcPct val="150000"/>
              </a:lnSpc>
            </a:pPr>
            <a:r>
              <a:rPr lang="en-US" sz="1200" dirty="0">
                <a:latin typeface="Verdana" panose="020B0604030504040204" pitchFamily="34" charset="0"/>
                <a:ea typeface="Verdana" panose="020B0604030504040204" pitchFamily="34" charset="0"/>
              </a:rPr>
              <a:t>If you have questions or concerns about providing meaningful access to individuals with LEP, please contact:</a:t>
            </a:r>
          </a:p>
          <a:p>
            <a:pPr>
              <a:lnSpc>
                <a:spcPct val="150000"/>
              </a:lnSpc>
            </a:pPr>
            <a:endParaRPr lang="en-US" sz="1200" dirty="0">
              <a:latin typeface="Verdana" panose="020B0604030504040204" pitchFamily="34" charset="0"/>
              <a:ea typeface="Verdana" panose="020B0604030504040204" pitchFamily="34" charset="0"/>
            </a:endParaRPr>
          </a:p>
          <a:p>
            <a:pPr>
              <a:lnSpc>
                <a:spcPct val="150000"/>
              </a:lnSpc>
            </a:pPr>
            <a:r>
              <a:rPr lang="en-US" sz="1200" b="1" dirty="0">
                <a:latin typeface="Verdana" panose="020B0604030504040204" pitchFamily="34" charset="0"/>
                <a:ea typeface="Verdana" panose="020B0604030504040204" pitchFamily="34" charset="0"/>
              </a:rPr>
              <a:t>Carlotta Dixon, MHS, CPM</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Section Chief</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State Emergency Response Team(SERT) ESF/RSF 6 Human Services Lead</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Title VI/ADA-Civil Rights Administrator</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NC Division of Social Services-Program Compliance</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North Carolina Department of Health and Human Services </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919-825-2478    State Emergency Operations Center (SEOC)</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919-527-6421    Office</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919-334-1198    Fax</a:t>
            </a:r>
            <a:br>
              <a:rPr lang="en-US" sz="1200" b="1" dirty="0">
                <a:latin typeface="Verdana" panose="020B0604030504040204" pitchFamily="34" charset="0"/>
                <a:ea typeface="Verdana" panose="020B0604030504040204" pitchFamily="34" charset="0"/>
              </a:rPr>
            </a:br>
            <a:r>
              <a:rPr lang="en-US" sz="1200" b="1" u="sng" dirty="0">
                <a:latin typeface="Verdana" panose="020B0604030504040204" pitchFamily="34" charset="0"/>
                <a:ea typeface="Verdana" panose="020B0604030504040204" pitchFamily="34" charset="0"/>
                <a:hlinkClick r:id="rId3"/>
              </a:rPr>
              <a:t>Carlotta.dixon@dhhs.nc.gov</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820 South Boylan Avenue, McBryde Building</a:t>
            </a:r>
            <a:br>
              <a:rPr lang="en-US" sz="1200" b="1"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Raleigh, North Carolina 27603</a:t>
            </a:r>
            <a:br>
              <a:rPr lang="en-US" dirty="0">
                <a:highlight>
                  <a:srgbClr val="FFFF00"/>
                </a:highlight>
              </a:rPr>
            </a:br>
            <a:endParaRPr lang="en-US" dirty="0">
              <a:highlight>
                <a:srgbClr val="FFFF00"/>
              </a:highlight>
            </a:endParaRPr>
          </a:p>
          <a:p>
            <a:pPr>
              <a:lnSpc>
                <a:spcPct val="150000"/>
              </a:lnSpc>
            </a:pPr>
            <a:endParaRPr lang="en-US" dirty="0">
              <a:highlight>
                <a:srgbClr val="FFFF00"/>
              </a:highlight>
            </a:endParaRPr>
          </a:p>
          <a:p>
            <a:endParaRPr lang="en-US" dirty="0"/>
          </a:p>
        </p:txBody>
      </p:sp>
    </p:spTree>
    <p:extLst>
      <p:ext uri="{BB962C8B-B14F-4D97-AF65-F5344CB8AC3E}">
        <p14:creationId xmlns:p14="http://schemas.microsoft.com/office/powerpoint/2010/main" val="461875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8797B84-C03C-4C6C-A322-A255B2287A4B}"/>
              </a:ext>
            </a:extLst>
          </p:cNvPr>
          <p:cNvSpPr>
            <a:spLocks noGrp="1" noChangeArrowheads="1"/>
          </p:cNvSpPr>
          <p:nvPr>
            <p:ph type="title"/>
          </p:nvPr>
        </p:nvSpPr>
        <p:spPr bwMode="auto">
          <a:xfrm>
            <a:off x="674688" y="623888"/>
            <a:ext cx="784225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solidFill>
                  <a:srgbClr val="339966"/>
                </a:solidFill>
              </a:rPr>
              <a:t>15 Languages </a:t>
            </a:r>
          </a:p>
        </p:txBody>
      </p:sp>
      <p:sp>
        <p:nvSpPr>
          <p:cNvPr id="89091" name="Text Placeholder 2">
            <a:extLst>
              <a:ext uri="{FF2B5EF4-FFF2-40B4-BE49-F238E27FC236}">
                <a16:creationId xmlns:a16="http://schemas.microsoft.com/office/drawing/2014/main" id="{DDB868EA-F349-409A-B8F2-BE37800A19EE}"/>
              </a:ext>
            </a:extLst>
          </p:cNvPr>
          <p:cNvSpPr>
            <a:spLocks noGrp="1" noChangeArrowheads="1"/>
          </p:cNvSpPr>
          <p:nvPr>
            <p:ph type="body" sz="quarter" idx="10"/>
          </p:nvPr>
        </p:nvSpPr>
        <p:spPr bwMode="auto">
          <a:xfrm>
            <a:off x="628650" y="1447800"/>
            <a:ext cx="7888288" cy="479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a:t>Arabic		Chinese		</a:t>
            </a:r>
          </a:p>
          <a:p>
            <a:pPr marL="0" indent="0">
              <a:buNone/>
            </a:pPr>
            <a:r>
              <a:rPr lang="en-US" altLang="en-US" dirty="0"/>
              <a:t>French		German		</a:t>
            </a:r>
          </a:p>
          <a:p>
            <a:pPr marL="0" indent="0">
              <a:buNone/>
            </a:pPr>
            <a:r>
              <a:rPr lang="en-US" altLang="en-US" dirty="0"/>
              <a:t>Gujarati		Hindi		</a:t>
            </a:r>
          </a:p>
          <a:p>
            <a:pPr marL="0" indent="0">
              <a:buNone/>
            </a:pPr>
            <a:r>
              <a:rPr lang="en-US" altLang="en-US" dirty="0"/>
              <a:t>Hmong		Khmer</a:t>
            </a:r>
          </a:p>
          <a:p>
            <a:pPr marL="0" indent="0">
              <a:buNone/>
            </a:pPr>
            <a:r>
              <a:rPr lang="en-US" altLang="en-US" dirty="0"/>
              <a:t>Korean		Lao</a:t>
            </a:r>
          </a:p>
          <a:p>
            <a:pPr marL="0" indent="0">
              <a:buNone/>
            </a:pPr>
            <a:r>
              <a:rPr lang="en-US" altLang="en-US" dirty="0"/>
              <a:t>Japanese	Russian</a:t>
            </a:r>
          </a:p>
          <a:p>
            <a:pPr marL="0" indent="0">
              <a:buNone/>
            </a:pPr>
            <a:r>
              <a:rPr lang="en-US" altLang="en-US" dirty="0"/>
              <a:t>Spanish	Tagalog</a:t>
            </a:r>
          </a:p>
          <a:p>
            <a:pPr marL="0" indent="0" eaLnBrk="1" hangingPunct="1">
              <a:buFont typeface="Arial" panose="020B0604020202020204" pitchFamily="34" charset="0"/>
              <a:buNone/>
            </a:pPr>
            <a:r>
              <a:rPr lang="en-US" altLang="en-US" dirty="0"/>
              <a:t>Vietnamese</a:t>
            </a:r>
          </a:p>
          <a:p>
            <a:pPr marL="0" indent="0" eaLnBrk="1" hangingPunct="1">
              <a:buFont typeface="Arial" panose="020B0604020202020204" pitchFamily="34" charset="0"/>
              <a:buNone/>
            </a:pPr>
            <a:endParaRPr lang="en-US" altLang="en-US" sz="1600" dirty="0"/>
          </a:p>
          <a:p>
            <a:pPr marL="0" indent="0" eaLnBrk="1" hangingPunct="1">
              <a:buFont typeface="Arial" panose="020B0604020202020204" pitchFamily="34" charset="0"/>
              <a:buNone/>
            </a:pPr>
            <a:endParaRPr lang="en-US" altLang="en-US" dirty="0"/>
          </a:p>
        </p:txBody>
      </p:sp>
      <p:sp>
        <p:nvSpPr>
          <p:cNvPr id="89092" name="Text Placeholder 3">
            <a:extLst>
              <a:ext uri="{FF2B5EF4-FFF2-40B4-BE49-F238E27FC236}">
                <a16:creationId xmlns:a16="http://schemas.microsoft.com/office/drawing/2014/main" id="{A85C9D89-90D3-48E7-92A6-4F4D2207999C}"/>
              </a:ext>
            </a:extLst>
          </p:cNvPr>
          <p:cNvSpPr>
            <a:spLocks noGrp="1" noChangeArrowheads="1"/>
          </p:cNvSpPr>
          <p:nvPr>
            <p:ph type="body" sz="quarter" idx="11"/>
          </p:nvPr>
        </p:nvSpPr>
        <p:spPr bwMode="auto">
          <a:xfrm>
            <a:off x="522288" y="6243638"/>
            <a:ext cx="7991475"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spcBef>
                <a:spcPct val="0"/>
              </a:spcBef>
            </a:pPr>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973D-D2CB-4414-9AFA-F2E1A929622F}"/>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LEP Population &amp; Data Sources</a:t>
            </a:r>
          </a:p>
        </p:txBody>
      </p:sp>
      <p:sp>
        <p:nvSpPr>
          <p:cNvPr id="3" name="TextBox 2">
            <a:extLst>
              <a:ext uri="{FF2B5EF4-FFF2-40B4-BE49-F238E27FC236}">
                <a16:creationId xmlns:a16="http://schemas.microsoft.com/office/drawing/2014/main" id="{454DD959-4DF3-4F16-9AF4-FFA74DEB1415}"/>
              </a:ext>
            </a:extLst>
          </p:cNvPr>
          <p:cNvSpPr txBox="1"/>
          <p:nvPr/>
        </p:nvSpPr>
        <p:spPr>
          <a:xfrm>
            <a:off x="834014" y="1720840"/>
            <a:ext cx="7475974" cy="3416320"/>
          </a:xfrm>
          <a:prstGeom prst="rect">
            <a:avLst/>
          </a:prstGeom>
          <a:noFill/>
        </p:spPr>
        <p:txBody>
          <a:bodyPr wrap="square" rtlCol="0">
            <a:spAutoFit/>
          </a:bodyPr>
          <a:lstStyle/>
          <a:p>
            <a:pPr>
              <a:buFont typeface="Wingdings" panose="05000000000000000000" pitchFamily="2" charset="2"/>
              <a:buChar char="ü"/>
            </a:pPr>
            <a:r>
              <a:rPr lang="en-US" dirty="0">
                <a:latin typeface="Verdana" panose="020B0604030504040204" pitchFamily="34" charset="0"/>
                <a:ea typeface="Verdana" panose="020B0604030504040204" pitchFamily="34" charset="0"/>
              </a:rPr>
              <a:t>Department of Justice site: LEP.GOV </a:t>
            </a:r>
          </a:p>
          <a:p>
            <a:r>
              <a:rPr lang="en-US" dirty="0">
                <a:solidFill>
                  <a:schemeClr val="accent2"/>
                </a:solidFill>
                <a:latin typeface="Verdana" panose="020B0604030504040204" pitchFamily="34" charset="0"/>
                <a:ea typeface="Verdana" panose="020B0604030504040204" pitchFamily="34" charset="0"/>
              </a:rPr>
              <a:t>  </a:t>
            </a:r>
            <a:r>
              <a:rPr lang="en-US" dirty="0">
                <a:solidFill>
                  <a:schemeClr val="accent2"/>
                </a:solidFill>
                <a:latin typeface="Verdana" panose="020B0604030504040204" pitchFamily="34" charset="0"/>
                <a:ea typeface="Verdana" panose="020B0604030504040204" pitchFamily="34" charset="0"/>
                <a:hlinkClick r:id="rId3"/>
              </a:rPr>
              <a:t>http://www.lep.gov/maps/</a:t>
            </a:r>
            <a:endParaRPr lang="en-US" dirty="0">
              <a:solidFill>
                <a:schemeClr val="accent2"/>
              </a:solidFill>
              <a:latin typeface="Verdana" panose="020B0604030504040204" pitchFamily="34" charset="0"/>
              <a:ea typeface="Verdana" panose="020B0604030504040204" pitchFamily="34" charset="0"/>
            </a:endParaRPr>
          </a:p>
          <a:p>
            <a:pPr>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a:p>
            <a:pPr>
              <a:buFont typeface="Wingdings" panose="05000000000000000000" pitchFamily="2" charset="2"/>
              <a:buChar char="ü"/>
            </a:pPr>
            <a:r>
              <a:rPr lang="en-US" dirty="0">
                <a:latin typeface="Verdana" panose="020B0604030504040204" pitchFamily="34" charset="0"/>
                <a:ea typeface="Verdana" panose="020B0604030504040204" pitchFamily="34" charset="0"/>
              </a:rPr>
              <a:t>US Census Data  </a:t>
            </a:r>
          </a:p>
          <a:p>
            <a:r>
              <a:rPr lang="en-US" dirty="0">
                <a:hlinkClick r:id="rId4"/>
              </a:rPr>
              <a:t>2020 Census Results</a:t>
            </a:r>
            <a:endParaRPr lang="en-US" dirty="0"/>
          </a:p>
          <a:p>
            <a:endParaRPr lang="en-US" dirty="0">
              <a:solidFill>
                <a:schemeClr val="accent2"/>
              </a:solidFill>
              <a:latin typeface="Verdana" panose="020B0604030504040204" pitchFamily="34" charset="0"/>
              <a:ea typeface="Verdana" panose="020B0604030504040204" pitchFamily="34" charset="0"/>
            </a:endParaRPr>
          </a:p>
          <a:p>
            <a:pPr>
              <a:buFont typeface="Wingdings" panose="05000000000000000000" pitchFamily="2" charset="2"/>
              <a:buChar char="ü"/>
            </a:pPr>
            <a:r>
              <a:rPr lang="en-US" dirty="0">
                <a:latin typeface="Verdana" panose="020B0604030504040204" pitchFamily="34" charset="0"/>
                <a:ea typeface="Verdana" panose="020B0604030504040204" pitchFamily="34" charset="0"/>
              </a:rPr>
              <a:t>American Community Survey  </a:t>
            </a:r>
          </a:p>
          <a:p>
            <a:r>
              <a:rPr lang="en-US" dirty="0">
                <a:solidFill>
                  <a:schemeClr val="accent2"/>
                </a:solidFill>
                <a:latin typeface="Verdana" panose="020B0604030504040204" pitchFamily="34" charset="0"/>
                <a:ea typeface="Verdana" panose="020B0604030504040204" pitchFamily="34" charset="0"/>
                <a:hlinkClick r:id="rId5"/>
              </a:rPr>
              <a:t>  http://www.census.gov/acs/</a:t>
            </a:r>
            <a:r>
              <a:rPr lang="en-US" dirty="0">
                <a:solidFill>
                  <a:schemeClr val="accent2"/>
                </a:solidFill>
                <a:latin typeface="Verdana" panose="020B0604030504040204" pitchFamily="34" charset="0"/>
                <a:ea typeface="Verdana" panose="020B0604030504040204" pitchFamily="34" charset="0"/>
              </a:rPr>
              <a:t> </a:t>
            </a:r>
          </a:p>
          <a:p>
            <a:pPr>
              <a:buFont typeface="Wingdings" panose="05000000000000000000" pitchFamily="2" charset="2"/>
              <a:buChar char="ü"/>
            </a:pPr>
            <a:endParaRPr lang="en-US" dirty="0">
              <a:solidFill>
                <a:schemeClr val="accent2"/>
              </a:solidFill>
              <a:latin typeface="Verdana" panose="020B0604030504040204" pitchFamily="34" charset="0"/>
              <a:ea typeface="Verdana" panose="020B0604030504040204" pitchFamily="34" charset="0"/>
            </a:endParaRPr>
          </a:p>
          <a:p>
            <a:pPr>
              <a:buFont typeface="Wingdings" panose="05000000000000000000" pitchFamily="2" charset="2"/>
              <a:buChar char="ü"/>
            </a:pPr>
            <a:r>
              <a:rPr lang="en-US" dirty="0">
                <a:latin typeface="Verdana" panose="020B0604030504040204" pitchFamily="34" charset="0"/>
                <a:ea typeface="Verdana" panose="020B0604030504040204" pitchFamily="34" charset="0"/>
              </a:rPr>
              <a:t>Migration Policy Institute’s National Center on Immigrant</a:t>
            </a:r>
          </a:p>
          <a:p>
            <a:r>
              <a:rPr lang="en-US" dirty="0">
                <a:latin typeface="Verdana" panose="020B0604030504040204" pitchFamily="34" charset="0"/>
                <a:ea typeface="Verdana" panose="020B0604030504040204" pitchFamily="34" charset="0"/>
              </a:rPr>
              <a:t>  Integration Policy</a:t>
            </a:r>
          </a:p>
          <a:p>
            <a:r>
              <a:rPr lang="en-US" dirty="0">
                <a:solidFill>
                  <a:schemeClr val="accent2"/>
                </a:solidFill>
                <a:latin typeface="Verdana" panose="020B0604030504040204" pitchFamily="34" charset="0"/>
                <a:ea typeface="Verdana" panose="020B0604030504040204" pitchFamily="34" charset="0"/>
                <a:hlinkClick r:id="rId6"/>
              </a:rPr>
              <a:t>  http://www.migrationpolicy.org/</a:t>
            </a:r>
            <a:r>
              <a:rPr lang="en-US" dirty="0">
                <a:solidFill>
                  <a:schemeClr val="accent2"/>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4628968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F4C9-F58A-42A2-9146-16853809C16A}"/>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Complaints of Discrimination</a:t>
            </a:r>
          </a:p>
        </p:txBody>
      </p:sp>
      <p:sp>
        <p:nvSpPr>
          <p:cNvPr id="5" name="TextBox 4">
            <a:extLst>
              <a:ext uri="{FF2B5EF4-FFF2-40B4-BE49-F238E27FC236}">
                <a16:creationId xmlns:a16="http://schemas.microsoft.com/office/drawing/2014/main" id="{1F9F0429-7E11-4EFC-B47C-3516A7BC88B5}"/>
              </a:ext>
            </a:extLst>
          </p:cNvPr>
          <p:cNvSpPr txBox="1"/>
          <p:nvPr/>
        </p:nvSpPr>
        <p:spPr>
          <a:xfrm>
            <a:off x="1125415" y="1939332"/>
            <a:ext cx="6852976" cy="2557623"/>
          </a:xfrm>
          <a:prstGeom prst="rect">
            <a:avLst/>
          </a:prstGeom>
          <a:noFill/>
        </p:spPr>
        <p:txBody>
          <a:bodyPr wrap="square" rtlCol="0">
            <a:spAutoFit/>
          </a:bodyPr>
          <a:lstStyle/>
          <a:p>
            <a:pPr marL="457200" indent="-457200">
              <a:lnSpc>
                <a:spcPct val="90000"/>
              </a:lnSpc>
              <a:buFont typeface="Wingdings" panose="05000000000000000000" pitchFamily="2" charset="2"/>
              <a:buChar char="§"/>
            </a:pPr>
            <a:r>
              <a:rPr lang="en-US" sz="2000" dirty="0">
                <a:latin typeface="Verdana" panose="020B0604030504040204" pitchFamily="34" charset="0"/>
                <a:ea typeface="Verdana" panose="020B0604030504040204" pitchFamily="34" charset="0"/>
              </a:rPr>
              <a:t>Applicants or participants allege different treatment based on protected class(es) for Social Services.</a:t>
            </a:r>
          </a:p>
          <a:p>
            <a:pPr marL="457200" indent="-457200">
              <a:lnSpc>
                <a:spcPct val="90000"/>
              </a:lnSpc>
              <a:buFont typeface="Wingdings" panose="05000000000000000000" pitchFamily="2" charset="2"/>
              <a:buChar char="§"/>
            </a:pPr>
            <a:endParaRPr lang="en-US" dirty="0">
              <a:latin typeface="Verdana" panose="020B0604030504040204" pitchFamily="34" charset="0"/>
              <a:ea typeface="Verdana" panose="020B0604030504040204" pitchFamily="34" charset="0"/>
            </a:endParaRPr>
          </a:p>
          <a:p>
            <a:pPr marL="457200" indent="-457200">
              <a:lnSpc>
                <a:spcPct val="90000"/>
              </a:lnSpc>
              <a:buFont typeface="Wingdings" panose="05000000000000000000" pitchFamily="2" charset="2"/>
              <a:buChar char="§"/>
            </a:pPr>
            <a:r>
              <a:rPr lang="en-US" sz="2000" dirty="0">
                <a:latin typeface="Verdana" panose="020B0604030504040204" pitchFamily="34" charset="0"/>
                <a:ea typeface="Verdana" panose="020B0604030504040204" pitchFamily="34" charset="0"/>
              </a:rPr>
              <a:t>Applicants and participants must file within 180 days of the alleged action (the time frame may be extended by Secretary of Agriculture).  </a:t>
            </a:r>
          </a:p>
          <a:p>
            <a:pPr marL="457200" indent="-457200">
              <a:lnSpc>
                <a:spcPct val="90000"/>
              </a:lnSpc>
              <a:buFont typeface="Wingdings" panose="05000000000000000000" pitchFamily="2" charset="2"/>
              <a:buChar char="§"/>
            </a:pPr>
            <a:endParaRPr lang="en-US" sz="2000" dirty="0">
              <a:latin typeface="Verdana" panose="020B0604030504040204" pitchFamily="34" charset="0"/>
              <a:ea typeface="Verdana" panose="020B0604030504040204" pitchFamily="34" charset="0"/>
            </a:endParaRPr>
          </a:p>
          <a:p>
            <a:pPr marL="457200" indent="-457200">
              <a:lnSpc>
                <a:spcPct val="90000"/>
              </a:lnSpc>
              <a:buFont typeface="Wingdings" panose="05000000000000000000" pitchFamily="2" charset="2"/>
              <a:buChar char="§"/>
            </a:pPr>
            <a:r>
              <a:rPr lang="en-US" sz="2000" dirty="0">
                <a:latin typeface="Verdana" panose="020B0604030504040204" pitchFamily="34" charset="0"/>
                <a:ea typeface="Verdana" panose="020B0604030504040204" pitchFamily="34" charset="0"/>
              </a:rPr>
              <a:t>Confidentiality is extremely important.</a:t>
            </a:r>
          </a:p>
        </p:txBody>
      </p:sp>
    </p:spTree>
    <p:extLst>
      <p:ext uri="{BB962C8B-B14F-4D97-AF65-F5344CB8AC3E}">
        <p14:creationId xmlns:p14="http://schemas.microsoft.com/office/powerpoint/2010/main" val="208337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0867-2F6A-4FC2-9431-276975E84A4A}"/>
              </a:ext>
            </a:extLst>
          </p:cNvPr>
          <p:cNvSpPr>
            <a:spLocks noGrp="1"/>
          </p:cNvSpPr>
          <p:nvPr>
            <p:ph type="title"/>
          </p:nvPr>
        </p:nvSpPr>
        <p:spPr/>
        <p:txBody>
          <a:bodyPr/>
          <a:lstStyle/>
          <a:p>
            <a:pPr algn="ctr"/>
            <a:r>
              <a:rPr lang="en-US" kern="0" spc="-5" dirty="0">
                <a:solidFill>
                  <a:srgbClr val="136442"/>
                </a:solidFill>
                <a:latin typeface="Verdana"/>
                <a:ea typeface="+mj-ea"/>
                <a:cs typeface="Verdana"/>
              </a:rPr>
              <a:t>Civil </a:t>
            </a:r>
            <a:r>
              <a:rPr lang="en-US" kern="0" spc="-10" dirty="0">
                <a:solidFill>
                  <a:srgbClr val="136442"/>
                </a:solidFill>
                <a:latin typeface="Verdana"/>
                <a:ea typeface="+mj-ea"/>
                <a:cs typeface="Verdana"/>
              </a:rPr>
              <a:t>Rights Authorities</a:t>
            </a:r>
            <a:endParaRPr lang="en-US" dirty="0"/>
          </a:p>
        </p:txBody>
      </p:sp>
      <p:sp>
        <p:nvSpPr>
          <p:cNvPr id="3" name="Text Placeholder 2">
            <a:extLst>
              <a:ext uri="{FF2B5EF4-FFF2-40B4-BE49-F238E27FC236}">
                <a16:creationId xmlns:a16="http://schemas.microsoft.com/office/drawing/2014/main" id="{E5084780-5DD5-4D5C-8DF5-CFEF9875DF59}"/>
              </a:ext>
            </a:extLst>
          </p:cNvPr>
          <p:cNvSpPr>
            <a:spLocks noGrp="1"/>
          </p:cNvSpPr>
          <p:nvPr>
            <p:ph type="body" sz="quarter" idx="10"/>
          </p:nvPr>
        </p:nvSpPr>
        <p:spPr/>
        <p:txBody>
          <a:bodyPr/>
          <a:lstStyle/>
          <a:p>
            <a:pPr marL="0" indent="0">
              <a:buNone/>
            </a:pPr>
            <a:r>
              <a:rPr lang="en-US" sz="1800" b="0" i="1" dirty="0">
                <a:effectLst/>
                <a:latin typeface="Verdana" panose="020B0604030504040204" pitchFamily="34" charset="0"/>
                <a:ea typeface="Verdana" panose="020B0604030504040204" pitchFamily="34" charset="0"/>
              </a:rPr>
              <a:t>Section 1557 of the Patient and Affordable Care Act (ACA) [</a:t>
            </a:r>
            <a:r>
              <a:rPr lang="en-US" sz="1800" b="0" i="1" dirty="0">
                <a:solidFill>
                  <a:srgbClr val="000000"/>
                </a:solidFill>
                <a:effectLst/>
                <a:latin typeface="Verdana" panose="020B0604030504040204" pitchFamily="34" charset="0"/>
                <a:ea typeface="Verdana" panose="020B0604030504040204" pitchFamily="34" charset="0"/>
              </a:rPr>
              <a:t>42 U.S.C. § 18116(a)]</a:t>
            </a:r>
            <a:r>
              <a:rPr lang="en-US" sz="1800" b="0" dirty="0">
                <a:solidFill>
                  <a:srgbClr val="000000"/>
                </a:solidFill>
                <a:effectLst/>
                <a:latin typeface="Verdana" panose="020B0604030504040204" pitchFamily="34" charset="0"/>
                <a:ea typeface="Verdana" panose="020B0604030504040204" pitchFamily="34" charset="0"/>
              </a:rPr>
              <a:t> </a:t>
            </a:r>
            <a:r>
              <a:rPr lang="en-US" sz="1800" b="0" dirty="0">
                <a:effectLst/>
                <a:latin typeface="Verdana" panose="020B0604030504040204" pitchFamily="34" charset="0"/>
                <a:ea typeface="Verdana" panose="020B0604030504040204" pitchFamily="34" charset="0"/>
              </a:rPr>
              <a:t>prohibits discrimination based on </a:t>
            </a:r>
            <a:r>
              <a:rPr lang="en-US" sz="1800" b="0" dirty="0">
                <a:solidFill>
                  <a:srgbClr val="FF0000"/>
                </a:solidFill>
                <a:effectLst/>
                <a:latin typeface="Verdana" panose="020B0604030504040204" pitchFamily="34" charset="0"/>
                <a:ea typeface="Verdana" panose="020B0604030504040204" pitchFamily="34" charset="0"/>
              </a:rPr>
              <a:t>race, color, national origin, sex (including pregnancy, sexual orientation, and gender identity), age, and disability</a:t>
            </a:r>
            <a:r>
              <a:rPr lang="en-US" sz="1800" b="0" dirty="0">
                <a:effectLst/>
                <a:latin typeface="Verdana" panose="020B0604030504040204" pitchFamily="34" charset="0"/>
                <a:ea typeface="Verdana" panose="020B0604030504040204" pitchFamily="34" charset="0"/>
              </a:rPr>
              <a:t> in covered health programs and activities.  (</a:t>
            </a:r>
            <a:r>
              <a:rPr lang="en-US" sz="1800" b="0" i="1" dirty="0">
                <a:effectLst/>
                <a:latin typeface="Verdana" panose="020B0604030504040204" pitchFamily="34" charset="0"/>
                <a:ea typeface="Verdana" panose="020B0604030504040204" pitchFamily="34" charset="0"/>
              </a:rPr>
              <a:t>HHS - 45 CFR Part 92)</a:t>
            </a:r>
            <a:endParaRPr lang="en-US" sz="1800" b="0" dirty="0">
              <a:latin typeface="Verdana" panose="020B0604030504040204" pitchFamily="34" charset="0"/>
              <a:ea typeface="Verdana" panose="020B0604030504040204" pitchFamily="34" charset="0"/>
            </a:endParaRPr>
          </a:p>
          <a:p>
            <a:pPr marL="0" indent="0">
              <a:buNone/>
            </a:pPr>
            <a:r>
              <a:rPr lang="en-US" sz="1800" b="0" dirty="0">
                <a:latin typeface="Verdana" panose="020B0604030504040204" pitchFamily="34" charset="0"/>
                <a:ea typeface="Verdana" panose="020B0604030504040204" pitchFamily="34" charset="0"/>
              </a:rPr>
              <a:t>Food and Nutrition Act of 2008, as amended</a:t>
            </a:r>
          </a:p>
          <a:p>
            <a:r>
              <a:rPr lang="en-US" sz="1800" b="0" dirty="0">
                <a:latin typeface="Verdana" panose="020B0604030504040204" pitchFamily="34" charset="0"/>
                <a:ea typeface="Verdana" panose="020B0604030504040204" pitchFamily="34" charset="0"/>
              </a:rPr>
              <a:t>	Prohibits discrimination on the basis of </a:t>
            </a:r>
            <a:r>
              <a:rPr lang="en-US" sz="1800" b="0" dirty="0">
                <a:solidFill>
                  <a:srgbClr val="FF0000"/>
                </a:solidFill>
                <a:latin typeface="Verdana" panose="020B0604030504040204" pitchFamily="34" charset="0"/>
                <a:ea typeface="Verdana" panose="020B0604030504040204" pitchFamily="34" charset="0"/>
              </a:rPr>
              <a:t>race, color, sex, age, 	national origin, religion, political beliefs or disability</a:t>
            </a:r>
          </a:p>
          <a:p>
            <a:pPr marL="0" indent="0">
              <a:buNone/>
            </a:pPr>
            <a:r>
              <a:rPr lang="en-US" sz="1800" b="0" i="1" dirty="0">
                <a:effectLst/>
                <a:latin typeface="Verdana" panose="020B0604030504040204" pitchFamily="34" charset="0"/>
                <a:ea typeface="Verdana" panose="020B0604030504040204" pitchFamily="34" charset="0"/>
              </a:rPr>
              <a:t>28 CFR Part 42 </a:t>
            </a:r>
            <a:r>
              <a:rPr lang="en-US" sz="1800" b="0" dirty="0">
                <a:effectLst/>
                <a:latin typeface="Verdana" panose="020B0604030504040204" pitchFamily="34" charset="0"/>
                <a:ea typeface="Verdana" panose="020B0604030504040204" pitchFamily="34" charset="0"/>
              </a:rPr>
              <a:t>prohibits discrimination based on </a:t>
            </a:r>
            <a:r>
              <a:rPr lang="en-US" sz="1800" b="0" dirty="0">
                <a:solidFill>
                  <a:srgbClr val="FF0000"/>
                </a:solidFill>
                <a:effectLst/>
                <a:latin typeface="Verdana" panose="020B0604030504040204" pitchFamily="34" charset="0"/>
                <a:ea typeface="Verdana" panose="020B0604030504040204" pitchFamily="34" charset="0"/>
              </a:rPr>
              <a:t>race, color, national origin, and disability </a:t>
            </a:r>
            <a:r>
              <a:rPr lang="en-US" sz="1800" b="0" dirty="0">
                <a:effectLst/>
                <a:latin typeface="Verdana" panose="020B0604030504040204" pitchFamily="34" charset="0"/>
                <a:ea typeface="Verdana" panose="020B0604030504040204" pitchFamily="34" charset="0"/>
              </a:rPr>
              <a:t>in the delivery of services or benefits in programs receiving federal financial assistance from the U.S. Department of Justice.  Prohibits discrimination on the basis of </a:t>
            </a:r>
            <a:r>
              <a:rPr lang="en-US" sz="1800" b="0" dirty="0">
                <a:solidFill>
                  <a:srgbClr val="FF0000"/>
                </a:solidFill>
                <a:effectLst/>
                <a:latin typeface="Verdana" panose="020B0604030504040204" pitchFamily="34" charset="0"/>
                <a:ea typeface="Verdana" panose="020B0604030504040204" pitchFamily="34" charset="0"/>
              </a:rPr>
              <a:t>disability</a:t>
            </a:r>
            <a:r>
              <a:rPr lang="en-US" sz="1800" b="0" dirty="0">
                <a:effectLst/>
                <a:latin typeface="Verdana" panose="020B0604030504040204" pitchFamily="34" charset="0"/>
                <a:ea typeface="Verdana" panose="020B0604030504040204" pitchFamily="34" charset="0"/>
              </a:rPr>
              <a:t> in employment.</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CB24D8E1-4592-4098-8250-197A40AF3C2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591623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BB3B-8B5C-49A3-A420-D36A94554B73}"/>
              </a:ext>
            </a:extLst>
          </p:cNvPr>
          <p:cNvSpPr>
            <a:spLocks noGrp="1"/>
          </p:cNvSpPr>
          <p:nvPr>
            <p:ph type="title"/>
          </p:nvPr>
        </p:nvSpPr>
        <p:spPr>
          <a:xfrm>
            <a:off x="674688" y="623888"/>
            <a:ext cx="7842250" cy="549275"/>
          </a:xfrm>
        </p:spPr>
        <p:txBody>
          <a:bodyPr/>
          <a:lstStyle/>
          <a:p>
            <a:pPr marL="1236345" defTabSz="914400" eaLnBrk="1" fontAlgn="auto" hangingPunct="1">
              <a:lnSpc>
                <a:spcPct val="100000"/>
              </a:lnSpc>
              <a:spcBef>
                <a:spcPts val="95"/>
              </a:spcBef>
              <a:spcAft>
                <a:spcPts val="0"/>
              </a:spcAft>
              <a:defRPr/>
            </a:pPr>
            <a:r>
              <a:rPr lang="en-US" sz="2800" spc="-5" dirty="0">
                <a:solidFill>
                  <a:srgbClr val="136442"/>
                </a:solidFill>
                <a:latin typeface="Verdana"/>
                <a:ea typeface="+mn-ea"/>
                <a:cs typeface="Verdana"/>
              </a:rPr>
              <a:t>Complaints of</a:t>
            </a:r>
            <a:r>
              <a:rPr lang="en-US" sz="2800" spc="40" dirty="0">
                <a:solidFill>
                  <a:srgbClr val="136442"/>
                </a:solidFill>
                <a:latin typeface="Verdana"/>
                <a:ea typeface="+mn-ea"/>
                <a:cs typeface="Verdana"/>
              </a:rPr>
              <a:t> </a:t>
            </a:r>
            <a:r>
              <a:rPr lang="en-US" sz="2800" spc="-5" dirty="0">
                <a:solidFill>
                  <a:srgbClr val="136442"/>
                </a:solidFill>
                <a:latin typeface="Verdana"/>
                <a:ea typeface="+mn-ea"/>
                <a:cs typeface="Verdana"/>
              </a:rPr>
              <a:t>Discrimination</a:t>
            </a:r>
            <a:br>
              <a:rPr lang="en-US" sz="2800" b="0" dirty="0">
                <a:solidFill>
                  <a:prstClr val="black"/>
                </a:solidFill>
                <a:latin typeface="Verdana"/>
                <a:ea typeface="+mn-ea"/>
                <a:cs typeface="Verdana"/>
              </a:rPr>
            </a:br>
            <a:endParaRPr lang="en-US" dirty="0"/>
          </a:p>
        </p:txBody>
      </p:sp>
      <p:sp>
        <p:nvSpPr>
          <p:cNvPr id="3" name="Rectangle 2">
            <a:extLst>
              <a:ext uri="{FF2B5EF4-FFF2-40B4-BE49-F238E27FC236}">
                <a16:creationId xmlns:a16="http://schemas.microsoft.com/office/drawing/2014/main" id="{4D6F470A-6872-4638-BDE0-DB6A3492660D}"/>
              </a:ext>
            </a:extLst>
          </p:cNvPr>
          <p:cNvSpPr/>
          <p:nvPr/>
        </p:nvSpPr>
        <p:spPr>
          <a:xfrm>
            <a:off x="674688" y="1836738"/>
            <a:ext cx="8321675" cy="2882900"/>
          </a:xfrm>
          <a:prstGeom prst="rect">
            <a:avLst/>
          </a:prstGeom>
        </p:spPr>
        <p:txBody>
          <a:bodyPr>
            <a:spAutoFit/>
          </a:bodyPr>
          <a:lstStyle/>
          <a:p>
            <a:pPr marL="12700" eaLnBrk="1" fontAlgn="auto" hangingPunct="1">
              <a:spcBef>
                <a:spcPts val="0"/>
              </a:spcBef>
              <a:spcAft>
                <a:spcPts val="0"/>
              </a:spcAft>
              <a:defRPr/>
            </a:pPr>
            <a:r>
              <a:rPr lang="en-US" sz="2000" spc="-5" dirty="0">
                <a:solidFill>
                  <a:prstClr val="black"/>
                </a:solidFill>
                <a:latin typeface="Verdana"/>
                <a:cs typeface="Verdana"/>
              </a:rPr>
              <a:t>Participants </a:t>
            </a:r>
            <a:r>
              <a:rPr lang="en-US" sz="2000" dirty="0">
                <a:solidFill>
                  <a:prstClr val="black"/>
                </a:solidFill>
                <a:latin typeface="Verdana"/>
                <a:cs typeface="Verdana"/>
              </a:rPr>
              <a:t>have the </a:t>
            </a:r>
            <a:r>
              <a:rPr lang="en-US" sz="2000" spc="-5" dirty="0">
                <a:solidFill>
                  <a:prstClr val="black"/>
                </a:solidFill>
                <a:latin typeface="Verdana"/>
                <a:cs typeface="Verdana"/>
              </a:rPr>
              <a:t>right </a:t>
            </a:r>
            <a:r>
              <a:rPr lang="en-US" sz="2000" dirty="0">
                <a:solidFill>
                  <a:prstClr val="black"/>
                </a:solidFill>
                <a:latin typeface="Verdana"/>
                <a:cs typeface="Verdana"/>
              </a:rPr>
              <a:t>to </a:t>
            </a:r>
            <a:r>
              <a:rPr lang="en-US" sz="2000" spc="-5" dirty="0">
                <a:solidFill>
                  <a:prstClr val="black"/>
                </a:solidFill>
                <a:latin typeface="Verdana"/>
                <a:cs typeface="Verdana"/>
              </a:rPr>
              <a:t>file discrimination</a:t>
            </a:r>
            <a:r>
              <a:rPr lang="en-US" sz="2000" spc="-65" dirty="0">
                <a:solidFill>
                  <a:prstClr val="black"/>
                </a:solidFill>
                <a:latin typeface="Verdana"/>
                <a:cs typeface="Verdana"/>
              </a:rPr>
              <a:t> </a:t>
            </a:r>
            <a:r>
              <a:rPr lang="en-US" sz="2000" spc="-5" dirty="0">
                <a:solidFill>
                  <a:prstClr val="black"/>
                </a:solidFill>
                <a:latin typeface="Verdana"/>
                <a:cs typeface="Verdana"/>
              </a:rPr>
              <a:t>complaints.</a:t>
            </a:r>
            <a:endParaRPr lang="en-US" sz="2000" dirty="0">
              <a:solidFill>
                <a:prstClr val="black"/>
              </a:solidFill>
              <a:latin typeface="Verdana"/>
              <a:cs typeface="Verdana"/>
            </a:endParaRPr>
          </a:p>
          <a:p>
            <a:pPr eaLnBrk="1" fontAlgn="auto" hangingPunct="1">
              <a:spcBef>
                <a:spcPts val="0"/>
              </a:spcBef>
              <a:spcAft>
                <a:spcPts val="0"/>
              </a:spcAft>
              <a:defRPr/>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2700" eaLnBrk="1" fontAlgn="auto" hangingPunct="1">
              <a:spcBef>
                <a:spcPts val="2045"/>
              </a:spcBef>
              <a:spcAft>
                <a:spcPts val="0"/>
              </a:spcAft>
              <a:defRPr/>
            </a:pPr>
            <a:r>
              <a:rPr lang="en-US" sz="2000" dirty="0">
                <a:solidFill>
                  <a:prstClr val="black"/>
                </a:solidFill>
                <a:latin typeface="Verdana"/>
                <a:cs typeface="Verdana"/>
              </a:rPr>
              <a:t>HHS and SNAP </a:t>
            </a:r>
            <a:r>
              <a:rPr lang="en-US" sz="2000" spc="-5" dirty="0">
                <a:solidFill>
                  <a:prstClr val="black"/>
                </a:solidFill>
                <a:latin typeface="Verdana"/>
                <a:cs typeface="Verdana"/>
              </a:rPr>
              <a:t>agencies are required to inform participants </a:t>
            </a:r>
            <a:r>
              <a:rPr lang="en-US" sz="2000" dirty="0">
                <a:solidFill>
                  <a:prstClr val="black"/>
                </a:solidFill>
                <a:latin typeface="Verdana"/>
                <a:cs typeface="Verdana"/>
              </a:rPr>
              <a:t>of </a:t>
            </a:r>
            <a:r>
              <a:rPr lang="en-US" sz="2000" spc="-5" dirty="0">
                <a:solidFill>
                  <a:prstClr val="black"/>
                </a:solidFill>
                <a:latin typeface="Verdana"/>
                <a:cs typeface="Verdana"/>
              </a:rPr>
              <a:t>the</a:t>
            </a:r>
            <a:r>
              <a:rPr lang="en-US" sz="2000" spc="-85" dirty="0">
                <a:solidFill>
                  <a:prstClr val="black"/>
                </a:solidFill>
                <a:latin typeface="Verdana"/>
                <a:cs typeface="Verdana"/>
              </a:rPr>
              <a:t> </a:t>
            </a:r>
            <a:r>
              <a:rPr lang="en-US" sz="2000" dirty="0">
                <a:solidFill>
                  <a:prstClr val="black"/>
                </a:solidFill>
                <a:latin typeface="Verdana"/>
                <a:cs typeface="Verdana"/>
              </a:rPr>
              <a:t>option to </a:t>
            </a:r>
            <a:r>
              <a:rPr lang="en-US" sz="2000" spc="-5" dirty="0">
                <a:solidFill>
                  <a:prstClr val="black"/>
                </a:solidFill>
                <a:latin typeface="Verdana"/>
                <a:cs typeface="Verdana"/>
              </a:rPr>
              <a:t>file </a:t>
            </a:r>
            <a:r>
              <a:rPr lang="en-US" sz="2000" dirty="0">
                <a:solidFill>
                  <a:prstClr val="black"/>
                </a:solidFill>
                <a:latin typeface="Verdana"/>
                <a:cs typeface="Verdana"/>
              </a:rPr>
              <a:t>a </a:t>
            </a:r>
            <a:r>
              <a:rPr lang="en-US" sz="2000" spc="-5" dirty="0">
                <a:solidFill>
                  <a:prstClr val="black"/>
                </a:solidFill>
                <a:latin typeface="Verdana"/>
                <a:cs typeface="Verdana"/>
              </a:rPr>
              <a:t>complaint with </a:t>
            </a:r>
            <a:r>
              <a:rPr lang="en-US" sz="2000" dirty="0">
                <a:solidFill>
                  <a:prstClr val="black"/>
                </a:solidFill>
                <a:latin typeface="Verdana"/>
                <a:cs typeface="Verdana"/>
              </a:rPr>
              <a:t>the</a:t>
            </a:r>
            <a:r>
              <a:rPr lang="en-US" sz="2000" spc="-65" dirty="0">
                <a:solidFill>
                  <a:prstClr val="black"/>
                </a:solidFill>
                <a:latin typeface="Verdana"/>
                <a:cs typeface="Verdana"/>
              </a:rPr>
              <a:t> US HHS or </a:t>
            </a:r>
            <a:r>
              <a:rPr lang="en-US" sz="2000" dirty="0">
                <a:solidFill>
                  <a:prstClr val="black"/>
                </a:solidFill>
                <a:latin typeface="Verdana"/>
                <a:cs typeface="Verdana"/>
              </a:rPr>
              <a:t>USDA.</a:t>
            </a:r>
          </a:p>
          <a:p>
            <a:pPr eaLnBrk="1" fontAlgn="auto" hangingPunct="1">
              <a:spcBef>
                <a:spcPts val="0"/>
              </a:spcBef>
              <a:spcAft>
                <a:spcPts val="0"/>
              </a:spcAft>
              <a:defRPr/>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2700" eaLnBrk="1" fontAlgn="auto" hangingPunct="1">
              <a:spcBef>
                <a:spcPts val="2039"/>
              </a:spcBef>
              <a:spcAft>
                <a:spcPts val="0"/>
              </a:spcAft>
              <a:defRPr/>
            </a:pPr>
            <a:r>
              <a:rPr lang="en-US" sz="2000" dirty="0">
                <a:solidFill>
                  <a:prstClr val="black"/>
                </a:solidFill>
                <a:latin typeface="Verdana"/>
                <a:cs typeface="Verdana"/>
              </a:rPr>
              <a:t>HHS and SNAP State </a:t>
            </a:r>
            <a:r>
              <a:rPr lang="en-US" sz="2000" spc="-5" dirty="0">
                <a:solidFill>
                  <a:prstClr val="black"/>
                </a:solidFill>
                <a:latin typeface="Verdana"/>
                <a:cs typeface="Verdana"/>
              </a:rPr>
              <a:t>agencies are responsible </a:t>
            </a:r>
            <a:r>
              <a:rPr lang="en-US" sz="2000" dirty="0">
                <a:solidFill>
                  <a:prstClr val="black"/>
                </a:solidFill>
                <a:latin typeface="Verdana"/>
                <a:cs typeface="Verdana"/>
              </a:rPr>
              <a:t>for conducting</a:t>
            </a:r>
            <a:r>
              <a:rPr lang="en-US" sz="2000" spc="-120" dirty="0">
                <a:solidFill>
                  <a:prstClr val="black"/>
                </a:solidFill>
                <a:latin typeface="Verdana"/>
                <a:cs typeface="Verdana"/>
              </a:rPr>
              <a:t> </a:t>
            </a:r>
            <a:r>
              <a:rPr lang="en-US" sz="2000" spc="-5" dirty="0">
                <a:solidFill>
                  <a:prstClr val="black"/>
                </a:solidFill>
                <a:latin typeface="Verdana"/>
                <a:cs typeface="Verdana"/>
              </a:rPr>
              <a:t>the</a:t>
            </a:r>
            <a:r>
              <a:rPr lang="en-US" sz="2000" dirty="0">
                <a:solidFill>
                  <a:prstClr val="black"/>
                </a:solidFill>
                <a:latin typeface="Verdana"/>
                <a:cs typeface="Verdana"/>
              </a:rPr>
              <a:t> </a:t>
            </a:r>
            <a:r>
              <a:rPr lang="en-US" sz="2000" spc="-5" dirty="0">
                <a:solidFill>
                  <a:prstClr val="black"/>
                </a:solidFill>
                <a:latin typeface="Verdana"/>
                <a:cs typeface="Verdana"/>
              </a:rPr>
              <a:t>investigation if they </a:t>
            </a:r>
            <a:r>
              <a:rPr lang="en-US" sz="2000" dirty="0">
                <a:solidFill>
                  <a:prstClr val="black"/>
                </a:solidFill>
                <a:latin typeface="Verdana"/>
                <a:cs typeface="Verdana"/>
              </a:rPr>
              <a:t>have an approved </a:t>
            </a:r>
            <a:r>
              <a:rPr lang="en-US" sz="2000" spc="-5" dirty="0">
                <a:solidFill>
                  <a:prstClr val="black"/>
                </a:solidFill>
                <a:latin typeface="Verdana"/>
                <a:cs typeface="Verdana"/>
              </a:rPr>
              <a:t>complaint</a:t>
            </a:r>
            <a:r>
              <a:rPr lang="en-US" sz="2000" spc="-50" dirty="0">
                <a:solidFill>
                  <a:prstClr val="black"/>
                </a:solidFill>
                <a:latin typeface="Verdana"/>
                <a:cs typeface="Verdana"/>
              </a:rPr>
              <a:t> </a:t>
            </a:r>
            <a:r>
              <a:rPr lang="en-US" sz="2000" spc="-5" dirty="0">
                <a:solidFill>
                  <a:prstClr val="black"/>
                </a:solidFill>
                <a:latin typeface="Verdana"/>
                <a:cs typeface="Verdana"/>
              </a:rPr>
              <a:t>process.</a:t>
            </a:r>
            <a:endParaRPr lang="en-US" sz="2000" dirty="0">
              <a:solidFill>
                <a:prstClr val="black"/>
              </a:solidFill>
              <a:latin typeface="Verdana"/>
              <a:cs typeface="Verdan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1529-82D3-49C9-922E-EFD021C388A0}"/>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dirty="0">
                <a:solidFill>
                  <a:srgbClr val="339966"/>
                </a:solidFill>
              </a:rPr>
              <a:t>Complaints Should Include</a:t>
            </a:r>
            <a:br>
              <a:rPr lang="en-US" dirty="0"/>
            </a:br>
            <a:endParaRPr lang="en-US" dirty="0"/>
          </a:p>
        </p:txBody>
      </p:sp>
      <p:sp>
        <p:nvSpPr>
          <p:cNvPr id="3" name="Text Placeholder 2">
            <a:extLst>
              <a:ext uri="{FF2B5EF4-FFF2-40B4-BE49-F238E27FC236}">
                <a16:creationId xmlns:a16="http://schemas.microsoft.com/office/drawing/2014/main" id="{ECCC5FAE-59F1-4C5F-9397-338419083470}"/>
              </a:ext>
            </a:extLst>
          </p:cNvPr>
          <p:cNvSpPr>
            <a:spLocks noGrp="1"/>
          </p:cNvSpPr>
          <p:nvPr>
            <p:ph type="body" sz="quarter" idx="10"/>
          </p:nvPr>
        </p:nvSpPr>
        <p:spPr>
          <a:xfrm>
            <a:off x="628650" y="1447800"/>
            <a:ext cx="7888288" cy="4795838"/>
          </a:xfrm>
        </p:spPr>
        <p:txBody>
          <a:bodyPr/>
          <a:lstStyle/>
          <a:p>
            <a:pPr eaLnBrk="1" fontAlgn="auto" hangingPunct="1">
              <a:spcAft>
                <a:spcPts val="0"/>
              </a:spcAft>
              <a:defRPr/>
            </a:pPr>
            <a:r>
              <a:rPr lang="en-US" sz="2000" b="0" dirty="0">
                <a:latin typeface="Verdana" panose="020B0604030504040204" pitchFamily="34" charset="0"/>
                <a:ea typeface="Verdana" panose="020B0604030504040204" pitchFamily="34" charset="0"/>
                <a:cs typeface="Verdana" panose="020B0604030504040204" pitchFamily="34" charset="0"/>
              </a:rPr>
              <a:t>Name, address, and telephone number of the complainant</a:t>
            </a:r>
          </a:p>
          <a:p>
            <a:pPr eaLnBrk="1" fontAlgn="auto" hangingPunct="1">
              <a:spcAft>
                <a:spcPts val="0"/>
              </a:spcAft>
              <a:defRPr/>
            </a:pPr>
            <a:r>
              <a:rPr lang="en-US" sz="2000" b="0" dirty="0">
                <a:latin typeface="Verdana" panose="020B0604030504040204" pitchFamily="34" charset="0"/>
                <a:ea typeface="Verdana" panose="020B0604030504040204" pitchFamily="34" charset="0"/>
                <a:cs typeface="Verdana" panose="020B0604030504040204" pitchFamily="34" charset="0"/>
              </a:rPr>
              <a:t>The location and name of the organization or office</a:t>
            </a:r>
          </a:p>
          <a:p>
            <a:pPr eaLnBrk="1" fontAlgn="auto" hangingPunct="1">
              <a:spcAft>
                <a:spcPts val="0"/>
              </a:spcAft>
              <a:defRPr/>
            </a:pPr>
            <a:r>
              <a:rPr lang="en-US" sz="2000" b="0" dirty="0">
                <a:latin typeface="Verdana" panose="020B0604030504040204" pitchFamily="34" charset="0"/>
                <a:ea typeface="Verdana" panose="020B0604030504040204" pitchFamily="34" charset="0"/>
                <a:cs typeface="Verdana" panose="020B0604030504040204" pitchFamily="34" charset="0"/>
              </a:rPr>
              <a:t>The nature of the incident or action</a:t>
            </a:r>
          </a:p>
          <a:p>
            <a:pPr eaLnBrk="1" fontAlgn="auto" hangingPunct="1">
              <a:spcAft>
                <a:spcPts val="0"/>
              </a:spcAft>
              <a:defRPr/>
            </a:pPr>
            <a:r>
              <a:rPr lang="en-US" sz="2000" b="0" dirty="0">
                <a:latin typeface="Verdana" panose="020B0604030504040204" pitchFamily="34" charset="0"/>
                <a:ea typeface="Verdana" panose="020B0604030504040204" pitchFamily="34" charset="0"/>
                <a:cs typeface="Verdana" panose="020B0604030504040204" pitchFamily="34" charset="0"/>
              </a:rPr>
              <a:t>The names, titles, and business addresses of persons who may have knowledge of the discriminatory action</a:t>
            </a:r>
          </a:p>
          <a:p>
            <a:pPr eaLnBrk="1" fontAlgn="auto" hangingPunct="1">
              <a:spcAft>
                <a:spcPts val="0"/>
              </a:spcAft>
              <a:defRPr/>
            </a:pPr>
            <a:r>
              <a:rPr lang="en-US" sz="2000" b="0" dirty="0">
                <a:latin typeface="Verdana" panose="020B0604030504040204" pitchFamily="34" charset="0"/>
                <a:ea typeface="Verdana" panose="020B0604030504040204" pitchFamily="34" charset="0"/>
                <a:cs typeface="Verdana" panose="020B0604030504040204" pitchFamily="34" charset="0"/>
              </a:rPr>
              <a:t>The date(s) during which the alleged discriminatory actions occurred</a:t>
            </a:r>
          </a:p>
          <a:p>
            <a:pPr eaLnBrk="1" fontAlgn="auto" hangingPunct="1">
              <a:spcAft>
                <a:spcPts val="0"/>
              </a:spcAft>
              <a:defRPr/>
            </a:pPr>
            <a:r>
              <a:rPr lang="en-US" sz="2000" b="0" dirty="0">
                <a:latin typeface="Verdana" panose="020B0604030504040204" pitchFamily="34" charset="0"/>
                <a:ea typeface="Verdana" panose="020B0604030504040204" pitchFamily="34" charset="0"/>
                <a:cs typeface="Verdana" panose="020B0604030504040204" pitchFamily="34" charset="0"/>
              </a:rPr>
              <a:t>The basis for the alleged discrimination</a:t>
            </a:r>
          </a:p>
          <a:p>
            <a:pPr marL="0" indent="0" eaLnBrk="1" fontAlgn="auto" hangingPunct="1">
              <a:spcAft>
                <a:spcPts val="0"/>
              </a:spcAft>
              <a:buFont typeface="Arial" panose="020B0604020202020204" pitchFamily="34" charset="0"/>
              <a:buNone/>
              <a:defRPr/>
            </a:pPr>
            <a:endParaRPr lang="en-US" dirty="0"/>
          </a:p>
        </p:txBody>
      </p:sp>
      <p:sp>
        <p:nvSpPr>
          <p:cNvPr id="66564" name="Text Placeholder 3">
            <a:extLst>
              <a:ext uri="{FF2B5EF4-FFF2-40B4-BE49-F238E27FC236}">
                <a16:creationId xmlns:a16="http://schemas.microsoft.com/office/drawing/2014/main" id="{17D6853B-21A0-4E4D-93E7-AB7194318FE4}"/>
              </a:ext>
            </a:extLst>
          </p:cNvPr>
          <p:cNvSpPr>
            <a:spLocks noGrp="1" noChangeArrowheads="1"/>
          </p:cNvSpPr>
          <p:nvPr>
            <p:ph type="body" sz="quarter" idx="11"/>
          </p:nvPr>
        </p:nvSpPr>
        <p:spPr bwMode="auto">
          <a:xfrm>
            <a:off x="522288" y="6243638"/>
            <a:ext cx="7991475"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spcBef>
                <a:spcPct val="0"/>
              </a:spcBef>
            </a:pPr>
            <a:endParaRPr lang="en-US"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BCEE-4D92-4B55-934F-6A315D3685F4}"/>
              </a:ext>
            </a:extLst>
          </p:cNvPr>
          <p:cNvSpPr>
            <a:spLocks noGrp="1"/>
          </p:cNvSpPr>
          <p:nvPr>
            <p:ph type="title"/>
          </p:nvPr>
        </p:nvSpPr>
        <p:spPr>
          <a:xfrm>
            <a:off x="674688" y="623888"/>
            <a:ext cx="7842250" cy="549275"/>
          </a:xfrm>
        </p:spPr>
        <p:txBody>
          <a:bodyPr/>
          <a:lstStyle/>
          <a:p>
            <a:pPr eaLnBrk="1" fontAlgn="auto" hangingPunct="1">
              <a:spcAft>
                <a:spcPts val="0"/>
              </a:spcAft>
              <a:defRPr/>
            </a:pPr>
            <a:r>
              <a:rPr lang="en-US" spc="-5" dirty="0">
                <a:solidFill>
                  <a:srgbClr val="136442"/>
                </a:solidFill>
                <a:latin typeface="Verdana"/>
                <a:cs typeface="Verdana"/>
              </a:rPr>
              <a:t>Complaint Processing</a:t>
            </a:r>
            <a:r>
              <a:rPr lang="en-US" spc="30" dirty="0">
                <a:solidFill>
                  <a:srgbClr val="136442"/>
                </a:solidFill>
                <a:latin typeface="Verdana"/>
                <a:cs typeface="Verdana"/>
              </a:rPr>
              <a:t> </a:t>
            </a:r>
            <a:r>
              <a:rPr lang="en-US" spc="-5" dirty="0">
                <a:solidFill>
                  <a:srgbClr val="136442"/>
                </a:solidFill>
                <a:latin typeface="Verdana"/>
                <a:cs typeface="Verdana"/>
              </a:rPr>
              <a:t>Procedures</a:t>
            </a:r>
            <a:br>
              <a:rPr lang="en-US" dirty="0">
                <a:latin typeface="Verdana"/>
                <a:cs typeface="Verdana"/>
              </a:rPr>
            </a:br>
            <a:endParaRPr lang="en-US" dirty="0"/>
          </a:p>
        </p:txBody>
      </p:sp>
      <p:sp>
        <p:nvSpPr>
          <p:cNvPr id="68611" name="Rectangle 2">
            <a:extLst>
              <a:ext uri="{FF2B5EF4-FFF2-40B4-BE49-F238E27FC236}">
                <a16:creationId xmlns:a16="http://schemas.microsoft.com/office/drawing/2014/main" id="{348D6675-9B98-4603-9AD3-EFFEC826576F}"/>
              </a:ext>
            </a:extLst>
          </p:cNvPr>
          <p:cNvSpPr>
            <a:spLocks noChangeArrowheads="1"/>
          </p:cNvSpPr>
          <p:nvPr/>
        </p:nvSpPr>
        <p:spPr bwMode="auto">
          <a:xfrm>
            <a:off x="336550" y="1501775"/>
            <a:ext cx="8180388"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42900">
              <a:tabLst>
                <a:tab pos="354013" algn="l"/>
                <a:tab pos="355600" algn="l"/>
              </a:tabLst>
              <a:defRPr>
                <a:solidFill>
                  <a:schemeClr val="tx1"/>
                </a:solidFill>
                <a:latin typeface="Arial" panose="020B0604020202020204" pitchFamily="34" charset="0"/>
              </a:defRPr>
            </a:lvl1pPr>
            <a:lvl2pPr marL="742950" indent="-285750">
              <a:tabLst>
                <a:tab pos="354013" algn="l"/>
                <a:tab pos="355600" algn="l"/>
              </a:tabLst>
              <a:defRPr>
                <a:solidFill>
                  <a:schemeClr val="tx1"/>
                </a:solidFill>
                <a:latin typeface="Arial" panose="020B0604020202020204" pitchFamily="34" charset="0"/>
              </a:defRPr>
            </a:lvl2pPr>
            <a:lvl3pPr marL="1143000" indent="-228600">
              <a:tabLst>
                <a:tab pos="354013" algn="l"/>
                <a:tab pos="355600" algn="l"/>
              </a:tabLst>
              <a:defRPr>
                <a:solidFill>
                  <a:schemeClr val="tx1"/>
                </a:solidFill>
                <a:latin typeface="Arial" panose="020B0604020202020204" pitchFamily="34" charset="0"/>
              </a:defRPr>
            </a:lvl3pPr>
            <a:lvl4pPr marL="1600200" indent="-228600">
              <a:tabLst>
                <a:tab pos="354013" algn="l"/>
                <a:tab pos="355600" algn="l"/>
              </a:tabLst>
              <a:defRPr>
                <a:solidFill>
                  <a:schemeClr val="tx1"/>
                </a:solidFill>
                <a:latin typeface="Arial" panose="020B0604020202020204" pitchFamily="34" charset="0"/>
              </a:defRPr>
            </a:lvl4pPr>
            <a:lvl5pPr marL="2057400" indent="-228600">
              <a:tabLst>
                <a:tab pos="354013" algn="l"/>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9pPr>
          </a:lstStyle>
          <a:p>
            <a:pPr eaLnBrk="1" hangingPunct="1">
              <a:spcBef>
                <a:spcPts val="100"/>
              </a:spcBef>
              <a:buClr>
                <a:srgbClr val="136442"/>
              </a:buClr>
              <a:buFont typeface="Wingdings" panose="05000000000000000000" pitchFamily="2" charset="2"/>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Complaints must be filed within 180 days from the alleged act of discrimination.</a:t>
            </a:r>
          </a:p>
          <a:p>
            <a:pPr eaLnBrk="1" hangingPunct="1">
              <a:spcBef>
                <a:spcPts val="38"/>
              </a:spcBef>
              <a:buClr>
                <a:srgbClr val="136442"/>
              </a:buClr>
              <a:buFont typeface="Wingdings" panose="05000000000000000000" pitchFamily="2" charset="2"/>
              <a:buChar char=""/>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buClr>
                <a:srgbClr val="136442"/>
              </a:buClr>
              <a:buFont typeface="Wingdings" panose="05000000000000000000" pitchFamily="2" charset="2"/>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Upon receipt of a verbal or written Complaint must be accepted and forwarded to NC DSS Civil Rights Coordinator (Dear County Director Letter explains the time frame.  </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hlinkClick r:id="rId3" action="ppaction://hlinksldjump"/>
              </a:rPr>
              <a:t>https://www2.ncdhhs.gov/dss/dcdl/programcompliance/PC-01-2018.pdf </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1700">
              <a:solidFill>
                <a:srgbClr val="000000"/>
              </a:solidFill>
              <a:latin typeface="Times New Roman" panose="02020603050405020304" pitchFamily="18" charset="0"/>
              <a:cs typeface="Times New Roman" panose="02020603050405020304" pitchFamily="18" charset="0"/>
            </a:endParaRPr>
          </a:p>
          <a:p>
            <a:pPr eaLnBrk="1" hangingPunct="1">
              <a:lnSpc>
                <a:spcPts val="1338"/>
              </a:lnSpc>
              <a:spcBef>
                <a:spcPts val="1063"/>
              </a:spcBef>
              <a:buClr>
                <a:srgbClr val="136442"/>
              </a:buClr>
              <a:buFont typeface="Wingdings" panose="05000000000000000000" pitchFamily="2" charset="2"/>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Age-based Complaints involve </a:t>
            </a:r>
            <a:r>
              <a:rPr lang="en-US" altLang="en-US" sz="1400">
                <a:latin typeface="Verdana" panose="020B0604030504040204" pitchFamily="34" charset="0"/>
                <a:ea typeface="Verdana" panose="020B0604030504040204" pitchFamily="34" charset="0"/>
                <a:cs typeface="Verdana" panose="020B0604030504040204" pitchFamily="34" charset="0"/>
              </a:rPr>
              <a:t>Federal Mediation and Conciliation Service</a:t>
            </a:r>
            <a:r>
              <a:rPr lang="en-US" altLang="en-US" sz="1400" b="1">
                <a:latin typeface="Verdana" panose="020B0604030504040204" pitchFamily="34" charset="0"/>
                <a:ea typeface="Verdana" panose="020B0604030504040204" pitchFamily="34" charset="0"/>
                <a:cs typeface="Verdana" panose="020B0604030504040204" pitchFamily="34" charset="0"/>
              </a:rPr>
              <a:t> </a:t>
            </a:r>
            <a:r>
              <a:rPr lang="en-US" altLang="en-US" sz="1400">
                <a:latin typeface="Verdana" panose="020B0604030504040204" pitchFamily="34" charset="0"/>
                <a:ea typeface="Verdana" panose="020B0604030504040204" pitchFamily="34" charset="0"/>
                <a:cs typeface="Verdana" panose="020B0604030504040204" pitchFamily="34" charset="0"/>
              </a:rPr>
              <a:t>(</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FMCS) and will be referred to US HHS or USDA FNS Civil Rights Division.</a:t>
            </a:r>
          </a:p>
          <a:p>
            <a:pPr eaLnBrk="1" hangingPunct="1">
              <a:buClr>
                <a:srgbClr val="136442"/>
              </a:buClr>
              <a:buFont typeface="Wingdings" panose="05000000000000000000" pitchFamily="2" charset="2"/>
              <a:buChar char=""/>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buClr>
                <a:srgbClr val="136442"/>
              </a:buClr>
              <a:buFont typeface="Wingdings" panose="05000000000000000000" pitchFamily="2" charset="2"/>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Complaints may be written, verbal, or anonymous.</a:t>
            </a:r>
          </a:p>
          <a:p>
            <a:pPr eaLnBrk="1" hangingPunct="1">
              <a:spcBef>
                <a:spcPts val="38"/>
              </a:spcBef>
              <a:buClr>
                <a:srgbClr val="136442"/>
              </a:buClr>
              <a:buFont typeface="Wingdings" panose="05000000000000000000" pitchFamily="2" charset="2"/>
              <a:buChar char=""/>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buClr>
                <a:srgbClr val="136442"/>
              </a:buClr>
              <a:buFont typeface="Wingdings" panose="05000000000000000000" pitchFamily="2" charset="2"/>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Confidentiality is extremely important and must be maintained.</a:t>
            </a:r>
          </a:p>
          <a:p>
            <a:pPr eaLnBrk="1" hangingPunct="1">
              <a:spcBef>
                <a:spcPts val="38"/>
              </a:spcBef>
              <a:buClr>
                <a:srgbClr val="136442"/>
              </a:buClr>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buClr>
                <a:srgbClr val="136442"/>
              </a:buClr>
              <a:buFont typeface="Wingdings" panose="05000000000000000000" pitchFamily="2" charset="2"/>
              <a:buChar char=""/>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Agencies must maintain a separate log reflecting only civil rights complaints.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2F2C-3319-4870-8E4C-2CCBA0E04662}"/>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Complaints of</a:t>
            </a:r>
            <a:r>
              <a:rPr lang="en-US" sz="2800" kern="0" dirty="0">
                <a:solidFill>
                  <a:srgbClr val="136442"/>
                </a:solidFill>
                <a:latin typeface="Verdana"/>
                <a:ea typeface="+mj-ea"/>
                <a:cs typeface="Verdana"/>
              </a:rPr>
              <a:t> </a:t>
            </a:r>
            <a:r>
              <a:rPr lang="en-US" sz="2800" kern="0" spc="-5" dirty="0">
                <a:solidFill>
                  <a:srgbClr val="136442"/>
                </a:solidFill>
                <a:latin typeface="Verdana"/>
                <a:ea typeface="+mj-ea"/>
                <a:cs typeface="Verdana"/>
              </a:rPr>
              <a:t>Discrimination</a:t>
            </a:r>
            <a:endParaRPr lang="en-US" dirty="0"/>
          </a:p>
        </p:txBody>
      </p:sp>
      <p:sp>
        <p:nvSpPr>
          <p:cNvPr id="70659" name="Rectangle 2">
            <a:extLst>
              <a:ext uri="{FF2B5EF4-FFF2-40B4-BE49-F238E27FC236}">
                <a16:creationId xmlns:a16="http://schemas.microsoft.com/office/drawing/2014/main" id="{E391FB0A-36DE-476E-8ECF-BAC46B955E3E}"/>
              </a:ext>
            </a:extLst>
          </p:cNvPr>
          <p:cNvSpPr>
            <a:spLocks noChangeArrowheads="1"/>
          </p:cNvSpPr>
          <p:nvPr/>
        </p:nvSpPr>
        <p:spPr bwMode="auto">
          <a:xfrm>
            <a:off x="484188" y="1501775"/>
            <a:ext cx="83089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471488">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n-US" altLang="en-US">
                <a:latin typeface="Verdana" panose="020B0604030504040204" pitchFamily="34" charset="0"/>
                <a:ea typeface="Verdana" panose="020B0604030504040204" pitchFamily="34" charset="0"/>
                <a:cs typeface="Verdana" panose="020B0604030504040204" pitchFamily="34" charset="0"/>
              </a:rPr>
              <a:t>NC DHHS, Division of Social Services:</a:t>
            </a:r>
          </a:p>
          <a:p>
            <a:pPr eaLnBrk="1" hangingPunct="1"/>
            <a:r>
              <a:rPr lang="en-US" altLang="en-US" u="sng">
                <a:latin typeface="Verdana" panose="020B0604030504040204" pitchFamily="34" charset="0"/>
                <a:ea typeface="Verdana" panose="020B0604030504040204" pitchFamily="34" charset="0"/>
                <a:cs typeface="Verdana" panose="020B0604030504040204" pitchFamily="34" charset="0"/>
                <a:hlinkClick r:id="rId3"/>
              </a:rPr>
              <a:t>NC DSS Complaint Form – English and Spanish</a:t>
            </a:r>
            <a:endParaRPr lang="en-US" altLang="en-US" u="sng">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Char char="Ø"/>
            </a:pPr>
            <a:r>
              <a:rPr lang="en-US" altLang="en-US">
                <a:latin typeface="Verdana" panose="020B0604030504040204" pitchFamily="34" charset="0"/>
                <a:ea typeface="Verdana" panose="020B0604030504040204" pitchFamily="34" charset="0"/>
                <a:cs typeface="Verdana" panose="020B0604030504040204" pitchFamily="34" charset="0"/>
              </a:rPr>
              <a:t>USDA, Office of the Assistant Secretary for Civil Rights: </a:t>
            </a:r>
          </a:p>
          <a:p>
            <a:pPr eaLnBrk="1" hangingPunct="1"/>
            <a:r>
              <a:rPr lang="en-US" altLang="en-US" u="sng">
                <a:latin typeface="Verdana" panose="020B0604030504040204" pitchFamily="34" charset="0"/>
                <a:ea typeface="Verdana" panose="020B0604030504040204" pitchFamily="34" charset="0"/>
                <a:cs typeface="Verdana" panose="020B0604030504040204" pitchFamily="34" charset="0"/>
                <a:hlinkClick r:id="rId4"/>
              </a:rPr>
              <a:t>USDA Program Discrimination Complaint Form - English</a:t>
            </a:r>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u="sng">
                <a:latin typeface="Verdana" panose="020B0604030504040204" pitchFamily="34" charset="0"/>
                <a:ea typeface="Verdana" panose="020B0604030504040204" pitchFamily="34" charset="0"/>
                <a:cs typeface="Verdana" panose="020B0604030504040204" pitchFamily="34" charset="0"/>
                <a:hlinkClick r:id="rId5"/>
              </a:rPr>
              <a:t>USDA Program Discrimination Compliant Form - Spanish</a:t>
            </a:r>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 </a:t>
            </a:r>
          </a:p>
          <a:p>
            <a:pPr eaLnBrk="1" hangingPunct="1">
              <a:buFont typeface="Wingdings" panose="05000000000000000000" pitchFamily="2" charset="2"/>
              <a:buChar char="Ø"/>
            </a:pPr>
            <a:r>
              <a:rPr lang="en-US" altLang="en-US">
                <a:latin typeface="Verdana" panose="020B0604030504040204" pitchFamily="34" charset="0"/>
                <a:ea typeface="Verdana" panose="020B0604030504040204" pitchFamily="34" charset="0"/>
                <a:cs typeface="Verdana" panose="020B0604030504040204" pitchFamily="34" charset="0"/>
              </a:rPr>
              <a:t>US DHHS, Office For Civil Rights:</a:t>
            </a:r>
          </a:p>
          <a:p>
            <a:pPr eaLnBrk="1" hangingPunct="1"/>
            <a:r>
              <a:rPr lang="en-US" altLang="en-US" u="sng">
                <a:latin typeface="Verdana" panose="020B0604030504040204" pitchFamily="34" charset="0"/>
                <a:ea typeface="Verdana" panose="020B0604030504040204" pitchFamily="34" charset="0"/>
                <a:cs typeface="Verdana" panose="020B0604030504040204" pitchFamily="34" charset="0"/>
                <a:hlinkClick r:id="rId6"/>
              </a:rPr>
              <a:t>DHHS Civil Rights Discrimination Complaint Form - English</a:t>
            </a:r>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u="sng">
                <a:latin typeface="Verdana" panose="020B0604030504040204" pitchFamily="34" charset="0"/>
                <a:ea typeface="Verdana" panose="020B0604030504040204" pitchFamily="34" charset="0"/>
                <a:cs typeface="Verdana" panose="020B0604030504040204" pitchFamily="34" charset="0"/>
                <a:hlinkClick r:id="rId7"/>
              </a:rPr>
              <a:t>DHHS Civil Rights Discrimination Complaint Form - Spanish</a:t>
            </a:r>
            <a:endParaRPr lang="en-US" altLang="en-US">
              <a:latin typeface="Verdana" panose="020B0604030504040204" pitchFamily="34" charset="0"/>
              <a:ea typeface="Verdana" panose="020B0604030504040204" pitchFamily="34" charset="0"/>
              <a:cs typeface="Verdana" panose="020B0604030504040204" pitchFamily="34" charset="0"/>
            </a:endParaRPr>
          </a:p>
          <a:p>
            <a:pPr lvl="2" eaLnBrk="1" hangingPunct="1">
              <a:lnSpc>
                <a:spcPct val="151000"/>
              </a:lnSpc>
              <a:spcBef>
                <a:spcPts val="363"/>
              </a:spcBef>
              <a:buClr>
                <a:srgbClr val="136442"/>
              </a:buClr>
              <a:buSzPct val="50000"/>
            </a:pPr>
            <a:endParaRPr lang="en-US" altLang="en-US">
              <a:solidFill>
                <a:srgbClr val="000000"/>
              </a:solidFill>
              <a:latin typeface="Lucida Sans Unicode" panose="020B0602030504020204" pitchFamily="34" charset="0"/>
              <a:cs typeface="Lucida Sans Unicode" panose="020B0602030504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DA5D-3278-499D-A685-AC55F519DE8A}"/>
              </a:ext>
            </a:extLst>
          </p:cNvPr>
          <p:cNvSpPr>
            <a:spLocks noGrp="1"/>
          </p:cNvSpPr>
          <p:nvPr>
            <p:ph type="title"/>
          </p:nvPr>
        </p:nvSpPr>
        <p:spPr/>
        <p:txBody>
          <a:bodyPr/>
          <a:lstStyle/>
          <a:p>
            <a:pPr algn="ctr"/>
            <a:r>
              <a:rPr lang="en-US" kern="0" spc="-10" dirty="0">
                <a:solidFill>
                  <a:schemeClr val="tx1"/>
                </a:solidFill>
                <a:latin typeface="Verdana"/>
                <a:ea typeface="+mj-ea"/>
                <a:cs typeface="Verdana"/>
              </a:rPr>
              <a:t>Ethnic &amp; Racial </a:t>
            </a:r>
            <a:r>
              <a:rPr lang="en-US" kern="0" spc="-5" dirty="0">
                <a:solidFill>
                  <a:schemeClr val="tx1"/>
                </a:solidFill>
                <a:latin typeface="Verdana"/>
                <a:ea typeface="+mj-ea"/>
                <a:cs typeface="Verdana"/>
              </a:rPr>
              <a:t>Data</a:t>
            </a:r>
            <a:r>
              <a:rPr lang="en-US" kern="0" spc="60" dirty="0">
                <a:solidFill>
                  <a:schemeClr val="tx1"/>
                </a:solidFill>
                <a:latin typeface="Verdana"/>
                <a:ea typeface="+mj-ea"/>
                <a:cs typeface="Verdana"/>
              </a:rPr>
              <a:t> </a:t>
            </a:r>
            <a:r>
              <a:rPr lang="en-US" kern="0" spc="-5" dirty="0">
                <a:solidFill>
                  <a:schemeClr val="tx1"/>
                </a:solidFill>
                <a:latin typeface="Verdana"/>
                <a:ea typeface="+mj-ea"/>
                <a:cs typeface="Verdana"/>
              </a:rPr>
              <a:t>Collection</a:t>
            </a:r>
            <a:endParaRPr lang="en-US" dirty="0">
              <a:solidFill>
                <a:schemeClr val="tx1"/>
              </a:solidFill>
            </a:endParaRPr>
          </a:p>
        </p:txBody>
      </p:sp>
      <p:sp>
        <p:nvSpPr>
          <p:cNvPr id="3" name="Rectangle 2">
            <a:extLst>
              <a:ext uri="{FF2B5EF4-FFF2-40B4-BE49-F238E27FC236}">
                <a16:creationId xmlns:a16="http://schemas.microsoft.com/office/drawing/2014/main" id="{B029D1E6-F4A2-4DD6-8C50-F541B7160C86}"/>
              </a:ext>
            </a:extLst>
          </p:cNvPr>
          <p:cNvSpPr/>
          <p:nvPr/>
        </p:nvSpPr>
        <p:spPr>
          <a:xfrm>
            <a:off x="497840" y="1819585"/>
            <a:ext cx="8107680" cy="3624069"/>
          </a:xfrm>
          <a:prstGeom prst="rect">
            <a:avLst/>
          </a:prstGeom>
        </p:spPr>
        <p:txBody>
          <a:bodyPr wrap="square">
            <a:spAutoFit/>
          </a:bodyPr>
          <a:lstStyle/>
          <a:p>
            <a:pPr marL="355600" marR="5080" lvl="0" indent="-342900">
              <a:lnSpc>
                <a:spcPts val="1820"/>
              </a:lnSpc>
              <a:spcBef>
                <a:spcPts val="540"/>
              </a:spcBef>
              <a:buFont typeface="Arial" panose="020B0604020202020204" pitchFamily="34" charset="0"/>
              <a:buChar char="•"/>
            </a:pPr>
            <a:r>
              <a:rPr lang="en-US" sz="1900" spc="-5" dirty="0">
                <a:solidFill>
                  <a:prstClr val="black"/>
                </a:solidFill>
                <a:latin typeface="Verdana"/>
                <a:cs typeface="Verdana"/>
              </a:rPr>
              <a:t>State and local agencies are required to obtain ethnic and race data</a:t>
            </a:r>
            <a:endParaRPr lang="en-US" sz="1900" dirty="0">
              <a:solidFill>
                <a:prstClr val="black"/>
              </a:solidFill>
              <a:latin typeface="Verdana"/>
              <a:cs typeface="Verdana"/>
            </a:endParaRPr>
          </a:p>
          <a:p>
            <a:pPr lvl="0"/>
            <a:endParaRPr lang="en-US" dirty="0">
              <a:solidFill>
                <a:prstClr val="black"/>
              </a:solidFill>
              <a:latin typeface="Verdana" panose="020B0604030504040204" pitchFamily="34" charset="0"/>
              <a:ea typeface="Verdana" panose="020B0604030504040204" pitchFamily="34" charset="0"/>
              <a:cs typeface="Times New Roman"/>
            </a:endParaRPr>
          </a:p>
          <a:p>
            <a:pPr marL="641350" marR="312420" lvl="0" indent="-285750">
              <a:lnSpc>
                <a:spcPts val="1540"/>
              </a:lnSpc>
              <a:buClr>
                <a:srgbClr val="213D60"/>
              </a:buClr>
              <a:buFont typeface="Arial" panose="020B0604020202020204" pitchFamily="34" charset="0"/>
              <a:buChar char="•"/>
              <a:tabLst>
                <a:tab pos="643255" algn="l"/>
                <a:tab pos="644525" algn="l"/>
              </a:tabLst>
            </a:pPr>
            <a:r>
              <a:rPr lang="en-US" spc="-5" dirty="0">
                <a:solidFill>
                  <a:prstClr val="black"/>
                </a:solidFill>
                <a:latin typeface="Verdana" panose="020B0604030504040204" pitchFamily="34" charset="0"/>
                <a:ea typeface="Verdana" panose="020B0604030504040204" pitchFamily="34" charset="0"/>
                <a:cs typeface="Verdana"/>
              </a:rPr>
              <a:t>To </a:t>
            </a:r>
            <a:r>
              <a:rPr lang="en-US" spc="-10" dirty="0">
                <a:solidFill>
                  <a:prstClr val="black"/>
                </a:solidFill>
                <a:latin typeface="Verdana" panose="020B0604030504040204" pitchFamily="34" charset="0"/>
                <a:ea typeface="Verdana" panose="020B0604030504040204" pitchFamily="34" charset="0"/>
                <a:cs typeface="Verdana"/>
              </a:rPr>
              <a:t>determine </a:t>
            </a:r>
            <a:r>
              <a:rPr lang="en-US" spc="-5" dirty="0">
                <a:solidFill>
                  <a:prstClr val="black"/>
                </a:solidFill>
                <a:latin typeface="Verdana" panose="020B0604030504040204" pitchFamily="34" charset="0"/>
                <a:ea typeface="Verdana" panose="020B0604030504040204" pitchFamily="34" charset="0"/>
                <a:cs typeface="Verdana"/>
              </a:rPr>
              <a:t>how </a:t>
            </a:r>
            <a:r>
              <a:rPr lang="en-US" spc="-10" dirty="0">
                <a:solidFill>
                  <a:prstClr val="black"/>
                </a:solidFill>
                <a:latin typeface="Verdana" panose="020B0604030504040204" pitchFamily="34" charset="0"/>
                <a:ea typeface="Verdana" panose="020B0604030504040204" pitchFamily="34" charset="0"/>
                <a:cs typeface="Verdana"/>
              </a:rPr>
              <a:t>effectively Social Services programs </a:t>
            </a:r>
            <a:r>
              <a:rPr lang="en-US" spc="-5" dirty="0">
                <a:solidFill>
                  <a:prstClr val="black"/>
                </a:solidFill>
                <a:latin typeface="Verdana" panose="020B0604030504040204" pitchFamily="34" charset="0"/>
                <a:ea typeface="Verdana" panose="020B0604030504040204" pitchFamily="34" charset="0"/>
                <a:cs typeface="Verdana"/>
              </a:rPr>
              <a:t>are reaching </a:t>
            </a:r>
            <a:r>
              <a:rPr lang="en-US" spc="-10" dirty="0">
                <a:solidFill>
                  <a:prstClr val="black"/>
                </a:solidFill>
                <a:latin typeface="Verdana" panose="020B0604030504040204" pitchFamily="34" charset="0"/>
                <a:ea typeface="Verdana" panose="020B0604030504040204" pitchFamily="34" charset="0"/>
                <a:cs typeface="Verdana"/>
              </a:rPr>
              <a:t>potentially eligible populations, applicants </a:t>
            </a:r>
            <a:r>
              <a:rPr lang="en-US" spc="-5" dirty="0">
                <a:solidFill>
                  <a:prstClr val="black"/>
                </a:solidFill>
                <a:latin typeface="Verdana" panose="020B0604030504040204" pitchFamily="34" charset="0"/>
                <a:ea typeface="Verdana" panose="020B0604030504040204" pitchFamily="34" charset="0"/>
                <a:cs typeface="Verdana"/>
              </a:rPr>
              <a:t>and</a:t>
            </a:r>
            <a:r>
              <a:rPr lang="en-US" spc="65" dirty="0">
                <a:solidFill>
                  <a:prstClr val="black"/>
                </a:solidFill>
                <a:latin typeface="Verdana" panose="020B0604030504040204" pitchFamily="34" charset="0"/>
                <a:ea typeface="Verdana" panose="020B0604030504040204" pitchFamily="34" charset="0"/>
                <a:cs typeface="Verdana"/>
              </a:rPr>
              <a:t> </a:t>
            </a:r>
            <a:r>
              <a:rPr lang="en-US" spc="-5" dirty="0">
                <a:solidFill>
                  <a:prstClr val="black"/>
                </a:solidFill>
                <a:latin typeface="Verdana" panose="020B0604030504040204" pitchFamily="34" charset="0"/>
                <a:ea typeface="Verdana" panose="020B0604030504040204" pitchFamily="34" charset="0"/>
                <a:cs typeface="Verdana"/>
              </a:rPr>
              <a:t>participants,</a:t>
            </a:r>
            <a:endParaRPr lang="en-US" dirty="0">
              <a:solidFill>
                <a:prstClr val="black"/>
              </a:solidFill>
              <a:latin typeface="Verdana" panose="020B0604030504040204" pitchFamily="34" charset="0"/>
              <a:ea typeface="Verdana" panose="020B0604030504040204" pitchFamily="34" charset="0"/>
              <a:cs typeface="Verdana"/>
            </a:endParaRPr>
          </a:p>
          <a:p>
            <a:pPr lvl="0">
              <a:spcBef>
                <a:spcPts val="35"/>
              </a:spcBef>
              <a:buFontTx/>
              <a:buChar char=""/>
            </a:pPr>
            <a:endParaRPr lang="en-US" dirty="0">
              <a:solidFill>
                <a:prstClr val="black"/>
              </a:solidFill>
              <a:latin typeface="Verdana" panose="020B0604030504040204" pitchFamily="34" charset="0"/>
              <a:ea typeface="Verdana" panose="020B0604030504040204" pitchFamily="34" charset="0"/>
              <a:cs typeface="Times New Roman"/>
            </a:endParaRPr>
          </a:p>
          <a:p>
            <a:pPr marL="641350" lvl="0" indent="-285750">
              <a:spcBef>
                <a:spcPts val="5"/>
              </a:spcBef>
              <a:buClr>
                <a:srgbClr val="136442"/>
              </a:buClr>
              <a:buSzPct val="93750"/>
              <a:buFont typeface="Arial" panose="020B0604020202020204" pitchFamily="34" charset="0"/>
              <a:buChar char="•"/>
              <a:tabLst>
                <a:tab pos="517525" algn="l"/>
              </a:tabLst>
            </a:pPr>
            <a:r>
              <a:rPr lang="en-US" spc="-5" dirty="0">
                <a:solidFill>
                  <a:prstClr val="black"/>
                </a:solidFill>
                <a:latin typeface="Verdana" panose="020B0604030504040204" pitchFamily="34" charset="0"/>
                <a:ea typeface="Verdana" panose="020B0604030504040204" pitchFamily="34" charset="0"/>
                <a:cs typeface="Verdana"/>
              </a:rPr>
              <a:t>To </a:t>
            </a:r>
            <a:r>
              <a:rPr lang="en-US" spc="-10" dirty="0">
                <a:solidFill>
                  <a:prstClr val="black"/>
                </a:solidFill>
                <a:latin typeface="Verdana" panose="020B0604030504040204" pitchFamily="34" charset="0"/>
                <a:ea typeface="Verdana" panose="020B0604030504040204" pitchFamily="34" charset="0"/>
                <a:cs typeface="Verdana"/>
              </a:rPr>
              <a:t>identify </a:t>
            </a:r>
            <a:r>
              <a:rPr lang="en-US" spc="-5" dirty="0">
                <a:solidFill>
                  <a:prstClr val="black"/>
                </a:solidFill>
                <a:latin typeface="Verdana" panose="020B0604030504040204" pitchFamily="34" charset="0"/>
                <a:ea typeface="Verdana" panose="020B0604030504040204" pitchFamily="34" charset="0"/>
                <a:cs typeface="Verdana"/>
              </a:rPr>
              <a:t>areas </a:t>
            </a:r>
            <a:r>
              <a:rPr lang="en-US" spc="-10" dirty="0">
                <a:solidFill>
                  <a:prstClr val="black"/>
                </a:solidFill>
                <a:latin typeface="Verdana" panose="020B0604030504040204" pitchFamily="34" charset="0"/>
                <a:ea typeface="Verdana" panose="020B0604030504040204" pitchFamily="34" charset="0"/>
                <a:cs typeface="Verdana"/>
              </a:rPr>
              <a:t>where </a:t>
            </a:r>
            <a:r>
              <a:rPr lang="en-US" spc="-5" dirty="0">
                <a:solidFill>
                  <a:prstClr val="black"/>
                </a:solidFill>
                <a:latin typeface="Verdana" panose="020B0604030504040204" pitchFamily="34" charset="0"/>
                <a:ea typeface="Verdana" panose="020B0604030504040204" pitchFamily="34" charset="0"/>
                <a:cs typeface="Verdana"/>
              </a:rPr>
              <a:t>additional outreach or </a:t>
            </a:r>
            <a:r>
              <a:rPr lang="en-US" spc="-10" dirty="0">
                <a:solidFill>
                  <a:prstClr val="black"/>
                </a:solidFill>
                <a:latin typeface="Verdana" panose="020B0604030504040204" pitchFamily="34" charset="0"/>
                <a:ea typeface="Verdana" panose="020B0604030504040204" pitchFamily="34" charset="0"/>
                <a:cs typeface="Verdana"/>
              </a:rPr>
              <a:t>services </a:t>
            </a:r>
            <a:r>
              <a:rPr lang="en-US" spc="-5" dirty="0">
                <a:solidFill>
                  <a:prstClr val="black"/>
                </a:solidFill>
                <a:latin typeface="Verdana" panose="020B0604030504040204" pitchFamily="34" charset="0"/>
                <a:ea typeface="Verdana" panose="020B0604030504040204" pitchFamily="34" charset="0"/>
                <a:cs typeface="Verdana"/>
              </a:rPr>
              <a:t>are</a:t>
            </a:r>
            <a:r>
              <a:rPr lang="en-US" spc="275" dirty="0">
                <a:solidFill>
                  <a:prstClr val="black"/>
                </a:solidFill>
                <a:latin typeface="Verdana" panose="020B0604030504040204" pitchFamily="34" charset="0"/>
                <a:ea typeface="Verdana" panose="020B0604030504040204" pitchFamily="34" charset="0"/>
                <a:cs typeface="Verdana"/>
              </a:rPr>
              <a:t> </a:t>
            </a:r>
            <a:r>
              <a:rPr lang="en-US" spc="-5" dirty="0">
                <a:solidFill>
                  <a:prstClr val="black"/>
                </a:solidFill>
                <a:latin typeface="Verdana" panose="020B0604030504040204" pitchFamily="34" charset="0"/>
                <a:ea typeface="Verdana" panose="020B0604030504040204" pitchFamily="34" charset="0"/>
                <a:cs typeface="Verdana"/>
              </a:rPr>
              <a:t>needed,</a:t>
            </a:r>
            <a:endParaRPr lang="en-US" dirty="0">
              <a:solidFill>
                <a:prstClr val="black"/>
              </a:solidFill>
              <a:latin typeface="Verdana" panose="020B0604030504040204" pitchFamily="34" charset="0"/>
              <a:ea typeface="Verdana" panose="020B0604030504040204" pitchFamily="34" charset="0"/>
              <a:cs typeface="Verdana"/>
            </a:endParaRPr>
          </a:p>
          <a:p>
            <a:pPr lvl="0">
              <a:spcBef>
                <a:spcPts val="20"/>
              </a:spcBef>
              <a:buFontTx/>
              <a:buChar char=""/>
            </a:pPr>
            <a:endParaRPr lang="en-US" dirty="0">
              <a:solidFill>
                <a:prstClr val="black"/>
              </a:solidFill>
              <a:latin typeface="Verdana" panose="020B0604030504040204" pitchFamily="34" charset="0"/>
              <a:ea typeface="Verdana" panose="020B0604030504040204" pitchFamily="34" charset="0"/>
              <a:cs typeface="Times New Roman"/>
            </a:endParaRPr>
          </a:p>
          <a:p>
            <a:pPr marL="641350" lvl="0" indent="-285750">
              <a:buClr>
                <a:srgbClr val="136442"/>
              </a:buClr>
              <a:buSzPct val="93750"/>
              <a:buFont typeface="Arial" panose="020B0604020202020204" pitchFamily="34" charset="0"/>
              <a:buChar char="•"/>
              <a:tabLst>
                <a:tab pos="517525" algn="l"/>
              </a:tabLst>
            </a:pPr>
            <a:r>
              <a:rPr lang="en-US" spc="-5" dirty="0">
                <a:solidFill>
                  <a:prstClr val="black"/>
                </a:solidFill>
                <a:latin typeface="Verdana" panose="020B0604030504040204" pitchFamily="34" charset="0"/>
                <a:ea typeface="Verdana" panose="020B0604030504040204" pitchFamily="34" charset="0"/>
                <a:cs typeface="Verdana"/>
              </a:rPr>
              <a:t>To </a:t>
            </a:r>
            <a:r>
              <a:rPr lang="en-US" spc="-10" dirty="0">
                <a:solidFill>
                  <a:prstClr val="black"/>
                </a:solidFill>
                <a:latin typeface="Verdana" panose="020B0604030504040204" pitchFamily="34" charset="0"/>
                <a:ea typeface="Verdana" panose="020B0604030504040204" pitchFamily="34" charset="0"/>
                <a:cs typeface="Verdana"/>
              </a:rPr>
              <a:t>assist in </a:t>
            </a:r>
            <a:r>
              <a:rPr lang="en-US" spc="-5" dirty="0">
                <a:solidFill>
                  <a:prstClr val="black"/>
                </a:solidFill>
                <a:latin typeface="Verdana" panose="020B0604030504040204" pitchFamily="34" charset="0"/>
                <a:ea typeface="Verdana" panose="020B0604030504040204" pitchFamily="34" charset="0"/>
                <a:cs typeface="Verdana"/>
              </a:rPr>
              <a:t>the </a:t>
            </a:r>
            <a:r>
              <a:rPr lang="en-US" spc="-10" dirty="0">
                <a:solidFill>
                  <a:prstClr val="black"/>
                </a:solidFill>
                <a:latin typeface="Verdana" panose="020B0604030504040204" pitchFamily="34" charset="0"/>
                <a:ea typeface="Verdana" panose="020B0604030504040204" pitchFamily="34" charset="0"/>
                <a:cs typeface="Verdana"/>
              </a:rPr>
              <a:t>selection </a:t>
            </a:r>
            <a:r>
              <a:rPr lang="en-US" spc="-5" dirty="0">
                <a:solidFill>
                  <a:prstClr val="black"/>
                </a:solidFill>
                <a:latin typeface="Verdana" panose="020B0604030504040204" pitchFamily="34" charset="0"/>
                <a:ea typeface="Verdana" panose="020B0604030504040204" pitchFamily="34" charset="0"/>
                <a:cs typeface="Verdana"/>
              </a:rPr>
              <a:t>of </a:t>
            </a:r>
            <a:r>
              <a:rPr lang="en-US" spc="-10" dirty="0">
                <a:solidFill>
                  <a:prstClr val="black"/>
                </a:solidFill>
                <a:latin typeface="Verdana" panose="020B0604030504040204" pitchFamily="34" charset="0"/>
                <a:ea typeface="Verdana" panose="020B0604030504040204" pitchFamily="34" charset="0"/>
                <a:cs typeface="Verdana"/>
              </a:rPr>
              <a:t>locations </a:t>
            </a:r>
            <a:r>
              <a:rPr lang="en-US" spc="-5" dirty="0">
                <a:solidFill>
                  <a:prstClr val="black"/>
                </a:solidFill>
                <a:latin typeface="Verdana" panose="020B0604030504040204" pitchFamily="34" charset="0"/>
                <a:ea typeface="Verdana" panose="020B0604030504040204" pitchFamily="34" charset="0"/>
                <a:cs typeface="Verdana"/>
              </a:rPr>
              <a:t>for compliance reviews,</a:t>
            </a:r>
            <a:r>
              <a:rPr lang="en-US" spc="330" dirty="0">
                <a:solidFill>
                  <a:prstClr val="black"/>
                </a:solidFill>
                <a:latin typeface="Verdana" panose="020B0604030504040204" pitchFamily="34" charset="0"/>
                <a:ea typeface="Verdana" panose="020B0604030504040204" pitchFamily="34" charset="0"/>
                <a:cs typeface="Verdana"/>
              </a:rPr>
              <a:t> </a:t>
            </a:r>
            <a:r>
              <a:rPr lang="en-US" spc="-5" dirty="0">
                <a:solidFill>
                  <a:prstClr val="black"/>
                </a:solidFill>
                <a:latin typeface="Verdana" panose="020B0604030504040204" pitchFamily="34" charset="0"/>
                <a:ea typeface="Verdana" panose="020B0604030504040204" pitchFamily="34" charset="0"/>
                <a:cs typeface="Verdana"/>
              </a:rPr>
              <a:t>and</a:t>
            </a:r>
            <a:endParaRPr lang="en-US" dirty="0">
              <a:solidFill>
                <a:prstClr val="black"/>
              </a:solidFill>
              <a:latin typeface="Verdana" panose="020B0604030504040204" pitchFamily="34" charset="0"/>
              <a:ea typeface="Verdana" panose="020B0604030504040204" pitchFamily="34" charset="0"/>
              <a:cs typeface="Verdana"/>
            </a:endParaRPr>
          </a:p>
          <a:p>
            <a:pPr lvl="0">
              <a:spcBef>
                <a:spcPts val="30"/>
              </a:spcBef>
              <a:buFontTx/>
              <a:buChar char=""/>
            </a:pPr>
            <a:endParaRPr lang="en-US" dirty="0">
              <a:solidFill>
                <a:prstClr val="black"/>
              </a:solidFill>
              <a:latin typeface="Verdana" panose="020B0604030504040204" pitchFamily="34" charset="0"/>
              <a:ea typeface="Verdana" panose="020B0604030504040204" pitchFamily="34" charset="0"/>
              <a:cs typeface="Times New Roman"/>
            </a:endParaRPr>
          </a:p>
          <a:p>
            <a:pPr marL="641350" lvl="0" indent="-285750">
              <a:buClr>
                <a:srgbClr val="136442"/>
              </a:buClr>
              <a:buSzPct val="93750"/>
              <a:buFont typeface="Arial" panose="020B0604020202020204" pitchFamily="34" charset="0"/>
              <a:buChar char="•"/>
              <a:tabLst>
                <a:tab pos="517525" algn="l"/>
              </a:tabLst>
            </a:pPr>
            <a:r>
              <a:rPr lang="en-US" spc="-5" dirty="0">
                <a:solidFill>
                  <a:prstClr val="black"/>
                </a:solidFill>
                <a:latin typeface="Verdana" panose="020B0604030504040204" pitchFamily="34" charset="0"/>
                <a:ea typeface="Verdana" panose="020B0604030504040204" pitchFamily="34" charset="0"/>
                <a:cs typeface="Verdana"/>
              </a:rPr>
              <a:t>To </a:t>
            </a:r>
            <a:r>
              <a:rPr lang="en-US" spc="-10" dirty="0">
                <a:solidFill>
                  <a:prstClr val="black"/>
                </a:solidFill>
                <a:latin typeface="Verdana" panose="020B0604030504040204" pitchFamily="34" charset="0"/>
                <a:ea typeface="Verdana" panose="020B0604030504040204" pitchFamily="34" charset="0"/>
                <a:cs typeface="Verdana"/>
              </a:rPr>
              <a:t>complete </a:t>
            </a:r>
            <a:r>
              <a:rPr lang="en-US" spc="-5" dirty="0">
                <a:solidFill>
                  <a:prstClr val="black"/>
                </a:solidFill>
                <a:latin typeface="Verdana" panose="020B0604030504040204" pitchFamily="34" charset="0"/>
                <a:ea typeface="Verdana" panose="020B0604030504040204" pitchFamily="34" charset="0"/>
                <a:cs typeface="Verdana"/>
              </a:rPr>
              <a:t>reports, as</a:t>
            </a:r>
            <a:r>
              <a:rPr lang="en-US" spc="85" dirty="0">
                <a:solidFill>
                  <a:prstClr val="black"/>
                </a:solidFill>
                <a:latin typeface="Verdana" panose="020B0604030504040204" pitchFamily="34" charset="0"/>
                <a:ea typeface="Verdana" panose="020B0604030504040204" pitchFamily="34" charset="0"/>
                <a:cs typeface="Verdana"/>
              </a:rPr>
              <a:t> </a:t>
            </a:r>
            <a:r>
              <a:rPr lang="en-US" spc="-5" dirty="0">
                <a:solidFill>
                  <a:prstClr val="black"/>
                </a:solidFill>
                <a:latin typeface="Verdana" panose="020B0604030504040204" pitchFamily="34" charset="0"/>
                <a:ea typeface="Verdana" panose="020B0604030504040204" pitchFamily="34" charset="0"/>
                <a:cs typeface="Verdana"/>
              </a:rPr>
              <a:t>required.</a:t>
            </a:r>
            <a:endParaRPr lang="en-US" dirty="0">
              <a:solidFill>
                <a:prstClr val="black"/>
              </a:solidFill>
              <a:latin typeface="Verdana" panose="020B0604030504040204" pitchFamily="34" charset="0"/>
              <a:ea typeface="Verdana" panose="020B0604030504040204" pitchFamily="34" charset="0"/>
              <a:cs typeface="Verdana"/>
            </a:endParaRPr>
          </a:p>
        </p:txBody>
      </p:sp>
    </p:spTree>
    <p:extLst>
      <p:ext uri="{BB962C8B-B14F-4D97-AF65-F5344CB8AC3E}">
        <p14:creationId xmlns:p14="http://schemas.microsoft.com/office/powerpoint/2010/main" val="1825330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C58-3317-47BB-B7D8-F8276A3A7C39}"/>
              </a:ext>
            </a:extLst>
          </p:cNvPr>
          <p:cNvSpPr>
            <a:spLocks noGrp="1"/>
          </p:cNvSpPr>
          <p:nvPr>
            <p:ph type="title"/>
          </p:nvPr>
        </p:nvSpPr>
        <p:spPr>
          <a:xfrm>
            <a:off x="650366" y="654534"/>
            <a:ext cx="7843267" cy="548640"/>
          </a:xfrm>
        </p:spPr>
        <p:txBody>
          <a:bodyPr/>
          <a:lstStyle/>
          <a:p>
            <a:pPr algn="ctr"/>
            <a:r>
              <a:rPr lang="en-US" dirty="0">
                <a:solidFill>
                  <a:schemeClr val="tx1"/>
                </a:solidFill>
                <a:latin typeface="Verdana" panose="020B0604030504040204" pitchFamily="34" charset="0"/>
                <a:ea typeface="Verdana" panose="020B0604030504040204" pitchFamily="34" charset="0"/>
              </a:rPr>
              <a:t>Data Collection and Reporting</a:t>
            </a:r>
          </a:p>
        </p:txBody>
      </p:sp>
      <p:sp>
        <p:nvSpPr>
          <p:cNvPr id="3" name="TextBox 2">
            <a:extLst>
              <a:ext uri="{FF2B5EF4-FFF2-40B4-BE49-F238E27FC236}">
                <a16:creationId xmlns:a16="http://schemas.microsoft.com/office/drawing/2014/main" id="{766B261F-5DA4-4F9F-89F1-963D7531F218}"/>
              </a:ext>
            </a:extLst>
          </p:cNvPr>
          <p:cNvSpPr txBox="1"/>
          <p:nvPr/>
        </p:nvSpPr>
        <p:spPr>
          <a:xfrm>
            <a:off x="965200" y="2013228"/>
            <a:ext cx="7051040" cy="2031325"/>
          </a:xfrm>
          <a:prstGeom prst="rect">
            <a:avLst/>
          </a:prstGeom>
          <a:noFill/>
        </p:spPr>
        <p:txBody>
          <a:bodyPr wrap="square" rtlCol="0">
            <a:spAutoFit/>
          </a:bodyPr>
          <a:lstStyle/>
          <a:p>
            <a:pPr>
              <a:buFont typeface="Wingdings" panose="05000000000000000000" pitchFamily="2" charset="2"/>
              <a:buChar char="ü"/>
              <a:defRPr/>
            </a:pPr>
            <a:r>
              <a:rPr lang="en-US" dirty="0">
                <a:latin typeface="Verdana" panose="020B0604030504040204" pitchFamily="34" charset="0"/>
                <a:ea typeface="Verdana" panose="020B0604030504040204" pitchFamily="34" charset="0"/>
                <a:cs typeface="Tahoma" panose="020B0604030504040204" pitchFamily="34" charset="0"/>
              </a:rPr>
              <a:t>State agencies, local agencies and other sub-recipients are required to obtain data by ethnic or race category on potentially eligible populations, applicants, and participants in their program service area.</a:t>
            </a:r>
          </a:p>
          <a:p>
            <a:pPr marL="452437">
              <a:buFont typeface="Wingdings" panose="05000000000000000000" pitchFamily="2" charset="2"/>
              <a:buChar char="ü"/>
              <a:defRPr/>
            </a:pPr>
            <a:endParaRPr lang="en-US" dirty="0">
              <a:latin typeface="Verdana" panose="020B0604030504040204" pitchFamily="34" charset="0"/>
              <a:ea typeface="Verdana" panose="020B0604030504040204" pitchFamily="34" charset="0"/>
              <a:cs typeface="Tahoma" panose="020B0604030504040204" pitchFamily="34" charset="0"/>
            </a:endParaRPr>
          </a:p>
          <a:p>
            <a:pPr>
              <a:buFont typeface="Wingdings" panose="05000000000000000000" pitchFamily="2" charset="2"/>
              <a:buChar char="ü"/>
              <a:defRPr/>
            </a:pPr>
            <a:r>
              <a:rPr lang="en-US" dirty="0">
                <a:latin typeface="Verdana" panose="020B0604030504040204" pitchFamily="34" charset="0"/>
                <a:ea typeface="Verdana" panose="020B0604030504040204" pitchFamily="34" charset="0"/>
                <a:cs typeface="Tahoma" panose="020B0604030504040204" pitchFamily="34" charset="0"/>
              </a:rPr>
              <a:t>Systems for collecting actual ethnic or racial data must be established and information maintained for programs.</a:t>
            </a:r>
            <a:endParaRPr lang="en-US" sz="16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75824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83BB-EF97-424D-884F-87FC38D25F82}"/>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Data Collection and Reporting</a:t>
            </a:r>
          </a:p>
        </p:txBody>
      </p:sp>
      <p:sp>
        <p:nvSpPr>
          <p:cNvPr id="3" name="TextBox 2">
            <a:extLst>
              <a:ext uri="{FF2B5EF4-FFF2-40B4-BE49-F238E27FC236}">
                <a16:creationId xmlns:a16="http://schemas.microsoft.com/office/drawing/2014/main" id="{0DE65CE8-56F7-4AD9-A49B-4F3A05D25726}"/>
              </a:ext>
            </a:extLst>
          </p:cNvPr>
          <p:cNvSpPr txBox="1"/>
          <p:nvPr/>
        </p:nvSpPr>
        <p:spPr>
          <a:xfrm>
            <a:off x="772160" y="2062480"/>
            <a:ext cx="7325360" cy="3859518"/>
          </a:xfrm>
          <a:prstGeom prst="rect">
            <a:avLst/>
          </a:prstGeom>
          <a:noFill/>
        </p:spPr>
        <p:txBody>
          <a:bodyPr wrap="square" rtlCol="0">
            <a:spAutoFit/>
          </a:bodyPr>
          <a:lstStyle/>
          <a:p>
            <a:pPr marL="109728" indent="0">
              <a:lnSpc>
                <a:spcPct val="80000"/>
              </a:lnSpc>
              <a:buNone/>
            </a:pPr>
            <a:r>
              <a:rPr lang="en-US" altLang="en-US" b="1" dirty="0">
                <a:latin typeface="Verdana" panose="020B0604030504040204" pitchFamily="34" charset="0"/>
                <a:ea typeface="Verdana" panose="020B0604030504040204" pitchFamily="34" charset="0"/>
              </a:rPr>
              <a:t>Let participants know:</a:t>
            </a:r>
          </a:p>
          <a:p>
            <a:pPr marL="109728" indent="0">
              <a:lnSpc>
                <a:spcPct val="80000"/>
              </a:lnSpc>
              <a:buNone/>
            </a:pPr>
            <a:endParaRPr lang="en-US" altLang="en-US" dirty="0">
              <a:latin typeface="Verdana" panose="020B0604030504040204" pitchFamily="34" charset="0"/>
              <a:ea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rPr>
              <a:t>Self-identification is Voluntary</a:t>
            </a:r>
          </a:p>
          <a:p>
            <a:pPr marL="109728" indent="0">
              <a:lnSpc>
                <a:spcPct val="80000"/>
              </a:lnSpc>
              <a:buNone/>
            </a:pPr>
            <a:endParaRPr lang="en-US" altLang="en-US" dirty="0">
              <a:latin typeface="Verdana" panose="020B0604030504040204" pitchFamily="34" charset="0"/>
              <a:ea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rPr>
              <a:t>Data will not affect benefits/ eligibility</a:t>
            </a:r>
          </a:p>
          <a:p>
            <a:pPr marL="109728">
              <a:lnSpc>
                <a:spcPct val="80000"/>
              </a:lnSpc>
            </a:pPr>
            <a:endParaRPr lang="en-US" altLang="en-US" dirty="0">
              <a:latin typeface="Verdana" panose="020B0604030504040204" pitchFamily="34" charset="0"/>
              <a:ea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rPr>
              <a:t>“This information is requested solely for the purpose of determining the State’s compliance with Federal civil rights laws, and your response will not affect consideration of your application and may be protected by the Privacy Act. By providing this information, you will assist us in assuring that this program is administered in a nondiscriminatory manner.” </a:t>
            </a:r>
          </a:p>
          <a:p>
            <a:pPr marL="109728">
              <a:lnSpc>
                <a:spcPct val="80000"/>
              </a:lnSpc>
            </a:pPr>
            <a:endParaRPr lang="en-US" altLang="en-US" dirty="0">
              <a:latin typeface="Verdana" panose="020B0604030504040204" pitchFamily="34" charset="0"/>
              <a:ea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rPr>
              <a:t>If applicant declines to self-identify, a visual identification of his/her ethnicity  and race will be made and recorded in the data system.</a:t>
            </a:r>
          </a:p>
        </p:txBody>
      </p:sp>
    </p:spTree>
    <p:extLst>
      <p:ext uri="{BB962C8B-B14F-4D97-AF65-F5344CB8AC3E}">
        <p14:creationId xmlns:p14="http://schemas.microsoft.com/office/powerpoint/2010/main" val="15102933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9DAC-5B2F-4D43-A198-5269B10D1C0C}"/>
              </a:ext>
            </a:extLst>
          </p:cNvPr>
          <p:cNvSpPr>
            <a:spLocks noGrp="1"/>
          </p:cNvSpPr>
          <p:nvPr>
            <p:ph type="title"/>
          </p:nvPr>
        </p:nvSpPr>
        <p:spPr/>
        <p:txBody>
          <a:bodyPr/>
          <a:lstStyle/>
          <a:p>
            <a:pPr algn="ctr"/>
            <a:r>
              <a:rPr lang="en-US" kern="0" spc="-5" dirty="0">
                <a:solidFill>
                  <a:schemeClr val="tx1"/>
                </a:solidFill>
                <a:latin typeface="Verdana"/>
                <a:ea typeface="+mj-ea"/>
                <a:cs typeface="Verdana"/>
              </a:rPr>
              <a:t>Data Collection and Reporting</a:t>
            </a:r>
            <a:endParaRPr lang="en-US" dirty="0">
              <a:solidFill>
                <a:schemeClr val="tx1"/>
              </a:solidFill>
            </a:endParaRPr>
          </a:p>
        </p:txBody>
      </p:sp>
      <p:sp>
        <p:nvSpPr>
          <p:cNvPr id="3" name="Rectangle 2">
            <a:extLst>
              <a:ext uri="{FF2B5EF4-FFF2-40B4-BE49-F238E27FC236}">
                <a16:creationId xmlns:a16="http://schemas.microsoft.com/office/drawing/2014/main" id="{375939EF-7754-4558-BC88-6137397929EE}"/>
              </a:ext>
            </a:extLst>
          </p:cNvPr>
          <p:cNvSpPr/>
          <p:nvPr/>
        </p:nvSpPr>
        <p:spPr>
          <a:xfrm>
            <a:off x="497839" y="1690854"/>
            <a:ext cx="7587673" cy="4488408"/>
          </a:xfrm>
          <a:prstGeom prst="rect">
            <a:avLst/>
          </a:prstGeom>
        </p:spPr>
        <p:txBody>
          <a:bodyPr wrap="square">
            <a:spAutoFit/>
          </a:bodyPr>
          <a:lstStyle/>
          <a:p>
            <a:pPr marL="298450" lvl="0" indent="-285750">
              <a:spcBef>
                <a:spcPts val="1910"/>
              </a:spcBef>
              <a:buFont typeface="Arial" panose="020B0604020202020204" pitchFamily="34" charset="0"/>
              <a:buChar char="•"/>
              <a:tabLst>
                <a:tab pos="322580" algn="l"/>
              </a:tabLst>
            </a:pPr>
            <a:r>
              <a:rPr lang="en-US" spc="-5" dirty="0">
                <a:solidFill>
                  <a:prstClr val="black"/>
                </a:solidFill>
                <a:latin typeface="Verdana"/>
                <a:cs typeface="Verdana"/>
              </a:rPr>
              <a:t>Must use 2-part question</a:t>
            </a:r>
          </a:p>
          <a:p>
            <a:pPr marL="12700" lvl="0">
              <a:spcBef>
                <a:spcPts val="1910"/>
              </a:spcBef>
              <a:tabLst>
                <a:tab pos="322580" algn="l"/>
              </a:tabLst>
            </a:pPr>
            <a:r>
              <a:rPr lang="en-US" spc="-5" dirty="0">
                <a:solidFill>
                  <a:prstClr val="black"/>
                </a:solidFill>
                <a:latin typeface="Verdana"/>
                <a:cs typeface="Verdana"/>
              </a:rPr>
              <a:t>	Ethnicity</a:t>
            </a:r>
            <a:endParaRPr lang="en-US" dirty="0">
              <a:solidFill>
                <a:prstClr val="black"/>
              </a:solidFill>
              <a:latin typeface="Verdana"/>
              <a:cs typeface="Verdana"/>
            </a:endParaRPr>
          </a:p>
          <a:p>
            <a:pPr marL="755650" lvl="0" indent="-285750">
              <a:spcBef>
                <a:spcPts val="1150"/>
              </a:spcBef>
              <a:buFont typeface="Wingdings" panose="05000000000000000000" pitchFamily="2" charset="2"/>
              <a:buChar char="ü"/>
            </a:pPr>
            <a:r>
              <a:rPr lang="en-US" spc="-5" dirty="0">
                <a:solidFill>
                  <a:prstClr val="black"/>
                </a:solidFill>
                <a:latin typeface="Verdana"/>
                <a:cs typeface="Verdana"/>
              </a:rPr>
              <a:t>Hispanic </a:t>
            </a:r>
            <a:r>
              <a:rPr lang="en-US" dirty="0">
                <a:solidFill>
                  <a:prstClr val="black"/>
                </a:solidFill>
                <a:latin typeface="Verdana"/>
                <a:cs typeface="Verdana"/>
              </a:rPr>
              <a:t>or</a:t>
            </a:r>
            <a:r>
              <a:rPr lang="en-US" spc="25" dirty="0">
                <a:solidFill>
                  <a:prstClr val="black"/>
                </a:solidFill>
                <a:latin typeface="Verdana"/>
                <a:cs typeface="Verdana"/>
              </a:rPr>
              <a:t> </a:t>
            </a:r>
            <a:r>
              <a:rPr lang="en-US" spc="-5" dirty="0">
                <a:solidFill>
                  <a:prstClr val="black"/>
                </a:solidFill>
                <a:latin typeface="Verdana"/>
                <a:cs typeface="Verdana"/>
              </a:rPr>
              <a:t>Latino</a:t>
            </a:r>
            <a:endParaRPr lang="en-US" dirty="0">
              <a:solidFill>
                <a:prstClr val="black"/>
              </a:solidFill>
              <a:latin typeface="Verdana"/>
              <a:cs typeface="Verdana"/>
            </a:endParaRPr>
          </a:p>
          <a:p>
            <a:pPr marL="755650" lvl="0" indent="-285750">
              <a:spcBef>
                <a:spcPts val="1150"/>
              </a:spcBef>
              <a:buFont typeface="Wingdings" panose="05000000000000000000" pitchFamily="2" charset="2"/>
              <a:buChar char="ü"/>
            </a:pPr>
            <a:r>
              <a:rPr lang="en-US" spc="-5" dirty="0">
                <a:solidFill>
                  <a:prstClr val="black"/>
                </a:solidFill>
                <a:latin typeface="Verdana"/>
                <a:cs typeface="Verdana"/>
              </a:rPr>
              <a:t>Not Hispanic </a:t>
            </a:r>
            <a:r>
              <a:rPr lang="en-US" dirty="0">
                <a:solidFill>
                  <a:prstClr val="black"/>
                </a:solidFill>
                <a:latin typeface="Verdana"/>
                <a:cs typeface="Verdana"/>
              </a:rPr>
              <a:t>or</a:t>
            </a:r>
            <a:r>
              <a:rPr lang="en-US" spc="25" dirty="0">
                <a:solidFill>
                  <a:prstClr val="black"/>
                </a:solidFill>
                <a:latin typeface="Verdana"/>
                <a:cs typeface="Verdana"/>
              </a:rPr>
              <a:t> </a:t>
            </a:r>
            <a:r>
              <a:rPr lang="en-US" spc="-5" dirty="0">
                <a:solidFill>
                  <a:prstClr val="black"/>
                </a:solidFill>
                <a:latin typeface="Verdana"/>
                <a:cs typeface="Verdana"/>
              </a:rPr>
              <a:t>Latino</a:t>
            </a:r>
            <a:endParaRPr lang="en-US" dirty="0">
              <a:solidFill>
                <a:prstClr val="black"/>
              </a:solidFill>
              <a:latin typeface="Verdana"/>
              <a:cs typeface="Verdana"/>
            </a:endParaRPr>
          </a:p>
          <a:p>
            <a:pPr marL="12700" lvl="0">
              <a:spcBef>
                <a:spcPts val="865"/>
              </a:spcBef>
              <a:tabLst>
                <a:tab pos="402590" algn="l"/>
                <a:tab pos="403225" algn="l"/>
              </a:tabLst>
            </a:pPr>
            <a:r>
              <a:rPr lang="en-US" spc="-5" dirty="0">
                <a:solidFill>
                  <a:prstClr val="black"/>
                </a:solidFill>
                <a:latin typeface="Verdana"/>
                <a:cs typeface="Verdana"/>
              </a:rPr>
              <a:t>	Race (may select </a:t>
            </a:r>
            <a:r>
              <a:rPr lang="en-US" dirty="0">
                <a:solidFill>
                  <a:prstClr val="black"/>
                </a:solidFill>
                <a:latin typeface="Verdana"/>
                <a:cs typeface="Verdana"/>
              </a:rPr>
              <a:t>one or </a:t>
            </a:r>
            <a:r>
              <a:rPr lang="en-US" spc="-5" dirty="0">
                <a:solidFill>
                  <a:prstClr val="black"/>
                </a:solidFill>
                <a:latin typeface="Verdana"/>
                <a:cs typeface="Verdana"/>
              </a:rPr>
              <a:t>more </a:t>
            </a:r>
            <a:r>
              <a:rPr lang="en-US" dirty="0">
                <a:solidFill>
                  <a:prstClr val="black"/>
                </a:solidFill>
                <a:latin typeface="Verdana"/>
                <a:cs typeface="Verdana"/>
              </a:rPr>
              <a:t>of the</a:t>
            </a:r>
            <a:r>
              <a:rPr lang="en-US" spc="10" dirty="0">
                <a:solidFill>
                  <a:prstClr val="black"/>
                </a:solidFill>
                <a:latin typeface="Verdana"/>
                <a:cs typeface="Verdana"/>
              </a:rPr>
              <a:t> </a:t>
            </a:r>
            <a:r>
              <a:rPr lang="en-US" spc="-5" dirty="0">
                <a:solidFill>
                  <a:prstClr val="black"/>
                </a:solidFill>
                <a:latin typeface="Verdana"/>
                <a:cs typeface="Verdana"/>
              </a:rPr>
              <a:t>following)</a:t>
            </a:r>
            <a:endParaRPr lang="en-US" dirty="0">
              <a:solidFill>
                <a:prstClr val="black"/>
              </a:solidFill>
              <a:latin typeface="Verdana"/>
              <a:cs typeface="Verdana"/>
            </a:endParaRPr>
          </a:p>
          <a:p>
            <a:pPr marL="755650" marR="973455" lvl="0" indent="-285750">
              <a:lnSpc>
                <a:spcPts val="4029"/>
              </a:lnSpc>
              <a:spcBef>
                <a:spcPts val="325"/>
              </a:spcBef>
              <a:buFont typeface="Wingdings" panose="05000000000000000000" pitchFamily="2" charset="2"/>
              <a:buChar char="ü"/>
            </a:pPr>
            <a:r>
              <a:rPr lang="en-US" spc="-5" dirty="0">
                <a:solidFill>
                  <a:prstClr val="black"/>
                </a:solidFill>
                <a:latin typeface="Verdana"/>
                <a:cs typeface="Verdana"/>
              </a:rPr>
              <a:t>Asian</a:t>
            </a:r>
          </a:p>
          <a:p>
            <a:pPr marL="755650" marR="973455" lvl="0" indent="-285750">
              <a:lnSpc>
                <a:spcPts val="4029"/>
              </a:lnSpc>
              <a:spcBef>
                <a:spcPts val="325"/>
              </a:spcBef>
              <a:buFont typeface="Wingdings" panose="05000000000000000000" pitchFamily="2" charset="2"/>
              <a:buChar char="ü"/>
            </a:pPr>
            <a:r>
              <a:rPr lang="en-US" spc="-5" dirty="0">
                <a:solidFill>
                  <a:prstClr val="black"/>
                </a:solidFill>
                <a:latin typeface="Verdana"/>
                <a:cs typeface="Verdana"/>
              </a:rPr>
              <a:t>American </a:t>
            </a:r>
            <a:r>
              <a:rPr lang="en-US" dirty="0">
                <a:solidFill>
                  <a:prstClr val="black"/>
                </a:solidFill>
                <a:latin typeface="Verdana"/>
                <a:cs typeface="Verdana"/>
              </a:rPr>
              <a:t>Indian or </a:t>
            </a:r>
            <a:r>
              <a:rPr lang="en-US" spc="-5" dirty="0">
                <a:solidFill>
                  <a:prstClr val="black"/>
                </a:solidFill>
                <a:latin typeface="Verdana"/>
                <a:cs typeface="Verdana"/>
              </a:rPr>
              <a:t>Alaskan Native </a:t>
            </a:r>
            <a:endParaRPr lang="en-US" dirty="0">
              <a:solidFill>
                <a:prstClr val="black"/>
              </a:solidFill>
              <a:latin typeface="Verdana"/>
              <a:cs typeface="Verdana"/>
            </a:endParaRPr>
          </a:p>
          <a:p>
            <a:pPr marL="755650" lvl="0" indent="-285750">
              <a:spcBef>
                <a:spcPts val="830"/>
              </a:spcBef>
              <a:buFont typeface="Wingdings" panose="05000000000000000000" pitchFamily="2" charset="2"/>
              <a:buChar char="ü"/>
            </a:pPr>
            <a:r>
              <a:rPr lang="en-US" dirty="0">
                <a:solidFill>
                  <a:prstClr val="black"/>
                </a:solidFill>
                <a:latin typeface="Verdana"/>
                <a:cs typeface="Verdana"/>
              </a:rPr>
              <a:t>Black or </a:t>
            </a:r>
            <a:r>
              <a:rPr lang="en-US" spc="-5" dirty="0">
                <a:solidFill>
                  <a:prstClr val="black"/>
                </a:solidFill>
                <a:latin typeface="Verdana"/>
                <a:cs typeface="Verdana"/>
              </a:rPr>
              <a:t>African</a:t>
            </a:r>
            <a:r>
              <a:rPr lang="en-US" spc="15" dirty="0">
                <a:solidFill>
                  <a:prstClr val="black"/>
                </a:solidFill>
                <a:latin typeface="Verdana"/>
                <a:cs typeface="Verdana"/>
              </a:rPr>
              <a:t> </a:t>
            </a:r>
            <a:r>
              <a:rPr lang="en-US" spc="-5" dirty="0">
                <a:solidFill>
                  <a:prstClr val="black"/>
                </a:solidFill>
                <a:latin typeface="Verdana"/>
                <a:cs typeface="Verdana"/>
              </a:rPr>
              <a:t>American</a:t>
            </a:r>
            <a:endParaRPr lang="en-US" dirty="0">
              <a:solidFill>
                <a:prstClr val="black"/>
              </a:solidFill>
              <a:latin typeface="Verdana"/>
              <a:cs typeface="Verdana"/>
            </a:endParaRPr>
          </a:p>
          <a:p>
            <a:pPr marL="755650" lvl="0" indent="-285750">
              <a:spcBef>
                <a:spcPts val="1155"/>
              </a:spcBef>
              <a:buFont typeface="Wingdings" panose="05000000000000000000" pitchFamily="2" charset="2"/>
              <a:buChar char="ü"/>
            </a:pPr>
            <a:r>
              <a:rPr lang="en-US" spc="-5" dirty="0">
                <a:solidFill>
                  <a:prstClr val="black"/>
                </a:solidFill>
                <a:latin typeface="Verdana"/>
                <a:cs typeface="Verdana"/>
              </a:rPr>
              <a:t>Native Hawaiian </a:t>
            </a:r>
            <a:r>
              <a:rPr lang="en-US" dirty="0">
                <a:solidFill>
                  <a:prstClr val="black"/>
                </a:solidFill>
                <a:latin typeface="Verdana"/>
                <a:cs typeface="Verdana"/>
              </a:rPr>
              <a:t>or </a:t>
            </a:r>
            <a:r>
              <a:rPr lang="en-US" spc="-5" dirty="0">
                <a:solidFill>
                  <a:prstClr val="black"/>
                </a:solidFill>
                <a:latin typeface="Verdana"/>
                <a:cs typeface="Verdana"/>
              </a:rPr>
              <a:t>Other Pacific Islander</a:t>
            </a:r>
            <a:endParaRPr lang="en-US" dirty="0">
              <a:solidFill>
                <a:prstClr val="black"/>
              </a:solidFill>
              <a:latin typeface="Verdana"/>
              <a:cs typeface="Verdana"/>
            </a:endParaRPr>
          </a:p>
          <a:p>
            <a:pPr marL="755650" lvl="0" indent="-285750">
              <a:spcBef>
                <a:spcPts val="1155"/>
              </a:spcBef>
              <a:buFont typeface="Wingdings" panose="05000000000000000000" pitchFamily="2" charset="2"/>
              <a:buChar char="ü"/>
            </a:pPr>
            <a:r>
              <a:rPr lang="en-US" spc="-5" dirty="0">
                <a:solidFill>
                  <a:prstClr val="black"/>
                </a:solidFill>
                <a:latin typeface="Verdana"/>
                <a:cs typeface="Verdana"/>
              </a:rPr>
              <a:t>White</a:t>
            </a:r>
            <a:endParaRPr lang="en-US" dirty="0">
              <a:solidFill>
                <a:prstClr val="black"/>
              </a:solidFill>
              <a:latin typeface="Verdana"/>
              <a:cs typeface="Verdana"/>
            </a:endParaRPr>
          </a:p>
        </p:txBody>
      </p:sp>
    </p:spTree>
    <p:extLst>
      <p:ext uri="{BB962C8B-B14F-4D97-AF65-F5344CB8AC3E}">
        <p14:creationId xmlns:p14="http://schemas.microsoft.com/office/powerpoint/2010/main" val="1985517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E66F-A721-4650-9714-32BF62E752DC}"/>
              </a:ext>
            </a:extLst>
          </p:cNvPr>
          <p:cNvSpPr>
            <a:spLocks noGrp="1"/>
          </p:cNvSpPr>
          <p:nvPr>
            <p:ph type="title"/>
          </p:nvPr>
        </p:nvSpPr>
        <p:spPr/>
        <p:txBody>
          <a:bodyPr/>
          <a:lstStyle/>
          <a:p>
            <a:pPr algn="ctr"/>
            <a:r>
              <a:rPr lang="en-US" dirty="0">
                <a:solidFill>
                  <a:schemeClr val="tx1"/>
                </a:solidFill>
                <a:latin typeface="Verdana" panose="020B0604030504040204" pitchFamily="34" charset="0"/>
                <a:ea typeface="Verdana" panose="020B0604030504040204" pitchFamily="34" charset="0"/>
              </a:rPr>
              <a:t>Race and Ethnicity Categories</a:t>
            </a:r>
          </a:p>
        </p:txBody>
      </p:sp>
      <p:sp>
        <p:nvSpPr>
          <p:cNvPr id="3" name="TextBox 2">
            <a:extLst>
              <a:ext uri="{FF2B5EF4-FFF2-40B4-BE49-F238E27FC236}">
                <a16:creationId xmlns:a16="http://schemas.microsoft.com/office/drawing/2014/main" id="{193370E0-6FDA-4320-AE0C-B14455F10063}"/>
              </a:ext>
            </a:extLst>
          </p:cNvPr>
          <p:cNvSpPr txBox="1"/>
          <p:nvPr/>
        </p:nvSpPr>
        <p:spPr>
          <a:xfrm>
            <a:off x="902842" y="1899920"/>
            <a:ext cx="7386320" cy="2862322"/>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latin typeface="Verdana" panose="020B0604030504040204" pitchFamily="34" charset="0"/>
                <a:ea typeface="Verdana" panose="020B0604030504040204" pitchFamily="34" charset="0"/>
              </a:rPr>
              <a:t>State agency may have categories for race in addition to the ones required by US HHS or USDA; however, the additional categories must be mapped and extracted to the required categories.</a:t>
            </a:r>
          </a:p>
          <a:p>
            <a:pPr>
              <a:buFont typeface="Wingdings" panose="05000000000000000000" pitchFamily="2" charset="2"/>
              <a:buChar char="§"/>
            </a:pPr>
            <a:endParaRPr lang="en-US" alt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altLang="en-US" dirty="0">
                <a:latin typeface="Verdana" panose="020B0604030504040204" pitchFamily="34" charset="0"/>
                <a:ea typeface="Verdana" panose="020B0604030504040204" pitchFamily="34" charset="0"/>
              </a:rPr>
              <a:t>Program applicants may not be required to furnish ethnicity or race.</a:t>
            </a:r>
          </a:p>
          <a:p>
            <a:pPr>
              <a:buFont typeface="Wingdings" panose="05000000000000000000" pitchFamily="2" charset="2"/>
              <a:buChar char="§"/>
            </a:pPr>
            <a:endParaRPr lang="en-US" alt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altLang="en-US" dirty="0">
                <a:latin typeface="Verdana" panose="020B0604030504040204" pitchFamily="34" charset="0"/>
                <a:ea typeface="Verdana" panose="020B0604030504040204" pitchFamily="34" charset="0"/>
              </a:rPr>
              <a:t>Staff must notify customers that visual observation SHALL be used when the applicant does not self-identify.</a:t>
            </a:r>
          </a:p>
        </p:txBody>
      </p:sp>
    </p:spTree>
    <p:extLst>
      <p:ext uri="{BB962C8B-B14F-4D97-AF65-F5344CB8AC3E}">
        <p14:creationId xmlns:p14="http://schemas.microsoft.com/office/powerpoint/2010/main" val="20878740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0210-1BCD-4B9A-94D1-8DC2B7A0B5AB}"/>
              </a:ext>
            </a:extLst>
          </p:cNvPr>
          <p:cNvSpPr>
            <a:spLocks noGrp="1"/>
          </p:cNvSpPr>
          <p:nvPr>
            <p:ph type="title"/>
          </p:nvPr>
        </p:nvSpPr>
        <p:spPr/>
        <p:txBody>
          <a:bodyPr/>
          <a:lstStyle/>
          <a:p>
            <a:pPr algn="ctr"/>
            <a:r>
              <a:rPr lang="en-US" spc="-5" dirty="0">
                <a:latin typeface="Verdana" panose="020B0604030504040204" pitchFamily="34" charset="0"/>
                <a:ea typeface="Verdana" panose="020B0604030504040204" pitchFamily="34" charset="0"/>
              </a:rPr>
              <a:t>Data</a:t>
            </a:r>
            <a:r>
              <a:rPr lang="en-US" spc="60" dirty="0">
                <a:latin typeface="Verdana" panose="020B0604030504040204" pitchFamily="34" charset="0"/>
                <a:ea typeface="Verdana" panose="020B0604030504040204" pitchFamily="34" charset="0"/>
              </a:rPr>
              <a:t> </a:t>
            </a:r>
            <a:r>
              <a:rPr lang="en-US" spc="-5" dirty="0">
                <a:latin typeface="Verdana" panose="020B0604030504040204" pitchFamily="34" charset="0"/>
                <a:ea typeface="Verdana" panose="020B0604030504040204" pitchFamily="34" charset="0"/>
              </a:rPr>
              <a:t>Collection and Reporting</a:t>
            </a:r>
            <a:endParaRPr lang="en-US" dirty="0">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CCB77696-2D61-4F75-A495-B2B209A542F3}"/>
              </a:ext>
            </a:extLst>
          </p:cNvPr>
          <p:cNvSpPr/>
          <p:nvPr/>
        </p:nvSpPr>
        <p:spPr>
          <a:xfrm>
            <a:off x="674368" y="1749223"/>
            <a:ext cx="7843267" cy="2836674"/>
          </a:xfrm>
          <a:prstGeom prst="rect">
            <a:avLst/>
          </a:prstGeom>
        </p:spPr>
        <p:txBody>
          <a:bodyPr wrap="square">
            <a:spAutoFit/>
          </a:bodyPr>
          <a:lstStyle/>
          <a:p>
            <a:pPr marL="109537" indent="0">
              <a:buFont typeface="Wingdings 3" pitchFamily="18" charset="2"/>
              <a:buNone/>
              <a:defRPr/>
            </a:pPr>
            <a:endParaRPr lang="en-US" sz="1600" dirty="0"/>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Data must be collected/retained by the service delivery point for each program as specified in the program regulations, instructions, policies and guidelines.</a:t>
            </a:r>
          </a:p>
          <a:p>
            <a:pPr marL="452437" indent="-342900">
              <a:buFont typeface="Wingdings" panose="05000000000000000000" pitchFamily="2" charset="2"/>
              <a:buChar char="§"/>
              <a:defRP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Records must be maintained for 3 years.</a:t>
            </a:r>
          </a:p>
          <a:p>
            <a:pPr marL="452437" indent="-342900">
              <a:buFont typeface="Wingdings" panose="05000000000000000000" pitchFamily="2" charset="2"/>
              <a:buChar char="§"/>
              <a:defRP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dirty="0">
                <a:latin typeface="Verdana" panose="020B0604030504040204" pitchFamily="34" charset="0"/>
                <a:ea typeface="Verdana" panose="020B0604030504040204" pitchFamily="34" charset="0"/>
              </a:rPr>
              <a:t>Access restricted only to authorized personnel.</a:t>
            </a:r>
          </a:p>
          <a:p>
            <a:pPr marL="452437" indent="-342900">
              <a:buFont typeface="Wingdings" panose="05000000000000000000" pitchFamily="2" charset="2"/>
              <a:buChar char="§"/>
              <a:defRPr/>
            </a:pPr>
            <a:endParaRPr lang="en-US" dirty="0">
              <a:latin typeface="Verdana" panose="020B0604030504040204" pitchFamily="34" charset="0"/>
              <a:ea typeface="Verdana" panose="020B0604030504040204" pitchFamily="34" charset="0"/>
            </a:endParaRPr>
          </a:p>
          <a:p>
            <a:pPr marL="12700" marR="684530" lvl="0">
              <a:lnSpc>
                <a:spcPts val="1939"/>
              </a:lnSpc>
              <a:spcBef>
                <a:spcPts val="345"/>
              </a:spcBef>
              <a:buClr>
                <a:srgbClr val="136442"/>
              </a:buClr>
              <a:tabLst>
                <a:tab pos="354965" algn="l"/>
                <a:tab pos="355600" algn="l"/>
              </a:tabLst>
            </a:pPr>
            <a:endParaRPr lang="en-US" dirty="0">
              <a:solidFill>
                <a:prstClr val="black"/>
              </a:solidFill>
              <a:latin typeface="Verdana"/>
              <a:cs typeface="Verdana"/>
            </a:endParaRPr>
          </a:p>
        </p:txBody>
      </p:sp>
    </p:spTree>
    <p:extLst>
      <p:ext uri="{BB962C8B-B14F-4D97-AF65-F5344CB8AC3E}">
        <p14:creationId xmlns:p14="http://schemas.microsoft.com/office/powerpoint/2010/main" val="170700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a:extLst>
              <a:ext uri="{FF2B5EF4-FFF2-40B4-BE49-F238E27FC236}">
                <a16:creationId xmlns:a16="http://schemas.microsoft.com/office/drawing/2014/main" id="{04355021-E165-40DA-AA3E-D2931A184E0E}"/>
              </a:ext>
            </a:extLst>
          </p:cNvPr>
          <p:cNvSpPr>
            <a:spLocks noGrp="1" noChangeArrowheads="1"/>
          </p:cNvSpPr>
          <p:nvPr>
            <p:ph type="body" sz="quarter" idx="10"/>
          </p:nvPr>
        </p:nvSpPr>
        <p:spPr bwMode="auto">
          <a:xfrm>
            <a:off x="628650" y="1447800"/>
            <a:ext cx="7888288" cy="479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5600" indent="-342900" defTabSz="914400" eaLnBrk="1" hangingPunct="1">
              <a:lnSpc>
                <a:spcPct val="90000"/>
              </a:lnSpc>
              <a:spcBef>
                <a:spcPts val="1088"/>
              </a:spcBef>
              <a:buFont typeface="Arial" panose="020B0604020202020204" pitchFamily="34" charset="0"/>
              <a:buNone/>
            </a:pPr>
            <a:r>
              <a:rPr lang="en-US" altLang="en-US" sz="2000" b="0" dirty="0">
                <a:solidFill>
                  <a:srgbClr val="000000"/>
                </a:solidFill>
                <a:latin typeface="Verdana" panose="020B0604030504040204" pitchFamily="34" charset="0"/>
              </a:rPr>
              <a:t>Section 504 of the Rehabilitation Act of 1973; Americans w/Disabilities Act of 1990; and the Americans with Disabilities Act Amendments Act of 2008</a:t>
            </a:r>
          </a:p>
          <a:p>
            <a:pPr marL="355600" indent="-342900" defTabSz="914400" eaLnBrk="1" hangingPunct="1">
              <a:spcBef>
                <a:spcPts val="950"/>
              </a:spcBef>
              <a:buFont typeface="Arial" panose="020B0604020202020204" pitchFamily="34" charset="0"/>
              <a:buNone/>
            </a:pPr>
            <a:r>
              <a:rPr lang="en-US" altLang="en-US" sz="2000" b="0" dirty="0">
                <a:solidFill>
                  <a:srgbClr val="C00000"/>
                </a:solidFill>
                <a:latin typeface="Verdana" panose="020B0604030504040204" pitchFamily="34" charset="0"/>
              </a:rPr>
              <a:t>Disability</a:t>
            </a:r>
          </a:p>
          <a:p>
            <a:pPr marL="355600" indent="-342900" defTabSz="914400" eaLnBrk="1" hangingPunct="1"/>
            <a:r>
              <a:rPr lang="en-US" altLang="en-US" sz="1600" b="0" dirty="0">
                <a:latin typeface="Verdana" panose="020B0604030504040204" pitchFamily="34" charset="0"/>
              </a:rPr>
              <a:t>US HHS, Section 504 of the Rehabilitation Act of 1973, as amended (</a:t>
            </a:r>
            <a:r>
              <a:rPr lang="en-US" altLang="en-US" sz="1600" b="0" u="sng" dirty="0">
                <a:latin typeface="Verdana" panose="020B0604030504040204" pitchFamily="34" charset="0"/>
                <a:hlinkClick r:id="rId3"/>
              </a:rPr>
              <a:t>29 USC § 794</a:t>
            </a:r>
            <a:r>
              <a:rPr lang="en-US" altLang="en-US" sz="1600" b="0" dirty="0">
                <a:latin typeface="Verdana" panose="020B0604030504040204" pitchFamily="34" charset="0"/>
              </a:rPr>
              <a:t>), prohibits discrimination against otherwise qualified individuals on the basis of </a:t>
            </a:r>
            <a:r>
              <a:rPr lang="en-US" altLang="en-US" sz="1600" b="0" dirty="0">
                <a:solidFill>
                  <a:srgbClr val="FF0000"/>
                </a:solidFill>
                <a:latin typeface="Verdana" panose="020B0604030504040204" pitchFamily="34" charset="0"/>
              </a:rPr>
              <a:t>disability</a:t>
            </a:r>
            <a:r>
              <a:rPr lang="en-US" altLang="en-US" sz="1600" b="0" dirty="0">
                <a:latin typeface="Verdana" panose="020B0604030504040204" pitchFamily="34" charset="0"/>
              </a:rPr>
              <a:t> in:</a:t>
            </a:r>
          </a:p>
          <a:p>
            <a:pPr marL="355600" indent="-342900" defTabSz="914400" eaLnBrk="1" hangingPunct="1"/>
            <a:r>
              <a:rPr lang="en-US" altLang="en-US" sz="1600" b="0" dirty="0">
                <a:latin typeface="Verdana" panose="020B0604030504040204" pitchFamily="34" charset="0"/>
              </a:rPr>
              <a:t>Programs and activities receiving financial assistance from HHS </a:t>
            </a:r>
            <a:r>
              <a:rPr lang="en-US" altLang="en-US" sz="1600" b="0" u="sng" dirty="0">
                <a:latin typeface="Verdana" panose="020B0604030504040204" pitchFamily="34" charset="0"/>
                <a:hlinkClick r:id="rId4"/>
              </a:rPr>
              <a:t>45 CFR 84</a:t>
            </a:r>
            <a:r>
              <a:rPr lang="en-US" altLang="en-US" sz="1600" b="0" dirty="0">
                <a:latin typeface="Verdana" panose="020B0604030504040204" pitchFamily="34" charset="0"/>
              </a:rPr>
              <a:t>;</a:t>
            </a:r>
          </a:p>
          <a:p>
            <a:pPr marL="355600" indent="-342900" defTabSz="914400" eaLnBrk="1" hangingPunct="1"/>
            <a:r>
              <a:rPr lang="en-US" altLang="en-US" sz="1600" b="0" dirty="0">
                <a:latin typeface="Verdana" panose="020B0604030504040204" pitchFamily="34" charset="0"/>
              </a:rPr>
              <a:t>Programs or activities conducted by HHS </a:t>
            </a:r>
            <a:r>
              <a:rPr lang="en-US" altLang="en-US" sz="1600" b="0" u="sng" dirty="0">
                <a:latin typeface="Verdana" panose="020B0604030504040204" pitchFamily="34" charset="0"/>
                <a:hlinkClick r:id="rId5"/>
              </a:rPr>
              <a:t>45 CFR 85</a:t>
            </a:r>
            <a:r>
              <a:rPr lang="en-US" altLang="en-US" sz="1600" b="0" dirty="0">
                <a:latin typeface="Verdana" panose="020B0604030504040204" pitchFamily="34" charset="0"/>
              </a:rPr>
              <a:t>.</a:t>
            </a:r>
          </a:p>
          <a:p>
            <a:pPr marL="355600" indent="-342900" defTabSz="914400" eaLnBrk="1" hangingPunct="1"/>
            <a:r>
              <a:rPr lang="en-US" altLang="en-US" sz="1600" b="0" dirty="0">
                <a:latin typeface="Verdana" panose="020B0604030504040204" pitchFamily="34" charset="0"/>
              </a:rPr>
              <a:t>HHS OCR enforces laws and regulations that prohibit discrimination on the basis of </a:t>
            </a:r>
            <a:r>
              <a:rPr lang="en-US" altLang="en-US" sz="1600" b="0" dirty="0">
                <a:solidFill>
                  <a:srgbClr val="FF0000"/>
                </a:solidFill>
                <a:latin typeface="Verdana" panose="020B0604030504040204" pitchFamily="34" charset="0"/>
              </a:rPr>
              <a:t>disability</a:t>
            </a:r>
            <a:r>
              <a:rPr lang="en-US" altLang="en-US" sz="1600" b="0" dirty="0">
                <a:latin typeface="Verdana" panose="020B0604030504040204" pitchFamily="34" charset="0"/>
              </a:rPr>
              <a:t> in programs, services, activities, and facilities.</a:t>
            </a:r>
          </a:p>
          <a:p>
            <a:pPr marL="355600" indent="-342900" defTabSz="914400" eaLnBrk="1" hangingPunct="1"/>
            <a:r>
              <a:rPr lang="en-US" altLang="en-US" sz="1600" b="0" dirty="0">
                <a:latin typeface="Verdana" panose="020B0604030504040204" pitchFamily="34" charset="0"/>
              </a:rPr>
              <a:t>USDA (7CFR 15b)</a:t>
            </a:r>
          </a:p>
          <a:p>
            <a:pPr marL="355600" indent="-342900" defTabSz="914400" eaLnBrk="1" hangingPunct="1"/>
            <a:endParaRPr lang="en-US" altLang="en-US" sz="1800" b="0" dirty="0">
              <a:latin typeface="Verdana" panose="020B0604030504040204" pitchFamily="34" charset="0"/>
            </a:endParaRPr>
          </a:p>
          <a:p>
            <a:pPr marL="355600" indent="-342900" defTabSz="914400" eaLnBrk="1" hangingPunct="1">
              <a:spcBef>
                <a:spcPts val="950"/>
              </a:spcBef>
              <a:buFont typeface="Arial" panose="020B0604020202020204" pitchFamily="34" charset="0"/>
              <a:buNone/>
            </a:pPr>
            <a:endParaRPr lang="en-US" altLang="en-US" sz="2000" b="0" dirty="0">
              <a:solidFill>
                <a:srgbClr val="C00000"/>
              </a:solidFill>
              <a:latin typeface="Verdana" panose="020B0604030504040204" pitchFamily="34" charset="0"/>
            </a:endParaRPr>
          </a:p>
          <a:p>
            <a:pPr marL="355600" indent="-342900" defTabSz="914400" eaLnBrk="1" hangingPunct="1">
              <a:spcBef>
                <a:spcPts val="950"/>
              </a:spcBef>
              <a:buFont typeface="Arial" panose="020B0604020202020204" pitchFamily="34" charset="0"/>
              <a:buNone/>
            </a:pPr>
            <a:endParaRPr lang="en-US" altLang="en-US" sz="2000" b="0" dirty="0">
              <a:solidFill>
                <a:srgbClr val="000000"/>
              </a:solidFill>
              <a:latin typeface="Verdana" panose="020B0604030504040204" pitchFamily="34" charset="0"/>
            </a:endParaRPr>
          </a:p>
          <a:p>
            <a:pPr marL="355600" indent="-342900" defTabSz="914400" eaLnBrk="1" hangingPunct="1"/>
            <a:endParaRPr lang="en-US" altLang="en-US" dirty="0"/>
          </a:p>
        </p:txBody>
      </p:sp>
      <p:sp>
        <p:nvSpPr>
          <p:cNvPr id="7" name="Title 1">
            <a:extLst>
              <a:ext uri="{FF2B5EF4-FFF2-40B4-BE49-F238E27FC236}">
                <a16:creationId xmlns:a16="http://schemas.microsoft.com/office/drawing/2014/main" id="{4734443B-FD4A-4667-A760-BD82B5ECB6C9}"/>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 </a:t>
            </a:r>
            <a:r>
              <a:rPr lang="en-US" sz="2800" kern="0" spc="-5" dirty="0">
                <a:solidFill>
                  <a:srgbClr val="136442"/>
                </a:solidFill>
                <a:latin typeface="Verdana"/>
                <a:ea typeface="+mj-ea"/>
                <a:cs typeface="Verdana"/>
              </a:rPr>
              <a:t>Legal</a:t>
            </a:r>
            <a:r>
              <a:rPr lang="en-US" sz="2800" kern="0" spc="85" dirty="0">
                <a:solidFill>
                  <a:srgbClr val="136442"/>
                </a:solidFill>
                <a:latin typeface="Verdana"/>
                <a:ea typeface="+mj-ea"/>
                <a:cs typeface="Verdana"/>
              </a:rPr>
              <a:t> </a:t>
            </a:r>
            <a:r>
              <a:rPr lang="en-US" sz="2800" kern="0" spc="-10" dirty="0">
                <a:solidFill>
                  <a:srgbClr val="136442"/>
                </a:solidFill>
                <a:latin typeface="Verdana"/>
                <a:ea typeface="+mj-ea"/>
                <a:cs typeface="Verdana"/>
              </a:rPr>
              <a:t>Authorities</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82FF-3C7D-4127-9447-512F19945100}"/>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Compliance</a:t>
            </a:r>
            <a:r>
              <a:rPr lang="en-US" sz="2800" kern="0" spc="-10" dirty="0">
                <a:solidFill>
                  <a:srgbClr val="136442"/>
                </a:solidFill>
                <a:latin typeface="Verdana"/>
                <a:ea typeface="+mj-ea"/>
                <a:cs typeface="Verdana"/>
              </a:rPr>
              <a:t> Reviews</a:t>
            </a:r>
            <a:endParaRPr lang="en-US" dirty="0"/>
          </a:p>
        </p:txBody>
      </p:sp>
      <p:sp>
        <p:nvSpPr>
          <p:cNvPr id="107523" name="Rectangle 2">
            <a:extLst>
              <a:ext uri="{FF2B5EF4-FFF2-40B4-BE49-F238E27FC236}">
                <a16:creationId xmlns:a16="http://schemas.microsoft.com/office/drawing/2014/main" id="{FAC58BEE-3C20-476C-983C-8A2D079FC769}"/>
              </a:ext>
            </a:extLst>
          </p:cNvPr>
          <p:cNvSpPr>
            <a:spLocks noChangeArrowheads="1"/>
          </p:cNvSpPr>
          <p:nvPr/>
        </p:nvSpPr>
        <p:spPr bwMode="auto">
          <a:xfrm>
            <a:off x="674688" y="1811338"/>
            <a:ext cx="79978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indent="-15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000">
                <a:solidFill>
                  <a:srgbClr val="000000"/>
                </a:solidFill>
                <a:latin typeface="Verdana" panose="020B0604030504040204" pitchFamily="34" charset="0"/>
                <a:ea typeface="Verdana" panose="020B0604030504040204" pitchFamily="34" charset="0"/>
                <a:cs typeface="Verdana" panose="020B0604030504040204" pitchFamily="34" charset="0"/>
              </a:rPr>
              <a:t>Examine the activities of State agencies, subrecipients, and  local sites to determine Civil Rights compliance.</a:t>
            </a:r>
          </a:p>
          <a:p>
            <a:pPr eaLnBrk="1" hangingPunct="1"/>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1563"/>
              </a:spcBef>
              <a:buFont typeface="Wingdings" panose="05000000000000000000" pitchFamily="2" charset="2"/>
              <a:buChar char=""/>
            </a:pPr>
            <a:r>
              <a:rPr lang="en-US" altLang="en-US" sz="2000">
                <a:solidFill>
                  <a:srgbClr val="000000"/>
                </a:solidFill>
                <a:latin typeface="Verdana" panose="020B0604030504040204" pitchFamily="34" charset="0"/>
                <a:ea typeface="Verdana" panose="020B0604030504040204" pitchFamily="34" charset="0"/>
                <a:cs typeface="Verdana" panose="020B0604030504040204" pitchFamily="34" charset="0"/>
              </a:rPr>
              <a:t>US HHS and USDA FNS Civil Rights and Program staff review State agencies.</a:t>
            </a:r>
          </a:p>
          <a:p>
            <a:pPr eaLnBrk="1" hangingPunct="1">
              <a:spcBef>
                <a:spcPts val="963"/>
              </a:spcBef>
              <a:buFont typeface="Wingdings" panose="05000000000000000000" pitchFamily="2" charset="2"/>
              <a:buChar char=""/>
            </a:pPr>
            <a:r>
              <a:rPr lang="en-US" altLang="en-US" sz="2000">
                <a:solidFill>
                  <a:srgbClr val="000000"/>
                </a:solidFill>
                <a:latin typeface="Verdana" panose="020B0604030504040204" pitchFamily="34" charset="0"/>
                <a:ea typeface="Verdana" panose="020B0604030504040204" pitchFamily="34" charset="0"/>
                <a:cs typeface="Verdana" panose="020B0604030504040204" pitchFamily="34" charset="0"/>
              </a:rPr>
              <a:t>State agencies review local agencies.</a:t>
            </a:r>
          </a:p>
          <a:p>
            <a:pPr eaLnBrk="1" hangingPunct="1">
              <a:spcBef>
                <a:spcPts val="963"/>
              </a:spcBef>
              <a:buFont typeface="Wingdings" panose="05000000000000000000" pitchFamily="2" charset="2"/>
              <a:buChar char=""/>
            </a:pPr>
            <a:r>
              <a:rPr lang="en-US" altLang="en-US" sz="2000">
                <a:solidFill>
                  <a:srgbClr val="000000"/>
                </a:solidFill>
                <a:latin typeface="Verdana" panose="020B0604030504040204" pitchFamily="34" charset="0"/>
                <a:ea typeface="Verdana" panose="020B0604030504040204" pitchFamily="34" charset="0"/>
                <a:cs typeface="Verdana" panose="020B0604030504040204" pitchFamily="34" charset="0"/>
              </a:rPr>
              <a:t>Local agencies review their subrecipients.</a:t>
            </a:r>
          </a:p>
          <a:p>
            <a:pPr eaLnBrk="1" hangingPunct="1"/>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163"/>
              </a:lnSpc>
              <a:spcBef>
                <a:spcPts val="1838"/>
              </a:spcBef>
            </a:pPr>
            <a:r>
              <a:rPr lang="en-US" altLang="en-US" sz="2000">
                <a:latin typeface="Verdana" panose="020B0604030504040204" pitchFamily="34" charset="0"/>
                <a:ea typeface="Verdana" panose="020B0604030504040204" pitchFamily="34" charset="0"/>
                <a:cs typeface="Verdana" panose="020B0604030504040204" pitchFamily="34" charset="0"/>
              </a:rPr>
              <a:t>Significant findings must be provided in writing to the  reviewed entity.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EA97-2DB2-4E90-8BC7-34E0B7BC3BC9}"/>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Compliance</a:t>
            </a:r>
            <a:r>
              <a:rPr lang="en-US" sz="2800" kern="0" spc="-20" dirty="0">
                <a:solidFill>
                  <a:srgbClr val="136442"/>
                </a:solidFill>
                <a:latin typeface="Verdana"/>
                <a:ea typeface="+mj-ea"/>
                <a:cs typeface="Verdana"/>
              </a:rPr>
              <a:t> </a:t>
            </a:r>
            <a:r>
              <a:rPr lang="en-US" sz="2800" kern="0" spc="-10" dirty="0">
                <a:solidFill>
                  <a:srgbClr val="136442"/>
                </a:solidFill>
                <a:latin typeface="Verdana"/>
                <a:ea typeface="+mj-ea"/>
                <a:cs typeface="Verdana"/>
              </a:rPr>
              <a:t>Reviews</a:t>
            </a:r>
            <a:endParaRPr lang="en-US" dirty="0"/>
          </a:p>
        </p:txBody>
      </p:sp>
      <p:sp>
        <p:nvSpPr>
          <p:cNvPr id="3" name="Rectangle 2">
            <a:extLst>
              <a:ext uri="{FF2B5EF4-FFF2-40B4-BE49-F238E27FC236}">
                <a16:creationId xmlns:a16="http://schemas.microsoft.com/office/drawing/2014/main" id="{59493B3B-F0A9-4B5E-8510-7212BA4BA1B6}"/>
              </a:ext>
            </a:extLst>
          </p:cNvPr>
          <p:cNvSpPr/>
          <p:nvPr/>
        </p:nvSpPr>
        <p:spPr>
          <a:xfrm>
            <a:off x="1112838" y="1844675"/>
            <a:ext cx="6238875" cy="2430463"/>
          </a:xfrm>
          <a:prstGeom prst="rect">
            <a:avLst/>
          </a:prstGeom>
        </p:spPr>
        <p:txBody>
          <a:bodyPr>
            <a:spAutoFit/>
          </a:bodyPr>
          <a:lstStyle/>
          <a:p>
            <a:pPr marL="12700" eaLnBrk="1" fontAlgn="auto" hangingPunct="1">
              <a:spcBef>
                <a:spcPts val="1300"/>
              </a:spcBef>
              <a:spcAft>
                <a:spcPts val="0"/>
              </a:spcAft>
              <a:defRPr/>
            </a:pPr>
            <a:r>
              <a:rPr lang="en-US" sz="2000" spc="-5" dirty="0">
                <a:solidFill>
                  <a:prstClr val="black"/>
                </a:solidFill>
                <a:latin typeface="Verdana"/>
                <a:cs typeface="Verdana"/>
              </a:rPr>
              <a:t>There are three types </a:t>
            </a:r>
            <a:r>
              <a:rPr lang="en-US" sz="2000" dirty="0">
                <a:solidFill>
                  <a:prstClr val="black"/>
                </a:solidFill>
                <a:latin typeface="Verdana"/>
                <a:cs typeface="Verdana"/>
              </a:rPr>
              <a:t>of </a:t>
            </a:r>
            <a:r>
              <a:rPr lang="en-US" sz="2000" spc="-5" dirty="0">
                <a:solidFill>
                  <a:prstClr val="black"/>
                </a:solidFill>
                <a:latin typeface="Verdana"/>
                <a:cs typeface="Verdana"/>
              </a:rPr>
              <a:t>compliance</a:t>
            </a:r>
            <a:r>
              <a:rPr lang="en-US" sz="2000" spc="-75" dirty="0">
                <a:solidFill>
                  <a:prstClr val="black"/>
                </a:solidFill>
                <a:latin typeface="Verdana"/>
                <a:cs typeface="Verdana"/>
              </a:rPr>
              <a:t> </a:t>
            </a:r>
            <a:r>
              <a:rPr lang="en-US" sz="2000" spc="-5" dirty="0">
                <a:solidFill>
                  <a:prstClr val="black"/>
                </a:solidFill>
                <a:latin typeface="Verdana"/>
                <a:cs typeface="Verdana"/>
              </a:rPr>
              <a:t>reviews:</a:t>
            </a:r>
            <a:endParaRPr lang="en-US" sz="2000" dirty="0">
              <a:solidFill>
                <a:prstClr val="black"/>
              </a:solidFill>
              <a:latin typeface="Verdana"/>
              <a:cs typeface="Verdana"/>
            </a:endParaRPr>
          </a:p>
          <a:p>
            <a:pPr marL="672465" indent="-429895" eaLnBrk="1" fontAlgn="auto" hangingPunct="1">
              <a:spcBef>
                <a:spcPts val="1200"/>
              </a:spcBef>
              <a:spcAft>
                <a:spcPts val="0"/>
              </a:spcAft>
              <a:buFont typeface="Wingdings"/>
              <a:buChar char=""/>
              <a:tabLst>
                <a:tab pos="672465" algn="l"/>
                <a:tab pos="673100" algn="l"/>
              </a:tabLst>
              <a:defRPr/>
            </a:pPr>
            <a:r>
              <a:rPr lang="en-US" sz="2000" spc="-5" dirty="0">
                <a:solidFill>
                  <a:prstClr val="black"/>
                </a:solidFill>
                <a:latin typeface="Verdana"/>
                <a:cs typeface="Verdana"/>
              </a:rPr>
              <a:t>Pre-Award Compliance</a:t>
            </a:r>
            <a:r>
              <a:rPr lang="en-US" sz="2000" spc="-25" dirty="0">
                <a:solidFill>
                  <a:prstClr val="black"/>
                </a:solidFill>
                <a:latin typeface="Verdana"/>
                <a:cs typeface="Verdana"/>
              </a:rPr>
              <a:t> </a:t>
            </a:r>
            <a:r>
              <a:rPr lang="en-US" sz="2000" spc="-5" dirty="0">
                <a:solidFill>
                  <a:prstClr val="black"/>
                </a:solidFill>
                <a:latin typeface="Verdana"/>
                <a:cs typeface="Verdana"/>
              </a:rPr>
              <a:t>Reviews</a:t>
            </a:r>
            <a:endParaRPr lang="en-US" sz="2000" dirty="0">
              <a:solidFill>
                <a:prstClr val="black"/>
              </a:solidFill>
              <a:latin typeface="Verdana"/>
              <a:cs typeface="Verdana"/>
            </a:endParaRPr>
          </a:p>
          <a:p>
            <a:pPr eaLnBrk="1" fontAlgn="auto" hangingPunct="1">
              <a:spcBef>
                <a:spcPts val="35"/>
              </a:spcBef>
              <a:spcAft>
                <a:spcPts val="0"/>
              </a:spcAft>
              <a:buFont typeface="Wingdings"/>
              <a:buChar char=""/>
              <a:defRPr/>
            </a:pPr>
            <a:endParaRPr lang="en-US" sz="3100" dirty="0">
              <a:solidFill>
                <a:prstClr val="black"/>
              </a:solidFill>
              <a:latin typeface="Times New Roman"/>
              <a:cs typeface="Times New Roman"/>
            </a:endParaRPr>
          </a:p>
          <a:p>
            <a:pPr marL="672465" indent="-429895" eaLnBrk="1" fontAlgn="auto" hangingPunct="1">
              <a:spcBef>
                <a:spcPts val="0"/>
              </a:spcBef>
              <a:spcAft>
                <a:spcPts val="0"/>
              </a:spcAft>
              <a:buFont typeface="Wingdings"/>
              <a:buChar char=""/>
              <a:tabLst>
                <a:tab pos="672465" algn="l"/>
                <a:tab pos="673100" algn="l"/>
              </a:tabLst>
              <a:defRPr/>
            </a:pPr>
            <a:r>
              <a:rPr lang="en-US" sz="2000" spc="-5" dirty="0">
                <a:solidFill>
                  <a:prstClr val="black"/>
                </a:solidFill>
                <a:latin typeface="Verdana"/>
                <a:cs typeface="Verdana"/>
              </a:rPr>
              <a:t>Routine (Post-Award) Compliance</a:t>
            </a:r>
            <a:r>
              <a:rPr lang="en-US" sz="2000" spc="-40" dirty="0">
                <a:solidFill>
                  <a:prstClr val="black"/>
                </a:solidFill>
                <a:latin typeface="Verdana"/>
                <a:cs typeface="Verdana"/>
              </a:rPr>
              <a:t> </a:t>
            </a:r>
            <a:r>
              <a:rPr lang="en-US" sz="2000" spc="-5" dirty="0">
                <a:solidFill>
                  <a:prstClr val="black"/>
                </a:solidFill>
                <a:latin typeface="Verdana"/>
                <a:cs typeface="Verdana"/>
              </a:rPr>
              <a:t>Reviews</a:t>
            </a:r>
            <a:endParaRPr lang="en-US" sz="2000" dirty="0">
              <a:solidFill>
                <a:prstClr val="black"/>
              </a:solidFill>
              <a:latin typeface="Verdana"/>
              <a:cs typeface="Verdana"/>
            </a:endParaRPr>
          </a:p>
          <a:p>
            <a:pPr eaLnBrk="1" fontAlgn="auto" hangingPunct="1">
              <a:spcBef>
                <a:spcPts val="35"/>
              </a:spcBef>
              <a:spcAft>
                <a:spcPts val="0"/>
              </a:spcAft>
              <a:buFont typeface="Wingdings"/>
              <a:buChar char=""/>
              <a:defRPr/>
            </a:pPr>
            <a:endParaRPr lang="en-US" sz="3100" dirty="0">
              <a:solidFill>
                <a:prstClr val="black"/>
              </a:solidFill>
              <a:latin typeface="Times New Roman"/>
              <a:cs typeface="Times New Roman"/>
            </a:endParaRPr>
          </a:p>
          <a:p>
            <a:pPr marL="672465" indent="-429895" eaLnBrk="1" fontAlgn="auto" hangingPunct="1">
              <a:spcBef>
                <a:spcPts val="0"/>
              </a:spcBef>
              <a:spcAft>
                <a:spcPts val="0"/>
              </a:spcAft>
              <a:buFont typeface="Wingdings"/>
              <a:buChar char=""/>
              <a:tabLst>
                <a:tab pos="672465" algn="l"/>
                <a:tab pos="673100" algn="l"/>
              </a:tabLst>
              <a:defRPr/>
            </a:pPr>
            <a:r>
              <a:rPr lang="en-US" sz="2000" spc="-5" dirty="0">
                <a:solidFill>
                  <a:prstClr val="black"/>
                </a:solidFill>
                <a:latin typeface="Verdana"/>
                <a:cs typeface="Verdana"/>
              </a:rPr>
              <a:t>Special Compliance</a:t>
            </a:r>
            <a:r>
              <a:rPr lang="en-US" sz="2000" spc="-15" dirty="0">
                <a:solidFill>
                  <a:prstClr val="black"/>
                </a:solidFill>
                <a:latin typeface="Verdana"/>
                <a:cs typeface="Verdana"/>
              </a:rPr>
              <a:t> </a:t>
            </a:r>
            <a:r>
              <a:rPr lang="en-US" sz="2000" spc="-5" dirty="0">
                <a:solidFill>
                  <a:prstClr val="black"/>
                </a:solidFill>
                <a:latin typeface="Verdana"/>
                <a:cs typeface="Verdana"/>
              </a:rPr>
              <a:t>Reviews</a:t>
            </a:r>
            <a:endParaRPr lang="en-US" sz="2000" dirty="0">
              <a:solidFill>
                <a:prstClr val="black"/>
              </a:solidFill>
              <a:latin typeface="Verdana"/>
              <a:cs typeface="Verdan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486B-C7D2-4955-AF4A-1B69DC1B5E82}"/>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Pre-Award Compliance</a:t>
            </a:r>
            <a:r>
              <a:rPr lang="en-US" sz="2800" kern="0" dirty="0">
                <a:solidFill>
                  <a:srgbClr val="136442"/>
                </a:solidFill>
                <a:latin typeface="Verdana"/>
                <a:ea typeface="+mj-ea"/>
                <a:cs typeface="Verdana"/>
              </a:rPr>
              <a:t> </a:t>
            </a:r>
            <a:r>
              <a:rPr lang="en-US" sz="2800" kern="0" spc="-10" dirty="0">
                <a:solidFill>
                  <a:srgbClr val="136442"/>
                </a:solidFill>
                <a:latin typeface="Verdana"/>
                <a:ea typeface="+mj-ea"/>
                <a:cs typeface="Verdana"/>
              </a:rPr>
              <a:t>Reviews</a:t>
            </a:r>
            <a:endParaRPr lang="en-US" dirty="0"/>
          </a:p>
        </p:txBody>
      </p:sp>
      <p:sp>
        <p:nvSpPr>
          <p:cNvPr id="111619" name="Rectangle 2">
            <a:extLst>
              <a:ext uri="{FF2B5EF4-FFF2-40B4-BE49-F238E27FC236}">
                <a16:creationId xmlns:a16="http://schemas.microsoft.com/office/drawing/2014/main" id="{3FEFA134-EFDC-4FA5-AFDC-25931CFFE20D}"/>
              </a:ext>
            </a:extLst>
          </p:cNvPr>
          <p:cNvSpPr>
            <a:spLocks noChangeArrowheads="1"/>
          </p:cNvSpPr>
          <p:nvPr/>
        </p:nvSpPr>
        <p:spPr bwMode="auto">
          <a:xfrm>
            <a:off x="407988" y="1692275"/>
            <a:ext cx="81645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indent="-15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100"/>
              </a:spcBef>
            </a:pPr>
            <a:r>
              <a:rPr lang="en-US" altLang="en-US" sz="2000">
                <a:solidFill>
                  <a:srgbClr val="000000"/>
                </a:solidFill>
                <a:latin typeface="Verdana" panose="020B0604030504040204" pitchFamily="34" charset="0"/>
                <a:ea typeface="Verdana" panose="020B0604030504040204" pitchFamily="34" charset="0"/>
                <a:cs typeface="Verdana" panose="020B0604030504040204" pitchFamily="34" charset="0"/>
              </a:rPr>
              <a:t>State agencies, subrecipient agencies, and local sites must be  in compliance with Civil Rights requirements </a:t>
            </a:r>
            <a:r>
              <a:rPr lang="en-US" altLang="en-US" sz="2000" u="sng">
                <a:solidFill>
                  <a:srgbClr val="000000"/>
                </a:solidFill>
                <a:latin typeface="Verdana" panose="020B0604030504040204" pitchFamily="34" charset="0"/>
                <a:ea typeface="Verdana" panose="020B0604030504040204" pitchFamily="34" charset="0"/>
                <a:cs typeface="Verdana" panose="020B0604030504040204" pitchFamily="34" charset="0"/>
              </a:rPr>
              <a:t>prior to approval </a:t>
            </a:r>
            <a:r>
              <a:rPr lang="en-US" altLang="en-US" sz="2000">
                <a:solidFill>
                  <a:srgbClr val="000000"/>
                </a:solidFill>
                <a:latin typeface="Verdana" panose="020B0604030504040204" pitchFamily="34" charset="0"/>
                <a:ea typeface="Verdana" panose="020B0604030504040204" pitchFamily="34" charset="0"/>
                <a:cs typeface="Verdana" panose="020B0604030504040204" pitchFamily="34" charset="0"/>
              </a:rPr>
              <a:t> for Federal financial assistance.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49C3-2AF9-4DAE-AB7A-ADD220A85708}"/>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10" dirty="0">
                <a:solidFill>
                  <a:srgbClr val="136442"/>
                </a:solidFill>
                <a:latin typeface="Verdana"/>
                <a:ea typeface="+mj-ea"/>
                <a:cs typeface="Verdana"/>
              </a:rPr>
              <a:t>Routine/Post-Award</a:t>
            </a:r>
            <a:r>
              <a:rPr lang="en-US" sz="2800" kern="0" spc="50" dirty="0">
                <a:solidFill>
                  <a:srgbClr val="136442"/>
                </a:solidFill>
                <a:latin typeface="Verdana"/>
                <a:ea typeface="+mj-ea"/>
                <a:cs typeface="Verdana"/>
              </a:rPr>
              <a:t> </a:t>
            </a:r>
            <a:r>
              <a:rPr lang="en-US" sz="2800" kern="0" spc="-10" dirty="0">
                <a:solidFill>
                  <a:srgbClr val="136442"/>
                </a:solidFill>
                <a:latin typeface="Verdana"/>
                <a:ea typeface="+mj-ea"/>
                <a:cs typeface="Verdana"/>
              </a:rPr>
              <a:t>Reviews</a:t>
            </a:r>
            <a:endParaRPr lang="en-US" dirty="0"/>
          </a:p>
        </p:txBody>
      </p:sp>
      <p:sp>
        <p:nvSpPr>
          <p:cNvPr id="113667" name="Rectangle 2">
            <a:extLst>
              <a:ext uri="{FF2B5EF4-FFF2-40B4-BE49-F238E27FC236}">
                <a16:creationId xmlns:a16="http://schemas.microsoft.com/office/drawing/2014/main" id="{E4BEA3CF-1973-4B2B-8BDD-F5EA78040471}"/>
              </a:ext>
            </a:extLst>
          </p:cNvPr>
          <p:cNvSpPr>
            <a:spLocks noChangeArrowheads="1"/>
          </p:cNvSpPr>
          <p:nvPr/>
        </p:nvSpPr>
        <p:spPr bwMode="auto">
          <a:xfrm>
            <a:off x="674688" y="1376363"/>
            <a:ext cx="7924800" cy="562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Agencies must conduct routine compliance reviews as identified by USDA FNS Instruction 113-1 and US HHS program-specific regulations and policies.</a:t>
            </a:r>
          </a:p>
          <a:p>
            <a:pPr eaLnBrk="1" hangingPunct="1">
              <a:spcBef>
                <a:spcPts val="50"/>
              </a:spcBef>
            </a:pPr>
            <a:endParaRPr lang="en-US" altLang="en-US" sz="1600" dirty="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Assess all of the Civil Rights compliance areas.</a:t>
            </a:r>
          </a:p>
          <a:p>
            <a:pPr eaLnBrk="1" hangingPunct="1">
              <a:spcBef>
                <a:spcPts val="50"/>
              </a:spcBef>
            </a:pPr>
            <a:endParaRPr lang="en-US" altLang="en-US" sz="1600" dirty="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Sample post-award review questions:</a:t>
            </a:r>
          </a:p>
          <a:p>
            <a:pPr eaLnBrk="1" hangingPunct="1">
              <a:buClr>
                <a:srgbClr val="515255"/>
              </a:buClr>
              <a:buFont typeface="Wingdings" panose="05000000000000000000" pitchFamily="2" charset="2"/>
              <a:buChar char=""/>
            </a:pPr>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Do printed materials contain the nondiscrimination statement?</a:t>
            </a:r>
          </a:p>
          <a:p>
            <a:pPr eaLnBrk="1" hangingPunct="1">
              <a:buClr>
                <a:srgbClr val="515255"/>
              </a:buClr>
              <a:buFont typeface="Wingdings" panose="05000000000000000000" pitchFamily="2" charset="2"/>
              <a:buChar char=""/>
            </a:pPr>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Is the “And Justice For All” poster displayed appropriately?</a:t>
            </a:r>
          </a:p>
          <a:p>
            <a:pPr eaLnBrk="1" hangingPunct="1">
              <a:buClr>
                <a:srgbClr val="515255"/>
              </a:buClr>
              <a:buFont typeface="Wingdings" panose="05000000000000000000" pitchFamily="2" charset="2"/>
              <a:buChar char=""/>
            </a:pPr>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Are program informational materials available to all?</a:t>
            </a:r>
          </a:p>
          <a:p>
            <a:pPr eaLnBrk="1" hangingPunct="1">
              <a:buClr>
                <a:srgbClr val="515255"/>
              </a:buClr>
              <a:buFont typeface="Wingdings" panose="05000000000000000000" pitchFamily="2" charset="2"/>
              <a:buChar char=""/>
            </a:pPr>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Is data on race and ethnicity collected appropriately?</a:t>
            </a:r>
          </a:p>
          <a:p>
            <a:pPr eaLnBrk="1" hangingPunct="1">
              <a:buClr>
                <a:srgbClr val="515255"/>
              </a:buClr>
              <a:buFont typeface="Wingdings" panose="05000000000000000000" pitchFamily="2" charset="2"/>
              <a:buChar char=""/>
            </a:pPr>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How are applicants and participants advised of their right to</a:t>
            </a:r>
          </a:p>
          <a:p>
            <a:pPr eaLnBrk="1" hangingPunct="1"/>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file a Civil Rights complaint of discrimination?</a:t>
            </a:r>
          </a:p>
          <a:p>
            <a:pPr eaLnBrk="1" hangingPunct="1">
              <a:buClr>
                <a:srgbClr val="515255"/>
              </a:buClr>
              <a:buFont typeface="Wingdings" panose="05000000000000000000" pitchFamily="2" charset="2"/>
              <a:buChar char=""/>
            </a:pPr>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Are reasonable modifications appropriately made for people  with disabilities?</a:t>
            </a:r>
          </a:p>
          <a:p>
            <a:pPr eaLnBrk="1" hangingPunct="1">
              <a:buClr>
                <a:srgbClr val="515255"/>
              </a:buClr>
              <a:buFont typeface="Wingdings" panose="05000000000000000000" pitchFamily="2" charset="2"/>
              <a:buChar char=""/>
            </a:pPr>
            <a:r>
              <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How does the agency provide interpreter services?</a:t>
            </a:r>
          </a:p>
          <a:p>
            <a:pPr eaLnBrk="1" hangingPunct="1">
              <a:buClr>
                <a:srgbClr val="515255"/>
              </a:buClr>
              <a:buFont typeface="Wingdings" panose="05000000000000000000" pitchFamily="2" charset="2"/>
              <a:buChar char=""/>
            </a:pPr>
            <a:r>
              <a:rPr lang="en-US" altLang="en-US" sz="1600" b="1" u="sng" dirty="0">
                <a:solidFill>
                  <a:srgbClr val="000000"/>
                </a:solidFill>
                <a:latin typeface="Verdana" panose="020B0604030504040204" pitchFamily="34" charset="0"/>
                <a:ea typeface="Verdana" panose="020B0604030504040204" pitchFamily="34" charset="0"/>
                <a:cs typeface="Verdana" panose="020B0604030504040204" pitchFamily="34" charset="0"/>
              </a:rPr>
              <a:t>Did the agency provide the Assurance Statement and the Civil Rights Title VI/LEP Plan Agreement annually due in August?</a:t>
            </a:r>
          </a:p>
          <a:p>
            <a:pPr eaLnBrk="1" hangingPunct="1">
              <a:buClr>
                <a:srgbClr val="515255"/>
              </a:buClr>
              <a:buFont typeface="Wingdings" panose="05000000000000000000" pitchFamily="2" charset="2"/>
              <a:buChar char=""/>
            </a:pPr>
            <a:endPar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buClr>
                <a:srgbClr val="515255"/>
              </a:buClr>
              <a:buFont typeface="Wingdings" panose="05000000000000000000" pitchFamily="2" charset="2"/>
              <a:buChar char=""/>
            </a:pPr>
            <a:endPar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buClr>
                <a:srgbClr val="515255"/>
              </a:buClr>
              <a:buFont typeface="Wingdings" panose="05000000000000000000" pitchFamily="2" charset="2"/>
              <a:buChar char=""/>
            </a:pPr>
            <a:endPar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buClr>
                <a:srgbClr val="515255"/>
              </a:buClr>
              <a:buFont typeface="Wingdings" panose="05000000000000000000" pitchFamily="2" charset="2"/>
              <a:buChar char=""/>
            </a:pPr>
            <a:endPar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buClr>
                <a:srgbClr val="515255"/>
              </a:buClr>
            </a:pPr>
            <a:endPar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04E4-51B9-4AF2-A3F2-56FC8D4989FC}"/>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Special Compliance</a:t>
            </a:r>
            <a:r>
              <a:rPr lang="en-US" sz="2800" kern="0" spc="25" dirty="0">
                <a:solidFill>
                  <a:srgbClr val="136442"/>
                </a:solidFill>
                <a:latin typeface="Verdana"/>
                <a:ea typeface="+mj-ea"/>
                <a:cs typeface="Verdana"/>
              </a:rPr>
              <a:t> </a:t>
            </a:r>
            <a:r>
              <a:rPr lang="en-US" sz="2800" kern="0" spc="-5" dirty="0">
                <a:solidFill>
                  <a:srgbClr val="136442"/>
                </a:solidFill>
                <a:latin typeface="Verdana"/>
                <a:ea typeface="+mj-ea"/>
                <a:cs typeface="Verdana"/>
              </a:rPr>
              <a:t>Reviews</a:t>
            </a:r>
            <a:endParaRPr lang="en-US" dirty="0"/>
          </a:p>
        </p:txBody>
      </p:sp>
      <p:sp>
        <p:nvSpPr>
          <p:cNvPr id="115715" name="Rectangle 2">
            <a:extLst>
              <a:ext uri="{FF2B5EF4-FFF2-40B4-BE49-F238E27FC236}">
                <a16:creationId xmlns:a16="http://schemas.microsoft.com/office/drawing/2014/main" id="{6A36D0B8-8FE6-4A99-96A7-E849D90C12AF}"/>
              </a:ext>
            </a:extLst>
          </p:cNvPr>
          <p:cNvSpPr>
            <a:spLocks noChangeArrowheads="1"/>
          </p:cNvSpPr>
          <p:nvPr/>
        </p:nvSpPr>
        <p:spPr bwMode="auto">
          <a:xfrm>
            <a:off x="909638" y="1625600"/>
            <a:ext cx="7902575"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42900">
              <a:tabLst>
                <a:tab pos="354013" algn="l"/>
                <a:tab pos="355600" algn="l"/>
              </a:tabLst>
              <a:defRPr>
                <a:solidFill>
                  <a:schemeClr val="tx1"/>
                </a:solidFill>
                <a:latin typeface="Arial" panose="020B0604020202020204" pitchFamily="34" charset="0"/>
              </a:defRPr>
            </a:lvl1pPr>
            <a:lvl2pPr marL="742950" indent="-285750">
              <a:tabLst>
                <a:tab pos="354013" algn="l"/>
                <a:tab pos="355600" algn="l"/>
              </a:tabLst>
              <a:defRPr>
                <a:solidFill>
                  <a:schemeClr val="tx1"/>
                </a:solidFill>
                <a:latin typeface="Arial" panose="020B0604020202020204" pitchFamily="34" charset="0"/>
              </a:defRPr>
            </a:lvl2pPr>
            <a:lvl3pPr marL="1143000" indent="-228600">
              <a:tabLst>
                <a:tab pos="354013" algn="l"/>
                <a:tab pos="355600" algn="l"/>
              </a:tabLst>
              <a:defRPr>
                <a:solidFill>
                  <a:schemeClr val="tx1"/>
                </a:solidFill>
                <a:latin typeface="Arial" panose="020B0604020202020204" pitchFamily="34" charset="0"/>
              </a:defRPr>
            </a:lvl3pPr>
            <a:lvl4pPr marL="1600200" indent="-228600">
              <a:tabLst>
                <a:tab pos="354013" algn="l"/>
                <a:tab pos="355600" algn="l"/>
              </a:tabLst>
              <a:defRPr>
                <a:solidFill>
                  <a:schemeClr val="tx1"/>
                </a:solidFill>
                <a:latin typeface="Arial" panose="020B0604020202020204" pitchFamily="34" charset="0"/>
              </a:defRPr>
            </a:lvl4pPr>
            <a:lvl5pPr marL="2057400" indent="-228600">
              <a:tabLst>
                <a:tab pos="354013" algn="l"/>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9pPr>
          </a:lstStyle>
          <a:p>
            <a:pPr eaLnBrk="1" hangingPunct="1">
              <a:spcBef>
                <a:spcPts val="100"/>
              </a:spcBef>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May be scheduled or unscheduled</a:t>
            </a:r>
          </a:p>
          <a:p>
            <a:pPr eaLnBrk="1" hangingPunct="1">
              <a:spcBef>
                <a:spcPts val="50"/>
              </a:spcBef>
              <a:buFont typeface="Wingdings" panose="05000000000000000000" pitchFamily="2" charset="2"/>
              <a:buChar char=""/>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To follow-up on previous findings of noncompliance</a:t>
            </a:r>
          </a:p>
          <a:p>
            <a:pPr eaLnBrk="1" hangingPunct="1">
              <a:spcBef>
                <a:spcPts val="50"/>
              </a:spcBef>
              <a:buFont typeface="Wingdings" panose="05000000000000000000" pitchFamily="2" charset="2"/>
              <a:buChar char=""/>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To investigate reports of noncompliance by other agencies,  media, or grassroots organizations</a:t>
            </a:r>
          </a:p>
          <a:p>
            <a:pPr eaLnBrk="1" hangingPunct="1">
              <a:buFont typeface="Wingdings" panose="05000000000000000000" pitchFamily="2" charset="2"/>
              <a:buChar char=""/>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May be specific to an incident or policy</a:t>
            </a:r>
          </a:p>
          <a:p>
            <a:pPr eaLnBrk="1" hangingPunct="1">
              <a:spcBef>
                <a:spcPts val="50"/>
              </a:spcBef>
              <a:buFont typeface="Wingdings" panose="05000000000000000000" pitchFamily="2" charset="2"/>
              <a:buChar char=""/>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History of statistical underrepresentation of particular group(s)</a:t>
            </a:r>
          </a:p>
          <a:p>
            <a:pPr eaLnBrk="1" hangingPunct="1">
              <a:spcBef>
                <a:spcPts val="25"/>
              </a:spcBef>
              <a:buFont typeface="Wingdings" panose="05000000000000000000" pitchFamily="2" charset="2"/>
              <a:buChar char=""/>
            </a:pPr>
            <a:endParaRPr lang="en-US" altLang="en-US" sz="2500">
              <a:solidFill>
                <a:srgbClr val="00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Pattern of complaints of discrimination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D2EF-389D-45F8-9ED0-34334E9692ED}"/>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10" dirty="0">
                <a:solidFill>
                  <a:srgbClr val="136442"/>
                </a:solidFill>
                <a:latin typeface="Verdana"/>
                <a:ea typeface="+mj-ea"/>
                <a:cs typeface="Verdana"/>
              </a:rPr>
              <a:t>Resolution </a:t>
            </a:r>
            <a:r>
              <a:rPr lang="en-US" sz="2800" kern="0" spc="-5" dirty="0">
                <a:solidFill>
                  <a:srgbClr val="136442"/>
                </a:solidFill>
                <a:latin typeface="Verdana"/>
                <a:ea typeface="+mj-ea"/>
                <a:cs typeface="Verdana"/>
              </a:rPr>
              <a:t>of</a:t>
            </a:r>
            <a:r>
              <a:rPr lang="en-US" sz="2800" kern="0" spc="50" dirty="0">
                <a:solidFill>
                  <a:srgbClr val="136442"/>
                </a:solidFill>
                <a:latin typeface="Verdana"/>
                <a:ea typeface="+mj-ea"/>
                <a:cs typeface="Verdana"/>
              </a:rPr>
              <a:t> </a:t>
            </a:r>
            <a:r>
              <a:rPr lang="en-US" sz="2800" kern="0" spc="-5" dirty="0">
                <a:solidFill>
                  <a:srgbClr val="136442"/>
                </a:solidFill>
                <a:latin typeface="Verdana"/>
                <a:ea typeface="+mj-ea"/>
                <a:cs typeface="Verdana"/>
              </a:rPr>
              <a:t>Noncompliance</a:t>
            </a:r>
            <a:endParaRPr lang="en-US" dirty="0"/>
          </a:p>
        </p:txBody>
      </p:sp>
      <p:sp>
        <p:nvSpPr>
          <p:cNvPr id="117763" name="Rectangle 2">
            <a:extLst>
              <a:ext uri="{FF2B5EF4-FFF2-40B4-BE49-F238E27FC236}">
                <a16:creationId xmlns:a16="http://schemas.microsoft.com/office/drawing/2014/main" id="{0FFAF516-9B64-41E7-8ADB-10451D289158}"/>
              </a:ext>
            </a:extLst>
          </p:cNvPr>
          <p:cNvSpPr>
            <a:spLocks noChangeArrowheads="1"/>
          </p:cNvSpPr>
          <p:nvPr/>
        </p:nvSpPr>
        <p:spPr bwMode="auto">
          <a:xfrm>
            <a:off x="757238" y="1835150"/>
            <a:ext cx="80819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6863" indent="-284163">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a:solidFill>
                  <a:schemeClr val="tx1"/>
                </a:solidFill>
                <a:latin typeface="Arial" panose="020B0604020202020204" pitchFamily="34" charset="0"/>
              </a:defRPr>
            </a:lvl9pPr>
          </a:lstStyle>
          <a:p>
            <a:pPr eaLnBrk="1" hangingPunct="1">
              <a:lnSpc>
                <a:spcPts val="1938"/>
              </a:lnSpc>
              <a:spcBef>
                <a:spcPts val="350"/>
              </a:spcBef>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A factual finding that any civil rights requirement, as provided by  law, regulation, policy, instruction, or guidelines, is not being  adhered to by a State agency, subrecipient agency, or a local  site.</a:t>
            </a:r>
          </a:p>
          <a:p>
            <a:pPr eaLnBrk="1" hangingPunct="1">
              <a:spcBef>
                <a:spcPts val="50"/>
              </a:spcBef>
              <a:buFont typeface="Wingdings" panose="05000000000000000000" pitchFamily="2" charset="2"/>
              <a:buChar char=""/>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Steps must be taken immediately to obtain </a:t>
            </a:r>
            <a:r>
              <a:rPr lang="en-US" altLang="en-US" i="1">
                <a:solidFill>
                  <a:srgbClr val="A01F6C"/>
                </a:solidFill>
                <a:latin typeface="Verdana" panose="020B0604030504040204" pitchFamily="34" charset="0"/>
                <a:ea typeface="Verdana" panose="020B0604030504040204" pitchFamily="34" charset="0"/>
                <a:cs typeface="Verdana" panose="020B0604030504040204" pitchFamily="34" charset="0"/>
              </a:rPr>
              <a:t>voluntary </a:t>
            </a: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compliance.</a:t>
            </a:r>
          </a:p>
          <a:p>
            <a:pPr eaLnBrk="1" hangingPunct="1">
              <a:spcBef>
                <a:spcPts val="50"/>
              </a:spcBef>
              <a:buFont typeface="Wingdings" panose="05000000000000000000" pitchFamily="2" charset="2"/>
              <a:buChar char=""/>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A finding’s effective date is the date of notice to the reviewed</a:t>
            </a:r>
          </a:p>
          <a:p>
            <a:pPr eaLnBrk="1" hangingPunct="1">
              <a:spcBef>
                <a:spcPts val="213"/>
              </a:spcBef>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entity.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1E4B-9DB1-46C0-98F1-0BD9E93A71EA}"/>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pc="-5" dirty="0">
                <a:solidFill>
                  <a:srgbClr val="339966"/>
                </a:solidFill>
              </a:rPr>
              <a:t>Civil </a:t>
            </a:r>
            <a:r>
              <a:rPr lang="en-US" spc="-10" dirty="0">
                <a:solidFill>
                  <a:srgbClr val="339966"/>
                </a:solidFill>
              </a:rPr>
              <a:t>Rights</a:t>
            </a:r>
            <a:r>
              <a:rPr lang="en-US" spc="25" dirty="0">
                <a:solidFill>
                  <a:srgbClr val="339966"/>
                </a:solidFill>
              </a:rPr>
              <a:t> </a:t>
            </a:r>
            <a:r>
              <a:rPr lang="en-US" spc="-5" dirty="0">
                <a:solidFill>
                  <a:srgbClr val="339966"/>
                </a:solidFill>
              </a:rPr>
              <a:t>Training</a:t>
            </a:r>
            <a:endParaRPr lang="en-US" dirty="0">
              <a:solidFill>
                <a:srgbClr val="339966"/>
              </a:solidFill>
            </a:endParaRPr>
          </a:p>
        </p:txBody>
      </p:sp>
      <p:sp>
        <p:nvSpPr>
          <p:cNvPr id="72707" name="Rectangle 2">
            <a:extLst>
              <a:ext uri="{FF2B5EF4-FFF2-40B4-BE49-F238E27FC236}">
                <a16:creationId xmlns:a16="http://schemas.microsoft.com/office/drawing/2014/main" id="{0D33352D-8F57-421B-B02A-B0694E822187}"/>
              </a:ext>
            </a:extLst>
          </p:cNvPr>
          <p:cNvSpPr>
            <a:spLocks noChangeArrowheads="1"/>
          </p:cNvSpPr>
          <p:nvPr/>
        </p:nvSpPr>
        <p:spPr bwMode="auto">
          <a:xfrm>
            <a:off x="404813" y="1522413"/>
            <a:ext cx="83820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9900" indent="-457200">
              <a:tabLst>
                <a:tab pos="469900" algn="l"/>
              </a:tabLst>
              <a:defRPr>
                <a:solidFill>
                  <a:schemeClr val="tx1"/>
                </a:solidFill>
                <a:latin typeface="Arial" panose="020B0604020202020204" pitchFamily="34" charset="0"/>
              </a:defRPr>
            </a:lvl1pPr>
            <a:lvl2pPr marL="742950" indent="-285750">
              <a:tabLst>
                <a:tab pos="469900" algn="l"/>
              </a:tabLst>
              <a:defRPr>
                <a:solidFill>
                  <a:schemeClr val="tx1"/>
                </a:solidFill>
                <a:latin typeface="Arial" panose="020B0604020202020204" pitchFamily="34" charset="0"/>
              </a:defRPr>
            </a:lvl2pPr>
            <a:lvl3pPr marL="1143000" indent="-228600">
              <a:tabLst>
                <a:tab pos="469900" algn="l"/>
              </a:tabLst>
              <a:defRPr>
                <a:solidFill>
                  <a:schemeClr val="tx1"/>
                </a:solidFill>
                <a:latin typeface="Arial" panose="020B0604020202020204" pitchFamily="34" charset="0"/>
              </a:defRPr>
            </a:lvl3pPr>
            <a:lvl4pPr marL="1600200" indent="-228600">
              <a:tabLst>
                <a:tab pos="469900" algn="l"/>
              </a:tabLst>
              <a:defRPr>
                <a:solidFill>
                  <a:schemeClr val="tx1"/>
                </a:solidFill>
                <a:latin typeface="Arial" panose="020B0604020202020204" pitchFamily="34" charset="0"/>
              </a:defRPr>
            </a:lvl4pPr>
            <a:lvl5pPr marL="2057400" indent="-228600">
              <a:tabLst>
                <a:tab pos="469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9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9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9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9900" algn="l"/>
              </a:tabLst>
              <a:defRPr>
                <a:solidFill>
                  <a:schemeClr val="tx1"/>
                </a:solidFill>
                <a:latin typeface="Arial" panose="020B0604020202020204" pitchFamily="34" charset="0"/>
              </a:defRPr>
            </a:lvl9pPr>
          </a:lstStyle>
          <a:p>
            <a:pPr eaLnBrk="1" hangingPunct="1">
              <a:spcBef>
                <a:spcPts val="100"/>
              </a:spcBef>
              <a:buClr>
                <a:srgbClr val="136442"/>
              </a:buClr>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State agencies are responsible for training subrecipient agencies  on an </a:t>
            </a:r>
            <a:r>
              <a:rPr lang="en-US" altLang="en-US" b="1" u="sng">
                <a:solidFill>
                  <a:srgbClr val="000000"/>
                </a:solidFill>
                <a:latin typeface="Verdana" panose="020B0604030504040204" pitchFamily="34" charset="0"/>
                <a:ea typeface="Verdana" panose="020B0604030504040204" pitchFamily="34" charset="0"/>
                <a:cs typeface="Verdana" panose="020B0604030504040204" pitchFamily="34" charset="0"/>
              </a:rPr>
              <a:t>annual basis</a:t>
            </a: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a:t>
            </a:r>
          </a:p>
          <a:p>
            <a:pPr eaLnBrk="1" hangingPunct="1">
              <a:buClr>
                <a:srgbClr val="136442"/>
              </a:buClr>
              <a:buFont typeface="Wingdings" panose="05000000000000000000" pitchFamily="2" charset="2"/>
              <a:buChar char=""/>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1788"/>
              </a:spcBef>
              <a:buClr>
                <a:srgbClr val="136442"/>
              </a:buClr>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Subrecipient agencies are responsible for training their local sites,  including “frontline staff” who interact with participants on an </a:t>
            </a:r>
            <a:r>
              <a:rPr lang="en-US" altLang="en-US" u="sng">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b="1" u="sng">
                <a:solidFill>
                  <a:srgbClr val="000000"/>
                </a:solidFill>
                <a:latin typeface="Verdana" panose="020B0604030504040204" pitchFamily="34" charset="0"/>
                <a:ea typeface="Verdana" panose="020B0604030504040204" pitchFamily="34" charset="0"/>
                <a:cs typeface="Verdana" panose="020B0604030504040204" pitchFamily="34" charset="0"/>
              </a:rPr>
              <a:t>annual basis</a:t>
            </a: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a:t>
            </a:r>
          </a:p>
          <a:p>
            <a:pPr eaLnBrk="1" hangingPunct="1">
              <a:buClr>
                <a:srgbClr val="136442"/>
              </a:buClr>
              <a:buFont typeface="Wingdings" panose="05000000000000000000" pitchFamily="2" charset="2"/>
              <a:buChar char=""/>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1800"/>
              </a:spcBef>
              <a:buClr>
                <a:srgbClr val="136442"/>
              </a:buClr>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New employees before participating in program activities must  receive training.</a:t>
            </a:r>
          </a:p>
          <a:p>
            <a:pPr eaLnBrk="1" hangingPunct="1">
              <a:buClr>
                <a:srgbClr val="136442"/>
              </a:buClr>
              <a:buFont typeface="Wingdings" panose="05000000000000000000" pitchFamily="2" charset="2"/>
              <a:buChar char=""/>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1788"/>
              </a:spcBef>
              <a:buClr>
                <a:srgbClr val="136442"/>
              </a:buClr>
              <a:buFont typeface="Wingdings" panose="05000000000000000000" pitchFamily="2" charset="2"/>
              <a:buChar char=""/>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Volunteers must receive training appropriate to their roles and  responsibilities.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26BE-F594-4239-AFCA-F366FF03BF92}"/>
              </a:ext>
            </a:extLst>
          </p:cNvPr>
          <p:cNvSpPr>
            <a:spLocks noGrp="1"/>
          </p:cNvSpPr>
          <p:nvPr>
            <p:ph type="title"/>
          </p:nvPr>
        </p:nvSpPr>
        <p:spPr>
          <a:xfrm>
            <a:off x="674688" y="623888"/>
            <a:ext cx="7842250" cy="549275"/>
          </a:xfrm>
        </p:spPr>
        <p:txBody>
          <a:bodyPr/>
          <a:lstStyle/>
          <a:p>
            <a:pPr algn="ctr" eaLnBrk="1" fontAlgn="auto" hangingPunct="1">
              <a:spcAft>
                <a:spcPts val="0"/>
              </a:spcAft>
              <a:defRPr/>
            </a:pPr>
            <a:r>
              <a:rPr lang="en-US" sz="2800" kern="0" spc="-5" dirty="0">
                <a:solidFill>
                  <a:srgbClr val="136442"/>
                </a:solidFill>
                <a:latin typeface="Verdana"/>
                <a:ea typeface="+mj-ea"/>
                <a:cs typeface="Verdana"/>
              </a:rPr>
              <a:t>Civil </a:t>
            </a:r>
            <a:r>
              <a:rPr lang="en-US" sz="2800" kern="0" spc="-10" dirty="0">
                <a:solidFill>
                  <a:srgbClr val="136442"/>
                </a:solidFill>
                <a:latin typeface="Verdana"/>
                <a:ea typeface="+mj-ea"/>
                <a:cs typeface="Verdana"/>
              </a:rPr>
              <a:t>Rights</a:t>
            </a:r>
            <a:r>
              <a:rPr lang="en-US" sz="2800" kern="0" spc="25" dirty="0">
                <a:solidFill>
                  <a:srgbClr val="136442"/>
                </a:solidFill>
                <a:latin typeface="Verdana"/>
                <a:ea typeface="+mj-ea"/>
                <a:cs typeface="Verdana"/>
              </a:rPr>
              <a:t> </a:t>
            </a:r>
            <a:r>
              <a:rPr lang="en-US" sz="2800" kern="0" spc="-5" dirty="0">
                <a:solidFill>
                  <a:srgbClr val="136442"/>
                </a:solidFill>
                <a:latin typeface="Verdana"/>
                <a:ea typeface="+mj-ea"/>
                <a:cs typeface="Verdana"/>
              </a:rPr>
              <a:t>Training</a:t>
            </a:r>
            <a:endParaRPr lang="en-US" dirty="0"/>
          </a:p>
        </p:txBody>
      </p:sp>
      <p:sp>
        <p:nvSpPr>
          <p:cNvPr id="74755" name="Rectangle 3">
            <a:extLst>
              <a:ext uri="{FF2B5EF4-FFF2-40B4-BE49-F238E27FC236}">
                <a16:creationId xmlns:a16="http://schemas.microsoft.com/office/drawing/2014/main" id="{AED48E24-E4CC-49F9-BFD5-28731520F710}"/>
              </a:ext>
            </a:extLst>
          </p:cNvPr>
          <p:cNvSpPr>
            <a:spLocks noChangeArrowheads="1"/>
          </p:cNvSpPr>
          <p:nvPr/>
        </p:nvSpPr>
        <p:spPr bwMode="auto">
          <a:xfrm>
            <a:off x="319088" y="1366838"/>
            <a:ext cx="86677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950"/>
              </a:lnSpc>
              <a:spcBef>
                <a:spcPts val="338"/>
              </a:spcBef>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All staff should receive training on all aspects of Civil Rights compliance,  including, but not limited to:</a:t>
            </a:r>
          </a:p>
          <a:p>
            <a:pPr eaLnBrk="1" hangingPunct="1">
              <a:spcBef>
                <a:spcPts val="1475"/>
              </a:spcBef>
              <a:buClr>
                <a:srgbClr val="515255"/>
              </a:buClr>
              <a:buFont typeface="Wingdings" panose="05000000000000000000" pitchFamily="2" charset="2"/>
              <a:buChar char=""/>
            </a:pPr>
            <a:r>
              <a:rPr lang="en-US" altLang="en-US" sz="1900">
                <a:solidFill>
                  <a:srgbClr val="000000"/>
                </a:solidFill>
                <a:latin typeface="Verdana" panose="020B0604030504040204" pitchFamily="34" charset="0"/>
                <a:ea typeface="Verdana" panose="020B0604030504040204" pitchFamily="34" charset="0"/>
                <a:cs typeface="Verdana" panose="020B0604030504040204" pitchFamily="34" charset="0"/>
              </a:rPr>
              <a:t>Collection and use of data</a:t>
            </a:r>
          </a:p>
          <a:p>
            <a:pPr eaLnBrk="1" hangingPunct="1">
              <a:spcBef>
                <a:spcPts val="913"/>
              </a:spcBef>
              <a:buClr>
                <a:srgbClr val="515255"/>
              </a:buClr>
              <a:buFont typeface="Wingdings" panose="05000000000000000000" pitchFamily="2" charset="2"/>
              <a:buChar char=""/>
            </a:pPr>
            <a:r>
              <a:rPr lang="en-US" altLang="en-US" sz="1900">
                <a:solidFill>
                  <a:srgbClr val="000000"/>
                </a:solidFill>
                <a:latin typeface="Verdana" panose="020B0604030504040204" pitchFamily="34" charset="0"/>
                <a:ea typeface="Verdana" panose="020B0604030504040204" pitchFamily="34" charset="0"/>
                <a:cs typeface="Verdana" panose="020B0604030504040204" pitchFamily="34" charset="0"/>
              </a:rPr>
              <a:t>Effective public notification system</a:t>
            </a:r>
          </a:p>
          <a:p>
            <a:pPr eaLnBrk="1" hangingPunct="1">
              <a:spcBef>
                <a:spcPts val="913"/>
              </a:spcBef>
              <a:buClr>
                <a:srgbClr val="515255"/>
              </a:buClr>
              <a:buFont typeface="Wingdings" panose="05000000000000000000" pitchFamily="2" charset="2"/>
              <a:buChar char=""/>
            </a:pPr>
            <a:r>
              <a:rPr lang="en-US" altLang="en-US" sz="1900">
                <a:solidFill>
                  <a:srgbClr val="000000"/>
                </a:solidFill>
                <a:latin typeface="Verdana" panose="020B0604030504040204" pitchFamily="34" charset="0"/>
                <a:ea typeface="Verdana" panose="020B0604030504040204" pitchFamily="34" charset="0"/>
                <a:cs typeface="Verdana" panose="020B0604030504040204" pitchFamily="34" charset="0"/>
              </a:rPr>
              <a:t>Complaint procedures</a:t>
            </a:r>
          </a:p>
          <a:p>
            <a:pPr eaLnBrk="1" hangingPunct="1">
              <a:spcBef>
                <a:spcPts val="913"/>
              </a:spcBef>
              <a:buClr>
                <a:srgbClr val="515255"/>
              </a:buClr>
              <a:buFont typeface="Wingdings" panose="05000000000000000000" pitchFamily="2" charset="2"/>
              <a:buChar char=""/>
            </a:pPr>
            <a:r>
              <a:rPr lang="en-US" altLang="en-US" sz="1900">
                <a:solidFill>
                  <a:srgbClr val="000000"/>
                </a:solidFill>
                <a:latin typeface="Verdana" panose="020B0604030504040204" pitchFamily="34" charset="0"/>
                <a:ea typeface="Verdana" panose="020B0604030504040204" pitchFamily="34" charset="0"/>
                <a:cs typeface="Verdana" panose="020B0604030504040204" pitchFamily="34" charset="0"/>
              </a:rPr>
              <a:t>Compliance review techniques</a:t>
            </a:r>
          </a:p>
          <a:p>
            <a:pPr eaLnBrk="1" hangingPunct="1">
              <a:spcBef>
                <a:spcPts val="913"/>
              </a:spcBef>
              <a:buClr>
                <a:srgbClr val="515255"/>
              </a:buClr>
              <a:buFont typeface="Wingdings" panose="05000000000000000000" pitchFamily="2" charset="2"/>
              <a:buChar char=""/>
            </a:pPr>
            <a:r>
              <a:rPr lang="en-US" altLang="en-US" sz="1900">
                <a:solidFill>
                  <a:srgbClr val="000000"/>
                </a:solidFill>
                <a:latin typeface="Verdana" panose="020B0604030504040204" pitchFamily="34" charset="0"/>
                <a:ea typeface="Verdana" panose="020B0604030504040204" pitchFamily="34" charset="0"/>
                <a:cs typeface="Verdana" panose="020B0604030504040204" pitchFamily="34" charset="0"/>
              </a:rPr>
              <a:t>Resolution of noncompliance</a:t>
            </a:r>
          </a:p>
          <a:p>
            <a:pPr eaLnBrk="1" hangingPunct="1">
              <a:lnSpc>
                <a:spcPts val="2050"/>
              </a:lnSpc>
              <a:spcBef>
                <a:spcPts val="1175"/>
              </a:spcBef>
              <a:buClr>
                <a:srgbClr val="515255"/>
              </a:buClr>
              <a:buFont typeface="Wingdings" panose="05000000000000000000" pitchFamily="2" charset="2"/>
              <a:buChar char=""/>
            </a:pPr>
            <a:r>
              <a:rPr lang="en-US" altLang="en-US" sz="1900">
                <a:solidFill>
                  <a:srgbClr val="000000"/>
                </a:solidFill>
                <a:latin typeface="Verdana" panose="020B0604030504040204" pitchFamily="34" charset="0"/>
                <a:ea typeface="Verdana" panose="020B0604030504040204" pitchFamily="34" charset="0"/>
                <a:cs typeface="Verdana" panose="020B0604030504040204" pitchFamily="34" charset="0"/>
              </a:rPr>
              <a:t>Requirements for reasonable modifications for persons with  disabilities</a:t>
            </a:r>
          </a:p>
          <a:p>
            <a:pPr eaLnBrk="1" hangingPunct="1">
              <a:lnSpc>
                <a:spcPts val="2050"/>
              </a:lnSpc>
              <a:spcBef>
                <a:spcPts val="1150"/>
              </a:spcBef>
              <a:buClr>
                <a:srgbClr val="515255"/>
              </a:buClr>
              <a:buFont typeface="Wingdings" panose="05000000000000000000" pitchFamily="2" charset="2"/>
              <a:buChar char=""/>
            </a:pPr>
            <a:r>
              <a:rPr lang="en-US" altLang="en-US" sz="1900">
                <a:solidFill>
                  <a:srgbClr val="000000"/>
                </a:solidFill>
                <a:latin typeface="Verdana" panose="020B0604030504040204" pitchFamily="34" charset="0"/>
                <a:ea typeface="Verdana" panose="020B0604030504040204" pitchFamily="34" charset="0"/>
                <a:cs typeface="Verdana" panose="020B0604030504040204" pitchFamily="34" charset="0"/>
              </a:rPr>
              <a:t>Requirements for language assistance for individuals with limited  English proficiency</a:t>
            </a:r>
          </a:p>
          <a:p>
            <a:pPr eaLnBrk="1" hangingPunct="1">
              <a:spcBef>
                <a:spcPts val="888"/>
              </a:spcBef>
              <a:buClr>
                <a:srgbClr val="515255"/>
              </a:buClr>
              <a:buFont typeface="Wingdings" panose="05000000000000000000" pitchFamily="2" charset="2"/>
              <a:buChar char=""/>
            </a:pPr>
            <a:r>
              <a:rPr lang="en-US" altLang="en-US" sz="1900">
                <a:solidFill>
                  <a:srgbClr val="CC3300"/>
                </a:solidFill>
                <a:latin typeface="Verdana" panose="020B0604030504040204" pitchFamily="34" charset="0"/>
                <a:ea typeface="Verdana" panose="020B0604030504040204" pitchFamily="34" charset="0"/>
                <a:cs typeface="Verdana" panose="020B0604030504040204" pitchFamily="34" charset="0"/>
              </a:rPr>
              <a:t>Conflict resolution</a:t>
            </a:r>
            <a:endParaRPr lang="en-US" altLang="en-US" sz="19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ts val="913"/>
              </a:spcBef>
              <a:buClr>
                <a:srgbClr val="515255"/>
              </a:buClr>
              <a:buFont typeface="Wingdings" panose="05000000000000000000" pitchFamily="2" charset="2"/>
              <a:buChar char=""/>
            </a:pPr>
            <a:r>
              <a:rPr lang="en-US" altLang="en-US" sz="1900">
                <a:solidFill>
                  <a:srgbClr val="CC3300"/>
                </a:solidFill>
                <a:latin typeface="Verdana" panose="020B0604030504040204" pitchFamily="34" charset="0"/>
                <a:ea typeface="Verdana" panose="020B0604030504040204" pitchFamily="34" charset="0"/>
                <a:cs typeface="Verdana" panose="020B0604030504040204" pitchFamily="34" charset="0"/>
              </a:rPr>
              <a:t>Customer service</a:t>
            </a:r>
            <a:endParaRPr lang="en-US" altLang="en-US" sz="19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84ED-3508-45E6-AD5E-72A809729A0F}"/>
              </a:ext>
            </a:extLst>
          </p:cNvPr>
          <p:cNvSpPr>
            <a:spLocks noGrp="1"/>
          </p:cNvSpPr>
          <p:nvPr>
            <p:ph type="title"/>
          </p:nvPr>
        </p:nvSpPr>
        <p:spPr>
          <a:xfrm>
            <a:off x="674369" y="624053"/>
            <a:ext cx="7843267" cy="664419"/>
          </a:xfrm>
        </p:spPr>
        <p:txBody>
          <a:bodyPr/>
          <a:lstStyle/>
          <a:p>
            <a:r>
              <a:rPr lang="en-US" sz="1800" dirty="0">
                <a:latin typeface="Verdana" panose="020B0604030504040204" pitchFamily="34" charset="0"/>
                <a:ea typeface="Verdana" panose="020B0604030504040204" pitchFamily="34" charset="0"/>
              </a:rPr>
              <a:t>Linking Civil Rights Protected Classes to Diversity, Equity, and Inclusions (DEI) Federal Executive Orders</a:t>
            </a:r>
            <a:endParaRPr lang="en-US" sz="1800" dirty="0"/>
          </a:p>
        </p:txBody>
      </p:sp>
      <p:sp>
        <p:nvSpPr>
          <p:cNvPr id="3" name="Text Placeholder 2">
            <a:extLst>
              <a:ext uri="{FF2B5EF4-FFF2-40B4-BE49-F238E27FC236}">
                <a16:creationId xmlns:a16="http://schemas.microsoft.com/office/drawing/2014/main" id="{FF35F78B-E175-4A0C-A6FC-A802B8B82E88}"/>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81805DF1-F5C3-4421-BB6C-731A3A58207F}"/>
              </a:ext>
            </a:extLst>
          </p:cNvPr>
          <p:cNvSpPr>
            <a:spLocks noGrp="1"/>
          </p:cNvSpPr>
          <p:nvPr>
            <p:ph type="body" sz="quarter" idx="11"/>
          </p:nvPr>
        </p:nvSpPr>
        <p:spPr/>
        <p:txBody>
          <a:bodyPr/>
          <a:lstStyle/>
          <a:p>
            <a:endParaRPr lang="en-US"/>
          </a:p>
        </p:txBody>
      </p:sp>
      <p:graphicFrame>
        <p:nvGraphicFramePr>
          <p:cNvPr id="6" name="Table 5">
            <a:extLst>
              <a:ext uri="{FF2B5EF4-FFF2-40B4-BE49-F238E27FC236}">
                <a16:creationId xmlns:a16="http://schemas.microsoft.com/office/drawing/2014/main" id="{D131F5C3-7559-4385-9330-65D248F467D9}"/>
              </a:ext>
            </a:extLst>
          </p:cNvPr>
          <p:cNvGraphicFramePr>
            <a:graphicFrameLocks noGrp="1"/>
          </p:cNvGraphicFramePr>
          <p:nvPr>
            <p:extLst>
              <p:ext uri="{D42A27DB-BD31-4B8C-83A1-F6EECF244321}">
                <p14:modId xmlns:p14="http://schemas.microsoft.com/office/powerpoint/2010/main" val="3672851580"/>
              </p:ext>
            </p:extLst>
          </p:nvPr>
        </p:nvGraphicFramePr>
        <p:xfrm>
          <a:off x="628650" y="1447798"/>
          <a:ext cx="7886700" cy="4795307"/>
        </p:xfrm>
        <a:graphic>
          <a:graphicData uri="http://schemas.openxmlformats.org/drawingml/2006/table">
            <a:tbl>
              <a:tblPr>
                <a:tableStyleId>{5C22544A-7EE6-4342-B048-85BDC9FD1C3A}</a:tableStyleId>
              </a:tblPr>
              <a:tblGrid>
                <a:gridCol w="3511328">
                  <a:extLst>
                    <a:ext uri="{9D8B030D-6E8A-4147-A177-3AD203B41FA5}">
                      <a16:colId xmlns:a16="http://schemas.microsoft.com/office/drawing/2014/main" val="663171013"/>
                    </a:ext>
                  </a:extLst>
                </a:gridCol>
                <a:gridCol w="3649207">
                  <a:extLst>
                    <a:ext uri="{9D8B030D-6E8A-4147-A177-3AD203B41FA5}">
                      <a16:colId xmlns:a16="http://schemas.microsoft.com/office/drawing/2014/main" val="2758002578"/>
                    </a:ext>
                  </a:extLst>
                </a:gridCol>
                <a:gridCol w="726165">
                  <a:extLst>
                    <a:ext uri="{9D8B030D-6E8A-4147-A177-3AD203B41FA5}">
                      <a16:colId xmlns:a16="http://schemas.microsoft.com/office/drawing/2014/main" val="3931777835"/>
                    </a:ext>
                  </a:extLst>
                </a:gridCol>
              </a:tblGrid>
              <a:tr h="196599">
                <a:tc>
                  <a:txBody>
                    <a:bodyPr/>
                    <a:lstStyle/>
                    <a:p>
                      <a:pPr algn="l" fontAlgn="t"/>
                      <a:r>
                        <a:rPr lang="en-US" sz="700" u="none" strike="noStrike">
                          <a:effectLst/>
                        </a:rPr>
                        <a:t>Executive Orders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Description</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Protected Class</a:t>
                      </a:r>
                      <a:endParaRPr lang="en-US" sz="700" b="0" i="0" u="none" strike="noStrike">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1930398771"/>
                  </a:ext>
                </a:extLst>
              </a:tr>
              <a:tr h="393198">
                <a:tc>
                  <a:txBody>
                    <a:bodyPr/>
                    <a:lstStyle/>
                    <a:p>
                      <a:pPr algn="l" fontAlgn="t"/>
                      <a:r>
                        <a:rPr lang="en-US" sz="700" u="none" strike="noStrike">
                          <a:effectLst/>
                        </a:rPr>
                        <a:t>E.O. 13985 - Advancing Racial Equity and Support for Underserved Communities Through the Federal Government</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First Executive Order signed by President Joe Biden on January 20, 2021, to advance racial equity and support for underserved communities throughout the Federal Government</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Race</a:t>
                      </a:r>
                      <a:endParaRPr lang="en-US" sz="700" b="0" i="0" u="none" strike="noStrike">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3264806349"/>
                  </a:ext>
                </a:extLst>
              </a:tr>
              <a:tr h="393198">
                <a:tc>
                  <a:txBody>
                    <a:bodyPr/>
                    <a:lstStyle/>
                    <a:p>
                      <a:pPr algn="l" fontAlgn="t"/>
                      <a:r>
                        <a:rPr lang="en-US" sz="700" u="none" strike="noStrike">
                          <a:effectLst/>
                        </a:rPr>
                        <a:t>E.O. 13988 Preventing and Combating Discrimination on the Basis of Gender Identity or Sexual Orientation</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Also signed on January 20th, this Executive Order strives for LGBTQIA+ equity in the Federal Government</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Sex, Gender</a:t>
                      </a:r>
                      <a:endParaRPr lang="en-US" sz="700" b="0" i="0" u="none" strike="noStrike">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2334350055"/>
                  </a:ext>
                </a:extLst>
              </a:tr>
              <a:tr h="393198">
                <a:tc>
                  <a:txBody>
                    <a:bodyPr/>
                    <a:lstStyle/>
                    <a:p>
                      <a:pPr algn="l" fontAlgn="t"/>
                      <a:r>
                        <a:rPr lang="en-US" sz="700" u="none" strike="noStrike">
                          <a:effectLst/>
                        </a:rPr>
                        <a:t>E.O. 14020 on Establishment of the White House Gender Policy Council</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Strives to establish a comprehensive approach within the Federal Government to advance equal rights and opportunities, regardless of gender or gender identity</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Gender</a:t>
                      </a:r>
                      <a:endParaRPr lang="en-US" sz="700" b="0" i="0" u="none" strike="noStrike">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489987436"/>
                  </a:ext>
                </a:extLst>
              </a:tr>
              <a:tr h="589797">
                <a:tc>
                  <a:txBody>
                    <a:bodyPr/>
                    <a:lstStyle/>
                    <a:p>
                      <a:pPr algn="l" fontAlgn="t"/>
                      <a:r>
                        <a:rPr lang="en-US" sz="700" u="none" strike="noStrike">
                          <a:effectLst/>
                        </a:rPr>
                        <a:t>E.O. 14031 Executive Order on Advancing Equity, Justice, and Opportunity for Asian Americans, Native Hawaiians, and Pacific Islanders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The purpose of this order is to build on those policies by establishing the President's Advisory Commission on Asian Americans, Native Hawaiians, and Pacific Islanders, and the White House Initiative on Asian Americans, Native Hawaiians, and Pacific Islanders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National Origin</a:t>
                      </a:r>
                      <a:endParaRPr lang="en-US" sz="700" b="0" i="0" u="none" strike="noStrike">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2072399260"/>
                  </a:ext>
                </a:extLst>
              </a:tr>
              <a:tr h="589797">
                <a:tc>
                  <a:txBody>
                    <a:bodyPr/>
                    <a:lstStyle/>
                    <a:p>
                      <a:pPr algn="l" fontAlgn="t"/>
                      <a:r>
                        <a:rPr lang="en-US" sz="700" u="none" strike="noStrike">
                          <a:effectLst/>
                        </a:rPr>
                        <a:t>E.O. 14035 Diversity, Equity, Inclusion, and Accessibility in the Federal Workforce</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Issues guidance to increase the availability of paid internships, fellowships, and apprenticeships; reduce reliance on unpaid internships and similar programs; and improve outreach to and recruitment of individuals from underserved communities.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Disability</a:t>
                      </a:r>
                      <a:endParaRPr lang="en-US" sz="700" b="0" i="0" u="none" strike="noStrike">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1048463851"/>
                  </a:ext>
                </a:extLst>
              </a:tr>
              <a:tr h="589797">
                <a:tc>
                  <a:txBody>
                    <a:bodyPr/>
                    <a:lstStyle/>
                    <a:p>
                      <a:pPr algn="l" fontAlgn="t"/>
                      <a:r>
                        <a:rPr lang="en-US" sz="700" u="none" strike="noStrike">
                          <a:effectLst/>
                        </a:rPr>
                        <a:t>E.O. 14041 on White House Initiative on Advancing Educational Equity, Excellence, and Economic Opportunity through Historically Black Colleges and Universities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Advances educational opportunities and reduces barriers to expand programming for Historically Black Colleges and Universities (HBCUs), as well as strengthen capacity to participate in Federal programs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Race</a:t>
                      </a:r>
                      <a:endParaRPr lang="en-US" sz="700" b="0" i="0" u="none" strike="noStrike">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2962780809"/>
                  </a:ext>
                </a:extLst>
              </a:tr>
              <a:tr h="589797">
                <a:tc>
                  <a:txBody>
                    <a:bodyPr/>
                    <a:lstStyle/>
                    <a:p>
                      <a:pPr algn="l" fontAlgn="t"/>
                      <a:r>
                        <a:rPr lang="en-US" sz="700" u="none" strike="noStrike">
                          <a:effectLst/>
                        </a:rPr>
                        <a:t>E.O. 14045 on White House Initiative on Advancing Educational Equity, Excellence, and Economic Opportunity for Hispanics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Directs agencies to address discriminatory practices and challenges facing Hispanic students and reduce barriers to participation in federal employment and education</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National Origin</a:t>
                      </a:r>
                      <a:endParaRPr lang="en-US" sz="700" b="0" i="0" u="none" strike="noStrike">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3890812029"/>
                  </a:ext>
                </a:extLst>
              </a:tr>
              <a:tr h="589797">
                <a:tc>
                  <a:txBody>
                    <a:bodyPr/>
                    <a:lstStyle/>
                    <a:p>
                      <a:pPr algn="l" fontAlgn="t"/>
                      <a:r>
                        <a:rPr lang="en-US" sz="700" u="none" strike="noStrike">
                          <a:effectLst/>
                        </a:rPr>
                        <a:t>E. O. 14049 on the White House Initiative on Advancing Educational Equity, Excellence, and Economic Opportunity for Native Americans and Strengthening Tribal Colleges and Universities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Advances educational and economic opportunities for Native Americans through partnerships with public, private, philanthropic, and nonprofit entities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National Origin</a:t>
                      </a:r>
                      <a:endParaRPr lang="en-US" sz="700" b="0" i="0" u="none" strike="noStrike">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3301940932"/>
                  </a:ext>
                </a:extLst>
              </a:tr>
              <a:tr h="470129">
                <a:tc>
                  <a:txBody>
                    <a:bodyPr/>
                    <a:lstStyle/>
                    <a:p>
                      <a:pPr algn="l" fontAlgn="t"/>
                      <a:r>
                        <a:rPr lang="en-US" sz="700" u="none" strike="noStrike">
                          <a:effectLst/>
                        </a:rPr>
                        <a:t>E.O. 14050 on White House Initiative on Advancing Educational Equity, Excellence, and Economic Opportunity for Black Americans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a:effectLst/>
                        </a:rPr>
                        <a:t>Directs agencies to address discriminatory practices and challenges facing Black students and reduce barriers to participation in federal employment and education opportunities</a:t>
                      </a:r>
                      <a:endParaRPr lang="en-US" sz="700" b="0" i="0" u="none" strike="noStrike">
                        <a:solidFill>
                          <a:srgbClr val="000000"/>
                        </a:solidFill>
                        <a:effectLst/>
                        <a:latin typeface="Calibri" panose="020F0502020204030204" pitchFamily="34" charset="0"/>
                      </a:endParaRPr>
                    </a:p>
                  </a:txBody>
                  <a:tcPr marL="5515" marR="5515" marT="5515" marB="0"/>
                </a:tc>
                <a:tc>
                  <a:txBody>
                    <a:bodyPr/>
                    <a:lstStyle/>
                    <a:p>
                      <a:pPr algn="l" fontAlgn="t"/>
                      <a:r>
                        <a:rPr lang="en-US" sz="700" u="none" strike="noStrike" dirty="0">
                          <a:effectLst/>
                        </a:rPr>
                        <a:t>Race</a:t>
                      </a:r>
                      <a:endParaRPr lang="en-US" sz="700" b="0" i="0" u="none" strike="noStrike" dirty="0">
                        <a:solidFill>
                          <a:srgbClr val="000000"/>
                        </a:solidFill>
                        <a:effectLst/>
                        <a:latin typeface="Calibri" panose="020F0502020204030204" pitchFamily="34" charset="0"/>
                      </a:endParaRPr>
                    </a:p>
                  </a:txBody>
                  <a:tcPr marL="5515" marR="5515" marT="5515" marB="0"/>
                </a:tc>
                <a:extLst>
                  <a:ext uri="{0D108BD9-81ED-4DB2-BD59-A6C34878D82A}">
                    <a16:rowId xmlns:a16="http://schemas.microsoft.com/office/drawing/2014/main" val="1943518936"/>
                  </a:ext>
                </a:extLst>
              </a:tr>
            </a:tbl>
          </a:graphicData>
        </a:graphic>
      </p:graphicFrame>
    </p:spTree>
    <p:extLst>
      <p:ext uri="{BB962C8B-B14F-4D97-AF65-F5344CB8AC3E}">
        <p14:creationId xmlns:p14="http://schemas.microsoft.com/office/powerpoint/2010/main" val="31730403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869B-2A47-4ACE-8AB3-B1E160C924DC}"/>
              </a:ext>
            </a:extLst>
          </p:cNvPr>
          <p:cNvSpPr>
            <a:spLocks noGrp="1"/>
          </p:cNvSpPr>
          <p:nvPr>
            <p:ph type="title"/>
          </p:nvPr>
        </p:nvSpPr>
        <p:spPr/>
        <p:txBody>
          <a:bodyPr/>
          <a:lstStyle/>
          <a:p>
            <a:pPr algn="ctr"/>
            <a:r>
              <a:rPr lang="en-US" kern="0" spc="-10" dirty="0">
                <a:solidFill>
                  <a:schemeClr val="tx1"/>
                </a:solidFill>
                <a:latin typeface="Verdana"/>
                <a:ea typeface="+mj-ea"/>
                <a:cs typeface="Verdana"/>
              </a:rPr>
              <a:t>Questions</a:t>
            </a:r>
            <a:endParaRPr lang="en-US" dirty="0">
              <a:solidFill>
                <a:schemeClr val="tx1"/>
              </a:solidFill>
            </a:endParaRPr>
          </a:p>
        </p:txBody>
      </p:sp>
      <p:pic>
        <p:nvPicPr>
          <p:cNvPr id="4" name="Picture 4" descr="Nutrition Questions">
            <a:extLst>
              <a:ext uri="{FF2B5EF4-FFF2-40B4-BE49-F238E27FC236}">
                <a16:creationId xmlns:a16="http://schemas.microsoft.com/office/drawing/2014/main" id="{3797ED42-0138-47D6-BCF6-E90817D00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81271"/>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BD636169BC4949830EC19200161F76" ma:contentTypeVersion="13" ma:contentTypeDescription="Create a new document." ma:contentTypeScope="" ma:versionID="ff00f4753a16bb8738d4f5a2ecdb48c6">
  <xsd:schema xmlns:xsd="http://www.w3.org/2001/XMLSchema" xmlns:xs="http://www.w3.org/2001/XMLSchema" xmlns:p="http://schemas.microsoft.com/office/2006/metadata/properties" xmlns:ns1="http://schemas.microsoft.com/sharepoint/v3" xmlns:ns3="b2c5ab5c-a418-42bf-aa93-afce4903dab0" xmlns:ns4="2e45aec4-043f-4308-ad34-60a9bf4b068e" targetNamespace="http://schemas.microsoft.com/office/2006/metadata/properties" ma:root="true" ma:fieldsID="13da47226318c572a79d4e509b31c0e6" ns1:_="" ns3:_="" ns4:_="">
    <xsd:import namespace="http://schemas.microsoft.com/sharepoint/v3"/>
    <xsd:import namespace="b2c5ab5c-a418-42bf-aa93-afce4903dab0"/>
    <xsd:import namespace="2e45aec4-043f-4308-ad34-60a9bf4b06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c5ab5c-a418-42bf-aa93-afce4903da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45aec4-043f-4308-ad34-60a9bf4b06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F7A04D-0C5C-4A42-BC12-3982DDAFE04F}">
  <ds:schemaRefs>
    <ds:schemaRef ds:uri="http://schemas.microsoft.com/sharepoint/v3/contenttype/forms"/>
  </ds:schemaRefs>
</ds:datastoreItem>
</file>

<file path=customXml/itemProps2.xml><?xml version="1.0" encoding="utf-8"?>
<ds:datastoreItem xmlns:ds="http://schemas.openxmlformats.org/officeDocument/2006/customXml" ds:itemID="{1830C1ED-C562-4829-916F-3C7100E6719D}">
  <ds:schemaRefs>
    <ds:schemaRef ds:uri="2e45aec4-043f-4308-ad34-60a9bf4b068e"/>
    <ds:schemaRef ds:uri="http://schemas.microsoft.com/office/2006/documentManagement/types"/>
    <ds:schemaRef ds:uri="http://www.w3.org/XML/1998/namespace"/>
    <ds:schemaRef ds:uri="http://schemas.microsoft.com/office/infopath/2007/PartnerControls"/>
    <ds:schemaRef ds:uri="http://purl.org/dc/elements/1.1/"/>
    <ds:schemaRef ds:uri="b2c5ab5c-a418-42bf-aa93-afce4903dab0"/>
    <ds:schemaRef ds:uri="http://schemas.microsoft.com/sharepoint/v3"/>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12E7894E-39AC-413D-9B6D-54B3798CF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c5ab5c-a418-42bf-aa93-afce4903dab0"/>
    <ds:schemaRef ds:uri="2e45aec4-043f-4308-ad34-60a9bf4b0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8739</TotalTime>
  <Words>11365</Words>
  <Application>Microsoft Office PowerPoint</Application>
  <PresentationFormat>On-screen Show (4:3)</PresentationFormat>
  <Paragraphs>935</Paragraphs>
  <Slides>101</Slides>
  <Notes>100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101</vt:i4>
      </vt:variant>
    </vt:vector>
  </HeadingPairs>
  <TitlesOfParts>
    <vt:vector size="118" baseType="lpstr">
      <vt:lpstr>Arial</vt:lpstr>
      <vt:lpstr>Calibri</vt:lpstr>
      <vt:lpstr>Franklin Gothic Demi Cond</vt:lpstr>
      <vt:lpstr>Franklin Gothic Medium</vt:lpstr>
      <vt:lpstr>Franklin Gothic Medium Cond</vt:lpstr>
      <vt:lpstr>Gotham Bold</vt:lpstr>
      <vt:lpstr>Gotham Light</vt:lpstr>
      <vt:lpstr>Helvetica</vt:lpstr>
      <vt:lpstr>Lucida Sans Unicode</vt:lpstr>
      <vt:lpstr>Source Sans Pro</vt:lpstr>
      <vt:lpstr>Symbol</vt:lpstr>
      <vt:lpstr>Times New Roman</vt:lpstr>
      <vt:lpstr>Verdana</vt:lpstr>
      <vt:lpstr>Wingdings</vt:lpstr>
      <vt:lpstr>Wingdings 3</vt:lpstr>
      <vt:lpstr>3_Office Theme</vt:lpstr>
      <vt:lpstr>4_Office Theme</vt:lpstr>
      <vt:lpstr>PowerPoint Presentation</vt:lpstr>
      <vt:lpstr>Why Civil Rights Training?</vt:lpstr>
      <vt:lpstr>Why Civil Rights Training?  (cont.)</vt:lpstr>
      <vt:lpstr>Why Civil Rights Training?  (Cont.)</vt:lpstr>
      <vt:lpstr>Agenda</vt:lpstr>
      <vt:lpstr>What is discrimination?</vt:lpstr>
      <vt:lpstr>Civil Rights Legal Authorities</vt:lpstr>
      <vt:lpstr>Civil Rights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Civil Rights Legal Authorities</vt:lpstr>
      <vt:lpstr>Examples of Unlawful Discrimination</vt:lpstr>
      <vt:lpstr>Assurances</vt:lpstr>
      <vt:lpstr>PowerPoint Presentation</vt:lpstr>
      <vt:lpstr>NC DSS Assurance Statement of  Non-Disrimination</vt:lpstr>
      <vt:lpstr>Public Notification</vt:lpstr>
      <vt:lpstr>Methods of Public Notification</vt:lpstr>
      <vt:lpstr>Elements of Public Notification</vt:lpstr>
      <vt:lpstr>Non-Discrimination Statement</vt:lpstr>
      <vt:lpstr>Non-discrimination Statement (cont.)</vt:lpstr>
      <vt:lpstr>Non-discrimination Statement (cont.)</vt:lpstr>
      <vt:lpstr>Non-discrimination Statement (cont.)</vt:lpstr>
      <vt:lpstr>Non-discrimination Statement</vt:lpstr>
      <vt:lpstr>“And Justice For All” Poster</vt:lpstr>
      <vt:lpstr>Disability Access</vt:lpstr>
      <vt:lpstr>Disability Access</vt:lpstr>
      <vt:lpstr>Disability Access Definition of Disability </vt:lpstr>
      <vt:lpstr>Disability Access</vt:lpstr>
      <vt:lpstr>Disability Access</vt:lpstr>
      <vt:lpstr>Disability Access  Accessibility </vt:lpstr>
      <vt:lpstr>Disability Access                          Equally Effective Communication</vt:lpstr>
      <vt:lpstr>Disability Access                          Equally Effective Communication</vt:lpstr>
      <vt:lpstr>Disability Access                          Equally Effective Communication</vt:lpstr>
      <vt:lpstr>Disability Access                          Equally Effective Communication</vt:lpstr>
      <vt:lpstr>Waiver of Rights to Free  Interpreter Services</vt:lpstr>
      <vt:lpstr>Disability Discrimination Equally Effective Communication</vt:lpstr>
      <vt:lpstr>Language Services Agreement</vt:lpstr>
      <vt:lpstr>Disability Access Service Animals</vt:lpstr>
      <vt:lpstr>Disability Access Service Animals</vt:lpstr>
      <vt:lpstr>Disability Access Service Animals</vt:lpstr>
      <vt:lpstr>Disability Access Miniature Horses </vt:lpstr>
      <vt:lpstr>Disability Access Wheelchairs</vt:lpstr>
      <vt:lpstr>Disability Access Other Power-Driven Mobility Device (OPDMD)</vt:lpstr>
      <vt:lpstr>Self-Evaluation</vt:lpstr>
      <vt:lpstr>Section 504/ADA Administrator</vt:lpstr>
      <vt:lpstr>NC DHHS Section 504/ADA Administrator</vt:lpstr>
      <vt:lpstr>ADA RESOURCES</vt:lpstr>
      <vt:lpstr>Title VI &amp; Language Access Limited English Proficiency </vt:lpstr>
      <vt:lpstr>Limited English Proficiency</vt:lpstr>
      <vt:lpstr>LEP &amp; Program Access</vt:lpstr>
      <vt:lpstr>Language Access Plan with Procedures</vt:lpstr>
      <vt:lpstr>LEP &amp; Program Access</vt:lpstr>
      <vt:lpstr>Language Access Requirements</vt:lpstr>
      <vt:lpstr>Qualified, Competent  Language Assistance</vt:lpstr>
      <vt:lpstr>Qualified Interpreters</vt:lpstr>
      <vt:lpstr>Qualified Language Assistance</vt:lpstr>
      <vt:lpstr>PowerPoint Presentation</vt:lpstr>
      <vt:lpstr>Bilingual Staff &amp; Volunteers</vt:lpstr>
      <vt:lpstr>Obtaining Language Assistance</vt:lpstr>
      <vt:lpstr>Family, Friends and  Children as Interpreters</vt:lpstr>
      <vt:lpstr>Family, Friends and  Children as Interpreters</vt:lpstr>
      <vt:lpstr>Waiver of Rights to Free  Interpreter Services  </vt:lpstr>
      <vt:lpstr>Written Translations</vt:lpstr>
      <vt:lpstr>Written Translations</vt:lpstr>
      <vt:lpstr>Web-Based Systems</vt:lpstr>
      <vt:lpstr>Telephone Voice Mail Menus</vt:lpstr>
      <vt:lpstr>LEP Administrator</vt:lpstr>
      <vt:lpstr>15 Languages </vt:lpstr>
      <vt:lpstr>LEP Population &amp; Data Sources</vt:lpstr>
      <vt:lpstr>Complaints of Discrimination</vt:lpstr>
      <vt:lpstr>Complaints of Discrimination </vt:lpstr>
      <vt:lpstr>Complaints Should Include </vt:lpstr>
      <vt:lpstr>Complaint Processing Procedures </vt:lpstr>
      <vt:lpstr>Complaints of Discrimination</vt:lpstr>
      <vt:lpstr>Ethnic &amp; Racial Data Collection</vt:lpstr>
      <vt:lpstr>Data Collection and Reporting</vt:lpstr>
      <vt:lpstr>Data Collection and Reporting</vt:lpstr>
      <vt:lpstr>Data Collection and Reporting</vt:lpstr>
      <vt:lpstr>Race and Ethnicity Categories</vt:lpstr>
      <vt:lpstr>Data Collection and Reporting</vt:lpstr>
      <vt:lpstr>Compliance Reviews</vt:lpstr>
      <vt:lpstr>Compliance Reviews</vt:lpstr>
      <vt:lpstr>Pre-Award Compliance Reviews</vt:lpstr>
      <vt:lpstr>Routine/Post-Award Reviews</vt:lpstr>
      <vt:lpstr>Special Compliance Reviews</vt:lpstr>
      <vt:lpstr>Resolution of Noncompliance</vt:lpstr>
      <vt:lpstr>Civil Rights Training</vt:lpstr>
      <vt:lpstr>Civil Rights Training</vt:lpstr>
      <vt:lpstr>Linking Civil Rights Protected Classes to Diversity, Equity, and Inclusions (DEI) Federal Executive Orders</vt:lpstr>
      <vt:lpstr>Questions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Dixon, Carlotta</cp:lastModifiedBy>
  <cp:revision>559</cp:revision>
  <cp:lastPrinted>2022-12-01T18:28:10Z</cp:lastPrinted>
  <dcterms:created xsi:type="dcterms:W3CDTF">2015-07-07T20:02:11Z</dcterms:created>
  <dcterms:modified xsi:type="dcterms:W3CDTF">2022-12-01T21:46:16Z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0x010100DABD636169BC4949830EC19200161F76</vt:lpwstr>
  </property>
</Properties>
</file>