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3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4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5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6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7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8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4"/>
    <p:sldMasterId id="2147483787" r:id="rId5"/>
    <p:sldMasterId id="2147483810" r:id="rId6"/>
    <p:sldMasterId id="2147483838" r:id="rId7"/>
    <p:sldMasterId id="2147483886" r:id="rId8"/>
    <p:sldMasterId id="2147483980" r:id="rId9"/>
    <p:sldMasterId id="2147484005" r:id="rId10"/>
    <p:sldMasterId id="2147484028" r:id="rId11"/>
    <p:sldMasterId id="2147484056" r:id="rId12"/>
  </p:sldMasterIdLst>
  <p:notesMasterIdLst>
    <p:notesMasterId r:id="rId46"/>
  </p:notesMasterIdLst>
  <p:handoutMasterIdLst>
    <p:handoutMasterId r:id="rId47"/>
  </p:handoutMasterIdLst>
  <p:sldIdLst>
    <p:sldId id="2146847550" r:id="rId13"/>
    <p:sldId id="260" r:id="rId14"/>
    <p:sldId id="261" r:id="rId15"/>
    <p:sldId id="2147481210" r:id="rId16"/>
    <p:sldId id="2146847571" r:id="rId17"/>
    <p:sldId id="2146847590" r:id="rId18"/>
    <p:sldId id="2146847577" r:id="rId19"/>
    <p:sldId id="2147481206" r:id="rId20"/>
    <p:sldId id="2147483638" r:id="rId21"/>
    <p:sldId id="2147483643" r:id="rId22"/>
    <p:sldId id="2146847582" r:id="rId23"/>
    <p:sldId id="2147481205" r:id="rId24"/>
    <p:sldId id="272" r:id="rId25"/>
    <p:sldId id="258" r:id="rId26"/>
    <p:sldId id="259" r:id="rId27"/>
    <p:sldId id="271" r:id="rId28"/>
    <p:sldId id="2147478685" r:id="rId29"/>
    <p:sldId id="257" r:id="rId30"/>
    <p:sldId id="273" r:id="rId31"/>
    <p:sldId id="270" r:id="rId32"/>
    <p:sldId id="2147481194" r:id="rId33"/>
    <p:sldId id="264" r:id="rId34"/>
    <p:sldId id="2147483634" r:id="rId35"/>
    <p:sldId id="2147483639" r:id="rId36"/>
    <p:sldId id="2147483644" r:id="rId37"/>
    <p:sldId id="2147483645" r:id="rId38"/>
    <p:sldId id="2147483646" r:id="rId39"/>
    <p:sldId id="263" r:id="rId40"/>
    <p:sldId id="2147483635" r:id="rId41"/>
    <p:sldId id="2147483640" r:id="rId42"/>
    <p:sldId id="2147483636" r:id="rId43"/>
    <p:sldId id="2147483637" r:id="rId44"/>
    <p:sldId id="290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FDFC35E-CE9C-4572-97DE-A0C31E94898B}">
          <p14:sldIdLst>
            <p14:sldId id="2146847550"/>
            <p14:sldId id="260"/>
            <p14:sldId id="261"/>
            <p14:sldId id="2147481210"/>
          </p14:sldIdLst>
        </p14:section>
        <p14:section name="Claire Colligan" id="{C48C51BA-3C95-48AF-A054-5D65D37A94CE}">
          <p14:sldIdLst>
            <p14:sldId id="2146847571"/>
            <p14:sldId id="2146847590"/>
            <p14:sldId id="2146847577"/>
            <p14:sldId id="2147481206"/>
            <p14:sldId id="2147483638"/>
            <p14:sldId id="2147483643"/>
            <p14:sldId id="2146847582"/>
            <p14:sldId id="2147481205"/>
            <p14:sldId id="272"/>
          </p14:sldIdLst>
        </p14:section>
        <p14:section name="Katherine Mollenkopf" id="{138CA093-E733-4F6C-8698-F8429BFAD24B}">
          <p14:sldIdLst>
            <p14:sldId id="258"/>
          </p14:sldIdLst>
        </p14:section>
        <p14:section name="Yolanda Perkins" id="{D20E2ADC-85C5-4367-B73E-6A1F6B92460B}">
          <p14:sldIdLst>
            <p14:sldId id="259"/>
            <p14:sldId id="271"/>
          </p14:sldIdLst>
        </p14:section>
        <p14:section name="Adrienne Kittle" id="{1F55C57B-9486-4E4B-AAA5-C40787DCCE7D}">
          <p14:sldIdLst>
            <p14:sldId id="2147478685"/>
            <p14:sldId id="257"/>
            <p14:sldId id="273"/>
            <p14:sldId id="270"/>
            <p14:sldId id="2147481194"/>
          </p14:sldIdLst>
        </p14:section>
        <p14:section name="Katherine Titus" id="{AD5882FF-3813-4058-92FC-3C5A5496EDB5}">
          <p14:sldIdLst>
            <p14:sldId id="264"/>
            <p14:sldId id="2147483634"/>
            <p14:sldId id="2147483639"/>
            <p14:sldId id="2147483644"/>
            <p14:sldId id="2147483645"/>
            <p14:sldId id="2147483646"/>
          </p14:sldIdLst>
        </p14:section>
        <p14:section name="Maya Glass" id="{C50A4313-A2E2-4F7D-A332-DF2AD43E493E}">
          <p14:sldIdLst>
            <p14:sldId id="263"/>
            <p14:sldId id="2147483635"/>
            <p14:sldId id="2147483640"/>
          </p14:sldIdLst>
        </p14:section>
        <p14:section name="Claire Colligan" id="{B5BE60F8-F720-467F-928C-CDE4F86EB697}">
          <p14:sldIdLst>
            <p14:sldId id="2147483636"/>
            <p14:sldId id="2147483637"/>
            <p14:sldId id="29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842E19-6B96-659E-8F8B-2D2B3BA8BD3C}" name="Stahl, Sara" initials="SS" userId="S::Sara.Stahl@dhhs.nc.gov::8ed2b9c5-ffb3-47a1-847a-d3454f10362f" providerId="AD"/>
  <p188:author id="{EA80671D-8C74-6183-8EA8-E1E3CDFBD1F5}" name="Polanco, Ashlynn L" initials="" userId="S::Ashlynn.Polanco_ACN@dhhs.nc.gov::ec4f196f-a1c4-4ecd-a77d-3bd872073244" providerId="AD"/>
  <p188:author id="{EB9B062A-89CE-B16B-A3EE-8D49F6E4109E}" name="Connor, Melissa" initials="CM" userId="S::Melissa.Connor_ACN@dhhs.nc.gov::73231f98-1458-4153-87f9-a30c4d410029" providerId="AD"/>
  <p188:author id="{43D2832B-A244-D3E4-37EE-E15AD9FD3036}" name="Colligan, Claire M" initials="CM" userId="S::claire.colligan@dhhs.nc.gov::75b2e021-b2b4-474e-801d-8fd96f243ac4" providerId="AD"/>
  <p188:author id="{1F8B0031-A185-C138-D660-B95BB2308298}" name="Jones, Jim" initials="JJ" userId="S::Jim.Jones@dhhs.nc.gov::caa01b78-bb3f-4558-94c1-0e5d910d4519" providerId="AD"/>
  <p188:author id="{A60A3E54-1594-197A-3060-CF017045F0B7}" name="Tomaszewski, Brianne Rachel" initials="TB" userId="S::brianne_tomaszewski_med.unc.edu#ext#@ncconnect.onmicrosoft.com::fb8d9d10-3e39-41ad-a77f-fef8d2a12dc6" providerId="AD"/>
  <p188:author id="{AE157758-5138-0354-037D-E15B464E2167}" name="Glass, Austin E" initials="GAE" userId="S::Austin.Glass_ACN@dhhs.nc.gov::f53f877b-588a-476b-8131-7001180ebbed" providerId="AD"/>
  <p188:author id="{7C29C35D-47D3-8907-5BBB-428BA4E69FD6}" name="Reyes, Karla N" initials="KR" userId="S::Karla.Reyes_ACN@dhhs.nc.gov::b2575fe2-7b12-42fb-9621-66e3f082ca68" providerId="AD"/>
  <p188:author id="{C59D1760-D7C2-B213-362E-915648D9A379}" name="Goodwin, Jamon" initials="GJ" userId="S::Jamon.Goodwin_ACN@dhhs.nc.gov::e06b250f-2633-4328-9b60-ef2f1671faae" providerId="AD"/>
  <p188:author id="{B6314762-D530-2587-7F1A-BEDEEBBCDE6D}" name="Perkins, Yolanda" initials="PY" userId="S::yolanda.perkins_unc.edu#ext#@ncconnect.onmicrosoft.com::53a81e45-3b34-4396-a833-7f1778874efe" providerId="AD"/>
  <p188:author id="{8A8B986C-A37C-94F0-D276-6C091C59BC45}" name="Picone, Lauren" initials="PL" userId="S::lauren.picone_acn@dhhs.nc.gov::9336c1a6-3e29-4fa3-8a95-df2126f656b8" providerId="AD"/>
  <p188:author id="{CA691870-B7D0-F097-26B2-0535DFA7790C}" name="Lauren Picone" initials="LP" userId="Lauren Picone" providerId="None"/>
  <p188:author id="{5C2CD887-F376-8772-5348-250922979021}" name="Reyes, Karla N" initials="RK" userId="S::karla.reyes_acn@dhhs.nc.gov::b2575fe2-7b12-42fb-9621-66e3f082ca68" providerId="AD"/>
  <p188:author id="{1DF03189-AE37-0062-386D-80F883826DE4}" name="Batton, Kathleen" initials="BK" userId="S::kathleen.batton@dhhs.nc.gov::4ef56f2e-b55a-4668-b86f-e44055726add" providerId="AD"/>
  <p188:author id="{41CE0993-A490-1AA2-4E95-9D1FF50DC36F}" name="Kittle, Adrienne" initials="KA" userId="S::adrienne.kittle@dhhs.nc.gov::ec2b6446-fe8a-43f3-a181-07e0a12e27cf" providerId="AD"/>
  <p188:author id="{09A2A9C0-C878-1188-1BA6-E63366A25D12}" name="Guy, Dan" initials="GD" userId="S::dan.guy@dhhs.nc.gov::296e1cde-e7cb-4eb7-872a-2c7272bce1df" providerId="AD"/>
  <p188:author id="{619568C4-5FCD-277F-9D5C-8780117743F5}" name="Mollenkopf, Katherine A" initials="KM" userId="S::Katherine.Mollenkopf_ACN@dhhs.nc.gov::05952c6f-aba8-4eda-accc-043f58ef0f0c" providerId="AD"/>
  <p188:author id="{6F4DF7C8-4F20-44B6-6DE1-E9BFEBEA88CB}" name="Sandoe, Emma" initials="SE" userId="S::emma.sandoe@dhhs.nc.gov::361a3d7a-108a-4ed4-af87-158378b2850f" providerId="AD"/>
  <p188:author id="{378260D4-A8DD-C176-3736-6CCA868C6469}" name="Pitsor, Jack" initials="PJ" userId="S::Jack.Pitsor@dhhs.nc.gov::f9574aa9-ad15-4853-ba01-1f696fa53ce2" providerId="AD"/>
  <p188:author id="{FF4FB1D5-FCE2-8E81-398A-1B34F5012F1E}" name="Santiago-Cordero, Victor" initials="SCV" userId="S::victor.santiago.cordero_acn@dhhs.nc.gov::f9f60be6-6552-496d-92a1-eaedaa0bb5d1" providerId="AD"/>
  <p188:author id="{5DF3D7E2-2E11-E7C7-D9B1-CAF2D14241A8}" name="Ludlam, Jay" initials="LJ" userId="S::jay.ludlam@dhhs.nc.gov::6c1fc5a2-b90b-4bfa-b0c8-82f1a808e666" providerId="AD"/>
  <p188:author id="{A651A0E7-0DE8-67CF-4DF8-4C388E0FEDC9}" name="Kamin, Mandi L" initials="KML" userId="S::Mandi.Kamin_ACN@dhhs.nc.gov::4040c0ef-1b84-4dc1-afad-50ff96d40e99" providerId="AD"/>
  <p188:author id="{2D0BBEEA-4F59-0BD1-0882-CC7BF30CEEBF}" name="Batton, Kathleen" initials="BK" userId="S::Kathleen.Batton@dhhs.nc.gov::4ef56f2e-b55a-4668-b86f-e44055726add" providerId="AD"/>
  <p188:author id="{E5F031F8-63AA-0AEB-C4AC-08A5E3AC229B}" name="Connor, Melissa" initials="CM" userId="S::melissa.connor@accenturefederal.com::1c6040ce-85fd-4c00-81b0-36e9a534695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L Jackson" initials="MLJ" lastIdx="33" clrIdx="0">
    <p:extLst>
      <p:ext uri="{19B8F6BF-5375-455C-9EA6-DF929625EA0E}">
        <p15:presenceInfo xmlns:p15="http://schemas.microsoft.com/office/powerpoint/2012/main" userId="Michael L Jackson" providerId="None"/>
      </p:ext>
    </p:extLst>
  </p:cmAuthor>
  <p:cmAuthor id="2" name="Pasley, Kelsey K." initials="PKK" lastIdx="5" clrIdx="1">
    <p:extLst>
      <p:ext uri="{19B8F6BF-5375-455C-9EA6-DF929625EA0E}">
        <p15:presenceInfo xmlns:p15="http://schemas.microsoft.com/office/powerpoint/2012/main" userId="S::kelsey.k.pasley@accenture.com::e2286ac3-7078-4dfa-92fe-4cda40aed934" providerId="AD"/>
      </p:ext>
    </p:extLst>
  </p:cmAuthor>
  <p:cmAuthor id="3" name="Marimar Barreto" initials="MB" lastIdx="8" clrIdx="2">
    <p:extLst>
      <p:ext uri="{19B8F6BF-5375-455C-9EA6-DF929625EA0E}">
        <p15:presenceInfo xmlns:p15="http://schemas.microsoft.com/office/powerpoint/2012/main" userId="Marimar Barreto" providerId="None"/>
      </p:ext>
    </p:extLst>
  </p:cmAuthor>
  <p:cmAuthor id="4" name="Barreto, Marimar" initials="BM" lastIdx="2" clrIdx="3">
    <p:extLst>
      <p:ext uri="{19B8F6BF-5375-455C-9EA6-DF929625EA0E}">
        <p15:presenceInfo xmlns:p15="http://schemas.microsoft.com/office/powerpoint/2012/main" userId="Barreto, Marima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7F00"/>
    <a:srgbClr val="146076"/>
    <a:srgbClr val="762057"/>
    <a:srgbClr val="ECF0E8"/>
    <a:srgbClr val="196B24"/>
    <a:srgbClr val="FFFFFF"/>
    <a:srgbClr val="00B050"/>
    <a:srgbClr val="567E3A"/>
    <a:srgbClr val="757F29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267156-A922-5383-30CC-1E10AD9AA0F9}" v="1" dt="2026-01-20T13:11:05.638"/>
    <p1510:client id="{2A172A15-F727-42D3-83D7-81ADCCF3C8F4}" v="473" dt="2026-01-20T14:55:28.580"/>
    <p1510:client id="{7A532EE4-D98B-4F1D-843C-2B501C2AFC88}" v="3" dt="2026-01-20T15:42:01.106"/>
    <p1510:client id="{91DDA0B1-6635-4CEC-AE7E-21B94237279F}" v="1" dt="2026-01-20T18:43:01.774"/>
    <p1510:client id="{95933087-75BB-980A-2E3B-09E0767DFDC6}" v="2" dt="2026-01-20T14:33:47.624"/>
    <p1510:client id="{A7EA7C79-C0D0-83D8-DD62-3A9EBE178FC7}" v="19" dt="2026-01-21T14:06:07.262"/>
    <p1510:client id="{D31FECDF-7CCB-B8E9-9197-CFBBBCBBDBE5}" v="239" dt="2026-01-20T14:29:00.096"/>
    <p1510:client id="{E81065AF-5889-EC26-4EDA-79FA49507C19}" v="11" dt="2026-01-20T15:33:24.4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90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commentAuthors" Target="commentAuthors.xml"/><Relationship Id="rId8" Type="http://schemas.openxmlformats.org/officeDocument/2006/relationships/slideMaster" Target="slideMasters/slideMaster5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svg"/><Relationship Id="rId1" Type="http://schemas.openxmlformats.org/officeDocument/2006/relationships/image" Target="../media/image50.png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53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svg"/><Relationship Id="rId1" Type="http://schemas.openxmlformats.org/officeDocument/2006/relationships/image" Target="../media/image50.png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5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C4158C-1E7A-4F90-83E1-2F66C5344097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F30DA1C-D281-40FF-ABEA-BF9471CC3420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pPr rtl="0"/>
          <a:r>
            <a:rPr lang="en-US" sz="2000" b="0" i="1"/>
            <a:t>T</a:t>
          </a:r>
          <a:r>
            <a:rPr lang="en-US" sz="2000" b="0" i="1">
              <a:latin typeface="Aptos"/>
            </a:rPr>
            <a:t>his team was formed specifically to meet to meet</a:t>
          </a:r>
          <a:r>
            <a:rPr lang="en-US" sz="2000" b="0" i="1">
              <a:latin typeface="Aptos"/>
              <a:cs typeface="Times New Roman"/>
            </a:rPr>
            <a:t> the </a:t>
          </a:r>
          <a:r>
            <a:rPr lang="en-US" sz="2000" b="0" i="1">
              <a:latin typeface="Aptos"/>
            </a:rPr>
            <a:t>needs  of workers with I/DD in NC who work in non-CIE settings</a:t>
          </a:r>
          <a:endParaRPr lang="en-US" sz="2000" i="1">
            <a:latin typeface="Aptos"/>
          </a:endParaRPr>
        </a:p>
      </dgm:t>
    </dgm:pt>
    <dgm:pt modelId="{11BF8E47-68F2-4C55-AF25-AEEA05E2C5C3}" type="parTrans" cxnId="{38E8FBBA-25B1-41C6-93D7-4C33C360FD83}">
      <dgm:prSet/>
      <dgm:spPr/>
      <dgm:t>
        <a:bodyPr/>
        <a:lstStyle/>
        <a:p>
          <a:endParaRPr lang="en-US" sz="1400"/>
        </a:p>
      </dgm:t>
    </dgm:pt>
    <dgm:pt modelId="{B775F3CD-B67E-4777-858C-96A49B054929}" type="sibTrans" cxnId="{38E8FBBA-25B1-41C6-93D7-4C33C360FD83}">
      <dgm:prSet/>
      <dgm:spPr/>
      <dgm:t>
        <a:bodyPr/>
        <a:lstStyle/>
        <a:p>
          <a:endParaRPr lang="en-US" sz="1400"/>
        </a:p>
      </dgm:t>
    </dgm:pt>
    <dgm:pt modelId="{16706007-2375-4454-99D4-988358E50425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en-US" sz="2000" b="0" i="1">
              <a:latin typeface="Aptos"/>
            </a:rPr>
            <a:t>Workers with I/DD  often require additional information and support to assist them in accessing VR services to achieve competitive integrated employment, if desired.</a:t>
          </a:r>
          <a:endParaRPr lang="en-US" sz="2000" i="1">
            <a:latin typeface="Aptos"/>
          </a:endParaRPr>
        </a:p>
      </dgm:t>
    </dgm:pt>
    <dgm:pt modelId="{709B6551-41E4-47A0-AC5A-DDC4A4277A6D}" type="parTrans" cxnId="{B5BF832C-A1F5-4CEC-B6DE-CE3EC60BFCB3}">
      <dgm:prSet/>
      <dgm:spPr/>
      <dgm:t>
        <a:bodyPr/>
        <a:lstStyle/>
        <a:p>
          <a:endParaRPr lang="en-US" sz="1400"/>
        </a:p>
      </dgm:t>
    </dgm:pt>
    <dgm:pt modelId="{ED6930E6-941F-452F-8186-55115E38333F}" type="sibTrans" cxnId="{B5BF832C-A1F5-4CEC-B6DE-CE3EC60BFCB3}">
      <dgm:prSet/>
      <dgm:spPr/>
      <dgm:t>
        <a:bodyPr/>
        <a:lstStyle/>
        <a:p>
          <a:endParaRPr lang="en-US" sz="1400"/>
        </a:p>
      </dgm:t>
    </dgm:pt>
    <dgm:pt modelId="{234EFB08-7BC0-47F5-B72F-51D3393BF088}">
      <dgm:prSet custT="1"/>
      <dgm:spPr>
        <a:solidFill>
          <a:schemeClr val="accent3"/>
        </a:solidFill>
      </dgm:spPr>
      <dgm:t>
        <a:bodyPr/>
        <a:lstStyle/>
        <a:p>
          <a:pPr algn="ctr" rtl="0"/>
          <a:r>
            <a:rPr lang="en-US" sz="2000" b="1" i="1">
              <a:latin typeface="Aptos"/>
            </a:rPr>
            <a:t>CIE Liaisons form a uniquely collaborative </a:t>
          </a:r>
          <a:r>
            <a:rPr lang="en-US" sz="2000" b="0" i="1">
              <a:latin typeface="Aptos"/>
            </a:rPr>
            <a:t>team</a:t>
          </a:r>
          <a:r>
            <a:rPr lang="en-US" sz="2000" b="1" i="1">
              <a:latin typeface="Aptos"/>
            </a:rPr>
            <a:t> which includes the Tailored Plans and EIPD</a:t>
          </a:r>
          <a:endParaRPr lang="en-US" sz="2000" i="1">
            <a:latin typeface="Aptos"/>
          </a:endParaRPr>
        </a:p>
      </dgm:t>
    </dgm:pt>
    <dgm:pt modelId="{87EEAC91-E036-4C6A-AC3F-D553DCC6B2C3}" type="parTrans" cxnId="{1C8ADFB7-D6E5-4E5D-870F-FB92DA17A0B1}">
      <dgm:prSet/>
      <dgm:spPr/>
      <dgm:t>
        <a:bodyPr/>
        <a:lstStyle/>
        <a:p>
          <a:endParaRPr lang="en-US" sz="1400"/>
        </a:p>
      </dgm:t>
    </dgm:pt>
    <dgm:pt modelId="{6CC0BDC4-DE09-4FB5-8932-AF58D3A353DA}" type="sibTrans" cxnId="{1C8ADFB7-D6E5-4E5D-870F-FB92DA17A0B1}">
      <dgm:prSet/>
      <dgm:spPr/>
      <dgm:t>
        <a:bodyPr/>
        <a:lstStyle/>
        <a:p>
          <a:endParaRPr lang="en-US" sz="1400"/>
        </a:p>
      </dgm:t>
    </dgm:pt>
    <dgm:pt modelId="{D37CFED8-F398-425B-80FB-8E81E5EFDCA9}" type="pres">
      <dgm:prSet presAssocID="{92C4158C-1E7A-4F90-83E1-2F66C5344097}" presName="linear" presStyleCnt="0">
        <dgm:presLayoutVars>
          <dgm:animLvl val="lvl"/>
          <dgm:resizeHandles val="exact"/>
        </dgm:presLayoutVars>
      </dgm:prSet>
      <dgm:spPr/>
    </dgm:pt>
    <dgm:pt modelId="{B4ECFDF2-2B13-42D7-A40B-0CD4D84E8FA7}" type="pres">
      <dgm:prSet presAssocID="{AF30DA1C-D281-40FF-ABEA-BF9471CC342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D62DD69-9495-4756-ACA0-473E457EAFCF}" type="pres">
      <dgm:prSet presAssocID="{B775F3CD-B67E-4777-858C-96A49B054929}" presName="spacer" presStyleCnt="0"/>
      <dgm:spPr/>
    </dgm:pt>
    <dgm:pt modelId="{62A07103-58EE-4AE8-B1B5-B130A763A163}" type="pres">
      <dgm:prSet presAssocID="{16706007-2375-4454-99D4-988358E5042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5410245-E48C-4614-879F-889641EC5949}" type="pres">
      <dgm:prSet presAssocID="{ED6930E6-941F-452F-8186-55115E38333F}" presName="spacer" presStyleCnt="0"/>
      <dgm:spPr/>
    </dgm:pt>
    <dgm:pt modelId="{2524D3C2-AB76-4837-A394-3ED33C7D1188}" type="pres">
      <dgm:prSet presAssocID="{234EFB08-7BC0-47F5-B72F-51D3393BF08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70FFB1B-9547-49EA-876D-8E8C66F66D42}" type="presOf" srcId="{16706007-2375-4454-99D4-988358E50425}" destId="{62A07103-58EE-4AE8-B1B5-B130A763A163}" srcOrd="0" destOrd="0" presId="urn:microsoft.com/office/officeart/2005/8/layout/vList2"/>
    <dgm:cxn modelId="{F3A4E41C-C371-4526-A1B6-0F3514286CE1}" type="presOf" srcId="{92C4158C-1E7A-4F90-83E1-2F66C5344097}" destId="{D37CFED8-F398-425B-80FB-8E81E5EFDCA9}" srcOrd="0" destOrd="0" presId="urn:microsoft.com/office/officeart/2005/8/layout/vList2"/>
    <dgm:cxn modelId="{B5BF832C-A1F5-4CEC-B6DE-CE3EC60BFCB3}" srcId="{92C4158C-1E7A-4F90-83E1-2F66C5344097}" destId="{16706007-2375-4454-99D4-988358E50425}" srcOrd="1" destOrd="0" parTransId="{709B6551-41E4-47A0-AC5A-DDC4A4277A6D}" sibTransId="{ED6930E6-941F-452F-8186-55115E38333F}"/>
    <dgm:cxn modelId="{80AD9092-D103-4803-885E-509C87DC5A99}" type="presOf" srcId="{234EFB08-7BC0-47F5-B72F-51D3393BF088}" destId="{2524D3C2-AB76-4837-A394-3ED33C7D1188}" srcOrd="0" destOrd="0" presId="urn:microsoft.com/office/officeart/2005/8/layout/vList2"/>
    <dgm:cxn modelId="{DFC12EB4-569D-4051-B21A-D91225A40470}" type="presOf" srcId="{AF30DA1C-D281-40FF-ABEA-BF9471CC3420}" destId="{B4ECFDF2-2B13-42D7-A40B-0CD4D84E8FA7}" srcOrd="0" destOrd="0" presId="urn:microsoft.com/office/officeart/2005/8/layout/vList2"/>
    <dgm:cxn modelId="{1C8ADFB7-D6E5-4E5D-870F-FB92DA17A0B1}" srcId="{92C4158C-1E7A-4F90-83E1-2F66C5344097}" destId="{234EFB08-7BC0-47F5-B72F-51D3393BF088}" srcOrd="2" destOrd="0" parTransId="{87EEAC91-E036-4C6A-AC3F-D553DCC6B2C3}" sibTransId="{6CC0BDC4-DE09-4FB5-8932-AF58D3A353DA}"/>
    <dgm:cxn modelId="{38E8FBBA-25B1-41C6-93D7-4C33C360FD83}" srcId="{92C4158C-1E7A-4F90-83E1-2F66C5344097}" destId="{AF30DA1C-D281-40FF-ABEA-BF9471CC3420}" srcOrd="0" destOrd="0" parTransId="{11BF8E47-68F2-4C55-AF25-AEEA05E2C5C3}" sibTransId="{B775F3CD-B67E-4777-858C-96A49B054929}"/>
    <dgm:cxn modelId="{C6A5AEDE-A745-4D46-B9CE-A210BE131E02}" type="presParOf" srcId="{D37CFED8-F398-425B-80FB-8E81E5EFDCA9}" destId="{B4ECFDF2-2B13-42D7-A40B-0CD4D84E8FA7}" srcOrd="0" destOrd="0" presId="urn:microsoft.com/office/officeart/2005/8/layout/vList2"/>
    <dgm:cxn modelId="{A4FF3006-417E-41D9-AC54-467CE917CC62}" type="presParOf" srcId="{D37CFED8-F398-425B-80FB-8E81E5EFDCA9}" destId="{7D62DD69-9495-4756-ACA0-473E457EAFCF}" srcOrd="1" destOrd="0" presId="urn:microsoft.com/office/officeart/2005/8/layout/vList2"/>
    <dgm:cxn modelId="{3B36AFDA-7BFF-46CD-B700-278C4328403E}" type="presParOf" srcId="{D37CFED8-F398-425B-80FB-8E81E5EFDCA9}" destId="{62A07103-58EE-4AE8-B1B5-B130A763A163}" srcOrd="2" destOrd="0" presId="urn:microsoft.com/office/officeart/2005/8/layout/vList2"/>
    <dgm:cxn modelId="{5AE4E4E0-58C7-48F1-A484-15F558829ABB}" type="presParOf" srcId="{D37CFED8-F398-425B-80FB-8E81E5EFDCA9}" destId="{45410245-E48C-4614-879F-889641EC5949}" srcOrd="3" destOrd="0" presId="urn:microsoft.com/office/officeart/2005/8/layout/vList2"/>
    <dgm:cxn modelId="{10B0C161-CD4D-49DE-BD63-A385B26F0F09}" type="presParOf" srcId="{D37CFED8-F398-425B-80FB-8E81E5EFDCA9}" destId="{2524D3C2-AB76-4837-A394-3ED33C7D118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2E737E-A5EF-4F1E-8208-45D789DACFE6}" type="doc">
      <dgm:prSet loTypeId="urn:microsoft.com/office/officeart/2005/8/layout/hList7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CC38FAA-7D24-4168-BB48-52428F49884C}">
      <dgm:prSet/>
      <dgm:spPr>
        <a:solidFill>
          <a:srgbClr val="567E3A"/>
        </a:solidFill>
      </dgm:spPr>
      <dgm:t>
        <a:bodyPr/>
        <a:lstStyle/>
        <a:p>
          <a:r>
            <a:rPr lang="en-US" b="0" i="0" baseline="0" dirty="0">
              <a:latin typeface="Aptos"/>
            </a:rPr>
            <a:t>Inclusion Works is partnering with Wise to develop the </a:t>
          </a:r>
          <a:r>
            <a:rPr lang="en-US" b="1" i="0" baseline="0" dirty="0">
              <a:latin typeface="Aptos"/>
            </a:rPr>
            <a:t>Provider Innovation Program</a:t>
          </a:r>
          <a:r>
            <a:rPr lang="en-US" b="0" i="0" baseline="0" dirty="0">
              <a:latin typeface="Aptos"/>
            </a:rPr>
            <a:t>.</a:t>
          </a:r>
        </a:p>
        <a:p>
          <a:endParaRPr lang="en-US" b="0" i="0" baseline="0" dirty="0">
            <a:latin typeface="Aptos"/>
          </a:endParaRPr>
        </a:p>
        <a:p>
          <a:pPr rtl="0"/>
          <a:r>
            <a:rPr lang="en-US" b="0" i="0" baseline="0" dirty="0">
              <a:latin typeface="Aptos"/>
            </a:rPr>
            <a:t>Wise is leading a </a:t>
          </a:r>
          <a:r>
            <a:rPr lang="en-US" b="1" i="0" baseline="0" dirty="0">
              <a:latin typeface="Aptos"/>
            </a:rPr>
            <a:t>Provider Innovation Program </a:t>
          </a:r>
          <a:r>
            <a:rPr lang="en-US" b="0" i="0" baseline="0" dirty="0">
              <a:latin typeface="Aptos"/>
            </a:rPr>
            <a:t>to assist  Provider agencies to enact Business Practice Transformation.  </a:t>
          </a:r>
          <a:endParaRPr lang="en-US" dirty="0">
            <a:latin typeface="Aptos"/>
          </a:endParaRPr>
        </a:p>
      </dgm:t>
    </dgm:pt>
    <dgm:pt modelId="{42413DE6-B94A-4161-AB15-E219FC469A03}" type="parTrans" cxnId="{8DAC467C-38BA-4772-94C4-FCCD96B05F32}">
      <dgm:prSet/>
      <dgm:spPr/>
      <dgm:t>
        <a:bodyPr/>
        <a:lstStyle/>
        <a:p>
          <a:endParaRPr lang="en-US"/>
        </a:p>
      </dgm:t>
    </dgm:pt>
    <dgm:pt modelId="{AF364EA2-0517-42DF-9A8E-2B53DEB63512}" type="sibTrans" cxnId="{8DAC467C-38BA-4772-94C4-FCCD96B05F32}">
      <dgm:prSet/>
      <dgm:spPr/>
      <dgm:t>
        <a:bodyPr/>
        <a:lstStyle/>
        <a:p>
          <a:endParaRPr lang="en-US"/>
        </a:p>
      </dgm:t>
    </dgm:pt>
    <dgm:pt modelId="{9E320D9C-AE50-4145-904B-1277C54885BF}">
      <dgm:prSet/>
      <dgm:spPr>
        <a:solidFill>
          <a:srgbClr val="30A8A5"/>
        </a:solidFill>
      </dgm:spPr>
      <dgm:t>
        <a:bodyPr/>
        <a:lstStyle/>
        <a:p>
          <a:pPr algn="ctr" rtl="0"/>
          <a:r>
            <a:rPr lang="en-US" b="0" i="0" baseline="0">
              <a:latin typeface="Aptos"/>
            </a:rPr>
            <a:t>Providers now  participating are receiving:</a:t>
          </a:r>
        </a:p>
        <a:p>
          <a:pPr algn="ctr"/>
          <a:endParaRPr lang="en-US" b="0" i="0" baseline="0">
            <a:latin typeface="Aptos"/>
          </a:endParaRPr>
        </a:p>
        <a:p>
          <a:pPr algn="l"/>
          <a:endParaRPr lang="en-US" b="0" i="0" baseline="0">
            <a:latin typeface="Aptos"/>
          </a:endParaRPr>
        </a:p>
        <a:p>
          <a:pPr algn="l"/>
          <a:endParaRPr lang="en-US" b="0" i="0" baseline="0">
            <a:latin typeface="Aptos"/>
          </a:endParaRPr>
        </a:p>
        <a:p>
          <a:pPr algn="l"/>
          <a:endParaRPr lang="en-US" b="0" i="0" baseline="0">
            <a:latin typeface="Aptos"/>
          </a:endParaRPr>
        </a:p>
        <a:p>
          <a:pPr algn="l"/>
          <a:endParaRPr lang="en-US" b="0" i="0" baseline="0">
            <a:latin typeface="Aptos"/>
          </a:endParaRPr>
        </a:p>
      </dgm:t>
    </dgm:pt>
    <dgm:pt modelId="{B2D80F72-CFD7-4C7F-B1CC-EA9E18ED4136}" type="parTrans" cxnId="{4C28B5B6-2CA0-4717-A07B-2A9386C376A9}">
      <dgm:prSet/>
      <dgm:spPr/>
      <dgm:t>
        <a:bodyPr/>
        <a:lstStyle/>
        <a:p>
          <a:endParaRPr lang="en-US"/>
        </a:p>
      </dgm:t>
    </dgm:pt>
    <dgm:pt modelId="{8965E173-A5FB-42F1-80E4-7914AF0586C2}" type="sibTrans" cxnId="{4C28B5B6-2CA0-4717-A07B-2A9386C376A9}">
      <dgm:prSet/>
      <dgm:spPr/>
      <dgm:t>
        <a:bodyPr/>
        <a:lstStyle/>
        <a:p>
          <a:endParaRPr lang="en-US"/>
        </a:p>
      </dgm:t>
    </dgm:pt>
    <dgm:pt modelId="{50AB8F3D-6266-4E74-9155-D48378511EBD}">
      <dgm:prSet/>
      <dgm:spPr>
        <a:solidFill>
          <a:srgbClr val="146076"/>
        </a:solidFill>
      </dgm:spPr>
      <dgm:t>
        <a:bodyPr/>
        <a:lstStyle/>
        <a:p>
          <a:pPr rtl="0"/>
          <a:r>
            <a:rPr lang="en-US" b="0" i="0" baseline="0" dirty="0">
              <a:latin typeface="Aptos"/>
            </a:rPr>
            <a:t>Selected Providers are  receiving  </a:t>
          </a:r>
          <a:br>
            <a:rPr lang="en-US" b="0" i="0" baseline="0" dirty="0">
              <a:latin typeface="Aptos"/>
            </a:rPr>
          </a:br>
          <a:r>
            <a:rPr lang="en-US" b="1" i="0" baseline="0" dirty="0">
              <a:latin typeface="Aptos"/>
            </a:rPr>
            <a:t>financial incentive </a:t>
          </a:r>
          <a:r>
            <a:rPr lang="en-US" b="0" i="0" baseline="0" dirty="0">
              <a:latin typeface="Aptos"/>
            </a:rPr>
            <a:t>for participating</a:t>
          </a:r>
        </a:p>
        <a:p>
          <a:endParaRPr lang="en-US" b="0" i="0" baseline="0" dirty="0">
            <a:latin typeface="Aptos"/>
          </a:endParaRPr>
        </a:p>
        <a:p>
          <a:pPr rtl="0"/>
          <a:r>
            <a:rPr lang="en-US" b="0" i="0" baseline="0" dirty="0">
              <a:latin typeface="Aptos"/>
            </a:rPr>
            <a:t>Payments are milestone-based for completing steps in the Program</a:t>
          </a:r>
        </a:p>
        <a:p>
          <a:pPr rtl="0"/>
          <a:endParaRPr lang="en-US" b="1" i="1" dirty="0">
            <a:latin typeface="Aptos"/>
          </a:endParaRPr>
        </a:p>
        <a:p>
          <a:pPr rtl="0"/>
          <a:r>
            <a:rPr lang="en-US" b="1" i="1" dirty="0">
              <a:latin typeface="Aptos"/>
            </a:rPr>
            <a:t>There will be another opportunity In 2026 for more providers to apply</a:t>
          </a:r>
          <a:endParaRPr lang="en-US" dirty="0">
            <a:latin typeface="Times New Roman"/>
            <a:cs typeface="Times New Roman"/>
          </a:endParaRPr>
        </a:p>
      </dgm:t>
    </dgm:pt>
    <dgm:pt modelId="{67244CA1-F57D-472E-971B-E65C1B951906}" type="parTrans" cxnId="{75DC8CDE-7FDD-48CF-9A9D-49815890BF75}">
      <dgm:prSet/>
      <dgm:spPr/>
      <dgm:t>
        <a:bodyPr/>
        <a:lstStyle/>
        <a:p>
          <a:endParaRPr lang="en-US"/>
        </a:p>
      </dgm:t>
    </dgm:pt>
    <dgm:pt modelId="{E4FF8FD4-6454-4ACC-BC22-46EE0D4ADED0}" type="sibTrans" cxnId="{75DC8CDE-7FDD-48CF-9A9D-49815890BF75}">
      <dgm:prSet/>
      <dgm:spPr/>
      <dgm:t>
        <a:bodyPr/>
        <a:lstStyle/>
        <a:p>
          <a:endParaRPr lang="en-US"/>
        </a:p>
      </dgm:t>
    </dgm:pt>
    <dgm:pt modelId="{352F6ADD-E16A-4322-9634-BC8B3E3F27D0}" type="pres">
      <dgm:prSet presAssocID="{782E737E-A5EF-4F1E-8208-45D789DACFE6}" presName="Name0" presStyleCnt="0">
        <dgm:presLayoutVars>
          <dgm:dir/>
          <dgm:resizeHandles val="exact"/>
        </dgm:presLayoutVars>
      </dgm:prSet>
      <dgm:spPr/>
    </dgm:pt>
    <dgm:pt modelId="{40B2C656-6E51-4994-BEF0-C267A6F5527D}" type="pres">
      <dgm:prSet presAssocID="{782E737E-A5EF-4F1E-8208-45D789DACFE6}" presName="fgShape" presStyleLbl="fgShp" presStyleIdx="0" presStyleCnt="1"/>
      <dgm:spPr/>
    </dgm:pt>
    <dgm:pt modelId="{669420FE-2B70-44DB-A264-4773C038FE59}" type="pres">
      <dgm:prSet presAssocID="{782E737E-A5EF-4F1E-8208-45D789DACFE6}" presName="linComp" presStyleCnt="0"/>
      <dgm:spPr/>
    </dgm:pt>
    <dgm:pt modelId="{AB09EBA7-139D-4204-A1CA-C8F9F5F2B6B1}" type="pres">
      <dgm:prSet presAssocID="{0CC38FAA-7D24-4168-BB48-52428F49884C}" presName="compNode" presStyleCnt="0"/>
      <dgm:spPr/>
    </dgm:pt>
    <dgm:pt modelId="{879599C5-27BB-4A82-9C41-D55A7A0CA4D5}" type="pres">
      <dgm:prSet presAssocID="{0CC38FAA-7D24-4168-BB48-52428F49884C}" presName="bkgdShape" presStyleLbl="node1" presStyleIdx="0" presStyleCnt="3"/>
      <dgm:spPr/>
    </dgm:pt>
    <dgm:pt modelId="{C6EAE377-15C3-4E5D-9C4E-409D87B9F68B}" type="pres">
      <dgm:prSet presAssocID="{0CC38FAA-7D24-4168-BB48-52428F49884C}" presName="nodeTx" presStyleLbl="node1" presStyleIdx="0" presStyleCnt="3">
        <dgm:presLayoutVars>
          <dgm:bulletEnabled val="1"/>
        </dgm:presLayoutVars>
      </dgm:prSet>
      <dgm:spPr/>
    </dgm:pt>
    <dgm:pt modelId="{6835AD40-7B37-49DD-8397-46CB9A444458}" type="pres">
      <dgm:prSet presAssocID="{0CC38FAA-7D24-4168-BB48-52428F49884C}" presName="invisiNode" presStyleLbl="node1" presStyleIdx="0" presStyleCnt="3"/>
      <dgm:spPr/>
    </dgm:pt>
    <dgm:pt modelId="{C5B565E0-6535-4757-ABB6-CBA5738CBC98}" type="pres">
      <dgm:prSet presAssocID="{0CC38FAA-7D24-4168-BB48-52428F49884C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ardroom with solid fill"/>
        </a:ext>
      </dgm:extLst>
    </dgm:pt>
    <dgm:pt modelId="{D91D54E8-ECFA-49B3-9A6C-9DB2FB2A8CF5}" type="pres">
      <dgm:prSet presAssocID="{AF364EA2-0517-42DF-9A8E-2B53DEB63512}" presName="sibTrans" presStyleLbl="sibTrans2D1" presStyleIdx="0" presStyleCnt="0"/>
      <dgm:spPr/>
    </dgm:pt>
    <dgm:pt modelId="{D83DBC81-B616-4B45-BBD9-708BDDA7D757}" type="pres">
      <dgm:prSet presAssocID="{9E320D9C-AE50-4145-904B-1277C54885BF}" presName="compNode" presStyleCnt="0"/>
      <dgm:spPr/>
    </dgm:pt>
    <dgm:pt modelId="{6E18C102-E6D3-4A1A-8BAF-DAD19D388C0D}" type="pres">
      <dgm:prSet presAssocID="{9E320D9C-AE50-4145-904B-1277C54885BF}" presName="bkgdShape" presStyleLbl="node1" presStyleIdx="1" presStyleCnt="3"/>
      <dgm:spPr/>
    </dgm:pt>
    <dgm:pt modelId="{7DCC43E9-1DA9-465E-BB42-3603C7B2C15C}" type="pres">
      <dgm:prSet presAssocID="{9E320D9C-AE50-4145-904B-1277C54885BF}" presName="nodeTx" presStyleLbl="node1" presStyleIdx="1" presStyleCnt="3">
        <dgm:presLayoutVars>
          <dgm:bulletEnabled val="1"/>
        </dgm:presLayoutVars>
      </dgm:prSet>
      <dgm:spPr/>
    </dgm:pt>
    <dgm:pt modelId="{C58487C3-2AC6-4387-9069-945FCBF1AA49}" type="pres">
      <dgm:prSet presAssocID="{9E320D9C-AE50-4145-904B-1277C54885BF}" presName="invisiNode" presStyleLbl="node1" presStyleIdx="1" presStyleCnt="3"/>
      <dgm:spPr/>
    </dgm:pt>
    <dgm:pt modelId="{71955701-616A-465F-A0AE-DF8433918A7F}" type="pres">
      <dgm:prSet presAssocID="{9E320D9C-AE50-4145-904B-1277C54885BF}" presName="imagNode" presStyleLbl="fgImgPlac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nections with solid fill"/>
        </a:ext>
      </dgm:extLst>
    </dgm:pt>
    <dgm:pt modelId="{B62A3625-ADE4-4F59-B2B5-270ED1FBAC3C}" type="pres">
      <dgm:prSet presAssocID="{8965E173-A5FB-42F1-80E4-7914AF0586C2}" presName="sibTrans" presStyleLbl="sibTrans2D1" presStyleIdx="0" presStyleCnt="0"/>
      <dgm:spPr/>
    </dgm:pt>
    <dgm:pt modelId="{F900E211-1188-46E0-BC19-47F9CBF0AC72}" type="pres">
      <dgm:prSet presAssocID="{50AB8F3D-6266-4E74-9155-D48378511EBD}" presName="compNode" presStyleCnt="0"/>
      <dgm:spPr/>
    </dgm:pt>
    <dgm:pt modelId="{0FE0D386-E647-467F-9DC1-5D465EF7564B}" type="pres">
      <dgm:prSet presAssocID="{50AB8F3D-6266-4E74-9155-D48378511EBD}" presName="bkgdShape" presStyleLbl="node1" presStyleIdx="2" presStyleCnt="3"/>
      <dgm:spPr/>
    </dgm:pt>
    <dgm:pt modelId="{AF7346CD-5EE0-4237-AD63-295F0D3955BF}" type="pres">
      <dgm:prSet presAssocID="{50AB8F3D-6266-4E74-9155-D48378511EBD}" presName="nodeTx" presStyleLbl="node1" presStyleIdx="2" presStyleCnt="3">
        <dgm:presLayoutVars>
          <dgm:bulletEnabled val="1"/>
        </dgm:presLayoutVars>
      </dgm:prSet>
      <dgm:spPr/>
    </dgm:pt>
    <dgm:pt modelId="{3E15E076-29EB-4876-B717-1D6651483607}" type="pres">
      <dgm:prSet presAssocID="{50AB8F3D-6266-4E74-9155-D48378511EBD}" presName="invisiNode" presStyleLbl="node1" presStyleIdx="2" presStyleCnt="3"/>
      <dgm:spPr/>
    </dgm:pt>
    <dgm:pt modelId="{29DD4B14-C978-4778-9538-4F1739310D6D}" type="pres">
      <dgm:prSet presAssocID="{50AB8F3D-6266-4E74-9155-D48378511EBD}" presName="imagNode" presStyleLbl="fgImgPlac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lueprint with solid fill"/>
        </a:ext>
      </dgm:extLst>
    </dgm:pt>
  </dgm:ptLst>
  <dgm:cxnLst>
    <dgm:cxn modelId="{D90FC70A-3DCE-4B94-BF09-587A3D4BD4A6}" type="presOf" srcId="{9E320D9C-AE50-4145-904B-1277C54885BF}" destId="{7DCC43E9-1DA9-465E-BB42-3603C7B2C15C}" srcOrd="1" destOrd="0" presId="urn:microsoft.com/office/officeart/2005/8/layout/hList7"/>
    <dgm:cxn modelId="{CAA79519-6FDF-43DC-BCBB-04701D771A03}" type="presOf" srcId="{782E737E-A5EF-4F1E-8208-45D789DACFE6}" destId="{352F6ADD-E16A-4322-9634-BC8B3E3F27D0}" srcOrd="0" destOrd="0" presId="urn:microsoft.com/office/officeart/2005/8/layout/hList7"/>
    <dgm:cxn modelId="{7C7DB31B-1EF1-4E71-81C5-732070D3A7DB}" type="presOf" srcId="{9E320D9C-AE50-4145-904B-1277C54885BF}" destId="{6E18C102-E6D3-4A1A-8BAF-DAD19D388C0D}" srcOrd="0" destOrd="0" presId="urn:microsoft.com/office/officeart/2005/8/layout/hList7"/>
    <dgm:cxn modelId="{C2C0B925-A9EE-422F-8175-68AB17341026}" type="presOf" srcId="{AF364EA2-0517-42DF-9A8E-2B53DEB63512}" destId="{D91D54E8-ECFA-49B3-9A6C-9DB2FB2A8CF5}" srcOrd="0" destOrd="0" presId="urn:microsoft.com/office/officeart/2005/8/layout/hList7"/>
    <dgm:cxn modelId="{469FFC25-0306-4F96-96E1-202FB5655C02}" type="presOf" srcId="{50AB8F3D-6266-4E74-9155-D48378511EBD}" destId="{AF7346CD-5EE0-4237-AD63-295F0D3955BF}" srcOrd="1" destOrd="0" presId="urn:microsoft.com/office/officeart/2005/8/layout/hList7"/>
    <dgm:cxn modelId="{209D2B5E-C656-4117-B16F-FCF913FB83C2}" type="presOf" srcId="{0CC38FAA-7D24-4168-BB48-52428F49884C}" destId="{879599C5-27BB-4A82-9C41-D55A7A0CA4D5}" srcOrd="0" destOrd="0" presId="urn:microsoft.com/office/officeart/2005/8/layout/hList7"/>
    <dgm:cxn modelId="{E6E7D269-C245-48FE-ABA8-669AD2FADF6E}" type="presOf" srcId="{0CC38FAA-7D24-4168-BB48-52428F49884C}" destId="{C6EAE377-15C3-4E5D-9C4E-409D87B9F68B}" srcOrd="1" destOrd="0" presId="urn:microsoft.com/office/officeart/2005/8/layout/hList7"/>
    <dgm:cxn modelId="{8DAC467C-38BA-4772-94C4-FCCD96B05F32}" srcId="{782E737E-A5EF-4F1E-8208-45D789DACFE6}" destId="{0CC38FAA-7D24-4168-BB48-52428F49884C}" srcOrd="0" destOrd="0" parTransId="{42413DE6-B94A-4161-AB15-E219FC469A03}" sibTransId="{AF364EA2-0517-42DF-9A8E-2B53DEB63512}"/>
    <dgm:cxn modelId="{EDF9C6AE-887F-41B4-B191-5EA47C062FA1}" type="presOf" srcId="{50AB8F3D-6266-4E74-9155-D48378511EBD}" destId="{0FE0D386-E647-467F-9DC1-5D465EF7564B}" srcOrd="0" destOrd="0" presId="urn:microsoft.com/office/officeart/2005/8/layout/hList7"/>
    <dgm:cxn modelId="{4C28B5B6-2CA0-4717-A07B-2A9386C376A9}" srcId="{782E737E-A5EF-4F1E-8208-45D789DACFE6}" destId="{9E320D9C-AE50-4145-904B-1277C54885BF}" srcOrd="1" destOrd="0" parTransId="{B2D80F72-CFD7-4C7F-B1CC-EA9E18ED4136}" sibTransId="{8965E173-A5FB-42F1-80E4-7914AF0586C2}"/>
    <dgm:cxn modelId="{2FCD27CA-B9FA-4C80-8654-6BFF21945FCB}" type="presOf" srcId="{8965E173-A5FB-42F1-80E4-7914AF0586C2}" destId="{B62A3625-ADE4-4F59-B2B5-270ED1FBAC3C}" srcOrd="0" destOrd="0" presId="urn:microsoft.com/office/officeart/2005/8/layout/hList7"/>
    <dgm:cxn modelId="{75DC8CDE-7FDD-48CF-9A9D-49815890BF75}" srcId="{782E737E-A5EF-4F1E-8208-45D789DACFE6}" destId="{50AB8F3D-6266-4E74-9155-D48378511EBD}" srcOrd="2" destOrd="0" parTransId="{67244CA1-F57D-472E-971B-E65C1B951906}" sibTransId="{E4FF8FD4-6454-4ACC-BC22-46EE0D4ADED0}"/>
    <dgm:cxn modelId="{03D1CE15-4208-46AC-A747-5FB548D422FE}" type="presParOf" srcId="{352F6ADD-E16A-4322-9634-BC8B3E3F27D0}" destId="{40B2C656-6E51-4994-BEF0-C267A6F5527D}" srcOrd="0" destOrd="0" presId="urn:microsoft.com/office/officeart/2005/8/layout/hList7"/>
    <dgm:cxn modelId="{34AE5A4D-137C-4436-B696-3CDE806B2D9E}" type="presParOf" srcId="{352F6ADD-E16A-4322-9634-BC8B3E3F27D0}" destId="{669420FE-2B70-44DB-A264-4773C038FE59}" srcOrd="1" destOrd="0" presId="urn:microsoft.com/office/officeart/2005/8/layout/hList7"/>
    <dgm:cxn modelId="{B5044155-3092-40B6-9BC9-729AB6391BCE}" type="presParOf" srcId="{669420FE-2B70-44DB-A264-4773C038FE59}" destId="{AB09EBA7-139D-4204-A1CA-C8F9F5F2B6B1}" srcOrd="0" destOrd="0" presId="urn:microsoft.com/office/officeart/2005/8/layout/hList7"/>
    <dgm:cxn modelId="{28155909-9FF2-4300-8F2B-F323E7C10C06}" type="presParOf" srcId="{AB09EBA7-139D-4204-A1CA-C8F9F5F2B6B1}" destId="{879599C5-27BB-4A82-9C41-D55A7A0CA4D5}" srcOrd="0" destOrd="0" presId="urn:microsoft.com/office/officeart/2005/8/layout/hList7"/>
    <dgm:cxn modelId="{4142FC3F-5B87-47B3-B0C4-978E2F5C25C1}" type="presParOf" srcId="{AB09EBA7-139D-4204-A1CA-C8F9F5F2B6B1}" destId="{C6EAE377-15C3-4E5D-9C4E-409D87B9F68B}" srcOrd="1" destOrd="0" presId="urn:microsoft.com/office/officeart/2005/8/layout/hList7"/>
    <dgm:cxn modelId="{005569EE-E6CE-42A5-B5E8-3AE18A513C59}" type="presParOf" srcId="{AB09EBA7-139D-4204-A1CA-C8F9F5F2B6B1}" destId="{6835AD40-7B37-49DD-8397-46CB9A444458}" srcOrd="2" destOrd="0" presId="urn:microsoft.com/office/officeart/2005/8/layout/hList7"/>
    <dgm:cxn modelId="{94CA333B-5B82-49C4-BD30-809697CCD7EC}" type="presParOf" srcId="{AB09EBA7-139D-4204-A1CA-C8F9F5F2B6B1}" destId="{C5B565E0-6535-4757-ABB6-CBA5738CBC98}" srcOrd="3" destOrd="0" presId="urn:microsoft.com/office/officeart/2005/8/layout/hList7"/>
    <dgm:cxn modelId="{979A8E31-A477-4E69-97F5-E22CC6817A61}" type="presParOf" srcId="{669420FE-2B70-44DB-A264-4773C038FE59}" destId="{D91D54E8-ECFA-49B3-9A6C-9DB2FB2A8CF5}" srcOrd="1" destOrd="0" presId="urn:microsoft.com/office/officeart/2005/8/layout/hList7"/>
    <dgm:cxn modelId="{DBE294A7-0974-449F-8570-0E759EFD8C66}" type="presParOf" srcId="{669420FE-2B70-44DB-A264-4773C038FE59}" destId="{D83DBC81-B616-4B45-BBD9-708BDDA7D757}" srcOrd="2" destOrd="0" presId="urn:microsoft.com/office/officeart/2005/8/layout/hList7"/>
    <dgm:cxn modelId="{C2F9D43E-477B-4325-9FA1-AE09B43AFEE3}" type="presParOf" srcId="{D83DBC81-B616-4B45-BBD9-708BDDA7D757}" destId="{6E18C102-E6D3-4A1A-8BAF-DAD19D388C0D}" srcOrd="0" destOrd="0" presId="urn:microsoft.com/office/officeart/2005/8/layout/hList7"/>
    <dgm:cxn modelId="{895B4F69-80EF-4FBC-A586-3443EA816C19}" type="presParOf" srcId="{D83DBC81-B616-4B45-BBD9-708BDDA7D757}" destId="{7DCC43E9-1DA9-465E-BB42-3603C7B2C15C}" srcOrd="1" destOrd="0" presId="urn:microsoft.com/office/officeart/2005/8/layout/hList7"/>
    <dgm:cxn modelId="{880D8216-1B32-4E20-B869-76025660B928}" type="presParOf" srcId="{D83DBC81-B616-4B45-BBD9-708BDDA7D757}" destId="{C58487C3-2AC6-4387-9069-945FCBF1AA49}" srcOrd="2" destOrd="0" presId="urn:microsoft.com/office/officeart/2005/8/layout/hList7"/>
    <dgm:cxn modelId="{68A176ED-250C-4645-8C86-73491018455A}" type="presParOf" srcId="{D83DBC81-B616-4B45-BBD9-708BDDA7D757}" destId="{71955701-616A-465F-A0AE-DF8433918A7F}" srcOrd="3" destOrd="0" presId="urn:microsoft.com/office/officeart/2005/8/layout/hList7"/>
    <dgm:cxn modelId="{66D18AD0-7FE3-4637-807F-1FADF2F0A861}" type="presParOf" srcId="{669420FE-2B70-44DB-A264-4773C038FE59}" destId="{B62A3625-ADE4-4F59-B2B5-270ED1FBAC3C}" srcOrd="3" destOrd="0" presId="urn:microsoft.com/office/officeart/2005/8/layout/hList7"/>
    <dgm:cxn modelId="{90CD7C6C-A931-4BD8-A510-7B8AE7FFF8FB}" type="presParOf" srcId="{669420FE-2B70-44DB-A264-4773C038FE59}" destId="{F900E211-1188-46E0-BC19-47F9CBF0AC72}" srcOrd="4" destOrd="0" presId="urn:microsoft.com/office/officeart/2005/8/layout/hList7"/>
    <dgm:cxn modelId="{F15BA2BF-44D2-4288-A690-C3A206F444F1}" type="presParOf" srcId="{F900E211-1188-46E0-BC19-47F9CBF0AC72}" destId="{0FE0D386-E647-467F-9DC1-5D465EF7564B}" srcOrd="0" destOrd="0" presId="urn:microsoft.com/office/officeart/2005/8/layout/hList7"/>
    <dgm:cxn modelId="{89D6F96E-05E6-4860-B2BC-DE84D4A9CD6F}" type="presParOf" srcId="{F900E211-1188-46E0-BC19-47F9CBF0AC72}" destId="{AF7346CD-5EE0-4237-AD63-295F0D3955BF}" srcOrd="1" destOrd="0" presId="urn:microsoft.com/office/officeart/2005/8/layout/hList7"/>
    <dgm:cxn modelId="{EA7FF1A2-515C-4070-8E72-2F691AA9C764}" type="presParOf" srcId="{F900E211-1188-46E0-BC19-47F9CBF0AC72}" destId="{3E15E076-29EB-4876-B717-1D6651483607}" srcOrd="2" destOrd="0" presId="urn:microsoft.com/office/officeart/2005/8/layout/hList7"/>
    <dgm:cxn modelId="{4ACB7951-2F8E-472E-924C-0FFD6E208018}" type="presParOf" srcId="{F900E211-1188-46E0-BC19-47F9CBF0AC72}" destId="{29DD4B14-C978-4778-9538-4F1739310D6D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ECFDF2-2B13-42D7-A40B-0CD4D84E8FA7}">
      <dsp:nvSpPr>
        <dsp:cNvPr id="0" name=""/>
        <dsp:cNvSpPr/>
      </dsp:nvSpPr>
      <dsp:spPr>
        <a:xfrm>
          <a:off x="0" y="664384"/>
          <a:ext cx="6475010" cy="1216800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1" kern="1200"/>
            <a:t>T</a:t>
          </a:r>
          <a:r>
            <a:rPr lang="en-US" sz="2000" b="0" i="1" kern="1200">
              <a:latin typeface="Aptos"/>
            </a:rPr>
            <a:t>his team was formed specifically to meet to meet</a:t>
          </a:r>
          <a:r>
            <a:rPr lang="en-US" sz="2000" b="0" i="1" kern="1200">
              <a:latin typeface="Aptos"/>
              <a:cs typeface="Times New Roman"/>
            </a:rPr>
            <a:t> the </a:t>
          </a:r>
          <a:r>
            <a:rPr lang="en-US" sz="2000" b="0" i="1" kern="1200">
              <a:latin typeface="Aptos"/>
            </a:rPr>
            <a:t>needs  of workers with I/DD in NC who work in non-CIE settings</a:t>
          </a:r>
          <a:endParaRPr lang="en-US" sz="2000" i="1" kern="1200">
            <a:latin typeface="Aptos"/>
          </a:endParaRPr>
        </a:p>
      </dsp:txBody>
      <dsp:txXfrm>
        <a:off x="59399" y="723783"/>
        <a:ext cx="6356212" cy="1098002"/>
      </dsp:txXfrm>
    </dsp:sp>
    <dsp:sp modelId="{62A07103-58EE-4AE8-B1B5-B130A763A163}">
      <dsp:nvSpPr>
        <dsp:cNvPr id="0" name=""/>
        <dsp:cNvSpPr/>
      </dsp:nvSpPr>
      <dsp:spPr>
        <a:xfrm>
          <a:off x="0" y="2068385"/>
          <a:ext cx="6475010" cy="1216800"/>
        </a:xfrm>
        <a:prstGeom prst="roundRect">
          <a:avLst/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1" kern="1200">
              <a:latin typeface="Aptos"/>
            </a:rPr>
            <a:t>Workers with I/DD  often require additional information and support to assist them in accessing VR services to achieve competitive integrated employment, if desired.</a:t>
          </a:r>
          <a:endParaRPr lang="en-US" sz="2000" i="1" kern="1200">
            <a:latin typeface="Aptos"/>
          </a:endParaRPr>
        </a:p>
      </dsp:txBody>
      <dsp:txXfrm>
        <a:off x="59399" y="2127784"/>
        <a:ext cx="6356212" cy="1098002"/>
      </dsp:txXfrm>
    </dsp:sp>
    <dsp:sp modelId="{2524D3C2-AB76-4837-A394-3ED33C7D1188}">
      <dsp:nvSpPr>
        <dsp:cNvPr id="0" name=""/>
        <dsp:cNvSpPr/>
      </dsp:nvSpPr>
      <dsp:spPr>
        <a:xfrm>
          <a:off x="0" y="3472385"/>
          <a:ext cx="6475010" cy="1216800"/>
        </a:xfrm>
        <a:prstGeom prst="roundRect">
          <a:avLst/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>
              <a:latin typeface="Aptos"/>
            </a:rPr>
            <a:t>CIE Liaisons form a uniquely collaborative </a:t>
          </a:r>
          <a:r>
            <a:rPr lang="en-US" sz="2000" b="0" i="1" kern="1200">
              <a:latin typeface="Aptos"/>
            </a:rPr>
            <a:t>team</a:t>
          </a:r>
          <a:r>
            <a:rPr lang="en-US" sz="2000" b="1" i="1" kern="1200">
              <a:latin typeface="Aptos"/>
            </a:rPr>
            <a:t> which includes the Tailored Plans and EIPD</a:t>
          </a:r>
          <a:endParaRPr lang="en-US" sz="2000" i="1" kern="1200">
            <a:latin typeface="Aptos"/>
          </a:endParaRPr>
        </a:p>
      </dsp:txBody>
      <dsp:txXfrm>
        <a:off x="59399" y="3531784"/>
        <a:ext cx="6356212" cy="1098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9599C5-27BB-4A82-9C41-D55A7A0CA4D5}">
      <dsp:nvSpPr>
        <dsp:cNvPr id="0" name=""/>
        <dsp:cNvSpPr/>
      </dsp:nvSpPr>
      <dsp:spPr>
        <a:xfrm>
          <a:off x="2229" y="0"/>
          <a:ext cx="3468493" cy="4336742"/>
        </a:xfrm>
        <a:prstGeom prst="roundRect">
          <a:avLst>
            <a:gd name="adj" fmla="val 10000"/>
          </a:avLst>
        </a:prstGeom>
        <a:solidFill>
          <a:srgbClr val="567E3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 dirty="0">
              <a:latin typeface="Aptos"/>
            </a:rPr>
            <a:t>Inclusion Works is partnering with Wise to develop the </a:t>
          </a:r>
          <a:r>
            <a:rPr lang="en-US" sz="1100" b="1" i="0" kern="1200" baseline="0" dirty="0">
              <a:latin typeface="Aptos"/>
            </a:rPr>
            <a:t>Provider Innovation Program</a:t>
          </a:r>
          <a:r>
            <a:rPr lang="en-US" sz="1100" b="0" i="0" kern="1200" baseline="0" dirty="0">
              <a:latin typeface="Aptos"/>
            </a:rPr>
            <a:t>.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0" i="0" kern="1200" baseline="0" dirty="0">
            <a:latin typeface="Aptos"/>
          </a:endParaRPr>
        </a:p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 dirty="0">
              <a:latin typeface="Aptos"/>
            </a:rPr>
            <a:t>Wise is leading a </a:t>
          </a:r>
          <a:r>
            <a:rPr lang="en-US" sz="1100" b="1" i="0" kern="1200" baseline="0" dirty="0">
              <a:latin typeface="Aptos"/>
            </a:rPr>
            <a:t>Provider Innovation Program </a:t>
          </a:r>
          <a:r>
            <a:rPr lang="en-US" sz="1100" b="0" i="0" kern="1200" baseline="0" dirty="0">
              <a:latin typeface="Aptos"/>
            </a:rPr>
            <a:t>to assist  Provider agencies to enact Business Practice Transformation.  </a:t>
          </a:r>
          <a:endParaRPr lang="en-US" sz="1100" kern="1200" dirty="0">
            <a:latin typeface="Aptos"/>
          </a:endParaRPr>
        </a:p>
      </dsp:txBody>
      <dsp:txXfrm>
        <a:off x="2229" y="1734696"/>
        <a:ext cx="3468493" cy="1734696"/>
      </dsp:txXfrm>
    </dsp:sp>
    <dsp:sp modelId="{C5B565E0-6535-4757-ABB6-CBA5738CBC98}">
      <dsp:nvSpPr>
        <dsp:cNvPr id="0" name=""/>
        <dsp:cNvSpPr/>
      </dsp:nvSpPr>
      <dsp:spPr>
        <a:xfrm>
          <a:off x="1014408" y="260204"/>
          <a:ext cx="1444135" cy="144413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18C102-E6D3-4A1A-8BAF-DAD19D388C0D}">
      <dsp:nvSpPr>
        <dsp:cNvPr id="0" name=""/>
        <dsp:cNvSpPr/>
      </dsp:nvSpPr>
      <dsp:spPr>
        <a:xfrm>
          <a:off x="3574778" y="0"/>
          <a:ext cx="3468493" cy="4336742"/>
        </a:xfrm>
        <a:prstGeom prst="roundRect">
          <a:avLst>
            <a:gd name="adj" fmla="val 10000"/>
          </a:avLst>
        </a:prstGeom>
        <a:solidFill>
          <a:srgbClr val="30A8A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>
              <a:latin typeface="Aptos"/>
            </a:rPr>
            <a:t>Providers now  participating are receiving: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0" i="0" kern="1200" baseline="0">
            <a:latin typeface="Aptos"/>
          </a:endParaRP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0" i="0" kern="1200" baseline="0">
            <a:latin typeface="Aptos"/>
          </a:endParaRP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0" i="0" kern="1200" baseline="0">
            <a:latin typeface="Aptos"/>
          </a:endParaRP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0" i="0" kern="1200" baseline="0">
            <a:latin typeface="Aptos"/>
          </a:endParaRP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0" i="0" kern="1200" baseline="0">
            <a:latin typeface="Aptos"/>
          </a:endParaRPr>
        </a:p>
      </dsp:txBody>
      <dsp:txXfrm>
        <a:off x="3574778" y="1734696"/>
        <a:ext cx="3468493" cy="1734696"/>
      </dsp:txXfrm>
    </dsp:sp>
    <dsp:sp modelId="{71955701-616A-465F-A0AE-DF8433918A7F}">
      <dsp:nvSpPr>
        <dsp:cNvPr id="0" name=""/>
        <dsp:cNvSpPr/>
      </dsp:nvSpPr>
      <dsp:spPr>
        <a:xfrm>
          <a:off x="4586957" y="260204"/>
          <a:ext cx="1444135" cy="144413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E0D386-E647-467F-9DC1-5D465EF7564B}">
      <dsp:nvSpPr>
        <dsp:cNvPr id="0" name=""/>
        <dsp:cNvSpPr/>
      </dsp:nvSpPr>
      <dsp:spPr>
        <a:xfrm>
          <a:off x="7147326" y="0"/>
          <a:ext cx="3468493" cy="4336742"/>
        </a:xfrm>
        <a:prstGeom prst="roundRect">
          <a:avLst>
            <a:gd name="adj" fmla="val 10000"/>
          </a:avLst>
        </a:prstGeom>
        <a:solidFill>
          <a:srgbClr val="14607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 dirty="0">
              <a:latin typeface="Aptos"/>
            </a:rPr>
            <a:t>Selected Providers are  receiving  </a:t>
          </a:r>
          <a:br>
            <a:rPr lang="en-US" sz="1100" b="0" i="0" kern="1200" baseline="0" dirty="0">
              <a:latin typeface="Aptos"/>
            </a:rPr>
          </a:br>
          <a:r>
            <a:rPr lang="en-US" sz="1100" b="1" i="0" kern="1200" baseline="0" dirty="0">
              <a:latin typeface="Aptos"/>
            </a:rPr>
            <a:t>financial incentive </a:t>
          </a:r>
          <a:r>
            <a:rPr lang="en-US" sz="1100" b="0" i="0" kern="1200" baseline="0" dirty="0">
              <a:latin typeface="Aptos"/>
            </a:rPr>
            <a:t>for participating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0" i="0" kern="1200" baseline="0" dirty="0">
            <a:latin typeface="Aptos"/>
          </a:endParaRPr>
        </a:p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 dirty="0">
              <a:latin typeface="Aptos"/>
            </a:rPr>
            <a:t>Payments are milestone-based for completing steps in the Program</a:t>
          </a:r>
        </a:p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i="1" kern="1200" dirty="0">
            <a:latin typeface="Aptos"/>
          </a:endParaRPr>
        </a:p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i="1" kern="1200" dirty="0">
              <a:latin typeface="Aptos"/>
            </a:rPr>
            <a:t>There will be another opportunity In 2026 for more providers to apply</a:t>
          </a:r>
          <a:endParaRPr lang="en-US" sz="1100" kern="1200" dirty="0">
            <a:latin typeface="Times New Roman"/>
            <a:cs typeface="Times New Roman"/>
          </a:endParaRPr>
        </a:p>
      </dsp:txBody>
      <dsp:txXfrm>
        <a:off x="7147326" y="1734696"/>
        <a:ext cx="3468493" cy="1734696"/>
      </dsp:txXfrm>
    </dsp:sp>
    <dsp:sp modelId="{29DD4B14-C978-4778-9538-4F1739310D6D}">
      <dsp:nvSpPr>
        <dsp:cNvPr id="0" name=""/>
        <dsp:cNvSpPr/>
      </dsp:nvSpPr>
      <dsp:spPr>
        <a:xfrm>
          <a:off x="8159506" y="260204"/>
          <a:ext cx="1444135" cy="1444135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2C656-6E51-4994-BEF0-C267A6F5527D}">
      <dsp:nvSpPr>
        <dsp:cNvPr id="0" name=""/>
        <dsp:cNvSpPr/>
      </dsp:nvSpPr>
      <dsp:spPr>
        <a:xfrm>
          <a:off x="424721" y="3469393"/>
          <a:ext cx="9768606" cy="650511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2CC02B-C28E-83F2-CEBE-F14A6D4DFE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66DA71-D42C-0BF3-321F-33C4370978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348FD-6D13-44C6-A89D-66B95E3857E4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DCD99A-70D0-95EF-F47E-2903B722A63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30C8B7-7742-2A42-73F0-9DF8FC5648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C58A2-6C8D-4113-8492-5F11E351E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2039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7C1D6-297B-4706-93AC-A32EB621E9FB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B6F90-80EE-40CA-B5E8-3FF7D39E7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416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dminliveunc.sharepoint.com/:v:/r/sites/InclusionWorksxWorkTogetherNC/Shared%20Documents/General/Design%20%26%20videos/Mar7_Competitive%20Integrated%20Employment%20(Version%202)-1080p-250307.mp4?csf=1&amp;web=1&amp;e=HD4Un9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6B6F90-80EE-40CA-B5E8-3FF7D39E76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14423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>
          <a:extLst>
            <a:ext uri="{FF2B5EF4-FFF2-40B4-BE49-F238E27FC236}">
              <a16:creationId xmlns:a16="http://schemas.microsoft.com/office/drawing/2014/main" id="{9EA1A1D1-D597-8F51-DCDC-2977CFC01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20442426bee_0_86:notes">
            <a:extLst>
              <a:ext uri="{FF2B5EF4-FFF2-40B4-BE49-F238E27FC236}">
                <a16:creationId xmlns:a16="http://schemas.microsoft.com/office/drawing/2014/main" id="{6690F33C-7A3F-78C7-0B34-40D7F12273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0" name="Google Shape;380;g20442426bee_0_86:notes">
            <a:extLst>
              <a:ext uri="{FF2B5EF4-FFF2-40B4-BE49-F238E27FC236}">
                <a16:creationId xmlns:a16="http://schemas.microsoft.com/office/drawing/2014/main" id="{7C2131D2-191E-49BE-FAD0-A51F874B8D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/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7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49907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1.Provide people with I/DD the opportunity to pursue competitive integrated employment if that is their choice</a:t>
            </a:r>
          </a:p>
          <a:p>
            <a:r>
              <a:rPr lang="en-US">
                <a:ea typeface="Calibri"/>
                <a:cs typeface="Calibri"/>
              </a:rPr>
              <a:t>2. Expand and improve service options for people with I/DD to help reach employment goals. </a:t>
            </a:r>
          </a:p>
          <a:p>
            <a:r>
              <a:rPr lang="en-US">
                <a:ea typeface="Calibri"/>
                <a:cs typeface="Calibri"/>
              </a:rPr>
              <a:t>3. Increase proactive communication and engagement with all community partners to provide accessible information about CIE options and resources</a:t>
            </a:r>
          </a:p>
          <a:p>
            <a:r>
              <a:rPr lang="en-US">
                <a:ea typeface="Calibri"/>
                <a:cs typeface="Calibri"/>
              </a:rPr>
              <a:t>4. Develop the NC workforce for Employment Service Professional to increase staff capabilities and enhance service delivery</a:t>
            </a:r>
          </a:p>
          <a:p>
            <a:r>
              <a:rPr lang="en-US">
                <a:ea typeface="Calibri"/>
                <a:cs typeface="Calibri"/>
              </a:rPr>
              <a:t>5. Promote an increase in employment opportunities through building employer capacity.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6B6F90-80EE-40CA-B5E8-3FF7D39E76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1319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>
          <a:extLst>
            <a:ext uri="{FF2B5EF4-FFF2-40B4-BE49-F238E27FC236}">
              <a16:creationId xmlns:a16="http://schemas.microsoft.com/office/drawing/2014/main" id="{6D65BBD6-80B3-CDB5-2421-BE8482AE7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20442426bee_0_86:notes">
            <a:extLst>
              <a:ext uri="{FF2B5EF4-FFF2-40B4-BE49-F238E27FC236}">
                <a16:creationId xmlns:a16="http://schemas.microsoft.com/office/drawing/2014/main" id="{B227A7B4-D35A-CE8A-40F1-0D88FC0F7D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0" name="Google Shape;380;g20442426bee_0_86:notes">
            <a:extLst>
              <a:ext uri="{FF2B5EF4-FFF2-40B4-BE49-F238E27FC236}">
                <a16:creationId xmlns:a16="http://schemas.microsoft.com/office/drawing/2014/main" id="{69DE65F9-36B7-3221-DE77-7105DF147C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/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7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61316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9A413-1345-5C13-66A6-855B3E4CB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021BA4-F8E2-43B5-9CA3-352B6E4142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216009-3A65-5433-5071-D7F1442079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+mn-cs"/>
              </a:rPr>
              <a:t>Next steps for these individuals: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70C0"/>
              </a:buClr>
              <a:buSzTx/>
              <a:buFontTx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+mn-cs"/>
              </a:rPr>
              <a:t> guardian completes their component of the Employment Assessment (as needed)</a:t>
            </a:r>
            <a:endParaRPr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Arial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70C0"/>
              </a:buClr>
              <a:buSzTx/>
              <a:buFontTx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+mn-cs"/>
              </a:rPr>
              <a:t>WTNC completes a hand-off to regional EIPD Outreach Case Manager with EA and Preliminary CDP documents. WTNC also informs TCM of referral and shares contact info of EIPD OCM</a:t>
            </a:r>
            <a:endParaRPr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Arial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70C0"/>
              </a:buClr>
              <a:buSzTx/>
              <a:buFontTx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+mn-cs"/>
              </a:rPr>
              <a:t>EIPD Outreach Case Manager shares recommendations with member/ guardian and encourages EIPD VR Services</a:t>
            </a:r>
            <a:endParaRPr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Arial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70C0"/>
              </a:buClr>
              <a:buSzTx/>
              <a:buFontTx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+mn-cs"/>
              </a:rPr>
              <a:t>EIPD Outreach Case Manager assists individual with EIPD referral, application, and </a:t>
            </a:r>
            <a:r>
              <a:rPr lang="en-US" sz="1200">
                <a:solidFill>
                  <a:prstClr val="black"/>
                </a:solidFill>
                <a:highlight>
                  <a:srgbClr val="FFFF00"/>
                </a:highlight>
                <a:latin typeface="Arial"/>
              </a:rPr>
              <a:t>Individualized Plan for Employment </a:t>
            </a:r>
            <a:endParaRPr lang="en-US" sz="1200">
              <a:solidFill>
                <a:prstClr val="black"/>
              </a:solidFill>
              <a:highlight>
                <a:srgbClr val="FFFF00"/>
              </a:highlight>
              <a:latin typeface="Arial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70C0"/>
              </a:buClr>
              <a:buSzTx/>
              <a:buFontTx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+mn-cs"/>
              </a:rPr>
              <a:t>EIPD Services initiated, which may include career counseling, benefits counseling, internships, and job placement. TCM is involved to secure LTVS Provider</a:t>
            </a:r>
            <a:endParaRPr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Arial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70C0"/>
              </a:buClr>
              <a:buSzTx/>
              <a:buFontTx/>
              <a:buAutoNum type="arabicPeriod"/>
              <a:tabLst/>
              <a:defRPr/>
            </a:pPr>
            <a:r>
              <a:rPr lang="en-US" sz="1200">
                <a:solidFill>
                  <a:prstClr val="black"/>
                </a:solidFill>
                <a:highlight>
                  <a:srgbClr val="FFFF00"/>
                </a:highlight>
                <a:latin typeface="Arial"/>
              </a:rPr>
              <a:t>Referrals are made to Tailored Plan within 90 first 90 days of employment for long-term vocational supports</a:t>
            </a:r>
            <a:endParaRPr lang="en-US" sz="1200">
              <a:solidFill>
                <a:prstClr val="black"/>
              </a:solidFill>
              <a:highlight>
                <a:srgbClr val="FFFF00"/>
              </a:highlight>
              <a:latin typeface="Arial"/>
              <a:cs typeface="Arial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943FB0-91EF-CEF7-21F4-360D9E450D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6B6F90-80EE-40CA-B5E8-3FF7D39E76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65665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5026F-168B-4585-A0DC-D763D35A2B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8573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>
          <a:extLst>
            <a:ext uri="{FF2B5EF4-FFF2-40B4-BE49-F238E27FC236}">
              <a16:creationId xmlns:a16="http://schemas.microsoft.com/office/drawing/2014/main" id="{6388D416-DA5D-58EE-88CB-4EDFD33FD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20442426bee_0_86:notes">
            <a:extLst>
              <a:ext uri="{FF2B5EF4-FFF2-40B4-BE49-F238E27FC236}">
                <a16:creationId xmlns:a16="http://schemas.microsoft.com/office/drawing/2014/main" id="{37B253D4-CC6B-1FC2-76E0-11E0333538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0" name="Google Shape;380;g20442426bee_0_86:notes">
            <a:extLst>
              <a:ext uri="{FF2B5EF4-FFF2-40B4-BE49-F238E27FC236}">
                <a16:creationId xmlns:a16="http://schemas.microsoft.com/office/drawing/2014/main" id="{25FBA0E5-574A-EF5F-68B2-C99B70C344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/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7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54553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F434B-9B26-4226-7354-6A354B6C4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E151BA-8D88-320A-5296-263ABF9088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46A241-ECA4-CE39-E7F7-6742001FB5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Provider Innovation </a:t>
            </a:r>
          </a:p>
          <a:p>
            <a:r>
              <a:rPr lang="en-US"/>
              <a:t>	 Assess and QI Plan</a:t>
            </a:r>
          </a:p>
          <a:p>
            <a:r>
              <a:rPr lang="en-US"/>
              <a:t>Training – </a:t>
            </a:r>
          </a:p>
          <a:p>
            <a:r>
              <a:rPr lang="en-US"/>
              <a:t>	ACRE course, additional online courses and TA</a:t>
            </a:r>
          </a:p>
          <a:p>
            <a:r>
              <a:rPr lang="en-US"/>
              <a:t>Self Employment </a:t>
            </a:r>
          </a:p>
          <a:p>
            <a:r>
              <a:rPr lang="en-US"/>
              <a:t>	Develop a SE program</a:t>
            </a:r>
          </a:p>
          <a:p>
            <a:r>
              <a:rPr lang="en-US"/>
              <a:t>	Recruit interested folks</a:t>
            </a:r>
          </a:p>
          <a:p>
            <a:r>
              <a:rPr lang="en-US"/>
              <a:t>SELN </a:t>
            </a:r>
          </a:p>
          <a:p>
            <a:r>
              <a:rPr lang="en-US"/>
              <a:t>SE job coaches pilot</a:t>
            </a:r>
          </a:p>
          <a:p>
            <a:r>
              <a:rPr lang="en-US"/>
              <a:t>	Add coaches to provider locations</a:t>
            </a:r>
          </a:p>
          <a:p>
            <a:r>
              <a:rPr lang="en-US"/>
              <a:t>	Train coaches </a:t>
            </a:r>
          </a:p>
          <a:p>
            <a:r>
              <a:rPr lang="en-US"/>
              <a:t>	</a:t>
            </a:r>
          </a:p>
          <a:p>
            <a:r>
              <a:rPr lang="en-US"/>
              <a:t>Learning </a:t>
            </a:r>
            <a:r>
              <a:rPr lang="en-US" err="1"/>
              <a:t>Colaborative</a:t>
            </a:r>
            <a:endParaRPr lang="en-US"/>
          </a:p>
          <a:p>
            <a:r>
              <a:rPr lang="en-US"/>
              <a:t>	collection of agencies</a:t>
            </a:r>
          </a:p>
          <a:p>
            <a:r>
              <a:rPr lang="en-US"/>
              <a:t>	Peer mentors for other agencies</a:t>
            </a:r>
          </a:p>
          <a:p>
            <a:endParaRPr lang="en-US"/>
          </a:p>
          <a:p>
            <a:endParaRPr lang="en-US"/>
          </a:p>
          <a:p>
            <a:pPr lvl="0"/>
            <a:r>
              <a:rPr lang="en-US" b="0" i="0" baseline="0"/>
              <a:t>They will conduct Organizational Assessments and deliver Quality Improvement plans.</a:t>
            </a:r>
          </a:p>
          <a:p>
            <a:pPr lvl="0"/>
            <a:endParaRPr lang="en-US" b="0" i="0" baseline="0"/>
          </a:p>
          <a:p>
            <a:pPr lvl="0"/>
            <a:r>
              <a:rPr lang="en-US" b="0" i="0" baseline="0"/>
              <a:t>Wise will also deliver personalized training and TA for employment services</a:t>
            </a: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B98552-A830-099F-634F-458AE1C9B3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6B6F90-80EE-40CA-B5E8-3FF7D39E76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2052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What was it like doing the self-assessment? What were your insights?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6B6F90-80EE-40CA-B5E8-3FF7D39E76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5833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>
          <a:extLst>
            <a:ext uri="{FF2B5EF4-FFF2-40B4-BE49-F238E27FC236}">
              <a16:creationId xmlns:a16="http://schemas.microsoft.com/office/drawing/2014/main" id="{09DF1249-31A7-88DD-9581-1F5214AE2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20442426bee_0_86:notes">
            <a:extLst>
              <a:ext uri="{FF2B5EF4-FFF2-40B4-BE49-F238E27FC236}">
                <a16:creationId xmlns:a16="http://schemas.microsoft.com/office/drawing/2014/main" id="{98D53006-399B-A11C-632D-A37563CCC0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0" name="Google Shape;380;g20442426bee_0_86:notes">
            <a:extLst>
              <a:ext uri="{FF2B5EF4-FFF2-40B4-BE49-F238E27FC236}">
                <a16:creationId xmlns:a16="http://schemas.microsoft.com/office/drawing/2014/main" id="{360916AF-D165-BFFF-11C3-8EF74A5C5D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/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7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99052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97C35-0452-C59C-C985-F20E33564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683223-BFAA-A3A6-B70B-80449700C5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89B39E-B087-C57A-DF27-3F8E52F1F8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5A05D0-FFBA-2961-6A24-0F887DD8BC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6B6F90-80EE-40CA-B5E8-3FF7D39E76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672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5026F-168B-4585-A0DC-D763D35A2B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10237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20442426bee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0" name="Google Shape;380;g20442426bee_0_86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/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7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6900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AC353-4FB8-C7F9-69B9-6181AC9AA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C67CC4-EF02-32AA-6EF6-0E4D304CEB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121559-22B5-E44D-28FF-68B887A46A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D0DB7-DF56-A112-6AEE-A289734917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5026F-168B-4585-A0DC-D763D35A2B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8933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5026F-168B-4585-A0DC-D763D35A2B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6305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Yolanda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6B6F90-80EE-40CA-B5E8-3FF7D39E76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9594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20442426bee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0" name="Google Shape;380;g20442426bee_0_86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/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7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3383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20442426bee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0" name="Google Shape;380;g20442426bee_0_86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841227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20442426bee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0" name="Google Shape;380;g20442426bee_0_86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/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7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1604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>
          <a:extLst>
            <a:ext uri="{FF2B5EF4-FFF2-40B4-BE49-F238E27FC236}">
              <a16:creationId xmlns:a16="http://schemas.microsoft.com/office/drawing/2014/main" id="{ED2198D5-DA7D-CA02-C19A-3B2F92FD8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20442426bee_0_86:notes">
            <a:extLst>
              <a:ext uri="{FF2B5EF4-FFF2-40B4-BE49-F238E27FC236}">
                <a16:creationId xmlns:a16="http://schemas.microsoft.com/office/drawing/2014/main" id="{BAA73977-7899-C4A7-6D80-FCCF8BE6210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0" name="Google Shape;380;g20442426bee_0_86:notes">
            <a:extLst>
              <a:ext uri="{FF2B5EF4-FFF2-40B4-BE49-F238E27FC236}">
                <a16:creationId xmlns:a16="http://schemas.microsoft.com/office/drawing/2014/main" id="{A428D1DC-5A3B-5B54-9CFD-9785DDCD77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/>
          </a:p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7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58771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Yolanda</a:t>
            </a:r>
          </a:p>
          <a:p>
            <a:r>
              <a:rPr lang="en-US">
                <a:ea typeface="Calibri"/>
                <a:cs typeface="Calibri"/>
              </a:rPr>
              <a:t>Video Link: </a:t>
            </a:r>
            <a:r>
              <a:rPr lang="en-US">
                <a:hlinkClick r:id="rId3"/>
              </a:rPr>
              <a:t>Mar7_Competitive Integrated Employment (Version 2)-1080p-250307.mp4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6B6F90-80EE-40CA-B5E8-3FF7D39E762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424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2" t="46350" r="8289" b="10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876231CD-7B19-0589-9D02-7A78D47A23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863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472"/>
          <a:stretch/>
        </p:blipFill>
        <p:spPr>
          <a:xfrm>
            <a:off x="6411310" y="0"/>
            <a:ext cx="5780689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881E5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0739205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1" name="Slide Number Placeholder 21">
            <a:extLst>
              <a:ext uri="{FF2B5EF4-FFF2-40B4-BE49-F238E27FC236}">
                <a16:creationId xmlns:a16="http://schemas.microsoft.com/office/drawing/2014/main" id="{EF51329C-6F52-D5F0-AD78-05128EB3C3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84282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60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156076"/>
              </a:solidFill>
            </a:endParaRP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237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9" t="46040" r="7643" b="120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50827E84-CF38-A3A8-F307-0F6CFC3E55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77CF1A90-5D4F-1C53-4D57-4F7ADB2633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7D8C746A-024A-BC23-70F8-F1101B4FB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ED4C2B2A-1F60-D528-5BE1-91A9D4B41C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9054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415648979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472"/>
          <a:stretch/>
        </p:blipFill>
        <p:spPr>
          <a:xfrm>
            <a:off x="6411310" y="0"/>
            <a:ext cx="5780689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881E5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184109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56471528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119745"/>
            <a:ext cx="11418072" cy="427961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44678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881E5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Slide Number Placeholder 21">
            <a:extLst>
              <a:ext uri="{FF2B5EF4-FFF2-40B4-BE49-F238E27FC236}">
                <a16:creationId xmlns:a16="http://schemas.microsoft.com/office/drawing/2014/main" id="{5129FBAA-B1B5-C8E5-6DFC-7B5BBCF5EF4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94876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81E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12911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8" t="45780" r="8780" b="13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8CCCD5A4-2A6C-A5F1-F870-E3C23664DA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D23675D-1335-E2E9-535D-46314C43A7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60825B03-E5BF-1021-0740-62B47D7E87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B23304DD-8C7E-210E-8375-97D4A87338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455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97453441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51668699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7764313D-BE13-0DF8-7AF3-0A8B46953E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472"/>
          <a:stretch/>
        </p:blipFill>
        <p:spPr>
          <a:xfrm>
            <a:off x="6411309" y="0"/>
            <a:ext cx="5780691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632E8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89341970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front of a purple background&#10;&#10;Description automatically generated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0277044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with a wheelchair&#10;&#10;Description automatically generated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057400"/>
            <a:ext cx="11418072" cy="434196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8151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ack screen with a purple border&#10;&#10;Description automatically generated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632E8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1" name="Slide Number Placeholder 21">
            <a:extLst>
              <a:ext uri="{FF2B5EF4-FFF2-40B4-BE49-F238E27FC236}">
                <a16:creationId xmlns:a16="http://schemas.microsoft.com/office/drawing/2014/main" id="{EF51329C-6F52-D5F0-AD78-05128EB3C3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87201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32E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69107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2" t="46350" r="8289" b="10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876231CD-7B19-0589-9D02-7A78D47A23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85200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427355686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CB6475-0A39-78CA-478A-AB272CA5C3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313"/>
          <a:stretch/>
        </p:blipFill>
        <p:spPr>
          <a:xfrm>
            <a:off x="6411309" y="0"/>
            <a:ext cx="5780691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558347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206569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119745"/>
            <a:ext cx="11418072" cy="427961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25196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44972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078182"/>
            <a:ext cx="11418072" cy="432118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5992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1" name="Slide Number Placeholder 21">
            <a:extLst>
              <a:ext uri="{FF2B5EF4-FFF2-40B4-BE49-F238E27FC236}">
                <a16:creationId xmlns:a16="http://schemas.microsoft.com/office/drawing/2014/main" id="{EF51329C-6F52-D5F0-AD78-05128EB3C3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63107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60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156076"/>
              </a:solidFill>
            </a:endParaRP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82612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9" t="46040" r="7643" b="120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50827E84-CF38-A3A8-F307-0F6CFC3E55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77CF1A90-5D4F-1C53-4D57-4F7ADB2633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7D8C746A-024A-BC23-70F8-F1101B4FB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ED4C2B2A-1F60-D528-5BE1-91A9D4B41C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28726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66037167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472"/>
          <a:stretch/>
        </p:blipFill>
        <p:spPr>
          <a:xfrm>
            <a:off x="6411310" y="0"/>
            <a:ext cx="5780689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881E5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28216703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92890967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119745"/>
            <a:ext cx="11418072" cy="427961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11823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881E5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Slide Number Placeholder 21">
            <a:extLst>
              <a:ext uri="{FF2B5EF4-FFF2-40B4-BE49-F238E27FC236}">
                <a16:creationId xmlns:a16="http://schemas.microsoft.com/office/drawing/2014/main" id="{5129FBAA-B1B5-C8E5-6DFC-7B5BBCF5EF4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64664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81E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950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881E5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Slide Number Placeholder 21">
            <a:extLst>
              <a:ext uri="{FF2B5EF4-FFF2-40B4-BE49-F238E27FC236}">
                <a16:creationId xmlns:a16="http://schemas.microsoft.com/office/drawing/2014/main" id="{5129FBAA-B1B5-C8E5-6DFC-7B5BBCF5EF4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20856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8" t="45780" r="8780" b="13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8CCCD5A4-2A6C-A5F1-F870-E3C23664DA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D23675D-1335-E2E9-535D-46314C43A7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60825B03-E5BF-1021-0740-62B47D7E87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B23304DD-8C7E-210E-8375-97D4A87338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43053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79877546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7764313D-BE13-0DF8-7AF3-0A8B46953E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472"/>
          <a:stretch/>
        </p:blipFill>
        <p:spPr>
          <a:xfrm>
            <a:off x="6411309" y="0"/>
            <a:ext cx="5780691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632E8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17217424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front of a purple background&#10;&#10;Description automatically generated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416959469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with a wheelchair&#10;&#10;Description automatically generated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057400"/>
            <a:ext cx="11418072" cy="434196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49031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ack screen with a purple border&#10;&#10;Description automatically generated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632E8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1" name="Slide Number Placeholder 21">
            <a:extLst>
              <a:ext uri="{FF2B5EF4-FFF2-40B4-BE49-F238E27FC236}">
                <a16:creationId xmlns:a16="http://schemas.microsoft.com/office/drawing/2014/main" id="{EF51329C-6F52-D5F0-AD78-05128EB3C3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9659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32E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74365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E6861-39CA-0DA0-667C-974FDAD83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2DEB29-E4B0-72F8-6484-89D43766BE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5BDBF6-FB0F-15EE-AB6E-4100A4C93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88032-F80E-0889-5DF8-E185B8C96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E3ADF-389F-EF39-1668-9EE442727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736-3E91-4268-9CCE-F5276100E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94901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9">
            <a:extLst>
              <a:ext uri="{FF2B5EF4-FFF2-40B4-BE49-F238E27FC236}">
                <a16:creationId xmlns:a16="http://schemas.microsoft.com/office/drawing/2014/main" id="{94CA2D7B-75EC-4AE5-A827-50A8031FCBBC}"/>
              </a:ext>
            </a:extLst>
          </p:cNvPr>
          <p:cNvSpPr txBox="1">
            <a:spLocks/>
          </p:cNvSpPr>
          <p:nvPr userDrawn="1"/>
        </p:nvSpPr>
        <p:spPr>
          <a:xfrm>
            <a:off x="11481066" y="6651624"/>
            <a:ext cx="431750" cy="206375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bg1">
                    <a:lumMod val="50000"/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F9AC08D-23A9-440E-BCB9-AA1E9877CC38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8ADA5D3F-BF19-4691-9E13-695B66855D29}"/>
              </a:ext>
            </a:extLst>
          </p:cNvPr>
          <p:cNvSpPr txBox="1">
            <a:spLocks/>
          </p:cNvSpPr>
          <p:nvPr userDrawn="1"/>
        </p:nvSpPr>
        <p:spPr>
          <a:xfrm>
            <a:off x="8905348" y="6651625"/>
            <a:ext cx="2592387" cy="206375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alpha val="40000"/>
                  </a:schemeClr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>
                    <a:lumMod val="50000"/>
                    <a:alpha val="40000"/>
                  </a:schemeClr>
                </a:solidFill>
              </a:rPr>
              <a:t>Copyright © 2022 Accenture.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8004664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5DE521DD-F869-4942-ACAE-34C787B896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360680"/>
            <a:ext cx="11430000" cy="990600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ct val="0"/>
              </a:spcAft>
              <a:buFontTx/>
              <a:buNone/>
              <a:defRPr sz="4000" b="0" i="0" cap="all" baseline="0">
                <a:solidFill>
                  <a:srgbClr val="000000"/>
                </a:solidFill>
                <a:latin typeface="Graphik Black" panose="020B0A03030202060203" pitchFamily="34" charset="0"/>
              </a:defRPr>
            </a:lvl1pPr>
          </a:lstStyle>
          <a:p>
            <a:pPr lvl="0" fontAlgn="base">
              <a:lnSpc>
                <a:spcPct val="80000"/>
              </a:lnSpc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  <a:latin typeface="Graphik Black" panose="020B0503030202060203" pitchFamily="34" charset="77"/>
                <a:cs typeface="Arial" panose="020B0604020202020204" pitchFamily="34" charset="0"/>
              </a:rPr>
              <a:t>INSERT MAIN TITLE AT 40PT MIN 30PT</a:t>
            </a:r>
          </a:p>
        </p:txBody>
      </p:sp>
    </p:spTree>
    <p:extLst>
      <p:ext uri="{BB962C8B-B14F-4D97-AF65-F5344CB8AC3E}">
        <p14:creationId xmlns:p14="http://schemas.microsoft.com/office/powerpoint/2010/main" val="1770552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81E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3480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2" t="46350" r="8289" b="10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876231CD-7B19-0589-9D02-7A78D47A23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2412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74710634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CB6475-0A39-78CA-478A-AB272CA5C3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313"/>
          <a:stretch/>
        </p:blipFill>
        <p:spPr>
          <a:xfrm>
            <a:off x="6411309" y="0"/>
            <a:ext cx="5780691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B6152B-4BE2-A866-6570-B232DFA685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B9285C-F32E-EF6E-3673-606D289434C9}"/>
              </a:ext>
            </a:extLst>
          </p:cNvPr>
          <p:cNvSpPr/>
          <p:nvPr userDrawn="1"/>
        </p:nvSpPr>
        <p:spPr>
          <a:xfrm>
            <a:off x="340349" y="6486335"/>
            <a:ext cx="2492943" cy="284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45049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96157034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078182"/>
            <a:ext cx="11418072" cy="432118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18270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1" name="Slide Number Placeholder 21">
            <a:extLst>
              <a:ext uri="{FF2B5EF4-FFF2-40B4-BE49-F238E27FC236}">
                <a16:creationId xmlns:a16="http://schemas.microsoft.com/office/drawing/2014/main" id="{EF51329C-6F52-D5F0-AD78-05128EB3C3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D2C89D-57CB-FD14-38E4-BF49F363B85B}"/>
              </a:ext>
            </a:extLst>
          </p:cNvPr>
          <p:cNvSpPr/>
          <p:nvPr userDrawn="1"/>
        </p:nvSpPr>
        <p:spPr>
          <a:xfrm>
            <a:off x="402867" y="6486335"/>
            <a:ext cx="2330708" cy="284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70686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60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156076"/>
              </a:solidFill>
            </a:endParaRP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2594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9" t="46040" r="7643" b="120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50827E84-CF38-A3A8-F307-0F6CFC3E55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77CF1A90-5D4F-1C53-4D57-4F7ADB2633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7D8C746A-024A-BC23-70F8-F1101B4FB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ED4C2B2A-1F60-D528-5BE1-91A9D4B41C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3248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87428901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472"/>
          <a:stretch/>
        </p:blipFill>
        <p:spPr>
          <a:xfrm>
            <a:off x="6411310" y="0"/>
            <a:ext cx="5780689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881E5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369809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8" t="45780" r="8780" b="13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8CCCD5A4-2A6C-A5F1-F870-E3C23664DA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D23675D-1335-E2E9-535D-46314C43A7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60825B03-E5BF-1021-0740-62B47D7E87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B23304DD-8C7E-210E-8375-97D4A87338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35956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21767834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119745"/>
            <a:ext cx="11418072" cy="427961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57320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881E5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Slide Number Placeholder 21">
            <a:extLst>
              <a:ext uri="{FF2B5EF4-FFF2-40B4-BE49-F238E27FC236}">
                <a16:creationId xmlns:a16="http://schemas.microsoft.com/office/drawing/2014/main" id="{5129FBAA-B1B5-C8E5-6DFC-7B5BBCF5EF4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36913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81E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75377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8" t="45780" r="8780" b="13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8CCCD5A4-2A6C-A5F1-F870-E3C23664DA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D23675D-1335-E2E9-535D-46314C43A7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60825B03-E5BF-1021-0740-62B47D7E87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B23304DD-8C7E-210E-8375-97D4A87338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5509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4621247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7764313D-BE13-0DF8-7AF3-0A8B46953E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472"/>
          <a:stretch/>
        </p:blipFill>
        <p:spPr>
          <a:xfrm>
            <a:off x="6411309" y="0"/>
            <a:ext cx="5780691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632E8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78468805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front of a purple background&#10;&#10;Description automatically generated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57674395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with a wheelchair&#10;&#10;Description automatically generated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057400"/>
            <a:ext cx="11418072" cy="434196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52827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ack screen with a purple border&#10;&#10;Description automatically generated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632E8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1" name="Slide Number Placeholder 21">
            <a:extLst>
              <a:ext uri="{FF2B5EF4-FFF2-40B4-BE49-F238E27FC236}">
                <a16:creationId xmlns:a16="http://schemas.microsoft.com/office/drawing/2014/main" id="{EF51329C-6F52-D5F0-AD78-05128EB3C3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598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14375385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32E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82646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01305" y="669879"/>
            <a:ext cx="11625227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4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0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18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338188" y="6573308"/>
            <a:ext cx="1024396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573308"/>
            <a:ext cx="752131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" y="0"/>
            <a:ext cx="10457689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27533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2" t="46350" r="8289" b="10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876231CD-7B19-0589-9D02-7A78D47A23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2647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91211946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CB6475-0A39-78CA-478A-AB272CA5C3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313"/>
          <a:stretch/>
        </p:blipFill>
        <p:spPr>
          <a:xfrm>
            <a:off x="6411309" y="0"/>
            <a:ext cx="5780691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B6152B-4BE2-A866-6570-B232DFA685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B9285C-F32E-EF6E-3673-606D289434C9}"/>
              </a:ext>
            </a:extLst>
          </p:cNvPr>
          <p:cNvSpPr/>
          <p:nvPr userDrawn="1"/>
        </p:nvSpPr>
        <p:spPr>
          <a:xfrm>
            <a:off x="340349" y="6486335"/>
            <a:ext cx="2492943" cy="284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83487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97527175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078182"/>
            <a:ext cx="11418072" cy="432118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22795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830317"/>
            <a:ext cx="11418072" cy="544435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50618" y="34684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1" name="Slide Number Placeholder 21">
            <a:extLst>
              <a:ext uri="{FF2B5EF4-FFF2-40B4-BE49-F238E27FC236}">
                <a16:creationId xmlns:a16="http://schemas.microsoft.com/office/drawing/2014/main" id="{EF51329C-6F52-D5F0-AD78-05128EB3C3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D2C89D-57CB-FD14-38E4-BF49F363B85B}"/>
              </a:ext>
            </a:extLst>
          </p:cNvPr>
          <p:cNvSpPr/>
          <p:nvPr userDrawn="1"/>
        </p:nvSpPr>
        <p:spPr>
          <a:xfrm>
            <a:off x="402867" y="6486335"/>
            <a:ext cx="2330708" cy="284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6694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60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156076"/>
              </a:solidFill>
            </a:endParaRP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15204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9" t="46040" r="7643" b="120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50827E84-CF38-A3A8-F307-0F6CFC3E55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77CF1A90-5D4F-1C53-4D57-4F7ADB2633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7D8C746A-024A-BC23-70F8-F1101B4FB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ED4C2B2A-1F60-D528-5BE1-91A9D4B41C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54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7764313D-BE13-0DF8-7AF3-0A8B46953E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472"/>
          <a:stretch/>
        </p:blipFill>
        <p:spPr>
          <a:xfrm>
            <a:off x="6411309" y="0"/>
            <a:ext cx="5780691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632E8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6928635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57170220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472"/>
          <a:stretch/>
        </p:blipFill>
        <p:spPr>
          <a:xfrm>
            <a:off x="6411310" y="0"/>
            <a:ext cx="5780689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881E5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91119822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80878649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119745"/>
            <a:ext cx="11418072" cy="427961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63755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881E5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Slide Number Placeholder 21">
            <a:extLst>
              <a:ext uri="{FF2B5EF4-FFF2-40B4-BE49-F238E27FC236}">
                <a16:creationId xmlns:a16="http://schemas.microsoft.com/office/drawing/2014/main" id="{5129FBAA-B1B5-C8E5-6DFC-7B5BBCF5EF4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16844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81E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691238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8" t="45780" r="8780" b="13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8CCCD5A4-2A6C-A5F1-F870-E3C23664DA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D23675D-1335-E2E9-535D-46314C43A7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60825B03-E5BF-1021-0740-62B47D7E87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B23304DD-8C7E-210E-8375-97D4A87338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37185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79799346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7764313D-BE13-0DF8-7AF3-0A8B46953E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472"/>
          <a:stretch/>
        </p:blipFill>
        <p:spPr>
          <a:xfrm>
            <a:off x="6411309" y="0"/>
            <a:ext cx="5780691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632E8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15239234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front of a purple background&#10;&#10;Description automatically generated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5776554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front of a purple background&#10;&#10;Description automatically generated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408130520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with a wheelchair&#10;&#10;Description automatically generated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057400"/>
            <a:ext cx="11418072" cy="434196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66469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ack screen with a purple border&#10;&#10;Description automatically generated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632E8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1" name="Slide Number Placeholder 21">
            <a:extLst>
              <a:ext uri="{FF2B5EF4-FFF2-40B4-BE49-F238E27FC236}">
                <a16:creationId xmlns:a16="http://schemas.microsoft.com/office/drawing/2014/main" id="{EF51329C-6F52-D5F0-AD78-05128EB3C3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53398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32E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88779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592638"/>
          </a:xfrm>
        </p:spPr>
        <p:txBody>
          <a:bodyPr>
            <a:noAutofit/>
          </a:bodyPr>
          <a:lstStyle>
            <a:lvl1pPr marL="171447" indent="-171447">
              <a:lnSpc>
                <a:spcPct val="100000"/>
              </a:lnSpc>
              <a:spcBef>
                <a:spcPts val="900"/>
              </a:spcBef>
              <a:defRPr sz="2100">
                <a:latin typeface="Franklin Gothic Medium" panose="020B0603020102020204" pitchFamily="34" charset="0"/>
              </a:defRPr>
            </a:lvl1pPr>
            <a:lvl2pPr marL="432190" indent="-175019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>
                <a:latin typeface="Franklin Gothic Medium" panose="020B0603020102020204" pitchFamily="34" charset="0"/>
              </a:defRPr>
            </a:lvl2pPr>
            <a:lvl3pPr marL="729840" indent="-171447">
              <a:lnSpc>
                <a:spcPct val="100000"/>
              </a:lnSpc>
              <a:defRPr sz="15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96391" y="6243108"/>
            <a:ext cx="10656007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aseline="0">
                <a:latin typeface="Franklin Gothic Medium Cond" panose="020B06060304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573308"/>
            <a:ext cx="752131" cy="284692"/>
          </a:xfrm>
        </p:spPr>
        <p:txBody>
          <a:bodyPr/>
          <a:lstStyle>
            <a:lvl1pPr>
              <a:defRPr sz="75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899168" y="624054"/>
            <a:ext cx="10457689" cy="548640"/>
          </a:xfrm>
        </p:spPr>
        <p:txBody>
          <a:bodyPr anchor="t">
            <a:noAutofit/>
          </a:bodyPr>
          <a:lstStyle>
            <a:lvl1pPr algn="l">
              <a:defRPr sz="27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4B43E5A5-481B-BDEF-E139-6E3AB7D8A47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94980" y="6573308"/>
            <a:ext cx="10243961" cy="28469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39828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01305" y="669879"/>
            <a:ext cx="11625227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4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0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18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338188" y="6573308"/>
            <a:ext cx="1024396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573308"/>
            <a:ext cx="752131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" y="0"/>
            <a:ext cx="10457689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906685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70A9F-DBB1-6063-B02B-74A5B076FC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01451C-F46A-1522-4B70-DD50DE1F6F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50DF3-EA80-4028-2921-9A6B9EF31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F5D9D-96AC-DA3A-9DF1-1E1A6BFEE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987772-BD42-7D65-CFBD-A9332E100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74756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ustom Layout">
  <p:cSld name="17_Custom Layou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7"/>
          <p:cNvSpPr txBox="1">
            <a:spLocks noGrp="1"/>
          </p:cNvSpPr>
          <p:nvPr>
            <p:ph type="body" idx="1"/>
          </p:nvPr>
        </p:nvSpPr>
        <p:spPr>
          <a:xfrm>
            <a:off x="502920" y="1714500"/>
            <a:ext cx="11186100" cy="39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7"/>
          <p:cNvSpPr txBox="1">
            <a:spLocks noGrp="1"/>
          </p:cNvSpPr>
          <p:nvPr>
            <p:ph type="title"/>
          </p:nvPr>
        </p:nvSpPr>
        <p:spPr>
          <a:xfrm>
            <a:off x="502920" y="253701"/>
            <a:ext cx="9769500" cy="6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Libre Franklin Medium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7"/>
          <p:cNvSpPr txBox="1">
            <a:spLocks noGrp="1"/>
          </p:cNvSpPr>
          <p:nvPr>
            <p:ph type="ftr" idx="11"/>
          </p:nvPr>
        </p:nvSpPr>
        <p:spPr>
          <a:xfrm>
            <a:off x="502920" y="6373083"/>
            <a:ext cx="83400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i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599529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969C1-BDC4-1471-DFB8-5EBC42E81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38A043-37FF-EED6-B0F2-B51DB3E990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2BF2B5-4CA4-2017-32B1-955847CE3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FC263-28A8-428F-312A-5256F30F8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11511E-01BF-12DF-CCCD-2163BE497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55312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Custom Layout">
  <p:cSld name="21_Custom Layou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9"/>
          <p:cNvSpPr/>
          <p:nvPr/>
        </p:nvSpPr>
        <p:spPr>
          <a:xfrm rot="-5400000">
            <a:off x="2667000" y="-2667000"/>
            <a:ext cx="6858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29" name="Google Shape;29;p39" descr="A picture containing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20980" y="2888392"/>
            <a:ext cx="3950039" cy="1081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8050" y="2390775"/>
            <a:ext cx="5295900" cy="207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70942" y="6311850"/>
            <a:ext cx="2193898" cy="387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84796" y="2742663"/>
            <a:ext cx="3822406" cy="1226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4115157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2" t="46350" r="8289" b="10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876231CD-7B19-0589-9D02-7A78D47A23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4895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with a wheelchair&#10;&#10;Description automatically generated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057400"/>
            <a:ext cx="11418072" cy="434196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63475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674129515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CB6475-0A39-78CA-478A-AB272CA5C3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313"/>
          <a:stretch/>
        </p:blipFill>
        <p:spPr>
          <a:xfrm>
            <a:off x="6411309" y="0"/>
            <a:ext cx="5780691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B6152B-4BE2-A866-6570-B232DFA685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B9285C-F32E-EF6E-3673-606D289434C9}"/>
              </a:ext>
            </a:extLst>
          </p:cNvPr>
          <p:cNvSpPr/>
          <p:nvPr userDrawn="1"/>
        </p:nvSpPr>
        <p:spPr>
          <a:xfrm>
            <a:off x="340349" y="6486335"/>
            <a:ext cx="2492943" cy="284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36897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553403626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078182"/>
            <a:ext cx="11418072" cy="432118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49479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1" name="Slide Number Placeholder 21">
            <a:extLst>
              <a:ext uri="{FF2B5EF4-FFF2-40B4-BE49-F238E27FC236}">
                <a16:creationId xmlns:a16="http://schemas.microsoft.com/office/drawing/2014/main" id="{EF51329C-6F52-D5F0-AD78-05128EB3C3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D2C89D-57CB-FD14-38E4-BF49F363B85B}"/>
              </a:ext>
            </a:extLst>
          </p:cNvPr>
          <p:cNvSpPr/>
          <p:nvPr userDrawn="1"/>
        </p:nvSpPr>
        <p:spPr>
          <a:xfrm>
            <a:off x="402867" y="6486335"/>
            <a:ext cx="2330708" cy="284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395778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60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156076"/>
              </a:solidFill>
            </a:endParaRP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54221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9" t="46040" r="7643" b="120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50827E84-CF38-A3A8-F307-0F6CFC3E55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77CF1A90-5D4F-1C53-4D57-4F7ADB2633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7D8C746A-024A-BC23-70F8-F1101B4FB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ED4C2B2A-1F60-D528-5BE1-91A9D4B41C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508864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61577188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472"/>
          <a:stretch/>
        </p:blipFill>
        <p:spPr>
          <a:xfrm>
            <a:off x="6411310" y="0"/>
            <a:ext cx="5780689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881E5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02884774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72989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8860525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ack screen with a purple border&#10;&#10;Description automatically generated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632E8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1" name="Slide Number Placeholder 21">
            <a:extLst>
              <a:ext uri="{FF2B5EF4-FFF2-40B4-BE49-F238E27FC236}">
                <a16:creationId xmlns:a16="http://schemas.microsoft.com/office/drawing/2014/main" id="{EF51329C-6F52-D5F0-AD78-05128EB3C3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93622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119745"/>
            <a:ext cx="11418072" cy="427961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72732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881E5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Slide Number Placeholder 21">
            <a:extLst>
              <a:ext uri="{FF2B5EF4-FFF2-40B4-BE49-F238E27FC236}">
                <a16:creationId xmlns:a16="http://schemas.microsoft.com/office/drawing/2014/main" id="{5129FBAA-B1B5-C8E5-6DFC-7B5BBCF5EF4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83905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81E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766791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8" t="45780" r="8780" b="13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8CCCD5A4-2A6C-A5F1-F870-E3C23664DA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D23675D-1335-E2E9-535D-46314C43A7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60825B03-E5BF-1021-0740-62B47D7E87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B23304DD-8C7E-210E-8375-97D4A87338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60411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41227585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7764313D-BE13-0DF8-7AF3-0A8B46953E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472"/>
          <a:stretch/>
        </p:blipFill>
        <p:spPr>
          <a:xfrm>
            <a:off x="6411309" y="0"/>
            <a:ext cx="5780691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632E8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54363825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front of a purple background&#10;&#10;Description automatically generated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151965141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with a wheelchair&#10;&#10;Description automatically generated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057400"/>
            <a:ext cx="11418072" cy="434196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04119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ack screen with a purple border&#10;&#10;Description automatically generated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632E8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1" name="Slide Number Placeholder 21">
            <a:extLst>
              <a:ext uri="{FF2B5EF4-FFF2-40B4-BE49-F238E27FC236}">
                <a16:creationId xmlns:a16="http://schemas.microsoft.com/office/drawing/2014/main" id="{EF51329C-6F52-D5F0-AD78-05128EB3C3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993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32E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374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32E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96280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01305" y="669879"/>
            <a:ext cx="11625227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4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0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18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338188" y="6573308"/>
            <a:ext cx="1024396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573308"/>
            <a:ext cx="752131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" y="0"/>
            <a:ext cx="10457689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1507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01305" y="669879"/>
            <a:ext cx="11625227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4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0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18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338188" y="6573308"/>
            <a:ext cx="1024396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573308"/>
            <a:ext cx="752131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" y="0"/>
            <a:ext cx="10457689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2841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2" t="46350" r="8289" b="10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876231CD-7B19-0589-9D02-7A78D47A23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1128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9464712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CB6475-0A39-78CA-478A-AB272CA5C3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313"/>
          <a:stretch/>
        </p:blipFill>
        <p:spPr>
          <a:xfrm>
            <a:off x="6411309" y="0"/>
            <a:ext cx="5780691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B6152B-4BE2-A866-6570-B232DFA685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B9285C-F32E-EF6E-3673-606D289434C9}"/>
              </a:ext>
            </a:extLst>
          </p:cNvPr>
          <p:cNvSpPr/>
          <p:nvPr userDrawn="1"/>
        </p:nvSpPr>
        <p:spPr>
          <a:xfrm>
            <a:off x="340349" y="6486335"/>
            <a:ext cx="2492943" cy="284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4852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678057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078182"/>
            <a:ext cx="11418072" cy="432118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8897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1" name="Slide Number Placeholder 21">
            <a:extLst>
              <a:ext uri="{FF2B5EF4-FFF2-40B4-BE49-F238E27FC236}">
                <a16:creationId xmlns:a16="http://schemas.microsoft.com/office/drawing/2014/main" id="{EF51329C-6F52-D5F0-AD78-05128EB3C3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4086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60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156076"/>
              </a:solidFill>
            </a:endParaRP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570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CB6475-0A39-78CA-478A-AB272CA5C3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313"/>
          <a:stretch/>
        </p:blipFill>
        <p:spPr>
          <a:xfrm>
            <a:off x="6411309" y="0"/>
            <a:ext cx="5780691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B6152B-4BE2-A866-6570-B232DFA685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B9285C-F32E-EF6E-3673-606D289434C9}"/>
              </a:ext>
            </a:extLst>
          </p:cNvPr>
          <p:cNvSpPr/>
          <p:nvPr userDrawn="1"/>
        </p:nvSpPr>
        <p:spPr>
          <a:xfrm>
            <a:off x="340349" y="6486335"/>
            <a:ext cx="2492943" cy="284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507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9" t="46040" r="7643" b="120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50827E84-CF38-A3A8-F307-0F6CFC3E55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77CF1A90-5D4F-1C53-4D57-4F7ADB2633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7D8C746A-024A-BC23-70F8-F1101B4FB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ED4C2B2A-1F60-D528-5BE1-91A9D4B41C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2661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55428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472"/>
          <a:stretch/>
        </p:blipFill>
        <p:spPr>
          <a:xfrm>
            <a:off x="6411310" y="0"/>
            <a:ext cx="5780689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881E5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8970835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6282157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119745"/>
            <a:ext cx="11418072" cy="427961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5177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881E5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Slide Number Placeholder 21">
            <a:extLst>
              <a:ext uri="{FF2B5EF4-FFF2-40B4-BE49-F238E27FC236}">
                <a16:creationId xmlns:a16="http://schemas.microsoft.com/office/drawing/2014/main" id="{5129FBAA-B1B5-C8E5-6DFC-7B5BBCF5EF4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6131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81E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431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8" t="45780" r="8780" b="13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8CCCD5A4-2A6C-A5F1-F870-E3C23664DA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D23675D-1335-E2E9-535D-46314C43A7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60825B03-E5BF-1021-0740-62B47D7E87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B23304DD-8C7E-210E-8375-97D4A87338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3251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5134739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7764313D-BE13-0DF8-7AF3-0A8B46953E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472"/>
          <a:stretch/>
        </p:blipFill>
        <p:spPr>
          <a:xfrm>
            <a:off x="6411309" y="0"/>
            <a:ext cx="5780691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632E8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823172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3972535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front of a purple background&#10;&#10;Description automatically generated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7315074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with a wheelchair&#10;&#10;Description automatically generated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057400"/>
            <a:ext cx="11418072" cy="434196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4539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ack screen with a purple border&#10;&#10;Description automatically generated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632E8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1" name="Slide Number Placeholder 21">
            <a:extLst>
              <a:ext uri="{FF2B5EF4-FFF2-40B4-BE49-F238E27FC236}">
                <a16:creationId xmlns:a16="http://schemas.microsoft.com/office/drawing/2014/main" id="{EF51329C-6F52-D5F0-AD78-05128EB3C3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7278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32E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221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01305" y="669879"/>
            <a:ext cx="11625227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4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0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18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338188" y="6573308"/>
            <a:ext cx="1024396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573308"/>
            <a:ext cx="752131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" y="0"/>
            <a:ext cx="10457689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96144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2" t="46350" r="8289" b="10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876231CD-7B19-0589-9D02-7A78D47A23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4893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221622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CB6475-0A39-78CA-478A-AB272CA5C3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313"/>
          <a:stretch/>
        </p:blipFill>
        <p:spPr>
          <a:xfrm>
            <a:off x="6411309" y="0"/>
            <a:ext cx="5780691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B6152B-4BE2-A866-6570-B232DFA685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B9285C-F32E-EF6E-3673-606D289434C9}"/>
              </a:ext>
            </a:extLst>
          </p:cNvPr>
          <p:cNvSpPr/>
          <p:nvPr userDrawn="1"/>
        </p:nvSpPr>
        <p:spPr>
          <a:xfrm>
            <a:off x="340349" y="6486335"/>
            <a:ext cx="2492943" cy="284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2465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8122176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078182"/>
            <a:ext cx="11418072" cy="432118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755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078182"/>
            <a:ext cx="11418072" cy="432118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3013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830317"/>
            <a:ext cx="11418072" cy="544435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50618" y="34684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1" name="Slide Number Placeholder 21">
            <a:extLst>
              <a:ext uri="{FF2B5EF4-FFF2-40B4-BE49-F238E27FC236}">
                <a16:creationId xmlns:a16="http://schemas.microsoft.com/office/drawing/2014/main" id="{EF51329C-6F52-D5F0-AD78-05128EB3C3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D2C89D-57CB-FD14-38E4-BF49F363B85B}"/>
              </a:ext>
            </a:extLst>
          </p:cNvPr>
          <p:cNvSpPr/>
          <p:nvPr userDrawn="1"/>
        </p:nvSpPr>
        <p:spPr>
          <a:xfrm>
            <a:off x="402867" y="6486335"/>
            <a:ext cx="2330708" cy="284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6070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60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156076"/>
              </a:solidFill>
            </a:endParaRP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6929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9" t="46040" r="7643" b="120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50827E84-CF38-A3A8-F307-0F6CFC3E55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77CF1A90-5D4F-1C53-4D57-4F7ADB2633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7D8C746A-024A-BC23-70F8-F1101B4FB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ED4C2B2A-1F60-D528-5BE1-91A9D4B41C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42052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0039054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472"/>
          <a:stretch/>
        </p:blipFill>
        <p:spPr>
          <a:xfrm>
            <a:off x="6411310" y="0"/>
            <a:ext cx="5780689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881E5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8708831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7779584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119745"/>
            <a:ext cx="11418072" cy="427961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4666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881E5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Slide Number Placeholder 21">
            <a:extLst>
              <a:ext uri="{FF2B5EF4-FFF2-40B4-BE49-F238E27FC236}">
                <a16:creationId xmlns:a16="http://schemas.microsoft.com/office/drawing/2014/main" id="{5129FBAA-B1B5-C8E5-6DFC-7B5BBCF5EF4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8568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81E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7397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8" t="45780" r="8780" b="13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8CCCD5A4-2A6C-A5F1-F870-E3C23664DA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D23675D-1335-E2E9-535D-46314C43A7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60825B03-E5BF-1021-0740-62B47D7E87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B23304DD-8C7E-210E-8375-97D4A87338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367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1" name="Slide Number Placeholder 21">
            <a:extLst>
              <a:ext uri="{FF2B5EF4-FFF2-40B4-BE49-F238E27FC236}">
                <a16:creationId xmlns:a16="http://schemas.microsoft.com/office/drawing/2014/main" id="{EF51329C-6F52-D5F0-AD78-05128EB3C3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D2C89D-57CB-FD14-38E4-BF49F363B85B}"/>
              </a:ext>
            </a:extLst>
          </p:cNvPr>
          <p:cNvSpPr/>
          <p:nvPr userDrawn="1"/>
        </p:nvSpPr>
        <p:spPr>
          <a:xfrm>
            <a:off x="402867" y="6486335"/>
            <a:ext cx="2330708" cy="284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40197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8853350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7764313D-BE13-0DF8-7AF3-0A8B46953E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472"/>
          <a:stretch/>
        </p:blipFill>
        <p:spPr>
          <a:xfrm>
            <a:off x="6411309" y="0"/>
            <a:ext cx="5780691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632E8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9586167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front of a purple background&#10;&#10;Description automatically generated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1366853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with a wheelchair&#10;&#10;Description automatically generated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057400"/>
            <a:ext cx="11418072" cy="434196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9793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ack screen with a purple border&#10;&#10;Description automatically generated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632E8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1" name="Slide Number Placeholder 21">
            <a:extLst>
              <a:ext uri="{FF2B5EF4-FFF2-40B4-BE49-F238E27FC236}">
                <a16:creationId xmlns:a16="http://schemas.microsoft.com/office/drawing/2014/main" id="{EF51329C-6F52-D5F0-AD78-05128EB3C3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0254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32E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7095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592638"/>
          </a:xfrm>
        </p:spPr>
        <p:txBody>
          <a:bodyPr>
            <a:noAutofit/>
          </a:bodyPr>
          <a:lstStyle>
            <a:lvl1pPr marL="171447" indent="-171447">
              <a:lnSpc>
                <a:spcPct val="100000"/>
              </a:lnSpc>
              <a:spcBef>
                <a:spcPts val="900"/>
              </a:spcBef>
              <a:defRPr sz="2100">
                <a:latin typeface="Franklin Gothic Medium" panose="020B0603020102020204" pitchFamily="34" charset="0"/>
              </a:defRPr>
            </a:lvl1pPr>
            <a:lvl2pPr marL="432190" indent="-175019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>
                <a:latin typeface="Franklin Gothic Medium" panose="020B0603020102020204" pitchFamily="34" charset="0"/>
              </a:defRPr>
            </a:lvl2pPr>
            <a:lvl3pPr marL="729840" indent="-171447">
              <a:lnSpc>
                <a:spcPct val="100000"/>
              </a:lnSpc>
              <a:defRPr sz="15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96391" y="6243108"/>
            <a:ext cx="10656007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aseline="0">
                <a:latin typeface="Franklin Gothic Medium Cond" panose="020B06060304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573308"/>
            <a:ext cx="752131" cy="284692"/>
          </a:xfrm>
        </p:spPr>
        <p:txBody>
          <a:bodyPr/>
          <a:lstStyle>
            <a:lvl1pPr>
              <a:defRPr sz="75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899168" y="624054"/>
            <a:ext cx="10457689" cy="548640"/>
          </a:xfrm>
        </p:spPr>
        <p:txBody>
          <a:bodyPr anchor="t">
            <a:noAutofit/>
          </a:bodyPr>
          <a:lstStyle>
            <a:lvl1pPr algn="l">
              <a:defRPr sz="27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4B43E5A5-481B-BDEF-E139-6E3AB7D8A47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94980" y="6573308"/>
            <a:ext cx="10243961" cy="28469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81482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01305" y="669879"/>
            <a:ext cx="11625227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4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0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18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338188" y="6573308"/>
            <a:ext cx="1024396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573308"/>
            <a:ext cx="752131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" y="0"/>
            <a:ext cx="10457689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30396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ustom Layout">
  <p:cSld name="17_Custom Layou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7"/>
          <p:cNvSpPr txBox="1">
            <a:spLocks noGrp="1"/>
          </p:cNvSpPr>
          <p:nvPr>
            <p:ph type="body" idx="1"/>
          </p:nvPr>
        </p:nvSpPr>
        <p:spPr>
          <a:xfrm>
            <a:off x="502920" y="1714500"/>
            <a:ext cx="11186100" cy="39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7"/>
          <p:cNvSpPr txBox="1">
            <a:spLocks noGrp="1"/>
          </p:cNvSpPr>
          <p:nvPr>
            <p:ph type="title"/>
          </p:nvPr>
        </p:nvSpPr>
        <p:spPr>
          <a:xfrm>
            <a:off x="502920" y="253701"/>
            <a:ext cx="9769500" cy="6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Libre Franklin Medium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7"/>
          <p:cNvSpPr txBox="1">
            <a:spLocks noGrp="1"/>
          </p:cNvSpPr>
          <p:nvPr>
            <p:ph type="ftr" idx="11"/>
          </p:nvPr>
        </p:nvSpPr>
        <p:spPr>
          <a:xfrm>
            <a:off x="502920" y="6373083"/>
            <a:ext cx="83400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i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45148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969C1-BDC4-1471-DFB8-5EBC42E81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38A043-37FF-EED6-B0F2-B51DB3E990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2BF2B5-4CA4-2017-32B1-955847CE3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FC263-28A8-428F-312A-5256F30F8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11511E-01BF-12DF-CCCD-2163BE497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020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60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156076"/>
              </a:solidFill>
            </a:endParaRP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350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Custom Layout">
  <p:cSld name="21_Custom Layou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9"/>
          <p:cNvSpPr/>
          <p:nvPr/>
        </p:nvSpPr>
        <p:spPr>
          <a:xfrm rot="-5400000">
            <a:off x="2667000" y="-2667000"/>
            <a:ext cx="6858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29" name="Google Shape;29;p39" descr="A picture containing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20980" y="2888392"/>
            <a:ext cx="3950039" cy="1081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8050" y="2390775"/>
            <a:ext cx="5295900" cy="207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70942" y="6311850"/>
            <a:ext cx="2193898" cy="387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84796" y="2742663"/>
            <a:ext cx="3822406" cy="1226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468500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2" t="46350" r="8289" b="10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876231CD-7B19-0589-9D02-7A78D47A23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74042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47912604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CB6475-0A39-78CA-478A-AB272CA5C3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313"/>
          <a:stretch/>
        </p:blipFill>
        <p:spPr>
          <a:xfrm>
            <a:off x="6411309" y="0"/>
            <a:ext cx="5780691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452777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49687354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44972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078182"/>
            <a:ext cx="11418072" cy="432118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60530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1" name="Slide Number Placeholder 21">
            <a:extLst>
              <a:ext uri="{FF2B5EF4-FFF2-40B4-BE49-F238E27FC236}">
                <a16:creationId xmlns:a16="http://schemas.microsoft.com/office/drawing/2014/main" id="{EF51329C-6F52-D5F0-AD78-05128EB3C3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63203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60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156076"/>
              </a:solidFill>
            </a:endParaRP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611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9" t="46040" r="7643" b="120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50827E84-CF38-A3A8-F307-0F6CFC3E55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77CF1A90-5D4F-1C53-4D57-4F7ADB2633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7D8C746A-024A-BC23-70F8-F1101B4FB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ED4C2B2A-1F60-D528-5BE1-91A9D4B41C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8690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648135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9" t="46040" r="7643" b="120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50827E84-CF38-A3A8-F307-0F6CFC3E55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77CF1A90-5D4F-1C53-4D57-4F7ADB2633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7D8C746A-024A-BC23-70F8-F1101B4FB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ED4C2B2A-1F60-D528-5BE1-91A9D4B41C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0795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472"/>
          <a:stretch/>
        </p:blipFill>
        <p:spPr>
          <a:xfrm>
            <a:off x="6411310" y="0"/>
            <a:ext cx="5780689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881E5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8051180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427296747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119745"/>
            <a:ext cx="11418072" cy="427961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40219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881E5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" name="Slide Number Placeholder 21">
            <a:extLst>
              <a:ext uri="{FF2B5EF4-FFF2-40B4-BE49-F238E27FC236}">
                <a16:creationId xmlns:a16="http://schemas.microsoft.com/office/drawing/2014/main" id="{5129FBAA-B1B5-C8E5-6DFC-7B5BBCF5EF4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52737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81E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23558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8" t="45780" r="8780" b="13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8CCCD5A4-2A6C-A5F1-F870-E3C23664DA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D23675D-1335-E2E9-535D-46314C43A7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60825B03-E5BF-1021-0740-62B47D7E87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B23304DD-8C7E-210E-8375-97D4A87338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63643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22007169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line&#10;&#10;Description automatically generated">
            <a:extLst>
              <a:ext uri="{FF2B5EF4-FFF2-40B4-BE49-F238E27FC236}">
                <a16:creationId xmlns:a16="http://schemas.microsoft.com/office/drawing/2014/main" id="{7764313D-BE13-0DF8-7AF3-0A8B46953E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472"/>
          <a:stretch/>
        </p:blipFill>
        <p:spPr>
          <a:xfrm>
            <a:off x="6411309" y="0"/>
            <a:ext cx="5780691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632E8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4786160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front of a purple background&#10;&#10;Description automatically generated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50779170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with a wheelchair&#10;&#10;Description automatically generated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057400"/>
            <a:ext cx="11418072" cy="434196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698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3152880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ack screen with a purple border&#10;&#10;Description automatically generated">
            <a:extLst>
              <a:ext uri="{FF2B5EF4-FFF2-40B4-BE49-F238E27FC236}">
                <a16:creationId xmlns:a16="http://schemas.microsoft.com/office/drawing/2014/main" id="{32249F1C-AE36-3BBB-27F8-D3E35B461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1397298"/>
            <a:ext cx="11418072" cy="48773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632E8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21" name="Slide Number Placeholder 21">
            <a:extLst>
              <a:ext uri="{FF2B5EF4-FFF2-40B4-BE49-F238E27FC236}">
                <a16:creationId xmlns:a16="http://schemas.microsoft.com/office/drawing/2014/main" id="{EF51329C-6F52-D5F0-AD78-05128EB3C3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53161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32E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12192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43655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E6861-39CA-0DA0-667C-974FDAD83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2DEB29-E4B0-72F8-6484-89D43766BE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5BDBF6-FB0F-15EE-AB6E-4100A4C93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88032-F80E-0889-5DF8-E185B8C96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E3ADF-389F-EF39-1668-9EE442727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736-3E91-4268-9CCE-F5276100E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2615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9">
            <a:extLst>
              <a:ext uri="{FF2B5EF4-FFF2-40B4-BE49-F238E27FC236}">
                <a16:creationId xmlns:a16="http://schemas.microsoft.com/office/drawing/2014/main" id="{94CA2D7B-75EC-4AE5-A827-50A8031FCBBC}"/>
              </a:ext>
            </a:extLst>
          </p:cNvPr>
          <p:cNvSpPr txBox="1">
            <a:spLocks/>
          </p:cNvSpPr>
          <p:nvPr userDrawn="1"/>
        </p:nvSpPr>
        <p:spPr>
          <a:xfrm>
            <a:off x="11481066" y="6651624"/>
            <a:ext cx="431750" cy="206375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bg1">
                    <a:lumMod val="50000"/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F9AC08D-23A9-440E-BCB9-AA1E9877CC38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8ADA5D3F-BF19-4691-9E13-695B66855D29}"/>
              </a:ext>
            </a:extLst>
          </p:cNvPr>
          <p:cNvSpPr txBox="1">
            <a:spLocks/>
          </p:cNvSpPr>
          <p:nvPr userDrawn="1"/>
        </p:nvSpPr>
        <p:spPr>
          <a:xfrm>
            <a:off x="8905348" y="6651625"/>
            <a:ext cx="2592387" cy="206375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alpha val="40000"/>
                  </a:schemeClr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>
                    <a:lumMod val="50000"/>
                    <a:alpha val="40000"/>
                  </a:schemeClr>
                </a:solidFill>
              </a:rPr>
              <a:t>Copyright © 2022 Accenture.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5136869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969C1-BDC4-1471-DFB8-5EBC42E81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38A043-37FF-EED6-B0F2-B51DB3E990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2BF2B5-4CA4-2017-32B1-955847CE3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FC263-28A8-428F-312A-5256F30F8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11511E-01BF-12DF-CCCD-2163BE497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58324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84473-42B5-FDC0-46B6-8B06BF1BE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2" t="46350" r="8289" b="10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288531" y="1674318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88531" y="3695142"/>
            <a:ext cx="7699023" cy="948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288531" y="4643894"/>
            <a:ext cx="7699023" cy="48822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876231CD-7B19-0589-9D02-7A78D47A23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1" y="331914"/>
            <a:ext cx="4692009" cy="17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64176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006BB-7709-61AE-0068-B276143D8A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10"/>
            <a:ext cx="11418072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58702149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CB6475-0A39-78CA-478A-AB272CA5C3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6" t="27313"/>
          <a:stretch/>
        </p:blipFill>
        <p:spPr>
          <a:xfrm>
            <a:off x="6411309" y="0"/>
            <a:ext cx="5780691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8" y="933410"/>
            <a:ext cx="5780689" cy="510428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8" y="293327"/>
            <a:ext cx="5780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09484318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A5C81-3965-B423-F28D-1F6F5AC77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933409"/>
            <a:ext cx="11418072" cy="5167846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02867" y="6486335"/>
            <a:ext cx="10765320" cy="330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293327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66756846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4801F-A478-38D9-0F1F-4614665A5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02867" y="2078182"/>
            <a:ext cx="11418072" cy="432118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02867" y="408280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17" name="Slide Number Placeholder 21">
            <a:extLst>
              <a:ext uri="{FF2B5EF4-FFF2-40B4-BE49-F238E27FC236}">
                <a16:creationId xmlns:a16="http://schemas.microsoft.com/office/drawing/2014/main" id="{3CFE0280-7482-C5AD-C861-8FFFFAAD72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735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3.xml"/><Relationship Id="rId21" Type="http://schemas.openxmlformats.org/officeDocument/2006/relationships/slideLayout" Target="../slideLayouts/slideLayout91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7.xml"/><Relationship Id="rId25" Type="http://schemas.openxmlformats.org/officeDocument/2006/relationships/theme" Target="../theme/theme4.xml"/><Relationship Id="rId2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86.xml"/><Relationship Id="rId20" Type="http://schemas.openxmlformats.org/officeDocument/2006/relationships/slideLayout" Target="../slideLayouts/slideLayout90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24" Type="http://schemas.openxmlformats.org/officeDocument/2006/relationships/slideLayout" Target="../slideLayouts/slideLayout94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23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0.xml"/><Relationship Id="rId19" Type="http://schemas.openxmlformats.org/officeDocument/2006/relationships/slideLayout" Target="../slideLayouts/slideLayout89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Relationship Id="rId22" Type="http://schemas.openxmlformats.org/officeDocument/2006/relationships/slideLayout" Target="../slideLayouts/slideLayout9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1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20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19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Relationship Id="rId2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18.xml"/><Relationship Id="rId21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theme" Target="../theme/theme6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13" Type="http://schemas.openxmlformats.org/officeDocument/2006/relationships/slideLayout" Target="../slideLayouts/slideLayout152.xml"/><Relationship Id="rId18" Type="http://schemas.openxmlformats.org/officeDocument/2006/relationships/slideLayout" Target="../slideLayouts/slideLayout157.xml"/><Relationship Id="rId3" Type="http://schemas.openxmlformats.org/officeDocument/2006/relationships/slideLayout" Target="../slideLayouts/slideLayout142.xml"/><Relationship Id="rId21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46.xml"/><Relationship Id="rId12" Type="http://schemas.openxmlformats.org/officeDocument/2006/relationships/slideLayout" Target="../slideLayouts/slideLayout151.xml"/><Relationship Id="rId17" Type="http://schemas.openxmlformats.org/officeDocument/2006/relationships/slideLayout" Target="../slideLayouts/slideLayout156.xml"/><Relationship Id="rId2" Type="http://schemas.openxmlformats.org/officeDocument/2006/relationships/slideLayout" Target="../slideLayouts/slideLayout141.xml"/><Relationship Id="rId16" Type="http://schemas.openxmlformats.org/officeDocument/2006/relationships/slideLayout" Target="../slideLayouts/slideLayout155.xml"/><Relationship Id="rId20" Type="http://schemas.openxmlformats.org/officeDocument/2006/relationships/slideLayout" Target="../slideLayouts/slideLayout159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5" Type="http://schemas.openxmlformats.org/officeDocument/2006/relationships/slideLayout" Target="../slideLayouts/slideLayout154.xml"/><Relationship Id="rId23" Type="http://schemas.openxmlformats.org/officeDocument/2006/relationships/theme" Target="../theme/theme7.xml"/><Relationship Id="rId10" Type="http://schemas.openxmlformats.org/officeDocument/2006/relationships/slideLayout" Target="../slideLayouts/slideLayout149.xml"/><Relationship Id="rId19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Relationship Id="rId14" Type="http://schemas.openxmlformats.org/officeDocument/2006/relationships/slideLayout" Target="../slideLayouts/slideLayout153.xml"/><Relationship Id="rId22" Type="http://schemas.openxmlformats.org/officeDocument/2006/relationships/slideLayout" Target="../slideLayouts/slideLayout16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13" Type="http://schemas.openxmlformats.org/officeDocument/2006/relationships/slideLayout" Target="../slideLayouts/slideLayout174.xml"/><Relationship Id="rId18" Type="http://schemas.openxmlformats.org/officeDocument/2006/relationships/slideLayout" Target="../slideLayouts/slideLayout179.xml"/><Relationship Id="rId26" Type="http://schemas.openxmlformats.org/officeDocument/2006/relationships/slideLayout" Target="../slideLayouts/slideLayout187.xml"/><Relationship Id="rId3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68.xml"/><Relationship Id="rId12" Type="http://schemas.openxmlformats.org/officeDocument/2006/relationships/slideLayout" Target="../slideLayouts/slideLayout173.xml"/><Relationship Id="rId17" Type="http://schemas.openxmlformats.org/officeDocument/2006/relationships/slideLayout" Target="../slideLayouts/slideLayout178.xml"/><Relationship Id="rId25" Type="http://schemas.openxmlformats.org/officeDocument/2006/relationships/slideLayout" Target="../slideLayouts/slideLayout186.xml"/><Relationship Id="rId2" Type="http://schemas.openxmlformats.org/officeDocument/2006/relationships/slideLayout" Target="../slideLayouts/slideLayout163.xml"/><Relationship Id="rId16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181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24" Type="http://schemas.openxmlformats.org/officeDocument/2006/relationships/slideLayout" Target="../slideLayouts/slideLayout185.xml"/><Relationship Id="rId5" Type="http://schemas.openxmlformats.org/officeDocument/2006/relationships/slideLayout" Target="../slideLayouts/slideLayout166.xml"/><Relationship Id="rId15" Type="http://schemas.openxmlformats.org/officeDocument/2006/relationships/slideLayout" Target="../slideLayouts/slideLayout176.xml"/><Relationship Id="rId23" Type="http://schemas.openxmlformats.org/officeDocument/2006/relationships/slideLayout" Target="../slideLayouts/slideLayout184.xml"/><Relationship Id="rId28" Type="http://schemas.openxmlformats.org/officeDocument/2006/relationships/theme" Target="../theme/theme8.xml"/><Relationship Id="rId10" Type="http://schemas.openxmlformats.org/officeDocument/2006/relationships/slideLayout" Target="../slideLayouts/slideLayout171.xml"/><Relationship Id="rId19" Type="http://schemas.openxmlformats.org/officeDocument/2006/relationships/slideLayout" Target="../slideLayouts/slideLayout180.xml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Relationship Id="rId14" Type="http://schemas.openxmlformats.org/officeDocument/2006/relationships/slideLayout" Target="../slideLayouts/slideLayout175.xml"/><Relationship Id="rId22" Type="http://schemas.openxmlformats.org/officeDocument/2006/relationships/slideLayout" Target="../slideLayouts/slideLayout183.xml"/><Relationship Id="rId27" Type="http://schemas.openxmlformats.org/officeDocument/2006/relationships/slideLayout" Target="../slideLayouts/slideLayout1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slideLayout" Target="../slideLayouts/slideLayout201.xml"/><Relationship Id="rId18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191.xml"/><Relationship Id="rId21" Type="http://schemas.openxmlformats.org/officeDocument/2006/relationships/slideLayout" Target="../slideLayouts/slideLayout209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17" Type="http://schemas.openxmlformats.org/officeDocument/2006/relationships/slideLayout" Target="../slideLayouts/slideLayout205.xml"/><Relationship Id="rId2" Type="http://schemas.openxmlformats.org/officeDocument/2006/relationships/slideLayout" Target="../slideLayouts/slideLayout190.xml"/><Relationship Id="rId16" Type="http://schemas.openxmlformats.org/officeDocument/2006/relationships/slideLayout" Target="../slideLayouts/slideLayout204.xml"/><Relationship Id="rId20" Type="http://schemas.openxmlformats.org/officeDocument/2006/relationships/slideLayout" Target="../slideLayouts/slideLayout208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5" Type="http://schemas.openxmlformats.org/officeDocument/2006/relationships/slideLayout" Target="../slideLayouts/slideLayout203.xml"/><Relationship Id="rId23" Type="http://schemas.openxmlformats.org/officeDocument/2006/relationships/theme" Target="../theme/theme9.xml"/><Relationship Id="rId10" Type="http://schemas.openxmlformats.org/officeDocument/2006/relationships/slideLayout" Target="../slideLayouts/slideLayout198.xml"/><Relationship Id="rId19" Type="http://schemas.openxmlformats.org/officeDocument/2006/relationships/slideLayout" Target="../slideLayouts/slideLayout207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Relationship Id="rId14" Type="http://schemas.openxmlformats.org/officeDocument/2006/relationships/slideLayout" Target="../slideLayouts/slideLayout202.xml"/><Relationship Id="rId22" Type="http://schemas.openxmlformats.org/officeDocument/2006/relationships/slideLayout" Target="../slideLayouts/slideLayout2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12C239AA-A308-6022-1999-64C7701B1B05}"/>
              </a:ext>
            </a:extLst>
          </p:cNvPr>
          <p:cNvSpPr txBox="1">
            <a:spLocks/>
          </p:cNvSpPr>
          <p:nvPr userDrawn="1"/>
        </p:nvSpPr>
        <p:spPr>
          <a:xfrm>
            <a:off x="402867" y="6486335"/>
            <a:ext cx="10765320" cy="330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1" kern="1200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Franklin Gothic Medium" panose="020B0603020102020204" pitchFamily="34" charset="0"/>
              <a:buChar char="–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/>
              <a:t>Click to add footnote, reference or source</a:t>
            </a:r>
          </a:p>
        </p:txBody>
      </p:sp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41B3C78C-1CB5-F378-D3A9-21597DB5EE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943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  <p:sldLayoutId id="2147483781" r:id="rId18"/>
    <p:sldLayoutId id="2147483782" r:id="rId19"/>
    <p:sldLayoutId id="2147483783" r:id="rId20"/>
    <p:sldLayoutId id="2147483784" r:id="rId21"/>
    <p:sldLayoutId id="2147483786" r:id="rId22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7CA3DD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171450" indent="-17145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1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432197" indent="-175022" algn="l" defTabSz="514350" rtl="0" eaLnBrk="1" latinLnBrk="0" hangingPunct="1">
        <a:lnSpc>
          <a:spcPct val="90000"/>
        </a:lnSpc>
        <a:spcBef>
          <a:spcPts val="281"/>
        </a:spcBef>
        <a:buFont typeface="Franklin Gothic Medium" panose="020B0603020102020204" pitchFamily="34" charset="0"/>
        <a:buChar char="–"/>
        <a:defRPr sz="18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5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41B3C78C-1CB5-F378-D3A9-21597DB5EE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DB2ECF9-65C1-79F5-A811-ECC06ADB3CEA}"/>
              </a:ext>
            </a:extLst>
          </p:cNvPr>
          <p:cNvSpPr txBox="1">
            <a:spLocks/>
          </p:cNvSpPr>
          <p:nvPr userDrawn="1"/>
        </p:nvSpPr>
        <p:spPr>
          <a:xfrm>
            <a:off x="402867" y="6486335"/>
            <a:ext cx="10765320" cy="330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1" kern="1200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Franklin Gothic Medium" panose="020B0603020102020204" pitchFamily="34" charset="0"/>
              <a:buChar char="–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i="0"/>
              <a:t>INCLUSION WORKS | MARCH 2024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820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  <p:sldLayoutId id="2147483802" r:id="rId15"/>
    <p:sldLayoutId id="2147483803" r:id="rId16"/>
    <p:sldLayoutId id="2147483804" r:id="rId17"/>
    <p:sldLayoutId id="2147483805" r:id="rId18"/>
    <p:sldLayoutId id="2147483806" r:id="rId19"/>
    <p:sldLayoutId id="2147483807" r:id="rId20"/>
    <p:sldLayoutId id="2147483808" r:id="rId21"/>
    <p:sldLayoutId id="2147483809" r:id="rId22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7CA3DD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171450" indent="-17145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1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432197" indent="-175022" algn="l" defTabSz="514350" rtl="0" eaLnBrk="1" latinLnBrk="0" hangingPunct="1">
        <a:lnSpc>
          <a:spcPct val="90000"/>
        </a:lnSpc>
        <a:spcBef>
          <a:spcPts val="281"/>
        </a:spcBef>
        <a:buFont typeface="Franklin Gothic Medium" panose="020B0603020102020204" pitchFamily="34" charset="0"/>
        <a:buChar char="–"/>
        <a:defRPr sz="18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5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41B3C78C-1CB5-F378-D3A9-21597DB5EE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2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  <p:sldLayoutId id="2147483828" r:id="rId18"/>
    <p:sldLayoutId id="2147483829" r:id="rId19"/>
    <p:sldLayoutId id="2147483830" r:id="rId20"/>
    <p:sldLayoutId id="2147483831" r:id="rId21"/>
    <p:sldLayoutId id="2147483832" r:id="rId22"/>
    <p:sldLayoutId id="2147483833" r:id="rId23"/>
    <p:sldLayoutId id="2147483835" r:id="rId24"/>
    <p:sldLayoutId id="2147483836" r:id="rId25"/>
    <p:sldLayoutId id="2147483837" r:id="rId26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7CA3DD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171450" indent="-17145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1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432197" indent="-175022" algn="l" defTabSz="514350" rtl="0" eaLnBrk="1" latinLnBrk="0" hangingPunct="1">
        <a:lnSpc>
          <a:spcPct val="90000"/>
        </a:lnSpc>
        <a:spcBef>
          <a:spcPts val="281"/>
        </a:spcBef>
        <a:buFont typeface="Franklin Gothic Medium" panose="020B0603020102020204" pitchFamily="34" charset="0"/>
        <a:buChar char="–"/>
        <a:defRPr sz="18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5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41B3C78C-1CB5-F378-D3A9-21597DB5EE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4401" y="6469165"/>
            <a:ext cx="752131" cy="330200"/>
          </a:xfrm>
          <a:prstGeom prst="rect">
            <a:avLst/>
          </a:prstGeom>
        </p:spPr>
        <p:txBody>
          <a:bodyPr anchor="ctr"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6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  <p:sldLayoutId id="2147483851" r:id="rId13"/>
    <p:sldLayoutId id="2147483852" r:id="rId14"/>
    <p:sldLayoutId id="2147483853" r:id="rId15"/>
    <p:sldLayoutId id="2147483854" r:id="rId16"/>
    <p:sldLayoutId id="2147483855" r:id="rId17"/>
    <p:sldLayoutId id="2147483856" r:id="rId18"/>
    <p:sldLayoutId id="2147483857" r:id="rId19"/>
    <p:sldLayoutId id="2147483858" r:id="rId20"/>
    <p:sldLayoutId id="2147483859" r:id="rId21"/>
    <p:sldLayoutId id="2147483860" r:id="rId22"/>
    <p:sldLayoutId id="2147483861" r:id="rId23"/>
    <p:sldLayoutId id="2147484102" r:id="rId24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7CA3DD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171450" indent="-17145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1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432197" indent="-175022" algn="l" defTabSz="514350" rtl="0" eaLnBrk="1" latinLnBrk="0" hangingPunct="1">
        <a:lnSpc>
          <a:spcPct val="90000"/>
        </a:lnSpc>
        <a:spcBef>
          <a:spcPts val="281"/>
        </a:spcBef>
        <a:buFont typeface="Franklin Gothic Medium" panose="020B0603020102020204" pitchFamily="34" charset="0"/>
        <a:buChar char="–"/>
        <a:defRPr sz="18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5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41B3C78C-1CB5-F378-D3A9-21597DB5EE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113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  <p:sldLayoutId id="2147483899" r:id="rId13"/>
    <p:sldLayoutId id="2147483900" r:id="rId14"/>
    <p:sldLayoutId id="2147483901" r:id="rId15"/>
    <p:sldLayoutId id="2147483902" r:id="rId16"/>
    <p:sldLayoutId id="2147483903" r:id="rId17"/>
    <p:sldLayoutId id="2147483904" r:id="rId18"/>
    <p:sldLayoutId id="2147483905" r:id="rId19"/>
    <p:sldLayoutId id="2147483906" r:id="rId20"/>
    <p:sldLayoutId id="2147483907" r:id="rId21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7CA3DD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171450" indent="-17145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1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432197" indent="-175022" algn="l" defTabSz="514350" rtl="0" eaLnBrk="1" latinLnBrk="0" hangingPunct="1">
        <a:lnSpc>
          <a:spcPct val="90000"/>
        </a:lnSpc>
        <a:spcBef>
          <a:spcPts val="281"/>
        </a:spcBef>
        <a:buFont typeface="Franklin Gothic Medium" panose="020B0603020102020204" pitchFamily="34" charset="0"/>
        <a:buChar char="–"/>
        <a:defRPr sz="18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5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41B3C78C-1CB5-F378-D3A9-21597DB5EE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4401" y="6469165"/>
            <a:ext cx="752131" cy="330200"/>
          </a:xfrm>
          <a:prstGeom prst="rect">
            <a:avLst/>
          </a:prstGeom>
        </p:spPr>
        <p:txBody>
          <a:bodyPr anchor="ctr"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747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  <p:sldLayoutId id="2147483992" r:id="rId12"/>
    <p:sldLayoutId id="2147483993" r:id="rId13"/>
    <p:sldLayoutId id="2147483994" r:id="rId14"/>
    <p:sldLayoutId id="2147483995" r:id="rId15"/>
    <p:sldLayoutId id="2147483996" r:id="rId16"/>
    <p:sldLayoutId id="2147483997" r:id="rId17"/>
    <p:sldLayoutId id="2147483998" r:id="rId18"/>
    <p:sldLayoutId id="2147483999" r:id="rId19"/>
    <p:sldLayoutId id="2147484000" r:id="rId20"/>
    <p:sldLayoutId id="2147484001" r:id="rId21"/>
    <p:sldLayoutId id="2147484002" r:id="rId22"/>
    <p:sldLayoutId id="2147484003" r:id="rId23"/>
    <p:sldLayoutId id="2147484004" r:id="rId24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7CA3DD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171450" indent="-17145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1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432197" indent="-175022" algn="l" defTabSz="514350" rtl="0" eaLnBrk="1" latinLnBrk="0" hangingPunct="1">
        <a:lnSpc>
          <a:spcPct val="90000"/>
        </a:lnSpc>
        <a:spcBef>
          <a:spcPts val="281"/>
        </a:spcBef>
        <a:buFont typeface="Franklin Gothic Medium" panose="020B0603020102020204" pitchFamily="34" charset="0"/>
        <a:buChar char="–"/>
        <a:defRPr sz="18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5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41B3C78C-1CB5-F378-D3A9-21597DB5EE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362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6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015" r:id="rId10"/>
    <p:sldLayoutId id="2147484016" r:id="rId11"/>
    <p:sldLayoutId id="2147484017" r:id="rId12"/>
    <p:sldLayoutId id="2147484018" r:id="rId13"/>
    <p:sldLayoutId id="2147484019" r:id="rId14"/>
    <p:sldLayoutId id="2147484020" r:id="rId15"/>
    <p:sldLayoutId id="2147484021" r:id="rId16"/>
    <p:sldLayoutId id="2147484022" r:id="rId17"/>
    <p:sldLayoutId id="2147484023" r:id="rId18"/>
    <p:sldLayoutId id="2147484024" r:id="rId19"/>
    <p:sldLayoutId id="2147484025" r:id="rId20"/>
    <p:sldLayoutId id="2147484026" r:id="rId21"/>
    <p:sldLayoutId id="2147484027" r:id="rId22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7CA3DD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171450" indent="-17145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1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432197" indent="-175022" algn="l" defTabSz="514350" rtl="0" eaLnBrk="1" latinLnBrk="0" hangingPunct="1">
        <a:lnSpc>
          <a:spcPct val="90000"/>
        </a:lnSpc>
        <a:spcBef>
          <a:spcPts val="281"/>
        </a:spcBef>
        <a:buFont typeface="Franklin Gothic Medium" panose="020B0603020102020204" pitchFamily="34" charset="0"/>
        <a:buChar char="–"/>
        <a:defRPr sz="18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5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41B3C78C-1CB5-F378-D3A9-21597DB5EE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457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  <p:sldLayoutId id="2147484040" r:id="rId12"/>
    <p:sldLayoutId id="2147484041" r:id="rId13"/>
    <p:sldLayoutId id="2147484042" r:id="rId14"/>
    <p:sldLayoutId id="2147484043" r:id="rId15"/>
    <p:sldLayoutId id="2147484044" r:id="rId16"/>
    <p:sldLayoutId id="2147484045" r:id="rId17"/>
    <p:sldLayoutId id="2147484046" r:id="rId18"/>
    <p:sldLayoutId id="2147484047" r:id="rId19"/>
    <p:sldLayoutId id="2147484048" r:id="rId20"/>
    <p:sldLayoutId id="2147484049" r:id="rId21"/>
    <p:sldLayoutId id="2147484050" r:id="rId22"/>
    <p:sldLayoutId id="2147484051" r:id="rId23"/>
    <p:sldLayoutId id="2147484052" r:id="rId24"/>
    <p:sldLayoutId id="2147484053" r:id="rId25"/>
    <p:sldLayoutId id="2147484054" r:id="rId26"/>
    <p:sldLayoutId id="2147484055" r:id="rId27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7CA3DD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171450" indent="-17145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1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432197" indent="-175022" algn="l" defTabSz="514350" rtl="0" eaLnBrk="1" latinLnBrk="0" hangingPunct="1">
        <a:lnSpc>
          <a:spcPct val="90000"/>
        </a:lnSpc>
        <a:spcBef>
          <a:spcPts val="281"/>
        </a:spcBef>
        <a:buFont typeface="Franklin Gothic Medium" panose="020B0603020102020204" pitchFamily="34" charset="0"/>
        <a:buChar char="–"/>
        <a:defRPr sz="18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5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12C239AA-A308-6022-1999-64C7701B1B05}"/>
              </a:ext>
            </a:extLst>
          </p:cNvPr>
          <p:cNvSpPr txBox="1">
            <a:spLocks/>
          </p:cNvSpPr>
          <p:nvPr userDrawn="1"/>
        </p:nvSpPr>
        <p:spPr>
          <a:xfrm>
            <a:off x="402867" y="6486335"/>
            <a:ext cx="10765320" cy="330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1" kern="1200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Franklin Gothic Medium" panose="020B0603020102020204" pitchFamily="34" charset="0"/>
              <a:buChar char="–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/>
              <a:t>Click to add footnote, reference or source</a:t>
            </a:r>
          </a:p>
        </p:txBody>
      </p:sp>
      <p:sp>
        <p:nvSpPr>
          <p:cNvPr id="5" name="Slide Number Placeholder 21">
            <a:extLst>
              <a:ext uri="{FF2B5EF4-FFF2-40B4-BE49-F238E27FC236}">
                <a16:creationId xmlns:a16="http://schemas.microsoft.com/office/drawing/2014/main" id="{41B3C78C-1CB5-F378-D3A9-21597DB5EE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4401" y="6486335"/>
            <a:ext cx="752131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158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  <p:sldLayoutId id="2147484068" r:id="rId12"/>
    <p:sldLayoutId id="2147484069" r:id="rId13"/>
    <p:sldLayoutId id="2147484070" r:id="rId14"/>
    <p:sldLayoutId id="2147484071" r:id="rId15"/>
    <p:sldLayoutId id="2147484072" r:id="rId16"/>
    <p:sldLayoutId id="2147484073" r:id="rId17"/>
    <p:sldLayoutId id="2147484074" r:id="rId18"/>
    <p:sldLayoutId id="2147484075" r:id="rId19"/>
    <p:sldLayoutId id="2147484076" r:id="rId20"/>
    <p:sldLayoutId id="2147484077" r:id="rId21"/>
    <p:sldLayoutId id="2147484078" r:id="rId22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7CA3DD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171450" indent="-17145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1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432197" indent="-175022" algn="l" defTabSz="514350" rtl="0" eaLnBrk="1" latinLnBrk="0" hangingPunct="1">
        <a:lnSpc>
          <a:spcPct val="90000"/>
        </a:lnSpc>
        <a:spcBef>
          <a:spcPts val="281"/>
        </a:spcBef>
        <a:buFont typeface="Franklin Gothic Medium" panose="020B0603020102020204" pitchFamily="34" charset="0"/>
        <a:buChar char="–"/>
        <a:defRPr sz="18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5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34.sv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svg"/><Relationship Id="rId4" Type="http://schemas.openxmlformats.org/officeDocument/2006/relationships/image" Target="../media/image32.sv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a/assessment.html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9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dhhs.gov/about/department-initiatives/inclusion-works/what-cie" TargetMode="External"/><Relationship Id="rId7" Type="http://schemas.openxmlformats.org/officeDocument/2006/relationships/hyperlink" Target="mailto:worktogethernc@med.unc.edu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6.xml"/><Relationship Id="rId6" Type="http://schemas.openxmlformats.org/officeDocument/2006/relationships/hyperlink" Target="mailto:Claire.Colligan@dhhs.nc.gov" TargetMode="Externa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47.pn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6.xml"/><Relationship Id="rId6" Type="http://schemas.openxmlformats.org/officeDocument/2006/relationships/diagramData" Target="../diagrams/data2.xml"/><Relationship Id="rId5" Type="http://schemas.openxmlformats.org/officeDocument/2006/relationships/image" Target="../media/image49.png"/><Relationship Id="rId10" Type="http://schemas.microsoft.com/office/2007/relationships/diagramDrawing" Target="../diagrams/drawing2.xml"/><Relationship Id="rId4" Type="http://schemas.openxmlformats.org/officeDocument/2006/relationships/image" Target="../media/image48.svg"/><Relationship Id="rId9" Type="http://schemas.openxmlformats.org/officeDocument/2006/relationships/diagramColors" Target="../diagrams/colors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svg"/><Relationship Id="rId3" Type="http://schemas.openxmlformats.org/officeDocument/2006/relationships/image" Target="../media/image56.jpeg"/><Relationship Id="rId7" Type="http://schemas.openxmlformats.org/officeDocument/2006/relationships/image" Target="../media/image60.svg"/><Relationship Id="rId12" Type="http://schemas.openxmlformats.org/officeDocument/2006/relationships/image" Target="../media/image6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59.png"/><Relationship Id="rId11" Type="http://schemas.openxmlformats.org/officeDocument/2006/relationships/image" Target="../media/image64.svg"/><Relationship Id="rId5" Type="http://schemas.openxmlformats.org/officeDocument/2006/relationships/image" Target="../media/image58.sv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7" Type="http://schemas.openxmlformats.org/officeDocument/2006/relationships/image" Target="../media/image72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71.png"/><Relationship Id="rId5" Type="http://schemas.openxmlformats.org/officeDocument/2006/relationships/image" Target="../media/image70.svg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svg"/><Relationship Id="rId7" Type="http://schemas.openxmlformats.org/officeDocument/2006/relationships/image" Target="../media/image79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78.png"/><Relationship Id="rId11" Type="http://schemas.openxmlformats.org/officeDocument/2006/relationships/image" Target="../media/image83.svg"/><Relationship Id="rId5" Type="http://schemas.openxmlformats.org/officeDocument/2006/relationships/image" Target="../media/image77.sv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hyperlink" Target="https://www.zoomgov.com/meeting/register/vJIsc-mpqzsiGeVk6PQ4GbLUTa9vXpIfjDA#/registration" TargetMode="External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7.xml"/><Relationship Id="rId6" Type="http://schemas.openxmlformats.org/officeDocument/2006/relationships/hyperlink" Target="https://www.ncdhhs.gov/about/department-initiatives/inclusion-works/what-cie" TargetMode="External"/><Relationship Id="rId5" Type="http://schemas.openxmlformats.org/officeDocument/2006/relationships/hyperlink" Target="https://lp.constantcontactpages.com/su/zk07s4l/DMHDDSUS" TargetMode="External"/><Relationship Id="rId10" Type="http://schemas.openxmlformats.org/officeDocument/2006/relationships/hyperlink" Target="https://worktogethernc.com/" TargetMode="External"/><Relationship Id="rId4" Type="http://schemas.openxmlformats.org/officeDocument/2006/relationships/image" Target="../media/image87.png"/><Relationship Id="rId9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Claire.Colligan@dhhs.nc.gov" TargetMode="External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DD2AEC-337B-63E5-443D-A8B96FEB5C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88444" y="1869578"/>
            <a:ext cx="9179745" cy="1976002"/>
          </a:xfrm>
        </p:spPr>
        <p:txBody>
          <a:bodyPr lIns="91440" tIns="45720" rIns="91440" bIns="45720" anchor="ctr">
            <a:noAutofit/>
          </a:bodyPr>
          <a:lstStyle/>
          <a:p>
            <a:r>
              <a:rPr lang="en-US">
                <a:latin typeface="Arial"/>
                <a:cs typeface="Arial"/>
              </a:rPr>
              <a:t>Inclusion Works Community Advisory Committee Meeting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66A391-99F0-146E-062E-249A0C1203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86195" y="3485672"/>
            <a:ext cx="3686516" cy="948752"/>
          </a:xfrm>
          <a:solidFill>
            <a:srgbClr val="FFFF00"/>
          </a:solidFill>
        </p:spPr>
        <p:txBody>
          <a:bodyPr lIns="91440" tIns="45720" rIns="91440" bIns="45720" anchor="ctr">
            <a:noAutofit/>
          </a:bodyPr>
          <a:lstStyle/>
          <a:p>
            <a:r>
              <a:rPr lang="en-US" sz="1800" b="0" i="0" u="none" strike="noStrike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We'll get started in a few minutes. Please mute your microphone</a:t>
            </a:r>
            <a:endParaRPr lang="en-US" i="1">
              <a:highlight>
                <a:srgbClr val="FFFF00"/>
              </a:highlight>
              <a:latin typeface="Arial"/>
              <a:cs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C04AE1-E3EA-3D0D-B7FD-BA2D49ADD6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40150" y="5023268"/>
            <a:ext cx="2828561" cy="488226"/>
          </a:xfrm>
        </p:spPr>
        <p:txBody>
          <a:bodyPr lIns="91440" tIns="45720" rIns="91440" bIns="45720" anchor="ctr">
            <a:noAutofit/>
          </a:bodyPr>
          <a:lstStyle/>
          <a:p>
            <a:r>
              <a:rPr lang="en-US">
                <a:latin typeface="Arial"/>
                <a:cs typeface="Arial"/>
              </a:rPr>
              <a:t>January 20, 2026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049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>
          <a:extLst>
            <a:ext uri="{FF2B5EF4-FFF2-40B4-BE49-F238E27FC236}">
              <a16:creationId xmlns:a16="http://schemas.microsoft.com/office/drawing/2014/main" id="{32078E27-651A-B4F8-5C58-C4855BC06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0442426bee_0_86">
            <a:extLst>
              <a:ext uri="{FF2B5EF4-FFF2-40B4-BE49-F238E27FC236}">
                <a16:creationId xmlns:a16="http://schemas.microsoft.com/office/drawing/2014/main" id="{248D4465-B948-F97A-35C8-2AD9EE5C1439}"/>
              </a:ext>
            </a:extLst>
          </p:cNvPr>
          <p:cNvSpPr/>
          <p:nvPr/>
        </p:nvSpPr>
        <p:spPr>
          <a:xfrm>
            <a:off x="-4370" y="2398889"/>
            <a:ext cx="12276000" cy="1375500"/>
          </a:xfrm>
          <a:prstGeom prst="rect">
            <a:avLst/>
          </a:prstGeom>
          <a:solidFill>
            <a:srgbClr val="1560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69D2763-7D95-B85C-70F9-686419D01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921286"/>
            <a:ext cx="11727703" cy="2824516"/>
          </a:xfrm>
        </p:spPr>
        <p:txBody>
          <a:bodyPr lIns="91440" tIns="45720" rIns="91440" bIns="45720" anchor="b"/>
          <a:lstStyle/>
          <a:p>
            <a:r>
              <a:rPr lang="en-US" sz="5400">
                <a:solidFill>
                  <a:schemeClr val="bg1"/>
                </a:solidFill>
                <a:latin typeface="Arial"/>
                <a:cs typeface="Calibri Light"/>
              </a:rPr>
              <a:t>Inclusion Works Program Updates</a:t>
            </a:r>
            <a:endParaRPr lang="en-US" sz="540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53BB9D-ABF8-B1FF-1041-06FC8B8DC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56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9459AB-EE93-7917-EB42-25BD657D33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9499" y="589928"/>
            <a:ext cx="11418072" cy="5673877"/>
          </a:xfrm>
        </p:spPr>
        <p:txBody>
          <a:bodyPr lIns="91440" tIns="45720" rIns="91440" bIns="45720" anchor="t">
            <a:noAutofit/>
          </a:bodyPr>
          <a:lstStyle/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r>
              <a:rPr lang="en-US" sz="2400">
                <a:latin typeface="Arial"/>
                <a:cs typeface="Arial"/>
              </a:rPr>
              <a:t>What's New for 2026:</a:t>
            </a:r>
            <a:endParaRPr lang="en-US" sz="2400">
              <a:cs typeface="Arial"/>
            </a:endParaRPr>
          </a:p>
          <a:p>
            <a:r>
              <a:rPr lang="en-US" sz="2400">
                <a:latin typeface="Arial"/>
                <a:cs typeface="Arial"/>
              </a:rPr>
              <a:t>In January, applications will open for a new WISE Provider Transformation cohort. The Application Period will be open until the end of March. </a:t>
            </a:r>
          </a:p>
          <a:p>
            <a:endParaRPr lang="en-US" sz="2400">
              <a:latin typeface="Arial"/>
              <a:cs typeface="Arial"/>
            </a:endParaRPr>
          </a:p>
          <a:p>
            <a:r>
              <a:rPr lang="en-US" sz="2400">
                <a:latin typeface="Arial"/>
                <a:cs typeface="Arial"/>
              </a:rPr>
              <a:t>Informed Choice video being developed.</a:t>
            </a:r>
            <a:endParaRPr lang="en-US" sz="2400">
              <a:cs typeface="Arial"/>
            </a:endParaRPr>
          </a:p>
          <a:p>
            <a:endParaRPr lang="en-US" sz="2400">
              <a:cs typeface="Arial"/>
            </a:endParaRPr>
          </a:p>
          <a:p>
            <a:r>
              <a:rPr lang="en-US" sz="2400">
                <a:latin typeface="Arial"/>
                <a:cs typeface="Arial"/>
              </a:rPr>
              <a:t>Special Events planned for March 2026 Developmental Disability Awareness Month</a:t>
            </a:r>
            <a:endParaRPr lang="en-US" sz="2400">
              <a:cs typeface="Arial"/>
            </a:endParaRPr>
          </a:p>
          <a:p>
            <a:endParaRPr lang="en-US" sz="2400">
              <a:cs typeface="Arial"/>
            </a:endParaRPr>
          </a:p>
          <a:p>
            <a:r>
              <a:rPr lang="en-US" sz="2400">
                <a:latin typeface="Arial"/>
                <a:cs typeface="Arial"/>
              </a:rPr>
              <a:t>Changes are coming to the Inclusion Works Webpage! </a:t>
            </a:r>
            <a:endParaRPr lang="en-US" sz="2400">
              <a:cs typeface="Arial"/>
            </a:endParaRPr>
          </a:p>
          <a:p>
            <a:endParaRPr lang="en-US" sz="2400">
              <a:cs typeface="Arial"/>
            </a:endParaRPr>
          </a:p>
          <a:p>
            <a:endParaRPr lang="en-US" sz="2400">
              <a:cs typeface="Arial"/>
            </a:endParaRPr>
          </a:p>
          <a:p>
            <a:pPr marL="342900" indent="-342900"/>
            <a:endParaRPr lang="en-US" sz="2400">
              <a:cs typeface="Arial"/>
            </a:endParaRPr>
          </a:p>
          <a:p>
            <a:pPr marL="342900" indent="-342900"/>
            <a:endParaRPr lang="en-US" sz="2400" b="0">
              <a:solidFill>
                <a:srgbClr val="000000"/>
              </a:solidFill>
              <a:cs typeface="Arial"/>
            </a:endParaRPr>
          </a:p>
          <a:p>
            <a:pPr marL="342900" indent="-342900"/>
            <a:endParaRPr lang="en-US" sz="240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61B9F2-F5F9-338C-5FE9-9649573FC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Inclusion Works Updates</a:t>
            </a:r>
            <a:endParaRPr lang="en-US"/>
          </a:p>
        </p:txBody>
      </p:sp>
      <p:pic>
        <p:nvPicPr>
          <p:cNvPr id="4" name="Picture 3" descr="Business Person Signing Contract Concept | Royalty free photo - 18466">
            <a:extLst>
              <a:ext uri="{FF2B5EF4-FFF2-40B4-BE49-F238E27FC236}">
                <a16:creationId xmlns:a16="http://schemas.microsoft.com/office/drawing/2014/main" id="{94567D71-053A-B2E7-AAFA-FA9BEA784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3673" y="4523898"/>
            <a:ext cx="1976908" cy="128750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76C499-A2B3-DA31-16DE-3894679CD99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357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>
          <a:extLst>
            <a:ext uri="{FF2B5EF4-FFF2-40B4-BE49-F238E27FC236}">
              <a16:creationId xmlns:a16="http://schemas.microsoft.com/office/drawing/2014/main" id="{FBA76E79-3762-C762-E5F6-2137287AE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0442426bee_0_86">
            <a:extLst>
              <a:ext uri="{FF2B5EF4-FFF2-40B4-BE49-F238E27FC236}">
                <a16:creationId xmlns:a16="http://schemas.microsoft.com/office/drawing/2014/main" id="{D20C7A30-0F52-1CB9-B75F-BE5B94F58E85}"/>
              </a:ext>
            </a:extLst>
          </p:cNvPr>
          <p:cNvSpPr/>
          <p:nvPr/>
        </p:nvSpPr>
        <p:spPr>
          <a:xfrm>
            <a:off x="-4370" y="2398889"/>
            <a:ext cx="12276000" cy="1375500"/>
          </a:xfrm>
          <a:prstGeom prst="rect">
            <a:avLst/>
          </a:prstGeom>
          <a:solidFill>
            <a:srgbClr val="1560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B72491-3C86-E809-EE52-B7455A4DD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921286"/>
            <a:ext cx="10515600" cy="2824516"/>
          </a:xfrm>
        </p:spPr>
        <p:txBody>
          <a:bodyPr lIns="91440" tIns="45720" rIns="91440" bIns="45720" anchor="b"/>
          <a:lstStyle/>
          <a:p>
            <a:r>
              <a:rPr lang="en-US" sz="5400">
                <a:solidFill>
                  <a:schemeClr val="bg1"/>
                </a:solidFill>
                <a:latin typeface="Arial"/>
                <a:cs typeface="Calibri Light"/>
              </a:rPr>
              <a:t>Inclusion Works Strategic Plan</a:t>
            </a:r>
            <a:endParaRPr lang="en-US" sz="540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B9781F-F240-2355-B4D3-906DFFB30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92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625AE5-E5D9-FD27-CE43-5C89B2860F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176" y="784584"/>
            <a:ext cx="11165720" cy="4877378"/>
          </a:xfrm>
        </p:spPr>
        <p:txBody>
          <a:bodyPr/>
          <a:lstStyle/>
          <a:p>
            <a:pPr marL="0" indent="0">
              <a:buNone/>
            </a:pPr>
            <a:r>
              <a:rPr lang="en-US" sz="1800" b="0">
                <a:solidFill>
                  <a:schemeClr val="tx1"/>
                </a:solidFill>
                <a:latin typeface="+mn-lt"/>
              </a:rPr>
              <a:t>The Inclusion Works Strategic Plan is organized by outlining the </a:t>
            </a:r>
            <a:r>
              <a:rPr lang="en-US" sz="1800">
                <a:solidFill>
                  <a:schemeClr val="tx1"/>
                </a:solidFill>
                <a:latin typeface="+mn-lt"/>
              </a:rPr>
              <a:t>Goals, Objectives, and Strategies </a:t>
            </a:r>
            <a:r>
              <a:rPr lang="en-US" sz="1800" b="0">
                <a:solidFill>
                  <a:schemeClr val="tx1"/>
                </a:solidFill>
                <a:latin typeface="+mn-lt"/>
              </a:rPr>
              <a:t>that DHHS will employ to increase Competitive Integrated Employment for people with I/DD. </a:t>
            </a:r>
          </a:p>
          <a:p>
            <a:pPr marL="0" indent="0">
              <a:buNone/>
            </a:pPr>
            <a:endParaRPr lang="en-US" sz="1800" b="0">
              <a:latin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E18E88-5462-E7E9-26D3-36290C4DE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05" y="1168"/>
            <a:ext cx="11418072" cy="548640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  <a:latin typeface="+mn-lt"/>
              </a:rPr>
              <a:t>Five Core Inclusion Works Goals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417C0F-EA82-3263-D805-DE17F19FCE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01282" y="6473961"/>
            <a:ext cx="752131" cy="284692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675" b="1" i="0" u="none" strike="noStrike" kern="1200" cap="none" spc="0" normalizeH="0" baseline="0" noProof="0" smtClean="0">
                <a:ln>
                  <a:noFill/>
                </a:ln>
                <a:solidFill>
                  <a:srgbClr val="003B70"/>
                </a:solidFill>
                <a:effectLst/>
                <a:uLnTx/>
                <a:uFillTx/>
                <a:latin typeface="Arial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675" b="1" i="0" u="none" strike="noStrike" kern="120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465142A-25E8-DD1B-EF22-4853D24D0A3F}"/>
              </a:ext>
            </a:extLst>
          </p:cNvPr>
          <p:cNvCxnSpPr>
            <a:cxnSpLocks/>
          </p:cNvCxnSpPr>
          <p:nvPr/>
        </p:nvCxnSpPr>
        <p:spPr>
          <a:xfrm>
            <a:off x="8373717" y="3688005"/>
            <a:ext cx="0" cy="243880"/>
          </a:xfrm>
          <a:prstGeom prst="line">
            <a:avLst/>
          </a:prstGeom>
          <a:ln w="9525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85F5FA6-7D00-F540-0B0D-800020EF3423}"/>
              </a:ext>
            </a:extLst>
          </p:cNvPr>
          <p:cNvCxnSpPr>
            <a:cxnSpLocks/>
          </p:cNvCxnSpPr>
          <p:nvPr/>
        </p:nvCxnSpPr>
        <p:spPr>
          <a:xfrm>
            <a:off x="5995605" y="3688005"/>
            <a:ext cx="0" cy="243880"/>
          </a:xfrm>
          <a:prstGeom prst="line">
            <a:avLst/>
          </a:prstGeom>
          <a:ln w="9525">
            <a:solidFill>
              <a:schemeClr val="accent5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701D618-F529-EB8E-E797-E9BE351DB362}"/>
              </a:ext>
            </a:extLst>
          </p:cNvPr>
          <p:cNvCxnSpPr>
            <a:cxnSpLocks/>
          </p:cNvCxnSpPr>
          <p:nvPr/>
        </p:nvCxnSpPr>
        <p:spPr>
          <a:xfrm>
            <a:off x="3613466" y="3695625"/>
            <a:ext cx="0" cy="243880"/>
          </a:xfrm>
          <a:prstGeom prst="line">
            <a:avLst/>
          </a:prstGeom>
          <a:ln w="9525">
            <a:solidFill>
              <a:srgbClr val="196B24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reeform 8">
            <a:extLst>
              <a:ext uri="{FF2B5EF4-FFF2-40B4-BE49-F238E27FC236}">
                <a16:creationId xmlns:a16="http://schemas.microsoft.com/office/drawing/2014/main" id="{265E3F7B-CF4F-5739-9E70-591F8D5AA398}"/>
              </a:ext>
            </a:extLst>
          </p:cNvPr>
          <p:cNvSpPr>
            <a:spLocks/>
          </p:cNvSpPr>
          <p:nvPr/>
        </p:nvSpPr>
        <p:spPr bwMode="auto">
          <a:xfrm>
            <a:off x="480290" y="2071250"/>
            <a:ext cx="1502074" cy="1577730"/>
          </a:xfrm>
          <a:custGeom>
            <a:avLst/>
            <a:gdLst>
              <a:gd name="T0" fmla="*/ 444 w 888"/>
              <a:gd name="T1" fmla="*/ 0 h 1026"/>
              <a:gd name="T2" fmla="*/ 888 w 888"/>
              <a:gd name="T3" fmla="*/ 253 h 1026"/>
              <a:gd name="T4" fmla="*/ 888 w 888"/>
              <a:gd name="T5" fmla="*/ 768 h 1026"/>
              <a:gd name="T6" fmla="*/ 444 w 888"/>
              <a:gd name="T7" fmla="*/ 1026 h 1026"/>
              <a:gd name="T8" fmla="*/ 0 w 888"/>
              <a:gd name="T9" fmla="*/ 768 h 1026"/>
              <a:gd name="T10" fmla="*/ 0 w 888"/>
              <a:gd name="T11" fmla="*/ 255 h 1026"/>
              <a:gd name="T12" fmla="*/ 444 w 888"/>
              <a:gd name="T13" fmla="*/ 0 h 10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88" h="1026">
                <a:moveTo>
                  <a:pt x="444" y="0"/>
                </a:moveTo>
                <a:lnTo>
                  <a:pt x="888" y="253"/>
                </a:lnTo>
                <a:lnTo>
                  <a:pt x="888" y="768"/>
                </a:lnTo>
                <a:lnTo>
                  <a:pt x="444" y="1026"/>
                </a:lnTo>
                <a:lnTo>
                  <a:pt x="0" y="768"/>
                </a:lnTo>
                <a:lnTo>
                  <a:pt x="0" y="255"/>
                </a:lnTo>
                <a:lnTo>
                  <a:pt x="444" y="0"/>
                </a:lnTo>
                <a:close/>
              </a:path>
            </a:pathLst>
          </a:custGeom>
          <a:solidFill>
            <a:schemeClr val="tx2"/>
          </a:solidFill>
          <a:ln w="12700">
            <a:solidFill>
              <a:schemeClr val="accent3"/>
            </a:solidFill>
            <a:round/>
            <a:headEnd/>
            <a:tailEnd/>
          </a:ln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53A6C69-DC0A-24CD-B7AF-932C84383519}"/>
              </a:ext>
            </a:extLst>
          </p:cNvPr>
          <p:cNvSpPr txBox="1"/>
          <p:nvPr/>
        </p:nvSpPr>
        <p:spPr>
          <a:xfrm>
            <a:off x="9761827" y="4534450"/>
            <a:ext cx="1980000" cy="492443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D67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Employer Connection</a:t>
            </a:r>
          </a:p>
        </p:txBody>
      </p:sp>
      <p:sp>
        <p:nvSpPr>
          <p:cNvPr id="23" name="Freeform 8">
            <a:extLst>
              <a:ext uri="{FF2B5EF4-FFF2-40B4-BE49-F238E27FC236}">
                <a16:creationId xmlns:a16="http://schemas.microsoft.com/office/drawing/2014/main" id="{BD453B1B-8C3B-6045-D7A3-0FBDCE1BBC21}"/>
              </a:ext>
            </a:extLst>
          </p:cNvPr>
          <p:cNvSpPr>
            <a:spLocks/>
          </p:cNvSpPr>
          <p:nvPr/>
        </p:nvSpPr>
        <p:spPr bwMode="auto">
          <a:xfrm>
            <a:off x="10000790" y="2207073"/>
            <a:ext cx="1502074" cy="1577731"/>
          </a:xfrm>
          <a:custGeom>
            <a:avLst/>
            <a:gdLst>
              <a:gd name="T0" fmla="*/ 444 w 888"/>
              <a:gd name="T1" fmla="*/ 0 h 1026"/>
              <a:gd name="T2" fmla="*/ 888 w 888"/>
              <a:gd name="T3" fmla="*/ 253 h 1026"/>
              <a:gd name="T4" fmla="*/ 888 w 888"/>
              <a:gd name="T5" fmla="*/ 768 h 1026"/>
              <a:gd name="T6" fmla="*/ 444 w 888"/>
              <a:gd name="T7" fmla="*/ 1026 h 1026"/>
              <a:gd name="T8" fmla="*/ 0 w 888"/>
              <a:gd name="T9" fmla="*/ 768 h 1026"/>
              <a:gd name="T10" fmla="*/ 0 w 888"/>
              <a:gd name="T11" fmla="*/ 255 h 1026"/>
              <a:gd name="T12" fmla="*/ 444 w 888"/>
              <a:gd name="T13" fmla="*/ 0 h 10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88" h="1026">
                <a:moveTo>
                  <a:pt x="444" y="0"/>
                </a:moveTo>
                <a:lnTo>
                  <a:pt x="888" y="253"/>
                </a:lnTo>
                <a:lnTo>
                  <a:pt x="888" y="768"/>
                </a:lnTo>
                <a:lnTo>
                  <a:pt x="444" y="1026"/>
                </a:lnTo>
                <a:lnTo>
                  <a:pt x="0" y="768"/>
                </a:lnTo>
                <a:lnTo>
                  <a:pt x="0" y="255"/>
                </a:lnTo>
                <a:lnTo>
                  <a:pt x="444" y="0"/>
                </a:lnTo>
                <a:close/>
              </a:path>
            </a:pathLst>
          </a:custGeom>
          <a:solidFill>
            <a:srgbClr val="D67F00"/>
          </a:solidFill>
          <a:ln w="12700">
            <a:solidFill>
              <a:srgbClr val="D67F00"/>
            </a:solidFill>
            <a:round/>
            <a:headEnd/>
            <a:tailEnd/>
          </a:ln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Freeform 8">
            <a:extLst>
              <a:ext uri="{FF2B5EF4-FFF2-40B4-BE49-F238E27FC236}">
                <a16:creationId xmlns:a16="http://schemas.microsoft.com/office/drawing/2014/main" id="{2066BFD1-3D78-2A54-27BC-552EDA53B7B5}"/>
              </a:ext>
            </a:extLst>
          </p:cNvPr>
          <p:cNvSpPr>
            <a:spLocks/>
          </p:cNvSpPr>
          <p:nvPr/>
        </p:nvSpPr>
        <p:spPr bwMode="auto">
          <a:xfrm>
            <a:off x="10507104" y="2093717"/>
            <a:ext cx="489447" cy="565509"/>
          </a:xfrm>
          <a:custGeom>
            <a:avLst/>
            <a:gdLst>
              <a:gd name="T0" fmla="*/ 444 w 888"/>
              <a:gd name="T1" fmla="*/ 0 h 1026"/>
              <a:gd name="T2" fmla="*/ 888 w 888"/>
              <a:gd name="T3" fmla="*/ 253 h 1026"/>
              <a:gd name="T4" fmla="*/ 888 w 888"/>
              <a:gd name="T5" fmla="*/ 768 h 1026"/>
              <a:gd name="T6" fmla="*/ 444 w 888"/>
              <a:gd name="T7" fmla="*/ 1026 h 1026"/>
              <a:gd name="T8" fmla="*/ 0 w 888"/>
              <a:gd name="T9" fmla="*/ 768 h 1026"/>
              <a:gd name="T10" fmla="*/ 0 w 888"/>
              <a:gd name="T11" fmla="*/ 255 h 1026"/>
              <a:gd name="T12" fmla="*/ 444 w 888"/>
              <a:gd name="T13" fmla="*/ 0 h 10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88" h="1026">
                <a:moveTo>
                  <a:pt x="444" y="0"/>
                </a:moveTo>
                <a:lnTo>
                  <a:pt x="888" y="253"/>
                </a:lnTo>
                <a:lnTo>
                  <a:pt x="888" y="768"/>
                </a:lnTo>
                <a:lnTo>
                  <a:pt x="444" y="1026"/>
                </a:lnTo>
                <a:lnTo>
                  <a:pt x="0" y="768"/>
                </a:lnTo>
                <a:lnTo>
                  <a:pt x="0" y="255"/>
                </a:lnTo>
                <a:lnTo>
                  <a:pt x="444" y="0"/>
                </a:lnTo>
                <a:close/>
              </a:path>
            </a:pathLst>
          </a:custGeom>
          <a:solidFill>
            <a:srgbClr val="D67F00"/>
          </a:solidFill>
          <a:ln w="127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pic>
        <p:nvPicPr>
          <p:cNvPr id="10" name="Graphic 9" descr="Handshake with solid fill">
            <a:extLst>
              <a:ext uri="{FF2B5EF4-FFF2-40B4-BE49-F238E27FC236}">
                <a16:creationId xmlns:a16="http://schemas.microsoft.com/office/drawing/2014/main" id="{C9B47BDB-2555-67CF-A6ED-24F97C538C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68343" y="2636977"/>
            <a:ext cx="766968" cy="82296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0FB3198-136C-045B-9D2B-2A0EC61C0973}"/>
              </a:ext>
            </a:extLst>
          </p:cNvPr>
          <p:cNvSpPr txBox="1"/>
          <p:nvPr/>
        </p:nvSpPr>
        <p:spPr>
          <a:xfrm>
            <a:off x="7383717" y="4534716"/>
            <a:ext cx="1980000" cy="492443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Workforce Development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D8121EE3-E540-3066-DED8-8749CC7C1781}"/>
              </a:ext>
            </a:extLst>
          </p:cNvPr>
          <p:cNvSpPr>
            <a:spLocks/>
          </p:cNvSpPr>
          <p:nvPr/>
        </p:nvSpPr>
        <p:spPr bwMode="auto">
          <a:xfrm>
            <a:off x="7622680" y="2050101"/>
            <a:ext cx="1502074" cy="1577730"/>
          </a:xfrm>
          <a:custGeom>
            <a:avLst/>
            <a:gdLst>
              <a:gd name="T0" fmla="*/ 444 w 888"/>
              <a:gd name="T1" fmla="*/ 0 h 1026"/>
              <a:gd name="T2" fmla="*/ 888 w 888"/>
              <a:gd name="T3" fmla="*/ 253 h 1026"/>
              <a:gd name="T4" fmla="*/ 888 w 888"/>
              <a:gd name="T5" fmla="*/ 768 h 1026"/>
              <a:gd name="T6" fmla="*/ 444 w 888"/>
              <a:gd name="T7" fmla="*/ 1026 h 1026"/>
              <a:gd name="T8" fmla="*/ 0 w 888"/>
              <a:gd name="T9" fmla="*/ 768 h 1026"/>
              <a:gd name="T10" fmla="*/ 0 w 888"/>
              <a:gd name="T11" fmla="*/ 255 h 1026"/>
              <a:gd name="T12" fmla="*/ 444 w 888"/>
              <a:gd name="T13" fmla="*/ 0 h 10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88" h="1026">
                <a:moveTo>
                  <a:pt x="444" y="0"/>
                </a:moveTo>
                <a:lnTo>
                  <a:pt x="888" y="253"/>
                </a:lnTo>
                <a:lnTo>
                  <a:pt x="888" y="768"/>
                </a:lnTo>
                <a:lnTo>
                  <a:pt x="444" y="1026"/>
                </a:lnTo>
                <a:lnTo>
                  <a:pt x="0" y="768"/>
                </a:lnTo>
                <a:lnTo>
                  <a:pt x="0" y="255"/>
                </a:lnTo>
                <a:lnTo>
                  <a:pt x="444" y="0"/>
                </a:lnTo>
                <a:close/>
              </a:path>
            </a:pathLst>
          </a:custGeom>
          <a:solidFill>
            <a:srgbClr val="C00000"/>
          </a:solidFill>
          <a:ln w="1270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7676BAA0-D2A5-82BE-9120-DCB4B98E1640}"/>
              </a:ext>
            </a:extLst>
          </p:cNvPr>
          <p:cNvSpPr>
            <a:spLocks/>
          </p:cNvSpPr>
          <p:nvPr/>
        </p:nvSpPr>
        <p:spPr bwMode="auto">
          <a:xfrm>
            <a:off x="8128994" y="1936745"/>
            <a:ext cx="489447" cy="565509"/>
          </a:xfrm>
          <a:custGeom>
            <a:avLst/>
            <a:gdLst>
              <a:gd name="T0" fmla="*/ 444 w 888"/>
              <a:gd name="T1" fmla="*/ 0 h 1026"/>
              <a:gd name="T2" fmla="*/ 888 w 888"/>
              <a:gd name="T3" fmla="*/ 253 h 1026"/>
              <a:gd name="T4" fmla="*/ 888 w 888"/>
              <a:gd name="T5" fmla="*/ 768 h 1026"/>
              <a:gd name="T6" fmla="*/ 444 w 888"/>
              <a:gd name="T7" fmla="*/ 1026 h 1026"/>
              <a:gd name="T8" fmla="*/ 0 w 888"/>
              <a:gd name="T9" fmla="*/ 768 h 1026"/>
              <a:gd name="T10" fmla="*/ 0 w 888"/>
              <a:gd name="T11" fmla="*/ 255 h 1026"/>
              <a:gd name="T12" fmla="*/ 444 w 888"/>
              <a:gd name="T13" fmla="*/ 0 h 10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88" h="1026">
                <a:moveTo>
                  <a:pt x="444" y="0"/>
                </a:moveTo>
                <a:lnTo>
                  <a:pt x="888" y="253"/>
                </a:lnTo>
                <a:lnTo>
                  <a:pt x="888" y="768"/>
                </a:lnTo>
                <a:lnTo>
                  <a:pt x="444" y="1026"/>
                </a:lnTo>
                <a:lnTo>
                  <a:pt x="0" y="768"/>
                </a:lnTo>
                <a:lnTo>
                  <a:pt x="0" y="255"/>
                </a:lnTo>
                <a:lnTo>
                  <a:pt x="444" y="0"/>
                </a:lnTo>
                <a:close/>
              </a:path>
            </a:pathLst>
          </a:custGeom>
          <a:solidFill>
            <a:srgbClr val="C00000"/>
          </a:solidFill>
          <a:ln w="127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pic>
        <p:nvPicPr>
          <p:cNvPr id="12" name="Graphic 11" descr="Briefcase with solid fill">
            <a:extLst>
              <a:ext uri="{FF2B5EF4-FFF2-40B4-BE49-F238E27FC236}">
                <a16:creationId xmlns:a16="http://schemas.microsoft.com/office/drawing/2014/main" id="{24597079-987C-AC6F-0D78-27F0E5A8D7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90233" y="2573477"/>
            <a:ext cx="766969" cy="822960"/>
          </a:xfrm>
          <a:prstGeom prst="rect">
            <a:avLst/>
          </a:prstGeom>
        </p:spPr>
      </p:pic>
      <p:sp>
        <p:nvSpPr>
          <p:cNvPr id="27" name="Freeform 8">
            <a:extLst>
              <a:ext uri="{FF2B5EF4-FFF2-40B4-BE49-F238E27FC236}">
                <a16:creationId xmlns:a16="http://schemas.microsoft.com/office/drawing/2014/main" id="{224F901B-C327-9B51-5FFB-10C323C9B88C}"/>
              </a:ext>
            </a:extLst>
          </p:cNvPr>
          <p:cNvSpPr>
            <a:spLocks/>
          </p:cNvSpPr>
          <p:nvPr/>
        </p:nvSpPr>
        <p:spPr bwMode="auto">
          <a:xfrm>
            <a:off x="5244568" y="2050101"/>
            <a:ext cx="1502074" cy="1577730"/>
          </a:xfrm>
          <a:custGeom>
            <a:avLst/>
            <a:gdLst>
              <a:gd name="T0" fmla="*/ 444 w 888"/>
              <a:gd name="T1" fmla="*/ 0 h 1026"/>
              <a:gd name="T2" fmla="*/ 888 w 888"/>
              <a:gd name="T3" fmla="*/ 253 h 1026"/>
              <a:gd name="T4" fmla="*/ 888 w 888"/>
              <a:gd name="T5" fmla="*/ 768 h 1026"/>
              <a:gd name="T6" fmla="*/ 444 w 888"/>
              <a:gd name="T7" fmla="*/ 1026 h 1026"/>
              <a:gd name="T8" fmla="*/ 0 w 888"/>
              <a:gd name="T9" fmla="*/ 768 h 1026"/>
              <a:gd name="T10" fmla="*/ 0 w 888"/>
              <a:gd name="T11" fmla="*/ 255 h 1026"/>
              <a:gd name="T12" fmla="*/ 444 w 888"/>
              <a:gd name="T13" fmla="*/ 0 h 10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88" h="1026">
                <a:moveTo>
                  <a:pt x="444" y="0"/>
                </a:moveTo>
                <a:lnTo>
                  <a:pt x="888" y="253"/>
                </a:lnTo>
                <a:lnTo>
                  <a:pt x="888" y="768"/>
                </a:lnTo>
                <a:lnTo>
                  <a:pt x="444" y="1026"/>
                </a:lnTo>
                <a:lnTo>
                  <a:pt x="0" y="768"/>
                </a:lnTo>
                <a:lnTo>
                  <a:pt x="0" y="255"/>
                </a:lnTo>
                <a:lnTo>
                  <a:pt x="444" y="0"/>
                </a:lnTo>
                <a:close/>
              </a:path>
            </a:pathLst>
          </a:custGeom>
          <a:solidFill>
            <a:schemeClr val="accent5"/>
          </a:solidFill>
          <a:ln w="12700">
            <a:solidFill>
              <a:schemeClr val="accent5"/>
            </a:solidFill>
            <a:round/>
            <a:headEnd/>
            <a:tailEnd/>
          </a:ln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4" name="Graphic 13" descr="Group with solid fill">
            <a:extLst>
              <a:ext uri="{FF2B5EF4-FFF2-40B4-BE49-F238E27FC236}">
                <a16:creationId xmlns:a16="http://schemas.microsoft.com/office/drawing/2014/main" id="{A4AE042E-21E3-ECE2-4882-4A0D77B108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12121" y="2573477"/>
            <a:ext cx="766969" cy="82296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88FD80B-F98F-0B53-2EA8-1971EF0022D0}"/>
              </a:ext>
            </a:extLst>
          </p:cNvPr>
          <p:cNvSpPr txBox="1"/>
          <p:nvPr/>
        </p:nvSpPr>
        <p:spPr>
          <a:xfrm>
            <a:off x="5005605" y="4534716"/>
            <a:ext cx="1980000" cy="492443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6D2E7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Community Outreach</a:t>
            </a:r>
          </a:p>
        </p:txBody>
      </p:sp>
      <p:sp>
        <p:nvSpPr>
          <p:cNvPr id="51" name="Freeform 8">
            <a:extLst>
              <a:ext uri="{FF2B5EF4-FFF2-40B4-BE49-F238E27FC236}">
                <a16:creationId xmlns:a16="http://schemas.microsoft.com/office/drawing/2014/main" id="{17521959-662F-8483-B876-548B6C76F25F}"/>
              </a:ext>
            </a:extLst>
          </p:cNvPr>
          <p:cNvSpPr>
            <a:spLocks/>
          </p:cNvSpPr>
          <p:nvPr/>
        </p:nvSpPr>
        <p:spPr bwMode="auto">
          <a:xfrm>
            <a:off x="5750882" y="1936745"/>
            <a:ext cx="489447" cy="565509"/>
          </a:xfrm>
          <a:custGeom>
            <a:avLst/>
            <a:gdLst>
              <a:gd name="T0" fmla="*/ 444 w 888"/>
              <a:gd name="T1" fmla="*/ 0 h 1026"/>
              <a:gd name="T2" fmla="*/ 888 w 888"/>
              <a:gd name="T3" fmla="*/ 253 h 1026"/>
              <a:gd name="T4" fmla="*/ 888 w 888"/>
              <a:gd name="T5" fmla="*/ 768 h 1026"/>
              <a:gd name="T6" fmla="*/ 444 w 888"/>
              <a:gd name="T7" fmla="*/ 1026 h 1026"/>
              <a:gd name="T8" fmla="*/ 0 w 888"/>
              <a:gd name="T9" fmla="*/ 768 h 1026"/>
              <a:gd name="T10" fmla="*/ 0 w 888"/>
              <a:gd name="T11" fmla="*/ 255 h 1026"/>
              <a:gd name="T12" fmla="*/ 444 w 888"/>
              <a:gd name="T13" fmla="*/ 0 h 10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88" h="1026">
                <a:moveTo>
                  <a:pt x="444" y="0"/>
                </a:moveTo>
                <a:lnTo>
                  <a:pt x="888" y="253"/>
                </a:lnTo>
                <a:lnTo>
                  <a:pt x="888" y="768"/>
                </a:lnTo>
                <a:lnTo>
                  <a:pt x="444" y="1026"/>
                </a:lnTo>
                <a:lnTo>
                  <a:pt x="0" y="768"/>
                </a:lnTo>
                <a:lnTo>
                  <a:pt x="0" y="255"/>
                </a:lnTo>
                <a:lnTo>
                  <a:pt x="444" y="0"/>
                </a:lnTo>
                <a:close/>
              </a:path>
            </a:pathLst>
          </a:custGeom>
          <a:solidFill>
            <a:schemeClr val="accent5"/>
          </a:solidFill>
          <a:ln w="127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32152706-C373-3864-2A9C-C62E053BDEFD}"/>
              </a:ext>
            </a:extLst>
          </p:cNvPr>
          <p:cNvSpPr>
            <a:spLocks/>
          </p:cNvSpPr>
          <p:nvPr/>
        </p:nvSpPr>
        <p:spPr bwMode="auto">
          <a:xfrm>
            <a:off x="2862429" y="2050101"/>
            <a:ext cx="1502074" cy="1577730"/>
          </a:xfrm>
          <a:custGeom>
            <a:avLst/>
            <a:gdLst>
              <a:gd name="T0" fmla="*/ 444 w 888"/>
              <a:gd name="T1" fmla="*/ 0 h 1026"/>
              <a:gd name="T2" fmla="*/ 888 w 888"/>
              <a:gd name="T3" fmla="*/ 253 h 1026"/>
              <a:gd name="T4" fmla="*/ 888 w 888"/>
              <a:gd name="T5" fmla="*/ 768 h 1026"/>
              <a:gd name="T6" fmla="*/ 444 w 888"/>
              <a:gd name="T7" fmla="*/ 1026 h 1026"/>
              <a:gd name="T8" fmla="*/ 0 w 888"/>
              <a:gd name="T9" fmla="*/ 768 h 1026"/>
              <a:gd name="T10" fmla="*/ 0 w 888"/>
              <a:gd name="T11" fmla="*/ 255 h 1026"/>
              <a:gd name="T12" fmla="*/ 444 w 888"/>
              <a:gd name="T13" fmla="*/ 0 h 10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88" h="1026">
                <a:moveTo>
                  <a:pt x="444" y="0"/>
                </a:moveTo>
                <a:lnTo>
                  <a:pt x="888" y="253"/>
                </a:lnTo>
                <a:lnTo>
                  <a:pt x="888" y="768"/>
                </a:lnTo>
                <a:lnTo>
                  <a:pt x="444" y="1026"/>
                </a:lnTo>
                <a:lnTo>
                  <a:pt x="0" y="768"/>
                </a:lnTo>
                <a:lnTo>
                  <a:pt x="0" y="255"/>
                </a:lnTo>
                <a:lnTo>
                  <a:pt x="444" y="0"/>
                </a:lnTo>
                <a:close/>
              </a:path>
            </a:pathLst>
          </a:custGeom>
          <a:solidFill>
            <a:srgbClr val="196B24"/>
          </a:solidFill>
          <a:ln w="12700">
            <a:solidFill>
              <a:srgbClr val="196B24"/>
            </a:solidFill>
            <a:round/>
            <a:headEnd/>
            <a:tailEnd/>
          </a:ln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8" name="Graphic 17" descr="Remote work outline">
            <a:extLst>
              <a:ext uri="{FF2B5EF4-FFF2-40B4-BE49-F238E27FC236}">
                <a16:creationId xmlns:a16="http://schemas.microsoft.com/office/drawing/2014/main" id="{34765488-5B2C-549E-E614-B694201B8E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29982" y="2573477"/>
            <a:ext cx="766968" cy="8229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625B9F7-2461-4EAF-C1C1-5F9C0D62DAAB}"/>
              </a:ext>
            </a:extLst>
          </p:cNvPr>
          <p:cNvSpPr txBox="1"/>
          <p:nvPr/>
        </p:nvSpPr>
        <p:spPr>
          <a:xfrm>
            <a:off x="2623466" y="4534716"/>
            <a:ext cx="1980000" cy="492443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196B2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Quality I/DD Services</a:t>
            </a:r>
          </a:p>
        </p:txBody>
      </p:sp>
      <p:sp>
        <p:nvSpPr>
          <p:cNvPr id="52" name="Freeform 8">
            <a:extLst>
              <a:ext uri="{FF2B5EF4-FFF2-40B4-BE49-F238E27FC236}">
                <a16:creationId xmlns:a16="http://schemas.microsoft.com/office/drawing/2014/main" id="{0193E546-AAA2-389E-71E3-ACFD0F1A38E3}"/>
              </a:ext>
            </a:extLst>
          </p:cNvPr>
          <p:cNvSpPr>
            <a:spLocks/>
          </p:cNvSpPr>
          <p:nvPr/>
        </p:nvSpPr>
        <p:spPr bwMode="auto">
          <a:xfrm>
            <a:off x="3368743" y="1936745"/>
            <a:ext cx="489447" cy="565509"/>
          </a:xfrm>
          <a:custGeom>
            <a:avLst/>
            <a:gdLst>
              <a:gd name="T0" fmla="*/ 444 w 888"/>
              <a:gd name="T1" fmla="*/ 0 h 1026"/>
              <a:gd name="T2" fmla="*/ 888 w 888"/>
              <a:gd name="T3" fmla="*/ 253 h 1026"/>
              <a:gd name="T4" fmla="*/ 888 w 888"/>
              <a:gd name="T5" fmla="*/ 768 h 1026"/>
              <a:gd name="T6" fmla="*/ 444 w 888"/>
              <a:gd name="T7" fmla="*/ 1026 h 1026"/>
              <a:gd name="T8" fmla="*/ 0 w 888"/>
              <a:gd name="T9" fmla="*/ 768 h 1026"/>
              <a:gd name="T10" fmla="*/ 0 w 888"/>
              <a:gd name="T11" fmla="*/ 255 h 1026"/>
              <a:gd name="T12" fmla="*/ 444 w 888"/>
              <a:gd name="T13" fmla="*/ 0 h 10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88" h="1026">
                <a:moveTo>
                  <a:pt x="444" y="0"/>
                </a:moveTo>
                <a:lnTo>
                  <a:pt x="888" y="253"/>
                </a:lnTo>
                <a:lnTo>
                  <a:pt x="888" y="768"/>
                </a:lnTo>
                <a:lnTo>
                  <a:pt x="444" y="1026"/>
                </a:lnTo>
                <a:lnTo>
                  <a:pt x="0" y="768"/>
                </a:lnTo>
                <a:lnTo>
                  <a:pt x="0" y="255"/>
                </a:lnTo>
                <a:lnTo>
                  <a:pt x="444" y="0"/>
                </a:lnTo>
                <a:close/>
              </a:path>
            </a:pathLst>
          </a:custGeom>
          <a:solidFill>
            <a:srgbClr val="196B24"/>
          </a:solidFill>
          <a:ln w="127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D7D80D-5097-0F96-4C4B-292F5AEF3FA9}"/>
              </a:ext>
            </a:extLst>
          </p:cNvPr>
          <p:cNvSpPr txBox="1"/>
          <p:nvPr/>
        </p:nvSpPr>
        <p:spPr>
          <a:xfrm>
            <a:off x="241327" y="4534716"/>
            <a:ext cx="1980000" cy="492443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Informed Choice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7514C67-AF93-E01A-8B09-478C98B7B45D}"/>
              </a:ext>
            </a:extLst>
          </p:cNvPr>
          <p:cNvCxnSpPr>
            <a:cxnSpLocks/>
          </p:cNvCxnSpPr>
          <p:nvPr/>
        </p:nvCxnSpPr>
        <p:spPr>
          <a:xfrm>
            <a:off x="1231327" y="3695625"/>
            <a:ext cx="0" cy="243880"/>
          </a:xfrm>
          <a:prstGeom prst="line">
            <a:avLst/>
          </a:prstGeom>
          <a:ln w="9525">
            <a:solidFill>
              <a:schemeClr val="accent3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reeform 8">
            <a:extLst>
              <a:ext uri="{FF2B5EF4-FFF2-40B4-BE49-F238E27FC236}">
                <a16:creationId xmlns:a16="http://schemas.microsoft.com/office/drawing/2014/main" id="{10E5901D-AFA2-A446-4ADD-E2F56AADB982}"/>
              </a:ext>
            </a:extLst>
          </p:cNvPr>
          <p:cNvSpPr>
            <a:spLocks/>
          </p:cNvSpPr>
          <p:nvPr/>
        </p:nvSpPr>
        <p:spPr bwMode="auto">
          <a:xfrm>
            <a:off x="986604" y="1935759"/>
            <a:ext cx="489447" cy="565509"/>
          </a:xfrm>
          <a:custGeom>
            <a:avLst/>
            <a:gdLst>
              <a:gd name="T0" fmla="*/ 444 w 888"/>
              <a:gd name="T1" fmla="*/ 0 h 1026"/>
              <a:gd name="T2" fmla="*/ 888 w 888"/>
              <a:gd name="T3" fmla="*/ 253 h 1026"/>
              <a:gd name="T4" fmla="*/ 888 w 888"/>
              <a:gd name="T5" fmla="*/ 768 h 1026"/>
              <a:gd name="T6" fmla="*/ 444 w 888"/>
              <a:gd name="T7" fmla="*/ 1026 h 1026"/>
              <a:gd name="T8" fmla="*/ 0 w 888"/>
              <a:gd name="T9" fmla="*/ 768 h 1026"/>
              <a:gd name="T10" fmla="*/ 0 w 888"/>
              <a:gd name="T11" fmla="*/ 255 h 1026"/>
              <a:gd name="T12" fmla="*/ 444 w 888"/>
              <a:gd name="T13" fmla="*/ 0 h 10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88" h="1026">
                <a:moveTo>
                  <a:pt x="444" y="0"/>
                </a:moveTo>
                <a:lnTo>
                  <a:pt x="888" y="253"/>
                </a:lnTo>
                <a:lnTo>
                  <a:pt x="888" y="768"/>
                </a:lnTo>
                <a:lnTo>
                  <a:pt x="444" y="1026"/>
                </a:lnTo>
                <a:lnTo>
                  <a:pt x="0" y="768"/>
                </a:lnTo>
                <a:lnTo>
                  <a:pt x="0" y="255"/>
                </a:lnTo>
                <a:lnTo>
                  <a:pt x="444" y="0"/>
                </a:lnTo>
                <a:close/>
              </a:path>
            </a:pathLst>
          </a:custGeom>
          <a:solidFill>
            <a:schemeClr val="accent3"/>
          </a:solidFill>
          <a:ln w="127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pic>
        <p:nvPicPr>
          <p:cNvPr id="16" name="Graphic 15" descr="Clipboard Mixed with solid fill">
            <a:extLst>
              <a:ext uri="{FF2B5EF4-FFF2-40B4-BE49-F238E27FC236}">
                <a16:creationId xmlns:a16="http://schemas.microsoft.com/office/drawing/2014/main" id="{1232C86C-05BB-E75B-F0D8-59DF4BF46C1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47843" y="2573477"/>
            <a:ext cx="766969" cy="822960"/>
          </a:xfrm>
          <a:prstGeom prst="rect">
            <a:avLst/>
          </a:prstGeom>
        </p:spPr>
      </p:pic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B8B847FE-0167-4842-6DE8-5D95AE33AEC3}"/>
              </a:ext>
            </a:extLst>
          </p:cNvPr>
          <p:cNvCxnSpPr>
            <a:cxnSpLocks/>
          </p:cNvCxnSpPr>
          <p:nvPr/>
        </p:nvCxnSpPr>
        <p:spPr>
          <a:xfrm>
            <a:off x="10751827" y="3817565"/>
            <a:ext cx="0" cy="243880"/>
          </a:xfrm>
          <a:prstGeom prst="line">
            <a:avLst/>
          </a:prstGeom>
          <a:ln w="9525">
            <a:solidFill>
              <a:srgbClr val="D67F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9363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lowchart: Document 54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61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78F347-063E-BFEA-07E8-5EF1674DA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2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Strategic Plan – Goal One- Provide People with I/DD the opportunity to pursue competitive integrated employment if that is their choice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B472B6-B8DB-8B47-59A2-D7E524E09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075" y="695522"/>
            <a:ext cx="8066607" cy="595088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820E91-823D-004E-9841-8077A392A61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926476" y="6356350"/>
            <a:ext cx="625443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236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>
          <a:extLst>
            <a:ext uri="{FF2B5EF4-FFF2-40B4-BE49-F238E27FC236}">
              <a16:creationId xmlns:a16="http://schemas.microsoft.com/office/drawing/2014/main" id="{42C27037-2AFC-DC4D-9E58-681880D01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0442426bee_0_86">
            <a:extLst>
              <a:ext uri="{FF2B5EF4-FFF2-40B4-BE49-F238E27FC236}">
                <a16:creationId xmlns:a16="http://schemas.microsoft.com/office/drawing/2014/main" id="{6F379852-2F46-93D3-5333-E5070EA2CBD4}"/>
              </a:ext>
            </a:extLst>
          </p:cNvPr>
          <p:cNvSpPr/>
          <p:nvPr/>
        </p:nvSpPr>
        <p:spPr>
          <a:xfrm>
            <a:off x="-4370" y="2398889"/>
            <a:ext cx="12276000" cy="1375500"/>
          </a:xfrm>
          <a:prstGeom prst="rect">
            <a:avLst/>
          </a:prstGeom>
          <a:solidFill>
            <a:srgbClr val="1560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CAF310D-D96F-7DD1-C603-44AD18F80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921286"/>
            <a:ext cx="10515600" cy="2824516"/>
          </a:xfrm>
        </p:spPr>
        <p:txBody>
          <a:bodyPr lIns="91440" tIns="45720" rIns="91440" bIns="45720" anchor="b"/>
          <a:lstStyle/>
          <a:p>
            <a:r>
              <a:rPr lang="en-US" sz="4400">
                <a:solidFill>
                  <a:schemeClr val="bg1"/>
                </a:solidFill>
                <a:latin typeface="Arial"/>
                <a:cs typeface="Calibri Light"/>
              </a:rPr>
              <a:t>Employment Assessments, Career Development Plans and Referrals</a:t>
            </a:r>
            <a:endParaRPr lang="en-US" sz="440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1CF4A7-92F9-2D88-231C-6B5516FA0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892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440A548-C0D4-4418-940E-EDC2F1D9A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08B267-8CD2-4684-A57B-9F1070769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49474DC-DEEF-5A7A-4326-0681CB49B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7740" y="802955"/>
            <a:ext cx="4766330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6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Work Together NC 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1E5AB36-9328-47E9-95AD-E38AC1C0E1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5" y="-369"/>
            <a:ext cx="6091008" cy="6858000"/>
            <a:chOff x="305" y="-369"/>
            <a:chExt cx="6091008" cy="68580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532450F-A219-4BF5-88FA-A47084237C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57007" cy="6858000"/>
            </a:xfrm>
            <a:custGeom>
              <a:avLst/>
              <a:gdLst>
                <a:gd name="connsiteX0" fmla="*/ 1423825 w 6057007"/>
                <a:gd name="connsiteY0" fmla="*/ 0 h 6858000"/>
                <a:gd name="connsiteX1" fmla="*/ 4262456 w 6057007"/>
                <a:gd name="connsiteY1" fmla="*/ 0 h 6858000"/>
                <a:gd name="connsiteX2" fmla="*/ 4371584 w 6057007"/>
                <a:gd name="connsiteY2" fmla="*/ 79625 h 6858000"/>
                <a:gd name="connsiteX3" fmla="*/ 5400299 w 6057007"/>
                <a:gd name="connsiteY3" fmla="*/ 1779691 h 6858000"/>
                <a:gd name="connsiteX4" fmla="*/ 5961759 w 6057007"/>
                <a:gd name="connsiteY4" fmla="*/ 4554903 h 6858000"/>
                <a:gd name="connsiteX5" fmla="*/ 4326541 w 6057007"/>
                <a:gd name="connsiteY5" fmla="*/ 6729688 h 6858000"/>
                <a:gd name="connsiteX6" fmla="*/ 4109121 w 6057007"/>
                <a:gd name="connsiteY6" fmla="*/ 6858000 h 6858000"/>
                <a:gd name="connsiteX7" fmla="*/ 1145358 w 6057007"/>
                <a:gd name="connsiteY7" fmla="*/ 6858000 h 6858000"/>
                <a:gd name="connsiteX8" fmla="*/ 1143587 w 6057007"/>
                <a:gd name="connsiteY8" fmla="*/ 6856705 h 6858000"/>
                <a:gd name="connsiteX9" fmla="*/ 162579 w 6057007"/>
                <a:gd name="connsiteY9" fmla="*/ 6240990 h 6858000"/>
                <a:gd name="connsiteX10" fmla="*/ 0 w 6057007"/>
                <a:gd name="connsiteY10" fmla="*/ 6125553 h 6858000"/>
                <a:gd name="connsiteX11" fmla="*/ 0 w 6057007"/>
                <a:gd name="connsiteY11" fmla="*/ 4670879 h 6858000"/>
                <a:gd name="connsiteX12" fmla="*/ 38388 w 6057007"/>
                <a:gd name="connsiteY12" fmla="*/ 4778792 h 6858000"/>
                <a:gd name="connsiteX13" fmla="*/ 155449 w 6057007"/>
                <a:gd name="connsiteY13" fmla="*/ 5029879 h 6858000"/>
                <a:gd name="connsiteX14" fmla="*/ 411802 w 6057007"/>
                <a:gd name="connsiteY14" fmla="*/ 5399531 h 6858000"/>
                <a:gd name="connsiteX15" fmla="*/ 806388 w 6057007"/>
                <a:gd name="connsiteY15" fmla="*/ 5659633 h 6858000"/>
                <a:gd name="connsiteX16" fmla="*/ 1801512 w 6057007"/>
                <a:gd name="connsiteY16" fmla="*/ 6314010 h 6858000"/>
                <a:gd name="connsiteX17" fmla="*/ 2653483 w 6057007"/>
                <a:gd name="connsiteY17" fmla="*/ 6529898 h 6858000"/>
                <a:gd name="connsiteX18" fmla="*/ 3666486 w 6057007"/>
                <a:gd name="connsiteY18" fmla="*/ 6190615 h 6858000"/>
                <a:gd name="connsiteX19" fmla="*/ 4658657 w 6057007"/>
                <a:gd name="connsiteY19" fmla="*/ 5428179 h 6858000"/>
                <a:gd name="connsiteX20" fmla="*/ 5222967 w 6057007"/>
                <a:gd name="connsiteY20" fmla="*/ 4356944 h 6858000"/>
                <a:gd name="connsiteX21" fmla="*/ 4724795 w 6057007"/>
                <a:gd name="connsiteY21" fmla="*/ 2210416 h 6858000"/>
                <a:gd name="connsiteX22" fmla="*/ 4473185 w 6057007"/>
                <a:gd name="connsiteY22" fmla="*/ 1691554 h 6858000"/>
                <a:gd name="connsiteX23" fmla="*/ 4046677 w 6057007"/>
                <a:gd name="connsiteY23" fmla="*/ 911781 h 6858000"/>
                <a:gd name="connsiteX24" fmla="*/ 3555564 w 6057007"/>
                <a:gd name="connsiteY24" fmla="*/ 585888 h 6858000"/>
                <a:gd name="connsiteX25" fmla="*/ 2405914 w 6057007"/>
                <a:gd name="connsiteY25" fmla="*/ 536282 h 6858000"/>
                <a:gd name="connsiteX26" fmla="*/ 1345719 w 6057007"/>
                <a:gd name="connsiteY26" fmla="*/ 957619 h 6858000"/>
                <a:gd name="connsiteX27" fmla="*/ 73341 w 6057007"/>
                <a:gd name="connsiteY27" fmla="*/ 2571698 h 6858000"/>
                <a:gd name="connsiteX28" fmla="*/ 0 w 6057007"/>
                <a:gd name="connsiteY28" fmla="*/ 2803810 h 6858000"/>
                <a:gd name="connsiteX29" fmla="*/ 0 w 6057007"/>
                <a:gd name="connsiteY29" fmla="*/ 1147591 h 6858000"/>
                <a:gd name="connsiteX30" fmla="*/ 142706 w 6057007"/>
                <a:gd name="connsiteY30" fmla="*/ 968763 h 6858000"/>
                <a:gd name="connsiteX31" fmla="*/ 971831 w 6057007"/>
                <a:gd name="connsiteY31" fmla="*/ 249890 h 6858000"/>
                <a:gd name="connsiteX32" fmla="*/ 1288677 w 6057007"/>
                <a:gd name="connsiteY32" fmla="*/ 6583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057007" h="6858000">
                  <a:moveTo>
                    <a:pt x="1423825" y="0"/>
                  </a:moveTo>
                  <a:lnTo>
                    <a:pt x="4262456" y="0"/>
                  </a:lnTo>
                  <a:lnTo>
                    <a:pt x="4371584" y="79625"/>
                  </a:lnTo>
                  <a:cubicBezTo>
                    <a:pt x="4860533" y="476670"/>
                    <a:pt x="5063885" y="1132812"/>
                    <a:pt x="5400299" y="1779691"/>
                  </a:cubicBezTo>
                  <a:cubicBezTo>
                    <a:pt x="5848849" y="2642194"/>
                    <a:pt x="6244956" y="3497996"/>
                    <a:pt x="5961759" y="4554903"/>
                  </a:cubicBezTo>
                  <a:cubicBezTo>
                    <a:pt x="5691575" y="5563242"/>
                    <a:pt x="5092427" y="6238887"/>
                    <a:pt x="4326541" y="6729688"/>
                  </a:cubicBezTo>
                  <a:lnTo>
                    <a:pt x="4109121" y="6858000"/>
                  </a:lnTo>
                  <a:lnTo>
                    <a:pt x="1145358" y="6858000"/>
                  </a:lnTo>
                  <a:lnTo>
                    <a:pt x="1143587" y="6856705"/>
                  </a:lnTo>
                  <a:cubicBezTo>
                    <a:pt x="699546" y="6541440"/>
                    <a:pt x="399287" y="6392433"/>
                    <a:pt x="162579" y="6240990"/>
                  </a:cubicBezTo>
                  <a:lnTo>
                    <a:pt x="0" y="6125553"/>
                  </a:lnTo>
                  <a:lnTo>
                    <a:pt x="0" y="4670879"/>
                  </a:lnTo>
                  <a:lnTo>
                    <a:pt x="38388" y="4778792"/>
                  </a:lnTo>
                  <a:cubicBezTo>
                    <a:pt x="72793" y="4862402"/>
                    <a:pt x="111802" y="4945953"/>
                    <a:pt x="155449" y="5029879"/>
                  </a:cubicBezTo>
                  <a:cubicBezTo>
                    <a:pt x="273464" y="5256810"/>
                    <a:pt x="351295" y="5344113"/>
                    <a:pt x="411802" y="5399531"/>
                  </a:cubicBezTo>
                  <a:cubicBezTo>
                    <a:pt x="500065" y="5480405"/>
                    <a:pt x="628514" y="5555615"/>
                    <a:pt x="806388" y="5659633"/>
                  </a:cubicBezTo>
                  <a:cubicBezTo>
                    <a:pt x="1044358" y="5798926"/>
                    <a:pt x="1370396" y="5989780"/>
                    <a:pt x="1801512" y="6314010"/>
                  </a:cubicBezTo>
                  <a:cubicBezTo>
                    <a:pt x="2037213" y="6491324"/>
                    <a:pt x="2315885" y="6561958"/>
                    <a:pt x="2653483" y="6529898"/>
                  </a:cubicBezTo>
                  <a:cubicBezTo>
                    <a:pt x="2962383" y="6500529"/>
                    <a:pt x="3312661" y="6383221"/>
                    <a:pt x="3666486" y="6190615"/>
                  </a:cubicBezTo>
                  <a:cubicBezTo>
                    <a:pt x="4083218" y="5963697"/>
                    <a:pt x="4407642" y="5714350"/>
                    <a:pt x="4658657" y="5428179"/>
                  </a:cubicBezTo>
                  <a:cubicBezTo>
                    <a:pt x="4927319" y="5121947"/>
                    <a:pt x="5111907" y="4771422"/>
                    <a:pt x="5222967" y="4356944"/>
                  </a:cubicBezTo>
                  <a:cubicBezTo>
                    <a:pt x="5418167" y="3628447"/>
                    <a:pt x="5139747" y="3007703"/>
                    <a:pt x="4724795" y="2210416"/>
                  </a:cubicBezTo>
                  <a:cubicBezTo>
                    <a:pt x="4631776" y="2031551"/>
                    <a:pt x="4551122" y="1858737"/>
                    <a:pt x="4473185" y="1691554"/>
                  </a:cubicBezTo>
                  <a:cubicBezTo>
                    <a:pt x="4326842" y="1377756"/>
                    <a:pt x="4200559" y="1106810"/>
                    <a:pt x="4046677" y="911781"/>
                  </a:cubicBezTo>
                  <a:cubicBezTo>
                    <a:pt x="3910561" y="739097"/>
                    <a:pt x="3763658" y="641647"/>
                    <a:pt x="3555564" y="585888"/>
                  </a:cubicBezTo>
                  <a:cubicBezTo>
                    <a:pt x="3178534" y="484863"/>
                    <a:pt x="2791842" y="468166"/>
                    <a:pt x="2405914" y="536282"/>
                  </a:cubicBezTo>
                  <a:cubicBezTo>
                    <a:pt x="2032757" y="602054"/>
                    <a:pt x="1676044" y="743871"/>
                    <a:pt x="1345719" y="957619"/>
                  </a:cubicBezTo>
                  <a:cubicBezTo>
                    <a:pt x="762775" y="1334788"/>
                    <a:pt x="318714" y="1900690"/>
                    <a:pt x="73341" y="2571698"/>
                  </a:cubicBezTo>
                  <a:lnTo>
                    <a:pt x="0" y="2803810"/>
                  </a:lnTo>
                  <a:lnTo>
                    <a:pt x="0" y="1147591"/>
                  </a:lnTo>
                  <a:lnTo>
                    <a:pt x="142706" y="968763"/>
                  </a:lnTo>
                  <a:cubicBezTo>
                    <a:pt x="388539" y="688063"/>
                    <a:pt x="668237" y="446316"/>
                    <a:pt x="971831" y="249890"/>
                  </a:cubicBezTo>
                  <a:cubicBezTo>
                    <a:pt x="1074829" y="183240"/>
                    <a:pt x="1180574" y="121805"/>
                    <a:pt x="1288677" y="6583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35AC662-4000-411A-9E33-6A4B6C0FCB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91008" cy="6858000"/>
            </a:xfrm>
            <a:custGeom>
              <a:avLst/>
              <a:gdLst>
                <a:gd name="connsiteX0" fmla="*/ 0 w 6091008"/>
                <a:gd name="connsiteY0" fmla="*/ 5476844 h 6858000"/>
                <a:gd name="connsiteX1" fmla="*/ 15220 w 6091008"/>
                <a:gd name="connsiteY1" fmla="*/ 5501668 h 6858000"/>
                <a:gd name="connsiteX2" fmla="*/ 198940 w 6091008"/>
                <a:gd name="connsiteY2" fmla="*/ 5717964 h 6858000"/>
                <a:gd name="connsiteX3" fmla="*/ 251499 w 6091008"/>
                <a:gd name="connsiteY3" fmla="*/ 5763842 h 6858000"/>
                <a:gd name="connsiteX4" fmla="*/ 308460 w 6091008"/>
                <a:gd name="connsiteY4" fmla="*/ 5806337 h 6858000"/>
                <a:gd name="connsiteX5" fmla="*/ 368305 w 6091008"/>
                <a:gd name="connsiteY5" fmla="*/ 5847248 h 6858000"/>
                <a:gd name="connsiteX6" fmla="*/ 430451 w 6091008"/>
                <a:gd name="connsiteY6" fmla="*/ 5887305 h 6858000"/>
                <a:gd name="connsiteX7" fmla="*/ 975811 w 6091008"/>
                <a:gd name="connsiteY7" fmla="*/ 6205653 h 6858000"/>
                <a:gd name="connsiteX8" fmla="*/ 1510250 w 6091008"/>
                <a:gd name="connsiteY8" fmla="*/ 6575390 h 6858000"/>
                <a:gd name="connsiteX9" fmla="*/ 2002437 w 6091008"/>
                <a:gd name="connsiteY9" fmla="*/ 6825029 h 6858000"/>
                <a:gd name="connsiteX10" fmla="*/ 2137670 w 6091008"/>
                <a:gd name="connsiteY10" fmla="*/ 6856874 h 6858000"/>
                <a:gd name="connsiteX11" fmla="*/ 2145778 w 6091008"/>
                <a:gd name="connsiteY11" fmla="*/ 6858000 h 6858000"/>
                <a:gd name="connsiteX12" fmla="*/ 1098858 w 6091008"/>
                <a:gd name="connsiteY12" fmla="*/ 6858000 h 6858000"/>
                <a:gd name="connsiteX13" fmla="*/ 1004166 w 6091008"/>
                <a:gd name="connsiteY13" fmla="*/ 6786858 h 6858000"/>
                <a:gd name="connsiteX14" fmla="*/ 751974 w 6091008"/>
                <a:gd name="connsiteY14" fmla="*/ 6608169 h 6858000"/>
                <a:gd name="connsiteX15" fmla="*/ 623305 w 6091008"/>
                <a:gd name="connsiteY15" fmla="*/ 6522172 h 6858000"/>
                <a:gd name="connsiteX16" fmla="*/ 492346 w 6091008"/>
                <a:gd name="connsiteY16" fmla="*/ 6437477 h 6858000"/>
                <a:gd name="connsiteX17" fmla="*/ 358536 w 6091008"/>
                <a:gd name="connsiteY17" fmla="*/ 6352312 h 6858000"/>
                <a:gd name="connsiteX18" fmla="*/ 290710 w 6091008"/>
                <a:gd name="connsiteY18" fmla="*/ 6308820 h 6858000"/>
                <a:gd name="connsiteX19" fmla="*/ 221792 w 6091008"/>
                <a:gd name="connsiteY19" fmla="*/ 6263122 h 6858000"/>
                <a:gd name="connsiteX20" fmla="*/ 152460 w 6091008"/>
                <a:gd name="connsiteY20" fmla="*/ 6215106 h 6858000"/>
                <a:gd name="connsiteX21" fmla="*/ 83055 w 6091008"/>
                <a:gd name="connsiteY21" fmla="*/ 6163978 h 6858000"/>
                <a:gd name="connsiteX22" fmla="*/ 14161 w 6091008"/>
                <a:gd name="connsiteY22" fmla="*/ 6109014 h 6858000"/>
                <a:gd name="connsiteX23" fmla="*/ 0 w 6091008"/>
                <a:gd name="connsiteY23" fmla="*/ 6096195 h 6858000"/>
                <a:gd name="connsiteX24" fmla="*/ 3707444 w 6091008"/>
                <a:gd name="connsiteY24" fmla="*/ 0 h 6858000"/>
                <a:gd name="connsiteX25" fmla="*/ 4265528 w 6091008"/>
                <a:gd name="connsiteY25" fmla="*/ 0 h 6858000"/>
                <a:gd name="connsiteX26" fmla="*/ 4291472 w 6091008"/>
                <a:gd name="connsiteY26" fmla="*/ 15596 h 6858000"/>
                <a:gd name="connsiteX27" fmla="*/ 4431124 w 6091008"/>
                <a:gd name="connsiteY27" fmla="*/ 119052 h 6858000"/>
                <a:gd name="connsiteX28" fmla="*/ 4899570 w 6091008"/>
                <a:gd name="connsiteY28" fmla="*/ 643769 h 6858000"/>
                <a:gd name="connsiteX29" fmla="*/ 5247925 w 6091008"/>
                <a:gd name="connsiteY29" fmla="*/ 1232134 h 6858000"/>
                <a:gd name="connsiteX30" fmla="*/ 5401234 w 6091008"/>
                <a:gd name="connsiteY30" fmla="*/ 1518442 h 6858000"/>
                <a:gd name="connsiteX31" fmla="*/ 5480921 w 6091008"/>
                <a:gd name="connsiteY31" fmla="*/ 1662114 h 6858000"/>
                <a:gd name="connsiteX32" fmla="*/ 5561804 w 6091008"/>
                <a:gd name="connsiteY32" fmla="*/ 1812436 h 6858000"/>
                <a:gd name="connsiteX33" fmla="*/ 5855037 w 6091008"/>
                <a:gd name="connsiteY33" fmla="*/ 2457716 h 6858000"/>
                <a:gd name="connsiteX34" fmla="*/ 6052254 w 6091008"/>
                <a:gd name="connsiteY34" fmla="*/ 3193699 h 6858000"/>
                <a:gd name="connsiteX35" fmla="*/ 6073151 w 6091008"/>
                <a:gd name="connsiteY35" fmla="*/ 4004612 h 6858000"/>
                <a:gd name="connsiteX36" fmla="*/ 6067309 w 6091008"/>
                <a:gd name="connsiteY36" fmla="*/ 4055890 h 6858000"/>
                <a:gd name="connsiteX37" fmla="*/ 6059979 w 6091008"/>
                <a:gd name="connsiteY37" fmla="*/ 4106917 h 6858000"/>
                <a:gd name="connsiteX38" fmla="*/ 6052371 w 6091008"/>
                <a:gd name="connsiteY38" fmla="*/ 4158016 h 6858000"/>
                <a:gd name="connsiteX39" fmla="*/ 6043434 w 6091008"/>
                <a:gd name="connsiteY39" fmla="*/ 4208759 h 6858000"/>
                <a:gd name="connsiteX40" fmla="*/ 6023229 w 6091008"/>
                <a:gd name="connsiteY40" fmla="*/ 4309769 h 6858000"/>
                <a:gd name="connsiteX41" fmla="*/ 5999922 w 6091008"/>
                <a:gd name="connsiteY41" fmla="*/ 4409799 h 6858000"/>
                <a:gd name="connsiteX42" fmla="*/ 5987157 w 6091008"/>
                <a:gd name="connsiteY42" fmla="*/ 4459369 h 6858000"/>
                <a:gd name="connsiteX43" fmla="*/ 5973731 w 6091008"/>
                <a:gd name="connsiteY43" fmla="*/ 4508027 h 6858000"/>
                <a:gd name="connsiteX44" fmla="*/ 5944653 w 6091008"/>
                <a:gd name="connsiteY44" fmla="*/ 4602538 h 6858000"/>
                <a:gd name="connsiteX45" fmla="*/ 5915334 w 6091008"/>
                <a:gd name="connsiteY45" fmla="*/ 4696982 h 6858000"/>
                <a:gd name="connsiteX46" fmla="*/ 5881786 w 6091008"/>
                <a:gd name="connsiteY46" fmla="*/ 4790295 h 6858000"/>
                <a:gd name="connsiteX47" fmla="*/ 5539609 w 6091008"/>
                <a:gd name="connsiteY47" fmla="*/ 5504511 h 6858000"/>
                <a:gd name="connsiteX48" fmla="*/ 5432400 w 6091008"/>
                <a:gd name="connsiteY48" fmla="*/ 5669348 h 6858000"/>
                <a:gd name="connsiteX49" fmla="*/ 5404330 w 6091008"/>
                <a:gd name="connsiteY49" fmla="*/ 5709372 h 6858000"/>
                <a:gd name="connsiteX50" fmla="*/ 5375525 w 6091008"/>
                <a:gd name="connsiteY50" fmla="*/ 5748757 h 6858000"/>
                <a:gd name="connsiteX51" fmla="*/ 5317831 w 6091008"/>
                <a:gd name="connsiteY51" fmla="*/ 5827355 h 6858000"/>
                <a:gd name="connsiteX52" fmla="*/ 5288208 w 6091008"/>
                <a:gd name="connsiteY52" fmla="*/ 5865932 h 6858000"/>
                <a:gd name="connsiteX53" fmla="*/ 5273251 w 6091008"/>
                <a:gd name="connsiteY53" fmla="*/ 5885035 h 6858000"/>
                <a:gd name="connsiteX54" fmla="*/ 5256656 w 6091008"/>
                <a:gd name="connsiteY54" fmla="*/ 5902520 h 6858000"/>
                <a:gd name="connsiteX55" fmla="*/ 5189858 w 6091008"/>
                <a:gd name="connsiteY55" fmla="*/ 5971616 h 6858000"/>
                <a:gd name="connsiteX56" fmla="*/ 5156287 w 6091008"/>
                <a:gd name="connsiteY56" fmla="*/ 6005600 h 6858000"/>
                <a:gd name="connsiteX57" fmla="*/ 5121598 w 6091008"/>
                <a:gd name="connsiteY57" fmla="*/ 6037962 h 6858000"/>
                <a:gd name="connsiteX58" fmla="*/ 5051798 w 6091008"/>
                <a:gd name="connsiteY58" fmla="*/ 6101838 h 6858000"/>
                <a:gd name="connsiteX59" fmla="*/ 4463594 w 6091008"/>
                <a:gd name="connsiteY59" fmla="*/ 6532280 h 6858000"/>
                <a:gd name="connsiteX60" fmla="*/ 4388637 w 6091008"/>
                <a:gd name="connsiteY60" fmla="*/ 6579169 h 6858000"/>
                <a:gd name="connsiteX61" fmla="*/ 4312856 w 6091008"/>
                <a:gd name="connsiteY61" fmla="*/ 6623337 h 6858000"/>
                <a:gd name="connsiteX62" fmla="*/ 4237558 w 6091008"/>
                <a:gd name="connsiteY62" fmla="*/ 6667632 h 6858000"/>
                <a:gd name="connsiteX63" fmla="*/ 4161774 w 6091008"/>
                <a:gd name="connsiteY63" fmla="*/ 6709883 h 6858000"/>
                <a:gd name="connsiteX64" fmla="*/ 4010448 w 6091008"/>
                <a:gd name="connsiteY64" fmla="*/ 6792981 h 6858000"/>
                <a:gd name="connsiteX65" fmla="*/ 3935163 w 6091008"/>
                <a:gd name="connsiteY65" fmla="*/ 6834338 h 6858000"/>
                <a:gd name="connsiteX66" fmla="*/ 3892887 w 6091008"/>
                <a:gd name="connsiteY66" fmla="*/ 6858000 h 6858000"/>
                <a:gd name="connsiteX67" fmla="*/ 2743942 w 6091008"/>
                <a:gd name="connsiteY67" fmla="*/ 6858000 h 6858000"/>
                <a:gd name="connsiteX68" fmla="*/ 2852577 w 6091008"/>
                <a:gd name="connsiteY68" fmla="*/ 6838910 h 6858000"/>
                <a:gd name="connsiteX69" fmla="*/ 3143255 w 6091008"/>
                <a:gd name="connsiteY69" fmla="*/ 6759775 h 6858000"/>
                <a:gd name="connsiteX70" fmla="*/ 3430899 w 6091008"/>
                <a:gd name="connsiteY70" fmla="*/ 6650056 h 6858000"/>
                <a:gd name="connsiteX71" fmla="*/ 3713289 w 6091008"/>
                <a:gd name="connsiteY71" fmla="*/ 6514054 h 6858000"/>
                <a:gd name="connsiteX72" fmla="*/ 3981228 w 6091008"/>
                <a:gd name="connsiteY72" fmla="*/ 6334878 h 6858000"/>
                <a:gd name="connsiteX73" fmla="*/ 4107885 w 6091008"/>
                <a:gd name="connsiteY73" fmla="*/ 6233689 h 6858000"/>
                <a:gd name="connsiteX74" fmla="*/ 4169795 w 6091008"/>
                <a:gd name="connsiteY74" fmla="*/ 6181389 h 6858000"/>
                <a:gd name="connsiteX75" fmla="*/ 4229189 w 6091008"/>
                <a:gd name="connsiteY75" fmla="*/ 6125914 h 6858000"/>
                <a:gd name="connsiteX76" fmla="*/ 4652064 w 6091008"/>
                <a:gd name="connsiteY76" fmla="*/ 5641457 h 6858000"/>
                <a:gd name="connsiteX77" fmla="*/ 4697555 w 6091008"/>
                <a:gd name="connsiteY77" fmla="*/ 5576516 h 6858000"/>
                <a:gd name="connsiteX78" fmla="*/ 4720492 w 6091008"/>
                <a:gd name="connsiteY78" fmla="*/ 5544537 h 6858000"/>
                <a:gd name="connsiteX79" fmla="*/ 4741922 w 6091008"/>
                <a:gd name="connsiteY79" fmla="*/ 5511420 h 6858000"/>
                <a:gd name="connsiteX80" fmla="*/ 4784179 w 6091008"/>
                <a:gd name="connsiteY80" fmla="*/ 5445022 h 6858000"/>
                <a:gd name="connsiteX81" fmla="*/ 4794796 w 6091008"/>
                <a:gd name="connsiteY81" fmla="*/ 5428584 h 6858000"/>
                <a:gd name="connsiteX82" fmla="*/ 4807173 w 6091008"/>
                <a:gd name="connsiteY82" fmla="*/ 5413795 h 6858000"/>
                <a:gd name="connsiteX83" fmla="*/ 4830010 w 6091008"/>
                <a:gd name="connsiteY83" fmla="*/ 5382674 h 6858000"/>
                <a:gd name="connsiteX84" fmla="*/ 4874298 w 6091008"/>
                <a:gd name="connsiteY84" fmla="*/ 5319323 h 6858000"/>
                <a:gd name="connsiteX85" fmla="*/ 4896484 w 6091008"/>
                <a:gd name="connsiteY85" fmla="*/ 5287734 h 6858000"/>
                <a:gd name="connsiteX86" fmla="*/ 4918019 w 6091008"/>
                <a:gd name="connsiteY86" fmla="*/ 5255673 h 6858000"/>
                <a:gd name="connsiteX87" fmla="*/ 4999238 w 6091008"/>
                <a:gd name="connsiteY87" fmla="*/ 5124058 h 6858000"/>
                <a:gd name="connsiteX88" fmla="*/ 5251271 w 6091008"/>
                <a:gd name="connsiteY88" fmla="*/ 4554965 h 6858000"/>
                <a:gd name="connsiteX89" fmla="*/ 5276136 w 6091008"/>
                <a:gd name="connsiteY89" fmla="*/ 4480521 h 6858000"/>
                <a:gd name="connsiteX90" fmla="*/ 5297442 w 6091008"/>
                <a:gd name="connsiteY90" fmla="*/ 4404389 h 6858000"/>
                <a:gd name="connsiteX91" fmla="*/ 5318953 w 6091008"/>
                <a:gd name="connsiteY91" fmla="*/ 4328458 h 6858000"/>
                <a:gd name="connsiteX92" fmla="*/ 5328684 w 6091008"/>
                <a:gd name="connsiteY92" fmla="*/ 4291175 h 6858000"/>
                <a:gd name="connsiteX93" fmla="*/ 5337470 w 6091008"/>
                <a:gd name="connsiteY93" fmla="*/ 4254522 h 6858000"/>
                <a:gd name="connsiteX94" fmla="*/ 5353277 w 6091008"/>
                <a:gd name="connsiteY94" fmla="*/ 4181038 h 6858000"/>
                <a:gd name="connsiteX95" fmla="*/ 5366762 w 6091008"/>
                <a:gd name="connsiteY95" fmla="*/ 4107520 h 6858000"/>
                <a:gd name="connsiteX96" fmla="*/ 5373105 w 6091008"/>
                <a:gd name="connsiteY96" fmla="*/ 4070802 h 6858000"/>
                <a:gd name="connsiteX97" fmla="*/ 5378288 w 6091008"/>
                <a:gd name="connsiteY97" fmla="*/ 4034066 h 6858000"/>
                <a:gd name="connsiteX98" fmla="*/ 5383471 w 6091008"/>
                <a:gd name="connsiteY98" fmla="*/ 3997331 h 6858000"/>
                <a:gd name="connsiteX99" fmla="*/ 5387373 w 6091008"/>
                <a:gd name="connsiteY99" fmla="*/ 3960547 h 6858000"/>
                <a:gd name="connsiteX100" fmla="*/ 5375699 w 6091008"/>
                <a:gd name="connsiteY100" fmla="*/ 3369810 h 6858000"/>
                <a:gd name="connsiteX101" fmla="*/ 5225695 w 6091008"/>
                <a:gd name="connsiteY101" fmla="*/ 2777923 h 6858000"/>
                <a:gd name="connsiteX102" fmla="*/ 4989893 w 6091008"/>
                <a:gd name="connsiteY102" fmla="*/ 2181595 h 6858000"/>
                <a:gd name="connsiteX103" fmla="*/ 4856777 w 6091008"/>
                <a:gd name="connsiteY103" fmla="*/ 1872581 h 6858000"/>
                <a:gd name="connsiteX104" fmla="*/ 4729367 w 6091008"/>
                <a:gd name="connsiteY104" fmla="*/ 1547581 h 6858000"/>
                <a:gd name="connsiteX105" fmla="*/ 4510575 w 6091008"/>
                <a:gd name="connsiteY105" fmla="*/ 917244 h 6858000"/>
                <a:gd name="connsiteX106" fmla="*/ 4387446 w 6091008"/>
                <a:gd name="connsiteY106" fmla="*/ 626512 h 6858000"/>
                <a:gd name="connsiteX107" fmla="*/ 4227716 w 6091008"/>
                <a:gd name="connsiteY107" fmla="*/ 368510 h 6858000"/>
                <a:gd name="connsiteX108" fmla="*/ 4017774 w 6091008"/>
                <a:gd name="connsiteY108" fmla="*/ 161674 h 6858000"/>
                <a:gd name="connsiteX109" fmla="*/ 3761542 w 6091008"/>
                <a:gd name="connsiteY109" fmla="*/ 19860 h 6858000"/>
                <a:gd name="connsiteX110" fmla="*/ 3727185 w 6091008"/>
                <a:gd name="connsiteY110" fmla="*/ 6533 h 6858000"/>
                <a:gd name="connsiteX111" fmla="*/ 1325680 w 6091008"/>
                <a:gd name="connsiteY111" fmla="*/ 0 h 6858000"/>
                <a:gd name="connsiteX112" fmla="*/ 2347354 w 6091008"/>
                <a:gd name="connsiteY112" fmla="*/ 0 h 6858000"/>
                <a:gd name="connsiteX113" fmla="*/ 2262734 w 6091008"/>
                <a:gd name="connsiteY113" fmla="*/ 20581 h 6858000"/>
                <a:gd name="connsiteX114" fmla="*/ 1969830 w 6091008"/>
                <a:gd name="connsiteY114" fmla="*/ 118108 h 6858000"/>
                <a:gd name="connsiteX115" fmla="*/ 1897367 w 6091008"/>
                <a:gd name="connsiteY115" fmla="*/ 145059 h 6858000"/>
                <a:gd name="connsiteX116" fmla="*/ 1825860 w 6091008"/>
                <a:gd name="connsiteY116" fmla="*/ 175210 h 6858000"/>
                <a:gd name="connsiteX117" fmla="*/ 1754258 w 6091008"/>
                <a:gd name="connsiteY117" fmla="*/ 204746 h 6858000"/>
                <a:gd name="connsiteX118" fmla="*/ 1683442 w 6091008"/>
                <a:gd name="connsiteY118" fmla="*/ 237143 h 6858000"/>
                <a:gd name="connsiteX119" fmla="*/ 1612330 w 6091008"/>
                <a:gd name="connsiteY119" fmla="*/ 268724 h 6858000"/>
                <a:gd name="connsiteX120" fmla="*/ 1542244 w 6091008"/>
                <a:gd name="connsiteY120" fmla="*/ 303229 h 6858000"/>
                <a:gd name="connsiteX121" fmla="*/ 1471990 w 6091008"/>
                <a:gd name="connsiteY121" fmla="*/ 337395 h 6858000"/>
                <a:gd name="connsiteX122" fmla="*/ 1402813 w 6091008"/>
                <a:gd name="connsiteY122" fmla="*/ 374794 h 6858000"/>
                <a:gd name="connsiteX123" fmla="*/ 1333886 w 6091008"/>
                <a:gd name="connsiteY123" fmla="*/ 412702 h 6858000"/>
                <a:gd name="connsiteX124" fmla="*/ 1266278 w 6091008"/>
                <a:gd name="connsiteY124" fmla="*/ 453907 h 6858000"/>
                <a:gd name="connsiteX125" fmla="*/ 1199136 w 6091008"/>
                <a:gd name="connsiteY125" fmla="*/ 496266 h 6858000"/>
                <a:gd name="connsiteX126" fmla="*/ 1182302 w 6091008"/>
                <a:gd name="connsiteY126" fmla="*/ 506917 h 6858000"/>
                <a:gd name="connsiteX127" fmla="*/ 1166009 w 6091008"/>
                <a:gd name="connsiteY127" fmla="*/ 518449 h 6858000"/>
                <a:gd name="connsiteX128" fmla="*/ 1133302 w 6091008"/>
                <a:gd name="connsiteY128" fmla="*/ 541479 h 6858000"/>
                <a:gd name="connsiteX129" fmla="*/ 1067923 w 6091008"/>
                <a:gd name="connsiteY129" fmla="*/ 587403 h 6858000"/>
                <a:gd name="connsiteX130" fmla="*/ 1051509 w 6091008"/>
                <a:gd name="connsiteY130" fmla="*/ 598902 h 6858000"/>
                <a:gd name="connsiteX131" fmla="*/ 1035673 w 6091008"/>
                <a:gd name="connsiteY131" fmla="*/ 611145 h 6858000"/>
                <a:gd name="connsiteX132" fmla="*/ 1003878 w 6091008"/>
                <a:gd name="connsiteY132" fmla="*/ 635598 h 6858000"/>
                <a:gd name="connsiteX133" fmla="*/ 877673 w 6091008"/>
                <a:gd name="connsiteY133" fmla="*/ 735582 h 6858000"/>
                <a:gd name="connsiteX134" fmla="*/ 417533 w 6091008"/>
                <a:gd name="connsiteY134" fmla="*/ 1198720 h 6858000"/>
                <a:gd name="connsiteX135" fmla="*/ 54935 w 6091008"/>
                <a:gd name="connsiteY135" fmla="*/ 1756293 h 6858000"/>
                <a:gd name="connsiteX136" fmla="*/ 17844 w 6091008"/>
                <a:gd name="connsiteY136" fmla="*/ 1831433 h 6858000"/>
                <a:gd name="connsiteX137" fmla="*/ 0 w 6091008"/>
                <a:gd name="connsiteY137" fmla="*/ 1869131 h 6858000"/>
                <a:gd name="connsiteX138" fmla="*/ 0 w 6091008"/>
                <a:gd name="connsiteY138" fmla="*/ 1198550 h 6858000"/>
                <a:gd name="connsiteX139" fmla="*/ 185957 w 6091008"/>
                <a:gd name="connsiteY139" fmla="*/ 961506 h 6858000"/>
                <a:gd name="connsiteX140" fmla="*/ 689746 w 6091008"/>
                <a:gd name="connsiteY140" fmla="*/ 447064 h 6858000"/>
                <a:gd name="connsiteX141" fmla="*/ 827126 w 6091008"/>
                <a:gd name="connsiteY141" fmla="*/ 333881 h 6858000"/>
                <a:gd name="connsiteX142" fmla="*/ 968997 w 6091008"/>
                <a:gd name="connsiteY142" fmla="*/ 228085 h 6858000"/>
                <a:gd name="connsiteX143" fmla="*/ 1004883 w 6091008"/>
                <a:gd name="connsiteY143" fmla="*/ 202373 h 6858000"/>
                <a:gd name="connsiteX144" fmla="*/ 1022826 w 6091008"/>
                <a:gd name="connsiteY144" fmla="*/ 189517 h 6858000"/>
                <a:gd name="connsiteX145" fmla="*/ 1041187 w 6091008"/>
                <a:gd name="connsiteY145" fmla="*/ 177509 h 6858000"/>
                <a:gd name="connsiteX146" fmla="*/ 1114760 w 6091008"/>
                <a:gd name="connsiteY146" fmla="*/ 129512 h 6858000"/>
                <a:gd name="connsiteX147" fmla="*/ 1188498 w 6091008"/>
                <a:gd name="connsiteY147" fmla="*/ 81854 h 6858000"/>
                <a:gd name="connsiteX148" fmla="*/ 1263461 w 6091008"/>
                <a:gd name="connsiteY148" fmla="*/ 3688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6091008" h="6858000">
                  <a:moveTo>
                    <a:pt x="0" y="5476844"/>
                  </a:moveTo>
                  <a:lnTo>
                    <a:pt x="15220" y="5501668"/>
                  </a:lnTo>
                  <a:cubicBezTo>
                    <a:pt x="69097" y="5585141"/>
                    <a:pt x="130925" y="5654403"/>
                    <a:pt x="198940" y="5717964"/>
                  </a:cubicBezTo>
                  <a:lnTo>
                    <a:pt x="251499" y="5763842"/>
                  </a:lnTo>
                  <a:lnTo>
                    <a:pt x="308460" y="5806337"/>
                  </a:lnTo>
                  <a:cubicBezTo>
                    <a:pt x="326685" y="5820934"/>
                    <a:pt x="348384" y="5833667"/>
                    <a:pt x="368305" y="5847248"/>
                  </a:cubicBezTo>
                  <a:cubicBezTo>
                    <a:pt x="388782" y="5860683"/>
                    <a:pt x="408424" y="5874336"/>
                    <a:pt x="430451" y="5887305"/>
                  </a:cubicBezTo>
                  <a:cubicBezTo>
                    <a:pt x="601703" y="5991186"/>
                    <a:pt x="792871" y="6091279"/>
                    <a:pt x="975811" y="6205653"/>
                  </a:cubicBezTo>
                  <a:cubicBezTo>
                    <a:pt x="1159565" y="6318920"/>
                    <a:pt x="1337666" y="6443625"/>
                    <a:pt x="1510250" y="6575390"/>
                  </a:cubicBezTo>
                  <a:cubicBezTo>
                    <a:pt x="1658997" y="6690317"/>
                    <a:pt x="1824862" y="6774210"/>
                    <a:pt x="2002437" y="6825029"/>
                  </a:cubicBezTo>
                  <a:cubicBezTo>
                    <a:pt x="2046812" y="6837803"/>
                    <a:pt x="2091936" y="6848385"/>
                    <a:pt x="2137670" y="6856874"/>
                  </a:cubicBezTo>
                  <a:lnTo>
                    <a:pt x="2145778" y="6858000"/>
                  </a:lnTo>
                  <a:lnTo>
                    <a:pt x="1098858" y="6858000"/>
                  </a:lnTo>
                  <a:lnTo>
                    <a:pt x="1004166" y="6786858"/>
                  </a:lnTo>
                  <a:cubicBezTo>
                    <a:pt x="920997" y="6725805"/>
                    <a:pt x="837118" y="6666016"/>
                    <a:pt x="751974" y="6608169"/>
                  </a:cubicBezTo>
                  <a:lnTo>
                    <a:pt x="623305" y="6522172"/>
                  </a:lnTo>
                  <a:lnTo>
                    <a:pt x="492346" y="6437477"/>
                  </a:lnTo>
                  <a:lnTo>
                    <a:pt x="358536" y="6352312"/>
                  </a:lnTo>
                  <a:lnTo>
                    <a:pt x="290710" y="6308820"/>
                  </a:lnTo>
                  <a:lnTo>
                    <a:pt x="221792" y="6263122"/>
                  </a:lnTo>
                  <a:cubicBezTo>
                    <a:pt x="198889" y="6248595"/>
                    <a:pt x="175526" y="6231442"/>
                    <a:pt x="152460" y="6215106"/>
                  </a:cubicBezTo>
                  <a:cubicBezTo>
                    <a:pt x="129301" y="6198154"/>
                    <a:pt x="105988" y="6183223"/>
                    <a:pt x="83055" y="6163978"/>
                  </a:cubicBezTo>
                  <a:lnTo>
                    <a:pt x="14161" y="6109014"/>
                  </a:lnTo>
                  <a:lnTo>
                    <a:pt x="0" y="6096195"/>
                  </a:lnTo>
                  <a:close/>
                  <a:moveTo>
                    <a:pt x="3707444" y="0"/>
                  </a:moveTo>
                  <a:lnTo>
                    <a:pt x="4265528" y="0"/>
                  </a:lnTo>
                  <a:lnTo>
                    <a:pt x="4291472" y="15596"/>
                  </a:lnTo>
                  <a:cubicBezTo>
                    <a:pt x="4339292" y="47637"/>
                    <a:pt x="4385917" y="82210"/>
                    <a:pt x="4431124" y="119052"/>
                  </a:cubicBezTo>
                  <a:cubicBezTo>
                    <a:pt x="4612085" y="266897"/>
                    <a:pt x="4766658" y="451392"/>
                    <a:pt x="4899570" y="643769"/>
                  </a:cubicBezTo>
                  <a:cubicBezTo>
                    <a:pt x="5032421" y="836866"/>
                    <a:pt x="5144168" y="1037706"/>
                    <a:pt x="5247925" y="1232134"/>
                  </a:cubicBezTo>
                  <a:cubicBezTo>
                    <a:pt x="5299886" y="1329516"/>
                    <a:pt x="5349860" y="1425631"/>
                    <a:pt x="5401234" y="1518442"/>
                  </a:cubicBezTo>
                  <a:lnTo>
                    <a:pt x="5480921" y="1662114"/>
                  </a:lnTo>
                  <a:cubicBezTo>
                    <a:pt x="5508162" y="1711659"/>
                    <a:pt x="5535098" y="1761858"/>
                    <a:pt x="5561804" y="1812436"/>
                  </a:cubicBezTo>
                  <a:cubicBezTo>
                    <a:pt x="5668394" y="2015131"/>
                    <a:pt x="5769309" y="2228374"/>
                    <a:pt x="5855037" y="2457716"/>
                  </a:cubicBezTo>
                  <a:cubicBezTo>
                    <a:pt x="5940757" y="2686612"/>
                    <a:pt x="6011031" y="2932566"/>
                    <a:pt x="6052254" y="3193699"/>
                  </a:cubicBezTo>
                  <a:cubicBezTo>
                    <a:pt x="6093625" y="3454283"/>
                    <a:pt x="6103924" y="3730828"/>
                    <a:pt x="6073151" y="4004612"/>
                  </a:cubicBezTo>
                  <a:lnTo>
                    <a:pt x="6067309" y="4055890"/>
                  </a:lnTo>
                  <a:cubicBezTo>
                    <a:pt x="6065066" y="4072953"/>
                    <a:pt x="6062462" y="4089919"/>
                    <a:pt x="6059979" y="4106917"/>
                  </a:cubicBezTo>
                  <a:lnTo>
                    <a:pt x="6052371" y="4158016"/>
                  </a:lnTo>
                  <a:cubicBezTo>
                    <a:pt x="6049766" y="4174982"/>
                    <a:pt x="6046401" y="4191890"/>
                    <a:pt x="6043434" y="4208759"/>
                  </a:cubicBezTo>
                  <a:cubicBezTo>
                    <a:pt x="6037102" y="4242536"/>
                    <a:pt x="6031011" y="4276380"/>
                    <a:pt x="6023229" y="4309769"/>
                  </a:cubicBezTo>
                  <a:cubicBezTo>
                    <a:pt x="6015690" y="4343223"/>
                    <a:pt x="6008874" y="4376870"/>
                    <a:pt x="5999922" y="4409799"/>
                  </a:cubicBezTo>
                  <a:lnTo>
                    <a:pt x="5987157" y="4459369"/>
                  </a:lnTo>
                  <a:cubicBezTo>
                    <a:pt x="5982945" y="4476053"/>
                    <a:pt x="5978687" y="4492427"/>
                    <a:pt x="5973731" y="4508027"/>
                  </a:cubicBezTo>
                  <a:lnTo>
                    <a:pt x="5944653" y="4602538"/>
                  </a:lnTo>
                  <a:lnTo>
                    <a:pt x="5915334" y="4696982"/>
                  </a:lnTo>
                  <a:cubicBezTo>
                    <a:pt x="5905346" y="4728457"/>
                    <a:pt x="5892944" y="4759283"/>
                    <a:pt x="5881786" y="4790295"/>
                  </a:cubicBezTo>
                  <a:cubicBezTo>
                    <a:pt x="5791737" y="5038923"/>
                    <a:pt x="5677271" y="5280123"/>
                    <a:pt x="5539609" y="5504511"/>
                  </a:cubicBezTo>
                  <a:lnTo>
                    <a:pt x="5432400" y="5669348"/>
                  </a:lnTo>
                  <a:cubicBezTo>
                    <a:pt x="5423763" y="5683225"/>
                    <a:pt x="5413823" y="5696165"/>
                    <a:pt x="5404330" y="5709372"/>
                  </a:cubicBezTo>
                  <a:lnTo>
                    <a:pt x="5375525" y="5748757"/>
                  </a:lnTo>
                  <a:lnTo>
                    <a:pt x="5317831" y="5827355"/>
                  </a:lnTo>
                  <a:cubicBezTo>
                    <a:pt x="5308217" y="5840529"/>
                    <a:pt x="5298639" y="5853567"/>
                    <a:pt x="5288208" y="5865932"/>
                  </a:cubicBezTo>
                  <a:cubicBezTo>
                    <a:pt x="5283153" y="5872232"/>
                    <a:pt x="5278509" y="5878936"/>
                    <a:pt x="5273251" y="5885035"/>
                  </a:cubicBezTo>
                  <a:cubicBezTo>
                    <a:pt x="5267908" y="5890963"/>
                    <a:pt x="5262120" y="5896624"/>
                    <a:pt x="5256656" y="5902520"/>
                  </a:cubicBezTo>
                  <a:lnTo>
                    <a:pt x="5189858" y="5971616"/>
                  </a:lnTo>
                  <a:cubicBezTo>
                    <a:pt x="5178681" y="5982899"/>
                    <a:pt x="5167959" y="5994892"/>
                    <a:pt x="5156287" y="6005600"/>
                  </a:cubicBezTo>
                  <a:lnTo>
                    <a:pt x="5121598" y="6037962"/>
                  </a:lnTo>
                  <a:lnTo>
                    <a:pt x="5051798" y="6101838"/>
                  </a:lnTo>
                  <a:cubicBezTo>
                    <a:pt x="4864110" y="6268956"/>
                    <a:pt x="4663874" y="6407541"/>
                    <a:pt x="4463594" y="6532280"/>
                  </a:cubicBezTo>
                  <a:cubicBezTo>
                    <a:pt x="4438472" y="6547774"/>
                    <a:pt x="4413434" y="6563439"/>
                    <a:pt x="4388637" y="6579169"/>
                  </a:cubicBezTo>
                  <a:lnTo>
                    <a:pt x="4312856" y="6623337"/>
                  </a:lnTo>
                  <a:lnTo>
                    <a:pt x="4237558" y="6667632"/>
                  </a:lnTo>
                  <a:cubicBezTo>
                    <a:pt x="4212548" y="6682715"/>
                    <a:pt x="4186842" y="6695553"/>
                    <a:pt x="4161774" y="6709883"/>
                  </a:cubicBezTo>
                  <a:cubicBezTo>
                    <a:pt x="4111167" y="6737392"/>
                    <a:pt x="4061123" y="6766670"/>
                    <a:pt x="4010448" y="6792981"/>
                  </a:cubicBezTo>
                  <a:cubicBezTo>
                    <a:pt x="3985322" y="6806562"/>
                    <a:pt x="3960037" y="6820248"/>
                    <a:pt x="3935163" y="6834338"/>
                  </a:cubicBezTo>
                  <a:lnTo>
                    <a:pt x="3892887" y="6858000"/>
                  </a:lnTo>
                  <a:lnTo>
                    <a:pt x="2743942" y="6858000"/>
                  </a:lnTo>
                  <a:lnTo>
                    <a:pt x="2852577" y="6838910"/>
                  </a:lnTo>
                  <a:cubicBezTo>
                    <a:pt x="2949686" y="6818527"/>
                    <a:pt x="3046805" y="6791706"/>
                    <a:pt x="3143255" y="6759775"/>
                  </a:cubicBezTo>
                  <a:cubicBezTo>
                    <a:pt x="3239807" y="6727945"/>
                    <a:pt x="3335416" y="6689975"/>
                    <a:pt x="3430899" y="6650056"/>
                  </a:cubicBezTo>
                  <a:cubicBezTo>
                    <a:pt x="3526299" y="6609969"/>
                    <a:pt x="3621242" y="6565786"/>
                    <a:pt x="3713289" y="6514054"/>
                  </a:cubicBezTo>
                  <a:cubicBezTo>
                    <a:pt x="3805137" y="6460650"/>
                    <a:pt x="3895762" y="6401178"/>
                    <a:pt x="3981228" y="6334878"/>
                  </a:cubicBezTo>
                  <a:cubicBezTo>
                    <a:pt x="4024934" y="6303166"/>
                    <a:pt x="4066572" y="6268544"/>
                    <a:pt x="4107885" y="6233689"/>
                  </a:cubicBezTo>
                  <a:cubicBezTo>
                    <a:pt x="4128602" y="6216277"/>
                    <a:pt x="4149365" y="6199173"/>
                    <a:pt x="4169795" y="6181389"/>
                  </a:cubicBezTo>
                  <a:cubicBezTo>
                    <a:pt x="4189729" y="6163032"/>
                    <a:pt x="4209542" y="6144643"/>
                    <a:pt x="4229189" y="6125914"/>
                  </a:cubicBezTo>
                  <a:cubicBezTo>
                    <a:pt x="4387326" y="5978255"/>
                    <a:pt x="4528049" y="5812977"/>
                    <a:pt x="4652064" y="5641457"/>
                  </a:cubicBezTo>
                  <a:lnTo>
                    <a:pt x="4697555" y="5576516"/>
                  </a:lnTo>
                  <a:lnTo>
                    <a:pt x="4720492" y="5544537"/>
                  </a:lnTo>
                  <a:cubicBezTo>
                    <a:pt x="4728246" y="5533956"/>
                    <a:pt x="4734819" y="5522469"/>
                    <a:pt x="4741922" y="5511420"/>
                  </a:cubicBezTo>
                  <a:lnTo>
                    <a:pt x="4784179" y="5445022"/>
                  </a:lnTo>
                  <a:cubicBezTo>
                    <a:pt x="4787730" y="5439497"/>
                    <a:pt x="4791161" y="5433940"/>
                    <a:pt x="4794796" y="5428584"/>
                  </a:cubicBezTo>
                  <a:cubicBezTo>
                    <a:pt x="4798637" y="5423432"/>
                    <a:pt x="4803091" y="5418884"/>
                    <a:pt x="4807173" y="5413795"/>
                  </a:cubicBezTo>
                  <a:cubicBezTo>
                    <a:pt x="4815384" y="5403926"/>
                    <a:pt x="4822656" y="5393214"/>
                    <a:pt x="4830010" y="5382674"/>
                  </a:cubicBezTo>
                  <a:lnTo>
                    <a:pt x="4874298" y="5319323"/>
                  </a:lnTo>
                  <a:lnTo>
                    <a:pt x="4896484" y="5287734"/>
                  </a:lnTo>
                  <a:cubicBezTo>
                    <a:pt x="4903839" y="5277191"/>
                    <a:pt x="4911520" y="5266885"/>
                    <a:pt x="4918019" y="5255673"/>
                  </a:cubicBezTo>
                  <a:lnTo>
                    <a:pt x="4999238" y="5124058"/>
                  </a:lnTo>
                  <a:cubicBezTo>
                    <a:pt x="5102559" y="4945225"/>
                    <a:pt x="5185787" y="4753943"/>
                    <a:pt x="5251271" y="4554965"/>
                  </a:cubicBezTo>
                  <a:cubicBezTo>
                    <a:pt x="5259371" y="4530051"/>
                    <a:pt x="5268846" y="4505799"/>
                    <a:pt x="5276136" y="4480521"/>
                  </a:cubicBezTo>
                  <a:lnTo>
                    <a:pt x="5297442" y="4404389"/>
                  </a:lnTo>
                  <a:lnTo>
                    <a:pt x="5318953" y="4328458"/>
                  </a:lnTo>
                  <a:cubicBezTo>
                    <a:pt x="5322895" y="4315679"/>
                    <a:pt x="5325929" y="4303390"/>
                    <a:pt x="5328684" y="4291175"/>
                  </a:cubicBezTo>
                  <a:lnTo>
                    <a:pt x="5337470" y="4254522"/>
                  </a:lnTo>
                  <a:cubicBezTo>
                    <a:pt x="5343899" y="4230045"/>
                    <a:pt x="5348129" y="4205565"/>
                    <a:pt x="5353277" y="4181038"/>
                  </a:cubicBezTo>
                  <a:cubicBezTo>
                    <a:pt x="5358786" y="4156608"/>
                    <a:pt x="5362533" y="4132000"/>
                    <a:pt x="5366762" y="4107520"/>
                  </a:cubicBezTo>
                  <a:cubicBezTo>
                    <a:pt x="5368877" y="4095280"/>
                    <a:pt x="5371390" y="4083000"/>
                    <a:pt x="5373105" y="4070802"/>
                  </a:cubicBezTo>
                  <a:lnTo>
                    <a:pt x="5378288" y="4034066"/>
                  </a:lnTo>
                  <a:lnTo>
                    <a:pt x="5383471" y="3997331"/>
                  </a:lnTo>
                  <a:lnTo>
                    <a:pt x="5387373" y="3960547"/>
                  </a:lnTo>
                  <a:cubicBezTo>
                    <a:pt x="5408513" y="3764258"/>
                    <a:pt x="5404752" y="3567184"/>
                    <a:pt x="5375699" y="3369810"/>
                  </a:cubicBezTo>
                  <a:cubicBezTo>
                    <a:pt x="5347044" y="3172396"/>
                    <a:pt x="5293473" y="2975222"/>
                    <a:pt x="5225695" y="2777923"/>
                  </a:cubicBezTo>
                  <a:cubicBezTo>
                    <a:pt x="5157675" y="2580560"/>
                    <a:pt x="5075729" y="2382997"/>
                    <a:pt x="4989893" y="2181595"/>
                  </a:cubicBezTo>
                  <a:lnTo>
                    <a:pt x="4856777" y="1872581"/>
                  </a:lnTo>
                  <a:cubicBezTo>
                    <a:pt x="4811108" y="1763784"/>
                    <a:pt x="4768691" y="1655416"/>
                    <a:pt x="4729367" y="1547581"/>
                  </a:cubicBezTo>
                  <a:cubicBezTo>
                    <a:pt x="4650320" y="1331954"/>
                    <a:pt x="4585048" y="1118545"/>
                    <a:pt x="4510575" y="917244"/>
                  </a:cubicBezTo>
                  <a:cubicBezTo>
                    <a:pt x="4473339" y="816594"/>
                    <a:pt x="4433491" y="718925"/>
                    <a:pt x="4387446" y="626512"/>
                  </a:cubicBezTo>
                  <a:cubicBezTo>
                    <a:pt x="4341559" y="533993"/>
                    <a:pt x="4289352" y="446701"/>
                    <a:pt x="4227716" y="368510"/>
                  </a:cubicBezTo>
                  <a:cubicBezTo>
                    <a:pt x="4166554" y="290006"/>
                    <a:pt x="4096194" y="220222"/>
                    <a:pt x="4017774" y="161674"/>
                  </a:cubicBezTo>
                  <a:cubicBezTo>
                    <a:pt x="3939391" y="102989"/>
                    <a:pt x="3853034" y="55709"/>
                    <a:pt x="3761542" y="19860"/>
                  </a:cubicBezTo>
                  <a:lnTo>
                    <a:pt x="3727185" y="6533"/>
                  </a:lnTo>
                  <a:close/>
                  <a:moveTo>
                    <a:pt x="1325680" y="0"/>
                  </a:moveTo>
                  <a:lnTo>
                    <a:pt x="2347354" y="0"/>
                  </a:lnTo>
                  <a:lnTo>
                    <a:pt x="2262734" y="20581"/>
                  </a:lnTo>
                  <a:cubicBezTo>
                    <a:pt x="2164073" y="49233"/>
                    <a:pt x="2066423" y="82020"/>
                    <a:pt x="1969830" y="118108"/>
                  </a:cubicBezTo>
                  <a:cubicBezTo>
                    <a:pt x="1945675" y="127092"/>
                    <a:pt x="1921391" y="135598"/>
                    <a:pt x="1897367" y="145059"/>
                  </a:cubicBezTo>
                  <a:cubicBezTo>
                    <a:pt x="1873522" y="155302"/>
                    <a:pt x="1849679" y="165546"/>
                    <a:pt x="1825860" y="175210"/>
                  </a:cubicBezTo>
                  <a:lnTo>
                    <a:pt x="1754258" y="204746"/>
                  </a:lnTo>
                  <a:lnTo>
                    <a:pt x="1683442" y="237143"/>
                  </a:lnTo>
                  <a:cubicBezTo>
                    <a:pt x="1659851" y="247896"/>
                    <a:pt x="1636127" y="258172"/>
                    <a:pt x="1612330" y="268724"/>
                  </a:cubicBezTo>
                  <a:lnTo>
                    <a:pt x="1542244" y="303229"/>
                  </a:lnTo>
                  <a:lnTo>
                    <a:pt x="1471990" y="337395"/>
                  </a:lnTo>
                  <a:cubicBezTo>
                    <a:pt x="1448660" y="349103"/>
                    <a:pt x="1425927" y="362441"/>
                    <a:pt x="1402813" y="374794"/>
                  </a:cubicBezTo>
                  <a:lnTo>
                    <a:pt x="1333886" y="412702"/>
                  </a:lnTo>
                  <a:cubicBezTo>
                    <a:pt x="1310940" y="425394"/>
                    <a:pt x="1288842" y="440228"/>
                    <a:pt x="1266278" y="453907"/>
                  </a:cubicBezTo>
                  <a:lnTo>
                    <a:pt x="1199136" y="496266"/>
                  </a:lnTo>
                  <a:lnTo>
                    <a:pt x="1182302" y="506917"/>
                  </a:lnTo>
                  <a:lnTo>
                    <a:pt x="1166009" y="518449"/>
                  </a:lnTo>
                  <a:lnTo>
                    <a:pt x="1133302" y="541479"/>
                  </a:lnTo>
                  <a:lnTo>
                    <a:pt x="1067923" y="587403"/>
                  </a:lnTo>
                  <a:lnTo>
                    <a:pt x="1051509" y="598902"/>
                  </a:lnTo>
                  <a:lnTo>
                    <a:pt x="1035673" y="611145"/>
                  </a:lnTo>
                  <a:lnTo>
                    <a:pt x="1003878" y="635598"/>
                  </a:lnTo>
                  <a:cubicBezTo>
                    <a:pt x="961473" y="668248"/>
                    <a:pt x="918407" y="699983"/>
                    <a:pt x="877673" y="735582"/>
                  </a:cubicBezTo>
                  <a:cubicBezTo>
                    <a:pt x="711850" y="872792"/>
                    <a:pt x="555901" y="1026776"/>
                    <a:pt x="417533" y="1198720"/>
                  </a:cubicBezTo>
                  <a:cubicBezTo>
                    <a:pt x="278999" y="1370325"/>
                    <a:pt x="156917" y="1557820"/>
                    <a:pt x="54935" y="1756293"/>
                  </a:cubicBezTo>
                  <a:lnTo>
                    <a:pt x="17844" y="1831433"/>
                  </a:lnTo>
                  <a:lnTo>
                    <a:pt x="0" y="1869131"/>
                  </a:lnTo>
                  <a:lnTo>
                    <a:pt x="0" y="1198550"/>
                  </a:lnTo>
                  <a:lnTo>
                    <a:pt x="185957" y="961506"/>
                  </a:lnTo>
                  <a:cubicBezTo>
                    <a:pt x="342426" y="776600"/>
                    <a:pt x="509755" y="602849"/>
                    <a:pt x="689746" y="447064"/>
                  </a:cubicBezTo>
                  <a:cubicBezTo>
                    <a:pt x="733932" y="406795"/>
                    <a:pt x="780859" y="370795"/>
                    <a:pt x="827126" y="333881"/>
                  </a:cubicBezTo>
                  <a:cubicBezTo>
                    <a:pt x="872886" y="295949"/>
                    <a:pt x="921195" y="262526"/>
                    <a:pt x="968997" y="228085"/>
                  </a:cubicBezTo>
                  <a:lnTo>
                    <a:pt x="1004883" y="202373"/>
                  </a:lnTo>
                  <a:lnTo>
                    <a:pt x="1022826" y="189517"/>
                  </a:lnTo>
                  <a:lnTo>
                    <a:pt x="1041187" y="177509"/>
                  </a:lnTo>
                  <a:lnTo>
                    <a:pt x="1114760" y="129512"/>
                  </a:lnTo>
                  <a:cubicBezTo>
                    <a:pt x="1139435" y="113750"/>
                    <a:pt x="1163439" y="96630"/>
                    <a:pt x="1188498" y="81854"/>
                  </a:cubicBezTo>
                  <a:lnTo>
                    <a:pt x="1263461" y="36880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01D44A9-1D51-461B-A228-06F6C500B0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55600" cy="6858000"/>
            </a:xfrm>
            <a:custGeom>
              <a:avLst/>
              <a:gdLst>
                <a:gd name="connsiteX0" fmla="*/ 0 w 6055600"/>
                <a:gd name="connsiteY0" fmla="*/ 5960220 h 6858000"/>
                <a:gd name="connsiteX1" fmla="*/ 36039 w 6055600"/>
                <a:gd name="connsiteY1" fmla="*/ 6002605 h 6858000"/>
                <a:gd name="connsiteX2" fmla="*/ 92950 w 6055600"/>
                <a:gd name="connsiteY2" fmla="*/ 6059050 h 6858000"/>
                <a:gd name="connsiteX3" fmla="*/ 153706 w 6055600"/>
                <a:gd name="connsiteY3" fmla="*/ 6111427 h 6858000"/>
                <a:gd name="connsiteX4" fmla="*/ 216806 w 6055600"/>
                <a:gd name="connsiteY4" fmla="*/ 6161603 h 6858000"/>
                <a:gd name="connsiteX5" fmla="*/ 281945 w 6055600"/>
                <a:gd name="connsiteY5" fmla="*/ 6209777 h 6858000"/>
                <a:gd name="connsiteX6" fmla="*/ 553337 w 6055600"/>
                <a:gd name="connsiteY6" fmla="*/ 6391500 h 6858000"/>
                <a:gd name="connsiteX7" fmla="*/ 690543 w 6055600"/>
                <a:gd name="connsiteY7" fmla="*/ 6481634 h 6858000"/>
                <a:gd name="connsiteX8" fmla="*/ 827127 w 6055600"/>
                <a:gd name="connsiteY8" fmla="*/ 6573159 h 6858000"/>
                <a:gd name="connsiteX9" fmla="*/ 1095915 w 6055600"/>
                <a:gd name="connsiteY9" fmla="*/ 6762202 h 6858000"/>
                <a:gd name="connsiteX10" fmla="*/ 1224853 w 6055600"/>
                <a:gd name="connsiteY10" fmla="*/ 6858000 h 6858000"/>
                <a:gd name="connsiteX11" fmla="*/ 1154072 w 6055600"/>
                <a:gd name="connsiteY11" fmla="*/ 6858000 h 6858000"/>
                <a:gd name="connsiteX12" fmla="*/ 1073489 w 6055600"/>
                <a:gd name="connsiteY12" fmla="*/ 6799140 h 6858000"/>
                <a:gd name="connsiteX13" fmla="*/ 800175 w 6055600"/>
                <a:gd name="connsiteY13" fmla="*/ 6620441 h 6858000"/>
                <a:gd name="connsiteX14" fmla="*/ 231518 w 6055600"/>
                <a:gd name="connsiteY14" fmla="*/ 6299323 h 6858000"/>
                <a:gd name="connsiteX15" fmla="*/ 160401 w 6055600"/>
                <a:gd name="connsiteY15" fmla="*/ 6256627 h 6858000"/>
                <a:gd name="connsiteX16" fmla="*/ 89697 w 6055600"/>
                <a:gd name="connsiteY16" fmla="*/ 6211916 h 6858000"/>
                <a:gd name="connsiteX17" fmla="*/ 20148 w 6055600"/>
                <a:gd name="connsiteY17" fmla="*/ 6163835 h 6858000"/>
                <a:gd name="connsiteX18" fmla="*/ 0 w 6055600"/>
                <a:gd name="connsiteY18" fmla="*/ 6147796 h 6858000"/>
                <a:gd name="connsiteX19" fmla="*/ 3748345 w 6055600"/>
                <a:gd name="connsiteY19" fmla="*/ 0 h 6858000"/>
                <a:gd name="connsiteX20" fmla="*/ 4277792 w 6055600"/>
                <a:gd name="connsiteY20" fmla="*/ 0 h 6858000"/>
                <a:gd name="connsiteX21" fmla="*/ 4339531 w 6055600"/>
                <a:gd name="connsiteY21" fmla="*/ 40262 h 6858000"/>
                <a:gd name="connsiteX22" fmla="*/ 4476306 w 6055600"/>
                <a:gd name="connsiteY22" fmla="*/ 153922 h 6858000"/>
                <a:gd name="connsiteX23" fmla="*/ 4713639 w 6055600"/>
                <a:gd name="connsiteY23" fmla="*/ 422076 h 6858000"/>
                <a:gd name="connsiteX24" fmla="*/ 4906991 w 6055600"/>
                <a:gd name="connsiteY24" fmla="*/ 723463 h 6858000"/>
                <a:gd name="connsiteX25" fmla="*/ 5070511 w 6055600"/>
                <a:gd name="connsiteY25" fmla="*/ 1037524 h 6858000"/>
                <a:gd name="connsiteX26" fmla="*/ 5219493 w 6055600"/>
                <a:gd name="connsiteY26" fmla="*/ 1352079 h 6858000"/>
                <a:gd name="connsiteX27" fmla="*/ 5367779 w 6055600"/>
                <a:gd name="connsiteY27" fmla="*/ 1658945 h 6858000"/>
                <a:gd name="connsiteX28" fmla="*/ 5446095 w 6055600"/>
                <a:gd name="connsiteY28" fmla="*/ 1811301 h 6858000"/>
                <a:gd name="connsiteX29" fmla="*/ 5525115 w 6055600"/>
                <a:gd name="connsiteY29" fmla="*/ 1967103 h 6858000"/>
                <a:gd name="connsiteX30" fmla="*/ 5816642 w 6055600"/>
                <a:gd name="connsiteY30" fmla="*/ 2618837 h 6858000"/>
                <a:gd name="connsiteX31" fmla="*/ 6015787 w 6055600"/>
                <a:gd name="connsiteY31" fmla="*/ 3339957 h 6858000"/>
                <a:gd name="connsiteX32" fmla="*/ 6054206 w 6055600"/>
                <a:gd name="connsiteY32" fmla="*/ 3727239 h 6858000"/>
                <a:gd name="connsiteX33" fmla="*/ 6039811 w 6055600"/>
                <a:gd name="connsiteY33" fmla="*/ 4122735 h 6858000"/>
                <a:gd name="connsiteX34" fmla="*/ 5971601 w 6055600"/>
                <a:gd name="connsiteY34" fmla="*/ 4514288 h 6858000"/>
                <a:gd name="connsiteX35" fmla="*/ 5946751 w 6055600"/>
                <a:gd name="connsiteY35" fmla="*/ 4609838 h 6858000"/>
                <a:gd name="connsiteX36" fmla="*/ 5919986 w 6055600"/>
                <a:gd name="connsiteY36" fmla="*/ 4703178 h 6858000"/>
                <a:gd name="connsiteX37" fmla="*/ 5890731 w 6055600"/>
                <a:gd name="connsiteY37" fmla="*/ 4795992 h 6858000"/>
                <a:gd name="connsiteX38" fmla="*/ 5859058 w 6055600"/>
                <a:gd name="connsiteY38" fmla="*/ 4888015 h 6858000"/>
                <a:gd name="connsiteX39" fmla="*/ 5525053 w 6055600"/>
                <a:gd name="connsiteY39" fmla="*/ 5588449 h 6858000"/>
                <a:gd name="connsiteX40" fmla="*/ 5058962 w 6055600"/>
                <a:gd name="connsiteY40" fmla="*/ 6189929 h 6858000"/>
                <a:gd name="connsiteX41" fmla="*/ 4787706 w 6055600"/>
                <a:gd name="connsiteY41" fmla="*/ 6442985 h 6858000"/>
                <a:gd name="connsiteX42" fmla="*/ 4498686 w 6055600"/>
                <a:gd name="connsiteY42" fmla="*/ 6663678 h 6858000"/>
                <a:gd name="connsiteX43" fmla="*/ 4197167 w 6055600"/>
                <a:gd name="connsiteY43" fmla="*/ 6854053 h 6858000"/>
                <a:gd name="connsiteX44" fmla="*/ 4189720 w 6055600"/>
                <a:gd name="connsiteY44" fmla="*/ 6858000 h 6858000"/>
                <a:gd name="connsiteX45" fmla="*/ 3651929 w 6055600"/>
                <a:gd name="connsiteY45" fmla="*/ 6858000 h 6858000"/>
                <a:gd name="connsiteX46" fmla="*/ 3789040 w 6055600"/>
                <a:gd name="connsiteY46" fmla="*/ 6778034 h 6858000"/>
                <a:gd name="connsiteX47" fmla="*/ 4335568 w 6055600"/>
                <a:gd name="connsiteY47" fmla="*/ 6382709 h 6858000"/>
                <a:gd name="connsiteX48" fmla="*/ 4586923 w 6055600"/>
                <a:gd name="connsiteY48" fmla="*/ 6158577 h 6858000"/>
                <a:gd name="connsiteX49" fmla="*/ 4819585 w 6055600"/>
                <a:gd name="connsiteY49" fmla="*/ 5915847 h 6858000"/>
                <a:gd name="connsiteX50" fmla="*/ 5214727 w 6055600"/>
                <a:gd name="connsiteY50" fmla="*/ 5371094 h 6858000"/>
                <a:gd name="connsiteX51" fmla="*/ 5495409 w 6055600"/>
                <a:gd name="connsiteY51" fmla="*/ 4752778 h 6858000"/>
                <a:gd name="connsiteX52" fmla="*/ 5522322 w 6055600"/>
                <a:gd name="connsiteY52" fmla="*/ 4671511 h 6858000"/>
                <a:gd name="connsiteX53" fmla="*/ 5547631 w 6055600"/>
                <a:gd name="connsiteY53" fmla="*/ 4589675 h 6858000"/>
                <a:gd name="connsiteX54" fmla="*/ 5570792 w 6055600"/>
                <a:gd name="connsiteY54" fmla="*/ 4506978 h 6858000"/>
                <a:gd name="connsiteX55" fmla="*/ 5591541 w 6055600"/>
                <a:gd name="connsiteY55" fmla="*/ 4425334 h 6858000"/>
                <a:gd name="connsiteX56" fmla="*/ 5649500 w 6055600"/>
                <a:gd name="connsiteY56" fmla="*/ 4097286 h 6858000"/>
                <a:gd name="connsiteX57" fmla="*/ 5637615 w 6055600"/>
                <a:gd name="connsiteY57" fmla="*/ 3437524 h 6858000"/>
                <a:gd name="connsiteX58" fmla="*/ 5475454 w 6055600"/>
                <a:gd name="connsiteY58" fmla="*/ 2791575 h 6858000"/>
                <a:gd name="connsiteX59" fmla="*/ 5217600 w 6055600"/>
                <a:gd name="connsiteY59" fmla="*/ 2164719 h 6858000"/>
                <a:gd name="connsiteX60" fmla="*/ 5144941 w 6055600"/>
                <a:gd name="connsiteY60" fmla="*/ 2009490 h 6858000"/>
                <a:gd name="connsiteX61" fmla="*/ 5070052 w 6055600"/>
                <a:gd name="connsiteY61" fmla="*/ 1851823 h 6858000"/>
                <a:gd name="connsiteX62" fmla="*/ 4926984 w 6055600"/>
                <a:gd name="connsiteY62" fmla="*/ 1529226 h 6858000"/>
                <a:gd name="connsiteX63" fmla="*/ 4790925 w 6055600"/>
                <a:gd name="connsiteY63" fmla="*/ 1209923 h 6858000"/>
                <a:gd name="connsiteX64" fmla="*/ 4650559 w 6055600"/>
                <a:gd name="connsiteY64" fmla="*/ 902490 h 6858000"/>
                <a:gd name="connsiteX65" fmla="*/ 4491930 w 6055600"/>
                <a:gd name="connsiteY65" fmla="*/ 616919 h 6858000"/>
                <a:gd name="connsiteX66" fmla="*/ 4302323 w 6055600"/>
                <a:gd name="connsiteY66" fmla="*/ 366083 h 6858000"/>
                <a:gd name="connsiteX67" fmla="*/ 4072203 w 6055600"/>
                <a:gd name="connsiteY67" fmla="*/ 164982 h 6858000"/>
                <a:gd name="connsiteX68" fmla="*/ 3803964 w 6055600"/>
                <a:gd name="connsiteY68" fmla="*/ 21052 h 6858000"/>
                <a:gd name="connsiteX69" fmla="*/ 3768314 w 6055600"/>
                <a:gd name="connsiteY69" fmla="*/ 6826 h 6858000"/>
                <a:gd name="connsiteX70" fmla="*/ 1589779 w 6055600"/>
                <a:gd name="connsiteY70" fmla="*/ 0 h 6858000"/>
                <a:gd name="connsiteX71" fmla="*/ 1918056 w 6055600"/>
                <a:gd name="connsiteY71" fmla="*/ 0 h 6858000"/>
                <a:gd name="connsiteX72" fmla="*/ 1764243 w 6055600"/>
                <a:gd name="connsiteY72" fmla="*/ 55145 h 6858000"/>
                <a:gd name="connsiteX73" fmla="*/ 1313330 w 6055600"/>
                <a:gd name="connsiteY73" fmla="*/ 274424 h 6858000"/>
                <a:gd name="connsiteX74" fmla="*/ 295673 w 6055600"/>
                <a:gd name="connsiteY74" fmla="*/ 1187630 h 6858000"/>
                <a:gd name="connsiteX75" fmla="*/ 96207 w 6055600"/>
                <a:gd name="connsiteY75" fmla="*/ 1474327 h 6858000"/>
                <a:gd name="connsiteX76" fmla="*/ 0 w 6055600"/>
                <a:gd name="connsiteY76" fmla="*/ 1641460 h 6858000"/>
                <a:gd name="connsiteX77" fmla="*/ 0 w 6055600"/>
                <a:gd name="connsiteY77" fmla="*/ 1224218 h 6858000"/>
                <a:gd name="connsiteX78" fmla="*/ 150937 w 6055600"/>
                <a:gd name="connsiteY78" fmla="*/ 1040975 h 6858000"/>
                <a:gd name="connsiteX79" fmla="*/ 1264907 w 6055600"/>
                <a:gd name="connsiteY79" fmla="*/ 158248 h 6858000"/>
                <a:gd name="connsiteX80" fmla="*/ 1575167 w 6055600"/>
                <a:gd name="connsiteY80" fmla="*/ 567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6055600" h="6858000">
                  <a:moveTo>
                    <a:pt x="0" y="5960220"/>
                  </a:moveTo>
                  <a:lnTo>
                    <a:pt x="36039" y="6002605"/>
                  </a:lnTo>
                  <a:cubicBezTo>
                    <a:pt x="54896" y="6021530"/>
                    <a:pt x="73635" y="6040425"/>
                    <a:pt x="92950" y="6059050"/>
                  </a:cubicBezTo>
                  <a:lnTo>
                    <a:pt x="153706" y="6111427"/>
                  </a:lnTo>
                  <a:cubicBezTo>
                    <a:pt x="173546" y="6129485"/>
                    <a:pt x="195722" y="6144912"/>
                    <a:pt x="216806" y="6161603"/>
                  </a:cubicBezTo>
                  <a:cubicBezTo>
                    <a:pt x="238229" y="6177961"/>
                    <a:pt x="259466" y="6194551"/>
                    <a:pt x="281945" y="6209777"/>
                  </a:cubicBezTo>
                  <a:cubicBezTo>
                    <a:pt x="369940" y="6272709"/>
                    <a:pt x="461791" y="6332004"/>
                    <a:pt x="553337" y="6391500"/>
                  </a:cubicBezTo>
                  <a:lnTo>
                    <a:pt x="690543" y="6481634"/>
                  </a:lnTo>
                  <a:lnTo>
                    <a:pt x="827127" y="6573159"/>
                  </a:lnTo>
                  <a:cubicBezTo>
                    <a:pt x="917674" y="6634511"/>
                    <a:pt x="1007156" y="6697737"/>
                    <a:pt x="1095915" y="6762202"/>
                  </a:cubicBezTo>
                  <a:lnTo>
                    <a:pt x="1224853" y="6858000"/>
                  </a:lnTo>
                  <a:lnTo>
                    <a:pt x="1154072" y="6858000"/>
                  </a:lnTo>
                  <a:lnTo>
                    <a:pt x="1073489" y="6799140"/>
                  </a:lnTo>
                  <a:cubicBezTo>
                    <a:pt x="983882" y="6736908"/>
                    <a:pt x="892851" y="6677125"/>
                    <a:pt x="800175" y="6620441"/>
                  </a:cubicBezTo>
                  <a:cubicBezTo>
                    <a:pt x="615108" y="6506015"/>
                    <a:pt x="422939" y="6407807"/>
                    <a:pt x="231518" y="6299323"/>
                  </a:cubicBezTo>
                  <a:cubicBezTo>
                    <a:pt x="207467" y="6286226"/>
                    <a:pt x="184098" y="6271045"/>
                    <a:pt x="160401" y="6256627"/>
                  </a:cubicBezTo>
                  <a:cubicBezTo>
                    <a:pt x="136809" y="6241811"/>
                    <a:pt x="112558" y="6228518"/>
                    <a:pt x="89697" y="6211916"/>
                  </a:cubicBezTo>
                  <a:lnTo>
                    <a:pt x="20148" y="6163835"/>
                  </a:lnTo>
                  <a:lnTo>
                    <a:pt x="0" y="6147796"/>
                  </a:lnTo>
                  <a:close/>
                  <a:moveTo>
                    <a:pt x="3748345" y="0"/>
                  </a:moveTo>
                  <a:lnTo>
                    <a:pt x="4277792" y="0"/>
                  </a:lnTo>
                  <a:lnTo>
                    <a:pt x="4339531" y="40262"/>
                  </a:lnTo>
                  <a:cubicBezTo>
                    <a:pt x="4386991" y="75346"/>
                    <a:pt x="4432680" y="113353"/>
                    <a:pt x="4476306" y="153922"/>
                  </a:cubicBezTo>
                  <a:cubicBezTo>
                    <a:pt x="4563779" y="234693"/>
                    <a:pt x="4642423" y="325982"/>
                    <a:pt x="4713639" y="422076"/>
                  </a:cubicBezTo>
                  <a:cubicBezTo>
                    <a:pt x="4784481" y="518635"/>
                    <a:pt x="4848552" y="619893"/>
                    <a:pt x="4906991" y="723463"/>
                  </a:cubicBezTo>
                  <a:cubicBezTo>
                    <a:pt x="4965582" y="826932"/>
                    <a:pt x="5019421" y="932243"/>
                    <a:pt x="5070511" y="1037524"/>
                  </a:cubicBezTo>
                  <a:cubicBezTo>
                    <a:pt x="5121871" y="1142738"/>
                    <a:pt x="5170833" y="1248016"/>
                    <a:pt x="5219493" y="1352079"/>
                  </a:cubicBezTo>
                  <a:cubicBezTo>
                    <a:pt x="5268459" y="1455943"/>
                    <a:pt x="5317204" y="1558756"/>
                    <a:pt x="5367779" y="1658945"/>
                  </a:cubicBezTo>
                  <a:lnTo>
                    <a:pt x="5446095" y="1811301"/>
                  </a:lnTo>
                  <a:cubicBezTo>
                    <a:pt x="5472584" y="1862992"/>
                    <a:pt x="5498885" y="1914915"/>
                    <a:pt x="5525115" y="1967103"/>
                  </a:cubicBezTo>
                  <a:cubicBezTo>
                    <a:pt x="5629428" y="2176256"/>
                    <a:pt x="5730254" y="2391411"/>
                    <a:pt x="5816642" y="2618837"/>
                  </a:cubicBezTo>
                  <a:cubicBezTo>
                    <a:pt x="5902562" y="2846137"/>
                    <a:pt x="5974641" y="3086291"/>
                    <a:pt x="6015787" y="3339957"/>
                  </a:cubicBezTo>
                  <a:cubicBezTo>
                    <a:pt x="6036373" y="3466512"/>
                    <a:pt x="6050262" y="3596084"/>
                    <a:pt x="6054206" y="3727239"/>
                  </a:cubicBezTo>
                  <a:cubicBezTo>
                    <a:pt x="6058266" y="3858425"/>
                    <a:pt x="6053460" y="3990915"/>
                    <a:pt x="6039811" y="4122735"/>
                  </a:cubicBezTo>
                  <a:cubicBezTo>
                    <a:pt x="6026397" y="4254618"/>
                    <a:pt x="6002552" y="4385688"/>
                    <a:pt x="5971601" y="4514288"/>
                  </a:cubicBezTo>
                  <a:cubicBezTo>
                    <a:pt x="5963342" y="4546050"/>
                    <a:pt x="5955885" y="4579019"/>
                    <a:pt x="5946751" y="4609838"/>
                  </a:cubicBezTo>
                  <a:lnTo>
                    <a:pt x="5919986" y="4703178"/>
                  </a:lnTo>
                  <a:lnTo>
                    <a:pt x="5890731" y="4795992"/>
                  </a:lnTo>
                  <a:cubicBezTo>
                    <a:pt x="5880825" y="4826888"/>
                    <a:pt x="5869667" y="4857307"/>
                    <a:pt x="5859058" y="4888015"/>
                  </a:cubicBezTo>
                  <a:cubicBezTo>
                    <a:pt x="5772112" y="5132558"/>
                    <a:pt x="5660551" y="5369373"/>
                    <a:pt x="5525053" y="5588449"/>
                  </a:cubicBezTo>
                  <a:cubicBezTo>
                    <a:pt x="5389674" y="5807557"/>
                    <a:pt x="5232835" y="6010440"/>
                    <a:pt x="5058962" y="6189929"/>
                  </a:cubicBezTo>
                  <a:cubicBezTo>
                    <a:pt x="4972125" y="6279771"/>
                    <a:pt x="4880998" y="6363650"/>
                    <a:pt x="4787706" y="6442985"/>
                  </a:cubicBezTo>
                  <a:cubicBezTo>
                    <a:pt x="4693655" y="6521410"/>
                    <a:pt x="4597439" y="6595290"/>
                    <a:pt x="4498686" y="6663678"/>
                  </a:cubicBezTo>
                  <a:cubicBezTo>
                    <a:pt x="4399893" y="6731984"/>
                    <a:pt x="4299240" y="6795191"/>
                    <a:pt x="4197167" y="6854053"/>
                  </a:cubicBezTo>
                  <a:lnTo>
                    <a:pt x="4189720" y="6858000"/>
                  </a:lnTo>
                  <a:lnTo>
                    <a:pt x="3651929" y="6858000"/>
                  </a:lnTo>
                  <a:lnTo>
                    <a:pt x="3789040" y="6778034"/>
                  </a:lnTo>
                  <a:cubicBezTo>
                    <a:pt x="3978462" y="6656931"/>
                    <a:pt x="4162446" y="6525734"/>
                    <a:pt x="4335568" y="6382709"/>
                  </a:cubicBezTo>
                  <a:cubicBezTo>
                    <a:pt x="4422084" y="6310901"/>
                    <a:pt x="4506335" y="6236787"/>
                    <a:pt x="4586923" y="6158577"/>
                  </a:cubicBezTo>
                  <a:cubicBezTo>
                    <a:pt x="4668153" y="6081248"/>
                    <a:pt x="4745649" y="6000086"/>
                    <a:pt x="4819585" y="5915847"/>
                  </a:cubicBezTo>
                  <a:cubicBezTo>
                    <a:pt x="4967573" y="5747401"/>
                    <a:pt x="5101426" y="5566247"/>
                    <a:pt x="5214727" y="5371094"/>
                  </a:cubicBezTo>
                  <a:cubicBezTo>
                    <a:pt x="5327795" y="5175879"/>
                    <a:pt x="5421090" y="4968427"/>
                    <a:pt x="5495409" y="4752778"/>
                  </a:cubicBezTo>
                  <a:cubicBezTo>
                    <a:pt x="5504291" y="4725712"/>
                    <a:pt x="5513872" y="4698834"/>
                    <a:pt x="5522322" y="4671511"/>
                  </a:cubicBezTo>
                  <a:lnTo>
                    <a:pt x="5547631" y="4589675"/>
                  </a:lnTo>
                  <a:lnTo>
                    <a:pt x="5570792" y="4506978"/>
                  </a:lnTo>
                  <a:cubicBezTo>
                    <a:pt x="5578845" y="4479265"/>
                    <a:pt x="5584485" y="4452605"/>
                    <a:pt x="5591541" y="4425334"/>
                  </a:cubicBezTo>
                  <a:cubicBezTo>
                    <a:pt x="5618002" y="4316765"/>
                    <a:pt x="5636850" y="4207148"/>
                    <a:pt x="5649500" y="4097286"/>
                  </a:cubicBezTo>
                  <a:cubicBezTo>
                    <a:pt x="5674602" y="3877368"/>
                    <a:pt x="5668749" y="3656091"/>
                    <a:pt x="5637615" y="3437524"/>
                  </a:cubicBezTo>
                  <a:cubicBezTo>
                    <a:pt x="5605861" y="3218934"/>
                    <a:pt x="5549060" y="3003118"/>
                    <a:pt x="5475454" y="2791575"/>
                  </a:cubicBezTo>
                  <a:cubicBezTo>
                    <a:pt x="5402070" y="2579668"/>
                    <a:pt x="5313111" y="2371656"/>
                    <a:pt x="5217600" y="2164719"/>
                  </a:cubicBezTo>
                  <a:cubicBezTo>
                    <a:pt x="5193627" y="2112994"/>
                    <a:pt x="5169419" y="2061207"/>
                    <a:pt x="5144941" y="2009490"/>
                  </a:cubicBezTo>
                  <a:lnTo>
                    <a:pt x="5070052" y="1851823"/>
                  </a:lnTo>
                  <a:cubicBezTo>
                    <a:pt x="5020031" y="1744421"/>
                    <a:pt x="4972748" y="1636620"/>
                    <a:pt x="4926984" y="1529226"/>
                  </a:cubicBezTo>
                  <a:lnTo>
                    <a:pt x="4790925" y="1209923"/>
                  </a:lnTo>
                  <a:cubicBezTo>
                    <a:pt x="4745458" y="1105158"/>
                    <a:pt x="4699567" y="1001976"/>
                    <a:pt x="4650559" y="902490"/>
                  </a:cubicBezTo>
                  <a:cubicBezTo>
                    <a:pt x="4601243" y="803205"/>
                    <a:pt x="4549606" y="706978"/>
                    <a:pt x="4491930" y="616919"/>
                  </a:cubicBezTo>
                  <a:cubicBezTo>
                    <a:pt x="4434712" y="526559"/>
                    <a:pt x="4372370" y="441762"/>
                    <a:pt x="4302323" y="366083"/>
                  </a:cubicBezTo>
                  <a:cubicBezTo>
                    <a:pt x="4232428" y="290304"/>
                    <a:pt x="4155542" y="222846"/>
                    <a:pt x="4072203" y="164982"/>
                  </a:cubicBezTo>
                  <a:cubicBezTo>
                    <a:pt x="3988864" y="107118"/>
                    <a:pt x="3898693" y="59316"/>
                    <a:pt x="3803964" y="21052"/>
                  </a:cubicBezTo>
                  <a:lnTo>
                    <a:pt x="3768314" y="6826"/>
                  </a:lnTo>
                  <a:close/>
                  <a:moveTo>
                    <a:pt x="1589779" y="0"/>
                  </a:moveTo>
                  <a:lnTo>
                    <a:pt x="1918056" y="0"/>
                  </a:lnTo>
                  <a:lnTo>
                    <a:pt x="1764243" y="55145"/>
                  </a:lnTo>
                  <a:cubicBezTo>
                    <a:pt x="1609764" y="115414"/>
                    <a:pt x="1458840" y="188978"/>
                    <a:pt x="1313330" y="274424"/>
                  </a:cubicBezTo>
                  <a:cubicBezTo>
                    <a:pt x="924625" y="501532"/>
                    <a:pt x="576885" y="817476"/>
                    <a:pt x="295673" y="1187630"/>
                  </a:cubicBezTo>
                  <a:cubicBezTo>
                    <a:pt x="225216" y="1280162"/>
                    <a:pt x="158640" y="1375858"/>
                    <a:pt x="96207" y="1474327"/>
                  </a:cubicBezTo>
                  <a:lnTo>
                    <a:pt x="0" y="1641460"/>
                  </a:lnTo>
                  <a:lnTo>
                    <a:pt x="0" y="1224218"/>
                  </a:lnTo>
                  <a:lnTo>
                    <a:pt x="150937" y="1040975"/>
                  </a:lnTo>
                  <a:cubicBezTo>
                    <a:pt x="478530" y="677729"/>
                    <a:pt x="858178" y="381092"/>
                    <a:pt x="1264907" y="158248"/>
                  </a:cubicBezTo>
                  <a:cubicBezTo>
                    <a:pt x="1366631" y="102619"/>
                    <a:pt x="1470177" y="51760"/>
                    <a:pt x="1575167" y="567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C658BD1-E5B0-F5A2-1E44-18B11E041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74437" y="2330143"/>
            <a:ext cx="3785616" cy="2526898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6CEF2B-CA34-8220-0742-4D02B0366E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21072" y="2421683"/>
            <a:ext cx="4765949" cy="33534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-228600" defTabSz="914400">
              <a:lnSpc>
                <a:spcPct val="90000"/>
              </a:lnSpc>
            </a:pPr>
            <a:r>
              <a:rPr lang="en-US" sz="18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Developed Standardized Employment Assessment which is being used across the state</a:t>
            </a:r>
          </a:p>
          <a:p>
            <a:pPr marL="0" indent="-228600" defTabSz="914400">
              <a:lnSpc>
                <a:spcPct val="90000"/>
              </a:lnSpc>
            </a:pPr>
            <a:r>
              <a:rPr lang="en-US" sz="18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Comes to each provider site</a:t>
            </a:r>
          </a:p>
          <a:p>
            <a:pPr marL="0" indent="-228600" defTabSz="914400">
              <a:lnSpc>
                <a:spcPct val="90000"/>
              </a:lnSpc>
            </a:pPr>
            <a:r>
              <a:rPr lang="en-US" sz="18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Conducts Evidence Based Assessment to ensure Informed Choice</a:t>
            </a:r>
          </a:p>
          <a:p>
            <a:pPr marL="0" indent="-228600" defTabSz="914400">
              <a:lnSpc>
                <a:spcPct val="90000"/>
              </a:lnSpc>
            </a:pPr>
            <a:r>
              <a:rPr lang="en-US" sz="18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Ensures smooth transfer to the CIE Liaisons</a:t>
            </a:r>
          </a:p>
          <a:p>
            <a:pPr marL="0" indent="-228600" defTabSz="914400">
              <a:lnSpc>
                <a:spcPct val="90000"/>
              </a:lnSpc>
            </a:pPr>
            <a:endParaRPr lang="en-US" sz="180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4CDB2F-C2E2-4202-E688-8B5D3DAD2AA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7982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1AC69-1074-9F67-E217-9FB1AC52B7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451" y="671884"/>
            <a:ext cx="4715123" cy="5943602"/>
          </a:xfrm>
        </p:spPr>
        <p:txBody>
          <a:bodyPr vert="horz" lIns="91440" tIns="45720" rIns="91440" bIns="45720" rtlCol="0">
            <a:normAutofit/>
          </a:bodyPr>
          <a:lstStyle/>
          <a:p>
            <a:pPr algn="l" defTabSz="914400"/>
            <a:r>
              <a:rPr lang="en-US" sz="2200" b="0">
                <a:latin typeface="+mn-lt"/>
                <a:ea typeface="+mn-ea"/>
                <a:cs typeface="+mn-cs"/>
              </a:rPr>
              <a:t>EIPD  Care Managers and Tailored Plans' CIE Coordinators form ONE TEAM  to inform and support individuals who wish to move from non-CIE to CIE.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4BA047-38D3-9F88-8385-189A1600DD3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51" y="457199"/>
            <a:ext cx="4368800" cy="1957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4200">
                <a:solidFill>
                  <a:schemeClr val="bg1"/>
                </a:solidFill>
                <a:latin typeface="+mn-lt"/>
                <a:ea typeface="+mj-ea"/>
                <a:cs typeface="Arial"/>
              </a:rPr>
              <a:t>CIE Liaisons</a:t>
            </a:r>
            <a:endParaRPr lang="en-US" sz="4200" b="1">
              <a:solidFill>
                <a:schemeClr val="bg1"/>
              </a:solidFill>
              <a:latin typeface="+mn-lt"/>
              <a:ea typeface="+mj-ea"/>
              <a:cs typeface="Arial"/>
            </a:endParaRPr>
          </a:p>
        </p:txBody>
      </p:sp>
      <p:pic>
        <p:nvPicPr>
          <p:cNvPr id="15" name="Picture 14" descr="Hands forming circle">
            <a:extLst>
              <a:ext uri="{FF2B5EF4-FFF2-40B4-BE49-F238E27FC236}">
                <a16:creationId xmlns:a16="http://schemas.microsoft.com/office/drawing/2014/main" id="{C2CA9C7F-EC0A-253E-252D-024C8F8C2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0" r="17348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83081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D4F5D-1ADD-509E-FAF1-65407507C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55D258-0984-B265-549C-98D439A4F88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675" b="1" i="0" u="none" strike="noStrike" kern="1200" cap="none" spc="0" normalizeH="0" baseline="0" noProof="0" smtClean="0">
                <a:ln>
                  <a:noFill/>
                </a:ln>
                <a:solidFill>
                  <a:srgbClr val="003B7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675" b="1" i="0" u="none" strike="noStrike" kern="120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0545D2C-2B4D-6FFF-8F64-BD29D6D41787}"/>
              </a:ext>
            </a:extLst>
          </p:cNvPr>
          <p:cNvSpPr/>
          <p:nvPr/>
        </p:nvSpPr>
        <p:spPr>
          <a:xfrm>
            <a:off x="-13611" y="6202198"/>
            <a:ext cx="12192000" cy="73977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8C7242A7-9090-F3E9-EBD2-D93EA4A8BF31}"/>
              </a:ext>
            </a:extLst>
          </p:cNvPr>
          <p:cNvSpPr txBox="1">
            <a:spLocks/>
          </p:cNvSpPr>
          <p:nvPr/>
        </p:nvSpPr>
        <p:spPr>
          <a:xfrm>
            <a:off x="144892" y="4990"/>
            <a:ext cx="11524422" cy="54864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514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Employment Assessment – CIE Liaisons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F706D4-95C7-0930-63CF-06530E9C80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462" y="553630"/>
            <a:ext cx="7933212" cy="55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077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575D621-FDDD-3383-2640-AEF096DEA5B5}"/>
              </a:ext>
            </a:extLst>
          </p:cNvPr>
          <p:cNvSpPr txBox="1">
            <a:spLocks/>
          </p:cNvSpPr>
          <p:nvPr/>
        </p:nvSpPr>
        <p:spPr>
          <a:xfrm>
            <a:off x="504825" y="1683757"/>
            <a:ext cx="5267822" cy="222149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7CA3D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514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7DFD1562-66A4-B0E8-7541-419784860932}"/>
              </a:ext>
            </a:extLst>
          </p:cNvPr>
          <p:cNvGraphicFramePr>
            <a:graphicFrameLocks/>
          </p:cNvGraphicFramePr>
          <p:nvPr/>
        </p:nvGraphicFramePr>
        <p:xfrm>
          <a:off x="402867" y="1568040"/>
          <a:ext cx="6475011" cy="5353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A7CF0E09-7DCF-726F-0193-54A7BF3C1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964" y="687222"/>
            <a:ext cx="11418072" cy="548640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What is the purpose of the CIE Liaisons?</a:t>
            </a:r>
            <a:br>
              <a:rPr lang="en-US"/>
            </a:b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DC94E3-96EC-73D3-E242-E70937262F7B}"/>
              </a:ext>
            </a:extLst>
          </p:cNvPr>
          <p:cNvSpPr txBox="1"/>
          <p:nvPr/>
        </p:nvSpPr>
        <p:spPr>
          <a:xfrm>
            <a:off x="7635181" y="2474090"/>
            <a:ext cx="3391592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</a:rPr>
              <a:t>56 people assigned an CIE Liaison</a:t>
            </a:r>
          </a:p>
          <a:p>
            <a:pPr algn="ctr"/>
            <a:endParaRPr lang="en-US" sz="2000" b="1">
              <a:solidFill>
                <a:schemeClr val="tx2"/>
              </a:solidFill>
            </a:endParaRPr>
          </a:p>
          <a:p>
            <a:pPr algn="ctr"/>
            <a:endParaRPr lang="en-US" sz="2000" b="1">
              <a:solidFill>
                <a:schemeClr val="tx2"/>
              </a:solidFill>
            </a:endParaRPr>
          </a:p>
          <a:p>
            <a:pPr algn="ctr"/>
            <a:endParaRPr lang="en-US" sz="2000" b="1">
              <a:solidFill>
                <a:schemeClr val="tx2"/>
              </a:solidFill>
            </a:endParaRPr>
          </a:p>
          <a:p>
            <a:pPr algn="ctr"/>
            <a:r>
              <a:rPr lang="en-US" sz="2000" b="1">
                <a:solidFill>
                  <a:schemeClr val="tx2"/>
                </a:solidFill>
              </a:rPr>
              <a:t>28 submitted application to EIPD</a:t>
            </a:r>
            <a:endParaRPr lang="en-US" sz="2000" b="1">
              <a:solidFill>
                <a:schemeClr val="tx2"/>
              </a:solidFill>
              <a:cs typeface="Arial"/>
            </a:endParaRPr>
          </a:p>
          <a:p>
            <a:pPr algn="ctr"/>
            <a:endParaRPr lang="en-US" sz="2000" b="1">
              <a:solidFill>
                <a:schemeClr val="tx2"/>
              </a:solidFill>
            </a:endParaRPr>
          </a:p>
          <a:p>
            <a:pPr algn="ctr"/>
            <a:endParaRPr lang="en-US" sz="2000" b="1">
              <a:solidFill>
                <a:schemeClr val="tx2"/>
              </a:solidFill>
            </a:endParaRPr>
          </a:p>
          <a:p>
            <a:pPr algn="ctr"/>
            <a:r>
              <a:rPr lang="en-US" sz="2000" b="1">
                <a:solidFill>
                  <a:schemeClr val="tx2"/>
                </a:solidFill>
              </a:rPr>
              <a:t>8 cases opened with EIPD</a:t>
            </a:r>
            <a:endParaRPr lang="en-US" sz="2000" b="1">
              <a:solidFill>
                <a:schemeClr val="tx2"/>
              </a:solidFill>
              <a:cs typeface="Arial"/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4FCC675F-9BE7-1E64-3A6A-13C57FFAFD82}"/>
              </a:ext>
            </a:extLst>
          </p:cNvPr>
          <p:cNvSpPr/>
          <p:nvPr/>
        </p:nvSpPr>
        <p:spPr>
          <a:xfrm>
            <a:off x="9204158" y="3296653"/>
            <a:ext cx="240631" cy="60859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45E69A9F-C679-4EAE-6A57-AE636C1D8165}"/>
              </a:ext>
            </a:extLst>
          </p:cNvPr>
          <p:cNvSpPr/>
          <p:nvPr/>
        </p:nvSpPr>
        <p:spPr>
          <a:xfrm>
            <a:off x="9204157" y="4727814"/>
            <a:ext cx="240631" cy="60859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8483CD-4BC8-877F-AAC4-D6EDAFD7352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038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CCB49B30-96AC-DC81-759F-552B40BACF37}"/>
              </a:ext>
            </a:extLst>
          </p:cNvPr>
          <p:cNvSpPr txBox="1">
            <a:spLocks/>
          </p:cNvSpPr>
          <p:nvPr/>
        </p:nvSpPr>
        <p:spPr>
          <a:xfrm>
            <a:off x="11077687" y="6573308"/>
            <a:ext cx="752131" cy="28469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8602F9F-3CCE-2497-3A7D-1570F9660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867" y="757216"/>
            <a:ext cx="11418072" cy="548640"/>
          </a:xfrm>
        </p:spPr>
        <p:txBody>
          <a:bodyPr/>
          <a:lstStyle/>
          <a:p>
            <a:r>
              <a:rPr lang="en-US"/>
              <a:t>Housekeeping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FB21F6-54D1-879E-A301-3B6D2249158C}"/>
              </a:ext>
            </a:extLst>
          </p:cNvPr>
          <p:cNvSpPr txBox="1">
            <a:spLocks/>
          </p:cNvSpPr>
          <p:nvPr/>
        </p:nvSpPr>
        <p:spPr>
          <a:xfrm>
            <a:off x="277093" y="1345888"/>
            <a:ext cx="11637819" cy="5068677"/>
          </a:xfrm>
          <a:prstGeom prst="rect">
            <a:avLst/>
          </a:prstGeom>
        </p:spPr>
        <p:txBody>
          <a:bodyPr lIns="91440" tIns="45720" rIns="91440" bIns="4572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36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Reminders about the webinar technology: </a:t>
            </a:r>
          </a:p>
          <a:p>
            <a:pPr marL="799465" marR="0" lvl="1" indent="-342265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36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Please make sure you are using a computer or smart phone connected to the internet, and the audio function is on, and the volume is turned up. </a:t>
            </a:r>
          </a:p>
          <a:p>
            <a:pPr marL="799465" marR="0" lvl="1" indent="-342265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36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Please make sure your microphone is muted for the duration of the call unless you are speaking or asking questions.</a:t>
            </a:r>
          </a:p>
          <a:p>
            <a:pPr marL="799465" marR="0" lvl="1" indent="-342265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Questions can be submitted any time during the presentation using the “Q&amp;A” box located on your control panel, and we will answer as many questions as time allows after the presentation.  </a:t>
            </a:r>
          </a:p>
          <a:p>
            <a:pPr marL="456565" marR="0" lvl="1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6565" marR="0" lvl="1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6565" marR="0" lvl="1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7073E7F-8496-CC50-4437-9BD012649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5220" y="4740924"/>
            <a:ext cx="4162425" cy="146691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925801-0B2D-024C-23E2-2138E79B5E1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3265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C0C1E-71B4-1A99-09BE-B1EBDC1D0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188AD02-11B1-DBA3-F86E-88B83B9D3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964" y="687222"/>
            <a:ext cx="11418072" cy="548640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CIE Liaison Team Success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33B5127-0578-F353-4527-1372139A9A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433" y="2065825"/>
            <a:ext cx="11789133" cy="4321180"/>
          </a:xfrm>
        </p:spPr>
        <p:txBody>
          <a:bodyPr lIns="91440" tIns="45720" rIns="91440" bIns="45720" anchor="t">
            <a:normAutofit fontScale="62500" lnSpcReduction="20000"/>
          </a:bodyPr>
          <a:lstStyle/>
          <a:p>
            <a:pPr marL="0" indent="0" algn="ctr"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US" sz="2900" b="1" dirty="0"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The CIE </a:t>
            </a:r>
            <a:r>
              <a:rPr lang="en-US" sz="2900" dirty="0">
                <a:latin typeface="Arial"/>
                <a:ea typeface="Times New Roman" panose="02020603050405020304" pitchFamily="18" charset="0"/>
                <a:cs typeface="Times New Roman"/>
              </a:rPr>
              <a:t>Liaison</a:t>
            </a:r>
            <a:r>
              <a:rPr lang="en-US" sz="2900" b="1" dirty="0"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 Team Goal is to inform/support the client and appropriate</a:t>
            </a:r>
            <a:r>
              <a:rPr lang="en-US" sz="2900" dirty="0">
                <a:latin typeface="Arial"/>
                <a:ea typeface="Times New Roman" panose="02020603050405020304" pitchFamily="18" charset="0"/>
                <a:cs typeface="Times New Roman"/>
              </a:rPr>
              <a:t> </a:t>
            </a:r>
            <a:r>
              <a:rPr lang="en-US" sz="2900" b="1" dirty="0"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guardian/family/supports to </a:t>
            </a:r>
            <a:r>
              <a:rPr lang="en-US" sz="2900" dirty="0">
                <a:latin typeface="Arial"/>
                <a:ea typeface="Times New Roman" panose="02020603050405020304" pitchFamily="18" charset="0"/>
                <a:cs typeface="Times New Roman"/>
              </a:rPr>
              <a:t>facilitate participation in</a:t>
            </a:r>
            <a:r>
              <a:rPr lang="en-US" sz="2900" b="1" dirty="0"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 the EIPD VR Program &amp; all needed resources to support the goal to achieve CIE</a:t>
            </a:r>
          </a:p>
          <a:p>
            <a:pPr marR="0" lvl="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en-US" sz="2900" b="1" i="1" dirty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2900" b="1" i="1" dirty="0">
                <a:solidFill>
                  <a:schemeClr val="tx1"/>
                </a:solidFill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Team Goals &amp; Responsibilities</a:t>
            </a:r>
          </a:p>
          <a:p>
            <a:pPr marL="742950" lvl="1" indent="-285750">
              <a:spcAft>
                <a:spcPts val="60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en-US" sz="2900" b="0" dirty="0">
                <a:solidFill>
                  <a:schemeClr val="tx1"/>
                </a:solidFill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Be present </a:t>
            </a:r>
            <a:r>
              <a:rPr lang="en-US" sz="2900" b="0" dirty="0">
                <a:solidFill>
                  <a:schemeClr val="tx1"/>
                </a:solidFill>
                <a:latin typeface="Arial"/>
                <a:ea typeface="Times New Roman" panose="02020603050405020304" pitchFamily="18" charset="0"/>
                <a:cs typeface="Times New Roman"/>
              </a:rPr>
              <a:t>to form connections with individuals who might currently be working in non-CIE</a:t>
            </a:r>
            <a:r>
              <a:rPr lang="en-US" sz="2900" b="0" dirty="0">
                <a:solidFill>
                  <a:schemeClr val="tx1"/>
                </a:solidFill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 </a:t>
            </a:r>
            <a:r>
              <a:rPr lang="en-US" sz="2900" b="0" dirty="0">
                <a:solidFill>
                  <a:schemeClr val="tx1"/>
                </a:solidFill>
                <a:latin typeface="Arial"/>
                <a:ea typeface="Times New Roman" panose="02020603050405020304" pitchFamily="18" charset="0"/>
                <a:cs typeface="Times New Roman"/>
              </a:rPr>
              <a:t>jobs</a:t>
            </a:r>
            <a:endParaRPr lang="en-US" sz="2900" b="0" dirty="0">
              <a:solidFill>
                <a:schemeClr val="tx1"/>
              </a:solidFill>
              <a:effectLst/>
              <a:latin typeface="Arial"/>
              <a:ea typeface="Times New Roman" panose="02020603050405020304" pitchFamily="18" charset="0"/>
              <a:cs typeface="Times New Roman"/>
            </a:endParaRPr>
          </a:p>
          <a:p>
            <a:pPr marL="742950" marR="0" lvl="1" indent="-285750">
              <a:spcAft>
                <a:spcPts val="60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en-US" sz="2900" b="0" dirty="0">
                <a:solidFill>
                  <a:schemeClr val="tx1"/>
                </a:solidFill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Work closely with WTNC to assist non-CIE workers and conduct direct outreach in the disability community</a:t>
            </a:r>
          </a:p>
          <a:p>
            <a:pPr marL="742950" marR="0" lvl="1" indent="-285750">
              <a:spcAft>
                <a:spcPts val="60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en-US" sz="2900" b="0" dirty="0">
                <a:solidFill>
                  <a:schemeClr val="tx1"/>
                </a:solidFill>
                <a:latin typeface="Arial"/>
                <a:ea typeface="Times New Roman" panose="02020603050405020304" pitchFamily="18" charset="0"/>
                <a:cs typeface="Times New Roman"/>
              </a:rPr>
              <a:t>As directed, c</a:t>
            </a:r>
            <a:r>
              <a:rPr lang="en-US" sz="2900" b="0" dirty="0">
                <a:solidFill>
                  <a:schemeClr val="tx1"/>
                </a:solidFill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ontact others with I/DD who may be contemplating or seeking non-CIE to inform them of supports available for CIE</a:t>
            </a:r>
          </a:p>
          <a:p>
            <a:pPr marL="742950" lvl="1" indent="-285750">
              <a:spcAft>
                <a:spcPts val="60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en-US" sz="2900" b="0" dirty="0">
                <a:solidFill>
                  <a:schemeClr val="tx1"/>
                </a:solidFill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Work closely with individuals with a disability and guardians/family/supports to help them </a:t>
            </a:r>
            <a:r>
              <a:rPr lang="en-US" sz="2900" b="0" dirty="0">
                <a:solidFill>
                  <a:schemeClr val="tx1"/>
                </a:solidFill>
                <a:latin typeface="Arial"/>
                <a:ea typeface="Times New Roman" panose="02020603050405020304" pitchFamily="18" charset="0"/>
                <a:cs typeface="Times New Roman"/>
              </a:rPr>
              <a:t>with smooth transition to </a:t>
            </a:r>
            <a:r>
              <a:rPr lang="en-US" sz="2900" b="0" dirty="0">
                <a:solidFill>
                  <a:schemeClr val="tx1"/>
                </a:solidFill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VR services</a:t>
            </a:r>
            <a:r>
              <a:rPr lang="en-US" sz="2900" b="0" dirty="0">
                <a:solidFill>
                  <a:schemeClr val="tx1"/>
                </a:solidFill>
                <a:latin typeface="Arial"/>
                <a:ea typeface="Times New Roman" panose="02020603050405020304" pitchFamily="18" charset="0"/>
                <a:cs typeface="Times New Roman"/>
              </a:rPr>
              <a:t> and needed resources and </a:t>
            </a:r>
            <a:r>
              <a:rPr lang="en-US" sz="2900" b="0" dirty="0">
                <a:solidFill>
                  <a:schemeClr val="tx1"/>
                </a:solidFill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supports</a:t>
            </a:r>
          </a:p>
          <a:p>
            <a:pPr marL="742950" lvl="1" indent="-285750">
              <a:spcAft>
                <a:spcPts val="60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en-US" sz="2900" b="0" dirty="0">
                <a:solidFill>
                  <a:schemeClr val="tx1"/>
                </a:solidFill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Work with VR staff,  WTNC, </a:t>
            </a:r>
            <a:r>
              <a:rPr lang="en-US" sz="2900" b="0" dirty="0">
                <a:solidFill>
                  <a:schemeClr val="tx1"/>
                </a:solidFill>
                <a:latin typeface="Arial"/>
                <a:ea typeface="Times New Roman" panose="02020603050405020304" pitchFamily="18" charset="0"/>
                <a:cs typeface="Times New Roman"/>
              </a:rPr>
              <a:t>DMH/DD/SUS</a:t>
            </a:r>
            <a:r>
              <a:rPr lang="en-US" sz="2900" b="0" dirty="0">
                <a:solidFill>
                  <a:schemeClr val="tx1"/>
                </a:solidFill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, Medicaid</a:t>
            </a:r>
            <a:r>
              <a:rPr lang="en-US" sz="2900" b="0" dirty="0">
                <a:solidFill>
                  <a:schemeClr val="tx1"/>
                </a:solidFill>
                <a:latin typeface="Arial"/>
                <a:ea typeface="Times New Roman" panose="02020603050405020304" pitchFamily="18" charset="0"/>
                <a:cs typeface="Times New Roman"/>
              </a:rPr>
              <a:t>, Tailored Plans,</a:t>
            </a:r>
            <a:r>
              <a:rPr lang="en-US" sz="2900" b="0" dirty="0">
                <a:solidFill>
                  <a:schemeClr val="tx1"/>
                </a:solidFill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 and others to achieve these goals</a:t>
            </a:r>
          </a:p>
          <a:p>
            <a:pPr marL="742950" marR="0" lvl="1" indent="-285750">
              <a:spcAft>
                <a:spcPts val="60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en-US" sz="2900" b="0" dirty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en-US" sz="2900" b="1" dirty="0">
              <a:solidFill>
                <a:schemeClr val="tx1"/>
              </a:solidFill>
              <a:effectLst/>
              <a:latin typeface="Arial"/>
              <a:ea typeface="Times New Roman" panose="02020603050405020304" pitchFamily="18" charset="0"/>
              <a:cs typeface="Times New Roman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C55452-109E-AB76-5002-D1A15B9D701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1154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842983-B741-3BFC-D4AE-C690F5FA2A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675" b="1" i="0" u="none" strike="noStrike" kern="1200" cap="none" spc="0" normalizeH="0" baseline="0" noProof="0" smtClean="0">
                <a:ln>
                  <a:noFill/>
                </a:ln>
                <a:solidFill>
                  <a:srgbClr val="003B7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675" b="1" i="0" u="none" strike="noStrike" kern="120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A63FD5-9073-D12E-A253-1863C653E81D}"/>
              </a:ext>
            </a:extLst>
          </p:cNvPr>
          <p:cNvSpPr txBox="1"/>
          <p:nvPr/>
        </p:nvSpPr>
        <p:spPr>
          <a:xfrm>
            <a:off x="1158044" y="1490967"/>
            <a:ext cx="377289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Visit the </a:t>
            </a: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/>
              </a:rPr>
              <a:t>Inclusion Works Website 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8" name="Picture 17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7B870780-E12E-F052-0A01-698077A4D0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rgbClr val="60783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8" t="5335" r="5653" b="5335"/>
          <a:stretch/>
        </p:blipFill>
        <p:spPr>
          <a:xfrm>
            <a:off x="1757477" y="2475448"/>
            <a:ext cx="2574027" cy="255259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8845A6E-0587-5938-80BC-02B15ABEA250}"/>
              </a:ext>
            </a:extLst>
          </p:cNvPr>
          <p:cNvSpPr txBox="1"/>
          <p:nvPr/>
        </p:nvSpPr>
        <p:spPr>
          <a:xfrm>
            <a:off x="165844" y="5028040"/>
            <a:ext cx="5757292" cy="1576745"/>
          </a:xfrm>
          <a:prstGeom prst="roundRect">
            <a:avLst>
              <a:gd name="adj" fmla="val 45069"/>
            </a:avLst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Directions:</a:t>
            </a:r>
          </a:p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1) Open the camera app on your phone to scan the QR code</a:t>
            </a:r>
          </a:p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2) Hold down the screen over the QR code you would like to access</a:t>
            </a:r>
          </a:p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3) Get transferred to web landing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72DECACD-F785-C26D-B183-D78A4D82957F}"/>
              </a:ext>
            </a:extLst>
          </p:cNvPr>
          <p:cNvSpPr txBox="1">
            <a:spLocks/>
          </p:cNvSpPr>
          <p:nvPr/>
        </p:nvSpPr>
        <p:spPr>
          <a:xfrm>
            <a:off x="146970" y="696511"/>
            <a:ext cx="1189805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514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Check out website for additional FAQ’s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7C1F42-CB73-0D31-D808-2B51FF28F9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5355" y="1482646"/>
            <a:ext cx="5036805" cy="359987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15A5883-EA68-5D4D-52BC-828DC889A88D}"/>
              </a:ext>
            </a:extLst>
          </p:cNvPr>
          <p:cNvSpPr txBox="1"/>
          <p:nvPr/>
        </p:nvSpPr>
        <p:spPr>
          <a:xfrm>
            <a:off x="6856226" y="5407825"/>
            <a:ext cx="463506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If you have additional questions, feel free to reach out to us via email!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6"/>
              </a:rPr>
              <a:t>Claire.Colligan@dhhs.nc.gov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7"/>
              </a:rPr>
              <a:t>worktogethernc@med.unc.edu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8C9C1226-D00D-A83F-7BF3-9331B44F4539}"/>
              </a:ext>
            </a:extLst>
          </p:cNvPr>
          <p:cNvSpPr/>
          <p:nvPr/>
        </p:nvSpPr>
        <p:spPr>
          <a:xfrm>
            <a:off x="5265683" y="3289738"/>
            <a:ext cx="504496" cy="548640"/>
          </a:xfrm>
          <a:prstGeom prst="rightArrow">
            <a:avLst/>
          </a:prstGeom>
          <a:solidFill>
            <a:srgbClr val="CEE1B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32908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>
          <a:extLst>
            <a:ext uri="{FF2B5EF4-FFF2-40B4-BE49-F238E27FC236}">
              <a16:creationId xmlns:a16="http://schemas.microsoft.com/office/drawing/2014/main" id="{5A7B7640-C302-8D68-04EC-742536940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0442426bee_0_86">
            <a:extLst>
              <a:ext uri="{FF2B5EF4-FFF2-40B4-BE49-F238E27FC236}">
                <a16:creationId xmlns:a16="http://schemas.microsoft.com/office/drawing/2014/main" id="{F4C7A8B3-B56C-72C3-F8E2-6106C622D8DF}"/>
              </a:ext>
            </a:extLst>
          </p:cNvPr>
          <p:cNvSpPr/>
          <p:nvPr/>
        </p:nvSpPr>
        <p:spPr>
          <a:xfrm>
            <a:off x="-4370" y="2398889"/>
            <a:ext cx="12276000" cy="1375500"/>
          </a:xfrm>
          <a:prstGeom prst="rect">
            <a:avLst/>
          </a:prstGeom>
          <a:solidFill>
            <a:srgbClr val="1560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F4EF0E9-E348-0B93-398C-841339FBC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921286"/>
            <a:ext cx="10515600" cy="2824516"/>
          </a:xfrm>
        </p:spPr>
        <p:txBody>
          <a:bodyPr lIns="91440" tIns="45720" rIns="91440" bIns="45720" anchor="b"/>
          <a:lstStyle/>
          <a:p>
            <a:r>
              <a:rPr lang="en-US" sz="5400">
                <a:solidFill>
                  <a:schemeClr val="bg1"/>
                </a:solidFill>
                <a:latin typeface="Arial"/>
                <a:cs typeface="Calibri Light"/>
              </a:rPr>
              <a:t>Provider Innovation</a:t>
            </a:r>
            <a:endParaRPr lang="en-US" sz="540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E0AE5E-81AD-8D34-84F4-01B8BED71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1644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B84AF-DBF5-F4C1-1687-AEDD5A46E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307591-6C6E-06D5-CC21-42635B745C9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051890" y="6434856"/>
            <a:ext cx="752131" cy="284692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675" b="1" i="0" u="none" strike="noStrike" kern="1200" cap="none" spc="0" normalizeH="0" baseline="0" noProof="0" smtClean="0">
                <a:ln>
                  <a:noFill/>
                </a:ln>
                <a:solidFill>
                  <a:srgbClr val="003B7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675" b="1" i="0" u="none" strike="noStrike" kern="120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66089F32-A423-8144-B697-D0F0A729FD66}"/>
              </a:ext>
            </a:extLst>
          </p:cNvPr>
          <p:cNvCxnSpPr>
            <a:cxnSpLocks/>
          </p:cNvCxnSpPr>
          <p:nvPr/>
        </p:nvCxnSpPr>
        <p:spPr>
          <a:xfrm>
            <a:off x="6173649" y="3279760"/>
            <a:ext cx="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3">
            <a:extLst>
              <a:ext uri="{FF2B5EF4-FFF2-40B4-BE49-F238E27FC236}">
                <a16:creationId xmlns:a16="http://schemas.microsoft.com/office/drawing/2014/main" id="{96A2C7B7-70C5-5F3B-1074-764D2F2E35D1}"/>
              </a:ext>
            </a:extLst>
          </p:cNvPr>
          <p:cNvSpPr txBox="1">
            <a:spLocks/>
          </p:cNvSpPr>
          <p:nvPr/>
        </p:nvSpPr>
        <p:spPr>
          <a:xfrm>
            <a:off x="1365122" y="1026699"/>
            <a:ext cx="4984165" cy="442055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>
                <a:ln>
                  <a:noFill/>
                </a:ln>
                <a:solidFill>
                  <a:srgbClr val="1460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Provider Innovation Program </a:t>
            </a:r>
            <a:endParaRPr kumimoji="0" lang="en-AU" sz="2400" b="0" i="0" u="none" strike="noStrike" kern="1200" cap="none" spc="0" normalizeH="0" baseline="0" noProof="0">
              <a:ln>
                <a:noFill/>
              </a:ln>
              <a:solidFill>
                <a:srgbClr val="14607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3FBFAAE-88BE-C481-9416-CFBB619B7376}"/>
              </a:ext>
            </a:extLst>
          </p:cNvPr>
          <p:cNvGrpSpPr/>
          <p:nvPr/>
        </p:nvGrpSpPr>
        <p:grpSpPr>
          <a:xfrm>
            <a:off x="438236" y="691449"/>
            <a:ext cx="1058114" cy="950538"/>
            <a:chOff x="6317130" y="2805314"/>
            <a:chExt cx="967613" cy="96761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2079ACB-8F95-4461-8CFD-0956ADB035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17130" y="2805314"/>
              <a:ext cx="967613" cy="967613"/>
            </a:xfrm>
            <a:prstGeom prst="ellipse">
              <a:avLst/>
            </a:prstGeom>
            <a:solidFill>
              <a:srgbClr val="146076"/>
            </a:solidFill>
            <a:ln>
              <a:solidFill>
                <a:srgbClr val="26694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ontAwesome" pitchFamily="2" charset="0"/>
                <a:ea typeface="+mn-ea"/>
                <a:cs typeface="+mn-cs"/>
              </a:endParaRPr>
            </a:p>
          </p:txBody>
        </p:sp>
        <p:pic>
          <p:nvPicPr>
            <p:cNvPr id="12" name="Graphic 11" descr="Teacher outline">
              <a:extLst>
                <a:ext uri="{FF2B5EF4-FFF2-40B4-BE49-F238E27FC236}">
                  <a16:creationId xmlns:a16="http://schemas.microsoft.com/office/drawing/2014/main" id="{FCF10B10-7229-5B33-5CB8-9354DF31A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418192" y="2920686"/>
              <a:ext cx="654964" cy="752087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59DC2B5-938F-EC79-FBAD-046001F7A1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8781" y="465002"/>
            <a:ext cx="3529830" cy="1329569"/>
          </a:xfrm>
          <a:prstGeom prst="rect">
            <a:avLst/>
          </a:prstGeom>
        </p:spPr>
      </p:pic>
      <p:graphicFrame>
        <p:nvGraphicFramePr>
          <p:cNvPr id="23" name="Diagram 22">
            <a:extLst>
              <a:ext uri="{FF2B5EF4-FFF2-40B4-BE49-F238E27FC236}">
                <a16:creationId xmlns:a16="http://schemas.microsoft.com/office/drawing/2014/main" id="{C477854E-341E-57CA-805A-E7D4E7104D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1252044"/>
              </p:ext>
            </p:extLst>
          </p:nvPr>
        </p:nvGraphicFramePr>
        <p:xfrm>
          <a:off x="786975" y="1977237"/>
          <a:ext cx="10618050" cy="4336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367BF72-666D-C40E-86BF-66F4AD418BA5}"/>
              </a:ext>
            </a:extLst>
          </p:cNvPr>
          <p:cNvSpPr txBox="1"/>
          <p:nvPr/>
        </p:nvSpPr>
        <p:spPr>
          <a:xfrm>
            <a:off x="4541031" y="4100257"/>
            <a:ext cx="310993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Organizational Assessment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Strategic Action Plan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Personalized Training Content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Ongoing Technical Assistance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Financial incentives</a:t>
            </a:r>
          </a:p>
        </p:txBody>
      </p:sp>
    </p:spTree>
    <p:extLst>
      <p:ext uri="{BB962C8B-B14F-4D97-AF65-F5344CB8AC3E}">
        <p14:creationId xmlns:p14="http://schemas.microsoft.com/office/powerpoint/2010/main" val="20436323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34971-B6EA-D292-4CE5-56CD30B5C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val 44">
            <a:extLst>
              <a:ext uri="{FF2B5EF4-FFF2-40B4-BE49-F238E27FC236}">
                <a16:creationId xmlns:a16="http://schemas.microsoft.com/office/drawing/2014/main" id="{62D748AC-039E-F6AD-F11F-B7226729C471}"/>
              </a:ext>
            </a:extLst>
          </p:cNvPr>
          <p:cNvSpPr/>
          <p:nvPr/>
        </p:nvSpPr>
        <p:spPr>
          <a:xfrm>
            <a:off x="966538" y="6127430"/>
            <a:ext cx="586154" cy="49445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277C1EBF-47BD-2A7F-BE73-FE15F5D3C83D}"/>
              </a:ext>
            </a:extLst>
          </p:cNvPr>
          <p:cNvSpPr/>
          <p:nvPr/>
        </p:nvSpPr>
        <p:spPr>
          <a:xfrm>
            <a:off x="891729" y="5021294"/>
            <a:ext cx="10984523" cy="597876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6AE6BA-E30C-1845-AEB9-D9029AA78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75" y="-2393"/>
            <a:ext cx="11418072" cy="548640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Provider Innovation Program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BA6F9E-9229-C41E-57A1-FE127A0DCCA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994277" y="6481021"/>
            <a:ext cx="752131" cy="284692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675" b="1" i="0" u="none" strike="noStrike" kern="1200" cap="none" spc="0" normalizeH="0" baseline="0" noProof="0" smtClean="0">
                <a:ln>
                  <a:noFill/>
                </a:ln>
                <a:solidFill>
                  <a:srgbClr val="003B7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675" b="1" i="0" u="none" strike="noStrike" kern="120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5E5CAB-A334-4CEC-90F7-97A38D8BEB1A}"/>
              </a:ext>
            </a:extLst>
          </p:cNvPr>
          <p:cNvSpPr txBox="1"/>
          <p:nvPr/>
        </p:nvSpPr>
        <p:spPr>
          <a:xfrm>
            <a:off x="144074" y="791509"/>
            <a:ext cx="69132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Four Provider Agencies selected for Provider Innovation Program</a:t>
            </a:r>
          </a:p>
        </p:txBody>
      </p:sp>
      <p:pic>
        <p:nvPicPr>
          <p:cNvPr id="1026" name="Picture 2" descr="North Carolina County Map">
            <a:extLst>
              <a:ext uri="{FF2B5EF4-FFF2-40B4-BE49-F238E27FC236}">
                <a16:creationId xmlns:a16="http://schemas.microsoft.com/office/drawing/2014/main" id="{128CF069-CE7C-1B3B-BB07-B090E52FB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604" y="1155138"/>
            <a:ext cx="6717322" cy="307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8F71764-6641-1AD4-634E-3DB6BDE8F325}"/>
              </a:ext>
            </a:extLst>
          </p:cNvPr>
          <p:cNvSpPr txBox="1"/>
          <p:nvPr/>
        </p:nvSpPr>
        <p:spPr>
          <a:xfrm>
            <a:off x="304876" y="1406103"/>
            <a:ext cx="60992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Vocational Opportunities of Cherokee Inc.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Alleghany County Group Homes Inc.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OE Enterprises Inc.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Neuse Enterprises Inc.</a:t>
            </a:r>
          </a:p>
        </p:txBody>
      </p:sp>
      <p:pic>
        <p:nvPicPr>
          <p:cNvPr id="8" name="Graphic 7" descr="Badge 4 with solid fill">
            <a:extLst>
              <a:ext uri="{FF2B5EF4-FFF2-40B4-BE49-F238E27FC236}">
                <a16:creationId xmlns:a16="http://schemas.microsoft.com/office/drawing/2014/main" id="{F973F027-4E36-1DD0-5087-573BEF95D0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56952" y="2332841"/>
            <a:ext cx="539364" cy="539364"/>
          </a:xfrm>
          <a:prstGeom prst="rect">
            <a:avLst/>
          </a:prstGeom>
        </p:spPr>
      </p:pic>
      <p:pic>
        <p:nvPicPr>
          <p:cNvPr id="16" name="Graphic 15" descr="Badge 3 with solid fill">
            <a:extLst>
              <a:ext uri="{FF2B5EF4-FFF2-40B4-BE49-F238E27FC236}">
                <a16:creationId xmlns:a16="http://schemas.microsoft.com/office/drawing/2014/main" id="{B07AA410-289D-A5CA-BD04-4690A1F32E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02071" y="1636393"/>
            <a:ext cx="539365" cy="539365"/>
          </a:xfrm>
          <a:prstGeom prst="rect">
            <a:avLst/>
          </a:prstGeom>
        </p:spPr>
      </p:pic>
      <p:pic>
        <p:nvPicPr>
          <p:cNvPr id="20" name="Graphic 19" descr="Badge with solid fill">
            <a:extLst>
              <a:ext uri="{FF2B5EF4-FFF2-40B4-BE49-F238E27FC236}">
                <a16:creationId xmlns:a16="http://schemas.microsoft.com/office/drawing/2014/main" id="{3852588E-28EE-CBA3-3F67-93A0861FA8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8254" y="1366711"/>
            <a:ext cx="539364" cy="539364"/>
          </a:xfrm>
          <a:prstGeom prst="rect">
            <a:avLst/>
          </a:prstGeom>
        </p:spPr>
      </p:pic>
      <p:pic>
        <p:nvPicPr>
          <p:cNvPr id="29" name="Graphic 28" descr="Badge 1 with solid fill">
            <a:extLst>
              <a:ext uri="{FF2B5EF4-FFF2-40B4-BE49-F238E27FC236}">
                <a16:creationId xmlns:a16="http://schemas.microsoft.com/office/drawing/2014/main" id="{F6366661-2285-F17E-78D5-2EC60147F3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96000" y="2152083"/>
            <a:ext cx="539364" cy="539364"/>
          </a:xfrm>
          <a:prstGeom prst="rect">
            <a:avLst/>
          </a:prstGeom>
        </p:spPr>
      </p:pic>
      <p:pic>
        <p:nvPicPr>
          <p:cNvPr id="31" name="Graphic 30" descr="Badge 4 with solid fill">
            <a:extLst>
              <a:ext uri="{FF2B5EF4-FFF2-40B4-BE49-F238E27FC236}">
                <a16:creationId xmlns:a16="http://schemas.microsoft.com/office/drawing/2014/main" id="{448FB1C5-9AD9-AD8F-5129-FA7B6C8757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182" y="2967613"/>
            <a:ext cx="539364" cy="539364"/>
          </a:xfrm>
          <a:prstGeom prst="rect">
            <a:avLst/>
          </a:prstGeom>
        </p:spPr>
      </p:pic>
      <p:pic>
        <p:nvPicPr>
          <p:cNvPr id="32" name="Graphic 31" descr="Badge 3 with solid fill">
            <a:extLst>
              <a:ext uri="{FF2B5EF4-FFF2-40B4-BE49-F238E27FC236}">
                <a16:creationId xmlns:a16="http://schemas.microsoft.com/office/drawing/2014/main" id="{6949A502-912C-A9C9-94FD-C9ED8BB45E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181" y="2422327"/>
            <a:ext cx="539365" cy="539365"/>
          </a:xfrm>
          <a:prstGeom prst="rect">
            <a:avLst/>
          </a:prstGeom>
        </p:spPr>
      </p:pic>
      <p:pic>
        <p:nvPicPr>
          <p:cNvPr id="33" name="Graphic 32" descr="Badge with solid fill">
            <a:extLst>
              <a:ext uri="{FF2B5EF4-FFF2-40B4-BE49-F238E27FC236}">
                <a16:creationId xmlns:a16="http://schemas.microsoft.com/office/drawing/2014/main" id="{543C76B9-F831-373F-DC49-BFC6CB7751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182" y="1882401"/>
            <a:ext cx="539364" cy="539364"/>
          </a:xfrm>
          <a:prstGeom prst="rect">
            <a:avLst/>
          </a:prstGeom>
        </p:spPr>
      </p:pic>
      <p:pic>
        <p:nvPicPr>
          <p:cNvPr id="34" name="Graphic 33" descr="Badge 1 with solid fill">
            <a:extLst>
              <a:ext uri="{FF2B5EF4-FFF2-40B4-BE49-F238E27FC236}">
                <a16:creationId xmlns:a16="http://schemas.microsoft.com/office/drawing/2014/main" id="{CC7C5EB0-ACFE-D1B4-7585-C52E78F8A8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182" y="1319029"/>
            <a:ext cx="539364" cy="53936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4B4E5CC-E5B9-4C49-B428-FD6D9C0E437B}"/>
              </a:ext>
            </a:extLst>
          </p:cNvPr>
          <p:cNvSpPr txBox="1"/>
          <p:nvPr/>
        </p:nvSpPr>
        <p:spPr>
          <a:xfrm>
            <a:off x="144074" y="4014712"/>
            <a:ext cx="5955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Provider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Innovation Program Milestones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80D52A5-10C8-4D90-B1D4-B37376CC5308}"/>
              </a:ext>
            </a:extLst>
          </p:cNvPr>
          <p:cNvSpPr/>
          <p:nvPr/>
        </p:nvSpPr>
        <p:spPr>
          <a:xfrm>
            <a:off x="214301" y="4644881"/>
            <a:ext cx="2066792" cy="1331769"/>
          </a:xfrm>
          <a:prstGeom prst="rect">
            <a:avLst/>
          </a:prstGeom>
          <a:solidFill>
            <a:srgbClr val="CCFFC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Identify Lead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Complete Working Agreement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Hold Initial Kickoff Meeting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8E669CB-459D-2DC9-CC24-2BD5330A8334}"/>
              </a:ext>
            </a:extLst>
          </p:cNvPr>
          <p:cNvSpPr/>
          <p:nvPr/>
        </p:nvSpPr>
        <p:spPr>
          <a:xfrm>
            <a:off x="2665864" y="4654348"/>
            <a:ext cx="1982139" cy="1331769"/>
          </a:xfrm>
          <a:prstGeom prst="rect">
            <a:avLst/>
          </a:prstGeom>
          <a:solidFill>
            <a:srgbClr val="CCFFC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Complete Organizational Self- Assessment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6113B74-EE99-7F8E-485D-6D3E86A316DA}"/>
              </a:ext>
            </a:extLst>
          </p:cNvPr>
          <p:cNvSpPr/>
          <p:nvPr/>
        </p:nvSpPr>
        <p:spPr>
          <a:xfrm>
            <a:off x="7475276" y="4644881"/>
            <a:ext cx="2066792" cy="1331769"/>
          </a:xfrm>
          <a:prstGeom prst="rect">
            <a:avLst/>
          </a:prstGeom>
          <a:solidFill>
            <a:srgbClr val="CCFFC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>
              <a:spcAft>
                <a:spcPts val="600"/>
              </a:spcAft>
              <a:buFont typeface="Arial,Sans-Serif" panose="020B0604020202020204" pitchFamily="34" charset="0"/>
              <a:buChar char="•"/>
              <a:defRPr/>
            </a:pPr>
            <a:r>
              <a:rPr lang="en-US" sz="1200">
                <a:solidFill>
                  <a:srgbClr val="002060"/>
                </a:solidFill>
                <a:latin typeface="Arial"/>
                <a:cs typeface="Arial"/>
              </a:rPr>
              <a:t>Begin CIE Data Tracking</a:t>
            </a:r>
          </a:p>
          <a:p>
            <a:pPr marL="285750" indent="-285750">
              <a:spcAft>
                <a:spcPts val="600"/>
              </a:spcAft>
              <a:buFont typeface="Arial,Sans-Serif" panose="020B0604020202020204" pitchFamily="34" charset="0"/>
              <a:buChar char="•"/>
              <a:defRPr/>
            </a:pPr>
            <a:r>
              <a:rPr lang="en-US" sz="1200">
                <a:solidFill>
                  <a:srgbClr val="002060"/>
                </a:solidFill>
                <a:cs typeface="Arial"/>
              </a:rPr>
              <a:t>Begin participating in Wise offerings</a:t>
            </a:r>
            <a:r>
              <a:rPr lang="en-US" sz="1200">
                <a:solidFill>
                  <a:srgbClr val="002060"/>
                </a:solidFill>
                <a:latin typeface="Arial"/>
                <a:cs typeface="Arial"/>
              </a:rPr>
              <a:t> </a:t>
            </a:r>
            <a:endParaRPr lang="en-US" sz="120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spcAft>
                <a:spcPts val="600"/>
              </a:spcAft>
              <a:buFont typeface="Arial,Sans-Serif" panose="020B0604020202020204" pitchFamily="34" charset="0"/>
              <a:buChar char="•"/>
              <a:defRPr/>
            </a:pPr>
            <a:r>
              <a:rPr lang="en-US" sz="1200">
                <a:solidFill>
                  <a:srgbClr val="002060"/>
                </a:solidFill>
                <a:latin typeface="Arial"/>
                <a:cs typeface="Arial"/>
              </a:rPr>
              <a:t>Submit Interim Report</a:t>
            </a:r>
            <a:endParaRPr lang="en-US" sz="120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719642B-5C98-B503-CC52-1A89734804C2}"/>
              </a:ext>
            </a:extLst>
          </p:cNvPr>
          <p:cNvSpPr/>
          <p:nvPr/>
        </p:nvSpPr>
        <p:spPr>
          <a:xfrm>
            <a:off x="5023713" y="4644881"/>
            <a:ext cx="2066792" cy="1331769"/>
          </a:xfrm>
          <a:prstGeom prst="rect">
            <a:avLst/>
          </a:prstGeom>
          <a:solidFill>
            <a:srgbClr val="CCFFC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>
              <a:spcAft>
                <a:spcPts val="600"/>
              </a:spcAft>
              <a:buFont typeface="Arial,Sans-Serif" panose="020B0604020202020204" pitchFamily="34" charset="0"/>
              <a:buChar char="•"/>
              <a:defRPr/>
            </a:pPr>
            <a:r>
              <a:rPr lang="en-US" sz="1200">
                <a:solidFill>
                  <a:srgbClr val="002060"/>
                </a:solidFill>
                <a:latin typeface="Arial"/>
              </a:rPr>
              <a:t>Develop Action Plan</a:t>
            </a:r>
            <a:endParaRPr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85750" indent="-285750">
              <a:spcAft>
                <a:spcPts val="600"/>
              </a:spcAft>
              <a:buFont typeface="Arial,Sans-Serif" panose="020B0604020202020204" pitchFamily="34" charset="0"/>
              <a:buChar char="•"/>
              <a:defRPr/>
            </a:pPr>
            <a:r>
              <a:rPr lang="en-US" sz="1200">
                <a:solidFill>
                  <a:srgbClr val="002060"/>
                </a:solidFill>
                <a:latin typeface="Arial"/>
              </a:rPr>
              <a:t>Training and TA Plan</a:t>
            </a:r>
            <a:endParaRPr lang="en-US" sz="1200">
              <a:solidFill>
                <a:srgbClr val="002060"/>
              </a:solidFill>
              <a:cs typeface="Arial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EBB98B9-0997-2861-AE73-D4E8A633B701}"/>
              </a:ext>
            </a:extLst>
          </p:cNvPr>
          <p:cNvSpPr/>
          <p:nvPr/>
        </p:nvSpPr>
        <p:spPr>
          <a:xfrm>
            <a:off x="9922519" y="4654348"/>
            <a:ext cx="2066792" cy="1331769"/>
          </a:xfrm>
          <a:prstGeom prst="rect">
            <a:avLst/>
          </a:prstGeom>
          <a:solidFill>
            <a:srgbClr val="CCFFCC"/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Complete Action Plan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Actively Participate in Offerings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Final Report including job goals</a:t>
            </a:r>
          </a:p>
        </p:txBody>
      </p:sp>
      <p:pic>
        <p:nvPicPr>
          <p:cNvPr id="44" name="Graphic 43" descr="Checkmark with solid fill">
            <a:extLst>
              <a:ext uri="{FF2B5EF4-FFF2-40B4-BE49-F238E27FC236}">
                <a16:creationId xmlns:a16="http://schemas.microsoft.com/office/drawing/2014/main" id="{E6BC0726-8A99-8232-73A7-E4B4A0D60DB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53479" y="6168520"/>
            <a:ext cx="412273" cy="412273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4E4184F0-1625-D06C-C4EF-EFD1817E3928}"/>
              </a:ext>
            </a:extLst>
          </p:cNvPr>
          <p:cNvSpPr/>
          <p:nvPr/>
        </p:nvSpPr>
        <p:spPr>
          <a:xfrm>
            <a:off x="3358045" y="6127430"/>
            <a:ext cx="586154" cy="49445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7" name="Graphic 46" descr="Checkmark with solid fill">
            <a:extLst>
              <a:ext uri="{FF2B5EF4-FFF2-40B4-BE49-F238E27FC236}">
                <a16:creationId xmlns:a16="http://schemas.microsoft.com/office/drawing/2014/main" id="{A6A637BD-6CC6-1CC0-8B2A-368FCD78AD7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44986" y="6168520"/>
            <a:ext cx="412273" cy="4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0294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273D0-323E-FD77-5F91-B29A8DB0F6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93450" y="1457406"/>
            <a:ext cx="8142421" cy="4877378"/>
          </a:xfrm>
        </p:spPr>
        <p:txBody>
          <a:bodyPr lIns="91440" tIns="45720" rIns="91440" bIns="45720" anchor="t">
            <a:noAutofit/>
          </a:bodyPr>
          <a:lstStyle/>
          <a:p>
            <a:pPr marL="0" indent="0">
              <a:buNone/>
            </a:pPr>
            <a:r>
              <a:rPr lang="en-US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Monthly Provider Innovation Cohort Gatherings </a:t>
            </a:r>
            <a:r>
              <a:rPr lang="en-US" b="0">
                <a:solidFill>
                  <a:schemeClr val="tx1"/>
                </a:solidFill>
                <a:latin typeface="Arial"/>
                <a:cs typeface="Arial"/>
              </a:rPr>
              <a:t>- Opportunity to learn together and enhance the network in the efforts to increase job outcomes for people with disabilities in North Carolina</a:t>
            </a:r>
          </a:p>
          <a:p>
            <a:pPr marL="0" indent="0">
              <a:buNone/>
            </a:pPr>
            <a:endParaRPr lang="en-US" b="0">
              <a:solidFill>
                <a:schemeClr val="tx1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b="0">
              <a:solidFill>
                <a:schemeClr val="tx1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Customized Training Opportunities </a:t>
            </a:r>
            <a:r>
              <a:rPr lang="en-US" b="0">
                <a:solidFill>
                  <a:schemeClr val="tx1"/>
                </a:solidFill>
                <a:latin typeface="Arial"/>
                <a:cs typeface="Arial"/>
              </a:rPr>
              <a:t>through the Train the Trainer/Wise Pro Learning Sites </a:t>
            </a:r>
          </a:p>
          <a:p>
            <a:pPr marL="0" indent="0">
              <a:buNone/>
            </a:pPr>
            <a:endParaRPr lang="en-US" b="0">
              <a:solidFill>
                <a:schemeClr val="tx1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b="0">
              <a:solidFill>
                <a:schemeClr val="tx1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b="0">
                <a:solidFill>
                  <a:schemeClr val="tx1"/>
                </a:solidFill>
                <a:latin typeface="Arial"/>
                <a:cs typeface="Arial"/>
              </a:rPr>
              <a:t>Opportunity to be a part of </a:t>
            </a:r>
            <a:r>
              <a:rPr lang="en-US">
                <a:solidFill>
                  <a:schemeClr val="accent5"/>
                </a:solidFill>
                <a:latin typeface="Arial"/>
                <a:cs typeface="Arial"/>
              </a:rPr>
              <a:t>Additional Training Offerings </a:t>
            </a:r>
            <a:r>
              <a:rPr lang="en-US" b="0">
                <a:solidFill>
                  <a:schemeClr val="tx1"/>
                </a:solidFill>
                <a:latin typeface="Arial"/>
                <a:cs typeface="Arial"/>
              </a:rPr>
              <a:t>including Plan to Placement and Recruit Cultivate Retain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FAF56C3-151B-FC79-3B87-6FA7724B0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Provider Innovation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52FED8-E5FE-CF0D-596C-80EF6CCF867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6" name="Graphic 5" descr="Classroom with solid fill">
            <a:extLst>
              <a:ext uri="{FF2B5EF4-FFF2-40B4-BE49-F238E27FC236}">
                <a16:creationId xmlns:a16="http://schemas.microsoft.com/office/drawing/2014/main" id="{3828733C-22EA-8F2C-8EF4-E7DA10A8E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5357" y="3134106"/>
            <a:ext cx="1182332" cy="1182332"/>
          </a:xfrm>
          <a:prstGeom prst="rect">
            <a:avLst/>
          </a:prstGeom>
        </p:spPr>
      </p:pic>
      <p:pic>
        <p:nvPicPr>
          <p:cNvPr id="8" name="Graphic 7" descr="Customer review with solid fill">
            <a:extLst>
              <a:ext uri="{FF2B5EF4-FFF2-40B4-BE49-F238E27FC236}">
                <a16:creationId xmlns:a16="http://schemas.microsoft.com/office/drawing/2014/main" id="{F3E11BB1-105D-A654-0D96-D6DA05C44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98113" y="1457406"/>
            <a:ext cx="1182333" cy="1182333"/>
          </a:xfrm>
          <a:prstGeom prst="rect">
            <a:avLst/>
          </a:prstGeom>
        </p:spPr>
      </p:pic>
      <p:pic>
        <p:nvPicPr>
          <p:cNvPr id="10" name="Graphic 9" descr="Clipboard Badge with solid fill">
            <a:extLst>
              <a:ext uri="{FF2B5EF4-FFF2-40B4-BE49-F238E27FC236}">
                <a16:creationId xmlns:a16="http://schemas.microsoft.com/office/drawing/2014/main" id="{EE0440A2-483D-698F-2036-7547F4EB45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98113" y="4810806"/>
            <a:ext cx="1179576" cy="117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342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A1246B-0825-49DB-C08A-9C6FAF2589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Wise On-Line Academy 100 Series: </a:t>
            </a:r>
            <a:r>
              <a:rPr lang="en-US" b="0" dirty="0">
                <a:latin typeface="Arial"/>
                <a:cs typeface="Arial"/>
              </a:rPr>
              <a:t>This four part, self-paced training series is based on customized employment core competencies. Completion of the course results in an ACRE Certificate of completion with a Customized Employment Emphasis</a:t>
            </a:r>
          </a:p>
          <a:p>
            <a:pPr marL="0" indent="0">
              <a:buNone/>
            </a:pPr>
            <a:endParaRPr lang="en-US" b="0" dirty="0"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Practicum: </a:t>
            </a:r>
            <a:r>
              <a:rPr lang="en-US" b="0" dirty="0">
                <a:latin typeface="Arial"/>
                <a:cs typeface="Arial"/>
              </a:rPr>
              <a:t>Wrapping up the first Practicum this month, open to students who have received their Wise On-Line Academy 100 Acre Certification. </a:t>
            </a:r>
          </a:p>
          <a:p>
            <a:pPr marL="0" indent="0">
              <a:buNone/>
            </a:pPr>
            <a:endParaRPr lang="en-US" dirty="0"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Wise On-Line Academy 200 Series: </a:t>
            </a:r>
            <a:r>
              <a:rPr lang="en-US" b="0" dirty="0">
                <a:latin typeface="Arial"/>
                <a:cs typeface="Arial"/>
              </a:rPr>
              <a:t>A six-month advanced training program for seasoned professionals in the employment support field.</a:t>
            </a:r>
          </a:p>
          <a:p>
            <a:pPr marL="0" indent="0">
              <a:buNone/>
            </a:pPr>
            <a:endParaRPr lang="en-US" dirty="0"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North Carolina Self-Employment Community of Practice: </a:t>
            </a:r>
            <a:r>
              <a:rPr lang="en-US" b="0" dirty="0">
                <a:latin typeface="Arial"/>
                <a:cs typeface="Arial"/>
              </a:rPr>
              <a:t>This six-month series is designed to prepare employment agencies and interested others to support individuals who are interested in self-employment or micro-enterprise</a:t>
            </a:r>
            <a:r>
              <a:rPr lang="en-US" dirty="0">
                <a:latin typeface="Arial"/>
                <a:cs typeface="Arial"/>
              </a:rPr>
              <a:t>.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Kicks off in January 2026!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BF1AAD9-666F-87C6-E1B0-4ACB52EA8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Additional Wise Offerings through Partnership with Inclusion Works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76366C-2B1A-D493-665D-E9A2D05BA4C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5621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70654B-9F6A-CF15-F4A3-A5ADBB72CA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468" y="5770308"/>
            <a:ext cx="11418072" cy="1087692"/>
          </a:xfrm>
        </p:spPr>
        <p:txBody>
          <a:bodyPr lIns="91440" tIns="45720" rIns="91440" bIns="45720" anchor="t">
            <a:noAutofit/>
          </a:bodyPr>
          <a:lstStyle/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Provider Innovation Providers are setting goals around job starts and working toward enhancing Competitive Integrated Employment opportunities!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B8DBDF4-65D1-3A57-8414-6205D03BD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What the Numbers Say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CBCA2E-D886-28A7-14A9-2E64A0230E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6ED130-D148-A7BA-F329-0F303F13C8D7}"/>
              </a:ext>
            </a:extLst>
          </p:cNvPr>
          <p:cNvSpPr txBox="1"/>
          <p:nvPr/>
        </p:nvSpPr>
        <p:spPr>
          <a:xfrm>
            <a:off x="514144" y="1850789"/>
            <a:ext cx="2144806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6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109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3CBD24-39DE-BB18-A496-02AF828F4A3F}"/>
              </a:ext>
            </a:extLst>
          </p:cNvPr>
          <p:cNvSpPr txBox="1"/>
          <p:nvPr/>
        </p:nvSpPr>
        <p:spPr>
          <a:xfrm>
            <a:off x="4194758" y="1872381"/>
            <a:ext cx="1371600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6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FDA2C7-D64A-BECB-1118-86AD908B1CB6}"/>
              </a:ext>
            </a:extLst>
          </p:cNvPr>
          <p:cNvSpPr txBox="1"/>
          <p:nvPr/>
        </p:nvSpPr>
        <p:spPr>
          <a:xfrm>
            <a:off x="7136812" y="1855523"/>
            <a:ext cx="1371600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6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7A404F-61CB-966F-8BA7-444CA2966141}"/>
              </a:ext>
            </a:extLst>
          </p:cNvPr>
          <p:cNvSpPr txBox="1"/>
          <p:nvPr/>
        </p:nvSpPr>
        <p:spPr>
          <a:xfrm>
            <a:off x="10078866" y="1855523"/>
            <a:ext cx="1371600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6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32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37421D-5049-E1A0-47FF-05753B688450}"/>
              </a:ext>
            </a:extLst>
          </p:cNvPr>
          <p:cNvSpPr txBox="1"/>
          <p:nvPr/>
        </p:nvSpPr>
        <p:spPr>
          <a:xfrm>
            <a:off x="514144" y="3007271"/>
            <a:ext cx="20003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>
                <a:latin typeface="Arial"/>
                <a:cs typeface="Arial"/>
              </a:rPr>
              <a:t>People</a:t>
            </a:r>
            <a:r>
              <a:rPr kumimoji="0" lang="en-US" sz="21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signed up for the </a:t>
            </a:r>
            <a:r>
              <a:rPr kumimoji="0" lang="en-US" sz="2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WOA 100 series</a:t>
            </a:r>
            <a:r>
              <a:rPr kumimoji="0" lang="en-US" sz="21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...so far! 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A088F6-9B52-B47F-E2B4-16555F766C50}"/>
              </a:ext>
            </a:extLst>
          </p:cNvPr>
          <p:cNvSpPr txBox="1"/>
          <p:nvPr/>
        </p:nvSpPr>
        <p:spPr>
          <a:xfrm>
            <a:off x="3127450" y="2958649"/>
            <a:ext cx="287728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51435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1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Students have gone through the </a:t>
            </a:r>
            <a:r>
              <a:rPr kumimoji="0" lang="en-US" sz="2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Practicum</a:t>
            </a:r>
            <a:r>
              <a:rPr kumimoji="0" lang="en-US" sz="21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, just now completing </a:t>
            </a:r>
            <a:r>
              <a:rPr kumimoji="0" lang="en-US" sz="2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Website Portfolios </a:t>
            </a:r>
            <a:r>
              <a:rPr kumimoji="0" lang="en-US" sz="21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for a job-seeker, and learning from each other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AB8205-CC16-FF1C-1642-CF30F2D60ABC}"/>
              </a:ext>
            </a:extLst>
          </p:cNvPr>
          <p:cNvSpPr txBox="1"/>
          <p:nvPr/>
        </p:nvSpPr>
        <p:spPr>
          <a:xfrm>
            <a:off x="6617707" y="3036833"/>
            <a:ext cx="26508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51435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1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North Carolina professionals signed up for and starting the </a:t>
            </a:r>
            <a:r>
              <a:rPr kumimoji="0" lang="en-US" sz="2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advanced WOA 200 series </a:t>
            </a:r>
            <a:r>
              <a:rPr kumimoji="0" lang="en-US" sz="21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this month</a:t>
            </a:r>
          </a:p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B65ED4-F7E4-8578-8AE5-A4043E3C4F49}"/>
              </a:ext>
            </a:extLst>
          </p:cNvPr>
          <p:cNvSpPr txBox="1"/>
          <p:nvPr/>
        </p:nvSpPr>
        <p:spPr>
          <a:xfrm>
            <a:off x="9541175" y="3036833"/>
            <a:ext cx="2650825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51435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1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North Carolinians at the first </a:t>
            </a:r>
            <a:r>
              <a:rPr kumimoji="0" lang="en-US" sz="2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Self-Employment Community of Practice </a:t>
            </a:r>
            <a:r>
              <a:rPr kumimoji="0" lang="en-US" sz="21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in January!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2781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>
          <a:extLst>
            <a:ext uri="{FF2B5EF4-FFF2-40B4-BE49-F238E27FC236}">
              <a16:creationId xmlns:a16="http://schemas.microsoft.com/office/drawing/2014/main" id="{0C490571-662C-F1A7-4553-86D9778A0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0442426bee_0_86">
            <a:extLst>
              <a:ext uri="{FF2B5EF4-FFF2-40B4-BE49-F238E27FC236}">
                <a16:creationId xmlns:a16="http://schemas.microsoft.com/office/drawing/2014/main" id="{D097D0CB-AC16-DAE9-842D-62F86B7CFEC1}"/>
              </a:ext>
            </a:extLst>
          </p:cNvPr>
          <p:cNvSpPr/>
          <p:nvPr/>
        </p:nvSpPr>
        <p:spPr>
          <a:xfrm>
            <a:off x="-4370" y="2398889"/>
            <a:ext cx="12276000" cy="1375500"/>
          </a:xfrm>
          <a:prstGeom prst="rect">
            <a:avLst/>
          </a:prstGeom>
          <a:solidFill>
            <a:srgbClr val="1560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D5FCBAF-DA0E-85D7-FC29-1D412EC1D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921286"/>
            <a:ext cx="10515600" cy="2824516"/>
          </a:xfrm>
        </p:spPr>
        <p:txBody>
          <a:bodyPr lIns="91440" tIns="45720" rIns="91440" bIns="45720" anchor="b"/>
          <a:lstStyle/>
          <a:p>
            <a:r>
              <a:rPr lang="en-US" sz="5400">
                <a:solidFill>
                  <a:schemeClr val="bg1"/>
                </a:solidFill>
                <a:latin typeface="Arial"/>
                <a:cs typeface="Calibri Light"/>
              </a:rPr>
              <a:t>Take a Moment for Data! </a:t>
            </a:r>
            <a:endParaRPr lang="en-US" sz="5400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996443-FF5F-203C-D3D6-24E443D3F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4082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D05C9B4-B5C9-2D4D-23C9-CEE72646F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0" y="-1"/>
            <a:ext cx="5410200" cy="6858001"/>
          </a:xfrm>
          <a:prstGeom prst="rect">
            <a:avLst/>
          </a:prstGeom>
          <a:noFill/>
          <a:ln w="6350">
            <a:noFill/>
          </a:ln>
          <a:effectLst>
            <a:outerShdw blurRad="266700" dist="215900" dir="858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761AFDE0-3C0C-DF63-D4CF-9A077DC911C2}"/>
              </a:ext>
            </a:extLst>
          </p:cNvPr>
          <p:cNvSpPr txBox="1">
            <a:spLocks/>
          </p:cNvSpPr>
          <p:nvPr/>
        </p:nvSpPr>
        <p:spPr>
          <a:xfrm>
            <a:off x="214685" y="617920"/>
            <a:ext cx="11264367" cy="1073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400">
              <a:spcAft>
                <a:spcPts val="600"/>
              </a:spcAft>
              <a:defRPr/>
            </a:pPr>
            <a:r>
              <a:rPr lang="en-US">
                <a:solidFill>
                  <a:srgbClr val="146076"/>
                </a:solidFill>
                <a:latin typeface="Arial"/>
                <a:ea typeface="+mj-ea"/>
                <a:cs typeface="Arial"/>
              </a:rPr>
              <a:t>Data Metric: Informed Choice to Pursue CIE after Employment Assessment</a:t>
            </a:r>
            <a:endParaRPr lang="en-US" sz="2400" b="1" i="0" u="none" strike="noStrike" kern="1200" cap="none" spc="0" normalizeH="0" baseline="0" noProof="0">
              <a:ln>
                <a:noFill/>
              </a:ln>
              <a:solidFill>
                <a:srgbClr val="146076"/>
              </a:solidFill>
              <a:effectLst/>
              <a:uLnTx/>
              <a:uFillTx/>
              <a:latin typeface="Arial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975ADE-C816-CA28-7AB3-45D2548CF23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992613" y="6466500"/>
            <a:ext cx="319938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30DC1C-41F4-2156-8960-EF5EE12C53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30321" y="2217025"/>
            <a:ext cx="4179073" cy="2845379"/>
          </a:xfrm>
        </p:spPr>
        <p:txBody>
          <a:bodyPr lIns="91440" tIns="45720" rIns="91440" bIns="45720" anchor="t">
            <a:noAutofit/>
          </a:bodyPr>
          <a:lstStyle/>
          <a:p>
            <a:pPr marL="0" indent="0">
              <a:buNone/>
            </a:pPr>
            <a:r>
              <a:rPr lang="en-US">
                <a:latin typeface="Arial"/>
                <a:cs typeface="Arial"/>
              </a:rPr>
              <a:t>As of November 2025,</a:t>
            </a:r>
          </a:p>
          <a:p>
            <a:r>
              <a:rPr lang="en-US">
                <a:latin typeface="Arial"/>
                <a:cs typeface="Arial"/>
              </a:rPr>
              <a:t>81 employment assessments were completed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68 people (84%) were interested in CIE</a:t>
            </a:r>
          </a:p>
          <a:p>
            <a:r>
              <a:rPr lang="en-US">
                <a:latin typeface="Arial"/>
                <a:cs typeface="Arial"/>
              </a:rPr>
              <a:t>Numbers are continuing to grow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141F12-9866-0886-EA5E-F238F90CE0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96" t="4972" r="-1875" b="-552"/>
          <a:stretch>
            <a:fillRect/>
          </a:stretch>
        </p:blipFill>
        <p:spPr>
          <a:xfrm>
            <a:off x="516280" y="2011796"/>
            <a:ext cx="6958642" cy="32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299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CCB49B30-96AC-DC81-759F-552B40BACF37}"/>
              </a:ext>
            </a:extLst>
          </p:cNvPr>
          <p:cNvSpPr txBox="1">
            <a:spLocks/>
          </p:cNvSpPr>
          <p:nvPr/>
        </p:nvSpPr>
        <p:spPr>
          <a:xfrm>
            <a:off x="11077687" y="6573308"/>
            <a:ext cx="752131" cy="28469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8602F9F-3CCE-2497-3A7D-1570F9660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867" y="757216"/>
            <a:ext cx="11418072" cy="548640"/>
          </a:xfrm>
        </p:spPr>
        <p:txBody>
          <a:bodyPr/>
          <a:lstStyle/>
          <a:p>
            <a:r>
              <a:rPr lang="en-US"/>
              <a:t>Housekeeping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910CCFEF-91A9-35CB-7E59-928AFBE7FEBB}"/>
              </a:ext>
            </a:extLst>
          </p:cNvPr>
          <p:cNvSpPr txBox="1">
            <a:spLocks/>
          </p:cNvSpPr>
          <p:nvPr/>
        </p:nvSpPr>
        <p:spPr>
          <a:xfrm>
            <a:off x="3270497" y="1724739"/>
            <a:ext cx="8921511" cy="3919871"/>
          </a:xfrm>
          <a:prstGeom prst="rect">
            <a:avLst/>
          </a:prstGeom>
        </p:spPr>
        <p:txBody>
          <a:bodyPr lIns="91440" tIns="45720" rIns="91440" bIns="45720" anchor="ctr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36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American Sign Language (ASL) Interpreters and Closed-Captioning </a:t>
            </a:r>
          </a:p>
          <a:p>
            <a:pPr marL="799465" marR="0" lvl="1" indent="-342265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Courier New,monospace" panose="02070309020205020404" pitchFamily="49" charset="0"/>
              <a:buChar char="o"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ASL Interpreters and Closed-Captioning options will be available for today’s event.</a:t>
            </a:r>
          </a:p>
          <a:p>
            <a:pPr marL="799465" marR="0" lvl="1" indent="-342265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Courier New,monospace" panose="02070309020205020404" pitchFamily="49" charset="0"/>
              <a:buChar char="o"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closed-captioning options select the "Closed Caption" feature located on your control panel.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6565" marR="0" lvl="0" indent="-342265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6565" marR="0" lvl="0" indent="-342265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6565" marR="0" lvl="0" indent="-342265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Adjusting Video Layout and Screen View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513715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Courier New" panose="020B0604020202020204" pitchFamily="34" charset="0"/>
              <a:buChar char="o"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the "View" feature located in the top-right hand corner of your screen.</a:t>
            </a:r>
          </a:p>
          <a:p>
            <a:pPr marL="685800" marR="0" lvl="1" indent="-513715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300"/>
              </a:spcAft>
              <a:buClrTx/>
              <a:buSzTx/>
              <a:buFont typeface="Courier New" panose="020B0604020202020204" pitchFamily="34" charset="0"/>
              <a:buChar char="o"/>
              <a:tabLst/>
              <a:defRPr/>
            </a:pP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EB6D8A6-F452-2F42-AC30-78AC2252494D}"/>
              </a:ext>
            </a:extLst>
          </p:cNvPr>
          <p:cNvSpPr txBox="1"/>
          <p:nvPr/>
        </p:nvSpPr>
        <p:spPr>
          <a:xfrm>
            <a:off x="3282111" y="2946010"/>
            <a:ext cx="8373035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1200" cap="none" spc="0" normalizeH="0" baseline="0" noProof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Intérpretes en lengua de signos americana (ASL) y subtítulos: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" sz="1800" b="0" i="0" u="none" strike="noStrike" kern="1200" cap="none" spc="0" normalizeH="0" baseline="0" noProof="0">
              <a:ln>
                <a:noFill/>
              </a:ln>
              <a:solidFill>
                <a:srgbClr val="20212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1200" cap="none" spc="0" normalizeH="0" baseline="0" noProof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Habrá intérpretes de ASL y opciones de subtítulos disponibles para el evento de hoy. Para opciones de subtítulos, seleccione la función "Subtítulos" ubicada en su panel de control.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C2DFD7F-DC91-7BD3-28F3-2DB524C69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707" y="1724735"/>
            <a:ext cx="2771079" cy="171298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6351210-3835-2930-B950-334066CD4D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707" y="3997452"/>
            <a:ext cx="2782693" cy="185737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B4A8D3-70EF-A1A8-E347-7AD0DA07082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7001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A19B91-7935-2E5A-879A-0CC2F108D9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2867" y="1397298"/>
            <a:ext cx="11418072" cy="1750636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The Inclusion Works team is creating a public-facing dashboard to highlight progress made on key metrics tied to our 5 Strategic Plan Goals.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Example metrics include: </a:t>
            </a:r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7E8129-2E9B-908F-B881-9F4C3B266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Coming Soon: Inclusion Works Strategic Plan Dashboard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EF55C0-7ED0-F99D-C742-C8A028BEC5E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500B06-9435-F4DE-1205-41F927459B06}"/>
              </a:ext>
            </a:extLst>
          </p:cNvPr>
          <p:cNvSpPr txBox="1"/>
          <p:nvPr/>
        </p:nvSpPr>
        <p:spPr>
          <a:xfrm>
            <a:off x="637714" y="4296836"/>
            <a:ext cx="21729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Number of individuals who have completed the Employment Assessment process and Career Development Plan.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6971C7-3C60-1C4C-282A-DDB96F770578}"/>
              </a:ext>
            </a:extLst>
          </p:cNvPr>
          <p:cNvSpPr txBox="1"/>
          <p:nvPr/>
        </p:nvSpPr>
        <p:spPr>
          <a:xfrm>
            <a:off x="3320321" y="4296836"/>
            <a:ext cx="18063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Number of individuals receiving I/DD Supported Employment services in NC.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50F649-D305-9CC6-7B2A-0742D51B471A}"/>
              </a:ext>
            </a:extLst>
          </p:cNvPr>
          <p:cNvSpPr txBox="1"/>
          <p:nvPr/>
        </p:nvSpPr>
        <p:spPr>
          <a:xfrm>
            <a:off x="5321507" y="4296836"/>
            <a:ext cx="19787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Number of quarterly stakeholder events open to the public hosted by Inclusion Works.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CFC24D-66C7-9645-3441-9AD166D4A272}"/>
              </a:ext>
            </a:extLst>
          </p:cNvPr>
          <p:cNvSpPr txBox="1"/>
          <p:nvPr/>
        </p:nvSpPr>
        <p:spPr>
          <a:xfrm>
            <a:off x="7594602" y="4296836"/>
            <a:ext cx="18063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Number of NC Employment Provider staff completing Wise Online Academy Courses.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18C451-0ECE-D44D-053D-6E0CD74C4F8F}"/>
              </a:ext>
            </a:extLst>
          </p:cNvPr>
          <p:cNvSpPr txBox="1"/>
          <p:nvPr/>
        </p:nvSpPr>
        <p:spPr>
          <a:xfrm>
            <a:off x="9960962" y="4296836"/>
            <a:ext cx="1489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Number of paid internships provided for people with disabilities.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461F02-D298-2D7D-E202-32FE56BB046E}"/>
              </a:ext>
            </a:extLst>
          </p:cNvPr>
          <p:cNvSpPr txBox="1"/>
          <p:nvPr/>
        </p:nvSpPr>
        <p:spPr>
          <a:xfrm>
            <a:off x="637714" y="5866496"/>
            <a:ext cx="2172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tx2"/>
                </a:solidFill>
              </a:rPr>
              <a:t>Goal 1: Informed Choice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5952A9-93D5-78FB-D715-621BDF53DB8A}"/>
              </a:ext>
            </a:extLst>
          </p:cNvPr>
          <p:cNvSpPr txBox="1"/>
          <p:nvPr/>
        </p:nvSpPr>
        <p:spPr>
          <a:xfrm>
            <a:off x="3148564" y="5866495"/>
            <a:ext cx="2172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accent1">
                    <a:lumMod val="75000"/>
                  </a:schemeClr>
                </a:solidFill>
              </a:rPr>
              <a:t>Goal 2: Services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D9B4AF-8D32-741D-12E4-6F583CCA2834}"/>
              </a:ext>
            </a:extLst>
          </p:cNvPr>
          <p:cNvSpPr txBox="1"/>
          <p:nvPr/>
        </p:nvSpPr>
        <p:spPr>
          <a:xfrm>
            <a:off x="5335438" y="5866494"/>
            <a:ext cx="2172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accent5"/>
                </a:solidFill>
              </a:rPr>
              <a:t>Goal 3: Communications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701A35-7A52-2F8A-DEFC-4C2804C7BAB3}"/>
              </a:ext>
            </a:extLst>
          </p:cNvPr>
          <p:cNvSpPr txBox="1"/>
          <p:nvPr/>
        </p:nvSpPr>
        <p:spPr>
          <a:xfrm>
            <a:off x="7590440" y="5866494"/>
            <a:ext cx="2172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C00000"/>
                </a:solidFill>
              </a:rPr>
              <a:t>Goal 4: Workforce Development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498234-9D37-D042-E819-A48A6788DE84}"/>
              </a:ext>
            </a:extLst>
          </p:cNvPr>
          <p:cNvSpPr txBox="1"/>
          <p:nvPr/>
        </p:nvSpPr>
        <p:spPr>
          <a:xfrm>
            <a:off x="9958255" y="5890872"/>
            <a:ext cx="1982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D67F00"/>
                </a:solidFill>
              </a:rPr>
              <a:t>Goal 5: Employer Connection</a:t>
            </a:r>
          </a:p>
        </p:txBody>
      </p:sp>
      <p:pic>
        <p:nvPicPr>
          <p:cNvPr id="17" name="Graphic 16" descr="Checklist with solid fill">
            <a:extLst>
              <a:ext uri="{FF2B5EF4-FFF2-40B4-BE49-F238E27FC236}">
                <a16:creationId xmlns:a16="http://schemas.microsoft.com/office/drawing/2014/main" id="{557FB566-EB3E-1F4C-4B72-C414D9D3A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761" y="3318728"/>
            <a:ext cx="914400" cy="914400"/>
          </a:xfrm>
          <a:prstGeom prst="rect">
            <a:avLst/>
          </a:prstGeom>
        </p:spPr>
      </p:pic>
      <p:pic>
        <p:nvPicPr>
          <p:cNvPr id="19" name="Graphic 18" descr="Briefcase with solid fill">
            <a:extLst>
              <a:ext uri="{FF2B5EF4-FFF2-40B4-BE49-F238E27FC236}">
                <a16:creationId xmlns:a16="http://schemas.microsoft.com/office/drawing/2014/main" id="{9EAECA5F-30AD-9842-3B2E-8404507ADF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65226" y="3318728"/>
            <a:ext cx="914400" cy="914400"/>
          </a:xfrm>
          <a:prstGeom prst="rect">
            <a:avLst/>
          </a:prstGeom>
        </p:spPr>
      </p:pic>
      <p:pic>
        <p:nvPicPr>
          <p:cNvPr id="21" name="Graphic 20" descr="Social network with solid fill">
            <a:extLst>
              <a:ext uri="{FF2B5EF4-FFF2-40B4-BE49-F238E27FC236}">
                <a16:creationId xmlns:a16="http://schemas.microsoft.com/office/drawing/2014/main" id="{120BB7BB-D6FD-B631-C9F7-824579197A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07509" y="3318728"/>
            <a:ext cx="914400" cy="914400"/>
          </a:xfrm>
          <a:prstGeom prst="rect">
            <a:avLst/>
          </a:prstGeom>
        </p:spPr>
      </p:pic>
      <p:pic>
        <p:nvPicPr>
          <p:cNvPr id="23" name="Graphic 22" descr="Teacher with solid fill">
            <a:extLst>
              <a:ext uri="{FF2B5EF4-FFF2-40B4-BE49-F238E27FC236}">
                <a16:creationId xmlns:a16="http://schemas.microsoft.com/office/drawing/2014/main" id="{BAC9A0D5-319A-C5DB-082F-0F09D1446B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12376" y="3318728"/>
            <a:ext cx="914400" cy="914400"/>
          </a:xfrm>
          <a:prstGeom prst="rect">
            <a:avLst/>
          </a:prstGeom>
        </p:spPr>
      </p:pic>
      <p:pic>
        <p:nvPicPr>
          <p:cNvPr id="25" name="Graphic 24" descr="Employee badge with solid fill">
            <a:extLst>
              <a:ext uri="{FF2B5EF4-FFF2-40B4-BE49-F238E27FC236}">
                <a16:creationId xmlns:a16="http://schemas.microsoft.com/office/drawing/2014/main" id="{D292CF85-F091-BA2E-A37A-149720B4E6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86938" y="331872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4000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246581-FABF-E55F-81A0-9C64DC218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3A70A1-1E56-B3C7-422C-D048298097E9}"/>
              </a:ext>
            </a:extLst>
          </p:cNvPr>
          <p:cNvSpPr txBox="1"/>
          <p:nvPr/>
        </p:nvSpPr>
        <p:spPr>
          <a:xfrm>
            <a:off x="538430" y="1113218"/>
            <a:ext cx="4343688" cy="16061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2025-2026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Inclusion Works TRAINING OPPORTUNITES 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5CAFA4-AD64-44E3-ED65-250782BED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7797" y="1617708"/>
            <a:ext cx="3958448" cy="18120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46C80C-DB78-9FCD-1CA3-85A4399428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51" y="3429631"/>
            <a:ext cx="4104473" cy="19496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96316D6-7B30-0DBC-8CD6-CB6BE7D201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7528" y="4621228"/>
            <a:ext cx="4371155" cy="124577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7B431-09F6-8B34-A079-5469CC1194B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8842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0442426bee_0_86"/>
          <p:cNvSpPr/>
          <p:nvPr/>
        </p:nvSpPr>
        <p:spPr>
          <a:xfrm>
            <a:off x="-4370" y="2398889"/>
            <a:ext cx="12276000" cy="1375500"/>
          </a:xfrm>
          <a:prstGeom prst="rect">
            <a:avLst/>
          </a:prstGeom>
          <a:solidFill>
            <a:srgbClr val="1560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DA3C61-0674-9FBC-06E0-940130CFC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181" y="921286"/>
            <a:ext cx="11246782" cy="2824516"/>
          </a:xfrm>
        </p:spPr>
        <p:txBody>
          <a:bodyPr lIns="91440" tIns="45720" rIns="91440" bIns="45720" anchor="b"/>
          <a:lstStyle/>
          <a:p>
            <a:r>
              <a:rPr lang="en-US" sz="5400">
                <a:solidFill>
                  <a:schemeClr val="bg1"/>
                </a:solidFill>
                <a:latin typeface="Arial"/>
                <a:cs typeface="Calibri Light"/>
              </a:rPr>
              <a:t>Q &amp; A</a:t>
            </a:r>
            <a:endParaRPr lang="en-US" sz="540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87BD63-E890-5B42-5057-9376DB6BF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9991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5413C-3975-D610-24F6-7E5BF9DDE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AE0C52-F997-6377-D19A-0950B48BA0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17" y="1606985"/>
            <a:ext cx="2945081" cy="848795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</a:t>
            </a:r>
            <a:r>
              <a:rPr lang="en-US" sz="1800" b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our </a:t>
            </a:r>
            <a:r>
              <a:rPr lang="en-US" sz="1800" b="0">
                <a:solidFill>
                  <a:schemeClr val="tx1"/>
                </a:solidFill>
              </a:rPr>
              <a:t>bi-monthly </a:t>
            </a:r>
            <a:r>
              <a:rPr lang="en-US" sz="1800" b="0">
                <a:solidFill>
                  <a:schemeClr val="tx1"/>
                </a:solidFill>
                <a:hlinkClick r:id="rId3"/>
              </a:rPr>
              <a:t>Lunch and Learns </a:t>
            </a:r>
            <a:endParaRPr lang="en-US" sz="1800" b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E80D58-858A-93CF-904E-7E3955117B4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675" b="1" i="0" u="none" strike="noStrike" kern="1200" cap="none" spc="0" normalizeH="0" baseline="0" noProof="0" smtClean="0">
                <a:ln>
                  <a:noFill/>
                </a:ln>
                <a:solidFill>
                  <a:srgbClr val="003B7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675" b="1" i="0" u="none" strike="noStrike" kern="1200" cap="none" spc="0" normalizeH="0" baseline="0" noProof="0">
              <a:ln>
                <a:noFill/>
              </a:ln>
              <a:solidFill>
                <a:srgbClr val="003B7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BC980718-EFBB-4B9C-2AA3-BCB76D1FAE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0" t="6500" r="6657" b="9041"/>
          <a:stretch/>
        </p:blipFill>
        <p:spPr>
          <a:xfrm>
            <a:off x="320878" y="2520117"/>
            <a:ext cx="2227678" cy="21642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9B2FF0-5A38-10EA-3714-890C02DB3C33}"/>
              </a:ext>
            </a:extLst>
          </p:cNvPr>
          <p:cNvSpPr txBox="1"/>
          <p:nvPr/>
        </p:nvSpPr>
        <p:spPr>
          <a:xfrm>
            <a:off x="6096000" y="1601809"/>
            <a:ext cx="3233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Join our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5"/>
              </a:rPr>
              <a:t>mailing list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and receive community updates 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3BAD95-C832-9438-178A-9DAB68676739}"/>
              </a:ext>
            </a:extLst>
          </p:cNvPr>
          <p:cNvSpPr txBox="1"/>
          <p:nvPr/>
        </p:nvSpPr>
        <p:spPr>
          <a:xfrm>
            <a:off x="2805510" y="1601809"/>
            <a:ext cx="32339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Visit the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6"/>
              </a:rPr>
              <a:t>Inclusion Works Website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1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A46838B1-5CCD-A8B3-6CD9-8A6B6721DF6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rgbClr val="891F5C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" t="3429" r="6565" b="5518"/>
          <a:stretch/>
        </p:blipFill>
        <p:spPr>
          <a:xfrm>
            <a:off x="6571611" y="2555266"/>
            <a:ext cx="2145916" cy="2169129"/>
          </a:xfrm>
          <a:prstGeom prst="rect">
            <a:avLst/>
          </a:prstGeom>
        </p:spPr>
      </p:pic>
      <p:pic>
        <p:nvPicPr>
          <p:cNvPr id="18" name="Picture 17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16F53904-D714-B386-7360-03D9DA772EB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rgbClr val="60783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8" t="5335" r="5653" b="5335"/>
          <a:stretch/>
        </p:blipFill>
        <p:spPr>
          <a:xfrm>
            <a:off x="3446244" y="2515267"/>
            <a:ext cx="2227679" cy="2209128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6B323724-519C-6D6F-119E-7AC4F9AC2555}"/>
              </a:ext>
            </a:extLst>
          </p:cNvPr>
          <p:cNvSpPr txBox="1">
            <a:spLocks/>
          </p:cNvSpPr>
          <p:nvPr/>
        </p:nvSpPr>
        <p:spPr>
          <a:xfrm>
            <a:off x="208934" y="670987"/>
            <a:ext cx="1152442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514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Stay involved with updates from Inclusion Works!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pic>
        <p:nvPicPr>
          <p:cNvPr id="6" name="Picture 5" descr="Qr code&#10;&#10;AI-generated content may be incorrect.">
            <a:extLst>
              <a:ext uri="{FF2B5EF4-FFF2-40B4-BE49-F238E27FC236}">
                <a16:creationId xmlns:a16="http://schemas.microsoft.com/office/drawing/2014/main" id="{A87A6AF9-FBF9-B802-B987-AF32D0A339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976" y="2455779"/>
            <a:ext cx="2365603" cy="236560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BE4B58-CCD2-E892-4C75-BBE3363564D8}"/>
              </a:ext>
            </a:extLst>
          </p:cNvPr>
          <p:cNvSpPr txBox="1"/>
          <p:nvPr/>
        </p:nvSpPr>
        <p:spPr>
          <a:xfrm>
            <a:off x="9329951" y="1600659"/>
            <a:ext cx="27711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Visit the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10"/>
              </a:rPr>
              <a:t>Work Together NC Website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0109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4C283-BD1C-4C73-1E6A-801A029399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2867" y="1031536"/>
            <a:ext cx="5780689" cy="5104289"/>
          </a:xfrm>
        </p:spPr>
        <p:txBody>
          <a:bodyPr lIns="91440" tIns="45720" rIns="91440" bIns="45720" anchor="ctr">
            <a:noAutofit/>
          </a:bodyPr>
          <a:lstStyle/>
          <a:p>
            <a:pPr marL="0" indent="0">
              <a:buNone/>
            </a:pPr>
            <a:endParaRPr lang="en-US"/>
          </a:p>
          <a:p>
            <a:r>
              <a:rPr lang="en-US">
                <a:latin typeface="Arial"/>
                <a:cs typeface="Arial"/>
              </a:rPr>
              <a:t>Welcome</a:t>
            </a:r>
          </a:p>
          <a:p>
            <a:r>
              <a:rPr lang="en-US">
                <a:latin typeface="Arial"/>
                <a:cs typeface="Arial"/>
              </a:rPr>
              <a:t>Advisory Committee Details</a:t>
            </a:r>
          </a:p>
          <a:p>
            <a:r>
              <a:rPr lang="en-US">
                <a:latin typeface="Arial"/>
                <a:cs typeface="Arial"/>
              </a:rPr>
              <a:t>Inclusion Works Strategic Plan and Updates</a:t>
            </a:r>
          </a:p>
          <a:p>
            <a:r>
              <a:rPr lang="en-US">
                <a:latin typeface="Arial"/>
                <a:cs typeface="Arial"/>
              </a:rPr>
              <a:t>Employment Assessments and CIE Liaisons</a:t>
            </a:r>
          </a:p>
          <a:p>
            <a:r>
              <a:rPr lang="en-US">
                <a:latin typeface="Arial"/>
                <a:cs typeface="Arial"/>
              </a:rPr>
              <a:t>Provider Innovation Program</a:t>
            </a:r>
          </a:p>
          <a:p>
            <a:r>
              <a:rPr lang="en-US">
                <a:latin typeface="Arial"/>
                <a:cs typeface="Arial"/>
              </a:rPr>
              <a:t>Inclusion Works Data Summary</a:t>
            </a:r>
          </a:p>
          <a:p>
            <a:r>
              <a:rPr lang="en-US">
                <a:latin typeface="Arial"/>
                <a:cs typeface="Arial"/>
              </a:rPr>
              <a:t>Inclusion Works Training Opportunities and Resources</a:t>
            </a:r>
          </a:p>
          <a:p>
            <a:pPr marL="170815" indent="-174625"/>
            <a:r>
              <a:rPr lang="en-US">
                <a:latin typeface="Arial"/>
                <a:cs typeface="Arial"/>
              </a:rPr>
              <a:t>Q &amp; A</a:t>
            </a:r>
            <a:endParaRPr lang="en-US"/>
          </a:p>
          <a:p>
            <a:endParaRPr lang="en-US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E3B628D2-2304-0853-71BE-30B2E4421105}"/>
              </a:ext>
            </a:extLst>
          </p:cNvPr>
          <p:cNvSpPr txBox="1">
            <a:spLocks/>
          </p:cNvSpPr>
          <p:nvPr/>
        </p:nvSpPr>
        <p:spPr>
          <a:xfrm>
            <a:off x="402867" y="757216"/>
            <a:ext cx="11418072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 baseline="0">
                <a:solidFill>
                  <a:srgbClr val="15607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514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5607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pic>
        <p:nvPicPr>
          <p:cNvPr id="1026" name="Picture 2" descr="A collage of people&#10;&#10;">
            <a:extLst>
              <a:ext uri="{FF2B5EF4-FFF2-40B4-BE49-F238E27FC236}">
                <a16:creationId xmlns:a16="http://schemas.microsoft.com/office/drawing/2014/main" id="{D8873724-A80C-79F7-8923-1DA8CE3CA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75" y="1614488"/>
            <a:ext cx="3905250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C0D83E-5607-97DF-DB4A-4A75EC8BF8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916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0442426bee_0_86" descr="Welcome"/>
          <p:cNvSpPr/>
          <p:nvPr/>
        </p:nvSpPr>
        <p:spPr>
          <a:xfrm>
            <a:off x="-4370" y="2398889"/>
            <a:ext cx="12276000" cy="1375500"/>
          </a:xfrm>
          <a:prstGeom prst="rect">
            <a:avLst/>
          </a:prstGeom>
          <a:solidFill>
            <a:srgbClr val="1560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DA3C61-0674-9FBC-06E0-940130CFC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921286"/>
            <a:ext cx="10515600" cy="2824516"/>
          </a:xfrm>
        </p:spPr>
        <p:txBody>
          <a:bodyPr lIns="91440" tIns="45720" rIns="91440" bIns="45720" anchor="b"/>
          <a:lstStyle/>
          <a:p>
            <a:r>
              <a:rPr lang="en-US">
                <a:solidFill>
                  <a:schemeClr val="bg1"/>
                </a:solidFill>
                <a:latin typeface="Arial"/>
                <a:cs typeface="Calibri Light"/>
              </a:rPr>
              <a:t>Welcome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77D479-CB24-F37E-9C4F-866B0D319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291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20442426bee_0_86"/>
          <p:cNvSpPr txBox="1">
            <a:spLocks noGrp="1"/>
          </p:cNvSpPr>
          <p:nvPr>
            <p:ph type="title"/>
          </p:nvPr>
        </p:nvSpPr>
        <p:spPr>
          <a:xfrm>
            <a:off x="159799" y="-2039"/>
            <a:ext cx="11418072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/>
              <a:t>Introductions</a:t>
            </a:r>
          </a:p>
        </p:txBody>
      </p:sp>
      <p:pic>
        <p:nvPicPr>
          <p:cNvPr id="2" name="Picture 1" descr="A picture containing person, outdoor, sky, smiling&#10;&#10;Description automatically generated">
            <a:extLst>
              <a:ext uri="{FF2B5EF4-FFF2-40B4-BE49-F238E27FC236}">
                <a16:creationId xmlns:a16="http://schemas.microsoft.com/office/drawing/2014/main" id="{9F22002F-A8F5-17F0-EF5B-BA7311F586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0"/>
          <a:stretch/>
        </p:blipFill>
        <p:spPr bwMode="auto">
          <a:xfrm>
            <a:off x="166217" y="546739"/>
            <a:ext cx="1162104" cy="1049629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D275DE-B81D-EE23-9FD3-065C0E0C2B67}"/>
              </a:ext>
            </a:extLst>
          </p:cNvPr>
          <p:cNvSpPr txBox="1"/>
          <p:nvPr/>
        </p:nvSpPr>
        <p:spPr>
          <a:xfrm>
            <a:off x="1892373" y="651398"/>
            <a:ext cx="4565457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Claire Colligan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MS, LCMHC, LCAS, CCS</a:t>
            </a:r>
            <a:endParaRPr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I/DD Employment Lead, I/DD, TBI, &amp; Olmstead</a:t>
            </a:r>
            <a:endParaRPr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DMH/DD/SUS</a:t>
            </a:r>
            <a:endParaRPr lang="en-US" sz="14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D61B61-371C-3E77-11E5-01C8A0EC8A23}"/>
              </a:ext>
            </a:extLst>
          </p:cNvPr>
          <p:cNvSpPr txBox="1"/>
          <p:nvPr/>
        </p:nvSpPr>
        <p:spPr>
          <a:xfrm>
            <a:off x="1892373" y="3034185"/>
            <a:ext cx="4291773" cy="9848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>
              <a:defRPr sz="1600" b="1">
                <a:solidFill>
                  <a:srgbClr val="146076"/>
                </a:solidFill>
              </a:defRPr>
            </a:lvl1pPr>
          </a:lstStyle>
          <a:p>
            <a:r>
              <a:rPr lang="en-US" sz="1400">
                <a:solidFill>
                  <a:schemeClr val="tx1"/>
                </a:solidFill>
              </a:rPr>
              <a:t>Katherine Titus, </a:t>
            </a:r>
            <a:r>
              <a:rPr lang="en-US" sz="1400" b="0">
                <a:solidFill>
                  <a:schemeClr val="tx1"/>
                </a:solidFill>
              </a:rPr>
              <a:t>MSW</a:t>
            </a:r>
            <a:endParaRPr lang="en-US" sz="1400" b="0">
              <a:solidFill>
                <a:schemeClr val="tx1"/>
              </a:solidFill>
              <a:cs typeface="Arial"/>
            </a:endParaRPr>
          </a:p>
          <a:p>
            <a:r>
              <a:rPr lang="en-US" sz="1400" b="0">
                <a:solidFill>
                  <a:schemeClr val="tx1"/>
                </a:solidFill>
                <a:cs typeface="Arial"/>
              </a:rPr>
              <a:t>Senior Technical Assistance and Training Manager</a:t>
            </a:r>
          </a:p>
          <a:p>
            <a:r>
              <a:rPr lang="en-US" sz="1400" b="0" i="1">
                <a:solidFill>
                  <a:schemeClr val="tx1"/>
                </a:solidFill>
                <a:cs typeface="Arial"/>
              </a:rPr>
              <a:t>WISE </a:t>
            </a:r>
            <a:endParaRPr lang="en-US" sz="1400" b="0">
              <a:solidFill>
                <a:schemeClr val="tx1"/>
              </a:solidFill>
            </a:endParaRPr>
          </a:p>
          <a:p>
            <a:endParaRPr lang="en-US" b="0" i="1">
              <a:solidFill>
                <a:schemeClr val="tx1"/>
              </a:solidFill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A273DE-E3FA-5F46-208E-A6FCF6746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105" y="547084"/>
            <a:ext cx="4716273" cy="17966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0E5A49-3025-479D-D208-F4A8DFEE886D}"/>
              </a:ext>
            </a:extLst>
          </p:cNvPr>
          <p:cNvSpPr txBox="1"/>
          <p:nvPr/>
        </p:nvSpPr>
        <p:spPr>
          <a:xfrm>
            <a:off x="1892374" y="1710226"/>
            <a:ext cx="4998756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>
                <a:cs typeface="Arial"/>
              </a:rPr>
              <a:t>Adrienne Kittle, </a:t>
            </a:r>
            <a:r>
              <a:rPr lang="en-US" sz="1400">
                <a:cs typeface="Arial"/>
              </a:rPr>
              <a:t>MS</a:t>
            </a:r>
          </a:p>
          <a:p>
            <a:r>
              <a:rPr lang="en-US" sz="1400">
                <a:cs typeface="Arial"/>
              </a:rPr>
              <a:t>Program Specialist for Intellectual/Developmental Disabilities</a:t>
            </a:r>
          </a:p>
          <a:p>
            <a:r>
              <a:rPr lang="en-US" sz="1400">
                <a:cs typeface="Arial"/>
              </a:rPr>
              <a:t>Division of Employment and Independence for People with Disabilities (EIPD)</a:t>
            </a:r>
            <a:endParaRPr lang="en-US" sz="14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EB8BDD-F35A-2F3E-79E9-D7F4DEF7B4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709" y="2856426"/>
            <a:ext cx="1268974" cy="138126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0C5A158-D523-CD38-85EE-583C951F92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58325" y="2075780"/>
            <a:ext cx="2419350" cy="1847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76FB59-A99E-552B-72F9-56DE85FC772F}"/>
              </a:ext>
            </a:extLst>
          </p:cNvPr>
          <p:cNvSpPr txBox="1"/>
          <p:nvPr/>
        </p:nvSpPr>
        <p:spPr>
          <a:xfrm>
            <a:off x="1892374" y="4522113"/>
            <a:ext cx="4583250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>
                <a:cs typeface="Arial"/>
              </a:rPr>
              <a:t>Maya Glass,</a:t>
            </a:r>
            <a:r>
              <a:rPr lang="en-US" sz="1400">
                <a:cs typeface="Arial"/>
              </a:rPr>
              <a:t> MPH</a:t>
            </a:r>
          </a:p>
          <a:p>
            <a:r>
              <a:rPr lang="en-US" sz="1400">
                <a:cs typeface="Arial"/>
              </a:rPr>
              <a:t>Data Quality Specialist</a:t>
            </a:r>
          </a:p>
          <a:p>
            <a:r>
              <a:rPr lang="en-US" sz="1400">
                <a:cs typeface="Arial"/>
              </a:rPr>
              <a:t>DMH/DD/SUS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A69B80-F1FA-9648-6AA4-DE59740248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522" y="4337964"/>
            <a:ext cx="1193045" cy="1159780"/>
          </a:xfrm>
          <a:prstGeom prst="rect">
            <a:avLst/>
          </a:prstGeom>
        </p:spPr>
      </p:pic>
      <p:pic>
        <p:nvPicPr>
          <p:cNvPr id="10" name="Picture 9" descr="Work Together NC logo">
            <a:extLst>
              <a:ext uri="{FF2B5EF4-FFF2-40B4-BE49-F238E27FC236}">
                <a16:creationId xmlns:a16="http://schemas.microsoft.com/office/drawing/2014/main" id="{793C6673-6464-DFF6-C56A-748C8F426B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2968" y="4950183"/>
            <a:ext cx="4657725" cy="9715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96EAB7D-2FC6-A581-17B0-A5B0590988F4}"/>
              </a:ext>
            </a:extLst>
          </p:cNvPr>
          <p:cNvSpPr txBox="1"/>
          <p:nvPr/>
        </p:nvSpPr>
        <p:spPr>
          <a:xfrm>
            <a:off x="1891048" y="5722512"/>
            <a:ext cx="4395988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/>
              <a:t>Yolanda Perkins, </a:t>
            </a:r>
            <a:r>
              <a:rPr lang="en-US" sz="1400" err="1"/>
              <a:t>EdS</a:t>
            </a:r>
            <a:endParaRPr lang="en-US" sz="1400"/>
          </a:p>
          <a:p>
            <a:r>
              <a:rPr lang="en-US" sz="1400">
                <a:cs typeface="Arial"/>
              </a:rPr>
              <a:t>Implementation Specialist</a:t>
            </a:r>
          </a:p>
          <a:p>
            <a:r>
              <a:rPr lang="en-US" sz="1400">
                <a:cs typeface="Arial"/>
              </a:rPr>
              <a:t>Frank Porter Graham Child Development Institute</a:t>
            </a:r>
          </a:p>
          <a:p>
            <a:r>
              <a:rPr lang="en-US" sz="1400">
                <a:cs typeface="Arial"/>
              </a:rPr>
              <a:t>The University of North Carolina at Chapel Hill</a:t>
            </a:r>
          </a:p>
          <a:p>
            <a:endParaRPr lang="en-US">
              <a:cs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7C452B6-BFBC-7284-A1B9-7A1F754F3C0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17" y="5626894"/>
            <a:ext cx="1176133" cy="117613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EF4614B-0E60-9638-3A71-83F5ABE3EA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45"/>
          <a:stretch>
            <a:fillRect/>
          </a:stretch>
        </p:blipFill>
        <p:spPr>
          <a:xfrm>
            <a:off x="227081" y="1622872"/>
            <a:ext cx="1087988" cy="116594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1CD0753-5C61-16CA-AD13-8766EF75996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840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0442426bee_0_86"/>
          <p:cNvSpPr/>
          <p:nvPr/>
        </p:nvSpPr>
        <p:spPr>
          <a:xfrm>
            <a:off x="-4370" y="2398889"/>
            <a:ext cx="12276000" cy="1375500"/>
          </a:xfrm>
          <a:prstGeom prst="rect">
            <a:avLst/>
          </a:prstGeom>
          <a:solidFill>
            <a:srgbClr val="1560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DA3C61-0674-9FBC-06E0-940130CFC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921286"/>
            <a:ext cx="10515600" cy="2824516"/>
          </a:xfrm>
        </p:spPr>
        <p:txBody>
          <a:bodyPr lIns="91440" tIns="45720" rIns="91440" bIns="45720" anchor="b"/>
          <a:lstStyle/>
          <a:p>
            <a:r>
              <a:rPr lang="en-US" sz="5400">
                <a:solidFill>
                  <a:schemeClr val="bg1"/>
                </a:solidFill>
                <a:latin typeface="Arial"/>
                <a:cs typeface="Calibri Light"/>
              </a:rPr>
              <a:t>Community Meeting Details</a:t>
            </a:r>
            <a:endParaRPr lang="en-US" sz="540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6C30A1-CAED-AFC2-A192-CAA799D7D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85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2436E8-7657-B449-C321-83D84813A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Advisory Committee Purpose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136B9-BEEF-56B1-4A2D-93FEC5CE843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1" name="Wave 4">
            <a:extLst>
              <a:ext uri="{FF2B5EF4-FFF2-40B4-BE49-F238E27FC236}">
                <a16:creationId xmlns:a16="http://schemas.microsoft.com/office/drawing/2014/main" id="{DDB8ADA6-F8CD-FF19-2729-65B9B7001730}"/>
              </a:ext>
            </a:extLst>
          </p:cNvPr>
          <p:cNvSpPr/>
          <p:nvPr/>
        </p:nvSpPr>
        <p:spPr>
          <a:xfrm>
            <a:off x="479848" y="1277553"/>
            <a:ext cx="11088841" cy="4714424"/>
          </a:xfrm>
          <a:prstGeom prst="round2DiagRect">
            <a:avLst/>
          </a:prstGeom>
          <a:solidFill>
            <a:srgbClr val="1F497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600" baseline="0">
                <a:latin typeface="Calibri"/>
              </a:rPr>
              <a:t>To provide a forum for individuals with lived experience, family members, providers, and advocates to share their thoughts, perspectives, and opinions about the Inclusion Works Program.  </a:t>
            </a:r>
            <a:r>
              <a:rPr lang="en-US" sz="3600">
                <a:latin typeface="Calibri"/>
              </a:rPr>
              <a:t>NCDHHS will share key updates about Inclusion Works and gather feedback on the implementation of program activities. </a:t>
            </a:r>
            <a:endParaRPr lang="en-US" sz="3600">
              <a:latin typeface="Calibri"/>
              <a:ea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1915C8-8137-877E-8997-6A415B54E519}"/>
              </a:ext>
            </a:extLst>
          </p:cNvPr>
          <p:cNvSpPr txBox="1"/>
          <p:nvPr/>
        </p:nvSpPr>
        <p:spPr>
          <a:xfrm>
            <a:off x="583348" y="590800"/>
            <a:ext cx="713598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solidFill>
                  <a:srgbClr val="10568A"/>
                </a:solidFill>
              </a:rPr>
              <a:t>Purpose Statement: </a:t>
            </a:r>
          </a:p>
        </p:txBody>
      </p:sp>
    </p:spTree>
    <p:extLst>
      <p:ext uri="{BB962C8B-B14F-4D97-AF65-F5344CB8AC3E}">
        <p14:creationId xmlns:p14="http://schemas.microsoft.com/office/powerpoint/2010/main" val="2970405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CDC24-501C-46F9-03A6-F8E64DB6C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92A721F-2A23-8D2E-F3FC-8A46DC7B85FE}"/>
              </a:ext>
            </a:extLst>
          </p:cNvPr>
          <p:cNvSpPr/>
          <p:nvPr/>
        </p:nvSpPr>
        <p:spPr>
          <a:xfrm>
            <a:off x="5859654" y="3326131"/>
            <a:ext cx="5512391" cy="2188605"/>
          </a:xfrm>
          <a:prstGeom prst="rect">
            <a:avLst/>
          </a:prstGeom>
          <a:solidFill>
            <a:srgbClr val="ECF0E8"/>
          </a:solidFill>
          <a:ln>
            <a:solidFill>
              <a:srgbClr val="98ABB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BB097B-E38D-EB53-7238-931DA53B0A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2867" y="830317"/>
            <a:ext cx="11418072" cy="548641"/>
          </a:xfrm>
        </p:spPr>
        <p:txBody>
          <a:bodyPr lIns="91440" tIns="45720" rIns="91440" bIns="45720" anchor="t">
            <a:noAutofit/>
          </a:bodyPr>
          <a:lstStyle/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3</a:t>
            </a:r>
            <a:r>
              <a:rPr lang="en-US" baseline="30000" dirty="0">
                <a:latin typeface="Arial"/>
                <a:cs typeface="Arial"/>
              </a:rPr>
              <a:t>rd</a:t>
            </a:r>
            <a:r>
              <a:rPr lang="en-US" dirty="0">
                <a:latin typeface="Arial"/>
                <a:cs typeface="Arial"/>
              </a:rPr>
              <a:t> Tuesday every 3 months (quarterly) at 11:00am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5"/>
                </a:solidFill>
                <a:latin typeface="Arial"/>
                <a:cs typeface="Arial"/>
              </a:rPr>
              <a:t>The Community Meeting has been UPDATED! </a:t>
            </a:r>
            <a:r>
              <a:rPr lang="en-US" b="0" dirty="0">
                <a:solidFill>
                  <a:schemeClr val="tx1"/>
                </a:solidFill>
                <a:latin typeface="Arial"/>
                <a:cs typeface="Arial"/>
              </a:rPr>
              <a:t>Future meetings will allow opportunity to update and track progress on the Inclusion Works Strategic Plan goals and objectives.</a:t>
            </a:r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C6021AE-B585-4CFD-0A16-2AD1159D4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Community Advisory Meeting Schedule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CF3109-FB1A-47A9-01AC-E6D0681933F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381E173-57A4-C7CD-662F-D8DBA91341BD}"/>
              </a:ext>
            </a:extLst>
          </p:cNvPr>
          <p:cNvGraphicFramePr>
            <a:graphicFrameLocks noGrp="1"/>
          </p:cNvGraphicFramePr>
          <p:nvPr/>
        </p:nvGraphicFramePr>
        <p:xfrm>
          <a:off x="402867" y="3362413"/>
          <a:ext cx="3679736" cy="161424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679736">
                  <a:extLst>
                    <a:ext uri="{9D8B030D-6E8A-4147-A177-3AD203B41FA5}">
                      <a16:colId xmlns:a16="http://schemas.microsoft.com/office/drawing/2014/main" val="528961660"/>
                    </a:ext>
                  </a:extLst>
                </a:gridCol>
              </a:tblGrid>
              <a:tr h="538081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600"/>
                        <a:t>January 20, 2026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5598504"/>
                  </a:ext>
                </a:extLst>
              </a:tr>
              <a:tr h="538081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600"/>
                        <a:t>April 21, 2026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6192027"/>
                  </a:ext>
                </a:extLst>
              </a:tr>
              <a:tr h="538081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600"/>
                        <a:t>July 15, 2026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514021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B068BDF-FCD5-C2FA-0816-87C34BD71A22}"/>
              </a:ext>
            </a:extLst>
          </p:cNvPr>
          <p:cNvSpPr txBox="1"/>
          <p:nvPr/>
        </p:nvSpPr>
        <p:spPr>
          <a:xfrm>
            <a:off x="6001555" y="2874566"/>
            <a:ext cx="5370490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100" b="1">
                <a:solidFill>
                  <a:srgbClr val="002060"/>
                </a:solidFill>
              </a:rPr>
              <a:t>Reminders: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/>
              <a:t>RSVP to Calendar Invitations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/>
              <a:t>Come prepared with questions and ideas about the Inclusion Works program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/>
              <a:t>Reach out to </a:t>
            </a:r>
            <a:r>
              <a:rPr lang="en-US">
                <a:hlinkClick r:id="rId2"/>
              </a:rPr>
              <a:t>Claire.Colligan@dhhs.nc.gov</a:t>
            </a:r>
            <a:r>
              <a:rPr lang="en-US"/>
              <a:t> if you know other individuals who would like to participate in Advisory Committee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EECBEA-F048-3EB6-49B6-F37A2F2C42A4}"/>
              </a:ext>
            </a:extLst>
          </p:cNvPr>
          <p:cNvSpPr txBox="1"/>
          <p:nvPr/>
        </p:nvSpPr>
        <p:spPr>
          <a:xfrm>
            <a:off x="402867" y="5848354"/>
            <a:ext cx="10969177" cy="584775"/>
          </a:xfrm>
          <a:prstGeom prst="rect">
            <a:avLst/>
          </a:prstGeom>
          <a:solidFill>
            <a:srgbClr val="ECF0E8"/>
          </a:solidFill>
          <a:ln>
            <a:solidFill>
              <a:srgbClr val="98ABB9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 dirty="0"/>
              <a:t>If there is a specific topic you would like NCDHHS to cover during the Advisory Committee, please reach out to Claire Colligan (</a:t>
            </a:r>
            <a:r>
              <a:rPr lang="en-US" sz="1600" b="1" dirty="0">
                <a:hlinkClick r:id="rId2"/>
              </a:rPr>
              <a:t>Claire.Colligan@dhhs.nc.gov</a:t>
            </a:r>
            <a:r>
              <a:rPr lang="en-US" sz="1600" b="1"/>
              <a:t>) and it will be added to the agenda for our next meeting.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12AE7E-BFB4-DF55-1E85-2B1B7D624238}"/>
              </a:ext>
            </a:extLst>
          </p:cNvPr>
          <p:cNvSpPr/>
          <p:nvPr/>
        </p:nvSpPr>
        <p:spPr>
          <a:xfrm>
            <a:off x="7134447" y="652119"/>
            <a:ext cx="4434243" cy="834008"/>
          </a:xfrm>
          <a:prstGeom prst="rect">
            <a:avLst/>
          </a:prstGeom>
          <a:solidFill>
            <a:srgbClr val="ECF0E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ysClr val="windowText" lastClr="000000"/>
                </a:solidFill>
              </a:rPr>
              <a:t>For future meetings, we are considering hosting meeting after typical “work” hours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48C28B-89D8-6FA2-63FB-8AFFD4682E1C}"/>
              </a:ext>
            </a:extLst>
          </p:cNvPr>
          <p:cNvSpPr txBox="1"/>
          <p:nvPr/>
        </p:nvSpPr>
        <p:spPr>
          <a:xfrm>
            <a:off x="402867" y="2874566"/>
            <a:ext cx="2115047" cy="4154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51435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100" b="1">
                <a:solidFill>
                  <a:srgbClr val="003B70"/>
                </a:solidFill>
                <a:latin typeface="Arial"/>
                <a:cs typeface="Arial"/>
              </a:rPr>
              <a:t>2026</a:t>
            </a:r>
            <a:r>
              <a:rPr kumimoji="0" lang="en-US" sz="2100" b="1" i="0" u="none" strike="noStrike" kern="1200" cap="none" spc="0" normalizeH="0" baseline="0" noProof="0">
                <a:ln>
                  <a:noFill/>
                </a:ln>
                <a:solidFill>
                  <a:srgbClr val="003B70"/>
                </a:solidFill>
                <a:effectLst/>
                <a:uLnTx/>
                <a:uFillTx/>
                <a:latin typeface="Arial"/>
                <a:cs typeface="Arial"/>
              </a:rPr>
              <a:t> Meetings: 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ECF73FB-0AE4-490B-0E66-4B39AE276036}"/>
              </a:ext>
            </a:extLst>
          </p:cNvPr>
          <p:cNvGraphicFramePr>
            <a:graphicFrameLocks noGrp="1"/>
          </p:cNvGraphicFramePr>
          <p:nvPr/>
        </p:nvGraphicFramePr>
        <p:xfrm>
          <a:off x="407830" y="4969098"/>
          <a:ext cx="3679736" cy="61389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679736">
                  <a:extLst>
                    <a:ext uri="{9D8B030D-6E8A-4147-A177-3AD203B41FA5}">
                      <a16:colId xmlns:a16="http://schemas.microsoft.com/office/drawing/2014/main" val="528961660"/>
                    </a:ext>
                  </a:extLst>
                </a:gridCol>
              </a:tblGrid>
              <a:tr h="613892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600"/>
                        <a:t>October 20, 2026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6192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954343"/>
      </p:ext>
    </p:extLst>
  </p:cSld>
  <p:clrMapOvr>
    <a:masterClrMapping/>
  </p:clrMapOvr>
</p:sld>
</file>

<file path=ppt/theme/theme1.xml><?xml version="1.0" encoding="utf-8"?>
<a:theme xmlns:a="http://schemas.openxmlformats.org/drawingml/2006/main" name="7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0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1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6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7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6595f7b-ea67-4b84-999f-2584884482dd">
      <UserInfo>
        <DisplayName>Employment First Working Group Members</DisplayName>
        <AccountId>8</AccountId>
        <AccountType/>
      </UserInfo>
      <UserInfo>
        <DisplayName>Colligan, Claire M</DisplayName>
        <AccountId>59</AccountId>
        <AccountType/>
      </UserInfo>
      <UserInfo>
        <DisplayName>Glass, Austin E</DisplayName>
        <AccountId>61</AccountId>
        <AccountType/>
      </UserInfo>
      <UserInfo>
        <DisplayName>Polanco, Ashlynn L</DisplayName>
        <AccountId>177</AccountId>
        <AccountType/>
      </UserInfo>
    </SharedWithUsers>
    <TaxCatchAll xmlns="76595f7b-ea67-4b84-999f-2584884482dd" xsi:nil="true"/>
    <lcf76f155ced4ddcb4097134ff3c332f xmlns="b045e076-4cf2-4881-bad2-7493f7a8d42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8CA3D4F9D231409F74DD10BEAD2B30" ma:contentTypeVersion="15" ma:contentTypeDescription="Create a new document." ma:contentTypeScope="" ma:versionID="840497b4326bf27b3a9063bf2515989a">
  <xsd:schema xmlns:xsd="http://www.w3.org/2001/XMLSchema" xmlns:xs="http://www.w3.org/2001/XMLSchema" xmlns:p="http://schemas.microsoft.com/office/2006/metadata/properties" xmlns:ns2="b045e076-4cf2-4881-bad2-7493f7a8d429" xmlns:ns3="76595f7b-ea67-4b84-999f-2584884482dd" targetNamespace="http://schemas.microsoft.com/office/2006/metadata/properties" ma:root="true" ma:fieldsID="c1a88eafb62273d5d333e6580bbad463" ns2:_="" ns3:_="">
    <xsd:import namespace="b045e076-4cf2-4881-bad2-7493f7a8d429"/>
    <xsd:import namespace="76595f7b-ea67-4b84-999f-2584884482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45e076-4cf2-4881-bad2-7493f7a8d4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595f7b-ea67-4b84-999f-2584884482d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e4a05af7-de38-4224-971b-78bf6591ebd0}" ma:internalName="TaxCatchAll" ma:showField="CatchAllData" ma:web="76595f7b-ea67-4b84-999f-2584884482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52DB0B-16A8-44D1-BF32-404582A839E0}">
  <ds:schemaRefs>
    <ds:schemaRef ds:uri="http://purl.org/dc/elements/1.1/"/>
    <ds:schemaRef ds:uri="http://www.w3.org/XML/1998/namespace"/>
    <ds:schemaRef ds:uri="http://schemas.microsoft.com/office/infopath/2007/PartnerControls"/>
    <ds:schemaRef ds:uri="76595f7b-ea67-4b84-999f-2584884482dd"/>
    <ds:schemaRef ds:uri="b045e076-4cf2-4881-bad2-7493f7a8d429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09CB7B9-C8E5-4137-A833-58C727F498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3D80B0-7ACD-4ACC-B468-74DF7D701CCF}">
  <ds:schemaRefs>
    <ds:schemaRef ds:uri="76595f7b-ea67-4b84-999f-2584884482dd"/>
    <ds:schemaRef ds:uri="b045e076-4cf2-4881-bad2-7493f7a8d42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2125</Words>
  <Application>Microsoft Office PowerPoint</Application>
  <PresentationFormat>Widescreen</PresentationFormat>
  <Paragraphs>312</Paragraphs>
  <Slides>33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7_Office Theme</vt:lpstr>
      <vt:lpstr>8_Office Theme</vt:lpstr>
      <vt:lpstr>9_Office Theme</vt:lpstr>
      <vt:lpstr>10_Office Theme</vt:lpstr>
      <vt:lpstr>11_Office Theme</vt:lpstr>
      <vt:lpstr>16_Office Theme</vt:lpstr>
      <vt:lpstr>17_Office Theme</vt:lpstr>
      <vt:lpstr>12_Office Theme</vt:lpstr>
      <vt:lpstr>13_Office Theme</vt:lpstr>
      <vt:lpstr>PowerPoint Presentation</vt:lpstr>
      <vt:lpstr>Housekeeping</vt:lpstr>
      <vt:lpstr>Housekeeping</vt:lpstr>
      <vt:lpstr>PowerPoint Presentation</vt:lpstr>
      <vt:lpstr>Welcome</vt:lpstr>
      <vt:lpstr>Introductions</vt:lpstr>
      <vt:lpstr>Community Meeting Details</vt:lpstr>
      <vt:lpstr>Advisory Committee Purpose</vt:lpstr>
      <vt:lpstr>Community Advisory Meeting Schedule</vt:lpstr>
      <vt:lpstr>Inclusion Works Program Updates</vt:lpstr>
      <vt:lpstr>Inclusion Works Updates</vt:lpstr>
      <vt:lpstr>Inclusion Works Strategic Plan</vt:lpstr>
      <vt:lpstr>Five Core Inclusion Works Goals</vt:lpstr>
      <vt:lpstr>Strategic Plan – Goal One- Provide People with I/DD the opportunity to pursue competitive integrated employment if that is their choice</vt:lpstr>
      <vt:lpstr>Employment Assessments, Career Development Plans and Referrals</vt:lpstr>
      <vt:lpstr>Work Together NC </vt:lpstr>
      <vt:lpstr>CIE Liaisons</vt:lpstr>
      <vt:lpstr>PowerPoint Presentation</vt:lpstr>
      <vt:lpstr>What is the purpose of the CIE Liaisons? </vt:lpstr>
      <vt:lpstr>CIE Liaison Team Success</vt:lpstr>
      <vt:lpstr>PowerPoint Presentation</vt:lpstr>
      <vt:lpstr>Provider Innovation</vt:lpstr>
      <vt:lpstr>PowerPoint Presentation</vt:lpstr>
      <vt:lpstr>Provider Innovation Program</vt:lpstr>
      <vt:lpstr>Provider Innovation</vt:lpstr>
      <vt:lpstr>Additional Wise Offerings through Partnership with Inclusion Works</vt:lpstr>
      <vt:lpstr>What the Numbers Say</vt:lpstr>
      <vt:lpstr>Take a Moment for Data! </vt:lpstr>
      <vt:lpstr>PowerPoint Presentation</vt:lpstr>
      <vt:lpstr>Coming Soon: Inclusion Works Strategic Plan Dashboard</vt:lpstr>
      <vt:lpstr>PowerPoint Presentation</vt:lpstr>
      <vt:lpstr>Q &amp; 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Pasley, Kelsey K.</dc:creator>
  <cp:lastModifiedBy>Mollenkopf, Katherine</cp:lastModifiedBy>
  <cp:revision>15</cp:revision>
  <dcterms:created xsi:type="dcterms:W3CDTF">2020-05-12T11:47:08Z</dcterms:created>
  <dcterms:modified xsi:type="dcterms:W3CDTF">2026-01-21T14:06:17Z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0x010100528CA3D4F9D231409F74DD10BEAD2B30</vt:lpwstr>
  </property>
  <property fmtid="{D5CDD505-2E9C-101B-9397-08002B2CF9AE}" pid="3" name="MediaServiceImageTags">
    <vt:lpwstr/>
  </property>
</Properties>
</file>