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787" r:id="rId5"/>
    <p:sldMasterId id="2147483810" r:id="rId6"/>
    <p:sldMasterId id="2147483838" r:id="rId7"/>
    <p:sldMasterId id="2147483886" r:id="rId8"/>
    <p:sldMasterId id="2147483980" r:id="rId9"/>
    <p:sldMasterId id="2147484005" r:id="rId10"/>
    <p:sldMasterId id="2147484028" r:id="rId11"/>
    <p:sldMasterId id="2147484056" r:id="rId12"/>
  </p:sldMasterIdLst>
  <p:notesMasterIdLst>
    <p:notesMasterId r:id="rId46"/>
  </p:notesMasterIdLst>
  <p:handoutMasterIdLst>
    <p:handoutMasterId r:id="rId47"/>
  </p:handoutMasterIdLst>
  <p:sldIdLst>
    <p:sldId id="2146847550" r:id="rId13"/>
    <p:sldId id="260" r:id="rId14"/>
    <p:sldId id="261" r:id="rId15"/>
    <p:sldId id="2147481210" r:id="rId16"/>
    <p:sldId id="2146847571" r:id="rId17"/>
    <p:sldId id="2146847590" r:id="rId18"/>
    <p:sldId id="2146847577" r:id="rId19"/>
    <p:sldId id="2147481206" r:id="rId20"/>
    <p:sldId id="2147483638" r:id="rId21"/>
    <p:sldId id="2147483643" r:id="rId22"/>
    <p:sldId id="2146847582" r:id="rId23"/>
    <p:sldId id="2147481205" r:id="rId24"/>
    <p:sldId id="272" r:id="rId25"/>
    <p:sldId id="258" r:id="rId26"/>
    <p:sldId id="259" r:id="rId27"/>
    <p:sldId id="271" r:id="rId28"/>
    <p:sldId id="2147478685" r:id="rId29"/>
    <p:sldId id="257" r:id="rId30"/>
    <p:sldId id="273" r:id="rId31"/>
    <p:sldId id="270" r:id="rId32"/>
    <p:sldId id="2147481194" r:id="rId33"/>
    <p:sldId id="264" r:id="rId34"/>
    <p:sldId id="2147483634" r:id="rId35"/>
    <p:sldId id="2147483639" r:id="rId36"/>
    <p:sldId id="2147483644" r:id="rId37"/>
    <p:sldId id="2147483645" r:id="rId38"/>
    <p:sldId id="2147483646" r:id="rId39"/>
    <p:sldId id="263" r:id="rId40"/>
    <p:sldId id="2147483635" r:id="rId41"/>
    <p:sldId id="2147483640" r:id="rId42"/>
    <p:sldId id="2147483636" r:id="rId43"/>
    <p:sldId id="2147483637" r:id="rId44"/>
    <p:sldId id="29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DFC35E-CE9C-4572-97DE-A0C31E94898B}">
          <p14:sldIdLst>
            <p14:sldId id="2146847550"/>
            <p14:sldId id="260"/>
            <p14:sldId id="261"/>
            <p14:sldId id="2147481210"/>
          </p14:sldIdLst>
        </p14:section>
        <p14:section name="Claire Colligan" id="{C48C51BA-3C95-48AF-A054-5D65D37A94CE}">
          <p14:sldIdLst>
            <p14:sldId id="2146847571"/>
            <p14:sldId id="2146847590"/>
            <p14:sldId id="2146847577"/>
            <p14:sldId id="2147481206"/>
            <p14:sldId id="2147483638"/>
            <p14:sldId id="2147483643"/>
            <p14:sldId id="2146847582"/>
            <p14:sldId id="2147481205"/>
            <p14:sldId id="272"/>
          </p14:sldIdLst>
        </p14:section>
        <p14:section name="Katherine Mollenkopf" id="{138CA093-E733-4F6C-8698-F8429BFAD24B}">
          <p14:sldIdLst>
            <p14:sldId id="258"/>
          </p14:sldIdLst>
        </p14:section>
        <p14:section name="Yolanda Perkins" id="{D20E2ADC-85C5-4367-B73E-6A1F6B92460B}">
          <p14:sldIdLst>
            <p14:sldId id="259"/>
            <p14:sldId id="271"/>
          </p14:sldIdLst>
        </p14:section>
        <p14:section name="Adrienne Kittle" id="{1F55C57B-9486-4E4B-AAA5-C40787DCCE7D}">
          <p14:sldIdLst>
            <p14:sldId id="2147478685"/>
            <p14:sldId id="257"/>
            <p14:sldId id="273"/>
            <p14:sldId id="270"/>
            <p14:sldId id="2147481194"/>
          </p14:sldIdLst>
        </p14:section>
        <p14:section name="Katherine Titus" id="{AD5882FF-3813-4058-92FC-3C5A5496EDB5}">
          <p14:sldIdLst>
            <p14:sldId id="264"/>
            <p14:sldId id="2147483634"/>
            <p14:sldId id="2147483639"/>
            <p14:sldId id="2147483644"/>
            <p14:sldId id="2147483645"/>
            <p14:sldId id="2147483646"/>
          </p14:sldIdLst>
        </p14:section>
        <p14:section name="Maya Glass" id="{C50A4313-A2E2-4F7D-A332-DF2AD43E493E}">
          <p14:sldIdLst>
            <p14:sldId id="263"/>
            <p14:sldId id="2147483635"/>
            <p14:sldId id="2147483640"/>
          </p14:sldIdLst>
        </p14:section>
        <p14:section name="Claire Colligan" id="{B5BE60F8-F720-467F-928C-CDE4F86EB697}">
          <p14:sldIdLst>
            <p14:sldId id="2147483636"/>
            <p14:sldId id="2147483637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842E19-6B96-659E-8F8B-2D2B3BA8BD3C}" name="Stahl, Sara" initials="SS" userId="S::Sara.Stahl@dhhs.nc.gov::8ed2b9c5-ffb3-47a1-847a-d3454f10362f" providerId="AD"/>
  <p188:author id="{EA80671D-8C74-6183-8EA8-E1E3CDFBD1F5}" name="Polanco, Ashlynn L" initials="" userId="S::Ashlynn.Polanco_ACN@dhhs.nc.gov::ec4f196f-a1c4-4ecd-a77d-3bd872073244" providerId="AD"/>
  <p188:author id="{EB9B062A-89CE-B16B-A3EE-8D49F6E4109E}" name="Connor, Melissa" initials="CM" userId="S::Melissa.Connor_ACN@dhhs.nc.gov::73231f98-1458-4153-87f9-a30c4d410029" providerId="AD"/>
  <p188:author id="{43D2832B-A244-D3E4-37EE-E15AD9FD3036}" name="Colligan, Claire M" initials="CM" userId="S::claire.colligan@dhhs.nc.gov::75b2e021-b2b4-474e-801d-8fd96f243ac4" providerId="AD"/>
  <p188:author id="{1F8B0031-A185-C138-D660-B95BB2308298}" name="Jones, Jim" initials="JJ" userId="S::Jim.Jones@dhhs.nc.gov::caa01b78-bb3f-4558-94c1-0e5d910d4519" providerId="AD"/>
  <p188:author id="{A60A3E54-1594-197A-3060-CF017045F0B7}" name="Tomaszewski, Brianne Rachel" initials="TB" userId="S::brianne_tomaszewski_med.unc.edu#ext#@ncconnect.onmicrosoft.com::fb8d9d10-3e39-41ad-a77f-fef8d2a12dc6" providerId="AD"/>
  <p188:author id="{AE157758-5138-0354-037D-E15B464E2167}" name="Glass, Austin E" initials="GAE" userId="S::Austin.Glass_ACN@dhhs.nc.gov::f53f877b-588a-476b-8131-7001180ebbed" providerId="AD"/>
  <p188:author id="{7C29C35D-47D3-8907-5BBB-428BA4E69FD6}" name="Reyes, Karla N" initials="KR" userId="S::Karla.Reyes_ACN@dhhs.nc.gov::b2575fe2-7b12-42fb-9621-66e3f082ca68" providerId="AD"/>
  <p188:author id="{C59D1760-D7C2-B213-362E-915648D9A379}" name="Goodwin, Jamon" initials="GJ" userId="S::Jamon.Goodwin_ACN@dhhs.nc.gov::e06b250f-2633-4328-9b60-ef2f1671faae" providerId="AD"/>
  <p188:author id="{B6314762-D530-2587-7F1A-BEDEEBBCDE6D}" name="Perkins, Yolanda" initials="PY" userId="S::yolanda.perkins_unc.edu#ext#@ncconnect.onmicrosoft.com::53a81e45-3b34-4396-a833-7f1778874efe" providerId="AD"/>
  <p188:author id="{8A8B986C-A37C-94F0-D276-6C091C59BC45}" name="Picone, Lauren" initials="PL" userId="S::lauren.picone_acn@dhhs.nc.gov::9336c1a6-3e29-4fa3-8a95-df2126f656b8" providerId="AD"/>
  <p188:author id="{CA691870-B7D0-F097-26B2-0535DFA7790C}" name="Lauren Picone" initials="LP" userId="Lauren Picone" providerId="None"/>
  <p188:author id="{5C2CD887-F376-8772-5348-250922979021}" name="Reyes, Karla N" initials="RK" userId="S::karla.reyes_acn@dhhs.nc.gov::b2575fe2-7b12-42fb-9621-66e3f082ca68" providerId="AD"/>
  <p188:author id="{1DF03189-AE37-0062-386D-80F883826DE4}" name="Batton, Kathleen" initials="BK" userId="S::kathleen.batton@dhhs.nc.gov::4ef56f2e-b55a-4668-b86f-e44055726add" providerId="AD"/>
  <p188:author id="{41CE0993-A490-1AA2-4E95-9D1FF50DC36F}" name="Kittle, Adrienne" initials="KA" userId="S::adrienne.kittle@dhhs.nc.gov::ec2b6446-fe8a-43f3-a181-07e0a12e27cf" providerId="AD"/>
  <p188:author id="{09A2A9C0-C878-1188-1BA6-E63366A25D12}" name="Guy, Dan" initials="GD" userId="S::dan.guy@dhhs.nc.gov::296e1cde-e7cb-4eb7-872a-2c7272bce1df" providerId="AD"/>
  <p188:author id="{619568C4-5FCD-277F-9D5C-8780117743F5}" name="Mollenkopf, Katherine A" initials="KM" userId="S::Katherine.Mollenkopf_ACN@dhhs.nc.gov::05952c6f-aba8-4eda-accc-043f58ef0f0c" providerId="AD"/>
  <p188:author id="{6F4DF7C8-4F20-44B6-6DE1-E9BFEBEA88CB}" name="Sandoe, Emma" initials="SE" userId="S::emma.sandoe@dhhs.nc.gov::361a3d7a-108a-4ed4-af87-158378b2850f" providerId="AD"/>
  <p188:author id="{378260D4-A8DD-C176-3736-6CCA868C6469}" name="Pitsor, Jack" initials="PJ" userId="S::Jack.Pitsor@dhhs.nc.gov::f9574aa9-ad15-4853-ba01-1f696fa53ce2" providerId="AD"/>
  <p188:author id="{FF4FB1D5-FCE2-8E81-398A-1B34F5012F1E}" name="Santiago-Cordero, Victor" initials="SCV" userId="S::victor.santiago.cordero_acn@dhhs.nc.gov::f9f60be6-6552-496d-92a1-eaedaa0bb5d1" providerId="AD"/>
  <p188:author id="{5DF3D7E2-2E11-E7C7-D9B1-CAF2D14241A8}" name="Ludlam, Jay" initials="LJ" userId="S::jay.ludlam@dhhs.nc.gov::6c1fc5a2-b90b-4bfa-b0c8-82f1a808e666" providerId="AD"/>
  <p188:author id="{A651A0E7-0DE8-67CF-4DF8-4C388E0FEDC9}" name="Kamin, Mandi L" initials="KML" userId="S::Mandi.Kamin_ACN@dhhs.nc.gov::4040c0ef-1b84-4dc1-afad-50ff96d40e99" providerId="AD"/>
  <p188:author id="{2D0BBEEA-4F59-0BD1-0882-CC7BF30CEEBF}" name="Batton, Kathleen" initials="BK" userId="S::Kathleen.Batton@dhhs.nc.gov::4ef56f2e-b55a-4668-b86f-e44055726add" providerId="AD"/>
  <p188:author id="{E5F031F8-63AA-0AEB-C4AC-08A5E3AC229B}" name="Connor, Melissa" initials="CM" userId="S::melissa.connor@accenturefederal.com::1c6040ce-85fd-4c00-81b0-36e9a53469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 Jackson" initials="MLJ" lastIdx="33" clrIdx="0">
    <p:extLst>
      <p:ext uri="{19B8F6BF-5375-455C-9EA6-DF929625EA0E}">
        <p15:presenceInfo xmlns:p15="http://schemas.microsoft.com/office/powerpoint/2012/main" userId="Michael L Jackson" providerId="None"/>
      </p:ext>
    </p:extLst>
  </p:cmAuthor>
  <p:cmAuthor id="2" name="Pasley, Kelsey K." initials="PKK" lastIdx="5" clrIdx="1">
    <p:extLst>
      <p:ext uri="{19B8F6BF-5375-455C-9EA6-DF929625EA0E}">
        <p15:presenceInfo xmlns:p15="http://schemas.microsoft.com/office/powerpoint/2012/main" userId="S::kelsey.k.pasley@accenture.com::e2286ac3-7078-4dfa-92fe-4cda40aed934" providerId="AD"/>
      </p:ext>
    </p:extLst>
  </p:cmAuthor>
  <p:cmAuthor id="3" name="Marimar Barreto" initials="MB" lastIdx="8" clrIdx="2">
    <p:extLst>
      <p:ext uri="{19B8F6BF-5375-455C-9EA6-DF929625EA0E}">
        <p15:presenceInfo xmlns:p15="http://schemas.microsoft.com/office/powerpoint/2012/main" userId="Marimar Barreto" providerId="None"/>
      </p:ext>
    </p:extLst>
  </p:cmAuthor>
  <p:cmAuthor id="4" name="Barreto, Marimar" initials="BM" lastIdx="2" clrIdx="3">
    <p:extLst>
      <p:ext uri="{19B8F6BF-5375-455C-9EA6-DF929625EA0E}">
        <p15:presenceInfo xmlns:p15="http://schemas.microsoft.com/office/powerpoint/2012/main" userId="Barreto, Mari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F00"/>
    <a:srgbClr val="146076"/>
    <a:srgbClr val="762057"/>
    <a:srgbClr val="ECF0E8"/>
    <a:srgbClr val="196B24"/>
    <a:srgbClr val="FFFFFF"/>
    <a:srgbClr val="00B050"/>
    <a:srgbClr val="567E3A"/>
    <a:srgbClr val="757F2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67156-A922-5383-30CC-1E10AD9AA0F9}" v="1" dt="2026-01-20T13:11:05.638"/>
    <p1510:client id="{2A172A15-F727-42D3-83D7-81ADCCF3C8F4}" v="473" dt="2026-01-20T14:55:28.580"/>
    <p1510:client id="{7A532EE4-D98B-4F1D-843C-2B501C2AFC88}" v="3" dt="2026-01-20T15:42:01.106"/>
    <p1510:client id="{91DDA0B1-6635-4CEC-AE7E-21B94237279F}" v="1" dt="2026-01-20T18:43:01.774"/>
    <p1510:client id="{95933087-75BB-980A-2E3B-09E0767DFDC6}" v="2" dt="2026-01-20T14:33:47.624"/>
    <p1510:client id="{A7EA7C79-C0D0-83D8-DD62-3A9EBE178FC7}" v="19" dt="2026-01-21T14:06:07.262"/>
    <p1510:client id="{D31FECDF-7CCB-B8E9-9197-CFBBBCBBDBE5}" v="239" dt="2026-01-20T14:29:00.096"/>
    <p1510:client id="{E81065AF-5889-EC26-4EDA-79FA49507C19}" v="11" dt="2026-01-20T15:33:24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4158C-1E7A-4F90-83E1-2F66C534409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30DA1C-D281-40FF-ABEA-BF9471CC342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000" b="0" i="1"/>
            <a:t>T</a:t>
          </a:r>
          <a:r>
            <a:rPr lang="en-US" sz="2000" b="0" i="1">
              <a:latin typeface="Aptos"/>
            </a:rPr>
            <a:t>his team was formed specifically to meet to meet</a:t>
          </a:r>
          <a:r>
            <a:rPr lang="en-US" sz="2000" b="0" i="1">
              <a:latin typeface="Aptos"/>
              <a:cs typeface="Times New Roman"/>
            </a:rPr>
            <a:t> the </a:t>
          </a:r>
          <a:r>
            <a:rPr lang="en-US" sz="2000" b="0" i="1">
              <a:latin typeface="Aptos"/>
            </a:rPr>
            <a:t>needs  of workers with I/DD in NC who work in non-CIE settings</a:t>
          </a:r>
          <a:endParaRPr lang="en-US" sz="2000" i="1">
            <a:latin typeface="Aptos"/>
          </a:endParaRPr>
        </a:p>
      </dgm:t>
    </dgm:pt>
    <dgm:pt modelId="{11BF8E47-68F2-4C55-AF25-AEEA05E2C5C3}" type="parTrans" cxnId="{38E8FBBA-25B1-41C6-93D7-4C33C360FD83}">
      <dgm:prSet/>
      <dgm:spPr/>
      <dgm:t>
        <a:bodyPr/>
        <a:lstStyle/>
        <a:p>
          <a:endParaRPr lang="en-US" sz="1400"/>
        </a:p>
      </dgm:t>
    </dgm:pt>
    <dgm:pt modelId="{B775F3CD-B67E-4777-858C-96A49B054929}" type="sibTrans" cxnId="{38E8FBBA-25B1-41C6-93D7-4C33C360FD83}">
      <dgm:prSet/>
      <dgm:spPr/>
      <dgm:t>
        <a:bodyPr/>
        <a:lstStyle/>
        <a:p>
          <a:endParaRPr lang="en-US" sz="1400"/>
        </a:p>
      </dgm:t>
    </dgm:pt>
    <dgm:pt modelId="{16706007-2375-4454-99D4-988358E50425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000" b="0" i="1">
              <a:latin typeface="Aptos"/>
            </a:rPr>
            <a:t>Workers with I/DD  often require additional information and support to assist them in accessing VR services to achieve competitive integrated employment, if desired.</a:t>
          </a:r>
          <a:endParaRPr lang="en-US" sz="2000" i="1">
            <a:latin typeface="Aptos"/>
          </a:endParaRPr>
        </a:p>
      </dgm:t>
    </dgm:pt>
    <dgm:pt modelId="{709B6551-41E4-47A0-AC5A-DDC4A4277A6D}" type="parTrans" cxnId="{B5BF832C-A1F5-4CEC-B6DE-CE3EC60BFCB3}">
      <dgm:prSet/>
      <dgm:spPr/>
      <dgm:t>
        <a:bodyPr/>
        <a:lstStyle/>
        <a:p>
          <a:endParaRPr lang="en-US" sz="1400"/>
        </a:p>
      </dgm:t>
    </dgm:pt>
    <dgm:pt modelId="{ED6930E6-941F-452F-8186-55115E38333F}" type="sibTrans" cxnId="{B5BF832C-A1F5-4CEC-B6DE-CE3EC60BFCB3}">
      <dgm:prSet/>
      <dgm:spPr/>
      <dgm:t>
        <a:bodyPr/>
        <a:lstStyle/>
        <a:p>
          <a:endParaRPr lang="en-US" sz="1400"/>
        </a:p>
      </dgm:t>
    </dgm:pt>
    <dgm:pt modelId="{234EFB08-7BC0-47F5-B72F-51D3393BF088}">
      <dgm:prSet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US" sz="2000" b="1" i="1">
              <a:latin typeface="Aptos"/>
            </a:rPr>
            <a:t>CIE Liaisons form a uniquely collaborative </a:t>
          </a:r>
          <a:r>
            <a:rPr lang="en-US" sz="2000" b="0" i="1">
              <a:latin typeface="Aptos"/>
            </a:rPr>
            <a:t>team</a:t>
          </a:r>
          <a:r>
            <a:rPr lang="en-US" sz="2000" b="1" i="1">
              <a:latin typeface="Aptos"/>
            </a:rPr>
            <a:t> which includes the Tailored Plans and EIPD</a:t>
          </a:r>
          <a:endParaRPr lang="en-US" sz="2000" i="1">
            <a:latin typeface="Aptos"/>
          </a:endParaRPr>
        </a:p>
      </dgm:t>
    </dgm:pt>
    <dgm:pt modelId="{87EEAC91-E036-4C6A-AC3F-D553DCC6B2C3}" type="parTrans" cxnId="{1C8ADFB7-D6E5-4E5D-870F-FB92DA17A0B1}">
      <dgm:prSet/>
      <dgm:spPr/>
      <dgm:t>
        <a:bodyPr/>
        <a:lstStyle/>
        <a:p>
          <a:endParaRPr lang="en-US" sz="1400"/>
        </a:p>
      </dgm:t>
    </dgm:pt>
    <dgm:pt modelId="{6CC0BDC4-DE09-4FB5-8932-AF58D3A353DA}" type="sibTrans" cxnId="{1C8ADFB7-D6E5-4E5D-870F-FB92DA17A0B1}">
      <dgm:prSet/>
      <dgm:spPr/>
      <dgm:t>
        <a:bodyPr/>
        <a:lstStyle/>
        <a:p>
          <a:endParaRPr lang="en-US" sz="1400"/>
        </a:p>
      </dgm:t>
    </dgm:pt>
    <dgm:pt modelId="{D37CFED8-F398-425B-80FB-8E81E5EFDCA9}" type="pres">
      <dgm:prSet presAssocID="{92C4158C-1E7A-4F90-83E1-2F66C5344097}" presName="linear" presStyleCnt="0">
        <dgm:presLayoutVars>
          <dgm:animLvl val="lvl"/>
          <dgm:resizeHandles val="exact"/>
        </dgm:presLayoutVars>
      </dgm:prSet>
      <dgm:spPr/>
    </dgm:pt>
    <dgm:pt modelId="{B4ECFDF2-2B13-42D7-A40B-0CD4D84E8FA7}" type="pres">
      <dgm:prSet presAssocID="{AF30DA1C-D281-40FF-ABEA-BF9471CC34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62DD69-9495-4756-ACA0-473E457EAFCF}" type="pres">
      <dgm:prSet presAssocID="{B775F3CD-B67E-4777-858C-96A49B054929}" presName="spacer" presStyleCnt="0"/>
      <dgm:spPr/>
    </dgm:pt>
    <dgm:pt modelId="{62A07103-58EE-4AE8-B1B5-B130A763A163}" type="pres">
      <dgm:prSet presAssocID="{16706007-2375-4454-99D4-988358E504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410245-E48C-4614-879F-889641EC5949}" type="pres">
      <dgm:prSet presAssocID="{ED6930E6-941F-452F-8186-55115E38333F}" presName="spacer" presStyleCnt="0"/>
      <dgm:spPr/>
    </dgm:pt>
    <dgm:pt modelId="{2524D3C2-AB76-4837-A394-3ED33C7D1188}" type="pres">
      <dgm:prSet presAssocID="{234EFB08-7BC0-47F5-B72F-51D3393BF0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70FFB1B-9547-49EA-876D-8E8C66F66D42}" type="presOf" srcId="{16706007-2375-4454-99D4-988358E50425}" destId="{62A07103-58EE-4AE8-B1B5-B130A763A163}" srcOrd="0" destOrd="0" presId="urn:microsoft.com/office/officeart/2005/8/layout/vList2"/>
    <dgm:cxn modelId="{F3A4E41C-C371-4526-A1B6-0F3514286CE1}" type="presOf" srcId="{92C4158C-1E7A-4F90-83E1-2F66C5344097}" destId="{D37CFED8-F398-425B-80FB-8E81E5EFDCA9}" srcOrd="0" destOrd="0" presId="urn:microsoft.com/office/officeart/2005/8/layout/vList2"/>
    <dgm:cxn modelId="{B5BF832C-A1F5-4CEC-B6DE-CE3EC60BFCB3}" srcId="{92C4158C-1E7A-4F90-83E1-2F66C5344097}" destId="{16706007-2375-4454-99D4-988358E50425}" srcOrd="1" destOrd="0" parTransId="{709B6551-41E4-47A0-AC5A-DDC4A4277A6D}" sibTransId="{ED6930E6-941F-452F-8186-55115E38333F}"/>
    <dgm:cxn modelId="{80AD9092-D103-4803-885E-509C87DC5A99}" type="presOf" srcId="{234EFB08-7BC0-47F5-B72F-51D3393BF088}" destId="{2524D3C2-AB76-4837-A394-3ED33C7D1188}" srcOrd="0" destOrd="0" presId="urn:microsoft.com/office/officeart/2005/8/layout/vList2"/>
    <dgm:cxn modelId="{DFC12EB4-569D-4051-B21A-D91225A40470}" type="presOf" srcId="{AF30DA1C-D281-40FF-ABEA-BF9471CC3420}" destId="{B4ECFDF2-2B13-42D7-A40B-0CD4D84E8FA7}" srcOrd="0" destOrd="0" presId="urn:microsoft.com/office/officeart/2005/8/layout/vList2"/>
    <dgm:cxn modelId="{1C8ADFB7-D6E5-4E5D-870F-FB92DA17A0B1}" srcId="{92C4158C-1E7A-4F90-83E1-2F66C5344097}" destId="{234EFB08-7BC0-47F5-B72F-51D3393BF088}" srcOrd="2" destOrd="0" parTransId="{87EEAC91-E036-4C6A-AC3F-D553DCC6B2C3}" sibTransId="{6CC0BDC4-DE09-4FB5-8932-AF58D3A353DA}"/>
    <dgm:cxn modelId="{38E8FBBA-25B1-41C6-93D7-4C33C360FD83}" srcId="{92C4158C-1E7A-4F90-83E1-2F66C5344097}" destId="{AF30DA1C-D281-40FF-ABEA-BF9471CC3420}" srcOrd="0" destOrd="0" parTransId="{11BF8E47-68F2-4C55-AF25-AEEA05E2C5C3}" sibTransId="{B775F3CD-B67E-4777-858C-96A49B054929}"/>
    <dgm:cxn modelId="{C6A5AEDE-A745-4D46-B9CE-A210BE131E02}" type="presParOf" srcId="{D37CFED8-F398-425B-80FB-8E81E5EFDCA9}" destId="{B4ECFDF2-2B13-42D7-A40B-0CD4D84E8FA7}" srcOrd="0" destOrd="0" presId="urn:microsoft.com/office/officeart/2005/8/layout/vList2"/>
    <dgm:cxn modelId="{A4FF3006-417E-41D9-AC54-467CE917CC62}" type="presParOf" srcId="{D37CFED8-F398-425B-80FB-8E81E5EFDCA9}" destId="{7D62DD69-9495-4756-ACA0-473E457EAFCF}" srcOrd="1" destOrd="0" presId="urn:microsoft.com/office/officeart/2005/8/layout/vList2"/>
    <dgm:cxn modelId="{3B36AFDA-7BFF-46CD-B700-278C4328403E}" type="presParOf" srcId="{D37CFED8-F398-425B-80FB-8E81E5EFDCA9}" destId="{62A07103-58EE-4AE8-B1B5-B130A763A163}" srcOrd="2" destOrd="0" presId="urn:microsoft.com/office/officeart/2005/8/layout/vList2"/>
    <dgm:cxn modelId="{5AE4E4E0-58C7-48F1-A484-15F558829ABB}" type="presParOf" srcId="{D37CFED8-F398-425B-80FB-8E81E5EFDCA9}" destId="{45410245-E48C-4614-879F-889641EC5949}" srcOrd="3" destOrd="0" presId="urn:microsoft.com/office/officeart/2005/8/layout/vList2"/>
    <dgm:cxn modelId="{10B0C161-CD4D-49DE-BD63-A385B26F0F09}" type="presParOf" srcId="{D37CFED8-F398-425B-80FB-8E81E5EFDCA9}" destId="{2524D3C2-AB76-4837-A394-3ED33C7D11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2E737E-A5EF-4F1E-8208-45D789DACFE6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C38FAA-7D24-4168-BB48-52428F49884C}">
      <dgm:prSet/>
      <dgm:spPr>
        <a:solidFill>
          <a:srgbClr val="567E3A"/>
        </a:solidFill>
      </dgm:spPr>
      <dgm:t>
        <a:bodyPr/>
        <a:lstStyle/>
        <a:p>
          <a:r>
            <a:rPr lang="en-US" b="0" i="0" baseline="0" dirty="0">
              <a:latin typeface="Aptos"/>
            </a:rPr>
            <a:t>Inclusion Works is partnering with Wise to develop the </a:t>
          </a:r>
          <a:r>
            <a:rPr lang="en-US" b="1" i="0" baseline="0" dirty="0">
              <a:latin typeface="Aptos"/>
            </a:rPr>
            <a:t>Provider Innovation Program</a:t>
          </a:r>
          <a:r>
            <a:rPr lang="en-US" b="0" i="0" baseline="0" dirty="0">
              <a:latin typeface="Aptos"/>
            </a:rPr>
            <a:t>.</a:t>
          </a:r>
        </a:p>
        <a:p>
          <a:endParaRPr lang="en-US" b="0" i="0" baseline="0" dirty="0">
            <a:latin typeface="Aptos"/>
          </a:endParaRPr>
        </a:p>
        <a:p>
          <a:pPr rtl="0"/>
          <a:r>
            <a:rPr lang="en-US" b="0" i="0" baseline="0" dirty="0">
              <a:latin typeface="Aptos"/>
            </a:rPr>
            <a:t>Wise is leading a </a:t>
          </a:r>
          <a:r>
            <a:rPr lang="en-US" b="1" i="0" baseline="0" dirty="0">
              <a:latin typeface="Aptos"/>
            </a:rPr>
            <a:t>Provider Innovation Program </a:t>
          </a:r>
          <a:r>
            <a:rPr lang="en-US" b="0" i="0" baseline="0" dirty="0">
              <a:latin typeface="Aptos"/>
            </a:rPr>
            <a:t>to assist  Provider agencies to enact Business Practice Transformation.  </a:t>
          </a:r>
          <a:endParaRPr lang="en-US" dirty="0">
            <a:latin typeface="Aptos"/>
          </a:endParaRPr>
        </a:p>
      </dgm:t>
    </dgm:pt>
    <dgm:pt modelId="{42413DE6-B94A-4161-AB15-E219FC469A03}" type="parTrans" cxnId="{8DAC467C-38BA-4772-94C4-FCCD96B05F32}">
      <dgm:prSet/>
      <dgm:spPr/>
      <dgm:t>
        <a:bodyPr/>
        <a:lstStyle/>
        <a:p>
          <a:endParaRPr lang="en-US"/>
        </a:p>
      </dgm:t>
    </dgm:pt>
    <dgm:pt modelId="{AF364EA2-0517-42DF-9A8E-2B53DEB63512}" type="sibTrans" cxnId="{8DAC467C-38BA-4772-94C4-FCCD96B05F32}">
      <dgm:prSet/>
      <dgm:spPr/>
      <dgm:t>
        <a:bodyPr/>
        <a:lstStyle/>
        <a:p>
          <a:endParaRPr lang="en-US"/>
        </a:p>
      </dgm:t>
    </dgm:pt>
    <dgm:pt modelId="{9E320D9C-AE50-4145-904B-1277C54885BF}">
      <dgm:prSet/>
      <dgm:spPr>
        <a:solidFill>
          <a:srgbClr val="30A8A5"/>
        </a:solidFill>
      </dgm:spPr>
      <dgm:t>
        <a:bodyPr/>
        <a:lstStyle/>
        <a:p>
          <a:pPr algn="ctr" rtl="0"/>
          <a:r>
            <a:rPr lang="en-US" b="0" i="0" baseline="0">
              <a:latin typeface="Aptos"/>
            </a:rPr>
            <a:t>Providers now  participating are receiving:</a:t>
          </a:r>
        </a:p>
        <a:p>
          <a:pPr algn="ctr"/>
          <a:endParaRPr lang="en-US" b="0" i="0" baseline="0">
            <a:latin typeface="Aptos"/>
          </a:endParaRPr>
        </a:p>
        <a:p>
          <a:pPr algn="l"/>
          <a:endParaRPr lang="en-US" b="0" i="0" baseline="0">
            <a:latin typeface="Aptos"/>
          </a:endParaRPr>
        </a:p>
        <a:p>
          <a:pPr algn="l"/>
          <a:endParaRPr lang="en-US" b="0" i="0" baseline="0">
            <a:latin typeface="Aptos"/>
          </a:endParaRPr>
        </a:p>
        <a:p>
          <a:pPr algn="l"/>
          <a:endParaRPr lang="en-US" b="0" i="0" baseline="0">
            <a:latin typeface="Aptos"/>
          </a:endParaRPr>
        </a:p>
        <a:p>
          <a:pPr algn="l"/>
          <a:endParaRPr lang="en-US" b="0" i="0" baseline="0">
            <a:latin typeface="Aptos"/>
          </a:endParaRPr>
        </a:p>
      </dgm:t>
    </dgm:pt>
    <dgm:pt modelId="{B2D80F72-CFD7-4C7F-B1CC-EA9E18ED4136}" type="parTrans" cxnId="{4C28B5B6-2CA0-4717-A07B-2A9386C376A9}">
      <dgm:prSet/>
      <dgm:spPr/>
      <dgm:t>
        <a:bodyPr/>
        <a:lstStyle/>
        <a:p>
          <a:endParaRPr lang="en-US"/>
        </a:p>
      </dgm:t>
    </dgm:pt>
    <dgm:pt modelId="{8965E173-A5FB-42F1-80E4-7914AF0586C2}" type="sibTrans" cxnId="{4C28B5B6-2CA0-4717-A07B-2A9386C376A9}">
      <dgm:prSet/>
      <dgm:spPr/>
      <dgm:t>
        <a:bodyPr/>
        <a:lstStyle/>
        <a:p>
          <a:endParaRPr lang="en-US"/>
        </a:p>
      </dgm:t>
    </dgm:pt>
    <dgm:pt modelId="{50AB8F3D-6266-4E74-9155-D48378511EBD}">
      <dgm:prSet/>
      <dgm:spPr>
        <a:solidFill>
          <a:srgbClr val="146076"/>
        </a:solidFill>
      </dgm:spPr>
      <dgm:t>
        <a:bodyPr/>
        <a:lstStyle/>
        <a:p>
          <a:pPr rtl="0"/>
          <a:r>
            <a:rPr lang="en-US" b="0" i="0" baseline="0" dirty="0">
              <a:latin typeface="Aptos"/>
            </a:rPr>
            <a:t>Selected Providers are  receiving  </a:t>
          </a:r>
          <a:br>
            <a:rPr lang="en-US" b="0" i="0" baseline="0" dirty="0">
              <a:latin typeface="Aptos"/>
            </a:rPr>
          </a:br>
          <a:r>
            <a:rPr lang="en-US" b="1" i="0" baseline="0" dirty="0">
              <a:latin typeface="Aptos"/>
            </a:rPr>
            <a:t>financial incentive </a:t>
          </a:r>
          <a:r>
            <a:rPr lang="en-US" b="0" i="0" baseline="0" dirty="0">
              <a:latin typeface="Aptos"/>
            </a:rPr>
            <a:t>for participating</a:t>
          </a:r>
        </a:p>
        <a:p>
          <a:endParaRPr lang="en-US" b="0" i="0" baseline="0" dirty="0">
            <a:latin typeface="Aptos"/>
          </a:endParaRPr>
        </a:p>
        <a:p>
          <a:pPr rtl="0"/>
          <a:r>
            <a:rPr lang="en-US" b="0" i="0" baseline="0" dirty="0">
              <a:latin typeface="Aptos"/>
            </a:rPr>
            <a:t>Payments are milestone-based for completing steps in the Program</a:t>
          </a:r>
        </a:p>
        <a:p>
          <a:pPr rtl="0"/>
          <a:endParaRPr lang="en-US" b="1" i="1" dirty="0">
            <a:latin typeface="Aptos"/>
          </a:endParaRPr>
        </a:p>
        <a:p>
          <a:pPr rtl="0"/>
          <a:r>
            <a:rPr lang="en-US" b="1" i="1" dirty="0">
              <a:latin typeface="Aptos"/>
            </a:rPr>
            <a:t>There will be another opportunity In 2026 for more providers to apply</a:t>
          </a:r>
          <a:endParaRPr lang="en-US" dirty="0">
            <a:latin typeface="Times New Roman"/>
            <a:cs typeface="Times New Roman"/>
          </a:endParaRPr>
        </a:p>
      </dgm:t>
    </dgm:pt>
    <dgm:pt modelId="{67244CA1-F57D-472E-971B-E65C1B951906}" type="parTrans" cxnId="{75DC8CDE-7FDD-48CF-9A9D-49815890BF75}">
      <dgm:prSet/>
      <dgm:spPr/>
      <dgm:t>
        <a:bodyPr/>
        <a:lstStyle/>
        <a:p>
          <a:endParaRPr lang="en-US"/>
        </a:p>
      </dgm:t>
    </dgm:pt>
    <dgm:pt modelId="{E4FF8FD4-6454-4ACC-BC22-46EE0D4ADED0}" type="sibTrans" cxnId="{75DC8CDE-7FDD-48CF-9A9D-49815890BF75}">
      <dgm:prSet/>
      <dgm:spPr/>
      <dgm:t>
        <a:bodyPr/>
        <a:lstStyle/>
        <a:p>
          <a:endParaRPr lang="en-US"/>
        </a:p>
      </dgm:t>
    </dgm:pt>
    <dgm:pt modelId="{352F6ADD-E16A-4322-9634-BC8B3E3F27D0}" type="pres">
      <dgm:prSet presAssocID="{782E737E-A5EF-4F1E-8208-45D789DACFE6}" presName="Name0" presStyleCnt="0">
        <dgm:presLayoutVars>
          <dgm:dir/>
          <dgm:resizeHandles val="exact"/>
        </dgm:presLayoutVars>
      </dgm:prSet>
      <dgm:spPr/>
    </dgm:pt>
    <dgm:pt modelId="{40B2C656-6E51-4994-BEF0-C267A6F5527D}" type="pres">
      <dgm:prSet presAssocID="{782E737E-A5EF-4F1E-8208-45D789DACFE6}" presName="fgShape" presStyleLbl="fgShp" presStyleIdx="0" presStyleCnt="1"/>
      <dgm:spPr/>
    </dgm:pt>
    <dgm:pt modelId="{669420FE-2B70-44DB-A264-4773C038FE59}" type="pres">
      <dgm:prSet presAssocID="{782E737E-A5EF-4F1E-8208-45D789DACFE6}" presName="linComp" presStyleCnt="0"/>
      <dgm:spPr/>
    </dgm:pt>
    <dgm:pt modelId="{AB09EBA7-139D-4204-A1CA-C8F9F5F2B6B1}" type="pres">
      <dgm:prSet presAssocID="{0CC38FAA-7D24-4168-BB48-52428F49884C}" presName="compNode" presStyleCnt="0"/>
      <dgm:spPr/>
    </dgm:pt>
    <dgm:pt modelId="{879599C5-27BB-4A82-9C41-D55A7A0CA4D5}" type="pres">
      <dgm:prSet presAssocID="{0CC38FAA-7D24-4168-BB48-52428F49884C}" presName="bkgdShape" presStyleLbl="node1" presStyleIdx="0" presStyleCnt="3"/>
      <dgm:spPr/>
    </dgm:pt>
    <dgm:pt modelId="{C6EAE377-15C3-4E5D-9C4E-409D87B9F68B}" type="pres">
      <dgm:prSet presAssocID="{0CC38FAA-7D24-4168-BB48-52428F49884C}" presName="nodeTx" presStyleLbl="node1" presStyleIdx="0" presStyleCnt="3">
        <dgm:presLayoutVars>
          <dgm:bulletEnabled val="1"/>
        </dgm:presLayoutVars>
      </dgm:prSet>
      <dgm:spPr/>
    </dgm:pt>
    <dgm:pt modelId="{6835AD40-7B37-49DD-8397-46CB9A444458}" type="pres">
      <dgm:prSet presAssocID="{0CC38FAA-7D24-4168-BB48-52428F49884C}" presName="invisiNode" presStyleLbl="node1" presStyleIdx="0" presStyleCnt="3"/>
      <dgm:spPr/>
    </dgm:pt>
    <dgm:pt modelId="{C5B565E0-6535-4757-ABB6-CBA5738CBC98}" type="pres">
      <dgm:prSet presAssocID="{0CC38FAA-7D24-4168-BB48-52428F49884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D91D54E8-ECFA-49B3-9A6C-9DB2FB2A8CF5}" type="pres">
      <dgm:prSet presAssocID="{AF364EA2-0517-42DF-9A8E-2B53DEB63512}" presName="sibTrans" presStyleLbl="sibTrans2D1" presStyleIdx="0" presStyleCnt="0"/>
      <dgm:spPr/>
    </dgm:pt>
    <dgm:pt modelId="{D83DBC81-B616-4B45-BBD9-708BDDA7D757}" type="pres">
      <dgm:prSet presAssocID="{9E320D9C-AE50-4145-904B-1277C54885BF}" presName="compNode" presStyleCnt="0"/>
      <dgm:spPr/>
    </dgm:pt>
    <dgm:pt modelId="{6E18C102-E6D3-4A1A-8BAF-DAD19D388C0D}" type="pres">
      <dgm:prSet presAssocID="{9E320D9C-AE50-4145-904B-1277C54885BF}" presName="bkgdShape" presStyleLbl="node1" presStyleIdx="1" presStyleCnt="3"/>
      <dgm:spPr/>
    </dgm:pt>
    <dgm:pt modelId="{7DCC43E9-1DA9-465E-BB42-3603C7B2C15C}" type="pres">
      <dgm:prSet presAssocID="{9E320D9C-AE50-4145-904B-1277C54885BF}" presName="nodeTx" presStyleLbl="node1" presStyleIdx="1" presStyleCnt="3">
        <dgm:presLayoutVars>
          <dgm:bulletEnabled val="1"/>
        </dgm:presLayoutVars>
      </dgm:prSet>
      <dgm:spPr/>
    </dgm:pt>
    <dgm:pt modelId="{C58487C3-2AC6-4387-9069-945FCBF1AA49}" type="pres">
      <dgm:prSet presAssocID="{9E320D9C-AE50-4145-904B-1277C54885BF}" presName="invisiNode" presStyleLbl="node1" presStyleIdx="1" presStyleCnt="3"/>
      <dgm:spPr/>
    </dgm:pt>
    <dgm:pt modelId="{71955701-616A-465F-A0AE-DF8433918A7F}" type="pres">
      <dgm:prSet presAssocID="{9E320D9C-AE50-4145-904B-1277C54885BF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B62A3625-ADE4-4F59-B2B5-270ED1FBAC3C}" type="pres">
      <dgm:prSet presAssocID="{8965E173-A5FB-42F1-80E4-7914AF0586C2}" presName="sibTrans" presStyleLbl="sibTrans2D1" presStyleIdx="0" presStyleCnt="0"/>
      <dgm:spPr/>
    </dgm:pt>
    <dgm:pt modelId="{F900E211-1188-46E0-BC19-47F9CBF0AC72}" type="pres">
      <dgm:prSet presAssocID="{50AB8F3D-6266-4E74-9155-D48378511EBD}" presName="compNode" presStyleCnt="0"/>
      <dgm:spPr/>
    </dgm:pt>
    <dgm:pt modelId="{0FE0D386-E647-467F-9DC1-5D465EF7564B}" type="pres">
      <dgm:prSet presAssocID="{50AB8F3D-6266-4E74-9155-D48378511EBD}" presName="bkgdShape" presStyleLbl="node1" presStyleIdx="2" presStyleCnt="3"/>
      <dgm:spPr/>
    </dgm:pt>
    <dgm:pt modelId="{AF7346CD-5EE0-4237-AD63-295F0D3955BF}" type="pres">
      <dgm:prSet presAssocID="{50AB8F3D-6266-4E74-9155-D48378511EBD}" presName="nodeTx" presStyleLbl="node1" presStyleIdx="2" presStyleCnt="3">
        <dgm:presLayoutVars>
          <dgm:bulletEnabled val="1"/>
        </dgm:presLayoutVars>
      </dgm:prSet>
      <dgm:spPr/>
    </dgm:pt>
    <dgm:pt modelId="{3E15E076-29EB-4876-B717-1D6651483607}" type="pres">
      <dgm:prSet presAssocID="{50AB8F3D-6266-4E74-9155-D48378511EBD}" presName="invisiNode" presStyleLbl="node1" presStyleIdx="2" presStyleCnt="3"/>
      <dgm:spPr/>
    </dgm:pt>
    <dgm:pt modelId="{29DD4B14-C978-4778-9538-4F1739310D6D}" type="pres">
      <dgm:prSet presAssocID="{50AB8F3D-6266-4E74-9155-D48378511EBD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</dgm:ptLst>
  <dgm:cxnLst>
    <dgm:cxn modelId="{D90FC70A-3DCE-4B94-BF09-587A3D4BD4A6}" type="presOf" srcId="{9E320D9C-AE50-4145-904B-1277C54885BF}" destId="{7DCC43E9-1DA9-465E-BB42-3603C7B2C15C}" srcOrd="1" destOrd="0" presId="urn:microsoft.com/office/officeart/2005/8/layout/hList7"/>
    <dgm:cxn modelId="{CAA79519-6FDF-43DC-BCBB-04701D771A03}" type="presOf" srcId="{782E737E-A5EF-4F1E-8208-45D789DACFE6}" destId="{352F6ADD-E16A-4322-9634-BC8B3E3F27D0}" srcOrd="0" destOrd="0" presId="urn:microsoft.com/office/officeart/2005/8/layout/hList7"/>
    <dgm:cxn modelId="{7C7DB31B-1EF1-4E71-81C5-732070D3A7DB}" type="presOf" srcId="{9E320D9C-AE50-4145-904B-1277C54885BF}" destId="{6E18C102-E6D3-4A1A-8BAF-DAD19D388C0D}" srcOrd="0" destOrd="0" presId="urn:microsoft.com/office/officeart/2005/8/layout/hList7"/>
    <dgm:cxn modelId="{C2C0B925-A9EE-422F-8175-68AB17341026}" type="presOf" srcId="{AF364EA2-0517-42DF-9A8E-2B53DEB63512}" destId="{D91D54E8-ECFA-49B3-9A6C-9DB2FB2A8CF5}" srcOrd="0" destOrd="0" presId="urn:microsoft.com/office/officeart/2005/8/layout/hList7"/>
    <dgm:cxn modelId="{469FFC25-0306-4F96-96E1-202FB5655C02}" type="presOf" srcId="{50AB8F3D-6266-4E74-9155-D48378511EBD}" destId="{AF7346CD-5EE0-4237-AD63-295F0D3955BF}" srcOrd="1" destOrd="0" presId="urn:microsoft.com/office/officeart/2005/8/layout/hList7"/>
    <dgm:cxn modelId="{209D2B5E-C656-4117-B16F-FCF913FB83C2}" type="presOf" srcId="{0CC38FAA-7D24-4168-BB48-52428F49884C}" destId="{879599C5-27BB-4A82-9C41-D55A7A0CA4D5}" srcOrd="0" destOrd="0" presId="urn:microsoft.com/office/officeart/2005/8/layout/hList7"/>
    <dgm:cxn modelId="{E6E7D269-C245-48FE-ABA8-669AD2FADF6E}" type="presOf" srcId="{0CC38FAA-7D24-4168-BB48-52428F49884C}" destId="{C6EAE377-15C3-4E5D-9C4E-409D87B9F68B}" srcOrd="1" destOrd="0" presId="urn:microsoft.com/office/officeart/2005/8/layout/hList7"/>
    <dgm:cxn modelId="{8DAC467C-38BA-4772-94C4-FCCD96B05F32}" srcId="{782E737E-A5EF-4F1E-8208-45D789DACFE6}" destId="{0CC38FAA-7D24-4168-BB48-52428F49884C}" srcOrd="0" destOrd="0" parTransId="{42413DE6-B94A-4161-AB15-E219FC469A03}" sibTransId="{AF364EA2-0517-42DF-9A8E-2B53DEB63512}"/>
    <dgm:cxn modelId="{EDF9C6AE-887F-41B4-B191-5EA47C062FA1}" type="presOf" srcId="{50AB8F3D-6266-4E74-9155-D48378511EBD}" destId="{0FE0D386-E647-467F-9DC1-5D465EF7564B}" srcOrd="0" destOrd="0" presId="urn:microsoft.com/office/officeart/2005/8/layout/hList7"/>
    <dgm:cxn modelId="{4C28B5B6-2CA0-4717-A07B-2A9386C376A9}" srcId="{782E737E-A5EF-4F1E-8208-45D789DACFE6}" destId="{9E320D9C-AE50-4145-904B-1277C54885BF}" srcOrd="1" destOrd="0" parTransId="{B2D80F72-CFD7-4C7F-B1CC-EA9E18ED4136}" sibTransId="{8965E173-A5FB-42F1-80E4-7914AF0586C2}"/>
    <dgm:cxn modelId="{2FCD27CA-B9FA-4C80-8654-6BFF21945FCB}" type="presOf" srcId="{8965E173-A5FB-42F1-80E4-7914AF0586C2}" destId="{B62A3625-ADE4-4F59-B2B5-270ED1FBAC3C}" srcOrd="0" destOrd="0" presId="urn:microsoft.com/office/officeart/2005/8/layout/hList7"/>
    <dgm:cxn modelId="{75DC8CDE-7FDD-48CF-9A9D-49815890BF75}" srcId="{782E737E-A5EF-4F1E-8208-45D789DACFE6}" destId="{50AB8F3D-6266-4E74-9155-D48378511EBD}" srcOrd="2" destOrd="0" parTransId="{67244CA1-F57D-472E-971B-E65C1B951906}" sibTransId="{E4FF8FD4-6454-4ACC-BC22-46EE0D4ADED0}"/>
    <dgm:cxn modelId="{03D1CE15-4208-46AC-A747-5FB548D422FE}" type="presParOf" srcId="{352F6ADD-E16A-4322-9634-BC8B3E3F27D0}" destId="{40B2C656-6E51-4994-BEF0-C267A6F5527D}" srcOrd="0" destOrd="0" presId="urn:microsoft.com/office/officeart/2005/8/layout/hList7"/>
    <dgm:cxn modelId="{34AE5A4D-137C-4436-B696-3CDE806B2D9E}" type="presParOf" srcId="{352F6ADD-E16A-4322-9634-BC8B3E3F27D0}" destId="{669420FE-2B70-44DB-A264-4773C038FE59}" srcOrd="1" destOrd="0" presId="urn:microsoft.com/office/officeart/2005/8/layout/hList7"/>
    <dgm:cxn modelId="{B5044155-3092-40B6-9BC9-729AB6391BCE}" type="presParOf" srcId="{669420FE-2B70-44DB-A264-4773C038FE59}" destId="{AB09EBA7-139D-4204-A1CA-C8F9F5F2B6B1}" srcOrd="0" destOrd="0" presId="urn:microsoft.com/office/officeart/2005/8/layout/hList7"/>
    <dgm:cxn modelId="{28155909-9FF2-4300-8F2B-F323E7C10C06}" type="presParOf" srcId="{AB09EBA7-139D-4204-A1CA-C8F9F5F2B6B1}" destId="{879599C5-27BB-4A82-9C41-D55A7A0CA4D5}" srcOrd="0" destOrd="0" presId="urn:microsoft.com/office/officeart/2005/8/layout/hList7"/>
    <dgm:cxn modelId="{4142FC3F-5B87-47B3-B0C4-978E2F5C25C1}" type="presParOf" srcId="{AB09EBA7-139D-4204-A1CA-C8F9F5F2B6B1}" destId="{C6EAE377-15C3-4E5D-9C4E-409D87B9F68B}" srcOrd="1" destOrd="0" presId="urn:microsoft.com/office/officeart/2005/8/layout/hList7"/>
    <dgm:cxn modelId="{005569EE-E6CE-42A5-B5E8-3AE18A513C59}" type="presParOf" srcId="{AB09EBA7-139D-4204-A1CA-C8F9F5F2B6B1}" destId="{6835AD40-7B37-49DD-8397-46CB9A444458}" srcOrd="2" destOrd="0" presId="urn:microsoft.com/office/officeart/2005/8/layout/hList7"/>
    <dgm:cxn modelId="{94CA333B-5B82-49C4-BD30-809697CCD7EC}" type="presParOf" srcId="{AB09EBA7-139D-4204-A1CA-C8F9F5F2B6B1}" destId="{C5B565E0-6535-4757-ABB6-CBA5738CBC98}" srcOrd="3" destOrd="0" presId="urn:microsoft.com/office/officeart/2005/8/layout/hList7"/>
    <dgm:cxn modelId="{979A8E31-A477-4E69-97F5-E22CC6817A61}" type="presParOf" srcId="{669420FE-2B70-44DB-A264-4773C038FE59}" destId="{D91D54E8-ECFA-49B3-9A6C-9DB2FB2A8CF5}" srcOrd="1" destOrd="0" presId="urn:microsoft.com/office/officeart/2005/8/layout/hList7"/>
    <dgm:cxn modelId="{DBE294A7-0974-449F-8570-0E759EFD8C66}" type="presParOf" srcId="{669420FE-2B70-44DB-A264-4773C038FE59}" destId="{D83DBC81-B616-4B45-BBD9-708BDDA7D757}" srcOrd="2" destOrd="0" presId="urn:microsoft.com/office/officeart/2005/8/layout/hList7"/>
    <dgm:cxn modelId="{C2F9D43E-477B-4325-9FA1-AE09B43AFEE3}" type="presParOf" srcId="{D83DBC81-B616-4B45-BBD9-708BDDA7D757}" destId="{6E18C102-E6D3-4A1A-8BAF-DAD19D388C0D}" srcOrd="0" destOrd="0" presId="urn:microsoft.com/office/officeart/2005/8/layout/hList7"/>
    <dgm:cxn modelId="{895B4F69-80EF-4FBC-A586-3443EA816C19}" type="presParOf" srcId="{D83DBC81-B616-4B45-BBD9-708BDDA7D757}" destId="{7DCC43E9-1DA9-465E-BB42-3603C7B2C15C}" srcOrd="1" destOrd="0" presId="urn:microsoft.com/office/officeart/2005/8/layout/hList7"/>
    <dgm:cxn modelId="{880D8216-1B32-4E20-B869-76025660B928}" type="presParOf" srcId="{D83DBC81-B616-4B45-BBD9-708BDDA7D757}" destId="{C58487C3-2AC6-4387-9069-945FCBF1AA49}" srcOrd="2" destOrd="0" presId="urn:microsoft.com/office/officeart/2005/8/layout/hList7"/>
    <dgm:cxn modelId="{68A176ED-250C-4645-8C86-73491018455A}" type="presParOf" srcId="{D83DBC81-B616-4B45-BBD9-708BDDA7D757}" destId="{71955701-616A-465F-A0AE-DF8433918A7F}" srcOrd="3" destOrd="0" presId="urn:microsoft.com/office/officeart/2005/8/layout/hList7"/>
    <dgm:cxn modelId="{66D18AD0-7FE3-4637-807F-1FADF2F0A861}" type="presParOf" srcId="{669420FE-2B70-44DB-A264-4773C038FE59}" destId="{B62A3625-ADE4-4F59-B2B5-270ED1FBAC3C}" srcOrd="3" destOrd="0" presId="urn:microsoft.com/office/officeart/2005/8/layout/hList7"/>
    <dgm:cxn modelId="{90CD7C6C-A931-4BD8-A510-7B8AE7FFF8FB}" type="presParOf" srcId="{669420FE-2B70-44DB-A264-4773C038FE59}" destId="{F900E211-1188-46E0-BC19-47F9CBF0AC72}" srcOrd="4" destOrd="0" presId="urn:microsoft.com/office/officeart/2005/8/layout/hList7"/>
    <dgm:cxn modelId="{F15BA2BF-44D2-4288-A690-C3A206F444F1}" type="presParOf" srcId="{F900E211-1188-46E0-BC19-47F9CBF0AC72}" destId="{0FE0D386-E647-467F-9DC1-5D465EF7564B}" srcOrd="0" destOrd="0" presId="urn:microsoft.com/office/officeart/2005/8/layout/hList7"/>
    <dgm:cxn modelId="{89D6F96E-05E6-4860-B2BC-DE84D4A9CD6F}" type="presParOf" srcId="{F900E211-1188-46E0-BC19-47F9CBF0AC72}" destId="{AF7346CD-5EE0-4237-AD63-295F0D3955BF}" srcOrd="1" destOrd="0" presId="urn:microsoft.com/office/officeart/2005/8/layout/hList7"/>
    <dgm:cxn modelId="{EA7FF1A2-515C-4070-8E72-2F691AA9C764}" type="presParOf" srcId="{F900E211-1188-46E0-BC19-47F9CBF0AC72}" destId="{3E15E076-29EB-4876-B717-1D6651483607}" srcOrd="2" destOrd="0" presId="urn:microsoft.com/office/officeart/2005/8/layout/hList7"/>
    <dgm:cxn modelId="{4ACB7951-2F8E-472E-924C-0FFD6E208018}" type="presParOf" srcId="{F900E211-1188-46E0-BC19-47F9CBF0AC72}" destId="{29DD4B14-C978-4778-9538-4F1739310D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FDF2-2B13-42D7-A40B-0CD4D84E8FA7}">
      <dsp:nvSpPr>
        <dsp:cNvPr id="0" name=""/>
        <dsp:cNvSpPr/>
      </dsp:nvSpPr>
      <dsp:spPr>
        <a:xfrm>
          <a:off x="0" y="664384"/>
          <a:ext cx="6475010" cy="121680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/>
            <a:t>T</a:t>
          </a:r>
          <a:r>
            <a:rPr lang="en-US" sz="2000" b="0" i="1" kern="1200">
              <a:latin typeface="Aptos"/>
            </a:rPr>
            <a:t>his team was formed specifically to meet to meet</a:t>
          </a:r>
          <a:r>
            <a:rPr lang="en-US" sz="2000" b="0" i="1" kern="1200">
              <a:latin typeface="Aptos"/>
              <a:cs typeface="Times New Roman"/>
            </a:rPr>
            <a:t> the </a:t>
          </a:r>
          <a:r>
            <a:rPr lang="en-US" sz="2000" b="0" i="1" kern="1200">
              <a:latin typeface="Aptos"/>
            </a:rPr>
            <a:t>needs  of workers with I/DD in NC who work in non-CIE settings</a:t>
          </a:r>
          <a:endParaRPr lang="en-US" sz="2000" i="1" kern="1200">
            <a:latin typeface="Aptos"/>
          </a:endParaRPr>
        </a:p>
      </dsp:txBody>
      <dsp:txXfrm>
        <a:off x="59399" y="723783"/>
        <a:ext cx="6356212" cy="1098002"/>
      </dsp:txXfrm>
    </dsp:sp>
    <dsp:sp modelId="{62A07103-58EE-4AE8-B1B5-B130A763A163}">
      <dsp:nvSpPr>
        <dsp:cNvPr id="0" name=""/>
        <dsp:cNvSpPr/>
      </dsp:nvSpPr>
      <dsp:spPr>
        <a:xfrm>
          <a:off x="0" y="2068385"/>
          <a:ext cx="6475010" cy="1216800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>
              <a:latin typeface="Aptos"/>
            </a:rPr>
            <a:t>Workers with I/DD  often require additional information and support to assist them in accessing VR services to achieve competitive integrated employment, if desired.</a:t>
          </a:r>
          <a:endParaRPr lang="en-US" sz="2000" i="1" kern="1200">
            <a:latin typeface="Aptos"/>
          </a:endParaRPr>
        </a:p>
      </dsp:txBody>
      <dsp:txXfrm>
        <a:off x="59399" y="2127784"/>
        <a:ext cx="6356212" cy="1098002"/>
      </dsp:txXfrm>
    </dsp:sp>
    <dsp:sp modelId="{2524D3C2-AB76-4837-A394-3ED33C7D1188}">
      <dsp:nvSpPr>
        <dsp:cNvPr id="0" name=""/>
        <dsp:cNvSpPr/>
      </dsp:nvSpPr>
      <dsp:spPr>
        <a:xfrm>
          <a:off x="0" y="3472385"/>
          <a:ext cx="6475010" cy="1216800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>
              <a:latin typeface="Aptos"/>
            </a:rPr>
            <a:t>CIE Liaisons form a uniquely collaborative </a:t>
          </a:r>
          <a:r>
            <a:rPr lang="en-US" sz="2000" b="0" i="1" kern="1200">
              <a:latin typeface="Aptos"/>
            </a:rPr>
            <a:t>team</a:t>
          </a:r>
          <a:r>
            <a:rPr lang="en-US" sz="2000" b="1" i="1" kern="1200">
              <a:latin typeface="Aptos"/>
            </a:rPr>
            <a:t> which includes the Tailored Plans and EIPD</a:t>
          </a:r>
          <a:endParaRPr lang="en-US" sz="2000" i="1" kern="1200">
            <a:latin typeface="Aptos"/>
          </a:endParaRPr>
        </a:p>
      </dsp:txBody>
      <dsp:txXfrm>
        <a:off x="59399" y="3531784"/>
        <a:ext cx="635621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599C5-27BB-4A82-9C41-D55A7A0CA4D5}">
      <dsp:nvSpPr>
        <dsp:cNvPr id="0" name=""/>
        <dsp:cNvSpPr/>
      </dsp:nvSpPr>
      <dsp:spPr>
        <a:xfrm>
          <a:off x="2229" y="0"/>
          <a:ext cx="3468493" cy="4336742"/>
        </a:xfrm>
        <a:prstGeom prst="roundRect">
          <a:avLst>
            <a:gd name="adj" fmla="val 10000"/>
          </a:avLst>
        </a:prstGeom>
        <a:solidFill>
          <a:srgbClr val="567E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 dirty="0">
              <a:latin typeface="Aptos"/>
            </a:rPr>
            <a:t>Inclusion Works is partnering with Wise to develop the </a:t>
          </a:r>
          <a:r>
            <a:rPr lang="en-US" sz="1100" b="1" i="0" kern="1200" baseline="0" dirty="0">
              <a:latin typeface="Aptos"/>
            </a:rPr>
            <a:t>Provider Innovation Program</a:t>
          </a:r>
          <a:r>
            <a:rPr lang="en-US" sz="1100" b="0" i="0" kern="1200" baseline="0" dirty="0">
              <a:latin typeface="Aptos"/>
            </a:rPr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kern="1200" baseline="0" dirty="0">
            <a:latin typeface="Aptos"/>
          </a:endParaRP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 dirty="0">
              <a:latin typeface="Aptos"/>
            </a:rPr>
            <a:t>Wise is leading a </a:t>
          </a:r>
          <a:r>
            <a:rPr lang="en-US" sz="1100" b="1" i="0" kern="1200" baseline="0" dirty="0">
              <a:latin typeface="Aptos"/>
            </a:rPr>
            <a:t>Provider Innovation Program </a:t>
          </a:r>
          <a:r>
            <a:rPr lang="en-US" sz="1100" b="0" i="0" kern="1200" baseline="0" dirty="0">
              <a:latin typeface="Aptos"/>
            </a:rPr>
            <a:t>to assist  Provider agencies to enact Business Practice Transformation.  </a:t>
          </a:r>
          <a:endParaRPr lang="en-US" sz="1100" kern="1200" dirty="0">
            <a:latin typeface="Aptos"/>
          </a:endParaRPr>
        </a:p>
      </dsp:txBody>
      <dsp:txXfrm>
        <a:off x="2229" y="1734696"/>
        <a:ext cx="3468493" cy="1734696"/>
      </dsp:txXfrm>
    </dsp:sp>
    <dsp:sp modelId="{C5B565E0-6535-4757-ABB6-CBA5738CBC98}">
      <dsp:nvSpPr>
        <dsp:cNvPr id="0" name=""/>
        <dsp:cNvSpPr/>
      </dsp:nvSpPr>
      <dsp:spPr>
        <a:xfrm>
          <a:off x="1014408" y="260204"/>
          <a:ext cx="1444135" cy="1444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8C102-E6D3-4A1A-8BAF-DAD19D388C0D}">
      <dsp:nvSpPr>
        <dsp:cNvPr id="0" name=""/>
        <dsp:cNvSpPr/>
      </dsp:nvSpPr>
      <dsp:spPr>
        <a:xfrm>
          <a:off x="3574778" y="0"/>
          <a:ext cx="3468493" cy="4336742"/>
        </a:xfrm>
        <a:prstGeom prst="roundRect">
          <a:avLst>
            <a:gd name="adj" fmla="val 10000"/>
          </a:avLst>
        </a:prstGeom>
        <a:solidFill>
          <a:srgbClr val="30A8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>
              <a:latin typeface="Aptos"/>
            </a:rPr>
            <a:t>Providers now  participating are receiving: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kern="1200" baseline="0">
            <a:latin typeface="Apto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kern="1200" baseline="0">
            <a:latin typeface="Apto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kern="1200" baseline="0">
            <a:latin typeface="Apto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kern="1200" baseline="0">
            <a:latin typeface="Apto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kern="1200" baseline="0">
            <a:latin typeface="Aptos"/>
          </a:endParaRPr>
        </a:p>
      </dsp:txBody>
      <dsp:txXfrm>
        <a:off x="3574778" y="1734696"/>
        <a:ext cx="3468493" cy="1734696"/>
      </dsp:txXfrm>
    </dsp:sp>
    <dsp:sp modelId="{71955701-616A-465F-A0AE-DF8433918A7F}">
      <dsp:nvSpPr>
        <dsp:cNvPr id="0" name=""/>
        <dsp:cNvSpPr/>
      </dsp:nvSpPr>
      <dsp:spPr>
        <a:xfrm>
          <a:off x="4586957" y="260204"/>
          <a:ext cx="1444135" cy="14441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0D386-E647-467F-9DC1-5D465EF7564B}">
      <dsp:nvSpPr>
        <dsp:cNvPr id="0" name=""/>
        <dsp:cNvSpPr/>
      </dsp:nvSpPr>
      <dsp:spPr>
        <a:xfrm>
          <a:off x="7147326" y="0"/>
          <a:ext cx="3468493" cy="4336742"/>
        </a:xfrm>
        <a:prstGeom prst="roundRect">
          <a:avLst>
            <a:gd name="adj" fmla="val 10000"/>
          </a:avLst>
        </a:prstGeom>
        <a:solidFill>
          <a:srgbClr val="1460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 dirty="0">
              <a:latin typeface="Aptos"/>
            </a:rPr>
            <a:t>Selected Providers are  receiving  </a:t>
          </a:r>
          <a:br>
            <a:rPr lang="en-US" sz="1100" b="0" i="0" kern="1200" baseline="0" dirty="0">
              <a:latin typeface="Aptos"/>
            </a:rPr>
          </a:br>
          <a:r>
            <a:rPr lang="en-US" sz="1100" b="1" i="0" kern="1200" baseline="0" dirty="0">
              <a:latin typeface="Aptos"/>
            </a:rPr>
            <a:t>financial incentive </a:t>
          </a:r>
          <a:r>
            <a:rPr lang="en-US" sz="1100" b="0" i="0" kern="1200" baseline="0" dirty="0">
              <a:latin typeface="Aptos"/>
            </a:rPr>
            <a:t>for participating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kern="1200" baseline="0" dirty="0">
            <a:latin typeface="Aptos"/>
          </a:endParaRP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 dirty="0">
              <a:latin typeface="Aptos"/>
            </a:rPr>
            <a:t>Payments are milestone-based for completing steps in the Program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1" kern="1200" dirty="0">
            <a:latin typeface="Aptos"/>
          </a:endParaRP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latin typeface="Aptos"/>
            </a:rPr>
            <a:t>There will be another opportunity In 2026 for more providers to apply</a:t>
          </a:r>
          <a:endParaRPr lang="en-US" sz="1100" kern="1200" dirty="0">
            <a:latin typeface="Times New Roman"/>
            <a:cs typeface="Times New Roman"/>
          </a:endParaRPr>
        </a:p>
      </dsp:txBody>
      <dsp:txXfrm>
        <a:off x="7147326" y="1734696"/>
        <a:ext cx="3468493" cy="1734696"/>
      </dsp:txXfrm>
    </dsp:sp>
    <dsp:sp modelId="{29DD4B14-C978-4778-9538-4F1739310D6D}">
      <dsp:nvSpPr>
        <dsp:cNvPr id="0" name=""/>
        <dsp:cNvSpPr/>
      </dsp:nvSpPr>
      <dsp:spPr>
        <a:xfrm>
          <a:off x="8159506" y="260204"/>
          <a:ext cx="1444135" cy="144413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2C656-6E51-4994-BEF0-C267A6F5527D}">
      <dsp:nvSpPr>
        <dsp:cNvPr id="0" name=""/>
        <dsp:cNvSpPr/>
      </dsp:nvSpPr>
      <dsp:spPr>
        <a:xfrm>
          <a:off x="424721" y="3469393"/>
          <a:ext cx="9768606" cy="65051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2CC02B-C28E-83F2-CEBE-F14A6D4DFE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6DA71-D42C-0BF3-321F-33C437097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48FD-6D13-44C6-A89D-66B95E3857E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CD99A-70D0-95EF-F47E-2903B72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0C8B7-7742-2A42-73F0-9DF8FC564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C58A2-6C8D-4113-8492-5F11E351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3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C1D6-297B-4706-93AC-A32EB621E9F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6F90-80EE-40CA-B5E8-3FF7D39E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41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liveunc.sharepoint.com/:v:/r/sites/InclusionWorksxWorkTogetherNC/Shared%20Documents/General/Design%20%26%20videos/Mar7_Competitive%20Integrated%20Employment%20(Version%202)-1080p-250307.mp4?csf=1&amp;web=1&amp;e=HD4Un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4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9EA1A1D1-D597-8F51-DCDC-2977CFC0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>
            <a:extLst>
              <a:ext uri="{FF2B5EF4-FFF2-40B4-BE49-F238E27FC236}">
                <a16:creationId xmlns:a16="http://schemas.microsoft.com/office/drawing/2014/main" id="{6690F33C-7A3F-78C7-0B34-40D7F1227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>
            <a:extLst>
              <a:ext uri="{FF2B5EF4-FFF2-40B4-BE49-F238E27FC236}">
                <a16:creationId xmlns:a16="http://schemas.microsoft.com/office/drawing/2014/main" id="{7C2131D2-191E-49BE-FAD0-A51F874B8D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9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1.Provide people with I/DD the opportunity to pursue competitive integrated employment if that is their choice</a:t>
            </a:r>
          </a:p>
          <a:p>
            <a:r>
              <a:rPr lang="en-US">
                <a:ea typeface="Calibri"/>
                <a:cs typeface="Calibri"/>
              </a:rPr>
              <a:t>2. Expand and improve service options for people with I/DD to help reach employment goals. </a:t>
            </a:r>
          </a:p>
          <a:p>
            <a:r>
              <a:rPr lang="en-US">
                <a:ea typeface="Calibri"/>
                <a:cs typeface="Calibri"/>
              </a:rPr>
              <a:t>3. Increase proactive communication and engagement with all community partners to provide accessible information about CIE options and resources</a:t>
            </a:r>
          </a:p>
          <a:p>
            <a:r>
              <a:rPr lang="en-US">
                <a:ea typeface="Calibri"/>
                <a:cs typeface="Calibri"/>
              </a:rPr>
              <a:t>4. Develop the NC workforce for Employment Service Professional to increase staff capabilities and enhance service delivery</a:t>
            </a:r>
          </a:p>
          <a:p>
            <a:r>
              <a:rPr lang="en-US">
                <a:ea typeface="Calibri"/>
                <a:cs typeface="Calibri"/>
              </a:rPr>
              <a:t>5. Promote an increase in employment opportunities through building employer capacity.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19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6D65BBD6-80B3-CDB5-2421-BE8482AE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>
            <a:extLst>
              <a:ext uri="{FF2B5EF4-FFF2-40B4-BE49-F238E27FC236}">
                <a16:creationId xmlns:a16="http://schemas.microsoft.com/office/drawing/2014/main" id="{B227A7B4-D35A-CE8A-40F1-0D88FC0F7D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>
            <a:extLst>
              <a:ext uri="{FF2B5EF4-FFF2-40B4-BE49-F238E27FC236}">
                <a16:creationId xmlns:a16="http://schemas.microsoft.com/office/drawing/2014/main" id="{69DE65F9-36B7-3221-DE77-7105DF147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131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9A413-1345-5C13-66A6-855B3E4CB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21BA4-F8E2-43B5-9CA3-352B6E414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216009-3A65-5433-5071-D7F144207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Next steps for these individuals: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 guardian completes their component of the Employment Assessment (as needed)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WTNC completes a hand-off to regional EIPD Outreach Case Manager with EA and Preliminary CDP documents. WTNC also informs TCM of referral and shares contact info of EIPD OCM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EIPD Outreach Case Manager shares recommendations with member/ guardian and encourages EIPD VR Services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EIPD Outreach Case Manager assists individual with EIPD referral, application, and </a:t>
            </a:r>
            <a:r>
              <a:rPr lang="en-US" sz="1200">
                <a:solidFill>
                  <a:prstClr val="black"/>
                </a:solidFill>
                <a:highlight>
                  <a:srgbClr val="FFFF00"/>
                </a:highlight>
                <a:latin typeface="Arial"/>
              </a:rPr>
              <a:t>Individualized Plan for Employment </a:t>
            </a:r>
            <a:endParaRPr lang="en-US" sz="1200">
              <a:solidFill>
                <a:prstClr val="black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EIPD Services initiated, which may include career counseling, benefits counseling, internships, and job placement. TCM is involved to secure LTVS Provider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Tx/>
              <a:buFontTx/>
              <a:buAutoNum type="arabicPeriod"/>
              <a:tabLst/>
              <a:defRPr/>
            </a:pPr>
            <a:r>
              <a:rPr lang="en-US" sz="1200">
                <a:solidFill>
                  <a:prstClr val="black"/>
                </a:solidFill>
                <a:highlight>
                  <a:srgbClr val="FFFF00"/>
                </a:highlight>
                <a:latin typeface="Arial"/>
              </a:rPr>
              <a:t>Referrals are made to Tailored Plan within 90 first 90 days of employment for long-term vocational supports</a:t>
            </a:r>
            <a:endParaRPr lang="en-US" sz="1200">
              <a:solidFill>
                <a:prstClr val="black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43FB0-91EF-CEF7-21F4-360D9E450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66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5026F-168B-4585-A0DC-D763D35A2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5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6388D416-DA5D-58EE-88CB-4EDFD33F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>
            <a:extLst>
              <a:ext uri="{FF2B5EF4-FFF2-40B4-BE49-F238E27FC236}">
                <a16:creationId xmlns:a16="http://schemas.microsoft.com/office/drawing/2014/main" id="{37B253D4-CC6B-1FC2-76E0-11E033353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>
            <a:extLst>
              <a:ext uri="{FF2B5EF4-FFF2-40B4-BE49-F238E27FC236}">
                <a16:creationId xmlns:a16="http://schemas.microsoft.com/office/drawing/2014/main" id="{25FBA0E5-574A-EF5F-68B2-C99B70C344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45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F434B-9B26-4226-7354-6A354B6C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151BA-8D88-320A-5296-263ABF908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6A241-ECA4-CE39-E7F7-6742001FB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Provider Innovation </a:t>
            </a:r>
          </a:p>
          <a:p>
            <a:r>
              <a:rPr lang="en-US"/>
              <a:t>	 Assess and QI Plan</a:t>
            </a:r>
          </a:p>
          <a:p>
            <a:r>
              <a:rPr lang="en-US"/>
              <a:t>Training – </a:t>
            </a:r>
          </a:p>
          <a:p>
            <a:r>
              <a:rPr lang="en-US"/>
              <a:t>	ACRE course, additional online courses and TA</a:t>
            </a:r>
          </a:p>
          <a:p>
            <a:r>
              <a:rPr lang="en-US"/>
              <a:t>Self Employment </a:t>
            </a:r>
          </a:p>
          <a:p>
            <a:r>
              <a:rPr lang="en-US"/>
              <a:t>	Develop a SE program</a:t>
            </a:r>
          </a:p>
          <a:p>
            <a:r>
              <a:rPr lang="en-US"/>
              <a:t>	Recruit interested folks</a:t>
            </a:r>
          </a:p>
          <a:p>
            <a:r>
              <a:rPr lang="en-US"/>
              <a:t>SELN </a:t>
            </a:r>
          </a:p>
          <a:p>
            <a:r>
              <a:rPr lang="en-US"/>
              <a:t>SE job coaches pilot</a:t>
            </a:r>
          </a:p>
          <a:p>
            <a:r>
              <a:rPr lang="en-US"/>
              <a:t>	Add coaches to provider locations</a:t>
            </a:r>
          </a:p>
          <a:p>
            <a:r>
              <a:rPr lang="en-US"/>
              <a:t>	Train coaches </a:t>
            </a:r>
          </a:p>
          <a:p>
            <a:r>
              <a:rPr lang="en-US"/>
              <a:t>	</a:t>
            </a:r>
          </a:p>
          <a:p>
            <a:r>
              <a:rPr lang="en-US"/>
              <a:t>Learning </a:t>
            </a:r>
            <a:r>
              <a:rPr lang="en-US" err="1"/>
              <a:t>Colaborative</a:t>
            </a:r>
            <a:endParaRPr lang="en-US"/>
          </a:p>
          <a:p>
            <a:r>
              <a:rPr lang="en-US"/>
              <a:t>	collection of agencies</a:t>
            </a:r>
          </a:p>
          <a:p>
            <a:r>
              <a:rPr lang="en-US"/>
              <a:t>	Peer mentors for other agencies</a:t>
            </a:r>
          </a:p>
          <a:p>
            <a:endParaRPr lang="en-US"/>
          </a:p>
          <a:p>
            <a:endParaRPr lang="en-US"/>
          </a:p>
          <a:p>
            <a:pPr lvl="0"/>
            <a:r>
              <a:rPr lang="en-US" b="0" i="0" baseline="0"/>
              <a:t>They will conduct Organizational Assessments and deliver Quality Improvement plans.</a:t>
            </a:r>
          </a:p>
          <a:p>
            <a:pPr lvl="0"/>
            <a:endParaRPr lang="en-US" b="0" i="0" baseline="0"/>
          </a:p>
          <a:p>
            <a:pPr lvl="0"/>
            <a:r>
              <a:rPr lang="en-US" b="0" i="0" baseline="0"/>
              <a:t>Wise will also deliver personalized training and TA for employment services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8552-A830-099F-634F-458AE1C9B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205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What was it like doing the self-assessment? What were your insights?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83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09DF1249-31A7-88DD-9581-1F5214AE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>
            <a:extLst>
              <a:ext uri="{FF2B5EF4-FFF2-40B4-BE49-F238E27FC236}">
                <a16:creationId xmlns:a16="http://schemas.microsoft.com/office/drawing/2014/main" id="{98D53006-399B-A11C-632D-A37563CCC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>
            <a:extLst>
              <a:ext uri="{FF2B5EF4-FFF2-40B4-BE49-F238E27FC236}">
                <a16:creationId xmlns:a16="http://schemas.microsoft.com/office/drawing/2014/main" id="{360916AF-D165-BFFF-11C3-8EF74A5C5D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905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97C35-0452-C59C-C985-F20E33564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83223-BFAA-A3A6-B70B-80449700C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9B39E-B087-C57A-DF27-3F8E52F1F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05D0-FFBA-2961-6A24-0F887DD8B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7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5026F-168B-4585-A0DC-D763D35A2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23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0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AC353-4FB8-C7F9-69B9-6181AC9AA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C67CC4-EF02-32AA-6EF6-0E4D304CE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21559-22B5-E44D-28FF-68B887A46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D0DB7-DF56-A112-6AEE-A28973491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5026F-168B-4585-A0DC-D763D35A2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93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5026F-168B-4585-A0DC-D763D35A2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30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Yolanda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59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83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84122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60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ED2198D5-DA7D-CA02-C19A-3B2F92FD8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0442426bee_0_86:notes">
            <a:extLst>
              <a:ext uri="{FF2B5EF4-FFF2-40B4-BE49-F238E27FC236}">
                <a16:creationId xmlns:a16="http://schemas.microsoft.com/office/drawing/2014/main" id="{BAA73977-7899-C4A7-6D80-FCCF8BE621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0442426bee_0_86:notes">
            <a:extLst>
              <a:ext uri="{FF2B5EF4-FFF2-40B4-BE49-F238E27FC236}">
                <a16:creationId xmlns:a16="http://schemas.microsoft.com/office/drawing/2014/main" id="{A428D1DC-5A3B-5B54-9CFD-9785DDCD77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7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Yolanda</a:t>
            </a:r>
          </a:p>
          <a:p>
            <a:r>
              <a:rPr lang="en-US">
                <a:ea typeface="Calibri"/>
                <a:cs typeface="Calibri"/>
              </a:rPr>
              <a:t>Video Link: </a:t>
            </a:r>
            <a:r>
              <a:rPr lang="en-US">
                <a:hlinkClick r:id="rId3"/>
              </a:rPr>
              <a:t>Mar7_Competitive Integrated Employment (Version 2)-1080p-250307.mp4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B6F90-80EE-40CA-B5E8-3FF7D39E76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0739205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428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054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1564897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18410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5647152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67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87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91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9745344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5166869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8934197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0277044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815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20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10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2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2735568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55834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20656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519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4497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92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310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261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872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6603716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2821670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9289096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182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66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5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085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05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7987754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1721742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1695946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03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65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36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6861-39CA-0DA0-667C-974FDAD8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DEB29-E4B0-72F8-6484-89D43766B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DBF6-FB0F-15EE-AB6E-4100A4C9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88032-F80E-0889-5DF8-E185B8C9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3ADF-389F-EF39-1668-9EE44272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736-3E91-4268-9CCE-F5276100E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490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94CA2D7B-75EC-4AE5-A827-50A8031FCBBC}"/>
              </a:ext>
            </a:extLst>
          </p:cNvPr>
          <p:cNvSpPr txBox="1">
            <a:spLocks/>
          </p:cNvSpPr>
          <p:nvPr userDrawn="1"/>
        </p:nvSpPr>
        <p:spPr>
          <a:xfrm>
            <a:off x="11481066" y="6651624"/>
            <a:ext cx="431750" cy="2063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9AC08D-23A9-440E-BCB9-AA1E9877CC38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8ADA5D3F-BF19-4691-9E13-695B66855D29}"/>
              </a:ext>
            </a:extLst>
          </p:cNvPr>
          <p:cNvSpPr txBox="1">
            <a:spLocks/>
          </p:cNvSpPr>
          <p:nvPr userDrawn="1"/>
        </p:nvSpPr>
        <p:spPr>
          <a:xfrm>
            <a:off x="8905348" y="6651625"/>
            <a:ext cx="2592387" cy="2063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alpha val="40000"/>
                  </a:schemeClr>
                </a:solidFill>
                <a:latin typeface="Graphik" panose="020B050303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50000"/>
                    <a:alpha val="40000"/>
                  </a:schemeClr>
                </a:solidFill>
              </a:rPr>
              <a:t>Copyright © 2022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00466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E521DD-F869-4942-ACAE-34C787B89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60680"/>
            <a:ext cx="11430000" cy="9906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000" b="0" i="0" cap="all" baseline="0">
                <a:solidFill>
                  <a:srgbClr val="000000"/>
                </a:solidFill>
                <a:latin typeface="Graphik Black" panose="020B0A03030202060203" pitchFamily="34" charset="0"/>
              </a:defRPr>
            </a:lvl1pPr>
          </a:lstStyle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raphik Black" panose="020B0503030202060203" pitchFamily="34" charset="77"/>
                <a:cs typeface="Arial" panose="020B0604020202020204" pitchFamily="34" charset="0"/>
              </a:rPr>
              <a:t>INSERT MAIN TITLE AT 40PT MIN 30PT</a:t>
            </a:r>
          </a:p>
        </p:txBody>
      </p:sp>
    </p:spTree>
    <p:extLst>
      <p:ext uri="{BB962C8B-B14F-4D97-AF65-F5344CB8AC3E}">
        <p14:creationId xmlns:p14="http://schemas.microsoft.com/office/powerpoint/2010/main" val="1770552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48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1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7471063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152B-4BE2-A866-6570-B232DFA68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285C-F32E-EF6E-3673-606D289434C9}"/>
              </a:ext>
            </a:extLst>
          </p:cNvPr>
          <p:cNvSpPr/>
          <p:nvPr userDrawn="1"/>
        </p:nvSpPr>
        <p:spPr>
          <a:xfrm>
            <a:off x="340349" y="6486335"/>
            <a:ext cx="2492943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04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9615703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27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2C89D-57CB-FD14-38E4-BF49F363B85B}"/>
              </a:ext>
            </a:extLst>
          </p:cNvPr>
          <p:cNvSpPr/>
          <p:nvPr userDrawn="1"/>
        </p:nvSpPr>
        <p:spPr>
          <a:xfrm>
            <a:off x="402867" y="6486335"/>
            <a:ext cx="2330708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68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94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24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8742890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36980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95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2176783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32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91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537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550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462124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7846880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5767439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82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1437538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64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305" y="669879"/>
            <a:ext cx="11625227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338188" y="6573308"/>
            <a:ext cx="1024396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" y="0"/>
            <a:ext cx="10457689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753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64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9121194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152B-4BE2-A866-6570-B232DFA68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285C-F32E-EF6E-3673-606D289434C9}"/>
              </a:ext>
            </a:extLst>
          </p:cNvPr>
          <p:cNvSpPr/>
          <p:nvPr userDrawn="1"/>
        </p:nvSpPr>
        <p:spPr>
          <a:xfrm>
            <a:off x="340349" y="6486335"/>
            <a:ext cx="2492943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48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9752717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79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830317"/>
            <a:ext cx="11418072" cy="544435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50618" y="34684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2C89D-57CB-FD14-38E4-BF49F363B85B}"/>
              </a:ext>
            </a:extLst>
          </p:cNvPr>
          <p:cNvSpPr/>
          <p:nvPr userDrawn="1"/>
        </p:nvSpPr>
        <p:spPr>
          <a:xfrm>
            <a:off x="402867" y="6486335"/>
            <a:ext cx="2330708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69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520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692863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5717022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9111982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8087864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75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84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12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718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7979934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1523923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57765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0813052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4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39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877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592638"/>
          </a:xfrm>
        </p:spPr>
        <p:txBody>
          <a:bodyPr>
            <a:noAutofit/>
          </a:bodyPr>
          <a:lstStyle>
            <a:lvl1pPr marL="171447" indent="-171447">
              <a:lnSpc>
                <a:spcPct val="100000"/>
              </a:lnSpc>
              <a:spcBef>
                <a:spcPts val="900"/>
              </a:spcBef>
              <a:defRPr sz="2100">
                <a:latin typeface="Franklin Gothic Medium" panose="020B0603020102020204" pitchFamily="34" charset="0"/>
              </a:defRPr>
            </a:lvl1pPr>
            <a:lvl2pPr marL="432190" indent="-175019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Medium" panose="020B0603020102020204" pitchFamily="34" charset="0"/>
              </a:defRPr>
            </a:lvl2pPr>
            <a:lvl3pPr marL="729840" indent="-171447">
              <a:lnSpc>
                <a:spcPct val="100000"/>
              </a:lnSpc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6391" y="6243108"/>
            <a:ext cx="10656007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99168" y="624054"/>
            <a:ext cx="10457689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B43E5A5-481B-BDEF-E139-6E3AB7D8A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94980" y="6573308"/>
            <a:ext cx="10243961" cy="2846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82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305" y="669879"/>
            <a:ext cx="11625227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338188" y="6573308"/>
            <a:ext cx="1024396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" y="0"/>
            <a:ext cx="10457689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668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0A9F-DBB1-6063-B02B-74A5B076F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451C-F46A-1522-4B70-DD50DE1F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50DF3-EA80-4028-2921-9A6B9EF3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F5D9D-96AC-DA3A-9DF1-1E1A6BFE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7772-BD42-7D65-CFBD-A9332E10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475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body" idx="1"/>
          </p:nvPr>
        </p:nvSpPr>
        <p:spPr>
          <a:xfrm>
            <a:off x="502920" y="1714500"/>
            <a:ext cx="111861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502920" y="253701"/>
            <a:ext cx="97695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ftr" idx="11"/>
          </p:nvPr>
        </p:nvSpPr>
        <p:spPr>
          <a:xfrm>
            <a:off x="502920" y="6373083"/>
            <a:ext cx="83400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9952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69C1-BDC4-1471-DFB8-5EBC42E8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A043-37FF-EED6-B0F2-B51DB3E99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F2B5-4CA4-2017-32B1-955847CE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FC263-28A8-428F-312A-5256F30F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511E-01BF-12DF-CCCD-2163BE49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31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/>
          <p:nvPr/>
        </p:nvSpPr>
        <p:spPr>
          <a:xfrm rot="-54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9" name="Google Shape;29;p39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20980" y="2888392"/>
            <a:ext cx="3950039" cy="108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8050" y="2390775"/>
            <a:ext cx="52959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0942" y="6311850"/>
            <a:ext cx="2193898" cy="38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4796" y="2742663"/>
            <a:ext cx="3822406" cy="1226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11515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9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47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67412951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152B-4BE2-A866-6570-B232DFA68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285C-F32E-EF6E-3673-606D289434C9}"/>
              </a:ext>
            </a:extLst>
          </p:cNvPr>
          <p:cNvSpPr/>
          <p:nvPr userDrawn="1"/>
        </p:nvSpPr>
        <p:spPr>
          <a:xfrm>
            <a:off x="340349" y="6486335"/>
            <a:ext cx="2492943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689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5534036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47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2C89D-57CB-FD14-38E4-BF49F363B85B}"/>
              </a:ext>
            </a:extLst>
          </p:cNvPr>
          <p:cNvSpPr/>
          <p:nvPr userDrawn="1"/>
        </p:nvSpPr>
        <p:spPr>
          <a:xfrm>
            <a:off x="402867" y="6486335"/>
            <a:ext cx="2330708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957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22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88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615771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0288477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72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886052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36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273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90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67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4122758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54363825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1519651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11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99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6280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305" y="669879"/>
            <a:ext cx="11625227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338188" y="6573308"/>
            <a:ext cx="1024396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" y="0"/>
            <a:ext cx="10457689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0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305" y="669879"/>
            <a:ext cx="11625227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338188" y="6573308"/>
            <a:ext cx="1024396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" y="0"/>
            <a:ext cx="10457689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8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2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946471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152B-4BE2-A866-6570-B232DFA68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285C-F32E-EF6E-3673-606D289434C9}"/>
              </a:ext>
            </a:extLst>
          </p:cNvPr>
          <p:cNvSpPr/>
          <p:nvPr userDrawn="1"/>
        </p:nvSpPr>
        <p:spPr>
          <a:xfrm>
            <a:off x="340349" y="6486335"/>
            <a:ext cx="2492943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6780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9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8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152B-4BE2-A866-6570-B232DFA68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285C-F32E-EF6E-3673-606D289434C9}"/>
              </a:ext>
            </a:extLst>
          </p:cNvPr>
          <p:cNvSpPr/>
          <p:nvPr userDrawn="1"/>
        </p:nvSpPr>
        <p:spPr>
          <a:xfrm>
            <a:off x="340349" y="6486335"/>
            <a:ext cx="2492943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0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6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55428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897083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628215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7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3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3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25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513473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82317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397253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731507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3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7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2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305" y="669879"/>
            <a:ext cx="11625227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338188" y="6573308"/>
            <a:ext cx="1024396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" y="0"/>
            <a:ext cx="10457689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614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89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22162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152B-4BE2-A866-6570-B232DFA68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285C-F32E-EF6E-3673-606D289434C9}"/>
              </a:ext>
            </a:extLst>
          </p:cNvPr>
          <p:cNvSpPr/>
          <p:nvPr userDrawn="1"/>
        </p:nvSpPr>
        <p:spPr>
          <a:xfrm>
            <a:off x="340349" y="6486335"/>
            <a:ext cx="2492943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46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812217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1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830317"/>
            <a:ext cx="11418072" cy="544435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50618" y="34684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2C89D-57CB-FD14-38E4-BF49F363B85B}"/>
              </a:ext>
            </a:extLst>
          </p:cNvPr>
          <p:cNvSpPr/>
          <p:nvPr userDrawn="1"/>
        </p:nvSpPr>
        <p:spPr>
          <a:xfrm>
            <a:off x="402867" y="6486335"/>
            <a:ext cx="2330708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7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2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0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003905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870883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777958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6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56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9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2C89D-57CB-FD14-38E4-BF49F363B85B}"/>
              </a:ext>
            </a:extLst>
          </p:cNvPr>
          <p:cNvSpPr/>
          <p:nvPr userDrawn="1"/>
        </p:nvSpPr>
        <p:spPr>
          <a:xfrm>
            <a:off x="402867" y="6486335"/>
            <a:ext cx="2330708" cy="28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01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885335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958616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136685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9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5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9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592638"/>
          </a:xfrm>
        </p:spPr>
        <p:txBody>
          <a:bodyPr>
            <a:noAutofit/>
          </a:bodyPr>
          <a:lstStyle>
            <a:lvl1pPr marL="171447" indent="-171447">
              <a:lnSpc>
                <a:spcPct val="100000"/>
              </a:lnSpc>
              <a:spcBef>
                <a:spcPts val="900"/>
              </a:spcBef>
              <a:defRPr sz="2100">
                <a:latin typeface="Franklin Gothic Medium" panose="020B0603020102020204" pitchFamily="34" charset="0"/>
              </a:defRPr>
            </a:lvl1pPr>
            <a:lvl2pPr marL="432190" indent="-175019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Medium" panose="020B0603020102020204" pitchFamily="34" charset="0"/>
              </a:defRPr>
            </a:lvl2pPr>
            <a:lvl3pPr marL="729840" indent="-171447">
              <a:lnSpc>
                <a:spcPct val="100000"/>
              </a:lnSpc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6391" y="6243108"/>
            <a:ext cx="10656007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99168" y="624054"/>
            <a:ext cx="10457689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B43E5A5-481B-BDEF-E139-6E3AB7D8A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94980" y="6573308"/>
            <a:ext cx="10243961" cy="2846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14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305" y="669879"/>
            <a:ext cx="11625227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338188" y="6573308"/>
            <a:ext cx="1024396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573308"/>
            <a:ext cx="752131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" y="0"/>
            <a:ext cx="10457689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03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body" idx="1"/>
          </p:nvPr>
        </p:nvSpPr>
        <p:spPr>
          <a:xfrm>
            <a:off x="502920" y="1714500"/>
            <a:ext cx="111861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502920" y="253701"/>
            <a:ext cx="97695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ftr" idx="11"/>
          </p:nvPr>
        </p:nvSpPr>
        <p:spPr>
          <a:xfrm>
            <a:off x="502920" y="6373083"/>
            <a:ext cx="83400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51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69C1-BDC4-1471-DFB8-5EBC42E8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A043-37FF-EED6-B0F2-B51DB3E99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F2B5-4CA4-2017-32B1-955847CE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FC263-28A8-428F-312A-5256F30F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511E-01BF-12DF-CCCD-2163BE49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0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/>
          <p:nvPr/>
        </p:nvSpPr>
        <p:spPr>
          <a:xfrm rot="-54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9" name="Google Shape;29;p39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20980" y="2888392"/>
            <a:ext cx="3950039" cy="108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8050" y="2390775"/>
            <a:ext cx="52959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0942" y="6311850"/>
            <a:ext cx="2193898" cy="38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4796" y="2742663"/>
            <a:ext cx="3822406" cy="1226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685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40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479126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45277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4968735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4497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5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32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56076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86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64813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46040" r="7643" b="1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0827E84-CF38-A3A8-F307-0F6CFC3E5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7CF1A90-5D4F-1C53-4D57-4F7ADB263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8C746A-024A-BC23-70F8-F1101B4FB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D4C2B2A-1F60-D528-5BE1-91A9D4B41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07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10" y="0"/>
            <a:ext cx="57806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805118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2729674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119745"/>
            <a:ext cx="11418072" cy="4279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02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881E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5129FBAA-B1B5-C8E5-6DFC-7B5BBCF5E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7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1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5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45780" r="8780" b="1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CCCD5A4-2A6C-A5F1-F870-E3C23664D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23675D-1335-E2E9-535D-46314C43A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825B03-E5BF-1021-0740-62B47D7E8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23304DD-8C7E-210E-8375-97D4A8733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6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2200716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764313D-BE13-0DF8-7AF3-0A8B46953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472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4786160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5077917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wheelchair&#10;&#10;Description automatically generated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57400"/>
            <a:ext cx="11418072" cy="4341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315288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32249F1C-AE36-3BBB-27F8-D3E35B46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397298"/>
            <a:ext cx="11418072" cy="4877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632E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1" name="Slide Number Placeholder 21">
            <a:extLst>
              <a:ext uri="{FF2B5EF4-FFF2-40B4-BE49-F238E27FC236}">
                <a16:creationId xmlns:a16="http://schemas.microsoft.com/office/drawing/2014/main" id="{EF51329C-6F52-D5F0-AD78-05128EB3C3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1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8FB92-BB69-730C-9977-A0AD38F8B7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C8477E5-DFD4-9071-E66E-13E2B167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6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6861-39CA-0DA0-667C-974FDAD8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DEB29-E4B0-72F8-6484-89D43766B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DBF6-FB0F-15EE-AB6E-4100A4C9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88032-F80E-0889-5DF8-E185B8C9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3ADF-389F-EF39-1668-9EE44272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736-3E91-4268-9CCE-F5276100E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261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94CA2D7B-75EC-4AE5-A827-50A8031FCBBC}"/>
              </a:ext>
            </a:extLst>
          </p:cNvPr>
          <p:cNvSpPr txBox="1">
            <a:spLocks/>
          </p:cNvSpPr>
          <p:nvPr userDrawn="1"/>
        </p:nvSpPr>
        <p:spPr>
          <a:xfrm>
            <a:off x="11481066" y="6651624"/>
            <a:ext cx="431750" cy="2063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9AC08D-23A9-440E-BCB9-AA1E9877CC38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8ADA5D3F-BF19-4691-9E13-695B66855D29}"/>
              </a:ext>
            </a:extLst>
          </p:cNvPr>
          <p:cNvSpPr txBox="1">
            <a:spLocks/>
          </p:cNvSpPr>
          <p:nvPr userDrawn="1"/>
        </p:nvSpPr>
        <p:spPr>
          <a:xfrm>
            <a:off x="8905348" y="6651625"/>
            <a:ext cx="2592387" cy="2063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alpha val="40000"/>
                  </a:schemeClr>
                </a:solidFill>
                <a:latin typeface="Graphik" panose="020B050303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50000"/>
                    <a:alpha val="40000"/>
                  </a:schemeClr>
                </a:solidFill>
              </a:rPr>
              <a:t>Copyright © 2022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13686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69C1-BDC4-1471-DFB8-5EBC42E8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A043-37FF-EED6-B0F2-B51DB3E99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F2B5-4CA4-2017-32B1-955847CE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FC263-28A8-428F-312A-5256F30F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511E-01BF-12DF-CCCD-2163BE49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32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84473-42B5-FDC0-46B6-8B06BF1BE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46350" r="8289" b="1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531" y="1674318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8531" y="3695142"/>
            <a:ext cx="7699023" cy="948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8531" y="4643894"/>
            <a:ext cx="7699023" cy="4882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5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76231CD-7B19-0589-9D02-7A78D47A2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331914"/>
            <a:ext cx="4692009" cy="1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417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06BB-7709-61AE-0068-B276143D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10"/>
            <a:ext cx="11418072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5870214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B6475-0A39-78CA-478A-AB272CA5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7313"/>
          <a:stretch/>
        </p:blipFill>
        <p:spPr>
          <a:xfrm>
            <a:off x="6411309" y="0"/>
            <a:ext cx="57806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8" y="933410"/>
            <a:ext cx="5780689" cy="51042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8" y="293327"/>
            <a:ext cx="5780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094843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A5C81-3965-B423-F28D-1F6F5AC77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933409"/>
            <a:ext cx="11418072" cy="51678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2867" y="6486335"/>
            <a:ext cx="10765320" cy="330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293327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6675684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4801F-A478-38D9-0F1F-4614665A5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2078182"/>
            <a:ext cx="11418072" cy="43211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408280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CFE0280-7482-C5AD-C861-8FFFFAAD72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slideLayout" Target="../slideLayouts/slideLayout1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2C239AA-A308-6022-1999-64C7701B1B05}"/>
              </a:ext>
            </a:extLst>
          </p:cNvPr>
          <p:cNvSpPr txBox="1">
            <a:spLocks/>
          </p:cNvSpPr>
          <p:nvPr userDrawn="1"/>
        </p:nvSpPr>
        <p:spPr>
          <a:xfrm>
            <a:off x="402867" y="6486335"/>
            <a:ext cx="10765320" cy="330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1" kern="1200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Franklin Gothic Medium" panose="020B0603020102020204" pitchFamily="34" charset="0"/>
              <a:buChar char="–"/>
              <a:defRPr sz="1800" b="1" i="0" kern="120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Click to add footnote, reference or source</a:t>
            </a:r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6" r:id="rId2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DB2ECF9-65C1-79F5-A811-ECC06ADB3CEA}"/>
              </a:ext>
            </a:extLst>
          </p:cNvPr>
          <p:cNvSpPr txBox="1">
            <a:spLocks/>
          </p:cNvSpPr>
          <p:nvPr userDrawn="1"/>
        </p:nvSpPr>
        <p:spPr>
          <a:xfrm>
            <a:off x="402867" y="6486335"/>
            <a:ext cx="10765320" cy="330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1" kern="1200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Franklin Gothic Medium" panose="020B0603020102020204" pitchFamily="34" charset="0"/>
              <a:buChar char="–"/>
              <a:defRPr sz="1800" b="1" i="0" kern="120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/>
              <a:t>INCLUSION WORKS | MARCH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5" r:id="rId24"/>
    <p:sldLayoutId id="2147483836" r:id="rId25"/>
    <p:sldLayoutId id="2147483837" r:id="rId26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69165"/>
            <a:ext cx="752131" cy="330200"/>
          </a:xfrm>
          <a:prstGeom prst="rect">
            <a:avLst/>
          </a:prstGeom>
        </p:spPr>
        <p:txBody>
          <a:bodyPr anchor="ctr"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4102" r:id="rId24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69165"/>
            <a:ext cx="752131" cy="330200"/>
          </a:xfrm>
          <a:prstGeom prst="rect">
            <a:avLst/>
          </a:prstGeom>
        </p:spPr>
        <p:txBody>
          <a:bodyPr anchor="ctr"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8" r:id="rId20"/>
    <p:sldLayoutId id="2147484049" r:id="rId21"/>
    <p:sldLayoutId id="2147484050" r:id="rId22"/>
    <p:sldLayoutId id="2147484051" r:id="rId23"/>
    <p:sldLayoutId id="2147484052" r:id="rId24"/>
    <p:sldLayoutId id="2147484053" r:id="rId25"/>
    <p:sldLayoutId id="2147484054" r:id="rId26"/>
    <p:sldLayoutId id="2147484055" r:id="rId27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2C239AA-A308-6022-1999-64C7701B1B05}"/>
              </a:ext>
            </a:extLst>
          </p:cNvPr>
          <p:cNvSpPr txBox="1">
            <a:spLocks/>
          </p:cNvSpPr>
          <p:nvPr userDrawn="1"/>
        </p:nvSpPr>
        <p:spPr>
          <a:xfrm>
            <a:off x="402867" y="6486335"/>
            <a:ext cx="10765320" cy="330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1" kern="1200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Franklin Gothic Medium" panose="020B0603020102020204" pitchFamily="34" charset="0"/>
              <a:buChar char="–"/>
              <a:defRPr sz="1800" b="1" i="0" kern="120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Click to add footnote, reference or source</a:t>
            </a:r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B3C78C-1CB5-F378-D3A9-21597DB5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6486335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675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  <p:sldLayoutId id="2147484075" r:id="rId19"/>
    <p:sldLayoutId id="2147484076" r:id="rId20"/>
    <p:sldLayoutId id="2147484077" r:id="rId21"/>
    <p:sldLayoutId id="2147484078" r:id="rId2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a/assessment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hhs.gov/about/department-initiatives/inclusion-works/what-cie" TargetMode="External"/><Relationship Id="rId7" Type="http://schemas.openxmlformats.org/officeDocument/2006/relationships/hyperlink" Target="mailto:worktogethernc@med.unc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6.xml"/><Relationship Id="rId6" Type="http://schemas.openxmlformats.org/officeDocument/2006/relationships/hyperlink" Target="mailto:Claire.Colligan@dhhs.nc.gov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7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Relationship Id="rId6" Type="http://schemas.openxmlformats.org/officeDocument/2006/relationships/diagramData" Target="../diagrams/data2.xml"/><Relationship Id="rId5" Type="http://schemas.openxmlformats.org/officeDocument/2006/relationships/image" Target="../media/image49.png"/><Relationship Id="rId10" Type="http://schemas.microsoft.com/office/2007/relationships/diagramDrawing" Target="../diagrams/drawing2.xml"/><Relationship Id="rId4" Type="http://schemas.openxmlformats.org/officeDocument/2006/relationships/image" Target="../media/image48.svg"/><Relationship Id="rId9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jpe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zoomgov.com/meeting/register/vJIsc-mpqzsiGeVk6PQ4GbLUTa9vXpIfjDA#/registration" TargetMode="External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7.xml"/><Relationship Id="rId6" Type="http://schemas.openxmlformats.org/officeDocument/2006/relationships/hyperlink" Target="https://www.ncdhhs.gov/about/department-initiatives/inclusion-works/what-cie" TargetMode="External"/><Relationship Id="rId5" Type="http://schemas.openxmlformats.org/officeDocument/2006/relationships/hyperlink" Target="https://lp.constantcontactpages.com/su/zk07s4l/DMHDDSUS" TargetMode="External"/><Relationship Id="rId10" Type="http://schemas.openxmlformats.org/officeDocument/2006/relationships/hyperlink" Target="https://worktogethernc.com/" TargetMode="External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laire.Colligan@dhhs.nc.gov" TargetMode="Externa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DD2AEC-337B-63E5-443D-A8B96FEB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8444" y="1869578"/>
            <a:ext cx="9179745" cy="1976002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>
                <a:latin typeface="Arial"/>
                <a:cs typeface="Arial"/>
              </a:rPr>
              <a:t>Inclusion Works Community Advisory Committee Meeting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6A391-99F0-146E-062E-249A0C1203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6195" y="3485672"/>
            <a:ext cx="3686516" cy="948752"/>
          </a:xfrm>
          <a:solidFill>
            <a:srgbClr val="FFFF00"/>
          </a:solidFill>
        </p:spPr>
        <p:txBody>
          <a:bodyPr lIns="91440" tIns="45720" rIns="91440" bIns="45720" anchor="ctr">
            <a:noAutofit/>
          </a:bodyPr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We'll get started in a few minutes. Please mute your microphone</a:t>
            </a:r>
            <a:endParaRPr lang="en-US" i="1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04AE1-E3EA-3D0D-B7FD-BA2D49ADD6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0150" y="5023268"/>
            <a:ext cx="2828561" cy="48822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>
                <a:latin typeface="Arial"/>
                <a:cs typeface="Arial"/>
              </a:rPr>
              <a:t>January 20,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>
          <a:extLst>
            <a:ext uri="{FF2B5EF4-FFF2-40B4-BE49-F238E27FC236}">
              <a16:creationId xmlns:a16="http://schemas.microsoft.com/office/drawing/2014/main" id="{32078E27-651A-B4F8-5C58-C4855BC06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>
            <a:extLst>
              <a:ext uri="{FF2B5EF4-FFF2-40B4-BE49-F238E27FC236}">
                <a16:creationId xmlns:a16="http://schemas.microsoft.com/office/drawing/2014/main" id="{248D4465-B948-F97A-35C8-2AD9EE5C1439}"/>
              </a:ext>
            </a:extLst>
          </p:cNvPr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9D2763-7D95-B85C-70F9-686419D0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921286"/>
            <a:ext cx="11727703" cy="2824516"/>
          </a:xfrm>
        </p:spPr>
        <p:txBody>
          <a:bodyPr lIns="91440" tIns="45720" rIns="91440" bIns="45720" anchor="b"/>
          <a:lstStyle/>
          <a:p>
            <a:r>
              <a:rPr lang="en-US" sz="5400">
                <a:solidFill>
                  <a:schemeClr val="bg1"/>
                </a:solidFill>
                <a:latin typeface="Arial"/>
                <a:cs typeface="Calibri Light"/>
              </a:rPr>
              <a:t>Inclusion Works Program Updates</a:t>
            </a:r>
            <a:endParaRPr lang="en-US" sz="5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3BB9D-ABF8-B1FF-1041-06FC8B8D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9459AB-EE93-7917-EB42-25BD657D3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499" y="589928"/>
            <a:ext cx="11418072" cy="5673877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What's New for 2026:</a:t>
            </a:r>
            <a:endParaRPr lang="en-US" sz="2400"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In January, applications will open for a new WISE Provider Transformation cohort. The Application Period will be open until the end of March. </a:t>
            </a:r>
          </a:p>
          <a:p>
            <a:endParaRPr lang="en-US" sz="240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Informed Choice video being developed.</a:t>
            </a:r>
            <a:endParaRPr lang="en-US" sz="2400">
              <a:cs typeface="Arial"/>
            </a:endParaRPr>
          </a:p>
          <a:p>
            <a:endParaRPr lang="en-US" sz="2400"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Special Events planned for March 2026 Developmental Disability Awareness Month</a:t>
            </a:r>
            <a:endParaRPr lang="en-US" sz="2400">
              <a:cs typeface="Arial"/>
            </a:endParaRPr>
          </a:p>
          <a:p>
            <a:endParaRPr lang="en-US" sz="2400"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Changes are coming to the Inclusion Works Webpage! </a:t>
            </a:r>
            <a:endParaRPr lang="en-US" sz="2400">
              <a:cs typeface="Arial"/>
            </a:endParaRPr>
          </a:p>
          <a:p>
            <a:endParaRPr lang="en-US" sz="2400">
              <a:cs typeface="Arial"/>
            </a:endParaRPr>
          </a:p>
          <a:p>
            <a:endParaRPr lang="en-US" sz="2400">
              <a:cs typeface="Arial"/>
            </a:endParaRPr>
          </a:p>
          <a:p>
            <a:pPr marL="342900" indent="-342900"/>
            <a:endParaRPr lang="en-US" sz="2400">
              <a:cs typeface="Arial"/>
            </a:endParaRPr>
          </a:p>
          <a:p>
            <a:pPr marL="342900" indent="-342900"/>
            <a:endParaRPr lang="en-US" sz="2400" b="0">
              <a:solidFill>
                <a:srgbClr val="000000"/>
              </a:solidFill>
              <a:cs typeface="Arial"/>
            </a:endParaRPr>
          </a:p>
          <a:p>
            <a:pPr marL="342900" indent="-342900"/>
            <a:endParaRPr lang="en-US" sz="240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61B9F2-F5F9-338C-5FE9-9649573F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Inclusion Works Updates</a:t>
            </a:r>
            <a:endParaRPr lang="en-US"/>
          </a:p>
        </p:txBody>
      </p:sp>
      <p:pic>
        <p:nvPicPr>
          <p:cNvPr id="4" name="Picture 3" descr="Business Person Signing Contract Concept | Royalty free photo - 18466">
            <a:extLst>
              <a:ext uri="{FF2B5EF4-FFF2-40B4-BE49-F238E27FC236}">
                <a16:creationId xmlns:a16="http://schemas.microsoft.com/office/drawing/2014/main" id="{94567D71-053A-B2E7-AAFA-FA9BEA78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673" y="4523898"/>
            <a:ext cx="1976908" cy="12875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6C499-A2B3-DA31-16DE-3894679CD9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5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>
          <a:extLst>
            <a:ext uri="{FF2B5EF4-FFF2-40B4-BE49-F238E27FC236}">
              <a16:creationId xmlns:a16="http://schemas.microsoft.com/office/drawing/2014/main" id="{FBA76E79-3762-C762-E5F6-2137287A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>
            <a:extLst>
              <a:ext uri="{FF2B5EF4-FFF2-40B4-BE49-F238E27FC236}">
                <a16:creationId xmlns:a16="http://schemas.microsoft.com/office/drawing/2014/main" id="{D20C7A30-0F52-1CB9-B75F-BE5B94F58E85}"/>
              </a:ext>
            </a:extLst>
          </p:cNvPr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B72491-3C86-E809-EE52-B7455A4D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286"/>
            <a:ext cx="10515600" cy="2824516"/>
          </a:xfrm>
        </p:spPr>
        <p:txBody>
          <a:bodyPr lIns="91440" tIns="45720" rIns="91440" bIns="45720" anchor="b"/>
          <a:lstStyle/>
          <a:p>
            <a:r>
              <a:rPr lang="en-US" sz="5400">
                <a:solidFill>
                  <a:schemeClr val="bg1"/>
                </a:solidFill>
                <a:latin typeface="Arial"/>
                <a:cs typeface="Calibri Light"/>
              </a:rPr>
              <a:t>Inclusion Works Strategic Plan</a:t>
            </a:r>
            <a:endParaRPr lang="en-US" sz="5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9781F-F240-2355-B4D3-906DFFB3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625AE5-E5D9-FD27-CE43-5C89B2860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176" y="784584"/>
            <a:ext cx="11165720" cy="4877378"/>
          </a:xfrm>
        </p:spPr>
        <p:txBody>
          <a:bodyPr/>
          <a:lstStyle/>
          <a:p>
            <a:pPr marL="0" indent="0">
              <a:buNone/>
            </a:pPr>
            <a:r>
              <a:rPr lang="en-US" sz="1800" b="0">
                <a:solidFill>
                  <a:schemeClr val="tx1"/>
                </a:solidFill>
                <a:latin typeface="+mn-lt"/>
              </a:rPr>
              <a:t>The Inclusion Works Strategic Plan is organized by outlining the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Goals, Objectives, and Strategies </a:t>
            </a:r>
            <a:r>
              <a:rPr lang="en-US" sz="1800" b="0">
                <a:solidFill>
                  <a:schemeClr val="tx1"/>
                </a:solidFill>
                <a:latin typeface="+mn-lt"/>
              </a:rPr>
              <a:t>that DHHS will employ to increase Competitive Integrated Employment for people with I/DD. </a:t>
            </a:r>
          </a:p>
          <a:p>
            <a:pPr marL="0" indent="0">
              <a:buNone/>
            </a:pPr>
            <a:endParaRPr lang="en-US" sz="1800" b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8E88-5462-E7E9-26D3-36290C4D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5" y="1168"/>
            <a:ext cx="11418072" cy="54864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+mn-lt"/>
              </a:rPr>
              <a:t>Five Core Inclusion Works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7C0F-EA82-3263-D805-DE17F19FCE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282" y="6473961"/>
            <a:ext cx="752131" cy="28469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03B7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srgbClr val="003B7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65142A-25E8-DD1B-EF22-4853D24D0A3F}"/>
              </a:ext>
            </a:extLst>
          </p:cNvPr>
          <p:cNvCxnSpPr>
            <a:cxnSpLocks/>
          </p:cNvCxnSpPr>
          <p:nvPr/>
        </p:nvCxnSpPr>
        <p:spPr>
          <a:xfrm>
            <a:off x="8373717" y="3688005"/>
            <a:ext cx="0" cy="243880"/>
          </a:xfrm>
          <a:prstGeom prst="line">
            <a:avLst/>
          </a:prstGeom>
          <a:ln w="9525">
            <a:solidFill>
              <a:srgbClr val="C0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5F5FA6-7D00-F540-0B0D-800020EF3423}"/>
              </a:ext>
            </a:extLst>
          </p:cNvPr>
          <p:cNvCxnSpPr>
            <a:cxnSpLocks/>
          </p:cNvCxnSpPr>
          <p:nvPr/>
        </p:nvCxnSpPr>
        <p:spPr>
          <a:xfrm>
            <a:off x="5995605" y="3688005"/>
            <a:ext cx="0" cy="243880"/>
          </a:xfrm>
          <a:prstGeom prst="line">
            <a:avLst/>
          </a:prstGeom>
          <a:ln w="9525">
            <a:solidFill>
              <a:schemeClr val="accent5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01D618-F529-EB8E-E797-E9BE351DB362}"/>
              </a:ext>
            </a:extLst>
          </p:cNvPr>
          <p:cNvCxnSpPr>
            <a:cxnSpLocks/>
          </p:cNvCxnSpPr>
          <p:nvPr/>
        </p:nvCxnSpPr>
        <p:spPr>
          <a:xfrm>
            <a:off x="3613466" y="3695625"/>
            <a:ext cx="0" cy="243880"/>
          </a:xfrm>
          <a:prstGeom prst="line">
            <a:avLst/>
          </a:prstGeom>
          <a:ln w="9525">
            <a:solidFill>
              <a:srgbClr val="196B2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8">
            <a:extLst>
              <a:ext uri="{FF2B5EF4-FFF2-40B4-BE49-F238E27FC236}">
                <a16:creationId xmlns:a16="http://schemas.microsoft.com/office/drawing/2014/main" id="{265E3F7B-CF4F-5739-9E70-591F8D5AA398}"/>
              </a:ext>
            </a:extLst>
          </p:cNvPr>
          <p:cNvSpPr>
            <a:spLocks/>
          </p:cNvSpPr>
          <p:nvPr/>
        </p:nvSpPr>
        <p:spPr bwMode="auto">
          <a:xfrm>
            <a:off x="480290" y="2071250"/>
            <a:ext cx="1502074" cy="1577730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A6C69-DC0A-24CD-B7AF-932C84383519}"/>
              </a:ext>
            </a:extLst>
          </p:cNvPr>
          <p:cNvSpPr txBox="1"/>
          <p:nvPr/>
        </p:nvSpPr>
        <p:spPr>
          <a:xfrm>
            <a:off x="9761827" y="4534450"/>
            <a:ext cx="1980000" cy="49244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67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Employer Connection</a:t>
            </a: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BD453B1B-8C3B-6045-D7A3-0FBDCE1BBC21}"/>
              </a:ext>
            </a:extLst>
          </p:cNvPr>
          <p:cNvSpPr>
            <a:spLocks/>
          </p:cNvSpPr>
          <p:nvPr/>
        </p:nvSpPr>
        <p:spPr bwMode="auto">
          <a:xfrm>
            <a:off x="10000790" y="2207073"/>
            <a:ext cx="1502074" cy="1577731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rgbClr val="D67F00"/>
          </a:solidFill>
          <a:ln w="12700">
            <a:solidFill>
              <a:srgbClr val="D67F00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2066BFD1-3D78-2A54-27BC-552EDA53B7B5}"/>
              </a:ext>
            </a:extLst>
          </p:cNvPr>
          <p:cNvSpPr>
            <a:spLocks/>
          </p:cNvSpPr>
          <p:nvPr/>
        </p:nvSpPr>
        <p:spPr bwMode="auto">
          <a:xfrm>
            <a:off x="10507104" y="2093717"/>
            <a:ext cx="489447" cy="565509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rgbClr val="D67F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pic>
        <p:nvPicPr>
          <p:cNvPr id="10" name="Graphic 9" descr="Handshake with solid fill">
            <a:extLst>
              <a:ext uri="{FF2B5EF4-FFF2-40B4-BE49-F238E27FC236}">
                <a16:creationId xmlns:a16="http://schemas.microsoft.com/office/drawing/2014/main" id="{C9B47BDB-2555-67CF-A6ED-24F97C53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8343" y="2636977"/>
            <a:ext cx="766968" cy="822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FB3198-136C-045B-9D2B-2A0EC61C0973}"/>
              </a:ext>
            </a:extLst>
          </p:cNvPr>
          <p:cNvSpPr txBox="1"/>
          <p:nvPr/>
        </p:nvSpPr>
        <p:spPr>
          <a:xfrm>
            <a:off x="7383717" y="4534716"/>
            <a:ext cx="1980000" cy="49244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Workforce Development</a:t>
            </a: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D8121EE3-E540-3066-DED8-8749CC7C1781}"/>
              </a:ext>
            </a:extLst>
          </p:cNvPr>
          <p:cNvSpPr>
            <a:spLocks/>
          </p:cNvSpPr>
          <p:nvPr/>
        </p:nvSpPr>
        <p:spPr bwMode="auto">
          <a:xfrm>
            <a:off x="7622680" y="2050101"/>
            <a:ext cx="1502074" cy="1577730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8">
            <a:extLst>
              <a:ext uri="{FF2B5EF4-FFF2-40B4-BE49-F238E27FC236}">
                <a16:creationId xmlns:a16="http://schemas.microsoft.com/office/drawing/2014/main" id="{7676BAA0-D2A5-82BE-9120-DCB4B98E1640}"/>
              </a:ext>
            </a:extLst>
          </p:cNvPr>
          <p:cNvSpPr>
            <a:spLocks/>
          </p:cNvSpPr>
          <p:nvPr/>
        </p:nvSpPr>
        <p:spPr bwMode="auto">
          <a:xfrm>
            <a:off x="8128994" y="1936745"/>
            <a:ext cx="489447" cy="565509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2" name="Graphic 11" descr="Briefcase with solid fill">
            <a:extLst>
              <a:ext uri="{FF2B5EF4-FFF2-40B4-BE49-F238E27FC236}">
                <a16:creationId xmlns:a16="http://schemas.microsoft.com/office/drawing/2014/main" id="{24597079-987C-AC6F-0D78-27F0E5A8D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0233" y="2573477"/>
            <a:ext cx="766969" cy="822960"/>
          </a:xfrm>
          <a:prstGeom prst="rect">
            <a:avLst/>
          </a:prstGeom>
        </p:spPr>
      </p:pic>
      <p:sp>
        <p:nvSpPr>
          <p:cNvPr id="27" name="Freeform 8">
            <a:extLst>
              <a:ext uri="{FF2B5EF4-FFF2-40B4-BE49-F238E27FC236}">
                <a16:creationId xmlns:a16="http://schemas.microsoft.com/office/drawing/2014/main" id="{224F901B-C327-9B51-5FFB-10C323C9B88C}"/>
              </a:ext>
            </a:extLst>
          </p:cNvPr>
          <p:cNvSpPr>
            <a:spLocks/>
          </p:cNvSpPr>
          <p:nvPr/>
        </p:nvSpPr>
        <p:spPr bwMode="auto">
          <a:xfrm>
            <a:off x="5244568" y="2050101"/>
            <a:ext cx="1502074" cy="1577730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Graphic 13" descr="Group with solid fill">
            <a:extLst>
              <a:ext uri="{FF2B5EF4-FFF2-40B4-BE49-F238E27FC236}">
                <a16:creationId xmlns:a16="http://schemas.microsoft.com/office/drawing/2014/main" id="{A4AE042E-21E3-ECE2-4882-4A0D77B10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2121" y="2573477"/>
            <a:ext cx="766969" cy="822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8FD80B-F98F-0B53-2EA8-1971EF0022D0}"/>
              </a:ext>
            </a:extLst>
          </p:cNvPr>
          <p:cNvSpPr txBox="1"/>
          <p:nvPr/>
        </p:nvSpPr>
        <p:spPr>
          <a:xfrm>
            <a:off x="5005605" y="4534716"/>
            <a:ext cx="1980000" cy="49244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D2E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Outreach</a:t>
            </a:r>
          </a:p>
        </p:txBody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id="{17521959-662F-8483-B876-548B6C76F25F}"/>
              </a:ext>
            </a:extLst>
          </p:cNvPr>
          <p:cNvSpPr>
            <a:spLocks/>
          </p:cNvSpPr>
          <p:nvPr/>
        </p:nvSpPr>
        <p:spPr bwMode="auto">
          <a:xfrm>
            <a:off x="5750882" y="1936745"/>
            <a:ext cx="489447" cy="565509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32152706-C373-3864-2A9C-C62E053BDEFD}"/>
              </a:ext>
            </a:extLst>
          </p:cNvPr>
          <p:cNvSpPr>
            <a:spLocks/>
          </p:cNvSpPr>
          <p:nvPr/>
        </p:nvSpPr>
        <p:spPr bwMode="auto">
          <a:xfrm>
            <a:off x="2862429" y="2050101"/>
            <a:ext cx="1502074" cy="1577730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rgbClr val="196B24"/>
          </a:solidFill>
          <a:ln w="12700">
            <a:solidFill>
              <a:srgbClr val="196B24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Graphic 17" descr="Remote work outline">
            <a:extLst>
              <a:ext uri="{FF2B5EF4-FFF2-40B4-BE49-F238E27FC236}">
                <a16:creationId xmlns:a16="http://schemas.microsoft.com/office/drawing/2014/main" id="{34765488-5B2C-549E-E614-B694201B8E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29982" y="2573477"/>
            <a:ext cx="766968" cy="822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25B9F7-2461-4EAF-C1C1-5F9C0D62DAAB}"/>
              </a:ext>
            </a:extLst>
          </p:cNvPr>
          <p:cNvSpPr txBox="1"/>
          <p:nvPr/>
        </p:nvSpPr>
        <p:spPr>
          <a:xfrm>
            <a:off x="2623466" y="4534716"/>
            <a:ext cx="1980000" cy="49244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Quality I/DD Services</a:t>
            </a:r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0193E546-AAA2-389E-71E3-ACFD0F1A38E3}"/>
              </a:ext>
            </a:extLst>
          </p:cNvPr>
          <p:cNvSpPr>
            <a:spLocks/>
          </p:cNvSpPr>
          <p:nvPr/>
        </p:nvSpPr>
        <p:spPr bwMode="auto">
          <a:xfrm>
            <a:off x="3368743" y="1936745"/>
            <a:ext cx="489447" cy="565509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rgbClr val="196B24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7D80D-5097-0F96-4C4B-292F5AEF3FA9}"/>
              </a:ext>
            </a:extLst>
          </p:cNvPr>
          <p:cNvSpPr txBox="1"/>
          <p:nvPr/>
        </p:nvSpPr>
        <p:spPr>
          <a:xfrm>
            <a:off x="241327" y="4534716"/>
            <a:ext cx="1980000" cy="49244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Informed Choice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514C67-AF93-E01A-8B09-478C98B7B45D}"/>
              </a:ext>
            </a:extLst>
          </p:cNvPr>
          <p:cNvCxnSpPr>
            <a:cxnSpLocks/>
          </p:cNvCxnSpPr>
          <p:nvPr/>
        </p:nvCxnSpPr>
        <p:spPr>
          <a:xfrm>
            <a:off x="1231327" y="3695625"/>
            <a:ext cx="0" cy="24388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8">
            <a:extLst>
              <a:ext uri="{FF2B5EF4-FFF2-40B4-BE49-F238E27FC236}">
                <a16:creationId xmlns:a16="http://schemas.microsoft.com/office/drawing/2014/main" id="{10E5901D-AFA2-A446-4ADD-E2F56AADB982}"/>
              </a:ext>
            </a:extLst>
          </p:cNvPr>
          <p:cNvSpPr>
            <a:spLocks/>
          </p:cNvSpPr>
          <p:nvPr/>
        </p:nvSpPr>
        <p:spPr bwMode="auto">
          <a:xfrm>
            <a:off x="986604" y="1935759"/>
            <a:ext cx="489447" cy="565509"/>
          </a:xfrm>
          <a:custGeom>
            <a:avLst/>
            <a:gdLst>
              <a:gd name="T0" fmla="*/ 444 w 888"/>
              <a:gd name="T1" fmla="*/ 0 h 1026"/>
              <a:gd name="T2" fmla="*/ 888 w 888"/>
              <a:gd name="T3" fmla="*/ 253 h 1026"/>
              <a:gd name="T4" fmla="*/ 888 w 888"/>
              <a:gd name="T5" fmla="*/ 768 h 1026"/>
              <a:gd name="T6" fmla="*/ 444 w 888"/>
              <a:gd name="T7" fmla="*/ 1026 h 1026"/>
              <a:gd name="T8" fmla="*/ 0 w 888"/>
              <a:gd name="T9" fmla="*/ 768 h 1026"/>
              <a:gd name="T10" fmla="*/ 0 w 888"/>
              <a:gd name="T11" fmla="*/ 255 h 1026"/>
              <a:gd name="T12" fmla="*/ 444 w 888"/>
              <a:gd name="T13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1026">
                <a:moveTo>
                  <a:pt x="444" y="0"/>
                </a:moveTo>
                <a:lnTo>
                  <a:pt x="888" y="253"/>
                </a:lnTo>
                <a:lnTo>
                  <a:pt x="888" y="768"/>
                </a:lnTo>
                <a:lnTo>
                  <a:pt x="444" y="1026"/>
                </a:lnTo>
                <a:lnTo>
                  <a:pt x="0" y="768"/>
                </a:lnTo>
                <a:lnTo>
                  <a:pt x="0" y="255"/>
                </a:lnTo>
                <a:lnTo>
                  <a:pt x="444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6" name="Graphic 15" descr="Clipboard Mixed with solid fill">
            <a:extLst>
              <a:ext uri="{FF2B5EF4-FFF2-40B4-BE49-F238E27FC236}">
                <a16:creationId xmlns:a16="http://schemas.microsoft.com/office/drawing/2014/main" id="{1232C86C-05BB-E75B-F0D8-59DF4BF46C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7843" y="2573477"/>
            <a:ext cx="766969" cy="82296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B847FE-0167-4842-6DE8-5D95AE33AEC3}"/>
              </a:ext>
            </a:extLst>
          </p:cNvPr>
          <p:cNvCxnSpPr>
            <a:cxnSpLocks/>
          </p:cNvCxnSpPr>
          <p:nvPr/>
        </p:nvCxnSpPr>
        <p:spPr>
          <a:xfrm>
            <a:off x="10751827" y="3817565"/>
            <a:ext cx="0" cy="243880"/>
          </a:xfrm>
          <a:prstGeom prst="line">
            <a:avLst/>
          </a:prstGeom>
          <a:ln w="9525">
            <a:solidFill>
              <a:srgbClr val="D67F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6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Document 5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1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8F347-063E-BFEA-07E8-5EF1674D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Strategic Plan – Goal One- Provide People with I/DD the opportunity to pursue competitive integrated employment if that is their choice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472B6-B8DB-8B47-59A2-D7E524E09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75" y="695522"/>
            <a:ext cx="8066607" cy="59508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0E91-823D-004E-9841-8077A392A6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3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>
          <a:extLst>
            <a:ext uri="{FF2B5EF4-FFF2-40B4-BE49-F238E27FC236}">
              <a16:creationId xmlns:a16="http://schemas.microsoft.com/office/drawing/2014/main" id="{42C27037-2AFC-DC4D-9E58-681880D0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>
            <a:extLst>
              <a:ext uri="{FF2B5EF4-FFF2-40B4-BE49-F238E27FC236}">
                <a16:creationId xmlns:a16="http://schemas.microsoft.com/office/drawing/2014/main" id="{6F379852-2F46-93D3-5333-E5070EA2CBD4}"/>
              </a:ext>
            </a:extLst>
          </p:cNvPr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F310D-D96F-7DD1-C603-44AD18F8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286"/>
            <a:ext cx="10515600" cy="2824516"/>
          </a:xfrm>
        </p:spPr>
        <p:txBody>
          <a:bodyPr lIns="91440" tIns="45720" rIns="91440" bIns="45720" anchor="b"/>
          <a:lstStyle/>
          <a:p>
            <a:r>
              <a:rPr lang="en-US" sz="4400">
                <a:solidFill>
                  <a:schemeClr val="bg1"/>
                </a:solidFill>
                <a:latin typeface="Arial"/>
                <a:cs typeface="Calibri Light"/>
              </a:rPr>
              <a:t>Employment Assessments, Career Development Plans and Referrals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F4A7-92F9-2D88-231C-6B5516FA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474DC-DEEF-5A7A-4326-0681CB49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 Together NC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C658BD1-E5B0-F5A2-1E44-18B11E041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437" y="2330143"/>
            <a:ext cx="3785616" cy="25268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CEF2B-CA34-8220-0742-4D02B0366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10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defTabSz="914400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Developed Standardized Employment Assessment which is being used across the state</a:t>
            </a:r>
          </a:p>
          <a:p>
            <a:pPr marL="0" indent="-228600" defTabSz="914400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Comes to each provider site</a:t>
            </a:r>
          </a:p>
          <a:p>
            <a:pPr marL="0" indent="-228600" defTabSz="914400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Conducts Evidence Based Assessment to ensure Informed Choice</a:t>
            </a:r>
          </a:p>
          <a:p>
            <a:pPr marL="0" indent="-228600" defTabSz="914400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Ensures smooth transfer to the CIE Liaisons</a:t>
            </a:r>
          </a:p>
          <a:p>
            <a:pPr marL="0" indent="-228600" defTabSz="914400">
              <a:lnSpc>
                <a:spcPct val="90000"/>
              </a:lnSpc>
            </a:pPr>
            <a:endParaRPr lang="en-US" sz="18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CDB2F-C2E2-4202-E688-8B5D3DAD2A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9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AC69-1074-9F67-E217-9FB1AC52B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51" y="671884"/>
            <a:ext cx="4715123" cy="5943602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sz="2200" b="0">
                <a:latin typeface="+mn-lt"/>
                <a:ea typeface="+mn-ea"/>
                <a:cs typeface="+mn-cs"/>
              </a:rPr>
              <a:t>EIPD  Care Managers and Tailored Plans' CIE Coordinators form ONE TEAM  to inform and support individuals who wish to move from non-CIE to CIE.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BA047-38D3-9F88-8385-189A1600DD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51" y="457199"/>
            <a:ext cx="4368800" cy="1957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>
                <a:solidFill>
                  <a:schemeClr val="bg1"/>
                </a:solidFill>
                <a:latin typeface="+mn-lt"/>
                <a:ea typeface="+mj-ea"/>
                <a:cs typeface="Arial"/>
              </a:rPr>
              <a:t>CIE Liaisons</a:t>
            </a:r>
            <a:endParaRPr lang="en-US" sz="4200" b="1">
              <a:solidFill>
                <a:schemeClr val="bg1"/>
              </a:solidFill>
              <a:latin typeface="+mn-lt"/>
              <a:ea typeface="+mj-ea"/>
              <a:cs typeface="Arial"/>
            </a:endParaRPr>
          </a:p>
        </p:txBody>
      </p:sp>
      <p:pic>
        <p:nvPicPr>
          <p:cNvPr id="15" name="Picture 14" descr="Hands forming circle">
            <a:extLst>
              <a:ext uri="{FF2B5EF4-FFF2-40B4-BE49-F238E27FC236}">
                <a16:creationId xmlns:a16="http://schemas.microsoft.com/office/drawing/2014/main" id="{C2CA9C7F-EC0A-253E-252D-024C8F8C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r="173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308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D4F5D-1ADD-509E-FAF1-65407507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5D258-0984-B265-549C-98D439A4F8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03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srgbClr val="003B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545D2C-2B4D-6FFF-8F64-BD29D6D41787}"/>
              </a:ext>
            </a:extLst>
          </p:cNvPr>
          <p:cNvSpPr/>
          <p:nvPr/>
        </p:nvSpPr>
        <p:spPr>
          <a:xfrm>
            <a:off x="-13611" y="6202198"/>
            <a:ext cx="12192000" cy="7397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8C7242A7-9090-F3E9-EBD2-D93EA4A8BF31}"/>
              </a:ext>
            </a:extLst>
          </p:cNvPr>
          <p:cNvSpPr txBox="1">
            <a:spLocks/>
          </p:cNvSpPr>
          <p:nvPr/>
        </p:nvSpPr>
        <p:spPr>
          <a:xfrm>
            <a:off x="144892" y="4990"/>
            <a:ext cx="11524422" cy="5486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Employment Assessment – CIE Liaisons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706D4-95C7-0930-63CF-06530E9C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2" y="553630"/>
            <a:ext cx="7933212" cy="55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75D621-FDDD-3383-2640-AEF096DEA5B5}"/>
              </a:ext>
            </a:extLst>
          </p:cNvPr>
          <p:cNvSpPr txBox="1">
            <a:spLocks/>
          </p:cNvSpPr>
          <p:nvPr/>
        </p:nvSpPr>
        <p:spPr>
          <a:xfrm>
            <a:off x="504825" y="1683757"/>
            <a:ext cx="5267822" cy="22214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7CA3D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DFD1562-66A4-B0E8-7541-419784860932}"/>
              </a:ext>
            </a:extLst>
          </p:cNvPr>
          <p:cNvGraphicFramePr>
            <a:graphicFrameLocks/>
          </p:cNvGraphicFramePr>
          <p:nvPr/>
        </p:nvGraphicFramePr>
        <p:xfrm>
          <a:off x="402867" y="1568040"/>
          <a:ext cx="6475011" cy="535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A7CF0E09-7DCF-726F-0193-54A7BF3C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64" y="687222"/>
            <a:ext cx="11418072" cy="54864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What is the purpose of the CIE Liaisons?</a:t>
            </a:r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C94E3-96EC-73D3-E242-E70937262F7B}"/>
              </a:ext>
            </a:extLst>
          </p:cNvPr>
          <p:cNvSpPr txBox="1"/>
          <p:nvPr/>
        </p:nvSpPr>
        <p:spPr>
          <a:xfrm>
            <a:off x="7635181" y="2474090"/>
            <a:ext cx="339159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56 people assigned an CIE Liaison</a:t>
            </a:r>
          </a:p>
          <a:p>
            <a:pPr algn="ctr"/>
            <a:endParaRPr lang="en-US" sz="2000" b="1">
              <a:solidFill>
                <a:schemeClr val="tx2"/>
              </a:solidFill>
            </a:endParaRPr>
          </a:p>
          <a:p>
            <a:pPr algn="ctr"/>
            <a:endParaRPr lang="en-US" sz="2000" b="1">
              <a:solidFill>
                <a:schemeClr val="tx2"/>
              </a:solidFill>
            </a:endParaRPr>
          </a:p>
          <a:p>
            <a:pPr algn="ctr"/>
            <a:endParaRPr lang="en-US" sz="2000" b="1">
              <a:solidFill>
                <a:schemeClr val="tx2"/>
              </a:solidFill>
            </a:endParaRPr>
          </a:p>
          <a:p>
            <a:pPr algn="ctr"/>
            <a:r>
              <a:rPr lang="en-US" sz="2000" b="1">
                <a:solidFill>
                  <a:schemeClr val="tx2"/>
                </a:solidFill>
              </a:rPr>
              <a:t>28 submitted application to EIPD</a:t>
            </a:r>
            <a:endParaRPr lang="en-US" sz="2000" b="1">
              <a:solidFill>
                <a:schemeClr val="tx2"/>
              </a:solidFill>
              <a:cs typeface="Arial"/>
            </a:endParaRPr>
          </a:p>
          <a:p>
            <a:pPr algn="ctr"/>
            <a:endParaRPr lang="en-US" sz="2000" b="1">
              <a:solidFill>
                <a:schemeClr val="tx2"/>
              </a:solidFill>
            </a:endParaRPr>
          </a:p>
          <a:p>
            <a:pPr algn="ctr"/>
            <a:endParaRPr lang="en-US" sz="2000" b="1">
              <a:solidFill>
                <a:schemeClr val="tx2"/>
              </a:solidFill>
            </a:endParaRPr>
          </a:p>
          <a:p>
            <a:pPr algn="ctr"/>
            <a:r>
              <a:rPr lang="en-US" sz="2000" b="1">
                <a:solidFill>
                  <a:schemeClr val="tx2"/>
                </a:solidFill>
              </a:rPr>
              <a:t>8 cases opened with EIPD</a:t>
            </a:r>
            <a:endParaRPr lang="en-US" sz="2000" b="1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FCC675F-9BE7-1E64-3A6A-13C57FFAFD82}"/>
              </a:ext>
            </a:extLst>
          </p:cNvPr>
          <p:cNvSpPr/>
          <p:nvPr/>
        </p:nvSpPr>
        <p:spPr>
          <a:xfrm>
            <a:off x="9204158" y="3296653"/>
            <a:ext cx="240631" cy="6085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5E69A9F-C679-4EAE-6A57-AE636C1D8165}"/>
              </a:ext>
            </a:extLst>
          </p:cNvPr>
          <p:cNvSpPr/>
          <p:nvPr/>
        </p:nvSpPr>
        <p:spPr>
          <a:xfrm>
            <a:off x="9204157" y="4727814"/>
            <a:ext cx="240631" cy="6085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483CD-4BC8-877F-AAC4-D6EDAFD735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CB49B30-96AC-DC81-759F-552B40BACF37}"/>
              </a:ext>
            </a:extLst>
          </p:cNvPr>
          <p:cNvSpPr txBox="1">
            <a:spLocks/>
          </p:cNvSpPr>
          <p:nvPr/>
        </p:nvSpPr>
        <p:spPr>
          <a:xfrm>
            <a:off x="11077687" y="6573308"/>
            <a:ext cx="752131" cy="2846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8602F9F-3CCE-2497-3A7D-1570F966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7" y="757216"/>
            <a:ext cx="11418072" cy="548640"/>
          </a:xfrm>
        </p:spPr>
        <p:txBody>
          <a:bodyPr/>
          <a:lstStyle/>
          <a:p>
            <a:r>
              <a:rPr lang="en-US"/>
              <a:t>Housekeeping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3FB21F6-54D1-879E-A301-3B6D2249158C}"/>
              </a:ext>
            </a:extLst>
          </p:cNvPr>
          <p:cNvSpPr txBox="1">
            <a:spLocks/>
          </p:cNvSpPr>
          <p:nvPr/>
        </p:nvSpPr>
        <p:spPr>
          <a:xfrm>
            <a:off x="277093" y="1345888"/>
            <a:ext cx="11637819" cy="5068677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Reminders about the webinar technology: </a:t>
            </a:r>
          </a:p>
          <a:p>
            <a:pPr marL="799465" marR="0" lvl="1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make sure you are using a computer or smart phone connected to the internet, and the audio function is on, and the volume is turned up. </a:t>
            </a:r>
          </a:p>
          <a:p>
            <a:pPr marL="799465" marR="0" lvl="1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make sure your microphone is muted for the duration of the call unless you are speaking or asking questions.</a:t>
            </a:r>
          </a:p>
          <a:p>
            <a:pPr marL="799465" marR="0" lvl="1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can be submitted any time during the presentation using the “Q&amp;A” box located on your control panel, and we will answer as many questions as time allows after the presentation.  </a:t>
            </a:r>
          </a:p>
          <a:p>
            <a:pPr marL="456565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6565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6565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073E7F-8496-CC50-4437-9BD012649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20" y="4740924"/>
            <a:ext cx="4162425" cy="14669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25801-0B2D-024C-23E2-2138E79B5E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C0C1E-71B4-1A99-09BE-B1EBDC1D0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88AD02-11B1-DBA3-F86E-88B83B9D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64" y="687222"/>
            <a:ext cx="11418072" cy="54864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CIE Liaison Team Success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3B5127-0578-F353-4527-1372139A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433" y="2065825"/>
            <a:ext cx="11789133" cy="4321180"/>
          </a:xfrm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0" indent="0" algn="ctr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900" b="1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The CIE </a:t>
            </a:r>
            <a:r>
              <a:rPr lang="en-US" sz="2900" dirty="0">
                <a:latin typeface="Arial"/>
                <a:ea typeface="Times New Roman" panose="02020603050405020304" pitchFamily="18" charset="0"/>
                <a:cs typeface="Times New Roman"/>
              </a:rPr>
              <a:t>Liaison</a:t>
            </a:r>
            <a:r>
              <a:rPr lang="en-US" sz="2900" b="1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Team Goal is to inform/support the client and appropriate</a:t>
            </a:r>
            <a:r>
              <a:rPr lang="en-US" sz="2900" dirty="0"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900" b="1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guardian/family/supports to </a:t>
            </a:r>
            <a:r>
              <a:rPr lang="en-US" sz="2900" dirty="0">
                <a:latin typeface="Arial"/>
                <a:ea typeface="Times New Roman" panose="02020603050405020304" pitchFamily="18" charset="0"/>
                <a:cs typeface="Times New Roman"/>
              </a:rPr>
              <a:t>facilitate participation in</a:t>
            </a:r>
            <a:r>
              <a:rPr lang="en-US" sz="2900" b="1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the EIPD VR Program &amp; all needed resources to support the goal to achieve CIE</a:t>
            </a:r>
          </a:p>
          <a:p>
            <a:pPr marR="0" lv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900" b="1" i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900" b="1" i="1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Team Goals &amp; Responsibilities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Be present </a:t>
            </a:r>
            <a:r>
              <a:rPr lang="en-US" sz="2900" b="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to form connections with individuals who might currently be working in non-CIE</a:t>
            </a: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900" b="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jobs</a:t>
            </a:r>
            <a:endParaRPr lang="en-US" sz="2900" b="0" dirty="0">
              <a:solidFill>
                <a:schemeClr val="tx1"/>
              </a:solidFill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Work closely with WTNC to assist non-CIE workers and conduct direct outreach in the disability community</a:t>
            </a: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900" b="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As directed, c</a:t>
            </a: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ontact others with I/DD who may be contemplating or seeking non-CIE to inform them of supports available for CIE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Work closely with individuals with a disability and guardians/family/supports to help them </a:t>
            </a:r>
            <a:r>
              <a:rPr lang="en-US" sz="2900" b="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with smooth transition to </a:t>
            </a: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VR services</a:t>
            </a:r>
            <a:r>
              <a:rPr lang="en-US" sz="2900" b="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 and needed resources and </a:t>
            </a: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supports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Work with VR staff,  WTNC, </a:t>
            </a:r>
            <a:r>
              <a:rPr lang="en-US" sz="2900" b="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DMH/DD/SUS</a:t>
            </a: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, Medicaid</a:t>
            </a:r>
            <a:r>
              <a:rPr lang="en-US" sz="2900" b="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, Tailored Plans,</a:t>
            </a:r>
            <a:r>
              <a:rPr lang="en-US" sz="29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and others to achieve these goals</a:t>
            </a: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2900" b="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900" b="1" dirty="0">
              <a:solidFill>
                <a:schemeClr val="tx1"/>
              </a:solidFill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55452-109E-AB76-5002-D1A15B9D70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42983-B741-3BFC-D4AE-C690F5FA2A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03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srgbClr val="003B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63FD5-9073-D12E-A253-1863C653E81D}"/>
              </a:ext>
            </a:extLst>
          </p:cNvPr>
          <p:cNvSpPr txBox="1"/>
          <p:nvPr/>
        </p:nvSpPr>
        <p:spPr>
          <a:xfrm>
            <a:off x="1158044" y="1490967"/>
            <a:ext cx="37728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the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Inclusion Works Website 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B870780-E12E-F052-0A01-698077A4D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60783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5335" r="5653" b="5335"/>
          <a:stretch/>
        </p:blipFill>
        <p:spPr>
          <a:xfrm>
            <a:off x="1757477" y="2475448"/>
            <a:ext cx="2574027" cy="25525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845A6E-0587-5938-80BC-02B15ABEA250}"/>
              </a:ext>
            </a:extLst>
          </p:cNvPr>
          <p:cNvSpPr txBox="1"/>
          <p:nvPr/>
        </p:nvSpPr>
        <p:spPr>
          <a:xfrm>
            <a:off x="165844" y="5028040"/>
            <a:ext cx="5757292" cy="1576745"/>
          </a:xfrm>
          <a:prstGeom prst="roundRect">
            <a:avLst>
              <a:gd name="adj" fmla="val 45069"/>
            </a:avLst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Directions: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1) Open the camera app on your phone to scan the QR code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2) Hold down the screen over the QR code you would like to access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3) Get transferred to web landing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2DECACD-F785-C26D-B183-D78A4D82957F}"/>
              </a:ext>
            </a:extLst>
          </p:cNvPr>
          <p:cNvSpPr txBox="1">
            <a:spLocks/>
          </p:cNvSpPr>
          <p:nvPr/>
        </p:nvSpPr>
        <p:spPr>
          <a:xfrm>
            <a:off x="146970" y="696511"/>
            <a:ext cx="1189805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 out website for additional FAQ’s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C1F42-CB73-0D31-D808-2B51FF28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355" y="1482646"/>
            <a:ext cx="5036805" cy="35998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A5883-EA68-5D4D-52BC-828DC889A88D}"/>
              </a:ext>
            </a:extLst>
          </p:cNvPr>
          <p:cNvSpPr txBox="1"/>
          <p:nvPr/>
        </p:nvSpPr>
        <p:spPr>
          <a:xfrm>
            <a:off x="6856226" y="5407825"/>
            <a:ext cx="46350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have additional questions, feel free to reach out to us via email!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Claire.Colligan@dhhs.nc.gov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worktogethernc@med.unc.edu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C9C1226-D00D-A83F-7BF3-9331B44F4539}"/>
              </a:ext>
            </a:extLst>
          </p:cNvPr>
          <p:cNvSpPr/>
          <p:nvPr/>
        </p:nvSpPr>
        <p:spPr>
          <a:xfrm>
            <a:off x="5265683" y="3289738"/>
            <a:ext cx="504496" cy="548640"/>
          </a:xfrm>
          <a:prstGeom prst="rightArrow">
            <a:avLst/>
          </a:prstGeom>
          <a:solidFill>
            <a:srgbClr val="CEE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29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>
          <a:extLst>
            <a:ext uri="{FF2B5EF4-FFF2-40B4-BE49-F238E27FC236}">
              <a16:creationId xmlns:a16="http://schemas.microsoft.com/office/drawing/2014/main" id="{5A7B7640-C302-8D68-04EC-74253694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>
            <a:extLst>
              <a:ext uri="{FF2B5EF4-FFF2-40B4-BE49-F238E27FC236}">
                <a16:creationId xmlns:a16="http://schemas.microsoft.com/office/drawing/2014/main" id="{F4C7A8B3-B56C-72C3-F8E2-6106C622D8DF}"/>
              </a:ext>
            </a:extLst>
          </p:cNvPr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EF0E9-E348-0B93-398C-841339FB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286"/>
            <a:ext cx="10515600" cy="2824516"/>
          </a:xfrm>
        </p:spPr>
        <p:txBody>
          <a:bodyPr lIns="91440" tIns="45720" rIns="91440" bIns="45720" anchor="b"/>
          <a:lstStyle/>
          <a:p>
            <a:r>
              <a:rPr lang="en-US" sz="5400">
                <a:solidFill>
                  <a:schemeClr val="bg1"/>
                </a:solidFill>
                <a:latin typeface="Arial"/>
                <a:cs typeface="Calibri Light"/>
              </a:rPr>
              <a:t>Provider Innovation</a:t>
            </a:r>
            <a:endParaRPr lang="en-US" sz="5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0AE5E-81AD-8D34-84F4-01B8BED7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6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84AF-DBF5-F4C1-1687-AEDD5A46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07591-6C6E-06D5-CC21-42635B745C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051890" y="6434856"/>
            <a:ext cx="752131" cy="28469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03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srgbClr val="003B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6089F32-A423-8144-B697-D0F0A729FD66}"/>
              </a:ext>
            </a:extLst>
          </p:cNvPr>
          <p:cNvCxnSpPr>
            <a:cxnSpLocks/>
          </p:cNvCxnSpPr>
          <p:nvPr/>
        </p:nvCxnSpPr>
        <p:spPr>
          <a:xfrm>
            <a:off x="6173649" y="3279760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96A2C7B7-70C5-5F3B-1074-764D2F2E35D1}"/>
              </a:ext>
            </a:extLst>
          </p:cNvPr>
          <p:cNvSpPr txBox="1">
            <a:spLocks/>
          </p:cNvSpPr>
          <p:nvPr/>
        </p:nvSpPr>
        <p:spPr>
          <a:xfrm>
            <a:off x="1365122" y="1026699"/>
            <a:ext cx="4984165" cy="44205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srgbClr val="1460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Provider Innovation Program 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1460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FBFAAE-88BE-C481-9416-CFBB619B7376}"/>
              </a:ext>
            </a:extLst>
          </p:cNvPr>
          <p:cNvGrpSpPr/>
          <p:nvPr/>
        </p:nvGrpSpPr>
        <p:grpSpPr>
          <a:xfrm>
            <a:off x="438236" y="691449"/>
            <a:ext cx="1058114" cy="950538"/>
            <a:chOff x="6317130" y="2805314"/>
            <a:chExt cx="967613" cy="9676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079ACB-8F95-4461-8CFD-0956ADB035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7130" y="2805314"/>
              <a:ext cx="967613" cy="967613"/>
            </a:xfrm>
            <a:prstGeom prst="ellipse">
              <a:avLst/>
            </a:prstGeom>
            <a:solidFill>
              <a:srgbClr val="146076"/>
            </a:solidFill>
            <a:ln>
              <a:solidFill>
                <a:srgbClr val="2669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pic>
          <p:nvPicPr>
            <p:cNvPr id="12" name="Graphic 11" descr="Teacher outline">
              <a:extLst>
                <a:ext uri="{FF2B5EF4-FFF2-40B4-BE49-F238E27FC236}">
                  <a16:creationId xmlns:a16="http://schemas.microsoft.com/office/drawing/2014/main" id="{FCF10B10-7229-5B33-5CB8-9354DF31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8192" y="2920686"/>
              <a:ext cx="654964" cy="75208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9DC2B5-938F-EC79-FBAD-046001F7A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781" y="465002"/>
            <a:ext cx="3529830" cy="1329569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477854E-341E-57CA-805A-E7D4E7104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252044"/>
              </p:ext>
            </p:extLst>
          </p:nvPr>
        </p:nvGraphicFramePr>
        <p:xfrm>
          <a:off x="786975" y="1977237"/>
          <a:ext cx="10618050" cy="433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67BF72-666D-C40E-86BF-66F4AD418BA5}"/>
              </a:ext>
            </a:extLst>
          </p:cNvPr>
          <p:cNvSpPr txBox="1"/>
          <p:nvPr/>
        </p:nvSpPr>
        <p:spPr>
          <a:xfrm>
            <a:off x="4541031" y="4100257"/>
            <a:ext cx="310993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Organizational Assessment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 Action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Personalized Training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Ongoing Technical Assistance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incentives</a:t>
            </a:r>
          </a:p>
        </p:txBody>
      </p:sp>
    </p:spTree>
    <p:extLst>
      <p:ext uri="{BB962C8B-B14F-4D97-AF65-F5344CB8AC3E}">
        <p14:creationId xmlns:p14="http://schemas.microsoft.com/office/powerpoint/2010/main" val="204363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34971-B6EA-D292-4CE5-56CD30B5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62D748AC-039E-F6AD-F11F-B7226729C471}"/>
              </a:ext>
            </a:extLst>
          </p:cNvPr>
          <p:cNvSpPr/>
          <p:nvPr/>
        </p:nvSpPr>
        <p:spPr>
          <a:xfrm>
            <a:off x="966538" y="6127430"/>
            <a:ext cx="586154" cy="4944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77C1EBF-47BD-2A7F-BE73-FE15F5D3C83D}"/>
              </a:ext>
            </a:extLst>
          </p:cNvPr>
          <p:cNvSpPr/>
          <p:nvPr/>
        </p:nvSpPr>
        <p:spPr>
          <a:xfrm>
            <a:off x="891729" y="5021294"/>
            <a:ext cx="10984523" cy="5978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6AE6BA-E30C-1845-AEB9-D9029AA7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5" y="-2393"/>
            <a:ext cx="11418072" cy="54864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Provider Innovation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A6F9E-9229-C41E-57A1-FE127A0DCC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94277" y="6481021"/>
            <a:ext cx="752131" cy="28469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03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srgbClr val="003B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E5CAB-A334-4CEC-90F7-97A38D8BEB1A}"/>
              </a:ext>
            </a:extLst>
          </p:cNvPr>
          <p:cNvSpPr txBox="1"/>
          <p:nvPr/>
        </p:nvSpPr>
        <p:spPr>
          <a:xfrm>
            <a:off x="144074" y="791509"/>
            <a:ext cx="6913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Four Provider Agencies selected for Provider Innovation Program</a:t>
            </a:r>
          </a:p>
        </p:txBody>
      </p:sp>
      <p:pic>
        <p:nvPicPr>
          <p:cNvPr id="1026" name="Picture 2" descr="North Carolina County Map">
            <a:extLst>
              <a:ext uri="{FF2B5EF4-FFF2-40B4-BE49-F238E27FC236}">
                <a16:creationId xmlns:a16="http://schemas.microsoft.com/office/drawing/2014/main" id="{128CF069-CE7C-1B3B-BB07-B090E52F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04" y="1155138"/>
            <a:ext cx="6717322" cy="30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71764-6641-1AD4-634E-3DB6BDE8F325}"/>
              </a:ext>
            </a:extLst>
          </p:cNvPr>
          <p:cNvSpPr txBox="1"/>
          <p:nvPr/>
        </p:nvSpPr>
        <p:spPr>
          <a:xfrm>
            <a:off x="304876" y="1406103"/>
            <a:ext cx="6099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Vocational Opportunities of Cherokee Inc.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Alleghany County Group Homes Inc.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OE Enterprises Inc.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Neuse Enterprises Inc.</a:t>
            </a:r>
          </a:p>
        </p:txBody>
      </p:sp>
      <p:pic>
        <p:nvPicPr>
          <p:cNvPr id="8" name="Graphic 7" descr="Badge 4 with solid fill">
            <a:extLst>
              <a:ext uri="{FF2B5EF4-FFF2-40B4-BE49-F238E27FC236}">
                <a16:creationId xmlns:a16="http://schemas.microsoft.com/office/drawing/2014/main" id="{F973F027-4E36-1DD0-5087-573BEF95D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6952" y="2332841"/>
            <a:ext cx="539364" cy="539364"/>
          </a:xfrm>
          <a:prstGeom prst="rect">
            <a:avLst/>
          </a:prstGeom>
        </p:spPr>
      </p:pic>
      <p:pic>
        <p:nvPicPr>
          <p:cNvPr id="16" name="Graphic 15" descr="Badge 3 with solid fill">
            <a:extLst>
              <a:ext uri="{FF2B5EF4-FFF2-40B4-BE49-F238E27FC236}">
                <a16:creationId xmlns:a16="http://schemas.microsoft.com/office/drawing/2014/main" id="{B07AA410-289D-A5CA-BD04-4690A1F32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2071" y="1636393"/>
            <a:ext cx="539365" cy="539365"/>
          </a:xfrm>
          <a:prstGeom prst="rect">
            <a:avLst/>
          </a:prstGeom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3852588E-28EE-CBA3-3F67-93A0861FA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8254" y="1366711"/>
            <a:ext cx="539364" cy="539364"/>
          </a:xfrm>
          <a:prstGeom prst="rect">
            <a:avLst/>
          </a:prstGeom>
        </p:spPr>
      </p:pic>
      <p:pic>
        <p:nvPicPr>
          <p:cNvPr id="29" name="Graphic 28" descr="Badge 1 with solid fill">
            <a:extLst>
              <a:ext uri="{FF2B5EF4-FFF2-40B4-BE49-F238E27FC236}">
                <a16:creationId xmlns:a16="http://schemas.microsoft.com/office/drawing/2014/main" id="{F6366661-2285-F17E-78D5-2EC60147F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0" y="2152083"/>
            <a:ext cx="539364" cy="539364"/>
          </a:xfrm>
          <a:prstGeom prst="rect">
            <a:avLst/>
          </a:prstGeom>
        </p:spPr>
      </p:pic>
      <p:pic>
        <p:nvPicPr>
          <p:cNvPr id="31" name="Graphic 30" descr="Badge 4 with solid fill">
            <a:extLst>
              <a:ext uri="{FF2B5EF4-FFF2-40B4-BE49-F238E27FC236}">
                <a16:creationId xmlns:a16="http://schemas.microsoft.com/office/drawing/2014/main" id="{448FB1C5-9AD9-AD8F-5129-FA7B6C875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82" y="2967613"/>
            <a:ext cx="539364" cy="539364"/>
          </a:xfrm>
          <a:prstGeom prst="rect">
            <a:avLst/>
          </a:prstGeom>
        </p:spPr>
      </p:pic>
      <p:pic>
        <p:nvPicPr>
          <p:cNvPr id="32" name="Graphic 31" descr="Badge 3 with solid fill">
            <a:extLst>
              <a:ext uri="{FF2B5EF4-FFF2-40B4-BE49-F238E27FC236}">
                <a16:creationId xmlns:a16="http://schemas.microsoft.com/office/drawing/2014/main" id="{6949A502-912C-A9C9-94FD-C9ED8BB45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81" y="2422327"/>
            <a:ext cx="539365" cy="539365"/>
          </a:xfrm>
          <a:prstGeom prst="rect">
            <a:avLst/>
          </a:prstGeom>
        </p:spPr>
      </p:pic>
      <p:pic>
        <p:nvPicPr>
          <p:cNvPr id="33" name="Graphic 32" descr="Badge with solid fill">
            <a:extLst>
              <a:ext uri="{FF2B5EF4-FFF2-40B4-BE49-F238E27FC236}">
                <a16:creationId xmlns:a16="http://schemas.microsoft.com/office/drawing/2014/main" id="{543C76B9-F831-373F-DC49-BFC6CB775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82" y="1882401"/>
            <a:ext cx="539364" cy="539364"/>
          </a:xfrm>
          <a:prstGeom prst="rect">
            <a:avLst/>
          </a:prstGeom>
        </p:spPr>
      </p:pic>
      <p:pic>
        <p:nvPicPr>
          <p:cNvPr id="34" name="Graphic 33" descr="Badge 1 with solid fill">
            <a:extLst>
              <a:ext uri="{FF2B5EF4-FFF2-40B4-BE49-F238E27FC236}">
                <a16:creationId xmlns:a16="http://schemas.microsoft.com/office/drawing/2014/main" id="{CC7C5EB0-ACFE-D1B4-7585-C52E78F8A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182" y="1319029"/>
            <a:ext cx="539364" cy="5393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4B4E5CC-E5B9-4C49-B428-FD6D9C0E437B}"/>
              </a:ext>
            </a:extLst>
          </p:cNvPr>
          <p:cNvSpPr txBox="1"/>
          <p:nvPr/>
        </p:nvSpPr>
        <p:spPr>
          <a:xfrm>
            <a:off x="144074" y="4014712"/>
            <a:ext cx="595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Provider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Innovation Program Milestones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0D52A5-10C8-4D90-B1D4-B37376CC5308}"/>
              </a:ext>
            </a:extLst>
          </p:cNvPr>
          <p:cNvSpPr/>
          <p:nvPr/>
        </p:nvSpPr>
        <p:spPr>
          <a:xfrm>
            <a:off x="214301" y="4644881"/>
            <a:ext cx="2066792" cy="1331769"/>
          </a:xfrm>
          <a:prstGeom prst="rect">
            <a:avLst/>
          </a:prstGeom>
          <a:solidFill>
            <a:srgbClr val="CCFFCC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Lead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Working Agreement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Hold Initial Kickoff Meeting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E669CB-459D-2DC9-CC24-2BD5330A8334}"/>
              </a:ext>
            </a:extLst>
          </p:cNvPr>
          <p:cNvSpPr/>
          <p:nvPr/>
        </p:nvSpPr>
        <p:spPr>
          <a:xfrm>
            <a:off x="2665864" y="4654348"/>
            <a:ext cx="1982139" cy="1331769"/>
          </a:xfrm>
          <a:prstGeom prst="rect">
            <a:avLst/>
          </a:prstGeom>
          <a:solidFill>
            <a:srgbClr val="CCFFCC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Organizational Self- Assessment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113B74-EE99-7F8E-485D-6D3E86A316DA}"/>
              </a:ext>
            </a:extLst>
          </p:cNvPr>
          <p:cNvSpPr/>
          <p:nvPr/>
        </p:nvSpPr>
        <p:spPr>
          <a:xfrm>
            <a:off x="7475276" y="4644881"/>
            <a:ext cx="2066792" cy="1331769"/>
          </a:xfrm>
          <a:prstGeom prst="rect">
            <a:avLst/>
          </a:prstGeom>
          <a:solidFill>
            <a:srgbClr val="CCFFCC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>
                <a:solidFill>
                  <a:srgbClr val="002060"/>
                </a:solidFill>
                <a:latin typeface="Arial"/>
                <a:cs typeface="Arial"/>
              </a:rPr>
              <a:t>Begin CIE Data Tracking</a:t>
            </a: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>
                <a:solidFill>
                  <a:srgbClr val="002060"/>
                </a:solidFill>
                <a:cs typeface="Arial"/>
              </a:rPr>
              <a:t>Begin participating in Wise offerings</a:t>
            </a:r>
            <a:r>
              <a:rPr lang="en-US" sz="1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>
                <a:solidFill>
                  <a:srgbClr val="002060"/>
                </a:solidFill>
                <a:latin typeface="Arial"/>
                <a:cs typeface="Arial"/>
              </a:rPr>
              <a:t>Submit Interim Report</a:t>
            </a:r>
            <a:endParaRPr lang="en-US" sz="12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19642B-5C98-B503-CC52-1A89734804C2}"/>
              </a:ext>
            </a:extLst>
          </p:cNvPr>
          <p:cNvSpPr/>
          <p:nvPr/>
        </p:nvSpPr>
        <p:spPr>
          <a:xfrm>
            <a:off x="5023713" y="4644881"/>
            <a:ext cx="2066792" cy="1331769"/>
          </a:xfrm>
          <a:prstGeom prst="rect">
            <a:avLst/>
          </a:prstGeom>
          <a:solidFill>
            <a:srgbClr val="CCFFCC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Develop Action Plan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Training and TA Plan</a:t>
            </a:r>
            <a:endParaRPr lang="en-US" sz="1200">
              <a:solidFill>
                <a:srgbClr val="002060"/>
              </a:solidFill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BB98B9-0997-2861-AE73-D4E8A633B701}"/>
              </a:ext>
            </a:extLst>
          </p:cNvPr>
          <p:cNvSpPr/>
          <p:nvPr/>
        </p:nvSpPr>
        <p:spPr>
          <a:xfrm>
            <a:off x="9922519" y="4654348"/>
            <a:ext cx="2066792" cy="1331769"/>
          </a:xfrm>
          <a:prstGeom prst="rect">
            <a:avLst/>
          </a:prstGeom>
          <a:solidFill>
            <a:srgbClr val="CCFFCC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Action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Actively Participate in Offerings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Report including job goals</a:t>
            </a:r>
          </a:p>
        </p:txBody>
      </p:sp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E6BC0726-8A99-8232-73A7-E4B4A0D60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3479" y="6168520"/>
            <a:ext cx="412273" cy="41227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4E4184F0-1625-D06C-C4EF-EFD1817E3928}"/>
              </a:ext>
            </a:extLst>
          </p:cNvPr>
          <p:cNvSpPr/>
          <p:nvPr/>
        </p:nvSpPr>
        <p:spPr>
          <a:xfrm>
            <a:off x="3358045" y="6127430"/>
            <a:ext cx="586154" cy="4944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Graphic 46" descr="Checkmark with solid fill">
            <a:extLst>
              <a:ext uri="{FF2B5EF4-FFF2-40B4-BE49-F238E27FC236}">
                <a16:creationId xmlns:a16="http://schemas.microsoft.com/office/drawing/2014/main" id="{A6A637BD-6CC6-1CC0-8B2A-368FCD78AD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44986" y="6168520"/>
            <a:ext cx="412273" cy="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9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9273D0-323E-FD77-5F91-B29A8DB0F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3450" y="1457406"/>
            <a:ext cx="8142421" cy="4877378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Monthly Provider Innovation Cohort Gatherings </a:t>
            </a:r>
            <a:r>
              <a:rPr lang="en-US" b="0">
                <a:solidFill>
                  <a:schemeClr val="tx1"/>
                </a:solidFill>
                <a:latin typeface="Arial"/>
                <a:cs typeface="Arial"/>
              </a:rPr>
              <a:t>- Opportunity to learn together and enhance the network in the efforts to increase job outcomes for people with disabilities in North Carolina</a:t>
            </a:r>
          </a:p>
          <a:p>
            <a:pPr marL="0" indent="0">
              <a:buNone/>
            </a:pPr>
            <a:endParaRPr lang="en-US" b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Customized Training Opportunities </a:t>
            </a:r>
            <a:r>
              <a:rPr lang="en-US" b="0">
                <a:solidFill>
                  <a:schemeClr val="tx1"/>
                </a:solidFill>
                <a:latin typeface="Arial"/>
                <a:cs typeface="Arial"/>
              </a:rPr>
              <a:t>through the Train the Trainer/Wise Pro Learning Sites </a:t>
            </a:r>
          </a:p>
          <a:p>
            <a:pPr marL="0" indent="0">
              <a:buNone/>
            </a:pPr>
            <a:endParaRPr lang="en-US" b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0">
                <a:solidFill>
                  <a:schemeClr val="tx1"/>
                </a:solidFill>
                <a:latin typeface="Arial"/>
                <a:cs typeface="Arial"/>
              </a:rPr>
              <a:t>Opportunity to be a part of </a:t>
            </a:r>
            <a:r>
              <a:rPr lang="en-US">
                <a:solidFill>
                  <a:schemeClr val="accent5"/>
                </a:solidFill>
                <a:latin typeface="Arial"/>
                <a:cs typeface="Arial"/>
              </a:rPr>
              <a:t>Additional Training Offerings </a:t>
            </a:r>
            <a:r>
              <a:rPr lang="en-US" b="0">
                <a:solidFill>
                  <a:schemeClr val="tx1"/>
                </a:solidFill>
                <a:latin typeface="Arial"/>
                <a:cs typeface="Arial"/>
              </a:rPr>
              <a:t>including Plan to Placement and Recruit Cultivate Retain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AF56C3-151B-FC79-3B87-6FA7724B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Provider Innovation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2FED8-E5FE-CF0D-596C-80EF6CCF86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3828733C-22EA-8F2C-8EF4-E7DA10A8E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357" y="3134106"/>
            <a:ext cx="1182332" cy="1182332"/>
          </a:xfrm>
          <a:prstGeom prst="rect">
            <a:avLst/>
          </a:prstGeom>
        </p:spPr>
      </p:pic>
      <p:pic>
        <p:nvPicPr>
          <p:cNvPr id="8" name="Graphic 7" descr="Customer review with solid fill">
            <a:extLst>
              <a:ext uri="{FF2B5EF4-FFF2-40B4-BE49-F238E27FC236}">
                <a16:creationId xmlns:a16="http://schemas.microsoft.com/office/drawing/2014/main" id="{F3E11BB1-105D-A654-0D96-D6DA05C44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8113" y="1457406"/>
            <a:ext cx="1182333" cy="1182333"/>
          </a:xfrm>
          <a:prstGeom prst="rect">
            <a:avLst/>
          </a:prstGeom>
        </p:spPr>
      </p:pic>
      <p:pic>
        <p:nvPicPr>
          <p:cNvPr id="10" name="Graphic 9" descr="Clipboard Badge with solid fill">
            <a:extLst>
              <a:ext uri="{FF2B5EF4-FFF2-40B4-BE49-F238E27FC236}">
                <a16:creationId xmlns:a16="http://schemas.microsoft.com/office/drawing/2014/main" id="{EE0440A2-483D-698F-2036-7547F4EB4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8113" y="4810806"/>
            <a:ext cx="1179576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1246B-0825-49DB-C08A-9C6FAF258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Wise On-Line Academy 100 Series: </a:t>
            </a:r>
            <a:r>
              <a:rPr lang="en-US" b="0" dirty="0">
                <a:latin typeface="Arial"/>
                <a:cs typeface="Arial"/>
              </a:rPr>
              <a:t>This four part, self-paced training series is based on customized employment core competencies. Completion of the course results in an ACRE Certificate of completion with a Customized Employment Emphasis</a:t>
            </a:r>
          </a:p>
          <a:p>
            <a:pPr marL="0" indent="0">
              <a:buNone/>
            </a:pPr>
            <a:endParaRPr lang="en-US" b="0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Practicum: </a:t>
            </a:r>
            <a:r>
              <a:rPr lang="en-US" b="0" dirty="0">
                <a:latin typeface="Arial"/>
                <a:cs typeface="Arial"/>
              </a:rPr>
              <a:t>Wrapping up the first Practicum this month, open to students who have received their Wise On-Line Academy 100 Acre Certification. 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Wise On-Line Academy 200 Series: </a:t>
            </a:r>
            <a:r>
              <a:rPr lang="en-US" b="0" dirty="0">
                <a:latin typeface="Arial"/>
                <a:cs typeface="Arial"/>
              </a:rPr>
              <a:t>A six-month advanced training program for seasoned professionals in the employment support field.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North Carolina Self-Employment Community of Practice: </a:t>
            </a:r>
            <a:r>
              <a:rPr lang="en-US" b="0" dirty="0">
                <a:latin typeface="Arial"/>
                <a:cs typeface="Arial"/>
              </a:rPr>
              <a:t>This six-month series is designed to prepare employment agencies and interested others to support individuals who are interested in self-employment or micro-enterprise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Kicks off in January 2026!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1AAD9-666F-87C6-E1B0-4ACB52EA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Additional Wise Offerings through Partnership with Inclusion Works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6366C-2B1A-D493-665D-E9A2D05BA4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2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70654B-9F6A-CF15-F4A3-A5ADBB72C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468" y="5770308"/>
            <a:ext cx="11418072" cy="1087692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Provider Innovation Providers are setting goals around job starts and working toward enhancing Competitive Integrated Employment opportunities!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DBDF4-65D1-3A57-8414-6205D03B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What the Numbers Say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CA2E-D886-28A7-14A9-2E64A0230E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ED130-D148-A7BA-F329-0F303F13C8D7}"/>
              </a:ext>
            </a:extLst>
          </p:cNvPr>
          <p:cNvSpPr txBox="1"/>
          <p:nvPr/>
        </p:nvSpPr>
        <p:spPr>
          <a:xfrm>
            <a:off x="514144" y="1850789"/>
            <a:ext cx="2144806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CBD24-39DE-BB18-A496-02AF828F4A3F}"/>
              </a:ext>
            </a:extLst>
          </p:cNvPr>
          <p:cNvSpPr txBox="1"/>
          <p:nvPr/>
        </p:nvSpPr>
        <p:spPr>
          <a:xfrm>
            <a:off x="4194758" y="1872381"/>
            <a:ext cx="13716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DA2C7-D64A-BECB-1118-86AD908B1CB6}"/>
              </a:ext>
            </a:extLst>
          </p:cNvPr>
          <p:cNvSpPr txBox="1"/>
          <p:nvPr/>
        </p:nvSpPr>
        <p:spPr>
          <a:xfrm>
            <a:off x="7136812" y="1855523"/>
            <a:ext cx="13716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A404F-61CB-966F-8BA7-444CA2966141}"/>
              </a:ext>
            </a:extLst>
          </p:cNvPr>
          <p:cNvSpPr txBox="1"/>
          <p:nvPr/>
        </p:nvSpPr>
        <p:spPr>
          <a:xfrm>
            <a:off x="10078866" y="1855523"/>
            <a:ext cx="13716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7421D-5049-E1A0-47FF-05753B688450}"/>
              </a:ext>
            </a:extLst>
          </p:cNvPr>
          <p:cNvSpPr txBox="1"/>
          <p:nvPr/>
        </p:nvSpPr>
        <p:spPr>
          <a:xfrm>
            <a:off x="514144" y="3007271"/>
            <a:ext cx="2000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latin typeface="Arial"/>
                <a:cs typeface="Arial"/>
              </a:rPr>
              <a:t>People</a:t>
            </a: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signed up for the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WOA 100 series</a:t>
            </a: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...so far! 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088F6-9B52-B47F-E2B4-16555F766C50}"/>
              </a:ext>
            </a:extLst>
          </p:cNvPr>
          <p:cNvSpPr txBox="1"/>
          <p:nvPr/>
        </p:nvSpPr>
        <p:spPr>
          <a:xfrm>
            <a:off x="3127450" y="2958649"/>
            <a:ext cx="287728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51435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Students have gone through the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Practicum</a:t>
            </a: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 just now completing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Website Portfolios </a:t>
            </a: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for a job-seeker, and learning from each other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B8205-CC16-FF1C-1642-CF30F2D60ABC}"/>
              </a:ext>
            </a:extLst>
          </p:cNvPr>
          <p:cNvSpPr txBox="1"/>
          <p:nvPr/>
        </p:nvSpPr>
        <p:spPr>
          <a:xfrm>
            <a:off x="6617707" y="3036833"/>
            <a:ext cx="2650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51435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North Carolina professionals signed up for and starting the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advanced WOA 200 series </a:t>
            </a: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this month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65ED4-F7E4-8578-8AE5-A4043E3C4F49}"/>
              </a:ext>
            </a:extLst>
          </p:cNvPr>
          <p:cNvSpPr txBox="1"/>
          <p:nvPr/>
        </p:nvSpPr>
        <p:spPr>
          <a:xfrm>
            <a:off x="9541175" y="3036833"/>
            <a:ext cx="265082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51435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North Carolinians at the first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Self-Employment Community of Practice </a:t>
            </a: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 January!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8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>
          <a:extLst>
            <a:ext uri="{FF2B5EF4-FFF2-40B4-BE49-F238E27FC236}">
              <a16:creationId xmlns:a16="http://schemas.microsoft.com/office/drawing/2014/main" id="{0C490571-662C-F1A7-4553-86D9778A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>
            <a:extLst>
              <a:ext uri="{FF2B5EF4-FFF2-40B4-BE49-F238E27FC236}">
                <a16:creationId xmlns:a16="http://schemas.microsoft.com/office/drawing/2014/main" id="{D097D0CB-AC16-DAE9-842D-62F86B7CFEC1}"/>
              </a:ext>
            </a:extLst>
          </p:cNvPr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FCBAF-DA0E-85D7-FC29-1D412EC1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286"/>
            <a:ext cx="10515600" cy="2824516"/>
          </a:xfrm>
        </p:spPr>
        <p:txBody>
          <a:bodyPr lIns="91440" tIns="45720" rIns="91440" bIns="45720" anchor="b"/>
          <a:lstStyle/>
          <a:p>
            <a:r>
              <a:rPr lang="en-US" sz="5400">
                <a:solidFill>
                  <a:schemeClr val="bg1"/>
                </a:solidFill>
                <a:latin typeface="Arial"/>
                <a:cs typeface="Calibri Light"/>
              </a:rPr>
              <a:t>Take a Moment for Data! </a:t>
            </a:r>
            <a:endParaRPr lang="en-US" sz="54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96443-FF5F-203C-D3D6-24E443D3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8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noFill/>
          <a:ln w="6350"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61AFDE0-3C0C-DF63-D4CF-9A077DC911C2}"/>
              </a:ext>
            </a:extLst>
          </p:cNvPr>
          <p:cNvSpPr txBox="1">
            <a:spLocks/>
          </p:cNvSpPr>
          <p:nvPr/>
        </p:nvSpPr>
        <p:spPr>
          <a:xfrm>
            <a:off x="214685" y="617920"/>
            <a:ext cx="11264367" cy="1073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>
                <a:solidFill>
                  <a:srgbClr val="146076"/>
                </a:solidFill>
                <a:latin typeface="Arial"/>
                <a:ea typeface="+mj-ea"/>
                <a:cs typeface="Arial"/>
              </a:rPr>
              <a:t>Data Metric: Informed Choice to Pursue CIE after Employment Assessment</a:t>
            </a:r>
            <a:endParaRPr lang="en-US" sz="2400" b="1" i="0" u="none" strike="noStrike" kern="1200" cap="none" spc="0" normalizeH="0" baseline="0" noProof="0">
              <a:ln>
                <a:noFill/>
              </a:ln>
              <a:solidFill>
                <a:srgbClr val="146076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75ADE-C816-CA28-7AB3-45D2548CF2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92613" y="6466500"/>
            <a:ext cx="31993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30DC1C-41F4-2156-8960-EF5EE12C53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0321" y="2217025"/>
            <a:ext cx="4179073" cy="2845379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As of November 2025,</a:t>
            </a:r>
          </a:p>
          <a:p>
            <a:r>
              <a:rPr lang="en-US">
                <a:latin typeface="Arial"/>
                <a:cs typeface="Arial"/>
              </a:rPr>
              <a:t>81 employment assessments were completed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68 people (84%) were interested in CIE</a:t>
            </a:r>
          </a:p>
          <a:p>
            <a:r>
              <a:rPr lang="en-US">
                <a:latin typeface="Arial"/>
                <a:cs typeface="Arial"/>
              </a:rPr>
              <a:t>Numbers are continuing to grow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41F12-9866-0886-EA5E-F238F90CE0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6" t="4972" r="-1875" b="-552"/>
          <a:stretch>
            <a:fillRect/>
          </a:stretch>
        </p:blipFill>
        <p:spPr>
          <a:xfrm>
            <a:off x="516280" y="2011796"/>
            <a:ext cx="6958642" cy="32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CB49B30-96AC-DC81-759F-552B40BACF37}"/>
              </a:ext>
            </a:extLst>
          </p:cNvPr>
          <p:cNvSpPr txBox="1">
            <a:spLocks/>
          </p:cNvSpPr>
          <p:nvPr/>
        </p:nvSpPr>
        <p:spPr>
          <a:xfrm>
            <a:off x="11077687" y="6573308"/>
            <a:ext cx="752131" cy="2846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8602F9F-3CCE-2497-3A7D-1570F966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7" y="757216"/>
            <a:ext cx="11418072" cy="548640"/>
          </a:xfrm>
        </p:spPr>
        <p:txBody>
          <a:bodyPr/>
          <a:lstStyle/>
          <a:p>
            <a:r>
              <a:rPr lang="en-US"/>
              <a:t>Housekeeping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10CCFEF-91A9-35CB-7E59-928AFBE7FEBB}"/>
              </a:ext>
            </a:extLst>
          </p:cNvPr>
          <p:cNvSpPr txBox="1">
            <a:spLocks/>
          </p:cNvSpPr>
          <p:nvPr/>
        </p:nvSpPr>
        <p:spPr>
          <a:xfrm>
            <a:off x="3270497" y="1724739"/>
            <a:ext cx="8921511" cy="3919871"/>
          </a:xfrm>
          <a:prstGeom prst="rect">
            <a:avLst/>
          </a:prstGeom>
        </p:spPr>
        <p:txBody>
          <a:bodyPr lIns="91440" tIns="45720" rIns="91440" bIns="4572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 Sign Language (ASL) Interpreters and Closed-Captioning </a:t>
            </a:r>
          </a:p>
          <a:p>
            <a:pPr marL="799465" marR="0" lvl="1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Courier New,monospace" panose="02070309020205020404" pitchFamily="49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ASL Interpreters and Closed-Captioning options will be available for today’s event.</a:t>
            </a:r>
          </a:p>
          <a:p>
            <a:pPr marL="799465" marR="0" lvl="1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Courier New,monospace" panose="02070309020205020404" pitchFamily="49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closed-captioning options select the "Closed Caption" feature located on your control panel.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6565" marR="0" lvl="0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6565" marR="0" lvl="0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6565" marR="0" lvl="0" indent="-34226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Adjusting Video Layout and Screen View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51371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"View" feature located in the top-right hand corner of your screen.</a:t>
            </a:r>
          </a:p>
          <a:p>
            <a:pPr marL="685800" marR="0" lvl="1" indent="-51371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Courier New" panose="020B0604020202020204" pitchFamily="34" charset="0"/>
              <a:buChar char="o"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B6D8A6-F452-2F42-AC30-78AC2252494D}"/>
              </a:ext>
            </a:extLst>
          </p:cNvPr>
          <p:cNvSpPr txBox="1"/>
          <p:nvPr/>
        </p:nvSpPr>
        <p:spPr>
          <a:xfrm>
            <a:off x="3282111" y="2946010"/>
            <a:ext cx="837303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Intérpretes en lengua de signos americana (ASL) y subtítulos: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" sz="1800" b="0" i="0" u="none" strike="noStrike" kern="1200" cap="none" spc="0" normalizeH="0" baseline="0" noProof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Habrá intérpretes de ASL y opciones de subtítulos disponibles para el evento de hoy. Para opciones de subtítulos, seleccione la función "Subtítulos" ubicada en su panel de control.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2DFD7F-DC91-7BD3-28F3-2DB524C69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7" y="1724735"/>
            <a:ext cx="2771079" cy="17129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351210-3835-2930-B950-334066CD4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07" y="3997452"/>
            <a:ext cx="2782693" cy="1857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B4A8D3-70EF-A1A8-E347-7AD0DA0708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00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19B91-7935-2E5A-879A-0CC2F108D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867" y="1397298"/>
            <a:ext cx="11418072" cy="175063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Inclusion Works team is creating a public-facing dashboard to highlight progress made on key metrics tied to our 5 Strategic Plan Goals.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Example metrics include: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7E8129-2E9B-908F-B881-9F4C3B26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Coming Soon: Inclusion Works Strategic Plan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55C0-7ED0-F99D-C742-C8A028BEC5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00B06-9435-F4DE-1205-41F927459B06}"/>
              </a:ext>
            </a:extLst>
          </p:cNvPr>
          <p:cNvSpPr txBox="1"/>
          <p:nvPr/>
        </p:nvSpPr>
        <p:spPr>
          <a:xfrm>
            <a:off x="637714" y="4296836"/>
            <a:ext cx="217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Number of individuals who have completed the Employment Assessment process and Career Development Plan.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971C7-3C60-1C4C-282A-DDB96F770578}"/>
              </a:ext>
            </a:extLst>
          </p:cNvPr>
          <p:cNvSpPr txBox="1"/>
          <p:nvPr/>
        </p:nvSpPr>
        <p:spPr>
          <a:xfrm>
            <a:off x="3320321" y="4296836"/>
            <a:ext cx="180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Number of individuals receiving I/DD Supported Employment services in 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0F649-D305-9CC6-7B2A-0742D51B471A}"/>
              </a:ext>
            </a:extLst>
          </p:cNvPr>
          <p:cNvSpPr txBox="1"/>
          <p:nvPr/>
        </p:nvSpPr>
        <p:spPr>
          <a:xfrm>
            <a:off x="5321507" y="4296836"/>
            <a:ext cx="1978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Number of quarterly stakeholder events open to the public hosted by Inclusion Works.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FC24D-66C7-9645-3441-9AD166D4A272}"/>
              </a:ext>
            </a:extLst>
          </p:cNvPr>
          <p:cNvSpPr txBox="1"/>
          <p:nvPr/>
        </p:nvSpPr>
        <p:spPr>
          <a:xfrm>
            <a:off x="7594602" y="4296836"/>
            <a:ext cx="180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Number of NC Employment Provider staff completing Wise Online Academy Courses.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8C451-0ECE-D44D-053D-6E0CD74C4F8F}"/>
              </a:ext>
            </a:extLst>
          </p:cNvPr>
          <p:cNvSpPr txBox="1"/>
          <p:nvPr/>
        </p:nvSpPr>
        <p:spPr>
          <a:xfrm>
            <a:off x="9960962" y="4296836"/>
            <a:ext cx="1489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Number of paid internships provided for people with disabilities.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61F02-D298-2D7D-E202-32FE56BB046E}"/>
              </a:ext>
            </a:extLst>
          </p:cNvPr>
          <p:cNvSpPr txBox="1"/>
          <p:nvPr/>
        </p:nvSpPr>
        <p:spPr>
          <a:xfrm>
            <a:off x="637714" y="5866496"/>
            <a:ext cx="21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Goal 1: Informed Choice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952A9-93D5-78FB-D715-621BDF53DB8A}"/>
              </a:ext>
            </a:extLst>
          </p:cNvPr>
          <p:cNvSpPr txBox="1"/>
          <p:nvPr/>
        </p:nvSpPr>
        <p:spPr>
          <a:xfrm>
            <a:off x="3148564" y="5866495"/>
            <a:ext cx="217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Goal 2: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9B4AF-8D32-741D-12E4-6F583CCA2834}"/>
              </a:ext>
            </a:extLst>
          </p:cNvPr>
          <p:cNvSpPr txBox="1"/>
          <p:nvPr/>
        </p:nvSpPr>
        <p:spPr>
          <a:xfrm>
            <a:off x="5335438" y="5866494"/>
            <a:ext cx="21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5"/>
                </a:solidFill>
              </a:rPr>
              <a:t>Goal 3: Communications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01A35-7A52-2F8A-DEFC-4C2804C7BAB3}"/>
              </a:ext>
            </a:extLst>
          </p:cNvPr>
          <p:cNvSpPr txBox="1"/>
          <p:nvPr/>
        </p:nvSpPr>
        <p:spPr>
          <a:xfrm>
            <a:off x="7590440" y="5866494"/>
            <a:ext cx="21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Goal 4: Workforce Development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98234-9D37-D042-E819-A48A6788DE84}"/>
              </a:ext>
            </a:extLst>
          </p:cNvPr>
          <p:cNvSpPr txBox="1"/>
          <p:nvPr/>
        </p:nvSpPr>
        <p:spPr>
          <a:xfrm>
            <a:off x="9958255" y="5890872"/>
            <a:ext cx="198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67F00"/>
                </a:solidFill>
              </a:rPr>
              <a:t>Goal 5: Employer Connection</a:t>
            </a:r>
          </a:p>
        </p:txBody>
      </p:sp>
      <p:pic>
        <p:nvPicPr>
          <p:cNvPr id="17" name="Graphic 16" descr="Checklist with solid fill">
            <a:extLst>
              <a:ext uri="{FF2B5EF4-FFF2-40B4-BE49-F238E27FC236}">
                <a16:creationId xmlns:a16="http://schemas.microsoft.com/office/drawing/2014/main" id="{557FB566-EB3E-1F4C-4B72-C414D9D3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761" y="3318728"/>
            <a:ext cx="914400" cy="914400"/>
          </a:xfrm>
          <a:prstGeom prst="rect">
            <a:avLst/>
          </a:prstGeom>
        </p:spPr>
      </p:pic>
      <p:pic>
        <p:nvPicPr>
          <p:cNvPr id="19" name="Graphic 18" descr="Briefcase with solid fill">
            <a:extLst>
              <a:ext uri="{FF2B5EF4-FFF2-40B4-BE49-F238E27FC236}">
                <a16:creationId xmlns:a16="http://schemas.microsoft.com/office/drawing/2014/main" id="{9EAECA5F-30AD-9842-3B2E-8404507AD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5226" y="3318728"/>
            <a:ext cx="914400" cy="914400"/>
          </a:xfrm>
          <a:prstGeom prst="rect">
            <a:avLst/>
          </a:prstGeom>
        </p:spPr>
      </p:pic>
      <p:pic>
        <p:nvPicPr>
          <p:cNvPr id="21" name="Graphic 20" descr="Social network with solid fill">
            <a:extLst>
              <a:ext uri="{FF2B5EF4-FFF2-40B4-BE49-F238E27FC236}">
                <a16:creationId xmlns:a16="http://schemas.microsoft.com/office/drawing/2014/main" id="{120BB7BB-D6FD-B631-C9F7-824579197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7509" y="3318728"/>
            <a:ext cx="914400" cy="914400"/>
          </a:xfrm>
          <a:prstGeom prst="rect">
            <a:avLst/>
          </a:prstGeom>
        </p:spPr>
      </p:pic>
      <p:pic>
        <p:nvPicPr>
          <p:cNvPr id="23" name="Graphic 22" descr="Teacher with solid fill">
            <a:extLst>
              <a:ext uri="{FF2B5EF4-FFF2-40B4-BE49-F238E27FC236}">
                <a16:creationId xmlns:a16="http://schemas.microsoft.com/office/drawing/2014/main" id="{BAC9A0D5-319A-C5DB-082F-0F09D1446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2376" y="3318728"/>
            <a:ext cx="914400" cy="914400"/>
          </a:xfrm>
          <a:prstGeom prst="rect">
            <a:avLst/>
          </a:prstGeom>
        </p:spPr>
      </p:pic>
      <p:pic>
        <p:nvPicPr>
          <p:cNvPr id="25" name="Graphic 24" descr="Employee badge with solid fill">
            <a:extLst>
              <a:ext uri="{FF2B5EF4-FFF2-40B4-BE49-F238E27FC236}">
                <a16:creationId xmlns:a16="http://schemas.microsoft.com/office/drawing/2014/main" id="{D292CF85-F091-BA2E-A37A-149720B4E6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6938" y="33187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46581-FABF-E55F-81A0-9C64DC218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3A70A1-1E56-B3C7-422C-D048298097E9}"/>
              </a:ext>
            </a:extLst>
          </p:cNvPr>
          <p:cNvSpPr txBox="1"/>
          <p:nvPr/>
        </p:nvSpPr>
        <p:spPr>
          <a:xfrm>
            <a:off x="538430" y="1113218"/>
            <a:ext cx="4343688" cy="1606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2025-2026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Inclusion Works TRAINING OPPORTUNITES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CAFA4-AD64-44E3-ED65-250782BE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797" y="1617708"/>
            <a:ext cx="3958448" cy="1812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6C80C-DB78-9FCD-1CA3-85A439942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51" y="3429631"/>
            <a:ext cx="4104473" cy="194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316D6-7B30-0DBC-8CD6-CB6BE7D20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528" y="4621228"/>
            <a:ext cx="4371155" cy="12457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7B431-09F6-8B34-A079-5469CC1194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84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/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A3C61-0674-9FBC-06E0-940130CF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81" y="921286"/>
            <a:ext cx="11246782" cy="2824516"/>
          </a:xfrm>
        </p:spPr>
        <p:txBody>
          <a:bodyPr lIns="91440" tIns="45720" rIns="91440" bIns="45720" anchor="b"/>
          <a:lstStyle/>
          <a:p>
            <a:r>
              <a:rPr lang="en-US" sz="5400">
                <a:solidFill>
                  <a:schemeClr val="bg1"/>
                </a:solidFill>
                <a:latin typeface="Arial"/>
                <a:cs typeface="Calibri Light"/>
              </a:rPr>
              <a:t>Q &amp; A</a:t>
            </a:r>
            <a:endParaRPr lang="en-US" sz="5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7BD63-E890-5B42-5057-9376DB6B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9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5413C-3975-D610-24F6-7E5BF9DD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E0C52-F997-6377-D19A-0950B48BA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7" y="1606985"/>
            <a:ext cx="2945081" cy="84879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en-US" sz="18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</a:t>
            </a:r>
            <a:r>
              <a:rPr lang="en-US" sz="1800" b="0">
                <a:solidFill>
                  <a:schemeClr val="tx1"/>
                </a:solidFill>
              </a:rPr>
              <a:t>bi-monthly </a:t>
            </a:r>
            <a:r>
              <a:rPr lang="en-US" sz="1800" b="0">
                <a:solidFill>
                  <a:schemeClr val="tx1"/>
                </a:solidFill>
                <a:hlinkClick r:id="rId3"/>
              </a:rPr>
              <a:t>Lunch and Learns 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80D58-858A-93CF-904E-7E3955117B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03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srgbClr val="003B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C980718-EFBB-4B9C-2AA3-BCB76D1FA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6500" r="6657" b="9041"/>
          <a:stretch/>
        </p:blipFill>
        <p:spPr>
          <a:xfrm>
            <a:off x="320878" y="2520117"/>
            <a:ext cx="2227678" cy="2164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B2FF0-5A38-10EA-3714-890C02DB3C33}"/>
              </a:ext>
            </a:extLst>
          </p:cNvPr>
          <p:cNvSpPr txBox="1"/>
          <p:nvPr/>
        </p:nvSpPr>
        <p:spPr>
          <a:xfrm>
            <a:off x="6096000" y="1601809"/>
            <a:ext cx="323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Join our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mailing list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receive community updates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BAD95-C832-9438-178A-9DAB68676739}"/>
              </a:ext>
            </a:extLst>
          </p:cNvPr>
          <p:cNvSpPr txBox="1"/>
          <p:nvPr/>
        </p:nvSpPr>
        <p:spPr>
          <a:xfrm>
            <a:off x="2805510" y="1601809"/>
            <a:ext cx="3233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Inclusion Works Website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46838B1-5CCD-A8B3-6CD9-8A6B6721DF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891F5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3429" r="6565" b="5518"/>
          <a:stretch/>
        </p:blipFill>
        <p:spPr>
          <a:xfrm>
            <a:off x="6571611" y="2555266"/>
            <a:ext cx="2145916" cy="2169129"/>
          </a:xfrm>
          <a:prstGeom prst="rect">
            <a:avLst/>
          </a:prstGeom>
        </p:spPr>
      </p:pic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6F53904-D714-B386-7360-03D9DA772E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60783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5335" r="5653" b="5335"/>
          <a:stretch/>
        </p:blipFill>
        <p:spPr>
          <a:xfrm>
            <a:off x="3446244" y="2515267"/>
            <a:ext cx="2227679" cy="220912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B323724-519C-6D6F-119E-7AC4F9AC2555}"/>
              </a:ext>
            </a:extLst>
          </p:cNvPr>
          <p:cNvSpPr txBox="1">
            <a:spLocks/>
          </p:cNvSpPr>
          <p:nvPr/>
        </p:nvSpPr>
        <p:spPr>
          <a:xfrm>
            <a:off x="208934" y="670987"/>
            <a:ext cx="1152442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Stay involved with updates from Inclusion Works!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pic>
        <p:nvPicPr>
          <p:cNvPr id="6" name="Picture 5" descr="Qr code&#10;&#10;AI-generated content may be incorrect.">
            <a:extLst>
              <a:ext uri="{FF2B5EF4-FFF2-40B4-BE49-F238E27FC236}">
                <a16:creationId xmlns:a16="http://schemas.microsoft.com/office/drawing/2014/main" id="{A87A6AF9-FBF9-B802-B987-AF32D0A339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76" y="2455779"/>
            <a:ext cx="2365603" cy="2365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E4B58-CCD2-E892-4C75-BBE3363564D8}"/>
              </a:ext>
            </a:extLst>
          </p:cNvPr>
          <p:cNvSpPr txBox="1"/>
          <p:nvPr/>
        </p:nvSpPr>
        <p:spPr>
          <a:xfrm>
            <a:off x="9329951" y="1600659"/>
            <a:ext cx="2771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0"/>
              </a:rPr>
              <a:t>Work Together NC Website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0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4C283-BD1C-4C73-1E6A-801A02939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867" y="1031536"/>
            <a:ext cx="5780689" cy="5104289"/>
          </a:xfrm>
        </p:spPr>
        <p:txBody>
          <a:bodyPr lIns="91440" tIns="45720" rIns="91440" bIns="45720" anchor="ctr">
            <a:no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Welcome</a:t>
            </a:r>
          </a:p>
          <a:p>
            <a:r>
              <a:rPr lang="en-US">
                <a:latin typeface="Arial"/>
                <a:cs typeface="Arial"/>
              </a:rPr>
              <a:t>Advisory Committee Details</a:t>
            </a:r>
          </a:p>
          <a:p>
            <a:r>
              <a:rPr lang="en-US">
                <a:latin typeface="Arial"/>
                <a:cs typeface="Arial"/>
              </a:rPr>
              <a:t>Inclusion Works Strategic Plan and Updates</a:t>
            </a:r>
          </a:p>
          <a:p>
            <a:r>
              <a:rPr lang="en-US">
                <a:latin typeface="Arial"/>
                <a:cs typeface="Arial"/>
              </a:rPr>
              <a:t>Employment Assessments and CIE Liaisons</a:t>
            </a:r>
          </a:p>
          <a:p>
            <a:r>
              <a:rPr lang="en-US">
                <a:latin typeface="Arial"/>
                <a:cs typeface="Arial"/>
              </a:rPr>
              <a:t>Provider Innovation Program</a:t>
            </a:r>
          </a:p>
          <a:p>
            <a:r>
              <a:rPr lang="en-US">
                <a:latin typeface="Arial"/>
                <a:cs typeface="Arial"/>
              </a:rPr>
              <a:t>Inclusion Works Data Summary</a:t>
            </a:r>
          </a:p>
          <a:p>
            <a:r>
              <a:rPr lang="en-US">
                <a:latin typeface="Arial"/>
                <a:cs typeface="Arial"/>
              </a:rPr>
              <a:t>Inclusion Works Training Opportunities and Resources</a:t>
            </a:r>
          </a:p>
          <a:p>
            <a:pPr marL="170815" indent="-174625"/>
            <a:r>
              <a:rPr lang="en-US">
                <a:latin typeface="Arial"/>
                <a:cs typeface="Arial"/>
              </a:rPr>
              <a:t>Q &amp; A</a:t>
            </a:r>
            <a:endParaRPr lang="en-US"/>
          </a:p>
          <a:p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3B628D2-2304-0853-71BE-30B2E4421105}"/>
              </a:ext>
            </a:extLst>
          </p:cNvPr>
          <p:cNvSpPr txBox="1">
            <a:spLocks/>
          </p:cNvSpPr>
          <p:nvPr/>
        </p:nvSpPr>
        <p:spPr>
          <a:xfrm>
            <a:off x="402867" y="757216"/>
            <a:ext cx="11418072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1560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560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1026" name="Picture 2" descr="A collage of people&#10;&#10;">
            <a:extLst>
              <a:ext uri="{FF2B5EF4-FFF2-40B4-BE49-F238E27FC236}">
                <a16:creationId xmlns:a16="http://schemas.microsoft.com/office/drawing/2014/main" id="{D8873724-A80C-79F7-8923-1DA8CE3C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614488"/>
            <a:ext cx="39052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0D83E-5607-97DF-DB4A-4A75EC8BF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1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 descr="Welcome"/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A3C61-0674-9FBC-06E0-940130CF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286"/>
            <a:ext cx="10515600" cy="2824516"/>
          </a:xfrm>
        </p:spPr>
        <p:txBody>
          <a:bodyPr lIns="91440" tIns="45720" rIns="91440" bIns="45720" anchor="b"/>
          <a:lstStyle/>
          <a:p>
            <a:r>
              <a:rPr lang="en-US">
                <a:solidFill>
                  <a:schemeClr val="bg1"/>
                </a:solidFill>
                <a:latin typeface="Arial"/>
                <a:cs typeface="Calibri Light"/>
              </a:rPr>
              <a:t>Welcome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7D479-CB24-F37E-9C4F-866B0D31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442426bee_0_86"/>
          <p:cNvSpPr txBox="1">
            <a:spLocks noGrp="1"/>
          </p:cNvSpPr>
          <p:nvPr>
            <p:ph type="title"/>
          </p:nvPr>
        </p:nvSpPr>
        <p:spPr>
          <a:xfrm>
            <a:off x="159799" y="-2039"/>
            <a:ext cx="1141807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Introductions</a:t>
            </a:r>
          </a:p>
        </p:txBody>
      </p:sp>
      <p:pic>
        <p:nvPicPr>
          <p:cNvPr id="2" name="Picture 1" descr="A picture containing person, outdoor, sky, smiling&#10;&#10;Description automatically generated">
            <a:extLst>
              <a:ext uri="{FF2B5EF4-FFF2-40B4-BE49-F238E27FC236}">
                <a16:creationId xmlns:a16="http://schemas.microsoft.com/office/drawing/2014/main" id="{9F22002F-A8F5-17F0-EF5B-BA7311F586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166217" y="546739"/>
            <a:ext cx="1162104" cy="10496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275DE-B81D-EE23-9FD3-065C0E0C2B67}"/>
              </a:ext>
            </a:extLst>
          </p:cNvPr>
          <p:cNvSpPr txBox="1"/>
          <p:nvPr/>
        </p:nvSpPr>
        <p:spPr>
          <a:xfrm>
            <a:off x="1892373" y="651398"/>
            <a:ext cx="456545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Claire Colligan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MS, LCMHC, LCAS, CCS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I/DD Employment Lead, I/DD, TBI, &amp; Olmstead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DMH/DD/SUS</a:t>
            </a:r>
            <a:endParaRPr lang="en-US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61B61-371C-3E77-11E5-01C8A0EC8A23}"/>
              </a:ext>
            </a:extLst>
          </p:cNvPr>
          <p:cNvSpPr txBox="1"/>
          <p:nvPr/>
        </p:nvSpPr>
        <p:spPr>
          <a:xfrm>
            <a:off x="1892373" y="3034185"/>
            <a:ext cx="4291773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6076"/>
                </a:solidFill>
              </a:defRPr>
            </a:lvl1pPr>
          </a:lstStyle>
          <a:p>
            <a:r>
              <a:rPr lang="en-US" sz="1400">
                <a:solidFill>
                  <a:schemeClr val="tx1"/>
                </a:solidFill>
              </a:rPr>
              <a:t>Katherine Titus, </a:t>
            </a:r>
            <a:r>
              <a:rPr lang="en-US" sz="1400" b="0">
                <a:solidFill>
                  <a:schemeClr val="tx1"/>
                </a:solidFill>
              </a:rPr>
              <a:t>MSW</a:t>
            </a:r>
            <a:endParaRPr lang="en-US" sz="1400" b="0">
              <a:solidFill>
                <a:schemeClr val="tx1"/>
              </a:solidFill>
              <a:cs typeface="Arial"/>
            </a:endParaRPr>
          </a:p>
          <a:p>
            <a:r>
              <a:rPr lang="en-US" sz="1400" b="0">
                <a:solidFill>
                  <a:schemeClr val="tx1"/>
                </a:solidFill>
                <a:cs typeface="Arial"/>
              </a:rPr>
              <a:t>Senior Technical Assistance and Training Manager</a:t>
            </a:r>
          </a:p>
          <a:p>
            <a:r>
              <a:rPr lang="en-US" sz="1400" b="0" i="1">
                <a:solidFill>
                  <a:schemeClr val="tx1"/>
                </a:solidFill>
                <a:cs typeface="Arial"/>
              </a:rPr>
              <a:t>WISE </a:t>
            </a:r>
            <a:endParaRPr lang="en-US" sz="1400" b="0">
              <a:solidFill>
                <a:schemeClr val="tx1"/>
              </a:solidFill>
            </a:endParaRPr>
          </a:p>
          <a:p>
            <a:endParaRPr lang="en-US" b="0" i="1">
              <a:solidFill>
                <a:schemeClr val="tx1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273DE-E3FA-5F46-208E-A6FCF6746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105" y="547084"/>
            <a:ext cx="4716273" cy="1796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E5A49-3025-479D-D208-F4A8DFEE886D}"/>
              </a:ext>
            </a:extLst>
          </p:cNvPr>
          <p:cNvSpPr txBox="1"/>
          <p:nvPr/>
        </p:nvSpPr>
        <p:spPr>
          <a:xfrm>
            <a:off x="1892374" y="1710226"/>
            <a:ext cx="499875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cs typeface="Arial"/>
              </a:rPr>
              <a:t>Adrienne Kittle, </a:t>
            </a:r>
            <a:r>
              <a:rPr lang="en-US" sz="1400">
                <a:cs typeface="Arial"/>
              </a:rPr>
              <a:t>MS</a:t>
            </a:r>
          </a:p>
          <a:p>
            <a:r>
              <a:rPr lang="en-US" sz="1400">
                <a:cs typeface="Arial"/>
              </a:rPr>
              <a:t>Program Specialist for Intellectual/Developmental Disabilities</a:t>
            </a:r>
          </a:p>
          <a:p>
            <a:r>
              <a:rPr lang="en-US" sz="1400">
                <a:cs typeface="Arial"/>
              </a:rPr>
              <a:t>Division of Employment and Independence for People with Disabilities (EIPD)</a:t>
            </a:r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B8BDD-F35A-2F3E-79E9-D7F4DEF7B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09" y="2856426"/>
            <a:ext cx="1268974" cy="1381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C5A158-D523-CD38-85EE-583C951F9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325" y="2075780"/>
            <a:ext cx="2419350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6FB59-A99E-552B-72F9-56DE85FC772F}"/>
              </a:ext>
            </a:extLst>
          </p:cNvPr>
          <p:cNvSpPr txBox="1"/>
          <p:nvPr/>
        </p:nvSpPr>
        <p:spPr>
          <a:xfrm>
            <a:off x="1892374" y="4522113"/>
            <a:ext cx="458325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cs typeface="Arial"/>
              </a:rPr>
              <a:t>Maya Glass,</a:t>
            </a:r>
            <a:r>
              <a:rPr lang="en-US" sz="1400">
                <a:cs typeface="Arial"/>
              </a:rPr>
              <a:t> MPH</a:t>
            </a:r>
          </a:p>
          <a:p>
            <a:r>
              <a:rPr lang="en-US" sz="1400">
                <a:cs typeface="Arial"/>
              </a:rPr>
              <a:t>Data Quality Specialist</a:t>
            </a:r>
          </a:p>
          <a:p>
            <a:r>
              <a:rPr lang="en-US" sz="1400">
                <a:cs typeface="Arial"/>
              </a:rPr>
              <a:t>DMH/DD/SUS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69B80-F1FA-9648-6AA4-DE5974024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22" y="4337964"/>
            <a:ext cx="1193045" cy="1159780"/>
          </a:xfrm>
          <a:prstGeom prst="rect">
            <a:avLst/>
          </a:prstGeom>
        </p:spPr>
      </p:pic>
      <p:pic>
        <p:nvPicPr>
          <p:cNvPr id="10" name="Picture 9" descr="Work Together NC logo">
            <a:extLst>
              <a:ext uri="{FF2B5EF4-FFF2-40B4-BE49-F238E27FC236}">
                <a16:creationId xmlns:a16="http://schemas.microsoft.com/office/drawing/2014/main" id="{793C6673-6464-DFF6-C56A-748C8F426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968" y="4950183"/>
            <a:ext cx="4657725" cy="971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EAB7D-2FC6-A581-17B0-A5B0590988F4}"/>
              </a:ext>
            </a:extLst>
          </p:cNvPr>
          <p:cNvSpPr txBox="1"/>
          <p:nvPr/>
        </p:nvSpPr>
        <p:spPr>
          <a:xfrm>
            <a:off x="1891048" y="5722512"/>
            <a:ext cx="439598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Yolanda Perkins, </a:t>
            </a:r>
            <a:r>
              <a:rPr lang="en-US" sz="1400" err="1"/>
              <a:t>EdS</a:t>
            </a:r>
            <a:endParaRPr lang="en-US" sz="1400"/>
          </a:p>
          <a:p>
            <a:r>
              <a:rPr lang="en-US" sz="1400">
                <a:cs typeface="Arial"/>
              </a:rPr>
              <a:t>Implementation Specialist</a:t>
            </a:r>
          </a:p>
          <a:p>
            <a:r>
              <a:rPr lang="en-US" sz="1400">
                <a:cs typeface="Arial"/>
              </a:rPr>
              <a:t>Frank Porter Graham Child Development Institute</a:t>
            </a:r>
          </a:p>
          <a:p>
            <a:r>
              <a:rPr lang="en-US" sz="1400">
                <a:cs typeface="Arial"/>
              </a:rPr>
              <a:t>The University of North Carolina at Chapel Hill</a:t>
            </a:r>
          </a:p>
          <a:p>
            <a:endParaRPr lang="en-US"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C452B6-BFBC-7284-A1B9-7A1F754F3C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7" y="5626894"/>
            <a:ext cx="1176133" cy="1176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F4614B-0E60-9638-3A71-83F5ABE3EA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5"/>
          <a:stretch>
            <a:fillRect/>
          </a:stretch>
        </p:blipFill>
        <p:spPr>
          <a:xfrm>
            <a:off x="227081" y="1622872"/>
            <a:ext cx="1087988" cy="116594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D0753-5C61-16CA-AD13-8766EF7599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442426bee_0_86"/>
          <p:cNvSpPr/>
          <p:nvPr/>
        </p:nvSpPr>
        <p:spPr>
          <a:xfrm>
            <a:off x="-4370" y="2398889"/>
            <a:ext cx="12276000" cy="1375500"/>
          </a:xfrm>
          <a:prstGeom prst="rect">
            <a:avLst/>
          </a:prstGeom>
          <a:solidFill>
            <a:srgbClr val="1560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A3C61-0674-9FBC-06E0-940130CF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1286"/>
            <a:ext cx="10515600" cy="2824516"/>
          </a:xfrm>
        </p:spPr>
        <p:txBody>
          <a:bodyPr lIns="91440" tIns="45720" rIns="91440" bIns="45720" anchor="b"/>
          <a:lstStyle/>
          <a:p>
            <a:r>
              <a:rPr lang="en-US" sz="5400">
                <a:solidFill>
                  <a:schemeClr val="bg1"/>
                </a:solidFill>
                <a:latin typeface="Arial"/>
                <a:cs typeface="Calibri Light"/>
              </a:rPr>
              <a:t>Community Meeting Details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C30A1-CAED-AFC2-A192-CAA799D7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2436E8-7657-B449-C321-83D84813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Advisory Committee 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136B9-BEEF-56B1-4A2D-93FEC5CE84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Wave 4">
            <a:extLst>
              <a:ext uri="{FF2B5EF4-FFF2-40B4-BE49-F238E27FC236}">
                <a16:creationId xmlns:a16="http://schemas.microsoft.com/office/drawing/2014/main" id="{DDB8ADA6-F8CD-FF19-2729-65B9B7001730}"/>
              </a:ext>
            </a:extLst>
          </p:cNvPr>
          <p:cNvSpPr/>
          <p:nvPr/>
        </p:nvSpPr>
        <p:spPr>
          <a:xfrm>
            <a:off x="479848" y="1277553"/>
            <a:ext cx="11088841" cy="4714424"/>
          </a:xfrm>
          <a:prstGeom prst="round2DiagRect">
            <a:avLst/>
          </a:prstGeom>
          <a:solidFill>
            <a:srgbClr val="1F49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aseline="0">
                <a:latin typeface="Calibri"/>
              </a:rPr>
              <a:t>To provide a forum for individuals with lived experience, family members, providers, and advocates to share their thoughts, perspectives, and opinions about the Inclusion Works Program.  </a:t>
            </a:r>
            <a:r>
              <a:rPr lang="en-US" sz="3600">
                <a:latin typeface="Calibri"/>
              </a:rPr>
              <a:t>NCDHHS will share key updates about Inclusion Works and gather feedback on the implementation of program activities. </a:t>
            </a:r>
            <a:endParaRPr lang="en-US" sz="3600"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915C8-8137-877E-8997-6A415B54E519}"/>
              </a:ext>
            </a:extLst>
          </p:cNvPr>
          <p:cNvSpPr txBox="1"/>
          <p:nvPr/>
        </p:nvSpPr>
        <p:spPr>
          <a:xfrm>
            <a:off x="583348" y="590800"/>
            <a:ext cx="71359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10568A"/>
                </a:solidFill>
              </a:rPr>
              <a:t>Purpose Statement: </a:t>
            </a:r>
          </a:p>
        </p:txBody>
      </p:sp>
    </p:spTree>
    <p:extLst>
      <p:ext uri="{BB962C8B-B14F-4D97-AF65-F5344CB8AC3E}">
        <p14:creationId xmlns:p14="http://schemas.microsoft.com/office/powerpoint/2010/main" val="297040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CDC24-501C-46F9-03A6-F8E64DB6C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2A721F-2A23-8D2E-F3FC-8A46DC7B85FE}"/>
              </a:ext>
            </a:extLst>
          </p:cNvPr>
          <p:cNvSpPr/>
          <p:nvPr/>
        </p:nvSpPr>
        <p:spPr>
          <a:xfrm>
            <a:off x="5859654" y="3326131"/>
            <a:ext cx="5512391" cy="2188605"/>
          </a:xfrm>
          <a:prstGeom prst="rect">
            <a:avLst/>
          </a:prstGeom>
          <a:solidFill>
            <a:srgbClr val="ECF0E8"/>
          </a:solidFill>
          <a:ln>
            <a:solidFill>
              <a:srgbClr val="98AB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B097B-E38D-EB53-7238-931DA53B0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867" y="830317"/>
            <a:ext cx="11418072" cy="548641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3</a:t>
            </a:r>
            <a:r>
              <a:rPr lang="en-US" baseline="30000" dirty="0">
                <a:latin typeface="Arial"/>
                <a:cs typeface="Arial"/>
              </a:rPr>
              <a:t>rd</a:t>
            </a:r>
            <a:r>
              <a:rPr lang="en-US" dirty="0">
                <a:latin typeface="Arial"/>
                <a:cs typeface="Arial"/>
              </a:rPr>
              <a:t> Tuesday every 3 months (quarterly) at 11:00am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Arial"/>
                <a:cs typeface="Arial"/>
              </a:rPr>
              <a:t>The Community Meeting has been UPDATED! </a:t>
            </a:r>
            <a:r>
              <a:rPr lang="en-US" b="0" dirty="0">
                <a:solidFill>
                  <a:schemeClr val="tx1"/>
                </a:solidFill>
                <a:latin typeface="Arial"/>
                <a:cs typeface="Arial"/>
              </a:rPr>
              <a:t>Future meetings will allow opportunity to update and track progress on the Inclusion Works Strategic Plan goals and objectives.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021AE-B585-4CFD-0A16-2AD1159D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Community Advisory Meeting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F3109-FB1A-47A9-01AC-E6D0681933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81E173-57A4-C7CD-662F-D8DBA91341BD}"/>
              </a:ext>
            </a:extLst>
          </p:cNvPr>
          <p:cNvGraphicFramePr>
            <a:graphicFrameLocks noGrp="1"/>
          </p:cNvGraphicFramePr>
          <p:nvPr/>
        </p:nvGraphicFramePr>
        <p:xfrm>
          <a:off x="402867" y="3362413"/>
          <a:ext cx="3679736" cy="16142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9736">
                  <a:extLst>
                    <a:ext uri="{9D8B030D-6E8A-4147-A177-3AD203B41FA5}">
                      <a16:colId xmlns:a16="http://schemas.microsoft.com/office/drawing/2014/main" val="528961660"/>
                    </a:ext>
                  </a:extLst>
                </a:gridCol>
              </a:tblGrid>
              <a:tr h="53808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January 20, 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98504"/>
                  </a:ext>
                </a:extLst>
              </a:tr>
              <a:tr h="53808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April 21, 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92027"/>
                  </a:ext>
                </a:extLst>
              </a:tr>
              <a:tr h="53808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July 15, 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1402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068BDF-FCD5-C2FA-0816-87C34BD71A22}"/>
              </a:ext>
            </a:extLst>
          </p:cNvPr>
          <p:cNvSpPr txBox="1"/>
          <p:nvPr/>
        </p:nvSpPr>
        <p:spPr>
          <a:xfrm>
            <a:off x="6001555" y="2874566"/>
            <a:ext cx="537049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100" b="1">
                <a:solidFill>
                  <a:srgbClr val="002060"/>
                </a:solidFill>
              </a:rPr>
              <a:t>Reminders: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RSVP to Calendar Invitations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Come prepared with questions and ideas about the Inclusion Works program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Reach out to </a:t>
            </a:r>
            <a:r>
              <a:rPr lang="en-US">
                <a:hlinkClick r:id="rId2"/>
              </a:rPr>
              <a:t>Claire.Colligan@dhhs.nc.gov</a:t>
            </a:r>
            <a:r>
              <a:rPr lang="en-US"/>
              <a:t> if you know other individuals who would like to participate in Advisory Committee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ECBEA-F048-3EB6-49B6-F37A2F2C42A4}"/>
              </a:ext>
            </a:extLst>
          </p:cNvPr>
          <p:cNvSpPr txBox="1"/>
          <p:nvPr/>
        </p:nvSpPr>
        <p:spPr>
          <a:xfrm>
            <a:off x="402867" y="5848354"/>
            <a:ext cx="10969177" cy="584775"/>
          </a:xfrm>
          <a:prstGeom prst="rect">
            <a:avLst/>
          </a:prstGeom>
          <a:solidFill>
            <a:srgbClr val="ECF0E8"/>
          </a:solidFill>
          <a:ln>
            <a:solidFill>
              <a:srgbClr val="98ABB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/>
              <a:t>If there is a specific topic you would like NCDHHS to cover during the Advisory Committee, please reach out to Claire Colligan (</a:t>
            </a:r>
            <a:r>
              <a:rPr lang="en-US" sz="1600" b="1" dirty="0">
                <a:hlinkClick r:id="rId2"/>
              </a:rPr>
              <a:t>Claire.Colligan@dhhs.nc.gov</a:t>
            </a:r>
            <a:r>
              <a:rPr lang="en-US" sz="1600" b="1"/>
              <a:t>) and it will be added to the agenda for our next meeting.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12AE7E-BFB4-DF55-1E85-2B1B7D624238}"/>
              </a:ext>
            </a:extLst>
          </p:cNvPr>
          <p:cNvSpPr/>
          <p:nvPr/>
        </p:nvSpPr>
        <p:spPr>
          <a:xfrm>
            <a:off x="7134447" y="652119"/>
            <a:ext cx="4434243" cy="834008"/>
          </a:xfrm>
          <a:prstGeom prst="rect">
            <a:avLst/>
          </a:prstGeom>
          <a:solidFill>
            <a:srgbClr val="ECF0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For future meetings, we are considering hosting meeting after typical “work”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8C28B-89D8-6FA2-63FB-8AFFD4682E1C}"/>
              </a:ext>
            </a:extLst>
          </p:cNvPr>
          <p:cNvSpPr txBox="1"/>
          <p:nvPr/>
        </p:nvSpPr>
        <p:spPr>
          <a:xfrm>
            <a:off x="402867" y="2874566"/>
            <a:ext cx="2115047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1">
                <a:solidFill>
                  <a:srgbClr val="003B70"/>
                </a:solidFill>
                <a:latin typeface="Arial"/>
                <a:cs typeface="Arial"/>
              </a:rPr>
              <a:t>2026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3B70"/>
                </a:solidFill>
                <a:effectLst/>
                <a:uLnTx/>
                <a:uFillTx/>
                <a:latin typeface="Arial"/>
                <a:cs typeface="Arial"/>
              </a:rPr>
              <a:t> Meetings: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CF73FB-0AE4-490B-0E66-4B39AE276036}"/>
              </a:ext>
            </a:extLst>
          </p:cNvPr>
          <p:cNvGraphicFramePr>
            <a:graphicFrameLocks noGrp="1"/>
          </p:cNvGraphicFramePr>
          <p:nvPr/>
        </p:nvGraphicFramePr>
        <p:xfrm>
          <a:off x="407830" y="4969098"/>
          <a:ext cx="3679736" cy="613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9736">
                  <a:extLst>
                    <a:ext uri="{9D8B030D-6E8A-4147-A177-3AD203B41FA5}">
                      <a16:colId xmlns:a16="http://schemas.microsoft.com/office/drawing/2014/main" val="528961660"/>
                    </a:ext>
                  </a:extLst>
                </a:gridCol>
              </a:tblGrid>
              <a:tr h="61389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October 20, 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9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95434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595f7b-ea67-4b84-999f-2584884482dd">
      <UserInfo>
        <DisplayName>Employment First Working Group Members</DisplayName>
        <AccountId>8</AccountId>
        <AccountType/>
      </UserInfo>
      <UserInfo>
        <DisplayName>Colligan, Claire M</DisplayName>
        <AccountId>59</AccountId>
        <AccountType/>
      </UserInfo>
      <UserInfo>
        <DisplayName>Glass, Austin E</DisplayName>
        <AccountId>61</AccountId>
        <AccountType/>
      </UserInfo>
      <UserInfo>
        <DisplayName>Polanco, Ashlynn L</DisplayName>
        <AccountId>177</AccountId>
        <AccountType/>
      </UserInfo>
    </SharedWithUsers>
    <TaxCatchAll xmlns="76595f7b-ea67-4b84-999f-2584884482dd" xsi:nil="true"/>
    <lcf76f155ced4ddcb4097134ff3c332f xmlns="b045e076-4cf2-4881-bad2-7493f7a8d4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CA3D4F9D231409F74DD10BEAD2B30" ma:contentTypeVersion="15" ma:contentTypeDescription="Create a new document." ma:contentTypeScope="" ma:versionID="840497b4326bf27b3a9063bf2515989a">
  <xsd:schema xmlns:xsd="http://www.w3.org/2001/XMLSchema" xmlns:xs="http://www.w3.org/2001/XMLSchema" xmlns:p="http://schemas.microsoft.com/office/2006/metadata/properties" xmlns:ns2="b045e076-4cf2-4881-bad2-7493f7a8d429" xmlns:ns3="76595f7b-ea67-4b84-999f-2584884482dd" targetNamespace="http://schemas.microsoft.com/office/2006/metadata/properties" ma:root="true" ma:fieldsID="c1a88eafb62273d5d333e6580bbad463" ns2:_="" ns3:_="">
    <xsd:import namespace="b045e076-4cf2-4881-bad2-7493f7a8d429"/>
    <xsd:import namespace="76595f7b-ea67-4b84-999f-258488448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5e076-4cf2-4881-bad2-7493f7a8d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95f7b-ea67-4b84-999f-258488448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4a05af7-de38-4224-971b-78bf6591ebd0}" ma:internalName="TaxCatchAll" ma:showField="CatchAllData" ma:web="76595f7b-ea67-4b84-999f-2584884482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52DB0B-16A8-44D1-BF32-404582A839E0}">
  <ds:schemaRefs>
    <ds:schemaRef ds:uri="http://purl.org/dc/elements/1.1/"/>
    <ds:schemaRef ds:uri="http://www.w3.org/XML/1998/namespace"/>
    <ds:schemaRef ds:uri="http://schemas.microsoft.com/office/infopath/2007/PartnerControls"/>
    <ds:schemaRef ds:uri="76595f7b-ea67-4b84-999f-2584884482dd"/>
    <ds:schemaRef ds:uri="b045e076-4cf2-4881-bad2-7493f7a8d429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9CB7B9-C8E5-4137-A833-58C727F498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D80B0-7ACD-4ACC-B468-74DF7D701CCF}">
  <ds:schemaRefs>
    <ds:schemaRef ds:uri="76595f7b-ea67-4b84-999f-2584884482dd"/>
    <ds:schemaRef ds:uri="b045e076-4cf2-4881-bad2-7493f7a8d4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2125</Words>
  <Application>Microsoft Office PowerPoint</Application>
  <PresentationFormat>Widescreen</PresentationFormat>
  <Paragraphs>312</Paragraphs>
  <Slides>33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7_Office Theme</vt:lpstr>
      <vt:lpstr>8_Office Theme</vt:lpstr>
      <vt:lpstr>9_Office Theme</vt:lpstr>
      <vt:lpstr>10_Office Theme</vt:lpstr>
      <vt:lpstr>11_Office Theme</vt:lpstr>
      <vt:lpstr>16_Office Theme</vt:lpstr>
      <vt:lpstr>17_Office Theme</vt:lpstr>
      <vt:lpstr>12_Office Theme</vt:lpstr>
      <vt:lpstr>13_Office Theme</vt:lpstr>
      <vt:lpstr>PowerPoint Presentation</vt:lpstr>
      <vt:lpstr>Housekeeping</vt:lpstr>
      <vt:lpstr>Housekeeping</vt:lpstr>
      <vt:lpstr>PowerPoint Presentation</vt:lpstr>
      <vt:lpstr>Welcome</vt:lpstr>
      <vt:lpstr>Introductions</vt:lpstr>
      <vt:lpstr>Community Meeting Details</vt:lpstr>
      <vt:lpstr>Advisory Committee Purpose</vt:lpstr>
      <vt:lpstr>Community Advisory Meeting Schedule</vt:lpstr>
      <vt:lpstr>Inclusion Works Program Updates</vt:lpstr>
      <vt:lpstr>Inclusion Works Updates</vt:lpstr>
      <vt:lpstr>Inclusion Works Strategic Plan</vt:lpstr>
      <vt:lpstr>Five Core Inclusion Works Goals</vt:lpstr>
      <vt:lpstr>Strategic Plan – Goal One- Provide People with I/DD the opportunity to pursue competitive integrated employment if that is their choice</vt:lpstr>
      <vt:lpstr>Employment Assessments, Career Development Plans and Referrals</vt:lpstr>
      <vt:lpstr>Work Together NC </vt:lpstr>
      <vt:lpstr>CIE Liaisons</vt:lpstr>
      <vt:lpstr>PowerPoint Presentation</vt:lpstr>
      <vt:lpstr>What is the purpose of the CIE Liaisons? </vt:lpstr>
      <vt:lpstr>CIE Liaison Team Success</vt:lpstr>
      <vt:lpstr>PowerPoint Presentation</vt:lpstr>
      <vt:lpstr>Provider Innovation</vt:lpstr>
      <vt:lpstr>PowerPoint Presentation</vt:lpstr>
      <vt:lpstr>Provider Innovation Program</vt:lpstr>
      <vt:lpstr>Provider Innovation</vt:lpstr>
      <vt:lpstr>Additional Wise Offerings through Partnership with Inclusion Works</vt:lpstr>
      <vt:lpstr>What the Numbers Say</vt:lpstr>
      <vt:lpstr>Take a Moment for Data! </vt:lpstr>
      <vt:lpstr>PowerPoint Presentation</vt:lpstr>
      <vt:lpstr>Coming Soon: Inclusion Works Strategic Plan Dashboard</vt:lpstr>
      <vt:lpstr>PowerPoint Presentation</vt:lpstr>
      <vt:lpstr>Q &amp;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Pasley, Kelsey K.</dc:creator>
  <cp:lastModifiedBy>Mollenkopf, Katherine</cp:lastModifiedBy>
  <cp:revision>15</cp:revision>
  <dcterms:created xsi:type="dcterms:W3CDTF">2020-05-12T11:47:08Z</dcterms:created>
  <dcterms:modified xsi:type="dcterms:W3CDTF">2026-01-21T14:06:17Z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0x010100528CA3D4F9D231409F74DD10BEAD2B30</vt:lpwstr>
  </property>
  <property fmtid="{D5CDD505-2E9C-101B-9397-08002B2CF9AE}" pid="3" name="MediaServiceImageTags">
    <vt:lpwstr/>
  </property>
</Properties>
</file>