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0"/>
  </p:notesMasterIdLst>
  <p:handoutMasterIdLst>
    <p:handoutMasterId r:id="rId31"/>
  </p:handoutMasterIdLst>
  <p:sldIdLst>
    <p:sldId id="459" r:id="rId2"/>
    <p:sldId id="449" r:id="rId3"/>
    <p:sldId id="450" r:id="rId4"/>
    <p:sldId id="451" r:id="rId5"/>
    <p:sldId id="452" r:id="rId6"/>
    <p:sldId id="453" r:id="rId7"/>
    <p:sldId id="460" r:id="rId8"/>
    <p:sldId id="461" r:id="rId9"/>
    <p:sldId id="462" r:id="rId10"/>
    <p:sldId id="463" r:id="rId11"/>
    <p:sldId id="464" r:id="rId12"/>
    <p:sldId id="465" r:id="rId13"/>
    <p:sldId id="468" r:id="rId14"/>
    <p:sldId id="469" r:id="rId15"/>
    <p:sldId id="470" r:id="rId16"/>
    <p:sldId id="471" r:id="rId17"/>
    <p:sldId id="472" r:id="rId18"/>
    <p:sldId id="473" r:id="rId19"/>
    <p:sldId id="474" r:id="rId20"/>
    <p:sldId id="475" r:id="rId21"/>
    <p:sldId id="476" r:id="rId22"/>
    <p:sldId id="477" r:id="rId23"/>
    <p:sldId id="479" r:id="rId24"/>
    <p:sldId id="480" r:id="rId25"/>
    <p:sldId id="481" r:id="rId26"/>
    <p:sldId id="482" r:id="rId27"/>
    <p:sldId id="483" r:id="rId28"/>
    <p:sldId id="484" r:id="rId29"/>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 id="2" name="Toney, Lakesha D" initials="TLD" lastIdx="2" clrIdx="1">
    <p:extLst>
      <p:ext uri="{19B8F6BF-5375-455C-9EA6-DF929625EA0E}">
        <p15:presenceInfo xmlns:p15="http://schemas.microsoft.com/office/powerpoint/2012/main" userId="S::Lakesha.Toney@dhhs.nc.gov::a773dd4c-4e81-4b8d-a58f-1b3ff5e4f8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65E"/>
    <a:srgbClr val="94B6C7"/>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53FF44-FD89-4089-90A7-0697B4D9478D}" v="1" dt="2022-01-06T16:32:53.9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63" autoAdjust="0"/>
    <p:restoredTop sz="96357" autoAdjust="0"/>
  </p:normalViewPr>
  <p:slideViewPr>
    <p:cSldViewPr snapToGrid="0">
      <p:cViewPr varScale="1">
        <p:scale>
          <a:sx n="79" d="100"/>
          <a:sy n="79" d="100"/>
        </p:scale>
        <p:origin x="1819" y="77"/>
      </p:cViewPr>
      <p:guideLst>
        <p:guide orient="horz" pos="2160"/>
        <p:guide pos="2880"/>
      </p:guideLst>
    </p:cSldViewPr>
  </p:slideViewPr>
  <p:outlineViewPr>
    <p:cViewPr>
      <p:scale>
        <a:sx n="33" d="100"/>
        <a:sy n="33" d="100"/>
      </p:scale>
      <p:origin x="0" y="64"/>
    </p:cViewPr>
  </p:outlineViewPr>
  <p:notesTextViewPr>
    <p:cViewPr>
      <p:scale>
        <a:sx n="1" d="1"/>
        <a:sy n="1" d="1"/>
      </p:scale>
      <p:origin x="0" y="0"/>
    </p:cViewPr>
  </p:notesTextViewPr>
  <p:sorterViewPr>
    <p:cViewPr>
      <p:scale>
        <a:sx n="110" d="100"/>
        <a:sy n="110" d="100"/>
      </p:scale>
      <p:origin x="0" y="0"/>
    </p:cViewPr>
  </p:sorterViewPr>
  <p:notesViewPr>
    <p:cSldViewPr snapToGrid="0">
      <p:cViewPr varScale="1">
        <p:scale>
          <a:sx n="90" d="100"/>
          <a:sy n="90" d="100"/>
        </p:scale>
        <p:origin x="4109"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221DC1-7959-476F-9FE7-C68333EC6AC9}" type="doc">
      <dgm:prSet loTypeId="urn:microsoft.com/office/officeart/2005/8/layout/hierarchy3" loCatId="list" qsTypeId="urn:microsoft.com/office/officeart/2005/8/quickstyle/simple1" qsCatId="simple" csTypeId="urn:microsoft.com/office/officeart/2005/8/colors/accent3_1" csCatId="accent3" phldr="1"/>
      <dgm:spPr/>
      <dgm:t>
        <a:bodyPr/>
        <a:lstStyle/>
        <a:p>
          <a:endParaRPr lang="en-US"/>
        </a:p>
      </dgm:t>
    </dgm:pt>
    <dgm:pt modelId="{553301AB-D0F9-4931-ACF7-75C78BD7DCEC}">
      <dgm:prSet phldrT="[Text]" custT="1"/>
      <dgm:spPr>
        <a:effectLst>
          <a:glow rad="101600">
            <a:schemeClr val="accent3">
              <a:satMod val="175000"/>
              <a:alpha val="40000"/>
            </a:schemeClr>
          </a:glow>
        </a:effectLst>
      </dgm:spPr>
      <dgm:t>
        <a:bodyPr/>
        <a:lstStyle/>
        <a:p>
          <a:r>
            <a:rPr lang="en-US" sz="1200" b="1" dirty="0"/>
            <a:t>HEALTHCARE SERVICES</a:t>
          </a:r>
        </a:p>
        <a:p>
          <a:r>
            <a:rPr lang="en-US" sz="1200" b="1" dirty="0"/>
            <a:t>85000000</a:t>
          </a:r>
        </a:p>
      </dgm:t>
    </dgm:pt>
    <dgm:pt modelId="{D6D5F343-B219-417D-B641-09F80610A590}" type="parTrans" cxnId="{66369C91-808A-4FEF-99CE-54C86DAAFD6F}">
      <dgm:prSet/>
      <dgm:spPr/>
      <dgm:t>
        <a:bodyPr/>
        <a:lstStyle/>
        <a:p>
          <a:endParaRPr lang="en-US" sz="1200" b="1"/>
        </a:p>
      </dgm:t>
    </dgm:pt>
    <dgm:pt modelId="{845E416A-5D2E-4745-A97F-A90164CE99CA}" type="sibTrans" cxnId="{66369C91-808A-4FEF-99CE-54C86DAAFD6F}">
      <dgm:prSet/>
      <dgm:spPr/>
      <dgm:t>
        <a:bodyPr/>
        <a:lstStyle/>
        <a:p>
          <a:endParaRPr lang="en-US" sz="1200" b="1"/>
        </a:p>
      </dgm:t>
    </dgm:pt>
    <dgm:pt modelId="{DF3E4BE6-25D8-45B4-9785-3A748F14348A}">
      <dgm:prSet phldrT="[Text]" custT="1"/>
      <dgm:spPr/>
      <dgm:t>
        <a:bodyPr/>
        <a:lstStyle/>
        <a:p>
          <a:r>
            <a:rPr lang="en-US" sz="1200" b="1" dirty="0"/>
            <a:t>Disease Prevention and Control</a:t>
          </a:r>
        </a:p>
        <a:p>
          <a:r>
            <a:rPr lang="en-US" sz="1200" b="1" dirty="0"/>
            <a:t>85110000</a:t>
          </a:r>
        </a:p>
      </dgm:t>
    </dgm:pt>
    <dgm:pt modelId="{D5070E6A-655E-4CE8-AA68-E468B42E9051}" type="parTrans" cxnId="{9C5E5A51-9697-4F71-B2B4-264BEB71AA04}">
      <dgm:prSet/>
      <dgm:spPr/>
      <dgm:t>
        <a:bodyPr/>
        <a:lstStyle/>
        <a:p>
          <a:endParaRPr lang="en-US" sz="1200" b="1"/>
        </a:p>
      </dgm:t>
    </dgm:pt>
    <dgm:pt modelId="{8C54D042-0B83-4A91-9E3A-1E7B4E8F5204}" type="sibTrans" cxnId="{9C5E5A51-9697-4F71-B2B4-264BEB71AA04}">
      <dgm:prSet/>
      <dgm:spPr/>
      <dgm:t>
        <a:bodyPr/>
        <a:lstStyle/>
        <a:p>
          <a:endParaRPr lang="en-US" sz="1200" b="1"/>
        </a:p>
      </dgm:t>
    </dgm:pt>
    <dgm:pt modelId="{326E98AF-F089-436B-A982-B2E40F08A7B1}">
      <dgm:prSet phldrT="[Text]" custT="1"/>
      <dgm:spPr/>
      <dgm:t>
        <a:bodyPr/>
        <a:lstStyle/>
        <a:p>
          <a:r>
            <a:rPr lang="en-US" sz="1200" b="1" dirty="0"/>
            <a:t>Medical Practice</a:t>
          </a:r>
        </a:p>
        <a:p>
          <a:r>
            <a:rPr lang="en-US" sz="1200" b="1" dirty="0"/>
            <a:t>85120000</a:t>
          </a:r>
        </a:p>
      </dgm:t>
    </dgm:pt>
    <dgm:pt modelId="{F4EB0AD6-9E2A-4386-98EE-C3C00BAE8CED}" type="parTrans" cxnId="{12E04777-AF65-4E2F-9763-6C266A65BF8D}">
      <dgm:prSet/>
      <dgm:spPr/>
      <dgm:t>
        <a:bodyPr/>
        <a:lstStyle/>
        <a:p>
          <a:endParaRPr lang="en-US" sz="1200" b="1"/>
        </a:p>
      </dgm:t>
    </dgm:pt>
    <dgm:pt modelId="{86F8E883-DFDA-4E93-B4EB-631D71936F1F}" type="sibTrans" cxnId="{12E04777-AF65-4E2F-9763-6C266A65BF8D}">
      <dgm:prSet/>
      <dgm:spPr/>
      <dgm:t>
        <a:bodyPr/>
        <a:lstStyle/>
        <a:p>
          <a:endParaRPr lang="en-US" sz="1200" b="1"/>
        </a:p>
      </dgm:t>
    </dgm:pt>
    <dgm:pt modelId="{9C3867B2-FD97-4670-960B-4447431AC98D}">
      <dgm:prSet phldrT="[Text]" custT="1"/>
      <dgm:spPr>
        <a:effectLst>
          <a:glow rad="101600">
            <a:schemeClr val="accent3">
              <a:satMod val="175000"/>
              <a:alpha val="40000"/>
            </a:schemeClr>
          </a:glow>
        </a:effectLst>
      </dgm:spPr>
      <dgm:t>
        <a:bodyPr/>
        <a:lstStyle/>
        <a:p>
          <a:r>
            <a:rPr lang="en-US" sz="1200" b="1" dirty="0"/>
            <a:t>POLITICS AND CIVIC AFFAIRS SERVICES</a:t>
          </a:r>
        </a:p>
        <a:p>
          <a:r>
            <a:rPr lang="en-US" sz="1200" b="1" dirty="0"/>
            <a:t>93000000</a:t>
          </a:r>
        </a:p>
      </dgm:t>
    </dgm:pt>
    <dgm:pt modelId="{ACFEFADD-E5CB-40FC-9A54-9F437FB855A5}" type="parTrans" cxnId="{D0420632-F4FF-4A41-B1FD-178E596C9550}">
      <dgm:prSet/>
      <dgm:spPr/>
      <dgm:t>
        <a:bodyPr/>
        <a:lstStyle/>
        <a:p>
          <a:endParaRPr lang="en-US" sz="1200" b="1"/>
        </a:p>
      </dgm:t>
    </dgm:pt>
    <dgm:pt modelId="{BFE1EBBC-0275-44D7-B5BA-0B2535B8C732}" type="sibTrans" cxnId="{D0420632-F4FF-4A41-B1FD-178E596C9550}">
      <dgm:prSet/>
      <dgm:spPr/>
      <dgm:t>
        <a:bodyPr/>
        <a:lstStyle/>
        <a:p>
          <a:endParaRPr lang="en-US" sz="1200" b="1"/>
        </a:p>
      </dgm:t>
    </dgm:pt>
    <dgm:pt modelId="{85C81DC7-0226-464F-9602-14E062DEB4D8}">
      <dgm:prSet phldrT="[Text]" custT="1"/>
      <dgm:spPr/>
      <dgm:t>
        <a:bodyPr/>
        <a:lstStyle/>
        <a:p>
          <a:r>
            <a:rPr lang="en-US" sz="1200" b="1" dirty="0"/>
            <a:t>Humanitarian Aid and Relief</a:t>
          </a:r>
        </a:p>
        <a:p>
          <a:r>
            <a:rPr lang="en-US" sz="1200" b="1" dirty="0"/>
            <a:t>93130000</a:t>
          </a:r>
        </a:p>
      </dgm:t>
    </dgm:pt>
    <dgm:pt modelId="{244096B1-CA79-473E-A191-3A62AC9CEEDA}" type="parTrans" cxnId="{35E2ADA8-5427-4D02-BD5C-917A39632A29}">
      <dgm:prSet/>
      <dgm:spPr/>
      <dgm:t>
        <a:bodyPr/>
        <a:lstStyle/>
        <a:p>
          <a:endParaRPr lang="en-US" sz="1200" b="1"/>
        </a:p>
      </dgm:t>
    </dgm:pt>
    <dgm:pt modelId="{6B532357-4F55-473A-940B-54404FD6F573}" type="sibTrans" cxnId="{35E2ADA8-5427-4D02-BD5C-917A39632A29}">
      <dgm:prSet/>
      <dgm:spPr/>
      <dgm:t>
        <a:bodyPr/>
        <a:lstStyle/>
        <a:p>
          <a:endParaRPr lang="en-US" sz="1200" b="1"/>
        </a:p>
      </dgm:t>
    </dgm:pt>
    <dgm:pt modelId="{7A7AFAF8-6FF7-4E03-A16C-D99557A3707B}">
      <dgm:prSet phldrT="[Text]" custT="1"/>
      <dgm:spPr/>
      <dgm:t>
        <a:bodyPr/>
        <a:lstStyle/>
        <a:p>
          <a:r>
            <a:rPr lang="en-US" sz="1200" b="1" dirty="0"/>
            <a:t>Community and Social Services</a:t>
          </a:r>
        </a:p>
        <a:p>
          <a:r>
            <a:rPr lang="en-US" sz="1200" b="1" dirty="0"/>
            <a:t>93140000</a:t>
          </a:r>
        </a:p>
      </dgm:t>
    </dgm:pt>
    <dgm:pt modelId="{DC6654D7-E281-4730-858E-34B980410298}" type="parTrans" cxnId="{262379FE-64BD-457F-82C2-6E93D52C89CE}">
      <dgm:prSet/>
      <dgm:spPr/>
      <dgm:t>
        <a:bodyPr/>
        <a:lstStyle/>
        <a:p>
          <a:endParaRPr lang="en-US" sz="1200" b="1"/>
        </a:p>
      </dgm:t>
    </dgm:pt>
    <dgm:pt modelId="{9868B9F1-053C-4A08-B9DD-D137EF4D6D22}" type="sibTrans" cxnId="{262379FE-64BD-457F-82C2-6E93D52C89CE}">
      <dgm:prSet/>
      <dgm:spPr/>
      <dgm:t>
        <a:bodyPr/>
        <a:lstStyle/>
        <a:p>
          <a:endParaRPr lang="en-US" sz="1200" b="1"/>
        </a:p>
      </dgm:t>
    </dgm:pt>
    <dgm:pt modelId="{0A706223-46BA-48B6-8FA5-D0390BCE9D88}">
      <dgm:prSet custT="1"/>
      <dgm:spPr/>
      <dgm:t>
        <a:bodyPr/>
        <a:lstStyle/>
        <a:p>
          <a:r>
            <a:rPr lang="en-US" sz="1200" b="1" dirty="0"/>
            <a:t>Food and Nutrition Services</a:t>
          </a:r>
        </a:p>
        <a:p>
          <a:r>
            <a:rPr lang="en-US" sz="1200" b="1" dirty="0"/>
            <a:t>85150000</a:t>
          </a:r>
        </a:p>
      </dgm:t>
    </dgm:pt>
    <dgm:pt modelId="{26311185-A244-43FE-9BF3-A9256B03EF12}" type="parTrans" cxnId="{FF79D567-10CA-404E-A8C4-4DBF8179AAE7}">
      <dgm:prSet/>
      <dgm:spPr/>
      <dgm:t>
        <a:bodyPr/>
        <a:lstStyle/>
        <a:p>
          <a:endParaRPr lang="en-US" sz="1200" b="1"/>
        </a:p>
      </dgm:t>
    </dgm:pt>
    <dgm:pt modelId="{EF2D8610-A681-4F2F-98D7-1F44299FEDFB}" type="sibTrans" cxnId="{FF79D567-10CA-404E-A8C4-4DBF8179AAE7}">
      <dgm:prSet/>
      <dgm:spPr/>
      <dgm:t>
        <a:bodyPr/>
        <a:lstStyle/>
        <a:p>
          <a:endParaRPr lang="en-US" sz="1200" b="1"/>
        </a:p>
      </dgm:t>
    </dgm:pt>
    <dgm:pt modelId="{E6913907-3E72-46FF-AEA8-22442218A3E4}">
      <dgm:prSet custT="1"/>
      <dgm:spPr/>
      <dgm:t>
        <a:bodyPr/>
        <a:lstStyle/>
        <a:p>
          <a:r>
            <a:rPr lang="en-US" sz="1200" b="1" dirty="0"/>
            <a:t>Comprehensive Health Services</a:t>
          </a:r>
        </a:p>
        <a:p>
          <a:r>
            <a:rPr lang="en-US" sz="1200" b="1" dirty="0"/>
            <a:t>85100000</a:t>
          </a:r>
        </a:p>
      </dgm:t>
    </dgm:pt>
    <dgm:pt modelId="{504BF0E1-E90D-4D7A-BAC7-DD0350420C0E}" type="parTrans" cxnId="{A01D402A-E651-43C9-ADA8-ED968597F621}">
      <dgm:prSet/>
      <dgm:spPr/>
      <dgm:t>
        <a:bodyPr/>
        <a:lstStyle/>
        <a:p>
          <a:endParaRPr lang="en-US" sz="1200" b="1"/>
        </a:p>
      </dgm:t>
    </dgm:pt>
    <dgm:pt modelId="{D303EE28-72B5-4506-9990-599A93779C1C}" type="sibTrans" cxnId="{A01D402A-E651-43C9-ADA8-ED968597F621}">
      <dgm:prSet/>
      <dgm:spPr/>
      <dgm:t>
        <a:bodyPr/>
        <a:lstStyle/>
        <a:p>
          <a:endParaRPr lang="en-US" sz="1200" b="1"/>
        </a:p>
      </dgm:t>
    </dgm:pt>
    <dgm:pt modelId="{CE979E20-6F40-4ACA-A662-8586AE581CD8}" type="pres">
      <dgm:prSet presAssocID="{12221DC1-7959-476F-9FE7-C68333EC6AC9}" presName="diagram" presStyleCnt="0">
        <dgm:presLayoutVars>
          <dgm:chPref val="1"/>
          <dgm:dir/>
          <dgm:animOne val="branch"/>
          <dgm:animLvl val="lvl"/>
          <dgm:resizeHandles/>
        </dgm:presLayoutVars>
      </dgm:prSet>
      <dgm:spPr/>
    </dgm:pt>
    <dgm:pt modelId="{3D47CE26-E1FC-4E9B-A49C-088EAD10994C}" type="pres">
      <dgm:prSet presAssocID="{553301AB-D0F9-4931-ACF7-75C78BD7DCEC}" presName="root" presStyleCnt="0"/>
      <dgm:spPr/>
    </dgm:pt>
    <dgm:pt modelId="{70A1D99A-2EA7-4634-A9D5-A8BC941E2657}" type="pres">
      <dgm:prSet presAssocID="{553301AB-D0F9-4931-ACF7-75C78BD7DCEC}" presName="rootComposite" presStyleCnt="0"/>
      <dgm:spPr/>
    </dgm:pt>
    <dgm:pt modelId="{320473E6-A91B-4D5A-8740-78ADD66818A8}" type="pres">
      <dgm:prSet presAssocID="{553301AB-D0F9-4931-ACF7-75C78BD7DCEC}" presName="rootText" presStyleLbl="node1" presStyleIdx="0" presStyleCnt="2" custScaleX="166148" custScaleY="118188"/>
      <dgm:spPr/>
    </dgm:pt>
    <dgm:pt modelId="{E89DDCA2-1CBD-4BF3-B3C9-5DA7FE0AC5EA}" type="pres">
      <dgm:prSet presAssocID="{553301AB-D0F9-4931-ACF7-75C78BD7DCEC}" presName="rootConnector" presStyleLbl="node1" presStyleIdx="0" presStyleCnt="2"/>
      <dgm:spPr/>
    </dgm:pt>
    <dgm:pt modelId="{6696B6C6-123D-453F-A995-60722EBF370A}" type="pres">
      <dgm:prSet presAssocID="{553301AB-D0F9-4931-ACF7-75C78BD7DCEC}" presName="childShape" presStyleCnt="0"/>
      <dgm:spPr/>
    </dgm:pt>
    <dgm:pt modelId="{E120D1B9-2E47-47DB-8FB9-521CAE59A720}" type="pres">
      <dgm:prSet presAssocID="{504BF0E1-E90D-4D7A-BAC7-DD0350420C0E}" presName="Name13" presStyleLbl="parChTrans1D2" presStyleIdx="0" presStyleCnt="6"/>
      <dgm:spPr/>
    </dgm:pt>
    <dgm:pt modelId="{14BA04A0-873B-4AE7-9BE7-198AB10D7D1E}" type="pres">
      <dgm:prSet presAssocID="{E6913907-3E72-46FF-AEA8-22442218A3E4}" presName="childText" presStyleLbl="bgAcc1" presStyleIdx="0" presStyleCnt="6" custScaleX="168582">
        <dgm:presLayoutVars>
          <dgm:bulletEnabled val="1"/>
        </dgm:presLayoutVars>
      </dgm:prSet>
      <dgm:spPr/>
    </dgm:pt>
    <dgm:pt modelId="{49176D34-BB6A-4EA9-9130-579555A42271}" type="pres">
      <dgm:prSet presAssocID="{D5070E6A-655E-4CE8-AA68-E468B42E9051}" presName="Name13" presStyleLbl="parChTrans1D2" presStyleIdx="1" presStyleCnt="6" custSzX="195408" custSzY="610661"/>
      <dgm:spPr/>
    </dgm:pt>
    <dgm:pt modelId="{EA4CACF2-F6D0-4931-B344-3144377D2EE3}" type="pres">
      <dgm:prSet presAssocID="{DF3E4BE6-25D8-45B4-9785-3A748F14348A}" presName="childText" presStyleLbl="bgAcc1" presStyleIdx="1" presStyleCnt="6" custScaleX="166148" custScaleY="118188">
        <dgm:presLayoutVars>
          <dgm:bulletEnabled val="1"/>
        </dgm:presLayoutVars>
      </dgm:prSet>
      <dgm:spPr/>
    </dgm:pt>
    <dgm:pt modelId="{1A4FEB1F-BFCE-44E6-88C5-6D2E4E0AA729}" type="pres">
      <dgm:prSet presAssocID="{F4EB0AD6-9E2A-4386-98EE-C3C00BAE8CED}" presName="Name13" presStyleLbl="parChTrans1D2" presStyleIdx="2" presStyleCnt="6" custSzX="195408" custSzY="1615565"/>
      <dgm:spPr/>
    </dgm:pt>
    <dgm:pt modelId="{C32FC54E-6048-4A87-8D5F-D0493B856B59}" type="pres">
      <dgm:prSet presAssocID="{326E98AF-F089-436B-A982-B2E40F08A7B1}" presName="childText" presStyleLbl="bgAcc1" presStyleIdx="2" presStyleCnt="6" custScaleX="166148" custScaleY="118188">
        <dgm:presLayoutVars>
          <dgm:bulletEnabled val="1"/>
        </dgm:presLayoutVars>
      </dgm:prSet>
      <dgm:spPr/>
    </dgm:pt>
    <dgm:pt modelId="{EEB8284C-938B-4CD6-B10C-042174ECBF09}" type="pres">
      <dgm:prSet presAssocID="{26311185-A244-43FE-9BF3-A9256B03EF12}" presName="Name13" presStyleLbl="parChTrans1D2" presStyleIdx="3" presStyleCnt="6" custSzX="195408" custSzY="3625371"/>
      <dgm:spPr/>
    </dgm:pt>
    <dgm:pt modelId="{3385A62B-C5C8-4D2E-9505-767BFAC87E5C}" type="pres">
      <dgm:prSet presAssocID="{0A706223-46BA-48B6-8FA5-D0390BCE9D88}" presName="childText" presStyleLbl="bgAcc1" presStyleIdx="3" presStyleCnt="6" custScaleX="166148" custScaleY="118188">
        <dgm:presLayoutVars>
          <dgm:bulletEnabled val="1"/>
        </dgm:presLayoutVars>
      </dgm:prSet>
      <dgm:spPr/>
    </dgm:pt>
    <dgm:pt modelId="{3E3141BF-2422-4346-898D-9C903BE5F0B6}" type="pres">
      <dgm:prSet presAssocID="{9C3867B2-FD97-4670-960B-4447431AC98D}" presName="root" presStyleCnt="0"/>
      <dgm:spPr/>
    </dgm:pt>
    <dgm:pt modelId="{C53F7007-AE06-498E-A9A8-D24123086D08}" type="pres">
      <dgm:prSet presAssocID="{9C3867B2-FD97-4670-960B-4447431AC98D}" presName="rootComposite" presStyleCnt="0"/>
      <dgm:spPr/>
    </dgm:pt>
    <dgm:pt modelId="{17C1F1C2-515F-43FB-BC2C-515C1E4ED6AA}" type="pres">
      <dgm:prSet presAssocID="{9C3867B2-FD97-4670-960B-4447431AC98D}" presName="rootText" presStyleLbl="node1" presStyleIdx="1" presStyleCnt="2" custScaleX="166148" custScaleY="118188"/>
      <dgm:spPr/>
    </dgm:pt>
    <dgm:pt modelId="{47BCCA9C-8CBE-4AD0-8672-25A9FE9B7F41}" type="pres">
      <dgm:prSet presAssocID="{9C3867B2-FD97-4670-960B-4447431AC98D}" presName="rootConnector" presStyleLbl="node1" presStyleIdx="1" presStyleCnt="2"/>
      <dgm:spPr/>
    </dgm:pt>
    <dgm:pt modelId="{44CE0914-CDCD-4240-B758-92E6CFA77DA7}" type="pres">
      <dgm:prSet presAssocID="{9C3867B2-FD97-4670-960B-4447431AC98D}" presName="childShape" presStyleCnt="0"/>
      <dgm:spPr/>
    </dgm:pt>
    <dgm:pt modelId="{99278524-9AC2-4E91-98F4-680C81C0DC61}" type="pres">
      <dgm:prSet presAssocID="{244096B1-CA79-473E-A191-3A62AC9CEEDA}" presName="Name13" presStyleLbl="parChTrans1D2" presStyleIdx="4" presStyleCnt="6" custSzX="195408" custSzY="610661"/>
      <dgm:spPr/>
    </dgm:pt>
    <dgm:pt modelId="{4D3FA4A4-BEF0-4017-A8CD-28FC310659AB}" type="pres">
      <dgm:prSet presAssocID="{85C81DC7-0226-464F-9602-14E062DEB4D8}" presName="childText" presStyleLbl="bgAcc1" presStyleIdx="4" presStyleCnt="6" custScaleX="166148" custScaleY="118188">
        <dgm:presLayoutVars>
          <dgm:bulletEnabled val="1"/>
        </dgm:presLayoutVars>
      </dgm:prSet>
      <dgm:spPr/>
    </dgm:pt>
    <dgm:pt modelId="{C98F4198-835C-4A93-A155-2D7E00B8151A}" type="pres">
      <dgm:prSet presAssocID="{DC6654D7-E281-4730-858E-34B980410298}" presName="Name13" presStyleLbl="parChTrans1D2" presStyleIdx="5" presStyleCnt="6" custSzX="195408" custSzY="1615565"/>
      <dgm:spPr/>
    </dgm:pt>
    <dgm:pt modelId="{7C66E4BB-075B-430A-8836-15951E9540E7}" type="pres">
      <dgm:prSet presAssocID="{7A7AFAF8-6FF7-4E03-A16C-D99557A3707B}" presName="childText" presStyleLbl="bgAcc1" presStyleIdx="5" presStyleCnt="6" custScaleX="166148" custScaleY="118188">
        <dgm:presLayoutVars>
          <dgm:bulletEnabled val="1"/>
        </dgm:presLayoutVars>
      </dgm:prSet>
      <dgm:spPr/>
    </dgm:pt>
  </dgm:ptLst>
  <dgm:cxnLst>
    <dgm:cxn modelId="{E9AE6E07-679E-4662-B6E6-F6C574CC41A6}" type="presOf" srcId="{26311185-A244-43FE-9BF3-A9256B03EF12}" destId="{EEB8284C-938B-4CD6-B10C-042174ECBF09}" srcOrd="0" destOrd="0" presId="urn:microsoft.com/office/officeart/2005/8/layout/hierarchy3"/>
    <dgm:cxn modelId="{12D9C213-3F48-4FCC-A5C9-C776D33505BC}" type="presOf" srcId="{504BF0E1-E90D-4D7A-BAC7-DD0350420C0E}" destId="{E120D1B9-2E47-47DB-8FB9-521CAE59A720}" srcOrd="0" destOrd="0" presId="urn:microsoft.com/office/officeart/2005/8/layout/hierarchy3"/>
    <dgm:cxn modelId="{4954EA1D-2AF6-4BC9-AB3E-391C9600BE20}" type="presOf" srcId="{85C81DC7-0226-464F-9602-14E062DEB4D8}" destId="{4D3FA4A4-BEF0-4017-A8CD-28FC310659AB}" srcOrd="0" destOrd="0" presId="urn:microsoft.com/office/officeart/2005/8/layout/hierarchy3"/>
    <dgm:cxn modelId="{3713F21E-5CA9-42D2-B7C0-0570A995F8DE}" type="presOf" srcId="{D5070E6A-655E-4CE8-AA68-E468B42E9051}" destId="{49176D34-BB6A-4EA9-9130-579555A42271}" srcOrd="0" destOrd="0" presId="urn:microsoft.com/office/officeart/2005/8/layout/hierarchy3"/>
    <dgm:cxn modelId="{A01D402A-E651-43C9-ADA8-ED968597F621}" srcId="{553301AB-D0F9-4931-ACF7-75C78BD7DCEC}" destId="{E6913907-3E72-46FF-AEA8-22442218A3E4}" srcOrd="0" destOrd="0" parTransId="{504BF0E1-E90D-4D7A-BAC7-DD0350420C0E}" sibTransId="{D303EE28-72B5-4506-9990-599A93779C1C}"/>
    <dgm:cxn modelId="{D0420632-F4FF-4A41-B1FD-178E596C9550}" srcId="{12221DC1-7959-476F-9FE7-C68333EC6AC9}" destId="{9C3867B2-FD97-4670-960B-4447431AC98D}" srcOrd="1" destOrd="0" parTransId="{ACFEFADD-E5CB-40FC-9A54-9F437FB855A5}" sibTransId="{BFE1EBBC-0275-44D7-B5BA-0B2535B8C732}"/>
    <dgm:cxn modelId="{3FBD2537-B02A-4C67-A7A7-5A946C54EFFD}" type="presOf" srcId="{553301AB-D0F9-4931-ACF7-75C78BD7DCEC}" destId="{E89DDCA2-1CBD-4BF3-B3C9-5DA7FE0AC5EA}" srcOrd="1" destOrd="0" presId="urn:microsoft.com/office/officeart/2005/8/layout/hierarchy3"/>
    <dgm:cxn modelId="{AC00063B-54F5-484C-939D-2EE0231426CD}" type="presOf" srcId="{244096B1-CA79-473E-A191-3A62AC9CEEDA}" destId="{99278524-9AC2-4E91-98F4-680C81C0DC61}" srcOrd="0" destOrd="0" presId="urn:microsoft.com/office/officeart/2005/8/layout/hierarchy3"/>
    <dgm:cxn modelId="{FF79D567-10CA-404E-A8C4-4DBF8179AAE7}" srcId="{553301AB-D0F9-4931-ACF7-75C78BD7DCEC}" destId="{0A706223-46BA-48B6-8FA5-D0390BCE9D88}" srcOrd="3" destOrd="0" parTransId="{26311185-A244-43FE-9BF3-A9256B03EF12}" sibTransId="{EF2D8610-A681-4F2F-98D7-1F44299FEDFB}"/>
    <dgm:cxn modelId="{9C5E5A51-9697-4F71-B2B4-264BEB71AA04}" srcId="{553301AB-D0F9-4931-ACF7-75C78BD7DCEC}" destId="{DF3E4BE6-25D8-45B4-9785-3A748F14348A}" srcOrd="1" destOrd="0" parTransId="{D5070E6A-655E-4CE8-AA68-E468B42E9051}" sibTransId="{8C54D042-0B83-4A91-9E3A-1E7B4E8F5204}"/>
    <dgm:cxn modelId="{0B00B075-0013-45DD-BB01-C0A6152019A9}" type="presOf" srcId="{F4EB0AD6-9E2A-4386-98EE-C3C00BAE8CED}" destId="{1A4FEB1F-BFCE-44E6-88C5-6D2E4E0AA729}" srcOrd="0" destOrd="0" presId="urn:microsoft.com/office/officeart/2005/8/layout/hierarchy3"/>
    <dgm:cxn modelId="{12E04777-AF65-4E2F-9763-6C266A65BF8D}" srcId="{553301AB-D0F9-4931-ACF7-75C78BD7DCEC}" destId="{326E98AF-F089-436B-A982-B2E40F08A7B1}" srcOrd="2" destOrd="0" parTransId="{F4EB0AD6-9E2A-4386-98EE-C3C00BAE8CED}" sibTransId="{86F8E883-DFDA-4E93-B4EB-631D71936F1F}"/>
    <dgm:cxn modelId="{DE3E027B-841E-40F2-9390-80E7349F3A5F}" type="presOf" srcId="{553301AB-D0F9-4931-ACF7-75C78BD7DCEC}" destId="{320473E6-A91B-4D5A-8740-78ADD66818A8}" srcOrd="0" destOrd="0" presId="urn:microsoft.com/office/officeart/2005/8/layout/hierarchy3"/>
    <dgm:cxn modelId="{EA9A2C7E-DC30-4608-97E4-64DF5DBB4E88}" type="presOf" srcId="{0A706223-46BA-48B6-8FA5-D0390BCE9D88}" destId="{3385A62B-C5C8-4D2E-9505-767BFAC87E5C}" srcOrd="0" destOrd="0" presId="urn:microsoft.com/office/officeart/2005/8/layout/hierarchy3"/>
    <dgm:cxn modelId="{91D7AB8F-9D41-452D-80F2-E43A058675F7}" type="presOf" srcId="{9C3867B2-FD97-4670-960B-4447431AC98D}" destId="{17C1F1C2-515F-43FB-BC2C-515C1E4ED6AA}" srcOrd="0" destOrd="0" presId="urn:microsoft.com/office/officeart/2005/8/layout/hierarchy3"/>
    <dgm:cxn modelId="{66369C91-808A-4FEF-99CE-54C86DAAFD6F}" srcId="{12221DC1-7959-476F-9FE7-C68333EC6AC9}" destId="{553301AB-D0F9-4931-ACF7-75C78BD7DCEC}" srcOrd="0" destOrd="0" parTransId="{D6D5F343-B219-417D-B641-09F80610A590}" sibTransId="{845E416A-5D2E-4745-A97F-A90164CE99CA}"/>
    <dgm:cxn modelId="{48F336A0-3504-4DEC-8F86-6B88B06EDF29}" type="presOf" srcId="{9C3867B2-FD97-4670-960B-4447431AC98D}" destId="{47BCCA9C-8CBE-4AD0-8672-25A9FE9B7F41}" srcOrd="1" destOrd="0" presId="urn:microsoft.com/office/officeart/2005/8/layout/hierarchy3"/>
    <dgm:cxn modelId="{40E4FAA4-97BB-4705-AE6D-F163F900088B}" type="presOf" srcId="{DC6654D7-E281-4730-858E-34B980410298}" destId="{C98F4198-835C-4A93-A155-2D7E00B8151A}" srcOrd="0" destOrd="0" presId="urn:microsoft.com/office/officeart/2005/8/layout/hierarchy3"/>
    <dgm:cxn modelId="{35E2ADA8-5427-4D02-BD5C-917A39632A29}" srcId="{9C3867B2-FD97-4670-960B-4447431AC98D}" destId="{85C81DC7-0226-464F-9602-14E062DEB4D8}" srcOrd="0" destOrd="0" parTransId="{244096B1-CA79-473E-A191-3A62AC9CEEDA}" sibTransId="{6B532357-4F55-473A-940B-54404FD6F573}"/>
    <dgm:cxn modelId="{0FBB27B0-A5FD-442B-95AB-24857C809859}" type="presOf" srcId="{DF3E4BE6-25D8-45B4-9785-3A748F14348A}" destId="{EA4CACF2-F6D0-4931-B344-3144377D2EE3}" srcOrd="0" destOrd="0" presId="urn:microsoft.com/office/officeart/2005/8/layout/hierarchy3"/>
    <dgm:cxn modelId="{F9413FB2-6432-480F-BCDE-685B405D3E65}" type="presOf" srcId="{12221DC1-7959-476F-9FE7-C68333EC6AC9}" destId="{CE979E20-6F40-4ACA-A662-8586AE581CD8}" srcOrd="0" destOrd="0" presId="urn:microsoft.com/office/officeart/2005/8/layout/hierarchy3"/>
    <dgm:cxn modelId="{872A9ADC-5770-4B27-BC23-ECAF7BBB60A2}" type="presOf" srcId="{7A7AFAF8-6FF7-4E03-A16C-D99557A3707B}" destId="{7C66E4BB-075B-430A-8836-15951E9540E7}" srcOrd="0" destOrd="0" presId="urn:microsoft.com/office/officeart/2005/8/layout/hierarchy3"/>
    <dgm:cxn modelId="{E7E482F1-1BF3-4B34-A831-A37FD246C99B}" type="presOf" srcId="{326E98AF-F089-436B-A982-B2E40F08A7B1}" destId="{C32FC54E-6048-4A87-8D5F-D0493B856B59}" srcOrd="0" destOrd="0" presId="urn:microsoft.com/office/officeart/2005/8/layout/hierarchy3"/>
    <dgm:cxn modelId="{872CACF9-AE91-4874-9F9C-F218889B4DBE}" type="presOf" srcId="{E6913907-3E72-46FF-AEA8-22442218A3E4}" destId="{14BA04A0-873B-4AE7-9BE7-198AB10D7D1E}" srcOrd="0" destOrd="0" presId="urn:microsoft.com/office/officeart/2005/8/layout/hierarchy3"/>
    <dgm:cxn modelId="{262379FE-64BD-457F-82C2-6E93D52C89CE}" srcId="{9C3867B2-FD97-4670-960B-4447431AC98D}" destId="{7A7AFAF8-6FF7-4E03-A16C-D99557A3707B}" srcOrd="1" destOrd="0" parTransId="{DC6654D7-E281-4730-858E-34B980410298}" sibTransId="{9868B9F1-053C-4A08-B9DD-D137EF4D6D22}"/>
    <dgm:cxn modelId="{411C01B0-8DF9-466D-B78E-625EC4ABDD41}" type="presParOf" srcId="{CE979E20-6F40-4ACA-A662-8586AE581CD8}" destId="{3D47CE26-E1FC-4E9B-A49C-088EAD10994C}" srcOrd="0" destOrd="0" presId="urn:microsoft.com/office/officeart/2005/8/layout/hierarchy3"/>
    <dgm:cxn modelId="{7EC40FDF-E839-41DC-9367-50A24CEF6707}" type="presParOf" srcId="{3D47CE26-E1FC-4E9B-A49C-088EAD10994C}" destId="{70A1D99A-2EA7-4634-A9D5-A8BC941E2657}" srcOrd="0" destOrd="0" presId="urn:microsoft.com/office/officeart/2005/8/layout/hierarchy3"/>
    <dgm:cxn modelId="{F7B413BB-73C8-464F-BDB1-5553CD609F4E}" type="presParOf" srcId="{70A1D99A-2EA7-4634-A9D5-A8BC941E2657}" destId="{320473E6-A91B-4D5A-8740-78ADD66818A8}" srcOrd="0" destOrd="0" presId="urn:microsoft.com/office/officeart/2005/8/layout/hierarchy3"/>
    <dgm:cxn modelId="{1AA13071-37CA-432B-84D5-FC9B426E85FC}" type="presParOf" srcId="{70A1D99A-2EA7-4634-A9D5-A8BC941E2657}" destId="{E89DDCA2-1CBD-4BF3-B3C9-5DA7FE0AC5EA}" srcOrd="1" destOrd="0" presId="urn:microsoft.com/office/officeart/2005/8/layout/hierarchy3"/>
    <dgm:cxn modelId="{07706812-92FB-4E5B-910E-469091BDDE84}" type="presParOf" srcId="{3D47CE26-E1FC-4E9B-A49C-088EAD10994C}" destId="{6696B6C6-123D-453F-A995-60722EBF370A}" srcOrd="1" destOrd="0" presId="urn:microsoft.com/office/officeart/2005/8/layout/hierarchy3"/>
    <dgm:cxn modelId="{F02427C8-870A-436E-9CA3-E8BFC5CB8582}" type="presParOf" srcId="{6696B6C6-123D-453F-A995-60722EBF370A}" destId="{E120D1B9-2E47-47DB-8FB9-521CAE59A720}" srcOrd="0" destOrd="0" presId="urn:microsoft.com/office/officeart/2005/8/layout/hierarchy3"/>
    <dgm:cxn modelId="{06768347-1C96-4BC8-8FEE-CB07186FEEB4}" type="presParOf" srcId="{6696B6C6-123D-453F-A995-60722EBF370A}" destId="{14BA04A0-873B-4AE7-9BE7-198AB10D7D1E}" srcOrd="1" destOrd="0" presId="urn:microsoft.com/office/officeart/2005/8/layout/hierarchy3"/>
    <dgm:cxn modelId="{D4724552-2B1B-4BEE-98EF-B87068D9CAF6}" type="presParOf" srcId="{6696B6C6-123D-453F-A995-60722EBF370A}" destId="{49176D34-BB6A-4EA9-9130-579555A42271}" srcOrd="2" destOrd="0" presId="urn:microsoft.com/office/officeart/2005/8/layout/hierarchy3"/>
    <dgm:cxn modelId="{2C17A841-9A41-4970-8DFA-62BAA98E6938}" type="presParOf" srcId="{6696B6C6-123D-453F-A995-60722EBF370A}" destId="{EA4CACF2-F6D0-4931-B344-3144377D2EE3}" srcOrd="3" destOrd="0" presId="urn:microsoft.com/office/officeart/2005/8/layout/hierarchy3"/>
    <dgm:cxn modelId="{29D760FD-D6B0-4145-8192-D0D178D78DF3}" type="presParOf" srcId="{6696B6C6-123D-453F-A995-60722EBF370A}" destId="{1A4FEB1F-BFCE-44E6-88C5-6D2E4E0AA729}" srcOrd="4" destOrd="0" presId="urn:microsoft.com/office/officeart/2005/8/layout/hierarchy3"/>
    <dgm:cxn modelId="{329487F1-0A27-4905-BCFF-1D37840E017B}" type="presParOf" srcId="{6696B6C6-123D-453F-A995-60722EBF370A}" destId="{C32FC54E-6048-4A87-8D5F-D0493B856B59}" srcOrd="5" destOrd="0" presId="urn:microsoft.com/office/officeart/2005/8/layout/hierarchy3"/>
    <dgm:cxn modelId="{00A8A532-D67B-4C30-B3B1-A08C199F480F}" type="presParOf" srcId="{6696B6C6-123D-453F-A995-60722EBF370A}" destId="{EEB8284C-938B-4CD6-B10C-042174ECBF09}" srcOrd="6" destOrd="0" presId="urn:microsoft.com/office/officeart/2005/8/layout/hierarchy3"/>
    <dgm:cxn modelId="{7C5EBA01-8592-44F3-9ABA-BEC84DDFDCE1}" type="presParOf" srcId="{6696B6C6-123D-453F-A995-60722EBF370A}" destId="{3385A62B-C5C8-4D2E-9505-767BFAC87E5C}" srcOrd="7" destOrd="0" presId="urn:microsoft.com/office/officeart/2005/8/layout/hierarchy3"/>
    <dgm:cxn modelId="{7FA1FA40-90F3-4A84-893D-EBBE8C7BB9E0}" type="presParOf" srcId="{CE979E20-6F40-4ACA-A662-8586AE581CD8}" destId="{3E3141BF-2422-4346-898D-9C903BE5F0B6}" srcOrd="1" destOrd="0" presId="urn:microsoft.com/office/officeart/2005/8/layout/hierarchy3"/>
    <dgm:cxn modelId="{BDACAC6F-D3BE-45FF-A88A-219496A3601A}" type="presParOf" srcId="{3E3141BF-2422-4346-898D-9C903BE5F0B6}" destId="{C53F7007-AE06-498E-A9A8-D24123086D08}" srcOrd="0" destOrd="0" presId="urn:microsoft.com/office/officeart/2005/8/layout/hierarchy3"/>
    <dgm:cxn modelId="{68D05FB7-9C37-4B96-8E4E-EC4C2895C40A}" type="presParOf" srcId="{C53F7007-AE06-498E-A9A8-D24123086D08}" destId="{17C1F1C2-515F-43FB-BC2C-515C1E4ED6AA}" srcOrd="0" destOrd="0" presId="urn:microsoft.com/office/officeart/2005/8/layout/hierarchy3"/>
    <dgm:cxn modelId="{00C755FC-C64D-4032-A87A-F615DDAF1D55}" type="presParOf" srcId="{C53F7007-AE06-498E-A9A8-D24123086D08}" destId="{47BCCA9C-8CBE-4AD0-8672-25A9FE9B7F41}" srcOrd="1" destOrd="0" presId="urn:microsoft.com/office/officeart/2005/8/layout/hierarchy3"/>
    <dgm:cxn modelId="{77BCE232-6BA6-4167-854E-50BB945BED78}" type="presParOf" srcId="{3E3141BF-2422-4346-898D-9C903BE5F0B6}" destId="{44CE0914-CDCD-4240-B758-92E6CFA77DA7}" srcOrd="1" destOrd="0" presId="urn:microsoft.com/office/officeart/2005/8/layout/hierarchy3"/>
    <dgm:cxn modelId="{A58F2DD9-1E7F-4DBF-9A71-2EA0F156FCBD}" type="presParOf" srcId="{44CE0914-CDCD-4240-B758-92E6CFA77DA7}" destId="{99278524-9AC2-4E91-98F4-680C81C0DC61}" srcOrd="0" destOrd="0" presId="urn:microsoft.com/office/officeart/2005/8/layout/hierarchy3"/>
    <dgm:cxn modelId="{0EA023A8-6358-4AE9-A021-A31D229C8C83}" type="presParOf" srcId="{44CE0914-CDCD-4240-B758-92E6CFA77DA7}" destId="{4D3FA4A4-BEF0-4017-A8CD-28FC310659AB}" srcOrd="1" destOrd="0" presId="urn:microsoft.com/office/officeart/2005/8/layout/hierarchy3"/>
    <dgm:cxn modelId="{0A6A383B-6B51-4212-90FA-5616B0CA93F7}" type="presParOf" srcId="{44CE0914-CDCD-4240-B758-92E6CFA77DA7}" destId="{C98F4198-835C-4A93-A155-2D7E00B8151A}" srcOrd="2" destOrd="0" presId="urn:microsoft.com/office/officeart/2005/8/layout/hierarchy3"/>
    <dgm:cxn modelId="{68F9CD9E-4A3B-4250-91D9-AF90BDF157B1}" type="presParOf" srcId="{44CE0914-CDCD-4240-B758-92E6CFA77DA7}" destId="{7C66E4BB-075B-430A-8836-15951E9540E7}"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0473E6-A91B-4D5A-8740-78ADD66818A8}">
      <dsp:nvSpPr>
        <dsp:cNvPr id="0" name=""/>
        <dsp:cNvSpPr/>
      </dsp:nvSpPr>
      <dsp:spPr>
        <a:xfrm>
          <a:off x="703" y="242155"/>
          <a:ext cx="1930506" cy="686624"/>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a:glow rad="101600">
            <a:schemeClr val="accent3">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HEALTHCARE SERVICES</a:t>
          </a:r>
        </a:p>
        <a:p>
          <a:pPr marL="0" lvl="0" indent="0" algn="ctr" defTabSz="533400">
            <a:lnSpc>
              <a:spcPct val="90000"/>
            </a:lnSpc>
            <a:spcBef>
              <a:spcPct val="0"/>
            </a:spcBef>
            <a:spcAft>
              <a:spcPct val="35000"/>
            </a:spcAft>
            <a:buNone/>
          </a:pPr>
          <a:r>
            <a:rPr lang="en-US" sz="1200" b="1" kern="1200" dirty="0"/>
            <a:t>85000000</a:t>
          </a:r>
        </a:p>
      </dsp:txBody>
      <dsp:txXfrm>
        <a:off x="20814" y="262266"/>
        <a:ext cx="1890284" cy="646402"/>
      </dsp:txXfrm>
    </dsp:sp>
    <dsp:sp modelId="{E120D1B9-2E47-47DB-8FB9-521CAE59A720}">
      <dsp:nvSpPr>
        <dsp:cNvPr id="0" name=""/>
        <dsp:cNvSpPr/>
      </dsp:nvSpPr>
      <dsp:spPr>
        <a:xfrm>
          <a:off x="193754" y="928780"/>
          <a:ext cx="193050" cy="435719"/>
        </a:xfrm>
        <a:custGeom>
          <a:avLst/>
          <a:gdLst/>
          <a:ahLst/>
          <a:cxnLst/>
          <a:rect l="0" t="0" r="0" b="0"/>
          <a:pathLst>
            <a:path>
              <a:moveTo>
                <a:pt x="0" y="0"/>
              </a:moveTo>
              <a:lnTo>
                <a:pt x="0" y="435719"/>
              </a:lnTo>
              <a:lnTo>
                <a:pt x="193050" y="435719"/>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BA04A0-873B-4AE7-9BE7-198AB10D7D1E}">
      <dsp:nvSpPr>
        <dsp:cNvPr id="0" name=""/>
        <dsp:cNvSpPr/>
      </dsp:nvSpPr>
      <dsp:spPr>
        <a:xfrm>
          <a:off x="386804" y="1074020"/>
          <a:ext cx="1567030" cy="580959"/>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Comprehensive Health Services</a:t>
          </a:r>
        </a:p>
        <a:p>
          <a:pPr marL="0" lvl="0" indent="0" algn="ctr" defTabSz="533400">
            <a:lnSpc>
              <a:spcPct val="90000"/>
            </a:lnSpc>
            <a:spcBef>
              <a:spcPct val="0"/>
            </a:spcBef>
            <a:spcAft>
              <a:spcPct val="35000"/>
            </a:spcAft>
            <a:buNone/>
          </a:pPr>
          <a:r>
            <a:rPr lang="en-US" sz="1200" b="1" kern="1200" dirty="0"/>
            <a:t>85100000</a:t>
          </a:r>
        </a:p>
      </dsp:txBody>
      <dsp:txXfrm>
        <a:off x="403820" y="1091036"/>
        <a:ext cx="1532998" cy="546927"/>
      </dsp:txXfrm>
    </dsp:sp>
    <dsp:sp modelId="{49176D34-BB6A-4EA9-9130-579555A42271}">
      <dsp:nvSpPr>
        <dsp:cNvPr id="0" name=""/>
        <dsp:cNvSpPr/>
      </dsp:nvSpPr>
      <dsp:spPr>
        <a:xfrm>
          <a:off x="193754" y="928780"/>
          <a:ext cx="193050" cy="1214752"/>
        </a:xfrm>
        <a:custGeom>
          <a:avLst/>
          <a:gdLst/>
          <a:ahLst/>
          <a:cxnLst/>
          <a:rect l="0" t="0" r="0" b="0"/>
          <a:pathLst>
            <a:path>
              <a:moveTo>
                <a:pt x="0" y="0"/>
              </a:moveTo>
              <a:lnTo>
                <a:pt x="0" y="1214752"/>
              </a:lnTo>
              <a:lnTo>
                <a:pt x="193050" y="121475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4CACF2-F6D0-4931-B344-3144377D2EE3}">
      <dsp:nvSpPr>
        <dsp:cNvPr id="0" name=""/>
        <dsp:cNvSpPr/>
      </dsp:nvSpPr>
      <dsp:spPr>
        <a:xfrm>
          <a:off x="386804" y="1800220"/>
          <a:ext cx="1544405" cy="686624"/>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Disease Prevention and Control</a:t>
          </a:r>
        </a:p>
        <a:p>
          <a:pPr marL="0" lvl="0" indent="0" algn="ctr" defTabSz="533400">
            <a:lnSpc>
              <a:spcPct val="90000"/>
            </a:lnSpc>
            <a:spcBef>
              <a:spcPct val="0"/>
            </a:spcBef>
            <a:spcAft>
              <a:spcPct val="35000"/>
            </a:spcAft>
            <a:buNone/>
          </a:pPr>
          <a:r>
            <a:rPr lang="en-US" sz="1200" b="1" kern="1200" dirty="0"/>
            <a:t>85110000</a:t>
          </a:r>
        </a:p>
      </dsp:txBody>
      <dsp:txXfrm>
        <a:off x="406915" y="1820331"/>
        <a:ext cx="1504183" cy="646402"/>
      </dsp:txXfrm>
    </dsp:sp>
    <dsp:sp modelId="{1A4FEB1F-BFCE-44E6-88C5-6D2E4E0AA729}">
      <dsp:nvSpPr>
        <dsp:cNvPr id="0" name=""/>
        <dsp:cNvSpPr/>
      </dsp:nvSpPr>
      <dsp:spPr>
        <a:xfrm>
          <a:off x="193754" y="928780"/>
          <a:ext cx="193050" cy="2046617"/>
        </a:xfrm>
        <a:custGeom>
          <a:avLst/>
          <a:gdLst/>
          <a:ahLst/>
          <a:cxnLst/>
          <a:rect l="0" t="0" r="0" b="0"/>
          <a:pathLst>
            <a:path>
              <a:moveTo>
                <a:pt x="0" y="0"/>
              </a:moveTo>
              <a:lnTo>
                <a:pt x="0" y="2046617"/>
              </a:lnTo>
              <a:lnTo>
                <a:pt x="193050" y="2046617"/>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2FC54E-6048-4A87-8D5F-D0493B856B59}">
      <dsp:nvSpPr>
        <dsp:cNvPr id="0" name=""/>
        <dsp:cNvSpPr/>
      </dsp:nvSpPr>
      <dsp:spPr>
        <a:xfrm>
          <a:off x="386804" y="2632085"/>
          <a:ext cx="1544405" cy="686624"/>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Medical Practice</a:t>
          </a:r>
        </a:p>
        <a:p>
          <a:pPr marL="0" lvl="0" indent="0" algn="ctr" defTabSz="533400">
            <a:lnSpc>
              <a:spcPct val="90000"/>
            </a:lnSpc>
            <a:spcBef>
              <a:spcPct val="0"/>
            </a:spcBef>
            <a:spcAft>
              <a:spcPct val="35000"/>
            </a:spcAft>
            <a:buNone/>
          </a:pPr>
          <a:r>
            <a:rPr lang="en-US" sz="1200" b="1" kern="1200" dirty="0"/>
            <a:t>85120000</a:t>
          </a:r>
        </a:p>
      </dsp:txBody>
      <dsp:txXfrm>
        <a:off x="406915" y="2652196"/>
        <a:ext cx="1504183" cy="646402"/>
      </dsp:txXfrm>
    </dsp:sp>
    <dsp:sp modelId="{EEB8284C-938B-4CD6-B10C-042174ECBF09}">
      <dsp:nvSpPr>
        <dsp:cNvPr id="0" name=""/>
        <dsp:cNvSpPr/>
      </dsp:nvSpPr>
      <dsp:spPr>
        <a:xfrm>
          <a:off x="193754" y="928780"/>
          <a:ext cx="193050" cy="2878481"/>
        </a:xfrm>
        <a:custGeom>
          <a:avLst/>
          <a:gdLst/>
          <a:ahLst/>
          <a:cxnLst/>
          <a:rect l="0" t="0" r="0" b="0"/>
          <a:pathLst>
            <a:path>
              <a:moveTo>
                <a:pt x="0" y="0"/>
              </a:moveTo>
              <a:lnTo>
                <a:pt x="0" y="2878481"/>
              </a:lnTo>
              <a:lnTo>
                <a:pt x="193050" y="2878481"/>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85A62B-C5C8-4D2E-9505-767BFAC87E5C}">
      <dsp:nvSpPr>
        <dsp:cNvPr id="0" name=""/>
        <dsp:cNvSpPr/>
      </dsp:nvSpPr>
      <dsp:spPr>
        <a:xfrm>
          <a:off x="386804" y="3463950"/>
          <a:ext cx="1544405" cy="686624"/>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Food and Nutrition Services</a:t>
          </a:r>
        </a:p>
        <a:p>
          <a:pPr marL="0" lvl="0" indent="0" algn="ctr" defTabSz="533400">
            <a:lnSpc>
              <a:spcPct val="90000"/>
            </a:lnSpc>
            <a:spcBef>
              <a:spcPct val="0"/>
            </a:spcBef>
            <a:spcAft>
              <a:spcPct val="35000"/>
            </a:spcAft>
            <a:buNone/>
          </a:pPr>
          <a:r>
            <a:rPr lang="en-US" sz="1200" b="1" kern="1200" dirty="0"/>
            <a:t>85150000</a:t>
          </a:r>
        </a:p>
      </dsp:txBody>
      <dsp:txXfrm>
        <a:off x="406915" y="3484061"/>
        <a:ext cx="1504183" cy="646402"/>
      </dsp:txXfrm>
    </dsp:sp>
    <dsp:sp modelId="{17C1F1C2-515F-43FB-BC2C-515C1E4ED6AA}">
      <dsp:nvSpPr>
        <dsp:cNvPr id="0" name=""/>
        <dsp:cNvSpPr/>
      </dsp:nvSpPr>
      <dsp:spPr>
        <a:xfrm>
          <a:off x="2221689" y="242155"/>
          <a:ext cx="1930506" cy="686624"/>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a:glow rad="101600">
            <a:schemeClr val="accent3">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POLITICS AND CIVIC AFFAIRS SERVICES</a:t>
          </a:r>
        </a:p>
        <a:p>
          <a:pPr marL="0" lvl="0" indent="0" algn="ctr" defTabSz="533400">
            <a:lnSpc>
              <a:spcPct val="90000"/>
            </a:lnSpc>
            <a:spcBef>
              <a:spcPct val="0"/>
            </a:spcBef>
            <a:spcAft>
              <a:spcPct val="35000"/>
            </a:spcAft>
            <a:buNone/>
          </a:pPr>
          <a:r>
            <a:rPr lang="en-US" sz="1200" b="1" kern="1200" dirty="0"/>
            <a:t>93000000</a:t>
          </a:r>
        </a:p>
      </dsp:txBody>
      <dsp:txXfrm>
        <a:off x="2241800" y="262266"/>
        <a:ext cx="1890284" cy="646402"/>
      </dsp:txXfrm>
    </dsp:sp>
    <dsp:sp modelId="{99278524-9AC2-4E91-98F4-680C81C0DC61}">
      <dsp:nvSpPr>
        <dsp:cNvPr id="0" name=""/>
        <dsp:cNvSpPr/>
      </dsp:nvSpPr>
      <dsp:spPr>
        <a:xfrm>
          <a:off x="2414740" y="928780"/>
          <a:ext cx="193050" cy="488552"/>
        </a:xfrm>
        <a:custGeom>
          <a:avLst/>
          <a:gdLst/>
          <a:ahLst/>
          <a:cxnLst/>
          <a:rect l="0" t="0" r="0" b="0"/>
          <a:pathLst>
            <a:path>
              <a:moveTo>
                <a:pt x="0" y="0"/>
              </a:moveTo>
              <a:lnTo>
                <a:pt x="0" y="488552"/>
              </a:lnTo>
              <a:lnTo>
                <a:pt x="193050" y="48855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3FA4A4-BEF0-4017-A8CD-28FC310659AB}">
      <dsp:nvSpPr>
        <dsp:cNvPr id="0" name=""/>
        <dsp:cNvSpPr/>
      </dsp:nvSpPr>
      <dsp:spPr>
        <a:xfrm>
          <a:off x="2607791" y="1074020"/>
          <a:ext cx="1544405" cy="686624"/>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Humanitarian Aid and Relief</a:t>
          </a:r>
        </a:p>
        <a:p>
          <a:pPr marL="0" lvl="0" indent="0" algn="ctr" defTabSz="533400">
            <a:lnSpc>
              <a:spcPct val="90000"/>
            </a:lnSpc>
            <a:spcBef>
              <a:spcPct val="0"/>
            </a:spcBef>
            <a:spcAft>
              <a:spcPct val="35000"/>
            </a:spcAft>
            <a:buNone/>
          </a:pPr>
          <a:r>
            <a:rPr lang="en-US" sz="1200" b="1" kern="1200" dirty="0"/>
            <a:t>93130000</a:t>
          </a:r>
        </a:p>
      </dsp:txBody>
      <dsp:txXfrm>
        <a:off x="2627902" y="1094131"/>
        <a:ext cx="1504183" cy="646402"/>
      </dsp:txXfrm>
    </dsp:sp>
    <dsp:sp modelId="{C98F4198-835C-4A93-A155-2D7E00B8151A}">
      <dsp:nvSpPr>
        <dsp:cNvPr id="0" name=""/>
        <dsp:cNvSpPr/>
      </dsp:nvSpPr>
      <dsp:spPr>
        <a:xfrm>
          <a:off x="2414740" y="928780"/>
          <a:ext cx="193050" cy="1320417"/>
        </a:xfrm>
        <a:custGeom>
          <a:avLst/>
          <a:gdLst/>
          <a:ahLst/>
          <a:cxnLst/>
          <a:rect l="0" t="0" r="0" b="0"/>
          <a:pathLst>
            <a:path>
              <a:moveTo>
                <a:pt x="0" y="0"/>
              </a:moveTo>
              <a:lnTo>
                <a:pt x="0" y="1320417"/>
              </a:lnTo>
              <a:lnTo>
                <a:pt x="193050" y="1320417"/>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C66E4BB-075B-430A-8836-15951E9540E7}">
      <dsp:nvSpPr>
        <dsp:cNvPr id="0" name=""/>
        <dsp:cNvSpPr/>
      </dsp:nvSpPr>
      <dsp:spPr>
        <a:xfrm>
          <a:off x="2607791" y="1905885"/>
          <a:ext cx="1544405" cy="686624"/>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Community and Social Services</a:t>
          </a:r>
        </a:p>
        <a:p>
          <a:pPr marL="0" lvl="0" indent="0" algn="ctr" defTabSz="533400">
            <a:lnSpc>
              <a:spcPct val="90000"/>
            </a:lnSpc>
            <a:spcBef>
              <a:spcPct val="0"/>
            </a:spcBef>
            <a:spcAft>
              <a:spcPct val="35000"/>
            </a:spcAft>
            <a:buNone/>
          </a:pPr>
          <a:r>
            <a:rPr lang="en-US" sz="1200" b="1" kern="1200" dirty="0"/>
            <a:t>93140000</a:t>
          </a:r>
        </a:p>
      </dsp:txBody>
      <dsp:txXfrm>
        <a:off x="2627902" y="1925996"/>
        <a:ext cx="1504183" cy="64640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38475" cy="463550"/>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5" y="0"/>
            <a:ext cx="3038475" cy="463550"/>
          </a:xfrm>
          <a:prstGeom prst="rect">
            <a:avLst/>
          </a:prstGeom>
        </p:spPr>
        <p:txBody>
          <a:bodyPr vert="horz" lIns="91759" tIns="45880" rIns="91759" bIns="45880" rtlCol="0"/>
          <a:lstStyle>
            <a:lvl1pPr algn="r">
              <a:defRPr sz="1200"/>
            </a:lvl1pPr>
          </a:lstStyle>
          <a:p>
            <a:fld id="{A9B734D9-FBB7-4B85-86A2-24E15EDE55E0}" type="datetimeFigureOut">
              <a:rPr lang="en-US" smtClean="0"/>
              <a:t>1/6/2022</a:t>
            </a:fld>
            <a:endParaRPr lang="en-US" dirty="0"/>
          </a:p>
        </p:txBody>
      </p:sp>
      <p:sp>
        <p:nvSpPr>
          <p:cNvPr id="4" name="Footer Placeholder 3"/>
          <p:cNvSpPr>
            <a:spLocks noGrp="1"/>
          </p:cNvSpPr>
          <p:nvPr>
            <p:ph type="ftr" sz="quarter" idx="2"/>
          </p:nvPr>
        </p:nvSpPr>
        <p:spPr>
          <a:xfrm>
            <a:off x="9" y="8772526"/>
            <a:ext cx="3038475" cy="463550"/>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5" y="8772526"/>
            <a:ext cx="3038475" cy="463550"/>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3408"/>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3408"/>
          </a:xfrm>
          <a:prstGeom prst="rect">
            <a:avLst/>
          </a:prstGeom>
        </p:spPr>
        <p:txBody>
          <a:bodyPr vert="horz" lIns="93155" tIns="46576" rIns="93155" bIns="46576" rtlCol="0"/>
          <a:lstStyle>
            <a:lvl1pPr algn="r">
              <a:defRPr sz="1200"/>
            </a:lvl1pPr>
          </a:lstStyle>
          <a:p>
            <a:fld id="{E3FD6F98-055A-4837-90F2-8E5F6821A1BB}" type="datetimeFigureOut">
              <a:rPr lang="en-US" smtClean="0"/>
              <a:t>1/6/2022</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7"/>
            <a:ext cx="3037840" cy="463407"/>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7"/>
            <a:ext cx="3037840" cy="463407"/>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4031327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795811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27</a:t>
            </a:fld>
            <a:endParaRPr lang="en-US" dirty="0"/>
          </a:p>
        </p:txBody>
      </p:sp>
    </p:spTree>
    <p:extLst>
      <p:ext uri="{BB962C8B-B14F-4D97-AF65-F5344CB8AC3E}">
        <p14:creationId xmlns:p14="http://schemas.microsoft.com/office/powerpoint/2010/main" val="4124108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100805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3993217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3516108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1728634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3331132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3425744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119288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15</a:t>
            </a:fld>
            <a:endParaRPr lang="en-US" dirty="0"/>
          </a:p>
        </p:txBody>
      </p:sp>
    </p:spTree>
    <p:extLst>
      <p:ext uri="{BB962C8B-B14F-4D97-AF65-F5344CB8AC3E}">
        <p14:creationId xmlns:p14="http://schemas.microsoft.com/office/powerpoint/2010/main" val="22211397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Office of Procurement, Contracts and Grants | January 6, 2022</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mailto:ARPA_Projects@DHHS.NC.GOV"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7"/>
          <p:cNvSpPr>
            <a:spLocks noGrp="1"/>
          </p:cNvSpPr>
          <p:nvPr>
            <p:ph type="body" sz="quarter" idx="10"/>
          </p:nvPr>
        </p:nvSpPr>
        <p:spPr>
          <a:xfrm>
            <a:off x="2768596" y="2051009"/>
            <a:ext cx="5774267" cy="2020824"/>
          </a:xfrm>
        </p:spPr>
        <p:txBody>
          <a:bodyPr/>
          <a:lstStyle/>
          <a:p>
            <a:r>
              <a:rPr lang="en-US" sz="1800" dirty="0">
                <a:latin typeface="Gotham Light" pitchFamily="50" charset="0"/>
                <a:cs typeface="Arial"/>
              </a:rPr>
              <a:t>NC Department of Health and Human Services </a:t>
            </a:r>
          </a:p>
          <a:p>
            <a:r>
              <a:rPr lang="en-US" sz="1800" dirty="0">
                <a:latin typeface="Gotham Light" pitchFamily="50" charset="0"/>
                <a:cs typeface="Arial"/>
              </a:rPr>
              <a:t>Office of Procurement, Contracts and Grants</a:t>
            </a:r>
          </a:p>
          <a:p>
            <a:endParaRPr lang="en-US" sz="1800" dirty="0">
              <a:latin typeface="Gotham Light" pitchFamily="50" charset="0"/>
              <a:cs typeface="Arial"/>
            </a:endParaRPr>
          </a:p>
          <a:p>
            <a:r>
              <a:rPr lang="en-US" dirty="0"/>
              <a:t>Overview: </a:t>
            </a:r>
            <a:br>
              <a:rPr lang="en-US" dirty="0"/>
            </a:br>
            <a:r>
              <a:rPr lang="en-US" dirty="0"/>
              <a:t>DHHS ARPA Contracting</a:t>
            </a:r>
          </a:p>
        </p:txBody>
      </p:sp>
      <p:sp>
        <p:nvSpPr>
          <p:cNvPr id="10" name="Text Placeholder 8"/>
          <p:cNvSpPr>
            <a:spLocks noGrp="1"/>
          </p:cNvSpPr>
          <p:nvPr>
            <p:ph type="body" sz="quarter" idx="11"/>
          </p:nvPr>
        </p:nvSpPr>
        <p:spPr>
          <a:xfrm>
            <a:off x="2768596" y="4071833"/>
            <a:ext cx="5774267" cy="948752"/>
          </a:xfrm>
        </p:spPr>
        <p:txBody>
          <a:bodyPr/>
          <a:lstStyle/>
          <a:p>
            <a:r>
              <a:rPr kumimoji="0" lang="en-US" sz="2800" b="0" i="0" u="none" strike="noStrike" kern="1200" cap="none" spc="0" normalizeH="0" baseline="0" noProof="0" dirty="0">
                <a:ln>
                  <a:noFill/>
                </a:ln>
                <a:solidFill>
                  <a:prstClr val="black"/>
                </a:solidFill>
                <a:effectLst/>
                <a:uLnTx/>
                <a:uFillTx/>
                <a:latin typeface="Calibri Light" panose="020F0302020204030204"/>
                <a:ea typeface="+mj-ea"/>
                <a:cs typeface="+mj-cs"/>
              </a:rPr>
              <a:t>Vendor Education Session #2</a:t>
            </a:r>
            <a:endParaRPr lang="en-US" sz="1050" dirty="0"/>
          </a:p>
          <a:p>
            <a:endParaRPr lang="en-US" dirty="0"/>
          </a:p>
        </p:txBody>
      </p:sp>
      <p:sp>
        <p:nvSpPr>
          <p:cNvPr id="11" name="Text Placeholder 9"/>
          <p:cNvSpPr>
            <a:spLocks noGrp="1"/>
          </p:cNvSpPr>
          <p:nvPr>
            <p:ph type="body" sz="quarter" idx="12"/>
          </p:nvPr>
        </p:nvSpPr>
        <p:spPr>
          <a:xfrm>
            <a:off x="2768596" y="5020585"/>
            <a:ext cx="5774267" cy="488226"/>
          </a:xfrm>
        </p:spPr>
        <p:txBody>
          <a:bodyPr>
            <a:normAutofit/>
          </a:bodyPr>
          <a:lstStyle/>
          <a:p>
            <a:r>
              <a:rPr lang="en-US" sz="2000" dirty="0"/>
              <a:t>January 6, 2022</a:t>
            </a:r>
          </a:p>
        </p:txBody>
      </p:sp>
    </p:spTree>
    <p:extLst>
      <p:ext uri="{BB962C8B-B14F-4D97-AF65-F5344CB8AC3E}">
        <p14:creationId xmlns:p14="http://schemas.microsoft.com/office/powerpoint/2010/main" val="2860315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77B6547-7E05-4EA6-905B-6508298674D0}"/>
              </a:ext>
            </a:extLst>
          </p:cNvPr>
          <p:cNvSpPr>
            <a:spLocks noGrp="1"/>
          </p:cNvSpPr>
          <p:nvPr>
            <p:ph type="body" sz="quarter" idx="10"/>
          </p:nvPr>
        </p:nvSpPr>
        <p:spPr/>
        <p:txBody>
          <a:bodyPr/>
          <a:lstStyle/>
          <a:p>
            <a:pPr marL="0" indent="0">
              <a:buNone/>
            </a:pPr>
            <a:r>
              <a:rPr lang="en-US" dirty="0"/>
              <a:t>Types of Projects (General):</a:t>
            </a:r>
          </a:p>
          <a:p>
            <a:pPr lvl="1">
              <a:buFont typeface="Wingdings" panose="05000000000000000000" pitchFamily="2" charset="2"/>
              <a:buChar char="§"/>
            </a:pPr>
            <a:r>
              <a:rPr lang="en-US" sz="3200" dirty="0"/>
              <a:t>Public Health Services</a:t>
            </a:r>
          </a:p>
          <a:p>
            <a:pPr lvl="1">
              <a:buFont typeface="Wingdings" panose="05000000000000000000" pitchFamily="2" charset="2"/>
              <a:buChar char="§"/>
            </a:pPr>
            <a:r>
              <a:rPr lang="en-US" sz="3200" dirty="0"/>
              <a:t>Mental Health Services</a:t>
            </a:r>
          </a:p>
          <a:p>
            <a:pPr lvl="1">
              <a:buFont typeface="Wingdings" panose="05000000000000000000" pitchFamily="2" charset="2"/>
              <a:buChar char="§"/>
            </a:pPr>
            <a:r>
              <a:rPr lang="en-US" sz="3200" dirty="0"/>
              <a:t>Developmental Services</a:t>
            </a:r>
          </a:p>
          <a:p>
            <a:pPr lvl="1">
              <a:buFont typeface="Wingdings" panose="05000000000000000000" pitchFamily="2" charset="2"/>
              <a:buChar char="§"/>
            </a:pPr>
            <a:r>
              <a:rPr lang="en-US" sz="3200" dirty="0"/>
              <a:t>Employment Services</a:t>
            </a:r>
          </a:p>
          <a:p>
            <a:pPr lvl="1">
              <a:buFont typeface="Wingdings" panose="05000000000000000000" pitchFamily="2" charset="2"/>
              <a:buChar char="§"/>
            </a:pPr>
            <a:r>
              <a:rPr lang="en-US" sz="3200" dirty="0"/>
              <a:t>Child and Family Services </a:t>
            </a:r>
          </a:p>
          <a:p>
            <a:pPr lvl="1">
              <a:buFont typeface="Wingdings" panose="05000000000000000000" pitchFamily="2" charset="2"/>
              <a:buChar char="§"/>
            </a:pPr>
            <a:r>
              <a:rPr lang="en-US" sz="3200" dirty="0"/>
              <a:t>Emergency Preparedness</a:t>
            </a:r>
          </a:p>
        </p:txBody>
      </p:sp>
      <p:sp>
        <p:nvSpPr>
          <p:cNvPr id="4" name="Text Placeholder 3">
            <a:extLst>
              <a:ext uri="{FF2B5EF4-FFF2-40B4-BE49-F238E27FC236}">
                <a16:creationId xmlns:a16="http://schemas.microsoft.com/office/drawing/2014/main" id="{017A4835-C144-49F2-B7FD-7AEC4EB28C69}"/>
              </a:ext>
            </a:extLst>
          </p:cNvPr>
          <p:cNvSpPr>
            <a:spLocks noGrp="1"/>
          </p:cNvSpPr>
          <p:nvPr>
            <p:ph type="body" sz="quarter" idx="11"/>
          </p:nvPr>
        </p:nvSpPr>
        <p:spPr/>
        <p:txBody>
          <a:bodyPr/>
          <a:lstStyle/>
          <a:p>
            <a:endParaRPr lang="en-US" dirty="0"/>
          </a:p>
        </p:txBody>
      </p:sp>
      <p:sp>
        <p:nvSpPr>
          <p:cNvPr id="8" name="Title 1">
            <a:extLst>
              <a:ext uri="{FF2B5EF4-FFF2-40B4-BE49-F238E27FC236}">
                <a16:creationId xmlns:a16="http://schemas.microsoft.com/office/drawing/2014/main" id="{A80A488C-9993-440B-98DD-674C31359431}"/>
              </a:ext>
            </a:extLst>
          </p:cNvPr>
          <p:cNvSpPr txBox="1">
            <a:spLocks noGrp="1"/>
          </p:cNvSpPr>
          <p:nvPr>
            <p:ph type="title"/>
          </p:nvPr>
        </p:nvSpPr>
        <p:spPr>
          <a:xfrm>
            <a:off x="674688" y="623888"/>
            <a:ext cx="7842250" cy="549275"/>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Introduction to ARPA: Projects</a:t>
            </a:r>
          </a:p>
        </p:txBody>
      </p:sp>
    </p:spTree>
    <p:extLst>
      <p:ext uri="{BB962C8B-B14F-4D97-AF65-F5344CB8AC3E}">
        <p14:creationId xmlns:p14="http://schemas.microsoft.com/office/powerpoint/2010/main" val="4043079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56B0C-AA73-4E23-A33C-0D30BD52DA6F}"/>
              </a:ext>
            </a:extLst>
          </p:cNvPr>
          <p:cNvSpPr>
            <a:spLocks noGrp="1"/>
          </p:cNvSpPr>
          <p:nvPr>
            <p:ph type="title"/>
          </p:nvPr>
        </p:nvSpPr>
        <p:spPr/>
        <p:txBody>
          <a:bodyPr/>
          <a:lstStyle/>
          <a:p>
            <a:r>
              <a:rPr lang="en-US" dirty="0"/>
              <a:t>Introduction to ARPA: Projects</a:t>
            </a:r>
          </a:p>
        </p:txBody>
      </p:sp>
      <p:sp>
        <p:nvSpPr>
          <p:cNvPr id="3" name="Text Placeholder 2">
            <a:extLst>
              <a:ext uri="{FF2B5EF4-FFF2-40B4-BE49-F238E27FC236}">
                <a16:creationId xmlns:a16="http://schemas.microsoft.com/office/drawing/2014/main" id="{0BE25875-7C84-4A90-AE7A-A347F00383EB}"/>
              </a:ext>
            </a:extLst>
          </p:cNvPr>
          <p:cNvSpPr>
            <a:spLocks noGrp="1"/>
          </p:cNvSpPr>
          <p:nvPr>
            <p:ph type="body" sz="quarter" idx="10"/>
          </p:nvPr>
        </p:nvSpPr>
        <p:spPr/>
        <p:txBody>
          <a:bodyPr/>
          <a:lstStyle/>
          <a:p>
            <a:pPr marL="0" indent="0">
              <a:buNone/>
            </a:pPr>
            <a:r>
              <a:rPr lang="en-US" u="sng" dirty="0"/>
              <a:t>These Questions cannot be answered now:</a:t>
            </a:r>
          </a:p>
          <a:p>
            <a:pPr>
              <a:buFont typeface="Wingdings" panose="05000000000000000000" pitchFamily="2" charset="2"/>
              <a:buChar char="§"/>
            </a:pPr>
            <a:r>
              <a:rPr lang="en-US" dirty="0"/>
              <a:t>What </a:t>
            </a:r>
            <a:r>
              <a:rPr lang="en-US" i="1" dirty="0"/>
              <a:t>specific </a:t>
            </a:r>
            <a:r>
              <a:rPr lang="en-US" dirty="0"/>
              <a:t>projects will be advertised?</a:t>
            </a:r>
          </a:p>
          <a:p>
            <a:pPr>
              <a:buFont typeface="Wingdings" panose="05000000000000000000" pitchFamily="2" charset="2"/>
              <a:buChar char="§"/>
            </a:pPr>
            <a:r>
              <a:rPr lang="en-US" dirty="0"/>
              <a:t>How many projects will be advertised?</a:t>
            </a:r>
          </a:p>
          <a:p>
            <a:pPr>
              <a:buFont typeface="Wingdings" panose="05000000000000000000" pitchFamily="2" charset="2"/>
              <a:buChar char="§"/>
            </a:pPr>
            <a:r>
              <a:rPr lang="en-US" dirty="0"/>
              <a:t>When will the projects be advertised?</a:t>
            </a:r>
          </a:p>
          <a:p>
            <a:pPr>
              <a:buFont typeface="Wingdings" panose="05000000000000000000" pitchFamily="2" charset="2"/>
              <a:buChar char="§"/>
            </a:pPr>
            <a:r>
              <a:rPr lang="en-US" dirty="0"/>
              <a:t>What is the average project value?</a:t>
            </a:r>
          </a:p>
          <a:p>
            <a:pPr>
              <a:buFont typeface="Wingdings" panose="05000000000000000000" pitchFamily="2" charset="2"/>
              <a:buChar char="§"/>
            </a:pPr>
            <a:r>
              <a:rPr lang="en-US" dirty="0"/>
              <a:t>How much is available in each commodity code?</a:t>
            </a:r>
          </a:p>
          <a:p>
            <a:pPr marL="0" indent="0">
              <a:buNone/>
            </a:pPr>
            <a:r>
              <a:rPr lang="en-US" dirty="0"/>
              <a:t>Check the ARPA Projects Portal </a:t>
            </a:r>
            <a:r>
              <a:rPr lang="en-US" i="1" dirty="0"/>
              <a:t>often </a:t>
            </a:r>
            <a:r>
              <a:rPr lang="en-US" dirty="0"/>
              <a:t>for updates </a:t>
            </a:r>
          </a:p>
        </p:txBody>
      </p:sp>
      <p:sp>
        <p:nvSpPr>
          <p:cNvPr id="4" name="Text Placeholder 3">
            <a:extLst>
              <a:ext uri="{FF2B5EF4-FFF2-40B4-BE49-F238E27FC236}">
                <a16:creationId xmlns:a16="http://schemas.microsoft.com/office/drawing/2014/main" id="{23E40125-E3F9-4430-916B-2C9961D134FB}"/>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683504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99FC-9FE9-4F55-AFD1-68F2ABB9DF36}"/>
              </a:ext>
            </a:extLst>
          </p:cNvPr>
          <p:cNvSpPr>
            <a:spLocks noGrp="1"/>
          </p:cNvSpPr>
          <p:nvPr>
            <p:ph type="title"/>
          </p:nvPr>
        </p:nvSpPr>
        <p:spPr/>
        <p:txBody>
          <a:bodyPr/>
          <a:lstStyle/>
          <a:p>
            <a:r>
              <a:rPr lang="en-US" dirty="0"/>
              <a:t>ARPA Contracting Approach</a:t>
            </a:r>
          </a:p>
        </p:txBody>
      </p:sp>
      <p:sp>
        <p:nvSpPr>
          <p:cNvPr id="3" name="Text Placeholder 2">
            <a:extLst>
              <a:ext uri="{FF2B5EF4-FFF2-40B4-BE49-F238E27FC236}">
                <a16:creationId xmlns:a16="http://schemas.microsoft.com/office/drawing/2014/main" id="{F1EEE3A3-63D0-4624-A23B-37B5C2F40024}"/>
              </a:ext>
            </a:extLst>
          </p:cNvPr>
          <p:cNvSpPr>
            <a:spLocks noGrp="1"/>
          </p:cNvSpPr>
          <p:nvPr>
            <p:ph type="body" sz="quarter" idx="10"/>
          </p:nvPr>
        </p:nvSpPr>
        <p:spPr/>
        <p:txBody>
          <a:bodyPr/>
          <a:lstStyle/>
          <a:p>
            <a:pPr marL="0" indent="0">
              <a:buNone/>
            </a:pPr>
            <a:r>
              <a:rPr lang="en-US" sz="2800" dirty="0"/>
              <a:t>Two Primary Components:</a:t>
            </a:r>
            <a:endParaRPr lang="en-US" dirty="0"/>
          </a:p>
          <a:p>
            <a:pPr marL="0" indent="0" algn="ctr">
              <a:buNone/>
            </a:pPr>
            <a:endParaRPr lang="en-US" sz="1400" dirty="0"/>
          </a:p>
          <a:p>
            <a:pPr algn="ctr">
              <a:buFont typeface="Wingdings" panose="05000000000000000000" pitchFamily="2" charset="2"/>
              <a:buChar char="ü"/>
            </a:pPr>
            <a:r>
              <a:rPr lang="en-US" sz="2800" dirty="0">
                <a:highlight>
                  <a:srgbClr val="FFFF00"/>
                </a:highlight>
              </a:rPr>
              <a:t>Prequalification</a:t>
            </a:r>
          </a:p>
          <a:p>
            <a:pPr algn="ctr"/>
            <a:endParaRPr lang="en-US" sz="1400" dirty="0"/>
          </a:p>
          <a:p>
            <a:pPr algn="ctr">
              <a:buFont typeface="Wingdings" panose="05000000000000000000" pitchFamily="2" charset="2"/>
              <a:buChar char="ü"/>
            </a:pPr>
            <a:r>
              <a:rPr lang="en-US" sz="2800" dirty="0">
                <a:highlight>
                  <a:srgbClr val="00FF00"/>
                </a:highlight>
              </a:rPr>
              <a:t>Task Order Management</a:t>
            </a:r>
          </a:p>
          <a:p>
            <a:endParaRPr lang="en-US" dirty="0"/>
          </a:p>
          <a:p>
            <a:pPr marL="0" indent="0" algn="ctr">
              <a:buNone/>
            </a:pPr>
            <a:r>
              <a:rPr lang="en-US" sz="2000" i="1" dirty="0"/>
              <a:t>With Competitive Contracting at the Task Order Level</a:t>
            </a:r>
          </a:p>
        </p:txBody>
      </p:sp>
      <p:sp>
        <p:nvSpPr>
          <p:cNvPr id="4" name="Text Placeholder 3">
            <a:extLst>
              <a:ext uri="{FF2B5EF4-FFF2-40B4-BE49-F238E27FC236}">
                <a16:creationId xmlns:a16="http://schemas.microsoft.com/office/drawing/2014/main" id="{3A79CA18-53F9-4542-9D25-0F5954D77644}"/>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092477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0BCC-8D23-42B8-8161-7A366D1C4FA8}"/>
              </a:ext>
            </a:extLst>
          </p:cNvPr>
          <p:cNvSpPr>
            <a:spLocks noGrp="1"/>
          </p:cNvSpPr>
          <p:nvPr>
            <p:ph type="title"/>
          </p:nvPr>
        </p:nvSpPr>
        <p:spPr/>
        <p:txBody>
          <a:bodyPr/>
          <a:lstStyle/>
          <a:p>
            <a:r>
              <a:rPr lang="en-US" dirty="0"/>
              <a:t>ARPA Contracting Approach: Prequalification</a:t>
            </a:r>
          </a:p>
        </p:txBody>
      </p:sp>
      <p:sp>
        <p:nvSpPr>
          <p:cNvPr id="3" name="Text Placeholder 2">
            <a:extLst>
              <a:ext uri="{FF2B5EF4-FFF2-40B4-BE49-F238E27FC236}">
                <a16:creationId xmlns:a16="http://schemas.microsoft.com/office/drawing/2014/main" id="{8632FB82-F68D-4CA5-B3B8-3E1C6DA3AFC9}"/>
              </a:ext>
            </a:extLst>
          </p:cNvPr>
          <p:cNvSpPr>
            <a:spLocks noGrp="1"/>
          </p:cNvSpPr>
          <p:nvPr>
            <p:ph type="body" sz="quarter" idx="10"/>
          </p:nvPr>
        </p:nvSpPr>
        <p:spPr>
          <a:xfrm>
            <a:off x="628650" y="2116183"/>
            <a:ext cx="7888288" cy="4126924"/>
          </a:xfrm>
        </p:spPr>
        <p:txBody>
          <a:bodyPr/>
          <a:lstStyle/>
          <a:p>
            <a:pPr marL="0" indent="0">
              <a:buNone/>
            </a:pPr>
            <a:r>
              <a:rPr lang="en-US" dirty="0"/>
              <a:t>Vendor prequalification is an information gathering and assessment process that facilitates the Department’s determination of a vendor’s capability, capacity, resources, management processes, and performance. </a:t>
            </a:r>
          </a:p>
        </p:txBody>
      </p:sp>
      <p:sp>
        <p:nvSpPr>
          <p:cNvPr id="4" name="Text Placeholder 3">
            <a:extLst>
              <a:ext uri="{FF2B5EF4-FFF2-40B4-BE49-F238E27FC236}">
                <a16:creationId xmlns:a16="http://schemas.microsoft.com/office/drawing/2014/main" id="{FEA51D94-2ED0-43B6-91B4-0B7441BA00CF}"/>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097812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32A53-438D-476B-B9DA-0FF2D7C0484A}"/>
              </a:ext>
            </a:extLst>
          </p:cNvPr>
          <p:cNvSpPr>
            <a:spLocks noGrp="1"/>
          </p:cNvSpPr>
          <p:nvPr>
            <p:ph type="title"/>
          </p:nvPr>
        </p:nvSpPr>
        <p:spPr/>
        <p:txBody>
          <a:bodyPr/>
          <a:lstStyle/>
          <a:p>
            <a:r>
              <a:rPr lang="en-US" dirty="0"/>
              <a:t>ARPA Contracting Approach: Prequalification</a:t>
            </a:r>
          </a:p>
        </p:txBody>
      </p:sp>
      <p:sp>
        <p:nvSpPr>
          <p:cNvPr id="3" name="Text Placeholder 2">
            <a:extLst>
              <a:ext uri="{FF2B5EF4-FFF2-40B4-BE49-F238E27FC236}">
                <a16:creationId xmlns:a16="http://schemas.microsoft.com/office/drawing/2014/main" id="{CE3348DE-ADF1-4740-9A70-B407776C5207}"/>
              </a:ext>
            </a:extLst>
          </p:cNvPr>
          <p:cNvSpPr>
            <a:spLocks noGrp="1"/>
          </p:cNvSpPr>
          <p:nvPr>
            <p:ph type="body" sz="quarter" idx="11"/>
          </p:nvPr>
        </p:nvSpPr>
        <p:spPr/>
        <p:txBody>
          <a:bodyPr/>
          <a:lstStyle/>
          <a:p>
            <a:endParaRPr lang="en-US" dirty="0"/>
          </a:p>
        </p:txBody>
      </p:sp>
      <p:sp>
        <p:nvSpPr>
          <p:cNvPr id="4" name="Content Placeholder 3">
            <a:extLst>
              <a:ext uri="{FF2B5EF4-FFF2-40B4-BE49-F238E27FC236}">
                <a16:creationId xmlns:a16="http://schemas.microsoft.com/office/drawing/2014/main" id="{27D82C77-4761-4932-8519-C821A50798BE}"/>
              </a:ext>
            </a:extLst>
          </p:cNvPr>
          <p:cNvSpPr>
            <a:spLocks noGrp="1"/>
          </p:cNvSpPr>
          <p:nvPr>
            <p:ph sz="quarter" idx="14"/>
          </p:nvPr>
        </p:nvSpPr>
        <p:spPr/>
        <p:txBody>
          <a:bodyPr/>
          <a:lstStyle/>
          <a:p>
            <a:r>
              <a:rPr lang="en-US" sz="2000" b="1" u="sng" dirty="0"/>
              <a:t>Two Step Process</a:t>
            </a:r>
          </a:p>
          <a:p>
            <a:endParaRPr lang="en-US" sz="2000" b="1" u="sng" dirty="0"/>
          </a:p>
          <a:p>
            <a:r>
              <a:rPr lang="en-US" sz="2000" b="1" dirty="0"/>
              <a:t>Step  1:  </a:t>
            </a:r>
            <a:r>
              <a:rPr lang="en-US" sz="2000" dirty="0"/>
              <a:t>Evaluation of General Responsibility Requirements</a:t>
            </a:r>
          </a:p>
          <a:p>
            <a:endParaRPr lang="en-US" sz="2000" dirty="0"/>
          </a:p>
          <a:p>
            <a:r>
              <a:rPr lang="en-US" sz="2000" b="1" dirty="0"/>
              <a:t>Step  2:</a:t>
            </a:r>
          </a:p>
          <a:p>
            <a:r>
              <a:rPr lang="en-US" sz="2000" dirty="0"/>
              <a:t>Assessment of Technical Competence</a:t>
            </a:r>
          </a:p>
          <a:p>
            <a:endParaRPr lang="en-US" dirty="0"/>
          </a:p>
        </p:txBody>
      </p:sp>
      <p:pic>
        <p:nvPicPr>
          <p:cNvPr id="8" name="Content Placeholder 4">
            <a:extLst>
              <a:ext uri="{FF2B5EF4-FFF2-40B4-BE49-F238E27FC236}">
                <a16:creationId xmlns:a16="http://schemas.microsoft.com/office/drawing/2014/main" id="{F16F56EC-F5EC-4D42-95FE-E1D37D5B60CE}"/>
              </a:ext>
            </a:extLst>
          </p:cNvPr>
          <p:cNvPicPr>
            <a:picLocks noGrp="1" noChangeAspect="1"/>
          </p:cNvPicPr>
          <p:nvPr>
            <p:ph sz="quarter" idx="15"/>
          </p:nvPr>
        </p:nvPicPr>
        <p:blipFill>
          <a:blip r:embed="rId2"/>
          <a:stretch>
            <a:fillRect/>
          </a:stretch>
        </p:blipFill>
        <p:spPr>
          <a:xfrm>
            <a:off x="4303060" y="1422725"/>
            <a:ext cx="4840940" cy="4811221"/>
          </a:xfrm>
        </p:spPr>
      </p:pic>
    </p:spTree>
    <p:extLst>
      <p:ext uri="{BB962C8B-B14F-4D97-AF65-F5344CB8AC3E}">
        <p14:creationId xmlns:p14="http://schemas.microsoft.com/office/powerpoint/2010/main" val="1674699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014F1-B9A3-4544-AA7B-CD0CDC69EE08}"/>
              </a:ext>
            </a:extLst>
          </p:cNvPr>
          <p:cNvSpPr>
            <a:spLocks noGrp="1"/>
          </p:cNvSpPr>
          <p:nvPr>
            <p:ph type="title"/>
          </p:nvPr>
        </p:nvSpPr>
        <p:spPr/>
        <p:txBody>
          <a:bodyPr/>
          <a:lstStyle/>
          <a:p>
            <a:r>
              <a:rPr lang="en-US" dirty="0"/>
              <a:t>ARPA Contracting Approach: Why a Prequalification Process?</a:t>
            </a:r>
          </a:p>
        </p:txBody>
      </p:sp>
      <p:sp>
        <p:nvSpPr>
          <p:cNvPr id="3" name="Text Placeholder 2">
            <a:extLst>
              <a:ext uri="{FF2B5EF4-FFF2-40B4-BE49-F238E27FC236}">
                <a16:creationId xmlns:a16="http://schemas.microsoft.com/office/drawing/2014/main" id="{D9B3A47B-DBB5-4F5E-9727-61C80E517632}"/>
              </a:ext>
            </a:extLst>
          </p:cNvPr>
          <p:cNvSpPr>
            <a:spLocks noGrp="1"/>
          </p:cNvSpPr>
          <p:nvPr>
            <p:ph type="body" sz="quarter" idx="10"/>
          </p:nvPr>
        </p:nvSpPr>
        <p:spPr>
          <a:xfrm>
            <a:off x="628650" y="2090057"/>
            <a:ext cx="7888288" cy="4153050"/>
          </a:xfrm>
        </p:spPr>
        <p:txBody>
          <a:bodyPr/>
          <a:lstStyle/>
          <a:p>
            <a:pPr>
              <a:buFont typeface="Wingdings" panose="05000000000000000000" pitchFamily="2" charset="2"/>
              <a:buChar char="§"/>
            </a:pPr>
            <a:r>
              <a:rPr lang="en-US" dirty="0"/>
              <a:t>Prequalification increases efficiency of the procurement process</a:t>
            </a:r>
          </a:p>
          <a:p>
            <a:pPr>
              <a:buFont typeface="Wingdings" panose="05000000000000000000" pitchFamily="2" charset="2"/>
              <a:buChar char="§"/>
            </a:pPr>
            <a:r>
              <a:rPr lang="en-US" dirty="0"/>
              <a:t>ARPA funds are time limited, so the Department needed to find a way to streamline the procurement process</a:t>
            </a:r>
          </a:p>
          <a:p>
            <a:endParaRPr lang="en-US" dirty="0"/>
          </a:p>
        </p:txBody>
      </p:sp>
      <p:sp>
        <p:nvSpPr>
          <p:cNvPr id="4" name="Text Placeholder 3">
            <a:extLst>
              <a:ext uri="{FF2B5EF4-FFF2-40B4-BE49-F238E27FC236}">
                <a16:creationId xmlns:a16="http://schemas.microsoft.com/office/drawing/2014/main" id="{4A116604-EFE1-435E-9ECC-5C1D284A8D14}"/>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122845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4F92C-33B6-4C25-A705-CFA45F388913}"/>
              </a:ext>
            </a:extLst>
          </p:cNvPr>
          <p:cNvSpPr>
            <a:spLocks noGrp="1"/>
          </p:cNvSpPr>
          <p:nvPr>
            <p:ph type="title"/>
          </p:nvPr>
        </p:nvSpPr>
        <p:spPr/>
        <p:txBody>
          <a:bodyPr/>
          <a:lstStyle/>
          <a:p>
            <a:r>
              <a:rPr lang="en-US" dirty="0"/>
              <a:t>ARPA Contracting Approach: Prequalification</a:t>
            </a:r>
          </a:p>
        </p:txBody>
      </p:sp>
      <p:sp>
        <p:nvSpPr>
          <p:cNvPr id="3" name="Text Placeholder 2">
            <a:extLst>
              <a:ext uri="{FF2B5EF4-FFF2-40B4-BE49-F238E27FC236}">
                <a16:creationId xmlns:a16="http://schemas.microsoft.com/office/drawing/2014/main" id="{7BECE63A-83C1-4E5B-B714-E18072067A89}"/>
              </a:ext>
            </a:extLst>
          </p:cNvPr>
          <p:cNvSpPr>
            <a:spLocks noGrp="1"/>
          </p:cNvSpPr>
          <p:nvPr>
            <p:ph type="body" sz="quarter" idx="10"/>
          </p:nvPr>
        </p:nvSpPr>
        <p:spPr>
          <a:xfrm>
            <a:off x="628650" y="1580607"/>
            <a:ext cx="7888288" cy="4992702"/>
          </a:xfrm>
        </p:spPr>
        <p:txBody>
          <a:bodyPr/>
          <a:lstStyle/>
          <a:p>
            <a:pPr marL="0" indent="0">
              <a:buNone/>
            </a:pPr>
            <a:r>
              <a:rPr lang="en-US" sz="2400" dirty="0"/>
              <a:t>Organizations are required to demonstrate that they have potential to perform under specific commodity codes by providing evidence of :</a:t>
            </a:r>
          </a:p>
          <a:p>
            <a:pPr lvl="1"/>
            <a:r>
              <a:rPr lang="en-US" dirty="0"/>
              <a:t>experience on similar work; </a:t>
            </a:r>
          </a:p>
          <a:p>
            <a:pPr lvl="1"/>
            <a:r>
              <a:rPr lang="en-US" dirty="0"/>
              <a:t>staff training, experience and other expertise; </a:t>
            </a:r>
          </a:p>
          <a:p>
            <a:pPr lvl="1"/>
            <a:r>
              <a:rPr lang="en-US" dirty="0"/>
              <a:t>compliance with health, safety or similar policies; </a:t>
            </a:r>
          </a:p>
          <a:p>
            <a:pPr lvl="1"/>
            <a:r>
              <a:rPr lang="en-US" dirty="0"/>
              <a:t>business and financial structure and resources; and </a:t>
            </a:r>
          </a:p>
          <a:p>
            <a:pPr lvl="1"/>
            <a:r>
              <a:rPr lang="en-US" dirty="0"/>
              <a:t>previous levels of customer satisfaction in relation to similar work.</a:t>
            </a:r>
          </a:p>
        </p:txBody>
      </p:sp>
      <p:sp>
        <p:nvSpPr>
          <p:cNvPr id="4" name="Text Placeholder 3">
            <a:extLst>
              <a:ext uri="{FF2B5EF4-FFF2-40B4-BE49-F238E27FC236}">
                <a16:creationId xmlns:a16="http://schemas.microsoft.com/office/drawing/2014/main" id="{71C08231-490B-49F8-8F32-FECFB4AA7BD4}"/>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995173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FE9E0-FF93-45FF-9B94-11DB9F34B589}"/>
              </a:ext>
            </a:extLst>
          </p:cNvPr>
          <p:cNvSpPr>
            <a:spLocks noGrp="1"/>
          </p:cNvSpPr>
          <p:nvPr>
            <p:ph type="title"/>
          </p:nvPr>
        </p:nvSpPr>
        <p:spPr/>
        <p:txBody>
          <a:bodyPr/>
          <a:lstStyle/>
          <a:p>
            <a:r>
              <a:rPr lang="en-US" dirty="0"/>
              <a:t>Vendor Readiness</a:t>
            </a:r>
          </a:p>
        </p:txBody>
      </p:sp>
      <p:sp>
        <p:nvSpPr>
          <p:cNvPr id="3" name="Text Placeholder 2">
            <a:extLst>
              <a:ext uri="{FF2B5EF4-FFF2-40B4-BE49-F238E27FC236}">
                <a16:creationId xmlns:a16="http://schemas.microsoft.com/office/drawing/2014/main" id="{0D0DDCCA-E5C5-4117-BE97-D0B349CF1779}"/>
              </a:ext>
            </a:extLst>
          </p:cNvPr>
          <p:cNvSpPr>
            <a:spLocks noGrp="1"/>
          </p:cNvSpPr>
          <p:nvPr>
            <p:ph type="body" sz="quarter" idx="10"/>
          </p:nvPr>
        </p:nvSpPr>
        <p:spPr/>
        <p:txBody>
          <a:bodyPr/>
          <a:lstStyle/>
          <a:p>
            <a:pPr>
              <a:buFont typeface="Wingdings" panose="05000000000000000000" pitchFamily="2" charset="2"/>
              <a:buChar char="§"/>
            </a:pPr>
            <a:r>
              <a:rPr lang="en-US" sz="2400" dirty="0"/>
              <a:t>All contracts will be initiated and managed in eProcurement</a:t>
            </a:r>
          </a:p>
          <a:p>
            <a:pPr>
              <a:buFont typeface="Wingdings" panose="05000000000000000000" pitchFamily="2" charset="2"/>
              <a:buChar char="§"/>
            </a:pPr>
            <a:r>
              <a:rPr lang="en-US" sz="2400" dirty="0"/>
              <a:t>Vendors must be registered in Electronic Vendor Portal (eVP) and have a valid vendor number</a:t>
            </a:r>
          </a:p>
          <a:p>
            <a:pPr>
              <a:buFont typeface="Wingdings" panose="05000000000000000000" pitchFamily="2" charset="2"/>
              <a:buChar char="§"/>
            </a:pPr>
            <a:r>
              <a:rPr lang="en-US" sz="2400" dirty="0"/>
              <a:t>eProcurement account must be in good standing  </a:t>
            </a:r>
          </a:p>
          <a:p>
            <a:pPr>
              <a:buFont typeface="Wingdings" panose="05000000000000000000" pitchFamily="2" charset="2"/>
              <a:buChar char="§"/>
            </a:pPr>
            <a:r>
              <a:rPr lang="en-US" sz="2400" dirty="0"/>
              <a:t>Vendors are required to be activated as a vendor with the Office of State Controller (OSC); must upload a completed (or updated) Substitute W-9 form. </a:t>
            </a:r>
          </a:p>
          <a:p>
            <a:pPr>
              <a:buFont typeface="Wingdings" panose="05000000000000000000" pitchFamily="2" charset="2"/>
              <a:buChar char="§"/>
            </a:pPr>
            <a:r>
              <a:rPr lang="en-US" sz="2400" dirty="0"/>
              <a:t>Vendors must be a validly registered entity with the Secretary of State’s Office.</a:t>
            </a:r>
          </a:p>
          <a:p>
            <a:endParaRPr lang="en-US" dirty="0"/>
          </a:p>
        </p:txBody>
      </p:sp>
      <p:sp>
        <p:nvSpPr>
          <p:cNvPr id="4" name="Text Placeholder 3">
            <a:extLst>
              <a:ext uri="{FF2B5EF4-FFF2-40B4-BE49-F238E27FC236}">
                <a16:creationId xmlns:a16="http://schemas.microsoft.com/office/drawing/2014/main" id="{EFE4693D-8D8D-4491-AEC7-DAE4D012B8E3}"/>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40020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BFB190C-B52E-4124-AF09-DF09AC46F450}"/>
              </a:ext>
            </a:extLst>
          </p:cNvPr>
          <p:cNvSpPr>
            <a:spLocks noGrp="1"/>
          </p:cNvSpPr>
          <p:nvPr>
            <p:ph type="body" sz="quarter" idx="18"/>
          </p:nvPr>
        </p:nvSpPr>
        <p:spPr/>
        <p:txBody>
          <a:bodyPr/>
          <a:lstStyle/>
          <a:p>
            <a:pPr>
              <a:buFont typeface="Wingdings" panose="05000000000000000000" pitchFamily="2" charset="2"/>
              <a:buChar char="§"/>
            </a:pPr>
            <a:r>
              <a:rPr lang="en-US" sz="2400" dirty="0"/>
              <a:t>Must submit qualifications through the Service Now application only </a:t>
            </a:r>
          </a:p>
          <a:p>
            <a:pPr>
              <a:buFont typeface="Wingdings" panose="05000000000000000000" pitchFamily="2" charset="2"/>
              <a:buChar char="§"/>
            </a:pPr>
            <a:r>
              <a:rPr lang="en-US" sz="2400" dirty="0"/>
              <a:t>May request prequalification in many commodity codes</a:t>
            </a:r>
          </a:p>
          <a:p>
            <a:pPr>
              <a:buFont typeface="Wingdings" panose="05000000000000000000" pitchFamily="2" charset="2"/>
              <a:buChar char="§"/>
            </a:pPr>
            <a:r>
              <a:rPr lang="en-US" sz="2400" dirty="0"/>
              <a:t>Must be approved in at least one commodity code to be considered “prequalified”</a:t>
            </a:r>
          </a:p>
          <a:p>
            <a:endParaRPr lang="en-US" dirty="0"/>
          </a:p>
        </p:txBody>
      </p:sp>
      <p:sp>
        <p:nvSpPr>
          <p:cNvPr id="3" name="Title 2">
            <a:extLst>
              <a:ext uri="{FF2B5EF4-FFF2-40B4-BE49-F238E27FC236}">
                <a16:creationId xmlns:a16="http://schemas.microsoft.com/office/drawing/2014/main" id="{FF293A9B-FE6C-4E77-844E-5389E6BE7361}"/>
              </a:ext>
            </a:extLst>
          </p:cNvPr>
          <p:cNvSpPr>
            <a:spLocks noGrp="1"/>
          </p:cNvSpPr>
          <p:nvPr>
            <p:ph type="title"/>
          </p:nvPr>
        </p:nvSpPr>
        <p:spPr/>
        <p:txBody>
          <a:bodyPr/>
          <a:lstStyle/>
          <a:p>
            <a:r>
              <a:rPr lang="en-US" dirty="0"/>
              <a:t>Need to Know:</a:t>
            </a:r>
          </a:p>
        </p:txBody>
      </p:sp>
      <p:sp>
        <p:nvSpPr>
          <p:cNvPr id="4" name="Text Placeholder 3">
            <a:extLst>
              <a:ext uri="{FF2B5EF4-FFF2-40B4-BE49-F238E27FC236}">
                <a16:creationId xmlns:a16="http://schemas.microsoft.com/office/drawing/2014/main" id="{E4FA2DC4-735F-43DE-88D7-11703109D3C0}"/>
              </a:ext>
            </a:extLst>
          </p:cNvPr>
          <p:cNvSpPr>
            <a:spLocks noGrp="1"/>
          </p:cNvSpPr>
          <p:nvPr>
            <p:ph type="body" sz="quarter" idx="11"/>
          </p:nvPr>
        </p:nvSpPr>
        <p:spPr/>
        <p:txBody>
          <a:bodyPr/>
          <a:lstStyle/>
          <a:p>
            <a:endParaRPr lang="en-US" dirty="0"/>
          </a:p>
        </p:txBody>
      </p:sp>
      <p:sp>
        <p:nvSpPr>
          <p:cNvPr id="7" name="Text Placeholder 6">
            <a:extLst>
              <a:ext uri="{FF2B5EF4-FFF2-40B4-BE49-F238E27FC236}">
                <a16:creationId xmlns:a16="http://schemas.microsoft.com/office/drawing/2014/main" id="{A370DBB2-05D6-412E-8E2E-1EA8E708F21A}"/>
              </a:ext>
            </a:extLst>
          </p:cNvPr>
          <p:cNvSpPr>
            <a:spLocks noGrp="1"/>
          </p:cNvSpPr>
          <p:nvPr>
            <p:ph type="body" sz="quarter" idx="19"/>
          </p:nvPr>
        </p:nvSpPr>
        <p:spPr/>
        <p:txBody>
          <a:bodyPr/>
          <a:lstStyle/>
          <a:p>
            <a:pPr>
              <a:buFont typeface="Wingdings" panose="05000000000000000000" pitchFamily="2" charset="2"/>
              <a:buChar char="§"/>
            </a:pPr>
            <a:r>
              <a:rPr lang="en-US" sz="2400" dirty="0">
                <a:solidFill>
                  <a:srgbClr val="FF0000"/>
                </a:solidFill>
              </a:rPr>
              <a:t>Must be prequalified to compete for projects</a:t>
            </a:r>
          </a:p>
          <a:p>
            <a:pPr>
              <a:buFont typeface="Wingdings" panose="05000000000000000000" pitchFamily="2" charset="2"/>
              <a:buChar char="§"/>
            </a:pPr>
            <a:r>
              <a:rPr lang="en-US" sz="2400" dirty="0">
                <a:solidFill>
                  <a:srgbClr val="FF0000"/>
                </a:solidFill>
              </a:rPr>
              <a:t>Can only compete for projects in commodity codes prequalified to perform</a:t>
            </a:r>
          </a:p>
          <a:p>
            <a:pPr>
              <a:buFont typeface="Wingdings" panose="05000000000000000000" pitchFamily="2" charset="2"/>
              <a:buChar char="§"/>
            </a:pPr>
            <a:r>
              <a:rPr lang="en-US" sz="2400" dirty="0">
                <a:solidFill>
                  <a:srgbClr val="FF0000"/>
                </a:solidFill>
              </a:rPr>
              <a:t>Information Technology (IT) is not included</a:t>
            </a:r>
          </a:p>
          <a:p>
            <a:endParaRPr lang="en-US" dirty="0"/>
          </a:p>
        </p:txBody>
      </p:sp>
    </p:spTree>
    <p:extLst>
      <p:ext uri="{BB962C8B-B14F-4D97-AF65-F5344CB8AC3E}">
        <p14:creationId xmlns:p14="http://schemas.microsoft.com/office/powerpoint/2010/main" val="2152494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301A9-FE14-4FF6-AC14-47671BF9D891}"/>
              </a:ext>
            </a:extLst>
          </p:cNvPr>
          <p:cNvSpPr>
            <a:spLocks noGrp="1"/>
          </p:cNvSpPr>
          <p:nvPr>
            <p:ph type="title"/>
          </p:nvPr>
        </p:nvSpPr>
        <p:spPr/>
        <p:txBody>
          <a:bodyPr/>
          <a:lstStyle/>
          <a:p>
            <a:r>
              <a:rPr lang="en-US" dirty="0"/>
              <a:t>Master Agreement</a:t>
            </a:r>
          </a:p>
        </p:txBody>
      </p:sp>
      <p:sp>
        <p:nvSpPr>
          <p:cNvPr id="3" name="Text Placeholder 2">
            <a:extLst>
              <a:ext uri="{FF2B5EF4-FFF2-40B4-BE49-F238E27FC236}">
                <a16:creationId xmlns:a16="http://schemas.microsoft.com/office/drawing/2014/main" id="{203B4078-6BB6-4B05-8BD0-0F3C39DDEF80}"/>
              </a:ext>
            </a:extLst>
          </p:cNvPr>
          <p:cNvSpPr>
            <a:spLocks noGrp="1"/>
          </p:cNvSpPr>
          <p:nvPr>
            <p:ph type="body" sz="quarter" idx="10"/>
          </p:nvPr>
        </p:nvSpPr>
        <p:spPr/>
        <p:txBody>
          <a:bodyPr/>
          <a:lstStyle/>
          <a:p>
            <a:pPr marL="0" indent="0">
              <a:buNone/>
            </a:pPr>
            <a:r>
              <a:rPr lang="en-US" sz="2300" u="sng" dirty="0"/>
              <a:t>Terms and Conditions</a:t>
            </a:r>
          </a:p>
          <a:p>
            <a:pPr>
              <a:buFont typeface="Wingdings" panose="05000000000000000000" pitchFamily="2" charset="2"/>
              <a:buChar char="§"/>
            </a:pPr>
            <a:r>
              <a:rPr lang="en-US" sz="2300" dirty="0"/>
              <a:t>The Master Agreement creates the foundational document on which competitively awarded Task Order contracts rely. </a:t>
            </a:r>
          </a:p>
          <a:p>
            <a:pPr>
              <a:buFont typeface="Wingdings" panose="05000000000000000000" pitchFamily="2" charset="2"/>
              <a:buChar char="§"/>
            </a:pPr>
            <a:r>
              <a:rPr lang="en-US" sz="2300" dirty="0"/>
              <a:t>Vendors must agree to the Terms and Conditions in the Master Agreement</a:t>
            </a:r>
          </a:p>
          <a:p>
            <a:pPr>
              <a:buFont typeface="Wingdings" panose="05000000000000000000" pitchFamily="2" charset="2"/>
              <a:buChar char="§"/>
            </a:pPr>
            <a:r>
              <a:rPr lang="en-US" sz="2300" dirty="0"/>
              <a:t>Vendors must sign all compliances and attestations.</a:t>
            </a:r>
          </a:p>
          <a:p>
            <a:pPr>
              <a:buFont typeface="Wingdings" panose="05000000000000000000" pitchFamily="2" charset="2"/>
              <a:buChar char="§"/>
            </a:pPr>
            <a:r>
              <a:rPr lang="en-US" sz="2300" dirty="0"/>
              <a:t>Fully executed Master Agreement holders are added to the list of prequalified vendors. </a:t>
            </a:r>
          </a:p>
          <a:p>
            <a:pPr>
              <a:buFont typeface="Wingdings" panose="05000000000000000000" pitchFamily="2" charset="2"/>
              <a:buChar char="§"/>
            </a:pPr>
            <a:r>
              <a:rPr lang="en-US" sz="2300" dirty="0"/>
              <a:t>Agreement term is three (3) years with two (2) options.</a:t>
            </a:r>
          </a:p>
          <a:p>
            <a:endParaRPr lang="en-US" dirty="0"/>
          </a:p>
        </p:txBody>
      </p:sp>
      <p:sp>
        <p:nvSpPr>
          <p:cNvPr id="4" name="Text Placeholder 3">
            <a:extLst>
              <a:ext uri="{FF2B5EF4-FFF2-40B4-BE49-F238E27FC236}">
                <a16:creationId xmlns:a16="http://schemas.microsoft.com/office/drawing/2014/main" id="{4F9E4B26-5B8F-499A-AAD8-DCFFDCBEB3D6}"/>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467364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Objectives</a:t>
            </a:r>
          </a:p>
        </p:txBody>
      </p:sp>
      <p:sp>
        <p:nvSpPr>
          <p:cNvPr id="6" name="Text Placeholder 5"/>
          <p:cNvSpPr>
            <a:spLocks noGrp="1"/>
          </p:cNvSpPr>
          <p:nvPr>
            <p:ph type="body" sz="quarter" idx="10"/>
          </p:nvPr>
        </p:nvSpPr>
        <p:spPr/>
        <p:txBody>
          <a:bodyPr/>
          <a:lstStyle/>
          <a:p>
            <a:pPr marL="514350" indent="-514350">
              <a:buFont typeface="+mj-lt"/>
              <a:buAutoNum type="arabicParenR"/>
            </a:pPr>
            <a:r>
              <a:rPr lang="en-US" sz="2800" dirty="0"/>
              <a:t>Introduce participants to ARPA</a:t>
            </a:r>
          </a:p>
          <a:p>
            <a:pPr marL="514350" indent="-514350">
              <a:buFont typeface="+mj-lt"/>
              <a:buAutoNum type="arabicParenR"/>
            </a:pPr>
            <a:r>
              <a:rPr lang="en-US" sz="2800" dirty="0"/>
              <a:t>Understand DHHS’s approach to ARPA contracting</a:t>
            </a:r>
          </a:p>
          <a:p>
            <a:pPr marL="514350" indent="-514350">
              <a:buFont typeface="+mj-lt"/>
              <a:buAutoNum type="arabicParenR"/>
            </a:pPr>
            <a:r>
              <a:rPr lang="en-US" sz="2800" dirty="0"/>
              <a:t>Provide a tour of the ARPA Projects Portal</a:t>
            </a:r>
          </a:p>
          <a:p>
            <a:pPr marL="514350" indent="-514350">
              <a:buFont typeface="+mj-lt"/>
              <a:buAutoNum type="arabicParenR"/>
            </a:pPr>
            <a:r>
              <a:rPr lang="en-US" sz="2800" dirty="0"/>
              <a:t>Introduce the prequalification application </a:t>
            </a:r>
          </a:p>
        </p:txBody>
      </p:sp>
      <p:sp>
        <p:nvSpPr>
          <p:cNvPr id="7" name="Text Placeholder 6"/>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953865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8F6CB-C5F9-4AA6-B9D5-2D1A43427B0C}"/>
              </a:ext>
            </a:extLst>
          </p:cNvPr>
          <p:cNvSpPr>
            <a:spLocks noGrp="1"/>
          </p:cNvSpPr>
          <p:nvPr>
            <p:ph type="title"/>
          </p:nvPr>
        </p:nvSpPr>
        <p:spPr/>
        <p:txBody>
          <a:bodyPr/>
          <a:lstStyle/>
          <a:p>
            <a:r>
              <a:rPr lang="en-US" dirty="0"/>
              <a:t>Master Agreement</a:t>
            </a:r>
          </a:p>
        </p:txBody>
      </p:sp>
      <p:sp>
        <p:nvSpPr>
          <p:cNvPr id="3" name="Text Placeholder 2">
            <a:extLst>
              <a:ext uri="{FF2B5EF4-FFF2-40B4-BE49-F238E27FC236}">
                <a16:creationId xmlns:a16="http://schemas.microsoft.com/office/drawing/2014/main" id="{5D2D8563-BBBD-48FB-8B8E-7B545929DA63}"/>
              </a:ext>
            </a:extLst>
          </p:cNvPr>
          <p:cNvSpPr>
            <a:spLocks noGrp="1"/>
          </p:cNvSpPr>
          <p:nvPr>
            <p:ph type="body" sz="quarter" idx="10"/>
          </p:nvPr>
        </p:nvSpPr>
        <p:spPr/>
        <p:txBody>
          <a:bodyPr/>
          <a:lstStyle/>
          <a:p>
            <a:pPr marL="0" indent="0">
              <a:buNone/>
            </a:pPr>
            <a:r>
              <a:rPr lang="en-US" u="sng" dirty="0"/>
              <a:t>Adequate Competition</a:t>
            </a:r>
          </a:p>
          <a:p>
            <a:pPr>
              <a:buFont typeface="Wingdings" panose="05000000000000000000" pitchFamily="2" charset="2"/>
              <a:buChar char="§"/>
            </a:pPr>
            <a:r>
              <a:rPr lang="en-US" dirty="0"/>
              <a:t>Prequalified vendors are expected to participate by responding to competitive task order requests</a:t>
            </a:r>
          </a:p>
          <a:p>
            <a:pPr>
              <a:buFont typeface="Wingdings" panose="05000000000000000000" pitchFamily="2" charset="2"/>
              <a:buChar char="§"/>
            </a:pPr>
            <a:r>
              <a:rPr lang="en-US" dirty="0"/>
              <a:t>Non-engaged vendors may be removed from the Master Agreement (off-ramping)</a:t>
            </a:r>
          </a:p>
          <a:p>
            <a:pPr>
              <a:buFont typeface="Wingdings" panose="05000000000000000000" pitchFamily="2" charset="2"/>
              <a:buChar char="§"/>
            </a:pPr>
            <a:r>
              <a:rPr lang="en-US" dirty="0"/>
              <a:t>Vendors may be added as necessary to ensure adequate competition exists in service areas (on-ramping)</a:t>
            </a:r>
          </a:p>
          <a:p>
            <a:endParaRPr lang="en-US" dirty="0"/>
          </a:p>
        </p:txBody>
      </p:sp>
      <p:sp>
        <p:nvSpPr>
          <p:cNvPr id="4" name="Text Placeholder 3">
            <a:extLst>
              <a:ext uri="{FF2B5EF4-FFF2-40B4-BE49-F238E27FC236}">
                <a16:creationId xmlns:a16="http://schemas.microsoft.com/office/drawing/2014/main" id="{41BA74AD-187F-4FD8-8771-98345AFAC755}"/>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377823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26A3F-6582-4375-8A63-01AF50B49923}"/>
              </a:ext>
            </a:extLst>
          </p:cNvPr>
          <p:cNvSpPr>
            <a:spLocks noGrp="1"/>
          </p:cNvSpPr>
          <p:nvPr>
            <p:ph type="title"/>
          </p:nvPr>
        </p:nvSpPr>
        <p:spPr/>
        <p:txBody>
          <a:bodyPr/>
          <a:lstStyle/>
          <a:p>
            <a:r>
              <a:rPr lang="en-US" dirty="0"/>
              <a:t>Master Agreement </a:t>
            </a:r>
          </a:p>
        </p:txBody>
      </p:sp>
      <p:sp>
        <p:nvSpPr>
          <p:cNvPr id="3" name="Text Placeholder 2">
            <a:extLst>
              <a:ext uri="{FF2B5EF4-FFF2-40B4-BE49-F238E27FC236}">
                <a16:creationId xmlns:a16="http://schemas.microsoft.com/office/drawing/2014/main" id="{59D917D3-9348-4EE0-90B7-830DCB506A46}"/>
              </a:ext>
            </a:extLst>
          </p:cNvPr>
          <p:cNvSpPr>
            <a:spLocks noGrp="1"/>
          </p:cNvSpPr>
          <p:nvPr>
            <p:ph type="body" sz="quarter" idx="10"/>
          </p:nvPr>
        </p:nvSpPr>
        <p:spPr/>
        <p:txBody>
          <a:bodyPr/>
          <a:lstStyle/>
          <a:p>
            <a:pPr marL="0" indent="0">
              <a:buNone/>
            </a:pPr>
            <a:r>
              <a:rPr lang="en-US" u="sng" dirty="0"/>
              <a:t>Minimum and Maximum Awards </a:t>
            </a:r>
          </a:p>
          <a:p>
            <a:pPr>
              <a:buFont typeface="Wingdings" panose="05000000000000000000" pitchFamily="2" charset="2"/>
              <a:buChar char="§"/>
            </a:pPr>
            <a:r>
              <a:rPr lang="en-US" sz="2600" dirty="0"/>
              <a:t>No minimum task order dollar guarantee for any prequalified vendor, meaning a task order is not guaranteed during the term of the Master Contract for any prequalified vendor. </a:t>
            </a:r>
          </a:p>
          <a:p>
            <a:pPr>
              <a:buFont typeface="Wingdings" panose="05000000000000000000" pitchFamily="2" charset="2"/>
              <a:buChar char="§"/>
            </a:pPr>
            <a:r>
              <a:rPr lang="en-US" sz="2600" dirty="0"/>
              <a:t>No minimum or maximum dollar ceiling amount for each individual task order placed under the Master Agreement. </a:t>
            </a:r>
          </a:p>
          <a:p>
            <a:pPr>
              <a:buFont typeface="Wingdings" panose="05000000000000000000" pitchFamily="2" charset="2"/>
              <a:buChar char="§"/>
            </a:pPr>
            <a:r>
              <a:rPr lang="en-US" sz="2600" dirty="0"/>
              <a:t>No minimum number of or limit on the number of task orders that may be placed under the Master Agreement. </a:t>
            </a:r>
          </a:p>
          <a:p>
            <a:endParaRPr lang="en-US" dirty="0"/>
          </a:p>
        </p:txBody>
      </p:sp>
      <p:sp>
        <p:nvSpPr>
          <p:cNvPr id="4" name="Text Placeholder 3">
            <a:extLst>
              <a:ext uri="{FF2B5EF4-FFF2-40B4-BE49-F238E27FC236}">
                <a16:creationId xmlns:a16="http://schemas.microsoft.com/office/drawing/2014/main" id="{AC29AE6E-FA9D-4D8C-9D63-5569BF9F83C9}"/>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264378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D07A5-F740-457A-85FC-3BE43308B2AF}"/>
              </a:ext>
            </a:extLst>
          </p:cNvPr>
          <p:cNvSpPr>
            <a:spLocks noGrp="1"/>
          </p:cNvSpPr>
          <p:nvPr>
            <p:ph type="title"/>
          </p:nvPr>
        </p:nvSpPr>
        <p:spPr/>
        <p:txBody>
          <a:bodyPr/>
          <a:lstStyle/>
          <a:p>
            <a:r>
              <a:rPr lang="en-US" dirty="0"/>
              <a:t>Master Agreement</a:t>
            </a:r>
          </a:p>
        </p:txBody>
      </p:sp>
      <p:sp>
        <p:nvSpPr>
          <p:cNvPr id="3" name="Text Placeholder 2">
            <a:extLst>
              <a:ext uri="{FF2B5EF4-FFF2-40B4-BE49-F238E27FC236}">
                <a16:creationId xmlns:a16="http://schemas.microsoft.com/office/drawing/2014/main" id="{5FAAB7F2-392B-4AC0-BB4D-88E8E6807C06}"/>
              </a:ext>
            </a:extLst>
          </p:cNvPr>
          <p:cNvSpPr>
            <a:spLocks noGrp="1"/>
          </p:cNvSpPr>
          <p:nvPr>
            <p:ph type="body" sz="quarter" idx="10"/>
          </p:nvPr>
        </p:nvSpPr>
        <p:spPr/>
        <p:txBody>
          <a:bodyPr/>
          <a:lstStyle/>
          <a:p>
            <a:pPr marL="0" indent="0">
              <a:buNone/>
            </a:pPr>
            <a:r>
              <a:rPr lang="en-US" sz="2000" u="sng" dirty="0"/>
              <a:t>Contract Types</a:t>
            </a:r>
          </a:p>
          <a:p>
            <a:pPr>
              <a:buFont typeface="Wingdings" panose="05000000000000000000" pitchFamily="2" charset="2"/>
              <a:buChar char="§"/>
            </a:pPr>
            <a:r>
              <a:rPr lang="en-US" sz="2000" dirty="0"/>
              <a:t>The Master Agreement permits the use of all contract types at the task order level </a:t>
            </a:r>
          </a:p>
          <a:p>
            <a:pPr lvl="1"/>
            <a:r>
              <a:rPr lang="en-US" sz="2000" dirty="0"/>
              <a:t>Cost-Reimbursement (all types)</a:t>
            </a:r>
          </a:p>
          <a:p>
            <a:pPr lvl="1"/>
            <a:r>
              <a:rPr lang="en-US" sz="2000" dirty="0"/>
              <a:t>Fixed-Price (all types)</a:t>
            </a:r>
          </a:p>
          <a:p>
            <a:pPr lvl="1"/>
            <a:r>
              <a:rPr lang="en-US" sz="2000" dirty="0"/>
              <a:t>Time-and-Materials</a:t>
            </a:r>
          </a:p>
          <a:p>
            <a:pPr lvl="1"/>
            <a:r>
              <a:rPr lang="en-US" sz="2000" dirty="0"/>
              <a:t>Labor-Hour </a:t>
            </a:r>
          </a:p>
          <a:p>
            <a:pPr marL="457200" lvl="1" indent="0">
              <a:buNone/>
            </a:pPr>
            <a:endParaRPr lang="en-US" sz="1100" dirty="0"/>
          </a:p>
          <a:p>
            <a:pPr>
              <a:buFont typeface="Wingdings" panose="05000000000000000000" pitchFamily="2" charset="2"/>
              <a:buChar char="§"/>
            </a:pPr>
            <a:r>
              <a:rPr lang="en-US" sz="2000" dirty="0"/>
              <a:t>Task orders may also combine more than one contract type </a:t>
            </a:r>
          </a:p>
          <a:p>
            <a:pPr>
              <a:buFont typeface="Wingdings" panose="05000000000000000000" pitchFamily="2" charset="2"/>
              <a:buChar char="§"/>
            </a:pPr>
            <a:endParaRPr lang="en-US" sz="1100" dirty="0"/>
          </a:p>
          <a:p>
            <a:pPr>
              <a:buFont typeface="Wingdings" panose="05000000000000000000" pitchFamily="2" charset="2"/>
              <a:buChar char="§"/>
            </a:pPr>
            <a:r>
              <a:rPr lang="en-US" sz="2000" dirty="0"/>
              <a:t>Task orders may include incentives, performance-based measures, and multi-year or option periods. </a:t>
            </a:r>
          </a:p>
          <a:p>
            <a:endParaRPr lang="en-US" dirty="0"/>
          </a:p>
        </p:txBody>
      </p:sp>
      <p:sp>
        <p:nvSpPr>
          <p:cNvPr id="4" name="Text Placeholder 3">
            <a:extLst>
              <a:ext uri="{FF2B5EF4-FFF2-40B4-BE49-F238E27FC236}">
                <a16:creationId xmlns:a16="http://schemas.microsoft.com/office/drawing/2014/main" id="{C7D77499-CFAF-49B1-A608-CD4360206A44}"/>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38505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DBA11-6005-4517-9828-8B1F4D9996DF}"/>
              </a:ext>
            </a:extLst>
          </p:cNvPr>
          <p:cNvSpPr>
            <a:spLocks noGrp="1"/>
          </p:cNvSpPr>
          <p:nvPr>
            <p:ph type="title"/>
          </p:nvPr>
        </p:nvSpPr>
        <p:spPr/>
        <p:txBody>
          <a:bodyPr/>
          <a:lstStyle/>
          <a:p>
            <a:r>
              <a:rPr lang="en-US" dirty="0"/>
              <a:t>ARPA Projects Portal</a:t>
            </a:r>
          </a:p>
        </p:txBody>
      </p:sp>
      <p:sp>
        <p:nvSpPr>
          <p:cNvPr id="3" name="Text Placeholder 2">
            <a:extLst>
              <a:ext uri="{FF2B5EF4-FFF2-40B4-BE49-F238E27FC236}">
                <a16:creationId xmlns:a16="http://schemas.microsoft.com/office/drawing/2014/main" id="{175A0919-82A6-4202-B3FF-444CCBA6517C}"/>
              </a:ext>
            </a:extLst>
          </p:cNvPr>
          <p:cNvSpPr>
            <a:spLocks noGrp="1"/>
          </p:cNvSpPr>
          <p:nvPr>
            <p:ph type="body" sz="quarter" idx="10"/>
          </p:nvPr>
        </p:nvSpPr>
        <p:spPr/>
        <p:txBody>
          <a:bodyPr/>
          <a:lstStyle/>
          <a:p>
            <a:pPr>
              <a:buFont typeface="Wingdings" panose="05000000000000000000" pitchFamily="2" charset="2"/>
              <a:buChar char="§"/>
            </a:pPr>
            <a:r>
              <a:rPr lang="en-US" sz="2200" dirty="0"/>
              <a:t>The ARPA Projects Portal (Portal) provides a one-stop resource for vendors to learn about and apply for prequalification, submit competitive offers on advertised projects, exchange contract and vendor performance information, and communicate directly with Department points of contact.</a:t>
            </a:r>
          </a:p>
          <a:p>
            <a:pPr>
              <a:buFont typeface="Wingdings" panose="05000000000000000000" pitchFamily="2" charset="2"/>
              <a:buChar char="§"/>
            </a:pPr>
            <a:r>
              <a:rPr lang="en-US" sz="2200" dirty="0"/>
              <a:t>The Portal contains a link to the application that was developed to increase efficiency in the ARPA contracting process by providing a tool to prequalify vendors to participate on DHHS projects. </a:t>
            </a:r>
          </a:p>
          <a:p>
            <a:endParaRPr lang="en-US" sz="2200" dirty="0"/>
          </a:p>
          <a:p>
            <a:pPr marL="0" indent="0" algn="ctr">
              <a:buNone/>
            </a:pPr>
            <a:r>
              <a:rPr lang="en-US" sz="2200" dirty="0">
                <a:solidFill>
                  <a:schemeClr val="accent1">
                    <a:lumMod val="75000"/>
                  </a:schemeClr>
                </a:solidFill>
              </a:rPr>
              <a:t>&lt;Tour Portal Home Page&gt;</a:t>
            </a:r>
          </a:p>
          <a:p>
            <a:endParaRPr lang="en-US" dirty="0"/>
          </a:p>
        </p:txBody>
      </p:sp>
      <p:sp>
        <p:nvSpPr>
          <p:cNvPr id="4" name="Text Placeholder 3">
            <a:extLst>
              <a:ext uri="{FF2B5EF4-FFF2-40B4-BE49-F238E27FC236}">
                <a16:creationId xmlns:a16="http://schemas.microsoft.com/office/drawing/2014/main" id="{FD792791-61AB-441E-B798-53F7F9273F47}"/>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401455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46475-15BC-4612-9FD7-4403FEA13060}"/>
              </a:ext>
            </a:extLst>
          </p:cNvPr>
          <p:cNvSpPr>
            <a:spLocks noGrp="1"/>
          </p:cNvSpPr>
          <p:nvPr>
            <p:ph type="title"/>
          </p:nvPr>
        </p:nvSpPr>
        <p:spPr/>
        <p:txBody>
          <a:bodyPr/>
          <a:lstStyle/>
          <a:p>
            <a:r>
              <a:rPr lang="en-US" dirty="0"/>
              <a:t>ARPA Projects Portal</a:t>
            </a:r>
          </a:p>
        </p:txBody>
      </p:sp>
      <p:sp>
        <p:nvSpPr>
          <p:cNvPr id="3" name="Text Placeholder 2">
            <a:extLst>
              <a:ext uri="{FF2B5EF4-FFF2-40B4-BE49-F238E27FC236}">
                <a16:creationId xmlns:a16="http://schemas.microsoft.com/office/drawing/2014/main" id="{419DC86A-7D9B-4D1C-B1C5-B4C351D5DE22}"/>
              </a:ext>
            </a:extLst>
          </p:cNvPr>
          <p:cNvSpPr>
            <a:spLocks noGrp="1"/>
          </p:cNvSpPr>
          <p:nvPr>
            <p:ph type="body" sz="quarter" idx="10"/>
          </p:nvPr>
        </p:nvSpPr>
        <p:spPr>
          <a:xfrm>
            <a:off x="628650" y="1763486"/>
            <a:ext cx="7888288" cy="4479621"/>
          </a:xfrm>
        </p:spPr>
        <p:txBody>
          <a:bodyPr/>
          <a:lstStyle/>
          <a:p>
            <a:pPr>
              <a:buFont typeface="Wingdings" panose="05000000000000000000" pitchFamily="2" charset="2"/>
              <a:buChar char="§"/>
            </a:pPr>
            <a:r>
              <a:rPr lang="en-US" dirty="0">
                <a:solidFill>
                  <a:schemeClr val="accent1">
                    <a:lumMod val="75000"/>
                  </a:schemeClr>
                </a:solidFill>
              </a:rPr>
              <a:t>&lt;Demo Prequalification Application&gt;</a:t>
            </a:r>
          </a:p>
          <a:p>
            <a:endParaRPr lang="en-US" dirty="0"/>
          </a:p>
        </p:txBody>
      </p:sp>
      <p:sp>
        <p:nvSpPr>
          <p:cNvPr id="4" name="Text Placeholder 3">
            <a:extLst>
              <a:ext uri="{FF2B5EF4-FFF2-40B4-BE49-F238E27FC236}">
                <a16:creationId xmlns:a16="http://schemas.microsoft.com/office/drawing/2014/main" id="{1C8C26FD-B4FB-4E0F-B68E-2237C17A7605}"/>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6675771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B6C94-CA73-4EDA-847D-2A1B5E75262B}"/>
              </a:ext>
            </a:extLst>
          </p:cNvPr>
          <p:cNvSpPr>
            <a:spLocks noGrp="1"/>
          </p:cNvSpPr>
          <p:nvPr>
            <p:ph type="title"/>
          </p:nvPr>
        </p:nvSpPr>
        <p:spPr/>
        <p:txBody>
          <a:bodyPr/>
          <a:lstStyle/>
          <a:p>
            <a:r>
              <a:rPr lang="en-US" dirty="0"/>
              <a:t>Vendor Education Session #2: Wrap Up</a:t>
            </a:r>
          </a:p>
        </p:txBody>
      </p:sp>
      <p:sp>
        <p:nvSpPr>
          <p:cNvPr id="3" name="Text Placeholder 2">
            <a:extLst>
              <a:ext uri="{FF2B5EF4-FFF2-40B4-BE49-F238E27FC236}">
                <a16:creationId xmlns:a16="http://schemas.microsoft.com/office/drawing/2014/main" id="{CCC2B7FA-5C71-4DBB-B1C3-C52353E2E4A3}"/>
              </a:ext>
            </a:extLst>
          </p:cNvPr>
          <p:cNvSpPr>
            <a:spLocks noGrp="1"/>
          </p:cNvSpPr>
          <p:nvPr>
            <p:ph type="body" sz="quarter" idx="10"/>
          </p:nvPr>
        </p:nvSpPr>
        <p:spPr>
          <a:xfrm>
            <a:off x="628650" y="1763486"/>
            <a:ext cx="7888288" cy="4479621"/>
          </a:xfrm>
        </p:spPr>
        <p:txBody>
          <a:bodyPr/>
          <a:lstStyle/>
          <a:p>
            <a:pPr marL="0" indent="0">
              <a:buNone/>
            </a:pPr>
            <a:r>
              <a:rPr lang="en-US" sz="3600" b="1" dirty="0"/>
              <a:t>Questions?</a:t>
            </a:r>
          </a:p>
          <a:p>
            <a:endParaRPr lang="en-US" dirty="0"/>
          </a:p>
        </p:txBody>
      </p:sp>
      <p:sp>
        <p:nvSpPr>
          <p:cNvPr id="4" name="Text Placeholder 3">
            <a:extLst>
              <a:ext uri="{FF2B5EF4-FFF2-40B4-BE49-F238E27FC236}">
                <a16:creationId xmlns:a16="http://schemas.microsoft.com/office/drawing/2014/main" id="{1B2CFFCA-70BB-401E-B545-EA60DA008D70}"/>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874274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C161A-D70C-44B8-9992-ADE2AFDBA983}"/>
              </a:ext>
            </a:extLst>
          </p:cNvPr>
          <p:cNvSpPr>
            <a:spLocks noGrp="1"/>
          </p:cNvSpPr>
          <p:nvPr>
            <p:ph type="title"/>
          </p:nvPr>
        </p:nvSpPr>
        <p:spPr/>
        <p:txBody>
          <a:bodyPr/>
          <a:lstStyle/>
          <a:p>
            <a:r>
              <a:rPr lang="en-US" dirty="0"/>
              <a:t>ARPA Contracting Approach: </a:t>
            </a:r>
            <a:br>
              <a:rPr lang="en-US" dirty="0"/>
            </a:br>
            <a:r>
              <a:rPr lang="en-US" dirty="0"/>
              <a:t>Task Order Management</a:t>
            </a:r>
          </a:p>
        </p:txBody>
      </p:sp>
      <p:sp>
        <p:nvSpPr>
          <p:cNvPr id="3" name="Text Placeholder 2">
            <a:extLst>
              <a:ext uri="{FF2B5EF4-FFF2-40B4-BE49-F238E27FC236}">
                <a16:creationId xmlns:a16="http://schemas.microsoft.com/office/drawing/2014/main" id="{2C010798-F0CC-4C74-A6E0-89A9BE0D8559}"/>
              </a:ext>
            </a:extLst>
          </p:cNvPr>
          <p:cNvSpPr>
            <a:spLocks noGrp="1"/>
          </p:cNvSpPr>
          <p:nvPr>
            <p:ph type="body" sz="quarter" idx="10"/>
          </p:nvPr>
        </p:nvSpPr>
        <p:spPr>
          <a:xfrm>
            <a:off x="628650" y="2259873"/>
            <a:ext cx="7888288" cy="3983233"/>
          </a:xfrm>
        </p:spPr>
        <p:txBody>
          <a:bodyPr/>
          <a:lstStyle/>
          <a:p>
            <a:pPr marL="0" indent="0">
              <a:buNone/>
            </a:pPr>
            <a:r>
              <a:rPr lang="en-US" sz="3600" i="1" dirty="0"/>
              <a:t>Coming Soon!</a:t>
            </a:r>
          </a:p>
          <a:p>
            <a:endParaRPr lang="en-US" dirty="0"/>
          </a:p>
        </p:txBody>
      </p:sp>
      <p:sp>
        <p:nvSpPr>
          <p:cNvPr id="4" name="Text Placeholder 3">
            <a:extLst>
              <a:ext uri="{FF2B5EF4-FFF2-40B4-BE49-F238E27FC236}">
                <a16:creationId xmlns:a16="http://schemas.microsoft.com/office/drawing/2014/main" id="{6E015570-9967-4998-8CA1-FDF82EC23F17}"/>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012516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B7C25-1044-4A0F-BEB8-10473066C0B0}"/>
              </a:ext>
            </a:extLst>
          </p:cNvPr>
          <p:cNvSpPr>
            <a:spLocks noGrp="1"/>
          </p:cNvSpPr>
          <p:nvPr>
            <p:ph type="title"/>
          </p:nvPr>
        </p:nvSpPr>
        <p:spPr/>
        <p:txBody>
          <a:bodyPr/>
          <a:lstStyle/>
          <a:p>
            <a:r>
              <a:rPr lang="en-US" dirty="0"/>
              <a:t>Vendor Education Session #2: Wrap Up</a:t>
            </a:r>
          </a:p>
        </p:txBody>
      </p:sp>
      <p:sp>
        <p:nvSpPr>
          <p:cNvPr id="3" name="Text Placeholder 2">
            <a:extLst>
              <a:ext uri="{FF2B5EF4-FFF2-40B4-BE49-F238E27FC236}">
                <a16:creationId xmlns:a16="http://schemas.microsoft.com/office/drawing/2014/main" id="{8E235D3E-8A07-4D33-A429-7D83941459A9}"/>
              </a:ext>
            </a:extLst>
          </p:cNvPr>
          <p:cNvSpPr>
            <a:spLocks noGrp="1"/>
          </p:cNvSpPr>
          <p:nvPr>
            <p:ph type="body" sz="quarter" idx="10"/>
          </p:nvPr>
        </p:nvSpPr>
        <p:spPr/>
        <p:txBody>
          <a:bodyPr/>
          <a:lstStyle/>
          <a:p>
            <a:pPr marL="0" indent="0">
              <a:buNone/>
            </a:pPr>
            <a:r>
              <a:rPr lang="en-US" sz="2200" dirty="0"/>
              <a:t>What happens next?</a:t>
            </a:r>
          </a:p>
          <a:p>
            <a:pPr marL="514350" indent="-514350">
              <a:buFont typeface="+mj-lt"/>
              <a:buAutoNum type="arabicPeriod"/>
            </a:pPr>
            <a:r>
              <a:rPr lang="en-US" sz="2000" dirty="0"/>
              <a:t>Start your application for prequalification</a:t>
            </a:r>
          </a:p>
          <a:p>
            <a:pPr marL="514350" indent="-514350">
              <a:buFont typeface="+mj-lt"/>
              <a:buAutoNum type="arabicPeriod"/>
            </a:pPr>
            <a:r>
              <a:rPr lang="en-US" sz="2000" dirty="0"/>
              <a:t>Look for this presentation on the ARPA Portal</a:t>
            </a:r>
          </a:p>
          <a:p>
            <a:pPr marL="514350" indent="-514350">
              <a:buFont typeface="+mj-lt"/>
              <a:buAutoNum type="arabicPeriod"/>
            </a:pPr>
            <a:r>
              <a:rPr lang="en-US" sz="2000" dirty="0"/>
              <a:t>Start your application for prequalification</a:t>
            </a:r>
          </a:p>
          <a:p>
            <a:pPr marL="514350" indent="-514350">
              <a:buFont typeface="+mj-lt"/>
              <a:buAutoNum type="arabicPeriod"/>
            </a:pPr>
            <a:r>
              <a:rPr lang="en-US" sz="2000" dirty="0"/>
              <a:t>Submit questions </a:t>
            </a:r>
            <a:r>
              <a:rPr lang="en-US" sz="2000"/>
              <a:t>to </a:t>
            </a:r>
            <a:r>
              <a:rPr lang="en-US" sz="2000">
                <a:hlinkClick r:id="rId3"/>
              </a:rPr>
              <a:t>ARPA_Projects@</a:t>
            </a:r>
            <a:r>
              <a:rPr lang="en-US" sz="2000" dirty="0">
                <a:hlinkClick r:id="rId3"/>
              </a:rPr>
              <a:t>DHHS.NC.GOV</a:t>
            </a:r>
            <a:r>
              <a:rPr lang="en-US" sz="2000" dirty="0"/>
              <a:t> by 1/10/2022 at 4:00PM ET, and the Department will post responses on the Interactive Purchasing System (IPS) by 1/13/2022</a:t>
            </a:r>
          </a:p>
          <a:p>
            <a:pPr marL="514350" indent="-514350">
              <a:buFont typeface="+mj-lt"/>
              <a:buAutoNum type="arabicPeriod"/>
            </a:pPr>
            <a:r>
              <a:rPr lang="en-US" sz="2000" dirty="0"/>
              <a:t>Watch IPS for updates</a:t>
            </a:r>
          </a:p>
          <a:p>
            <a:pPr marL="514350" indent="-514350">
              <a:buFont typeface="+mj-lt"/>
              <a:buAutoNum type="arabicPeriod"/>
            </a:pPr>
            <a:r>
              <a:rPr lang="en-US" sz="2000" dirty="0"/>
              <a:t>Complete the Evaluation Form</a:t>
            </a:r>
          </a:p>
          <a:p>
            <a:endParaRPr lang="en-US" dirty="0"/>
          </a:p>
        </p:txBody>
      </p:sp>
      <p:sp>
        <p:nvSpPr>
          <p:cNvPr id="4" name="Text Placeholder 3">
            <a:extLst>
              <a:ext uri="{FF2B5EF4-FFF2-40B4-BE49-F238E27FC236}">
                <a16:creationId xmlns:a16="http://schemas.microsoft.com/office/drawing/2014/main" id="{825E6E23-EE4F-4687-8A18-74DF5FB54CF7}"/>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812853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C4F6-44FC-4408-89D3-6E344BF44FB8}"/>
              </a:ext>
            </a:extLst>
          </p:cNvPr>
          <p:cNvSpPr>
            <a:spLocks noGrp="1"/>
          </p:cNvSpPr>
          <p:nvPr>
            <p:ph type="title"/>
          </p:nvPr>
        </p:nvSpPr>
        <p:spPr/>
        <p:txBody>
          <a:bodyPr/>
          <a:lstStyle/>
          <a:p>
            <a:r>
              <a:rPr lang="en-US" dirty="0"/>
              <a:t>Vendor Education Session #2: Wrap Up</a:t>
            </a:r>
          </a:p>
        </p:txBody>
      </p:sp>
      <p:sp>
        <p:nvSpPr>
          <p:cNvPr id="3" name="Text Placeholder 2">
            <a:extLst>
              <a:ext uri="{FF2B5EF4-FFF2-40B4-BE49-F238E27FC236}">
                <a16:creationId xmlns:a16="http://schemas.microsoft.com/office/drawing/2014/main" id="{086B367F-CFA3-47AF-8715-C094226619E7}"/>
              </a:ext>
            </a:extLst>
          </p:cNvPr>
          <p:cNvSpPr>
            <a:spLocks noGrp="1"/>
          </p:cNvSpPr>
          <p:nvPr>
            <p:ph type="body" sz="quarter" idx="10"/>
          </p:nvPr>
        </p:nvSpPr>
        <p:spPr/>
        <p:txBody>
          <a:bodyPr/>
          <a:lstStyle/>
          <a:p>
            <a:pPr marL="0" indent="0">
              <a:buNone/>
            </a:pPr>
            <a:r>
              <a:rPr lang="en-US" sz="3600" dirty="0"/>
              <a:t>Thank you for attending!</a:t>
            </a:r>
          </a:p>
          <a:p>
            <a:endParaRPr lang="en-US" dirty="0"/>
          </a:p>
        </p:txBody>
      </p:sp>
      <p:sp>
        <p:nvSpPr>
          <p:cNvPr id="4" name="Text Placeholder 3">
            <a:extLst>
              <a:ext uri="{FF2B5EF4-FFF2-40B4-BE49-F238E27FC236}">
                <a16:creationId xmlns:a16="http://schemas.microsoft.com/office/drawing/2014/main" id="{6FC934DD-6328-4AD0-BF5D-A97FB26E5B54}"/>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978258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Today’s Participants</a:t>
            </a:r>
          </a:p>
        </p:txBody>
      </p:sp>
      <p:sp>
        <p:nvSpPr>
          <p:cNvPr id="8" name="Text Placeholder 7"/>
          <p:cNvSpPr>
            <a:spLocks noGrp="1"/>
          </p:cNvSpPr>
          <p:nvPr>
            <p:ph type="body" sz="quarter" idx="10"/>
          </p:nvPr>
        </p:nvSpPr>
        <p:spPr>
          <a:xfrm>
            <a:off x="628649" y="1335571"/>
            <a:ext cx="8217639" cy="5075861"/>
          </a:xfrm>
        </p:spPr>
        <p:txBody>
          <a:bodyPr/>
          <a:lstStyle/>
          <a:p>
            <a:pPr marL="0" indent="0">
              <a:buNone/>
            </a:pPr>
            <a:r>
              <a:rPr lang="en-US" sz="2100" dirty="0">
                <a:latin typeface="+mn-lt"/>
              </a:rPr>
              <a:t>OFFICE OF PROCUREMENT, CONTRACTS AND GRANTS</a:t>
            </a:r>
          </a:p>
          <a:p>
            <a:pPr marL="0" indent="0">
              <a:buNone/>
            </a:pPr>
            <a:endParaRPr lang="en-US" sz="2100" dirty="0">
              <a:latin typeface="+mn-lt"/>
            </a:endParaRPr>
          </a:p>
          <a:p>
            <a:pPr>
              <a:buFont typeface="Wingdings" panose="05000000000000000000" pitchFamily="2" charset="2"/>
              <a:buChar char="§"/>
            </a:pPr>
            <a:r>
              <a:rPr lang="en-US" dirty="0">
                <a:latin typeface="+mn-lt"/>
              </a:rPr>
              <a:t>Donna Blyskal, Interim Assistant Secretary and Director</a:t>
            </a:r>
          </a:p>
          <a:p>
            <a:endParaRPr lang="en-US" dirty="0">
              <a:latin typeface="+mn-lt"/>
            </a:endParaRPr>
          </a:p>
          <a:p>
            <a:pPr>
              <a:buFont typeface="Wingdings" panose="05000000000000000000" pitchFamily="2" charset="2"/>
              <a:buChar char="§"/>
            </a:pPr>
            <a:r>
              <a:rPr lang="en-US" dirty="0">
                <a:latin typeface="+mn-lt"/>
              </a:rPr>
              <a:t>Belinda Preacher, Operations Manager</a:t>
            </a:r>
          </a:p>
          <a:p>
            <a:pPr marL="0" indent="0">
              <a:buNone/>
            </a:pPr>
            <a:r>
              <a:rPr lang="en-US" dirty="0">
                <a:latin typeface="+mn-lt"/>
              </a:rPr>
              <a:t>    </a:t>
            </a:r>
          </a:p>
          <a:p>
            <a:pPr>
              <a:buFont typeface="Wingdings" panose="05000000000000000000" pitchFamily="2" charset="2"/>
              <a:buChar char="§"/>
            </a:pPr>
            <a:r>
              <a:rPr lang="en-US" dirty="0">
                <a:latin typeface="+mn-lt"/>
              </a:rPr>
              <a:t>Melissa Pressley, Contracts Manager</a:t>
            </a:r>
          </a:p>
          <a:p>
            <a:pPr marL="342900" lvl="1" indent="0">
              <a:buNone/>
            </a:pPr>
            <a:endParaRPr lang="en-US" dirty="0">
              <a:latin typeface="+mn-lt"/>
            </a:endParaRPr>
          </a:p>
          <a:p>
            <a:pPr>
              <a:buFont typeface="Wingdings" panose="05000000000000000000" pitchFamily="2" charset="2"/>
              <a:buChar char="§"/>
            </a:pPr>
            <a:r>
              <a:rPr lang="en-US" dirty="0">
                <a:latin typeface="+mn-lt"/>
              </a:rPr>
              <a:t>Odessa McGlown, Senior Policy Advisor</a:t>
            </a:r>
          </a:p>
          <a:p>
            <a:pPr marL="457200" lvl="1" indent="0">
              <a:buNone/>
            </a:pPr>
            <a:endParaRPr lang="en-US" dirty="0">
              <a:latin typeface="+mn-lt"/>
            </a:endParaRPr>
          </a:p>
          <a:p>
            <a:pPr>
              <a:buFont typeface="Wingdings" panose="05000000000000000000" pitchFamily="2" charset="2"/>
              <a:buChar char="§"/>
            </a:pPr>
            <a:r>
              <a:rPr lang="en-US" dirty="0">
                <a:latin typeface="+mn-lt"/>
              </a:rPr>
              <a:t>Darlisa Bryant, Business Systems Analyst</a:t>
            </a:r>
          </a:p>
          <a:p>
            <a:pPr marL="0" indent="0">
              <a:buNone/>
            </a:pPr>
            <a:endParaRPr lang="en-US" dirty="0">
              <a:latin typeface="+mn-lt"/>
            </a:endParaRPr>
          </a:p>
          <a:p>
            <a:pPr marL="0" indent="0">
              <a:buNone/>
            </a:pPr>
            <a:r>
              <a:rPr lang="en-US" sz="2100" dirty="0">
                <a:latin typeface="+mn-lt"/>
              </a:rPr>
              <a:t>SERVICE NOW DEVELOPMENT TEAM</a:t>
            </a:r>
          </a:p>
          <a:p>
            <a:pPr marL="0" indent="0">
              <a:buNone/>
            </a:pPr>
            <a:endParaRPr lang="en-US" dirty="0">
              <a:latin typeface="+mn-lt"/>
            </a:endParaRPr>
          </a:p>
          <a:p>
            <a:pPr>
              <a:buFont typeface="Wingdings" panose="05000000000000000000" pitchFamily="2" charset="2"/>
              <a:buChar char="§"/>
            </a:pPr>
            <a:r>
              <a:rPr lang="en-US" dirty="0">
                <a:latin typeface="+mn-lt"/>
              </a:rPr>
              <a:t>Accenture, LLC</a:t>
            </a:r>
          </a:p>
        </p:txBody>
      </p:sp>
      <p:sp>
        <p:nvSpPr>
          <p:cNvPr id="9" name="Text Placeholder 8"/>
          <p:cNvSpPr>
            <a:spLocks noGrp="1"/>
          </p:cNvSpPr>
          <p:nvPr>
            <p:ph type="body" sz="quarter" idx="11"/>
          </p:nvPr>
        </p:nvSpPr>
        <p:spPr>
          <a:xfrm>
            <a:off x="522287" y="6251575"/>
            <a:ext cx="7992005" cy="330200"/>
          </a:xfrm>
        </p:spPr>
        <p:txBody>
          <a:bodyPr/>
          <a:lstStyle/>
          <a:p>
            <a:endParaRPr lang="en-US" dirty="0"/>
          </a:p>
        </p:txBody>
      </p:sp>
      <p:sp>
        <p:nvSpPr>
          <p:cNvPr id="10" name="Content Placeholder 9"/>
          <p:cNvSpPr>
            <a:spLocks noGrp="1"/>
          </p:cNvSpPr>
          <p:nvPr>
            <p:ph sz="quarter" idx="14"/>
          </p:nvPr>
        </p:nvSpPr>
        <p:spPr>
          <a:xfrm flipH="1">
            <a:off x="13823576" y="7436224"/>
            <a:ext cx="67236" cy="973676"/>
          </a:xfrm>
        </p:spPr>
        <p:txBody>
          <a:bodyPr/>
          <a:lstStyle/>
          <a:p>
            <a:endParaRPr lang="en-US" dirty="0"/>
          </a:p>
          <a:p>
            <a:endParaRPr lang="en-US" dirty="0"/>
          </a:p>
          <a:p>
            <a:endParaRPr lang="en-US" dirty="0"/>
          </a:p>
        </p:txBody>
      </p:sp>
    </p:spTree>
    <p:extLst>
      <p:ext uri="{BB962C8B-B14F-4D97-AF65-F5344CB8AC3E}">
        <p14:creationId xmlns:p14="http://schemas.microsoft.com/office/powerpoint/2010/main" val="3033171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Introduction to ARPA: Overview</a:t>
            </a:r>
          </a:p>
        </p:txBody>
      </p:sp>
      <p:sp>
        <p:nvSpPr>
          <p:cNvPr id="8" name="Text Placeholder 7"/>
          <p:cNvSpPr>
            <a:spLocks noGrp="1"/>
          </p:cNvSpPr>
          <p:nvPr>
            <p:ph type="body" sz="quarter" idx="10"/>
          </p:nvPr>
        </p:nvSpPr>
        <p:spPr/>
        <p:txBody>
          <a:bodyPr/>
          <a:lstStyle/>
          <a:p>
            <a:pPr>
              <a:buFont typeface="Wingdings" panose="05000000000000000000" pitchFamily="2" charset="2"/>
              <a:buChar char="§"/>
            </a:pPr>
            <a:r>
              <a:rPr lang="en-US" dirty="0"/>
              <a:t>ARPA: </a:t>
            </a:r>
            <a:r>
              <a:rPr lang="en-US" u="sng" dirty="0"/>
              <a:t>A</a:t>
            </a:r>
            <a:r>
              <a:rPr lang="en-US" dirty="0"/>
              <a:t>merican </a:t>
            </a:r>
            <a:r>
              <a:rPr lang="en-US" u="sng" dirty="0"/>
              <a:t>R</a:t>
            </a:r>
            <a:r>
              <a:rPr lang="en-US" dirty="0"/>
              <a:t>escue </a:t>
            </a:r>
            <a:r>
              <a:rPr lang="en-US" u="sng" dirty="0"/>
              <a:t>P</a:t>
            </a:r>
            <a:r>
              <a:rPr lang="en-US" dirty="0"/>
              <a:t>lan </a:t>
            </a:r>
            <a:r>
              <a:rPr lang="en-US" u="sng" dirty="0"/>
              <a:t>A</a:t>
            </a:r>
            <a:r>
              <a:rPr lang="en-US" dirty="0"/>
              <a:t>ct of 2021</a:t>
            </a:r>
          </a:p>
          <a:p>
            <a:pPr>
              <a:buFont typeface="Wingdings" panose="05000000000000000000" pitchFamily="2" charset="2"/>
              <a:buChar char="§"/>
            </a:pPr>
            <a:endParaRPr lang="en-US" dirty="0"/>
          </a:p>
          <a:p>
            <a:pPr>
              <a:buFont typeface="Wingdings" panose="05000000000000000000" pitchFamily="2" charset="2"/>
              <a:buChar char="§"/>
            </a:pPr>
            <a:r>
              <a:rPr lang="en-US" dirty="0"/>
              <a:t>ARPA is a federal law that was passed in March 2021 to provide direct relief to Americans, contain the COVID-19 virus, and rescue the economy. ARPA is foundational for America’s recovery from the effects of COVID-19. </a:t>
            </a:r>
          </a:p>
        </p:txBody>
      </p:sp>
      <p:sp>
        <p:nvSpPr>
          <p:cNvPr id="3" name="Text Placeholder 2">
            <a:extLst>
              <a:ext uri="{FF2B5EF4-FFF2-40B4-BE49-F238E27FC236}">
                <a16:creationId xmlns:a16="http://schemas.microsoft.com/office/drawing/2014/main" id="{C03818B6-5E4A-43FA-9057-9167EAB45547}"/>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040450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Introduction to ARPA: Funding</a:t>
            </a:r>
          </a:p>
        </p:txBody>
      </p:sp>
      <p:graphicFrame>
        <p:nvGraphicFramePr>
          <p:cNvPr id="4" name="Table 4">
            <a:extLst>
              <a:ext uri="{FF2B5EF4-FFF2-40B4-BE49-F238E27FC236}">
                <a16:creationId xmlns:a16="http://schemas.microsoft.com/office/drawing/2014/main" id="{E3AFD432-40C7-41E1-BE18-0FEA7BF69212}"/>
              </a:ext>
            </a:extLst>
          </p:cNvPr>
          <p:cNvGraphicFramePr>
            <a:graphicFrameLocks noGrp="1"/>
          </p:cNvGraphicFramePr>
          <p:nvPr>
            <p:ph sz="quarter" idx="14"/>
            <p:extLst>
              <p:ext uri="{D42A27DB-BD31-4B8C-83A1-F6EECF244321}">
                <p14:modId xmlns:p14="http://schemas.microsoft.com/office/powerpoint/2010/main" val="189071401"/>
              </p:ext>
            </p:extLst>
          </p:nvPr>
        </p:nvGraphicFramePr>
        <p:xfrm>
          <a:off x="622300" y="1335088"/>
          <a:ext cx="7894638" cy="4082288"/>
        </p:xfrm>
        <a:graphic>
          <a:graphicData uri="http://schemas.openxmlformats.org/drawingml/2006/table">
            <a:tbl>
              <a:tblPr firstRow="1" bandRow="1">
                <a:tableStyleId>{5C22544A-7EE6-4342-B048-85BDC9FD1C3A}</a:tableStyleId>
              </a:tblPr>
              <a:tblGrid>
                <a:gridCol w="3947319">
                  <a:extLst>
                    <a:ext uri="{9D8B030D-6E8A-4147-A177-3AD203B41FA5}">
                      <a16:colId xmlns:a16="http://schemas.microsoft.com/office/drawing/2014/main" val="185877017"/>
                    </a:ext>
                  </a:extLst>
                </a:gridCol>
                <a:gridCol w="3947319">
                  <a:extLst>
                    <a:ext uri="{9D8B030D-6E8A-4147-A177-3AD203B41FA5}">
                      <a16:colId xmlns:a16="http://schemas.microsoft.com/office/drawing/2014/main" val="488224180"/>
                    </a:ext>
                  </a:extLst>
                </a:gridCol>
              </a:tblGrid>
              <a:tr h="370840">
                <a:tc>
                  <a:txBody>
                    <a:bodyPr/>
                    <a:lstStyle/>
                    <a:p>
                      <a:r>
                        <a:rPr lang="en-US" sz="1400" dirty="0">
                          <a:latin typeface="Arial" panose="020B0604020202020204" pitchFamily="34" charset="0"/>
                          <a:cs typeface="Arial" panose="020B0604020202020204" pitchFamily="34" charset="0"/>
                        </a:rPr>
                        <a:t>Child Care</a:t>
                      </a:r>
                    </a:p>
                    <a:p>
                      <a:endParaRPr lang="en-US" sz="1400" dirty="0">
                        <a:latin typeface="Arial" panose="020B0604020202020204" pitchFamily="34" charset="0"/>
                        <a:cs typeface="Arial" panose="020B0604020202020204" pitchFamily="34" charset="0"/>
                      </a:endParaRPr>
                    </a:p>
                    <a:p>
                      <a:r>
                        <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Low Income Home Energy Assistance Program</a:t>
                      </a:r>
                    </a:p>
                    <a:p>
                      <a:endPar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r>
                        <a:rPr lang="en-US" sz="1400" dirty="0">
                          <a:solidFill>
                            <a:prstClr val="black"/>
                          </a:solidFill>
                          <a:latin typeface="Arial" panose="020B0604020202020204" pitchFamily="34" charset="0"/>
                          <a:cs typeface="Arial" panose="020B0604020202020204" pitchFamily="34" charset="0"/>
                        </a:rPr>
                        <a:t>Temporary Aid to Needy Families (TANF)</a:t>
                      </a:r>
                    </a:p>
                    <a:p>
                      <a:endParaRPr lang="en-US" sz="1400" dirty="0">
                        <a:solidFill>
                          <a:prstClr val="black"/>
                        </a:solidFill>
                        <a:latin typeface="Arial" panose="020B0604020202020204" pitchFamily="34" charset="0"/>
                        <a:cs typeface="Arial" panose="020B0604020202020204" pitchFamily="34" charset="0"/>
                      </a:endParaRPr>
                    </a:p>
                    <a:p>
                      <a:r>
                        <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Mental Health and Substance Abuse Disorder</a:t>
                      </a:r>
                    </a:p>
                    <a:p>
                      <a:endPar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r>
                        <a:rPr lang="en-US" sz="1400" dirty="0">
                          <a:solidFill>
                            <a:prstClr val="black"/>
                          </a:solidFill>
                          <a:latin typeface="Arial" panose="020B0604020202020204" pitchFamily="34" charset="0"/>
                          <a:cs typeface="Arial" panose="020B0604020202020204" pitchFamily="34" charset="0"/>
                        </a:rPr>
                        <a:t>COVID Vaccines, Testing and Tracing</a:t>
                      </a:r>
                    </a:p>
                    <a:p>
                      <a:endParaRPr lang="en-US" sz="1400" dirty="0">
                        <a:solidFill>
                          <a:prstClr val="black"/>
                        </a:solidFill>
                        <a:latin typeface="Arial" panose="020B0604020202020204" pitchFamily="34" charset="0"/>
                        <a:cs typeface="Arial" panose="020B0604020202020204" pitchFamily="34" charset="0"/>
                      </a:endParaRPr>
                    </a:p>
                    <a:p>
                      <a:r>
                        <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Nutrition and Food Assistance</a:t>
                      </a:r>
                    </a:p>
                    <a:p>
                      <a:endPar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r>
                        <a:rPr lang="en-US" sz="1400" dirty="0">
                          <a:solidFill>
                            <a:prstClr val="black"/>
                          </a:solidFill>
                          <a:latin typeface="Arial" panose="020B0604020202020204" pitchFamily="34" charset="0"/>
                          <a:cs typeface="Arial" panose="020B0604020202020204" pitchFamily="34" charset="0"/>
                        </a:rPr>
                        <a:t>Public Health Workforce</a:t>
                      </a:r>
                    </a:p>
                    <a:p>
                      <a:endParaRPr lang="en-US" dirty="0"/>
                    </a:p>
                  </a:txBody>
                  <a:tcPr/>
                </a:tc>
                <a:tc>
                  <a: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Medicaid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Child Health Insurance Program (CHIP)</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Strike Teams in Nursing Homes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Home and Community Based Services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Child and Maternal Health Program</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Individuals with Disabilities Education Act (IDEA)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Child Abuse Prevention and Treatment-CAPTA</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Maternal, Infant, and Early Childhood Home Visiting</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Family Planning</a:t>
                      </a: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SARS-COV-2 genomic sequencing and surveillance</a:t>
                      </a:r>
                    </a:p>
                    <a:p>
                      <a:endParaRPr lang="en-US" dirty="0"/>
                    </a:p>
                  </a:txBody>
                  <a:tcPr/>
                </a:tc>
                <a:extLst>
                  <a:ext uri="{0D108BD9-81ED-4DB2-BD59-A6C34878D82A}">
                    <a16:rowId xmlns:a16="http://schemas.microsoft.com/office/drawing/2014/main" val="2437376854"/>
                  </a:ext>
                </a:extLst>
              </a:tr>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006614374"/>
                  </a:ext>
                </a:extLst>
              </a:tr>
            </a:tbl>
          </a:graphicData>
        </a:graphic>
      </p:graphicFrame>
    </p:spTree>
    <p:extLst>
      <p:ext uri="{BB962C8B-B14F-4D97-AF65-F5344CB8AC3E}">
        <p14:creationId xmlns:p14="http://schemas.microsoft.com/office/powerpoint/2010/main" val="205479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8"/>
          </p:nvPr>
        </p:nvSpPr>
        <p:spPr>
          <a:xfrm>
            <a:off x="792117" y="1495426"/>
            <a:ext cx="7332980" cy="4526756"/>
          </a:xfrm>
        </p:spPr>
        <p:txBody>
          <a:bodyPr/>
          <a:lstStyle/>
          <a:p>
            <a:pPr>
              <a:buFont typeface="Wingdings" panose="05000000000000000000" pitchFamily="2" charset="2"/>
              <a:buChar char="§"/>
            </a:pPr>
            <a:r>
              <a:rPr lang="en-US" sz="2400" dirty="0">
                <a:latin typeface="+mn-lt"/>
              </a:rPr>
              <a:t>Anticipated Funding Amount: $1.9B</a:t>
            </a:r>
          </a:p>
          <a:p>
            <a:pPr>
              <a:buFont typeface="Wingdings" panose="05000000000000000000" pitchFamily="2" charset="2"/>
              <a:buChar char="§"/>
            </a:pPr>
            <a:endParaRPr lang="en-US" sz="2400" dirty="0">
              <a:latin typeface="+mn-lt"/>
            </a:endParaRPr>
          </a:p>
          <a:p>
            <a:pPr>
              <a:buFont typeface="Wingdings" panose="05000000000000000000" pitchFamily="2" charset="2"/>
              <a:buChar char="§"/>
            </a:pPr>
            <a:r>
              <a:rPr lang="en-US" sz="2400" dirty="0">
                <a:latin typeface="+mn-lt"/>
              </a:rPr>
              <a:t>ARPA funds will be used for:</a:t>
            </a:r>
          </a:p>
          <a:p>
            <a:pPr lvl="1"/>
            <a:r>
              <a:rPr lang="en-US" dirty="0">
                <a:latin typeface="+mn-lt"/>
              </a:rPr>
              <a:t>Competitive Contracting</a:t>
            </a:r>
          </a:p>
          <a:p>
            <a:pPr lvl="1"/>
            <a:r>
              <a:rPr lang="en-US" dirty="0">
                <a:latin typeface="+mn-lt"/>
              </a:rPr>
              <a:t>Internal Program Management</a:t>
            </a:r>
          </a:p>
          <a:p>
            <a:pPr lvl="1"/>
            <a:r>
              <a:rPr lang="en-US" dirty="0">
                <a:latin typeface="+mn-lt"/>
              </a:rPr>
              <a:t>Financial Assistance (new and supplements)</a:t>
            </a:r>
          </a:p>
          <a:p>
            <a:pPr marL="342900" lvl="1" indent="0">
              <a:buNone/>
            </a:pPr>
            <a:endParaRPr lang="en-US" dirty="0">
              <a:latin typeface="+mn-lt"/>
            </a:endParaRPr>
          </a:p>
          <a:p>
            <a:r>
              <a:rPr lang="en-US" dirty="0">
                <a:latin typeface="+mn-lt"/>
              </a:rPr>
              <a:t>At this time, the Department does not have specifics on distribution of the funding</a:t>
            </a:r>
          </a:p>
          <a:p>
            <a:pPr lvl="1"/>
            <a:endParaRPr lang="en-US" dirty="0">
              <a:latin typeface="+mn-lt"/>
            </a:endParaRPr>
          </a:p>
          <a:p>
            <a:pPr lvl="1"/>
            <a:endParaRPr lang="en-US" sz="2800" dirty="0">
              <a:latin typeface="+mn-lt"/>
            </a:endParaRPr>
          </a:p>
          <a:p>
            <a:endParaRPr lang="en-US" dirty="0">
              <a:latin typeface="+mn-lt"/>
            </a:endParaRPr>
          </a:p>
        </p:txBody>
      </p:sp>
      <p:sp>
        <p:nvSpPr>
          <p:cNvPr id="2" name="Text Placeholder 1"/>
          <p:cNvSpPr>
            <a:spLocks noGrp="1"/>
          </p:cNvSpPr>
          <p:nvPr>
            <p:ph type="body" sz="quarter" idx="11"/>
          </p:nvPr>
        </p:nvSpPr>
        <p:spPr/>
        <p:txBody>
          <a:bodyPr/>
          <a:lstStyle/>
          <a:p>
            <a:endParaRPr lang="en-US" dirty="0"/>
          </a:p>
        </p:txBody>
      </p:sp>
      <p:sp>
        <p:nvSpPr>
          <p:cNvPr id="3" name="Text Placeholder 2"/>
          <p:cNvSpPr>
            <a:spLocks noGrp="1"/>
          </p:cNvSpPr>
          <p:nvPr>
            <p:ph type="body" sz="quarter" idx="16"/>
          </p:nvPr>
        </p:nvSpPr>
        <p:spPr>
          <a:xfrm>
            <a:off x="9496696" y="1349375"/>
            <a:ext cx="3840480" cy="500063"/>
          </a:xfrm>
        </p:spPr>
        <p:txBody>
          <a:bodyPr/>
          <a:lstStyle/>
          <a:p>
            <a:endParaRPr lang="en-US" dirty="0"/>
          </a:p>
          <a:p>
            <a:endParaRPr lang="en-US" dirty="0"/>
          </a:p>
        </p:txBody>
      </p:sp>
      <p:sp>
        <p:nvSpPr>
          <p:cNvPr id="4" name="Text Placeholder 3"/>
          <p:cNvSpPr>
            <a:spLocks noGrp="1"/>
          </p:cNvSpPr>
          <p:nvPr>
            <p:ph type="body" sz="quarter" idx="17"/>
          </p:nvPr>
        </p:nvSpPr>
        <p:spPr>
          <a:xfrm>
            <a:off x="10319654" y="1278464"/>
            <a:ext cx="249733" cy="500063"/>
          </a:xfrm>
        </p:spPr>
        <p:txBody>
          <a:bodyPr/>
          <a:lstStyle/>
          <a:p>
            <a:endParaRPr lang="en-US" dirty="0"/>
          </a:p>
          <a:p>
            <a:endParaRPr lang="en-US" dirty="0"/>
          </a:p>
        </p:txBody>
      </p:sp>
      <p:sp>
        <p:nvSpPr>
          <p:cNvPr id="10" name="Title 7">
            <a:extLst>
              <a:ext uri="{FF2B5EF4-FFF2-40B4-BE49-F238E27FC236}">
                <a16:creationId xmlns:a16="http://schemas.microsoft.com/office/drawing/2014/main" id="{BBE54AC4-C926-475E-ABC4-D02ACCF6442A}"/>
              </a:ext>
            </a:extLst>
          </p:cNvPr>
          <p:cNvSpPr>
            <a:spLocks noGrp="1"/>
          </p:cNvSpPr>
          <p:nvPr>
            <p:ph type="title"/>
          </p:nvPr>
        </p:nvSpPr>
        <p:spPr>
          <a:xfrm>
            <a:off x="674369" y="624054"/>
            <a:ext cx="7843267" cy="548640"/>
          </a:xfrm>
        </p:spPr>
        <p:txBody>
          <a:bodyPr/>
          <a:lstStyle/>
          <a:p>
            <a:r>
              <a:rPr lang="en-US" dirty="0"/>
              <a:t>Introduction to ARPA: Funding</a:t>
            </a:r>
          </a:p>
        </p:txBody>
      </p:sp>
    </p:spTree>
    <p:extLst>
      <p:ext uri="{BB962C8B-B14F-4D97-AF65-F5344CB8AC3E}">
        <p14:creationId xmlns:p14="http://schemas.microsoft.com/office/powerpoint/2010/main" val="2617582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4BF15C-6A4F-4C8D-A994-FB86824A230C}"/>
              </a:ext>
            </a:extLst>
          </p:cNvPr>
          <p:cNvSpPr>
            <a:spLocks noGrp="1"/>
          </p:cNvSpPr>
          <p:nvPr>
            <p:ph type="body" sz="quarter" idx="10"/>
          </p:nvPr>
        </p:nvSpPr>
        <p:spPr/>
        <p:txBody>
          <a:bodyPr/>
          <a:lstStyle/>
          <a:p>
            <a:pPr>
              <a:buFont typeface="Wingdings" panose="05000000000000000000" pitchFamily="2" charset="2"/>
              <a:buChar char="§"/>
            </a:pPr>
            <a:r>
              <a:rPr lang="en-US" dirty="0"/>
              <a:t>Broad range of potential projects in the Public Health Space</a:t>
            </a:r>
          </a:p>
          <a:p>
            <a:pPr>
              <a:buFont typeface="Wingdings" panose="05000000000000000000" pitchFamily="2" charset="2"/>
              <a:buChar char="§"/>
            </a:pPr>
            <a:r>
              <a:rPr lang="en-US" dirty="0"/>
              <a:t>To be defined further at the Task Order Level</a:t>
            </a:r>
          </a:p>
        </p:txBody>
      </p:sp>
      <p:sp>
        <p:nvSpPr>
          <p:cNvPr id="4" name="Text Placeholder 3">
            <a:extLst>
              <a:ext uri="{FF2B5EF4-FFF2-40B4-BE49-F238E27FC236}">
                <a16:creationId xmlns:a16="http://schemas.microsoft.com/office/drawing/2014/main" id="{C690C6A8-5F16-4748-86E4-67B633D3763A}"/>
              </a:ext>
            </a:extLst>
          </p:cNvPr>
          <p:cNvSpPr>
            <a:spLocks noGrp="1"/>
          </p:cNvSpPr>
          <p:nvPr>
            <p:ph type="body" sz="quarter" idx="11"/>
          </p:nvPr>
        </p:nvSpPr>
        <p:spPr/>
        <p:txBody>
          <a:bodyPr/>
          <a:lstStyle/>
          <a:p>
            <a:endParaRPr lang="en-US" dirty="0"/>
          </a:p>
        </p:txBody>
      </p:sp>
      <p:sp>
        <p:nvSpPr>
          <p:cNvPr id="9" name="Title 7">
            <a:extLst>
              <a:ext uri="{FF2B5EF4-FFF2-40B4-BE49-F238E27FC236}">
                <a16:creationId xmlns:a16="http://schemas.microsoft.com/office/drawing/2014/main" id="{CB7877A1-AD20-4AE9-891C-5F721837A82B}"/>
              </a:ext>
            </a:extLst>
          </p:cNvPr>
          <p:cNvSpPr>
            <a:spLocks noGrp="1"/>
          </p:cNvSpPr>
          <p:nvPr>
            <p:ph type="title"/>
          </p:nvPr>
        </p:nvSpPr>
        <p:spPr>
          <a:xfrm>
            <a:off x="674369" y="624054"/>
            <a:ext cx="7843267" cy="548640"/>
          </a:xfrm>
        </p:spPr>
        <p:txBody>
          <a:bodyPr/>
          <a:lstStyle/>
          <a:p>
            <a:r>
              <a:rPr lang="en-US" dirty="0"/>
              <a:t>Introduction to ARPA: Projects</a:t>
            </a:r>
          </a:p>
        </p:txBody>
      </p:sp>
    </p:spTree>
    <p:extLst>
      <p:ext uri="{BB962C8B-B14F-4D97-AF65-F5344CB8AC3E}">
        <p14:creationId xmlns:p14="http://schemas.microsoft.com/office/powerpoint/2010/main" val="3271933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5EDB96C-D6CD-4029-B12E-695044BB9C92}"/>
              </a:ext>
            </a:extLst>
          </p:cNvPr>
          <p:cNvSpPr>
            <a:spLocks noGrp="1"/>
          </p:cNvSpPr>
          <p:nvPr>
            <p:ph type="body" sz="quarter" idx="10"/>
          </p:nvPr>
        </p:nvSpPr>
        <p:spPr/>
        <p:txBody>
          <a:bodyPr/>
          <a:lstStyle/>
          <a:p>
            <a:pPr>
              <a:buFont typeface="Wingdings" panose="05000000000000000000" pitchFamily="2" charset="2"/>
              <a:buChar char="§"/>
            </a:pPr>
            <a:r>
              <a:rPr lang="en-US" sz="2400" dirty="0"/>
              <a:t>Divisions will determine project scopes of work</a:t>
            </a:r>
          </a:p>
          <a:p>
            <a:pPr>
              <a:buFont typeface="Wingdings" panose="05000000000000000000" pitchFamily="2" charset="2"/>
              <a:buChar char="§"/>
            </a:pPr>
            <a:r>
              <a:rPr lang="en-US" sz="2400" dirty="0"/>
              <a:t>Services will be delivered throughout the state</a:t>
            </a:r>
          </a:p>
          <a:p>
            <a:pPr>
              <a:buFont typeface="Wingdings" panose="05000000000000000000" pitchFamily="2" charset="2"/>
              <a:buChar char="§"/>
            </a:pPr>
            <a:r>
              <a:rPr lang="en-US" sz="2400" dirty="0"/>
              <a:t>Projects will support DHHS ARPA goals:</a:t>
            </a:r>
          </a:p>
          <a:p>
            <a:pPr marL="514350" lvl="1" indent="-171450">
              <a:lnSpc>
                <a:spcPct val="90000"/>
              </a:lnSpc>
              <a:buFont typeface="Franklin Gothic Medium Cond" panose="020B0606030402020204" pitchFamily="34" charset="0"/>
              <a:buChar char="–"/>
            </a:pPr>
            <a:r>
              <a:rPr lang="en-US" dirty="0">
                <a:latin typeface="+mn-lt"/>
              </a:rPr>
              <a:t>Contain The Virus and End the Pandemic</a:t>
            </a:r>
          </a:p>
          <a:p>
            <a:pPr marL="514350" lvl="1" indent="-171450">
              <a:lnSpc>
                <a:spcPct val="90000"/>
              </a:lnSpc>
              <a:buFont typeface="Franklin Gothic Medium Cond" panose="020B0606030402020204" pitchFamily="34" charset="0"/>
              <a:buChar char="–"/>
            </a:pPr>
            <a:r>
              <a:rPr lang="en-US" dirty="0">
                <a:latin typeface="+mn-lt"/>
              </a:rPr>
              <a:t>Support Aging North Carolinians</a:t>
            </a:r>
          </a:p>
          <a:p>
            <a:pPr marL="514350" lvl="1" indent="-171450">
              <a:lnSpc>
                <a:spcPct val="90000"/>
              </a:lnSpc>
              <a:buFont typeface="Franklin Gothic Medium Cond" panose="020B0606030402020204" pitchFamily="34" charset="0"/>
              <a:buChar char="–"/>
            </a:pPr>
            <a:r>
              <a:rPr lang="en-US" dirty="0">
                <a:latin typeface="+mn-lt"/>
              </a:rPr>
              <a:t>Support Hard Hit Families, Essential Workers and Communities</a:t>
            </a:r>
          </a:p>
          <a:p>
            <a:pPr marL="514350" lvl="1" indent="-171450">
              <a:lnSpc>
                <a:spcPct val="90000"/>
              </a:lnSpc>
              <a:buFont typeface="Franklin Gothic Medium Cond" panose="020B0606030402020204" pitchFamily="34" charset="0"/>
              <a:buChar char="–"/>
            </a:pPr>
            <a:r>
              <a:rPr lang="en-US" dirty="0">
                <a:latin typeface="+mn-lt"/>
              </a:rPr>
              <a:t>Improve Health Equity</a:t>
            </a:r>
          </a:p>
          <a:p>
            <a:pPr marL="514350" lvl="1" indent="-171450">
              <a:lnSpc>
                <a:spcPct val="90000"/>
              </a:lnSpc>
              <a:buFont typeface="Franklin Gothic Medium Cond" panose="020B0606030402020204" pitchFamily="34" charset="0"/>
              <a:buChar char="–"/>
            </a:pPr>
            <a:r>
              <a:rPr lang="en-US" dirty="0">
                <a:latin typeface="+mn-lt"/>
              </a:rPr>
              <a:t>Strengthen Response to Mental Health Crisis</a:t>
            </a:r>
          </a:p>
          <a:p>
            <a:pPr marL="514350" lvl="1" indent="-171450">
              <a:lnSpc>
                <a:spcPct val="90000"/>
              </a:lnSpc>
              <a:buFont typeface="Franklin Gothic Medium Cond" panose="020B0606030402020204" pitchFamily="34" charset="0"/>
              <a:buChar char="–"/>
            </a:pPr>
            <a:r>
              <a:rPr lang="en-US" dirty="0">
                <a:latin typeface="+mn-lt"/>
              </a:rPr>
              <a:t>Upgrade Public Health Capacity and Infrastructure</a:t>
            </a:r>
          </a:p>
          <a:p>
            <a:endParaRPr lang="en-US" dirty="0"/>
          </a:p>
        </p:txBody>
      </p:sp>
      <p:sp>
        <p:nvSpPr>
          <p:cNvPr id="4" name="Text Placeholder 3">
            <a:extLst>
              <a:ext uri="{FF2B5EF4-FFF2-40B4-BE49-F238E27FC236}">
                <a16:creationId xmlns:a16="http://schemas.microsoft.com/office/drawing/2014/main" id="{987669AA-71DF-491B-9EF1-056FC96AD547}"/>
              </a:ext>
            </a:extLst>
          </p:cNvPr>
          <p:cNvSpPr>
            <a:spLocks noGrp="1"/>
          </p:cNvSpPr>
          <p:nvPr>
            <p:ph type="body" sz="quarter" idx="11"/>
          </p:nvPr>
        </p:nvSpPr>
        <p:spPr/>
        <p:txBody>
          <a:bodyPr/>
          <a:lstStyle/>
          <a:p>
            <a:endParaRPr lang="en-US" dirty="0"/>
          </a:p>
        </p:txBody>
      </p:sp>
      <p:sp>
        <p:nvSpPr>
          <p:cNvPr id="7" name="Title 1">
            <a:extLst>
              <a:ext uri="{FF2B5EF4-FFF2-40B4-BE49-F238E27FC236}">
                <a16:creationId xmlns:a16="http://schemas.microsoft.com/office/drawing/2014/main" id="{629FCFF2-E86E-48A2-9A31-915B315C1E20}"/>
              </a:ext>
            </a:extLst>
          </p:cNvPr>
          <p:cNvSpPr txBox="1">
            <a:spLocks noGrp="1"/>
          </p:cNvSpPr>
          <p:nvPr>
            <p:ph type="title"/>
          </p:nvPr>
        </p:nvSpPr>
        <p:spPr>
          <a:xfrm>
            <a:off x="674688" y="623888"/>
            <a:ext cx="7842250" cy="549275"/>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Introduction to ARPA: Projects</a:t>
            </a:r>
          </a:p>
        </p:txBody>
      </p:sp>
    </p:spTree>
    <p:extLst>
      <p:ext uri="{BB962C8B-B14F-4D97-AF65-F5344CB8AC3E}">
        <p14:creationId xmlns:p14="http://schemas.microsoft.com/office/powerpoint/2010/main" val="4205234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6A5BC9B-4F85-4979-90F1-C3727098AB3B}"/>
              </a:ext>
            </a:extLst>
          </p:cNvPr>
          <p:cNvSpPr>
            <a:spLocks noGrp="1"/>
          </p:cNvSpPr>
          <p:nvPr>
            <p:ph sz="quarter" idx="14"/>
          </p:nvPr>
        </p:nvSpPr>
        <p:spPr>
          <a:xfrm>
            <a:off x="638388" y="1682929"/>
            <a:ext cx="4026744" cy="4392732"/>
          </a:xfrm>
        </p:spPr>
        <p:txBody>
          <a:bodyPr/>
          <a:lstStyle/>
          <a:p>
            <a:r>
              <a:rPr lang="en-US" sz="2400" kern="1200" dirty="0">
                <a:latin typeface="+mn-lt"/>
                <a:ea typeface="+mn-ea"/>
                <a:cs typeface="+mn-cs"/>
              </a:rPr>
              <a:t>Projects will be grouped into </a:t>
            </a:r>
            <a:r>
              <a:rPr lang="en-US" sz="2400" i="1" kern="1200" dirty="0">
                <a:latin typeface="+mn-lt"/>
                <a:ea typeface="+mn-ea"/>
                <a:cs typeface="+mn-cs"/>
              </a:rPr>
              <a:t>two</a:t>
            </a:r>
            <a:r>
              <a:rPr lang="en-US" sz="2400" kern="1200" dirty="0">
                <a:latin typeface="+mn-lt"/>
                <a:ea typeface="+mn-ea"/>
                <a:cs typeface="+mn-cs"/>
              </a:rPr>
              <a:t> primary categories (families) based on UNSPSC Commodity Codes:</a:t>
            </a:r>
          </a:p>
          <a:p>
            <a:endParaRPr lang="en-US" sz="2400" dirty="0"/>
          </a:p>
        </p:txBody>
      </p:sp>
      <p:sp>
        <p:nvSpPr>
          <p:cNvPr id="5" name="Content Placeholder 4">
            <a:extLst>
              <a:ext uri="{FF2B5EF4-FFF2-40B4-BE49-F238E27FC236}">
                <a16:creationId xmlns:a16="http://schemas.microsoft.com/office/drawing/2014/main" id="{A44780CB-923E-419A-A60C-3DCA9AC9C154}"/>
              </a:ext>
            </a:extLst>
          </p:cNvPr>
          <p:cNvSpPr>
            <a:spLocks noGrp="1"/>
          </p:cNvSpPr>
          <p:nvPr>
            <p:ph sz="quarter" idx="15"/>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graphicFrame>
        <p:nvGraphicFramePr>
          <p:cNvPr id="6" name="Diagram 5">
            <a:extLst>
              <a:ext uri="{FF2B5EF4-FFF2-40B4-BE49-F238E27FC236}">
                <a16:creationId xmlns:a16="http://schemas.microsoft.com/office/drawing/2014/main" id="{FE92DA2A-68D1-4106-A2E4-B12A40230E02}"/>
              </a:ext>
            </a:extLst>
          </p:cNvPr>
          <p:cNvGraphicFramePr/>
          <p:nvPr>
            <p:extLst>
              <p:ext uri="{D42A27DB-BD31-4B8C-83A1-F6EECF244321}">
                <p14:modId xmlns:p14="http://schemas.microsoft.com/office/powerpoint/2010/main" val="1630284438"/>
              </p:ext>
            </p:extLst>
          </p:nvPr>
        </p:nvGraphicFramePr>
        <p:xfrm>
          <a:off x="4824602" y="1682928"/>
          <a:ext cx="4152900" cy="43927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itle 7">
            <a:extLst>
              <a:ext uri="{FF2B5EF4-FFF2-40B4-BE49-F238E27FC236}">
                <a16:creationId xmlns:a16="http://schemas.microsoft.com/office/drawing/2014/main" id="{DBCF2B4C-0F62-4A49-8E92-2C9C6B985B5D}"/>
              </a:ext>
            </a:extLst>
          </p:cNvPr>
          <p:cNvSpPr>
            <a:spLocks noGrp="1"/>
          </p:cNvSpPr>
          <p:nvPr>
            <p:ph type="title"/>
          </p:nvPr>
        </p:nvSpPr>
        <p:spPr>
          <a:xfrm>
            <a:off x="674369" y="624054"/>
            <a:ext cx="7843267" cy="548640"/>
          </a:xfrm>
        </p:spPr>
        <p:txBody>
          <a:bodyPr/>
          <a:lstStyle/>
          <a:p>
            <a:r>
              <a:rPr lang="en-US" dirty="0"/>
              <a:t>Introduction to ARPA: Projects</a:t>
            </a:r>
          </a:p>
        </p:txBody>
      </p:sp>
    </p:spTree>
    <p:extLst>
      <p:ext uri="{BB962C8B-B14F-4D97-AF65-F5344CB8AC3E}">
        <p14:creationId xmlns:p14="http://schemas.microsoft.com/office/powerpoint/2010/main" val="1167295012"/>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7662</TotalTime>
  <Words>1290</Words>
  <Application>Microsoft Office PowerPoint</Application>
  <PresentationFormat>On-screen Show (4:3)</PresentationFormat>
  <Paragraphs>213</Paragraphs>
  <Slides>28</Slides>
  <Notes>11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28</vt:i4>
      </vt:variant>
    </vt:vector>
  </HeadingPairs>
  <TitlesOfParts>
    <vt:vector size="39" baseType="lpstr">
      <vt:lpstr>Arial</vt:lpstr>
      <vt:lpstr>Calibri</vt:lpstr>
      <vt:lpstr>Calibri Light</vt:lpstr>
      <vt:lpstr>Franklin Gothic Demi Cond</vt:lpstr>
      <vt:lpstr>Franklin Gothic Medium</vt:lpstr>
      <vt:lpstr>Franklin Gothic Medium Cond</vt:lpstr>
      <vt:lpstr>Gotham Bold</vt:lpstr>
      <vt:lpstr>Gotham Light</vt:lpstr>
      <vt:lpstr>Helvetica</vt:lpstr>
      <vt:lpstr>Wingdings</vt:lpstr>
      <vt:lpstr>3_Office Theme</vt:lpstr>
      <vt:lpstr>PowerPoint Presentation</vt:lpstr>
      <vt:lpstr>Objectives</vt:lpstr>
      <vt:lpstr>Today’s Participants</vt:lpstr>
      <vt:lpstr>Introduction to ARPA: Overview</vt:lpstr>
      <vt:lpstr>Introduction to ARPA: Funding</vt:lpstr>
      <vt:lpstr>Introduction to ARPA: Funding</vt:lpstr>
      <vt:lpstr>Introduction to ARPA: Projects</vt:lpstr>
      <vt:lpstr>Introduction to ARPA: Projects</vt:lpstr>
      <vt:lpstr>Introduction to ARPA: Projects</vt:lpstr>
      <vt:lpstr>Introduction to ARPA: Projects</vt:lpstr>
      <vt:lpstr>Introduction to ARPA: Projects</vt:lpstr>
      <vt:lpstr>ARPA Contracting Approach</vt:lpstr>
      <vt:lpstr>ARPA Contracting Approach: Prequalification</vt:lpstr>
      <vt:lpstr>ARPA Contracting Approach: Prequalification</vt:lpstr>
      <vt:lpstr>ARPA Contracting Approach: Why a Prequalification Process?</vt:lpstr>
      <vt:lpstr>ARPA Contracting Approach: Prequalification</vt:lpstr>
      <vt:lpstr>Vendor Readiness</vt:lpstr>
      <vt:lpstr>Need to Know:</vt:lpstr>
      <vt:lpstr>Master Agreement</vt:lpstr>
      <vt:lpstr>Master Agreement</vt:lpstr>
      <vt:lpstr>Master Agreement </vt:lpstr>
      <vt:lpstr>Master Agreement</vt:lpstr>
      <vt:lpstr>ARPA Projects Portal</vt:lpstr>
      <vt:lpstr>ARPA Projects Portal</vt:lpstr>
      <vt:lpstr>Vendor Education Session #2: Wrap Up</vt:lpstr>
      <vt:lpstr>ARPA Contracting Approach:  Task Order Management</vt:lpstr>
      <vt:lpstr>Vendor Education Session #2: Wrap Up</vt:lpstr>
      <vt:lpstr>Vendor Education Session #2: Wrap 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Atkinson, Kimberly</cp:lastModifiedBy>
  <cp:revision>482</cp:revision>
  <cp:lastPrinted>2018-03-22T13:26:44Z</cp:lastPrinted>
  <dcterms:created xsi:type="dcterms:W3CDTF">2015-07-07T20:02:11Z</dcterms:created>
  <dcterms:modified xsi:type="dcterms:W3CDTF">2022-01-06T16:32:54Z</dcterms:modified>
</cp:coreProperties>
</file>