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9.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0.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4.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5.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6.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7.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8.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19.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20.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21.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22.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23.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24.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5.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26.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27.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28.xml" ContentType="application/vnd.openxmlformats-officedocument.presentationml.notesSlide+xml"/>
  <Override PartName="/ppt/tags/tag93.xml" ContentType="application/vnd.openxmlformats-officedocument.presentationml.tags+xml"/>
  <Override PartName="/ppt/notesSlides/notesSlide29.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30.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31.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32.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33.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34.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35.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36.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37.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38.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39.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40.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41.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42.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43.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44.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45.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46.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47.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48.xml" ContentType="application/vnd.openxmlformats-officedocument.presentationml.notesSlide+xml"/>
  <Override PartName="/ppt/tags/tag163.xml" ContentType="application/vnd.openxmlformats-officedocument.presentationml.tags+xml"/>
  <Override PartName="/ppt/notesSlides/notesSlide49.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5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51.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52.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53.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54.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55.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56.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57.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58.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59.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60.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61.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62.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63.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notesSlides/notesSlide64.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65.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notesSlides/notesSlide66.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notesSlides/notesSlide67.xml" ContentType="application/vnd.openxmlformats-officedocument.presentationml.notesSlide+xml"/>
  <Override PartName="/ppt/tags/tag225.xml" ContentType="application/vnd.openxmlformats-officedocument.presentationml.tags+xml"/>
  <Override PartName="/ppt/notesSlides/notesSlide68.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notesSlides/notesSlide69.xml" ContentType="application/vnd.openxmlformats-officedocument.presentationml.notesSlide+xml"/>
  <Override PartName="/ppt/tags/tag228.xml" ContentType="application/vnd.openxmlformats-officedocument.presentationml.tags+xml"/>
  <Override PartName="/ppt/notesSlides/notesSlide70.xml" ContentType="application/vnd.openxmlformats-officedocument.presentationml.notesSlide+xml"/>
  <Override PartName="/ppt/tags/tag229.xml" ContentType="application/vnd.openxmlformats-officedocument.presentationml.tags+xml"/>
  <Override PartName="/ppt/notesSlides/notesSlide71.xml" ContentType="application/vnd.openxmlformats-officedocument.presentationml.notesSlide+xml"/>
  <Override PartName="/ppt/tags/tag230.xml" ContentType="application/vnd.openxmlformats-officedocument.presentationml.tags+xml"/>
  <Override PartName="/ppt/notesSlides/notesSlide72.xml" ContentType="application/vnd.openxmlformats-officedocument.presentationml.notesSlide+xml"/>
  <Override PartName="/ppt/tags/tag231.xml" ContentType="application/vnd.openxmlformats-officedocument.presentationml.tags+xml"/>
  <Override PartName="/ppt/notesSlides/notesSlide73.xml" ContentType="application/vnd.openxmlformats-officedocument.presentationml.notesSlide+xml"/>
  <Override PartName="/ppt/tags/tag232.xml" ContentType="application/vnd.openxmlformats-officedocument.presentationml.tags+xml"/>
  <Override PartName="/ppt/notesSlides/notesSlide74.xml" ContentType="application/vnd.openxmlformats-officedocument.presentationml.notesSlide+xml"/>
  <Override PartName="/ppt/tags/tag233.xml" ContentType="application/vnd.openxmlformats-officedocument.presentationml.tags+xml"/>
  <Override PartName="/ppt/notesSlides/notesSlide75.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notesSlides/notesSlide76.xml" ContentType="application/vnd.openxmlformats-officedocument.presentationml.notesSlide+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notesSlides/notesSlide77.xml" ContentType="application/vnd.openxmlformats-officedocument.presentationml.notesSlide+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78.xml" ContentType="application/vnd.openxmlformats-officedocument.presentationml.notesSlide+xml"/>
  <Override PartName="/ppt/tags/tag245.xml" ContentType="application/vnd.openxmlformats-officedocument.presentationml.tags+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4"/>
  </p:sldMasterIdLst>
  <p:notesMasterIdLst>
    <p:notesMasterId r:id="rId84"/>
  </p:notesMasterIdLst>
  <p:handoutMasterIdLst>
    <p:handoutMasterId r:id="rId85"/>
  </p:handoutMasterIdLst>
  <p:sldIdLst>
    <p:sldId id="348" r:id="rId5"/>
    <p:sldId id="274" r:id="rId6"/>
    <p:sldId id="275" r:id="rId7"/>
    <p:sldId id="710" r:id="rId8"/>
    <p:sldId id="276" r:id="rId9"/>
    <p:sldId id="737" r:id="rId10"/>
    <p:sldId id="277" r:id="rId11"/>
    <p:sldId id="614" r:id="rId12"/>
    <p:sldId id="279" r:id="rId13"/>
    <p:sldId id="280" r:id="rId14"/>
    <p:sldId id="708" r:id="rId15"/>
    <p:sldId id="281" r:id="rId16"/>
    <p:sldId id="283" r:id="rId17"/>
    <p:sldId id="601" r:id="rId18"/>
    <p:sldId id="702" r:id="rId19"/>
    <p:sldId id="286" r:id="rId20"/>
    <p:sldId id="349" r:id="rId21"/>
    <p:sldId id="287" r:id="rId22"/>
    <p:sldId id="706" r:id="rId23"/>
    <p:sldId id="291" r:id="rId24"/>
    <p:sldId id="292" r:id="rId25"/>
    <p:sldId id="670" r:id="rId26"/>
    <p:sldId id="668" r:id="rId27"/>
    <p:sldId id="669" r:id="rId28"/>
    <p:sldId id="667" r:id="rId29"/>
    <p:sldId id="608" r:id="rId30"/>
    <p:sldId id="609" r:id="rId31"/>
    <p:sldId id="610" r:id="rId32"/>
    <p:sldId id="798" r:id="rId33"/>
    <p:sldId id="306" r:id="rId34"/>
    <p:sldId id="619" r:id="rId35"/>
    <p:sldId id="282" r:id="rId36"/>
    <p:sldId id="350" r:id="rId37"/>
    <p:sldId id="309" r:id="rId38"/>
    <p:sldId id="310" r:id="rId39"/>
    <p:sldId id="311" r:id="rId40"/>
    <p:sldId id="312" r:id="rId41"/>
    <p:sldId id="313" r:id="rId42"/>
    <p:sldId id="314" r:id="rId43"/>
    <p:sldId id="315" r:id="rId44"/>
    <p:sldId id="316" r:id="rId45"/>
    <p:sldId id="317" r:id="rId46"/>
    <p:sldId id="707" r:id="rId47"/>
    <p:sldId id="622" r:id="rId48"/>
    <p:sldId id="623" r:id="rId49"/>
    <p:sldId id="318" r:id="rId50"/>
    <p:sldId id="319" r:id="rId51"/>
    <p:sldId id="320" r:id="rId52"/>
    <p:sldId id="800" r:id="rId53"/>
    <p:sldId id="321" r:id="rId54"/>
    <p:sldId id="322" r:id="rId55"/>
    <p:sldId id="323" r:id="rId56"/>
    <p:sldId id="661" r:id="rId57"/>
    <p:sldId id="325" r:id="rId58"/>
    <p:sldId id="326" r:id="rId59"/>
    <p:sldId id="351" r:id="rId60"/>
    <p:sldId id="327" r:id="rId61"/>
    <p:sldId id="328" r:id="rId62"/>
    <p:sldId id="329" r:id="rId63"/>
    <p:sldId id="352" r:id="rId64"/>
    <p:sldId id="330" r:id="rId65"/>
    <p:sldId id="331" r:id="rId66"/>
    <p:sldId id="332" r:id="rId67"/>
    <p:sldId id="613" r:id="rId68"/>
    <p:sldId id="333" r:id="rId69"/>
    <p:sldId id="408" r:id="rId70"/>
    <p:sldId id="345" r:id="rId71"/>
    <p:sldId id="802" r:id="rId72"/>
    <p:sldId id="672" r:id="rId73"/>
    <p:sldId id="738" r:id="rId74"/>
    <p:sldId id="739" r:id="rId75"/>
    <p:sldId id="794" r:id="rId76"/>
    <p:sldId id="796" r:id="rId77"/>
    <p:sldId id="797" r:id="rId78"/>
    <p:sldId id="795" r:id="rId79"/>
    <p:sldId id="367" r:id="rId80"/>
    <p:sldId id="347" r:id="rId81"/>
    <p:sldId id="354" r:id="rId82"/>
    <p:sldId id="257" r:id="rId83"/>
  </p:sldIdLst>
  <p:sldSz cx="12188825" cy="6858000"/>
  <p:notesSz cx="7315200" cy="9601200"/>
  <p:custDataLst>
    <p:tags r:id="rId8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39">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301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7" autoAdjust="0"/>
    <p:restoredTop sz="88774" autoAdjust="0"/>
  </p:normalViewPr>
  <p:slideViewPr>
    <p:cSldViewPr>
      <p:cViewPr varScale="1">
        <p:scale>
          <a:sx n="102" d="100"/>
          <a:sy n="102" d="100"/>
        </p:scale>
        <p:origin x="954" y="108"/>
      </p:cViewPr>
      <p:guideLst>
        <p:guide orient="horz" pos="2160"/>
        <p:guide pos="3839"/>
      </p:guideLst>
    </p:cSldViewPr>
  </p:slideViewPr>
  <p:outlineViewPr>
    <p:cViewPr>
      <p:scale>
        <a:sx n="33" d="100"/>
        <a:sy n="33" d="100"/>
      </p:scale>
      <p:origin x="0" y="-73584"/>
    </p:cViewPr>
  </p:outlineViewPr>
  <p:notesTextViewPr>
    <p:cViewPr>
      <p:scale>
        <a:sx n="100" d="100"/>
        <a:sy n="100" d="100"/>
      </p:scale>
      <p:origin x="0" y="0"/>
    </p:cViewPr>
  </p:notesTextViewPr>
  <p:sorterViewPr>
    <p:cViewPr varScale="1">
      <p:scale>
        <a:sx n="100" d="100"/>
        <a:sy n="100" d="100"/>
      </p:scale>
      <p:origin x="0" y="-16620"/>
    </p:cViewPr>
  </p:sorterViewPr>
  <p:notesViewPr>
    <p:cSldViewPr showGuides="1">
      <p:cViewPr varScale="1">
        <p:scale>
          <a:sx n="95" d="100"/>
          <a:sy n="95" d="100"/>
        </p:scale>
        <p:origin x="3528"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ableStyles" Target="tableStyle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ags" Target="tags/tag1.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551C40-FB8F-4950-9447-F66D618B788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2F98605-F73A-472A-8454-17B5A3652179}">
      <dgm:prSet custT="1"/>
      <dgm:spPr/>
      <dgm:t>
        <a:bodyPr/>
        <a:lstStyle/>
        <a:p>
          <a:pPr>
            <a:lnSpc>
              <a:spcPct val="100000"/>
            </a:lnSpc>
          </a:pPr>
          <a:r>
            <a:rPr lang="en-US" sz="3200" dirty="0">
              <a:latin typeface="+mj-lt"/>
            </a:rPr>
            <a:t>Overpayment to a vendor as determined by an inventory audit or compliance buy investigation requires repayment to the WIC Program</a:t>
          </a:r>
        </a:p>
      </dgm:t>
    </dgm:pt>
    <dgm:pt modelId="{1F8C994A-9413-46D9-B692-E3D866B8406E}" type="parTrans" cxnId="{5E994693-2258-4A45-96C6-4A55018BF156}">
      <dgm:prSet/>
      <dgm:spPr/>
      <dgm:t>
        <a:bodyPr/>
        <a:lstStyle/>
        <a:p>
          <a:endParaRPr lang="en-US"/>
        </a:p>
      </dgm:t>
    </dgm:pt>
    <dgm:pt modelId="{AE721EAA-C811-418B-8E5C-1CAD79491D7F}" type="sibTrans" cxnId="{5E994693-2258-4A45-96C6-4A55018BF156}">
      <dgm:prSet/>
      <dgm:spPr/>
      <dgm:t>
        <a:bodyPr/>
        <a:lstStyle/>
        <a:p>
          <a:endParaRPr lang="en-US"/>
        </a:p>
      </dgm:t>
    </dgm:pt>
    <dgm:pt modelId="{A80400B2-FC97-460A-BFCD-868F3FC72397}">
      <dgm:prSet custT="1"/>
      <dgm:spPr/>
      <dgm:t>
        <a:bodyPr/>
        <a:lstStyle/>
        <a:p>
          <a:pPr>
            <a:lnSpc>
              <a:spcPct val="100000"/>
            </a:lnSpc>
          </a:pPr>
          <a:r>
            <a:rPr lang="en-US" sz="3200" dirty="0">
              <a:latin typeface="+mj-lt"/>
            </a:rPr>
            <a:t>The State WIC Agency assesses a claim against the vendor in the amount of the overpayment</a:t>
          </a:r>
        </a:p>
      </dgm:t>
    </dgm:pt>
    <dgm:pt modelId="{CF5CA43E-C333-4722-A9A2-D8589040E296}" type="parTrans" cxnId="{5BF894E8-30B1-449A-B01B-DAAEFF37B19F}">
      <dgm:prSet/>
      <dgm:spPr/>
      <dgm:t>
        <a:bodyPr/>
        <a:lstStyle/>
        <a:p>
          <a:endParaRPr lang="en-US"/>
        </a:p>
      </dgm:t>
    </dgm:pt>
    <dgm:pt modelId="{4AC0666D-49C3-4F2B-BBDA-9E0B85391514}" type="sibTrans" cxnId="{5BF894E8-30B1-449A-B01B-DAAEFF37B19F}">
      <dgm:prSet/>
      <dgm:spPr/>
      <dgm:t>
        <a:bodyPr/>
        <a:lstStyle/>
        <a:p>
          <a:endParaRPr lang="en-US"/>
        </a:p>
      </dgm:t>
    </dgm:pt>
    <dgm:pt modelId="{7B0C4633-2AD6-44FB-A346-FC0F87F42E84}">
      <dgm:prSet custT="1"/>
      <dgm:spPr/>
      <dgm:t>
        <a:bodyPr/>
        <a:lstStyle/>
        <a:p>
          <a:pPr>
            <a:lnSpc>
              <a:spcPct val="100000"/>
            </a:lnSpc>
          </a:pPr>
          <a:r>
            <a:rPr lang="en-US" sz="3200" dirty="0">
              <a:latin typeface="+mj-lt"/>
            </a:rPr>
            <a:t>Vendors can request a conference to review the claim, but this action cannot be appealed</a:t>
          </a:r>
        </a:p>
      </dgm:t>
    </dgm:pt>
    <dgm:pt modelId="{129CE49F-18F9-44C6-9E23-AFD642FD436A}" type="parTrans" cxnId="{A5FB547F-3846-4B2D-8173-FF646673604C}">
      <dgm:prSet/>
      <dgm:spPr/>
      <dgm:t>
        <a:bodyPr/>
        <a:lstStyle/>
        <a:p>
          <a:endParaRPr lang="en-US"/>
        </a:p>
      </dgm:t>
    </dgm:pt>
    <dgm:pt modelId="{767AD441-F193-4890-A228-6F963172DB20}" type="sibTrans" cxnId="{A5FB547F-3846-4B2D-8173-FF646673604C}">
      <dgm:prSet/>
      <dgm:spPr/>
      <dgm:t>
        <a:bodyPr/>
        <a:lstStyle/>
        <a:p>
          <a:endParaRPr lang="en-US"/>
        </a:p>
      </dgm:t>
    </dgm:pt>
    <dgm:pt modelId="{10099629-E31E-4ADE-9F64-64A9E296DED9}" type="pres">
      <dgm:prSet presAssocID="{2C551C40-FB8F-4950-9447-F66D618B788B}" presName="root" presStyleCnt="0">
        <dgm:presLayoutVars>
          <dgm:dir/>
          <dgm:resizeHandles val="exact"/>
        </dgm:presLayoutVars>
      </dgm:prSet>
      <dgm:spPr/>
    </dgm:pt>
    <dgm:pt modelId="{39492B2A-2D37-45BD-9984-A0330AA91E49}" type="pres">
      <dgm:prSet presAssocID="{72F98605-F73A-472A-8454-17B5A3652179}" presName="compNode" presStyleCnt="0"/>
      <dgm:spPr/>
    </dgm:pt>
    <dgm:pt modelId="{E506A244-EC7B-4628-8703-5F9774932F30}" type="pres">
      <dgm:prSet presAssocID="{72F98605-F73A-472A-8454-17B5A3652179}" presName="bgRect" presStyleLbl="bgShp" presStyleIdx="0" presStyleCnt="3" custLinFactNeighborX="-2890" custLinFactNeighborY="-2088"/>
      <dgm:spPr/>
    </dgm:pt>
    <dgm:pt modelId="{B2C0FD80-0351-4265-A7F2-E47E60FDFA45}" type="pres">
      <dgm:prSet presAssocID="{72F98605-F73A-472A-8454-17B5A3652179}" presName="iconRect" presStyleLbl="node1" presStyleIdx="0" presStyleCnt="3" custLinFactNeighborX="-13373" custLinFactNeighborY="-1236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05787AF1-5682-47EE-A685-144681277FC4}" type="pres">
      <dgm:prSet presAssocID="{72F98605-F73A-472A-8454-17B5A3652179}" presName="spaceRect" presStyleCnt="0"/>
      <dgm:spPr/>
    </dgm:pt>
    <dgm:pt modelId="{38875BB7-9E42-4CD3-AB2B-67004DE8A47A}" type="pres">
      <dgm:prSet presAssocID="{72F98605-F73A-472A-8454-17B5A3652179}" presName="parTx" presStyleLbl="revTx" presStyleIdx="0" presStyleCnt="3">
        <dgm:presLayoutVars>
          <dgm:chMax val="0"/>
          <dgm:chPref val="0"/>
        </dgm:presLayoutVars>
      </dgm:prSet>
      <dgm:spPr/>
    </dgm:pt>
    <dgm:pt modelId="{74F470E0-2E82-4407-ACAB-DF086F69E886}" type="pres">
      <dgm:prSet presAssocID="{AE721EAA-C811-418B-8E5C-1CAD79491D7F}" presName="sibTrans" presStyleCnt="0"/>
      <dgm:spPr/>
    </dgm:pt>
    <dgm:pt modelId="{7ABBD766-778A-4A0F-80C6-4536915E0766}" type="pres">
      <dgm:prSet presAssocID="{A80400B2-FC97-460A-BFCD-868F3FC72397}" presName="compNode" presStyleCnt="0"/>
      <dgm:spPr/>
    </dgm:pt>
    <dgm:pt modelId="{807DDBAD-F364-4A93-9006-07671DFAFF73}" type="pres">
      <dgm:prSet presAssocID="{A80400B2-FC97-460A-BFCD-868F3FC72397}" presName="bgRect" presStyleLbl="bgShp" presStyleIdx="1" presStyleCnt="3"/>
      <dgm:spPr/>
    </dgm:pt>
    <dgm:pt modelId="{ECBE4CDF-47A1-4B29-8A65-DFF5C8D7DFEF}" type="pres">
      <dgm:prSet presAssocID="{A80400B2-FC97-460A-BFCD-868F3FC7239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2A51AAFE-376D-4D69-B51B-00037E7F72E0}" type="pres">
      <dgm:prSet presAssocID="{A80400B2-FC97-460A-BFCD-868F3FC72397}" presName="spaceRect" presStyleCnt="0"/>
      <dgm:spPr/>
    </dgm:pt>
    <dgm:pt modelId="{A2EE4AB4-A0AB-4A85-9988-73ADAE008EEF}" type="pres">
      <dgm:prSet presAssocID="{A80400B2-FC97-460A-BFCD-868F3FC72397}" presName="parTx" presStyleLbl="revTx" presStyleIdx="1" presStyleCnt="3">
        <dgm:presLayoutVars>
          <dgm:chMax val="0"/>
          <dgm:chPref val="0"/>
        </dgm:presLayoutVars>
      </dgm:prSet>
      <dgm:spPr/>
    </dgm:pt>
    <dgm:pt modelId="{604AC280-EC78-4B02-ADC7-261A4EC6636A}" type="pres">
      <dgm:prSet presAssocID="{4AC0666D-49C3-4F2B-BBDA-9E0B85391514}" presName="sibTrans" presStyleCnt="0"/>
      <dgm:spPr/>
    </dgm:pt>
    <dgm:pt modelId="{C87F8379-B9A7-4282-A5AD-88D211F187A6}" type="pres">
      <dgm:prSet presAssocID="{7B0C4633-2AD6-44FB-A346-FC0F87F42E84}" presName="compNode" presStyleCnt="0"/>
      <dgm:spPr/>
    </dgm:pt>
    <dgm:pt modelId="{FFBD7CD0-57FA-410B-B05C-1000BC48EEEF}" type="pres">
      <dgm:prSet presAssocID="{7B0C4633-2AD6-44FB-A346-FC0F87F42E84}" presName="bgRect" presStyleLbl="bgShp" presStyleIdx="2" presStyleCnt="3" custLinFactNeighborX="1376" custLinFactNeighborY="602"/>
      <dgm:spPr/>
    </dgm:pt>
    <dgm:pt modelId="{8A2E6EFE-4B4D-4AF2-919C-A65D7AA50A34}" type="pres">
      <dgm:prSet presAssocID="{7B0C4633-2AD6-44FB-A346-FC0F87F42E8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BC36C346-BB97-45AB-9096-BF16341287F9}" type="pres">
      <dgm:prSet presAssocID="{7B0C4633-2AD6-44FB-A346-FC0F87F42E84}" presName="spaceRect" presStyleCnt="0"/>
      <dgm:spPr/>
    </dgm:pt>
    <dgm:pt modelId="{565518B9-DFB1-4DA3-9682-C667ADA1617F}" type="pres">
      <dgm:prSet presAssocID="{7B0C4633-2AD6-44FB-A346-FC0F87F42E84}" presName="parTx" presStyleLbl="revTx" presStyleIdx="2" presStyleCnt="3">
        <dgm:presLayoutVars>
          <dgm:chMax val="0"/>
          <dgm:chPref val="0"/>
        </dgm:presLayoutVars>
      </dgm:prSet>
      <dgm:spPr/>
    </dgm:pt>
  </dgm:ptLst>
  <dgm:cxnLst>
    <dgm:cxn modelId="{88E87F1C-87B7-4FFC-BFF4-1469FB761E7C}" type="presOf" srcId="{A80400B2-FC97-460A-BFCD-868F3FC72397}" destId="{A2EE4AB4-A0AB-4A85-9988-73ADAE008EEF}" srcOrd="0" destOrd="0" presId="urn:microsoft.com/office/officeart/2018/2/layout/IconVerticalSolidList"/>
    <dgm:cxn modelId="{DD51A87D-B917-4206-8D57-CD05FD8B0D1F}" type="presOf" srcId="{7B0C4633-2AD6-44FB-A346-FC0F87F42E84}" destId="{565518B9-DFB1-4DA3-9682-C667ADA1617F}" srcOrd="0" destOrd="0" presId="urn:microsoft.com/office/officeart/2018/2/layout/IconVerticalSolidList"/>
    <dgm:cxn modelId="{A5FB547F-3846-4B2D-8173-FF646673604C}" srcId="{2C551C40-FB8F-4950-9447-F66D618B788B}" destId="{7B0C4633-2AD6-44FB-A346-FC0F87F42E84}" srcOrd="2" destOrd="0" parTransId="{129CE49F-18F9-44C6-9E23-AFD642FD436A}" sibTransId="{767AD441-F193-4890-A228-6F963172DB20}"/>
    <dgm:cxn modelId="{0615C27F-1600-43D1-91F2-C5B2EB8C0A58}" type="presOf" srcId="{2C551C40-FB8F-4950-9447-F66D618B788B}" destId="{10099629-E31E-4ADE-9F64-64A9E296DED9}" srcOrd="0" destOrd="0" presId="urn:microsoft.com/office/officeart/2018/2/layout/IconVerticalSolidList"/>
    <dgm:cxn modelId="{B1BD6486-118C-47F1-A64E-C881C5D5AE88}" type="presOf" srcId="{72F98605-F73A-472A-8454-17B5A3652179}" destId="{38875BB7-9E42-4CD3-AB2B-67004DE8A47A}" srcOrd="0" destOrd="0" presId="urn:microsoft.com/office/officeart/2018/2/layout/IconVerticalSolidList"/>
    <dgm:cxn modelId="{5E994693-2258-4A45-96C6-4A55018BF156}" srcId="{2C551C40-FB8F-4950-9447-F66D618B788B}" destId="{72F98605-F73A-472A-8454-17B5A3652179}" srcOrd="0" destOrd="0" parTransId="{1F8C994A-9413-46D9-B692-E3D866B8406E}" sibTransId="{AE721EAA-C811-418B-8E5C-1CAD79491D7F}"/>
    <dgm:cxn modelId="{5BF894E8-30B1-449A-B01B-DAAEFF37B19F}" srcId="{2C551C40-FB8F-4950-9447-F66D618B788B}" destId="{A80400B2-FC97-460A-BFCD-868F3FC72397}" srcOrd="1" destOrd="0" parTransId="{CF5CA43E-C333-4722-A9A2-D8589040E296}" sibTransId="{4AC0666D-49C3-4F2B-BBDA-9E0B85391514}"/>
    <dgm:cxn modelId="{EDF3A89E-8C56-4E35-A080-C373C1CC032E}" type="presParOf" srcId="{10099629-E31E-4ADE-9F64-64A9E296DED9}" destId="{39492B2A-2D37-45BD-9984-A0330AA91E49}" srcOrd="0" destOrd="0" presId="urn:microsoft.com/office/officeart/2018/2/layout/IconVerticalSolidList"/>
    <dgm:cxn modelId="{D43DE3D3-6DDC-4D8F-B45B-8332C21EBF23}" type="presParOf" srcId="{39492B2A-2D37-45BD-9984-A0330AA91E49}" destId="{E506A244-EC7B-4628-8703-5F9774932F30}" srcOrd="0" destOrd="0" presId="urn:microsoft.com/office/officeart/2018/2/layout/IconVerticalSolidList"/>
    <dgm:cxn modelId="{9E41DA9C-A383-402C-BF69-7DB8D3BAFD65}" type="presParOf" srcId="{39492B2A-2D37-45BD-9984-A0330AA91E49}" destId="{B2C0FD80-0351-4265-A7F2-E47E60FDFA45}" srcOrd="1" destOrd="0" presId="urn:microsoft.com/office/officeart/2018/2/layout/IconVerticalSolidList"/>
    <dgm:cxn modelId="{315466BC-5533-4C4D-A5A7-C73D4DD54327}" type="presParOf" srcId="{39492B2A-2D37-45BD-9984-A0330AA91E49}" destId="{05787AF1-5682-47EE-A685-144681277FC4}" srcOrd="2" destOrd="0" presId="urn:microsoft.com/office/officeart/2018/2/layout/IconVerticalSolidList"/>
    <dgm:cxn modelId="{14FB64D5-1494-4452-8E31-61BEDA62473B}" type="presParOf" srcId="{39492B2A-2D37-45BD-9984-A0330AA91E49}" destId="{38875BB7-9E42-4CD3-AB2B-67004DE8A47A}" srcOrd="3" destOrd="0" presId="urn:microsoft.com/office/officeart/2018/2/layout/IconVerticalSolidList"/>
    <dgm:cxn modelId="{0AEEEC5A-27CF-491D-A864-5B2080856D43}" type="presParOf" srcId="{10099629-E31E-4ADE-9F64-64A9E296DED9}" destId="{74F470E0-2E82-4407-ACAB-DF086F69E886}" srcOrd="1" destOrd="0" presId="urn:microsoft.com/office/officeart/2018/2/layout/IconVerticalSolidList"/>
    <dgm:cxn modelId="{1C8382FB-A65A-4C7C-A61D-B24F3AD81BBF}" type="presParOf" srcId="{10099629-E31E-4ADE-9F64-64A9E296DED9}" destId="{7ABBD766-778A-4A0F-80C6-4536915E0766}" srcOrd="2" destOrd="0" presId="urn:microsoft.com/office/officeart/2018/2/layout/IconVerticalSolidList"/>
    <dgm:cxn modelId="{4FC3719D-4464-4073-8AAF-5DF78B108235}" type="presParOf" srcId="{7ABBD766-778A-4A0F-80C6-4536915E0766}" destId="{807DDBAD-F364-4A93-9006-07671DFAFF73}" srcOrd="0" destOrd="0" presId="urn:microsoft.com/office/officeart/2018/2/layout/IconVerticalSolidList"/>
    <dgm:cxn modelId="{73A0F78A-6090-4256-ADAE-E459E009E1D8}" type="presParOf" srcId="{7ABBD766-778A-4A0F-80C6-4536915E0766}" destId="{ECBE4CDF-47A1-4B29-8A65-DFF5C8D7DFEF}" srcOrd="1" destOrd="0" presId="urn:microsoft.com/office/officeart/2018/2/layout/IconVerticalSolidList"/>
    <dgm:cxn modelId="{7A38CD43-7977-40F2-9F89-17D23075734F}" type="presParOf" srcId="{7ABBD766-778A-4A0F-80C6-4536915E0766}" destId="{2A51AAFE-376D-4D69-B51B-00037E7F72E0}" srcOrd="2" destOrd="0" presId="urn:microsoft.com/office/officeart/2018/2/layout/IconVerticalSolidList"/>
    <dgm:cxn modelId="{D5E32041-6D58-4805-B050-2103E1A9098D}" type="presParOf" srcId="{7ABBD766-778A-4A0F-80C6-4536915E0766}" destId="{A2EE4AB4-A0AB-4A85-9988-73ADAE008EEF}" srcOrd="3" destOrd="0" presId="urn:microsoft.com/office/officeart/2018/2/layout/IconVerticalSolidList"/>
    <dgm:cxn modelId="{C84DDDBB-9413-4F9D-92E9-0C383DAC8B74}" type="presParOf" srcId="{10099629-E31E-4ADE-9F64-64A9E296DED9}" destId="{604AC280-EC78-4B02-ADC7-261A4EC6636A}" srcOrd="3" destOrd="0" presId="urn:microsoft.com/office/officeart/2018/2/layout/IconVerticalSolidList"/>
    <dgm:cxn modelId="{D920BF45-F96A-45FF-A0AF-7AA9A414065F}" type="presParOf" srcId="{10099629-E31E-4ADE-9F64-64A9E296DED9}" destId="{C87F8379-B9A7-4282-A5AD-88D211F187A6}" srcOrd="4" destOrd="0" presId="urn:microsoft.com/office/officeart/2018/2/layout/IconVerticalSolidList"/>
    <dgm:cxn modelId="{8BDEDF9A-A3A6-4C72-BB01-2D7AB72B5C8A}" type="presParOf" srcId="{C87F8379-B9A7-4282-A5AD-88D211F187A6}" destId="{FFBD7CD0-57FA-410B-B05C-1000BC48EEEF}" srcOrd="0" destOrd="0" presId="urn:microsoft.com/office/officeart/2018/2/layout/IconVerticalSolidList"/>
    <dgm:cxn modelId="{E0A2FFD3-9941-418D-BE67-15F11478D4A6}" type="presParOf" srcId="{C87F8379-B9A7-4282-A5AD-88D211F187A6}" destId="{8A2E6EFE-4B4D-4AF2-919C-A65D7AA50A34}" srcOrd="1" destOrd="0" presId="urn:microsoft.com/office/officeart/2018/2/layout/IconVerticalSolidList"/>
    <dgm:cxn modelId="{3571ACB7-FD65-4B78-B85B-EBBC3608787A}" type="presParOf" srcId="{C87F8379-B9A7-4282-A5AD-88D211F187A6}" destId="{BC36C346-BB97-45AB-9096-BF16341287F9}" srcOrd="2" destOrd="0" presId="urn:microsoft.com/office/officeart/2018/2/layout/IconVerticalSolidList"/>
    <dgm:cxn modelId="{1EDD090F-D283-479D-9478-0B970EB2497B}" type="presParOf" srcId="{C87F8379-B9A7-4282-A5AD-88D211F187A6}" destId="{565518B9-DFB1-4DA3-9682-C667ADA1617F}"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6A244-EC7B-4628-8703-5F9774932F30}">
      <dsp:nvSpPr>
        <dsp:cNvPr id="0" name=""/>
        <dsp:cNvSpPr/>
      </dsp:nvSpPr>
      <dsp:spPr>
        <a:xfrm>
          <a:off x="0" y="0"/>
          <a:ext cx="10591799" cy="15033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C0FD80-0351-4265-A7F2-E47E60FDFA45}">
      <dsp:nvSpPr>
        <dsp:cNvPr id="0" name=""/>
        <dsp:cNvSpPr/>
      </dsp:nvSpPr>
      <dsp:spPr>
        <a:xfrm>
          <a:off x="344091" y="238992"/>
          <a:ext cx="827674" cy="8268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875BB7-9E42-4CD3-AB2B-67004DE8A47A}">
      <dsp:nvSpPr>
        <dsp:cNvPr id="0" name=""/>
        <dsp:cNvSpPr/>
      </dsp:nvSpPr>
      <dsp:spPr>
        <a:xfrm>
          <a:off x="1737226" y="2938"/>
          <a:ext cx="8623971" cy="1504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265" tIns="159265" rIns="159265" bIns="159265" numCol="1" spcCol="1270" anchor="ctr" anchorCtr="0">
          <a:noAutofit/>
        </a:bodyPr>
        <a:lstStyle/>
        <a:p>
          <a:pPr marL="0" lvl="0" indent="0" algn="l" defTabSz="1422400">
            <a:lnSpc>
              <a:spcPct val="100000"/>
            </a:lnSpc>
            <a:spcBef>
              <a:spcPct val="0"/>
            </a:spcBef>
            <a:spcAft>
              <a:spcPct val="35000"/>
            </a:spcAft>
            <a:buNone/>
          </a:pPr>
          <a:r>
            <a:rPr lang="en-US" sz="3200" kern="1200" dirty="0">
              <a:latin typeface="+mj-lt"/>
            </a:rPr>
            <a:t>Overpayment to a vendor as determined by an inventory audit or compliance buy investigation requires repayment to the WIC Program</a:t>
          </a:r>
        </a:p>
      </dsp:txBody>
      <dsp:txXfrm>
        <a:off x="1737226" y="2938"/>
        <a:ext cx="8623971" cy="1504862"/>
      </dsp:txXfrm>
    </dsp:sp>
    <dsp:sp modelId="{807DDBAD-F364-4A93-9006-07671DFAFF73}">
      <dsp:nvSpPr>
        <dsp:cNvPr id="0" name=""/>
        <dsp:cNvSpPr/>
      </dsp:nvSpPr>
      <dsp:spPr>
        <a:xfrm>
          <a:off x="0" y="1808773"/>
          <a:ext cx="10591799" cy="15033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BE4CDF-47A1-4B29-8A65-DFF5C8D7DFEF}">
      <dsp:nvSpPr>
        <dsp:cNvPr id="0" name=""/>
        <dsp:cNvSpPr/>
      </dsp:nvSpPr>
      <dsp:spPr>
        <a:xfrm>
          <a:off x="454776" y="2147036"/>
          <a:ext cx="827674" cy="8268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EE4AB4-A0AB-4A85-9988-73ADAE008EEF}">
      <dsp:nvSpPr>
        <dsp:cNvPr id="0" name=""/>
        <dsp:cNvSpPr/>
      </dsp:nvSpPr>
      <dsp:spPr>
        <a:xfrm>
          <a:off x="1737226" y="1808773"/>
          <a:ext cx="8623971" cy="1504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265" tIns="159265" rIns="159265" bIns="159265" numCol="1" spcCol="1270" anchor="ctr" anchorCtr="0">
          <a:noAutofit/>
        </a:bodyPr>
        <a:lstStyle/>
        <a:p>
          <a:pPr marL="0" lvl="0" indent="0" algn="l" defTabSz="1422400">
            <a:lnSpc>
              <a:spcPct val="100000"/>
            </a:lnSpc>
            <a:spcBef>
              <a:spcPct val="0"/>
            </a:spcBef>
            <a:spcAft>
              <a:spcPct val="35000"/>
            </a:spcAft>
            <a:buNone/>
          </a:pPr>
          <a:r>
            <a:rPr lang="en-US" sz="3200" kern="1200" dirty="0">
              <a:latin typeface="+mj-lt"/>
            </a:rPr>
            <a:t>The State WIC Agency assesses a claim against the vendor in the amount of the overpayment</a:t>
          </a:r>
        </a:p>
      </dsp:txBody>
      <dsp:txXfrm>
        <a:off x="1737226" y="1808773"/>
        <a:ext cx="8623971" cy="1504862"/>
      </dsp:txXfrm>
    </dsp:sp>
    <dsp:sp modelId="{FFBD7CD0-57FA-410B-B05C-1000BC48EEEF}">
      <dsp:nvSpPr>
        <dsp:cNvPr id="0" name=""/>
        <dsp:cNvSpPr/>
      </dsp:nvSpPr>
      <dsp:spPr>
        <a:xfrm>
          <a:off x="0" y="3619016"/>
          <a:ext cx="10591799" cy="15033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2E6EFE-4B4D-4AF2-919C-A65D7AA50A34}">
      <dsp:nvSpPr>
        <dsp:cNvPr id="0" name=""/>
        <dsp:cNvSpPr/>
      </dsp:nvSpPr>
      <dsp:spPr>
        <a:xfrm>
          <a:off x="454776" y="3952871"/>
          <a:ext cx="827674" cy="8268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5518B9-DFB1-4DA3-9682-C667ADA1617F}">
      <dsp:nvSpPr>
        <dsp:cNvPr id="0" name=""/>
        <dsp:cNvSpPr/>
      </dsp:nvSpPr>
      <dsp:spPr>
        <a:xfrm>
          <a:off x="1737226" y="3614608"/>
          <a:ext cx="8623971" cy="1504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265" tIns="159265" rIns="159265" bIns="159265" numCol="1" spcCol="1270" anchor="ctr" anchorCtr="0">
          <a:noAutofit/>
        </a:bodyPr>
        <a:lstStyle/>
        <a:p>
          <a:pPr marL="0" lvl="0" indent="0" algn="l" defTabSz="1422400">
            <a:lnSpc>
              <a:spcPct val="100000"/>
            </a:lnSpc>
            <a:spcBef>
              <a:spcPct val="0"/>
            </a:spcBef>
            <a:spcAft>
              <a:spcPct val="35000"/>
            </a:spcAft>
            <a:buNone/>
          </a:pPr>
          <a:r>
            <a:rPr lang="en-US" sz="3200" kern="1200" dirty="0">
              <a:latin typeface="+mj-lt"/>
            </a:rPr>
            <a:t>Vendors can request a conference to review the claim, but this action cannot be appealed</a:t>
          </a:r>
        </a:p>
      </dsp:txBody>
      <dsp:txXfrm>
        <a:off x="1737226" y="3614608"/>
        <a:ext cx="8623971" cy="150486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9" tIns="48320" rIns="96639" bIns="48320" rtlCol="0"/>
          <a:lstStyle>
            <a:lvl1pPr algn="l">
              <a:defRPr sz="1200"/>
            </a:lvl1pPr>
          </a:lstStyle>
          <a:p>
            <a:endParaRPr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39" tIns="48320" rIns="96639" bIns="48320" rtlCol="0" anchor="b"/>
          <a:lstStyle>
            <a:lvl1pPr algn="l">
              <a:defRPr sz="1200"/>
            </a:lvl1pPr>
          </a:lstStyle>
          <a:p>
            <a:endParaRPr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39" tIns="48320" rIns="96639" bIns="48320" rtlCol="0" anchor="b"/>
          <a:lstStyle>
            <a:lvl1pPr algn="r">
              <a:defRPr sz="1200"/>
            </a:lvl1pPr>
          </a:lstStyle>
          <a:p>
            <a:fld id="{A8E322BB-75AD-4A1E-9661-2724167329F0}" type="slidenum">
              <a:rPr/>
              <a:t>‹#›</a:t>
            </a:fld>
            <a:endParaRPr dirty="0"/>
          </a:p>
        </p:txBody>
      </p:sp>
    </p:spTree>
    <p:custDataLst>
      <p:tags r:id="rId2"/>
    </p:custDataLst>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9" tIns="48320" rIns="96639" bIns="48320" rtlCol="0"/>
          <a:lstStyle>
            <a:lvl1pPr algn="l">
              <a:defRPr sz="1200"/>
            </a:lvl1pPr>
          </a:lstStyle>
          <a:p>
            <a:endParaRPr dirty="0"/>
          </a:p>
        </p:txBody>
      </p:sp>
      <p:sp>
        <p:nvSpPr>
          <p:cNvPr id="3" name="Date Placeholder 2"/>
          <p:cNvSpPr>
            <a:spLocks noGrp="1"/>
          </p:cNvSpPr>
          <p:nvPr>
            <p:ph type="dt" idx="1"/>
          </p:nvPr>
        </p:nvSpPr>
        <p:spPr>
          <a:xfrm>
            <a:off x="4143587" y="0"/>
            <a:ext cx="3169920" cy="480060"/>
          </a:xfrm>
          <a:prstGeom prst="rect">
            <a:avLst/>
          </a:prstGeom>
        </p:spPr>
        <p:txBody>
          <a:bodyPr vert="horz" lIns="96639" tIns="48320" rIns="96639" bIns="48320" rtlCol="0"/>
          <a:lstStyle>
            <a:lvl1pPr algn="r">
              <a:defRPr sz="1200"/>
            </a:lvl1pPr>
          </a:lstStyle>
          <a:p>
            <a:fld id="{67DFBD7B-E4FB-4AA8-9540-FD148073ACB3}" type="datetimeFigureOut">
              <a:rPr lang="en-US"/>
              <a:t>7/27/2022</a:t>
            </a:fld>
            <a:endParaRPr dirty="0"/>
          </a:p>
        </p:txBody>
      </p:sp>
      <p:sp>
        <p:nvSpPr>
          <p:cNvPr id="4" name="Slide Image Placeholder 3"/>
          <p:cNvSpPr>
            <a:spLocks noGrp="1" noRot="1" noChangeAspect="1"/>
          </p:cNvSpPr>
          <p:nvPr>
            <p:ph type="sldImg" idx="2"/>
          </p:nvPr>
        </p:nvSpPr>
        <p:spPr>
          <a:xfrm>
            <a:off x="458788" y="719138"/>
            <a:ext cx="6397625" cy="3600450"/>
          </a:xfrm>
          <a:prstGeom prst="rect">
            <a:avLst/>
          </a:prstGeom>
          <a:noFill/>
          <a:ln w="12700">
            <a:solidFill>
              <a:prstClr val="black"/>
            </a:solidFill>
          </a:ln>
        </p:spPr>
        <p:txBody>
          <a:bodyPr vert="horz" lIns="96639" tIns="48320" rIns="96639" bIns="48320" rtlCol="0" anchor="ctr"/>
          <a:lstStyle/>
          <a:p>
            <a:endParaRPr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39" tIns="48320" rIns="96639" bIns="483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39" tIns="48320" rIns="96639" bIns="48320" rtlCol="0" anchor="b"/>
          <a:lstStyle>
            <a:lvl1pPr algn="l">
              <a:defRPr sz="1200"/>
            </a:lvl1pPr>
          </a:lstStyle>
          <a:p>
            <a:endParaRPr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39" tIns="48320" rIns="96639" bIns="48320" rtlCol="0" anchor="b"/>
          <a:lstStyle>
            <a:lvl1pPr algn="r">
              <a:defRPr sz="1200"/>
            </a:lvl1pPr>
          </a:lstStyle>
          <a:p>
            <a:fld id="{B045B7DE-1198-4F2F-B574-CA8CAE341642}" type="slidenum">
              <a:rPr/>
              <a:t>‹#›</a:t>
            </a:fld>
            <a:endParaRPr dirty="0"/>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annual training for currently authorized WIC free-standing pharmacies. </a:t>
            </a:r>
          </a:p>
        </p:txBody>
      </p:sp>
      <p:sp>
        <p:nvSpPr>
          <p:cNvPr id="4" name="Slide Number Placeholder 3"/>
          <p:cNvSpPr>
            <a:spLocks noGrp="1"/>
          </p:cNvSpPr>
          <p:nvPr>
            <p:ph type="sldNum" sz="quarter" idx="10"/>
          </p:nvPr>
        </p:nvSpPr>
        <p:spPr/>
        <p:txBody>
          <a:bodyPr/>
          <a:lstStyle/>
          <a:p>
            <a:fld id="{B045B7DE-1198-4F2F-B574-CA8CAE341642}" type="slidenum">
              <a:rPr lang="en-US" smtClean="0"/>
              <a:t>1</a:t>
            </a:fld>
            <a:endParaRPr lang="en-US" dirty="0"/>
          </a:p>
        </p:txBody>
      </p:sp>
    </p:spTree>
    <p:extLst>
      <p:ext uri="{BB962C8B-B14F-4D97-AF65-F5344CB8AC3E}">
        <p14:creationId xmlns:p14="http://schemas.microsoft.com/office/powerpoint/2010/main" val="1537220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730250"/>
            <a:ext cx="6497637" cy="3656013"/>
          </a:xfrm>
        </p:spPr>
      </p:sp>
      <p:sp>
        <p:nvSpPr>
          <p:cNvPr id="3" name="Notes Placeholder 2"/>
          <p:cNvSpPr>
            <a:spLocks noGrp="1"/>
          </p:cNvSpPr>
          <p:nvPr>
            <p:ph type="body" idx="1"/>
          </p:nvPr>
        </p:nvSpPr>
        <p:spPr>
          <a:xfrm>
            <a:off x="556592" y="4630249"/>
            <a:ext cx="6452152" cy="4533271"/>
          </a:xfrm>
        </p:spPr>
        <p:txBody>
          <a:bodyPr/>
          <a:lstStyle/>
          <a:p>
            <a:pPr marL="0" lvl="1" algn="just" defTabSz="929001">
              <a:defRPr/>
            </a:pPr>
            <a:r>
              <a:rPr lang="en-US" dirty="0">
                <a:latin typeface="+mj-lt"/>
                <a:ea typeface="Tahoma" pitchFamily="34" charset="0"/>
                <a:cs typeface="Tahoma" pitchFamily="34" charset="0"/>
              </a:rPr>
              <a:t>In order to maintain your NC WIC Program vendor authorization, you must meet all current selection criteria applicable to free-standing pharmacies and understand as well as follow State and Federal regulations. </a:t>
            </a:r>
            <a:endParaRPr lang="en-US" dirty="0">
              <a:latin typeface="+mj-lt"/>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10</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2008545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730250"/>
            <a:ext cx="6497637" cy="3656013"/>
          </a:xfrm>
        </p:spPr>
      </p:sp>
      <p:sp>
        <p:nvSpPr>
          <p:cNvPr id="3" name="Notes Placeholder 2"/>
          <p:cNvSpPr>
            <a:spLocks noGrp="1"/>
          </p:cNvSpPr>
          <p:nvPr>
            <p:ph type="body" idx="1"/>
          </p:nvPr>
        </p:nvSpPr>
        <p:spPr>
          <a:xfrm>
            <a:off x="477837" y="4630249"/>
            <a:ext cx="6497637" cy="2989751"/>
          </a:xfrm>
        </p:spPr>
        <p:txBody>
          <a:bodyPr/>
          <a:lstStyle/>
          <a:p>
            <a:pPr marL="0" lvl="1" algn="just" defTabSz="929001">
              <a:defRPr/>
            </a:pPr>
            <a:r>
              <a:rPr lang="en-US" dirty="0">
                <a:latin typeface="+mj-lt"/>
                <a:ea typeface="Tahoma" pitchFamily="34" charset="0"/>
                <a:cs typeface="Tahoma" pitchFamily="34" charset="0"/>
              </a:rPr>
              <a:t>You must also complete the annual vendor training; this is what is being done today. In addition, all staff must be trained on how to properly transact eWIC, for exempt infant formula and WIC-eligible nutritionals.  Lastly, in order to complete renewal, non-corporate pharmacies must complete the required forms which are:</a:t>
            </a:r>
          </a:p>
          <a:p>
            <a:pPr marL="0" lvl="1" algn="just" defTabSz="929001">
              <a:defRPr/>
            </a:pPr>
            <a:endParaRPr lang="en-US" dirty="0">
              <a:latin typeface="+mj-lt"/>
              <a:ea typeface="Tahoma" pitchFamily="34" charset="0"/>
              <a:cs typeface="Tahoma" pitchFamily="34" charset="0"/>
            </a:endParaRPr>
          </a:p>
          <a:p>
            <a:pPr marL="742950" lvl="1" indent="-285750" algn="l" fontAlgn="auto">
              <a:buFont typeface="Arial" panose="020B0604020202020204" pitchFamily="34" charset="0"/>
              <a:buChar char="•"/>
            </a:pPr>
            <a:r>
              <a:rPr lang="en-US" b="0" i="0" dirty="0">
                <a:solidFill>
                  <a:srgbClr val="313537"/>
                </a:solidFill>
                <a:effectLst/>
                <a:latin typeface="+mj-lt"/>
              </a:rPr>
              <a:t>Pre-Populated NC WIC Information Update-(Non-Corporate contract vendors only) </a:t>
            </a:r>
          </a:p>
          <a:p>
            <a:pPr marL="742950" lvl="1" indent="-285750" algn="l" fontAlgn="auto">
              <a:buFont typeface="Arial" panose="020B0604020202020204" pitchFamily="34" charset="0"/>
              <a:buChar char="•"/>
            </a:pPr>
            <a:r>
              <a:rPr lang="en-US" b="0" i="0" dirty="0">
                <a:solidFill>
                  <a:srgbClr val="313537"/>
                </a:solidFill>
                <a:effectLst/>
                <a:latin typeface="+mj-lt"/>
              </a:rPr>
              <a:t>eWIC Update for Non-Corporate contract vendors</a:t>
            </a:r>
          </a:p>
          <a:p>
            <a:pPr marL="742950" lvl="1" indent="-285750" algn="l" fontAlgn="auto">
              <a:buFont typeface="Arial" panose="020B0604020202020204" pitchFamily="34" charset="0"/>
              <a:buChar char="•"/>
            </a:pPr>
            <a:r>
              <a:rPr lang="en-US" b="0" i="0" dirty="0">
                <a:solidFill>
                  <a:srgbClr val="313537"/>
                </a:solidFill>
                <a:effectLst/>
                <a:latin typeface="+mj-lt"/>
              </a:rPr>
              <a:t>Verification of Attendance – all vendors</a:t>
            </a:r>
          </a:p>
          <a:p>
            <a:pPr marL="0" lvl="1" algn="just" defTabSz="929001">
              <a:defRPr/>
            </a:pPr>
            <a:endParaRPr lang="en-US" sz="1500" dirty="0">
              <a:latin typeface="Constantia" panose="02030602050306030303" pitchFamily="18" charset="0"/>
              <a:ea typeface="Tahoma" pitchFamily="34" charset="0"/>
              <a:cs typeface="Tahoma" pitchFamily="34" charset="0"/>
            </a:endParaRPr>
          </a:p>
          <a:p>
            <a:pPr marL="0" lvl="1" algn="just" defTabSz="929001">
              <a:defRPr/>
            </a:pPr>
            <a:endParaRPr lang="en-US" sz="1500" dirty="0">
              <a:latin typeface="Constantia" panose="02030602050306030303" pitchFamily="18" charset="0"/>
              <a:ea typeface="Tahoma" pitchFamily="34" charset="0"/>
              <a:cs typeface="Tahoma" pitchFamily="34" charset="0"/>
            </a:endParaRPr>
          </a:p>
          <a:p>
            <a:pPr marL="0" lvl="1" algn="just" defTabSz="929001">
              <a:defRPr/>
            </a:pPr>
            <a:r>
              <a:rPr lang="en-US" sz="1500" b="1" dirty="0">
                <a:latin typeface="Constantia" panose="02030602050306030303" pitchFamily="18" charset="0"/>
                <a:ea typeface="Tahoma" pitchFamily="34" charset="0"/>
                <a:cs typeface="Tahoma" pitchFamily="34" charset="0"/>
              </a:rPr>
              <a:t> </a:t>
            </a:r>
            <a:endParaRPr lang="en-US" sz="1500" dirty="0"/>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11</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699549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4294967295"/>
          </p:nvPr>
        </p:nvSpPr>
        <p:spPr bwMode="auto">
          <a:xfrm>
            <a:off x="3982721" y="9113474"/>
            <a:ext cx="3229297" cy="487727"/>
          </a:xfrm>
          <a:prstGeom prst="rect">
            <a:avLst/>
          </a:prstGeom>
          <a:noFill/>
          <a:ln>
            <a:miter lim="800000"/>
            <a:headEnd/>
            <a:tailEnd/>
          </a:ln>
        </p:spPr>
        <p:txBody>
          <a:bodyPr lIns="98176" tIns="49089" rIns="98176" bIns="49089" anchor="b"/>
          <a:lstStyle/>
          <a:p>
            <a:pPr defTabSz="982003">
              <a:spcBef>
                <a:spcPct val="0"/>
              </a:spcBef>
            </a:pPr>
            <a:fld id="{6C7D1FE1-D268-45B2-9DF3-EC42E829CFEA}" type="slidenum">
              <a:rPr lang="en-US">
                <a:latin typeface="Constantia" panose="02030602050306030303" pitchFamily="18" charset="0"/>
                <a:ea typeface="Tahoma" pitchFamily="34" charset="0"/>
                <a:cs typeface="Tahoma" pitchFamily="34" charset="0"/>
              </a:rPr>
              <a:pPr defTabSz="982003">
                <a:spcBef>
                  <a:spcPct val="0"/>
                </a:spcBef>
              </a:pPr>
              <a:t>12</a:t>
            </a:fld>
            <a:endParaRPr lang="en-US" dirty="0">
              <a:latin typeface="Constantia" panose="02030602050306030303" pitchFamily="18" charset="0"/>
              <a:ea typeface="Tahoma" pitchFamily="34" charset="0"/>
              <a:cs typeface="Tahoma" pitchFamily="34" charset="0"/>
            </a:endParaRPr>
          </a:p>
        </p:txBody>
      </p:sp>
      <p:sp>
        <p:nvSpPr>
          <p:cNvPr id="144387" name="Rectangle 2"/>
          <p:cNvSpPr>
            <a:spLocks noGrp="1" noRot="1" noChangeAspect="1" noChangeArrowheads="1" noTextEdit="1"/>
          </p:cNvSpPr>
          <p:nvPr>
            <p:ph type="sldImg"/>
          </p:nvPr>
        </p:nvSpPr>
        <p:spPr>
          <a:xfrm>
            <a:off x="434975" y="715963"/>
            <a:ext cx="6510338" cy="3662362"/>
          </a:xfrm>
          <a:ln/>
        </p:spPr>
      </p:sp>
      <p:sp>
        <p:nvSpPr>
          <p:cNvPr id="144388" name="Rectangle 3"/>
          <p:cNvSpPr>
            <a:spLocks noGrp="1" noChangeArrowheads="1"/>
          </p:cNvSpPr>
          <p:nvPr>
            <p:ph type="body" idx="1"/>
          </p:nvPr>
        </p:nvSpPr>
        <p:spPr>
          <a:xfrm>
            <a:off x="477079" y="4634244"/>
            <a:ext cx="6498534" cy="4533271"/>
          </a:xfrm>
          <a:noFill/>
          <a:ln/>
        </p:spPr>
        <p:txBody>
          <a:bodyPr lIns="98171" tIns="49085" rIns="98171" bIns="49085"/>
          <a:lstStyle/>
          <a:p>
            <a:pPr algn="just"/>
            <a:r>
              <a:rPr lang="en-US" dirty="0">
                <a:latin typeface="+mj-lt"/>
                <a:ea typeface="Tahoma" panose="020B0604030504040204" pitchFamily="34" charset="0"/>
                <a:cs typeface="Tahoma" panose="020B0604030504040204" pitchFamily="34" charset="0"/>
              </a:rPr>
              <a:t>Continuing to meet all applicable selection criteria is vital in maintaining authorization. Free-standing pharmacy vendors must meet all the criteria established by the USDA and the NC WIC Program, with the exception of being SNAP authorized and maintaining current shelf prices.</a:t>
            </a:r>
          </a:p>
          <a:p>
            <a:pPr algn="just"/>
            <a:endParaRPr lang="en-US" dirty="0">
              <a:latin typeface="+mj-lt"/>
              <a:ea typeface="Tahoma" panose="020B0604030504040204" pitchFamily="34" charset="0"/>
              <a:cs typeface="Tahoma" panose="020B0604030504040204" pitchFamily="34" charset="0"/>
            </a:endParaRPr>
          </a:p>
          <a:p>
            <a:pPr algn="just"/>
            <a:r>
              <a:rPr lang="en-US" dirty="0">
                <a:latin typeface="+mj-lt"/>
                <a:ea typeface="Tahoma" panose="020B0604030504040204" pitchFamily="34" charset="0"/>
                <a:cs typeface="Tahoma" panose="020B0604030504040204" pitchFamily="34" charset="0"/>
              </a:rPr>
              <a:t>SNAP is the Supplemental Nutrition Assistance Program, formerly known as food stamps; remember, free-standing pharmacies are not required to be SNAP authorized in order to participate in the WIC Program.</a:t>
            </a:r>
          </a:p>
          <a:p>
            <a:pPr algn="just"/>
            <a:endParaRPr lang="en-US" dirty="0">
              <a:latin typeface="+mj-lt"/>
              <a:ea typeface="Tahoma" panose="020B0604030504040204" pitchFamily="34" charset="0"/>
              <a:cs typeface="Tahoma" panose="020B0604030504040204" pitchFamily="34" charset="0"/>
            </a:endParaRPr>
          </a:p>
          <a:p>
            <a:pPr algn="just"/>
            <a:r>
              <a:rPr lang="en-US" dirty="0">
                <a:latin typeface="+mj-lt"/>
                <a:ea typeface="Tahoma" panose="020B0604030504040204" pitchFamily="34" charset="0"/>
                <a:cs typeface="Tahoma" panose="020B0604030504040204" pitchFamily="34" charset="0"/>
              </a:rPr>
              <a:t>Since you are experienced vendors, you are familiar with selection criteria. If there are any questions about selection criteria, refer to the items in your Vendor Manual or contact your Local WIC Agency vendor representative. Keep in mind, free-standing pharmacies must meet 18 of the 20 criteria. </a:t>
            </a:r>
          </a:p>
          <a:p>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1024039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730250"/>
            <a:ext cx="6497637" cy="3656013"/>
          </a:xfrm>
        </p:spPr>
      </p:sp>
      <p:sp>
        <p:nvSpPr>
          <p:cNvPr id="3" name="Notes Placeholder 2"/>
          <p:cNvSpPr>
            <a:spLocks noGrp="1"/>
          </p:cNvSpPr>
          <p:nvPr>
            <p:ph type="body" idx="1"/>
          </p:nvPr>
        </p:nvSpPr>
        <p:spPr>
          <a:xfrm>
            <a:off x="556593" y="4630249"/>
            <a:ext cx="6361043" cy="4533271"/>
          </a:xfrm>
        </p:spPr>
        <p:txBody>
          <a:bodyPr/>
          <a:lstStyle/>
          <a:p>
            <a:pPr algn="just"/>
            <a:r>
              <a:rPr lang="en-US" dirty="0">
                <a:latin typeface="+mj-lt"/>
                <a:ea typeface="Tahoma" pitchFamily="34" charset="0"/>
                <a:cs typeface="Tahoma" pitchFamily="34" charset="0"/>
              </a:rPr>
              <a:t>Vendors, their store managers or another authorized pharmacy representative must attend annual vendor training, which is being held today. Failure to attend annual training by September 30th of each year will result in termination of the WIC Vendor Agreement.</a:t>
            </a:r>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13</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07852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00BCCB49-D746-4AA6-A02F-71282DF03CCC}" type="slidenum">
              <a:rPr lang="en-US" smtClean="0"/>
              <a:pPr/>
              <a:t>14</a:t>
            </a:fld>
            <a:endParaRPr lang="en-US" dirty="0"/>
          </a:p>
        </p:txBody>
      </p:sp>
      <p:sp>
        <p:nvSpPr>
          <p:cNvPr id="111619" name="Rectangle 13"/>
          <p:cNvSpPr txBox="1">
            <a:spLocks noGrp="1" noChangeArrowheads="1"/>
          </p:cNvSpPr>
          <p:nvPr/>
        </p:nvSpPr>
        <p:spPr bwMode="auto">
          <a:xfrm>
            <a:off x="4420738" y="9578576"/>
            <a:ext cx="3382148" cy="502686"/>
          </a:xfrm>
          <a:prstGeom prst="rect">
            <a:avLst/>
          </a:prstGeom>
          <a:noFill/>
          <a:ln w="9525">
            <a:noFill/>
            <a:miter lim="800000"/>
            <a:headEnd/>
            <a:tailEnd/>
          </a:ln>
        </p:spPr>
        <p:txBody>
          <a:bodyPr lIns="100686" tIns="50340" rIns="100686" bIns="50340" anchor="b"/>
          <a:lstStyle/>
          <a:p>
            <a:pPr algn="r" defTabSz="1007703" eaLnBrk="0" hangingPunct="0">
              <a:spcBef>
                <a:spcPct val="20000"/>
              </a:spcBef>
              <a:buFontTx/>
              <a:buChar char="•"/>
            </a:pPr>
            <a:fld id="{36302190-F25C-4698-8F4D-E60A6DCD727C}" type="slidenum">
              <a:rPr lang="en-US" sz="1200">
                <a:latin typeface="Constantia" panose="02030602050306030303" pitchFamily="18" charset="0"/>
              </a:rPr>
              <a:pPr algn="r" defTabSz="1007703" eaLnBrk="0" hangingPunct="0">
                <a:spcBef>
                  <a:spcPct val="20000"/>
                </a:spcBef>
                <a:buFontTx/>
                <a:buChar char="•"/>
              </a:pPr>
              <a:t>14</a:t>
            </a:fld>
            <a:endParaRPr lang="en-US" sz="1200" dirty="0">
              <a:latin typeface="Constantia" panose="02030602050306030303" pitchFamily="18" charset="0"/>
            </a:endParaRPr>
          </a:p>
        </p:txBody>
      </p:sp>
      <p:sp>
        <p:nvSpPr>
          <p:cNvPr id="111620" name="Rectangle 2"/>
          <p:cNvSpPr>
            <a:spLocks noGrp="1" noRot="1" noChangeAspect="1" noChangeArrowheads="1" noTextEdit="1"/>
          </p:cNvSpPr>
          <p:nvPr>
            <p:ph type="sldImg"/>
          </p:nvPr>
        </p:nvSpPr>
        <p:spPr>
          <a:xfrm>
            <a:off x="338138" y="779463"/>
            <a:ext cx="6638925" cy="3735387"/>
          </a:xfrm>
          <a:ln/>
        </p:spPr>
      </p:sp>
      <p:sp>
        <p:nvSpPr>
          <p:cNvPr id="111621" name="Rectangle 3"/>
          <p:cNvSpPr>
            <a:spLocks noGrp="1" noChangeArrowheads="1"/>
          </p:cNvSpPr>
          <p:nvPr>
            <p:ph type="body" idx="1"/>
          </p:nvPr>
        </p:nvSpPr>
        <p:spPr>
          <a:xfrm>
            <a:off x="338138" y="4794504"/>
            <a:ext cx="6638925" cy="3364111"/>
          </a:xfrm>
          <a:noFill/>
          <a:ln/>
        </p:spPr>
        <p:txBody>
          <a:bodyPr lIns="100686" tIns="50340" rIns="100686" bIns="50340">
            <a:normAutofit/>
          </a:bodyPr>
          <a:lstStyle/>
          <a:p>
            <a:pPr algn="just" eaLnBrk="1" hangingPunct="1">
              <a:lnSpc>
                <a:spcPct val="90000"/>
              </a:lnSpc>
            </a:pPr>
            <a:r>
              <a:rPr lang="en-US" dirty="0">
                <a:latin typeface="+mj-lt"/>
              </a:rPr>
              <a:t>Federal regulations require State WIC Programs to establish competitive pricing and price limitations during the process of vendor authorization. Competitive pricing considers the prices a vendor charges for supplemental foods as compared to the prices charged by other authorized vendors and vendor applicants. Price limitations ensure that a vendor applicant has competitive prices and maintains competitive prices as an authorized vendor. </a:t>
            </a:r>
          </a:p>
          <a:p>
            <a:pPr algn="just" eaLnBrk="1" hangingPunct="1">
              <a:lnSpc>
                <a:spcPct val="90000"/>
              </a:lnSpc>
            </a:pPr>
            <a:endParaRPr lang="en-US" dirty="0">
              <a:latin typeface="+mj-lt"/>
            </a:endParaRPr>
          </a:p>
          <a:p>
            <a:pPr algn="just" eaLnBrk="1" hangingPunct="1">
              <a:lnSpc>
                <a:spcPct val="90000"/>
              </a:lnSpc>
            </a:pPr>
            <a:r>
              <a:rPr lang="en-US" dirty="0">
                <a:latin typeface="+mj-lt"/>
              </a:rPr>
              <a:t>Each vendor is assigned to a peer group.</a:t>
            </a:r>
          </a:p>
          <a:p>
            <a:pPr algn="just" eaLnBrk="1" hangingPunct="1">
              <a:lnSpc>
                <a:spcPct val="90000"/>
              </a:lnSpc>
            </a:pPr>
            <a:endParaRPr lang="en-US" dirty="0">
              <a:latin typeface="+mj-lt"/>
            </a:endParaRPr>
          </a:p>
          <a:p>
            <a:pPr algn="just" eaLnBrk="1" hangingPunct="1">
              <a:lnSpc>
                <a:spcPct val="90000"/>
              </a:lnSpc>
            </a:pPr>
            <a:r>
              <a:rPr lang="en-US" dirty="0">
                <a:latin typeface="+mj-lt"/>
              </a:rPr>
              <a:t>Most peer groups will have a Not-to-exceed (NTE) for each universal product code (UPC) for  WIC supplemental foods and contract formula.</a:t>
            </a:r>
          </a:p>
          <a:p>
            <a:pPr algn="just" eaLnBrk="1" hangingPunct="1">
              <a:lnSpc>
                <a:spcPct val="90000"/>
              </a:lnSpc>
            </a:pPr>
            <a:r>
              <a:rPr lang="en-US" dirty="0">
                <a:latin typeface="+mj-lt"/>
              </a:rPr>
              <a:t> </a:t>
            </a:r>
          </a:p>
          <a:p>
            <a:pPr algn="just" eaLnBrk="1" hangingPunct="1">
              <a:lnSpc>
                <a:spcPct val="90000"/>
              </a:lnSpc>
            </a:pPr>
            <a:r>
              <a:rPr lang="en-US" dirty="0">
                <a:latin typeface="+mj-lt"/>
              </a:rPr>
              <a:t>Free-standing pharmacies are not subject to NTE guidelines</a:t>
            </a:r>
            <a:endParaRPr lang="en-US" dirty="0">
              <a:latin typeface="+mj-lt"/>
              <a:ea typeface="Tahoma" pitchFamily="34" charset="0"/>
              <a:cs typeface="Tahoma" pitchFamily="34" charset="0"/>
            </a:endParaRPr>
          </a:p>
        </p:txBody>
      </p:sp>
    </p:spTree>
    <p:extLst>
      <p:ext uri="{BB962C8B-B14F-4D97-AF65-F5344CB8AC3E}">
        <p14:creationId xmlns:p14="http://schemas.microsoft.com/office/powerpoint/2010/main" val="2157456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8787" y="4560570"/>
            <a:ext cx="6397625" cy="2297430"/>
          </a:xfrm>
        </p:spPr>
        <p:txBody>
          <a:bodyPr/>
          <a:lstStyle/>
          <a:p>
            <a:pPr algn="just"/>
            <a:r>
              <a:rPr lang="en-US" dirty="0">
                <a:latin typeface="+mj-lt"/>
              </a:rPr>
              <a:t>North Carolina’s peer group system is displayed on the slide.  It is based on store type and geography. Free-standing pharmacies are in peer group five, regardless of geography.</a:t>
            </a:r>
          </a:p>
        </p:txBody>
      </p:sp>
    </p:spTree>
    <p:extLst>
      <p:ext uri="{BB962C8B-B14F-4D97-AF65-F5344CB8AC3E}">
        <p14:creationId xmlns:p14="http://schemas.microsoft.com/office/powerpoint/2010/main" val="569751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4294967295"/>
          </p:nvPr>
        </p:nvSpPr>
        <p:spPr bwMode="auto">
          <a:xfrm>
            <a:off x="3982721" y="9014630"/>
            <a:ext cx="3229297" cy="487727"/>
          </a:xfrm>
          <a:prstGeom prst="rect">
            <a:avLst/>
          </a:prstGeom>
          <a:noFill/>
          <a:ln>
            <a:miter lim="800000"/>
            <a:headEnd/>
            <a:tailEnd/>
          </a:ln>
        </p:spPr>
        <p:txBody>
          <a:bodyPr lIns="98176" tIns="49089" rIns="98176" bIns="49089" anchor="b"/>
          <a:lstStyle/>
          <a:p>
            <a:pPr defTabSz="982003">
              <a:spcBef>
                <a:spcPct val="0"/>
              </a:spcBef>
            </a:pPr>
            <a:fld id="{C25B7961-985A-43CE-A346-63EE03618211}" type="slidenum">
              <a:rPr lang="en-US">
                <a:latin typeface="Constantia" panose="02030602050306030303" pitchFamily="18" charset="0"/>
                <a:ea typeface="Tahoma" pitchFamily="34" charset="0"/>
                <a:cs typeface="Tahoma" pitchFamily="34" charset="0"/>
              </a:rPr>
              <a:pPr defTabSz="982003">
                <a:spcBef>
                  <a:spcPct val="0"/>
                </a:spcBef>
              </a:pPr>
              <a:t>16</a:t>
            </a:fld>
            <a:endParaRPr lang="en-US" dirty="0">
              <a:latin typeface="Constantia" panose="02030602050306030303" pitchFamily="18" charset="0"/>
              <a:ea typeface="Tahoma" pitchFamily="34" charset="0"/>
              <a:cs typeface="Tahoma" pitchFamily="34" charset="0"/>
            </a:endParaRPr>
          </a:p>
        </p:txBody>
      </p:sp>
      <p:sp>
        <p:nvSpPr>
          <p:cNvPr id="157699" name="Rectangle 2"/>
          <p:cNvSpPr>
            <a:spLocks noGrp="1" noRot="1" noChangeAspect="1" noChangeArrowheads="1" noTextEdit="1"/>
          </p:cNvSpPr>
          <p:nvPr>
            <p:ph type="sldImg"/>
          </p:nvPr>
        </p:nvSpPr>
        <p:spPr>
          <a:xfrm>
            <a:off x="382588" y="685800"/>
            <a:ext cx="6508750" cy="3662363"/>
          </a:xfrm>
          <a:ln/>
        </p:spPr>
      </p:sp>
      <p:sp>
        <p:nvSpPr>
          <p:cNvPr id="157700" name="Rectangle 3"/>
          <p:cNvSpPr>
            <a:spLocks noGrp="1" noChangeArrowheads="1"/>
          </p:cNvSpPr>
          <p:nvPr>
            <p:ph type="body" idx="1"/>
          </p:nvPr>
        </p:nvSpPr>
        <p:spPr>
          <a:xfrm>
            <a:off x="325121" y="4551218"/>
            <a:ext cx="6622814" cy="4533271"/>
          </a:xfrm>
          <a:noFill/>
          <a:ln/>
        </p:spPr>
        <p:txBody>
          <a:bodyPr lIns="98171" tIns="49085" rIns="98171" bIns="49085"/>
          <a:lstStyle/>
          <a:p>
            <a:pPr algn="just"/>
            <a:r>
              <a:rPr lang="en-US" dirty="0">
                <a:latin typeface="+mj-lt"/>
                <a:ea typeface="Tahoma" pitchFamily="34" charset="0"/>
                <a:cs typeface="Tahoma" pitchFamily="34" charset="0"/>
              </a:rPr>
              <a:t>As discussed earlier, NTEs apply only to WIC approved foods and contract infant formulas.</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Exempt infant formula and WIC-eligible nutritionals are termed “exempt” for the purposes of NTEs. For these infant formulas, an open market or shelf price system is used for pricing. Exempt infant formulas and WIC-Eligible Nutritionals are modified to meet special nutritional needs. Examples include Nutramigen, Pregestimil and Ensure. Some grocery stores carry these exempt infant formulas and WIC-eligible nutritionals, but they are not required to. As previously stated, you may obtain the list from the Community Nutrition Services web site listed on the slide.</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Remember, free-standing pharmacies are not subject to NTE guidelines.</a:t>
            </a:r>
          </a:p>
          <a:p>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1776050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4294967295"/>
          </p:nvPr>
        </p:nvSpPr>
        <p:spPr bwMode="auto">
          <a:xfrm>
            <a:off x="4085905" y="9113474"/>
            <a:ext cx="3229297" cy="487727"/>
          </a:xfrm>
          <a:prstGeom prst="rect">
            <a:avLst/>
          </a:prstGeom>
          <a:noFill/>
          <a:ln>
            <a:miter lim="800000"/>
            <a:headEnd/>
            <a:tailEnd/>
          </a:ln>
        </p:spPr>
        <p:txBody>
          <a:bodyPr lIns="98176" tIns="49089" rIns="98176" bIns="49089" anchor="b"/>
          <a:lstStyle/>
          <a:p>
            <a:pPr defTabSz="982003">
              <a:spcBef>
                <a:spcPct val="0"/>
              </a:spcBef>
            </a:pPr>
            <a:fld id="{12FFAD73-F9BE-4563-8C57-D976747826DB}" type="slidenum">
              <a:rPr lang="en-US">
                <a:latin typeface="Constantia" panose="02030602050306030303" pitchFamily="18" charset="0"/>
                <a:ea typeface="Tahoma" pitchFamily="34" charset="0"/>
                <a:cs typeface="Tahoma" pitchFamily="34" charset="0"/>
              </a:rPr>
              <a:pPr defTabSz="982003">
                <a:spcBef>
                  <a:spcPct val="0"/>
                </a:spcBef>
              </a:pPr>
              <a:t>17</a:t>
            </a:fld>
            <a:endParaRPr lang="en-US" dirty="0">
              <a:latin typeface="Constantia" panose="02030602050306030303" pitchFamily="18" charset="0"/>
              <a:ea typeface="Tahoma" pitchFamily="34" charset="0"/>
              <a:cs typeface="Tahoma" pitchFamily="34" charset="0"/>
            </a:endParaRPr>
          </a:p>
        </p:txBody>
      </p:sp>
      <p:sp>
        <p:nvSpPr>
          <p:cNvPr id="158723" name="Rectangle 2"/>
          <p:cNvSpPr>
            <a:spLocks noGrp="1" noRot="1" noChangeAspect="1" noChangeArrowheads="1" noTextEdit="1"/>
          </p:cNvSpPr>
          <p:nvPr>
            <p:ph type="sldImg"/>
          </p:nvPr>
        </p:nvSpPr>
        <p:spPr>
          <a:xfrm>
            <a:off x="409575" y="685800"/>
            <a:ext cx="6496050" cy="3654425"/>
          </a:xfrm>
          <a:ln/>
        </p:spPr>
      </p:sp>
      <p:sp>
        <p:nvSpPr>
          <p:cNvPr id="158724" name="Rectangle 3"/>
          <p:cNvSpPr>
            <a:spLocks noGrp="1" noChangeArrowheads="1"/>
          </p:cNvSpPr>
          <p:nvPr>
            <p:ph type="body" idx="1"/>
          </p:nvPr>
        </p:nvSpPr>
        <p:spPr>
          <a:xfrm>
            <a:off x="469054" y="4634244"/>
            <a:ext cx="6595532" cy="4533271"/>
          </a:xfrm>
          <a:noFill/>
          <a:ln/>
        </p:spPr>
        <p:txBody>
          <a:bodyPr lIns="98171" tIns="49085" rIns="98171" bIns="49085">
            <a:normAutofit/>
          </a:bodyPr>
          <a:lstStyle/>
          <a:p>
            <a:pPr algn="just"/>
            <a:r>
              <a:rPr lang="en-US" dirty="0">
                <a:latin typeface="+mj-lt"/>
                <a:ea typeface="Tahoma" pitchFamily="34" charset="0"/>
                <a:cs typeface="Tahoma" pitchFamily="34" charset="0"/>
              </a:rPr>
              <a:t>A special note about all formulas, contract and exempt:</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You are required to purchase infant formula directly from a State-approved source.  Vendors must provide WIC customers exempt infant formula and WIC-eligible nutritionals purchased only from the State-approved source. Failure to comply with these requirements shall result in termination of the WIC Vendor Agreement.</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A list of state-approved sources can be obtained from your local WIC agency or found at the webpage provided on the slide.</a:t>
            </a: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endParaRPr lang="en-US" b="1"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984492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4294967295"/>
          </p:nvPr>
        </p:nvSpPr>
        <p:spPr bwMode="auto">
          <a:xfrm>
            <a:off x="4085905" y="9113474"/>
            <a:ext cx="3229297" cy="487727"/>
          </a:xfrm>
          <a:prstGeom prst="rect">
            <a:avLst/>
          </a:prstGeom>
          <a:noFill/>
          <a:ln>
            <a:miter lim="800000"/>
            <a:headEnd/>
            <a:tailEnd/>
          </a:ln>
        </p:spPr>
        <p:txBody>
          <a:bodyPr lIns="98176" tIns="49089" rIns="98176" bIns="49089" anchor="b"/>
          <a:lstStyle/>
          <a:p>
            <a:pPr defTabSz="982003">
              <a:spcBef>
                <a:spcPct val="0"/>
              </a:spcBef>
            </a:pPr>
            <a:fld id="{12FFAD73-F9BE-4563-8C57-D976747826DB}" type="slidenum">
              <a:rPr lang="en-US">
                <a:latin typeface="Constantia" panose="02030602050306030303" pitchFamily="18" charset="0"/>
                <a:ea typeface="Tahoma" pitchFamily="34" charset="0"/>
                <a:cs typeface="Tahoma" pitchFamily="34" charset="0"/>
              </a:rPr>
              <a:pPr defTabSz="982003">
                <a:spcBef>
                  <a:spcPct val="0"/>
                </a:spcBef>
              </a:pPr>
              <a:t>18</a:t>
            </a:fld>
            <a:endParaRPr lang="en-US" dirty="0">
              <a:latin typeface="Constantia" panose="02030602050306030303" pitchFamily="18" charset="0"/>
              <a:ea typeface="Tahoma" pitchFamily="34" charset="0"/>
              <a:cs typeface="Tahoma" pitchFamily="34" charset="0"/>
            </a:endParaRPr>
          </a:p>
        </p:txBody>
      </p:sp>
      <p:sp>
        <p:nvSpPr>
          <p:cNvPr id="158723" name="Rectangle 2"/>
          <p:cNvSpPr>
            <a:spLocks noGrp="1" noRot="1" noChangeAspect="1" noChangeArrowheads="1" noTextEdit="1"/>
          </p:cNvSpPr>
          <p:nvPr>
            <p:ph type="sldImg"/>
          </p:nvPr>
        </p:nvSpPr>
        <p:spPr>
          <a:xfrm>
            <a:off x="409575" y="762000"/>
            <a:ext cx="6496050" cy="3654425"/>
          </a:xfrm>
          <a:ln/>
        </p:spPr>
      </p:sp>
      <p:sp>
        <p:nvSpPr>
          <p:cNvPr id="158724" name="Rectangle 3"/>
          <p:cNvSpPr>
            <a:spLocks noGrp="1" noChangeArrowheads="1"/>
          </p:cNvSpPr>
          <p:nvPr>
            <p:ph type="body" idx="1"/>
          </p:nvPr>
        </p:nvSpPr>
        <p:spPr>
          <a:xfrm>
            <a:off x="359834" y="4589347"/>
            <a:ext cx="6595532" cy="4533271"/>
          </a:xfrm>
          <a:noFill/>
          <a:ln/>
        </p:spPr>
        <p:txBody>
          <a:bodyPr lIns="98171" tIns="49085" rIns="98171" bIns="49085">
            <a:normAutofit/>
          </a:bodyPr>
          <a:lstStyle/>
          <a:p>
            <a:pPr algn="just"/>
            <a:r>
              <a:rPr lang="en-US" dirty="0">
                <a:latin typeface="+mj-lt"/>
                <a:ea typeface="Tahoma" pitchFamily="34" charset="0"/>
                <a:cs typeface="Tahoma" pitchFamily="34" charset="0"/>
              </a:rPr>
              <a:t>Vendors must retain invoices, receipts, copies of purchase orders, and any other proofs of purchase for all WIC supplemental foods, including exempt infant formula and WIC-eligible nutritionals, which details at minimum: the name of the seller and be prepared entirely by the seller or on the seller’s business letterhead; the date of purchase and the date the authorized vendor received the WIC supplemental food at the store if different from the date of purchase; and a description of each WIC supplemental food item purchased, including brand name, unit size, type or form, and quantity. Failure to retain and provide this purchase documentation upon request can lead to disqualification from the WIC Program. </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Again, please remember that authorized pharmacies may only accept eWIC benefits for exempt infant formula and WIC-eligible nutritionals.</a:t>
            </a:r>
          </a:p>
          <a:p>
            <a:pPr algn="just"/>
            <a:endParaRPr lang="en-US" sz="1500" dirty="0">
              <a:latin typeface="Constantia" panose="02030602050306030303" pitchFamily="18" charset="0"/>
              <a:ea typeface="Tahoma" pitchFamily="34" charset="0"/>
              <a:cs typeface="Tahoma" pitchFamily="34" charset="0"/>
            </a:endParaRPr>
          </a:p>
          <a:p>
            <a:endParaRPr lang="en-US" b="1"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504949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8787" y="4560570"/>
            <a:ext cx="6397625" cy="4320540"/>
          </a:xfrm>
        </p:spPr>
        <p:txBody>
          <a:bodyPr/>
          <a:lstStyle/>
          <a:p>
            <a:pPr algn="just"/>
            <a:r>
              <a:rPr lang="en-US" dirty="0">
                <a:latin typeface="+mj-lt"/>
              </a:rPr>
              <a:t>This is a list of contract formulas that Free-standing Pharmacies are NOT allowed to provide to WIC customers.  The WIC Program will not reimburse a pharmacy for an eWIC transaction for any of these formulas .</a:t>
            </a:r>
          </a:p>
        </p:txBody>
      </p:sp>
      <p:sp>
        <p:nvSpPr>
          <p:cNvPr id="4" name="Slide Number Placeholder 3"/>
          <p:cNvSpPr>
            <a:spLocks noGrp="1"/>
          </p:cNvSpPr>
          <p:nvPr>
            <p:ph type="sldNum" sz="quarter" idx="5"/>
          </p:nvPr>
        </p:nvSpPr>
        <p:spPr/>
        <p:txBody>
          <a:bodyPr/>
          <a:lstStyle/>
          <a:p>
            <a:fld id="{B045B7DE-1198-4F2F-B574-CA8CAE341642}" type="slidenum">
              <a:rPr lang="en-US" smtClean="0"/>
              <a:t>19</a:t>
            </a:fld>
            <a:endParaRPr lang="en-US" dirty="0"/>
          </a:p>
        </p:txBody>
      </p:sp>
    </p:spTree>
    <p:extLst>
      <p:ext uri="{BB962C8B-B14F-4D97-AF65-F5344CB8AC3E}">
        <p14:creationId xmlns:p14="http://schemas.microsoft.com/office/powerpoint/2010/main" val="3001583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B6CFD5B-B0D2-4CDA-BF79-F96FC5A5415C}" type="slidenum">
              <a:rPr lang="en-US">
                <a:latin typeface="Constantia" panose="02030602050306030303" pitchFamily="18" charset="0"/>
                <a:ea typeface="Tahoma" pitchFamily="34" charset="0"/>
                <a:cs typeface="Tahoma" pitchFamily="34" charset="0"/>
              </a:rPr>
              <a:pPr/>
              <a:t>2</a:t>
            </a:fld>
            <a:endParaRPr lang="en-US" dirty="0">
              <a:latin typeface="Constantia" panose="02030602050306030303" pitchFamily="18" charset="0"/>
              <a:ea typeface="Tahoma" pitchFamily="34" charset="0"/>
              <a:cs typeface="Tahoma" pitchFamily="34" charset="0"/>
            </a:endParaRPr>
          </a:p>
        </p:txBody>
      </p:sp>
      <p:sp>
        <p:nvSpPr>
          <p:cNvPr id="101379" name="Rectangle 2"/>
          <p:cNvSpPr>
            <a:spLocks noGrp="1" noRot="1" noChangeAspect="1" noChangeArrowheads="1" noTextEdit="1"/>
          </p:cNvSpPr>
          <p:nvPr>
            <p:ph type="sldImg"/>
          </p:nvPr>
        </p:nvSpPr>
        <p:spPr>
          <a:xfrm>
            <a:off x="477838" y="730250"/>
            <a:ext cx="6497637" cy="3656013"/>
          </a:xfrm>
          <a:ln/>
        </p:spPr>
      </p:sp>
      <p:sp>
        <p:nvSpPr>
          <p:cNvPr id="101380" name="Rectangle 3"/>
          <p:cNvSpPr>
            <a:spLocks noGrp="1" noChangeArrowheads="1"/>
          </p:cNvSpPr>
          <p:nvPr>
            <p:ph type="body" idx="1"/>
          </p:nvPr>
        </p:nvSpPr>
        <p:spPr>
          <a:xfrm>
            <a:off x="609600" y="4630576"/>
            <a:ext cx="6248400" cy="4533271"/>
          </a:xfrm>
        </p:spPr>
        <p:txBody>
          <a:bodyPr lIns="98183" tIns="49089" rIns="98183" bIns="49089"/>
          <a:lstStyle/>
          <a:p>
            <a:pPr algn="just" defTabSz="929001">
              <a:defRPr/>
            </a:pPr>
            <a:r>
              <a:rPr lang="en-US" dirty="0">
                <a:ea typeface="Tahoma" pitchFamily="34" charset="0"/>
                <a:cs typeface="Tahoma" pitchFamily="34" charset="0"/>
              </a:rPr>
              <a:t>Today we will be covering a lot of material. We will review how to maintain your vendor status, including review of selection criteria, classification of free-standing pharmacies and transaction of WIC-eligible nutritionals and exempt infant formula. We will discuss eWIC procedures as well as program compliance and fraud prevention measures. These include monitoring, compliance investigations, violations and patterns of occurrences, vendor claims, and how to handle customer service issues (complaints). Lastly, we will discuss the required forms you must complete.</a:t>
            </a:r>
          </a:p>
          <a:p>
            <a:pPr marL="464457" lvl="1" algn="just"/>
            <a:endParaRPr lang="en-US" dirty="0"/>
          </a:p>
        </p:txBody>
      </p:sp>
    </p:spTree>
    <p:extLst>
      <p:ext uri="{BB962C8B-B14F-4D97-AF65-F5344CB8AC3E}">
        <p14:creationId xmlns:p14="http://schemas.microsoft.com/office/powerpoint/2010/main" val="3285783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B86720ED-EA5A-4279-8901-021C75B27C53}" type="slidenum">
              <a:rPr lang="en-US" smtClean="0">
                <a:latin typeface="Constantia" panose="02030602050306030303" pitchFamily="18" charset="0"/>
                <a:ea typeface="Tahoma" pitchFamily="34" charset="0"/>
                <a:cs typeface="Tahoma" pitchFamily="34" charset="0"/>
              </a:rPr>
              <a:pPr/>
              <a:t>20</a:t>
            </a:fld>
            <a:endParaRPr lang="en-US" dirty="0">
              <a:latin typeface="Constantia" panose="02030602050306030303" pitchFamily="18" charset="0"/>
              <a:ea typeface="Tahoma" pitchFamily="34" charset="0"/>
              <a:cs typeface="Tahoma" pitchFamily="34" charset="0"/>
            </a:endParaRPr>
          </a:p>
        </p:txBody>
      </p:sp>
      <p:sp>
        <p:nvSpPr>
          <p:cNvPr id="84995" name="Rectangle 2"/>
          <p:cNvSpPr>
            <a:spLocks noGrp="1" noRot="1" noChangeAspect="1" noChangeArrowheads="1" noTextEdit="1"/>
          </p:cNvSpPr>
          <p:nvPr>
            <p:ph type="sldImg"/>
          </p:nvPr>
        </p:nvSpPr>
        <p:spPr>
          <a:xfrm>
            <a:off x="411163" y="762000"/>
            <a:ext cx="6492875" cy="3654425"/>
          </a:xfrm>
          <a:ln/>
        </p:spPr>
      </p:sp>
      <p:sp>
        <p:nvSpPr>
          <p:cNvPr id="84996" name="Rectangle 3"/>
          <p:cNvSpPr>
            <a:spLocks noGrp="1" noChangeArrowheads="1"/>
          </p:cNvSpPr>
          <p:nvPr>
            <p:ph type="body" idx="1"/>
          </p:nvPr>
        </p:nvSpPr>
        <p:spPr>
          <a:xfrm>
            <a:off x="485363" y="4630578"/>
            <a:ext cx="6432273" cy="4533271"/>
          </a:xfrm>
          <a:noFill/>
          <a:ln/>
        </p:spPr>
        <p:txBody>
          <a:bodyPr lIns="97407" tIns="48705" rIns="97407" bIns="48705"/>
          <a:lstStyle/>
          <a:p>
            <a:pPr algn="just">
              <a:tabLst>
                <a:tab pos="1102997" algn="l"/>
              </a:tabLst>
            </a:pPr>
            <a:r>
              <a:rPr lang="en-US" dirty="0">
                <a:latin typeface="+mj-lt"/>
                <a:ea typeface="Tahoma" pitchFamily="34" charset="0"/>
                <a:cs typeface="Tahoma" pitchFamily="34" charset="0"/>
              </a:rPr>
              <a:t>There are a wide variety of exempt infant formulas and WIC-eligible nutritionals allowed by the WIC Program. It is important that free-standing pharmacy vendors, remember to provide only the brand, size, quantity and type of exempt infant formula or WIC-eligible nutritional issued to the WIC customer. 
You can run a balance inquiry for the WIC customer to verify the type of exempt infant formula or WIC-eligible nutritional issued. </a:t>
            </a:r>
          </a:p>
        </p:txBody>
      </p:sp>
    </p:spTree>
    <p:extLst>
      <p:ext uri="{BB962C8B-B14F-4D97-AF65-F5344CB8AC3E}">
        <p14:creationId xmlns:p14="http://schemas.microsoft.com/office/powerpoint/2010/main" val="797008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1" y="4630247"/>
            <a:ext cx="6069496" cy="4386549"/>
          </a:xfrm>
        </p:spPr>
        <p:txBody>
          <a:bodyPr/>
          <a:lstStyle/>
          <a:p>
            <a:pPr algn="just"/>
            <a:r>
              <a:rPr lang="en-US" dirty="0">
                <a:latin typeface="+mj-lt"/>
                <a:ea typeface="Tahoma" panose="020B0604030504040204" pitchFamily="34" charset="0"/>
                <a:cs typeface="Tahoma" panose="020B0604030504040204" pitchFamily="34" charset="0"/>
              </a:rPr>
              <a:t>Exchanges of identical items are allowed when it is determined that they are defective or spoiled.  </a:t>
            </a:r>
          </a:p>
          <a:p>
            <a:pPr algn="just"/>
            <a:endParaRPr lang="en-US" dirty="0">
              <a:latin typeface="+mj-lt"/>
              <a:ea typeface="Tahoma" panose="020B0604030504040204" pitchFamily="34" charset="0"/>
              <a:cs typeface="Tahoma" panose="020B0604030504040204" pitchFamily="34" charset="0"/>
            </a:endParaRPr>
          </a:p>
          <a:p>
            <a:pPr algn="just"/>
            <a:r>
              <a:rPr lang="en-US" dirty="0">
                <a:latin typeface="+mj-lt"/>
                <a:ea typeface="Tahoma" panose="020B0604030504040204" pitchFamily="34" charset="0"/>
                <a:cs typeface="Tahoma" panose="020B0604030504040204" pitchFamily="34" charset="0"/>
              </a:rPr>
              <a:t>Exchanges are also allowed when items have exceeded their “best if used by” or “sell by” date on the date of purchase.</a:t>
            </a: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r>
              <a:rPr lang="en-US" sz="1500" dirty="0">
                <a:latin typeface="Constantia" panose="02030602050306030303" pitchFamily="18" charset="0"/>
                <a:ea typeface="Tahoma" panose="020B0604030504040204" pitchFamily="34" charset="0"/>
                <a:cs typeface="Tahoma" panose="020B0604030504040204" pitchFamily="34" charset="0"/>
              </a:rPr>
              <a:t>Photo Credit: blond man thinking_Fotolia_82668318_Subscription_L.jpg</a:t>
            </a:r>
          </a:p>
          <a:p>
            <a:endParaRPr lang="en-US" dirty="0">
              <a:latin typeface="Constantia" panose="02030602050306030303" pitchFamily="18"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277FD931-451E-4B36-ABA2-042D5FD0E452}" type="slidenum">
              <a:rPr lang="en-US" smtClean="0"/>
              <a:t>21</a:t>
            </a:fld>
            <a:endParaRPr lang="en-US" dirty="0"/>
          </a:p>
        </p:txBody>
      </p:sp>
    </p:spTree>
    <p:extLst>
      <p:ext uri="{BB962C8B-B14F-4D97-AF65-F5344CB8AC3E}">
        <p14:creationId xmlns:p14="http://schemas.microsoft.com/office/powerpoint/2010/main" val="770052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xfrm>
            <a:off x="3815518" y="9089144"/>
            <a:ext cx="3451558" cy="512056"/>
          </a:xfrm>
          <a:noFill/>
        </p:spPr>
        <p:txBody>
          <a:bodyPr/>
          <a:lstStyle/>
          <a:p>
            <a:pPr defTabSz="474254">
              <a:defRPr/>
            </a:pPr>
            <a:fld id="{F303C7E2-17DC-40F8-848E-489879353C01}" type="slidenum">
              <a:rPr lang="en-US">
                <a:solidFill>
                  <a:srgbClr val="000000"/>
                </a:solidFill>
                <a:latin typeface="Constantia"/>
              </a:rPr>
              <a:pPr defTabSz="474254">
                <a:defRPr/>
              </a:pPr>
              <a:t>22</a:t>
            </a:fld>
            <a:endParaRPr lang="en-US" dirty="0">
              <a:solidFill>
                <a:srgbClr val="000000"/>
              </a:solidFill>
              <a:latin typeface="Constantia"/>
            </a:endParaRPr>
          </a:p>
        </p:txBody>
      </p:sp>
      <p:sp>
        <p:nvSpPr>
          <p:cNvPr id="137220" name="Rectangle 2"/>
          <p:cNvSpPr>
            <a:spLocks noGrp="1" noRot="1" noChangeAspect="1" noChangeArrowheads="1" noTextEdit="1"/>
          </p:cNvSpPr>
          <p:nvPr>
            <p:ph type="sldImg"/>
          </p:nvPr>
        </p:nvSpPr>
        <p:spPr>
          <a:xfrm>
            <a:off x="414338" y="609600"/>
            <a:ext cx="6486525" cy="3649663"/>
          </a:xfrm>
          <a:ln/>
        </p:spPr>
      </p:sp>
      <p:sp>
        <p:nvSpPr>
          <p:cNvPr id="137221" name="Rectangle 3"/>
          <p:cNvSpPr>
            <a:spLocks noGrp="1" noChangeArrowheads="1"/>
          </p:cNvSpPr>
          <p:nvPr>
            <p:ph type="body" idx="1"/>
          </p:nvPr>
        </p:nvSpPr>
        <p:spPr>
          <a:xfrm>
            <a:off x="318052" y="4766636"/>
            <a:ext cx="6582811" cy="3767764"/>
          </a:xfrm>
          <a:noFill/>
          <a:ln/>
        </p:spPr>
        <p:txBody>
          <a:bodyPr lIns="108320" tIns="54158" rIns="108320" bIns="54158"/>
          <a:lstStyle/>
          <a:p>
            <a:pPr algn="just">
              <a:tabLst>
                <a:tab pos="1102997" algn="l"/>
              </a:tabLst>
              <a:defRPr/>
            </a:pPr>
            <a:r>
              <a:rPr lang="en-US" dirty="0">
                <a:latin typeface="+mj-lt"/>
                <a:ea typeface="Tahoma" pitchFamily="34" charset="0"/>
                <a:cs typeface="Tahoma" pitchFamily="34" charset="0"/>
              </a:rPr>
              <a:t>Pharmacies are required to process eWIC transactions accurately, in a timely manner, and in accordance with the terms of the North Carolina WIC Vendor Agreement. Maintain compliance with the eWIC Processor Vendor Agreement, the FNS EBT operating rules, standards and technical requirements, WIC Program Rules, State and Federal regulations and statutes. </a:t>
            </a:r>
          </a:p>
          <a:p>
            <a:pPr algn="just">
              <a:tabLst>
                <a:tab pos="1102997" algn="l"/>
              </a:tabLst>
              <a:defRPr/>
            </a:pPr>
            <a:endParaRPr lang="en-US" dirty="0">
              <a:latin typeface="+mj-lt"/>
              <a:ea typeface="Tahoma" pitchFamily="34" charset="0"/>
              <a:cs typeface="Tahoma" pitchFamily="34" charset="0"/>
            </a:endParaRPr>
          </a:p>
          <a:p>
            <a:pPr algn="just">
              <a:tabLst>
                <a:tab pos="1102997" algn="l"/>
              </a:tabLst>
              <a:defRPr/>
            </a:pPr>
            <a:r>
              <a:rPr lang="en-US" dirty="0">
                <a:latin typeface="+mj-lt"/>
                <a:ea typeface="Tahoma" pitchFamily="34" charset="0"/>
                <a:cs typeface="Tahoma" pitchFamily="34" charset="0"/>
              </a:rPr>
              <a:t>You must also maintain a North Carolina eWIC processor certified in-store eWIC point-of-sale system, that is available for WIC redemption processing during all hours of operation.</a:t>
            </a:r>
          </a:p>
          <a:p>
            <a:pPr eaLnBrk="1" hangingPunct="1"/>
            <a:endParaRPr lang="en-US" dirty="0"/>
          </a:p>
        </p:txBody>
      </p:sp>
    </p:spTree>
    <p:extLst>
      <p:ext uri="{BB962C8B-B14F-4D97-AF65-F5344CB8AC3E}">
        <p14:creationId xmlns:p14="http://schemas.microsoft.com/office/powerpoint/2010/main" val="5690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xfrm>
            <a:off x="3841805" y="9028744"/>
            <a:ext cx="3307743" cy="495800"/>
          </a:xfrm>
          <a:noFill/>
        </p:spPr>
        <p:txBody>
          <a:bodyPr/>
          <a:lstStyle/>
          <a:p>
            <a:pPr defTabSz="457133">
              <a:defRPr/>
            </a:pPr>
            <a:fld id="{F303C7E2-17DC-40F8-848E-489879353C01}" type="slidenum">
              <a:rPr lang="en-US">
                <a:solidFill>
                  <a:srgbClr val="000000"/>
                </a:solidFill>
                <a:latin typeface="Constantia"/>
              </a:rPr>
              <a:pPr defTabSz="457133">
                <a:defRPr/>
              </a:pPr>
              <a:t>23</a:t>
            </a:fld>
            <a:endParaRPr lang="en-US" dirty="0">
              <a:solidFill>
                <a:srgbClr val="000000"/>
              </a:solidFill>
              <a:latin typeface="Constantia"/>
            </a:endParaRPr>
          </a:p>
        </p:txBody>
      </p:sp>
      <p:sp>
        <p:nvSpPr>
          <p:cNvPr id="137220" name="Rectangle 2"/>
          <p:cNvSpPr>
            <a:spLocks noGrp="1" noRot="1" noChangeAspect="1" noChangeArrowheads="1" noTextEdit="1"/>
          </p:cNvSpPr>
          <p:nvPr>
            <p:ph type="sldImg"/>
          </p:nvPr>
        </p:nvSpPr>
        <p:spPr>
          <a:xfrm>
            <a:off x="414338" y="550863"/>
            <a:ext cx="6486525" cy="3649662"/>
          </a:xfrm>
          <a:ln/>
        </p:spPr>
      </p:sp>
      <p:sp>
        <p:nvSpPr>
          <p:cNvPr id="137221" name="Rectangle 3"/>
          <p:cNvSpPr>
            <a:spLocks noGrp="1" noChangeArrowheads="1"/>
          </p:cNvSpPr>
          <p:nvPr>
            <p:ph type="body" idx="1"/>
          </p:nvPr>
        </p:nvSpPr>
        <p:spPr>
          <a:xfrm>
            <a:off x="414338" y="4426857"/>
            <a:ext cx="6510718" cy="5097687"/>
          </a:xfrm>
          <a:noFill/>
          <a:ln/>
        </p:spPr>
        <p:txBody>
          <a:bodyPr lIns="104409" tIns="52203" rIns="104409" bIns="52203"/>
          <a:lstStyle/>
          <a:p>
            <a:pPr algn="just">
              <a:spcAft>
                <a:spcPts val="622"/>
              </a:spcAft>
              <a:tabLst>
                <a:tab pos="1102997" algn="l"/>
              </a:tabLst>
              <a:defRPr/>
            </a:pPr>
            <a:r>
              <a:rPr lang="en-US" dirty="0">
                <a:latin typeface="+mj-lt"/>
                <a:ea typeface="Tahoma" pitchFamily="34" charset="0"/>
                <a:cs typeface="Tahoma" pitchFamily="34" charset="0"/>
              </a:rPr>
              <a:t>Vendors that use stand-beside device(s) to transact eWIC may decide to upgrade to an integrated system. In order to do that you must: </a:t>
            </a:r>
          </a:p>
          <a:p>
            <a:pPr algn="just">
              <a:spcAft>
                <a:spcPts val="622"/>
              </a:spcAft>
              <a:tabLst>
                <a:tab pos="1102997" algn="l"/>
              </a:tabLst>
              <a:defRPr/>
            </a:pPr>
            <a:r>
              <a:rPr lang="en-US" dirty="0">
                <a:latin typeface="+mj-lt"/>
                <a:ea typeface="Tahoma" pitchFamily="34" charset="0"/>
                <a:cs typeface="Tahoma" pitchFamily="34" charset="0"/>
              </a:rPr>
              <a:t>Inform the eWIC processor (Solutran) before making any change, so that it can be determined if the system needs to be certified and testing can be performed to establish connectivity. </a:t>
            </a:r>
          </a:p>
          <a:p>
            <a:pPr algn="just">
              <a:spcAft>
                <a:spcPts val="622"/>
              </a:spcAft>
              <a:tabLst>
                <a:tab pos="1102997" algn="l"/>
              </a:tabLst>
              <a:defRPr/>
            </a:pPr>
            <a:r>
              <a:rPr lang="en-US" dirty="0">
                <a:latin typeface="+mj-lt"/>
                <a:ea typeface="Tahoma" pitchFamily="34" charset="0"/>
                <a:cs typeface="Tahoma" pitchFamily="34" charset="0"/>
              </a:rPr>
              <a:t>Inform the State WIC Agency so that Level III certification testing can be performed prior to use of the system in the store. </a:t>
            </a:r>
          </a:p>
          <a:p>
            <a:pPr algn="just">
              <a:spcAft>
                <a:spcPts val="622"/>
              </a:spcAft>
              <a:tabLst>
                <a:tab pos="1102997" algn="l"/>
              </a:tabLst>
              <a:defRPr/>
            </a:pPr>
            <a:endParaRPr lang="en-US" sz="900" dirty="0">
              <a:latin typeface="+mj-lt"/>
              <a:ea typeface="Tahoma" pitchFamily="34" charset="0"/>
              <a:cs typeface="Tahoma" pitchFamily="34" charset="0"/>
            </a:endParaRPr>
          </a:p>
          <a:p>
            <a:pPr algn="just">
              <a:spcAft>
                <a:spcPts val="622"/>
              </a:spcAft>
              <a:tabLst>
                <a:tab pos="1102997" algn="l"/>
              </a:tabLst>
              <a:defRPr/>
            </a:pPr>
            <a:r>
              <a:rPr lang="en-US" dirty="0">
                <a:latin typeface="+mj-lt"/>
                <a:ea typeface="Tahoma" pitchFamily="34" charset="0"/>
                <a:cs typeface="Tahoma" pitchFamily="34" charset="0"/>
              </a:rPr>
              <a:t>Testing performed with the eWIC processor for a new system that a vendor chooses to use does not supersede the Level III certification testing that must be performed by the State WIC Agency. The state will still need to perform Level III testing.</a:t>
            </a:r>
          </a:p>
          <a:p>
            <a:pPr algn="just">
              <a:spcAft>
                <a:spcPts val="622"/>
              </a:spcAft>
              <a:tabLst>
                <a:tab pos="1102997" algn="l"/>
              </a:tabLst>
              <a:defRPr/>
            </a:pPr>
            <a:endParaRPr lang="en-US" sz="900" dirty="0">
              <a:latin typeface="+mj-lt"/>
              <a:ea typeface="Tahoma" pitchFamily="34" charset="0"/>
              <a:cs typeface="Tahoma" pitchFamily="34" charset="0"/>
            </a:endParaRPr>
          </a:p>
          <a:p>
            <a:pPr algn="just">
              <a:spcAft>
                <a:spcPts val="622"/>
              </a:spcAft>
              <a:tabLst>
                <a:tab pos="1102997" algn="l"/>
              </a:tabLst>
              <a:defRPr/>
            </a:pPr>
            <a:r>
              <a:rPr lang="en-US" dirty="0">
                <a:latin typeface="+mj-lt"/>
                <a:ea typeface="Tahoma" pitchFamily="34" charset="0"/>
                <a:cs typeface="Tahoma" pitchFamily="34" charset="0"/>
              </a:rPr>
              <a:t>These procedures also apply to vendors who alter the integrated system that they currently use or decide to use a different integrated system altogether.</a:t>
            </a:r>
          </a:p>
        </p:txBody>
      </p:sp>
    </p:spTree>
    <p:extLst>
      <p:ext uri="{BB962C8B-B14F-4D97-AF65-F5344CB8AC3E}">
        <p14:creationId xmlns:p14="http://schemas.microsoft.com/office/powerpoint/2010/main" val="2361279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xfrm>
            <a:off x="3663422" y="8655963"/>
            <a:ext cx="3307743" cy="495800"/>
          </a:xfrm>
          <a:noFill/>
        </p:spPr>
        <p:txBody>
          <a:bodyPr/>
          <a:lstStyle/>
          <a:p>
            <a:pPr defTabSz="457133">
              <a:defRPr/>
            </a:pPr>
            <a:fld id="{F303C7E2-17DC-40F8-848E-489879353C01}" type="slidenum">
              <a:rPr lang="en-US">
                <a:solidFill>
                  <a:srgbClr val="000000"/>
                </a:solidFill>
                <a:latin typeface="Constantia"/>
              </a:rPr>
              <a:pPr defTabSz="457133">
                <a:defRPr/>
              </a:pPr>
              <a:t>24</a:t>
            </a:fld>
            <a:endParaRPr lang="en-US" dirty="0">
              <a:solidFill>
                <a:srgbClr val="000000"/>
              </a:solidFill>
              <a:latin typeface="Constantia"/>
            </a:endParaRPr>
          </a:p>
        </p:txBody>
      </p:sp>
      <p:sp>
        <p:nvSpPr>
          <p:cNvPr id="137220" name="Rectangle 2"/>
          <p:cNvSpPr>
            <a:spLocks noGrp="1" noRot="1" noChangeAspect="1" noChangeArrowheads="1" noTextEdit="1"/>
          </p:cNvSpPr>
          <p:nvPr>
            <p:ph type="sldImg"/>
          </p:nvPr>
        </p:nvSpPr>
        <p:spPr>
          <a:xfrm>
            <a:off x="466725" y="576263"/>
            <a:ext cx="6442075" cy="3624262"/>
          </a:xfrm>
          <a:ln/>
        </p:spPr>
      </p:sp>
      <p:sp>
        <p:nvSpPr>
          <p:cNvPr id="137221" name="Rectangle 3"/>
          <p:cNvSpPr>
            <a:spLocks noGrp="1" noChangeArrowheads="1"/>
          </p:cNvSpPr>
          <p:nvPr>
            <p:ph type="body" idx="1"/>
          </p:nvPr>
        </p:nvSpPr>
        <p:spPr>
          <a:xfrm>
            <a:off x="301149" y="4445648"/>
            <a:ext cx="6670016" cy="3965191"/>
          </a:xfrm>
          <a:noFill/>
          <a:ln/>
        </p:spPr>
        <p:txBody>
          <a:bodyPr lIns="104409" tIns="52203" rIns="104409" bIns="52203"/>
          <a:lstStyle/>
          <a:p>
            <a:pPr algn="just">
              <a:spcAft>
                <a:spcPts val="622"/>
              </a:spcAft>
              <a:tabLst>
                <a:tab pos="1102997" algn="l"/>
              </a:tabLst>
              <a:defRPr/>
            </a:pPr>
            <a:r>
              <a:rPr lang="en-US" dirty="0">
                <a:latin typeface="+mj-lt"/>
                <a:ea typeface="Tahoma" pitchFamily="34" charset="0"/>
                <a:cs typeface="Tahoma" pitchFamily="34" charset="0"/>
              </a:rPr>
              <a:t>The State WIC Agency must grant final approval of the system, before the new system is altered and/or used by vendors.</a:t>
            </a:r>
          </a:p>
          <a:p>
            <a:pPr algn="just">
              <a:spcAft>
                <a:spcPts val="622"/>
              </a:spcAft>
              <a:tabLst>
                <a:tab pos="1102997" algn="l"/>
              </a:tabLst>
              <a:defRPr/>
            </a:pPr>
            <a:endParaRPr lang="en-US" dirty="0">
              <a:latin typeface="+mj-lt"/>
              <a:ea typeface="Tahoma" pitchFamily="34" charset="0"/>
              <a:cs typeface="Tahoma" pitchFamily="34" charset="0"/>
            </a:endParaRPr>
          </a:p>
          <a:p>
            <a:pPr algn="just">
              <a:spcAft>
                <a:spcPts val="622"/>
              </a:spcAft>
              <a:tabLst>
                <a:tab pos="1102997" algn="l"/>
              </a:tabLst>
              <a:defRPr/>
            </a:pPr>
            <a:r>
              <a:rPr lang="en-US" dirty="0">
                <a:latin typeface="+mj-lt"/>
                <a:ea typeface="Tahoma" pitchFamily="34" charset="0"/>
                <a:cs typeface="Tahoma" pitchFamily="34" charset="0"/>
              </a:rPr>
              <a:t>Vendors must inform the State WIC Agency if their integrated cash register system will be altered or revised in any manner that impacts eWIC redemption. This is a requirement detailed in the Terms of Vendor Agreement. Failure to do so may result in the termination of their WIC Vendor Agreement.</a:t>
            </a:r>
          </a:p>
          <a:p>
            <a:pPr algn="just">
              <a:spcAft>
                <a:spcPts val="622"/>
              </a:spcAft>
              <a:tabLst>
                <a:tab pos="1102997" algn="l"/>
              </a:tabLst>
              <a:defRPr/>
            </a:pPr>
            <a:endParaRPr lang="en-US" dirty="0">
              <a:latin typeface="+mj-lt"/>
              <a:ea typeface="Tahoma" pitchFamily="34" charset="0"/>
              <a:cs typeface="Tahoma" pitchFamily="34" charset="0"/>
            </a:endParaRPr>
          </a:p>
          <a:p>
            <a:pPr eaLnBrk="1" hangingPunct="1"/>
            <a:endParaRPr lang="en-US" dirty="0"/>
          </a:p>
        </p:txBody>
      </p:sp>
    </p:spTree>
    <p:extLst>
      <p:ext uri="{BB962C8B-B14F-4D97-AF65-F5344CB8AC3E}">
        <p14:creationId xmlns:p14="http://schemas.microsoft.com/office/powerpoint/2010/main" val="2362796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515938"/>
            <a:ext cx="6483350" cy="3648075"/>
          </a:xfrm>
        </p:spPr>
      </p:sp>
      <p:sp>
        <p:nvSpPr>
          <p:cNvPr id="3" name="Notes Placeholder 2"/>
          <p:cNvSpPr>
            <a:spLocks noGrp="1"/>
          </p:cNvSpPr>
          <p:nvPr>
            <p:ph type="body" idx="1"/>
          </p:nvPr>
        </p:nvSpPr>
        <p:spPr>
          <a:xfrm>
            <a:off x="477079" y="4560570"/>
            <a:ext cx="6361043" cy="4320540"/>
          </a:xfrm>
        </p:spPr>
        <p:txBody>
          <a:bodyPr/>
          <a:lstStyle/>
          <a:p>
            <a:pPr algn="just"/>
            <a:r>
              <a:rPr lang="en-US" dirty="0">
                <a:latin typeface="+mj-lt"/>
              </a:rPr>
              <a:t>Integrated Vendors: There is no longer a need for WIC customers to separate their items when transacting WIC benefits.  Do not make them separate their WIC items from non-WIC items.  All items can be rung up together; however, the WIC customer must swipe their eWIC card first before any other tender type is applied to ensure that the proper items are deducted from the WIC customer’s benefit balance before another tender type is used for purchase.</a:t>
            </a:r>
          </a:p>
          <a:p>
            <a:endParaRPr lang="en-US" dirty="0"/>
          </a:p>
        </p:txBody>
      </p:sp>
      <p:sp>
        <p:nvSpPr>
          <p:cNvPr id="5" name="Slide Number Placeholder 4"/>
          <p:cNvSpPr>
            <a:spLocks noGrp="1"/>
          </p:cNvSpPr>
          <p:nvPr>
            <p:ph type="sldNum" sz="quarter" idx="5"/>
          </p:nvPr>
        </p:nvSpPr>
        <p:spPr>
          <a:xfrm>
            <a:off x="3702657" y="8781183"/>
            <a:ext cx="3307743" cy="495800"/>
          </a:xfrm>
        </p:spPr>
        <p:txBody>
          <a:bodyPr/>
          <a:lstStyle/>
          <a:p>
            <a:pPr defTabSz="457133">
              <a:defRPr/>
            </a:pPr>
            <a:fld id="{B045B7DE-1198-4F2F-B574-CA8CAE341642}" type="slidenum">
              <a:rPr lang="en-US">
                <a:solidFill>
                  <a:srgbClr val="000000"/>
                </a:solidFill>
                <a:latin typeface="Constantia"/>
              </a:rPr>
              <a:pPr defTabSz="457133">
                <a:defRPr/>
              </a:pPr>
              <a:t>25</a:t>
            </a:fld>
            <a:endParaRPr lang="en-US" dirty="0">
              <a:solidFill>
                <a:srgbClr val="000000"/>
              </a:solidFill>
              <a:latin typeface="Constantia"/>
            </a:endParaRPr>
          </a:p>
        </p:txBody>
      </p:sp>
    </p:spTree>
    <p:extLst>
      <p:ext uri="{BB962C8B-B14F-4D97-AF65-F5344CB8AC3E}">
        <p14:creationId xmlns:p14="http://schemas.microsoft.com/office/powerpoint/2010/main" val="3572272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26</a:t>
            </a:fld>
            <a:endParaRPr lang="en-US" dirty="0"/>
          </a:p>
        </p:txBody>
      </p:sp>
    </p:spTree>
    <p:extLst>
      <p:ext uri="{BB962C8B-B14F-4D97-AF65-F5344CB8AC3E}">
        <p14:creationId xmlns:p14="http://schemas.microsoft.com/office/powerpoint/2010/main" val="594404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69D331B1-7E5D-4C8B-8ACF-75D55A4614D4}" type="slidenum">
              <a:rPr lang="en-US" smtClean="0"/>
              <a:pPr/>
              <a:t>27</a:t>
            </a:fld>
            <a:endParaRPr lang="en-US" dirty="0"/>
          </a:p>
        </p:txBody>
      </p:sp>
      <p:sp>
        <p:nvSpPr>
          <p:cNvPr id="167939" name="Rectangle 13"/>
          <p:cNvSpPr txBox="1">
            <a:spLocks noGrp="1" noChangeArrowheads="1"/>
          </p:cNvSpPr>
          <p:nvPr/>
        </p:nvSpPr>
        <p:spPr bwMode="auto">
          <a:xfrm>
            <a:off x="4420738" y="9578576"/>
            <a:ext cx="3382148" cy="502686"/>
          </a:xfrm>
          <a:prstGeom prst="rect">
            <a:avLst/>
          </a:prstGeom>
          <a:noFill/>
          <a:ln w="9525">
            <a:noFill/>
            <a:miter lim="800000"/>
            <a:headEnd/>
            <a:tailEnd/>
          </a:ln>
        </p:spPr>
        <p:txBody>
          <a:bodyPr lIns="100686" tIns="50340" rIns="100686" bIns="50340" anchor="b"/>
          <a:lstStyle/>
          <a:p>
            <a:pPr algn="r" defTabSz="1007703" eaLnBrk="0" hangingPunct="0">
              <a:spcBef>
                <a:spcPct val="20000"/>
              </a:spcBef>
              <a:buFontTx/>
              <a:buChar char="•"/>
            </a:pPr>
            <a:fld id="{C3D67CFD-4DB8-464A-A67D-826B0AFF7336}" type="slidenum">
              <a:rPr lang="en-US" sz="1200">
                <a:latin typeface="Constantia" panose="02030602050306030303" pitchFamily="18" charset="0"/>
              </a:rPr>
              <a:pPr algn="r" defTabSz="1007703" eaLnBrk="0" hangingPunct="0">
                <a:spcBef>
                  <a:spcPct val="20000"/>
                </a:spcBef>
                <a:buFontTx/>
                <a:buChar char="•"/>
              </a:pPr>
              <a:t>27</a:t>
            </a:fld>
            <a:endParaRPr lang="en-US" sz="1200" dirty="0">
              <a:latin typeface="Constantia" panose="02030602050306030303" pitchFamily="18" charset="0"/>
            </a:endParaRPr>
          </a:p>
        </p:txBody>
      </p:sp>
      <p:sp>
        <p:nvSpPr>
          <p:cNvPr id="167940" name="Rectangle 2"/>
          <p:cNvSpPr>
            <a:spLocks noGrp="1" noRot="1" noChangeAspect="1" noChangeArrowheads="1" noTextEdit="1"/>
          </p:cNvSpPr>
          <p:nvPr>
            <p:ph type="sldImg"/>
          </p:nvPr>
        </p:nvSpPr>
        <p:spPr>
          <a:xfrm>
            <a:off x="276225" y="755650"/>
            <a:ext cx="6721475" cy="3781425"/>
          </a:xfrm>
          <a:ln/>
        </p:spPr>
      </p:sp>
      <p:sp>
        <p:nvSpPr>
          <p:cNvPr id="167941" name="Rectangle 3"/>
          <p:cNvSpPr>
            <a:spLocks noGrp="1" noChangeArrowheads="1"/>
          </p:cNvSpPr>
          <p:nvPr>
            <p:ph type="body" idx="1"/>
          </p:nvPr>
        </p:nvSpPr>
        <p:spPr>
          <a:xfrm>
            <a:off x="477079" y="4789289"/>
            <a:ext cx="6285422" cy="3631436"/>
          </a:xfrm>
          <a:noFill/>
          <a:ln/>
        </p:spPr>
        <p:txBody>
          <a:bodyPr lIns="100686" tIns="50340" rIns="100686" bIns="50340"/>
          <a:lstStyle/>
          <a:p>
            <a:pPr algn="just">
              <a:spcBef>
                <a:spcPct val="50000"/>
              </a:spcBef>
              <a:spcAft>
                <a:spcPts val="622"/>
              </a:spcAft>
              <a:buSzPct val="115000"/>
              <a:defRPr/>
            </a:pPr>
            <a:r>
              <a:rPr lang="en-US" dirty="0">
                <a:latin typeface="+mj-lt"/>
              </a:rPr>
              <a:t>As you know, you will receive payment for all eWIC transactions processed in your store through an Automated Clearinghouse (ACH) system in which payments are directly deposited into your bank account.</a:t>
            </a:r>
          </a:p>
          <a:p>
            <a:pPr algn="just">
              <a:spcBef>
                <a:spcPct val="50000"/>
              </a:spcBef>
              <a:spcAft>
                <a:spcPts val="622"/>
              </a:spcAft>
              <a:buSzPct val="115000"/>
              <a:defRPr/>
            </a:pPr>
            <a:endParaRPr lang="en-US" sz="1500" dirty="0">
              <a:latin typeface="Constantia" panose="02030602050306030303" pitchFamily="18" charset="0"/>
            </a:endParaRPr>
          </a:p>
          <a:p>
            <a:pPr eaLnBrk="1" hangingPunct="1"/>
            <a:endParaRPr lang="en-US" dirty="0"/>
          </a:p>
        </p:txBody>
      </p:sp>
    </p:spTree>
    <p:extLst>
      <p:ext uri="{BB962C8B-B14F-4D97-AF65-F5344CB8AC3E}">
        <p14:creationId xmlns:p14="http://schemas.microsoft.com/office/powerpoint/2010/main" val="3457429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B8A90734-5A57-49B5-B7D8-A62F69519CB2}" type="slidenum">
              <a:rPr lang="en-US" smtClean="0"/>
              <a:pPr/>
              <a:t>28</a:t>
            </a:fld>
            <a:endParaRPr lang="en-US" dirty="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algn="just" eaLnBrk="1" hangingPunct="1"/>
            <a:r>
              <a:rPr lang="en-US" dirty="0">
                <a:latin typeface="+mj-lt"/>
              </a:rPr>
              <a:t>You must submit your most current banking information if there have been any changes, to Solutran, to ensure you receive payment for eWIC transactions.</a:t>
            </a:r>
          </a:p>
          <a:p>
            <a:pPr algn="just" eaLnBrk="1" hangingPunct="1"/>
            <a:endParaRPr lang="en-US" sz="1500" dirty="0">
              <a:latin typeface="Constantia" panose="02030602050306030303" pitchFamily="18" charset="0"/>
            </a:endParaRPr>
          </a:p>
          <a:p>
            <a:pPr algn="just" eaLnBrk="1" hangingPunct="1"/>
            <a:endParaRPr lang="en-US" sz="1500" dirty="0">
              <a:latin typeface="Constantia" panose="02030602050306030303" pitchFamily="18" charset="0"/>
            </a:endParaRPr>
          </a:p>
          <a:p>
            <a:pPr algn="just" eaLnBrk="1" hangingPunct="1"/>
            <a:endParaRPr lang="en-US" sz="1500" dirty="0">
              <a:latin typeface="Constantia" panose="02030602050306030303" pitchFamily="18" charset="0"/>
            </a:endParaRPr>
          </a:p>
          <a:p>
            <a:pPr algn="just" eaLnBrk="1" hangingPunct="1"/>
            <a:endParaRPr lang="en-US" sz="1500" dirty="0">
              <a:latin typeface="Constantia" panose="02030602050306030303" pitchFamily="18" charset="0"/>
            </a:endParaRPr>
          </a:p>
          <a:p>
            <a:pPr algn="just" eaLnBrk="1" hangingPunct="1"/>
            <a:endParaRPr lang="en-US" sz="1500" dirty="0">
              <a:latin typeface="Constantia" panose="02030602050306030303" pitchFamily="18" charset="0"/>
            </a:endParaRPr>
          </a:p>
          <a:p>
            <a:pPr algn="just" eaLnBrk="1" hangingPunct="1"/>
            <a:endParaRPr lang="en-US" sz="1500" dirty="0">
              <a:latin typeface="Constantia" panose="02030602050306030303" pitchFamily="18" charset="0"/>
            </a:endParaRPr>
          </a:p>
          <a:p>
            <a:pPr algn="just" eaLnBrk="1" hangingPunct="1"/>
            <a:endParaRPr lang="en-US" sz="1500" dirty="0">
              <a:latin typeface="Constantia" panose="02030602050306030303" pitchFamily="18" charset="0"/>
            </a:endParaRPr>
          </a:p>
          <a:p>
            <a:pPr algn="just" eaLnBrk="1" hangingPunct="1"/>
            <a:endParaRPr lang="en-US" sz="1500" dirty="0">
              <a:latin typeface="Constantia" panose="02030602050306030303" pitchFamily="18" charset="0"/>
            </a:endParaRPr>
          </a:p>
          <a:p>
            <a:pPr algn="just" eaLnBrk="1" hangingPunct="1"/>
            <a:r>
              <a:rPr lang="en-US" sz="1500" dirty="0">
                <a:latin typeface="Constantia" panose="02030602050306030303" pitchFamily="18" charset="0"/>
              </a:rPr>
              <a:t>PiggyBank_Fotolia_113540_Subscription_L</a:t>
            </a:r>
          </a:p>
        </p:txBody>
      </p:sp>
    </p:spTree>
    <p:extLst>
      <p:ext uri="{BB962C8B-B14F-4D97-AF65-F5344CB8AC3E}">
        <p14:creationId xmlns:p14="http://schemas.microsoft.com/office/powerpoint/2010/main" val="1323328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pause here for any questions.</a:t>
            </a:r>
          </a:p>
        </p:txBody>
      </p:sp>
      <p:sp>
        <p:nvSpPr>
          <p:cNvPr id="4" name="Slide Number Placeholder 3"/>
          <p:cNvSpPr>
            <a:spLocks noGrp="1"/>
          </p:cNvSpPr>
          <p:nvPr>
            <p:ph type="sldNum" sz="quarter" idx="5"/>
          </p:nvPr>
        </p:nvSpPr>
        <p:spPr/>
        <p:txBody>
          <a:bodyPr/>
          <a:lstStyle/>
          <a:p>
            <a:fld id="{B045B7DE-1198-4F2F-B574-CA8CAE341642}" type="slidenum">
              <a:rPr lang="en-US" smtClean="0"/>
              <a:t>29</a:t>
            </a:fld>
            <a:endParaRPr lang="en-US" dirty="0"/>
          </a:p>
        </p:txBody>
      </p:sp>
    </p:spTree>
    <p:extLst>
      <p:ext uri="{BB962C8B-B14F-4D97-AF65-F5344CB8AC3E}">
        <p14:creationId xmlns:p14="http://schemas.microsoft.com/office/powerpoint/2010/main" val="1382152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Grp="1" noRot="1" noChangeAspect="1" noChangeArrowheads="1" noTextEdit="1"/>
          </p:cNvSpPr>
          <p:nvPr>
            <p:ph type="sldImg"/>
          </p:nvPr>
        </p:nvSpPr>
        <p:spPr>
          <a:xfrm>
            <a:off x="517525" y="717550"/>
            <a:ext cx="6499225" cy="3656013"/>
          </a:xfrm>
          <a:ln/>
        </p:spPr>
      </p:sp>
      <p:sp>
        <p:nvSpPr>
          <p:cNvPr id="137220" name="Rectangle 3"/>
          <p:cNvSpPr>
            <a:spLocks noGrp="1" noChangeArrowheads="1"/>
          </p:cNvSpPr>
          <p:nvPr>
            <p:ph type="body" idx="1"/>
          </p:nvPr>
        </p:nvSpPr>
        <p:spPr>
          <a:xfrm>
            <a:off x="467359" y="4630915"/>
            <a:ext cx="6598921" cy="4557669"/>
          </a:xfrm>
          <a:noFill/>
          <a:ln/>
        </p:spPr>
        <p:txBody>
          <a:bodyPr lIns="97404" tIns="48704" rIns="97404" bIns="48704"/>
          <a:lstStyle/>
          <a:p>
            <a:pPr algn="just"/>
            <a:r>
              <a:rPr lang="en-US" dirty="0"/>
              <a:t>What is the WIC Program?  WIC is an acronym for the Special Supplemental Nutrition Program for Women, Infants, and Children. It is a Federal program that is funded by the United States Department of Agriculture. In North Carolina, it is administered by the NC Department of Health and Human Services, Division of Child and Family Well-Being, Community Nutrition Services Section.</a:t>
            </a:r>
          </a:p>
          <a:p>
            <a:pPr algn="just"/>
            <a:endParaRPr lang="en-US" dirty="0"/>
          </a:p>
          <a:p>
            <a:pPr algn="just"/>
            <a:r>
              <a:rPr lang="en-US" dirty="0"/>
              <a:t>WIC clinical services are provided by contracted public health agencies. Services include nutrition education, food benefits for nutritious foods and health care referrals.</a:t>
            </a:r>
          </a:p>
          <a:p>
            <a:pPr algn="just"/>
            <a:endParaRPr lang="en-US" dirty="0"/>
          </a:p>
          <a:p>
            <a:pPr algn="just"/>
            <a:r>
              <a:rPr lang="en-US" dirty="0"/>
              <a:t>NC WIC authorized vendors are contracted with the NC Department of Health and Human Services and their Local WIC Agencies.</a:t>
            </a:r>
          </a:p>
          <a:p>
            <a:pPr algn="just"/>
            <a:endParaRPr lang="en-US" dirty="0"/>
          </a:p>
          <a:p>
            <a:pPr algn="just"/>
            <a:r>
              <a:rPr lang="en-US" dirty="0"/>
              <a:t>The Local WIC Agency, for which I work, operates the WIC Program in your county.</a:t>
            </a:r>
          </a:p>
          <a:p>
            <a:pPr algn="just"/>
            <a:endParaRPr lang="en-US" dirty="0"/>
          </a:p>
        </p:txBody>
      </p:sp>
      <p:sp>
        <p:nvSpPr>
          <p:cNvPr id="2" name="Slide Number Placeholder 1"/>
          <p:cNvSpPr>
            <a:spLocks noGrp="1"/>
          </p:cNvSpPr>
          <p:nvPr>
            <p:ph type="sldNum" sz="quarter" idx="10"/>
          </p:nvPr>
        </p:nvSpPr>
        <p:spPr/>
        <p:txBody>
          <a:bodyPr/>
          <a:lstStyle/>
          <a:p>
            <a:fld id="{277FD931-451E-4B36-ABA2-042D5FD0E452}" type="slidenum">
              <a:rPr lang="en-US" smtClean="0"/>
              <a:t>3</a:t>
            </a:fld>
            <a:endParaRPr lang="en-US" dirty="0"/>
          </a:p>
        </p:txBody>
      </p:sp>
    </p:spTree>
    <p:extLst>
      <p:ext uri="{BB962C8B-B14F-4D97-AF65-F5344CB8AC3E}">
        <p14:creationId xmlns:p14="http://schemas.microsoft.com/office/powerpoint/2010/main" val="4439658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85800"/>
            <a:ext cx="6497637" cy="3656013"/>
          </a:xfrm>
        </p:spPr>
      </p:sp>
      <p:sp>
        <p:nvSpPr>
          <p:cNvPr id="3" name="Notes Placeholder 2"/>
          <p:cNvSpPr>
            <a:spLocks noGrp="1"/>
          </p:cNvSpPr>
          <p:nvPr>
            <p:ph type="body" idx="1"/>
          </p:nvPr>
        </p:nvSpPr>
        <p:spPr>
          <a:xfrm>
            <a:off x="609600" y="4630249"/>
            <a:ext cx="6248400" cy="4533271"/>
          </a:xfrm>
        </p:spPr>
        <p:txBody>
          <a:bodyPr/>
          <a:lstStyle/>
          <a:p>
            <a:pPr algn="just" defTabSz="929001">
              <a:defRPr/>
            </a:pPr>
            <a:r>
              <a:rPr lang="en-US" dirty="0">
                <a:latin typeface="+mj-lt"/>
                <a:ea typeface="Tahoma" pitchFamily="34" charset="0"/>
                <a:cs typeface="Tahoma" pitchFamily="34" charset="0"/>
              </a:rPr>
              <a:t>We will now talk about important compliance aspects of the WIC Program.</a:t>
            </a: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r>
              <a:rPr lang="en-US" sz="1500" dirty="0">
                <a:latin typeface="Constantia" panose="02030602050306030303" pitchFamily="18" charset="0"/>
                <a:ea typeface="Tahoma" pitchFamily="34" charset="0"/>
                <a:cs typeface="Tahoma" pitchFamily="34" charset="0"/>
              </a:rPr>
              <a:t>Photo Credit: Justice_Fotolia_6901118_Subscription_L.jpg</a:t>
            </a:r>
          </a:p>
          <a:p>
            <a:pPr algn="just" defTabSz="929001">
              <a:defRPr/>
            </a:pPr>
            <a:endParaRPr lang="en-US" sz="1500" dirty="0">
              <a:latin typeface="Constantia" panose="02030602050306030303" pitchFamily="18" charset="0"/>
              <a:ea typeface="Tahoma" pitchFamily="34" charset="0"/>
              <a:cs typeface="Tahoma" pitchFamily="34" charset="0"/>
            </a:endParaRPr>
          </a:p>
          <a:p>
            <a:pPr defTabSz="929001">
              <a:defRPr/>
            </a:pPr>
            <a:endParaRPr lang="en-US" baseline="0" dirty="0">
              <a:latin typeface="Constantia" panose="02030602050306030303" pitchFamily="18" charset="0"/>
              <a:ea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30</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21445141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4294967295"/>
          </p:nvPr>
        </p:nvSpPr>
        <p:spPr bwMode="auto">
          <a:xfrm>
            <a:off x="3901442" y="8951467"/>
            <a:ext cx="3229297" cy="487727"/>
          </a:xfrm>
          <a:prstGeom prst="rect">
            <a:avLst/>
          </a:prstGeom>
          <a:noFill/>
          <a:ln>
            <a:miter lim="800000"/>
            <a:headEnd/>
            <a:tailEnd/>
          </a:ln>
        </p:spPr>
        <p:txBody>
          <a:bodyPr lIns="98176" tIns="49089" rIns="98176" bIns="49089" anchor="b"/>
          <a:lstStyle/>
          <a:p>
            <a:pPr defTabSz="982003">
              <a:spcBef>
                <a:spcPct val="0"/>
              </a:spcBef>
            </a:pPr>
            <a:fld id="{391F1C12-FBC7-4C0F-AE4E-DA6FDF722918}" type="slidenum">
              <a:rPr lang="en-US">
                <a:latin typeface="Constantia" panose="02030602050306030303" pitchFamily="18" charset="0"/>
                <a:ea typeface="Tahoma" pitchFamily="34" charset="0"/>
                <a:cs typeface="Tahoma" pitchFamily="34" charset="0"/>
              </a:rPr>
              <a:pPr defTabSz="982003">
                <a:spcBef>
                  <a:spcPct val="0"/>
                </a:spcBef>
              </a:pPr>
              <a:t>31</a:t>
            </a:fld>
            <a:endParaRPr lang="en-US" dirty="0">
              <a:latin typeface="Constantia" panose="02030602050306030303" pitchFamily="18" charset="0"/>
              <a:ea typeface="Tahoma" pitchFamily="34" charset="0"/>
              <a:cs typeface="Tahoma" pitchFamily="34" charset="0"/>
            </a:endParaRPr>
          </a:p>
        </p:txBody>
      </p:sp>
      <p:sp>
        <p:nvSpPr>
          <p:cNvPr id="227331" name="Rectangle 8"/>
          <p:cNvSpPr>
            <a:spLocks noGrp="1" noRot="1" noChangeAspect="1" noChangeArrowheads="1" noTextEdit="1"/>
          </p:cNvSpPr>
          <p:nvPr>
            <p:ph type="sldImg"/>
          </p:nvPr>
        </p:nvSpPr>
        <p:spPr>
          <a:xfrm>
            <a:off x="427038" y="722313"/>
            <a:ext cx="6497637" cy="3656012"/>
          </a:xfrm>
          <a:ln/>
        </p:spPr>
      </p:sp>
      <p:sp>
        <p:nvSpPr>
          <p:cNvPr id="227332" name="Rectangle 9"/>
          <p:cNvSpPr>
            <a:spLocks noGrp="1" noChangeArrowheads="1"/>
          </p:cNvSpPr>
          <p:nvPr>
            <p:ph type="body" idx="1"/>
          </p:nvPr>
        </p:nvSpPr>
        <p:spPr>
          <a:xfrm>
            <a:off x="745072" y="4630249"/>
            <a:ext cx="5862819" cy="4533271"/>
          </a:xfrm>
          <a:noFill/>
          <a:ln/>
        </p:spPr>
        <p:txBody>
          <a:bodyPr/>
          <a:lstStyle/>
          <a:p>
            <a:pPr algn="just" defTabSz="1264270">
              <a:defRPr/>
            </a:pPr>
            <a:r>
              <a:rPr lang="en-US" dirty="0">
                <a:latin typeface="+mj-lt"/>
                <a:ea typeface="Tahoma" pitchFamily="34" charset="0"/>
                <a:cs typeface="Tahoma" pitchFamily="34" charset="0"/>
              </a:rPr>
              <a:t>It is important to continue to follow policies and procedures to maintain authorization. Federal regulations provide the process to prevent fraud and ensure compliance. Review your Vendor Manual for more information.</a:t>
            </a:r>
          </a:p>
          <a:p>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42383022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4294967295"/>
          </p:nvPr>
        </p:nvSpPr>
        <p:spPr bwMode="auto">
          <a:xfrm>
            <a:off x="3901442" y="8951467"/>
            <a:ext cx="3229297" cy="487727"/>
          </a:xfrm>
          <a:prstGeom prst="rect">
            <a:avLst/>
          </a:prstGeom>
          <a:noFill/>
          <a:ln>
            <a:miter lim="800000"/>
            <a:headEnd/>
            <a:tailEnd/>
          </a:ln>
        </p:spPr>
        <p:txBody>
          <a:bodyPr lIns="98176" tIns="49089" rIns="98176" bIns="49089" anchor="b"/>
          <a:lstStyle/>
          <a:p>
            <a:pPr defTabSz="982003">
              <a:spcBef>
                <a:spcPct val="0"/>
              </a:spcBef>
            </a:pPr>
            <a:fld id="{391F1C12-FBC7-4C0F-AE4E-DA6FDF722918}" type="slidenum">
              <a:rPr lang="en-US">
                <a:latin typeface="Constantia" panose="02030602050306030303" pitchFamily="18" charset="0"/>
                <a:ea typeface="Tahoma" pitchFamily="34" charset="0"/>
                <a:cs typeface="Tahoma" pitchFamily="34" charset="0"/>
              </a:rPr>
              <a:pPr defTabSz="982003">
                <a:spcBef>
                  <a:spcPct val="0"/>
                </a:spcBef>
              </a:pPr>
              <a:t>32</a:t>
            </a:fld>
            <a:endParaRPr lang="en-US" dirty="0">
              <a:latin typeface="Constantia" panose="02030602050306030303" pitchFamily="18" charset="0"/>
              <a:ea typeface="Tahoma" pitchFamily="34" charset="0"/>
              <a:cs typeface="Tahoma" pitchFamily="34" charset="0"/>
            </a:endParaRPr>
          </a:p>
        </p:txBody>
      </p:sp>
      <p:sp>
        <p:nvSpPr>
          <p:cNvPr id="227331" name="Rectangle 8"/>
          <p:cNvSpPr>
            <a:spLocks noGrp="1" noRot="1" noChangeAspect="1" noChangeArrowheads="1" noTextEdit="1"/>
          </p:cNvSpPr>
          <p:nvPr>
            <p:ph type="sldImg"/>
          </p:nvPr>
        </p:nvSpPr>
        <p:spPr>
          <a:xfrm>
            <a:off x="407988" y="698500"/>
            <a:ext cx="6497637" cy="3656013"/>
          </a:xfrm>
          <a:ln/>
        </p:spPr>
      </p:sp>
      <p:sp>
        <p:nvSpPr>
          <p:cNvPr id="227332" name="Rectangle 9"/>
          <p:cNvSpPr>
            <a:spLocks noGrp="1" noChangeArrowheads="1"/>
          </p:cNvSpPr>
          <p:nvPr>
            <p:ph type="body" idx="1"/>
          </p:nvPr>
        </p:nvSpPr>
        <p:spPr>
          <a:xfrm>
            <a:off x="407988" y="4630249"/>
            <a:ext cx="6497637" cy="4808945"/>
          </a:xfrm>
          <a:noFill/>
          <a:ln/>
        </p:spPr>
        <p:txBody>
          <a:bodyPr/>
          <a:lstStyle/>
          <a:p>
            <a:pPr algn="just">
              <a:buFontTx/>
              <a:buNone/>
            </a:pPr>
            <a:r>
              <a:rPr lang="en-US" dirty="0">
                <a:latin typeface="+mj-lt"/>
                <a:ea typeface="Tahoma" pitchFamily="34" charset="0"/>
                <a:cs typeface="Tahoma" pitchFamily="34" charset="0"/>
              </a:rPr>
              <a:t>Federal regulations require business integrity standards be a vendor selection criteria. A vendor may not have any current owners, officers or managers who have been convicted of or had a civil judgment entered against them in the last six years for any activity indicating a lack of business integrity. This includes, but is not limited to:</a:t>
            </a:r>
          </a:p>
          <a:p>
            <a:pPr algn="just">
              <a:buFontTx/>
              <a:buNone/>
            </a:pPr>
            <a:endParaRPr lang="en-US" dirty="0">
              <a:latin typeface="+mj-lt"/>
              <a:ea typeface="Tahoma" pitchFamily="34" charset="0"/>
              <a:cs typeface="Tahoma" pitchFamily="34" charset="0"/>
            </a:endParaRPr>
          </a:p>
          <a:p>
            <a:pPr marL="285750" indent="-285750" algn="just">
              <a:buFont typeface="Arial" panose="020B0604020202020204" pitchFamily="34" charset="0"/>
              <a:buChar char="•"/>
            </a:pPr>
            <a:r>
              <a:rPr lang="en-US" dirty="0">
                <a:latin typeface="+mj-lt"/>
                <a:ea typeface="Tahoma" pitchFamily="34" charset="0"/>
                <a:cs typeface="Tahoma" pitchFamily="34" charset="0"/>
              </a:rPr>
              <a:t>fraud</a:t>
            </a:r>
          </a:p>
          <a:p>
            <a:pPr marL="285750" indent="-285750" algn="just">
              <a:buFont typeface="Arial" panose="020B0604020202020204" pitchFamily="34" charset="0"/>
              <a:buChar char="•"/>
            </a:pPr>
            <a:r>
              <a:rPr lang="en-US" dirty="0">
                <a:latin typeface="+mj-lt"/>
                <a:ea typeface="Tahoma" pitchFamily="34" charset="0"/>
                <a:cs typeface="Tahoma" pitchFamily="34" charset="0"/>
              </a:rPr>
              <a:t>antitrust violations</a:t>
            </a:r>
          </a:p>
          <a:p>
            <a:pPr marL="285750" indent="-285750" algn="just">
              <a:buFont typeface="Arial" panose="020B0604020202020204" pitchFamily="34" charset="0"/>
              <a:buChar char="•"/>
            </a:pPr>
            <a:r>
              <a:rPr lang="en-US" dirty="0">
                <a:latin typeface="+mj-lt"/>
                <a:ea typeface="Tahoma" pitchFamily="34" charset="0"/>
                <a:cs typeface="Tahoma" pitchFamily="34" charset="0"/>
              </a:rPr>
              <a:t>embezzlement</a:t>
            </a:r>
          </a:p>
          <a:p>
            <a:pPr marL="285750" indent="-285750" algn="just">
              <a:buFont typeface="Arial" panose="020B0604020202020204" pitchFamily="34" charset="0"/>
              <a:buChar char="•"/>
            </a:pPr>
            <a:r>
              <a:rPr lang="en-US" dirty="0">
                <a:latin typeface="+mj-lt"/>
                <a:ea typeface="Tahoma" pitchFamily="34" charset="0"/>
                <a:cs typeface="Tahoma" pitchFamily="34" charset="0"/>
              </a:rPr>
              <a:t>theft</a:t>
            </a:r>
          </a:p>
          <a:p>
            <a:pPr marL="285750" indent="-285750" algn="just">
              <a:buFont typeface="Arial" panose="020B0604020202020204" pitchFamily="34" charset="0"/>
              <a:buChar char="•"/>
            </a:pPr>
            <a:r>
              <a:rPr lang="en-US" dirty="0">
                <a:latin typeface="+mj-lt"/>
                <a:ea typeface="Tahoma" pitchFamily="34" charset="0"/>
                <a:cs typeface="Tahoma" pitchFamily="34" charset="0"/>
              </a:rPr>
              <a:t>forgery</a:t>
            </a:r>
          </a:p>
          <a:p>
            <a:pPr marL="285750" indent="-285750" algn="just">
              <a:buFont typeface="Arial" panose="020B0604020202020204" pitchFamily="34" charset="0"/>
              <a:buChar char="•"/>
            </a:pPr>
            <a:r>
              <a:rPr lang="en-US" dirty="0">
                <a:latin typeface="+mj-lt"/>
                <a:ea typeface="Tahoma" pitchFamily="34" charset="0"/>
                <a:cs typeface="Tahoma" pitchFamily="34" charset="0"/>
              </a:rPr>
              <a:t>bribery</a:t>
            </a:r>
          </a:p>
          <a:p>
            <a:pPr marL="285750" indent="-285750" algn="just">
              <a:buFont typeface="Arial" panose="020B0604020202020204" pitchFamily="34" charset="0"/>
              <a:buChar char="•"/>
            </a:pPr>
            <a:r>
              <a:rPr lang="en-US" dirty="0">
                <a:latin typeface="+mj-lt"/>
                <a:ea typeface="Tahoma" pitchFamily="34" charset="0"/>
                <a:cs typeface="Tahoma" pitchFamily="34" charset="0"/>
              </a:rPr>
              <a:t>falsification or destruction of records</a:t>
            </a:r>
          </a:p>
          <a:p>
            <a:pPr marL="285750" indent="-285750" algn="just">
              <a:buFont typeface="Arial" panose="020B0604020202020204" pitchFamily="34" charset="0"/>
              <a:buChar char="•"/>
            </a:pPr>
            <a:r>
              <a:rPr lang="en-US" dirty="0">
                <a:latin typeface="+mj-lt"/>
                <a:ea typeface="Tahoma" pitchFamily="34" charset="0"/>
                <a:cs typeface="Tahoma" pitchFamily="34" charset="0"/>
              </a:rPr>
              <a:t>receiving stolen property</a:t>
            </a:r>
          </a:p>
          <a:p>
            <a:pPr marL="285750" indent="-285750" algn="just">
              <a:buFont typeface="Arial" panose="020B0604020202020204" pitchFamily="34" charset="0"/>
              <a:buChar char="•"/>
            </a:pPr>
            <a:r>
              <a:rPr lang="en-US" dirty="0">
                <a:latin typeface="+mj-lt"/>
                <a:ea typeface="Tahoma" pitchFamily="34" charset="0"/>
                <a:cs typeface="Tahoma" pitchFamily="34" charset="0"/>
              </a:rPr>
              <a:t>making false claims, and</a:t>
            </a:r>
          </a:p>
          <a:p>
            <a:pPr marL="285750" indent="-285750" algn="just">
              <a:buFont typeface="Arial" panose="020B0604020202020204" pitchFamily="34" charset="0"/>
              <a:buChar char="•"/>
            </a:pPr>
            <a:r>
              <a:rPr lang="en-US" dirty="0">
                <a:latin typeface="+mj-lt"/>
                <a:ea typeface="Tahoma" pitchFamily="34" charset="0"/>
                <a:cs typeface="Tahoma" pitchFamily="34" charset="0"/>
              </a:rPr>
              <a:t>obstruction of justice</a:t>
            </a:r>
          </a:p>
        </p:txBody>
      </p:sp>
    </p:spTree>
    <p:extLst>
      <p:ext uri="{BB962C8B-B14F-4D97-AF65-F5344CB8AC3E}">
        <p14:creationId xmlns:p14="http://schemas.microsoft.com/office/powerpoint/2010/main" val="1151493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4294967295"/>
          </p:nvPr>
        </p:nvSpPr>
        <p:spPr bwMode="auto">
          <a:xfrm>
            <a:off x="4016256" y="8891378"/>
            <a:ext cx="3229298" cy="487728"/>
          </a:xfrm>
          <a:prstGeom prst="rect">
            <a:avLst/>
          </a:prstGeom>
          <a:noFill/>
          <a:ln>
            <a:miter lim="800000"/>
            <a:headEnd/>
            <a:tailEnd/>
          </a:ln>
        </p:spPr>
        <p:txBody>
          <a:bodyPr lIns="98188" tIns="49095" rIns="98188" bIns="49095" anchor="b"/>
          <a:lstStyle/>
          <a:p>
            <a:pPr defTabSz="982121">
              <a:spcBef>
                <a:spcPct val="0"/>
              </a:spcBef>
            </a:pPr>
            <a:fld id="{86CEE252-CE7B-4374-B1BD-A961E078451F}" type="slidenum">
              <a:rPr lang="en-US"/>
              <a:pPr defTabSz="982121">
                <a:spcBef>
                  <a:spcPct val="0"/>
                </a:spcBef>
              </a:pPr>
              <a:t>33</a:t>
            </a:fld>
            <a:endParaRPr lang="en-US" dirty="0"/>
          </a:p>
        </p:txBody>
      </p:sp>
      <p:sp>
        <p:nvSpPr>
          <p:cNvPr id="228355" name="Rectangle 8"/>
          <p:cNvSpPr>
            <a:spLocks noGrp="1" noRot="1" noChangeAspect="1" noChangeArrowheads="1" noTextEdit="1"/>
          </p:cNvSpPr>
          <p:nvPr>
            <p:ph type="sldImg"/>
          </p:nvPr>
        </p:nvSpPr>
        <p:spPr>
          <a:ln/>
        </p:spPr>
      </p:sp>
      <p:sp>
        <p:nvSpPr>
          <p:cNvPr id="228356" name="Rectangle 9"/>
          <p:cNvSpPr>
            <a:spLocks noGrp="1" noChangeArrowheads="1"/>
          </p:cNvSpPr>
          <p:nvPr>
            <p:ph type="body" idx="1"/>
          </p:nvPr>
        </p:nvSpPr>
        <p:spPr>
          <a:xfrm>
            <a:off x="458788" y="4560570"/>
            <a:ext cx="6397625" cy="4050030"/>
          </a:xfrm>
          <a:noFill/>
          <a:ln/>
        </p:spPr>
        <p:txBody>
          <a:bodyPr/>
          <a:lstStyle/>
          <a:p>
            <a:pPr algn="just">
              <a:buFontTx/>
              <a:buNone/>
            </a:pPr>
            <a:r>
              <a:rPr lang="en-US" dirty="0">
                <a:latin typeface="+mj-lt"/>
              </a:rPr>
              <a:t>Let’s review some definitions.  </a:t>
            </a:r>
          </a:p>
          <a:p>
            <a:pPr algn="just">
              <a:buFontTx/>
              <a:buNone/>
            </a:pPr>
            <a:endParaRPr lang="en-US" dirty="0">
              <a:latin typeface="+mj-lt"/>
            </a:endParaRPr>
          </a:p>
          <a:p>
            <a:pPr algn="just">
              <a:buFontTx/>
              <a:buNone/>
            </a:pPr>
            <a:r>
              <a:rPr lang="en-US" dirty="0">
                <a:latin typeface="+mj-lt"/>
              </a:rPr>
              <a:t>A violation is an infraction of WIC Program regulations or other requirements. </a:t>
            </a:r>
          </a:p>
          <a:p>
            <a:pPr algn="just">
              <a:buFontTx/>
              <a:buNone/>
            </a:pPr>
            <a:r>
              <a:rPr lang="en-US" dirty="0">
                <a:latin typeface="+mj-lt"/>
              </a:rPr>
              <a:t>A sanction is an administrative action taken as a result of a pattern of violations and may include disqualification or civil money penalties in lieu of disqualification. </a:t>
            </a:r>
          </a:p>
          <a:p>
            <a:pPr algn="just">
              <a:buFontTx/>
              <a:buNone/>
            </a:pPr>
            <a:endParaRPr lang="en-US" sz="1500" dirty="0">
              <a:latin typeface="Constantia" panose="02030602050306030303" pitchFamily="18" charset="0"/>
            </a:endParaRPr>
          </a:p>
          <a:p>
            <a:pPr algn="just">
              <a:buFontTx/>
              <a:buNone/>
            </a:pPr>
            <a:endParaRPr lang="en-US" sz="1500" dirty="0">
              <a:latin typeface="Constantia" panose="02030602050306030303" pitchFamily="18" charset="0"/>
            </a:endParaRPr>
          </a:p>
          <a:p>
            <a:pPr algn="just">
              <a:buFontTx/>
              <a:buNone/>
            </a:pPr>
            <a:endParaRPr lang="en-US" sz="1500" dirty="0">
              <a:latin typeface="Constantia" panose="02030602050306030303" pitchFamily="18" charset="0"/>
            </a:endParaRPr>
          </a:p>
          <a:p>
            <a:pPr algn="just">
              <a:buFontTx/>
              <a:buNone/>
            </a:pPr>
            <a:endParaRPr lang="en-US" sz="1500" dirty="0">
              <a:latin typeface="Constantia" panose="02030602050306030303" pitchFamily="18" charset="0"/>
            </a:endParaRPr>
          </a:p>
          <a:p>
            <a:pPr algn="just">
              <a:buFontTx/>
              <a:buNone/>
            </a:pPr>
            <a:endParaRPr lang="en-US" sz="1500" dirty="0">
              <a:latin typeface="Constantia" panose="02030602050306030303" pitchFamily="18" charset="0"/>
            </a:endParaRPr>
          </a:p>
          <a:p>
            <a:pPr algn="just">
              <a:buFontTx/>
              <a:buNone/>
            </a:pPr>
            <a:endParaRPr lang="en-US" sz="1500" dirty="0">
              <a:latin typeface="Constantia" panose="02030602050306030303" pitchFamily="18" charset="0"/>
            </a:endParaRPr>
          </a:p>
          <a:p>
            <a:pPr algn="just">
              <a:buFontTx/>
              <a:buNone/>
            </a:pPr>
            <a:endParaRPr lang="en-US" sz="1500" dirty="0">
              <a:latin typeface="Constantia" panose="02030602050306030303" pitchFamily="18" charset="0"/>
            </a:endParaRPr>
          </a:p>
          <a:p>
            <a:pPr algn="just">
              <a:buFontTx/>
              <a:buNone/>
            </a:pPr>
            <a:r>
              <a:rPr lang="en-US" sz="1500" dirty="0">
                <a:latin typeface="Constantia" panose="02030602050306030303" pitchFamily="18" charset="0"/>
              </a:rPr>
              <a:t>Photo Credit: Fotolia_37171221_Subscription_L.jpg</a:t>
            </a:r>
          </a:p>
        </p:txBody>
      </p:sp>
    </p:spTree>
    <p:extLst>
      <p:ext uri="{BB962C8B-B14F-4D97-AF65-F5344CB8AC3E}">
        <p14:creationId xmlns:p14="http://schemas.microsoft.com/office/powerpoint/2010/main" val="25534853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4294967295"/>
          </p:nvPr>
        </p:nvSpPr>
        <p:spPr bwMode="auto">
          <a:xfrm>
            <a:off x="3982721" y="8920493"/>
            <a:ext cx="3229298" cy="487727"/>
          </a:xfrm>
          <a:prstGeom prst="rect">
            <a:avLst/>
          </a:prstGeom>
          <a:noFill/>
          <a:ln>
            <a:miter lim="800000"/>
            <a:headEnd/>
            <a:tailEnd/>
          </a:ln>
        </p:spPr>
        <p:txBody>
          <a:bodyPr lIns="102664" tIns="51332" rIns="102664" bIns="51332" anchor="b"/>
          <a:lstStyle/>
          <a:p>
            <a:pPr defTabSz="1026876">
              <a:spcBef>
                <a:spcPct val="0"/>
              </a:spcBef>
            </a:pPr>
            <a:fld id="{CEA9B433-3473-4DB8-9E77-EBCF893FE08F}" type="slidenum">
              <a:rPr lang="en-US">
                <a:latin typeface="Constantia" panose="02030602050306030303" pitchFamily="18" charset="0"/>
                <a:ea typeface="Tahoma" pitchFamily="34" charset="0"/>
                <a:cs typeface="Tahoma" pitchFamily="34" charset="0"/>
              </a:rPr>
              <a:pPr defTabSz="1026876">
                <a:spcBef>
                  <a:spcPct val="0"/>
                </a:spcBef>
              </a:pPr>
              <a:t>34</a:t>
            </a:fld>
            <a:endParaRPr lang="en-US" dirty="0">
              <a:latin typeface="Constantia" panose="02030602050306030303" pitchFamily="18" charset="0"/>
              <a:ea typeface="Tahoma" pitchFamily="34" charset="0"/>
              <a:cs typeface="Tahoma" pitchFamily="34" charset="0"/>
            </a:endParaRPr>
          </a:p>
        </p:txBody>
      </p:sp>
      <p:sp>
        <p:nvSpPr>
          <p:cNvPr id="229379" name="Rectangle 9"/>
          <p:cNvSpPr>
            <a:spLocks noGrp="1" noRot="1" noChangeAspect="1" noChangeArrowheads="1" noTextEdit="1"/>
          </p:cNvSpPr>
          <p:nvPr>
            <p:ph type="sldImg"/>
          </p:nvPr>
        </p:nvSpPr>
        <p:spPr>
          <a:xfrm>
            <a:off x="407988" y="731838"/>
            <a:ext cx="6497637" cy="3656012"/>
          </a:xfrm>
          <a:ln/>
        </p:spPr>
      </p:sp>
      <p:sp>
        <p:nvSpPr>
          <p:cNvPr id="229380" name="Rectangle 10"/>
          <p:cNvSpPr>
            <a:spLocks noGrp="1" noChangeArrowheads="1"/>
          </p:cNvSpPr>
          <p:nvPr>
            <p:ph type="body" idx="1"/>
          </p:nvPr>
        </p:nvSpPr>
        <p:spPr>
          <a:xfrm>
            <a:off x="477838" y="4630249"/>
            <a:ext cx="6497637" cy="4533271"/>
          </a:xfrm>
          <a:noFill/>
          <a:ln/>
        </p:spPr>
        <p:txBody>
          <a:bodyPr/>
          <a:lstStyle/>
          <a:p>
            <a:pPr algn="just">
              <a:buFontTx/>
              <a:buNone/>
            </a:pPr>
            <a:r>
              <a:rPr lang="en-US" dirty="0">
                <a:latin typeface="+mj-lt"/>
                <a:ea typeface="Tahoma" pitchFamily="34" charset="0"/>
                <a:cs typeface="Tahoma" pitchFamily="34" charset="0"/>
              </a:rPr>
              <a:t>Violations are any intentional or unintentional action of a vendor’s owners, officers, managers, agents or employees that violate the Vendor Agreement or federal or state statutes, regulations, policies or procedures governing the Program. Please understand, violations can occur with or without knowledge of management. </a:t>
            </a:r>
          </a:p>
          <a:p>
            <a:pPr algn="just">
              <a:buFontTx/>
              <a:buNone/>
            </a:pPr>
            <a:endParaRPr lang="en-US" dirty="0">
              <a:latin typeface="+mj-lt"/>
              <a:ea typeface="Tahoma" pitchFamily="34" charset="0"/>
              <a:cs typeface="Tahoma" pitchFamily="34" charset="0"/>
            </a:endParaRPr>
          </a:p>
          <a:p>
            <a:pPr algn="just">
              <a:buFontTx/>
              <a:buNone/>
            </a:pPr>
            <a:r>
              <a:rPr lang="en-US" dirty="0">
                <a:latin typeface="+mj-lt"/>
                <a:ea typeface="Tahoma" pitchFamily="34" charset="0"/>
                <a:cs typeface="Tahoma" pitchFamily="34" charset="0"/>
              </a:rPr>
              <a:t>Also, violations can be committed even if the person that commits the violation did not mean to do so. That is why all staff that work in your store should be properly trained regarding WIC Program policies and procedures.</a:t>
            </a:r>
          </a:p>
        </p:txBody>
      </p:sp>
    </p:spTree>
    <p:extLst>
      <p:ext uri="{BB962C8B-B14F-4D97-AF65-F5344CB8AC3E}">
        <p14:creationId xmlns:p14="http://schemas.microsoft.com/office/powerpoint/2010/main" val="5055214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3" name="Rectangle 8"/>
          <p:cNvSpPr>
            <a:spLocks noGrp="1" noRot="1" noChangeAspect="1" noChangeArrowheads="1" noTextEdit="1"/>
          </p:cNvSpPr>
          <p:nvPr>
            <p:ph type="sldImg"/>
          </p:nvPr>
        </p:nvSpPr>
        <p:spPr>
          <a:ln/>
        </p:spPr>
      </p:sp>
      <p:sp>
        <p:nvSpPr>
          <p:cNvPr id="230404" name="Rectangle 9"/>
          <p:cNvSpPr>
            <a:spLocks noGrp="1" noChangeArrowheads="1"/>
          </p:cNvSpPr>
          <p:nvPr>
            <p:ph type="body" idx="1"/>
          </p:nvPr>
        </p:nvSpPr>
        <p:spPr>
          <a:xfrm>
            <a:off x="458788" y="4560570"/>
            <a:ext cx="6323012" cy="3669030"/>
          </a:xfrm>
          <a:noFill/>
          <a:ln/>
        </p:spPr>
        <p:txBody>
          <a:bodyPr/>
          <a:lstStyle/>
          <a:p>
            <a:pPr algn="just">
              <a:buFontTx/>
              <a:buNone/>
            </a:pPr>
            <a:r>
              <a:rPr lang="en-US" dirty="0">
                <a:latin typeface="+mj-lt"/>
                <a:ea typeface="Tahoma" panose="020B0604030504040204" pitchFamily="34" charset="0"/>
                <a:cs typeface="Tahoma" panose="020B0604030504040204" pitchFamily="34" charset="0"/>
              </a:rPr>
              <a:t>There are two categories of violations.</a:t>
            </a:r>
          </a:p>
          <a:p>
            <a:pPr algn="just">
              <a:buFontTx/>
              <a:buNone/>
            </a:pPr>
            <a:endParaRPr lang="en-US" dirty="0">
              <a:latin typeface="+mj-lt"/>
              <a:ea typeface="Tahoma" panose="020B0604030504040204" pitchFamily="34" charset="0"/>
              <a:cs typeface="Tahoma" panose="020B0604030504040204" pitchFamily="34" charset="0"/>
            </a:endParaRPr>
          </a:p>
          <a:p>
            <a:pPr algn="just">
              <a:buFontTx/>
              <a:buNone/>
            </a:pPr>
            <a:r>
              <a:rPr lang="en-US" dirty="0">
                <a:latin typeface="+mj-lt"/>
                <a:ea typeface="Tahoma" panose="020B0604030504040204" pitchFamily="34" charset="0"/>
                <a:cs typeface="Tahoma" panose="020B0604030504040204" pitchFamily="34" charset="0"/>
              </a:rPr>
              <a:t>Federal violations which result in 1 year to permanent disqualification. These violations are found through compliance buys and inventory audits</a:t>
            </a:r>
          </a:p>
          <a:p>
            <a:pPr algn="just">
              <a:buFontTx/>
              <a:buNone/>
            </a:pPr>
            <a:endParaRPr lang="en-US" dirty="0">
              <a:latin typeface="+mj-lt"/>
              <a:ea typeface="Tahoma" panose="020B0604030504040204" pitchFamily="34" charset="0"/>
              <a:cs typeface="Tahoma" panose="020B0604030504040204" pitchFamily="34" charset="0"/>
            </a:endParaRPr>
          </a:p>
          <a:p>
            <a:pPr algn="just">
              <a:buFontTx/>
              <a:buNone/>
            </a:pPr>
            <a:r>
              <a:rPr lang="en-US" dirty="0">
                <a:latin typeface="+mj-lt"/>
                <a:ea typeface="Tahoma" panose="020B0604030504040204" pitchFamily="34" charset="0"/>
                <a:cs typeface="Tahoma" panose="020B0604030504040204" pitchFamily="34" charset="0"/>
              </a:rPr>
              <a:t>State violations are usually found during compliance buys and Local WIC Agency monitoring.</a:t>
            </a:r>
          </a:p>
        </p:txBody>
      </p:sp>
      <p:sp>
        <p:nvSpPr>
          <p:cNvPr id="2" name="Slide Number Placeholder 1"/>
          <p:cNvSpPr>
            <a:spLocks noGrp="1"/>
          </p:cNvSpPr>
          <p:nvPr>
            <p:ph type="sldNum" sz="quarter" idx="10"/>
          </p:nvPr>
        </p:nvSpPr>
        <p:spPr/>
        <p:txBody>
          <a:bodyPr/>
          <a:lstStyle/>
          <a:p>
            <a:fld id="{277FD931-451E-4B36-ABA2-042D5FD0E452}" type="slidenum">
              <a:rPr lang="en-US" smtClean="0"/>
              <a:t>35</a:t>
            </a:fld>
            <a:endParaRPr lang="en-US" dirty="0"/>
          </a:p>
        </p:txBody>
      </p:sp>
    </p:spTree>
    <p:extLst>
      <p:ext uri="{BB962C8B-B14F-4D97-AF65-F5344CB8AC3E}">
        <p14:creationId xmlns:p14="http://schemas.microsoft.com/office/powerpoint/2010/main" val="35587433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4294967295"/>
          </p:nvPr>
        </p:nvSpPr>
        <p:spPr bwMode="auto">
          <a:xfrm>
            <a:off x="4085905" y="8943484"/>
            <a:ext cx="3229297" cy="487727"/>
          </a:xfrm>
          <a:prstGeom prst="rect">
            <a:avLst/>
          </a:prstGeom>
          <a:noFill/>
          <a:ln>
            <a:miter lim="800000"/>
            <a:headEnd/>
            <a:tailEnd/>
          </a:ln>
        </p:spPr>
        <p:txBody>
          <a:bodyPr lIns="98176" tIns="49089" rIns="98176" bIns="49089" anchor="b"/>
          <a:lstStyle/>
          <a:p>
            <a:pPr defTabSz="982003">
              <a:spcBef>
                <a:spcPct val="0"/>
              </a:spcBef>
            </a:pPr>
            <a:fld id="{EB2ABF5F-7034-4338-A081-F72778BAF9D5}" type="slidenum">
              <a:rPr lang="en-US">
                <a:latin typeface="Constantia" panose="02030602050306030303" pitchFamily="18" charset="0"/>
                <a:ea typeface="Tahoma" pitchFamily="34" charset="0"/>
                <a:cs typeface="Tahoma" pitchFamily="34" charset="0"/>
              </a:rPr>
              <a:pPr defTabSz="982003">
                <a:spcBef>
                  <a:spcPct val="0"/>
                </a:spcBef>
              </a:pPr>
              <a:t>36</a:t>
            </a:fld>
            <a:endParaRPr lang="en-US" dirty="0">
              <a:latin typeface="Constantia" panose="02030602050306030303" pitchFamily="18" charset="0"/>
              <a:ea typeface="Tahoma" pitchFamily="34" charset="0"/>
              <a:cs typeface="Tahoma" pitchFamily="34" charset="0"/>
            </a:endParaRPr>
          </a:p>
        </p:txBody>
      </p:sp>
      <p:sp>
        <p:nvSpPr>
          <p:cNvPr id="231427" name="Rectangle 2"/>
          <p:cNvSpPr>
            <a:spLocks noGrp="1" noRot="1" noChangeAspect="1" noChangeArrowheads="1" noTextEdit="1"/>
          </p:cNvSpPr>
          <p:nvPr>
            <p:ph type="sldImg"/>
          </p:nvPr>
        </p:nvSpPr>
        <p:spPr>
          <a:xfrm>
            <a:off x="409575" y="715963"/>
            <a:ext cx="6496050" cy="3654425"/>
          </a:xfrm>
          <a:ln/>
        </p:spPr>
      </p:sp>
      <p:sp>
        <p:nvSpPr>
          <p:cNvPr id="231428" name="Rectangle 3"/>
          <p:cNvSpPr>
            <a:spLocks noGrp="1" noChangeArrowheads="1"/>
          </p:cNvSpPr>
          <p:nvPr>
            <p:ph type="body" idx="1"/>
          </p:nvPr>
        </p:nvSpPr>
        <p:spPr>
          <a:xfrm>
            <a:off x="519114" y="4634245"/>
            <a:ext cx="6171564" cy="2909556"/>
          </a:xfrm>
          <a:noFill/>
          <a:ln/>
        </p:spPr>
        <p:txBody>
          <a:bodyPr lIns="98171" tIns="49085" rIns="98171" bIns="49085"/>
          <a:lstStyle/>
          <a:p>
            <a:pPr algn="just" eaLnBrk="1" hangingPunct="1"/>
            <a:r>
              <a:rPr lang="en-US" dirty="0">
                <a:latin typeface="+mj-lt"/>
                <a:ea typeface="Tahoma" pitchFamily="34" charset="0"/>
                <a:cs typeface="Tahoma" pitchFamily="34" charset="0"/>
              </a:rPr>
              <a:t>The nature of the violation and the number of violations determine the sanction imposed. Sanctions may remain on a vendor’s record for 12 months or until a vendor is disqualified. A pattern of occurrences for the same violation may result in disqualification.  The number of occurrences needed to establish a pattern depends on the violation.</a:t>
            </a:r>
          </a:p>
        </p:txBody>
      </p:sp>
    </p:spTree>
    <p:extLst>
      <p:ext uri="{BB962C8B-B14F-4D97-AF65-F5344CB8AC3E}">
        <p14:creationId xmlns:p14="http://schemas.microsoft.com/office/powerpoint/2010/main" val="36572556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762000"/>
            <a:ext cx="6497637" cy="3656013"/>
          </a:xfrm>
        </p:spPr>
      </p:sp>
      <p:sp>
        <p:nvSpPr>
          <p:cNvPr id="3" name="Notes Placeholder 2"/>
          <p:cNvSpPr>
            <a:spLocks noGrp="1"/>
          </p:cNvSpPr>
          <p:nvPr>
            <p:ph type="body" idx="1"/>
          </p:nvPr>
        </p:nvSpPr>
        <p:spPr>
          <a:xfrm>
            <a:off x="477838" y="4630249"/>
            <a:ext cx="6303962" cy="3656013"/>
          </a:xfrm>
        </p:spPr>
        <p:txBody>
          <a:bodyPr/>
          <a:lstStyle/>
          <a:p>
            <a:pPr algn="just"/>
            <a:r>
              <a:rPr lang="en-US" dirty="0">
                <a:latin typeface="+mj-lt"/>
                <a:ea typeface="Tahoma" pitchFamily="34" charset="0"/>
                <a:cs typeface="Tahoma" pitchFamily="34" charset="0"/>
              </a:rPr>
              <a:t>Some examples of how patterns of violations can lead to disqualification:</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3 occurrences within a 12-month period of stocking exempt infant formula or WIC-eligible nutritionals outside of the manufacturer’s expiration date equals a pattern. </a:t>
            </a:r>
          </a:p>
          <a:p>
            <a:pPr algn="just"/>
            <a:r>
              <a:rPr lang="en-US" dirty="0">
                <a:latin typeface="+mj-lt"/>
                <a:ea typeface="Tahoma" pitchFamily="34" charset="0"/>
                <a:cs typeface="Tahoma" pitchFamily="34" charset="0"/>
              </a:rPr>
              <a:t>3 occurrences within a 12-month period of failure to make EBT point of sale equipment accessible to WIC customers. please remember, you are not to take the card from the customer or enter their pin. Equipment should be accessible.</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Once a pattern has been established, the State WIC Agency will proceed to disqualify the vendor from the WIC program. The Vendor Manual provides more information on patterns for specific violations.</a:t>
            </a:r>
          </a:p>
          <a:p>
            <a:pPr algn="just"/>
            <a:endParaRPr lang="en-US" baseline="0" dirty="0">
              <a:latin typeface="Constantia" panose="02030602050306030303" pitchFamily="18" charset="0"/>
              <a:ea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37</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26834282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4294967295"/>
          </p:nvPr>
        </p:nvSpPr>
        <p:spPr bwMode="auto">
          <a:xfrm>
            <a:off x="3901442" y="8926815"/>
            <a:ext cx="3229297" cy="487727"/>
          </a:xfrm>
          <a:prstGeom prst="rect">
            <a:avLst/>
          </a:prstGeom>
          <a:noFill/>
          <a:ln>
            <a:miter lim="800000"/>
            <a:headEnd/>
            <a:tailEnd/>
          </a:ln>
        </p:spPr>
        <p:txBody>
          <a:bodyPr lIns="98176" tIns="49089" rIns="98176" bIns="49089" anchor="b"/>
          <a:lstStyle/>
          <a:p>
            <a:pPr defTabSz="982003">
              <a:spcBef>
                <a:spcPct val="0"/>
              </a:spcBef>
            </a:pPr>
            <a:fld id="{F496FDA9-BD61-4052-AA61-3F3097F333A1}" type="slidenum">
              <a:rPr lang="en-US">
                <a:latin typeface="Constantia" panose="02030602050306030303" pitchFamily="18" charset="0"/>
                <a:ea typeface="Tahoma" pitchFamily="34" charset="0"/>
                <a:cs typeface="Tahoma" pitchFamily="34" charset="0"/>
              </a:rPr>
              <a:pPr defTabSz="982003">
                <a:spcBef>
                  <a:spcPct val="0"/>
                </a:spcBef>
              </a:pPr>
              <a:t>38</a:t>
            </a:fld>
            <a:endParaRPr lang="en-US" dirty="0">
              <a:latin typeface="Constantia" panose="02030602050306030303" pitchFamily="18" charset="0"/>
              <a:ea typeface="Tahoma" pitchFamily="34" charset="0"/>
              <a:cs typeface="Tahoma" pitchFamily="34" charset="0"/>
            </a:endParaRPr>
          </a:p>
        </p:txBody>
      </p:sp>
      <p:sp>
        <p:nvSpPr>
          <p:cNvPr id="232451" name="Rectangle 2"/>
          <p:cNvSpPr>
            <a:spLocks noGrp="1" noRot="1" noChangeAspect="1" noChangeArrowheads="1" noTextEdit="1"/>
          </p:cNvSpPr>
          <p:nvPr>
            <p:ph type="sldImg"/>
          </p:nvPr>
        </p:nvSpPr>
        <p:spPr>
          <a:xfrm>
            <a:off x="450850" y="736600"/>
            <a:ext cx="6500813" cy="3657600"/>
          </a:xfrm>
          <a:ln/>
        </p:spPr>
      </p:sp>
      <p:sp>
        <p:nvSpPr>
          <p:cNvPr id="232452" name="Rectangle 3"/>
          <p:cNvSpPr>
            <a:spLocks noGrp="1" noChangeArrowheads="1"/>
          </p:cNvSpPr>
          <p:nvPr>
            <p:ph type="body" idx="1"/>
          </p:nvPr>
        </p:nvSpPr>
        <p:spPr>
          <a:xfrm>
            <a:off x="481014" y="4634245"/>
            <a:ext cx="6436622" cy="4052556"/>
          </a:xfrm>
          <a:noFill/>
          <a:ln/>
        </p:spPr>
        <p:txBody>
          <a:bodyPr lIns="98171" tIns="49085" rIns="98171" bIns="49085"/>
          <a:lstStyle/>
          <a:p>
            <a:pPr algn="just"/>
            <a:r>
              <a:rPr lang="en-US" dirty="0">
                <a:latin typeface="+mj-lt"/>
                <a:ea typeface="Tahoma" pitchFamily="34" charset="0"/>
                <a:cs typeface="Tahoma" pitchFamily="34" charset="0"/>
              </a:rPr>
              <a:t>Just as there are business integrity standards, there are also systems in place for program integrity, to prevent fraud and ensure compliance with program rules. Federal regulations require that the State WIC Agency investigate 5% of vendors annually, using compliance (undercover) buys and inventory audits.  In addition, the State WIC Agency must also ensure that vendors are monitored by us, Local WIC Agency staff.</a:t>
            </a: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r>
              <a:rPr lang="en-US" sz="1500" dirty="0">
                <a:latin typeface="Constantia" panose="02030602050306030303" pitchFamily="18" charset="0"/>
                <a:ea typeface="Tahoma" pitchFamily="34" charset="0"/>
                <a:cs typeface="Tahoma" pitchFamily="34" charset="0"/>
              </a:rPr>
              <a:t>Seek. Dude with Magnifying Glass_Fotolia_65696182_Subscription_XXL.jpg</a:t>
            </a:r>
          </a:p>
          <a:p>
            <a:endParaRPr lang="en-US" sz="1500" dirty="0">
              <a:latin typeface="Constantia" panose="02030602050306030303" pitchFamily="18" charset="0"/>
              <a:ea typeface="Tahoma" pitchFamily="34" charset="0"/>
              <a:cs typeface="Tahoma" pitchFamily="34" charset="0"/>
            </a:endParaRPr>
          </a:p>
          <a:p>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1814149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4294967295"/>
          </p:nvPr>
        </p:nvSpPr>
        <p:spPr bwMode="auto">
          <a:xfrm>
            <a:off x="3837150" y="8923652"/>
            <a:ext cx="3229297" cy="487727"/>
          </a:xfrm>
          <a:prstGeom prst="rect">
            <a:avLst/>
          </a:prstGeom>
          <a:noFill/>
          <a:ln>
            <a:miter lim="800000"/>
            <a:headEnd/>
            <a:tailEnd/>
          </a:ln>
        </p:spPr>
        <p:txBody>
          <a:bodyPr lIns="98176" tIns="49089" rIns="98176" bIns="49089" anchor="b"/>
          <a:lstStyle/>
          <a:p>
            <a:pPr defTabSz="982003">
              <a:spcBef>
                <a:spcPct val="0"/>
              </a:spcBef>
            </a:pPr>
            <a:fld id="{0A4A7340-A621-499F-BE79-E75E37C4F716}" type="slidenum">
              <a:rPr lang="en-US">
                <a:latin typeface="Constantia" panose="02030602050306030303" pitchFamily="18" charset="0"/>
                <a:ea typeface="Tahoma" pitchFamily="34" charset="0"/>
                <a:cs typeface="Tahoma" pitchFamily="34" charset="0"/>
              </a:rPr>
              <a:pPr defTabSz="982003">
                <a:spcBef>
                  <a:spcPct val="0"/>
                </a:spcBef>
              </a:pPr>
              <a:t>39</a:t>
            </a:fld>
            <a:endParaRPr lang="en-US" dirty="0">
              <a:latin typeface="Constantia" panose="02030602050306030303" pitchFamily="18" charset="0"/>
              <a:ea typeface="Tahoma" pitchFamily="34" charset="0"/>
              <a:cs typeface="Tahoma" pitchFamily="34" charset="0"/>
            </a:endParaRPr>
          </a:p>
        </p:txBody>
      </p:sp>
      <p:sp>
        <p:nvSpPr>
          <p:cNvPr id="233475" name="Rectangle 2"/>
          <p:cNvSpPr>
            <a:spLocks noGrp="1" noRot="1" noChangeAspect="1" noChangeArrowheads="1" noTextEdit="1"/>
          </p:cNvSpPr>
          <p:nvPr>
            <p:ph type="sldImg"/>
          </p:nvPr>
        </p:nvSpPr>
        <p:spPr>
          <a:xfrm>
            <a:off x="406400" y="733425"/>
            <a:ext cx="6500813" cy="3657600"/>
          </a:xfrm>
          <a:ln/>
        </p:spPr>
      </p:sp>
      <p:sp>
        <p:nvSpPr>
          <p:cNvPr id="233476" name="Rectangle 3"/>
          <p:cNvSpPr>
            <a:spLocks noGrp="1" noChangeArrowheads="1"/>
          </p:cNvSpPr>
          <p:nvPr>
            <p:ph type="body" idx="1"/>
          </p:nvPr>
        </p:nvSpPr>
        <p:spPr>
          <a:xfrm>
            <a:off x="477078" y="4648200"/>
            <a:ext cx="6361043" cy="2833356"/>
          </a:xfrm>
          <a:noFill/>
          <a:ln/>
        </p:spPr>
        <p:txBody>
          <a:bodyPr lIns="98171" tIns="49085" rIns="98171" bIns="49085"/>
          <a:lstStyle/>
          <a:p>
            <a:pPr algn="just"/>
            <a:r>
              <a:rPr lang="en-US" dirty="0">
                <a:latin typeface="+mj-lt"/>
                <a:ea typeface="Tahoma" pitchFamily="34" charset="0"/>
                <a:cs typeface="Tahoma" pitchFamily="34" charset="0"/>
              </a:rPr>
              <a:t>The State WIC Agency is also required by federal regulations to identify and investigate high-risk vendors. North Carolina does this through compliance buys and inventory audits; however, NC sometimes work with the U.S. Office of the Inspector General to conduct investigations. </a:t>
            </a: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250505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mj-lt"/>
              </a:rPr>
              <a:t>eWIC is the term used by the NC WIC Program for EBT or Electronic Benefit Transfer.  EBT is a method that permits access to WIC food benefits using a plastic card.</a:t>
            </a:r>
          </a:p>
        </p:txBody>
      </p:sp>
      <p:sp>
        <p:nvSpPr>
          <p:cNvPr id="4" name="Slide Number Placeholder 3"/>
          <p:cNvSpPr>
            <a:spLocks noGrp="1"/>
          </p:cNvSpPr>
          <p:nvPr>
            <p:ph type="sldNum" sz="quarter" idx="5"/>
          </p:nvPr>
        </p:nvSpPr>
        <p:spPr/>
        <p:txBody>
          <a:bodyPr/>
          <a:lstStyle/>
          <a:p>
            <a:fld id="{B045B7DE-1198-4F2F-B574-CA8CAE341642}" type="slidenum">
              <a:rPr lang="en-US" smtClean="0"/>
              <a:t>4</a:t>
            </a:fld>
            <a:endParaRPr lang="en-US" dirty="0"/>
          </a:p>
        </p:txBody>
      </p:sp>
    </p:spTree>
    <p:extLst>
      <p:ext uri="{BB962C8B-B14F-4D97-AF65-F5344CB8AC3E}">
        <p14:creationId xmlns:p14="http://schemas.microsoft.com/office/powerpoint/2010/main" val="23360038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4294967295"/>
          </p:nvPr>
        </p:nvSpPr>
        <p:spPr bwMode="auto">
          <a:xfrm>
            <a:off x="3835674" y="8864789"/>
            <a:ext cx="3229297" cy="487727"/>
          </a:xfrm>
          <a:prstGeom prst="rect">
            <a:avLst/>
          </a:prstGeom>
          <a:noFill/>
          <a:ln>
            <a:miter lim="800000"/>
            <a:headEnd/>
            <a:tailEnd/>
          </a:ln>
        </p:spPr>
        <p:txBody>
          <a:bodyPr lIns="98176" tIns="49089" rIns="98176" bIns="49089" anchor="b"/>
          <a:lstStyle/>
          <a:p>
            <a:pPr defTabSz="982003">
              <a:spcBef>
                <a:spcPct val="0"/>
              </a:spcBef>
            </a:pPr>
            <a:fld id="{428D7849-D764-4CD6-9BD4-FE4AEE70C7B0}" type="slidenum">
              <a:rPr lang="en-US">
                <a:latin typeface="Constantia" panose="02030602050306030303" pitchFamily="18" charset="0"/>
                <a:ea typeface="Tahoma" pitchFamily="34" charset="0"/>
                <a:cs typeface="Tahoma" pitchFamily="34" charset="0"/>
              </a:rPr>
              <a:pPr defTabSz="982003">
                <a:spcBef>
                  <a:spcPct val="0"/>
                </a:spcBef>
              </a:pPr>
              <a:t>40</a:t>
            </a:fld>
            <a:endParaRPr lang="en-US" dirty="0">
              <a:latin typeface="Constantia" panose="02030602050306030303" pitchFamily="18" charset="0"/>
              <a:ea typeface="Tahoma" pitchFamily="34" charset="0"/>
              <a:cs typeface="Tahoma" pitchFamily="34" charset="0"/>
            </a:endParaRPr>
          </a:p>
        </p:txBody>
      </p:sp>
      <p:sp>
        <p:nvSpPr>
          <p:cNvPr id="234499" name="Rectangle 2"/>
          <p:cNvSpPr>
            <a:spLocks noGrp="1" noRot="1" noChangeAspect="1" noChangeArrowheads="1" noTextEdit="1"/>
          </p:cNvSpPr>
          <p:nvPr>
            <p:ph type="sldImg"/>
          </p:nvPr>
        </p:nvSpPr>
        <p:spPr>
          <a:xfrm>
            <a:off x="419100" y="723900"/>
            <a:ext cx="6500813" cy="3657600"/>
          </a:xfrm>
          <a:ln/>
        </p:spPr>
      </p:sp>
      <p:sp>
        <p:nvSpPr>
          <p:cNvPr id="234500" name="Rectangle 3"/>
          <p:cNvSpPr>
            <a:spLocks noGrp="1" noChangeArrowheads="1"/>
          </p:cNvSpPr>
          <p:nvPr>
            <p:ph type="body" idx="1"/>
          </p:nvPr>
        </p:nvSpPr>
        <p:spPr>
          <a:xfrm>
            <a:off x="416822" y="4634244"/>
            <a:ext cx="6500813" cy="4533271"/>
          </a:xfrm>
          <a:noFill/>
          <a:ln/>
        </p:spPr>
        <p:txBody>
          <a:bodyPr lIns="98171" tIns="49085" rIns="98171" bIns="49085"/>
          <a:lstStyle/>
          <a:p>
            <a:pPr algn="just"/>
            <a:r>
              <a:rPr lang="en-US" dirty="0">
                <a:latin typeface="+mj-lt"/>
                <a:ea typeface="Tahoma" pitchFamily="34" charset="0"/>
                <a:cs typeface="Tahoma" pitchFamily="34" charset="0"/>
              </a:rPr>
              <a:t>Compliance buys are undercover (anonymous) purchases made by a compliance investigator. There may be multiple visits to a single store over a one-year period. The vendor will receive a letter from the State WIC Agency if problems are identified. These problems may have sanctions associated with them.</a:t>
            </a: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r>
              <a:rPr lang="en-US" sz="1500" dirty="0">
                <a:latin typeface="Constantia" panose="02030602050306030303" pitchFamily="18" charset="0"/>
                <a:ea typeface="Tahoma" pitchFamily="34" charset="0"/>
                <a:cs typeface="Tahoma" pitchFamily="34" charset="0"/>
              </a:rPr>
              <a:t>Investigator_Fotolia_67363434_Subscription_XXL.jpg</a:t>
            </a:r>
          </a:p>
          <a:p>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21085785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6593" y="4630249"/>
            <a:ext cx="6202017" cy="3218351"/>
          </a:xfrm>
        </p:spPr>
        <p:txBody>
          <a:bodyPr/>
          <a:lstStyle/>
          <a:p>
            <a:pPr algn="just" defTabSz="971453">
              <a:defRPr/>
            </a:pPr>
            <a:r>
              <a:rPr lang="en-US" dirty="0">
                <a:latin typeface="+mj-lt"/>
                <a:ea typeface="Tahoma" pitchFamily="34" charset="0"/>
                <a:cs typeface="Tahoma" pitchFamily="34" charset="0"/>
              </a:rPr>
              <a:t>One of the most frequent federal violations committed by vendors is overcharging. Overcharging is defined as intentionally or unintentionally charging more for exempt infant formula or WIC-eligible nutritionals provided to a WIC customer, than a non-WIC customer or;  charging more than the current shelf price for exempt infant formula or WIC-eligible nutritionals provided to a WIC customer. Overcharging is a serious federal violation that can lead to vendor disqualification.  It is a violation that is uncovered during compliance buys.</a:t>
            </a:r>
          </a:p>
          <a:p>
            <a:pPr algn="just" defTabSz="971453">
              <a:defRPr/>
            </a:pPr>
            <a:endParaRPr lang="en-US" sz="1500" dirty="0">
              <a:latin typeface="Constantia" panose="02030602050306030303" pitchFamily="18" charset="0"/>
              <a:ea typeface="Tahoma" pitchFamily="34" charset="0"/>
              <a:cs typeface="Tahoma" pitchFamily="34" charset="0"/>
            </a:endParaRPr>
          </a:p>
          <a:p>
            <a:endParaRPr lang="en-US" dirty="0"/>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41</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40437274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477838" y="730250"/>
            <a:ext cx="6497637" cy="3656013"/>
          </a:xfrm>
          <a:ln/>
        </p:spPr>
      </p:sp>
      <p:sp>
        <p:nvSpPr>
          <p:cNvPr id="107523" name="Rectangle 3"/>
          <p:cNvSpPr>
            <a:spLocks noGrp="1" noChangeArrowheads="1"/>
          </p:cNvSpPr>
          <p:nvPr>
            <p:ph type="body" idx="1"/>
          </p:nvPr>
        </p:nvSpPr>
        <p:spPr>
          <a:xfrm>
            <a:off x="556592" y="4630249"/>
            <a:ext cx="6361042" cy="4533271"/>
          </a:xfrm>
          <a:noFill/>
          <a:ln/>
        </p:spPr>
        <p:txBody>
          <a:bodyPr/>
          <a:lstStyle/>
          <a:p>
            <a:pPr>
              <a:buFontTx/>
              <a:buNone/>
            </a:pPr>
            <a:r>
              <a:rPr lang="en-US" b="1" dirty="0">
                <a:latin typeface="+mj-lt"/>
                <a:ea typeface="Tahoma" pitchFamily="34" charset="0"/>
                <a:cs typeface="Tahoma" pitchFamily="34" charset="0"/>
              </a:rPr>
              <a:t>Let’s go over a couple of overcharging examples…</a:t>
            </a:r>
          </a:p>
          <a:p>
            <a:pPr>
              <a:buFontTx/>
              <a:buNone/>
            </a:pPr>
            <a:endParaRPr lang="en-US" b="1" dirty="0">
              <a:latin typeface="+mj-lt"/>
              <a:ea typeface="Tahoma" pitchFamily="34" charset="0"/>
              <a:cs typeface="Tahoma" pitchFamily="34" charset="0"/>
            </a:endParaRPr>
          </a:p>
          <a:p>
            <a:pPr>
              <a:buFontTx/>
              <a:buNone/>
            </a:pPr>
            <a:r>
              <a:rPr lang="en-US" b="1" dirty="0">
                <a:latin typeface="+mj-lt"/>
                <a:ea typeface="Tahoma" pitchFamily="34" charset="0"/>
                <a:cs typeface="Tahoma" pitchFamily="34" charset="0"/>
              </a:rPr>
              <a:t>Example #1:</a:t>
            </a:r>
          </a:p>
          <a:p>
            <a:pPr>
              <a:buFontTx/>
              <a:buNone/>
            </a:pPr>
            <a:r>
              <a:rPr lang="en-US" dirty="0">
                <a:latin typeface="+mj-lt"/>
                <a:ea typeface="Tahoma" pitchFamily="34" charset="0"/>
                <a:cs typeface="Tahoma" pitchFamily="34" charset="0"/>
              </a:rPr>
              <a:t>A vendor charges the WIC customer $10.69 for Nutramigen ready-to-feed. The current shelf price is $9.50. Is this vendor overcharging?</a:t>
            </a:r>
          </a:p>
          <a:p>
            <a:pPr>
              <a:buFontTx/>
              <a:buNone/>
            </a:pPr>
            <a:endParaRPr lang="en-US" dirty="0">
              <a:latin typeface="+mj-lt"/>
              <a:ea typeface="Tahoma" pitchFamily="34" charset="0"/>
              <a:cs typeface="Tahoma" pitchFamily="34" charset="0"/>
            </a:endParaRPr>
          </a:p>
          <a:p>
            <a:pPr>
              <a:buFontTx/>
              <a:buNone/>
            </a:pPr>
            <a:r>
              <a:rPr lang="en-US" dirty="0">
                <a:latin typeface="+mj-lt"/>
                <a:ea typeface="Tahoma" pitchFamily="34" charset="0"/>
                <a:cs typeface="Tahoma" pitchFamily="34" charset="0"/>
              </a:rPr>
              <a:t>The answer is yes because the vendor charged more than the current shelf price for exempt infant formula provided to the WIC customer.  </a:t>
            </a:r>
          </a:p>
          <a:p>
            <a:pPr algn="just">
              <a:spcBef>
                <a:spcPct val="50000"/>
              </a:spcBef>
            </a:pPr>
            <a:endParaRPr lang="en-US" dirty="0">
              <a:latin typeface="Constantia" panose="02030602050306030303" pitchFamily="18" charset="0"/>
              <a:ea typeface="Tahoma" pitchFamily="34" charset="0"/>
              <a:cs typeface="Tahoma" pitchFamily="34" charset="0"/>
            </a:endParaRPr>
          </a:p>
        </p:txBody>
      </p:sp>
      <p:sp>
        <p:nvSpPr>
          <p:cNvPr id="107524" name="Rectangle 7"/>
          <p:cNvSpPr txBox="1">
            <a:spLocks noGrp="1" noChangeArrowheads="1"/>
          </p:cNvSpPr>
          <p:nvPr/>
        </p:nvSpPr>
        <p:spPr bwMode="auto">
          <a:xfrm>
            <a:off x="4062437" y="9112840"/>
            <a:ext cx="3228947" cy="488363"/>
          </a:xfrm>
          <a:prstGeom prst="rect">
            <a:avLst/>
          </a:prstGeom>
          <a:noFill/>
          <a:ln w="9525">
            <a:noFill/>
            <a:miter lim="800000"/>
            <a:headEnd/>
            <a:tailEnd/>
          </a:ln>
        </p:spPr>
        <p:txBody>
          <a:bodyPr lIns="98178" tIns="49090" rIns="98178" bIns="49090" anchor="b"/>
          <a:lstStyle/>
          <a:p>
            <a:pPr algn="r" defTabSz="982053"/>
            <a:fld id="{B01552AB-EFAB-40FA-996B-6DB42EB9FE36}" type="slidenum">
              <a:rPr lang="en-US" sz="1200">
                <a:latin typeface="Constantia" panose="02030602050306030303" pitchFamily="18" charset="0"/>
                <a:ea typeface="Tahoma" pitchFamily="34" charset="0"/>
                <a:cs typeface="Tahoma" pitchFamily="34" charset="0"/>
              </a:rPr>
              <a:pPr algn="r" defTabSz="982053"/>
              <a:t>42</a:t>
            </a:fld>
            <a:endParaRPr lang="en-US" sz="1200"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3897260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477838" y="730250"/>
            <a:ext cx="6497637" cy="3656013"/>
          </a:xfrm>
          <a:ln/>
        </p:spPr>
      </p:sp>
      <p:sp>
        <p:nvSpPr>
          <p:cNvPr id="107523" name="Rectangle 3"/>
          <p:cNvSpPr>
            <a:spLocks noGrp="1" noChangeArrowheads="1"/>
          </p:cNvSpPr>
          <p:nvPr>
            <p:ph type="body" idx="1"/>
          </p:nvPr>
        </p:nvSpPr>
        <p:spPr>
          <a:xfrm>
            <a:off x="556592" y="4630249"/>
            <a:ext cx="6361042" cy="4533271"/>
          </a:xfrm>
          <a:noFill/>
          <a:ln/>
        </p:spPr>
        <p:txBody>
          <a:bodyPr/>
          <a:lstStyle/>
          <a:p>
            <a:pPr>
              <a:buFontTx/>
              <a:buNone/>
            </a:pPr>
            <a:r>
              <a:rPr lang="en-US" b="1" dirty="0">
                <a:latin typeface="+mj-lt"/>
                <a:ea typeface="Tahoma" pitchFamily="34" charset="0"/>
                <a:cs typeface="Tahoma" pitchFamily="34" charset="0"/>
              </a:rPr>
              <a:t>Example #2:</a:t>
            </a:r>
          </a:p>
          <a:p>
            <a:pPr>
              <a:buFontTx/>
              <a:buNone/>
            </a:pPr>
            <a:r>
              <a:rPr lang="en-US" dirty="0">
                <a:latin typeface="+mj-lt"/>
                <a:ea typeface="Tahoma" pitchFamily="34" charset="0"/>
                <a:cs typeface="Tahoma" pitchFamily="34" charset="0"/>
              </a:rPr>
              <a:t>A vendor charges a WIC customer $6.50 for WIC approved exempt infant formula.  $7.50 is the current shelf price.  Is this vendor overcharging? </a:t>
            </a:r>
          </a:p>
          <a:p>
            <a:pPr>
              <a:buFontTx/>
              <a:buNone/>
            </a:pPr>
            <a:endParaRPr lang="en-US" dirty="0">
              <a:latin typeface="+mj-lt"/>
              <a:ea typeface="Tahoma" pitchFamily="34" charset="0"/>
              <a:cs typeface="Tahoma" pitchFamily="34" charset="0"/>
            </a:endParaRPr>
          </a:p>
          <a:p>
            <a:pPr>
              <a:buFontTx/>
              <a:buNone/>
            </a:pPr>
            <a:r>
              <a:rPr lang="en-US" dirty="0">
                <a:latin typeface="+mj-lt"/>
                <a:ea typeface="Tahoma" pitchFamily="34" charset="0"/>
                <a:cs typeface="Tahoma" pitchFamily="34" charset="0"/>
              </a:rPr>
              <a:t>The answer is no, their current shelf price is $7.50 and the vendor did not charge the WIC customer more than the current shelf price.</a:t>
            </a:r>
          </a:p>
          <a:p>
            <a:pPr algn="just">
              <a:spcBef>
                <a:spcPct val="50000"/>
              </a:spcBef>
            </a:pPr>
            <a:endParaRPr lang="en-US" dirty="0">
              <a:latin typeface="Constantia" panose="02030602050306030303" pitchFamily="18" charset="0"/>
              <a:ea typeface="Tahoma" pitchFamily="34" charset="0"/>
              <a:cs typeface="Tahoma" pitchFamily="34" charset="0"/>
            </a:endParaRPr>
          </a:p>
        </p:txBody>
      </p:sp>
      <p:sp>
        <p:nvSpPr>
          <p:cNvPr id="107524" name="Rectangle 7"/>
          <p:cNvSpPr txBox="1">
            <a:spLocks noGrp="1" noChangeArrowheads="1"/>
          </p:cNvSpPr>
          <p:nvPr/>
        </p:nvSpPr>
        <p:spPr bwMode="auto">
          <a:xfrm>
            <a:off x="4062437" y="9112840"/>
            <a:ext cx="3228947" cy="488363"/>
          </a:xfrm>
          <a:prstGeom prst="rect">
            <a:avLst/>
          </a:prstGeom>
          <a:noFill/>
          <a:ln w="9525">
            <a:noFill/>
            <a:miter lim="800000"/>
            <a:headEnd/>
            <a:tailEnd/>
          </a:ln>
        </p:spPr>
        <p:txBody>
          <a:bodyPr lIns="98178" tIns="49090" rIns="98178" bIns="49090" anchor="b"/>
          <a:lstStyle/>
          <a:p>
            <a:pPr algn="r" defTabSz="982053"/>
            <a:fld id="{B01552AB-EFAB-40FA-996B-6DB42EB9FE36}" type="slidenum">
              <a:rPr lang="en-US" sz="1200">
                <a:latin typeface="Constantia" panose="02030602050306030303" pitchFamily="18" charset="0"/>
                <a:ea typeface="Tahoma" pitchFamily="34" charset="0"/>
                <a:cs typeface="Tahoma" pitchFamily="34" charset="0"/>
              </a:rPr>
              <a:pPr algn="r" defTabSz="982053"/>
              <a:t>43</a:t>
            </a:fld>
            <a:endParaRPr lang="en-US" sz="1200"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7833527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6592" y="4560570"/>
            <a:ext cx="6281530" cy="4320540"/>
          </a:xfrm>
        </p:spPr>
        <p:txBody>
          <a:bodyPr/>
          <a:lstStyle/>
          <a:p>
            <a:pPr algn="just"/>
            <a:r>
              <a:rPr lang="en-US" dirty="0">
                <a:latin typeface="+mj-lt"/>
              </a:rPr>
              <a:t>Per your signed Vendor Agreement, you agree to properly transact the WIC supplemental foods that are listed on the WIC customers food benefit balance.</a:t>
            </a:r>
          </a:p>
          <a:p>
            <a:pPr algn="just"/>
            <a:endParaRPr lang="en-US" dirty="0">
              <a:latin typeface="+mj-lt"/>
            </a:endParaRPr>
          </a:p>
          <a:p>
            <a:pPr algn="just"/>
            <a:r>
              <a:rPr lang="en-US" dirty="0">
                <a:latin typeface="+mj-lt"/>
              </a:rPr>
              <a:t>You cannot substitute one food subcategory for another</a:t>
            </a:r>
          </a:p>
          <a:p>
            <a:pPr algn="just"/>
            <a:endParaRPr lang="en-US" dirty="0">
              <a:latin typeface="+mj-lt"/>
            </a:endParaRPr>
          </a:p>
          <a:p>
            <a:pPr algn="just"/>
            <a:r>
              <a:rPr lang="en-US" dirty="0">
                <a:latin typeface="+mj-lt"/>
              </a:rPr>
              <a:t>This is a Federal violation that carries a 1-year disqualification</a:t>
            </a:r>
          </a:p>
          <a:p>
            <a:pPr algn="just"/>
            <a:endParaRPr lang="en-US" dirty="0">
              <a:latin typeface="+mj-lt"/>
            </a:endParaRPr>
          </a:p>
          <a:p>
            <a:pPr algn="just"/>
            <a:r>
              <a:rPr lang="en-US" dirty="0">
                <a:latin typeface="+mj-lt"/>
              </a:rPr>
              <a:t>Example:  Substituting Pediasure for Ensure or Cereal for Ensure</a:t>
            </a:r>
          </a:p>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44</a:t>
            </a:fld>
            <a:endParaRPr lang="en-US" dirty="0"/>
          </a:p>
        </p:txBody>
      </p:sp>
    </p:spTree>
    <p:extLst>
      <p:ext uri="{BB962C8B-B14F-4D97-AF65-F5344CB8AC3E}">
        <p14:creationId xmlns:p14="http://schemas.microsoft.com/office/powerpoint/2010/main" val="35509464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8788" y="4560570"/>
            <a:ext cx="6397625" cy="3600450"/>
          </a:xfrm>
        </p:spPr>
        <p:txBody>
          <a:bodyPr/>
          <a:lstStyle/>
          <a:p>
            <a:r>
              <a:rPr lang="en-US" dirty="0">
                <a:latin typeface="+mj-lt"/>
              </a:rPr>
              <a:t>Vendors cannot use a collection of UPC barcodes on scanning sheets, cash registers, computers, tablets, cell phones or any other similar electronic devices to transact eWIC. </a:t>
            </a:r>
          </a:p>
          <a:p>
            <a:endParaRPr lang="en-US" dirty="0">
              <a:latin typeface="+mj-lt"/>
            </a:endParaRPr>
          </a:p>
          <a:p>
            <a:r>
              <a:rPr lang="en-US" dirty="0">
                <a:latin typeface="+mj-lt"/>
              </a:rPr>
              <a:t>Failure to comply with this policy could result in termination of your WIC Vendor Agreement.</a:t>
            </a:r>
          </a:p>
        </p:txBody>
      </p:sp>
      <p:sp>
        <p:nvSpPr>
          <p:cNvPr id="5" name="Slide Number Placeholder 4"/>
          <p:cNvSpPr>
            <a:spLocks noGrp="1"/>
          </p:cNvSpPr>
          <p:nvPr>
            <p:ph type="sldNum" sz="quarter" idx="11"/>
          </p:nvPr>
        </p:nvSpPr>
        <p:spPr/>
        <p:txBody>
          <a:bodyPr/>
          <a:lstStyle/>
          <a:p>
            <a:fld id="{B045B7DE-1198-4F2F-B574-CA8CAE341642}" type="slidenum">
              <a:rPr lang="en-US" smtClean="0"/>
              <a:t>45</a:t>
            </a:fld>
            <a:endParaRPr lang="en-US" dirty="0"/>
          </a:p>
        </p:txBody>
      </p:sp>
    </p:spTree>
    <p:extLst>
      <p:ext uri="{BB962C8B-B14F-4D97-AF65-F5344CB8AC3E}">
        <p14:creationId xmlns:p14="http://schemas.microsoft.com/office/powerpoint/2010/main" val="34981221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D30EFE30-2438-4480-B0C7-7B0530D33C92}" type="slidenum">
              <a:rPr lang="en-US" smtClean="0">
                <a:latin typeface="Constantia" panose="02030602050306030303" pitchFamily="18" charset="0"/>
                <a:ea typeface="Tahoma" pitchFamily="34" charset="0"/>
                <a:cs typeface="Tahoma" pitchFamily="34" charset="0"/>
              </a:rPr>
              <a:pPr/>
              <a:t>46</a:t>
            </a:fld>
            <a:endParaRPr lang="en-US" dirty="0">
              <a:latin typeface="Constantia" panose="02030602050306030303" pitchFamily="18" charset="0"/>
              <a:ea typeface="Tahoma" pitchFamily="34" charset="0"/>
              <a:cs typeface="Tahoma" pitchFamily="34" charset="0"/>
            </a:endParaRPr>
          </a:p>
        </p:txBody>
      </p:sp>
      <p:sp>
        <p:nvSpPr>
          <p:cNvPr id="108547" name="Rectangle 2"/>
          <p:cNvSpPr>
            <a:spLocks noGrp="1" noRot="1" noChangeAspect="1" noChangeArrowheads="1" noTextEdit="1"/>
          </p:cNvSpPr>
          <p:nvPr>
            <p:ph type="sldImg"/>
          </p:nvPr>
        </p:nvSpPr>
        <p:spPr>
          <a:xfrm>
            <a:off x="481013" y="730250"/>
            <a:ext cx="6500812" cy="3657600"/>
          </a:xfrm>
          <a:ln/>
        </p:spPr>
      </p:sp>
      <p:sp>
        <p:nvSpPr>
          <p:cNvPr id="108548" name="Rectangle 3"/>
          <p:cNvSpPr>
            <a:spLocks noGrp="1" noChangeArrowheads="1"/>
          </p:cNvSpPr>
          <p:nvPr>
            <p:ph type="body" idx="1"/>
          </p:nvPr>
        </p:nvSpPr>
        <p:spPr>
          <a:xfrm>
            <a:off x="481013" y="4630578"/>
            <a:ext cx="6500812" cy="4533271"/>
          </a:xfrm>
          <a:noFill/>
          <a:ln/>
        </p:spPr>
        <p:txBody>
          <a:bodyPr lIns="97407" tIns="48705" rIns="97407" bIns="48705"/>
          <a:lstStyle/>
          <a:p>
            <a:pPr algn="just">
              <a:tabLst>
                <a:tab pos="1102997" algn="l"/>
              </a:tabLst>
            </a:pPr>
            <a:r>
              <a:rPr lang="en-US" dirty="0">
                <a:latin typeface="+mj-lt"/>
                <a:ea typeface="Tahoma" pitchFamily="34" charset="0"/>
                <a:cs typeface="Tahoma" pitchFamily="34" charset="0"/>
              </a:rPr>
              <a:t>Inventory audits involve reviewing a vendor’s inventory records of WIC supplemental foods for up to a ninety-day period. </a:t>
            </a:r>
          </a:p>
          <a:p>
            <a:pPr algn="just">
              <a:tabLst>
                <a:tab pos="1102997" algn="l"/>
              </a:tabLst>
            </a:pPr>
            <a:endParaRPr lang="en-US" dirty="0">
              <a:latin typeface="+mj-lt"/>
              <a:ea typeface="Tahoma" pitchFamily="34" charset="0"/>
              <a:cs typeface="Tahoma" pitchFamily="34" charset="0"/>
            </a:endParaRPr>
          </a:p>
          <a:p>
            <a:pPr algn="just">
              <a:tabLst>
                <a:tab pos="1102997" algn="l"/>
              </a:tabLst>
            </a:pPr>
            <a:r>
              <a:rPr lang="en-US" dirty="0">
                <a:latin typeface="+mj-lt"/>
                <a:ea typeface="Tahoma" pitchFamily="34" charset="0"/>
                <a:cs typeface="Tahoma" pitchFamily="34" charset="0"/>
              </a:rPr>
              <a:t>For inventory audits, the vendor must make available at any reasonable time and place, all:</a:t>
            </a:r>
          </a:p>
          <a:p>
            <a:pPr algn="just">
              <a:tabLst>
                <a:tab pos="1102997" algn="l"/>
              </a:tabLst>
            </a:pPr>
            <a:r>
              <a:rPr lang="en-US" dirty="0">
                <a:latin typeface="+mj-lt"/>
                <a:ea typeface="Tahoma" pitchFamily="34" charset="0"/>
                <a:cs typeface="Tahoma" pitchFamily="34" charset="0"/>
              </a:rPr>
              <a:t>Program related records, including invoices, copies of purchase orders various tax records and records of financial and business transactions.</a:t>
            </a:r>
          </a:p>
          <a:p>
            <a:pPr algn="just">
              <a:tabLst>
                <a:tab pos="1102997" algn="l"/>
              </a:tabLst>
            </a:pPr>
            <a:endParaRPr lang="en-US" dirty="0">
              <a:latin typeface="+mj-lt"/>
              <a:ea typeface="Tahoma" pitchFamily="34" charset="0"/>
              <a:cs typeface="Tahoma" pitchFamily="34" charset="0"/>
            </a:endParaRPr>
          </a:p>
          <a:p>
            <a:pPr algn="just">
              <a:tabLst>
                <a:tab pos="1102997" algn="l"/>
              </a:tabLst>
            </a:pPr>
            <a:r>
              <a:rPr lang="en-US" dirty="0">
                <a:latin typeface="+mj-lt"/>
                <a:ea typeface="Tahoma" pitchFamily="34" charset="0"/>
                <a:cs typeface="Tahoma" pitchFamily="34" charset="0"/>
              </a:rPr>
              <a:t>Please note that all Program-related records, such as invoices and receipts, must be kept for three years or until any audits pertaining to these records has been resolved, whichever is later.</a:t>
            </a:r>
          </a:p>
          <a:p>
            <a:pPr algn="just">
              <a:tabLst>
                <a:tab pos="1102997" algn="l"/>
              </a:tabLst>
            </a:pPr>
            <a:endParaRPr lang="en-US" sz="1500" dirty="0">
              <a:latin typeface="Constantia" panose="02030602050306030303" pitchFamily="18" charset="0"/>
              <a:ea typeface="Tahoma" pitchFamily="34" charset="0"/>
              <a:cs typeface="Tahoma" pitchFamily="34" charset="0"/>
            </a:endParaRPr>
          </a:p>
          <a:p>
            <a:pPr algn="just">
              <a:tabLst>
                <a:tab pos="1102997" algn="l"/>
              </a:tabLst>
            </a:pPr>
            <a:endParaRPr lang="en-US" sz="1500" dirty="0">
              <a:latin typeface="Constantia" panose="02030602050306030303" pitchFamily="18" charset="0"/>
              <a:ea typeface="Tahoma" pitchFamily="34" charset="0"/>
              <a:cs typeface="Tahoma" pitchFamily="34" charset="0"/>
            </a:endParaRPr>
          </a:p>
          <a:p>
            <a:pPr algn="just">
              <a:tabLst>
                <a:tab pos="1102997" algn="l"/>
              </a:tabLst>
            </a:pPr>
            <a:endParaRPr lang="en-US" sz="1500" dirty="0">
              <a:latin typeface="Constantia" panose="02030602050306030303" pitchFamily="18" charset="0"/>
              <a:ea typeface="Tahoma" pitchFamily="34" charset="0"/>
              <a:cs typeface="Tahoma" pitchFamily="34" charset="0"/>
            </a:endParaRPr>
          </a:p>
          <a:p>
            <a:pPr algn="just">
              <a:tabLst>
                <a:tab pos="1102997" algn="l"/>
              </a:tabLst>
            </a:pPr>
            <a:endParaRPr lang="en-US" sz="1500" dirty="0">
              <a:latin typeface="Constantia" panose="02030602050306030303" pitchFamily="18" charset="0"/>
              <a:ea typeface="Tahoma" pitchFamily="34" charset="0"/>
              <a:cs typeface="Tahoma" pitchFamily="34" charset="0"/>
            </a:endParaRPr>
          </a:p>
          <a:p>
            <a:pPr algn="just">
              <a:tabLst>
                <a:tab pos="1102997" algn="l"/>
              </a:tabLst>
            </a:pPr>
            <a:endParaRPr lang="en-US" sz="1500" dirty="0">
              <a:latin typeface="Constantia" panose="02030602050306030303" pitchFamily="18" charset="0"/>
              <a:ea typeface="Tahoma" pitchFamily="34" charset="0"/>
              <a:cs typeface="Tahoma" pitchFamily="34" charset="0"/>
            </a:endParaRPr>
          </a:p>
          <a:p>
            <a:pPr algn="just">
              <a:tabLst>
                <a:tab pos="1102997" algn="l"/>
              </a:tabLst>
            </a:pPr>
            <a:r>
              <a:rPr lang="en-US" sz="1500" dirty="0">
                <a:latin typeface="Constantia" panose="02030602050306030303" pitchFamily="18" charset="0"/>
                <a:ea typeface="Tahoma" pitchFamily="34" charset="0"/>
                <a:cs typeface="Tahoma" pitchFamily="34" charset="0"/>
              </a:rPr>
              <a:t>FigureCheckingOffBoxesClipart_Fotolia_31790874_Subscription_L</a:t>
            </a:r>
          </a:p>
        </p:txBody>
      </p:sp>
    </p:spTree>
    <p:extLst>
      <p:ext uri="{BB962C8B-B14F-4D97-AF65-F5344CB8AC3E}">
        <p14:creationId xmlns:p14="http://schemas.microsoft.com/office/powerpoint/2010/main" val="26211747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7079" y="4630247"/>
            <a:ext cx="6412395" cy="4386549"/>
          </a:xfrm>
        </p:spPr>
        <p:txBody>
          <a:bodyPr/>
          <a:lstStyle/>
          <a:p>
            <a:pPr algn="just"/>
            <a:r>
              <a:rPr lang="en-US" dirty="0">
                <a:latin typeface="+mj-lt"/>
                <a:ea typeface="Tahoma" panose="020B0604030504040204" pitchFamily="34" charset="0"/>
                <a:cs typeface="Tahoma" panose="020B0604030504040204" pitchFamily="34" charset="0"/>
              </a:rPr>
              <a:t>State rules specify requirements for purchase documentation of WIC supplemental foods. Invoices, receipts, purchase orders, and any other proofs of purchase for WIC supplemental foods must include the following:</a:t>
            </a:r>
          </a:p>
          <a:p>
            <a:pPr algn="just"/>
            <a:endParaRPr lang="en-US" dirty="0">
              <a:latin typeface="+mj-lt"/>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n-US" dirty="0">
                <a:latin typeface="+mj-lt"/>
                <a:ea typeface="Tahoma" panose="020B0604030504040204" pitchFamily="34" charset="0"/>
                <a:cs typeface="Tahoma" panose="020B0604030504040204" pitchFamily="34" charset="0"/>
              </a:rPr>
              <a:t>The name of the seller and be prepared entirely by the seller or on the seller’s business letterhead;</a:t>
            </a:r>
          </a:p>
          <a:p>
            <a:pPr marL="285750" indent="-285750" algn="just">
              <a:buFont typeface="Arial" panose="020B0604020202020204" pitchFamily="34" charset="0"/>
              <a:buChar char="•"/>
            </a:pPr>
            <a:endParaRPr lang="en-US" dirty="0">
              <a:latin typeface="+mj-lt"/>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n-US" dirty="0">
                <a:latin typeface="+mj-lt"/>
                <a:ea typeface="Tahoma" panose="020B0604030504040204" pitchFamily="34" charset="0"/>
                <a:cs typeface="Tahoma" panose="020B0604030504040204" pitchFamily="34" charset="0"/>
              </a:rPr>
              <a:t>The date of purchase and the date the authorized vendor received the WIC supplemental food at the store if this date is different; and</a:t>
            </a:r>
          </a:p>
          <a:p>
            <a:pPr marL="285750" indent="-285750" algn="just">
              <a:buFont typeface="Arial" panose="020B0604020202020204" pitchFamily="34" charset="0"/>
              <a:buChar char="•"/>
            </a:pPr>
            <a:endParaRPr lang="en-US" dirty="0">
              <a:latin typeface="+mj-lt"/>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n-US" dirty="0">
                <a:latin typeface="+mj-lt"/>
                <a:ea typeface="Tahoma" panose="020B0604030504040204" pitchFamily="34" charset="0"/>
                <a:cs typeface="Tahoma" panose="020B0604030504040204" pitchFamily="34" charset="0"/>
              </a:rPr>
              <a:t>A description of each WIC supplemental food item purchased, including brand name, unit size, type or form, and quantity.</a:t>
            </a:r>
          </a:p>
        </p:txBody>
      </p:sp>
      <p:sp>
        <p:nvSpPr>
          <p:cNvPr id="4" name="Slide Number Placeholder 3"/>
          <p:cNvSpPr>
            <a:spLocks noGrp="1"/>
          </p:cNvSpPr>
          <p:nvPr>
            <p:ph type="sldNum" sz="quarter" idx="10"/>
          </p:nvPr>
        </p:nvSpPr>
        <p:spPr/>
        <p:txBody>
          <a:bodyPr/>
          <a:lstStyle/>
          <a:p>
            <a:fld id="{C18E360E-C30B-4983-B0C7-6EABB349E35D}" type="slidenum">
              <a:rPr lang="en-US" smtClean="0"/>
              <a:pPr/>
              <a:t>47</a:t>
            </a:fld>
            <a:endParaRPr lang="en-US" dirty="0"/>
          </a:p>
        </p:txBody>
      </p:sp>
    </p:spTree>
    <p:extLst>
      <p:ext uri="{BB962C8B-B14F-4D97-AF65-F5344CB8AC3E}">
        <p14:creationId xmlns:p14="http://schemas.microsoft.com/office/powerpoint/2010/main" val="38664185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4294967295"/>
          </p:nvPr>
        </p:nvSpPr>
        <p:spPr bwMode="auto">
          <a:xfrm>
            <a:off x="3901441" y="8919658"/>
            <a:ext cx="3229298" cy="487727"/>
          </a:xfrm>
          <a:prstGeom prst="rect">
            <a:avLst/>
          </a:prstGeom>
          <a:noFill/>
          <a:ln>
            <a:miter lim="800000"/>
            <a:headEnd/>
            <a:tailEnd/>
          </a:ln>
        </p:spPr>
        <p:txBody>
          <a:bodyPr lIns="102664" tIns="51332" rIns="102664" bIns="51332" anchor="b"/>
          <a:lstStyle/>
          <a:p>
            <a:pPr defTabSz="1026876">
              <a:spcBef>
                <a:spcPct val="0"/>
              </a:spcBef>
            </a:pPr>
            <a:fld id="{874A5177-5B4D-41AD-BAED-081CEFFC5973}" type="slidenum">
              <a:rPr lang="en-US">
                <a:latin typeface="Constantia" panose="02030602050306030303" pitchFamily="18" charset="0"/>
                <a:ea typeface="Tahoma" pitchFamily="34" charset="0"/>
                <a:cs typeface="Tahoma" pitchFamily="34" charset="0"/>
              </a:rPr>
              <a:pPr defTabSz="1026876">
                <a:spcBef>
                  <a:spcPct val="0"/>
                </a:spcBef>
              </a:pPr>
              <a:t>48</a:t>
            </a:fld>
            <a:endParaRPr lang="en-US" dirty="0">
              <a:latin typeface="Constantia" panose="02030602050306030303" pitchFamily="18" charset="0"/>
              <a:ea typeface="Tahoma" pitchFamily="34" charset="0"/>
              <a:cs typeface="Tahoma" pitchFamily="34" charset="0"/>
            </a:endParaRPr>
          </a:p>
        </p:txBody>
      </p:sp>
      <p:sp>
        <p:nvSpPr>
          <p:cNvPr id="241667" name="Rectangle 8"/>
          <p:cNvSpPr>
            <a:spLocks noGrp="1" noRot="1" noChangeAspect="1" noChangeArrowheads="1" noTextEdit="1"/>
          </p:cNvSpPr>
          <p:nvPr>
            <p:ph type="sldImg"/>
          </p:nvPr>
        </p:nvSpPr>
        <p:spPr>
          <a:xfrm>
            <a:off x="477838" y="730250"/>
            <a:ext cx="6497637" cy="3656013"/>
          </a:xfrm>
          <a:ln/>
        </p:spPr>
      </p:sp>
      <p:sp>
        <p:nvSpPr>
          <p:cNvPr id="241668" name="Rectangle 9"/>
          <p:cNvSpPr>
            <a:spLocks noGrp="1" noChangeArrowheads="1"/>
          </p:cNvSpPr>
          <p:nvPr>
            <p:ph type="body" idx="1"/>
          </p:nvPr>
        </p:nvSpPr>
        <p:spPr>
          <a:xfrm>
            <a:off x="556592" y="4630249"/>
            <a:ext cx="6281529" cy="4533271"/>
          </a:xfrm>
          <a:noFill/>
          <a:ln/>
        </p:spPr>
        <p:txBody>
          <a:bodyPr/>
          <a:lstStyle/>
          <a:p>
            <a:pPr algn="just">
              <a:buFontTx/>
              <a:buNone/>
            </a:pPr>
            <a:r>
              <a:rPr lang="en-US" dirty="0">
                <a:latin typeface="+mj-lt"/>
                <a:ea typeface="Tahoma" pitchFamily="34" charset="0"/>
                <a:cs typeface="Tahoma" pitchFamily="34" charset="0"/>
              </a:rPr>
              <a:t>The Vendor Agreement specifically addresses violations which may have occurred as a result of an inventory audit.  These violations are as follows:</a:t>
            </a:r>
          </a:p>
          <a:p>
            <a:pPr algn="just">
              <a:buFontTx/>
              <a:buNone/>
            </a:pPr>
            <a:endParaRPr lang="en-US" dirty="0">
              <a:latin typeface="+mj-lt"/>
              <a:ea typeface="Tahoma" pitchFamily="34" charset="0"/>
              <a:cs typeface="Tahoma" pitchFamily="34" charset="0"/>
            </a:endParaRPr>
          </a:p>
          <a:p>
            <a:pPr algn="just">
              <a:buFontTx/>
              <a:buNone/>
            </a:pPr>
            <a:r>
              <a:rPr lang="en-US" dirty="0">
                <a:latin typeface="+mj-lt"/>
                <a:ea typeface="Tahoma" pitchFamily="34" charset="0"/>
                <a:cs typeface="Tahoma" pitchFamily="34" charset="0"/>
              </a:rPr>
              <a:t>Claiming reimbursement for the sale of an amount of a specific supplemental food item which exceeds the store’s documented inventory of that supplemental food item for six or more days within the 60-day period. The six or more days do not have to be consecutive.</a:t>
            </a:r>
          </a:p>
          <a:p>
            <a:pPr algn="just">
              <a:buFontTx/>
              <a:buNone/>
            </a:pPr>
            <a:endParaRPr lang="en-US" dirty="0">
              <a:latin typeface="+mj-lt"/>
              <a:ea typeface="Tahoma" pitchFamily="34" charset="0"/>
              <a:cs typeface="Tahoma" pitchFamily="34" charset="0"/>
            </a:endParaRPr>
          </a:p>
          <a:p>
            <a:pPr algn="just">
              <a:buFontTx/>
              <a:buNone/>
            </a:pPr>
            <a:r>
              <a:rPr lang="en-US" dirty="0">
                <a:latin typeface="+mj-lt"/>
                <a:ea typeface="Tahoma" pitchFamily="34" charset="0"/>
                <a:cs typeface="Tahoma" pitchFamily="34" charset="0"/>
              </a:rPr>
              <a:t>Inability to provide records or providing false records is also a violation.</a:t>
            </a:r>
          </a:p>
          <a:p>
            <a:pPr algn="just">
              <a:buFontTx/>
              <a:buNone/>
            </a:pPr>
            <a:endParaRPr lang="en-US" sz="1500" dirty="0">
              <a:latin typeface="Constantia" panose="02030602050306030303" pitchFamily="18" charset="0"/>
              <a:ea typeface="Tahoma" pitchFamily="34" charset="0"/>
              <a:cs typeface="Tahoma" pitchFamily="34" charset="0"/>
            </a:endParaRPr>
          </a:p>
          <a:p>
            <a:pPr algn="just">
              <a:buFontTx/>
              <a:buNone/>
            </a:pPr>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12058687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pause here for any questions.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953815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636105" y="4634245"/>
            <a:ext cx="6122504" cy="4386216"/>
          </a:xfrm>
          <a:noFill/>
          <a:ln/>
        </p:spPr>
        <p:txBody>
          <a:bodyPr lIns="97397" tIns="48699" rIns="97397" bIns="48699"/>
          <a:lstStyle/>
          <a:p>
            <a:pPr algn="just"/>
            <a:r>
              <a:rPr lang="en-US" dirty="0"/>
              <a:t>WIC’s goal is to prevent health problems and improve overall health during this critical time of growth and development. This includes pregnancy, infancy and early childhood.  </a:t>
            </a:r>
          </a:p>
          <a:p>
            <a:pPr algn="just"/>
            <a:endParaRPr lang="en-US" dirty="0"/>
          </a:p>
          <a:p>
            <a:pPr algn="just"/>
            <a:r>
              <a:rPr lang="en-US" dirty="0"/>
              <a:t>In fact, research shows that WIC saves public health dollars. Every dollar spent on a pregnant woman saves multiple dollars in newborn health care costs. Research also shows that children on WIC have better diets, especially for key vitamins.  </a:t>
            </a: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r>
              <a:rPr lang="en-US" sz="1500" dirty="0">
                <a:latin typeface="Constantia" panose="02030602050306030303" pitchFamily="18" charset="0"/>
              </a:rPr>
              <a:t>Photo Credit : PeoplePreg &amp; babies vol.113:  113012.jpg</a:t>
            </a:r>
          </a:p>
          <a:p>
            <a:pPr algn="just"/>
            <a:endParaRPr lang="en-US" sz="1500" dirty="0">
              <a:latin typeface="Constantia" panose="02030602050306030303" pitchFamily="18" charset="0"/>
            </a:endParaRPr>
          </a:p>
          <a:p>
            <a:pPr algn="just"/>
            <a:r>
              <a:rPr lang="en-US" sz="1500" dirty="0">
                <a:latin typeface="Constantia" panose="02030602050306030303" pitchFamily="18" charset="0"/>
              </a:rPr>
              <a:t>Photo Credit: AA Boy Apple_Fotolia_14820340.jpg</a:t>
            </a: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marL="463427" lvl="1"/>
            <a:endParaRPr lang="en-US" dirty="0"/>
          </a:p>
        </p:txBody>
      </p:sp>
      <p:sp>
        <p:nvSpPr>
          <p:cNvPr id="2" name="Slide Number Placeholder 1"/>
          <p:cNvSpPr>
            <a:spLocks noGrp="1"/>
          </p:cNvSpPr>
          <p:nvPr>
            <p:ph type="sldNum" sz="quarter" idx="10"/>
          </p:nvPr>
        </p:nvSpPr>
        <p:spPr/>
        <p:txBody>
          <a:bodyPr/>
          <a:lstStyle/>
          <a:p>
            <a:fld id="{277FD931-451E-4B36-ABA2-042D5FD0E452}" type="slidenum">
              <a:rPr lang="en-US" smtClean="0"/>
              <a:t>5</a:t>
            </a:fld>
            <a:endParaRPr lang="en-US" dirty="0"/>
          </a:p>
        </p:txBody>
      </p:sp>
    </p:spTree>
    <p:extLst>
      <p:ext uri="{BB962C8B-B14F-4D97-AF65-F5344CB8AC3E}">
        <p14:creationId xmlns:p14="http://schemas.microsoft.com/office/powerpoint/2010/main" val="15123617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txBox="1">
            <a:spLocks noGrp="1" noChangeArrowheads="1"/>
          </p:cNvSpPr>
          <p:nvPr/>
        </p:nvSpPr>
        <p:spPr bwMode="auto">
          <a:xfrm>
            <a:off x="3975652" y="8971613"/>
            <a:ext cx="3229298" cy="487727"/>
          </a:xfrm>
          <a:prstGeom prst="rect">
            <a:avLst/>
          </a:prstGeom>
          <a:noFill/>
          <a:ln w="9525">
            <a:noFill/>
            <a:miter lim="800000"/>
            <a:headEnd/>
            <a:tailEnd/>
          </a:ln>
        </p:spPr>
        <p:txBody>
          <a:bodyPr lIns="102664" tIns="51332" rIns="102664" bIns="51332" anchor="b"/>
          <a:lstStyle/>
          <a:p>
            <a:pPr algn="r" defTabSz="1026876">
              <a:spcBef>
                <a:spcPct val="0"/>
              </a:spcBef>
            </a:pPr>
            <a:fld id="{7B89F095-CB59-4FFF-ABB4-884CAE5F3B2A}" type="slidenum">
              <a:rPr lang="en-US" sz="1200">
                <a:latin typeface="Constantia" panose="02030602050306030303" pitchFamily="18" charset="0"/>
                <a:ea typeface="Tahoma" pitchFamily="34" charset="0"/>
                <a:cs typeface="Tahoma" pitchFamily="34" charset="0"/>
              </a:rPr>
              <a:pPr algn="r" defTabSz="1026876">
                <a:spcBef>
                  <a:spcPct val="0"/>
                </a:spcBef>
              </a:pPr>
              <a:t>50</a:t>
            </a:fld>
            <a:endParaRPr lang="en-US" sz="1200" dirty="0">
              <a:latin typeface="Constantia" panose="02030602050306030303" pitchFamily="18" charset="0"/>
              <a:ea typeface="Tahoma" pitchFamily="34" charset="0"/>
              <a:cs typeface="Tahoma" pitchFamily="34" charset="0"/>
            </a:endParaRPr>
          </a:p>
        </p:txBody>
      </p:sp>
      <p:sp>
        <p:nvSpPr>
          <p:cNvPr id="240643" name="Rectangle 2"/>
          <p:cNvSpPr>
            <a:spLocks noGrp="1" noRot="1" noChangeAspect="1" noChangeArrowheads="1" noTextEdit="1"/>
          </p:cNvSpPr>
          <p:nvPr>
            <p:ph type="sldImg"/>
          </p:nvPr>
        </p:nvSpPr>
        <p:spPr>
          <a:xfrm>
            <a:off x="477838" y="730250"/>
            <a:ext cx="6497637" cy="3656013"/>
          </a:xfrm>
          <a:ln/>
        </p:spPr>
      </p:sp>
      <p:sp>
        <p:nvSpPr>
          <p:cNvPr id="240644" name="Rectangle 3"/>
          <p:cNvSpPr>
            <a:spLocks noGrp="1" noChangeArrowheads="1"/>
          </p:cNvSpPr>
          <p:nvPr>
            <p:ph type="body" idx="1"/>
          </p:nvPr>
        </p:nvSpPr>
        <p:spPr>
          <a:xfrm>
            <a:off x="420125" y="4611294"/>
            <a:ext cx="6410949" cy="4533271"/>
          </a:xfrm>
          <a:noFill/>
          <a:ln/>
        </p:spPr>
        <p:txBody>
          <a:bodyPr lIns="102658" tIns="51329" rIns="102658" bIns="51329">
            <a:normAutofit/>
          </a:bodyPr>
          <a:lstStyle/>
          <a:p>
            <a:pPr algn="just"/>
            <a:r>
              <a:rPr lang="en-US" dirty="0">
                <a:latin typeface="+mj-lt"/>
                <a:ea typeface="Tahoma" pitchFamily="34" charset="0"/>
                <a:cs typeface="Tahoma" pitchFamily="34" charset="0"/>
              </a:rPr>
              <a:t>Overpayment to a vendor as determined by an inventory audit or a compliance buy investigation requires repayment to the WIC Program. The State WIC Agency assesses a claim against the vendor in the amount of the overpayment. Vendors can request a conference to review the claim, but this action cannot be appealed.</a:t>
            </a:r>
          </a:p>
        </p:txBody>
      </p:sp>
    </p:spTree>
    <p:extLst>
      <p:ext uri="{BB962C8B-B14F-4D97-AF65-F5344CB8AC3E}">
        <p14:creationId xmlns:p14="http://schemas.microsoft.com/office/powerpoint/2010/main" val="7206188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730250"/>
            <a:ext cx="6497637" cy="3656013"/>
          </a:xfrm>
        </p:spPr>
      </p:sp>
      <p:sp>
        <p:nvSpPr>
          <p:cNvPr id="3" name="Notes Placeholder 2"/>
          <p:cNvSpPr>
            <a:spLocks noGrp="1"/>
          </p:cNvSpPr>
          <p:nvPr>
            <p:ph type="body" idx="1"/>
          </p:nvPr>
        </p:nvSpPr>
        <p:spPr>
          <a:xfrm>
            <a:off x="443949" y="4630249"/>
            <a:ext cx="6564795" cy="4533271"/>
          </a:xfrm>
        </p:spPr>
        <p:txBody>
          <a:bodyPr/>
          <a:lstStyle/>
          <a:p>
            <a:pPr algn="just"/>
            <a:r>
              <a:rPr lang="en-US" dirty="0">
                <a:latin typeface="+mj-lt"/>
                <a:ea typeface="Tahoma" pitchFamily="34" charset="0"/>
                <a:cs typeface="Tahoma" pitchFamily="34" charset="0"/>
              </a:rPr>
              <a:t>When the State WIC Agency determines the vendor has committed a vendor violation that affects payment to the vendor, the State WIC Agency will deny payment or assess a claim. A claim may be assessed based on violations detected through inventory audits, compliance buy investigations or any other means the State WIC Agency deems necessary to determine program compliance.</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Vendors must reimburse the State WIC Agency in full or agree to a repayment plan with the State WIC Agency within 30 days of written notification of a claim. If the vendor fails to reimburse the State WIC Agency in full or agree to a repayment plan within 30 days of written notification of a claim, the WIC Vendor Agreement will be terminated. </a:t>
            </a:r>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51</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8690115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4294967295"/>
          </p:nvPr>
        </p:nvSpPr>
        <p:spPr bwMode="auto">
          <a:xfrm>
            <a:off x="3901442" y="8923652"/>
            <a:ext cx="3229297" cy="487727"/>
          </a:xfrm>
          <a:prstGeom prst="rect">
            <a:avLst/>
          </a:prstGeom>
          <a:noFill/>
          <a:ln>
            <a:miter lim="800000"/>
            <a:headEnd/>
            <a:tailEnd/>
          </a:ln>
        </p:spPr>
        <p:txBody>
          <a:bodyPr lIns="98176" tIns="49089" rIns="98176" bIns="49089" anchor="b"/>
          <a:lstStyle/>
          <a:p>
            <a:pPr defTabSz="982003">
              <a:spcBef>
                <a:spcPct val="0"/>
              </a:spcBef>
            </a:pPr>
            <a:fld id="{938317CE-B928-489A-8739-909778EBDF46}" type="slidenum">
              <a:rPr lang="en-US">
                <a:latin typeface="Constantia" panose="02030602050306030303" pitchFamily="18" charset="0"/>
                <a:ea typeface="Tahoma" pitchFamily="34" charset="0"/>
                <a:cs typeface="Tahoma" pitchFamily="34" charset="0"/>
              </a:rPr>
              <a:pPr defTabSz="982003">
                <a:spcBef>
                  <a:spcPct val="0"/>
                </a:spcBef>
              </a:pPr>
              <a:t>52</a:t>
            </a:fld>
            <a:endParaRPr lang="en-US" dirty="0">
              <a:latin typeface="Constantia" panose="02030602050306030303" pitchFamily="18" charset="0"/>
              <a:ea typeface="Tahoma" pitchFamily="34" charset="0"/>
              <a:cs typeface="Tahoma" pitchFamily="34" charset="0"/>
            </a:endParaRPr>
          </a:p>
        </p:txBody>
      </p:sp>
      <p:sp>
        <p:nvSpPr>
          <p:cNvPr id="242691" name="Rectangle 2"/>
          <p:cNvSpPr>
            <a:spLocks noGrp="1" noRot="1" noChangeAspect="1" noChangeArrowheads="1" noTextEdit="1"/>
          </p:cNvSpPr>
          <p:nvPr>
            <p:ph type="sldImg"/>
          </p:nvPr>
        </p:nvSpPr>
        <p:spPr>
          <a:xfrm>
            <a:off x="476250" y="730250"/>
            <a:ext cx="6500813" cy="3657600"/>
          </a:xfrm>
          <a:ln/>
        </p:spPr>
      </p:sp>
      <p:sp>
        <p:nvSpPr>
          <p:cNvPr id="242692" name="Rectangle 3"/>
          <p:cNvSpPr>
            <a:spLocks noGrp="1" noChangeArrowheads="1"/>
          </p:cNvSpPr>
          <p:nvPr>
            <p:ph type="body" idx="1"/>
          </p:nvPr>
        </p:nvSpPr>
        <p:spPr>
          <a:xfrm>
            <a:off x="442292" y="4634244"/>
            <a:ext cx="6568108" cy="4533271"/>
          </a:xfrm>
          <a:noFill/>
          <a:ln/>
        </p:spPr>
        <p:txBody>
          <a:bodyPr lIns="98171" tIns="49085" rIns="98171" bIns="49085"/>
          <a:lstStyle/>
          <a:p>
            <a:pPr algn="just"/>
            <a:r>
              <a:rPr lang="en-US" dirty="0">
                <a:latin typeface="+mj-lt"/>
                <a:ea typeface="Tahoma" pitchFamily="34" charset="0"/>
                <a:cs typeface="Tahoma" pitchFamily="34" charset="0"/>
              </a:rPr>
              <a:t>Disqualification from the WIC Program could range from 60 days to permanent, depending on the violation. Pharmacies that are authorized with SNAP should take note that their status with the WIC Program may impact their status with SNAP (formerly the Food Stamp Program) and vice versa. Remember, SNAP is also referred to as Food and Nutrition Services in North Carolina. </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You have the right to appeal a disqualification.</a:t>
            </a:r>
          </a:p>
        </p:txBody>
      </p:sp>
    </p:spTree>
    <p:extLst>
      <p:ext uri="{BB962C8B-B14F-4D97-AF65-F5344CB8AC3E}">
        <p14:creationId xmlns:p14="http://schemas.microsoft.com/office/powerpoint/2010/main" val="21312913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6" y="4560570"/>
            <a:ext cx="6463748" cy="4320540"/>
          </a:xfrm>
        </p:spPr>
        <p:txBody>
          <a:bodyPr/>
          <a:lstStyle/>
          <a:p>
            <a:pPr algn="just"/>
            <a:r>
              <a:rPr lang="en-US" dirty="0">
                <a:latin typeface="+mj-lt"/>
              </a:rPr>
              <a:t>Upon disqualification or termination, vendors are required to return all stand-beside equipment, including all cords, cables, scanners and pin pads (if applicable) to Solutran within 10 business days. Solutran will send a shipping label to return the equipment. </a:t>
            </a:r>
          </a:p>
          <a:p>
            <a:pPr algn="just"/>
            <a:endParaRPr lang="en-US" dirty="0">
              <a:latin typeface="+mj-lt"/>
            </a:endParaRPr>
          </a:p>
          <a:p>
            <a:pPr algn="just"/>
            <a:r>
              <a:rPr lang="en-US" dirty="0">
                <a:latin typeface="+mj-lt"/>
              </a:rPr>
              <a:t>Failure to return all stand-beside equipment to Solutran will result in the initiation of an ACH debit from the vendor’s account. </a:t>
            </a:r>
          </a:p>
          <a:p>
            <a:pPr algn="just"/>
            <a:endParaRPr lang="en-US" dirty="0">
              <a:latin typeface="+mj-lt"/>
            </a:endParaRPr>
          </a:p>
          <a:p>
            <a:pPr algn="just"/>
            <a:r>
              <a:rPr lang="en-US" dirty="0">
                <a:latin typeface="+mj-lt"/>
              </a:rPr>
              <a:t>If a vendor’s bank account has been closed, Local Agency Staff will be asked to retrieve all equipment from the vendor location. </a:t>
            </a:r>
          </a:p>
        </p:txBody>
      </p:sp>
      <p:sp>
        <p:nvSpPr>
          <p:cNvPr id="5" name="Slide Number Placeholder 4"/>
          <p:cNvSpPr>
            <a:spLocks noGrp="1"/>
          </p:cNvSpPr>
          <p:nvPr>
            <p:ph type="sldNum" sz="quarter" idx="5"/>
          </p:nvPr>
        </p:nvSpPr>
        <p:spPr/>
        <p:txBody>
          <a:bodyPr/>
          <a:lstStyle/>
          <a:p>
            <a:fld id="{B045B7DE-1198-4F2F-B574-CA8CAE341642}" type="slidenum">
              <a:rPr lang="en-US" smtClean="0"/>
              <a:t>53</a:t>
            </a:fld>
            <a:endParaRPr lang="en-US" dirty="0"/>
          </a:p>
        </p:txBody>
      </p:sp>
    </p:spTree>
    <p:extLst>
      <p:ext uri="{BB962C8B-B14F-4D97-AF65-F5344CB8AC3E}">
        <p14:creationId xmlns:p14="http://schemas.microsoft.com/office/powerpoint/2010/main" val="4076921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30247"/>
            <a:ext cx="6463748" cy="4386549"/>
          </a:xfrm>
        </p:spPr>
        <p:txBody>
          <a:bodyPr/>
          <a:lstStyle/>
          <a:p>
            <a:pPr algn="just" defTabSz="1264455">
              <a:defRPr/>
            </a:pPr>
            <a:r>
              <a:rPr lang="en-US" dirty="0">
                <a:latin typeface="+mj-lt"/>
                <a:ea typeface="Tahoma" panose="020B0604030504040204" pitchFamily="34" charset="0"/>
                <a:cs typeface="Tahoma" panose="020B0604030504040204" pitchFamily="34" charset="0"/>
              </a:rPr>
              <a:t>Another important policy related to preventing fraud is conflict of interest regarding employment. This is a very important provision of the Vendor Agreement which states: </a:t>
            </a:r>
          </a:p>
          <a:p>
            <a:pPr marL="285750" indent="-285750" algn="just" defTabSz="1264455">
              <a:buFont typeface="Arial" panose="020B0604020202020204" pitchFamily="34" charset="0"/>
              <a:buChar char="•"/>
              <a:defRPr/>
            </a:pPr>
            <a:r>
              <a:rPr lang="en-US" dirty="0">
                <a:latin typeface="+mj-lt"/>
                <a:ea typeface="Tahoma" panose="020B0604030504040204" pitchFamily="34" charset="0"/>
                <a:cs typeface="Tahoma" panose="020B0604030504040204" pitchFamily="34" charset="0"/>
              </a:rPr>
              <a:t>A vendor shall not have any owner(s), officer(s) or manager(s) who are employed, or who have a spouse, child, or parent employed by the State WIC Agency or the Local WIC Agency serving the county in which the vendor conducts business. </a:t>
            </a:r>
          </a:p>
          <a:p>
            <a:pPr algn="just" defTabSz="1264455">
              <a:defRPr/>
            </a:pPr>
            <a:endParaRPr lang="en-US" dirty="0">
              <a:latin typeface="+mj-lt"/>
              <a:ea typeface="Tahoma" panose="020B0604030504040204" pitchFamily="34" charset="0"/>
              <a:cs typeface="Tahoma" panose="020B0604030504040204" pitchFamily="34" charset="0"/>
            </a:endParaRPr>
          </a:p>
          <a:p>
            <a:pPr marL="285750" indent="-285750" algn="just" defTabSz="1264455">
              <a:buFont typeface="Arial" panose="020B0604020202020204" pitchFamily="34" charset="0"/>
              <a:buChar char="•"/>
              <a:defRPr/>
            </a:pPr>
            <a:r>
              <a:rPr lang="en-US" dirty="0">
                <a:latin typeface="+mj-lt"/>
                <a:ea typeface="Tahoma" panose="020B0604030504040204" pitchFamily="34" charset="0"/>
                <a:cs typeface="Tahoma" panose="020B0604030504040204" pitchFamily="34" charset="0"/>
              </a:rPr>
              <a:t>Also, a vendor shall not have an employee who handles or transacts food benefits who is employed or has a spouse, child or parent who is employed by the State WIC Agency or the Local WIC Agency serving the county in which the vendor conducts business.</a:t>
            </a:r>
          </a:p>
          <a:p>
            <a:pPr algn="just" defTabSz="1264455">
              <a:defRPr/>
            </a:pPr>
            <a:endParaRPr lang="en-US" dirty="0">
              <a:latin typeface="+mj-lt"/>
              <a:ea typeface="Tahoma" panose="020B0604030504040204" pitchFamily="34" charset="0"/>
              <a:cs typeface="Tahoma" panose="020B0604030504040204" pitchFamily="34" charset="0"/>
            </a:endParaRPr>
          </a:p>
          <a:p>
            <a:pPr marL="285750" indent="-285750" algn="just" defTabSz="1264455">
              <a:buFont typeface="Arial" panose="020B0604020202020204" pitchFamily="34" charset="0"/>
              <a:buChar char="•"/>
              <a:defRPr/>
            </a:pPr>
            <a:r>
              <a:rPr lang="en-US" dirty="0">
                <a:latin typeface="+mj-lt"/>
                <a:ea typeface="Tahoma" panose="020B0604030504040204" pitchFamily="34" charset="0"/>
                <a:cs typeface="Tahoma" panose="020B0604030504040204" pitchFamily="34" charset="0"/>
              </a:rPr>
              <a:t>Please make sure that you ask your staff if they have a spouse, child or parent who works for the WIC program. If they do, inform me, your vendor contact at the Local Agency right away.</a:t>
            </a:r>
          </a:p>
          <a:p>
            <a:endParaRPr lang="en-US" dirty="0">
              <a:latin typeface="Constantia" panose="02030602050306030303" pitchFamily="18"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54</a:t>
            </a:fld>
            <a:endParaRPr lang="en-US" dirty="0"/>
          </a:p>
        </p:txBody>
      </p:sp>
    </p:spTree>
    <p:extLst>
      <p:ext uri="{BB962C8B-B14F-4D97-AF65-F5344CB8AC3E}">
        <p14:creationId xmlns:p14="http://schemas.microsoft.com/office/powerpoint/2010/main" val="16241041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4294967295"/>
          </p:nvPr>
        </p:nvSpPr>
        <p:spPr bwMode="auto">
          <a:xfrm>
            <a:off x="4072576" y="9074760"/>
            <a:ext cx="3229297" cy="487727"/>
          </a:xfrm>
          <a:prstGeom prst="rect">
            <a:avLst/>
          </a:prstGeom>
          <a:noFill/>
          <a:ln>
            <a:miter lim="800000"/>
            <a:headEnd/>
            <a:tailEnd/>
          </a:ln>
        </p:spPr>
        <p:txBody>
          <a:bodyPr lIns="98176" tIns="49089" rIns="98176" bIns="49089" anchor="b"/>
          <a:lstStyle/>
          <a:p>
            <a:pPr defTabSz="982003">
              <a:spcBef>
                <a:spcPct val="0"/>
              </a:spcBef>
            </a:pPr>
            <a:fld id="{FDA191EB-FFAB-4F42-A4E8-6D2D10D92E11}" type="slidenum">
              <a:rPr lang="en-US">
                <a:latin typeface="Constantia" panose="02030602050306030303" pitchFamily="18" charset="0"/>
                <a:ea typeface="Tahoma" pitchFamily="34" charset="0"/>
                <a:cs typeface="Tahoma" pitchFamily="34" charset="0"/>
              </a:rPr>
              <a:pPr defTabSz="982003">
                <a:spcBef>
                  <a:spcPct val="0"/>
                </a:spcBef>
              </a:pPr>
              <a:t>55</a:t>
            </a:fld>
            <a:endParaRPr lang="en-US" dirty="0">
              <a:latin typeface="Constantia" panose="02030602050306030303" pitchFamily="18" charset="0"/>
              <a:ea typeface="Tahoma" pitchFamily="34" charset="0"/>
              <a:cs typeface="Tahoma" pitchFamily="34" charset="0"/>
            </a:endParaRPr>
          </a:p>
        </p:txBody>
      </p:sp>
      <p:sp>
        <p:nvSpPr>
          <p:cNvPr id="245763" name="Rectangle 8"/>
          <p:cNvSpPr>
            <a:spLocks noGrp="1" noRot="1" noChangeAspect="1" noChangeArrowheads="1" noTextEdit="1"/>
          </p:cNvSpPr>
          <p:nvPr>
            <p:ph type="sldImg"/>
          </p:nvPr>
        </p:nvSpPr>
        <p:spPr>
          <a:xfrm>
            <a:off x="477838" y="730250"/>
            <a:ext cx="6497637" cy="3656013"/>
          </a:xfrm>
          <a:ln/>
        </p:spPr>
      </p:sp>
      <p:sp>
        <p:nvSpPr>
          <p:cNvPr id="245764" name="Rectangle 9"/>
          <p:cNvSpPr>
            <a:spLocks noGrp="1" noChangeArrowheads="1"/>
          </p:cNvSpPr>
          <p:nvPr>
            <p:ph type="body" idx="1"/>
          </p:nvPr>
        </p:nvSpPr>
        <p:spPr>
          <a:xfrm>
            <a:off x="745072" y="4630249"/>
            <a:ext cx="5862819" cy="4533271"/>
          </a:xfrm>
          <a:noFill/>
          <a:ln/>
        </p:spPr>
        <p:txBody>
          <a:bodyPr/>
          <a:lstStyle/>
          <a:p>
            <a:pPr algn="just">
              <a:buFontTx/>
              <a:buNone/>
            </a:pPr>
            <a:r>
              <a:rPr lang="en-US" dirty="0">
                <a:latin typeface="+mj-lt"/>
                <a:ea typeface="Tahoma" pitchFamily="34" charset="0"/>
                <a:cs typeface="Tahoma" pitchFamily="34" charset="0"/>
              </a:rPr>
              <a:t>Local WIC Agency staff complete on-site monitoring of authorized vendors.  These visits provide a chance for vendors to receive training, discuss problems and ask questions.</a:t>
            </a:r>
          </a:p>
          <a:p>
            <a:pPr algn="just">
              <a:buFontTx/>
              <a:buNone/>
            </a:pPr>
            <a:endParaRPr lang="en-US" dirty="0">
              <a:latin typeface="+mj-lt"/>
              <a:ea typeface="Tahoma" pitchFamily="34" charset="0"/>
              <a:cs typeface="Tahoma" pitchFamily="34" charset="0"/>
            </a:endParaRPr>
          </a:p>
          <a:p>
            <a:pPr algn="just">
              <a:buFontTx/>
              <a:buNone/>
            </a:pPr>
            <a:r>
              <a:rPr lang="en-US" dirty="0">
                <a:latin typeface="+mj-lt"/>
                <a:ea typeface="Tahoma" pitchFamily="34" charset="0"/>
                <a:cs typeface="Tahoma" pitchFamily="34" charset="0"/>
              </a:rPr>
              <a:t>WIC vendor monitoring includes, but is not limited to:</a:t>
            </a:r>
          </a:p>
          <a:p>
            <a:pPr marL="285750" indent="-285750" algn="just">
              <a:buFont typeface="Arial" panose="020B0604020202020204" pitchFamily="34" charset="0"/>
              <a:buChar char="•"/>
            </a:pPr>
            <a:r>
              <a:rPr lang="en-US" dirty="0">
                <a:latin typeface="+mj-lt"/>
                <a:ea typeface="Tahoma" pitchFamily="34" charset="0"/>
                <a:cs typeface="Tahoma" pitchFamily="34" charset="0"/>
              </a:rPr>
              <a:t>Review of exempt infant formula and WIC-eligible nutritionals invoices and receipts.</a:t>
            </a:r>
          </a:p>
          <a:p>
            <a:pPr marL="285750" indent="-285750" algn="just">
              <a:buFont typeface="Arial" panose="020B0604020202020204" pitchFamily="34" charset="0"/>
              <a:buChar char="•"/>
            </a:pPr>
            <a:endParaRPr lang="en-US" dirty="0">
              <a:latin typeface="+mj-lt"/>
              <a:ea typeface="Tahoma" pitchFamily="34" charset="0"/>
              <a:cs typeface="Tahoma" pitchFamily="34" charset="0"/>
            </a:endParaRPr>
          </a:p>
          <a:p>
            <a:pPr marL="285750" indent="-285750" algn="just">
              <a:buFont typeface="Arial" panose="020B0604020202020204" pitchFamily="34" charset="0"/>
              <a:buChar char="•"/>
            </a:pPr>
            <a:r>
              <a:rPr lang="en-US" dirty="0">
                <a:latin typeface="+mj-lt"/>
                <a:ea typeface="Tahoma" pitchFamily="34" charset="0"/>
                <a:cs typeface="Tahoma" pitchFamily="34" charset="0"/>
              </a:rPr>
              <a:t>Price checks of exempt infant formulas and WIC-eligible nutritionals.</a:t>
            </a:r>
          </a:p>
          <a:p>
            <a:pPr marL="285750" indent="-285750" algn="just">
              <a:buFont typeface="Arial" panose="020B0604020202020204" pitchFamily="34" charset="0"/>
              <a:buChar char="•"/>
            </a:pPr>
            <a:endParaRPr lang="en-US" dirty="0">
              <a:latin typeface="+mj-lt"/>
              <a:ea typeface="Tahoma" pitchFamily="34" charset="0"/>
              <a:cs typeface="Tahoma" pitchFamily="34" charset="0"/>
            </a:endParaRPr>
          </a:p>
          <a:p>
            <a:pPr marL="285750" indent="-285750" algn="just">
              <a:buFont typeface="Arial" panose="020B0604020202020204" pitchFamily="34" charset="0"/>
              <a:buChar char="•"/>
            </a:pPr>
            <a:r>
              <a:rPr lang="en-US" dirty="0">
                <a:latin typeface="+mj-lt"/>
                <a:ea typeface="Tahoma" pitchFamily="34" charset="0"/>
                <a:cs typeface="Tahoma" pitchFamily="34" charset="0"/>
              </a:rPr>
              <a:t>Treatment of WIC customers.</a:t>
            </a:r>
          </a:p>
          <a:p>
            <a:pPr marL="285750" indent="-285750" algn="just">
              <a:buFont typeface="Arial" panose="020B0604020202020204" pitchFamily="34" charset="0"/>
              <a:buChar char="•"/>
            </a:pPr>
            <a:endParaRPr lang="en-US" dirty="0">
              <a:latin typeface="+mj-lt"/>
              <a:ea typeface="Tahoma" pitchFamily="34" charset="0"/>
              <a:cs typeface="Tahoma" pitchFamily="34" charset="0"/>
            </a:endParaRPr>
          </a:p>
          <a:p>
            <a:pPr marL="285750" indent="-285750" algn="just">
              <a:buFont typeface="Arial" panose="020B0604020202020204" pitchFamily="34" charset="0"/>
              <a:buChar char="•"/>
            </a:pPr>
            <a:r>
              <a:rPr lang="en-US" dirty="0">
                <a:latin typeface="+mj-lt"/>
                <a:ea typeface="Tahoma" pitchFamily="34" charset="0"/>
                <a:cs typeface="Tahoma" pitchFamily="34" charset="0"/>
              </a:rPr>
              <a:t>Ensure stand-beside equipment used to transact eWIC is accessible.</a:t>
            </a:r>
          </a:p>
          <a:p>
            <a:pPr algn="just">
              <a:buFontTx/>
              <a:buNone/>
            </a:pPr>
            <a:endParaRPr lang="en-US" sz="1500" dirty="0">
              <a:latin typeface="Constantia" panose="02030602050306030303" pitchFamily="18" charset="0"/>
              <a:ea typeface="Tahoma" pitchFamily="34" charset="0"/>
              <a:cs typeface="Tahoma" pitchFamily="34" charset="0"/>
            </a:endParaRPr>
          </a:p>
          <a:p>
            <a:pPr algn="just"/>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42864333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4294967295"/>
          </p:nvPr>
        </p:nvSpPr>
        <p:spPr bwMode="auto">
          <a:xfrm>
            <a:off x="4072576" y="9074760"/>
            <a:ext cx="3229297" cy="487727"/>
          </a:xfrm>
          <a:prstGeom prst="rect">
            <a:avLst/>
          </a:prstGeom>
          <a:noFill/>
          <a:ln>
            <a:miter lim="800000"/>
            <a:headEnd/>
            <a:tailEnd/>
          </a:ln>
        </p:spPr>
        <p:txBody>
          <a:bodyPr lIns="98176" tIns="49089" rIns="98176" bIns="49089" anchor="b"/>
          <a:lstStyle/>
          <a:p>
            <a:pPr defTabSz="982003">
              <a:spcBef>
                <a:spcPct val="0"/>
              </a:spcBef>
            </a:pPr>
            <a:fld id="{FDA191EB-FFAB-4F42-A4E8-6D2D10D92E11}" type="slidenum">
              <a:rPr lang="en-US">
                <a:latin typeface="Constantia" panose="02030602050306030303" pitchFamily="18" charset="0"/>
                <a:ea typeface="Tahoma" pitchFamily="34" charset="0"/>
                <a:cs typeface="Tahoma" pitchFamily="34" charset="0"/>
              </a:rPr>
              <a:pPr defTabSz="982003">
                <a:spcBef>
                  <a:spcPct val="0"/>
                </a:spcBef>
              </a:pPr>
              <a:t>56</a:t>
            </a:fld>
            <a:endParaRPr lang="en-US" dirty="0">
              <a:latin typeface="Constantia" panose="02030602050306030303" pitchFamily="18" charset="0"/>
              <a:ea typeface="Tahoma" pitchFamily="34" charset="0"/>
              <a:cs typeface="Tahoma" pitchFamily="34" charset="0"/>
            </a:endParaRPr>
          </a:p>
        </p:txBody>
      </p:sp>
      <p:sp>
        <p:nvSpPr>
          <p:cNvPr id="245763" name="Rectangle 8"/>
          <p:cNvSpPr>
            <a:spLocks noGrp="1" noRot="1" noChangeAspect="1" noChangeArrowheads="1" noTextEdit="1"/>
          </p:cNvSpPr>
          <p:nvPr>
            <p:ph type="sldImg"/>
          </p:nvPr>
        </p:nvSpPr>
        <p:spPr>
          <a:xfrm>
            <a:off x="477838" y="730250"/>
            <a:ext cx="6497637" cy="3656013"/>
          </a:xfrm>
          <a:ln/>
        </p:spPr>
      </p:sp>
      <p:sp>
        <p:nvSpPr>
          <p:cNvPr id="245764" name="Rectangle 9"/>
          <p:cNvSpPr>
            <a:spLocks noGrp="1" noChangeArrowheads="1"/>
          </p:cNvSpPr>
          <p:nvPr>
            <p:ph type="body" idx="1"/>
          </p:nvPr>
        </p:nvSpPr>
        <p:spPr>
          <a:xfrm>
            <a:off x="556593" y="4630249"/>
            <a:ext cx="6281530" cy="4533271"/>
          </a:xfrm>
          <a:noFill/>
          <a:ln/>
        </p:spPr>
        <p:txBody>
          <a:bodyPr/>
          <a:lstStyle/>
          <a:p>
            <a:pPr algn="just">
              <a:buFontTx/>
              <a:buNone/>
            </a:pPr>
            <a:r>
              <a:rPr lang="en-US" dirty="0">
                <a:latin typeface="+mj-lt"/>
                <a:ea typeface="Tahoma" pitchFamily="34" charset="0"/>
                <a:cs typeface="Tahoma" pitchFamily="34" charset="0"/>
              </a:rPr>
              <a:t>The form used by Us,  Local WIC Agency staff during monitoring is in the Vendor Manual. We document these visits. If violations are found, you must take the appropriate steps to correct them.  Some violations may result in sanctions. Other violations can result in more serious penalties, if you fail to correct circumstances causing the violation.</a:t>
            </a:r>
          </a:p>
          <a:p>
            <a:pPr algn="just"/>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5651336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407108"/>
            <a:ext cx="6463748" cy="4879298"/>
          </a:xfrm>
        </p:spPr>
        <p:txBody>
          <a:bodyPr>
            <a:noAutofit/>
          </a:bodyPr>
          <a:lstStyle/>
          <a:p>
            <a:pPr algn="just"/>
            <a:r>
              <a:rPr lang="en-US" sz="1450" dirty="0">
                <a:latin typeface="+mj-lt"/>
                <a:ea typeface="Tahoma" panose="020B0604030504040204" pitchFamily="34" charset="0"/>
                <a:cs typeface="Tahoma" panose="020B0604030504040204" pitchFamily="34" charset="0"/>
              </a:rPr>
              <a:t>Let’s discuss incentives. </a:t>
            </a:r>
          </a:p>
          <a:p>
            <a:pPr algn="just"/>
            <a:r>
              <a:rPr lang="en-US" sz="1450" dirty="0">
                <a:latin typeface="+mj-lt"/>
                <a:ea typeface="Tahoma" panose="020B0604030504040204" pitchFamily="34" charset="0"/>
                <a:cs typeface="Tahoma" panose="020B0604030504040204" pitchFamily="34" charset="0"/>
              </a:rPr>
              <a:t>As you know, WIC authorized vendors may not treat WIC customers differently from non-WIC customers by excluding them from in-store promotions. This includes disallowing the use of coupons or other vendor discounts in WIC transactions that are allowed in non-WIC transactions. This information is found in Section 246.12 (h)(3)iii of the Federal WIC regulations.</a:t>
            </a:r>
          </a:p>
          <a:p>
            <a:pPr algn="just"/>
            <a:endParaRPr lang="en-US" sz="1450" dirty="0">
              <a:latin typeface="+mj-lt"/>
              <a:ea typeface="Tahoma" panose="020B0604030504040204" pitchFamily="34" charset="0"/>
              <a:cs typeface="Tahoma" panose="020B0604030504040204" pitchFamily="34" charset="0"/>
            </a:endParaRPr>
          </a:p>
          <a:p>
            <a:pPr algn="just"/>
            <a:r>
              <a:rPr lang="en-US" sz="1450" dirty="0">
                <a:latin typeface="+mj-lt"/>
                <a:ea typeface="Tahoma" panose="020B0604030504040204" pitchFamily="34" charset="0"/>
                <a:cs typeface="Tahoma" panose="020B0604030504040204" pitchFamily="34" charset="0"/>
              </a:rPr>
              <a:t>Similarly, WIC authorized vendors may not treat WIC customers differently by offering them incentive items, vendor discounts, coupons or other promotions that are not offered to non-WIC customers. Failure to provide the same courtesies to WIC customers is a violation of Federal WIC regulations, thereby constituting a vendor violation.</a:t>
            </a:r>
          </a:p>
          <a:p>
            <a:pPr algn="just"/>
            <a:endParaRPr lang="en-US" sz="1450" dirty="0">
              <a:latin typeface="+mj-lt"/>
              <a:ea typeface="Tahoma" panose="020B0604030504040204" pitchFamily="34" charset="0"/>
              <a:cs typeface="Tahoma" panose="020B0604030504040204" pitchFamily="34" charset="0"/>
            </a:endParaRPr>
          </a:p>
          <a:p>
            <a:pPr algn="just"/>
            <a:r>
              <a:rPr lang="en-US" sz="1450" dirty="0">
                <a:latin typeface="+mj-lt"/>
                <a:ea typeface="Tahoma" panose="020B0604030504040204" pitchFamily="34" charset="0"/>
                <a:cs typeface="Tahoma" panose="020B0604030504040204" pitchFamily="34" charset="0"/>
              </a:rPr>
              <a:t>Failure to provide the same courtesies to WIC customers is a vendor violation and may result in disqualification  of  one year for two occurrences within a 12-month period of discrimination on the basis of WIC participation as referenced in Item (31) of Rule .0708. Each date this violation is detected is a separate occurrence; </a:t>
            </a:r>
          </a:p>
          <a:p>
            <a:pPr algn="just"/>
            <a:r>
              <a:rPr lang="en-US" sz="1450" dirty="0">
                <a:latin typeface="+mj-lt"/>
                <a:ea typeface="Tahoma" panose="020B0604030504040204" pitchFamily="34" charset="0"/>
                <a:cs typeface="Tahoma" panose="020B0604030504040204" pitchFamily="34" charset="0"/>
              </a:rPr>
              <a:t>   </a:t>
            </a:r>
          </a:p>
          <a:p>
            <a:pPr algn="just"/>
            <a:r>
              <a:rPr lang="en-US" sz="1450" dirty="0">
                <a:latin typeface="+mj-lt"/>
                <a:ea typeface="Tahoma" panose="020B0604030504040204" pitchFamily="34" charset="0"/>
                <a:cs typeface="Tahoma" panose="020B0604030504040204" pitchFamily="34" charset="0"/>
              </a:rPr>
              <a:t>Item (31) states that a WIC-authorized vendor should not discriminate on the basis of WIC participation, such as failing to offer WIC customers the same courtesies offered to non-WIC customers or requiring separate WIC lines.</a:t>
            </a:r>
          </a:p>
        </p:txBody>
      </p:sp>
      <p:sp>
        <p:nvSpPr>
          <p:cNvPr id="4" name="Slide Number Placeholder 3"/>
          <p:cNvSpPr>
            <a:spLocks noGrp="1"/>
          </p:cNvSpPr>
          <p:nvPr>
            <p:ph type="sldNum" sz="quarter" idx="10"/>
          </p:nvPr>
        </p:nvSpPr>
        <p:spPr/>
        <p:txBody>
          <a:bodyPr/>
          <a:lstStyle/>
          <a:p>
            <a:fld id="{71032A8B-634D-4E1C-A46A-472537D2DF8A}" type="slidenum">
              <a:rPr lang="en-US" smtClean="0"/>
              <a:pPr/>
              <a:t>57</a:t>
            </a:fld>
            <a:endParaRPr lang="en-US" dirty="0"/>
          </a:p>
        </p:txBody>
      </p:sp>
    </p:spTree>
    <p:extLst>
      <p:ext uri="{BB962C8B-B14F-4D97-AF65-F5344CB8AC3E}">
        <p14:creationId xmlns:p14="http://schemas.microsoft.com/office/powerpoint/2010/main" val="1824702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0FFEE898-9CAC-4C79-A637-A34F117C148D}" type="slidenum">
              <a:rPr lang="en-US" smtClean="0"/>
              <a:pPr/>
              <a:t>58</a:t>
            </a:fld>
            <a:endParaRPr lang="en-US" dirty="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xfrm>
            <a:off x="425727" y="4643204"/>
            <a:ext cx="6446171" cy="4386549"/>
          </a:xfrm>
          <a:noFill/>
          <a:ln/>
        </p:spPr>
        <p:txBody>
          <a:bodyPr/>
          <a:lstStyle/>
          <a:p>
            <a:pPr algn="just" eaLnBrk="1" hangingPunct="1"/>
            <a:r>
              <a:rPr lang="en-US" dirty="0">
                <a:latin typeface="+mj-lt"/>
                <a:ea typeface="Tahoma" panose="020B0604030504040204" pitchFamily="34" charset="0"/>
                <a:cs typeface="Tahoma" panose="020B0604030504040204" pitchFamily="34" charset="0"/>
              </a:rPr>
              <a:t>Let’s go over the definitions for incentive items, vendor discount, and in-store promotions. </a:t>
            </a:r>
          </a:p>
          <a:p>
            <a:pPr algn="just" eaLnBrk="1" hangingPunct="1"/>
            <a:endParaRPr lang="en-US" dirty="0">
              <a:latin typeface="+mj-lt"/>
              <a:ea typeface="Tahoma" panose="020B0604030504040204" pitchFamily="34" charset="0"/>
              <a:cs typeface="Tahoma" panose="020B0604030504040204" pitchFamily="34" charset="0"/>
            </a:endParaRPr>
          </a:p>
          <a:p>
            <a:pPr algn="just" eaLnBrk="1" hangingPunct="1"/>
            <a:r>
              <a:rPr lang="en-US" dirty="0">
                <a:latin typeface="+mj-lt"/>
                <a:ea typeface="Tahoma" panose="020B0604030504040204" pitchFamily="34" charset="0"/>
                <a:cs typeface="Tahoma" panose="020B0604030504040204" pitchFamily="34" charset="0"/>
              </a:rPr>
              <a:t>An Incentive Item is an item or service provided by a vendor to attract customers or encourage customer loyalty.</a:t>
            </a:r>
          </a:p>
          <a:p>
            <a:pPr algn="just" eaLnBrk="1" hangingPunct="1"/>
            <a:endParaRPr lang="en-US" dirty="0">
              <a:latin typeface="+mj-lt"/>
              <a:ea typeface="Tahoma" panose="020B0604030504040204" pitchFamily="34" charset="0"/>
              <a:cs typeface="Tahoma" panose="020B0604030504040204" pitchFamily="34" charset="0"/>
            </a:endParaRPr>
          </a:p>
          <a:p>
            <a:pPr algn="just" eaLnBrk="1" hangingPunct="1"/>
            <a:r>
              <a:rPr lang="en-US" dirty="0">
                <a:latin typeface="+mj-lt"/>
                <a:ea typeface="Tahoma" panose="020B0604030504040204" pitchFamily="34" charset="0"/>
                <a:cs typeface="Tahoma" panose="020B0604030504040204" pitchFamily="34" charset="0"/>
              </a:rPr>
              <a:t>A Vendor Discount is an in-store promotion that reduces the price or increases the quantity of a given product; a vendor discount could also result from the use of a coupon.</a:t>
            </a:r>
          </a:p>
          <a:p>
            <a:pPr algn="just" eaLnBrk="1" hangingPunct="1"/>
            <a:endParaRPr lang="en-US" dirty="0">
              <a:latin typeface="+mj-lt"/>
              <a:ea typeface="Tahoma" panose="020B0604030504040204" pitchFamily="34" charset="0"/>
              <a:cs typeface="Tahoma" panose="020B0604030504040204" pitchFamily="34" charset="0"/>
            </a:endParaRPr>
          </a:p>
          <a:p>
            <a:pPr algn="just" eaLnBrk="1" hangingPunct="1"/>
            <a:r>
              <a:rPr lang="en-US" dirty="0">
                <a:latin typeface="+mj-lt"/>
                <a:ea typeface="Tahoma" panose="020B0604030504040204" pitchFamily="34" charset="0"/>
                <a:cs typeface="Tahoma" panose="020B0604030504040204" pitchFamily="34" charset="0"/>
              </a:rPr>
              <a:t>In-store promotion is a sales promotion in which a vendor may offer incentive items, vendor discounts or coupons in order to increase sales of certain items or to encourage customer loyalty to the vendor.</a:t>
            </a:r>
          </a:p>
        </p:txBody>
      </p:sp>
    </p:spTree>
    <p:extLst>
      <p:ext uri="{BB962C8B-B14F-4D97-AF65-F5344CB8AC3E}">
        <p14:creationId xmlns:p14="http://schemas.microsoft.com/office/powerpoint/2010/main" val="23750577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8" y="4560570"/>
            <a:ext cx="6463747" cy="4320540"/>
          </a:xfrm>
        </p:spPr>
        <p:txBody>
          <a:bodyPr/>
          <a:lstStyle/>
          <a:p>
            <a:pPr algn="just"/>
            <a:r>
              <a:rPr lang="en-US" dirty="0">
                <a:latin typeface="+mj-lt"/>
              </a:rPr>
              <a:t>Incentive items must be approved by the North Carolina WIC Program prior to providing them to WIC customers.</a:t>
            </a:r>
          </a:p>
          <a:p>
            <a:pPr algn="just"/>
            <a:endParaRPr lang="en-US" dirty="0">
              <a:latin typeface="+mj-lt"/>
            </a:endParaRPr>
          </a:p>
          <a:p>
            <a:pPr algn="just"/>
            <a:r>
              <a:rPr lang="en-US" dirty="0">
                <a:latin typeface="+mj-lt"/>
              </a:rPr>
              <a:t> The North Carolina WIC Program may approve incentive items-including food, merchandise or services-that a vendor obtained at no cost or that cost a vendor less than $2.00.  Vendors may also provide food sales or specials (vendor discounts) that involve no cost or cost the vendor less than $2.00. This includes bonus size food items that were obtained from the manufacturer at no cost to the vendor as well as any other types of vendor discounts as long as the cost to the vendor of providing these vendor discounts is less than $2.</a:t>
            </a:r>
          </a:p>
        </p:txBody>
      </p:sp>
      <p:sp>
        <p:nvSpPr>
          <p:cNvPr id="4" name="Slide Number Placeholder 3"/>
          <p:cNvSpPr>
            <a:spLocks noGrp="1"/>
          </p:cNvSpPr>
          <p:nvPr>
            <p:ph type="sldNum" sz="quarter" idx="10"/>
          </p:nvPr>
        </p:nvSpPr>
        <p:spPr/>
        <p:txBody>
          <a:bodyPr/>
          <a:lstStyle/>
          <a:p>
            <a:fld id="{277FD931-451E-4B36-ABA2-042D5FD0E452}" type="slidenum">
              <a:rPr lang="en-US" smtClean="0"/>
              <a:t>59</a:t>
            </a:fld>
            <a:endParaRPr lang="en-US" dirty="0"/>
          </a:p>
        </p:txBody>
      </p:sp>
    </p:spTree>
    <p:extLst>
      <p:ext uri="{BB962C8B-B14F-4D97-AF65-F5344CB8AC3E}">
        <p14:creationId xmlns:p14="http://schemas.microsoft.com/office/powerpoint/2010/main" val="2798116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636105" y="4634245"/>
            <a:ext cx="6122504" cy="4386216"/>
          </a:xfrm>
          <a:noFill/>
          <a:ln/>
        </p:spPr>
        <p:txBody>
          <a:bodyPr lIns="97397" tIns="48699" rIns="97397" bIns="48699"/>
          <a:lstStyle/>
          <a:p>
            <a:pPr marL="457200" indent="-457200" fontAlgn="auto">
              <a:buFont typeface="Arial" panose="020B0604020202020204" pitchFamily="34" charset="0"/>
              <a:buChar char="•"/>
            </a:pPr>
            <a:r>
              <a:rPr lang="en-US" sz="1600" b="0" i="0" dirty="0">
                <a:effectLst/>
              </a:rPr>
              <a:t>WIC serves </a:t>
            </a:r>
            <a:r>
              <a:rPr lang="en-US" sz="1600" dirty="0"/>
              <a:t>over</a:t>
            </a:r>
            <a:r>
              <a:rPr lang="en-US" sz="1600" b="0" i="0" dirty="0">
                <a:effectLst/>
              </a:rPr>
              <a:t> 6 million participants nationwide</a:t>
            </a:r>
          </a:p>
          <a:p>
            <a:pPr marL="501650" indent="-457200" eaLnBrk="1" hangingPunct="1">
              <a:buFont typeface="Arial" panose="020B0604020202020204" pitchFamily="34" charset="0"/>
              <a:buChar char="•"/>
            </a:pPr>
            <a:endParaRPr lang="en-US" sz="1600" dirty="0">
              <a:ea typeface="Tahoma" pitchFamily="34" charset="0"/>
              <a:cs typeface="Tahoma" pitchFamily="34" charset="0"/>
            </a:endParaRPr>
          </a:p>
          <a:p>
            <a:pPr marL="457200" indent="-457200" fontAlgn="auto">
              <a:buFont typeface="Arial" panose="020B0604020202020204" pitchFamily="34" charset="0"/>
              <a:buChar char="•"/>
            </a:pPr>
            <a:r>
              <a:rPr lang="en-US" sz="1600" b="0" i="0" dirty="0">
                <a:effectLst/>
              </a:rPr>
              <a:t>WIC also improves other health outcomes</a:t>
            </a:r>
          </a:p>
          <a:p>
            <a:pPr marL="914400" lvl="1" indent="-457200" fontAlgn="auto">
              <a:buFont typeface="Arial" panose="020B0604020202020204" pitchFamily="34" charset="0"/>
              <a:buChar char="•"/>
            </a:pPr>
            <a:r>
              <a:rPr lang="en-US" sz="1600" b="0" i="0" dirty="0">
                <a:effectLst/>
              </a:rPr>
              <a:t>Reduced likelihood of adverse birth outcomes</a:t>
            </a:r>
          </a:p>
          <a:p>
            <a:pPr marL="914400" lvl="1" indent="-457200" fontAlgn="auto">
              <a:buFont typeface="Arial" panose="020B0604020202020204" pitchFamily="34" charset="0"/>
              <a:buChar char="•"/>
            </a:pPr>
            <a:r>
              <a:rPr lang="en-US" sz="1600" b="0" i="0" dirty="0">
                <a:effectLst/>
              </a:rPr>
              <a:t>Increased breastfeeding initiation and duration</a:t>
            </a:r>
            <a:endParaRPr lang="en-US" sz="1600" dirty="0"/>
          </a:p>
        </p:txBody>
      </p:sp>
      <p:sp>
        <p:nvSpPr>
          <p:cNvPr id="2" name="Slide Number Placeholder 1"/>
          <p:cNvSpPr>
            <a:spLocks noGrp="1"/>
          </p:cNvSpPr>
          <p:nvPr>
            <p:ph type="sldNum" sz="quarter" idx="10"/>
          </p:nvPr>
        </p:nvSpPr>
        <p:spPr/>
        <p:txBody>
          <a:bodyPr/>
          <a:lstStyle/>
          <a:p>
            <a:fld id="{277FD931-451E-4B36-ABA2-042D5FD0E452}" type="slidenum">
              <a:rPr lang="en-US" smtClean="0"/>
              <a:t>6</a:t>
            </a:fld>
            <a:endParaRPr lang="en-US" dirty="0"/>
          </a:p>
        </p:txBody>
      </p:sp>
    </p:spTree>
    <p:extLst>
      <p:ext uri="{BB962C8B-B14F-4D97-AF65-F5344CB8AC3E}">
        <p14:creationId xmlns:p14="http://schemas.microsoft.com/office/powerpoint/2010/main" val="37835908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599" y="4480560"/>
            <a:ext cx="6096001" cy="4320540"/>
          </a:xfrm>
        </p:spPr>
        <p:txBody>
          <a:bodyPr/>
          <a:lstStyle/>
          <a:p>
            <a:pPr algn="just"/>
            <a:r>
              <a:rPr lang="en-US" dirty="0">
                <a:latin typeface="+mj-lt"/>
              </a:rPr>
              <a:t>To obtain approval to provide incentive items to WIC customers, a vendor must submit a written request directly to the North Carolina State WIC Agency.  
WIC vendors cannot offer incentive items to WIC customers without approval from the State WIC Agency.</a:t>
            </a:r>
          </a:p>
        </p:txBody>
      </p:sp>
      <p:sp>
        <p:nvSpPr>
          <p:cNvPr id="4" name="Slide Number Placeholder 3"/>
          <p:cNvSpPr>
            <a:spLocks noGrp="1"/>
          </p:cNvSpPr>
          <p:nvPr>
            <p:ph type="sldNum" sz="quarter" idx="10"/>
          </p:nvPr>
        </p:nvSpPr>
        <p:spPr/>
        <p:txBody>
          <a:bodyPr/>
          <a:lstStyle/>
          <a:p>
            <a:fld id="{277FD931-451E-4B36-ABA2-042D5FD0E452}" type="slidenum">
              <a:rPr lang="en-US" smtClean="0"/>
              <a:t>60</a:t>
            </a:fld>
            <a:endParaRPr lang="en-US" dirty="0"/>
          </a:p>
        </p:txBody>
      </p:sp>
    </p:spTree>
    <p:extLst>
      <p:ext uri="{BB962C8B-B14F-4D97-AF65-F5344CB8AC3E}">
        <p14:creationId xmlns:p14="http://schemas.microsoft.com/office/powerpoint/2010/main" val="18478820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480560"/>
            <a:ext cx="6336750" cy="4320540"/>
          </a:xfrm>
        </p:spPr>
        <p:txBody>
          <a:bodyPr/>
          <a:lstStyle/>
          <a:p>
            <a:pPr algn="just"/>
            <a:r>
              <a:rPr lang="en-US" dirty="0">
                <a:latin typeface="+mj-lt"/>
              </a:rPr>
              <a:t>Following is a list of prohibited incentive items:</a:t>
            </a:r>
          </a:p>
          <a:p>
            <a:pPr marL="285750" indent="-285750" algn="just">
              <a:buFont typeface="Arial" panose="020B0604020202020204" pitchFamily="34" charset="0"/>
              <a:buChar char="•"/>
            </a:pPr>
            <a:r>
              <a:rPr lang="en-US" dirty="0">
                <a:latin typeface="+mj-lt"/>
              </a:rPr>
              <a:t>Assistance applying for WIC benefits</a:t>
            </a:r>
          </a:p>
          <a:p>
            <a:pPr marL="285750" indent="-285750" algn="just">
              <a:buFont typeface="Arial" panose="020B0604020202020204" pitchFamily="34" charset="0"/>
              <a:buChar char="•"/>
            </a:pPr>
            <a:r>
              <a:rPr lang="en-US" dirty="0">
                <a:latin typeface="+mj-lt"/>
              </a:rPr>
              <a:t>Transportation for WIC customer to and/or from vendor premises</a:t>
            </a:r>
          </a:p>
          <a:p>
            <a:pPr marL="285750" indent="-285750" algn="just">
              <a:buFont typeface="Arial" panose="020B0604020202020204" pitchFamily="34" charset="0"/>
              <a:buChar char="•"/>
            </a:pPr>
            <a:r>
              <a:rPr lang="en-US" dirty="0">
                <a:latin typeface="+mj-lt"/>
              </a:rPr>
              <a:t>Delivery of WIC supplemental foods</a:t>
            </a:r>
          </a:p>
          <a:p>
            <a:pPr marL="285750" indent="-285750" algn="just">
              <a:buFont typeface="Arial" panose="020B0604020202020204" pitchFamily="34" charset="0"/>
              <a:buChar char="•"/>
            </a:pPr>
            <a:r>
              <a:rPr lang="en-US" dirty="0">
                <a:latin typeface="+mj-lt"/>
              </a:rPr>
              <a:t>Lottery tickets</a:t>
            </a:r>
          </a:p>
          <a:p>
            <a:pPr marL="285750" indent="-285750" algn="just">
              <a:buFont typeface="Arial" panose="020B0604020202020204" pitchFamily="34" charset="0"/>
              <a:buChar char="•"/>
            </a:pPr>
            <a:r>
              <a:rPr lang="en-US" dirty="0">
                <a:latin typeface="+mj-lt"/>
              </a:rPr>
              <a:t>Cash gifts</a:t>
            </a:r>
          </a:p>
          <a:p>
            <a:pPr marL="285750" indent="-285750" algn="just">
              <a:buFont typeface="Arial" panose="020B0604020202020204" pitchFamily="34" charset="0"/>
              <a:buChar char="•"/>
            </a:pPr>
            <a:r>
              <a:rPr lang="en-US" dirty="0">
                <a:latin typeface="+mj-lt"/>
              </a:rPr>
              <a:t>Any other service that results in a conflict of interest, any item that incurs a liability to the WIC program or violates any Federal, State or Local law or regulation.</a:t>
            </a:r>
          </a:p>
        </p:txBody>
      </p:sp>
      <p:sp>
        <p:nvSpPr>
          <p:cNvPr id="4" name="Slide Number Placeholder 3"/>
          <p:cNvSpPr>
            <a:spLocks noGrp="1"/>
          </p:cNvSpPr>
          <p:nvPr>
            <p:ph type="sldNum" sz="quarter" idx="10"/>
          </p:nvPr>
        </p:nvSpPr>
        <p:spPr/>
        <p:txBody>
          <a:bodyPr/>
          <a:lstStyle/>
          <a:p>
            <a:fld id="{277FD931-451E-4B36-ABA2-042D5FD0E452}" type="slidenum">
              <a:rPr lang="en-US" smtClean="0"/>
              <a:t>61</a:t>
            </a:fld>
            <a:endParaRPr lang="en-US" dirty="0"/>
          </a:p>
        </p:txBody>
      </p:sp>
    </p:spTree>
    <p:extLst>
      <p:ext uri="{BB962C8B-B14F-4D97-AF65-F5344CB8AC3E}">
        <p14:creationId xmlns:p14="http://schemas.microsoft.com/office/powerpoint/2010/main" val="17454802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8" y="4560570"/>
            <a:ext cx="6463747" cy="4320540"/>
          </a:xfrm>
        </p:spPr>
        <p:txBody>
          <a:bodyPr/>
          <a:lstStyle/>
          <a:p>
            <a:pPr algn="just"/>
            <a:r>
              <a:rPr lang="en-US" dirty="0">
                <a:latin typeface="+mj-lt"/>
                <a:ea typeface="Tahoma" panose="020B0604030504040204" pitchFamily="34" charset="0"/>
                <a:cs typeface="Tahoma" panose="020B0604030504040204" pitchFamily="34" charset="0"/>
              </a:rPr>
              <a:t>Allowing WIC customers to use vendor discounts in WIC purchases reinforces wise food purchasing practices, which is a goal of WIC nutrition education.</a:t>
            </a:r>
          </a:p>
          <a:p>
            <a:pPr algn="just"/>
            <a:endParaRPr lang="en-US" dirty="0">
              <a:latin typeface="+mj-lt"/>
              <a:ea typeface="Tahoma" panose="020B0604030504040204" pitchFamily="34" charset="0"/>
              <a:cs typeface="Tahoma" panose="020B0604030504040204" pitchFamily="34" charset="0"/>
            </a:endParaRPr>
          </a:p>
          <a:p>
            <a:pPr algn="just"/>
            <a:r>
              <a:rPr lang="en-US" dirty="0">
                <a:latin typeface="+mj-lt"/>
                <a:ea typeface="Tahoma" panose="020B0604030504040204" pitchFamily="34" charset="0"/>
                <a:cs typeface="Tahoma" panose="020B0604030504040204" pitchFamily="34" charset="0"/>
              </a:rPr>
              <a:t>You should ensure that your staff/cashiers are well informed about the use of different types of in-store promotions and coupons so that both participants and the WIC Program are able to achieve the maximum benefit from such offers.</a:t>
            </a:r>
          </a:p>
        </p:txBody>
      </p:sp>
      <p:sp>
        <p:nvSpPr>
          <p:cNvPr id="4" name="Slide Number Placeholder 3"/>
          <p:cNvSpPr>
            <a:spLocks noGrp="1"/>
          </p:cNvSpPr>
          <p:nvPr>
            <p:ph type="sldNum" sz="quarter" idx="10"/>
          </p:nvPr>
        </p:nvSpPr>
        <p:spPr/>
        <p:txBody>
          <a:bodyPr/>
          <a:lstStyle/>
          <a:p>
            <a:fld id="{71032A8B-634D-4E1C-A46A-472537D2DF8A}" type="slidenum">
              <a:rPr lang="en-US" smtClean="0"/>
              <a:pPr/>
              <a:t>62</a:t>
            </a:fld>
            <a:endParaRPr lang="en-US" dirty="0"/>
          </a:p>
        </p:txBody>
      </p:sp>
    </p:spTree>
    <p:extLst>
      <p:ext uri="{BB962C8B-B14F-4D97-AF65-F5344CB8AC3E}">
        <p14:creationId xmlns:p14="http://schemas.microsoft.com/office/powerpoint/2010/main" val="31353129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8" y="4560570"/>
            <a:ext cx="6463747" cy="4320540"/>
          </a:xfrm>
        </p:spPr>
        <p:txBody>
          <a:bodyPr>
            <a:normAutofit/>
          </a:bodyPr>
          <a:lstStyle/>
          <a:p>
            <a:pPr algn="just"/>
            <a:r>
              <a:rPr lang="en-US" dirty="0">
                <a:latin typeface="+mj-lt"/>
              </a:rPr>
              <a:t>There are several types of in-store promotions and coupons that your store may offer, some of which are listed on the screen. Please refer to your Vendor Manual for detailed definitions of each type of promotion.</a:t>
            </a:r>
          </a:p>
          <a:p>
            <a:endParaRPr lang="en-US" dirty="0">
              <a:latin typeface="Constantia" panose="02030602050306030303" pitchFamily="18" charset="0"/>
            </a:endParaRPr>
          </a:p>
        </p:txBody>
      </p:sp>
      <p:sp>
        <p:nvSpPr>
          <p:cNvPr id="4" name="Slide Number Placeholder 3"/>
          <p:cNvSpPr>
            <a:spLocks noGrp="1"/>
          </p:cNvSpPr>
          <p:nvPr>
            <p:ph type="sldNum" sz="quarter" idx="10"/>
          </p:nvPr>
        </p:nvSpPr>
        <p:spPr/>
        <p:txBody>
          <a:bodyPr/>
          <a:lstStyle/>
          <a:p>
            <a:fld id="{71032A8B-634D-4E1C-A46A-472537D2DF8A}" type="slidenum">
              <a:rPr lang="en-US" smtClean="0"/>
              <a:pPr/>
              <a:t>63</a:t>
            </a:fld>
            <a:endParaRPr lang="en-US" dirty="0"/>
          </a:p>
        </p:txBody>
      </p:sp>
    </p:spTree>
    <p:extLst>
      <p:ext uri="{BB962C8B-B14F-4D97-AF65-F5344CB8AC3E}">
        <p14:creationId xmlns:p14="http://schemas.microsoft.com/office/powerpoint/2010/main" val="19692556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8" y="4560570"/>
            <a:ext cx="6463747" cy="4320540"/>
          </a:xfrm>
        </p:spPr>
        <p:txBody>
          <a:bodyPr>
            <a:normAutofit/>
          </a:bodyPr>
          <a:lstStyle/>
          <a:p>
            <a:pPr algn="just"/>
            <a:r>
              <a:rPr lang="en-US" dirty="0">
                <a:latin typeface="+mj-lt"/>
              </a:rPr>
              <a:t>Per the USDA WIC EBT Operating Rules:
In a true BOGO, the free item cannot be deducted from the WIC customer’s benefit balance or reported to the State WIC Agency.
If a food item is advertised as “Buy one, get one free” with the disclosure that each item is sold for half the advertised price, both food items shall be redeemed using WIC benefits and shall reflect an item price of half the advertised price in the transaction.
This is a Quantity discount
If using this methodology for BOGOs, vendors must put this disclosure in store advertising </a:t>
            </a:r>
          </a:p>
        </p:txBody>
      </p:sp>
      <p:sp>
        <p:nvSpPr>
          <p:cNvPr id="4" name="Slide Number Placeholder 3"/>
          <p:cNvSpPr>
            <a:spLocks noGrp="1"/>
          </p:cNvSpPr>
          <p:nvPr>
            <p:ph type="sldNum" sz="quarter" idx="10"/>
          </p:nvPr>
        </p:nvSpPr>
        <p:spPr/>
        <p:txBody>
          <a:bodyPr/>
          <a:lstStyle/>
          <a:p>
            <a:pPr defTabSz="1264270">
              <a:defRPr/>
            </a:pPr>
            <a:fld id="{71032A8B-634D-4E1C-A46A-472537D2DF8A}" type="slidenum">
              <a:rPr lang="en-US">
                <a:solidFill>
                  <a:srgbClr val="000000"/>
                </a:solidFill>
                <a:latin typeface="Constantia"/>
              </a:rPr>
              <a:pPr defTabSz="1264270">
                <a:defRPr/>
              </a:pPr>
              <a:t>64</a:t>
            </a:fld>
            <a:endParaRPr lang="en-US" dirty="0">
              <a:solidFill>
                <a:srgbClr val="000000"/>
              </a:solidFill>
              <a:latin typeface="Constantia"/>
            </a:endParaRPr>
          </a:p>
        </p:txBody>
      </p:sp>
    </p:spTree>
    <p:extLst>
      <p:ext uri="{BB962C8B-B14F-4D97-AF65-F5344CB8AC3E}">
        <p14:creationId xmlns:p14="http://schemas.microsoft.com/office/powerpoint/2010/main" val="37413501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0FFEE898-9CAC-4C79-A637-A34F117C148D}" type="slidenum">
              <a:rPr lang="en-US" smtClean="0"/>
              <a:pPr/>
              <a:t>65</a:t>
            </a:fld>
            <a:endParaRPr lang="en-US" dirty="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xfrm>
            <a:off x="425728" y="4560570"/>
            <a:ext cx="6463747" cy="4320540"/>
          </a:xfrm>
          <a:noFill/>
          <a:ln/>
        </p:spPr>
        <p:txBody>
          <a:bodyPr/>
          <a:lstStyle/>
          <a:p>
            <a:pPr algn="just"/>
            <a:r>
              <a:rPr lang="en-US" dirty="0">
                <a:latin typeface="+mj-lt"/>
                <a:ea typeface="Tahoma" panose="020B0604030504040204" pitchFamily="34" charset="0"/>
                <a:cs typeface="Tahoma" panose="020B0604030504040204" pitchFamily="34" charset="0"/>
              </a:rPr>
              <a:t>Now let’s discuss sales tax and cash back:
WIC vendors cannot tax WIC items or charge WIC customers tax on manufacturer’s coupons
Also, cash back is not permitted as a result of a vendor discount in any WIC transaction. In a transaction that only includes WIC items, all vendor discounts must be applied to the WIC transaction, thus benefiting the program.
</a:t>
            </a:r>
            <a:r>
              <a:rPr lang="en-US" sz="1500" dirty="0">
                <a:latin typeface="Constantia" panose="02030602050306030303" pitchFamily="18" charset="0"/>
                <a:ea typeface="Tahoma" panose="020B0604030504040204" pitchFamily="34" charset="0"/>
                <a:cs typeface="Tahoma" panose="020B0604030504040204" pitchFamily="34" charset="0"/>
              </a:rPr>
              <a:t>
</a:t>
            </a: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a:r>
              <a:rPr lang="en-US" sz="1500" dirty="0">
                <a:latin typeface="Constantia" panose="02030602050306030303" pitchFamily="18" charset="0"/>
                <a:ea typeface="Tahoma" panose="020B0604030504040204" pitchFamily="34" charset="0"/>
                <a:cs typeface="Tahoma" panose="020B0604030504040204" pitchFamily="34" charset="0"/>
              </a:rPr>
              <a:t>bill and money from supermarket_Fotolia_85165590_Subscription_XL</a:t>
            </a:r>
            <a:endParaRPr lang="en-US" sz="1500" dirty="0">
              <a:solidFill>
                <a:srgbClr val="FF0000"/>
              </a:solidFill>
              <a:latin typeface="Constantia" panose="02030602050306030303" pitchFamily="18"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456152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xfrm>
            <a:off x="425727" y="4634243"/>
            <a:ext cx="6463748" cy="4386216"/>
          </a:xfrm>
          <a:noFill/>
          <a:ln/>
        </p:spPr>
        <p:txBody>
          <a:bodyPr lIns="98186" tIns="49093" rIns="98186" bIns="49093"/>
          <a:lstStyle/>
          <a:p>
            <a:pPr algn="just"/>
            <a:r>
              <a:rPr lang="en-US" dirty="0">
                <a:latin typeface="+mj-lt"/>
              </a:rPr>
              <a:t>Vendors are encouraged to check in about any customer service issues related to vendor management. Routine monitoring visits are a good time to do so. 
We are interested in hearing any concerns and complaints you may have. In the back of the Vendor Manual is a form that you can use to report inappropriate behaviors by WIC customers. The form can also be downloaded from the website listed on the screen and is available in your vendor manual.
If you become aware of issues with other vendors, you can report them on the same form.</a:t>
            </a:r>
          </a:p>
        </p:txBody>
      </p:sp>
      <p:sp>
        <p:nvSpPr>
          <p:cNvPr id="2" name="Slide Number Placeholder 1"/>
          <p:cNvSpPr>
            <a:spLocks noGrp="1"/>
          </p:cNvSpPr>
          <p:nvPr>
            <p:ph type="sldNum" sz="quarter" idx="10"/>
          </p:nvPr>
        </p:nvSpPr>
        <p:spPr/>
        <p:txBody>
          <a:bodyPr/>
          <a:lstStyle/>
          <a:p>
            <a:fld id="{277FD931-451E-4B36-ABA2-042D5FD0E452}" type="slidenum">
              <a:rPr lang="en-US" smtClean="0"/>
              <a:t>66</a:t>
            </a:fld>
            <a:endParaRPr lang="en-US" dirty="0"/>
          </a:p>
        </p:txBody>
      </p:sp>
    </p:spTree>
    <p:extLst>
      <p:ext uri="{BB962C8B-B14F-4D97-AF65-F5344CB8AC3E}">
        <p14:creationId xmlns:p14="http://schemas.microsoft.com/office/powerpoint/2010/main" val="18787828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6027089" cy="4320540"/>
          </a:xfrm>
        </p:spPr>
        <p:txBody>
          <a:bodyPr/>
          <a:lstStyle/>
          <a:p>
            <a:pPr algn="just"/>
            <a:r>
              <a:rPr lang="en-US" dirty="0">
                <a:latin typeface="+mj-lt"/>
                <a:ea typeface="Tahoma" panose="020B0604030504040204" pitchFamily="34" charset="0"/>
                <a:cs typeface="Tahoma" panose="020B0604030504040204" pitchFamily="34" charset="0"/>
              </a:rPr>
              <a:t>It is the vendor owner’s responsibility to ensure all cashiers are trained on WIC as it pertains to the following: </a:t>
            </a:r>
          </a:p>
          <a:p>
            <a:pPr algn="just"/>
            <a:r>
              <a:rPr lang="en-US" dirty="0">
                <a:latin typeface="+mj-lt"/>
                <a:ea typeface="Tahoma" panose="020B0604030504040204" pitchFamily="34" charset="0"/>
                <a:cs typeface="Tahoma" panose="020B0604030504040204" pitchFamily="34" charset="0"/>
              </a:rPr>
              <a:t>Exempt infant formulas and WIC-eligible nutritionals (medical foods) – the list of exempt infant formulas and WIC eligible nutritionals can be found on the NC WIC Vendor’s Connection website listed on the slide. </a:t>
            </a:r>
          </a:p>
          <a:p>
            <a:pPr algn="just"/>
            <a:r>
              <a:rPr lang="en-US" dirty="0">
                <a:latin typeface="+mj-lt"/>
                <a:ea typeface="Tahoma" panose="020B0604030504040204" pitchFamily="34" charset="0"/>
                <a:cs typeface="Tahoma" panose="020B0604030504040204" pitchFamily="34" charset="0"/>
              </a:rPr>
              <a:t>Allowing same courtesies to WIC customers as non-WIC customers </a:t>
            </a:r>
          </a:p>
          <a:p>
            <a:pPr algn="just"/>
            <a:r>
              <a:rPr lang="en-US" dirty="0">
                <a:latin typeface="+mj-lt"/>
                <a:ea typeface="Tahoma" panose="020B0604030504040204" pitchFamily="34" charset="0"/>
                <a:cs typeface="Tahoma" panose="020B0604030504040204" pitchFamily="34" charset="0"/>
              </a:rPr>
              <a:t>Completing eWIC transactions.  </a:t>
            </a:r>
          </a:p>
          <a:p>
            <a:pPr lvl="1"/>
            <a:endParaRPr lang="en-US" dirty="0">
              <a:latin typeface="Constantia" panose="02030602050306030303" pitchFamily="18"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327D4439-2406-442D-8C52-7E5898E524B3}" type="slidenum">
              <a:rPr lang="en-US" smtClean="0"/>
              <a:t>67</a:t>
            </a:fld>
            <a:endParaRPr lang="en-US" dirty="0"/>
          </a:p>
        </p:txBody>
      </p:sp>
    </p:spTree>
    <p:extLst>
      <p:ext uri="{BB962C8B-B14F-4D97-AF65-F5344CB8AC3E}">
        <p14:creationId xmlns:p14="http://schemas.microsoft.com/office/powerpoint/2010/main" val="19418034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move on to the renewal process, let’s pause for questions.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535562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j-lt"/>
              </a:rPr>
              <a:t>We will now review the required forms necessary for this renewal year.</a:t>
            </a:r>
          </a:p>
        </p:txBody>
      </p:sp>
      <p:sp>
        <p:nvSpPr>
          <p:cNvPr id="4" name="Slide Number Placeholder 3"/>
          <p:cNvSpPr>
            <a:spLocks noGrp="1"/>
          </p:cNvSpPr>
          <p:nvPr>
            <p:ph type="sldNum" sz="quarter" idx="5"/>
          </p:nvPr>
        </p:nvSpPr>
        <p:spPr/>
        <p:txBody>
          <a:bodyPr/>
          <a:lstStyle/>
          <a:p>
            <a:fld id="{B045B7DE-1198-4F2F-B574-CA8CAE341642}" type="slidenum">
              <a:rPr lang="en-US" smtClean="0"/>
              <a:t>69</a:t>
            </a:fld>
            <a:endParaRPr lang="en-US" dirty="0"/>
          </a:p>
        </p:txBody>
      </p:sp>
    </p:spTree>
    <p:extLst>
      <p:ext uri="{BB962C8B-B14F-4D97-AF65-F5344CB8AC3E}">
        <p14:creationId xmlns:p14="http://schemas.microsoft.com/office/powerpoint/2010/main" val="1705411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AF24A432-ABBA-492C-B3E3-4665793B1D27}" type="slidenum">
              <a:rPr lang="en-US" smtClean="0">
                <a:latin typeface="Constantia" panose="02030602050306030303" pitchFamily="18" charset="0"/>
                <a:ea typeface="Tahoma" pitchFamily="34" charset="0"/>
                <a:cs typeface="Tahoma" pitchFamily="34" charset="0"/>
              </a:rPr>
              <a:pPr/>
              <a:t>7</a:t>
            </a:fld>
            <a:endParaRPr lang="en-US" dirty="0">
              <a:latin typeface="Constantia" panose="02030602050306030303" pitchFamily="18" charset="0"/>
              <a:ea typeface="Tahoma" pitchFamily="34" charset="0"/>
              <a:cs typeface="Tahoma" pitchFamily="34" charset="0"/>
            </a:endParaRPr>
          </a:p>
        </p:txBody>
      </p:sp>
      <p:sp>
        <p:nvSpPr>
          <p:cNvPr id="73731" name="Slide Image Placeholder 1"/>
          <p:cNvSpPr>
            <a:spLocks noGrp="1" noRot="1" noChangeAspect="1" noTextEdit="1"/>
          </p:cNvSpPr>
          <p:nvPr>
            <p:ph type="sldImg"/>
          </p:nvPr>
        </p:nvSpPr>
        <p:spPr>
          <a:xfrm>
            <a:off x="477838" y="730250"/>
            <a:ext cx="6497637" cy="3656013"/>
          </a:xfrm>
          <a:ln/>
        </p:spPr>
      </p:sp>
      <p:sp>
        <p:nvSpPr>
          <p:cNvPr id="73732" name="Notes Placeholder 2"/>
          <p:cNvSpPr>
            <a:spLocks noGrp="1"/>
          </p:cNvSpPr>
          <p:nvPr>
            <p:ph type="body" idx="1"/>
          </p:nvPr>
        </p:nvSpPr>
        <p:spPr>
          <a:xfrm>
            <a:off x="556592" y="4630579"/>
            <a:ext cx="6281529" cy="4533271"/>
          </a:xfrm>
          <a:noFill/>
          <a:ln/>
        </p:spPr>
        <p:txBody>
          <a:bodyPr lIns="97407" tIns="48705" rIns="97407" bIns="48705"/>
          <a:lstStyle/>
          <a:p>
            <a:pPr algn="just"/>
            <a:r>
              <a:rPr lang="en-US" dirty="0">
                <a:ea typeface="Tahoma" pitchFamily="34" charset="0"/>
                <a:cs typeface="Tahoma" pitchFamily="34" charset="0"/>
              </a:rPr>
              <a:t>Let’s discuss the definition of a Free-standing pharmacy. </a:t>
            </a:r>
          </a:p>
          <a:p>
            <a:pPr marL="285750" indent="-285750" algn="just">
              <a:buFont typeface="Arial" panose="020B0604020202020204" pitchFamily="34" charset="0"/>
              <a:buChar char="•"/>
            </a:pPr>
            <a:r>
              <a:rPr lang="en-US" dirty="0">
                <a:ea typeface="Tahoma" pitchFamily="34" charset="0"/>
                <a:cs typeface="Tahoma" pitchFamily="34" charset="0"/>
              </a:rPr>
              <a:t> A free-standing pharmacy is a pharmacy that does not operate within another retail store. This includes free-standing pharmacies that are chain stores and free-standing pharmacies participating under a WIC corporate agreement. Pharmacies that operate within a retail store, such as Food Lion or Wal-Mart, are not included in this category. Such pharmacies will be authorized as part of the retail store and will not be authorized independently. </a:t>
            </a:r>
          </a:p>
          <a:p>
            <a:pPr marL="285750" indent="-285750" algn="just">
              <a:buFont typeface="Arial" panose="020B0604020202020204" pitchFamily="34" charset="0"/>
              <a:buChar char="•"/>
            </a:pPr>
            <a:endParaRPr lang="en-US" dirty="0">
              <a:ea typeface="Tahoma" pitchFamily="34" charset="0"/>
              <a:cs typeface="Tahoma" pitchFamily="34" charset="0"/>
            </a:endParaRPr>
          </a:p>
          <a:p>
            <a:pPr marL="285750" indent="-285750" algn="just">
              <a:buFont typeface="Arial" panose="020B0604020202020204" pitchFamily="34" charset="0"/>
              <a:buChar char="•"/>
            </a:pPr>
            <a:r>
              <a:rPr lang="en-US" dirty="0">
                <a:ea typeface="Tahoma" pitchFamily="34" charset="0"/>
                <a:cs typeface="Tahoma" pitchFamily="34" charset="0"/>
              </a:rPr>
              <a:t>This definition can be found in your Vendor Manual.</a:t>
            </a:r>
          </a:p>
          <a:p>
            <a:pPr algn="just"/>
            <a:endParaRPr lang="en-US" sz="1500" dirty="0">
              <a:latin typeface="Constantia" panose="02030602050306030303" pitchFamily="18" charset="0"/>
              <a:ea typeface="Tahoma" pitchFamily="34" charset="0"/>
              <a:cs typeface="Tahoma" pitchFamily="34" charset="0"/>
            </a:endParaRPr>
          </a:p>
          <a:p>
            <a:pPr algn="just"/>
            <a:r>
              <a:rPr lang="en-US" sz="1500" dirty="0">
                <a:latin typeface="Constantia" panose="02030602050306030303" pitchFamily="18" charset="0"/>
                <a:ea typeface="Tahoma" pitchFamily="34" charset="0"/>
                <a:cs typeface="Tahoma" pitchFamily="34" charset="0"/>
              </a:rPr>
              <a:t>	</a:t>
            </a:r>
            <a:endParaRPr lang="en-US" dirty="0"/>
          </a:p>
        </p:txBody>
      </p:sp>
    </p:spTree>
    <p:extLst>
      <p:ext uri="{BB962C8B-B14F-4D97-AF65-F5344CB8AC3E}">
        <p14:creationId xmlns:p14="http://schemas.microsoft.com/office/powerpoint/2010/main" val="37176998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comply with renewal requirements, update documents need to be completed.</a:t>
            </a:r>
          </a:p>
          <a:p>
            <a:endParaRPr lang="en-US" dirty="0"/>
          </a:p>
          <a:p>
            <a:r>
              <a:rPr lang="en-US" dirty="0"/>
              <a:t>For corporate contract vendors, the corporate office will update the vendor record. Store managers must complete annual training (what is being done today) and submit the verification of attendance. Remember to submit your verification of attendance to me, your vendor coordinator.</a:t>
            </a:r>
          </a:p>
          <a:p>
            <a:endParaRPr lang="en-US" dirty="0"/>
          </a:p>
          <a:p>
            <a:r>
              <a:rPr lang="en-US" dirty="0"/>
              <a:t>Non-corporate contract vendors will complete their pre-populated NC WIC Information Update form, an eWIC Update for Non-corporate vendors form and a Verification of Attendance form. All forms need to be completed accurately, honestly and returned to me.</a:t>
            </a:r>
          </a:p>
        </p:txBody>
      </p:sp>
      <p:sp>
        <p:nvSpPr>
          <p:cNvPr id="4" name="Slide Number Placeholder 3"/>
          <p:cNvSpPr>
            <a:spLocks noGrp="1"/>
          </p:cNvSpPr>
          <p:nvPr>
            <p:ph type="sldNum" sz="quarter" idx="5"/>
          </p:nvPr>
        </p:nvSpPr>
        <p:spPr/>
        <p:txBody>
          <a:bodyPr/>
          <a:lstStyle/>
          <a:p>
            <a:fld id="{B045B7DE-1198-4F2F-B574-CA8CAE341642}" type="slidenum">
              <a:rPr lang="en-US" smtClean="0"/>
              <a:t>70</a:t>
            </a:fld>
            <a:endParaRPr lang="en-US" dirty="0"/>
          </a:p>
        </p:txBody>
      </p:sp>
    </p:spTree>
    <p:extLst>
      <p:ext uri="{BB962C8B-B14F-4D97-AF65-F5344CB8AC3E}">
        <p14:creationId xmlns:p14="http://schemas.microsoft.com/office/powerpoint/2010/main" val="186039901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form to be completed is the NC WIC Information Update. </a:t>
            </a:r>
          </a:p>
          <a:p>
            <a:endParaRPr lang="en-US" dirty="0"/>
          </a:p>
          <a:p>
            <a:r>
              <a:rPr lang="en-US" dirty="0"/>
              <a:t>If your store is a non-corporate contract vendor, you have received a pre-populated NC WIC Information Update form. </a:t>
            </a:r>
          </a:p>
          <a:p>
            <a:endParaRPr lang="en-US" dirty="0"/>
          </a:p>
          <a:p>
            <a:r>
              <a:rPr lang="en-US" dirty="0"/>
              <a:t>Please review the form for accuracy and completeness and make corrections or update information where necessary.</a:t>
            </a:r>
          </a:p>
        </p:txBody>
      </p:sp>
      <p:sp>
        <p:nvSpPr>
          <p:cNvPr id="5" name="Slide Number Placeholder 4"/>
          <p:cNvSpPr>
            <a:spLocks noGrp="1"/>
          </p:cNvSpPr>
          <p:nvPr>
            <p:ph type="sldNum" sz="quarter" idx="11"/>
          </p:nvPr>
        </p:nvSpPr>
        <p:spPr/>
        <p:txBody>
          <a:bodyPr/>
          <a:lstStyle/>
          <a:p>
            <a:fld id="{B045B7DE-1198-4F2F-B574-CA8CAE341642}" type="slidenum">
              <a:rPr lang="en-US" smtClean="0"/>
              <a:t>71</a:t>
            </a:fld>
            <a:endParaRPr lang="en-US" dirty="0"/>
          </a:p>
        </p:txBody>
      </p:sp>
    </p:spTree>
    <p:extLst>
      <p:ext uri="{BB962C8B-B14F-4D97-AF65-F5344CB8AC3E}">
        <p14:creationId xmlns:p14="http://schemas.microsoft.com/office/powerpoint/2010/main" val="36736156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please note that the Business Integrity question at the bottom of the form, must be read and answered</a:t>
            </a:r>
          </a:p>
          <a:p>
            <a:r>
              <a:rPr lang="en-US" dirty="0"/>
              <a:t>This form must </a:t>
            </a:r>
            <a:r>
              <a:rPr lang="en-US" b="1" u="sng" dirty="0"/>
              <a:t>only</a:t>
            </a:r>
            <a:r>
              <a:rPr lang="en-US" dirty="0"/>
              <a:t> be signed and dated by the owner or officer </a:t>
            </a:r>
            <a:r>
              <a:rPr lang="en-US" b="1" dirty="0"/>
              <a:t>(No Managers)</a:t>
            </a:r>
          </a:p>
          <a:p>
            <a:endParaRPr lang="en-US" dirty="0"/>
          </a:p>
          <a:p>
            <a:r>
              <a:rPr lang="en-US" dirty="0"/>
              <a:t>Also note, the owner/officer signing should be listed as an owner/officer in section II.</a:t>
            </a:r>
          </a:p>
          <a:p>
            <a:endParaRPr lang="en-US" dirty="0"/>
          </a:p>
          <a:p>
            <a:r>
              <a:rPr lang="en-US" dirty="0"/>
              <a:t>We know there are some stores that have multiple owners and or officers so, </a:t>
            </a:r>
            <a:r>
              <a:rPr lang="en-US" b="1" u="sng" dirty="0"/>
              <a:t>remember that a list must </a:t>
            </a:r>
            <a:r>
              <a:rPr lang="en-US" dirty="0"/>
              <a:t>be included if your store has multiple owners/officers, if they are not already listed on the form. The list should contain at minimum, the President, Vice President, Secretary and Treasurer.</a:t>
            </a:r>
          </a:p>
        </p:txBody>
      </p:sp>
      <p:sp>
        <p:nvSpPr>
          <p:cNvPr id="5" name="Slide Number Placeholder 4"/>
          <p:cNvSpPr>
            <a:spLocks noGrp="1"/>
          </p:cNvSpPr>
          <p:nvPr>
            <p:ph type="sldNum" sz="quarter" idx="5"/>
          </p:nvPr>
        </p:nvSpPr>
        <p:spPr/>
        <p:txBody>
          <a:bodyPr/>
          <a:lstStyle/>
          <a:p>
            <a:fld id="{B045B7DE-1198-4F2F-B574-CA8CAE341642}" type="slidenum">
              <a:rPr lang="en-US" smtClean="0"/>
              <a:t>72</a:t>
            </a:fld>
            <a:endParaRPr lang="en-US" dirty="0"/>
          </a:p>
        </p:txBody>
      </p:sp>
    </p:spTree>
    <p:extLst>
      <p:ext uri="{BB962C8B-B14F-4D97-AF65-F5344CB8AC3E}">
        <p14:creationId xmlns:p14="http://schemas.microsoft.com/office/powerpoint/2010/main" val="40431595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685800"/>
            <a:ext cx="6248400" cy="3516313"/>
          </a:xfrm>
        </p:spPr>
      </p:sp>
      <p:sp>
        <p:nvSpPr>
          <p:cNvPr id="3" name="Notes Placeholder 2"/>
          <p:cNvSpPr>
            <a:spLocks noGrp="1"/>
          </p:cNvSpPr>
          <p:nvPr>
            <p:ph type="body" idx="1"/>
          </p:nvPr>
        </p:nvSpPr>
        <p:spPr>
          <a:xfrm>
            <a:off x="458788" y="4560570"/>
            <a:ext cx="6397624" cy="4888230"/>
          </a:xfrm>
        </p:spPr>
        <p:txBody>
          <a:bodyPr/>
          <a:lstStyle/>
          <a:p>
            <a:r>
              <a:rPr lang="en-US" dirty="0"/>
              <a:t>An eWIC Update form regarding eWIC point of sale information, must be completed by all non-corporate contract vendors each year.</a:t>
            </a:r>
          </a:p>
          <a:p>
            <a:endParaRPr lang="en-US" dirty="0"/>
          </a:p>
          <a:p>
            <a:r>
              <a:rPr lang="en-US" dirty="0"/>
              <a:t>This form will help keep files current on the type of POS system you have. It will also inform us of any changes such as, intention to upgrade to an integrated system if currently using a stand-beside device. </a:t>
            </a:r>
          </a:p>
          <a:p>
            <a:endParaRPr lang="en-US" dirty="0"/>
          </a:p>
          <a:p>
            <a:r>
              <a:rPr lang="en-US" dirty="0"/>
              <a:t>The information needed regarding the vendor’s cash register system:</a:t>
            </a:r>
          </a:p>
          <a:p>
            <a:pPr marL="285582" indent="-285582">
              <a:buFont typeface="Arial" panose="020B0604020202020204" pitchFamily="34" charset="0"/>
              <a:buChar char="•"/>
            </a:pPr>
            <a:r>
              <a:rPr lang="en-US" dirty="0"/>
              <a:t>Do you have a stand beside device or integrated system</a:t>
            </a:r>
          </a:p>
          <a:p>
            <a:endParaRPr lang="en-US" dirty="0"/>
          </a:p>
          <a:p>
            <a:pPr marL="285582" indent="-285582">
              <a:buFont typeface="Arial" panose="020B0604020202020204" pitchFamily="34" charset="0"/>
              <a:buChar char="•"/>
            </a:pPr>
            <a:r>
              <a:rPr lang="en-US" dirty="0"/>
              <a:t>If system is integrated, you should provide:</a:t>
            </a:r>
          </a:p>
          <a:p>
            <a:pPr marL="894718" lvl="1" indent="-285582">
              <a:buFont typeface="Arial" panose="020B0604020202020204" pitchFamily="34" charset="0"/>
              <a:buChar char="•"/>
            </a:pPr>
            <a:r>
              <a:rPr lang="en-US" dirty="0"/>
              <a:t>Point of Sale Provider, </a:t>
            </a:r>
          </a:p>
          <a:p>
            <a:pPr marL="894718" lvl="1" indent="-285582">
              <a:buFont typeface="Arial" panose="020B0604020202020204" pitchFamily="34" charset="0"/>
              <a:buChar char="•"/>
            </a:pPr>
            <a:r>
              <a:rPr lang="en-US" dirty="0"/>
              <a:t>Third-Party Processor, and</a:t>
            </a:r>
          </a:p>
          <a:p>
            <a:pPr marL="894718" lvl="1" indent="-285582">
              <a:buFont typeface="Arial" panose="020B0604020202020204" pitchFamily="34" charset="0"/>
              <a:buChar char="•"/>
            </a:pPr>
            <a:r>
              <a:rPr lang="en-US" dirty="0"/>
              <a:t>Any plans for upgrading the current system and the time frame for the upgrade</a:t>
            </a:r>
          </a:p>
          <a:p>
            <a:pPr lvl="1"/>
            <a:endParaRPr lang="en-US" dirty="0"/>
          </a:p>
          <a:p>
            <a:pPr marL="296408" indent="-296408">
              <a:buFont typeface="Arial" panose="020B0604020202020204" pitchFamily="34" charset="0"/>
              <a:buChar char="•"/>
            </a:pPr>
            <a:r>
              <a:rPr lang="en-US" dirty="0"/>
              <a:t>If you have a stand beside device, are there any plans for upgrading to an integrated system and the time-frame for the upgrade, if applicable.</a:t>
            </a:r>
          </a:p>
          <a:p>
            <a:endParaRPr lang="en-US" dirty="0"/>
          </a:p>
        </p:txBody>
      </p:sp>
      <p:sp>
        <p:nvSpPr>
          <p:cNvPr id="5" name="Slide Number Placeholder 4"/>
          <p:cNvSpPr>
            <a:spLocks noGrp="1"/>
          </p:cNvSpPr>
          <p:nvPr>
            <p:ph type="sldNum" sz="quarter" idx="5"/>
          </p:nvPr>
        </p:nvSpPr>
        <p:spPr/>
        <p:txBody>
          <a:bodyPr/>
          <a:lstStyle/>
          <a:p>
            <a:fld id="{B045B7DE-1198-4F2F-B574-CA8CAE341642}" type="slidenum">
              <a:rPr lang="en-US" smtClean="0"/>
              <a:t>73</a:t>
            </a:fld>
            <a:endParaRPr lang="en-US" dirty="0"/>
          </a:p>
        </p:txBody>
      </p:sp>
    </p:spTree>
    <p:extLst>
      <p:ext uri="{BB962C8B-B14F-4D97-AF65-F5344CB8AC3E}">
        <p14:creationId xmlns:p14="http://schemas.microsoft.com/office/powerpoint/2010/main" val="190158413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0863" y="414338"/>
            <a:ext cx="6213475" cy="3495675"/>
          </a:xfrm>
        </p:spPr>
      </p:sp>
      <p:sp>
        <p:nvSpPr>
          <p:cNvPr id="3" name="Notes Placeholder 2"/>
          <p:cNvSpPr>
            <a:spLocks noGrp="1"/>
          </p:cNvSpPr>
          <p:nvPr>
            <p:ph type="body" idx="1"/>
          </p:nvPr>
        </p:nvSpPr>
        <p:spPr>
          <a:xfrm>
            <a:off x="458787" y="4038600"/>
            <a:ext cx="6397625" cy="5410199"/>
          </a:xfrm>
        </p:spPr>
        <p:txBody>
          <a:bodyPr/>
          <a:lstStyle/>
          <a:p>
            <a:r>
              <a:rPr lang="en-US" sz="1450" dirty="0"/>
              <a:t>The reason for this form is:</a:t>
            </a:r>
          </a:p>
          <a:p>
            <a:r>
              <a:rPr lang="en-US" sz="1450" dirty="0"/>
              <a:t>Per the Terms of Vendor Agreement Section I, a vendor must:</a:t>
            </a:r>
            <a:endParaRPr lang="en-US" sz="1450" dirty="0">
              <a:solidFill>
                <a:prstClr val="black">
                  <a:lumMod val="75000"/>
                  <a:lumOff val="25000"/>
                </a:prstClr>
              </a:solidFill>
            </a:endParaRPr>
          </a:p>
          <a:p>
            <a:pPr defTabSz="456862">
              <a:spcBef>
                <a:spcPts val="1000"/>
              </a:spcBef>
              <a:buClr>
                <a:srgbClr val="A53010"/>
              </a:buClr>
              <a:defRPr/>
            </a:pPr>
            <a:r>
              <a:rPr lang="en-US" sz="1450" dirty="0">
                <a:solidFill>
                  <a:prstClr val="black">
                    <a:lumMod val="75000"/>
                    <a:lumOff val="25000"/>
                  </a:prstClr>
                </a:solidFill>
              </a:rPr>
              <a:t>15.	Comply with the following Electronic Benefit Transfer (EBT) provisions in the Terms of Vendor Agreement:</a:t>
            </a:r>
          </a:p>
          <a:p>
            <a:pPr defTabSz="456862">
              <a:spcBef>
                <a:spcPts val="1000"/>
              </a:spcBef>
              <a:buClr>
                <a:srgbClr val="A53010"/>
              </a:buClr>
              <a:defRPr/>
            </a:pPr>
            <a:r>
              <a:rPr lang="en-US" sz="1450" dirty="0">
                <a:solidFill>
                  <a:prstClr val="black">
                    <a:lumMod val="75000"/>
                    <a:lumOff val="25000"/>
                  </a:prstClr>
                </a:solidFill>
              </a:rPr>
              <a:t>	e.	Request the North Carolina EBT Processor re-certify its in-store system if the vendor alters or revises the system in any manner that impacts the EBT redemption or claims processing system after initial certification is 	completed. </a:t>
            </a:r>
          </a:p>
          <a:p>
            <a:pPr defTabSz="456862">
              <a:spcBef>
                <a:spcPts val="1000"/>
              </a:spcBef>
              <a:buClr>
                <a:srgbClr val="A53010"/>
              </a:buClr>
              <a:defRPr/>
            </a:pPr>
            <a:r>
              <a:rPr lang="en-US" sz="1450" dirty="0">
                <a:solidFill>
                  <a:prstClr val="black">
                    <a:lumMod val="75000"/>
                    <a:lumOff val="25000"/>
                  </a:prstClr>
                </a:solidFill>
              </a:rPr>
              <a:t>The following applies:</a:t>
            </a:r>
          </a:p>
          <a:p>
            <a:pPr defTabSz="456862">
              <a:spcBef>
                <a:spcPts val="1000"/>
              </a:spcBef>
              <a:buClr>
                <a:srgbClr val="A53010"/>
              </a:buClr>
              <a:defRPr/>
            </a:pPr>
            <a:r>
              <a:rPr lang="en-US" sz="1450" dirty="0">
                <a:solidFill>
                  <a:prstClr val="black">
                    <a:lumMod val="75000"/>
                    <a:lumOff val="25000"/>
                  </a:prstClr>
                </a:solidFill>
              </a:rPr>
              <a:t>(1)	If the EBT system is reconfigured or modified by the vendor and/or other parties in such a way that the WIC in-store system no longer exhibits the required system accuracy, integrity, or performance required and under which requirements the WIC in-store system was certified, the State will not accept a redemption;</a:t>
            </a:r>
          </a:p>
          <a:p>
            <a:pPr marL="342799" indent="-342799" defTabSz="456862">
              <a:spcBef>
                <a:spcPts val="1000"/>
              </a:spcBef>
              <a:buClr>
                <a:srgbClr val="A53010"/>
              </a:buClr>
              <a:buAutoNum type="arabicParenBoth" startAt="2"/>
              <a:defRPr/>
            </a:pPr>
            <a:r>
              <a:rPr lang="en-US" sz="1450" dirty="0">
                <a:solidFill>
                  <a:prstClr val="black">
                    <a:lumMod val="75000"/>
                    <a:lumOff val="25000"/>
                  </a:prstClr>
                </a:solidFill>
              </a:rPr>
              <a:t>The vendor is liable for the costs of all recertification events needed to return the EBT system for all outlets covered by this agreement to full compliance with the State Agency’s system requirements.  Failure to seek recertification when the vendor’s system is altered/revised shall subject the vendor to the financial liabilities for all transactions processed.</a:t>
            </a:r>
          </a:p>
          <a:p>
            <a:endParaRPr lang="en-US" dirty="0"/>
          </a:p>
        </p:txBody>
      </p:sp>
      <p:sp>
        <p:nvSpPr>
          <p:cNvPr id="5" name="Slide Number Placeholder 4"/>
          <p:cNvSpPr>
            <a:spLocks noGrp="1"/>
          </p:cNvSpPr>
          <p:nvPr>
            <p:ph type="sldNum" sz="quarter" idx="5"/>
          </p:nvPr>
        </p:nvSpPr>
        <p:spPr/>
        <p:txBody>
          <a:bodyPr/>
          <a:lstStyle/>
          <a:p>
            <a:fld id="{B045B7DE-1198-4F2F-B574-CA8CAE341642}" type="slidenum">
              <a:rPr lang="en-US" smtClean="0"/>
              <a:t>74</a:t>
            </a:fld>
            <a:endParaRPr lang="en-US" dirty="0"/>
          </a:p>
        </p:txBody>
      </p:sp>
    </p:spTree>
    <p:extLst>
      <p:ext uri="{BB962C8B-B14F-4D97-AF65-F5344CB8AC3E}">
        <p14:creationId xmlns:p14="http://schemas.microsoft.com/office/powerpoint/2010/main" val="91026567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595313" y="701675"/>
            <a:ext cx="6124575" cy="3446463"/>
          </a:xfrm>
          <a:ln/>
        </p:spPr>
      </p:sp>
      <p:sp>
        <p:nvSpPr>
          <p:cNvPr id="49155" name="Notes Placeholder 2"/>
          <p:cNvSpPr>
            <a:spLocks noGrp="1"/>
          </p:cNvSpPr>
          <p:nvPr>
            <p:ph type="body" idx="1"/>
          </p:nvPr>
        </p:nvSpPr>
        <p:spPr>
          <a:noFill/>
          <a:ln/>
        </p:spPr>
        <p:txBody>
          <a:bodyPr/>
          <a:lstStyle/>
          <a:p>
            <a:r>
              <a:rPr lang="en-US" dirty="0">
                <a:cs typeface="Times New Roman" panose="02020603050405020304" pitchFamily="18" charset="0"/>
              </a:rPr>
              <a:t>You must check off all items received in your training packet.</a:t>
            </a:r>
          </a:p>
          <a:p>
            <a:endParaRPr lang="en-US" dirty="0">
              <a:cs typeface="Times New Roman" panose="02020603050405020304" pitchFamily="18" charset="0"/>
            </a:endParaRPr>
          </a:p>
          <a:p>
            <a:r>
              <a:rPr lang="en-US" dirty="0">
                <a:cs typeface="Times New Roman" panose="02020603050405020304" pitchFamily="18" charset="0"/>
              </a:rPr>
              <a:t>The Vendor number must be documented as well as the vendor’s store name. the store representative attending training needs to print and sign their name on the verification of attendance and date the form.</a:t>
            </a:r>
          </a:p>
          <a:p>
            <a:endParaRPr lang="en-US" dirty="0">
              <a:cs typeface="Times New Roman" panose="02020603050405020304" pitchFamily="18" charset="0"/>
            </a:endParaRPr>
          </a:p>
          <a:p>
            <a:r>
              <a:rPr lang="en-US" dirty="0">
                <a:cs typeface="Times New Roman" panose="02020603050405020304" pitchFamily="18" charset="0"/>
              </a:rPr>
              <a:t>If multiple employees are attending training right now, I only need one verification of attendance form submitted. </a:t>
            </a:r>
            <a:endParaRPr lang="en-US" dirty="0"/>
          </a:p>
        </p:txBody>
      </p:sp>
      <p:sp>
        <p:nvSpPr>
          <p:cNvPr id="49156" name="Slide Number Placeholder 3"/>
          <p:cNvSpPr>
            <a:spLocks noGrp="1"/>
          </p:cNvSpPr>
          <p:nvPr>
            <p:ph type="sldNum" sz="quarter" idx="5"/>
          </p:nvPr>
        </p:nvSpPr>
        <p:spPr>
          <a:noFill/>
        </p:spPr>
        <p:txBody>
          <a:bodyPr/>
          <a:lstStyle/>
          <a:p>
            <a:pPr defTabSz="1018684"/>
            <a:fld id="{29BC06BB-E517-4814-8437-D58F214CA0D2}" type="slidenum">
              <a:rPr lang="en-US" smtClean="0"/>
              <a:pPr defTabSz="1018684"/>
              <a:t>75</a:t>
            </a:fld>
            <a:endParaRPr lang="en-US" dirty="0"/>
          </a:p>
        </p:txBody>
      </p:sp>
    </p:spTree>
    <p:extLst>
      <p:ext uri="{BB962C8B-B14F-4D97-AF65-F5344CB8AC3E}">
        <p14:creationId xmlns:p14="http://schemas.microsoft.com/office/powerpoint/2010/main" val="41904053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6CFD5B-B0D2-4CDA-BF79-F96FC5A5415C}" type="slidenum">
              <a:rPr kumimoji="0" lang="en-US" sz="1200" b="0" i="0" u="none" strike="noStrike" kern="1200" cap="none" spc="0" normalizeH="0" baseline="0" noProof="0">
                <a:ln>
                  <a:noFill/>
                </a:ln>
                <a:solidFill>
                  <a:srgbClr val="000000"/>
                </a:solidFill>
                <a:effectLst/>
                <a:uLnTx/>
                <a:uFillTx/>
                <a:latin typeface="Constantia" panose="02030602050306030303" pitchFamily="18" charset="0"/>
                <a:ea typeface="Tahoma" pitchFamily="34" charset="0"/>
                <a:cs typeface="Tahoma"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srgbClr val="000000"/>
              </a:solidFill>
              <a:effectLst/>
              <a:uLnTx/>
              <a:uFillTx/>
              <a:latin typeface="Constantia" panose="02030602050306030303" pitchFamily="18" charset="0"/>
              <a:ea typeface="Tahoma" pitchFamily="34" charset="0"/>
              <a:cs typeface="Tahoma" pitchFamily="34" charset="0"/>
            </a:endParaRPr>
          </a:p>
        </p:txBody>
      </p:sp>
      <p:sp>
        <p:nvSpPr>
          <p:cNvPr id="101379" name="Rectangle 2"/>
          <p:cNvSpPr>
            <a:spLocks noGrp="1" noRot="1" noChangeAspect="1" noChangeArrowheads="1" noTextEdit="1"/>
          </p:cNvSpPr>
          <p:nvPr>
            <p:ph type="sldImg"/>
          </p:nvPr>
        </p:nvSpPr>
        <p:spPr>
          <a:xfrm>
            <a:off x="477838" y="730250"/>
            <a:ext cx="6497637" cy="3656013"/>
          </a:xfrm>
          <a:ln/>
        </p:spPr>
      </p:sp>
      <p:sp>
        <p:nvSpPr>
          <p:cNvPr id="101380" name="Rectangle 3"/>
          <p:cNvSpPr>
            <a:spLocks noGrp="1" noChangeArrowheads="1"/>
          </p:cNvSpPr>
          <p:nvPr>
            <p:ph type="body" idx="1"/>
          </p:nvPr>
        </p:nvSpPr>
        <p:spPr>
          <a:xfrm>
            <a:off x="745396" y="4630577"/>
            <a:ext cx="5862819" cy="4533271"/>
          </a:xfrm>
        </p:spPr>
        <p:txBody>
          <a:bodyPr lIns="98175" tIns="49084" rIns="98175" bIns="49084"/>
          <a:lstStyle/>
          <a:p>
            <a:pPr algn="just" defTabSz="928934">
              <a:defRPr/>
            </a:pPr>
            <a:r>
              <a:rPr lang="en-US" dirty="0">
                <a:latin typeface="+mj-lt"/>
                <a:ea typeface="Tahoma" panose="020B0604030504040204" pitchFamily="34" charset="0"/>
                <a:cs typeface="Tahoma" panose="020B0604030504040204" pitchFamily="34" charset="0"/>
              </a:rPr>
              <a:t>As always, we here at the Local WIC Agency will continue to be your primary contact for technical assistance regarding:</a:t>
            </a:r>
          </a:p>
          <a:p>
            <a:pPr algn="just" defTabSz="928934">
              <a:defRPr/>
            </a:pPr>
            <a:endParaRPr lang="en-US" dirty="0">
              <a:latin typeface="+mj-lt"/>
              <a:ea typeface="Tahoma" panose="020B0604030504040204" pitchFamily="34" charset="0"/>
              <a:cs typeface="Tahoma" panose="020B0604030504040204" pitchFamily="34" charset="0"/>
            </a:endParaRPr>
          </a:p>
          <a:p>
            <a:pPr algn="just" defTabSz="928934">
              <a:defRPr/>
            </a:pPr>
            <a:r>
              <a:rPr lang="en-US" dirty="0">
                <a:latin typeface="+mj-lt"/>
                <a:ea typeface="Tahoma" panose="020B0604030504040204" pitchFamily="34" charset="0"/>
                <a:cs typeface="Tahoma" panose="020B0604030504040204" pitchFamily="34" charset="0"/>
              </a:rPr>
              <a:t>exempt infant formulas and WIC-eligible nutritionals, completing the required forms and customer service issues (complaints).</a:t>
            </a:r>
          </a:p>
        </p:txBody>
      </p:sp>
    </p:spTree>
    <p:extLst>
      <p:ext uri="{BB962C8B-B14F-4D97-AF65-F5344CB8AC3E}">
        <p14:creationId xmlns:p14="http://schemas.microsoft.com/office/powerpoint/2010/main" val="27440225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09E60-471A-44EA-B5D4-7B9DCEFADED6}" type="slidenum">
              <a:rPr kumimoji="0" lang="en-US" sz="12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07524" name="Rectangle 2"/>
          <p:cNvSpPr>
            <a:spLocks noGrp="1" noRot="1" noChangeAspect="1" noChangeArrowheads="1" noTextEdit="1"/>
          </p:cNvSpPr>
          <p:nvPr>
            <p:ph type="sldImg"/>
          </p:nvPr>
        </p:nvSpPr>
        <p:spPr>
          <a:ln/>
        </p:spPr>
      </p:sp>
      <p:sp>
        <p:nvSpPr>
          <p:cNvPr id="107525" name="Rectangle 3"/>
          <p:cNvSpPr>
            <a:spLocks noGrp="1" noChangeArrowheads="1"/>
          </p:cNvSpPr>
          <p:nvPr>
            <p:ph type="body" idx="1"/>
          </p:nvPr>
        </p:nvSpPr>
        <p:spPr>
          <a:noFill/>
          <a:ln/>
        </p:spPr>
        <p:txBody>
          <a:bodyPr/>
          <a:lstStyle/>
          <a:p>
            <a:pPr algn="just"/>
            <a:r>
              <a:rPr lang="en-US" dirty="0">
                <a:latin typeface="+mj-lt"/>
              </a:rPr>
              <a:t>Thank you for your attention during this training session. Do you have any questions?</a:t>
            </a: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r>
              <a:rPr lang="en-US" sz="1500" dirty="0">
                <a:latin typeface="Constantia" panose="02030602050306030303" pitchFamily="18" charset="0"/>
              </a:rPr>
              <a:t>QuesitonMarkClipart_Fotolia_13909944_Subscription_L.jpg</a:t>
            </a:r>
          </a:p>
          <a:p>
            <a:pPr eaLnBrk="1" hangingPunct="1"/>
            <a:endParaRPr lang="en-US" dirty="0"/>
          </a:p>
        </p:txBody>
      </p:sp>
    </p:spTree>
    <p:extLst>
      <p:ext uri="{BB962C8B-B14F-4D97-AF65-F5344CB8AC3E}">
        <p14:creationId xmlns:p14="http://schemas.microsoft.com/office/powerpoint/2010/main" val="1203619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895350"/>
            <a:ext cx="6448425" cy="3629025"/>
          </a:xfrm>
        </p:spPr>
      </p:sp>
      <p:sp>
        <p:nvSpPr>
          <p:cNvPr id="3" name="Notes Placeholder 2"/>
          <p:cNvSpPr>
            <a:spLocks noGrp="1"/>
          </p:cNvSpPr>
          <p:nvPr>
            <p:ph type="body" idx="1"/>
          </p:nvPr>
        </p:nvSpPr>
        <p:spPr/>
        <p:txBody>
          <a:bodyPr/>
          <a:lstStyle/>
          <a:p>
            <a:r>
              <a:rPr lang="en-US" dirty="0"/>
              <a:t>On this slide is the Assurance of Civil Rights Compliance</a:t>
            </a:r>
          </a:p>
        </p:txBody>
      </p:sp>
      <p:sp>
        <p:nvSpPr>
          <p:cNvPr id="4" name="Slide Number Placeholder 3"/>
          <p:cNvSpPr>
            <a:spLocks noGrp="1"/>
          </p:cNvSpPr>
          <p:nvPr>
            <p:ph type="sldNum" sz="quarter" idx="5"/>
          </p:nvPr>
        </p:nvSpPr>
        <p:spPr/>
        <p:txBody>
          <a:bodyPr/>
          <a:lstStyle/>
          <a:p>
            <a:pPr defTabSz="483235">
              <a:defRPr/>
            </a:pPr>
            <a:fld id="{F24D91E6-B83D-4CF1-A1E8-CB55E5333808}" type="slidenum">
              <a:rPr lang="en-US">
                <a:solidFill>
                  <a:prstClr val="black"/>
                </a:solidFill>
                <a:latin typeface="Calibri" panose="020F0502020204030204"/>
              </a:rPr>
              <a:pPr defTabSz="483235">
                <a:defRPr/>
              </a:pPr>
              <a:t>78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3123757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you will find the USDA Nondiscrimination Statement. Please take a moment to review.</a:t>
            </a:r>
          </a:p>
          <a:p>
            <a:endParaRPr lang="en-US" dirty="0"/>
          </a:p>
          <a:p>
            <a:endParaRPr lang="en-US" dirty="0"/>
          </a:p>
          <a:p>
            <a:r>
              <a:rPr lang="en-US" dirty="0"/>
              <a:t>Thank you for your attention to this training.</a:t>
            </a:r>
          </a:p>
        </p:txBody>
      </p:sp>
      <p:sp>
        <p:nvSpPr>
          <p:cNvPr id="4" name="Slide Number Placeholder 3"/>
          <p:cNvSpPr>
            <a:spLocks noGrp="1"/>
          </p:cNvSpPr>
          <p:nvPr>
            <p:ph type="sldNum" sz="quarter" idx="5"/>
          </p:nvPr>
        </p:nvSpPr>
        <p:spPr/>
        <p:txBody>
          <a:bodyPr/>
          <a:lstStyle/>
          <a:p>
            <a:fld id="{7E2E1D73-AD2D-46F2-9A60-0BA907BC62B2}" type="slidenum">
              <a:rPr lang="en-US" smtClean="0"/>
              <a:t>79</a:t>
            </a:fld>
            <a:endParaRPr lang="en-US" dirty="0"/>
          </a:p>
        </p:txBody>
      </p:sp>
    </p:spTree>
    <p:extLst>
      <p:ext uri="{BB962C8B-B14F-4D97-AF65-F5344CB8AC3E}">
        <p14:creationId xmlns:p14="http://schemas.microsoft.com/office/powerpoint/2010/main" val="1348605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AF24A432-ABBA-492C-B3E3-4665793B1D27}" type="slidenum">
              <a:rPr lang="en-US" smtClean="0">
                <a:latin typeface="Constantia" panose="02030602050306030303" pitchFamily="18" charset="0"/>
                <a:ea typeface="Tahoma" pitchFamily="34" charset="0"/>
                <a:cs typeface="Tahoma" pitchFamily="34" charset="0"/>
              </a:rPr>
              <a:pPr/>
              <a:t>8</a:t>
            </a:fld>
            <a:endParaRPr lang="en-US" dirty="0">
              <a:latin typeface="Constantia" panose="02030602050306030303" pitchFamily="18" charset="0"/>
              <a:ea typeface="Tahoma" pitchFamily="34" charset="0"/>
              <a:cs typeface="Tahoma" pitchFamily="34" charset="0"/>
            </a:endParaRPr>
          </a:p>
        </p:txBody>
      </p:sp>
      <p:sp>
        <p:nvSpPr>
          <p:cNvPr id="73731" name="Slide Image Placeholder 1"/>
          <p:cNvSpPr>
            <a:spLocks noGrp="1" noRot="1" noChangeAspect="1" noTextEdit="1"/>
          </p:cNvSpPr>
          <p:nvPr>
            <p:ph type="sldImg"/>
          </p:nvPr>
        </p:nvSpPr>
        <p:spPr>
          <a:xfrm>
            <a:off x="477838" y="730250"/>
            <a:ext cx="6497637" cy="3656013"/>
          </a:xfrm>
          <a:ln/>
        </p:spPr>
      </p:sp>
      <p:sp>
        <p:nvSpPr>
          <p:cNvPr id="73732" name="Notes Placeholder 2"/>
          <p:cNvSpPr>
            <a:spLocks noGrp="1"/>
          </p:cNvSpPr>
          <p:nvPr>
            <p:ph type="body" idx="1"/>
          </p:nvPr>
        </p:nvSpPr>
        <p:spPr>
          <a:xfrm>
            <a:off x="556593" y="4630579"/>
            <a:ext cx="6281530" cy="4533271"/>
          </a:xfrm>
          <a:noFill/>
          <a:ln/>
        </p:spPr>
        <p:txBody>
          <a:bodyPr lIns="97407" tIns="48705" rIns="97407" bIns="48705"/>
          <a:lstStyle/>
          <a:p>
            <a:pPr algn="just" defTabSz="1264270">
              <a:tabLst>
                <a:tab pos="1102997" algn="l"/>
              </a:tabLst>
              <a:defRPr/>
            </a:pPr>
            <a:r>
              <a:rPr lang="en-US" dirty="0">
                <a:ea typeface="Tahoma" pitchFamily="34" charset="0"/>
                <a:cs typeface="Tahoma" pitchFamily="34" charset="0"/>
              </a:rPr>
              <a:t>As a free-standing pharmacy, you may only accept eWIC benefits for exempt infant formula and WIC-eligible nutritionals. Other food benefits like Cash-Value Benefits (CVBs) may not be accepted by authorized pharmacies. </a:t>
            </a:r>
          </a:p>
          <a:p>
            <a:pPr>
              <a:tabLst>
                <a:tab pos="1102997" algn="l"/>
              </a:tabLst>
            </a:pPr>
            <a:endParaRPr lang="en-US" dirty="0">
              <a:latin typeface="Constantia" panose="02030602050306030303" pitchFamily="18" charset="0"/>
            </a:endParaRPr>
          </a:p>
        </p:txBody>
      </p:sp>
    </p:spTree>
    <p:extLst>
      <p:ext uri="{BB962C8B-B14F-4D97-AF65-F5344CB8AC3E}">
        <p14:creationId xmlns:p14="http://schemas.microsoft.com/office/powerpoint/2010/main" val="4079195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730250"/>
            <a:ext cx="6497637" cy="3656013"/>
          </a:xfrm>
        </p:spPr>
      </p:sp>
      <p:sp>
        <p:nvSpPr>
          <p:cNvPr id="3" name="Notes Placeholder 2"/>
          <p:cNvSpPr>
            <a:spLocks noGrp="1"/>
          </p:cNvSpPr>
          <p:nvPr>
            <p:ph type="body" idx="1"/>
          </p:nvPr>
        </p:nvSpPr>
        <p:spPr>
          <a:xfrm>
            <a:off x="556592" y="4630249"/>
            <a:ext cx="6361042" cy="4533271"/>
          </a:xfrm>
        </p:spPr>
        <p:txBody>
          <a:bodyPr/>
          <a:lstStyle/>
          <a:p>
            <a:pPr algn="just"/>
            <a:r>
              <a:rPr lang="en-US" dirty="0">
                <a:ea typeface="Tahoma" pitchFamily="34" charset="0"/>
                <a:cs typeface="Tahoma" pitchFamily="34" charset="0"/>
              </a:rPr>
              <a:t>Let’s discuss what is required to maintain your WIC vendor status as a free-standing pharmacy.</a:t>
            </a: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r>
              <a:rPr lang="en-US" sz="1500" dirty="0">
                <a:latin typeface="Constantia" panose="02030602050306030303" pitchFamily="18" charset="0"/>
                <a:ea typeface="Tahoma" pitchFamily="34" charset="0"/>
                <a:cs typeface="Tahoma" pitchFamily="34" charset="0"/>
              </a:rPr>
              <a:t>Red Clipboard_ Fotolia_52074987_Subscription_XL photo credit</a:t>
            </a:r>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9</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244188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45D05-E11C-4DBE-9815-8EDF4763BB70}"/>
              </a:ext>
            </a:extLst>
          </p:cNvPr>
          <p:cNvSpPr>
            <a:spLocks noGrp="1"/>
          </p:cNvSpPr>
          <p:nvPr>
            <p:ph type="ctrTitle"/>
          </p:nvPr>
        </p:nvSpPr>
        <p:spPr>
          <a:xfrm>
            <a:off x="1524000" y="1122363"/>
            <a:ext cx="9140825"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A62241-B188-4BEC-91F6-34F9795D362C}"/>
              </a:ext>
            </a:extLst>
          </p:cNvPr>
          <p:cNvSpPr>
            <a:spLocks noGrp="1"/>
          </p:cNvSpPr>
          <p:nvPr>
            <p:ph type="subTitle" idx="1"/>
          </p:nvPr>
        </p:nvSpPr>
        <p:spPr>
          <a:xfrm>
            <a:off x="1524000" y="3602038"/>
            <a:ext cx="9140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84287F-4586-4E90-9460-42A690084D39}"/>
              </a:ext>
            </a:extLst>
          </p:cNvPr>
          <p:cNvSpPr>
            <a:spLocks noGrp="1"/>
          </p:cNvSpPr>
          <p:nvPr>
            <p:ph type="dt" sz="half" idx="10"/>
          </p:nvPr>
        </p:nvSpPr>
        <p:spPr/>
        <p:txBody>
          <a:bodyPr/>
          <a:lstStyle/>
          <a:p>
            <a:fld id="{83BBFADC-FA89-4C10-977E-DBAA704E0341}" type="datetimeFigureOut">
              <a:rPr lang="en-US" smtClean="0"/>
              <a:t>7/27/2022</a:t>
            </a:fld>
            <a:endParaRPr lang="en-US" dirty="0"/>
          </a:p>
        </p:txBody>
      </p:sp>
      <p:sp>
        <p:nvSpPr>
          <p:cNvPr id="5" name="Footer Placeholder 4">
            <a:extLst>
              <a:ext uri="{FF2B5EF4-FFF2-40B4-BE49-F238E27FC236}">
                <a16:creationId xmlns:a16="http://schemas.microsoft.com/office/drawing/2014/main" id="{F4C7CC98-70E8-4885-9B37-2C8C5BF3E5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70CF3B-94B8-47C8-80D2-9F983FF7F4D9}"/>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4232111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3FE69-27F7-41C1-BF63-68D96105DA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536DC0-B05E-4E5A-9135-9BB686BBA3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CCFD4-1FC0-4A2E-AB81-765D5D852BCC}"/>
              </a:ext>
            </a:extLst>
          </p:cNvPr>
          <p:cNvSpPr>
            <a:spLocks noGrp="1"/>
          </p:cNvSpPr>
          <p:nvPr>
            <p:ph type="dt" sz="half" idx="10"/>
          </p:nvPr>
        </p:nvSpPr>
        <p:spPr/>
        <p:txBody>
          <a:bodyPr/>
          <a:lstStyle/>
          <a:p>
            <a:fld id="{83BBFADC-FA89-4C10-977E-DBAA704E0341}" type="datetimeFigureOut">
              <a:rPr lang="en-US" smtClean="0"/>
              <a:t>7/27/2022</a:t>
            </a:fld>
            <a:endParaRPr lang="en-US" dirty="0"/>
          </a:p>
        </p:txBody>
      </p:sp>
      <p:sp>
        <p:nvSpPr>
          <p:cNvPr id="5" name="Footer Placeholder 4">
            <a:extLst>
              <a:ext uri="{FF2B5EF4-FFF2-40B4-BE49-F238E27FC236}">
                <a16:creationId xmlns:a16="http://schemas.microsoft.com/office/drawing/2014/main" id="{E3767D8E-C385-4B97-8B27-E8A4DEC0F6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0DAC62-5C65-4652-A341-D5DCA656D607}"/>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3500814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F0A8D6-D7FE-4C5E-9903-15D450FDE35D}"/>
              </a:ext>
            </a:extLst>
          </p:cNvPr>
          <p:cNvSpPr>
            <a:spLocks noGrp="1"/>
          </p:cNvSpPr>
          <p:nvPr>
            <p:ph type="title" orient="vert"/>
          </p:nvPr>
        </p:nvSpPr>
        <p:spPr>
          <a:xfrm>
            <a:off x="8723313" y="365125"/>
            <a:ext cx="2627312"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6EB52A-8679-4EDB-A3DB-B7F483DF4EB4}"/>
              </a:ext>
            </a:extLst>
          </p:cNvPr>
          <p:cNvSpPr>
            <a:spLocks noGrp="1"/>
          </p:cNvSpPr>
          <p:nvPr>
            <p:ph type="body" orient="vert" idx="1"/>
          </p:nvPr>
        </p:nvSpPr>
        <p:spPr>
          <a:xfrm>
            <a:off x="838200" y="365125"/>
            <a:ext cx="773271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3A038C-F666-49A8-A250-62665A057049}"/>
              </a:ext>
            </a:extLst>
          </p:cNvPr>
          <p:cNvSpPr>
            <a:spLocks noGrp="1"/>
          </p:cNvSpPr>
          <p:nvPr>
            <p:ph type="dt" sz="half" idx="10"/>
          </p:nvPr>
        </p:nvSpPr>
        <p:spPr/>
        <p:txBody>
          <a:bodyPr/>
          <a:lstStyle/>
          <a:p>
            <a:fld id="{83BBFADC-FA89-4C10-977E-DBAA704E0341}" type="datetimeFigureOut">
              <a:rPr lang="en-US" smtClean="0"/>
              <a:t>7/27/2022</a:t>
            </a:fld>
            <a:endParaRPr lang="en-US" dirty="0"/>
          </a:p>
        </p:txBody>
      </p:sp>
      <p:sp>
        <p:nvSpPr>
          <p:cNvPr id="5" name="Footer Placeholder 4">
            <a:extLst>
              <a:ext uri="{FF2B5EF4-FFF2-40B4-BE49-F238E27FC236}">
                <a16:creationId xmlns:a16="http://schemas.microsoft.com/office/drawing/2014/main" id="{BF8C7F97-1A7B-49EF-BBFC-B1C2BFF68D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197A08-A3B4-4E63-89CF-630C55CF340D}"/>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1681689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75335-45EC-47B9-9767-778F67171F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7EE11B-0107-4259-BF4B-4F626A3D7E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5640C5-6CD8-439D-8D9E-3625FEF4CE62}"/>
              </a:ext>
            </a:extLst>
          </p:cNvPr>
          <p:cNvSpPr>
            <a:spLocks noGrp="1"/>
          </p:cNvSpPr>
          <p:nvPr>
            <p:ph type="dt" sz="half" idx="10"/>
          </p:nvPr>
        </p:nvSpPr>
        <p:spPr/>
        <p:txBody>
          <a:bodyPr/>
          <a:lstStyle/>
          <a:p>
            <a:fld id="{83BBFADC-FA89-4C10-977E-DBAA704E0341}" type="datetimeFigureOut">
              <a:rPr lang="en-US" smtClean="0"/>
              <a:t>7/27/2022</a:t>
            </a:fld>
            <a:endParaRPr lang="en-US" dirty="0"/>
          </a:p>
        </p:txBody>
      </p:sp>
      <p:sp>
        <p:nvSpPr>
          <p:cNvPr id="5" name="Footer Placeholder 4">
            <a:extLst>
              <a:ext uri="{FF2B5EF4-FFF2-40B4-BE49-F238E27FC236}">
                <a16:creationId xmlns:a16="http://schemas.microsoft.com/office/drawing/2014/main" id="{8D719080-DB1B-490A-B48E-CF421AD603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58F2C4-0DCF-4275-9201-CFD13EFA96D3}"/>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390876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6B66E-75C6-4220-ADCA-C252D5B8BDD4}"/>
              </a:ext>
            </a:extLst>
          </p:cNvPr>
          <p:cNvSpPr>
            <a:spLocks noGrp="1"/>
          </p:cNvSpPr>
          <p:nvPr>
            <p:ph type="title"/>
          </p:nvPr>
        </p:nvSpPr>
        <p:spPr>
          <a:xfrm>
            <a:off x="831850" y="1709738"/>
            <a:ext cx="105124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BA378E-72AB-4242-B50F-590B79883A20}"/>
              </a:ext>
            </a:extLst>
          </p:cNvPr>
          <p:cNvSpPr>
            <a:spLocks noGrp="1"/>
          </p:cNvSpPr>
          <p:nvPr>
            <p:ph type="body" idx="1"/>
          </p:nvPr>
        </p:nvSpPr>
        <p:spPr>
          <a:xfrm>
            <a:off x="831850" y="4589463"/>
            <a:ext cx="105124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6D31D9-AF25-49D4-B517-41523FB8136D}"/>
              </a:ext>
            </a:extLst>
          </p:cNvPr>
          <p:cNvSpPr>
            <a:spLocks noGrp="1"/>
          </p:cNvSpPr>
          <p:nvPr>
            <p:ph type="dt" sz="half" idx="10"/>
          </p:nvPr>
        </p:nvSpPr>
        <p:spPr/>
        <p:txBody>
          <a:bodyPr/>
          <a:lstStyle/>
          <a:p>
            <a:fld id="{83BBFADC-FA89-4C10-977E-DBAA704E0341}" type="datetimeFigureOut">
              <a:rPr lang="en-US" smtClean="0"/>
              <a:t>7/27/2022</a:t>
            </a:fld>
            <a:endParaRPr lang="en-US" dirty="0"/>
          </a:p>
        </p:txBody>
      </p:sp>
      <p:sp>
        <p:nvSpPr>
          <p:cNvPr id="5" name="Footer Placeholder 4">
            <a:extLst>
              <a:ext uri="{FF2B5EF4-FFF2-40B4-BE49-F238E27FC236}">
                <a16:creationId xmlns:a16="http://schemas.microsoft.com/office/drawing/2014/main" id="{DFA5769C-613D-4135-B323-172684FE69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E4547C7-FEF1-4AE7-B9F8-5D2F4CC62652}"/>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3266720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5EB8C-0BEC-4AC8-8B01-C581E52EBC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CE1197-CA0A-4B72-80EB-C77C81984743}"/>
              </a:ext>
            </a:extLst>
          </p:cNvPr>
          <p:cNvSpPr>
            <a:spLocks noGrp="1"/>
          </p:cNvSpPr>
          <p:nvPr>
            <p:ph sz="half" idx="1"/>
          </p:nvPr>
        </p:nvSpPr>
        <p:spPr>
          <a:xfrm>
            <a:off x="838200" y="1825625"/>
            <a:ext cx="518001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B23237-BF2B-467D-B85C-82D9A1F368C9}"/>
              </a:ext>
            </a:extLst>
          </p:cNvPr>
          <p:cNvSpPr>
            <a:spLocks noGrp="1"/>
          </p:cNvSpPr>
          <p:nvPr>
            <p:ph sz="half" idx="2"/>
          </p:nvPr>
        </p:nvSpPr>
        <p:spPr>
          <a:xfrm>
            <a:off x="6170613" y="1825625"/>
            <a:ext cx="51800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A9EEEE-9745-4524-8AA8-3B04C3EDF7C9}"/>
              </a:ext>
            </a:extLst>
          </p:cNvPr>
          <p:cNvSpPr>
            <a:spLocks noGrp="1"/>
          </p:cNvSpPr>
          <p:nvPr>
            <p:ph type="dt" sz="half" idx="10"/>
          </p:nvPr>
        </p:nvSpPr>
        <p:spPr/>
        <p:txBody>
          <a:bodyPr/>
          <a:lstStyle/>
          <a:p>
            <a:fld id="{83BBFADC-FA89-4C10-977E-DBAA704E0341}" type="datetimeFigureOut">
              <a:rPr lang="en-US" smtClean="0"/>
              <a:t>7/27/2022</a:t>
            </a:fld>
            <a:endParaRPr lang="en-US" dirty="0"/>
          </a:p>
        </p:txBody>
      </p:sp>
      <p:sp>
        <p:nvSpPr>
          <p:cNvPr id="6" name="Footer Placeholder 5">
            <a:extLst>
              <a:ext uri="{FF2B5EF4-FFF2-40B4-BE49-F238E27FC236}">
                <a16:creationId xmlns:a16="http://schemas.microsoft.com/office/drawing/2014/main" id="{46067D3E-B693-43DC-884F-5C254D4BF7A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CFC3256-98DD-479C-9411-B67E5293AE5B}"/>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2239239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701AC-6FCD-4A5E-B032-E2E0F4CAF1F3}"/>
              </a:ext>
            </a:extLst>
          </p:cNvPr>
          <p:cNvSpPr>
            <a:spLocks noGrp="1"/>
          </p:cNvSpPr>
          <p:nvPr>
            <p:ph type="title"/>
          </p:nvPr>
        </p:nvSpPr>
        <p:spPr>
          <a:xfrm>
            <a:off x="839788" y="365125"/>
            <a:ext cx="105124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20D86-646C-41A1-A05A-ADF714A8663C}"/>
              </a:ext>
            </a:extLst>
          </p:cNvPr>
          <p:cNvSpPr>
            <a:spLocks noGrp="1"/>
          </p:cNvSpPr>
          <p:nvPr>
            <p:ph type="body" idx="1"/>
          </p:nvPr>
        </p:nvSpPr>
        <p:spPr>
          <a:xfrm>
            <a:off x="839788" y="1681163"/>
            <a:ext cx="5156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9B499-3C84-4604-8B38-704B5E95303F}"/>
              </a:ext>
            </a:extLst>
          </p:cNvPr>
          <p:cNvSpPr>
            <a:spLocks noGrp="1"/>
          </p:cNvSpPr>
          <p:nvPr>
            <p:ph sz="half" idx="2"/>
          </p:nvPr>
        </p:nvSpPr>
        <p:spPr>
          <a:xfrm>
            <a:off x="839788" y="2505075"/>
            <a:ext cx="51562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742B72-8E6B-43B3-AA8C-E632804D9BB9}"/>
              </a:ext>
            </a:extLst>
          </p:cNvPr>
          <p:cNvSpPr>
            <a:spLocks noGrp="1"/>
          </p:cNvSpPr>
          <p:nvPr>
            <p:ph type="body" sz="quarter" idx="3"/>
          </p:nvPr>
        </p:nvSpPr>
        <p:spPr>
          <a:xfrm>
            <a:off x="6170613" y="1681163"/>
            <a:ext cx="5181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413899-045A-4534-B1E5-7F8B14ADE16D}"/>
              </a:ext>
            </a:extLst>
          </p:cNvPr>
          <p:cNvSpPr>
            <a:spLocks noGrp="1"/>
          </p:cNvSpPr>
          <p:nvPr>
            <p:ph sz="quarter" idx="4"/>
          </p:nvPr>
        </p:nvSpPr>
        <p:spPr>
          <a:xfrm>
            <a:off x="6170613" y="2505075"/>
            <a:ext cx="51816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EB3739-DBD5-4EC5-9C7D-8729BB1CE8C6}"/>
              </a:ext>
            </a:extLst>
          </p:cNvPr>
          <p:cNvSpPr>
            <a:spLocks noGrp="1"/>
          </p:cNvSpPr>
          <p:nvPr>
            <p:ph type="dt" sz="half" idx="10"/>
          </p:nvPr>
        </p:nvSpPr>
        <p:spPr/>
        <p:txBody>
          <a:bodyPr/>
          <a:lstStyle/>
          <a:p>
            <a:fld id="{83BBFADC-FA89-4C10-977E-DBAA704E0341}" type="datetimeFigureOut">
              <a:rPr lang="en-US" smtClean="0"/>
              <a:t>7/27/2022</a:t>
            </a:fld>
            <a:endParaRPr lang="en-US" dirty="0"/>
          </a:p>
        </p:txBody>
      </p:sp>
      <p:sp>
        <p:nvSpPr>
          <p:cNvPr id="8" name="Footer Placeholder 7">
            <a:extLst>
              <a:ext uri="{FF2B5EF4-FFF2-40B4-BE49-F238E27FC236}">
                <a16:creationId xmlns:a16="http://schemas.microsoft.com/office/drawing/2014/main" id="{E7309C9C-22C8-4F38-91CA-FD7D5992CDD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20E4B17-9970-402E-8AA5-B620376DF8F5}"/>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1007664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3F9CC-A658-490E-BC37-7F06E57BDF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280077-3402-410E-B228-039346DF44D6}"/>
              </a:ext>
            </a:extLst>
          </p:cNvPr>
          <p:cNvSpPr>
            <a:spLocks noGrp="1"/>
          </p:cNvSpPr>
          <p:nvPr>
            <p:ph type="dt" sz="half" idx="10"/>
          </p:nvPr>
        </p:nvSpPr>
        <p:spPr/>
        <p:txBody>
          <a:bodyPr/>
          <a:lstStyle/>
          <a:p>
            <a:fld id="{83BBFADC-FA89-4C10-977E-DBAA704E0341}" type="datetimeFigureOut">
              <a:rPr lang="en-US" smtClean="0"/>
              <a:t>7/27/2022</a:t>
            </a:fld>
            <a:endParaRPr lang="en-US" dirty="0"/>
          </a:p>
        </p:txBody>
      </p:sp>
      <p:sp>
        <p:nvSpPr>
          <p:cNvPr id="4" name="Footer Placeholder 3">
            <a:extLst>
              <a:ext uri="{FF2B5EF4-FFF2-40B4-BE49-F238E27FC236}">
                <a16:creationId xmlns:a16="http://schemas.microsoft.com/office/drawing/2014/main" id="{6FD6DF4C-F131-4EBE-ABF0-5879CB61292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404C180-29F5-421B-BF79-4C8E1153714F}"/>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1846034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046B92-F5C5-4E92-95B1-9C14A54E8D88}"/>
              </a:ext>
            </a:extLst>
          </p:cNvPr>
          <p:cNvSpPr>
            <a:spLocks noGrp="1"/>
          </p:cNvSpPr>
          <p:nvPr>
            <p:ph type="dt" sz="half" idx="10"/>
          </p:nvPr>
        </p:nvSpPr>
        <p:spPr/>
        <p:txBody>
          <a:bodyPr/>
          <a:lstStyle/>
          <a:p>
            <a:fld id="{83BBFADC-FA89-4C10-977E-DBAA704E0341}" type="datetimeFigureOut">
              <a:rPr lang="en-US" smtClean="0"/>
              <a:t>7/27/2022</a:t>
            </a:fld>
            <a:endParaRPr lang="en-US" dirty="0"/>
          </a:p>
        </p:txBody>
      </p:sp>
      <p:sp>
        <p:nvSpPr>
          <p:cNvPr id="3" name="Footer Placeholder 2">
            <a:extLst>
              <a:ext uri="{FF2B5EF4-FFF2-40B4-BE49-F238E27FC236}">
                <a16:creationId xmlns:a16="http://schemas.microsoft.com/office/drawing/2014/main" id="{9FD951AE-291C-46BC-B519-F00AF86F234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C2698A-BF56-4061-B9AD-AA7C0115425F}"/>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3184094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03E89-3C8E-4FA2-A68A-2403B7B78CC2}"/>
              </a:ext>
            </a:extLst>
          </p:cNvPr>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39245A-DB45-4C4C-A40E-943A8BE018A3}"/>
              </a:ext>
            </a:extLst>
          </p:cNvPr>
          <p:cNvSpPr>
            <a:spLocks noGrp="1"/>
          </p:cNvSpPr>
          <p:nvPr>
            <p:ph idx="1"/>
          </p:nvPr>
        </p:nvSpPr>
        <p:spPr>
          <a:xfrm>
            <a:off x="5181600" y="987425"/>
            <a:ext cx="61706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9383BA-C0FC-4CBF-BEFD-ED3D3BCF958A}"/>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8FADDA-E519-40B3-9F67-8E421B95000E}"/>
              </a:ext>
            </a:extLst>
          </p:cNvPr>
          <p:cNvSpPr>
            <a:spLocks noGrp="1"/>
          </p:cNvSpPr>
          <p:nvPr>
            <p:ph type="dt" sz="half" idx="10"/>
          </p:nvPr>
        </p:nvSpPr>
        <p:spPr/>
        <p:txBody>
          <a:bodyPr/>
          <a:lstStyle/>
          <a:p>
            <a:fld id="{83BBFADC-FA89-4C10-977E-DBAA704E0341}" type="datetimeFigureOut">
              <a:rPr lang="en-US" smtClean="0"/>
              <a:t>7/27/2022</a:t>
            </a:fld>
            <a:endParaRPr lang="en-US" dirty="0"/>
          </a:p>
        </p:txBody>
      </p:sp>
      <p:sp>
        <p:nvSpPr>
          <p:cNvPr id="6" name="Footer Placeholder 5">
            <a:extLst>
              <a:ext uri="{FF2B5EF4-FFF2-40B4-BE49-F238E27FC236}">
                <a16:creationId xmlns:a16="http://schemas.microsoft.com/office/drawing/2014/main" id="{D84226B9-AF5F-4CE3-BD06-55EF6D7661E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3B9A0D5-9926-4C81-AB83-4FDF31C29356}"/>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1466558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B44B2-A637-4196-BE11-63910BE996B4}"/>
              </a:ext>
            </a:extLst>
          </p:cNvPr>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8E5A15-E7BC-4CBF-B14F-2254E5D0FD26}"/>
              </a:ext>
            </a:extLst>
          </p:cNvPr>
          <p:cNvSpPr>
            <a:spLocks noGrp="1"/>
          </p:cNvSpPr>
          <p:nvPr>
            <p:ph type="pic" idx="1"/>
          </p:nvPr>
        </p:nvSpPr>
        <p:spPr>
          <a:xfrm>
            <a:off x="5181600" y="987425"/>
            <a:ext cx="61706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6EB70FE-0341-4462-8B76-DFFDB17D781B}"/>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811FC0-B368-42D9-891F-C3B19B9DD1A0}"/>
              </a:ext>
            </a:extLst>
          </p:cNvPr>
          <p:cNvSpPr>
            <a:spLocks noGrp="1"/>
          </p:cNvSpPr>
          <p:nvPr>
            <p:ph type="dt" sz="half" idx="10"/>
          </p:nvPr>
        </p:nvSpPr>
        <p:spPr/>
        <p:txBody>
          <a:bodyPr/>
          <a:lstStyle/>
          <a:p>
            <a:fld id="{83BBFADC-FA89-4C10-977E-DBAA704E0341}" type="datetimeFigureOut">
              <a:rPr lang="en-US" smtClean="0"/>
              <a:t>7/27/2022</a:t>
            </a:fld>
            <a:endParaRPr lang="en-US" dirty="0"/>
          </a:p>
        </p:txBody>
      </p:sp>
      <p:sp>
        <p:nvSpPr>
          <p:cNvPr id="6" name="Footer Placeholder 5">
            <a:extLst>
              <a:ext uri="{FF2B5EF4-FFF2-40B4-BE49-F238E27FC236}">
                <a16:creationId xmlns:a16="http://schemas.microsoft.com/office/drawing/2014/main" id="{15295191-74DA-4118-95AA-C234FF67DF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C01F7EC-C8DB-4D99-ACB9-6B3DB11D9090}"/>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23920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2982CE-DA0D-4324-80A3-91BC71571F98}"/>
              </a:ext>
            </a:extLst>
          </p:cNvPr>
          <p:cNvSpPr>
            <a:spLocks noGrp="1"/>
          </p:cNvSpPr>
          <p:nvPr>
            <p:ph type="title"/>
          </p:nvPr>
        </p:nvSpPr>
        <p:spPr>
          <a:xfrm>
            <a:off x="838200" y="365125"/>
            <a:ext cx="105124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E64FA8-9C3B-4580-AD1B-34AAE53BEEA4}"/>
              </a:ext>
            </a:extLst>
          </p:cNvPr>
          <p:cNvSpPr>
            <a:spLocks noGrp="1"/>
          </p:cNvSpPr>
          <p:nvPr>
            <p:ph type="body" idx="1"/>
          </p:nvPr>
        </p:nvSpPr>
        <p:spPr>
          <a:xfrm>
            <a:off x="838200" y="1825625"/>
            <a:ext cx="105124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40B45F-8876-486E-BC6B-BAAFFE05AC0E}"/>
              </a:ext>
            </a:extLst>
          </p:cNvPr>
          <p:cNvSpPr>
            <a:spLocks noGrp="1"/>
          </p:cNvSpPr>
          <p:nvPr>
            <p:ph type="dt" sz="half" idx="2"/>
          </p:nvPr>
        </p:nvSpPr>
        <p:spPr>
          <a:xfrm>
            <a:off x="838200" y="6356350"/>
            <a:ext cx="27416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BBFADC-FA89-4C10-977E-DBAA704E0341}" type="datetimeFigureOut">
              <a:rPr lang="en-US" smtClean="0"/>
              <a:t>7/27/2022</a:t>
            </a:fld>
            <a:endParaRPr lang="en-US" dirty="0"/>
          </a:p>
        </p:txBody>
      </p:sp>
      <p:sp>
        <p:nvSpPr>
          <p:cNvPr id="5" name="Footer Placeholder 4">
            <a:extLst>
              <a:ext uri="{FF2B5EF4-FFF2-40B4-BE49-F238E27FC236}">
                <a16:creationId xmlns:a16="http://schemas.microsoft.com/office/drawing/2014/main" id="{F51AB696-59F5-4810-9070-6377F31A567C}"/>
              </a:ext>
            </a:extLst>
          </p:cNvPr>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8667F26-77AE-41D3-BE01-1D6E718F542C}"/>
              </a:ext>
            </a:extLst>
          </p:cNvPr>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4EBC1-6586-4AC8-912A-C03F026076D6}" type="slidenum">
              <a:rPr lang="en-US" smtClean="0"/>
              <a:t>‹#›</a:t>
            </a:fld>
            <a:endParaRPr lang="en-US" dirty="0"/>
          </a:p>
        </p:txBody>
      </p:sp>
    </p:spTree>
    <p:extLst>
      <p:ext uri="{BB962C8B-B14F-4D97-AF65-F5344CB8AC3E}">
        <p14:creationId xmlns:p14="http://schemas.microsoft.com/office/powerpoint/2010/main" val="238782532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tags" Target="../tags/tag3.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45.xml"/></Relationships>
</file>

<file path=ppt/slides/_rels/slide14.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52.xml"/></Relationships>
</file>

<file path=ppt/slides/_rels/slide16.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hyperlink" Target="https://www.nutritionnc.com/wic/vendor.htm" TargetMode="Externa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hyperlink" Target="http://www.nutritionnc.com/wic/vendor.htm"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59.xml"/></Relationships>
</file>

<file path=ppt/slides/_rels/slide18.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6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69.xml"/></Relationships>
</file>

<file path=ppt/slides/_rels/slide21.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5.jpeg"/><Relationship Id="rId5" Type="http://schemas.openxmlformats.org/officeDocument/2006/relationships/notesSlide" Target="../notesSlides/notesSlide21.xml"/><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6.jpeg"/><Relationship Id="rId5" Type="http://schemas.openxmlformats.org/officeDocument/2006/relationships/notesSlide" Target="../notesSlides/notesSlide28.xml"/><Relationship Id="rId4"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93.xml"/></Relationships>
</file>

<file path=ppt/slides/_rels/slide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7.jpeg"/><Relationship Id="rId5" Type="http://schemas.openxmlformats.org/officeDocument/2006/relationships/notesSlide" Target="../notesSlides/notesSlide30.xml"/><Relationship Id="rId4"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notesSlide" Target="../notesSlides/notesSlide31.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notesSlide" Target="../notesSlides/notesSlide32.xml"/><Relationship Id="rId5" Type="http://schemas.openxmlformats.org/officeDocument/2006/relationships/slideLayout" Target="../slideLayouts/slideLayout2.xml"/><Relationship Id="rId4" Type="http://schemas.openxmlformats.org/officeDocument/2006/relationships/tags" Target="../tags/tag103.xml"/></Relationships>
</file>

<file path=ppt/slides/_rels/slide33.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8.jpeg"/><Relationship Id="rId5" Type="http://schemas.openxmlformats.org/officeDocument/2006/relationships/notesSlide" Target="../notesSlides/notesSlide33.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notesSlide" Target="../notesSlides/notesSlide34.xml"/><Relationship Id="rId5" Type="http://schemas.openxmlformats.org/officeDocument/2006/relationships/slideLayout" Target="../slideLayouts/slideLayout2.xml"/><Relationship Id="rId4" Type="http://schemas.openxmlformats.org/officeDocument/2006/relationships/tags" Target="../tags/tag110.xml"/></Relationships>
</file>

<file path=ppt/slides/_rels/slide35.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notesSlide" Target="../notesSlides/notesSlide35.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notesSlide" Target="../notesSlides/notesSlide37.xml"/><Relationship Id="rId5" Type="http://schemas.openxmlformats.org/officeDocument/2006/relationships/slideLayout" Target="../slideLayouts/slideLayout2.xml"/><Relationship Id="rId4" Type="http://schemas.openxmlformats.org/officeDocument/2006/relationships/tags" Target="../tags/tag120.xml"/></Relationships>
</file>

<file path=ppt/slides/_rels/slide38.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image" Target="../media/image9.png"/><Relationship Id="rId5" Type="http://schemas.openxmlformats.org/officeDocument/2006/relationships/notesSlide" Target="../notesSlides/notesSlide38.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notesSlide" Target="../notesSlides/notesSlide39.xml"/><Relationship Id="rId5" Type="http://schemas.openxmlformats.org/officeDocument/2006/relationships/slideLayout" Target="../slideLayouts/slideLayout2.xml"/><Relationship Id="rId4" Type="http://schemas.openxmlformats.org/officeDocument/2006/relationships/tags" Target="../tags/tag127.xml"/></Relationships>
</file>

<file path=ppt/slides/_rels/slide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130.xml"/><Relationship Id="rId7" Type="http://schemas.openxmlformats.org/officeDocument/2006/relationships/image" Target="../media/image10.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notesSlide" Target="../notesSlides/notesSlide40.xml"/><Relationship Id="rId5" Type="http://schemas.openxmlformats.org/officeDocument/2006/relationships/slideLayout" Target="../slideLayouts/slideLayout2.xml"/><Relationship Id="rId4" Type="http://schemas.openxmlformats.org/officeDocument/2006/relationships/tags" Target="../tags/tag131.xml"/></Relationships>
</file>

<file path=ppt/slides/_rels/slide41.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notesSlide" Target="../notesSlides/notesSlide41.xml"/><Relationship Id="rId5" Type="http://schemas.openxmlformats.org/officeDocument/2006/relationships/slideLayout" Target="../slideLayouts/slideLayout2.xml"/><Relationship Id="rId4" Type="http://schemas.openxmlformats.org/officeDocument/2006/relationships/tags" Target="../tags/tag135.xml"/></Relationships>
</file>

<file path=ppt/slides/_rels/slide42.xml.rels><?xml version="1.0" encoding="UTF-8" standalone="yes"?>
<Relationships xmlns="http://schemas.openxmlformats.org/package/2006/relationships"><Relationship Id="rId3" Type="http://schemas.openxmlformats.org/officeDocument/2006/relationships/tags" Target="../tags/tag138.xml"/><Relationship Id="rId7" Type="http://schemas.openxmlformats.org/officeDocument/2006/relationships/notesSlide" Target="../notesSlides/notesSlide42.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Layout" Target="../slideLayouts/slideLayout2.xml"/><Relationship Id="rId5" Type="http://schemas.openxmlformats.org/officeDocument/2006/relationships/tags" Target="../tags/tag140.xml"/><Relationship Id="rId4" Type="http://schemas.openxmlformats.org/officeDocument/2006/relationships/tags" Target="../tags/tag139.xml"/></Relationships>
</file>

<file path=ppt/slides/_rels/slide43.xml.rels><?xml version="1.0" encoding="UTF-8" standalone="yes"?>
<Relationships xmlns="http://schemas.openxmlformats.org/package/2006/relationships"><Relationship Id="rId3" Type="http://schemas.openxmlformats.org/officeDocument/2006/relationships/tags" Target="../tags/tag143.xml"/><Relationship Id="rId7" Type="http://schemas.openxmlformats.org/officeDocument/2006/relationships/notesSlide" Target="../notesSlides/notesSlide43.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Layout" Target="../slideLayouts/slideLayout2.xml"/><Relationship Id="rId5" Type="http://schemas.openxmlformats.org/officeDocument/2006/relationships/tags" Target="../tags/tag145.xml"/><Relationship Id="rId4" Type="http://schemas.openxmlformats.org/officeDocument/2006/relationships/tags" Target="../tags/tag144.xml"/></Relationships>
</file>

<file path=ppt/slides/_rels/slide44.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5" Type="http://schemas.openxmlformats.org/officeDocument/2006/relationships/notesSlide" Target="../notesSlides/notesSlide44.xml"/><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151.xml"/><Relationship Id="rId7" Type="http://schemas.openxmlformats.org/officeDocument/2006/relationships/oleObject" Target="../embeddings/oleObject1.bin"/><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notesSlide" Target="../notesSlides/notesSlide45.xml"/><Relationship Id="rId5" Type="http://schemas.openxmlformats.org/officeDocument/2006/relationships/slideLayout" Target="../slideLayouts/slideLayout2.xml"/><Relationship Id="rId4" Type="http://schemas.openxmlformats.org/officeDocument/2006/relationships/tags" Target="../tags/tag152.xml"/></Relationships>
</file>

<file path=ppt/slides/_rels/slide46.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image" Target="../media/image12.png"/><Relationship Id="rId5" Type="http://schemas.openxmlformats.org/officeDocument/2006/relationships/notesSlide" Target="../notesSlides/notesSlide46.xml"/><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notesSlide" Target="../notesSlides/notesSlide47.xml"/><Relationship Id="rId4"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notesSlide" Target="../notesSlides/notesSlide48.xml"/><Relationship Id="rId5" Type="http://schemas.openxmlformats.org/officeDocument/2006/relationships/slideLayout" Target="../slideLayouts/slideLayout2.xml"/><Relationship Id="rId4" Type="http://schemas.openxmlformats.org/officeDocument/2006/relationships/tags" Target="../tags/tag16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tags" Target="../tags/tag163.xml"/></Relationships>
</file>

<file path=ppt/slides/_rels/slide5.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3.jpe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jpe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tags" Target="../tags/tag166.xml"/><Relationship Id="rId7" Type="http://schemas.openxmlformats.org/officeDocument/2006/relationships/diagramData" Target="../diagrams/data1.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notesSlide" Target="../notesSlides/notesSlide50.xml"/><Relationship Id="rId11" Type="http://schemas.microsoft.com/office/2007/relationships/diagramDrawing" Target="../diagrams/drawing1.xml"/><Relationship Id="rId5" Type="http://schemas.openxmlformats.org/officeDocument/2006/relationships/slideLayout" Target="../slideLayouts/slideLayout2.xml"/><Relationship Id="rId10" Type="http://schemas.openxmlformats.org/officeDocument/2006/relationships/diagramColors" Target="../diagrams/colors1.xml"/><Relationship Id="rId4" Type="http://schemas.openxmlformats.org/officeDocument/2006/relationships/tags" Target="../tags/tag167.xml"/><Relationship Id="rId9" Type="http://schemas.openxmlformats.org/officeDocument/2006/relationships/diagramQuickStyle" Target="../diagrams/quickStyle1.xml"/></Relationships>
</file>

<file path=ppt/slides/_rels/slide51.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notesSlide" Target="../notesSlides/notesSlide51.xml"/><Relationship Id="rId4"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notesSlide" Target="../notesSlides/notesSlide52.xml"/><Relationship Id="rId5" Type="http://schemas.openxmlformats.org/officeDocument/2006/relationships/slideLayout" Target="../slideLayouts/slideLayout2.xml"/><Relationship Id="rId4" Type="http://schemas.openxmlformats.org/officeDocument/2006/relationships/tags" Target="../tags/tag174.xml"/></Relationships>
</file>

<file path=ppt/slides/_rels/slide53.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5" Type="http://schemas.openxmlformats.org/officeDocument/2006/relationships/notesSlide" Target="../notesSlides/notesSlide53.xml"/><Relationship Id="rId4"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 Id="rId5" Type="http://schemas.openxmlformats.org/officeDocument/2006/relationships/notesSlide" Target="../notesSlides/notesSlide54.xml"/><Relationship Id="rId4"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notesSlide" Target="../notesSlides/notesSlide55.xml"/><Relationship Id="rId5" Type="http://schemas.openxmlformats.org/officeDocument/2006/relationships/slideLayout" Target="../slideLayouts/slideLayout2.xml"/><Relationship Id="rId4" Type="http://schemas.openxmlformats.org/officeDocument/2006/relationships/tags" Target="../tags/tag184.xml"/></Relationships>
</file>

<file path=ppt/slides/_rels/slide56.xml.rels><?xml version="1.0" encoding="UTF-8" standalone="yes"?>
<Relationships xmlns="http://schemas.openxmlformats.org/package/2006/relationships"><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notesSlide" Target="../notesSlides/notesSlide56.xml"/><Relationship Id="rId5" Type="http://schemas.openxmlformats.org/officeDocument/2006/relationships/slideLayout" Target="../slideLayouts/slideLayout2.xml"/><Relationship Id="rId4" Type="http://schemas.openxmlformats.org/officeDocument/2006/relationships/tags" Target="../tags/tag188.xml"/></Relationships>
</file>

<file path=ppt/slides/_rels/slide57.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 Id="rId5" Type="http://schemas.openxmlformats.org/officeDocument/2006/relationships/notesSlide" Target="../notesSlides/notesSlide57.xml"/><Relationship Id="rId4"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5" Type="http://schemas.openxmlformats.org/officeDocument/2006/relationships/notesSlide" Target="../notesSlides/notesSlide58.xml"/><Relationship Id="rId4"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notesSlide" Target="../notesSlides/notesSlide59.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5" Type="http://schemas.openxmlformats.org/officeDocument/2006/relationships/notesSlide" Target="../notesSlides/notesSlide60.xml"/><Relationship Id="rId4"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 Id="rId5" Type="http://schemas.openxmlformats.org/officeDocument/2006/relationships/notesSlide" Target="../notesSlides/notesSlide61.xml"/><Relationship Id="rId4"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5" Type="http://schemas.openxmlformats.org/officeDocument/2006/relationships/notesSlide" Target="../notesSlides/notesSlide62.xml"/><Relationship Id="rId4"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notesSlide" Target="../notesSlides/notesSlide63.xml"/><Relationship Id="rId5" Type="http://schemas.openxmlformats.org/officeDocument/2006/relationships/slideLayout" Target="../slideLayouts/slideLayout2.xml"/><Relationship Id="rId4" Type="http://schemas.openxmlformats.org/officeDocument/2006/relationships/tags" Target="../tags/tag210.xml"/></Relationships>
</file>

<file path=ppt/slides/_rels/slide64.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 Id="rId5" Type="http://schemas.openxmlformats.org/officeDocument/2006/relationships/notesSlide" Target="../notesSlides/notesSlide64.xml"/><Relationship Id="rId4"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tags" Target="../tags/tag216.xml"/><Relationship Id="rId7" Type="http://schemas.openxmlformats.org/officeDocument/2006/relationships/image" Target="../media/image19.jpeg"/><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notesSlide" Target="../notesSlides/notesSlide65.xml"/><Relationship Id="rId5" Type="http://schemas.openxmlformats.org/officeDocument/2006/relationships/slideLayout" Target="../slideLayouts/slideLayout2.xml"/><Relationship Id="rId4" Type="http://schemas.openxmlformats.org/officeDocument/2006/relationships/tags" Target="../tags/tag217.xml"/></Relationships>
</file>

<file path=ppt/slides/_rels/slide66.xml.rels><?xml version="1.0" encoding="UTF-8" standalone="yes"?>
<Relationships xmlns="http://schemas.openxmlformats.org/package/2006/relationships"><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hyperlink" Target="https://www.nutritionnc.com/wic/vendor.htm" TargetMode="External"/><Relationship Id="rId5" Type="http://schemas.openxmlformats.org/officeDocument/2006/relationships/notesSlide" Target="../notesSlides/notesSlide66.xml"/><Relationship Id="rId4"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tags" Target="../tags/tag223.xml"/><Relationship Id="rId7" Type="http://schemas.openxmlformats.org/officeDocument/2006/relationships/hyperlink" Target="http://nutritionnc.com/wic/vendor.htm" TargetMode="External"/><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notesSlide" Target="../notesSlides/notesSlide67.xml"/><Relationship Id="rId5" Type="http://schemas.openxmlformats.org/officeDocument/2006/relationships/slideLayout" Target="../slideLayouts/slideLayout2.xml"/><Relationship Id="rId4" Type="http://schemas.openxmlformats.org/officeDocument/2006/relationships/tags" Target="../tags/tag224.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xml"/><Relationship Id="rId1" Type="http://schemas.openxmlformats.org/officeDocument/2006/relationships/tags" Target="../tags/tag225.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27.xml"/><Relationship Id="rId1" Type="http://schemas.openxmlformats.org/officeDocument/2006/relationships/tags" Target="../tags/tag226.xml"/><Relationship Id="rId4"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24.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228.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229.xml"/><Relationship Id="rId4" Type="http://schemas.openxmlformats.org/officeDocument/2006/relationships/image" Target="../media/image20.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4.xml"/><Relationship Id="rId1" Type="http://schemas.openxmlformats.org/officeDocument/2006/relationships/tags" Target="../tags/tag230.xml"/><Relationship Id="rId5" Type="http://schemas.openxmlformats.org/officeDocument/2006/relationships/image" Target="../media/image21.png"/><Relationship Id="rId4" Type="http://schemas.openxmlformats.org/officeDocument/2006/relationships/image" Target="../media/image20.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4.xml"/><Relationship Id="rId1" Type="http://schemas.openxmlformats.org/officeDocument/2006/relationships/tags" Target="../tags/tag231.xml"/><Relationship Id="rId4" Type="http://schemas.openxmlformats.org/officeDocument/2006/relationships/image" Target="../media/image22.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4.xml"/><Relationship Id="rId1" Type="http://schemas.openxmlformats.org/officeDocument/2006/relationships/tags" Target="../tags/tag23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4.xml"/><Relationship Id="rId1" Type="http://schemas.openxmlformats.org/officeDocument/2006/relationships/tags" Target="../tags/tag233.xml"/><Relationship Id="rId4" Type="http://schemas.openxmlformats.org/officeDocument/2006/relationships/image" Target="../media/image23.png"/></Relationships>
</file>

<file path=ppt/slides/_rels/slide76.xml.rels><?xml version="1.0" encoding="UTF-8" standalone="yes"?>
<Relationships xmlns="http://schemas.openxmlformats.org/package/2006/relationships"><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notesSlide" Target="../notesSlides/notesSlide76.xml"/><Relationship Id="rId5" Type="http://schemas.openxmlformats.org/officeDocument/2006/relationships/slideLayout" Target="../slideLayouts/slideLayout2.xml"/><Relationship Id="rId4" Type="http://schemas.openxmlformats.org/officeDocument/2006/relationships/tags" Target="../tags/tag237.xml"/></Relationships>
</file>

<file path=ppt/slides/_rels/slide77.xml.rels><?xml version="1.0" encoding="UTF-8" standalone="yes"?>
<Relationships xmlns="http://schemas.openxmlformats.org/package/2006/relationships"><Relationship Id="rId3" Type="http://schemas.openxmlformats.org/officeDocument/2006/relationships/tags" Target="../tags/tag240.xml"/><Relationship Id="rId7" Type="http://schemas.openxmlformats.org/officeDocument/2006/relationships/image" Target="../media/image24.jpeg"/><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notesSlide" Target="../notesSlides/notesSlide77.xml"/><Relationship Id="rId5" Type="http://schemas.openxmlformats.org/officeDocument/2006/relationships/slideLayout" Target="../slideLayouts/slideLayout2.xml"/><Relationship Id="rId4" Type="http://schemas.openxmlformats.org/officeDocument/2006/relationships/tags" Target="../tags/tag241.xml"/></Relationships>
</file>

<file path=ppt/slides/_rels/slide78.xml.rels><?xml version="1.0" encoding="UTF-8" standalone="yes"?>
<Relationships xmlns="http://schemas.openxmlformats.org/package/2006/relationships"><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tags" Target="../tags/tag242.xml"/><Relationship Id="rId5" Type="http://schemas.openxmlformats.org/officeDocument/2006/relationships/notesSlide" Target="../notesSlides/notesSlide78.xml"/><Relationship Id="rId4"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tags" Target="../tags/tag245.xml"/><Relationship Id="rId5" Type="http://schemas.openxmlformats.org/officeDocument/2006/relationships/hyperlink" Target="mailto:program.intake@usda.gov" TargetMode="External"/><Relationship Id="rId4" Type="http://schemas.openxmlformats.org/officeDocument/2006/relationships/hyperlink" Target="https://www.usda.gov/sites/default/files/documents/USDA-OASCR%20P-Complaint-Form-0508-0002-508-11-28-17Fax2Mail.pdf" TargetMode="External"/></Relationships>
</file>

<file path=ppt/slides/_rels/slide8.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28.xml"/></Relationships>
</file>

<file path=ppt/slides/_rels/slide9.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4.jpe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tags" Target="../tags/tag3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drawing&#10;&#10;Description automatically generated">
            <a:extLst>
              <a:ext uri="{FF2B5EF4-FFF2-40B4-BE49-F238E27FC236}">
                <a16:creationId xmlns:a16="http://schemas.microsoft.com/office/drawing/2014/main" id="{44F82290-7DE7-4B2A-9DC9-3A9A0D00A2E7}"/>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7362" b="89980" l="759" r="94153">
                        <a14:foregroundMark x1="9719" y1="54806" x2="9719" y2="54806"/>
                        <a14:foregroundMark x1="987" y1="54806" x2="987" y2="54806"/>
                        <a14:foregroundMark x1="23842" y1="64213" x2="23842" y2="64213"/>
                        <a14:foregroundMark x1="30828" y1="48466" x2="30828" y2="48466"/>
                        <a14:foregroundMark x1="37282" y1="7566" x2="37282" y2="7566"/>
                        <a14:foregroundMark x1="46697" y1="48466" x2="46697" y2="48466"/>
                        <a14:foregroundMark x1="51936" y1="48466" x2="51936" y2="48466"/>
                        <a14:foregroundMark x1="54897" y1="48466" x2="54897" y2="48466"/>
                        <a14:foregroundMark x1="58390" y1="45399" x2="58390" y2="45399"/>
                        <a14:foregroundMark x1="63629" y1="48466" x2="63629" y2="48466"/>
                        <a14:foregroundMark x1="67198" y1="48466" x2="67198" y2="48466"/>
                        <a14:foregroundMark x1="74184" y1="50102" x2="74184" y2="50102"/>
                        <a14:foregroundMark x1="77145" y1="50102" x2="77145" y2="50102"/>
                        <a14:foregroundMark x1="83599" y1="46830" x2="83599" y2="46830"/>
                        <a14:foregroundMark x1="81245" y1="46830" x2="81245" y2="46830"/>
                        <a14:foregroundMark x1="88307" y1="48466" x2="88307" y2="48466"/>
                        <a14:foregroundMark x1="91800" y1="48466" x2="91800" y2="48466"/>
                        <a14:foregroundMark x1="94153" y1="48466" x2="94153" y2="48466"/>
                        <a14:backgroundMark x1="55505" y1="44581" x2="55505" y2="44581"/>
                        <a14:backgroundMark x1="81321" y1="48262" x2="81321" y2="48262"/>
                        <a14:backgroundMark x1="81017" y1="46421" x2="81017" y2="46421"/>
                        <a14:backgroundMark x1="76538" y1="44581" x2="76538" y2="44581"/>
                        <a14:backgroundMark x1="72513" y1="47239" x2="72513" y2="47239"/>
                        <a14:backgroundMark x1="94913" y1="48262" x2="94913" y2="48262"/>
                      </a14:backgroundRemoval>
                    </a14:imgEffect>
                  </a14:imgLayer>
                </a14:imgProps>
              </a:ext>
              <a:ext uri="{28A0092B-C50C-407E-A947-70E740481C1C}">
                <a14:useLocalDpi xmlns:a14="http://schemas.microsoft.com/office/drawing/2010/main" val="0"/>
              </a:ext>
            </a:extLst>
          </a:blip>
          <a:stretch>
            <a:fillRect/>
          </a:stretch>
        </p:blipFill>
        <p:spPr>
          <a:xfrm>
            <a:off x="987502" y="4953000"/>
            <a:ext cx="3014201" cy="1115253"/>
          </a:xfrm>
          <a:prstGeom prst="rect">
            <a:avLst/>
          </a:prstGeom>
        </p:spPr>
      </p:pic>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1499826" y="853460"/>
            <a:ext cx="9185773" cy="4321348"/>
          </a:xfrm>
        </p:spPr>
        <p:txBody>
          <a:bodyPr vert="horz" lIns="91440" tIns="45720" rIns="91440" bIns="45720" rtlCol="0" anchor="b">
            <a:normAutofit/>
          </a:bodyPr>
          <a:lstStyle/>
          <a:p>
            <a:pPr algn="ctr"/>
            <a:r>
              <a:rPr lang="en-US" sz="4800" b="1" kern="1200" cap="all" dirty="0">
                <a:solidFill>
                  <a:schemeClr val="tx1"/>
                </a:solidFill>
                <a:latin typeface="+mj-lt"/>
                <a:ea typeface="+mj-ea"/>
                <a:cs typeface="+mj-cs"/>
              </a:rPr>
              <a:t>Annual Training for Currently Authorized WIC Free-standing Pharmacies </a:t>
            </a:r>
            <a:br>
              <a:rPr lang="en-US" sz="4800" b="1" kern="1200" cap="all" dirty="0">
                <a:solidFill>
                  <a:schemeClr val="tx1"/>
                </a:solidFill>
                <a:latin typeface="+mj-lt"/>
                <a:ea typeface="+mj-ea"/>
                <a:cs typeface="+mj-cs"/>
              </a:rPr>
            </a:br>
            <a:r>
              <a:rPr lang="en-US" sz="4800" b="1" kern="1200" cap="all" dirty="0">
                <a:solidFill>
                  <a:schemeClr val="tx1"/>
                </a:solidFill>
                <a:latin typeface="+mj-lt"/>
                <a:ea typeface="+mj-ea"/>
                <a:cs typeface="+mj-cs"/>
              </a:rPr>
              <a:t>2022</a:t>
            </a:r>
            <a:br>
              <a:rPr lang="en-US" sz="2600" b="1" kern="1200" cap="all" dirty="0">
                <a:solidFill>
                  <a:schemeClr val="tx1"/>
                </a:solidFill>
                <a:effectLst>
                  <a:outerShdw blurRad="38100" dist="38100" dir="2700000" algn="tl">
                    <a:srgbClr val="000000">
                      <a:alpha val="43137"/>
                    </a:srgbClr>
                  </a:outerShdw>
                </a:effectLst>
                <a:latin typeface="+mj-lt"/>
                <a:ea typeface="+mj-ea"/>
                <a:cs typeface="+mj-cs"/>
              </a:rPr>
            </a:br>
            <a:endParaRPr lang="en-US" sz="2600" b="1" kern="1200" cap="all" dirty="0">
              <a:solidFill>
                <a:schemeClr val="tx1"/>
              </a:solidFill>
              <a:latin typeface="+mj-lt"/>
              <a:ea typeface="+mj-ea"/>
              <a:cs typeface="+mj-cs"/>
            </a:endParaRPr>
          </a:p>
        </p:txBody>
      </p:sp>
    </p:spTree>
    <p:custDataLst>
      <p:tags r:id="rId1"/>
    </p:custDataLst>
    <p:extLst>
      <p:ext uri="{BB962C8B-B14F-4D97-AF65-F5344CB8AC3E}">
        <p14:creationId xmlns:p14="http://schemas.microsoft.com/office/powerpoint/2010/main" val="1639521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96B80271-AB52-4E69-AC06-92D993A02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71056" y="323519"/>
            <a:ext cx="6094414" cy="6212748"/>
          </a:xfrm>
          <a:custGeom>
            <a:avLst/>
            <a:gdLst>
              <a:gd name="connsiteX0" fmla="*/ 0 w 6096001"/>
              <a:gd name="connsiteY0" fmla="*/ 0 h 6212748"/>
              <a:gd name="connsiteX1" fmla="*/ 1772102 w 6096001"/>
              <a:gd name="connsiteY1" fmla="*/ 0 h 6212748"/>
              <a:gd name="connsiteX2" fmla="*/ 2514601 w 6096001"/>
              <a:gd name="connsiteY2" fmla="*/ 0 h 6212748"/>
              <a:gd name="connsiteX3" fmla="*/ 2514603 w 6096001"/>
              <a:gd name="connsiteY3" fmla="*/ 0 h 6212748"/>
              <a:gd name="connsiteX4" fmla="*/ 6096001 w 6096001"/>
              <a:gd name="connsiteY4" fmla="*/ 0 h 6212748"/>
              <a:gd name="connsiteX5" fmla="*/ 6096001 w 6096001"/>
              <a:gd name="connsiteY5" fmla="*/ 2864954 h 6212748"/>
              <a:gd name="connsiteX6" fmla="*/ 2652556 w 6096001"/>
              <a:gd name="connsiteY6" fmla="*/ 6212748 h 6212748"/>
              <a:gd name="connsiteX7" fmla="*/ 1772102 w 6096001"/>
              <a:gd name="connsiteY7" fmla="*/ 6212748 h 6212748"/>
              <a:gd name="connsiteX8" fmla="*/ 1772102 w 6096001"/>
              <a:gd name="connsiteY8" fmla="*/ 6210962 h 6212748"/>
              <a:gd name="connsiteX9" fmla="*/ 0 w 6096001"/>
              <a:gd name="connsiteY9"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1" h="6212748">
                <a:moveTo>
                  <a:pt x="0" y="0"/>
                </a:moveTo>
                <a:lnTo>
                  <a:pt x="1772102" y="0"/>
                </a:lnTo>
                <a:lnTo>
                  <a:pt x="2514601" y="0"/>
                </a:lnTo>
                <a:lnTo>
                  <a:pt x="2514603" y="0"/>
                </a:lnTo>
                <a:lnTo>
                  <a:pt x="6096001" y="0"/>
                </a:lnTo>
                <a:lnTo>
                  <a:pt x="6096001" y="2864954"/>
                </a:lnTo>
                <a:lnTo>
                  <a:pt x="2652556" y="6212748"/>
                </a:lnTo>
                <a:lnTo>
                  <a:pt x="1772102" y="6212748"/>
                </a:lnTo>
                <a:lnTo>
                  <a:pt x="1772102" y="6210962"/>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D233ACE-F3A1-4543-B9F4-425DDA579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1006636" y="1188637"/>
            <a:ext cx="4279914" cy="4480726"/>
          </a:xfrm>
        </p:spPr>
        <p:txBody>
          <a:bodyPr>
            <a:normAutofit/>
          </a:bodyPr>
          <a:lstStyle/>
          <a:p>
            <a:pPr algn="r"/>
            <a:r>
              <a:rPr lang="en-US" sz="6500" b="1" dirty="0">
                <a:ea typeface="Tahoma" pitchFamily="34" charset="0"/>
                <a:cs typeface="Tahoma" pitchFamily="34" charset="0"/>
              </a:rPr>
              <a:t>Annual Vendor Renewal Process</a:t>
            </a:r>
          </a:p>
        </p:txBody>
      </p:sp>
      <p:sp>
        <p:nvSpPr>
          <p:cNvPr id="4" name="Content Placeholder 3"/>
          <p:cNvSpPr>
            <a:spLocks noGrp="1"/>
          </p:cNvSpPr>
          <p:nvPr>
            <p:ph idx="1"/>
            <p:custDataLst>
              <p:tags r:id="rId3"/>
            </p:custDataLst>
          </p:nvPr>
        </p:nvSpPr>
        <p:spPr>
          <a:xfrm>
            <a:off x="5928156" y="990600"/>
            <a:ext cx="5500256" cy="5240557"/>
          </a:xfrm>
        </p:spPr>
        <p:txBody>
          <a:bodyPr anchor="ctr">
            <a:normAutofit/>
          </a:bodyPr>
          <a:lstStyle/>
          <a:p>
            <a:pPr marL="0" indent="0">
              <a:lnSpc>
                <a:spcPct val="0"/>
              </a:lnSpc>
              <a:spcBef>
                <a:spcPts val="0"/>
              </a:spcBef>
              <a:buNone/>
            </a:pPr>
            <a:r>
              <a:rPr lang="en-US" dirty="0">
                <a:latin typeface="+mj-lt"/>
                <a:ea typeface="Tahoma" pitchFamily="34" charset="0"/>
                <a:cs typeface="Tahoma" pitchFamily="34" charset="0"/>
              </a:rPr>
              <a:t>All pharmacies must:</a:t>
            </a:r>
          </a:p>
          <a:p>
            <a:pPr marL="457200" indent="-412750">
              <a:spcAft>
                <a:spcPts val="600"/>
              </a:spcAft>
            </a:pPr>
            <a:r>
              <a:rPr lang="en-US" dirty="0">
                <a:latin typeface="+mj-lt"/>
                <a:ea typeface="Tahoma" pitchFamily="34" charset="0"/>
                <a:cs typeface="Tahoma" pitchFamily="34" charset="0"/>
              </a:rPr>
              <a:t>Comply with program policies:</a:t>
            </a:r>
          </a:p>
          <a:p>
            <a:pPr lvl="1">
              <a:buFont typeface="Wingdings" panose="05000000000000000000" pitchFamily="2" charset="2"/>
              <a:buChar char="ü"/>
            </a:pPr>
            <a:r>
              <a:rPr lang="en-US" sz="2800" dirty="0">
                <a:latin typeface="+mj-lt"/>
                <a:ea typeface="Tahoma" pitchFamily="34" charset="0"/>
                <a:cs typeface="Tahoma" pitchFamily="34" charset="0"/>
              </a:rPr>
              <a:t>Meet all current selection criteria related to pharmacies</a:t>
            </a:r>
          </a:p>
          <a:p>
            <a:pPr lvl="1">
              <a:buFont typeface="Wingdings" panose="05000000000000000000" pitchFamily="2" charset="2"/>
              <a:buChar char="ü"/>
            </a:pPr>
            <a:r>
              <a:rPr lang="en-US" sz="2800" dirty="0">
                <a:latin typeface="+mj-lt"/>
                <a:ea typeface="Tahoma" pitchFamily="34" charset="0"/>
                <a:cs typeface="Tahoma" pitchFamily="34" charset="0"/>
              </a:rPr>
              <a:t>Follow the remainder of the vendor policies and procedures for pharmacies that are listed in the WIC Vendor Manual </a:t>
            </a:r>
          </a:p>
          <a:p>
            <a:pPr marL="1673225" lvl="3" indent="-457200">
              <a:buFont typeface="Courier New" panose="02070309020205020404" pitchFamily="49" charset="0"/>
              <a:buChar char="o"/>
            </a:pPr>
            <a:r>
              <a:rPr lang="en-US" sz="2600" dirty="0">
                <a:latin typeface="+mj-lt"/>
                <a:ea typeface="Tahoma" pitchFamily="34" charset="0"/>
                <a:cs typeface="Tahoma" pitchFamily="34" charset="0"/>
              </a:rPr>
              <a:t>eWIC Requirements</a:t>
            </a:r>
          </a:p>
        </p:txBody>
      </p:sp>
    </p:spTree>
    <p:custDataLst>
      <p:tags r:id="rId1"/>
    </p:custDataLst>
    <p:extLst>
      <p:ext uri="{BB962C8B-B14F-4D97-AF65-F5344CB8AC3E}">
        <p14:creationId xmlns:p14="http://schemas.microsoft.com/office/powerpoint/2010/main" val="2377799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96B80271-AB52-4E69-AC06-92D993A02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71056" y="323519"/>
            <a:ext cx="6094414" cy="6212748"/>
          </a:xfrm>
          <a:custGeom>
            <a:avLst/>
            <a:gdLst>
              <a:gd name="connsiteX0" fmla="*/ 0 w 6096001"/>
              <a:gd name="connsiteY0" fmla="*/ 0 h 6212748"/>
              <a:gd name="connsiteX1" fmla="*/ 1772102 w 6096001"/>
              <a:gd name="connsiteY1" fmla="*/ 0 h 6212748"/>
              <a:gd name="connsiteX2" fmla="*/ 2514601 w 6096001"/>
              <a:gd name="connsiteY2" fmla="*/ 0 h 6212748"/>
              <a:gd name="connsiteX3" fmla="*/ 2514603 w 6096001"/>
              <a:gd name="connsiteY3" fmla="*/ 0 h 6212748"/>
              <a:gd name="connsiteX4" fmla="*/ 6096001 w 6096001"/>
              <a:gd name="connsiteY4" fmla="*/ 0 h 6212748"/>
              <a:gd name="connsiteX5" fmla="*/ 6096001 w 6096001"/>
              <a:gd name="connsiteY5" fmla="*/ 2864954 h 6212748"/>
              <a:gd name="connsiteX6" fmla="*/ 2652556 w 6096001"/>
              <a:gd name="connsiteY6" fmla="*/ 6212748 h 6212748"/>
              <a:gd name="connsiteX7" fmla="*/ 1772102 w 6096001"/>
              <a:gd name="connsiteY7" fmla="*/ 6212748 h 6212748"/>
              <a:gd name="connsiteX8" fmla="*/ 1772102 w 6096001"/>
              <a:gd name="connsiteY8" fmla="*/ 6210962 h 6212748"/>
              <a:gd name="connsiteX9" fmla="*/ 0 w 6096001"/>
              <a:gd name="connsiteY9"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1" h="6212748">
                <a:moveTo>
                  <a:pt x="0" y="0"/>
                </a:moveTo>
                <a:lnTo>
                  <a:pt x="1772102" y="0"/>
                </a:lnTo>
                <a:lnTo>
                  <a:pt x="2514601" y="0"/>
                </a:lnTo>
                <a:lnTo>
                  <a:pt x="2514603" y="0"/>
                </a:lnTo>
                <a:lnTo>
                  <a:pt x="6096001" y="0"/>
                </a:lnTo>
                <a:lnTo>
                  <a:pt x="6096001" y="2864954"/>
                </a:lnTo>
                <a:lnTo>
                  <a:pt x="2652556" y="6212748"/>
                </a:lnTo>
                <a:lnTo>
                  <a:pt x="1772102" y="6212748"/>
                </a:lnTo>
                <a:lnTo>
                  <a:pt x="1772102" y="6210962"/>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D233ACE-F3A1-4543-B9F4-425DDA579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1006636" y="1188637"/>
            <a:ext cx="4279914" cy="4480726"/>
          </a:xfrm>
        </p:spPr>
        <p:txBody>
          <a:bodyPr>
            <a:normAutofit/>
          </a:bodyPr>
          <a:lstStyle/>
          <a:p>
            <a:pPr algn="r"/>
            <a:r>
              <a:rPr lang="en-US" sz="6000" b="1" dirty="0">
                <a:ea typeface="Tahoma" pitchFamily="34" charset="0"/>
                <a:cs typeface="Tahoma" pitchFamily="34" charset="0"/>
              </a:rPr>
              <a:t>Annual Vendor Renewal Process continued</a:t>
            </a:r>
          </a:p>
        </p:txBody>
      </p:sp>
      <p:sp>
        <p:nvSpPr>
          <p:cNvPr id="4" name="Content Placeholder 3"/>
          <p:cNvSpPr>
            <a:spLocks noGrp="1"/>
          </p:cNvSpPr>
          <p:nvPr>
            <p:ph idx="1"/>
            <p:custDataLst>
              <p:tags r:id="rId3"/>
            </p:custDataLst>
          </p:nvPr>
        </p:nvSpPr>
        <p:spPr>
          <a:xfrm>
            <a:off x="6094412" y="623275"/>
            <a:ext cx="5257799" cy="5607882"/>
          </a:xfrm>
        </p:spPr>
        <p:txBody>
          <a:bodyPr anchor="ctr">
            <a:normAutofit/>
          </a:bodyPr>
          <a:lstStyle/>
          <a:p>
            <a:pPr marL="457200" indent="-412750"/>
            <a:r>
              <a:rPr lang="en-US" sz="2400" dirty="0">
                <a:ea typeface="Tahoma" pitchFamily="34" charset="0"/>
                <a:cs typeface="Tahoma" pitchFamily="34" charset="0"/>
              </a:rPr>
              <a:t>Attend annual vendor training:</a:t>
            </a:r>
          </a:p>
          <a:p>
            <a:pPr lvl="1">
              <a:buFont typeface="Wingdings" panose="05000000000000000000" pitchFamily="2" charset="2"/>
              <a:buChar char="ü"/>
            </a:pPr>
            <a:r>
              <a:rPr lang="en-US" dirty="0">
                <a:ea typeface="Tahoma" pitchFamily="34" charset="0"/>
                <a:cs typeface="Tahoma" pitchFamily="34" charset="0"/>
              </a:rPr>
              <a:t>Train all staff to properly transact eWIC only for exempt infant formula and WIC-eligible nutritionals</a:t>
            </a:r>
          </a:p>
          <a:p>
            <a:pPr marL="615950" indent="-571500">
              <a:spcAft>
                <a:spcPts val="600"/>
              </a:spcAft>
            </a:pPr>
            <a:r>
              <a:rPr lang="en-US" sz="2400" dirty="0">
                <a:ea typeface="Tahoma" pitchFamily="34" charset="0"/>
                <a:cs typeface="Tahoma" pitchFamily="34" charset="0"/>
              </a:rPr>
              <a:t>Complete vendor-related forms:</a:t>
            </a:r>
          </a:p>
          <a:p>
            <a:pPr lvl="1" fontAlgn="auto">
              <a:buFont typeface="Wingdings" panose="05000000000000000000" pitchFamily="2" charset="2"/>
              <a:buChar char="ü"/>
            </a:pPr>
            <a:r>
              <a:rPr lang="en-US" b="0" i="0" dirty="0">
                <a:effectLst/>
              </a:rPr>
              <a:t>NC WIC Information Update - (Non-Corporate contract vendors) – Pre-populated</a:t>
            </a:r>
          </a:p>
          <a:p>
            <a:pPr lvl="1" fontAlgn="auto">
              <a:buFont typeface="Wingdings" panose="05000000000000000000" pitchFamily="2" charset="2"/>
              <a:buChar char="ü"/>
            </a:pPr>
            <a:r>
              <a:rPr lang="en-US" b="0" i="0" dirty="0">
                <a:effectLst/>
              </a:rPr>
              <a:t>eWIC Update for Non-Corporate contract vendors</a:t>
            </a:r>
          </a:p>
          <a:p>
            <a:pPr lvl="1" fontAlgn="auto">
              <a:buFont typeface="Wingdings" panose="05000000000000000000" pitchFamily="2" charset="2"/>
              <a:buChar char="ü"/>
            </a:pPr>
            <a:r>
              <a:rPr lang="en-US" b="0" i="0" dirty="0">
                <a:effectLst/>
              </a:rPr>
              <a:t>Verification of Attendance – All vendors</a:t>
            </a:r>
          </a:p>
        </p:txBody>
      </p:sp>
    </p:spTree>
    <p:custDataLst>
      <p:tags r:id="rId1"/>
    </p:custDataLst>
    <p:extLst>
      <p:ext uri="{BB962C8B-B14F-4D97-AF65-F5344CB8AC3E}">
        <p14:creationId xmlns:p14="http://schemas.microsoft.com/office/powerpoint/2010/main" val="816674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ight Triangle 74">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91" name="Rectangle 3"/>
          <p:cNvSpPr>
            <a:spLocks noGrp="1" noChangeArrowheads="1"/>
          </p:cNvSpPr>
          <p:nvPr>
            <p:ph type="title"/>
            <p:custDataLst>
              <p:tags r:id="rId2"/>
            </p:custDataLst>
          </p:nvPr>
        </p:nvSpPr>
        <p:spPr>
          <a:xfrm>
            <a:off x="1284905" y="724137"/>
            <a:ext cx="8072712" cy="1618489"/>
          </a:xfrm>
        </p:spPr>
        <p:txBody>
          <a:bodyPr anchor="ctr">
            <a:normAutofit/>
          </a:bodyPr>
          <a:lstStyle/>
          <a:p>
            <a:pPr eaLnBrk="1" hangingPunct="1"/>
            <a:r>
              <a:rPr lang="en-US" sz="7100" b="1" dirty="0">
                <a:ea typeface="Tahoma" pitchFamily="34" charset="0"/>
                <a:cs typeface="Tahoma" pitchFamily="34" charset="0"/>
              </a:rPr>
              <a:t>Selection Criteria</a:t>
            </a:r>
          </a:p>
        </p:txBody>
      </p:sp>
      <p:sp>
        <p:nvSpPr>
          <p:cNvPr id="12292" name="Rectangle 4"/>
          <p:cNvSpPr>
            <a:spLocks noGrp="1" noChangeArrowheads="1"/>
          </p:cNvSpPr>
          <p:nvPr>
            <p:ph idx="1"/>
            <p:custDataLst>
              <p:tags r:id="rId3"/>
            </p:custDataLst>
          </p:nvPr>
        </p:nvSpPr>
        <p:spPr>
          <a:xfrm>
            <a:off x="1211459" y="2133600"/>
            <a:ext cx="9762507" cy="3787668"/>
          </a:xfrm>
        </p:spPr>
        <p:txBody>
          <a:bodyPr anchor="t">
            <a:normAutofit lnSpcReduction="10000"/>
          </a:bodyPr>
          <a:lstStyle/>
          <a:p>
            <a:pPr marL="501650" indent="-457200" eaLnBrk="1" hangingPunct="1"/>
            <a:r>
              <a:rPr lang="en-US" dirty="0">
                <a:ea typeface="Tahoma" pitchFamily="34" charset="0"/>
                <a:cs typeface="Tahoma" pitchFamily="34" charset="0"/>
              </a:rPr>
              <a:t>Established by U.S. Department of Agriculture and NC WIC Program</a:t>
            </a:r>
          </a:p>
          <a:p>
            <a:pPr marL="1081087" lvl="1" indent="-571500">
              <a:buFont typeface="Courier New" panose="02070309020205020404" pitchFamily="49" charset="0"/>
              <a:buChar char="o"/>
            </a:pPr>
            <a:r>
              <a:rPr lang="en-US" sz="2800" i="0" dirty="0">
                <a:ea typeface="Tahoma" pitchFamily="34" charset="0"/>
                <a:cs typeface="Tahoma" pitchFamily="34" charset="0"/>
              </a:rPr>
              <a:t>20 items:</a:t>
            </a:r>
          </a:p>
          <a:p>
            <a:pPr marL="1254125" lvl="2" indent="-457200"/>
            <a:r>
              <a:rPr lang="en-US" sz="2800" dirty="0">
                <a:ea typeface="Tahoma" pitchFamily="34" charset="0"/>
                <a:cs typeface="Tahoma" pitchFamily="34" charset="0"/>
              </a:rPr>
              <a:t>Must continue to meet 18 of the 20 criteria (do not need to be SNAP authorized and do not have to maintain current shelf prices)</a:t>
            </a:r>
          </a:p>
          <a:p>
            <a:pPr marL="1828800" lvl="3" indent="-569913">
              <a:buFont typeface="Wingdings" panose="05000000000000000000" pitchFamily="2" charset="2"/>
              <a:buChar char="ü"/>
            </a:pPr>
            <a:r>
              <a:rPr lang="en-US" sz="2800" dirty="0"/>
              <a:t>Selection criteria is listed in the vendor manual </a:t>
            </a:r>
          </a:p>
          <a:p>
            <a:pPr marL="1828800" lvl="3" indent="-569913">
              <a:buFont typeface="Wingdings" panose="05000000000000000000" pitchFamily="2" charset="2"/>
              <a:buChar char="ü"/>
            </a:pPr>
            <a:r>
              <a:rPr lang="en-US" sz="2800" dirty="0">
                <a:ea typeface="Tahoma" pitchFamily="34" charset="0"/>
                <a:cs typeface="Tahoma" pitchFamily="34" charset="0"/>
              </a:rPr>
              <a:t>SNAP  is the Supplemental Nutrition Assistance Program in NC formerly known as Food Stamps</a:t>
            </a:r>
          </a:p>
          <a:p>
            <a:pPr marL="0" indent="0" eaLnBrk="1" hangingPunct="1">
              <a:buNone/>
            </a:pPr>
            <a:endParaRPr lang="en-US" sz="1900" dirty="0">
              <a:ea typeface="Tahoma" pitchFamily="34" charset="0"/>
              <a:cs typeface="Tahoma" pitchFamily="34" charset="0"/>
            </a:endParaRPr>
          </a:p>
          <a:p>
            <a:pPr marL="0" indent="0" eaLnBrk="1" hangingPunct="1">
              <a:buNone/>
            </a:pPr>
            <a:endParaRPr lang="en-US" sz="1900" dirty="0">
              <a:latin typeface="Constantia" panose="02030602050306030303" pitchFamily="18" charset="0"/>
              <a:ea typeface="Tahoma" pitchFamily="34" charset="0"/>
              <a:cs typeface="Tahoma" pitchFamily="34" charset="0"/>
            </a:endParaRPr>
          </a:p>
          <a:p>
            <a:pPr eaLnBrk="1" hangingPunct="1"/>
            <a:endParaRPr lang="en-US" sz="1900" dirty="0">
              <a:latin typeface="Constantia" panose="02030602050306030303" pitchFamily="18" charset="0"/>
              <a:ea typeface="Tahoma" pitchFamily="34" charset="0"/>
              <a:cs typeface="Tahoma" pitchFamily="34" charset="0"/>
            </a:endParaRPr>
          </a:p>
          <a:p>
            <a:pPr marL="0" indent="0">
              <a:buNone/>
            </a:pPr>
            <a:endParaRPr lang="en-US" sz="1900" dirty="0">
              <a:latin typeface="Constantia" panose="02030602050306030303" pitchFamily="18" charset="0"/>
              <a:ea typeface="Tahoma" pitchFamily="34" charset="0"/>
              <a:cs typeface="Tahoma" pitchFamily="34" charset="0"/>
            </a:endParaRPr>
          </a:p>
          <a:p>
            <a:pPr marL="82296" indent="0">
              <a:buNone/>
            </a:pPr>
            <a:endParaRPr lang="en-US" sz="1900" dirty="0">
              <a:latin typeface="Constantia" panose="02030602050306030303" pitchFamily="18" charset="0"/>
              <a:ea typeface="Tahoma" pitchFamily="34" charset="0"/>
              <a:cs typeface="Tahoma" pitchFamily="34" charset="0"/>
            </a:endParaRPr>
          </a:p>
          <a:p>
            <a:pPr eaLnBrk="1" hangingPunct="1"/>
            <a:endParaRPr lang="en-US" sz="19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1635166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1278835" y="596496"/>
            <a:ext cx="8072712" cy="1618489"/>
          </a:xfrm>
        </p:spPr>
        <p:txBody>
          <a:bodyPr anchor="ctr">
            <a:normAutofit/>
          </a:bodyPr>
          <a:lstStyle/>
          <a:p>
            <a:r>
              <a:rPr lang="en-US" sz="6000" b="1" dirty="0">
                <a:ea typeface="Tahoma" pitchFamily="34" charset="0"/>
                <a:cs typeface="Tahoma" pitchFamily="34" charset="0"/>
              </a:rPr>
              <a:t>Annual Vendor Training</a:t>
            </a:r>
          </a:p>
        </p:txBody>
      </p:sp>
      <p:sp>
        <p:nvSpPr>
          <p:cNvPr id="4" name="Content Placeholder 3"/>
          <p:cNvSpPr>
            <a:spLocks noGrp="1"/>
          </p:cNvSpPr>
          <p:nvPr>
            <p:ph idx="1"/>
            <p:custDataLst>
              <p:tags r:id="rId3"/>
            </p:custDataLst>
          </p:nvPr>
        </p:nvSpPr>
        <p:spPr>
          <a:xfrm>
            <a:off x="1284904" y="2362201"/>
            <a:ext cx="9610107" cy="3772788"/>
          </a:xfrm>
        </p:spPr>
        <p:txBody>
          <a:bodyPr anchor="t">
            <a:normAutofit/>
          </a:bodyPr>
          <a:lstStyle/>
          <a:p>
            <a:pPr marL="457200" indent="-412750"/>
            <a:r>
              <a:rPr lang="en-US" sz="3200" dirty="0">
                <a:ea typeface="Tahoma" pitchFamily="34" charset="0"/>
                <a:cs typeface="Tahoma" pitchFamily="34" charset="0"/>
              </a:rPr>
              <a:t>Vendors, their store manager or another authorized pharmacy representative are required to complete annual vendor training each year</a:t>
            </a:r>
          </a:p>
          <a:p>
            <a:pPr marL="457200" indent="-412750">
              <a:buNone/>
            </a:pPr>
            <a:endParaRPr lang="en-US" sz="3200" dirty="0">
              <a:ea typeface="Tahoma" pitchFamily="34" charset="0"/>
              <a:cs typeface="Tahoma" pitchFamily="34" charset="0"/>
            </a:endParaRPr>
          </a:p>
          <a:p>
            <a:pPr marL="457200" indent="-412750"/>
            <a:r>
              <a:rPr lang="en-US" sz="3200" dirty="0">
                <a:ea typeface="Tahoma" pitchFamily="34" charset="0"/>
                <a:cs typeface="Tahoma" pitchFamily="34" charset="0"/>
              </a:rPr>
              <a:t>Failure to complete training by September 30</a:t>
            </a:r>
            <a:r>
              <a:rPr lang="en-US" sz="3200" baseline="30000" dirty="0">
                <a:ea typeface="Tahoma" pitchFamily="34" charset="0"/>
                <a:cs typeface="Tahoma" pitchFamily="34" charset="0"/>
              </a:rPr>
              <a:t>th</a:t>
            </a:r>
            <a:r>
              <a:rPr lang="en-US" sz="3200" dirty="0">
                <a:ea typeface="Tahoma" pitchFamily="34" charset="0"/>
                <a:cs typeface="Tahoma" pitchFamily="34" charset="0"/>
              </a:rPr>
              <a:t> of each year will result in termination of the WIC Vendor Agreement</a:t>
            </a:r>
          </a:p>
        </p:txBody>
      </p:sp>
      <p:sp>
        <p:nvSpPr>
          <p:cNvPr id="3" name="Date Placeholder 2"/>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2287310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1135259" y="761331"/>
            <a:ext cx="9914907" cy="1618489"/>
          </a:xfrm>
        </p:spPr>
        <p:txBody>
          <a:bodyPr anchor="ctr">
            <a:normAutofit/>
          </a:bodyPr>
          <a:lstStyle/>
          <a:p>
            <a:r>
              <a:rPr lang="en-US" sz="5500" b="1" dirty="0"/>
              <a:t>Competitive Pricing and Price Limitations </a:t>
            </a:r>
          </a:p>
        </p:txBody>
      </p:sp>
      <p:sp>
        <p:nvSpPr>
          <p:cNvPr id="17411" name="Rectangle 2056"/>
          <p:cNvSpPr>
            <a:spLocks noGrp="1" noChangeArrowheads="1"/>
          </p:cNvSpPr>
          <p:nvPr>
            <p:ph idx="1"/>
            <p:custDataLst>
              <p:tags r:id="rId3"/>
            </p:custDataLst>
          </p:nvPr>
        </p:nvSpPr>
        <p:spPr>
          <a:xfrm>
            <a:off x="1284904" y="2580628"/>
            <a:ext cx="9914907" cy="3650529"/>
          </a:xfrm>
        </p:spPr>
        <p:txBody>
          <a:bodyPr anchor="t">
            <a:normAutofit fontScale="92500" lnSpcReduction="20000"/>
          </a:bodyPr>
          <a:lstStyle/>
          <a:p>
            <a:pPr marL="615950" indent="-571500">
              <a:spcAft>
                <a:spcPts val="600"/>
              </a:spcAft>
            </a:pPr>
            <a:r>
              <a:rPr lang="en-US" sz="2600" dirty="0">
                <a:ea typeface="Tahoma" pitchFamily="34" charset="0"/>
                <a:cs typeface="Tahoma" pitchFamily="34" charset="0"/>
              </a:rPr>
              <a:t>Competitive Pricing:</a:t>
            </a:r>
          </a:p>
          <a:p>
            <a:pPr lvl="1">
              <a:spcAft>
                <a:spcPts val="600"/>
              </a:spcAft>
              <a:buFont typeface="Wingdings" panose="05000000000000000000" pitchFamily="2" charset="2"/>
              <a:buChar char="ü"/>
            </a:pPr>
            <a:r>
              <a:rPr lang="en-US" sz="2600" dirty="0">
                <a:ea typeface="Tahoma" pitchFamily="34" charset="0"/>
                <a:cs typeface="Tahoma" pitchFamily="34" charset="0"/>
              </a:rPr>
              <a:t>The price a vendor charges for supplemental foods compared to other vendors</a:t>
            </a:r>
          </a:p>
          <a:p>
            <a:pPr marL="571500" lvl="1" indent="-571500">
              <a:spcAft>
                <a:spcPts val="600"/>
              </a:spcAft>
            </a:pPr>
            <a:r>
              <a:rPr lang="en-US" sz="2600" dirty="0">
                <a:ea typeface="Tahoma" pitchFamily="34" charset="0"/>
                <a:cs typeface="Tahoma" pitchFamily="34" charset="0"/>
              </a:rPr>
              <a:t>Price Limitations:</a:t>
            </a:r>
          </a:p>
          <a:p>
            <a:pPr marL="914400" lvl="2" indent="-457200">
              <a:spcAft>
                <a:spcPts val="0"/>
              </a:spcAft>
              <a:buFont typeface="Wingdings" panose="05000000000000000000" pitchFamily="2" charset="2"/>
              <a:buChar char="ü"/>
            </a:pPr>
            <a:r>
              <a:rPr lang="en-US" sz="2600" dirty="0">
                <a:ea typeface="Tahoma" pitchFamily="34" charset="0"/>
                <a:cs typeface="Tahoma" pitchFamily="34" charset="0"/>
              </a:rPr>
              <a:t>Ensures an applicant has and maintains competitive prices as an authorized vendor</a:t>
            </a:r>
          </a:p>
          <a:p>
            <a:pPr marL="615950" indent="-571500">
              <a:spcAft>
                <a:spcPts val="600"/>
              </a:spcAft>
            </a:pPr>
            <a:r>
              <a:rPr lang="en-US" sz="2600" dirty="0">
                <a:ea typeface="Tahoma" pitchFamily="34" charset="0"/>
                <a:cs typeface="Tahoma" pitchFamily="34" charset="0"/>
              </a:rPr>
              <a:t>Peer groups:</a:t>
            </a:r>
          </a:p>
          <a:p>
            <a:pPr marL="914400" lvl="2" indent="-457200">
              <a:spcAft>
                <a:spcPts val="600"/>
              </a:spcAft>
              <a:buFont typeface="Wingdings" panose="05000000000000000000" pitchFamily="2" charset="2"/>
              <a:buChar char="ü"/>
            </a:pPr>
            <a:r>
              <a:rPr lang="en-US" sz="2600" dirty="0">
                <a:ea typeface="Tahoma" pitchFamily="34" charset="0"/>
                <a:cs typeface="Tahoma" pitchFamily="34" charset="0"/>
              </a:rPr>
              <a:t>Not-to-exceed (NTE) prices for each universal product code (UPC) for each WIC supplemental food and contract formula</a:t>
            </a:r>
          </a:p>
          <a:p>
            <a:pPr lvl="1">
              <a:buFont typeface="Wingdings" panose="05000000000000000000" pitchFamily="2" charset="2"/>
              <a:buChar char="ü"/>
            </a:pPr>
            <a:r>
              <a:rPr lang="en-US" sz="2600" dirty="0">
                <a:ea typeface="Tahoma" pitchFamily="34" charset="0"/>
                <a:cs typeface="Tahoma" pitchFamily="34" charset="0"/>
              </a:rPr>
              <a:t>Free-standing pharmacies are </a:t>
            </a:r>
            <a:r>
              <a:rPr lang="en-US" sz="2600" dirty="0">
                <a:solidFill>
                  <a:srgbClr val="FF0000"/>
                </a:solidFill>
                <a:ea typeface="Tahoma" pitchFamily="34" charset="0"/>
                <a:cs typeface="Tahoma" pitchFamily="34" charset="0"/>
              </a:rPr>
              <a:t>not</a:t>
            </a:r>
            <a:r>
              <a:rPr lang="en-US" sz="2600" dirty="0">
                <a:ea typeface="Tahoma" pitchFamily="34" charset="0"/>
                <a:cs typeface="Tahoma" pitchFamily="34" charset="0"/>
              </a:rPr>
              <a:t> subject to NTE guidelines</a:t>
            </a:r>
            <a:endParaRPr lang="en-US" sz="1500" dirty="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1247528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630992-AECB-4D69-80C6-A1852AA3CA14}"/>
              </a:ext>
            </a:extLst>
          </p:cNvPr>
          <p:cNvSpPr>
            <a:spLocks noGrp="1"/>
          </p:cNvSpPr>
          <p:nvPr>
            <p:ph type="title"/>
            <p:custDataLst>
              <p:tags r:id="rId2"/>
            </p:custDataLst>
          </p:nvPr>
        </p:nvSpPr>
        <p:spPr>
          <a:xfrm>
            <a:off x="2474912" y="111074"/>
            <a:ext cx="7239000" cy="729013"/>
          </a:xfrm>
        </p:spPr>
        <p:txBody>
          <a:bodyPr>
            <a:normAutofit/>
          </a:bodyPr>
          <a:lstStyle/>
          <a:p>
            <a:pPr algn="ctr"/>
            <a:r>
              <a:rPr lang="en-US" b="1" dirty="0">
                <a:solidFill>
                  <a:schemeClr val="tx1"/>
                </a:solidFill>
              </a:rPr>
              <a:t>NC Peer Group System</a:t>
            </a:r>
          </a:p>
        </p:txBody>
      </p:sp>
      <p:graphicFrame>
        <p:nvGraphicFramePr>
          <p:cNvPr id="7" name="Content Placeholder 6">
            <a:extLst>
              <a:ext uri="{FF2B5EF4-FFF2-40B4-BE49-F238E27FC236}">
                <a16:creationId xmlns:a16="http://schemas.microsoft.com/office/drawing/2014/main" id="{0326DA3D-B73C-43B3-8D2A-30BE836CD047}"/>
              </a:ext>
            </a:extLst>
          </p:cNvPr>
          <p:cNvGraphicFramePr>
            <a:graphicFrameLocks noGrp="1"/>
          </p:cNvGraphicFramePr>
          <p:nvPr>
            <p:ph idx="1"/>
            <p:custDataLst>
              <p:tags r:id="rId3"/>
            </p:custDataLst>
            <p:extLst>
              <p:ext uri="{D42A27DB-BD31-4B8C-83A1-F6EECF244321}">
                <p14:modId xmlns:p14="http://schemas.microsoft.com/office/powerpoint/2010/main" val="4079327319"/>
              </p:ext>
            </p:extLst>
          </p:nvPr>
        </p:nvGraphicFramePr>
        <p:xfrm>
          <a:off x="184683" y="909727"/>
          <a:ext cx="11804511" cy="5614931"/>
        </p:xfrm>
        <a:graphic>
          <a:graphicData uri="http://schemas.openxmlformats.org/drawingml/2006/table">
            <a:tbl>
              <a:tblPr>
                <a:tableStyleId>{5C22544A-7EE6-4342-B048-85BDC9FD1C3A}</a:tableStyleId>
              </a:tblPr>
              <a:tblGrid>
                <a:gridCol w="462800">
                  <a:extLst>
                    <a:ext uri="{9D8B030D-6E8A-4147-A177-3AD203B41FA5}">
                      <a16:colId xmlns:a16="http://schemas.microsoft.com/office/drawing/2014/main" val="674979796"/>
                    </a:ext>
                  </a:extLst>
                </a:gridCol>
                <a:gridCol w="1851196">
                  <a:extLst>
                    <a:ext uri="{9D8B030D-6E8A-4147-A177-3AD203B41FA5}">
                      <a16:colId xmlns:a16="http://schemas.microsoft.com/office/drawing/2014/main" val="3641303660"/>
                    </a:ext>
                  </a:extLst>
                </a:gridCol>
                <a:gridCol w="1438431">
                  <a:extLst>
                    <a:ext uri="{9D8B030D-6E8A-4147-A177-3AD203B41FA5}">
                      <a16:colId xmlns:a16="http://schemas.microsoft.com/office/drawing/2014/main" val="2506302033"/>
                    </a:ext>
                  </a:extLst>
                </a:gridCol>
                <a:gridCol w="8052084">
                  <a:extLst>
                    <a:ext uri="{9D8B030D-6E8A-4147-A177-3AD203B41FA5}">
                      <a16:colId xmlns:a16="http://schemas.microsoft.com/office/drawing/2014/main" val="1399538820"/>
                    </a:ext>
                  </a:extLst>
                </a:gridCol>
              </a:tblGrid>
              <a:tr h="260409">
                <a:tc gridSpan="4">
                  <a:txBody>
                    <a:bodyPr/>
                    <a:lstStyle/>
                    <a:p>
                      <a:pPr marL="0" marR="0" algn="ctr">
                        <a:spcBef>
                          <a:spcPts val="0"/>
                        </a:spcBef>
                        <a:spcAft>
                          <a:spcPts val="0"/>
                        </a:spcAft>
                      </a:pPr>
                      <a:r>
                        <a:rPr lang="en-US" sz="1900" b="1" dirty="0">
                          <a:effectLst/>
                          <a:latin typeface="+mj-lt"/>
                        </a:rPr>
                        <a:t>VENDOR PEER GROUPS</a:t>
                      </a:r>
                      <a:endParaRPr lang="en-US" sz="1900" b="1" dirty="0">
                        <a:effectLst/>
                        <a:latin typeface="+mj-lt"/>
                        <a:cs typeface="Times New Roman" panose="02020603050405020304" pitchFamily="18" charset="0"/>
                      </a:endParaRPr>
                    </a:p>
                  </a:txBody>
                  <a:tcPr marL="68562" marR="68562" marT="0" marB="0">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3100362"/>
                  </a:ext>
                </a:extLst>
              </a:tr>
              <a:tr h="477113">
                <a:tc>
                  <a:txBody>
                    <a:bodyPr/>
                    <a:lstStyle/>
                    <a:p>
                      <a:pPr marL="0" marR="0" algn="ctr">
                        <a:spcBef>
                          <a:spcPts val="0"/>
                        </a:spcBef>
                        <a:spcAft>
                          <a:spcPts val="0"/>
                        </a:spcAft>
                      </a:pPr>
                      <a:r>
                        <a:rPr lang="en-US" sz="1900" b="1" dirty="0">
                          <a:effectLst/>
                          <a:latin typeface="+mj-lt"/>
                        </a:rPr>
                        <a:t>#</a:t>
                      </a:r>
                      <a:endParaRPr lang="en-US" sz="1900" b="1" dirty="0">
                        <a:effectLst/>
                        <a:latin typeface="+mj-lt"/>
                        <a:cs typeface="Times New Roman" panose="02020603050405020304" pitchFamily="18" charset="0"/>
                      </a:endParaRPr>
                    </a:p>
                  </a:txBody>
                  <a:tcPr marL="68562" marR="68562" marT="0" marB="0" anchor="ctr">
                    <a:solidFill>
                      <a:schemeClr val="accent4">
                        <a:lumMod val="60000"/>
                        <a:lumOff val="40000"/>
                      </a:schemeClr>
                    </a:solidFill>
                  </a:tcPr>
                </a:tc>
                <a:tc>
                  <a:txBody>
                    <a:bodyPr/>
                    <a:lstStyle/>
                    <a:p>
                      <a:pPr marL="0" marR="0" algn="ctr">
                        <a:spcBef>
                          <a:spcPts val="0"/>
                        </a:spcBef>
                        <a:spcAft>
                          <a:spcPts val="0"/>
                        </a:spcAft>
                      </a:pPr>
                      <a:r>
                        <a:rPr lang="en-US" sz="1900" b="1" dirty="0">
                          <a:effectLst/>
                          <a:latin typeface="+mj-lt"/>
                        </a:rPr>
                        <a:t>STORE TYPE</a:t>
                      </a:r>
                      <a:endParaRPr lang="en-US" sz="1900" b="1" dirty="0">
                        <a:effectLst/>
                        <a:latin typeface="+mj-lt"/>
                        <a:cs typeface="Times New Roman" panose="02020603050405020304" pitchFamily="18" charset="0"/>
                      </a:endParaRPr>
                    </a:p>
                  </a:txBody>
                  <a:tcPr marL="68562" marR="68562" marT="0" marB="0" anchor="ctr">
                    <a:solidFill>
                      <a:schemeClr val="accent4">
                        <a:lumMod val="60000"/>
                        <a:lumOff val="40000"/>
                      </a:schemeClr>
                    </a:solidFill>
                  </a:tcPr>
                </a:tc>
                <a:tc>
                  <a:txBody>
                    <a:bodyPr/>
                    <a:lstStyle/>
                    <a:p>
                      <a:pPr marL="0" marR="0" algn="ctr">
                        <a:spcBef>
                          <a:spcPts val="0"/>
                        </a:spcBef>
                        <a:spcAft>
                          <a:spcPts val="0"/>
                        </a:spcAft>
                      </a:pPr>
                      <a:r>
                        <a:rPr lang="en-US" sz="1800" b="1" dirty="0">
                          <a:effectLst/>
                          <a:latin typeface="+mj-lt"/>
                        </a:rPr>
                        <a:t>LOCATION</a:t>
                      </a:r>
                      <a:endParaRPr lang="en-US" sz="1800" b="1" dirty="0">
                        <a:effectLst/>
                        <a:latin typeface="+mj-lt"/>
                        <a:cs typeface="Times New Roman" panose="02020603050405020304" pitchFamily="18" charset="0"/>
                      </a:endParaRPr>
                    </a:p>
                  </a:txBody>
                  <a:tcPr marL="68562" marR="68562" marT="0" marB="0" anchor="ctr">
                    <a:solidFill>
                      <a:schemeClr val="accent4">
                        <a:lumMod val="60000"/>
                        <a:lumOff val="40000"/>
                      </a:schemeClr>
                    </a:solidFill>
                  </a:tcPr>
                </a:tc>
                <a:tc>
                  <a:txBody>
                    <a:bodyPr/>
                    <a:lstStyle/>
                    <a:p>
                      <a:pPr marL="0" marR="0" algn="ctr">
                        <a:spcBef>
                          <a:spcPts val="0"/>
                        </a:spcBef>
                        <a:spcAft>
                          <a:spcPts val="0"/>
                        </a:spcAft>
                      </a:pPr>
                      <a:r>
                        <a:rPr lang="en-US" sz="1900" b="1" dirty="0">
                          <a:effectLst/>
                          <a:latin typeface="+mj-lt"/>
                        </a:rPr>
                        <a:t>DESCRIPTION</a:t>
                      </a:r>
                      <a:endParaRPr lang="en-US" sz="1900" b="1" dirty="0">
                        <a:effectLst/>
                        <a:latin typeface="+mj-lt"/>
                        <a:cs typeface="Times New Roman" panose="02020603050405020304" pitchFamily="18" charset="0"/>
                      </a:endParaRPr>
                    </a:p>
                  </a:txBody>
                  <a:tcPr marL="68562" marR="68562" marT="0" marB="0" anchor="ctr">
                    <a:solidFill>
                      <a:schemeClr val="accent4">
                        <a:lumMod val="60000"/>
                        <a:lumOff val="40000"/>
                      </a:schemeClr>
                    </a:solidFill>
                  </a:tcPr>
                </a:tc>
                <a:extLst>
                  <a:ext uri="{0D108BD9-81ED-4DB2-BD59-A6C34878D82A}">
                    <a16:rowId xmlns:a16="http://schemas.microsoft.com/office/drawing/2014/main" val="1709698719"/>
                  </a:ext>
                </a:extLst>
              </a:tr>
              <a:tr h="274115">
                <a:tc>
                  <a:txBody>
                    <a:bodyPr/>
                    <a:lstStyle/>
                    <a:p>
                      <a:pPr marL="0" marR="0" algn="ctr">
                        <a:spcBef>
                          <a:spcPts val="0"/>
                        </a:spcBef>
                        <a:spcAft>
                          <a:spcPts val="0"/>
                        </a:spcAft>
                      </a:pPr>
                      <a:r>
                        <a:rPr lang="en-US" sz="2000" dirty="0">
                          <a:effectLst/>
                          <a:latin typeface="+mj-lt"/>
                        </a:rPr>
                        <a:t>5</a:t>
                      </a:r>
                      <a:endParaRPr lang="en-US" sz="2000" b="1" dirty="0">
                        <a:effectLst/>
                        <a:latin typeface="+mj-lt"/>
                        <a:cs typeface="Times New Roman" panose="02020603050405020304" pitchFamily="18" charset="0"/>
                      </a:endParaRPr>
                    </a:p>
                  </a:txBody>
                  <a:tcPr marL="68562" marR="68562" marT="0" marB="0" anchor="ctr">
                    <a:solidFill>
                      <a:schemeClr val="accent4">
                        <a:lumMod val="60000"/>
                        <a:lumOff val="40000"/>
                      </a:schemeClr>
                    </a:solidFill>
                  </a:tcPr>
                </a:tc>
                <a:tc>
                  <a:txBody>
                    <a:bodyPr/>
                    <a:lstStyle/>
                    <a:p>
                      <a:pPr marL="0" marR="0" algn="ctr">
                        <a:spcBef>
                          <a:spcPts val="0"/>
                        </a:spcBef>
                        <a:spcAft>
                          <a:spcPts val="0"/>
                        </a:spcAft>
                      </a:pPr>
                      <a:r>
                        <a:rPr lang="en-US" sz="1800" b="1" dirty="0">
                          <a:effectLst/>
                          <a:latin typeface="+mj-lt"/>
                        </a:rPr>
                        <a:t>Pharmacy</a:t>
                      </a:r>
                      <a:endParaRPr lang="en-US" sz="1800" b="1" dirty="0">
                        <a:effectLst/>
                        <a:latin typeface="+mj-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ctr">
                        <a:spcBef>
                          <a:spcPts val="0"/>
                        </a:spcBef>
                        <a:spcAft>
                          <a:spcPts val="0"/>
                        </a:spcAft>
                      </a:pPr>
                      <a:r>
                        <a:rPr lang="en-US" sz="1800" b="0" dirty="0">
                          <a:effectLst/>
                          <a:latin typeface="+mj-lt"/>
                        </a:rPr>
                        <a:t>Statewide</a:t>
                      </a:r>
                      <a:endParaRPr lang="en-US" sz="1800" b="0" dirty="0">
                        <a:effectLst/>
                        <a:latin typeface="+mj-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l">
                        <a:spcBef>
                          <a:spcPts val="0"/>
                        </a:spcBef>
                        <a:spcAft>
                          <a:spcPts val="0"/>
                        </a:spcAft>
                      </a:pPr>
                      <a:r>
                        <a:rPr lang="en-US" sz="2000" b="0" dirty="0">
                          <a:effectLst/>
                          <a:latin typeface="+mj-lt"/>
                        </a:rPr>
                        <a:t>Free-standing pharmacy that sells a limited variety of foods</a:t>
                      </a:r>
                      <a:endParaRPr lang="en-US" sz="2000" b="0" dirty="0">
                        <a:effectLst/>
                        <a:latin typeface="+mj-lt"/>
                        <a:cs typeface="Times New Roman" panose="02020603050405020304" pitchFamily="18" charset="0"/>
                      </a:endParaRPr>
                    </a:p>
                  </a:txBody>
                  <a:tcPr marL="68562" marR="68562" marT="0" marB="0" anchor="ctr">
                    <a:solidFill>
                      <a:schemeClr val="accent4">
                        <a:lumMod val="20000"/>
                        <a:lumOff val="80000"/>
                      </a:schemeClr>
                    </a:solidFill>
                  </a:tcPr>
                </a:tc>
                <a:extLst>
                  <a:ext uri="{0D108BD9-81ED-4DB2-BD59-A6C34878D82A}">
                    <a16:rowId xmlns:a16="http://schemas.microsoft.com/office/drawing/2014/main" val="1342874337"/>
                  </a:ext>
                </a:extLst>
              </a:tr>
              <a:tr h="493406">
                <a:tc>
                  <a:txBody>
                    <a:bodyPr/>
                    <a:lstStyle/>
                    <a:p>
                      <a:pPr marL="0" marR="0" algn="ctr">
                        <a:spcBef>
                          <a:spcPts val="0"/>
                        </a:spcBef>
                        <a:spcAft>
                          <a:spcPts val="0"/>
                        </a:spcAft>
                      </a:pPr>
                      <a:r>
                        <a:rPr lang="en-US" sz="2000" dirty="0">
                          <a:effectLst/>
                          <a:latin typeface="+mj-lt"/>
                        </a:rPr>
                        <a:t>6</a:t>
                      </a:r>
                      <a:endParaRPr lang="en-US" sz="2000" b="1" dirty="0">
                        <a:effectLst/>
                        <a:latin typeface="+mj-lt"/>
                        <a:cs typeface="Times New Roman" panose="02020603050405020304" pitchFamily="18" charset="0"/>
                      </a:endParaRPr>
                    </a:p>
                  </a:txBody>
                  <a:tcPr marL="68562" marR="68562" marT="0" marB="0" anchor="ctr">
                    <a:solidFill>
                      <a:schemeClr val="accent4">
                        <a:lumMod val="60000"/>
                        <a:lumOff val="40000"/>
                      </a:schemeClr>
                    </a:solidFill>
                  </a:tcPr>
                </a:tc>
                <a:tc>
                  <a:txBody>
                    <a:bodyPr/>
                    <a:lstStyle/>
                    <a:p>
                      <a:pPr marL="0" marR="0" algn="ctr">
                        <a:spcBef>
                          <a:spcPts val="0"/>
                        </a:spcBef>
                        <a:spcAft>
                          <a:spcPts val="0"/>
                        </a:spcAft>
                      </a:pPr>
                      <a:r>
                        <a:rPr lang="en-US" sz="1800" b="1" dirty="0">
                          <a:effectLst/>
                          <a:latin typeface="+mj-lt"/>
                        </a:rPr>
                        <a:t>Convenience Store</a:t>
                      </a:r>
                      <a:endParaRPr lang="en-US" sz="1800" b="1" dirty="0">
                        <a:effectLst/>
                        <a:latin typeface="+mj-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ctr">
                        <a:spcBef>
                          <a:spcPts val="0"/>
                        </a:spcBef>
                        <a:spcAft>
                          <a:spcPts val="0"/>
                        </a:spcAft>
                      </a:pPr>
                      <a:r>
                        <a:rPr lang="en-US" sz="1800" b="0" dirty="0">
                          <a:effectLst/>
                          <a:latin typeface="+mj-lt"/>
                        </a:rPr>
                        <a:t>Statewide</a:t>
                      </a:r>
                      <a:endParaRPr lang="en-US" sz="1800" b="0" dirty="0">
                        <a:effectLst/>
                        <a:latin typeface="+mj-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l">
                        <a:spcBef>
                          <a:spcPts val="0"/>
                        </a:spcBef>
                        <a:spcAft>
                          <a:spcPts val="0"/>
                        </a:spcAft>
                      </a:pPr>
                      <a:r>
                        <a:rPr lang="en-US" sz="2000" b="0" dirty="0">
                          <a:effectLst/>
                          <a:latin typeface="+mj-lt"/>
                        </a:rPr>
                        <a:t>Retailer with a limited assortment of grocery items</a:t>
                      </a:r>
                      <a:endParaRPr lang="en-US" sz="2000" b="0" dirty="0">
                        <a:effectLst/>
                        <a:latin typeface="+mj-lt"/>
                        <a:cs typeface="Times New Roman" panose="02020603050405020304" pitchFamily="18" charset="0"/>
                      </a:endParaRPr>
                    </a:p>
                  </a:txBody>
                  <a:tcPr marL="68562" marR="68562" marT="0" marB="0" anchor="ctr">
                    <a:solidFill>
                      <a:schemeClr val="accent4">
                        <a:lumMod val="20000"/>
                        <a:lumOff val="80000"/>
                      </a:schemeClr>
                    </a:solidFill>
                  </a:tcPr>
                </a:tc>
                <a:extLst>
                  <a:ext uri="{0D108BD9-81ED-4DB2-BD59-A6C34878D82A}">
                    <a16:rowId xmlns:a16="http://schemas.microsoft.com/office/drawing/2014/main" val="907694262"/>
                  </a:ext>
                </a:extLst>
              </a:tr>
              <a:tr h="1370573">
                <a:tc>
                  <a:txBody>
                    <a:bodyPr/>
                    <a:lstStyle/>
                    <a:p>
                      <a:pPr marL="0" marR="0" algn="ctr">
                        <a:spcBef>
                          <a:spcPts val="0"/>
                        </a:spcBef>
                        <a:spcAft>
                          <a:spcPts val="0"/>
                        </a:spcAft>
                      </a:pPr>
                      <a:r>
                        <a:rPr lang="en-US" sz="2000" dirty="0">
                          <a:effectLst/>
                          <a:latin typeface="+mj-lt"/>
                        </a:rPr>
                        <a:t>7</a:t>
                      </a:r>
                      <a:endParaRPr lang="en-US" sz="2000" b="1" dirty="0">
                        <a:effectLst/>
                        <a:latin typeface="+mj-lt"/>
                        <a:cs typeface="Times New Roman" panose="02020603050405020304" pitchFamily="18" charset="0"/>
                      </a:endParaRPr>
                    </a:p>
                  </a:txBody>
                  <a:tcPr marL="68562" marR="68562" marT="0" marB="0" anchor="ctr">
                    <a:solidFill>
                      <a:schemeClr val="accent4">
                        <a:lumMod val="60000"/>
                        <a:lumOff val="40000"/>
                      </a:schemeClr>
                    </a:solidFill>
                  </a:tcPr>
                </a:tc>
                <a:tc>
                  <a:txBody>
                    <a:bodyPr/>
                    <a:lstStyle/>
                    <a:p>
                      <a:pPr marL="0" marR="0" algn="ctr">
                        <a:spcBef>
                          <a:spcPts val="0"/>
                        </a:spcBef>
                        <a:spcAft>
                          <a:spcPts val="0"/>
                        </a:spcAft>
                      </a:pPr>
                      <a:r>
                        <a:rPr lang="en-US" sz="1800" b="1" dirty="0">
                          <a:effectLst/>
                          <a:latin typeface="+mj-lt"/>
                        </a:rPr>
                        <a:t>Mass Merchandiser</a:t>
                      </a:r>
                    </a:p>
                    <a:p>
                      <a:pPr marL="0" marR="0" algn="ctr">
                        <a:spcBef>
                          <a:spcPts val="0"/>
                        </a:spcBef>
                        <a:spcAft>
                          <a:spcPts val="0"/>
                        </a:spcAft>
                      </a:pPr>
                      <a:r>
                        <a:rPr lang="en-US" sz="1050" b="1" dirty="0">
                          <a:effectLst/>
                          <a:latin typeface="+mj-lt"/>
                        </a:rPr>
                        <a:t> </a:t>
                      </a:r>
                      <a:endParaRPr lang="en-US" sz="1800" b="1" dirty="0">
                        <a:effectLst/>
                        <a:latin typeface="+mj-lt"/>
                      </a:endParaRPr>
                    </a:p>
                    <a:p>
                      <a:pPr marL="0" marR="0" algn="ctr">
                        <a:spcBef>
                          <a:spcPts val="0"/>
                        </a:spcBef>
                        <a:spcAft>
                          <a:spcPts val="0"/>
                        </a:spcAft>
                      </a:pPr>
                      <a:r>
                        <a:rPr lang="en-US" sz="1800" b="1" dirty="0">
                          <a:effectLst/>
                          <a:latin typeface="+mj-lt"/>
                        </a:rPr>
                        <a:t> and </a:t>
                      </a:r>
                    </a:p>
                    <a:p>
                      <a:pPr marL="0" marR="0">
                        <a:spcBef>
                          <a:spcPts val="0"/>
                        </a:spcBef>
                        <a:spcAft>
                          <a:spcPts val="0"/>
                        </a:spcAft>
                      </a:pPr>
                      <a:r>
                        <a:rPr lang="en-US" sz="1050" b="1" dirty="0">
                          <a:effectLst/>
                          <a:latin typeface="+mj-lt"/>
                        </a:rPr>
                        <a:t> </a:t>
                      </a:r>
                      <a:endParaRPr lang="en-US" sz="2800" b="1" dirty="0">
                        <a:effectLst/>
                        <a:latin typeface="+mj-lt"/>
                      </a:endParaRPr>
                    </a:p>
                    <a:p>
                      <a:pPr marL="0" marR="0" algn="ctr">
                        <a:spcBef>
                          <a:spcPts val="0"/>
                        </a:spcBef>
                        <a:spcAft>
                          <a:spcPts val="0"/>
                        </a:spcAft>
                      </a:pPr>
                      <a:r>
                        <a:rPr lang="en-US" sz="1800" b="1" dirty="0">
                          <a:effectLst/>
                          <a:latin typeface="+mj-lt"/>
                        </a:rPr>
                        <a:t>Commissary</a:t>
                      </a:r>
                      <a:endParaRPr lang="en-US" sz="1800" b="1" dirty="0">
                        <a:effectLst/>
                        <a:latin typeface="+mj-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ctr">
                        <a:spcBef>
                          <a:spcPts val="0"/>
                        </a:spcBef>
                        <a:spcAft>
                          <a:spcPts val="0"/>
                        </a:spcAft>
                      </a:pPr>
                      <a:r>
                        <a:rPr lang="en-US" sz="1800" b="0" dirty="0">
                          <a:effectLst/>
                          <a:latin typeface="+mj-lt"/>
                        </a:rPr>
                        <a:t>Statewide</a:t>
                      </a:r>
                      <a:endParaRPr lang="en-US" sz="1800" b="0" dirty="0">
                        <a:effectLst/>
                        <a:latin typeface="+mj-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l">
                        <a:spcBef>
                          <a:spcPts val="0"/>
                        </a:spcBef>
                        <a:spcAft>
                          <a:spcPts val="0"/>
                        </a:spcAft>
                      </a:pPr>
                      <a:r>
                        <a:rPr lang="en-US" sz="2000" b="0" dirty="0">
                          <a:effectLst/>
                          <a:latin typeface="+mj-lt"/>
                        </a:rPr>
                        <a:t>Retailer that sells a wide variety of merchandise but also carries groceries and has store locations in most or all states</a:t>
                      </a:r>
                      <a:endParaRPr lang="en-US" sz="3200" b="0" dirty="0">
                        <a:effectLst/>
                        <a:latin typeface="+mj-lt"/>
                      </a:endParaRPr>
                    </a:p>
                    <a:p>
                      <a:pPr marL="0" marR="0" algn="l">
                        <a:spcBef>
                          <a:spcPts val="0"/>
                        </a:spcBef>
                        <a:spcAft>
                          <a:spcPts val="0"/>
                        </a:spcAft>
                      </a:pPr>
                      <a:r>
                        <a:rPr lang="en-US" sz="2000" b="0" dirty="0">
                          <a:effectLst/>
                          <a:latin typeface="+mj-lt"/>
                        </a:rPr>
                        <a:t> </a:t>
                      </a:r>
                      <a:endParaRPr lang="en-US" sz="3200" b="0" dirty="0">
                        <a:effectLst/>
                        <a:latin typeface="+mj-lt"/>
                      </a:endParaRPr>
                    </a:p>
                    <a:p>
                      <a:pPr marL="0" marR="0" algn="l">
                        <a:spcBef>
                          <a:spcPts val="0"/>
                        </a:spcBef>
                        <a:spcAft>
                          <a:spcPts val="0"/>
                        </a:spcAft>
                      </a:pPr>
                      <a:r>
                        <a:rPr lang="en-US" sz="2000" b="0" dirty="0">
                          <a:effectLst/>
                          <a:latin typeface="+mj-lt"/>
                        </a:rPr>
                        <a:t>Grocery store operated by US Defense Commissary on a military base</a:t>
                      </a:r>
                      <a:endParaRPr lang="en-US" sz="2000" b="0" dirty="0">
                        <a:effectLst/>
                        <a:latin typeface="+mj-lt"/>
                        <a:cs typeface="Times New Roman" panose="02020603050405020304" pitchFamily="18" charset="0"/>
                      </a:endParaRPr>
                    </a:p>
                  </a:txBody>
                  <a:tcPr marL="68562" marR="68562" marT="0" marB="0" anchor="ctr">
                    <a:solidFill>
                      <a:schemeClr val="accent4">
                        <a:lumMod val="20000"/>
                        <a:lumOff val="80000"/>
                      </a:schemeClr>
                    </a:solidFill>
                  </a:tcPr>
                </a:tc>
                <a:extLst>
                  <a:ext uri="{0D108BD9-81ED-4DB2-BD59-A6C34878D82A}">
                    <a16:rowId xmlns:a16="http://schemas.microsoft.com/office/drawing/2014/main" val="415425933"/>
                  </a:ext>
                </a:extLst>
              </a:tr>
              <a:tr h="548229">
                <a:tc>
                  <a:txBody>
                    <a:bodyPr/>
                    <a:lstStyle/>
                    <a:p>
                      <a:pPr marL="0" marR="0" algn="ctr">
                        <a:spcBef>
                          <a:spcPts val="0"/>
                        </a:spcBef>
                        <a:spcAft>
                          <a:spcPts val="0"/>
                        </a:spcAft>
                      </a:pPr>
                      <a:r>
                        <a:rPr lang="en-US" sz="2000" kern="1200" dirty="0">
                          <a:effectLst/>
                          <a:latin typeface="+mj-lt"/>
                        </a:rPr>
                        <a:t>8</a:t>
                      </a:r>
                      <a:endParaRPr lang="en-US" sz="2000" b="1" dirty="0">
                        <a:effectLst/>
                        <a:latin typeface="+mj-lt"/>
                        <a:cs typeface="Times New Roman" panose="02020603050405020304" pitchFamily="18" charset="0"/>
                      </a:endParaRPr>
                    </a:p>
                  </a:txBody>
                  <a:tcPr marL="68562" marR="68562" marT="0" marB="0" anchor="ctr">
                    <a:solidFill>
                      <a:schemeClr val="accent4">
                        <a:lumMod val="60000"/>
                        <a:lumOff val="40000"/>
                      </a:schemeClr>
                    </a:solidFill>
                  </a:tcPr>
                </a:tc>
                <a:tc>
                  <a:txBody>
                    <a:bodyPr/>
                    <a:lstStyle/>
                    <a:p>
                      <a:pPr marL="0" marR="0" algn="ctr">
                        <a:spcBef>
                          <a:spcPts val="0"/>
                        </a:spcBef>
                        <a:spcAft>
                          <a:spcPts val="0"/>
                        </a:spcAft>
                      </a:pPr>
                      <a:r>
                        <a:rPr lang="en-US" sz="1800" b="1" kern="1200" dirty="0">
                          <a:effectLst/>
                          <a:latin typeface="+mj-lt"/>
                        </a:rPr>
                        <a:t>Independent Grocery</a:t>
                      </a:r>
                      <a:endParaRPr lang="en-US" sz="1800" b="1" dirty="0">
                        <a:effectLst/>
                        <a:latin typeface="+mj-lt"/>
                        <a:cs typeface="Times New Roman" panose="02020603050405020304" pitchFamily="18" charset="0"/>
                      </a:endParaRPr>
                    </a:p>
                  </a:txBody>
                  <a:tcPr marL="68562" marR="68562" marT="0" marB="0">
                    <a:solidFill>
                      <a:schemeClr val="accent4">
                        <a:lumMod val="20000"/>
                        <a:lumOff val="80000"/>
                      </a:schemeClr>
                    </a:solidFill>
                  </a:tcPr>
                </a:tc>
                <a:tc>
                  <a:txBody>
                    <a:bodyPr/>
                    <a:lstStyle/>
                    <a:p>
                      <a:pPr marL="0" marR="0" algn="ctr">
                        <a:spcBef>
                          <a:spcPts val="0"/>
                        </a:spcBef>
                        <a:spcAft>
                          <a:spcPts val="0"/>
                        </a:spcAft>
                      </a:pPr>
                      <a:r>
                        <a:rPr lang="en-US" sz="1800" b="0" dirty="0">
                          <a:effectLst/>
                          <a:latin typeface="+mj-lt"/>
                        </a:rPr>
                        <a:t>Urban</a:t>
                      </a:r>
                      <a:endParaRPr lang="en-US" sz="1800" b="0" dirty="0">
                        <a:effectLst/>
                        <a:latin typeface="+mj-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l">
                        <a:spcBef>
                          <a:spcPts val="0"/>
                        </a:spcBef>
                        <a:spcAft>
                          <a:spcPts val="0"/>
                        </a:spcAft>
                      </a:pPr>
                      <a:r>
                        <a:rPr lang="en-US" sz="2000" b="0" kern="1200" dirty="0">
                          <a:solidFill>
                            <a:srgbClr val="000000"/>
                          </a:solidFill>
                          <a:effectLst/>
                          <a:latin typeface="+mj-lt"/>
                          <a:ea typeface="Verdana" panose="020B0604030504040204" pitchFamily="34" charset="0"/>
                          <a:cs typeface="Verdana" panose="020B0604030504040204" pitchFamily="34" charset="0"/>
                        </a:rPr>
                        <a:t>Retailer that primarily sells groceries with fewer than 11 store locations</a:t>
                      </a:r>
                      <a:endParaRPr lang="en-US" sz="2000" b="1" dirty="0">
                        <a:effectLst/>
                        <a:latin typeface="+mj-lt"/>
                        <a:ea typeface="Verdana" panose="020B0604030504040204" pitchFamily="34" charset="0"/>
                        <a:cs typeface="Verdana" panose="020B0604030504040204" pitchFamily="34" charset="0"/>
                      </a:endParaRPr>
                    </a:p>
                  </a:txBody>
                  <a:tcPr marL="68562" marR="68562" marT="0" marB="0" anchor="ctr">
                    <a:solidFill>
                      <a:schemeClr val="accent4">
                        <a:lumMod val="20000"/>
                        <a:lumOff val="80000"/>
                      </a:schemeClr>
                    </a:solidFill>
                  </a:tcPr>
                </a:tc>
                <a:extLst>
                  <a:ext uri="{0D108BD9-81ED-4DB2-BD59-A6C34878D82A}">
                    <a16:rowId xmlns:a16="http://schemas.microsoft.com/office/drawing/2014/main" val="1738810736"/>
                  </a:ext>
                </a:extLst>
              </a:tr>
              <a:tr h="548229">
                <a:tc>
                  <a:txBody>
                    <a:bodyPr/>
                    <a:lstStyle/>
                    <a:p>
                      <a:pPr marL="0" marR="0" algn="ctr">
                        <a:spcBef>
                          <a:spcPts val="0"/>
                        </a:spcBef>
                        <a:spcAft>
                          <a:spcPts val="0"/>
                        </a:spcAft>
                      </a:pPr>
                      <a:r>
                        <a:rPr lang="en-US" sz="2000" kern="1200" dirty="0">
                          <a:effectLst/>
                          <a:latin typeface="+mj-lt"/>
                        </a:rPr>
                        <a:t>9</a:t>
                      </a:r>
                      <a:endParaRPr lang="en-US" sz="2000" b="1" dirty="0">
                        <a:effectLst/>
                        <a:latin typeface="+mj-lt"/>
                        <a:cs typeface="Times New Roman" panose="02020603050405020304" pitchFamily="18" charset="0"/>
                      </a:endParaRPr>
                    </a:p>
                  </a:txBody>
                  <a:tcPr marL="68562" marR="68562" marT="0" marB="0" anchor="ctr">
                    <a:solidFill>
                      <a:schemeClr val="accent4">
                        <a:lumMod val="60000"/>
                        <a:lumOff val="40000"/>
                      </a:schemeClr>
                    </a:solidFill>
                  </a:tcPr>
                </a:tc>
                <a:tc>
                  <a:txBody>
                    <a:bodyPr/>
                    <a:lstStyle/>
                    <a:p>
                      <a:pPr marL="0" marR="0" algn="ctr">
                        <a:spcBef>
                          <a:spcPts val="0"/>
                        </a:spcBef>
                        <a:spcAft>
                          <a:spcPts val="0"/>
                        </a:spcAft>
                      </a:pPr>
                      <a:r>
                        <a:rPr lang="en-US" sz="1800" b="1" kern="1200" dirty="0">
                          <a:effectLst/>
                          <a:latin typeface="+mj-lt"/>
                        </a:rPr>
                        <a:t>Independent Grocery</a:t>
                      </a:r>
                      <a:endParaRPr lang="en-US" sz="1800" b="1" dirty="0">
                        <a:effectLst/>
                        <a:latin typeface="+mj-lt"/>
                        <a:cs typeface="Times New Roman" panose="02020603050405020304" pitchFamily="18" charset="0"/>
                      </a:endParaRPr>
                    </a:p>
                  </a:txBody>
                  <a:tcPr marL="68562" marR="68562" marT="0" marB="0">
                    <a:solidFill>
                      <a:schemeClr val="accent4">
                        <a:lumMod val="20000"/>
                        <a:lumOff val="80000"/>
                      </a:schemeClr>
                    </a:solidFill>
                  </a:tcPr>
                </a:tc>
                <a:tc>
                  <a:txBody>
                    <a:bodyPr/>
                    <a:lstStyle/>
                    <a:p>
                      <a:pPr marL="0" marR="0" algn="ctr">
                        <a:spcBef>
                          <a:spcPts val="0"/>
                        </a:spcBef>
                        <a:spcAft>
                          <a:spcPts val="0"/>
                        </a:spcAft>
                      </a:pPr>
                      <a:r>
                        <a:rPr lang="en-US" sz="1800" b="0" dirty="0">
                          <a:effectLst/>
                          <a:latin typeface="+mj-lt"/>
                        </a:rPr>
                        <a:t>Non-urban</a:t>
                      </a:r>
                      <a:endParaRPr lang="en-US" sz="1800" b="0" dirty="0">
                        <a:effectLst/>
                        <a:latin typeface="+mj-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l">
                        <a:spcBef>
                          <a:spcPts val="0"/>
                        </a:spcBef>
                        <a:spcAft>
                          <a:spcPts val="0"/>
                        </a:spcAft>
                      </a:pPr>
                      <a:r>
                        <a:rPr lang="en-US" sz="2000" b="0" kern="1200" dirty="0">
                          <a:solidFill>
                            <a:srgbClr val="000000"/>
                          </a:solidFill>
                          <a:effectLst/>
                          <a:latin typeface="+mj-lt"/>
                          <a:ea typeface="Verdana" panose="020B0604030504040204" pitchFamily="34" charset="0"/>
                          <a:cs typeface="Verdana" panose="020B0604030504040204" pitchFamily="34" charset="0"/>
                        </a:rPr>
                        <a:t>Retailer that primarily sells groceries with fewer than 11 store locations</a:t>
                      </a:r>
                      <a:endParaRPr lang="en-US" sz="2000" b="1" dirty="0">
                        <a:effectLst/>
                        <a:latin typeface="+mj-lt"/>
                        <a:ea typeface="Verdana" panose="020B0604030504040204" pitchFamily="34" charset="0"/>
                        <a:cs typeface="Verdana" panose="020B0604030504040204" pitchFamily="34" charset="0"/>
                      </a:endParaRPr>
                    </a:p>
                  </a:txBody>
                  <a:tcPr marL="68562" marR="68562" marT="0" marB="0" anchor="ctr">
                    <a:solidFill>
                      <a:schemeClr val="accent4">
                        <a:lumMod val="20000"/>
                        <a:lumOff val="80000"/>
                      </a:schemeClr>
                    </a:solidFill>
                  </a:tcPr>
                </a:tc>
                <a:extLst>
                  <a:ext uri="{0D108BD9-81ED-4DB2-BD59-A6C34878D82A}">
                    <a16:rowId xmlns:a16="http://schemas.microsoft.com/office/drawing/2014/main" val="2383617032"/>
                  </a:ext>
                </a:extLst>
              </a:tr>
              <a:tr h="740109">
                <a:tc>
                  <a:txBody>
                    <a:bodyPr/>
                    <a:lstStyle/>
                    <a:p>
                      <a:pPr marL="0" marR="0" algn="ctr">
                        <a:spcBef>
                          <a:spcPts val="0"/>
                        </a:spcBef>
                        <a:spcAft>
                          <a:spcPts val="0"/>
                        </a:spcAft>
                      </a:pPr>
                      <a:r>
                        <a:rPr lang="en-US" sz="2000" dirty="0">
                          <a:effectLst/>
                          <a:latin typeface="+mj-lt"/>
                        </a:rPr>
                        <a:t>10</a:t>
                      </a:r>
                      <a:endParaRPr lang="en-US" sz="2000" b="1" dirty="0">
                        <a:effectLst/>
                        <a:latin typeface="+mj-lt"/>
                        <a:cs typeface="Times New Roman" panose="02020603050405020304" pitchFamily="18" charset="0"/>
                      </a:endParaRPr>
                    </a:p>
                  </a:txBody>
                  <a:tcPr marL="68562" marR="68562" marT="0" marB="0" anchor="ctr">
                    <a:solidFill>
                      <a:schemeClr val="accent4">
                        <a:lumMod val="60000"/>
                        <a:lumOff val="40000"/>
                      </a:schemeClr>
                    </a:solidFill>
                  </a:tcPr>
                </a:tc>
                <a:tc>
                  <a:txBody>
                    <a:bodyPr/>
                    <a:lstStyle/>
                    <a:p>
                      <a:pPr marL="0" marR="0" algn="ctr">
                        <a:spcBef>
                          <a:spcPts val="0"/>
                        </a:spcBef>
                        <a:spcAft>
                          <a:spcPts val="0"/>
                        </a:spcAft>
                      </a:pPr>
                      <a:r>
                        <a:rPr lang="en-US" sz="1800" b="1" dirty="0">
                          <a:effectLst/>
                          <a:latin typeface="+mj-lt"/>
                        </a:rPr>
                        <a:t>Regional Grocery Chain</a:t>
                      </a:r>
                      <a:endParaRPr lang="en-US" sz="1800" b="1" dirty="0">
                        <a:effectLst/>
                        <a:latin typeface="+mj-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ctr">
                        <a:spcBef>
                          <a:spcPts val="0"/>
                        </a:spcBef>
                        <a:spcAft>
                          <a:spcPts val="0"/>
                        </a:spcAft>
                      </a:pPr>
                      <a:r>
                        <a:rPr lang="en-US" sz="1800" b="0" dirty="0">
                          <a:effectLst/>
                          <a:latin typeface="+mj-lt"/>
                        </a:rPr>
                        <a:t>Urban</a:t>
                      </a:r>
                      <a:endParaRPr lang="en-US" sz="1800" b="0" dirty="0">
                        <a:effectLst/>
                        <a:latin typeface="+mj-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l">
                        <a:spcBef>
                          <a:spcPts val="0"/>
                        </a:spcBef>
                        <a:spcAft>
                          <a:spcPts val="0"/>
                        </a:spcAft>
                      </a:pPr>
                      <a:r>
                        <a:rPr lang="en-US" sz="2000" b="0" kern="1200" dirty="0">
                          <a:solidFill>
                            <a:srgbClr val="000000"/>
                          </a:solidFill>
                          <a:effectLst/>
                          <a:latin typeface="+mj-lt"/>
                          <a:ea typeface="Verdana" panose="020B0604030504040204" pitchFamily="34" charset="0"/>
                          <a:cs typeface="Verdana" panose="020B0604030504040204" pitchFamily="34" charset="0"/>
                        </a:rPr>
                        <a:t>Retailer that primarily sells groceries with at least 11 store locations and operates in 2 or more states</a:t>
                      </a:r>
                      <a:endParaRPr lang="en-US" sz="2000" b="1" dirty="0">
                        <a:effectLst/>
                        <a:latin typeface="+mj-lt"/>
                        <a:ea typeface="Verdana" panose="020B0604030504040204" pitchFamily="34" charset="0"/>
                        <a:cs typeface="Verdana" panose="020B0604030504040204" pitchFamily="34" charset="0"/>
                      </a:endParaRPr>
                    </a:p>
                  </a:txBody>
                  <a:tcPr marL="68562" marR="68562" marT="0" marB="0" anchor="ctr">
                    <a:solidFill>
                      <a:schemeClr val="accent4">
                        <a:lumMod val="20000"/>
                        <a:lumOff val="80000"/>
                      </a:schemeClr>
                    </a:solidFill>
                  </a:tcPr>
                </a:tc>
                <a:extLst>
                  <a:ext uri="{0D108BD9-81ED-4DB2-BD59-A6C34878D82A}">
                    <a16:rowId xmlns:a16="http://schemas.microsoft.com/office/drawing/2014/main" val="2715577679"/>
                  </a:ext>
                </a:extLst>
              </a:tr>
              <a:tr h="740109">
                <a:tc>
                  <a:txBody>
                    <a:bodyPr/>
                    <a:lstStyle/>
                    <a:p>
                      <a:pPr marL="0" marR="0" algn="ctr">
                        <a:spcBef>
                          <a:spcPts val="0"/>
                        </a:spcBef>
                        <a:spcAft>
                          <a:spcPts val="0"/>
                        </a:spcAft>
                      </a:pPr>
                      <a:r>
                        <a:rPr lang="en-US" sz="2000" dirty="0">
                          <a:effectLst/>
                          <a:latin typeface="+mj-lt"/>
                        </a:rPr>
                        <a:t>11</a:t>
                      </a:r>
                      <a:endParaRPr lang="en-US" sz="2000" b="1" dirty="0">
                        <a:effectLst/>
                        <a:latin typeface="+mj-lt"/>
                        <a:cs typeface="Times New Roman" panose="02020603050405020304" pitchFamily="18" charset="0"/>
                      </a:endParaRPr>
                    </a:p>
                  </a:txBody>
                  <a:tcPr marL="68562" marR="68562" marT="0" marB="0" anchor="ctr">
                    <a:solidFill>
                      <a:schemeClr val="accent4">
                        <a:lumMod val="60000"/>
                        <a:lumOff val="40000"/>
                      </a:schemeClr>
                    </a:solidFill>
                  </a:tcPr>
                </a:tc>
                <a:tc>
                  <a:txBody>
                    <a:bodyPr/>
                    <a:lstStyle/>
                    <a:p>
                      <a:pPr marL="0" marR="0" algn="ctr">
                        <a:spcBef>
                          <a:spcPts val="0"/>
                        </a:spcBef>
                        <a:spcAft>
                          <a:spcPts val="0"/>
                        </a:spcAft>
                      </a:pPr>
                      <a:r>
                        <a:rPr lang="en-US" sz="1800" b="1" dirty="0">
                          <a:effectLst/>
                          <a:latin typeface="+mj-lt"/>
                        </a:rPr>
                        <a:t>Regional Grocery Chain</a:t>
                      </a:r>
                      <a:endParaRPr lang="en-US" sz="1800" b="1" dirty="0">
                        <a:effectLst/>
                        <a:latin typeface="+mj-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ctr">
                        <a:spcBef>
                          <a:spcPts val="0"/>
                        </a:spcBef>
                        <a:spcAft>
                          <a:spcPts val="0"/>
                        </a:spcAft>
                      </a:pPr>
                      <a:r>
                        <a:rPr lang="en-US" sz="1800" b="0" dirty="0">
                          <a:effectLst/>
                          <a:latin typeface="+mj-lt"/>
                        </a:rPr>
                        <a:t>Non-urban</a:t>
                      </a:r>
                      <a:endParaRPr lang="en-US" sz="1800" b="0" dirty="0">
                        <a:effectLst/>
                        <a:latin typeface="+mj-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l">
                        <a:spcBef>
                          <a:spcPts val="0"/>
                        </a:spcBef>
                        <a:spcAft>
                          <a:spcPts val="0"/>
                        </a:spcAft>
                      </a:pPr>
                      <a:r>
                        <a:rPr lang="en-US" sz="2000" b="0" kern="1200" dirty="0">
                          <a:solidFill>
                            <a:srgbClr val="000000"/>
                          </a:solidFill>
                          <a:effectLst/>
                          <a:latin typeface="+mj-lt"/>
                          <a:ea typeface="Verdana" panose="020B0604030504040204" pitchFamily="34" charset="0"/>
                          <a:cs typeface="Verdana" panose="020B0604030504040204" pitchFamily="34" charset="0"/>
                        </a:rPr>
                        <a:t>Retailer that primarily sells groceries with at least 11 store locations and operates in 2 or more states</a:t>
                      </a:r>
                      <a:endParaRPr lang="en-US" sz="2000" b="1" dirty="0">
                        <a:effectLst/>
                        <a:latin typeface="+mj-lt"/>
                        <a:ea typeface="Verdana" panose="020B0604030504040204" pitchFamily="34" charset="0"/>
                        <a:cs typeface="Verdana" panose="020B0604030504040204" pitchFamily="34" charset="0"/>
                      </a:endParaRPr>
                    </a:p>
                  </a:txBody>
                  <a:tcPr marL="68562" marR="68562" marT="0" marB="0" anchor="ctr">
                    <a:solidFill>
                      <a:schemeClr val="accent4">
                        <a:lumMod val="20000"/>
                        <a:lumOff val="80000"/>
                      </a:schemeClr>
                    </a:solidFill>
                  </a:tcPr>
                </a:tc>
                <a:extLst>
                  <a:ext uri="{0D108BD9-81ED-4DB2-BD59-A6C34878D82A}">
                    <a16:rowId xmlns:a16="http://schemas.microsoft.com/office/drawing/2014/main" val="1338657306"/>
                  </a:ext>
                </a:extLst>
              </a:tr>
            </a:tbl>
          </a:graphicData>
        </a:graphic>
      </p:graphicFrame>
      <p:sp>
        <p:nvSpPr>
          <p:cNvPr id="5" name="Rectangle 1">
            <a:extLst>
              <a:ext uri="{FF2B5EF4-FFF2-40B4-BE49-F238E27FC236}">
                <a16:creationId xmlns:a16="http://schemas.microsoft.com/office/drawing/2014/main" id="{E54B6808-550E-4D1D-8FAC-729B682DC962}"/>
              </a:ext>
            </a:extLst>
          </p:cNvPr>
          <p:cNvSpPr>
            <a:spLocks noChangeArrowheads="1"/>
          </p:cNvSpPr>
          <p:nvPr>
            <p:custDataLst>
              <p:tags r:id="rId4"/>
            </p:custDataLst>
          </p:nvPr>
        </p:nvSpPr>
        <p:spPr bwMode="auto">
          <a:xfrm>
            <a:off x="0" y="44879"/>
            <a:ext cx="184683" cy="369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6" tIns="45708" rIns="91416" bIns="45708" numCol="1" anchor="ctr" anchorCtr="0" compatLnSpc="1">
            <a:prstTxWarp prst="textNoShape">
              <a:avLst/>
            </a:prstTxWarp>
            <a:spAutoFit/>
          </a:bodyPr>
          <a:lstStyle/>
          <a:p>
            <a:endParaRPr lang="en-US" sz="1799" dirty="0"/>
          </a:p>
        </p:txBody>
      </p:sp>
    </p:spTree>
    <p:custDataLst>
      <p:tags r:id="rId1"/>
    </p:custDataLst>
    <p:extLst>
      <p:ext uri="{BB962C8B-B14F-4D97-AF65-F5344CB8AC3E}">
        <p14:creationId xmlns:p14="http://schemas.microsoft.com/office/powerpoint/2010/main" val="122409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custDataLst>
              <p:tags r:id="rId2"/>
            </p:custDataLst>
          </p:nvPr>
        </p:nvSpPr>
        <p:spPr>
          <a:xfrm>
            <a:off x="1020960" y="660863"/>
            <a:ext cx="10143506" cy="1618489"/>
          </a:xfrm>
        </p:spPr>
        <p:txBody>
          <a:bodyPr anchor="ctr">
            <a:normAutofit/>
          </a:bodyPr>
          <a:lstStyle/>
          <a:p>
            <a:r>
              <a:rPr lang="en-US" sz="4500" b="1" dirty="0">
                <a:ea typeface="Tahoma" pitchFamily="34" charset="0"/>
                <a:cs typeface="Tahoma" pitchFamily="34" charset="0"/>
              </a:rPr>
              <a:t>Exempt Infant Formulas &amp; WIC-eligible Nutritionals</a:t>
            </a:r>
          </a:p>
        </p:txBody>
      </p:sp>
      <p:sp>
        <p:nvSpPr>
          <p:cNvPr id="25603" name="Rectangle 3"/>
          <p:cNvSpPr>
            <a:spLocks noGrp="1" noChangeArrowheads="1"/>
          </p:cNvSpPr>
          <p:nvPr>
            <p:ph idx="1"/>
            <p:custDataLst>
              <p:tags r:id="rId3"/>
            </p:custDataLst>
          </p:nvPr>
        </p:nvSpPr>
        <p:spPr>
          <a:xfrm>
            <a:off x="1217612" y="2424761"/>
            <a:ext cx="10143507" cy="3810442"/>
          </a:xfrm>
        </p:spPr>
        <p:txBody>
          <a:bodyPr anchor="t">
            <a:normAutofit/>
          </a:bodyPr>
          <a:lstStyle/>
          <a:p>
            <a:pPr fontAlgn="auto"/>
            <a:r>
              <a:rPr lang="en-US" sz="2400" b="0" i="0" dirty="0">
                <a:effectLst/>
              </a:rPr>
              <a:t>Modified to meet special nutritional needs</a:t>
            </a:r>
          </a:p>
          <a:p>
            <a:pPr lvl="1" fontAlgn="auto">
              <a:buFont typeface="Wingdings" panose="05000000000000000000" pitchFamily="2" charset="2"/>
              <a:buChar char="ü"/>
            </a:pPr>
            <a:r>
              <a:rPr lang="en-US" b="0" i="0" dirty="0">
                <a:effectLst/>
              </a:rPr>
              <a:t>Nutramigen and Pregestimil are examples of exempt formula</a:t>
            </a:r>
          </a:p>
          <a:p>
            <a:pPr lvl="1" fontAlgn="auto">
              <a:buFont typeface="Wingdings" panose="05000000000000000000" pitchFamily="2" charset="2"/>
              <a:buChar char="ü"/>
            </a:pPr>
            <a:r>
              <a:rPr lang="en-US" b="0" i="0" dirty="0">
                <a:effectLst/>
              </a:rPr>
              <a:t>Ensure and Boost are examples of WIC-eligible nutritionals</a:t>
            </a:r>
          </a:p>
          <a:p>
            <a:pPr fontAlgn="auto"/>
            <a:r>
              <a:rPr lang="en-US" sz="2400" b="0" i="0" dirty="0">
                <a:effectLst/>
              </a:rPr>
              <a:t>Shelf price can be charged for these items</a:t>
            </a:r>
          </a:p>
          <a:p>
            <a:pPr marR="0" lvl="2" fontAlgn="auto">
              <a:spcBef>
                <a:spcPts val="0"/>
              </a:spcBef>
              <a:spcAft>
                <a:spcPts val="0"/>
              </a:spcAft>
              <a:buFont typeface="Courier New" panose="02070309020205020404" pitchFamily="49" charset="0"/>
              <a:buChar char="o"/>
            </a:pPr>
            <a:r>
              <a:rPr lang="en-US" sz="2400" b="0" i="0" dirty="0">
                <a:effectLst/>
              </a:rPr>
              <a:t>NTEs do not apply – termed “exempt” for this reason</a:t>
            </a:r>
          </a:p>
          <a:p>
            <a:pPr fontAlgn="auto"/>
            <a:r>
              <a:rPr lang="en-US" sz="2400" b="0" i="0" dirty="0">
                <a:effectLst/>
              </a:rPr>
              <a:t>Exempt infant formulas and WIC-eligible nutritionals are listed at </a:t>
            </a:r>
            <a:r>
              <a:rPr lang="en-US" sz="2400" b="0" i="0" dirty="0">
                <a:effectLst/>
                <a:hlinkClick r:id="rId6"/>
              </a:rPr>
              <a:t>https://www.nutritionnc.com/wic/vendor.htm</a:t>
            </a:r>
            <a:r>
              <a:rPr lang="en-US" sz="2400" b="0" i="0" dirty="0">
                <a:effectLst/>
              </a:rPr>
              <a:t> </a:t>
            </a:r>
          </a:p>
          <a:p>
            <a:pPr fontAlgn="auto"/>
            <a:r>
              <a:rPr lang="en-US" sz="2400" b="0" i="0" dirty="0">
                <a:effectLst/>
              </a:rPr>
              <a:t>Does not include contract milk-based or soy-based formulas</a:t>
            </a:r>
          </a:p>
          <a:p>
            <a:pPr>
              <a:buFont typeface="Wingdings" panose="05000000000000000000" pitchFamily="2" charset="2"/>
              <a:buChar char="§"/>
            </a:pPr>
            <a:endParaRPr lang="en-US" sz="1500" dirty="0">
              <a:latin typeface="Constantia" panose="02030602050306030303" pitchFamily="18" charset="0"/>
              <a:ea typeface="Tahoma" pitchFamily="34" charset="0"/>
              <a:cs typeface="Tahoma" pitchFamily="34" charset="0"/>
            </a:endParaRPr>
          </a:p>
          <a:p>
            <a:pPr eaLnBrk="1" hangingPunct="1">
              <a:buFont typeface="Wingdings" panose="05000000000000000000" pitchFamily="2" charset="2"/>
              <a:buChar char="§"/>
            </a:pPr>
            <a:endParaRPr lang="en-US" sz="1500" b="1" dirty="0">
              <a:latin typeface="Constantia" panose="02030602050306030303" pitchFamily="18" charset="0"/>
              <a:ea typeface="Tahoma" pitchFamily="34" charset="0"/>
              <a:cs typeface="Tahoma" pitchFamily="34" charset="0"/>
            </a:endParaRPr>
          </a:p>
          <a:p>
            <a:pPr eaLnBrk="1" hangingPunct="1">
              <a:buFontTx/>
              <a:buNone/>
            </a:pPr>
            <a:endParaRPr lang="en-US" sz="1500" b="1"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4058834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custDataLst>
              <p:tags r:id="rId2"/>
            </p:custDataLst>
          </p:nvPr>
        </p:nvSpPr>
        <p:spPr>
          <a:xfrm>
            <a:off x="987998" y="508620"/>
            <a:ext cx="10209429" cy="1618489"/>
          </a:xfrm>
        </p:spPr>
        <p:txBody>
          <a:bodyPr anchor="ctr">
            <a:normAutofit/>
          </a:bodyPr>
          <a:lstStyle/>
          <a:p>
            <a:r>
              <a:rPr lang="en-US" sz="4500" b="1" dirty="0">
                <a:ea typeface="Tahoma" pitchFamily="34" charset="0"/>
                <a:cs typeface="Tahoma" pitchFamily="34" charset="0"/>
              </a:rPr>
              <a:t>Purchasing and Providing Infant Formula From a State-Approved Source</a:t>
            </a:r>
          </a:p>
        </p:txBody>
      </p:sp>
      <p:sp>
        <p:nvSpPr>
          <p:cNvPr id="26627" name="Rectangle 3"/>
          <p:cNvSpPr>
            <a:spLocks noGrp="1" noChangeArrowheads="1"/>
          </p:cNvSpPr>
          <p:nvPr>
            <p:ph idx="1"/>
            <p:custDataLst>
              <p:tags r:id="rId3"/>
            </p:custDataLst>
          </p:nvPr>
        </p:nvSpPr>
        <p:spPr>
          <a:xfrm>
            <a:off x="1284904" y="2241765"/>
            <a:ext cx="9381507" cy="3778036"/>
          </a:xfrm>
        </p:spPr>
        <p:txBody>
          <a:bodyPr anchor="t">
            <a:normAutofit fontScale="92500" lnSpcReduction="10000"/>
          </a:bodyPr>
          <a:lstStyle/>
          <a:p>
            <a:pPr marL="457200" indent="-412750" eaLnBrk="1" hangingPunct="1"/>
            <a:r>
              <a:rPr lang="en-US" dirty="0">
                <a:latin typeface="+mj-lt"/>
                <a:ea typeface="Tahoma" pitchFamily="34" charset="0"/>
                <a:cs typeface="Tahoma" pitchFamily="34" charset="0"/>
              </a:rPr>
              <a:t>Vendors must purchase and provide exempt infant formula and WIC-eligible nutritionals directly from a State-approved source</a:t>
            </a:r>
          </a:p>
          <a:p>
            <a:pPr marL="457200" indent="-412750">
              <a:buNone/>
            </a:pPr>
            <a:endParaRPr lang="en-US" dirty="0">
              <a:latin typeface="+mj-lt"/>
              <a:ea typeface="Tahoma" pitchFamily="34" charset="0"/>
              <a:cs typeface="Tahoma" pitchFamily="34" charset="0"/>
            </a:endParaRPr>
          </a:p>
          <a:p>
            <a:pPr marL="457200" indent="-412750"/>
            <a:r>
              <a:rPr lang="en-US" dirty="0">
                <a:latin typeface="+mj-lt"/>
                <a:ea typeface="Tahoma" pitchFamily="34" charset="0"/>
                <a:cs typeface="Tahoma" pitchFamily="34" charset="0"/>
              </a:rPr>
              <a:t>Authorized pharmacies will have their WIC Vendor Agreement terminated for failure to comply with these requirements</a:t>
            </a:r>
          </a:p>
          <a:p>
            <a:pPr marL="457200" indent="-412750"/>
            <a:endParaRPr lang="en-US" dirty="0">
              <a:latin typeface="+mj-lt"/>
              <a:ea typeface="Tahoma" pitchFamily="34" charset="0"/>
              <a:cs typeface="Tahoma" pitchFamily="34" charset="0"/>
            </a:endParaRPr>
          </a:p>
          <a:p>
            <a:pPr marL="457200" indent="-412750"/>
            <a:r>
              <a:rPr lang="en-US" dirty="0">
                <a:latin typeface="+mj-lt"/>
                <a:ea typeface="Tahoma" pitchFamily="34" charset="0"/>
                <a:cs typeface="Tahoma" pitchFamily="34" charset="0"/>
              </a:rPr>
              <a:t>A list of State-approved sources can be obtained from your Local WIC Agency or found at </a:t>
            </a:r>
            <a:r>
              <a:rPr lang="en-US" dirty="0">
                <a:latin typeface="+mj-lt"/>
                <a:ea typeface="Tahoma" pitchFamily="34" charset="0"/>
                <a:cs typeface="Tahoma" pitchFamily="34" charset="0"/>
                <a:hlinkClick r:id="rId7"/>
              </a:rPr>
              <a:t>www.nutritionnc.com/wic/vendor.htm</a:t>
            </a:r>
            <a:r>
              <a:rPr lang="en-US" dirty="0">
                <a:latin typeface="+mj-lt"/>
                <a:ea typeface="Tahoma" pitchFamily="34" charset="0"/>
                <a:cs typeface="Tahoma" pitchFamily="34" charset="0"/>
              </a:rPr>
              <a:t> </a:t>
            </a:r>
          </a:p>
          <a:p>
            <a:pPr marL="0" indent="0">
              <a:buNone/>
            </a:pPr>
            <a:endParaRPr lang="en-US" sz="2000" dirty="0">
              <a:latin typeface="Constantia" panose="02030602050306030303" pitchFamily="18" charset="0"/>
              <a:ea typeface="Tahoma" pitchFamily="34" charset="0"/>
              <a:cs typeface="Tahoma" pitchFamily="34" charset="0"/>
            </a:endParaRPr>
          </a:p>
          <a:p>
            <a:endParaRPr lang="en-US" sz="2000" dirty="0">
              <a:latin typeface="Constantia" panose="02030602050306030303" pitchFamily="18" charset="0"/>
              <a:ea typeface="Tahoma" pitchFamily="34" charset="0"/>
              <a:cs typeface="Tahoma" pitchFamily="34" charset="0"/>
            </a:endParaRPr>
          </a:p>
          <a:p>
            <a:pPr marL="0" indent="0">
              <a:buNone/>
            </a:pPr>
            <a:endParaRPr lang="en-US" sz="2000" dirty="0">
              <a:latin typeface="Constantia" panose="02030602050306030303" pitchFamily="18" charset="0"/>
              <a:ea typeface="Tahoma" pitchFamily="34" charset="0"/>
              <a:cs typeface="Tahoma" pitchFamily="34" charset="0"/>
            </a:endParaRPr>
          </a:p>
          <a:p>
            <a:pPr eaLnBrk="1" hangingPunct="1"/>
            <a:endParaRPr lang="en-US" sz="2000" dirty="0">
              <a:latin typeface="Constantia" panose="02030602050306030303" pitchFamily="18" charset="0"/>
              <a:ea typeface="Tahoma" pitchFamily="34" charset="0"/>
              <a:cs typeface="Tahoma" pitchFamily="34" charset="0"/>
            </a:endParaRPr>
          </a:p>
          <a:p>
            <a:pPr eaLnBrk="1" hangingPunct="1">
              <a:buFontTx/>
              <a:buNone/>
            </a:pPr>
            <a:endParaRPr lang="en-US" sz="2000" dirty="0">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969644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custDataLst>
              <p:tags r:id="rId2"/>
            </p:custDataLst>
          </p:nvPr>
        </p:nvSpPr>
        <p:spPr>
          <a:xfrm>
            <a:off x="868559" y="623275"/>
            <a:ext cx="10448307" cy="1618489"/>
          </a:xfrm>
        </p:spPr>
        <p:txBody>
          <a:bodyPr anchor="ctr">
            <a:noAutofit/>
          </a:bodyPr>
          <a:lstStyle/>
          <a:p>
            <a:r>
              <a:rPr lang="en-US" sz="4500" b="1" dirty="0">
                <a:ea typeface="Tahoma" pitchFamily="34" charset="0"/>
                <a:cs typeface="Tahoma" pitchFamily="34" charset="0"/>
              </a:rPr>
              <a:t>Purchasing and Providing Infant Formula From a State-Approved Source continued</a:t>
            </a:r>
          </a:p>
        </p:txBody>
      </p:sp>
      <p:sp>
        <p:nvSpPr>
          <p:cNvPr id="26627" name="Rectangle 3"/>
          <p:cNvSpPr>
            <a:spLocks noGrp="1" noChangeArrowheads="1"/>
          </p:cNvSpPr>
          <p:nvPr>
            <p:ph idx="1"/>
            <p:custDataLst>
              <p:tags r:id="rId3"/>
            </p:custDataLst>
          </p:nvPr>
        </p:nvSpPr>
        <p:spPr>
          <a:xfrm>
            <a:off x="1251258" y="2456740"/>
            <a:ext cx="9686307" cy="3657599"/>
          </a:xfrm>
        </p:spPr>
        <p:txBody>
          <a:bodyPr anchor="t">
            <a:normAutofit lnSpcReduction="10000"/>
          </a:bodyPr>
          <a:lstStyle/>
          <a:p>
            <a:pPr marL="457200" indent="-412750"/>
            <a:r>
              <a:rPr lang="en-US" sz="2400" dirty="0">
                <a:ea typeface="Tahoma" pitchFamily="34" charset="0"/>
                <a:cs typeface="Tahoma" pitchFamily="34" charset="0"/>
              </a:rPr>
              <a:t>Vendors </a:t>
            </a:r>
            <a:r>
              <a:rPr lang="en-US" sz="2400" b="1" dirty="0">
                <a:ea typeface="Tahoma" pitchFamily="34" charset="0"/>
                <a:cs typeface="Tahoma" pitchFamily="34" charset="0"/>
              </a:rPr>
              <a:t>MUST</a:t>
            </a:r>
            <a:r>
              <a:rPr lang="en-US" sz="2400" dirty="0">
                <a:ea typeface="Tahoma" pitchFamily="34" charset="0"/>
                <a:cs typeface="Tahoma" pitchFamily="34" charset="0"/>
              </a:rPr>
              <a:t> keep invoices and receipts showing dates purchased and sources of exempt infant formula and WIC-eligible nutritionals</a:t>
            </a:r>
          </a:p>
          <a:p>
            <a:pPr marL="1234207" lvl="3" indent="-412750">
              <a:buFont typeface="Wingdings" panose="05000000000000000000" pitchFamily="2" charset="2"/>
              <a:buChar char="ü"/>
            </a:pPr>
            <a:r>
              <a:rPr lang="en-US" sz="2400" dirty="0">
                <a:ea typeface="Tahoma" pitchFamily="34" charset="0"/>
                <a:cs typeface="Tahoma" pitchFamily="34" charset="0"/>
              </a:rPr>
              <a:t>Must detail the name of the seller and be prepared entirely by the seller or on the seller’s business letterhead; the date of purchase and the date the authorized vendor received the WIC supplemental food at the store if different from the date of purchase; and a description of each WIC supplemental food item purchased, including brand name, unit size, type or form, and quantity.</a:t>
            </a:r>
          </a:p>
          <a:p>
            <a:pPr marL="457200" indent="-412750"/>
            <a:r>
              <a:rPr lang="en-US" sz="2400" b="1" dirty="0">
                <a:ea typeface="Tahoma" pitchFamily="34" charset="0"/>
                <a:cs typeface="Tahoma" pitchFamily="34" charset="0"/>
              </a:rPr>
              <a:t>Authorized pharmacies may only accept eWIC benefits for exempt infant formula and WIC-eligible nutritionals</a:t>
            </a:r>
          </a:p>
          <a:p>
            <a:endParaRPr lang="en-US" sz="2400" dirty="0">
              <a:ea typeface="Tahoma" pitchFamily="34" charset="0"/>
              <a:cs typeface="Tahoma" pitchFamily="34" charset="0"/>
            </a:endParaRPr>
          </a:p>
          <a:p>
            <a:pPr marL="0" indent="0">
              <a:buNone/>
            </a:pPr>
            <a:endParaRPr lang="en-US" sz="1700" dirty="0">
              <a:latin typeface="Constantia" panose="02030602050306030303" pitchFamily="18" charset="0"/>
              <a:ea typeface="Tahoma" pitchFamily="34" charset="0"/>
              <a:cs typeface="Tahoma" pitchFamily="34" charset="0"/>
            </a:endParaRPr>
          </a:p>
          <a:p>
            <a:pPr eaLnBrk="1" hangingPunct="1"/>
            <a:endParaRPr lang="en-US" sz="1700" dirty="0">
              <a:latin typeface="Constantia" panose="02030602050306030303" pitchFamily="18" charset="0"/>
              <a:ea typeface="Tahoma" pitchFamily="34" charset="0"/>
              <a:cs typeface="Tahoma" pitchFamily="34" charset="0"/>
            </a:endParaRPr>
          </a:p>
          <a:p>
            <a:pPr eaLnBrk="1" hangingPunct="1">
              <a:buFontTx/>
              <a:buNone/>
            </a:pPr>
            <a:endParaRPr lang="en-US" sz="1700" dirty="0">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1102943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ight Triangle 2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92A80-4A1E-42BB-8896-53237D0A39AF}"/>
              </a:ext>
            </a:extLst>
          </p:cNvPr>
          <p:cNvSpPr>
            <a:spLocks noGrp="1"/>
          </p:cNvSpPr>
          <p:nvPr>
            <p:ph type="title"/>
            <p:custDataLst>
              <p:tags r:id="rId2"/>
            </p:custDataLst>
          </p:nvPr>
        </p:nvSpPr>
        <p:spPr>
          <a:xfrm>
            <a:off x="1065212" y="762000"/>
            <a:ext cx="8072712" cy="1618489"/>
          </a:xfrm>
        </p:spPr>
        <p:txBody>
          <a:bodyPr vert="horz" lIns="91440" tIns="45720" rIns="91440" bIns="45720" rtlCol="0" anchor="ctr">
            <a:normAutofit/>
          </a:bodyPr>
          <a:lstStyle/>
          <a:p>
            <a:r>
              <a:rPr lang="en-US" sz="5500" b="1" kern="1200" dirty="0">
                <a:solidFill>
                  <a:schemeClr val="tx1"/>
                </a:solidFill>
                <a:latin typeface="+mj-lt"/>
                <a:ea typeface="+mj-ea"/>
                <a:cs typeface="+mj-cs"/>
              </a:rPr>
              <a:t>Contract Formulas</a:t>
            </a:r>
            <a:br>
              <a:rPr lang="en-US" sz="5500" kern="1200" dirty="0">
                <a:solidFill>
                  <a:schemeClr val="tx1"/>
                </a:solidFill>
                <a:latin typeface="+mj-lt"/>
                <a:ea typeface="+mj-ea"/>
                <a:cs typeface="+mj-cs"/>
              </a:rPr>
            </a:br>
            <a:endParaRPr lang="en-US" sz="5500" kern="1200" dirty="0">
              <a:solidFill>
                <a:schemeClr val="tx1"/>
              </a:solidFill>
              <a:latin typeface="+mj-lt"/>
              <a:ea typeface="+mj-ea"/>
              <a:cs typeface="+mj-cs"/>
            </a:endParaRPr>
          </a:p>
        </p:txBody>
      </p:sp>
      <p:sp>
        <p:nvSpPr>
          <p:cNvPr id="21" name="TextBox 20">
            <a:extLst>
              <a:ext uri="{FF2B5EF4-FFF2-40B4-BE49-F238E27FC236}">
                <a16:creationId xmlns:a16="http://schemas.microsoft.com/office/drawing/2014/main" id="{4194BF1A-417F-4E64-9FDB-6616BA2197CB}"/>
              </a:ext>
            </a:extLst>
          </p:cNvPr>
          <p:cNvSpPr txBox="1"/>
          <p:nvPr/>
        </p:nvSpPr>
        <p:spPr>
          <a:xfrm>
            <a:off x="865982" y="1754238"/>
            <a:ext cx="10670807" cy="4686064"/>
          </a:xfrm>
          <a:prstGeom prst="rect">
            <a:avLst/>
          </a:prstGeom>
        </p:spPr>
        <p:txBody>
          <a:bodyPr vert="horz" lIns="91440" tIns="45720" rIns="91440" bIns="45720" rtlCol="0" anchor="t">
            <a:normAutofit/>
          </a:bodyPr>
          <a:lstStyle/>
          <a:p>
            <a:pPr lvl="0" defTabSz="914400">
              <a:lnSpc>
                <a:spcPct val="90000"/>
              </a:lnSpc>
              <a:spcAft>
                <a:spcPts val="600"/>
              </a:spcAft>
            </a:pPr>
            <a:r>
              <a:rPr lang="en-US" sz="2200" dirty="0"/>
              <a:t>These formulas  </a:t>
            </a:r>
            <a:r>
              <a:rPr lang="en-US" sz="2200" dirty="0">
                <a:solidFill>
                  <a:srgbClr val="FF0000"/>
                </a:solidFill>
              </a:rPr>
              <a:t>CANNOT </a:t>
            </a:r>
            <a:r>
              <a:rPr lang="en-US" sz="2200" dirty="0"/>
              <a:t>be provided to WIC customers by Free-standing Pharmacies:</a:t>
            </a:r>
          </a:p>
          <a:p>
            <a:pPr indent="-228600" defTabSz="914400">
              <a:lnSpc>
                <a:spcPct val="90000"/>
              </a:lnSpc>
              <a:spcAft>
                <a:spcPts val="600"/>
              </a:spcAft>
              <a:buFont typeface="Arial" panose="020B0604020202020204" pitchFamily="34" charset="0"/>
              <a:buChar char="•"/>
            </a:pPr>
            <a:r>
              <a:rPr lang="en-US" sz="2200" dirty="0"/>
              <a:t>Milk-based and soy-based formulas </a:t>
            </a:r>
          </a:p>
          <a:p>
            <a:pPr indent="-228600" defTabSz="914400">
              <a:lnSpc>
                <a:spcPct val="90000"/>
              </a:lnSpc>
              <a:spcAft>
                <a:spcPts val="600"/>
              </a:spcAft>
              <a:buFont typeface="Arial" panose="020B0604020202020204" pitchFamily="34" charset="0"/>
              <a:buChar char="•"/>
            </a:pPr>
            <a:endParaRPr lang="en-US" sz="1900" dirty="0"/>
          </a:p>
          <a:p>
            <a:pPr lvl="0" indent="-228600" defTabSz="914400">
              <a:lnSpc>
                <a:spcPct val="90000"/>
              </a:lnSpc>
              <a:spcAft>
                <a:spcPts val="600"/>
              </a:spcAft>
              <a:buFont typeface="Arial" panose="020B0604020202020204" pitchFamily="34" charset="0"/>
              <a:buChar char="•"/>
            </a:pPr>
            <a:r>
              <a:rPr lang="en-US" sz="1900" b="1" dirty="0"/>
              <a:t>Gerber Good Start Gentle</a:t>
            </a:r>
            <a:r>
              <a:rPr lang="en-US" sz="2000" b="1" dirty="0">
                <a:solidFill>
                  <a:schemeClr val="tx1"/>
                </a:solidFill>
                <a:ea typeface="Tahoma" pitchFamily="34" charset="0"/>
                <a:cs typeface="Tahoma" pitchFamily="34" charset="0"/>
              </a:rPr>
              <a:t>®</a:t>
            </a:r>
            <a:r>
              <a:rPr lang="en-US" sz="1900" b="1" dirty="0"/>
              <a:t> </a:t>
            </a:r>
            <a:endParaRPr lang="en-US" sz="1900" dirty="0"/>
          </a:p>
          <a:p>
            <a:pPr marL="571500" lvl="1" indent="-342900" defTabSz="914400">
              <a:lnSpc>
                <a:spcPct val="90000"/>
              </a:lnSpc>
              <a:spcAft>
                <a:spcPts val="600"/>
              </a:spcAft>
              <a:buFont typeface="Courier New" panose="02070309020205020404" pitchFamily="49" charset="0"/>
              <a:buChar char="o"/>
            </a:pPr>
            <a:r>
              <a:rPr lang="en-US" sz="1900" dirty="0"/>
              <a:t>12.7 oz. Powder</a:t>
            </a:r>
          </a:p>
          <a:p>
            <a:pPr marL="571500" lvl="1" indent="-342900" defTabSz="914400">
              <a:lnSpc>
                <a:spcPct val="90000"/>
              </a:lnSpc>
              <a:spcAft>
                <a:spcPts val="600"/>
              </a:spcAft>
              <a:buFont typeface="Courier New" panose="02070309020205020404" pitchFamily="49" charset="0"/>
              <a:buChar char="o"/>
            </a:pPr>
            <a:r>
              <a:rPr lang="en-US" sz="1900" dirty="0"/>
              <a:t>8.1 oz. Concentrate (GentlePro)</a:t>
            </a:r>
          </a:p>
          <a:p>
            <a:pPr marL="571500" lvl="1" indent="-342900" defTabSz="914400">
              <a:lnSpc>
                <a:spcPct val="90000"/>
              </a:lnSpc>
              <a:spcAft>
                <a:spcPts val="600"/>
              </a:spcAft>
              <a:buFont typeface="Courier New" panose="02070309020205020404" pitchFamily="49" charset="0"/>
              <a:buChar char="o"/>
            </a:pPr>
            <a:r>
              <a:rPr lang="en-US" sz="1900" dirty="0"/>
              <a:t>33.8 oz. Ready To Feed (4 pack of 8.45 oz containers) (GentlePro)</a:t>
            </a:r>
          </a:p>
          <a:p>
            <a:pPr lvl="0" indent="-228600" defTabSz="914400">
              <a:lnSpc>
                <a:spcPct val="90000"/>
              </a:lnSpc>
              <a:spcAft>
                <a:spcPts val="600"/>
              </a:spcAft>
              <a:buFont typeface="Arial" panose="020B0604020202020204" pitchFamily="34" charset="0"/>
              <a:buChar char="•"/>
            </a:pPr>
            <a:r>
              <a:rPr lang="en-US" sz="1900" b="1" dirty="0"/>
              <a:t>Gerber Good Start Soy</a:t>
            </a:r>
            <a:r>
              <a:rPr lang="en-US" sz="2000" b="1" dirty="0">
                <a:solidFill>
                  <a:schemeClr val="tx1"/>
                </a:solidFill>
                <a:ea typeface="Tahoma" pitchFamily="34" charset="0"/>
                <a:cs typeface="Tahoma" pitchFamily="34" charset="0"/>
              </a:rPr>
              <a:t>®</a:t>
            </a:r>
            <a:endParaRPr lang="en-US" sz="1900" dirty="0"/>
          </a:p>
          <a:p>
            <a:pPr marL="571500" lvl="1" indent="-342900" defTabSz="914400">
              <a:lnSpc>
                <a:spcPct val="90000"/>
              </a:lnSpc>
              <a:spcAft>
                <a:spcPts val="600"/>
              </a:spcAft>
              <a:buFont typeface="Courier New" panose="02070309020205020404" pitchFamily="49" charset="0"/>
              <a:buChar char="o"/>
            </a:pPr>
            <a:r>
              <a:rPr lang="en-US" sz="1900" dirty="0"/>
              <a:t>12.9 oz. Powder</a:t>
            </a:r>
          </a:p>
          <a:p>
            <a:pPr marL="571500" lvl="1" indent="-342900" defTabSz="914400">
              <a:lnSpc>
                <a:spcPct val="90000"/>
              </a:lnSpc>
              <a:spcAft>
                <a:spcPts val="600"/>
              </a:spcAft>
              <a:buFont typeface="Courier New" panose="02070309020205020404" pitchFamily="49" charset="0"/>
              <a:buChar char="o"/>
            </a:pPr>
            <a:r>
              <a:rPr lang="en-US" sz="1900" dirty="0"/>
              <a:t>8.1 oz. Concentrate</a:t>
            </a:r>
          </a:p>
          <a:p>
            <a:pPr marL="571500" lvl="1" indent="-342900" defTabSz="914400">
              <a:lnSpc>
                <a:spcPct val="90000"/>
              </a:lnSpc>
              <a:spcAft>
                <a:spcPts val="600"/>
              </a:spcAft>
              <a:buFont typeface="Courier New" panose="02070309020205020404" pitchFamily="49" charset="0"/>
              <a:buChar char="o"/>
            </a:pPr>
            <a:r>
              <a:rPr lang="en-US" sz="1900" dirty="0"/>
              <a:t>33.8 oz. Ready To Feed (4 pack of 8.45 oz containers)</a:t>
            </a:r>
          </a:p>
          <a:p>
            <a:pPr lvl="0" indent="-228600" defTabSz="914400">
              <a:lnSpc>
                <a:spcPct val="90000"/>
              </a:lnSpc>
              <a:spcAft>
                <a:spcPts val="600"/>
              </a:spcAft>
              <a:buFont typeface="Arial" panose="020B0604020202020204" pitchFamily="34" charset="0"/>
              <a:buChar char="•"/>
            </a:pPr>
            <a:r>
              <a:rPr lang="en-US" sz="1900" b="1" dirty="0"/>
              <a:t>Gerber Good Start SoothePro</a:t>
            </a:r>
            <a:r>
              <a:rPr lang="en-US" sz="2000" b="1" dirty="0">
                <a:solidFill>
                  <a:schemeClr val="tx1"/>
                </a:solidFill>
                <a:ea typeface="Tahoma" pitchFamily="34" charset="0"/>
                <a:cs typeface="Tahoma" pitchFamily="34" charset="0"/>
              </a:rPr>
              <a:t>®</a:t>
            </a:r>
            <a:endParaRPr lang="en-US" sz="1900" dirty="0"/>
          </a:p>
          <a:p>
            <a:pPr marL="571500" lvl="1" indent="-342900" defTabSz="914400">
              <a:lnSpc>
                <a:spcPct val="90000"/>
              </a:lnSpc>
              <a:spcAft>
                <a:spcPts val="600"/>
              </a:spcAft>
              <a:buFont typeface="Courier New" panose="02070309020205020404" pitchFamily="49" charset="0"/>
              <a:buChar char="o"/>
            </a:pPr>
            <a:r>
              <a:rPr lang="en-US" sz="1900" dirty="0"/>
              <a:t>12.4 oz cans Powder</a:t>
            </a:r>
          </a:p>
          <a:p>
            <a:pPr indent="-228600" defTabSz="914400">
              <a:lnSpc>
                <a:spcPct val="90000"/>
              </a:lnSpc>
              <a:spcAft>
                <a:spcPts val="600"/>
              </a:spcAft>
              <a:buFont typeface="Arial" panose="020B0604020202020204" pitchFamily="34" charset="0"/>
              <a:buChar char="•"/>
            </a:pPr>
            <a:endParaRPr lang="en-US" sz="800" dirty="0"/>
          </a:p>
          <a:p>
            <a:pPr lvl="0" indent="-228600" defTabSz="914400">
              <a:lnSpc>
                <a:spcPct val="90000"/>
              </a:lnSpc>
              <a:spcAft>
                <a:spcPts val="600"/>
              </a:spcAft>
              <a:buFont typeface="Arial" panose="020B0604020202020204" pitchFamily="34" charset="0"/>
              <a:buChar char="•"/>
            </a:pPr>
            <a:endParaRPr lang="en-US" sz="800" dirty="0"/>
          </a:p>
        </p:txBody>
      </p:sp>
    </p:spTree>
    <p:custDataLst>
      <p:tags r:id="rId1"/>
    </p:custDataLst>
    <p:extLst>
      <p:ext uri="{BB962C8B-B14F-4D97-AF65-F5344CB8AC3E}">
        <p14:creationId xmlns:p14="http://schemas.microsoft.com/office/powerpoint/2010/main" val="954146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648" y="321733"/>
            <a:ext cx="11543821"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Right Triangle 7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2" name="Rectangle 2"/>
          <p:cNvSpPr>
            <a:spLocks noGrp="1" noChangeArrowheads="1"/>
          </p:cNvSpPr>
          <p:nvPr>
            <p:ph type="title"/>
            <p:custDataLst>
              <p:tags r:id="rId2"/>
            </p:custDataLst>
          </p:nvPr>
        </p:nvSpPr>
        <p:spPr>
          <a:xfrm>
            <a:off x="1006637" y="1188637"/>
            <a:ext cx="3140612" cy="4480726"/>
          </a:xfrm>
        </p:spPr>
        <p:txBody>
          <a:bodyPr>
            <a:normAutofit/>
          </a:bodyPr>
          <a:lstStyle/>
          <a:p>
            <a:pPr algn="r" eaLnBrk="1" hangingPunct="1"/>
            <a:r>
              <a:rPr lang="en-US" sz="5500" b="1" dirty="0">
                <a:ea typeface="Tahoma" pitchFamily="34" charset="0"/>
                <a:cs typeface="Tahoma" pitchFamily="34" charset="0"/>
              </a:rPr>
              <a:t>Training Overview and Goals</a:t>
            </a:r>
          </a:p>
        </p:txBody>
      </p:sp>
      <p:cxnSp>
        <p:nvCxnSpPr>
          <p:cNvPr id="80" name="Straight Connector 7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083"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123" name="Rectangle 3"/>
          <p:cNvSpPr>
            <a:spLocks noGrp="1" noChangeArrowheads="1"/>
          </p:cNvSpPr>
          <p:nvPr>
            <p:ph idx="1"/>
            <p:custDataLst>
              <p:tags r:id="rId3"/>
            </p:custDataLst>
          </p:nvPr>
        </p:nvSpPr>
        <p:spPr>
          <a:xfrm>
            <a:off x="4704687" y="886717"/>
            <a:ext cx="6727927" cy="5607882"/>
          </a:xfrm>
        </p:spPr>
        <p:txBody>
          <a:bodyPr anchor="ctr">
            <a:normAutofit/>
          </a:bodyPr>
          <a:lstStyle/>
          <a:p>
            <a:pPr marL="0" indent="0" eaLnBrk="1" hangingPunct="1">
              <a:buNone/>
            </a:pPr>
            <a:r>
              <a:rPr lang="en-US" sz="1500" dirty="0">
                <a:latin typeface="+mj-lt"/>
                <a:ea typeface="Tahoma" pitchFamily="34" charset="0"/>
                <a:cs typeface="Tahoma" pitchFamily="34" charset="0"/>
              </a:rPr>
              <a:t> </a:t>
            </a:r>
            <a:r>
              <a:rPr lang="en-US" sz="2400" dirty="0">
                <a:latin typeface="+mj-lt"/>
                <a:ea typeface="Tahoma" pitchFamily="34" charset="0"/>
                <a:cs typeface="Tahoma" pitchFamily="34" charset="0"/>
              </a:rPr>
              <a:t>After completing this training, pharmacy vendors will have a clear understanding of the following topics:</a:t>
            </a:r>
          </a:p>
          <a:p>
            <a:pPr marL="914400" lvl="1" indent="-509588"/>
            <a:r>
              <a:rPr lang="en-US" dirty="0">
                <a:latin typeface="+mj-lt"/>
                <a:ea typeface="Tahoma" pitchFamily="34" charset="0"/>
                <a:cs typeface="Tahoma" pitchFamily="34" charset="0"/>
              </a:rPr>
              <a:t>Maintaining vendor status </a:t>
            </a:r>
          </a:p>
          <a:p>
            <a:pPr marL="914400" lvl="1" indent="-509588"/>
            <a:r>
              <a:rPr lang="en-US" dirty="0">
                <a:latin typeface="+mj-lt"/>
                <a:ea typeface="Tahoma" pitchFamily="34" charset="0"/>
                <a:cs typeface="Tahoma" pitchFamily="34" charset="0"/>
              </a:rPr>
              <a:t>Vendor selection criteria</a:t>
            </a:r>
          </a:p>
          <a:p>
            <a:pPr marL="914400" lvl="1" indent="-509588"/>
            <a:r>
              <a:rPr lang="en-US" dirty="0">
                <a:latin typeface="+mj-lt"/>
                <a:ea typeface="Tahoma" pitchFamily="34" charset="0"/>
                <a:cs typeface="Tahoma" pitchFamily="34" charset="0"/>
              </a:rPr>
              <a:t>Classification of free-standing pharmacies</a:t>
            </a:r>
          </a:p>
          <a:p>
            <a:pPr marL="914400" lvl="1" indent="-509588"/>
            <a:r>
              <a:rPr lang="en-US" dirty="0">
                <a:latin typeface="+mj-lt"/>
                <a:ea typeface="Tahoma" pitchFamily="34" charset="0"/>
                <a:cs typeface="Tahoma" pitchFamily="34" charset="0"/>
              </a:rPr>
              <a:t>WIC-eligible nutritionals and exempt infant formula</a:t>
            </a:r>
          </a:p>
          <a:p>
            <a:pPr marL="914400" lvl="1" indent="-509588"/>
            <a:r>
              <a:rPr lang="en-US" dirty="0">
                <a:latin typeface="+mj-lt"/>
                <a:ea typeface="Tahoma" pitchFamily="34" charset="0"/>
                <a:cs typeface="Tahoma" pitchFamily="34" charset="0"/>
              </a:rPr>
              <a:t>eWIC procedures</a:t>
            </a:r>
          </a:p>
          <a:p>
            <a:pPr marL="914400" lvl="1" indent="-509588"/>
            <a:r>
              <a:rPr lang="en-US" dirty="0">
                <a:latin typeface="+mj-lt"/>
                <a:ea typeface="Tahoma" pitchFamily="34" charset="0"/>
                <a:cs typeface="Tahoma" pitchFamily="34" charset="0"/>
              </a:rPr>
              <a:t>Program compliance and preventing fraud</a:t>
            </a:r>
          </a:p>
          <a:p>
            <a:pPr lvl="2">
              <a:buFont typeface="Wingdings" panose="05000000000000000000" pitchFamily="2" charset="2"/>
              <a:buChar char="ü"/>
            </a:pPr>
            <a:r>
              <a:rPr lang="en-US" sz="2400" dirty="0">
                <a:latin typeface="+mj-lt"/>
                <a:ea typeface="Tahoma" pitchFamily="34" charset="0"/>
                <a:cs typeface="Tahoma" pitchFamily="34" charset="0"/>
              </a:rPr>
              <a:t>Monitoring, compliance investigations, violations &amp;  patterns of occurrences, claims &amp; handling customer service issues (complaints)</a:t>
            </a:r>
          </a:p>
          <a:p>
            <a:pPr lvl="1"/>
            <a:r>
              <a:rPr lang="en-US" dirty="0">
                <a:latin typeface="+mj-lt"/>
                <a:ea typeface="Tahoma" pitchFamily="34" charset="0"/>
                <a:cs typeface="Tahoma" pitchFamily="34" charset="0"/>
              </a:rPr>
              <a:t>Completing required forms</a:t>
            </a:r>
          </a:p>
          <a:p>
            <a:pPr lvl="1"/>
            <a:endParaRPr lang="en-US" sz="1500" dirty="0">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9219292" y="5769864"/>
            <a:ext cx="2131551"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2217052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07" name="Rectangle 5"/>
          <p:cNvSpPr>
            <a:spLocks noGrp="1" noChangeArrowheads="1"/>
          </p:cNvSpPr>
          <p:nvPr>
            <p:ph type="title"/>
            <p:custDataLst>
              <p:tags r:id="rId2"/>
            </p:custDataLst>
          </p:nvPr>
        </p:nvSpPr>
        <p:spPr>
          <a:xfrm>
            <a:off x="1173359" y="723011"/>
            <a:ext cx="9838707" cy="1618489"/>
          </a:xfrm>
        </p:spPr>
        <p:txBody>
          <a:bodyPr anchor="ctr">
            <a:normAutofit/>
          </a:bodyPr>
          <a:lstStyle/>
          <a:p>
            <a:pPr eaLnBrk="1" hangingPunct="1"/>
            <a:r>
              <a:rPr lang="en-US" sz="5500" b="1" dirty="0">
                <a:ea typeface="Tahoma" pitchFamily="34" charset="0"/>
                <a:cs typeface="Tahoma" pitchFamily="34" charset="0"/>
              </a:rPr>
              <a:t>Only Provide Item(s) Issued to Customer</a:t>
            </a:r>
          </a:p>
        </p:txBody>
      </p:sp>
      <p:sp>
        <p:nvSpPr>
          <p:cNvPr id="2" name="Content Placeholder 1"/>
          <p:cNvSpPr>
            <a:spLocks noGrp="1"/>
          </p:cNvSpPr>
          <p:nvPr>
            <p:ph idx="1"/>
            <p:custDataLst>
              <p:tags r:id="rId3"/>
            </p:custDataLst>
          </p:nvPr>
        </p:nvSpPr>
        <p:spPr>
          <a:xfrm>
            <a:off x="1365558" y="2724910"/>
            <a:ext cx="9457707" cy="3352799"/>
          </a:xfrm>
        </p:spPr>
        <p:txBody>
          <a:bodyPr anchor="t">
            <a:normAutofit/>
          </a:bodyPr>
          <a:lstStyle/>
          <a:p>
            <a:pPr marL="457200" indent="-412750">
              <a:tabLst>
                <a:tab pos="1038217" algn="l"/>
              </a:tabLst>
            </a:pPr>
            <a:r>
              <a:rPr lang="en-US" dirty="0">
                <a:ea typeface="Tahoma" pitchFamily="34" charset="0"/>
                <a:cs typeface="Tahoma" pitchFamily="34" charset="0"/>
              </a:rPr>
              <a:t>Free-standing pharmacy vendors must provide only the brand, size, quantity and type of exempt infant formula or WIC-eligible nutritional issued to the WIC customer</a:t>
            </a:r>
          </a:p>
          <a:p>
            <a:pPr marL="457200" indent="-412750">
              <a:tabLst>
                <a:tab pos="1038217" algn="l"/>
              </a:tabLst>
            </a:pPr>
            <a:endParaRPr lang="en-US" dirty="0">
              <a:ea typeface="Tahoma" pitchFamily="34" charset="0"/>
              <a:cs typeface="Tahoma" pitchFamily="34" charset="0"/>
            </a:endParaRPr>
          </a:p>
          <a:p>
            <a:pPr marL="457200" indent="-412750">
              <a:tabLst>
                <a:tab pos="1038217" algn="l"/>
              </a:tabLst>
            </a:pPr>
            <a:r>
              <a:rPr lang="en-US" dirty="0">
                <a:ea typeface="Tahoma" pitchFamily="34" charset="0"/>
                <a:cs typeface="Tahoma" pitchFamily="34" charset="0"/>
              </a:rPr>
              <a:t>Can run a balance inquiry using participant’s eWIC card to verify the type of exempt infant formula or WIC-eligible nutritional issued to the customer</a:t>
            </a:r>
          </a:p>
          <a:p>
            <a:pPr marL="0" indent="0">
              <a:buNone/>
            </a:pPr>
            <a:endParaRPr lang="en-US" sz="2400" dirty="0">
              <a:latin typeface="Constantia" panose="02030602050306030303" pitchFamily="18" charset="0"/>
              <a:ea typeface="Tahoma" pitchFamily="34" charset="0"/>
              <a:cs typeface="Tahoma" pitchFamily="34" charset="0"/>
            </a:endParaRPr>
          </a:p>
          <a:p>
            <a:pPr marL="0" indent="0">
              <a:buNone/>
            </a:pPr>
            <a:endParaRPr lang="en-US" sz="2400" dirty="0">
              <a:latin typeface="Constantia" panose="02030602050306030303" pitchFamily="18" charset="0"/>
              <a:ea typeface="Tahoma" pitchFamily="34" charset="0"/>
              <a:cs typeface="Tahoma" pitchFamily="34" charset="0"/>
            </a:endParaRPr>
          </a:p>
        </p:txBody>
      </p:sp>
      <p:sp>
        <p:nvSpPr>
          <p:cNvPr id="3" name="Date Placeholder 2"/>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3457999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custDataLst>
              <p:tags r:id="rId2"/>
            </p:custDataLst>
          </p:nvPr>
        </p:nvSpPr>
        <p:spPr>
          <a:xfrm>
            <a:off x="4799012" y="3086100"/>
            <a:ext cx="7086600" cy="3581400"/>
          </a:xfrm>
          <a:prstGeom prst="rect">
            <a:avLst/>
          </a:prstGeom>
        </p:spPr>
        <p:txBody>
          <a:bodyPr vert="horz">
            <a:normAutofit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457200" indent="-457200">
              <a:buFont typeface="Wingdings 3" panose="05040102010807070707" pitchFamily="18" charset="2"/>
              <a:buChar char="´"/>
              <a:tabLst>
                <a:tab pos="627063" algn="l"/>
              </a:tabLst>
            </a:pPr>
            <a:r>
              <a:rPr lang="en-US" sz="3600" dirty="0">
                <a:latin typeface="+mj-lt"/>
                <a:ea typeface="Tahoma" pitchFamily="34" charset="0"/>
                <a:cs typeface="Tahoma" pitchFamily="34" charset="0"/>
              </a:rPr>
              <a:t>Identical items only when:</a:t>
            </a:r>
          </a:p>
          <a:p>
            <a:pPr marL="1028700" lvl="1" indent="-571500">
              <a:buClrTx/>
              <a:buFont typeface="Arial" panose="020B0604020202020204" pitchFamily="34" charset="0"/>
              <a:buChar char="•"/>
            </a:pPr>
            <a:r>
              <a:rPr lang="en-US" sz="3600" dirty="0">
                <a:solidFill>
                  <a:schemeClr val="tx1"/>
                </a:solidFill>
                <a:latin typeface="+mj-lt"/>
                <a:ea typeface="Tahoma" pitchFamily="34" charset="0"/>
                <a:cs typeface="Tahoma" pitchFamily="34" charset="0"/>
              </a:rPr>
              <a:t>Defective</a:t>
            </a:r>
          </a:p>
          <a:p>
            <a:pPr marL="1028700" lvl="1" indent="-571500">
              <a:buClrTx/>
              <a:buFont typeface="Arial" panose="020B0604020202020204" pitchFamily="34" charset="0"/>
              <a:buChar char="•"/>
            </a:pPr>
            <a:r>
              <a:rPr lang="en-US" sz="3600" dirty="0">
                <a:solidFill>
                  <a:schemeClr val="tx1"/>
                </a:solidFill>
                <a:latin typeface="+mj-lt"/>
                <a:ea typeface="Tahoma" pitchFamily="34" charset="0"/>
                <a:cs typeface="Tahoma" pitchFamily="34" charset="0"/>
              </a:rPr>
              <a:t>Spoiled or </a:t>
            </a:r>
          </a:p>
          <a:p>
            <a:pPr marL="1028700" lvl="1" indent="-571500">
              <a:buClrTx/>
              <a:buFont typeface="Arial" panose="020B0604020202020204" pitchFamily="34" charset="0"/>
              <a:buChar char="•"/>
            </a:pPr>
            <a:r>
              <a:rPr lang="en-US" sz="3600" dirty="0">
                <a:solidFill>
                  <a:schemeClr val="tx1"/>
                </a:solidFill>
                <a:latin typeface="+mj-lt"/>
                <a:ea typeface="Tahoma" pitchFamily="34" charset="0"/>
                <a:cs typeface="Tahoma" pitchFamily="34" charset="0"/>
              </a:rPr>
              <a:t>Has exceeded its “best if used by” or  “sell by” date on the date of purchase</a:t>
            </a:r>
          </a:p>
        </p:txBody>
      </p:sp>
      <p:sp>
        <p:nvSpPr>
          <p:cNvPr id="5" name="AutoShape 3"/>
          <p:cNvSpPr>
            <a:spLocks noChangeArrowheads="1"/>
          </p:cNvSpPr>
          <p:nvPr>
            <p:custDataLst>
              <p:tags r:id="rId3"/>
            </p:custDataLst>
          </p:nvPr>
        </p:nvSpPr>
        <p:spPr bwMode="auto">
          <a:xfrm>
            <a:off x="4646612" y="190500"/>
            <a:ext cx="5867400" cy="2667000"/>
          </a:xfrm>
          <a:prstGeom prst="cloudCallout">
            <a:avLst>
              <a:gd name="adj1" fmla="val -68483"/>
              <a:gd name="adj2" fmla="val 53704"/>
            </a:avLst>
          </a:prstGeom>
          <a:solidFill>
            <a:schemeClr val="bg1"/>
          </a:solidFill>
          <a:ln w="25400">
            <a:solidFill>
              <a:schemeClr val="accent3">
                <a:lumMod val="75000"/>
              </a:schemeClr>
            </a:solidFill>
            <a:miter lim="800000"/>
            <a:headEnd/>
            <a:tailEnd/>
          </a:ln>
        </p:spPr>
        <p:txBody>
          <a:bodyPr wrap="none" anchor="ctr"/>
          <a:lstStyle/>
          <a:p>
            <a:pPr algn="ctr">
              <a:spcBef>
                <a:spcPct val="20000"/>
              </a:spcBef>
              <a:buFontTx/>
              <a:buNone/>
            </a:pPr>
            <a:r>
              <a:rPr kumimoji="1" lang="en-US" sz="4200" b="1" dirty="0">
                <a:latin typeface="+mj-lt"/>
              </a:rPr>
              <a:t>What about </a:t>
            </a:r>
          </a:p>
          <a:p>
            <a:pPr algn="ctr">
              <a:spcBef>
                <a:spcPct val="20000"/>
              </a:spcBef>
              <a:buFontTx/>
              <a:buNone/>
            </a:pPr>
            <a:r>
              <a:rPr kumimoji="1" lang="en-US" sz="4200" b="1" dirty="0">
                <a:latin typeface="+mj-lt"/>
              </a:rPr>
              <a:t>exchanges?</a:t>
            </a:r>
          </a:p>
        </p:txBody>
      </p:sp>
      <p:pic>
        <p:nvPicPr>
          <p:cNvPr id="5122" name="Picture 2" descr="S:\NSB\Resources\PHOTOS-CLIPART\People\Men\Permission To Use\blond man thinking_Fotolia_82668318_Subscription_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59446" y="3124200"/>
            <a:ext cx="2520566" cy="3276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61916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ight Triangle 74">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66" name="Rectangle 4"/>
          <p:cNvSpPr>
            <a:spLocks noGrp="1" noChangeArrowheads="1"/>
          </p:cNvSpPr>
          <p:nvPr>
            <p:ph type="title"/>
            <p:custDataLst>
              <p:tags r:id="rId2"/>
            </p:custDataLst>
          </p:nvPr>
        </p:nvSpPr>
        <p:spPr>
          <a:xfrm>
            <a:off x="1370012" y="623275"/>
            <a:ext cx="8072712" cy="1618489"/>
          </a:xfrm>
        </p:spPr>
        <p:txBody>
          <a:bodyPr anchor="ctr">
            <a:normAutofit/>
          </a:bodyPr>
          <a:lstStyle/>
          <a:p>
            <a:pPr>
              <a:defRPr/>
            </a:pPr>
            <a:r>
              <a:rPr lang="en-US" sz="7100" b="1" dirty="0"/>
              <a:t>eWIC Requirements</a:t>
            </a:r>
          </a:p>
        </p:txBody>
      </p:sp>
      <p:sp>
        <p:nvSpPr>
          <p:cNvPr id="43011" name="Rectangle 5"/>
          <p:cNvSpPr>
            <a:spLocks noGrp="1" noChangeArrowheads="1"/>
          </p:cNvSpPr>
          <p:nvPr>
            <p:ph idx="1"/>
            <p:custDataLst>
              <p:tags r:id="rId3"/>
            </p:custDataLst>
          </p:nvPr>
        </p:nvSpPr>
        <p:spPr>
          <a:xfrm>
            <a:off x="1284904" y="2362201"/>
            <a:ext cx="9686307" cy="3733800"/>
          </a:xfrm>
        </p:spPr>
        <p:txBody>
          <a:bodyPr anchor="t">
            <a:normAutofit/>
          </a:bodyPr>
          <a:lstStyle/>
          <a:p>
            <a:pPr marL="457200" indent="-412750">
              <a:spcBef>
                <a:spcPts val="0"/>
              </a:spcBef>
              <a:spcAft>
                <a:spcPts val="600"/>
              </a:spcAft>
            </a:pPr>
            <a:r>
              <a:rPr lang="en-US" sz="2400" dirty="0"/>
              <a:t>Process eWIC transactions accurately, in a timely manner, and in accordance with the terms of the North Carolina WIC Vendor Agreement. Maintain compliance with the eWIC Processor Vendor Agreement, the FNS EBT operating rules, standards and technical requirements, WIC Program Rules, State and Federal regulations and statutes</a:t>
            </a:r>
          </a:p>
          <a:p>
            <a:pPr marL="457200" indent="-412750">
              <a:spcBef>
                <a:spcPts val="0"/>
              </a:spcBef>
              <a:spcAft>
                <a:spcPts val="600"/>
              </a:spcAft>
              <a:buNone/>
            </a:pPr>
            <a:endParaRPr lang="en-US" sz="2400" dirty="0"/>
          </a:p>
          <a:p>
            <a:pPr marL="457200" indent="-412750">
              <a:spcBef>
                <a:spcPts val="0"/>
              </a:spcBef>
              <a:spcAft>
                <a:spcPts val="600"/>
              </a:spcAft>
            </a:pPr>
            <a:r>
              <a:rPr lang="en-US" sz="2400" dirty="0"/>
              <a:t>Maintain a certified eWIC system that is available for WIC redemption processing during all hours the store is open </a:t>
            </a:r>
          </a:p>
          <a:p>
            <a:pPr>
              <a:spcBef>
                <a:spcPts val="0"/>
              </a:spcBef>
              <a:spcAft>
                <a:spcPts val="600"/>
              </a:spcAft>
            </a:pPr>
            <a:endParaRPr lang="en-US" sz="2000" dirty="0">
              <a:latin typeface="Constantia" panose="02030602050306030303" pitchFamily="18" charset="0"/>
            </a:endParaRPr>
          </a:p>
          <a:p>
            <a:pPr marL="0" indent="0">
              <a:spcBef>
                <a:spcPts val="0"/>
              </a:spcBef>
              <a:spcAft>
                <a:spcPts val="600"/>
              </a:spcAft>
              <a:buNone/>
            </a:pPr>
            <a:endParaRPr lang="en-US" sz="2000" dirty="0">
              <a:latin typeface="Constantia" panose="02030602050306030303" pitchFamily="18" charset="0"/>
            </a:endParaRPr>
          </a:p>
          <a:p>
            <a:pPr marL="0" indent="0">
              <a:spcBef>
                <a:spcPct val="45000"/>
              </a:spcBef>
              <a:spcAft>
                <a:spcPts val="1200"/>
              </a:spcAft>
              <a:buNone/>
            </a:pPr>
            <a:endParaRPr lang="en-US" sz="2000" dirty="0"/>
          </a:p>
          <a:p>
            <a:pPr>
              <a:spcBef>
                <a:spcPct val="45000"/>
              </a:spcBef>
            </a:pPr>
            <a:endParaRPr lang="en-US" sz="2000" dirty="0"/>
          </a:p>
          <a:p>
            <a:pPr>
              <a:spcBef>
                <a:spcPct val="45000"/>
              </a:spcBef>
            </a:pPr>
            <a:endParaRPr lang="en-US" sz="2000" dirty="0"/>
          </a:p>
        </p:txBody>
      </p:sp>
    </p:spTree>
    <p:custDataLst>
      <p:tags r:id="rId1"/>
    </p:custDataLst>
    <p:extLst>
      <p:ext uri="{BB962C8B-B14F-4D97-AF65-F5344CB8AC3E}">
        <p14:creationId xmlns:p14="http://schemas.microsoft.com/office/powerpoint/2010/main" val="2374895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ight Triangle 74">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66" name="Rectangle 4"/>
          <p:cNvSpPr>
            <a:spLocks noGrp="1" noChangeArrowheads="1"/>
          </p:cNvSpPr>
          <p:nvPr>
            <p:ph type="title"/>
            <p:custDataLst>
              <p:tags r:id="rId2"/>
            </p:custDataLst>
          </p:nvPr>
        </p:nvSpPr>
        <p:spPr>
          <a:xfrm>
            <a:off x="963255" y="654651"/>
            <a:ext cx="10258915" cy="1450738"/>
          </a:xfrm>
        </p:spPr>
        <p:txBody>
          <a:bodyPr anchor="ctr">
            <a:noAutofit/>
          </a:bodyPr>
          <a:lstStyle/>
          <a:p>
            <a:pPr>
              <a:defRPr/>
            </a:pPr>
            <a:r>
              <a:rPr lang="en-US" sz="6000" b="1" dirty="0"/>
              <a:t>eWIC Requirements continued</a:t>
            </a:r>
          </a:p>
        </p:txBody>
      </p:sp>
      <p:sp>
        <p:nvSpPr>
          <p:cNvPr id="43011" name="Rectangle 5"/>
          <p:cNvSpPr>
            <a:spLocks noGrp="1" noChangeArrowheads="1"/>
          </p:cNvSpPr>
          <p:nvPr>
            <p:ph idx="1"/>
            <p:custDataLst>
              <p:tags r:id="rId3"/>
            </p:custDataLst>
          </p:nvPr>
        </p:nvSpPr>
        <p:spPr>
          <a:xfrm>
            <a:off x="1141412" y="2098006"/>
            <a:ext cx="9686307" cy="3976533"/>
          </a:xfrm>
        </p:spPr>
        <p:txBody>
          <a:bodyPr anchor="t">
            <a:normAutofit fontScale="85000" lnSpcReduction="20000"/>
          </a:bodyPr>
          <a:lstStyle/>
          <a:p>
            <a:pPr marL="457200" indent="-412750">
              <a:spcBef>
                <a:spcPts val="0"/>
              </a:spcBef>
              <a:spcAft>
                <a:spcPts val="600"/>
              </a:spcAft>
            </a:pPr>
            <a:r>
              <a:rPr lang="en-US" sz="2600" dirty="0"/>
              <a:t>Should a vendor that uses stand-beside device(s) to transact eWIC decide to upgrade to an integrated system, the vendor must: </a:t>
            </a:r>
          </a:p>
          <a:p>
            <a:pPr lvl="1">
              <a:spcBef>
                <a:spcPts val="0"/>
              </a:spcBef>
              <a:spcAft>
                <a:spcPts val="600"/>
              </a:spcAft>
              <a:buFont typeface="Wingdings" panose="05000000000000000000" pitchFamily="2" charset="2"/>
              <a:buChar char="ü"/>
            </a:pPr>
            <a:r>
              <a:rPr lang="en-US" sz="2600" dirty="0"/>
              <a:t>Inform the eWIC processor before making </a:t>
            </a:r>
            <a:r>
              <a:rPr lang="en-US" sz="2600" b="1" u="sng" dirty="0"/>
              <a:t>any</a:t>
            </a:r>
            <a:r>
              <a:rPr lang="en-US" sz="2600" dirty="0"/>
              <a:t> change, so that it can be determined if the system needs to be certified and testing can be performed to establish connectivity </a:t>
            </a:r>
          </a:p>
          <a:p>
            <a:pPr lvl="1">
              <a:spcBef>
                <a:spcPts val="0"/>
              </a:spcBef>
              <a:spcAft>
                <a:spcPts val="600"/>
              </a:spcAft>
              <a:buFont typeface="Wingdings" panose="05000000000000000000" pitchFamily="2" charset="2"/>
              <a:buChar char="ü"/>
            </a:pPr>
            <a:r>
              <a:rPr lang="en-US" sz="2600" dirty="0"/>
              <a:t>Inform the State WIC Agency so that Level III certification testing can be performed prior to use of the system in the store </a:t>
            </a:r>
          </a:p>
          <a:p>
            <a:pPr>
              <a:spcBef>
                <a:spcPts val="0"/>
              </a:spcBef>
              <a:spcAft>
                <a:spcPts val="600"/>
              </a:spcAft>
            </a:pPr>
            <a:endParaRPr lang="en-US" sz="2600" dirty="0"/>
          </a:p>
          <a:p>
            <a:pPr marL="501650" indent="-457200">
              <a:spcBef>
                <a:spcPts val="0"/>
              </a:spcBef>
              <a:spcAft>
                <a:spcPts val="600"/>
              </a:spcAft>
            </a:pPr>
            <a:r>
              <a:rPr lang="en-US" sz="2600" dirty="0"/>
              <a:t>Testing performed with the eWIC processor for a new system that a vendor chooses to use does not supersede the Level III certification testing that must be performed by the State WIC Agency </a:t>
            </a:r>
          </a:p>
          <a:p>
            <a:pPr marL="457200" indent="-412750">
              <a:spcBef>
                <a:spcPts val="0"/>
              </a:spcBef>
              <a:spcAft>
                <a:spcPts val="600"/>
              </a:spcAft>
            </a:pPr>
            <a:endParaRPr lang="en-US" sz="2600" dirty="0"/>
          </a:p>
          <a:p>
            <a:pPr marL="457200" indent="-412750">
              <a:spcBef>
                <a:spcPts val="0"/>
              </a:spcBef>
              <a:spcAft>
                <a:spcPts val="600"/>
              </a:spcAft>
            </a:pPr>
            <a:r>
              <a:rPr lang="en-US" sz="2600" dirty="0"/>
              <a:t>These procedures also apply to vendors who alter the integrated system that they currently use or decide to use a different integrated system altogether</a:t>
            </a:r>
          </a:p>
          <a:p>
            <a:pPr>
              <a:spcBef>
                <a:spcPts val="0"/>
              </a:spcBef>
              <a:spcAft>
                <a:spcPts val="600"/>
              </a:spcAft>
            </a:pPr>
            <a:endParaRPr lang="en-US" sz="2200" dirty="0"/>
          </a:p>
          <a:p>
            <a:pPr>
              <a:spcBef>
                <a:spcPct val="45000"/>
              </a:spcBef>
            </a:pPr>
            <a:endParaRPr lang="en-US" sz="2200" dirty="0"/>
          </a:p>
          <a:p>
            <a:pPr>
              <a:spcBef>
                <a:spcPct val="45000"/>
              </a:spcBef>
            </a:pPr>
            <a:endParaRPr lang="en-US" sz="1300" dirty="0"/>
          </a:p>
        </p:txBody>
      </p:sp>
    </p:spTree>
    <p:custDataLst>
      <p:tags r:id="rId1"/>
    </p:custDataLst>
    <p:extLst>
      <p:ext uri="{BB962C8B-B14F-4D97-AF65-F5344CB8AC3E}">
        <p14:creationId xmlns:p14="http://schemas.microsoft.com/office/powerpoint/2010/main" val="179233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ight Triangle 74">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66" name="Rectangle 4"/>
          <p:cNvSpPr>
            <a:spLocks noGrp="1" noChangeArrowheads="1"/>
          </p:cNvSpPr>
          <p:nvPr>
            <p:ph type="title"/>
            <p:custDataLst>
              <p:tags r:id="rId2"/>
            </p:custDataLst>
          </p:nvPr>
        </p:nvSpPr>
        <p:spPr>
          <a:xfrm>
            <a:off x="963255" y="641204"/>
            <a:ext cx="10258915" cy="1618489"/>
          </a:xfrm>
        </p:spPr>
        <p:txBody>
          <a:bodyPr anchor="ctr">
            <a:noAutofit/>
          </a:bodyPr>
          <a:lstStyle/>
          <a:p>
            <a:pPr>
              <a:defRPr/>
            </a:pPr>
            <a:r>
              <a:rPr lang="en-US" sz="6000" b="1" dirty="0"/>
              <a:t>eWIC Requirements continued</a:t>
            </a:r>
          </a:p>
        </p:txBody>
      </p:sp>
      <p:sp>
        <p:nvSpPr>
          <p:cNvPr id="43011" name="Rectangle 5"/>
          <p:cNvSpPr>
            <a:spLocks noGrp="1" noChangeArrowheads="1"/>
          </p:cNvSpPr>
          <p:nvPr>
            <p:ph idx="1"/>
            <p:custDataLst>
              <p:tags r:id="rId3"/>
            </p:custDataLst>
          </p:nvPr>
        </p:nvSpPr>
        <p:spPr>
          <a:xfrm>
            <a:off x="1124079" y="2295551"/>
            <a:ext cx="9937265" cy="3657600"/>
          </a:xfrm>
        </p:spPr>
        <p:txBody>
          <a:bodyPr anchor="t">
            <a:normAutofit/>
          </a:bodyPr>
          <a:lstStyle/>
          <a:p>
            <a:pPr marL="457200" indent="-412750">
              <a:spcBef>
                <a:spcPts val="0"/>
              </a:spcBef>
              <a:spcAft>
                <a:spcPts val="600"/>
              </a:spcAft>
            </a:pPr>
            <a:r>
              <a:rPr lang="en-US" sz="2600" b="1" dirty="0"/>
              <a:t>The State WIC Agency, not the eWIC processor, must grant final approval before a new system or system that has been altered is used by a vendor</a:t>
            </a:r>
            <a:endParaRPr lang="en-US" sz="2600" dirty="0"/>
          </a:p>
          <a:p>
            <a:pPr marL="457200" indent="-412750">
              <a:spcBef>
                <a:spcPts val="0"/>
              </a:spcBef>
              <a:spcAft>
                <a:spcPts val="600"/>
              </a:spcAft>
            </a:pPr>
            <a:endParaRPr lang="en-US" sz="2600" dirty="0"/>
          </a:p>
          <a:p>
            <a:pPr marL="457200" indent="-412750">
              <a:spcBef>
                <a:spcPts val="0"/>
              </a:spcBef>
              <a:spcAft>
                <a:spcPts val="600"/>
              </a:spcAft>
            </a:pPr>
            <a:r>
              <a:rPr lang="en-US" sz="2600" dirty="0"/>
              <a:t>Vendors must inform the State WIC Agency if their integrated cash register system will be altered or revised in any manner that impacts eWIC redemption. This is a requirement detailed in the Terms of Vendor Agreement. Failure to do so may result in the termination of their WIC Vendor Agreement</a:t>
            </a:r>
          </a:p>
          <a:p>
            <a:pPr>
              <a:spcBef>
                <a:spcPts val="0"/>
              </a:spcBef>
              <a:spcAft>
                <a:spcPts val="600"/>
              </a:spcAft>
            </a:pPr>
            <a:endParaRPr lang="en-US" sz="2000" dirty="0">
              <a:latin typeface="+mj-lt"/>
            </a:endParaRPr>
          </a:p>
          <a:p>
            <a:pPr>
              <a:spcBef>
                <a:spcPct val="45000"/>
              </a:spcBef>
            </a:pPr>
            <a:endParaRPr lang="en-US" sz="2000" dirty="0"/>
          </a:p>
          <a:p>
            <a:pPr>
              <a:spcBef>
                <a:spcPct val="45000"/>
              </a:spcBef>
            </a:pPr>
            <a:endParaRPr lang="en-US" sz="2000" dirty="0"/>
          </a:p>
        </p:txBody>
      </p:sp>
    </p:spTree>
    <p:custDataLst>
      <p:tags r:id="rId1"/>
    </p:custDataLst>
    <p:extLst>
      <p:ext uri="{BB962C8B-B14F-4D97-AF65-F5344CB8AC3E}">
        <p14:creationId xmlns:p14="http://schemas.microsoft.com/office/powerpoint/2010/main" val="2568895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F6C6BF8-D316-46BF-B67D-F67FCA4AE12B}"/>
              </a:ext>
            </a:extLst>
          </p:cNvPr>
          <p:cNvSpPr>
            <a:spLocks noGrp="1"/>
          </p:cNvSpPr>
          <p:nvPr>
            <p:ph type="title"/>
            <p:custDataLst>
              <p:tags r:id="rId2"/>
            </p:custDataLst>
          </p:nvPr>
        </p:nvSpPr>
        <p:spPr>
          <a:xfrm>
            <a:off x="963255" y="645687"/>
            <a:ext cx="10258916" cy="1618489"/>
          </a:xfrm>
        </p:spPr>
        <p:txBody>
          <a:bodyPr anchor="ctr">
            <a:noAutofit/>
          </a:bodyPr>
          <a:lstStyle/>
          <a:p>
            <a:r>
              <a:rPr lang="en-US" sz="6000" b="1" dirty="0"/>
              <a:t>eWIC Requirements continued</a:t>
            </a:r>
          </a:p>
        </p:txBody>
      </p:sp>
      <p:sp>
        <p:nvSpPr>
          <p:cNvPr id="3" name="Content Placeholder 2">
            <a:extLst>
              <a:ext uri="{FF2B5EF4-FFF2-40B4-BE49-F238E27FC236}">
                <a16:creationId xmlns:a16="http://schemas.microsoft.com/office/drawing/2014/main" id="{F04912BE-64A1-47D1-827A-68210483005E}"/>
              </a:ext>
            </a:extLst>
          </p:cNvPr>
          <p:cNvSpPr>
            <a:spLocks noGrp="1"/>
          </p:cNvSpPr>
          <p:nvPr>
            <p:ph idx="1"/>
            <p:custDataLst>
              <p:tags r:id="rId3"/>
            </p:custDataLst>
          </p:nvPr>
        </p:nvSpPr>
        <p:spPr>
          <a:xfrm>
            <a:off x="1213158" y="2496604"/>
            <a:ext cx="9762507" cy="3657011"/>
          </a:xfrm>
        </p:spPr>
        <p:txBody>
          <a:bodyPr anchor="t">
            <a:normAutofit/>
          </a:bodyPr>
          <a:lstStyle/>
          <a:p>
            <a:pPr marL="0" indent="0">
              <a:buNone/>
            </a:pPr>
            <a:r>
              <a:rPr lang="en-US" b="1" dirty="0">
                <a:latin typeface="+mj-lt"/>
              </a:rPr>
              <a:t>Integrated Vendors:</a:t>
            </a:r>
          </a:p>
          <a:p>
            <a:pPr marL="0" indent="0">
              <a:buNone/>
            </a:pPr>
            <a:r>
              <a:rPr lang="en-US" dirty="0">
                <a:latin typeface="+mj-lt"/>
              </a:rPr>
              <a:t>There is no longer a need for WIC customers to separate their items when transacting WIC benefits.  Do not make them separate their WIC items from non-WIC items.  All items can be rung up together; however, the WIC customer must swipe their eWIC card </a:t>
            </a:r>
            <a:r>
              <a:rPr lang="en-US" b="1" dirty="0">
                <a:solidFill>
                  <a:srgbClr val="FF0000"/>
                </a:solidFill>
                <a:latin typeface="+mj-lt"/>
              </a:rPr>
              <a:t>first</a:t>
            </a:r>
            <a:r>
              <a:rPr lang="en-US" dirty="0">
                <a:latin typeface="+mj-lt"/>
              </a:rPr>
              <a:t> before any other tender type is applied to ensure that the proper items are deducted from the WIC customer’s benefit balance before another tender type is used for purchase.</a:t>
            </a:r>
          </a:p>
          <a:p>
            <a:pPr marL="0" indent="0">
              <a:buNone/>
            </a:pPr>
            <a:endParaRPr lang="en-US" sz="2200" dirty="0"/>
          </a:p>
        </p:txBody>
      </p:sp>
    </p:spTree>
    <p:custDataLst>
      <p:tags r:id="rId1"/>
    </p:custDataLst>
    <p:extLst>
      <p:ext uri="{BB962C8B-B14F-4D97-AF65-F5344CB8AC3E}">
        <p14:creationId xmlns:p14="http://schemas.microsoft.com/office/powerpoint/2010/main" val="2765084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Triangle 19">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4543558" y="1581326"/>
            <a:ext cx="6703321" cy="3779568"/>
          </a:xfrm>
        </p:spPr>
        <p:txBody>
          <a:bodyPr vert="horz" lIns="91440" tIns="45720" rIns="91440" bIns="45720" rtlCol="0" anchor="ctr">
            <a:normAutofit/>
          </a:bodyPr>
          <a:lstStyle/>
          <a:p>
            <a:r>
              <a:rPr lang="en-US" sz="6700" b="1" kern="1200" cap="all" dirty="0">
                <a:solidFill>
                  <a:schemeClr val="tx1"/>
                </a:solidFill>
                <a:latin typeface="+mj-lt"/>
                <a:ea typeface="+mj-ea"/>
                <a:cs typeface="+mj-cs"/>
              </a:rPr>
              <a:t>eWIC Payments</a:t>
            </a:r>
            <a:br>
              <a:rPr lang="en-US" sz="6700" b="1" kern="1200" cap="all" dirty="0">
                <a:solidFill>
                  <a:schemeClr val="tx1"/>
                </a:solidFill>
                <a:latin typeface="+mj-lt"/>
                <a:ea typeface="+mj-ea"/>
                <a:cs typeface="+mj-cs"/>
              </a:rPr>
            </a:br>
            <a:r>
              <a:rPr lang="en-US" sz="6700" b="1" kern="1200" cap="all" dirty="0">
                <a:solidFill>
                  <a:schemeClr val="tx1"/>
                </a:solidFill>
                <a:latin typeface="+mj-lt"/>
                <a:ea typeface="+mj-ea"/>
                <a:cs typeface="+mj-cs"/>
              </a:rPr>
              <a:t>Through the                                  Banking System</a:t>
            </a:r>
            <a:endParaRPr lang="en-US" sz="6700" kern="1200" cap="all" dirty="0">
              <a:solidFill>
                <a:schemeClr val="tx1"/>
              </a:solidFill>
              <a:latin typeface="+mj-lt"/>
              <a:ea typeface="+mj-ea"/>
              <a:cs typeface="+mj-cs"/>
            </a:endParaRPr>
          </a:p>
        </p:txBody>
      </p:sp>
      <p:cxnSp>
        <p:nvCxnSpPr>
          <p:cNvPr id="24" name="Straight Connector 23">
            <a:extLst>
              <a:ext uri="{FF2B5EF4-FFF2-40B4-BE49-F238E27FC236}">
                <a16:creationId xmlns:a16="http://schemas.microsoft.com/office/drawing/2014/main" id="{BDF0D3DE-EC74-4C9F-AFA1-DC5CE5236B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290"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79669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610" name="Rectangle 11"/>
          <p:cNvSpPr>
            <a:spLocks noGrp="1" noChangeArrowheads="1"/>
          </p:cNvSpPr>
          <p:nvPr>
            <p:ph type="title"/>
            <p:custDataLst>
              <p:tags r:id="rId2"/>
            </p:custDataLst>
          </p:nvPr>
        </p:nvSpPr>
        <p:spPr>
          <a:xfrm>
            <a:off x="1284905" y="724137"/>
            <a:ext cx="9991107" cy="1618489"/>
          </a:xfrm>
        </p:spPr>
        <p:txBody>
          <a:bodyPr anchor="ctr">
            <a:noAutofit/>
          </a:bodyPr>
          <a:lstStyle/>
          <a:p>
            <a:pPr>
              <a:defRPr/>
            </a:pPr>
            <a:r>
              <a:rPr lang="en-US" sz="6000" b="1" dirty="0"/>
              <a:t>Automated Clearing House (ACH)</a:t>
            </a:r>
          </a:p>
        </p:txBody>
      </p:sp>
      <p:sp>
        <p:nvSpPr>
          <p:cNvPr id="68611" name="Rectangle 12"/>
          <p:cNvSpPr>
            <a:spLocks noGrp="1" noChangeArrowheads="1"/>
          </p:cNvSpPr>
          <p:nvPr>
            <p:ph idx="1"/>
            <p:custDataLst>
              <p:tags r:id="rId3"/>
            </p:custDataLst>
          </p:nvPr>
        </p:nvSpPr>
        <p:spPr>
          <a:xfrm>
            <a:off x="1284905" y="3203393"/>
            <a:ext cx="9686307" cy="2364531"/>
          </a:xfrm>
        </p:spPr>
        <p:txBody>
          <a:bodyPr anchor="t">
            <a:normAutofit/>
          </a:bodyPr>
          <a:lstStyle/>
          <a:p>
            <a:pPr marL="44450" indent="0">
              <a:spcBef>
                <a:spcPct val="50000"/>
              </a:spcBef>
              <a:spcAft>
                <a:spcPts val="600"/>
              </a:spcAft>
              <a:buSzPct val="115000"/>
              <a:buNone/>
              <a:defRPr/>
            </a:pPr>
            <a:r>
              <a:rPr lang="en-US" sz="3200" dirty="0"/>
              <a:t>Vendors will receive payment for all eWIC transactions processed in their store through an Automated Clearinghouse (ACH) system in which payments are directly deposited into their bank account</a:t>
            </a:r>
          </a:p>
          <a:p>
            <a:pPr marL="0" indent="0">
              <a:spcBef>
                <a:spcPct val="50000"/>
              </a:spcBef>
              <a:spcAft>
                <a:spcPts val="600"/>
              </a:spcAft>
              <a:buSzPct val="115000"/>
              <a:buNone/>
              <a:defRPr/>
            </a:pPr>
            <a:endParaRPr lang="en-US" sz="2400" dirty="0"/>
          </a:p>
        </p:txBody>
      </p:sp>
    </p:spTree>
    <p:custDataLst>
      <p:tags r:id="rId1"/>
    </p:custDataLst>
    <p:extLst>
      <p:ext uri="{BB962C8B-B14F-4D97-AF65-F5344CB8AC3E}">
        <p14:creationId xmlns:p14="http://schemas.microsoft.com/office/powerpoint/2010/main" val="1965754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ight Triangle 138">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634" name="Rectangle 2"/>
          <p:cNvSpPr>
            <a:spLocks noGrp="1" noChangeArrowheads="1"/>
          </p:cNvSpPr>
          <p:nvPr>
            <p:ph type="title"/>
            <p:custDataLst>
              <p:tags r:id="rId2"/>
            </p:custDataLst>
          </p:nvPr>
        </p:nvSpPr>
        <p:spPr>
          <a:xfrm>
            <a:off x="882334" y="623275"/>
            <a:ext cx="10420757" cy="1597228"/>
          </a:xfrm>
        </p:spPr>
        <p:txBody>
          <a:bodyPr vert="horz" lIns="91440" tIns="45720" rIns="91440" bIns="45720" rtlCol="0" anchor="ctr">
            <a:normAutofit/>
          </a:bodyPr>
          <a:lstStyle/>
          <a:p>
            <a:pPr>
              <a:defRPr/>
            </a:pPr>
            <a:r>
              <a:rPr lang="en-US" sz="5500" b="1" kern="1200" dirty="0">
                <a:solidFill>
                  <a:schemeClr val="tx1"/>
                </a:solidFill>
                <a:latin typeface="+mj-lt"/>
                <a:ea typeface="+mj-ea"/>
                <a:cs typeface="+mj-cs"/>
              </a:rPr>
              <a:t>Changes in Vendor Bank Accounts</a:t>
            </a:r>
          </a:p>
        </p:txBody>
      </p:sp>
      <p:pic>
        <p:nvPicPr>
          <p:cNvPr id="7170" name="Picture 2" descr="S:\NSB\Resources\PHOTOS-CLIPART\Misc\Permission To Use\PiggyBank_Fotolia_113540_Subscription_L.jpg"/>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102708" y="2590800"/>
            <a:ext cx="2973512" cy="2728198"/>
          </a:xfrm>
          <a:prstGeom prst="rect">
            <a:avLst/>
          </a:prstGeom>
          <a:noFill/>
          <a:extLst>
            <a:ext uri="{909E8E84-426E-40DD-AFC4-6F175D3DCCD1}">
              <a14:hiddenFill xmlns:a14="http://schemas.microsoft.com/office/drawing/2010/main">
                <a:solidFill>
                  <a:srgbClr val="FFFFFF"/>
                </a:solidFill>
              </a14:hiddenFill>
            </a:ext>
          </a:extLst>
        </p:spPr>
      </p:pic>
      <p:sp>
        <p:nvSpPr>
          <p:cNvPr id="75779" name="Rectangle 3"/>
          <p:cNvSpPr>
            <a:spLocks noGrp="1" noChangeArrowheads="1"/>
          </p:cNvSpPr>
          <p:nvPr>
            <p:ph sz="half" idx="1"/>
            <p:custDataLst>
              <p:tags r:id="rId3"/>
            </p:custDataLst>
          </p:nvPr>
        </p:nvSpPr>
        <p:spPr>
          <a:xfrm>
            <a:off x="4537322" y="2438400"/>
            <a:ext cx="6510091" cy="3657600"/>
          </a:xfrm>
        </p:spPr>
        <p:txBody>
          <a:bodyPr vert="horz" lIns="91440" tIns="45720" rIns="91440" bIns="45720" rtlCol="0" anchor="t">
            <a:normAutofit fontScale="92500" lnSpcReduction="10000"/>
          </a:bodyPr>
          <a:lstStyle/>
          <a:p>
            <a:pPr marL="44450">
              <a:buSzPct val="100000"/>
            </a:pPr>
            <a:r>
              <a:rPr lang="en-US" dirty="0"/>
              <a:t>Vendors </a:t>
            </a:r>
            <a:r>
              <a:rPr lang="en-US" b="0" i="0" dirty="0">
                <a:effectLst/>
              </a:rPr>
              <a:t>(with stand-beside devices because Solutran pays them directly) </a:t>
            </a:r>
            <a:r>
              <a:rPr lang="en-US" dirty="0"/>
              <a:t>must submit their most current banking information to the eWIC contractor, Solutran, (or third-party processor) to ensure payment for eWIC transactions.</a:t>
            </a:r>
            <a:endParaRPr lang="en-US" b="0" i="0" dirty="0">
              <a:effectLst/>
            </a:endParaRPr>
          </a:p>
          <a:p>
            <a:pPr marL="44450">
              <a:buSzPct val="100000"/>
            </a:pPr>
            <a:r>
              <a:rPr lang="en-US" b="0" i="0" dirty="0">
                <a:effectLst/>
              </a:rPr>
              <a:t>Current vendors (with stand-beside devices because Solutran pays them directly) must contact the eWIC contractor with any changes in a vendor’s bank account.</a:t>
            </a:r>
          </a:p>
        </p:txBody>
      </p:sp>
    </p:spTree>
    <p:custDataLst>
      <p:tags r:id="rId1"/>
    </p:custDataLst>
    <p:extLst>
      <p:ext uri="{BB962C8B-B14F-4D97-AF65-F5344CB8AC3E}">
        <p14:creationId xmlns:p14="http://schemas.microsoft.com/office/powerpoint/2010/main" val="4144598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Triangle 20">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3A030A91-191F-492D-8D2E-2033F41CA85F}"/>
              </a:ext>
            </a:extLst>
          </p:cNvPr>
          <p:cNvSpPr>
            <a:spLocks noGrp="1"/>
          </p:cNvSpPr>
          <p:nvPr>
            <p:ph type="ctrTitle"/>
          </p:nvPr>
        </p:nvSpPr>
        <p:spPr>
          <a:xfrm>
            <a:off x="4543558" y="1581326"/>
            <a:ext cx="6703321" cy="3779568"/>
          </a:xfrm>
        </p:spPr>
        <p:txBody>
          <a:bodyPr anchor="ctr">
            <a:normAutofit/>
          </a:bodyPr>
          <a:lstStyle/>
          <a:p>
            <a:pPr algn="l"/>
            <a:r>
              <a:rPr lang="en-US" sz="10300" dirty="0"/>
              <a:t>Questions?</a:t>
            </a:r>
          </a:p>
        </p:txBody>
      </p:sp>
      <p:cxnSp>
        <p:nvCxnSpPr>
          <p:cNvPr id="25" name="Straight Connector 24">
            <a:extLst>
              <a:ext uri="{FF2B5EF4-FFF2-40B4-BE49-F238E27FC236}">
                <a16:creationId xmlns:a16="http://schemas.microsoft.com/office/drawing/2014/main" id="{BDF0D3DE-EC74-4C9F-AFA1-DC5CE5236B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290"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15652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648" y="321733"/>
            <a:ext cx="11543821"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Right Triangle 7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2" name="Rectangle 2"/>
          <p:cNvSpPr>
            <a:spLocks noGrp="1" noChangeArrowheads="1"/>
          </p:cNvSpPr>
          <p:nvPr>
            <p:ph type="title"/>
            <p:custDataLst>
              <p:tags r:id="rId2"/>
            </p:custDataLst>
          </p:nvPr>
        </p:nvSpPr>
        <p:spPr>
          <a:xfrm>
            <a:off x="1217612" y="2146171"/>
            <a:ext cx="3927965" cy="3002363"/>
          </a:xfrm>
        </p:spPr>
        <p:txBody>
          <a:bodyPr>
            <a:normAutofit/>
          </a:bodyPr>
          <a:lstStyle/>
          <a:p>
            <a:pPr eaLnBrk="1" hangingPunct="1"/>
            <a:r>
              <a:rPr lang="en-US" sz="6500" b="1" dirty="0">
                <a:ea typeface="Tahoma" pitchFamily="34" charset="0"/>
                <a:cs typeface="Tahoma" pitchFamily="34" charset="0"/>
              </a:rPr>
              <a:t>What is WIC?</a:t>
            </a:r>
            <a:r>
              <a:rPr lang="en-US" sz="6500" dirty="0">
                <a:latin typeface="Constantia" panose="02030602050306030303" pitchFamily="18" charset="0"/>
                <a:ea typeface="Tahoma" pitchFamily="34" charset="0"/>
                <a:cs typeface="Tahoma" pitchFamily="34" charset="0"/>
              </a:rPr>
              <a:t>		</a:t>
            </a:r>
          </a:p>
        </p:txBody>
      </p:sp>
      <p:cxnSp>
        <p:nvCxnSpPr>
          <p:cNvPr id="80" name="Straight Connector 7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083"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123" name="Rectangle 3"/>
          <p:cNvSpPr>
            <a:spLocks noGrp="1" noChangeArrowheads="1"/>
          </p:cNvSpPr>
          <p:nvPr>
            <p:ph idx="1"/>
            <p:custDataLst>
              <p:tags r:id="rId3"/>
            </p:custDataLst>
          </p:nvPr>
        </p:nvSpPr>
        <p:spPr>
          <a:xfrm>
            <a:off x="4973041" y="838200"/>
            <a:ext cx="6683965" cy="5714689"/>
          </a:xfrm>
        </p:spPr>
        <p:txBody>
          <a:bodyPr anchor="ctr">
            <a:normAutofit lnSpcReduction="10000"/>
          </a:bodyPr>
          <a:lstStyle/>
          <a:p>
            <a:pPr marL="457200" indent="-412750" eaLnBrk="1" hangingPunct="1">
              <a:spcBef>
                <a:spcPct val="75000"/>
              </a:spcBef>
            </a:pPr>
            <a:r>
              <a:rPr lang="en-US" sz="2600" dirty="0">
                <a:latin typeface="+mj-lt"/>
                <a:ea typeface="Tahoma" pitchFamily="34" charset="0"/>
                <a:cs typeface="Tahoma" pitchFamily="34" charset="0"/>
              </a:rPr>
              <a:t>The Special Supplemental Nutrition Program for </a:t>
            </a:r>
            <a:r>
              <a:rPr lang="en-US" sz="2600" b="1" dirty="0">
                <a:latin typeface="+mj-lt"/>
                <a:ea typeface="Tahoma" pitchFamily="34" charset="0"/>
                <a:cs typeface="Tahoma" pitchFamily="34" charset="0"/>
              </a:rPr>
              <a:t>W</a:t>
            </a:r>
            <a:r>
              <a:rPr lang="en-US" sz="2600" dirty="0">
                <a:latin typeface="+mj-lt"/>
                <a:ea typeface="Tahoma" pitchFamily="34" charset="0"/>
                <a:cs typeface="Tahoma" pitchFamily="34" charset="0"/>
              </a:rPr>
              <a:t>omen, </a:t>
            </a:r>
            <a:r>
              <a:rPr lang="en-US" sz="2600" b="1" dirty="0">
                <a:latin typeface="+mj-lt"/>
                <a:ea typeface="Tahoma" pitchFamily="34" charset="0"/>
                <a:cs typeface="Tahoma" pitchFamily="34" charset="0"/>
              </a:rPr>
              <a:t>I</a:t>
            </a:r>
            <a:r>
              <a:rPr lang="en-US" sz="2600" dirty="0">
                <a:latin typeface="+mj-lt"/>
                <a:ea typeface="Tahoma" pitchFamily="34" charset="0"/>
                <a:cs typeface="Tahoma" pitchFamily="34" charset="0"/>
              </a:rPr>
              <a:t>nfants and </a:t>
            </a:r>
            <a:r>
              <a:rPr lang="en-US" sz="2600" b="1" dirty="0">
                <a:latin typeface="+mj-lt"/>
                <a:ea typeface="Tahoma" pitchFamily="34" charset="0"/>
                <a:cs typeface="Tahoma" pitchFamily="34" charset="0"/>
              </a:rPr>
              <a:t>C</a:t>
            </a:r>
            <a:r>
              <a:rPr lang="en-US" sz="2600" dirty="0">
                <a:latin typeface="+mj-lt"/>
                <a:ea typeface="Tahoma" pitchFamily="34" charset="0"/>
                <a:cs typeface="Tahoma" pitchFamily="34" charset="0"/>
              </a:rPr>
              <a:t>hildren</a:t>
            </a:r>
          </a:p>
          <a:p>
            <a:pPr marL="457200" indent="-412750" eaLnBrk="1" hangingPunct="1">
              <a:spcBef>
                <a:spcPct val="75000"/>
              </a:spcBef>
            </a:pPr>
            <a:r>
              <a:rPr lang="en-US" sz="2600" dirty="0">
                <a:latin typeface="+mj-lt"/>
                <a:ea typeface="Tahoma" pitchFamily="34" charset="0"/>
                <a:cs typeface="Tahoma" pitchFamily="34" charset="0"/>
              </a:rPr>
              <a:t>Federally funded by the United States Department of Agriculture (USDA)</a:t>
            </a:r>
          </a:p>
          <a:p>
            <a:pPr marL="457200" indent="-412750" eaLnBrk="1" hangingPunct="1">
              <a:spcBef>
                <a:spcPct val="75000"/>
              </a:spcBef>
            </a:pPr>
            <a:r>
              <a:rPr lang="en-US" sz="2600" dirty="0">
                <a:latin typeface="+mj-lt"/>
                <a:ea typeface="Tahoma" pitchFamily="34" charset="0"/>
                <a:cs typeface="Tahoma" pitchFamily="34" charset="0"/>
              </a:rPr>
              <a:t>State-administered by the NC Department of Health and Human Services</a:t>
            </a:r>
          </a:p>
          <a:p>
            <a:pPr marL="1031843" lvl="1" indent="-457200">
              <a:spcBef>
                <a:spcPct val="75000"/>
              </a:spcBef>
              <a:buFont typeface="Wingdings" panose="05000000000000000000" pitchFamily="2" charset="2"/>
              <a:buChar char="ü"/>
            </a:pPr>
            <a:r>
              <a:rPr lang="en-US" sz="2600" dirty="0">
                <a:latin typeface="+mj-lt"/>
                <a:ea typeface="Tahoma" pitchFamily="34" charset="0"/>
                <a:cs typeface="Tahoma" pitchFamily="34" charset="0"/>
              </a:rPr>
              <a:t>Community Nutrition Services Section</a:t>
            </a:r>
          </a:p>
          <a:p>
            <a:pPr marL="457200" indent="-412750" eaLnBrk="1" hangingPunct="1">
              <a:spcBef>
                <a:spcPct val="75000"/>
              </a:spcBef>
            </a:pPr>
            <a:r>
              <a:rPr lang="en-US" sz="2600" dirty="0">
                <a:latin typeface="+mj-lt"/>
                <a:ea typeface="Tahoma" pitchFamily="34" charset="0"/>
                <a:cs typeface="Tahoma" pitchFamily="34" charset="0"/>
              </a:rPr>
              <a:t>WIC clinical services provided by contracted public health agencies</a:t>
            </a:r>
          </a:p>
          <a:p>
            <a:pPr marL="457200" indent="-412750" eaLnBrk="1" hangingPunct="1">
              <a:spcBef>
                <a:spcPct val="75000"/>
              </a:spcBef>
            </a:pPr>
            <a:r>
              <a:rPr lang="en-US" sz="2600" dirty="0">
                <a:latin typeface="+mj-lt"/>
                <a:ea typeface="Tahoma" pitchFamily="34" charset="0"/>
                <a:cs typeface="Tahoma" pitchFamily="34" charset="0"/>
              </a:rPr>
              <a:t>NC WIC authorized vendors are contracted with the NC Department of Health and Human Services and Local WIC Agencies</a:t>
            </a:r>
          </a:p>
          <a:p>
            <a:pPr eaLnBrk="1" hangingPunct="1">
              <a:spcBef>
                <a:spcPct val="75000"/>
              </a:spcBef>
            </a:pPr>
            <a:endParaRPr lang="en-US" sz="17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271464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Content Placeholder 4" descr="Fotolia_6901118_Subscription_L.jpg"/>
          <p:cNvPicPr>
            <a:picLocks noChangeAspect="1"/>
          </p:cNvPicPr>
          <p:nvPr/>
        </p:nvPicPr>
        <p:blipFill rotWithShape="1">
          <a:blip r:embed="rId6" cstate="print"/>
          <a:srcRect l="33288" r="15850" b="1"/>
          <a:stretch/>
        </p:blipFill>
        <p:spPr>
          <a:xfrm>
            <a:off x="621513" y="623275"/>
            <a:ext cx="4031570" cy="5607882"/>
          </a:xfrm>
          <a:prstGeom prst="rect">
            <a:avLst/>
          </a:prstGeom>
        </p:spPr>
      </p:pic>
      <p:sp>
        <p:nvSpPr>
          <p:cNvPr id="20" name="Right Triangle 1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3696" y="623275"/>
            <a:ext cx="658012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4"/>
          <p:cNvSpPr txBox="1">
            <a:spLocks noChangeArrowheads="1"/>
          </p:cNvSpPr>
          <p:nvPr>
            <p:custDataLst>
              <p:tags r:id="rId2"/>
            </p:custDataLst>
          </p:nvPr>
        </p:nvSpPr>
        <p:spPr>
          <a:xfrm>
            <a:off x="5448789" y="892387"/>
            <a:ext cx="6095030" cy="4886960"/>
          </a:xfrm>
          <a:prstGeom prst="rect">
            <a:avLst/>
          </a:prstGeom>
        </p:spPr>
        <p:txBody>
          <a:bodyPr vert="horz" lIns="91440" tIns="45720" rIns="91440" bIns="45720" rtlCol="0"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defTabSz="914400">
              <a:lnSpc>
                <a:spcPct val="90000"/>
              </a:lnSpc>
              <a:spcAft>
                <a:spcPts val="600"/>
              </a:spcAft>
            </a:pPr>
            <a:r>
              <a:rPr lang="en-US" sz="6000" b="1" dirty="0">
                <a:solidFill>
                  <a:schemeClr val="tx1"/>
                </a:solidFill>
              </a:rPr>
              <a:t>Program Compliance and Fraud Prevention</a:t>
            </a:r>
            <a:br>
              <a:rPr lang="en-US" sz="6000" b="1" dirty="0">
                <a:solidFill>
                  <a:schemeClr val="tx1"/>
                </a:solidFill>
              </a:rPr>
            </a:br>
            <a:endParaRPr lang="en-US" sz="6000" b="1" dirty="0">
              <a:solidFill>
                <a:schemeClr val="tx1"/>
              </a:solidFill>
            </a:endParaRPr>
          </a:p>
        </p:txBody>
      </p:sp>
      <p:sp>
        <p:nvSpPr>
          <p:cNvPr id="3" name="Date Placeholder 2"/>
          <p:cNvSpPr>
            <a:spLocks noGrp="1"/>
          </p:cNvSpPr>
          <p:nvPr>
            <p:ph type="dt" sz="half" idx="10"/>
            <p:custDataLst>
              <p:tags r:id="rId3"/>
            </p:custDataLst>
          </p:nvPr>
        </p:nvSpPr>
        <p:spPr>
          <a:xfrm>
            <a:off x="8939153" y="5769149"/>
            <a:ext cx="2411692" cy="365760"/>
          </a:xfrm>
        </p:spPr>
        <p:txBody>
          <a:bodyPr vert="horz" lIns="91440" tIns="45720" rIns="91440" bIns="45720" rtlCol="0" anchor="b">
            <a:normAutofit/>
          </a:bodyPr>
          <a:lstStyle/>
          <a:p>
            <a:pPr algn="r" defTabSz="914400">
              <a:spcAft>
                <a:spcPts val="600"/>
              </a:spcAft>
              <a:defRPr/>
            </a:pPr>
            <a:r>
              <a:rPr lang="en-US" sz="1100" dirty="0">
                <a:solidFill>
                  <a:srgbClr val="FFFFFF"/>
                </a:solidFill>
                <a:latin typeface="Calibri" panose="020F0502020204030204"/>
              </a:rPr>
              <a:t> </a:t>
            </a:r>
          </a:p>
        </p:txBody>
      </p:sp>
    </p:spTree>
    <p:custDataLst>
      <p:tags r:id="rId1"/>
    </p:custDataLst>
    <p:extLst>
      <p:ext uri="{BB962C8B-B14F-4D97-AF65-F5344CB8AC3E}">
        <p14:creationId xmlns:p14="http://schemas.microsoft.com/office/powerpoint/2010/main" val="2548298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234" name="Rectangle 2"/>
          <p:cNvSpPr>
            <a:spLocks noGrp="1" noChangeArrowheads="1"/>
          </p:cNvSpPr>
          <p:nvPr>
            <p:ph type="title"/>
            <p:custDataLst>
              <p:tags r:id="rId2"/>
            </p:custDataLst>
          </p:nvPr>
        </p:nvSpPr>
        <p:spPr>
          <a:xfrm>
            <a:off x="1274352" y="596496"/>
            <a:ext cx="8072712" cy="1618489"/>
          </a:xfrm>
        </p:spPr>
        <p:txBody>
          <a:bodyPr anchor="ctr">
            <a:normAutofit/>
          </a:bodyPr>
          <a:lstStyle/>
          <a:p>
            <a:pPr eaLnBrk="1" hangingPunct="1"/>
            <a:r>
              <a:rPr lang="en-US" sz="7100" b="1" dirty="0">
                <a:ea typeface="Tahoma" pitchFamily="34" charset="0"/>
                <a:cs typeface="Tahoma" pitchFamily="34" charset="0"/>
              </a:rPr>
              <a:t>Vendor Compliance</a:t>
            </a:r>
          </a:p>
        </p:txBody>
      </p:sp>
      <p:sp>
        <p:nvSpPr>
          <p:cNvPr id="95235" name="Rectangle 3"/>
          <p:cNvSpPr>
            <a:spLocks noGrp="1" noChangeArrowheads="1"/>
          </p:cNvSpPr>
          <p:nvPr>
            <p:ph idx="1"/>
            <p:custDataLst>
              <p:tags r:id="rId3"/>
            </p:custDataLst>
          </p:nvPr>
        </p:nvSpPr>
        <p:spPr>
          <a:xfrm>
            <a:off x="957979" y="2415369"/>
            <a:ext cx="10269468" cy="3633333"/>
          </a:xfrm>
        </p:spPr>
        <p:txBody>
          <a:bodyPr anchor="t">
            <a:normAutofit lnSpcReduction="10000"/>
          </a:bodyPr>
          <a:lstStyle/>
          <a:p>
            <a:pPr marL="457200" indent="-412750"/>
            <a:r>
              <a:rPr lang="en-US" dirty="0">
                <a:ea typeface="Tahoma" pitchFamily="34" charset="0"/>
                <a:cs typeface="Tahoma" pitchFamily="34" charset="0"/>
              </a:rPr>
              <a:t>It is important to continue to follow policies and procedures to maintain authorization</a:t>
            </a:r>
          </a:p>
          <a:p>
            <a:pPr marL="457200" indent="-412750"/>
            <a:endParaRPr lang="en-US" dirty="0">
              <a:ea typeface="Tahoma" pitchFamily="34" charset="0"/>
              <a:cs typeface="Tahoma" pitchFamily="34" charset="0"/>
            </a:endParaRPr>
          </a:p>
          <a:p>
            <a:pPr marL="457200" indent="-412750"/>
            <a:r>
              <a:rPr lang="en-US" dirty="0">
                <a:ea typeface="Tahoma" pitchFamily="34" charset="0"/>
                <a:cs typeface="Tahoma" pitchFamily="34" charset="0"/>
              </a:rPr>
              <a:t>Federal regulations provide process to support program integrity</a:t>
            </a:r>
          </a:p>
          <a:p>
            <a:pPr marL="457200" indent="-412750"/>
            <a:endParaRPr lang="en-US" dirty="0">
              <a:ea typeface="Tahoma" pitchFamily="34" charset="0"/>
              <a:cs typeface="Tahoma" pitchFamily="34" charset="0"/>
            </a:endParaRPr>
          </a:p>
          <a:p>
            <a:pPr marL="457200" indent="-412750"/>
            <a:r>
              <a:rPr lang="en-US" dirty="0">
                <a:ea typeface="Tahoma" pitchFamily="34" charset="0"/>
                <a:cs typeface="Tahoma" pitchFamily="34" charset="0"/>
              </a:rPr>
              <a:t>Review your Vendor Manual for more detailed information regarding federally and state mandated WIC Vendor policies and procedures</a:t>
            </a:r>
          </a:p>
          <a:p>
            <a:endParaRPr lang="en-US" sz="2000" dirty="0">
              <a:latin typeface="Tahoma" pitchFamily="34" charset="0"/>
              <a:ea typeface="Tahoma" pitchFamily="34" charset="0"/>
              <a:cs typeface="Tahoma" pitchFamily="34" charset="0"/>
            </a:endParaRPr>
          </a:p>
          <a:p>
            <a:endParaRPr lang="en-US" sz="20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106812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234" name="Rectangle 2"/>
          <p:cNvSpPr>
            <a:spLocks noGrp="1" noChangeArrowheads="1"/>
          </p:cNvSpPr>
          <p:nvPr>
            <p:ph type="title"/>
            <p:custDataLst>
              <p:tags r:id="rId2"/>
            </p:custDataLst>
          </p:nvPr>
        </p:nvSpPr>
        <p:spPr>
          <a:xfrm>
            <a:off x="1284905" y="723011"/>
            <a:ext cx="9838707" cy="1618489"/>
          </a:xfrm>
        </p:spPr>
        <p:txBody>
          <a:bodyPr anchor="ctr">
            <a:noAutofit/>
          </a:bodyPr>
          <a:lstStyle/>
          <a:p>
            <a:pPr eaLnBrk="1" hangingPunct="1"/>
            <a:r>
              <a:rPr lang="en-US" sz="6000" b="1" dirty="0">
                <a:ea typeface="Tahoma" pitchFamily="34" charset="0"/>
                <a:cs typeface="Tahoma" pitchFamily="34" charset="0"/>
              </a:rPr>
              <a:t>Business Integrity Standards </a:t>
            </a:r>
          </a:p>
        </p:txBody>
      </p:sp>
      <p:sp>
        <p:nvSpPr>
          <p:cNvPr id="95235" name="Rectangle 3"/>
          <p:cNvSpPr>
            <a:spLocks noGrp="1" noChangeArrowheads="1"/>
          </p:cNvSpPr>
          <p:nvPr>
            <p:ph idx="1"/>
            <p:custDataLst>
              <p:tags r:id="rId3"/>
            </p:custDataLst>
          </p:nvPr>
        </p:nvSpPr>
        <p:spPr>
          <a:xfrm>
            <a:off x="1284905" y="2514234"/>
            <a:ext cx="9838706" cy="3544188"/>
          </a:xfrm>
        </p:spPr>
        <p:txBody>
          <a:bodyPr anchor="t">
            <a:normAutofit lnSpcReduction="10000"/>
          </a:bodyPr>
          <a:lstStyle/>
          <a:p>
            <a:pPr marL="457200" indent="-412750" eaLnBrk="1" hangingPunct="1"/>
            <a:r>
              <a:rPr lang="en-US" dirty="0">
                <a:ea typeface="Tahoma" pitchFamily="34" charset="0"/>
                <a:cs typeface="Tahoma" pitchFamily="34" charset="0"/>
              </a:rPr>
              <a:t>May not have any owners, officers or managers who have been convicted of or had a civil judgment entered against them in the last six years for any activity indicating a lack of business integrity</a:t>
            </a:r>
            <a:br>
              <a:rPr lang="en-US" dirty="0">
                <a:ea typeface="Tahoma" pitchFamily="34" charset="0"/>
                <a:cs typeface="Tahoma" pitchFamily="34" charset="0"/>
              </a:rPr>
            </a:br>
            <a:endParaRPr lang="en-US" dirty="0">
              <a:ea typeface="Tahoma" pitchFamily="34" charset="0"/>
              <a:cs typeface="Tahoma" pitchFamily="34" charset="0"/>
            </a:endParaRPr>
          </a:p>
          <a:p>
            <a:pPr marL="457200" indent="-412750" eaLnBrk="1" hangingPunct="1"/>
            <a:r>
              <a:rPr lang="en-US" dirty="0">
                <a:ea typeface="Tahoma" pitchFamily="34" charset="0"/>
                <a:cs typeface="Tahoma" pitchFamily="34" charset="0"/>
              </a:rPr>
              <a:t>Includes, but is not limited to fraud, antitrust violations, embezzlement, theft, forgery, bribery, falsification or destruction of records, receiving stolen property, making false claims, and obstruction of justice</a:t>
            </a:r>
          </a:p>
        </p:txBody>
      </p:sp>
      <p:sp>
        <p:nvSpPr>
          <p:cNvPr id="2" name="Date Placeholder 1"/>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4070825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ight Triangle 137">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258" name="Rectangle 5"/>
          <p:cNvSpPr>
            <a:spLocks noGrp="1" noChangeArrowheads="1"/>
          </p:cNvSpPr>
          <p:nvPr>
            <p:ph type="title"/>
            <p:custDataLst>
              <p:tags r:id="rId2"/>
            </p:custDataLst>
          </p:nvPr>
        </p:nvSpPr>
        <p:spPr>
          <a:xfrm>
            <a:off x="4494211" y="677111"/>
            <a:ext cx="7210433" cy="1597228"/>
          </a:xfrm>
        </p:spPr>
        <p:txBody>
          <a:bodyPr>
            <a:noAutofit/>
          </a:bodyPr>
          <a:lstStyle/>
          <a:p>
            <a:pPr algn="ctr" eaLnBrk="1" hangingPunct="1"/>
            <a:r>
              <a:rPr lang="en-US" sz="5500" b="1" dirty="0">
                <a:ea typeface="Tahoma" pitchFamily="34" charset="0"/>
                <a:cs typeface="Tahoma" pitchFamily="34" charset="0"/>
              </a:rPr>
              <a:t>Violations and Sanctions</a:t>
            </a:r>
          </a:p>
        </p:txBody>
      </p:sp>
      <p:pic>
        <p:nvPicPr>
          <p:cNvPr id="4098" name="Picture 2" descr="S:\NSBranch\Resources\PHOTOS-CLIPART\Downloads\Tamara Lewis\Fotolia_37171221_Subscription_L.jpg"/>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374098" y="1188637"/>
            <a:ext cx="3030997" cy="4557888"/>
          </a:xfrm>
          <a:prstGeom prst="rect">
            <a:avLst/>
          </a:prstGeom>
          <a:noFill/>
          <a:extLst>
            <a:ext uri="{909E8E84-426E-40DD-AFC4-6F175D3DCCD1}">
              <a14:hiddenFill xmlns:a14="http://schemas.microsoft.com/office/drawing/2010/main">
                <a:solidFill>
                  <a:srgbClr val="FFFFFF"/>
                </a:solidFill>
              </a14:hiddenFill>
            </a:ext>
          </a:extLst>
        </p:spPr>
      </p:pic>
      <p:sp>
        <p:nvSpPr>
          <p:cNvPr id="96259" name="Rectangle 6"/>
          <p:cNvSpPr>
            <a:spLocks noGrp="1" noChangeArrowheads="1"/>
          </p:cNvSpPr>
          <p:nvPr>
            <p:ph idx="1"/>
            <p:custDataLst>
              <p:tags r:id="rId3"/>
            </p:custDataLst>
          </p:nvPr>
        </p:nvSpPr>
        <p:spPr>
          <a:xfrm>
            <a:off x="5332412" y="2452281"/>
            <a:ext cx="6019800" cy="3728607"/>
          </a:xfrm>
        </p:spPr>
        <p:txBody>
          <a:bodyPr anchor="t">
            <a:normAutofit fontScale="92500" lnSpcReduction="10000"/>
          </a:bodyPr>
          <a:lstStyle/>
          <a:p>
            <a:pPr marL="457200" indent="-412750" eaLnBrk="1" hangingPunct="1"/>
            <a:r>
              <a:rPr lang="en-US" u="none" dirty="0">
                <a:ea typeface="Tahoma" pitchFamily="34" charset="0"/>
                <a:cs typeface="Tahoma" pitchFamily="34" charset="0"/>
              </a:rPr>
              <a:t>A violation is an infraction of WIC Program regulations or other requirements </a:t>
            </a:r>
          </a:p>
          <a:p>
            <a:pPr eaLnBrk="1" hangingPunct="1"/>
            <a:endParaRPr lang="en-US" u="none" dirty="0">
              <a:ea typeface="Tahoma" pitchFamily="34" charset="0"/>
              <a:cs typeface="Tahoma" pitchFamily="34" charset="0"/>
            </a:endParaRPr>
          </a:p>
          <a:p>
            <a:pPr marL="457200" indent="-412750" eaLnBrk="1" hangingPunct="1">
              <a:spcAft>
                <a:spcPts val="600"/>
              </a:spcAft>
            </a:pPr>
            <a:r>
              <a:rPr lang="en-US" u="none" dirty="0">
                <a:ea typeface="Tahoma" pitchFamily="34" charset="0"/>
                <a:cs typeface="Tahoma" pitchFamily="34" charset="0"/>
              </a:rPr>
              <a:t>A sanction is an administrative action taken as a result of a pattern of violations and may include:</a:t>
            </a:r>
          </a:p>
          <a:p>
            <a:pPr lvl="1">
              <a:buFont typeface="Wingdings" panose="05000000000000000000" pitchFamily="2" charset="2"/>
              <a:buChar char="ü"/>
            </a:pPr>
            <a:r>
              <a:rPr lang="en-US" sz="2800" u="none" dirty="0">
                <a:ea typeface="Tahoma" pitchFamily="34" charset="0"/>
                <a:cs typeface="Tahoma" pitchFamily="34" charset="0"/>
              </a:rPr>
              <a:t>Disqualification </a:t>
            </a:r>
            <a:r>
              <a:rPr lang="en-US" sz="2800" dirty="0">
                <a:ea typeface="Tahoma" pitchFamily="34" charset="0"/>
                <a:cs typeface="Tahoma" pitchFamily="34" charset="0"/>
              </a:rPr>
              <a:t>or</a:t>
            </a:r>
            <a:r>
              <a:rPr lang="en-US" sz="2800" u="none" dirty="0">
                <a:ea typeface="Tahoma" pitchFamily="34" charset="0"/>
                <a:cs typeface="Tahoma" pitchFamily="34" charset="0"/>
              </a:rPr>
              <a:t> civil money penalty in lieu of disqualification</a:t>
            </a:r>
            <a:br>
              <a:rPr lang="en-US" sz="1700" u="none" dirty="0">
                <a:latin typeface="Constantia" panose="02030602050306030303" pitchFamily="18" charset="0"/>
                <a:ea typeface="Tahoma" pitchFamily="34" charset="0"/>
                <a:cs typeface="Tahoma" pitchFamily="34" charset="0"/>
              </a:rPr>
            </a:br>
            <a:endParaRPr lang="en-US" sz="1700" u="none"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2203038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ight Triangle 7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7" name="Rectangle 3"/>
          <p:cNvSpPr>
            <a:spLocks noGrp="1" noChangeArrowheads="1"/>
          </p:cNvSpPr>
          <p:nvPr>
            <p:ph type="title"/>
            <p:custDataLst>
              <p:tags r:id="rId2"/>
            </p:custDataLst>
          </p:nvPr>
        </p:nvSpPr>
        <p:spPr>
          <a:xfrm>
            <a:off x="1284905" y="1050595"/>
            <a:ext cx="8072712" cy="1618489"/>
          </a:xfrm>
        </p:spPr>
        <p:txBody>
          <a:bodyPr anchor="ctr">
            <a:normAutofit/>
          </a:bodyPr>
          <a:lstStyle/>
          <a:p>
            <a:pPr eaLnBrk="1" hangingPunct="1"/>
            <a:r>
              <a:rPr lang="en-US" sz="7100" b="1" dirty="0">
                <a:ea typeface="Tahoma" pitchFamily="34" charset="0"/>
                <a:cs typeface="Tahoma" pitchFamily="34" charset="0"/>
              </a:rPr>
              <a:t>Violations</a:t>
            </a:r>
          </a:p>
        </p:txBody>
      </p:sp>
      <p:sp>
        <p:nvSpPr>
          <p:cNvPr id="147460" name="Rectangle 4"/>
          <p:cNvSpPr>
            <a:spLocks noGrp="1" noChangeArrowheads="1"/>
          </p:cNvSpPr>
          <p:nvPr>
            <p:ph idx="1"/>
            <p:custDataLst>
              <p:tags r:id="rId3"/>
            </p:custDataLst>
          </p:nvPr>
        </p:nvSpPr>
        <p:spPr>
          <a:xfrm>
            <a:off x="1265388" y="2835760"/>
            <a:ext cx="9229107" cy="2837936"/>
          </a:xfrm>
        </p:spPr>
        <p:txBody>
          <a:bodyPr anchor="t">
            <a:normAutofit/>
          </a:bodyPr>
          <a:lstStyle/>
          <a:p>
            <a:pPr marL="44450" indent="0" eaLnBrk="1" hangingPunct="1">
              <a:buNone/>
              <a:defRPr/>
            </a:pPr>
            <a:r>
              <a:rPr lang="en-US" dirty="0">
                <a:ea typeface="Tahoma" pitchFamily="34" charset="0"/>
                <a:cs typeface="Tahoma" pitchFamily="34" charset="0"/>
              </a:rPr>
              <a:t>Any intentional or unintentional action of a vendor’s owners, officers, managers, agents or employees, </a:t>
            </a:r>
            <a:r>
              <a:rPr lang="en-US" b="1" dirty="0">
                <a:ea typeface="Tahoma" pitchFamily="34" charset="0"/>
                <a:cs typeface="Tahoma" pitchFamily="34" charset="0"/>
              </a:rPr>
              <a:t>with or without knowledge of management,</a:t>
            </a:r>
            <a:r>
              <a:rPr lang="en-US" dirty="0">
                <a:ea typeface="Tahoma" pitchFamily="34" charset="0"/>
                <a:cs typeface="Tahoma" pitchFamily="34" charset="0"/>
              </a:rPr>
              <a:t> that violates the WIC Vendor Agreement or federal or state statutes, regulations, policies or procedures governing the program</a:t>
            </a:r>
          </a:p>
          <a:p>
            <a:pPr eaLnBrk="1" hangingPunct="1">
              <a:defRPr/>
            </a:pPr>
            <a:endParaRPr lang="en-US" sz="2400" dirty="0">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2101293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282" name="Rectangle 2"/>
          <p:cNvSpPr>
            <a:spLocks noGrp="1" noChangeArrowheads="1"/>
          </p:cNvSpPr>
          <p:nvPr>
            <p:ph type="title"/>
            <p:custDataLst>
              <p:tags r:id="rId2"/>
            </p:custDataLst>
          </p:nvPr>
        </p:nvSpPr>
        <p:spPr>
          <a:xfrm>
            <a:off x="1284905" y="742066"/>
            <a:ext cx="8072712" cy="1618489"/>
          </a:xfrm>
        </p:spPr>
        <p:txBody>
          <a:bodyPr anchor="ctr">
            <a:normAutofit/>
          </a:bodyPr>
          <a:lstStyle/>
          <a:p>
            <a:pPr eaLnBrk="1" hangingPunct="1"/>
            <a:r>
              <a:rPr lang="en-US" sz="7100" b="1" dirty="0">
                <a:ea typeface="Tahoma" pitchFamily="34" charset="0"/>
                <a:cs typeface="Tahoma" pitchFamily="34" charset="0"/>
              </a:rPr>
              <a:t>Types of Violations</a:t>
            </a:r>
          </a:p>
        </p:txBody>
      </p:sp>
      <p:sp>
        <p:nvSpPr>
          <p:cNvPr id="97283" name="Rectangle 3"/>
          <p:cNvSpPr>
            <a:spLocks noGrp="1" noChangeArrowheads="1"/>
          </p:cNvSpPr>
          <p:nvPr>
            <p:ph idx="1"/>
            <p:custDataLst>
              <p:tags r:id="rId3"/>
            </p:custDataLst>
          </p:nvPr>
        </p:nvSpPr>
        <p:spPr>
          <a:xfrm>
            <a:off x="1249559" y="2479347"/>
            <a:ext cx="9686307" cy="3636587"/>
          </a:xfrm>
        </p:spPr>
        <p:txBody>
          <a:bodyPr anchor="t">
            <a:normAutofit fontScale="92500"/>
          </a:bodyPr>
          <a:lstStyle/>
          <a:p>
            <a:pPr marL="457200" indent="-412750">
              <a:spcAft>
                <a:spcPts val="600"/>
              </a:spcAft>
            </a:pPr>
            <a:r>
              <a:rPr lang="en-US" dirty="0">
                <a:ea typeface="Tahoma" pitchFamily="34" charset="0"/>
                <a:cs typeface="Tahoma" pitchFamily="34" charset="0"/>
              </a:rPr>
              <a:t>Federal violations for which vendors are subject to disqualification: </a:t>
            </a:r>
          </a:p>
          <a:p>
            <a:pPr lvl="1">
              <a:buFont typeface="Wingdings" panose="05000000000000000000" pitchFamily="2" charset="2"/>
              <a:buChar char="ü"/>
            </a:pPr>
            <a:r>
              <a:rPr lang="en-US" sz="2800" dirty="0">
                <a:ea typeface="Tahoma" pitchFamily="34" charset="0"/>
                <a:cs typeface="Tahoma" pitchFamily="34" charset="0"/>
              </a:rPr>
              <a:t>Federal violations; carry longest disqualification periods</a:t>
            </a:r>
          </a:p>
          <a:p>
            <a:pPr lvl="1" eaLnBrk="1" hangingPunct="1">
              <a:buFont typeface="Wingdings" panose="05000000000000000000" pitchFamily="2" charset="2"/>
              <a:buChar char="ü"/>
            </a:pPr>
            <a:r>
              <a:rPr lang="en-US" sz="2800" dirty="0">
                <a:ea typeface="Tahoma" pitchFamily="34" charset="0"/>
                <a:cs typeface="Tahoma" pitchFamily="34" charset="0"/>
              </a:rPr>
              <a:t>Found through compliance buys and inventory audits</a:t>
            </a:r>
          </a:p>
          <a:p>
            <a:pPr marL="859536" lvl="1" indent="-457200"/>
            <a:endParaRPr lang="en-US" sz="2800" dirty="0">
              <a:ea typeface="Tahoma" pitchFamily="34" charset="0"/>
              <a:cs typeface="Tahoma" pitchFamily="34" charset="0"/>
            </a:endParaRPr>
          </a:p>
          <a:p>
            <a:pPr marL="501650" indent="-457200">
              <a:spcAft>
                <a:spcPts val="600"/>
              </a:spcAft>
            </a:pPr>
            <a:r>
              <a:rPr lang="en-US" dirty="0">
                <a:ea typeface="Tahoma" pitchFamily="34" charset="0"/>
                <a:cs typeface="Tahoma" pitchFamily="34" charset="0"/>
              </a:rPr>
              <a:t>State violations for which vendors are subject to disqualification:</a:t>
            </a:r>
          </a:p>
          <a:p>
            <a:pPr lvl="1">
              <a:buFont typeface="Wingdings" panose="05000000000000000000" pitchFamily="2" charset="2"/>
              <a:buChar char="ü"/>
            </a:pPr>
            <a:r>
              <a:rPr lang="en-US" sz="2800" dirty="0">
                <a:ea typeface="Tahoma" pitchFamily="34" charset="0"/>
                <a:cs typeface="Tahoma" pitchFamily="34" charset="0"/>
              </a:rPr>
              <a:t>Usually found during compliance buys and Local WIC Agency monitoring</a:t>
            </a:r>
          </a:p>
        </p:txBody>
      </p:sp>
    </p:spTree>
    <p:custDataLst>
      <p:tags r:id="rId1"/>
    </p:custDataLst>
    <p:extLst>
      <p:ext uri="{BB962C8B-B14F-4D97-AF65-F5344CB8AC3E}">
        <p14:creationId xmlns:p14="http://schemas.microsoft.com/office/powerpoint/2010/main" val="3746639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306" name="Rectangle 2"/>
          <p:cNvSpPr>
            <a:spLocks noGrp="1" noChangeArrowheads="1"/>
          </p:cNvSpPr>
          <p:nvPr>
            <p:ph type="title"/>
            <p:custDataLst>
              <p:tags r:id="rId2"/>
            </p:custDataLst>
          </p:nvPr>
        </p:nvSpPr>
        <p:spPr>
          <a:xfrm>
            <a:off x="1278835" y="821858"/>
            <a:ext cx="8072712" cy="1618489"/>
          </a:xfrm>
        </p:spPr>
        <p:txBody>
          <a:bodyPr anchor="ctr">
            <a:normAutofit/>
          </a:bodyPr>
          <a:lstStyle/>
          <a:p>
            <a:pPr eaLnBrk="1" hangingPunct="1"/>
            <a:r>
              <a:rPr lang="en-US" sz="6000" b="1" dirty="0">
                <a:ea typeface="Tahoma" pitchFamily="34" charset="0"/>
                <a:cs typeface="Tahoma" pitchFamily="34" charset="0"/>
              </a:rPr>
              <a:t>Pattern of Occurrences</a:t>
            </a:r>
          </a:p>
        </p:txBody>
      </p:sp>
      <p:sp>
        <p:nvSpPr>
          <p:cNvPr id="98307" name="Rectangle 3"/>
          <p:cNvSpPr>
            <a:spLocks noGrp="1" noChangeArrowheads="1"/>
          </p:cNvSpPr>
          <p:nvPr>
            <p:ph idx="1"/>
            <p:custDataLst>
              <p:tags r:id="rId3"/>
            </p:custDataLst>
          </p:nvPr>
        </p:nvSpPr>
        <p:spPr>
          <a:xfrm>
            <a:off x="1284904" y="2638930"/>
            <a:ext cx="9686307" cy="3397211"/>
          </a:xfrm>
        </p:spPr>
        <p:txBody>
          <a:bodyPr anchor="t">
            <a:normAutofit fontScale="92500" lnSpcReduction="10000"/>
          </a:bodyPr>
          <a:lstStyle/>
          <a:p>
            <a:pPr marL="457200" indent="-412750">
              <a:spcBef>
                <a:spcPct val="50000"/>
              </a:spcBef>
            </a:pPr>
            <a:r>
              <a:rPr lang="en-US" dirty="0">
                <a:ea typeface="Tahoma" pitchFamily="34" charset="0"/>
                <a:cs typeface="Tahoma" pitchFamily="34" charset="0"/>
              </a:rPr>
              <a:t>The nature of the violation and the number of violations determine the sanction imposed</a:t>
            </a:r>
          </a:p>
          <a:p>
            <a:pPr marL="457200" indent="-412750">
              <a:spcBef>
                <a:spcPct val="50000"/>
              </a:spcBef>
            </a:pPr>
            <a:r>
              <a:rPr lang="en-US" dirty="0">
                <a:ea typeface="Tahoma" pitchFamily="34" charset="0"/>
                <a:cs typeface="Tahoma" pitchFamily="34" charset="0"/>
              </a:rPr>
              <a:t>Sanctions remain on a vendor’s record for 12 months or until a vendor is disqualified </a:t>
            </a:r>
          </a:p>
          <a:p>
            <a:pPr marL="457200" indent="-412750">
              <a:spcBef>
                <a:spcPct val="50000"/>
              </a:spcBef>
            </a:pPr>
            <a:r>
              <a:rPr lang="en-US" dirty="0">
                <a:ea typeface="Tahoma" pitchFamily="34" charset="0"/>
                <a:cs typeface="Tahoma" pitchFamily="34" charset="0"/>
              </a:rPr>
              <a:t>A pattern of occurrences for the same violation may result in disqualification</a:t>
            </a:r>
          </a:p>
          <a:p>
            <a:pPr marL="457200" indent="-412750">
              <a:spcBef>
                <a:spcPct val="50000"/>
              </a:spcBef>
            </a:pPr>
            <a:r>
              <a:rPr lang="en-US" dirty="0">
                <a:ea typeface="Tahoma" pitchFamily="34" charset="0"/>
                <a:cs typeface="Tahoma" pitchFamily="34" charset="0"/>
              </a:rPr>
              <a:t>The number of occurrences needed to establish a pattern depends on the violation</a:t>
            </a:r>
          </a:p>
          <a:p>
            <a:pPr eaLnBrk="1" hangingPunct="1">
              <a:buFontTx/>
              <a:buNone/>
            </a:pPr>
            <a:endParaRPr lang="en-US" sz="2000" dirty="0">
              <a:latin typeface="Constantia" panose="02030602050306030303" pitchFamily="18" charset="0"/>
              <a:ea typeface="Tahoma" pitchFamily="34" charset="0"/>
              <a:cs typeface="Tahoma" pitchFamily="34" charset="0"/>
            </a:endParaRPr>
          </a:p>
          <a:p>
            <a:pPr eaLnBrk="1" hangingPunct="1"/>
            <a:endParaRPr lang="en-US" sz="2000" dirty="0">
              <a:latin typeface="Constantia" panose="02030602050306030303" pitchFamily="18" charset="0"/>
              <a:ea typeface="Tahoma" pitchFamily="34" charset="0"/>
              <a:cs typeface="Tahoma" pitchFamily="34" charset="0"/>
            </a:endParaRPr>
          </a:p>
          <a:p>
            <a:pPr marL="82296" indent="0">
              <a:buNone/>
            </a:pPr>
            <a:endParaRPr lang="en-US" sz="20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504325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1284905" y="858689"/>
            <a:ext cx="9838707" cy="1618489"/>
          </a:xfrm>
        </p:spPr>
        <p:txBody>
          <a:bodyPr anchor="ctr">
            <a:normAutofit/>
          </a:bodyPr>
          <a:lstStyle/>
          <a:p>
            <a:r>
              <a:rPr lang="en-US" sz="5400" b="1" dirty="0">
                <a:ea typeface="Tahoma" pitchFamily="34" charset="0"/>
                <a:cs typeface="Tahoma" pitchFamily="34" charset="0"/>
              </a:rPr>
              <a:t>Patterns of Violations that Lead to Disqualification</a:t>
            </a:r>
          </a:p>
        </p:txBody>
      </p:sp>
      <p:sp>
        <p:nvSpPr>
          <p:cNvPr id="4" name="Content Placeholder 3"/>
          <p:cNvSpPr>
            <a:spLocks noGrp="1"/>
          </p:cNvSpPr>
          <p:nvPr>
            <p:ph idx="1"/>
            <p:custDataLst>
              <p:tags r:id="rId3"/>
            </p:custDataLst>
          </p:nvPr>
        </p:nvSpPr>
        <p:spPr>
          <a:xfrm>
            <a:off x="1284905" y="3002610"/>
            <a:ext cx="9610107" cy="3165520"/>
          </a:xfrm>
        </p:spPr>
        <p:txBody>
          <a:bodyPr anchor="t">
            <a:normAutofit lnSpcReduction="10000"/>
          </a:bodyPr>
          <a:lstStyle/>
          <a:p>
            <a:pPr marL="457200" indent="-412750"/>
            <a:r>
              <a:rPr lang="en-US" sz="3200" dirty="0">
                <a:ea typeface="Tahoma" pitchFamily="34" charset="0"/>
                <a:cs typeface="Tahoma" pitchFamily="34" charset="0"/>
              </a:rPr>
              <a:t>Three occurrences within a 12-month period of stocking exempt infant formula or WIC-eligible nutritionals outside of the manufacturer’s expiration date</a:t>
            </a:r>
          </a:p>
          <a:p>
            <a:pPr marL="457200" indent="-412750"/>
            <a:r>
              <a:rPr lang="en-US" sz="3200" b="0" i="0" dirty="0">
                <a:effectLst/>
              </a:rPr>
              <a:t>Three occurrences within a 12-month period of failure to make EBT point of sale equipment accessible to WIC customers</a:t>
            </a:r>
            <a:endParaRPr lang="en-US" sz="3200" strike="sngStrike" dirty="0">
              <a:ea typeface="Tahoma" pitchFamily="34" charset="0"/>
              <a:cs typeface="Tahoma" pitchFamily="34" charset="0"/>
            </a:endParaRPr>
          </a:p>
        </p:txBody>
      </p:sp>
      <p:sp>
        <p:nvSpPr>
          <p:cNvPr id="3" name="Date Placeholder 2"/>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13632411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5"/>
          <p:cNvSpPr>
            <a:spLocks noGrp="1" noChangeArrowheads="1"/>
          </p:cNvSpPr>
          <p:nvPr>
            <p:ph type="title"/>
            <p:custDataLst>
              <p:tags r:id="rId2"/>
            </p:custDataLst>
          </p:nvPr>
        </p:nvSpPr>
        <p:spPr>
          <a:xfrm>
            <a:off x="684212" y="354106"/>
            <a:ext cx="10820400" cy="1676400"/>
          </a:xfrm>
          <a:noFill/>
          <a:ln>
            <a:noFill/>
          </a:ln>
        </p:spPr>
        <p:txBody>
          <a:bodyPr anchor="b">
            <a:noAutofit/>
          </a:bodyPr>
          <a:lstStyle/>
          <a:p>
            <a:pPr algn="ctr"/>
            <a:br>
              <a:rPr lang="en-US" sz="4000" dirty="0">
                <a:solidFill>
                  <a:schemeClr val="accent3">
                    <a:lumMod val="75000"/>
                  </a:schemeClr>
                </a:solidFill>
                <a:latin typeface="Constantia" panose="02030602050306030303" pitchFamily="18" charset="0"/>
                <a:ea typeface="Tahoma" pitchFamily="34" charset="0"/>
                <a:cs typeface="Tahoma" pitchFamily="34" charset="0"/>
              </a:rPr>
            </a:br>
            <a:br>
              <a:rPr lang="en-US" sz="4000" dirty="0">
                <a:solidFill>
                  <a:schemeClr val="accent3">
                    <a:lumMod val="75000"/>
                  </a:schemeClr>
                </a:solidFill>
                <a:latin typeface="Constantia" panose="02030602050306030303" pitchFamily="18" charset="0"/>
                <a:ea typeface="Tahoma" pitchFamily="34" charset="0"/>
                <a:cs typeface="Tahoma" pitchFamily="34" charset="0"/>
              </a:rPr>
            </a:br>
            <a:r>
              <a:rPr lang="en-US" sz="5500" b="1" dirty="0">
                <a:solidFill>
                  <a:schemeClr val="tx1"/>
                </a:solidFill>
                <a:ea typeface="Tahoma" pitchFamily="34" charset="0"/>
                <a:cs typeface="Tahoma" pitchFamily="34" charset="0"/>
              </a:rPr>
              <a:t>Preventing Fraud and Ensuring Compliance</a:t>
            </a:r>
          </a:p>
        </p:txBody>
      </p:sp>
      <p:sp>
        <p:nvSpPr>
          <p:cNvPr id="99332" name="Rectangle 6"/>
          <p:cNvSpPr>
            <a:spLocks noGrp="1" noChangeArrowheads="1"/>
          </p:cNvSpPr>
          <p:nvPr>
            <p:ph idx="1"/>
            <p:custDataLst>
              <p:tags r:id="rId3"/>
            </p:custDataLst>
          </p:nvPr>
        </p:nvSpPr>
        <p:spPr>
          <a:xfrm>
            <a:off x="684212" y="2286000"/>
            <a:ext cx="8686800" cy="4724400"/>
          </a:xfrm>
          <a:noFill/>
        </p:spPr>
        <p:txBody>
          <a:bodyPr>
            <a:normAutofit/>
          </a:bodyPr>
          <a:lstStyle/>
          <a:p>
            <a:pPr marL="615950" indent="-571500" eaLnBrk="1" hangingPunct="1">
              <a:lnSpc>
                <a:spcPct val="90000"/>
              </a:lnSpc>
            </a:pPr>
            <a:r>
              <a:rPr lang="en-US" sz="3600" dirty="0">
                <a:solidFill>
                  <a:schemeClr val="tx1"/>
                </a:solidFill>
                <a:ea typeface="Tahoma" pitchFamily="34" charset="0"/>
                <a:cs typeface="Tahoma" pitchFamily="34" charset="0"/>
              </a:rPr>
              <a:t>State WIC Agency must investigate at least 5% of vendors annually using:</a:t>
            </a:r>
          </a:p>
          <a:p>
            <a:pPr marL="1200150" lvl="1" indent="-742950" eaLnBrk="1" hangingPunct="1">
              <a:lnSpc>
                <a:spcPct val="90000"/>
              </a:lnSpc>
              <a:buFont typeface="+mj-lt"/>
              <a:buAutoNum type="arabicPeriod"/>
            </a:pPr>
            <a:r>
              <a:rPr lang="en-US" sz="3600" dirty="0">
                <a:solidFill>
                  <a:schemeClr val="tx1"/>
                </a:solidFill>
                <a:ea typeface="Tahoma" pitchFamily="34" charset="0"/>
                <a:cs typeface="Tahoma" pitchFamily="34" charset="0"/>
              </a:rPr>
              <a:t>Compliance (undercover) buys</a:t>
            </a:r>
          </a:p>
          <a:p>
            <a:pPr marL="1200150" lvl="1" indent="-742950" eaLnBrk="1" hangingPunct="1">
              <a:lnSpc>
                <a:spcPct val="90000"/>
              </a:lnSpc>
              <a:buFont typeface="+mj-lt"/>
              <a:buAutoNum type="arabicPeriod"/>
            </a:pPr>
            <a:r>
              <a:rPr lang="en-US" sz="3600" dirty="0">
                <a:solidFill>
                  <a:schemeClr val="tx1"/>
                </a:solidFill>
                <a:ea typeface="Tahoma" pitchFamily="34" charset="0"/>
                <a:cs typeface="Tahoma" pitchFamily="34" charset="0"/>
              </a:rPr>
              <a:t>Inventory audits</a:t>
            </a:r>
          </a:p>
          <a:p>
            <a:pPr eaLnBrk="1" hangingPunct="1">
              <a:lnSpc>
                <a:spcPct val="90000"/>
              </a:lnSpc>
            </a:pPr>
            <a:endParaRPr lang="en-US" sz="3200" dirty="0">
              <a:solidFill>
                <a:schemeClr val="tx1"/>
              </a:solidFill>
              <a:ea typeface="Tahoma" pitchFamily="34" charset="0"/>
              <a:cs typeface="Tahoma" pitchFamily="34" charset="0"/>
            </a:endParaRPr>
          </a:p>
          <a:p>
            <a:pPr marL="615950" indent="-571500" eaLnBrk="1" hangingPunct="1">
              <a:lnSpc>
                <a:spcPct val="90000"/>
              </a:lnSpc>
            </a:pPr>
            <a:r>
              <a:rPr lang="en-US" sz="3600" dirty="0">
                <a:solidFill>
                  <a:schemeClr val="tx1"/>
                </a:solidFill>
                <a:ea typeface="Tahoma" pitchFamily="34" charset="0"/>
                <a:cs typeface="Tahoma" pitchFamily="34" charset="0"/>
              </a:rPr>
              <a:t>Must also ensure that vendors are monitored by Local WIC Agency staff</a:t>
            </a:r>
          </a:p>
          <a:p>
            <a:pPr lvl="1" eaLnBrk="1" hangingPunct="1">
              <a:lnSpc>
                <a:spcPct val="90000"/>
              </a:lnSpc>
            </a:pPr>
            <a:endParaRPr lang="en-US" dirty="0">
              <a:ea typeface="Tahoma" pitchFamily="34" charset="0"/>
              <a:cs typeface="Tahoma" pitchFamily="34" charset="0"/>
            </a:endParaRPr>
          </a:p>
          <a:p>
            <a:pPr lvl="1" eaLnBrk="1" hangingPunct="1">
              <a:lnSpc>
                <a:spcPct val="90000"/>
              </a:lnSpc>
            </a:pPr>
            <a:endParaRPr lang="en-US" dirty="0">
              <a:latin typeface="Constantia" panose="02030602050306030303" pitchFamily="18" charset="0"/>
              <a:ea typeface="Tahoma" pitchFamily="34" charset="0"/>
              <a:cs typeface="Tahoma" pitchFamily="34" charset="0"/>
            </a:endParaRPr>
          </a:p>
          <a:p>
            <a:pPr lvl="1" eaLnBrk="1" hangingPunct="1">
              <a:lnSpc>
                <a:spcPct val="90000"/>
              </a:lnSpc>
            </a:pPr>
            <a:endParaRPr lang="en-US" dirty="0">
              <a:latin typeface="Constantia" panose="02030602050306030303" pitchFamily="18" charset="0"/>
              <a:ea typeface="Tahoma" pitchFamily="34" charset="0"/>
              <a:cs typeface="Tahoma" pitchFamily="34" charset="0"/>
            </a:endParaRPr>
          </a:p>
          <a:p>
            <a:pPr lvl="1" eaLnBrk="1" hangingPunct="1">
              <a:lnSpc>
                <a:spcPct val="90000"/>
              </a:lnSpc>
            </a:pPr>
            <a:endParaRPr lang="en-US" dirty="0">
              <a:latin typeface="Constantia" panose="02030602050306030303" pitchFamily="18" charset="0"/>
              <a:ea typeface="Tahoma" pitchFamily="34" charset="0"/>
              <a:cs typeface="Tahoma" pitchFamily="34" charset="0"/>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99612" y="2362200"/>
            <a:ext cx="2105714" cy="349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156350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354" name="Rectangle 3"/>
          <p:cNvSpPr>
            <a:spLocks noGrp="1" noChangeArrowheads="1"/>
          </p:cNvSpPr>
          <p:nvPr>
            <p:ph type="title"/>
            <p:custDataLst>
              <p:tags r:id="rId2"/>
            </p:custDataLst>
          </p:nvPr>
        </p:nvSpPr>
        <p:spPr>
          <a:xfrm>
            <a:off x="1231329" y="723011"/>
            <a:ext cx="9000507" cy="1618489"/>
          </a:xfrm>
        </p:spPr>
        <p:txBody>
          <a:bodyPr anchor="ctr">
            <a:normAutofit/>
          </a:bodyPr>
          <a:lstStyle/>
          <a:p>
            <a:pPr eaLnBrk="1" hangingPunct="1"/>
            <a:r>
              <a:rPr lang="en-US" sz="5500" b="1" dirty="0">
                <a:ea typeface="Tahoma" pitchFamily="34" charset="0"/>
                <a:cs typeface="Tahoma" pitchFamily="34" charset="0"/>
              </a:rPr>
              <a:t>Compliance Investigations</a:t>
            </a:r>
          </a:p>
        </p:txBody>
      </p:sp>
      <p:sp>
        <p:nvSpPr>
          <p:cNvPr id="100355" name="Rectangle 4"/>
          <p:cNvSpPr>
            <a:spLocks noGrp="1" noChangeArrowheads="1"/>
          </p:cNvSpPr>
          <p:nvPr>
            <p:ph idx="1"/>
            <p:custDataLst>
              <p:tags r:id="rId3"/>
            </p:custDataLst>
          </p:nvPr>
        </p:nvSpPr>
        <p:spPr>
          <a:xfrm>
            <a:off x="1284904" y="2590800"/>
            <a:ext cx="9686307" cy="3544189"/>
          </a:xfrm>
        </p:spPr>
        <p:txBody>
          <a:bodyPr anchor="t">
            <a:normAutofit/>
          </a:bodyPr>
          <a:lstStyle/>
          <a:p>
            <a:pPr marL="457200" indent="-412750" eaLnBrk="1" hangingPunct="1"/>
            <a:r>
              <a:rPr lang="en-US" sz="3200" dirty="0">
                <a:ea typeface="Tahoma" pitchFamily="34" charset="0"/>
                <a:cs typeface="Tahoma" pitchFamily="34" charset="0"/>
              </a:rPr>
              <a:t>State WIC Agency is required to identify and investigate high-risk vendors</a:t>
            </a:r>
          </a:p>
          <a:p>
            <a:pPr marL="457200" indent="-412750" eaLnBrk="1" hangingPunct="1"/>
            <a:endParaRPr lang="en-US" sz="3200" dirty="0">
              <a:ea typeface="Tahoma" pitchFamily="34" charset="0"/>
              <a:cs typeface="Tahoma" pitchFamily="34" charset="0"/>
            </a:endParaRPr>
          </a:p>
          <a:p>
            <a:pPr marL="457200" indent="-412750" eaLnBrk="1" hangingPunct="1"/>
            <a:r>
              <a:rPr lang="en-US" sz="3200" dirty="0">
                <a:ea typeface="Tahoma" pitchFamily="34" charset="0"/>
                <a:cs typeface="Tahoma" pitchFamily="34" charset="0"/>
              </a:rPr>
              <a:t>NC sometimes works with the U.S. Office of Inspector General to conduct investigations</a:t>
            </a:r>
          </a:p>
          <a:p>
            <a:pPr eaLnBrk="1" hangingPunct="1"/>
            <a:endParaRPr lang="en-US" sz="2400" dirty="0">
              <a:latin typeface="Constantia" panose="02030602050306030303" pitchFamily="18" charset="0"/>
              <a:ea typeface="Tahoma" pitchFamily="34" charset="0"/>
              <a:cs typeface="Tahoma" pitchFamily="34" charset="0"/>
            </a:endParaRPr>
          </a:p>
          <a:p>
            <a:pPr marL="0" indent="0" eaLnBrk="1" hangingPunct="1">
              <a:buNone/>
            </a:pPr>
            <a:endParaRPr lang="en-US" sz="2400" dirty="0">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702717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96B80271-AB52-4E69-AC06-92D993A02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71056" y="323519"/>
            <a:ext cx="6094414" cy="6212748"/>
          </a:xfrm>
          <a:custGeom>
            <a:avLst/>
            <a:gdLst>
              <a:gd name="connsiteX0" fmla="*/ 0 w 6096001"/>
              <a:gd name="connsiteY0" fmla="*/ 0 h 6212748"/>
              <a:gd name="connsiteX1" fmla="*/ 1772102 w 6096001"/>
              <a:gd name="connsiteY1" fmla="*/ 0 h 6212748"/>
              <a:gd name="connsiteX2" fmla="*/ 2514601 w 6096001"/>
              <a:gd name="connsiteY2" fmla="*/ 0 h 6212748"/>
              <a:gd name="connsiteX3" fmla="*/ 2514603 w 6096001"/>
              <a:gd name="connsiteY3" fmla="*/ 0 h 6212748"/>
              <a:gd name="connsiteX4" fmla="*/ 6096001 w 6096001"/>
              <a:gd name="connsiteY4" fmla="*/ 0 h 6212748"/>
              <a:gd name="connsiteX5" fmla="*/ 6096001 w 6096001"/>
              <a:gd name="connsiteY5" fmla="*/ 2864954 h 6212748"/>
              <a:gd name="connsiteX6" fmla="*/ 2652556 w 6096001"/>
              <a:gd name="connsiteY6" fmla="*/ 6212748 h 6212748"/>
              <a:gd name="connsiteX7" fmla="*/ 1772102 w 6096001"/>
              <a:gd name="connsiteY7" fmla="*/ 6212748 h 6212748"/>
              <a:gd name="connsiteX8" fmla="*/ 1772102 w 6096001"/>
              <a:gd name="connsiteY8" fmla="*/ 6210962 h 6212748"/>
              <a:gd name="connsiteX9" fmla="*/ 0 w 6096001"/>
              <a:gd name="connsiteY9"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1" h="6212748">
                <a:moveTo>
                  <a:pt x="0" y="0"/>
                </a:moveTo>
                <a:lnTo>
                  <a:pt x="1772102" y="0"/>
                </a:lnTo>
                <a:lnTo>
                  <a:pt x="2514601" y="0"/>
                </a:lnTo>
                <a:lnTo>
                  <a:pt x="2514603" y="0"/>
                </a:lnTo>
                <a:lnTo>
                  <a:pt x="6096001" y="0"/>
                </a:lnTo>
                <a:lnTo>
                  <a:pt x="6096001" y="2864954"/>
                </a:lnTo>
                <a:lnTo>
                  <a:pt x="2652556" y="6212748"/>
                </a:lnTo>
                <a:lnTo>
                  <a:pt x="1772102" y="6212748"/>
                </a:lnTo>
                <a:lnTo>
                  <a:pt x="1772102" y="6210962"/>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D233ACE-F3A1-4543-B9F4-425DDA579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B51F5D-C971-463C-8E8E-1D290A672ECE}"/>
              </a:ext>
            </a:extLst>
          </p:cNvPr>
          <p:cNvSpPr>
            <a:spLocks noGrp="1"/>
          </p:cNvSpPr>
          <p:nvPr>
            <p:ph type="title"/>
            <p:custDataLst>
              <p:tags r:id="rId2"/>
            </p:custDataLst>
          </p:nvPr>
        </p:nvSpPr>
        <p:spPr>
          <a:xfrm>
            <a:off x="1006636" y="1188637"/>
            <a:ext cx="4279914" cy="4480726"/>
          </a:xfrm>
        </p:spPr>
        <p:txBody>
          <a:bodyPr>
            <a:normAutofit/>
          </a:bodyPr>
          <a:lstStyle/>
          <a:p>
            <a:pPr algn="r"/>
            <a:r>
              <a:rPr lang="en-US" sz="6500" b="1" dirty="0"/>
              <a:t>What is eWIC?</a:t>
            </a:r>
          </a:p>
        </p:txBody>
      </p:sp>
      <p:sp>
        <p:nvSpPr>
          <p:cNvPr id="3" name="Content Placeholder 2">
            <a:extLst>
              <a:ext uri="{FF2B5EF4-FFF2-40B4-BE49-F238E27FC236}">
                <a16:creationId xmlns:a16="http://schemas.microsoft.com/office/drawing/2014/main" id="{55F637C4-140E-4F9F-BAB8-DD0A23B73D88}"/>
              </a:ext>
            </a:extLst>
          </p:cNvPr>
          <p:cNvSpPr>
            <a:spLocks noGrp="1"/>
          </p:cNvSpPr>
          <p:nvPr>
            <p:ph idx="1"/>
            <p:custDataLst>
              <p:tags r:id="rId3"/>
            </p:custDataLst>
          </p:nvPr>
        </p:nvSpPr>
        <p:spPr>
          <a:xfrm>
            <a:off x="6251850" y="1855346"/>
            <a:ext cx="5291969" cy="3554853"/>
          </a:xfrm>
        </p:spPr>
        <p:txBody>
          <a:bodyPr anchor="ctr">
            <a:normAutofit/>
          </a:bodyPr>
          <a:lstStyle/>
          <a:p>
            <a:r>
              <a:rPr lang="en-US" sz="3200" dirty="0"/>
              <a:t>eWIC is the term used for EBT (Electronic Benefit Transfer) by the North Carolina WIC Program </a:t>
            </a:r>
          </a:p>
          <a:p>
            <a:r>
              <a:rPr lang="en-US" sz="3200" dirty="0"/>
              <a:t>EBT is a method that permits access to WIC food benefits using a plastic card</a:t>
            </a:r>
          </a:p>
        </p:txBody>
      </p:sp>
    </p:spTree>
    <p:custDataLst>
      <p:tags r:id="rId1"/>
    </p:custDataLst>
    <p:extLst>
      <p:ext uri="{BB962C8B-B14F-4D97-AF65-F5344CB8AC3E}">
        <p14:creationId xmlns:p14="http://schemas.microsoft.com/office/powerpoint/2010/main" val="5226351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ight Triangle 74">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378" name="Rectangle 2"/>
          <p:cNvSpPr>
            <a:spLocks noGrp="1" noChangeArrowheads="1"/>
          </p:cNvSpPr>
          <p:nvPr>
            <p:ph type="title"/>
            <p:custDataLst>
              <p:tags r:id="rId2"/>
            </p:custDataLst>
          </p:nvPr>
        </p:nvSpPr>
        <p:spPr>
          <a:xfrm>
            <a:off x="1101705" y="898489"/>
            <a:ext cx="9982015" cy="1597228"/>
          </a:xfrm>
        </p:spPr>
        <p:txBody>
          <a:bodyPr>
            <a:normAutofit/>
          </a:bodyPr>
          <a:lstStyle/>
          <a:p>
            <a:pPr eaLnBrk="1" hangingPunct="1"/>
            <a:r>
              <a:rPr lang="en-US" sz="5900" b="1" dirty="0">
                <a:ea typeface="Tahoma" pitchFamily="34" charset="0"/>
                <a:cs typeface="Tahoma" pitchFamily="34" charset="0"/>
              </a:rPr>
              <a:t>Compliance Buys</a:t>
            </a: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556188" y="2495717"/>
            <a:ext cx="3177665" cy="325080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379" name="Rectangle 3"/>
          <p:cNvSpPr>
            <a:spLocks noGrp="1" noChangeArrowheads="1"/>
          </p:cNvSpPr>
          <p:nvPr>
            <p:ph idx="1"/>
            <p:custDataLst>
              <p:tags r:id="rId3"/>
            </p:custDataLst>
          </p:nvPr>
        </p:nvSpPr>
        <p:spPr>
          <a:xfrm>
            <a:off x="5137586" y="2495717"/>
            <a:ext cx="6062225" cy="3463793"/>
          </a:xfrm>
        </p:spPr>
        <p:txBody>
          <a:bodyPr anchor="t">
            <a:normAutofit fontScale="92500"/>
          </a:bodyPr>
          <a:lstStyle/>
          <a:p>
            <a:pPr marL="457200" indent="-412750" eaLnBrk="1" hangingPunct="1"/>
            <a:r>
              <a:rPr lang="en-US" dirty="0">
                <a:ea typeface="Tahoma" pitchFamily="34" charset="0"/>
                <a:cs typeface="Tahoma" pitchFamily="34" charset="0"/>
              </a:rPr>
              <a:t>Undercover purchases by a compliance investigator</a:t>
            </a:r>
          </a:p>
          <a:p>
            <a:pPr marL="457200" indent="-412750" eaLnBrk="1" hangingPunct="1"/>
            <a:endParaRPr lang="en-US" dirty="0">
              <a:ea typeface="Tahoma" pitchFamily="34" charset="0"/>
              <a:cs typeface="Tahoma" pitchFamily="34" charset="0"/>
            </a:endParaRPr>
          </a:p>
          <a:p>
            <a:pPr marL="457200" indent="-412750" eaLnBrk="1" hangingPunct="1"/>
            <a:r>
              <a:rPr lang="en-US" dirty="0">
                <a:ea typeface="Tahoma" pitchFamily="34" charset="0"/>
                <a:cs typeface="Tahoma" pitchFamily="34" charset="0"/>
              </a:rPr>
              <a:t>May make multiple visits over one year</a:t>
            </a:r>
          </a:p>
          <a:p>
            <a:pPr marL="457200" indent="-412750" eaLnBrk="1" hangingPunct="1"/>
            <a:endParaRPr lang="en-US" dirty="0">
              <a:ea typeface="Tahoma" pitchFamily="34" charset="0"/>
              <a:cs typeface="Tahoma" pitchFamily="34" charset="0"/>
            </a:endParaRPr>
          </a:p>
          <a:p>
            <a:pPr marL="457200" indent="-412750" eaLnBrk="1" hangingPunct="1"/>
            <a:r>
              <a:rPr lang="en-US" dirty="0">
                <a:ea typeface="Tahoma" pitchFamily="34" charset="0"/>
                <a:cs typeface="Tahoma" pitchFamily="34" charset="0"/>
              </a:rPr>
              <a:t>Vendors receive a letter from the State WIC Agency if problems are noted</a:t>
            </a:r>
          </a:p>
        </p:txBody>
      </p:sp>
      <p:sp>
        <p:nvSpPr>
          <p:cNvPr id="2" name="Date Placeholder 1"/>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35592290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96B80271-AB52-4E69-AC06-92D993A02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71056" y="323519"/>
            <a:ext cx="6094414" cy="6212748"/>
          </a:xfrm>
          <a:custGeom>
            <a:avLst/>
            <a:gdLst>
              <a:gd name="connsiteX0" fmla="*/ 0 w 6096001"/>
              <a:gd name="connsiteY0" fmla="*/ 0 h 6212748"/>
              <a:gd name="connsiteX1" fmla="*/ 1772102 w 6096001"/>
              <a:gd name="connsiteY1" fmla="*/ 0 h 6212748"/>
              <a:gd name="connsiteX2" fmla="*/ 2514601 w 6096001"/>
              <a:gd name="connsiteY2" fmla="*/ 0 h 6212748"/>
              <a:gd name="connsiteX3" fmla="*/ 2514603 w 6096001"/>
              <a:gd name="connsiteY3" fmla="*/ 0 h 6212748"/>
              <a:gd name="connsiteX4" fmla="*/ 6096001 w 6096001"/>
              <a:gd name="connsiteY4" fmla="*/ 0 h 6212748"/>
              <a:gd name="connsiteX5" fmla="*/ 6096001 w 6096001"/>
              <a:gd name="connsiteY5" fmla="*/ 2864954 h 6212748"/>
              <a:gd name="connsiteX6" fmla="*/ 2652556 w 6096001"/>
              <a:gd name="connsiteY6" fmla="*/ 6212748 h 6212748"/>
              <a:gd name="connsiteX7" fmla="*/ 1772102 w 6096001"/>
              <a:gd name="connsiteY7" fmla="*/ 6212748 h 6212748"/>
              <a:gd name="connsiteX8" fmla="*/ 1772102 w 6096001"/>
              <a:gd name="connsiteY8" fmla="*/ 6210962 h 6212748"/>
              <a:gd name="connsiteX9" fmla="*/ 0 w 6096001"/>
              <a:gd name="connsiteY9"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1" h="6212748">
                <a:moveTo>
                  <a:pt x="0" y="0"/>
                </a:moveTo>
                <a:lnTo>
                  <a:pt x="1772102" y="0"/>
                </a:lnTo>
                <a:lnTo>
                  <a:pt x="2514601" y="0"/>
                </a:lnTo>
                <a:lnTo>
                  <a:pt x="2514603" y="0"/>
                </a:lnTo>
                <a:lnTo>
                  <a:pt x="6096001" y="0"/>
                </a:lnTo>
                <a:lnTo>
                  <a:pt x="6096001" y="2864954"/>
                </a:lnTo>
                <a:lnTo>
                  <a:pt x="2652556" y="6212748"/>
                </a:lnTo>
                <a:lnTo>
                  <a:pt x="1772102" y="6212748"/>
                </a:lnTo>
                <a:lnTo>
                  <a:pt x="1772102" y="6210962"/>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D233ACE-F3A1-4543-B9F4-425DDA579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776410" y="1186853"/>
            <a:ext cx="4806096" cy="4480726"/>
          </a:xfrm>
        </p:spPr>
        <p:txBody>
          <a:bodyPr>
            <a:normAutofit/>
          </a:bodyPr>
          <a:lstStyle/>
          <a:p>
            <a:pPr algn="ctr"/>
            <a:r>
              <a:rPr lang="en-US" sz="6000" b="1" dirty="0">
                <a:ea typeface="Tahoma" pitchFamily="34" charset="0"/>
                <a:cs typeface="Tahoma" pitchFamily="34" charset="0"/>
              </a:rPr>
              <a:t>Vendor Overcharging</a:t>
            </a:r>
            <a:endParaRPr lang="en-US" sz="6000" b="1" dirty="0"/>
          </a:p>
        </p:txBody>
      </p:sp>
      <p:sp>
        <p:nvSpPr>
          <p:cNvPr id="4" name="Content Placeholder 3"/>
          <p:cNvSpPr>
            <a:spLocks noGrp="1"/>
          </p:cNvSpPr>
          <p:nvPr>
            <p:ph idx="1"/>
            <p:custDataLst>
              <p:tags r:id="rId3"/>
            </p:custDataLst>
          </p:nvPr>
        </p:nvSpPr>
        <p:spPr>
          <a:xfrm>
            <a:off x="5717310" y="849961"/>
            <a:ext cx="5826510" cy="5508146"/>
          </a:xfrm>
        </p:spPr>
        <p:txBody>
          <a:bodyPr anchor="ctr">
            <a:normAutofit/>
          </a:bodyPr>
          <a:lstStyle/>
          <a:p>
            <a:pPr marL="457200" indent="-412750"/>
            <a:r>
              <a:rPr lang="en-US" sz="2500" dirty="0">
                <a:ea typeface="Tahoma" pitchFamily="34" charset="0"/>
                <a:cs typeface="Tahoma" pitchFamily="34" charset="0"/>
              </a:rPr>
              <a:t>Intentionally or unintentionally charging more for exempt infant formula or WIC-eligible nutritionals to a WIC customer than a non-WIC customer;</a:t>
            </a:r>
          </a:p>
          <a:p>
            <a:pPr marL="457200" indent="-412750"/>
            <a:r>
              <a:rPr lang="en-US" sz="2500" dirty="0">
                <a:ea typeface="Tahoma" pitchFamily="34" charset="0"/>
                <a:cs typeface="Tahoma" pitchFamily="34" charset="0"/>
              </a:rPr>
              <a:t>Charging more than the current shelf price for exempt infant formula or WIC-eligible nutritionals provided to a WIC customer</a:t>
            </a:r>
          </a:p>
          <a:p>
            <a:pPr marL="457200" indent="-412750"/>
            <a:r>
              <a:rPr lang="en-US" sz="2500" dirty="0">
                <a:ea typeface="Tahoma" pitchFamily="34" charset="0"/>
                <a:cs typeface="Tahoma" pitchFamily="34" charset="0"/>
              </a:rPr>
              <a:t>Overcharging is a serious federal violation that can lead to vendor disqualification</a:t>
            </a:r>
          </a:p>
          <a:p>
            <a:pPr marL="457200" indent="-412750"/>
            <a:r>
              <a:rPr lang="en-US" sz="2500" dirty="0">
                <a:ea typeface="Tahoma" pitchFamily="34" charset="0"/>
                <a:cs typeface="Tahoma" pitchFamily="34" charset="0"/>
              </a:rPr>
              <a:t>This violation is uncovered during compliance buys</a:t>
            </a:r>
          </a:p>
          <a:p>
            <a:endParaRPr lang="en-US" sz="1600" dirty="0"/>
          </a:p>
        </p:txBody>
      </p:sp>
      <p:sp>
        <p:nvSpPr>
          <p:cNvPr id="3" name="Date Placeholder 2"/>
          <p:cNvSpPr>
            <a:spLocks noGrp="1"/>
          </p:cNvSpPr>
          <p:nvPr>
            <p:ph type="dt" sz="half" idx="10"/>
            <p:custDataLst>
              <p:tags r:id="rId4"/>
            </p:custDataLst>
          </p:nvPr>
        </p:nvSpPr>
        <p:spPr>
          <a:xfrm>
            <a:off x="9040045" y="5769864"/>
            <a:ext cx="2310798"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1669798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custDataLst>
              <p:tags r:id="rId2"/>
            </p:custDataLst>
          </p:nvPr>
        </p:nvSpPr>
        <p:spPr>
          <a:xfrm>
            <a:off x="2536666" y="365849"/>
            <a:ext cx="7498080" cy="731838"/>
          </a:xfrm>
        </p:spPr>
        <p:txBody>
          <a:bodyPr anchor="b">
            <a:normAutofit/>
          </a:bodyPr>
          <a:lstStyle/>
          <a:p>
            <a:pPr algn="ctr"/>
            <a:r>
              <a:rPr lang="en-US" sz="4400" b="1" dirty="0">
                <a:solidFill>
                  <a:schemeClr val="tx1"/>
                </a:solidFill>
                <a:ea typeface="Tahoma" pitchFamily="34" charset="0"/>
                <a:cs typeface="Tahoma" pitchFamily="34" charset="0"/>
              </a:rPr>
              <a:t>Overcharging?</a:t>
            </a:r>
          </a:p>
        </p:txBody>
      </p:sp>
      <p:sp>
        <p:nvSpPr>
          <p:cNvPr id="43011" name="Rectangle 5"/>
          <p:cNvSpPr>
            <a:spLocks noGrp="1" noChangeArrowheads="1"/>
          </p:cNvSpPr>
          <p:nvPr>
            <p:ph idx="1"/>
            <p:custDataLst>
              <p:tags r:id="rId3"/>
            </p:custDataLst>
          </p:nvPr>
        </p:nvSpPr>
        <p:spPr>
          <a:xfrm>
            <a:off x="1598612" y="1974850"/>
            <a:ext cx="9374188" cy="1790700"/>
          </a:xfrm>
        </p:spPr>
        <p:txBody>
          <a:bodyPr>
            <a:normAutofit fontScale="92500"/>
          </a:bodyPr>
          <a:lstStyle/>
          <a:p>
            <a:pPr marL="615950" indent="-571500">
              <a:lnSpc>
                <a:spcPct val="110000"/>
              </a:lnSpc>
              <a:spcBef>
                <a:spcPct val="50000"/>
              </a:spcBef>
            </a:pPr>
            <a:r>
              <a:rPr lang="en-US" sz="3600" dirty="0">
                <a:solidFill>
                  <a:schemeClr val="tx1"/>
                </a:solidFill>
                <a:ea typeface="Tahoma" pitchFamily="34" charset="0"/>
                <a:cs typeface="Tahoma" pitchFamily="34" charset="0"/>
              </a:rPr>
              <a:t>A vendor charges the WIC customer $10.69 for Nutramigen ready-to-feed. The current shelf price is $9.50. Is this vendor overcharging?</a:t>
            </a:r>
          </a:p>
        </p:txBody>
      </p:sp>
      <p:sp>
        <p:nvSpPr>
          <p:cNvPr id="2" name="Date Placeholder 1"/>
          <p:cNvSpPr>
            <a:spLocks noGrp="1"/>
          </p:cNvSpPr>
          <p:nvPr>
            <p:ph type="dt" sz="half" idx="10"/>
            <p:custDataLst>
              <p:tags r:id="rId4"/>
            </p:custDataLst>
          </p:nvPr>
        </p:nvSpPr>
        <p:spPr/>
        <p:txBody>
          <a:bodyPr/>
          <a:lstStyle/>
          <a:p>
            <a:r>
              <a:rPr lang="en-US" dirty="0"/>
              <a:t> </a:t>
            </a:r>
          </a:p>
        </p:txBody>
      </p:sp>
      <p:sp>
        <p:nvSpPr>
          <p:cNvPr id="4" name="TextBox 3">
            <a:extLst>
              <a:ext uri="{FF2B5EF4-FFF2-40B4-BE49-F238E27FC236}">
                <a16:creationId xmlns:a16="http://schemas.microsoft.com/office/drawing/2014/main" id="{2D9B667B-F283-4F44-9D92-685967D9FD41}"/>
              </a:ext>
            </a:extLst>
          </p:cNvPr>
          <p:cNvSpPr txBox="1"/>
          <p:nvPr>
            <p:custDataLst>
              <p:tags r:id="rId5"/>
            </p:custDataLst>
          </p:nvPr>
        </p:nvSpPr>
        <p:spPr>
          <a:xfrm>
            <a:off x="1606963" y="3962400"/>
            <a:ext cx="9447514" cy="1615827"/>
          </a:xfrm>
          <a:prstGeom prst="rect">
            <a:avLst/>
          </a:prstGeom>
          <a:noFill/>
        </p:spPr>
        <p:txBody>
          <a:bodyPr wrap="square" rtlCol="0">
            <a:spAutoFit/>
          </a:bodyPr>
          <a:lstStyle/>
          <a:p>
            <a:pPr marL="914400" lvl="1" indent="-457200">
              <a:buFont typeface="Courier New" panose="02070309020205020404" pitchFamily="49" charset="0"/>
              <a:buChar char="o"/>
            </a:pPr>
            <a:r>
              <a:rPr lang="en-US" sz="3300" dirty="0">
                <a:latin typeface="+mj-lt"/>
                <a:ea typeface="Tahoma" pitchFamily="34" charset="0"/>
                <a:cs typeface="Tahoma" pitchFamily="34" charset="0"/>
              </a:rPr>
              <a:t>Answer: Yes, because the vendor </a:t>
            </a:r>
            <a:r>
              <a:rPr lang="en-US" sz="3300" u="sng" dirty="0">
                <a:latin typeface="+mj-lt"/>
                <a:ea typeface="Tahoma" pitchFamily="34" charset="0"/>
                <a:cs typeface="Tahoma" pitchFamily="34" charset="0"/>
              </a:rPr>
              <a:t>charged more </a:t>
            </a:r>
            <a:r>
              <a:rPr lang="en-US" sz="3300" dirty="0">
                <a:latin typeface="+mj-lt"/>
                <a:ea typeface="Tahoma" pitchFamily="34" charset="0"/>
                <a:cs typeface="Tahoma" pitchFamily="34" charset="0"/>
              </a:rPr>
              <a:t>than the current shelf price for exempt infant formula provided to the WIC customer</a:t>
            </a:r>
            <a:r>
              <a:rPr lang="en-US" sz="3300" dirty="0">
                <a:ea typeface="Tahoma" pitchFamily="34" charset="0"/>
                <a:cs typeface="Tahoma" pitchFamily="34" charset="0"/>
              </a:rPr>
              <a:t>. </a:t>
            </a:r>
            <a:endParaRPr lang="en-US" sz="3300" dirty="0"/>
          </a:p>
        </p:txBody>
      </p:sp>
    </p:spTree>
    <p:custDataLst>
      <p:tags r:id="rId1"/>
    </p:custDataLst>
    <p:extLst>
      <p:ext uri="{BB962C8B-B14F-4D97-AF65-F5344CB8AC3E}">
        <p14:creationId xmlns:p14="http://schemas.microsoft.com/office/powerpoint/2010/main" val="3830512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custDataLst>
              <p:tags r:id="rId2"/>
            </p:custDataLst>
          </p:nvPr>
        </p:nvSpPr>
        <p:spPr>
          <a:xfrm>
            <a:off x="2276395" y="269046"/>
            <a:ext cx="7636034" cy="926964"/>
          </a:xfrm>
        </p:spPr>
        <p:txBody>
          <a:bodyPr anchor="b">
            <a:normAutofit/>
          </a:bodyPr>
          <a:lstStyle/>
          <a:p>
            <a:pPr algn="ctr"/>
            <a:r>
              <a:rPr lang="en-US" sz="4400" b="1" dirty="0">
                <a:solidFill>
                  <a:schemeClr val="tx1"/>
                </a:solidFill>
                <a:ea typeface="Tahoma" pitchFamily="34" charset="0"/>
                <a:cs typeface="Tahoma" pitchFamily="34" charset="0"/>
              </a:rPr>
              <a:t>Overcharging?</a:t>
            </a:r>
          </a:p>
        </p:txBody>
      </p:sp>
      <p:sp>
        <p:nvSpPr>
          <p:cNvPr id="43011" name="Rectangle 5"/>
          <p:cNvSpPr>
            <a:spLocks noGrp="1" noChangeArrowheads="1"/>
          </p:cNvSpPr>
          <p:nvPr>
            <p:ph idx="1"/>
            <p:custDataLst>
              <p:tags r:id="rId3"/>
            </p:custDataLst>
          </p:nvPr>
        </p:nvSpPr>
        <p:spPr>
          <a:xfrm>
            <a:off x="1597024" y="1574615"/>
            <a:ext cx="9374188" cy="1790700"/>
          </a:xfrm>
        </p:spPr>
        <p:txBody>
          <a:bodyPr>
            <a:noAutofit/>
          </a:bodyPr>
          <a:lstStyle/>
          <a:p>
            <a:pPr marL="501650" indent="-457200">
              <a:lnSpc>
                <a:spcPct val="110000"/>
              </a:lnSpc>
              <a:spcBef>
                <a:spcPct val="50000"/>
              </a:spcBef>
            </a:pPr>
            <a:r>
              <a:rPr lang="en-US" sz="3300" dirty="0">
                <a:solidFill>
                  <a:schemeClr val="tx1"/>
                </a:solidFill>
                <a:ea typeface="Tahoma" pitchFamily="34" charset="0"/>
                <a:cs typeface="Tahoma" pitchFamily="34" charset="0"/>
              </a:rPr>
              <a:t>A vendor charges a WIC customer $6.50 for WIC approved exempt infant formula.  $7.50 is the current shelf price. Is this vendor overcharging? </a:t>
            </a:r>
          </a:p>
        </p:txBody>
      </p:sp>
      <p:sp>
        <p:nvSpPr>
          <p:cNvPr id="2" name="Date Placeholder 1"/>
          <p:cNvSpPr>
            <a:spLocks noGrp="1"/>
          </p:cNvSpPr>
          <p:nvPr>
            <p:ph type="dt" sz="half" idx="10"/>
            <p:custDataLst>
              <p:tags r:id="rId4"/>
            </p:custDataLst>
          </p:nvPr>
        </p:nvSpPr>
        <p:spPr/>
        <p:txBody>
          <a:bodyPr/>
          <a:lstStyle/>
          <a:p>
            <a:r>
              <a:rPr lang="en-US" dirty="0"/>
              <a:t> </a:t>
            </a:r>
          </a:p>
        </p:txBody>
      </p:sp>
      <p:sp>
        <p:nvSpPr>
          <p:cNvPr id="3" name="TextBox 2">
            <a:extLst>
              <a:ext uri="{FF2B5EF4-FFF2-40B4-BE49-F238E27FC236}">
                <a16:creationId xmlns:a16="http://schemas.microsoft.com/office/drawing/2014/main" id="{285D693B-D5D1-4FF1-A49B-016646D641EC}"/>
              </a:ext>
            </a:extLst>
          </p:cNvPr>
          <p:cNvSpPr txBox="1"/>
          <p:nvPr>
            <p:custDataLst>
              <p:tags r:id="rId5"/>
            </p:custDataLst>
          </p:nvPr>
        </p:nvSpPr>
        <p:spPr>
          <a:xfrm>
            <a:off x="1597025" y="3338101"/>
            <a:ext cx="8994776" cy="2123658"/>
          </a:xfrm>
          <a:prstGeom prst="rect">
            <a:avLst/>
          </a:prstGeom>
          <a:noFill/>
        </p:spPr>
        <p:txBody>
          <a:bodyPr wrap="square" rtlCol="0">
            <a:spAutoFit/>
          </a:bodyPr>
          <a:lstStyle/>
          <a:p>
            <a:pPr marL="914400" lvl="1" indent="-457200">
              <a:spcBef>
                <a:spcPct val="50000"/>
              </a:spcBef>
              <a:buFont typeface="Courier New" panose="02070309020205020404" pitchFamily="49" charset="0"/>
              <a:buChar char="o"/>
            </a:pPr>
            <a:r>
              <a:rPr lang="en-US" sz="3300" dirty="0">
                <a:latin typeface="+mj-lt"/>
                <a:ea typeface="Tahoma" pitchFamily="34" charset="0"/>
                <a:cs typeface="Tahoma" pitchFamily="34" charset="0"/>
              </a:rPr>
              <a:t>Answer: No, because their current shelf price is $7.50, and the vendor </a:t>
            </a:r>
            <a:r>
              <a:rPr lang="en-US" sz="3300" u="sng" dirty="0">
                <a:latin typeface="+mj-lt"/>
                <a:ea typeface="Tahoma" pitchFamily="34" charset="0"/>
                <a:cs typeface="Tahoma" pitchFamily="34" charset="0"/>
              </a:rPr>
              <a:t>did not</a:t>
            </a:r>
            <a:r>
              <a:rPr lang="en-US" sz="3300" dirty="0">
                <a:latin typeface="+mj-lt"/>
                <a:ea typeface="Tahoma" pitchFamily="34" charset="0"/>
                <a:cs typeface="Tahoma" pitchFamily="34" charset="0"/>
              </a:rPr>
              <a:t> charge the WIC customer more than the current shelf price.</a:t>
            </a:r>
          </a:p>
        </p:txBody>
      </p:sp>
    </p:spTree>
    <p:custDataLst>
      <p:tags r:id="rId1"/>
    </p:custDataLst>
    <p:extLst>
      <p:ext uri="{BB962C8B-B14F-4D97-AF65-F5344CB8AC3E}">
        <p14:creationId xmlns:p14="http://schemas.microsoft.com/office/powerpoint/2010/main" val="439078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3C0DC8-CDEF-4B9C-81D9-C05755BC63A9}"/>
              </a:ext>
            </a:extLst>
          </p:cNvPr>
          <p:cNvSpPr>
            <a:spLocks noGrp="1"/>
          </p:cNvSpPr>
          <p:nvPr>
            <p:ph type="title"/>
            <p:custDataLst>
              <p:tags r:id="rId2"/>
            </p:custDataLst>
          </p:nvPr>
        </p:nvSpPr>
        <p:spPr>
          <a:xfrm>
            <a:off x="1284905" y="784750"/>
            <a:ext cx="8072712" cy="1618489"/>
          </a:xfrm>
        </p:spPr>
        <p:txBody>
          <a:bodyPr anchor="ctr">
            <a:normAutofit/>
          </a:bodyPr>
          <a:lstStyle/>
          <a:p>
            <a:r>
              <a:rPr lang="en-US" sz="6000" b="1" dirty="0"/>
              <a:t>Food Substitution</a:t>
            </a:r>
          </a:p>
        </p:txBody>
      </p:sp>
      <p:sp>
        <p:nvSpPr>
          <p:cNvPr id="3" name="Content Placeholder 2">
            <a:extLst>
              <a:ext uri="{FF2B5EF4-FFF2-40B4-BE49-F238E27FC236}">
                <a16:creationId xmlns:a16="http://schemas.microsoft.com/office/drawing/2014/main" id="{5BB60287-B855-4384-BE40-59E90A769A3F}"/>
              </a:ext>
            </a:extLst>
          </p:cNvPr>
          <p:cNvSpPr>
            <a:spLocks noGrp="1"/>
          </p:cNvSpPr>
          <p:nvPr>
            <p:ph idx="1"/>
            <p:custDataLst>
              <p:tags r:id="rId3"/>
            </p:custDataLst>
          </p:nvPr>
        </p:nvSpPr>
        <p:spPr>
          <a:xfrm>
            <a:off x="1284904" y="2403238"/>
            <a:ext cx="9619015" cy="3670011"/>
          </a:xfrm>
        </p:spPr>
        <p:txBody>
          <a:bodyPr anchor="t">
            <a:normAutofit fontScale="85000" lnSpcReduction="10000"/>
          </a:bodyPr>
          <a:lstStyle/>
          <a:p>
            <a:pPr marL="457200" indent="-412750">
              <a:spcBef>
                <a:spcPts val="0"/>
              </a:spcBef>
            </a:pPr>
            <a:r>
              <a:rPr lang="en-US" dirty="0"/>
              <a:t>Per the Vendor Agreement: </a:t>
            </a:r>
          </a:p>
          <a:p>
            <a:pPr lvl="1">
              <a:spcBef>
                <a:spcPts val="0"/>
              </a:spcBef>
              <a:buFont typeface="Wingdings" panose="05000000000000000000" pitchFamily="2" charset="2"/>
              <a:buChar char="ü"/>
            </a:pPr>
            <a:r>
              <a:rPr lang="en-US" sz="2800" dirty="0"/>
              <a:t>Vendors must provide to the WIC customer only the approved supplemental foods, fruit, and vegetables contained in the authorized product list (APL) after it has been determined that the WIC customer has an available balance for the item on the date of the transaction</a:t>
            </a:r>
          </a:p>
          <a:p>
            <a:pPr marL="501650" indent="-457200">
              <a:spcAft>
                <a:spcPts val="600"/>
              </a:spcAft>
            </a:pPr>
            <a:r>
              <a:rPr lang="en-US" b="1" dirty="0"/>
              <a:t>Vendors cannot substitute one food subcategory in place of another or a food item that is not WIC approved in place of a WIC-approved supplemental food.</a:t>
            </a:r>
          </a:p>
          <a:p>
            <a:pPr lvl="1">
              <a:buFont typeface="Wingdings" panose="05000000000000000000" pitchFamily="2" charset="2"/>
              <a:buChar char="ü"/>
            </a:pPr>
            <a:r>
              <a:rPr lang="en-US" sz="2800" dirty="0"/>
              <a:t>Federal violation that carries 1-year disqualification</a:t>
            </a:r>
          </a:p>
          <a:p>
            <a:pPr marL="1258888" lvl="2" indent="-457200">
              <a:buClr>
                <a:srgbClr val="967E96"/>
              </a:buClr>
            </a:pPr>
            <a:r>
              <a:rPr lang="en-US" sz="2800" b="1" dirty="0"/>
              <a:t>Example:</a:t>
            </a:r>
            <a:r>
              <a:rPr lang="en-US" sz="2800" dirty="0"/>
              <a:t>  Substituting Pediasure for Ensure or Cereal for Ensure</a:t>
            </a:r>
          </a:p>
        </p:txBody>
      </p:sp>
    </p:spTree>
    <p:custDataLst>
      <p:tags r:id="rId1"/>
    </p:custDataLst>
    <p:extLst>
      <p:ext uri="{BB962C8B-B14F-4D97-AF65-F5344CB8AC3E}">
        <p14:creationId xmlns:p14="http://schemas.microsoft.com/office/powerpoint/2010/main" val="16986521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2DBBA-5AA4-43F1-9F8A-9296D452CEC7}"/>
              </a:ext>
            </a:extLst>
          </p:cNvPr>
          <p:cNvSpPr>
            <a:spLocks noGrp="1"/>
          </p:cNvSpPr>
          <p:nvPr>
            <p:ph type="title"/>
            <p:custDataLst>
              <p:tags r:id="rId2"/>
            </p:custDataLst>
          </p:nvPr>
        </p:nvSpPr>
        <p:spPr>
          <a:xfrm>
            <a:off x="760412" y="226613"/>
            <a:ext cx="10668000" cy="1284513"/>
          </a:xfrm>
        </p:spPr>
        <p:txBody>
          <a:bodyPr>
            <a:noAutofit/>
          </a:bodyPr>
          <a:lstStyle/>
          <a:p>
            <a:r>
              <a:rPr lang="en-US" sz="5500" b="1" dirty="0">
                <a:solidFill>
                  <a:schemeClr val="tx1"/>
                </a:solidFill>
              </a:rPr>
              <a:t>Use of Scanning Sheets Prohibited</a:t>
            </a:r>
          </a:p>
        </p:txBody>
      </p:sp>
      <p:sp>
        <p:nvSpPr>
          <p:cNvPr id="3" name="Content Placeholder 2">
            <a:extLst>
              <a:ext uri="{FF2B5EF4-FFF2-40B4-BE49-F238E27FC236}">
                <a16:creationId xmlns:a16="http://schemas.microsoft.com/office/drawing/2014/main" id="{D3F1EF35-A962-4044-A1EF-99CF282E218C}"/>
              </a:ext>
            </a:extLst>
          </p:cNvPr>
          <p:cNvSpPr>
            <a:spLocks noGrp="1"/>
          </p:cNvSpPr>
          <p:nvPr>
            <p:ph idx="1"/>
            <p:custDataLst>
              <p:tags r:id="rId3"/>
            </p:custDataLst>
          </p:nvPr>
        </p:nvSpPr>
        <p:spPr>
          <a:xfrm>
            <a:off x="760412" y="1885217"/>
            <a:ext cx="6858000" cy="4103913"/>
          </a:xfrm>
        </p:spPr>
        <p:txBody>
          <a:bodyPr>
            <a:noAutofit/>
          </a:bodyPr>
          <a:lstStyle/>
          <a:p>
            <a:pPr marL="457200" indent="-412750"/>
            <a:r>
              <a:rPr lang="en-US" dirty="0">
                <a:solidFill>
                  <a:schemeClr val="tx1"/>
                </a:solidFill>
              </a:rPr>
              <a:t>Vendors cannot use a collection of UPC barcodes on scanning sheets, cash registers, computers, tablets, cell phones or any other similar electronic devices to transact eWIC</a:t>
            </a:r>
          </a:p>
          <a:p>
            <a:pPr marL="457200" indent="-412750">
              <a:lnSpc>
                <a:spcPct val="100000"/>
              </a:lnSpc>
              <a:buNone/>
            </a:pPr>
            <a:r>
              <a:rPr lang="en-US" dirty="0">
                <a:solidFill>
                  <a:schemeClr val="tx1"/>
                </a:solidFill>
              </a:rPr>
              <a:t> </a:t>
            </a:r>
          </a:p>
          <a:p>
            <a:pPr marL="457200" indent="-412750"/>
            <a:r>
              <a:rPr lang="en-US" dirty="0">
                <a:solidFill>
                  <a:schemeClr val="tx1"/>
                </a:solidFill>
              </a:rPr>
              <a:t>Failure to comply with this policy could result in termination of your WIC Vendor Agreement   </a:t>
            </a:r>
          </a:p>
        </p:txBody>
      </p:sp>
      <p:graphicFrame>
        <p:nvGraphicFramePr>
          <p:cNvPr id="5" name="Object 4">
            <a:extLst>
              <a:ext uri="{FF2B5EF4-FFF2-40B4-BE49-F238E27FC236}">
                <a16:creationId xmlns:a16="http://schemas.microsoft.com/office/drawing/2014/main" id="{D9528D54-D39B-4D21-821A-D53D9961BEBA}"/>
              </a:ext>
            </a:extLst>
          </p:cNvPr>
          <p:cNvGraphicFramePr>
            <a:graphicFrameLocks noChangeAspect="1"/>
          </p:cNvGraphicFramePr>
          <p:nvPr>
            <p:custDataLst>
              <p:tags r:id="rId4"/>
            </p:custDataLst>
            <p:extLst>
              <p:ext uri="{D42A27DB-BD31-4B8C-83A1-F6EECF244321}">
                <p14:modId xmlns:p14="http://schemas.microsoft.com/office/powerpoint/2010/main" val="3908828952"/>
              </p:ext>
            </p:extLst>
          </p:nvPr>
        </p:nvGraphicFramePr>
        <p:xfrm>
          <a:off x="7847012" y="1752600"/>
          <a:ext cx="3810001" cy="4369149"/>
        </p:xfrm>
        <a:graphic>
          <a:graphicData uri="http://schemas.openxmlformats.org/presentationml/2006/ole">
            <mc:AlternateContent xmlns:mc="http://schemas.openxmlformats.org/markup-compatibility/2006">
              <mc:Choice xmlns:v="urn:schemas-microsoft-com:vml" Requires="v">
                <p:oleObj name="Acrobat Document" r:id="rId7" imgW="5829199" imgH="7543800" progId="AcroExch.Document.DC">
                  <p:embed/>
                </p:oleObj>
              </mc:Choice>
              <mc:Fallback>
                <p:oleObj name="Acrobat Document" r:id="rId7" imgW="5829199" imgH="7543800" progId="AcroExch.Document.DC">
                  <p:embed/>
                  <p:pic>
                    <p:nvPicPr>
                      <p:cNvPr id="5" name="Object 4">
                        <a:extLst>
                          <a:ext uri="{FF2B5EF4-FFF2-40B4-BE49-F238E27FC236}">
                            <a16:creationId xmlns:a16="http://schemas.microsoft.com/office/drawing/2014/main" id="{D9528D54-D39B-4D21-821A-D53D9961BEBA}"/>
                          </a:ext>
                        </a:extLst>
                      </p:cNvPr>
                      <p:cNvPicPr/>
                      <p:nvPr/>
                    </p:nvPicPr>
                    <p:blipFill>
                      <a:blip r:embed="rId8"/>
                      <a:stretch>
                        <a:fillRect/>
                      </a:stretch>
                    </p:blipFill>
                    <p:spPr>
                      <a:xfrm>
                        <a:off x="7847012" y="1752600"/>
                        <a:ext cx="3810001" cy="4369149"/>
                      </a:xfrm>
                      <a:prstGeom prst="rect">
                        <a:avLst/>
                      </a:prstGeom>
                      <a:solidFill>
                        <a:schemeClr val="tx1"/>
                      </a:solidFill>
                      <a:ln>
                        <a:solidFill>
                          <a:schemeClr val="tx1"/>
                        </a:solidFill>
                      </a:ln>
                    </p:spPr>
                  </p:pic>
                </p:oleObj>
              </mc:Fallback>
            </mc:AlternateContent>
          </a:graphicData>
        </a:graphic>
      </p:graphicFrame>
    </p:spTree>
    <p:custDataLst>
      <p:tags r:id="rId1"/>
    </p:custDataLst>
    <p:extLst>
      <p:ext uri="{BB962C8B-B14F-4D97-AF65-F5344CB8AC3E}">
        <p14:creationId xmlns:p14="http://schemas.microsoft.com/office/powerpoint/2010/main" val="16776391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6067"/>
          <a:stretch/>
        </p:blipFill>
        <p:spPr bwMode="auto">
          <a:xfrm>
            <a:off x="7379712" y="2001762"/>
            <a:ext cx="3567901" cy="365590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 name="Right Triangle 74">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3532" y="623275"/>
            <a:ext cx="5140288"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034" name="Rectangle 2"/>
          <p:cNvSpPr>
            <a:spLocks noGrp="1" noChangeArrowheads="1"/>
          </p:cNvSpPr>
          <p:nvPr>
            <p:ph type="title"/>
            <p:custDataLst>
              <p:tags r:id="rId2"/>
            </p:custDataLst>
          </p:nvPr>
        </p:nvSpPr>
        <p:spPr>
          <a:xfrm>
            <a:off x="493167" y="607019"/>
            <a:ext cx="5899812" cy="1067797"/>
          </a:xfrm>
        </p:spPr>
        <p:txBody>
          <a:bodyPr>
            <a:normAutofit/>
          </a:bodyPr>
          <a:lstStyle/>
          <a:p>
            <a:pPr eaLnBrk="1" hangingPunct="1"/>
            <a:r>
              <a:rPr lang="en-US" sz="6000" b="1" dirty="0">
                <a:ea typeface="Tahoma" pitchFamily="34" charset="0"/>
                <a:cs typeface="Tahoma" pitchFamily="34" charset="0"/>
              </a:rPr>
              <a:t>Inventory Audits</a:t>
            </a:r>
          </a:p>
        </p:txBody>
      </p:sp>
      <p:sp>
        <p:nvSpPr>
          <p:cNvPr id="44035" name="Rectangle 3"/>
          <p:cNvSpPr>
            <a:spLocks noGrp="1" noChangeArrowheads="1"/>
          </p:cNvSpPr>
          <p:nvPr>
            <p:ph idx="1"/>
            <p:custDataLst>
              <p:tags r:id="rId3"/>
            </p:custDataLst>
          </p:nvPr>
        </p:nvSpPr>
        <p:spPr>
          <a:xfrm>
            <a:off x="205762" y="1953198"/>
            <a:ext cx="6197770" cy="4481760"/>
          </a:xfrm>
        </p:spPr>
        <p:txBody>
          <a:bodyPr anchor="t">
            <a:normAutofit fontScale="92500"/>
          </a:bodyPr>
          <a:lstStyle/>
          <a:p>
            <a:pPr marL="501650" indent="-457200"/>
            <a:r>
              <a:rPr lang="en-US" sz="3200" dirty="0">
                <a:ea typeface="Tahoma" pitchFamily="34" charset="0"/>
                <a:cs typeface="Tahoma" pitchFamily="34" charset="0"/>
              </a:rPr>
              <a:t>A vendor must make available at any reasonable time and place ALL: </a:t>
            </a:r>
          </a:p>
          <a:p>
            <a:pPr lvl="1">
              <a:buFont typeface="Wingdings" panose="05000000000000000000" pitchFamily="2" charset="2"/>
              <a:buChar char="q"/>
            </a:pPr>
            <a:r>
              <a:rPr lang="en-US" sz="3200" dirty="0">
                <a:ea typeface="Tahoma" pitchFamily="34" charset="0"/>
                <a:cs typeface="Tahoma" pitchFamily="34" charset="0"/>
              </a:rPr>
              <a:t>Program-related records: invoices, purchase orders, various tax and business records</a:t>
            </a:r>
          </a:p>
          <a:p>
            <a:pPr marL="501650" indent="-457200"/>
            <a:r>
              <a:rPr lang="en-US" sz="3200" dirty="0">
                <a:ea typeface="Tahoma" pitchFamily="34" charset="0"/>
                <a:cs typeface="Tahoma" pitchFamily="34" charset="0"/>
              </a:rPr>
              <a:t>MUST</a:t>
            </a:r>
            <a:r>
              <a:rPr lang="en-US" sz="3200" b="1" dirty="0">
                <a:ea typeface="Tahoma" pitchFamily="34" charset="0"/>
                <a:cs typeface="Tahoma" pitchFamily="34" charset="0"/>
              </a:rPr>
              <a:t> </a:t>
            </a:r>
            <a:r>
              <a:rPr lang="en-US" sz="3200" dirty="0">
                <a:ea typeface="Tahoma" pitchFamily="34" charset="0"/>
                <a:cs typeface="Tahoma" pitchFamily="34" charset="0"/>
              </a:rPr>
              <a:t>be retained 3 years or until audit pertaining to these records is resolved, whichever is later </a:t>
            </a:r>
          </a:p>
        </p:txBody>
      </p:sp>
    </p:spTree>
    <p:custDataLst>
      <p:tags r:id="rId1"/>
    </p:custDataLst>
    <p:extLst>
      <p:ext uri="{BB962C8B-B14F-4D97-AF65-F5344CB8AC3E}">
        <p14:creationId xmlns:p14="http://schemas.microsoft.com/office/powerpoint/2010/main" val="26027900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a:spLocks noGrp="1"/>
          </p:cNvSpPr>
          <p:nvPr>
            <p:ph type="title"/>
            <p:custDataLst>
              <p:tags r:id="rId2"/>
            </p:custDataLst>
          </p:nvPr>
        </p:nvSpPr>
        <p:spPr>
          <a:xfrm>
            <a:off x="1284905" y="654651"/>
            <a:ext cx="8072712" cy="1618489"/>
          </a:xfrm>
        </p:spPr>
        <p:txBody>
          <a:bodyPr anchor="ctr">
            <a:normAutofit/>
          </a:bodyPr>
          <a:lstStyle/>
          <a:p>
            <a:r>
              <a:rPr lang="en-US" sz="5500" b="1" dirty="0">
                <a:ea typeface="Tahoma" pitchFamily="34" charset="0"/>
                <a:cs typeface="Tahoma" pitchFamily="34" charset="0"/>
              </a:rPr>
              <a:t>Purchase Documentation Requirement</a:t>
            </a:r>
          </a:p>
        </p:txBody>
      </p:sp>
      <p:sp>
        <p:nvSpPr>
          <p:cNvPr id="6" name="Content Placeholder 3"/>
          <p:cNvSpPr>
            <a:spLocks noGrp="1"/>
          </p:cNvSpPr>
          <p:nvPr>
            <p:ph idx="1"/>
            <p:custDataLst>
              <p:tags r:id="rId3"/>
            </p:custDataLst>
          </p:nvPr>
        </p:nvSpPr>
        <p:spPr>
          <a:xfrm>
            <a:off x="1284904" y="2514600"/>
            <a:ext cx="9838707" cy="3581399"/>
          </a:xfrm>
        </p:spPr>
        <p:txBody>
          <a:bodyPr anchor="t">
            <a:normAutofit lnSpcReduction="10000"/>
          </a:bodyPr>
          <a:lstStyle/>
          <a:p>
            <a:pPr marL="457200" indent="-412750"/>
            <a:r>
              <a:rPr lang="en-US" sz="2400" dirty="0">
                <a:ea typeface="Tahoma" pitchFamily="34" charset="0"/>
                <a:cs typeface="Tahoma" pitchFamily="34" charset="0"/>
              </a:rPr>
              <a:t>Specific requirements for purchase documentation of WIC supplemental foods</a:t>
            </a:r>
          </a:p>
          <a:p>
            <a:pPr marL="457200" indent="-412750">
              <a:spcAft>
                <a:spcPts val="1200"/>
              </a:spcAft>
            </a:pPr>
            <a:r>
              <a:rPr lang="en-US" sz="2400" dirty="0">
                <a:ea typeface="Tahoma" pitchFamily="34" charset="0"/>
                <a:cs typeface="Tahoma" pitchFamily="34" charset="0"/>
              </a:rPr>
              <a:t>Invoices, receipts, purchase orders, and any other proofs of purchase for WIC supplemental foods must include the following:</a:t>
            </a:r>
          </a:p>
          <a:p>
            <a:pPr lvl="1">
              <a:buFont typeface="Wingdings" panose="05000000000000000000" pitchFamily="2" charset="2"/>
              <a:buChar char="ü"/>
            </a:pPr>
            <a:r>
              <a:rPr lang="en-US" dirty="0">
                <a:ea typeface="Tahoma" pitchFamily="34" charset="0"/>
                <a:cs typeface="Tahoma" pitchFamily="34" charset="0"/>
              </a:rPr>
              <a:t>The name of the seller and be prepared entirely by the seller or on the seller’s business letterhead;</a:t>
            </a:r>
          </a:p>
          <a:p>
            <a:pPr lvl="1">
              <a:buFont typeface="Wingdings" panose="05000000000000000000" pitchFamily="2" charset="2"/>
              <a:buChar char="ü"/>
            </a:pPr>
            <a:r>
              <a:rPr lang="en-US" dirty="0">
                <a:ea typeface="Tahoma" pitchFamily="34" charset="0"/>
                <a:cs typeface="Tahoma" pitchFamily="34" charset="0"/>
              </a:rPr>
              <a:t>The date of purchase and the date the authorized vendor received the WIC supplemental food at the store if this date is different;</a:t>
            </a:r>
          </a:p>
          <a:p>
            <a:pPr lvl="1">
              <a:buFont typeface="Wingdings" panose="05000000000000000000" pitchFamily="2" charset="2"/>
              <a:buChar char="ü"/>
            </a:pPr>
            <a:r>
              <a:rPr lang="en-US" dirty="0">
                <a:ea typeface="Tahoma" pitchFamily="34" charset="0"/>
                <a:cs typeface="Tahoma" pitchFamily="34" charset="0"/>
              </a:rPr>
              <a:t>A description of each WIC supplemental food item purchased, including brand name, unit size, type or form, and quantity</a:t>
            </a:r>
            <a:endParaRPr lang="en-US" sz="1700" dirty="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780425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546" name="Rectangle 4"/>
          <p:cNvSpPr>
            <a:spLocks noGrp="1" noChangeArrowheads="1"/>
          </p:cNvSpPr>
          <p:nvPr>
            <p:ph type="title"/>
            <p:custDataLst>
              <p:tags r:id="rId2"/>
            </p:custDataLst>
          </p:nvPr>
        </p:nvSpPr>
        <p:spPr>
          <a:xfrm>
            <a:off x="1284905" y="803929"/>
            <a:ext cx="8072712" cy="1618489"/>
          </a:xfrm>
        </p:spPr>
        <p:txBody>
          <a:bodyPr anchor="ctr">
            <a:normAutofit/>
          </a:bodyPr>
          <a:lstStyle/>
          <a:p>
            <a:pPr eaLnBrk="1" hangingPunct="1"/>
            <a:r>
              <a:rPr lang="en-US" sz="5500" b="1" dirty="0">
                <a:ea typeface="Tahoma" pitchFamily="34" charset="0"/>
                <a:cs typeface="Tahoma" pitchFamily="34" charset="0"/>
              </a:rPr>
              <a:t>Violations Detected During An Inventory Audit</a:t>
            </a:r>
          </a:p>
        </p:txBody>
      </p:sp>
      <p:sp>
        <p:nvSpPr>
          <p:cNvPr id="108547" name="Rectangle 5"/>
          <p:cNvSpPr>
            <a:spLocks noGrp="1" noChangeArrowheads="1"/>
          </p:cNvSpPr>
          <p:nvPr>
            <p:ph idx="1"/>
            <p:custDataLst>
              <p:tags r:id="rId3"/>
            </p:custDataLst>
          </p:nvPr>
        </p:nvSpPr>
        <p:spPr>
          <a:xfrm>
            <a:off x="1284904" y="2743201"/>
            <a:ext cx="9152907" cy="3310870"/>
          </a:xfrm>
        </p:spPr>
        <p:txBody>
          <a:bodyPr anchor="t">
            <a:normAutofit lnSpcReduction="10000"/>
          </a:bodyPr>
          <a:lstStyle/>
          <a:p>
            <a:pPr marL="344488" indent="-300038" eaLnBrk="1" hangingPunct="1"/>
            <a:r>
              <a:rPr lang="en-US" dirty="0">
                <a:ea typeface="Tahoma" pitchFamily="34" charset="0"/>
                <a:cs typeface="Tahoma" pitchFamily="34" charset="0"/>
              </a:rPr>
              <a:t>Claiming reimbursement for the sale of an amount of a specific supplemental food item which exceeds the store’s documented inventory of that supplemental food item for six or more days within the 60-day period. The six or more days do not have to be consecutive</a:t>
            </a:r>
          </a:p>
          <a:p>
            <a:pPr marL="344488" indent="-300038" eaLnBrk="1" hangingPunct="1">
              <a:buNone/>
            </a:pPr>
            <a:endParaRPr lang="en-US" dirty="0">
              <a:ea typeface="Tahoma" pitchFamily="34" charset="0"/>
              <a:cs typeface="Tahoma" pitchFamily="34" charset="0"/>
            </a:endParaRPr>
          </a:p>
          <a:p>
            <a:pPr marL="344488" indent="-300038" eaLnBrk="1" hangingPunct="1"/>
            <a:r>
              <a:rPr lang="en-US" dirty="0">
                <a:ea typeface="Tahoma" pitchFamily="34" charset="0"/>
                <a:cs typeface="Tahoma" pitchFamily="34" charset="0"/>
              </a:rPr>
              <a:t>Inability to provide records or providing false records is also a violation</a:t>
            </a:r>
          </a:p>
          <a:p>
            <a:pPr eaLnBrk="1" hangingPunct="1"/>
            <a:endParaRPr lang="en-US" sz="2200" dirty="0">
              <a:latin typeface="Constantia" panose="02030602050306030303" pitchFamily="18" charset="0"/>
              <a:ea typeface="Tahoma" pitchFamily="34" charset="0"/>
              <a:cs typeface="Tahoma" pitchFamily="34" charset="0"/>
            </a:endParaRPr>
          </a:p>
          <a:p>
            <a:pPr marL="0" indent="0">
              <a:buNone/>
            </a:pPr>
            <a:endParaRPr lang="en-US" sz="2200" dirty="0">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3491314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1" name="Right Triangle 20">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3" name="Rectangle 2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5" name="Title 4">
            <a:extLst>
              <a:ext uri="{FF2B5EF4-FFF2-40B4-BE49-F238E27FC236}">
                <a16:creationId xmlns:a16="http://schemas.microsoft.com/office/drawing/2014/main" id="{3A030A91-191F-492D-8D2E-2033F41CA85F}"/>
              </a:ext>
            </a:extLst>
          </p:cNvPr>
          <p:cNvSpPr>
            <a:spLocks noGrp="1"/>
          </p:cNvSpPr>
          <p:nvPr>
            <p:ph type="ctrTitle"/>
          </p:nvPr>
        </p:nvSpPr>
        <p:spPr>
          <a:xfrm>
            <a:off x="4543558" y="1581326"/>
            <a:ext cx="6703321" cy="3779568"/>
          </a:xfrm>
        </p:spPr>
        <p:txBody>
          <a:bodyPr anchor="ctr">
            <a:normAutofit/>
          </a:bodyPr>
          <a:lstStyle/>
          <a:p>
            <a:pPr algn="l"/>
            <a:r>
              <a:rPr lang="en-US" sz="10300" dirty="0"/>
              <a:t>Questions?</a:t>
            </a:r>
          </a:p>
        </p:txBody>
      </p:sp>
      <p:cxnSp>
        <p:nvCxnSpPr>
          <p:cNvPr id="25" name="Straight Connector 24">
            <a:extLst>
              <a:ext uri="{FF2B5EF4-FFF2-40B4-BE49-F238E27FC236}">
                <a16:creationId xmlns:a16="http://schemas.microsoft.com/office/drawing/2014/main" id="{BDF0D3DE-EC74-4C9F-AFA1-DC5CE5236B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290"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02353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3297" name="Picture 1"/>
          <p:cNvPicPr>
            <a:picLocks noChangeAspect="1" noChangeArrowheads="1"/>
          </p:cNvPicPr>
          <p:nvPr/>
        </p:nvPicPr>
        <p:blipFill rotWithShape="1">
          <a:blip r:embed="rId6" cstate="print"/>
          <a:srcRect t="18828" r="-1" b="31435"/>
          <a:stretch/>
        </p:blipFill>
        <p:spPr bwMode="auto">
          <a:xfrm>
            <a:off x="621513" y="623282"/>
            <a:ext cx="4029864" cy="2764577"/>
          </a:xfrm>
          <a:prstGeom prst="rect">
            <a:avLst/>
          </a:prstGeom>
          <a:noFill/>
        </p:spPr>
      </p:pic>
      <p:pic>
        <p:nvPicPr>
          <p:cNvPr id="3074" name="Picture 2" descr="S:\NSB\Resources\PHOTOS-CLIPART\Child Care\Permission To Use\AA Boy Apple_Fotolia_1482034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7575" r="-2" b="36823"/>
          <a:stretch/>
        </p:blipFill>
        <p:spPr bwMode="auto">
          <a:xfrm>
            <a:off x="621513" y="3466572"/>
            <a:ext cx="4031570" cy="2764578"/>
          </a:xfrm>
          <a:prstGeom prst="rect">
            <a:avLst/>
          </a:prstGeom>
          <a:noFill/>
          <a:extLst>
            <a:ext uri="{909E8E84-426E-40DD-AFC4-6F175D3DCCD1}">
              <a14:hiddenFill xmlns:a14="http://schemas.microsoft.com/office/drawing/2010/main">
                <a:solidFill>
                  <a:srgbClr val="FFFFFF"/>
                </a:solidFill>
              </a14:hiddenFill>
            </a:ext>
          </a:extLst>
        </p:spPr>
      </p:pic>
      <p:sp>
        <p:nvSpPr>
          <p:cNvPr id="75" name="Right Triangle 74">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4733" y="623275"/>
            <a:ext cx="656908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6" name="Rectangle 2"/>
          <p:cNvSpPr>
            <a:spLocks noGrp="1" noChangeArrowheads="1"/>
          </p:cNvSpPr>
          <p:nvPr>
            <p:ph type="title"/>
            <p:custDataLst>
              <p:tags r:id="rId2"/>
            </p:custDataLst>
          </p:nvPr>
        </p:nvSpPr>
        <p:spPr>
          <a:xfrm>
            <a:off x="5464236" y="843368"/>
            <a:ext cx="5640843" cy="1597228"/>
          </a:xfrm>
        </p:spPr>
        <p:txBody>
          <a:bodyPr>
            <a:normAutofit/>
          </a:bodyPr>
          <a:lstStyle/>
          <a:p>
            <a:pPr eaLnBrk="1" hangingPunct="1"/>
            <a:r>
              <a:rPr lang="en-US" sz="5300" b="1" dirty="0">
                <a:ea typeface="Tahoma" pitchFamily="34" charset="0"/>
                <a:cs typeface="Tahoma" pitchFamily="34" charset="0"/>
              </a:rPr>
              <a:t>WIC Works!</a:t>
            </a:r>
          </a:p>
        </p:txBody>
      </p:sp>
      <p:sp>
        <p:nvSpPr>
          <p:cNvPr id="6147" name="Rectangle 3"/>
          <p:cNvSpPr>
            <a:spLocks noGrp="1" noChangeArrowheads="1"/>
          </p:cNvSpPr>
          <p:nvPr>
            <p:ph idx="1"/>
            <p:custDataLst>
              <p:tags r:id="rId3"/>
            </p:custDataLst>
          </p:nvPr>
        </p:nvSpPr>
        <p:spPr>
          <a:xfrm>
            <a:off x="5464235" y="2514600"/>
            <a:ext cx="5640843" cy="3716550"/>
          </a:xfrm>
        </p:spPr>
        <p:txBody>
          <a:bodyPr anchor="t">
            <a:normAutofit lnSpcReduction="10000"/>
          </a:bodyPr>
          <a:lstStyle/>
          <a:p>
            <a:pPr marL="457200" indent="-412750" eaLnBrk="1" hangingPunct="1"/>
            <a:r>
              <a:rPr lang="en-US" dirty="0">
                <a:latin typeface="+mj-lt"/>
                <a:ea typeface="Tahoma" pitchFamily="34" charset="0"/>
                <a:cs typeface="Tahoma" pitchFamily="34" charset="0"/>
              </a:rPr>
              <a:t>In NC, every WIC dollar spent on a pregnant woman saves  multiple dollars in newborn health care costs</a:t>
            </a:r>
          </a:p>
          <a:p>
            <a:pPr marL="457200" indent="-412750" eaLnBrk="1" hangingPunct="1"/>
            <a:endParaRPr lang="en-US" dirty="0">
              <a:latin typeface="+mj-lt"/>
              <a:ea typeface="Tahoma" pitchFamily="34" charset="0"/>
              <a:cs typeface="Tahoma" pitchFamily="34" charset="0"/>
            </a:endParaRPr>
          </a:p>
          <a:p>
            <a:pPr marL="457200" indent="-412750" eaLnBrk="1" hangingPunct="1"/>
            <a:r>
              <a:rPr lang="en-US" dirty="0">
                <a:latin typeface="+mj-lt"/>
                <a:ea typeface="Tahoma" pitchFamily="34" charset="0"/>
                <a:cs typeface="Tahoma" pitchFamily="34" charset="0"/>
              </a:rPr>
              <a:t>Children on WIC have better diets; particularly for Vitamin C, Thiamin, Protein, Niacin and Vitamin B</a:t>
            </a:r>
            <a:r>
              <a:rPr lang="en-US" baseline="-25000" dirty="0">
                <a:latin typeface="+mj-lt"/>
                <a:ea typeface="Tahoma" pitchFamily="34" charset="0"/>
                <a:cs typeface="Tahoma" pitchFamily="34" charset="0"/>
              </a:rPr>
              <a:t>6</a:t>
            </a:r>
          </a:p>
        </p:txBody>
      </p:sp>
    </p:spTree>
    <p:custDataLst>
      <p:tags r:id="rId1"/>
    </p:custDataLst>
    <p:extLst>
      <p:ext uri="{BB962C8B-B14F-4D97-AF65-F5344CB8AC3E}">
        <p14:creationId xmlns:p14="http://schemas.microsoft.com/office/powerpoint/2010/main" val="35560089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custDataLst>
              <p:tags r:id="rId2"/>
            </p:custDataLst>
          </p:nvPr>
        </p:nvSpPr>
        <p:spPr>
          <a:xfrm>
            <a:off x="1051681" y="403949"/>
            <a:ext cx="10055781" cy="891451"/>
          </a:xfrm>
        </p:spPr>
        <p:txBody>
          <a:bodyPr>
            <a:normAutofit fontScale="90000"/>
          </a:bodyPr>
          <a:lstStyle/>
          <a:p>
            <a:pPr algn="ctr" eaLnBrk="1" hangingPunct="1"/>
            <a:r>
              <a:rPr lang="en-US" sz="6000" b="1" dirty="0">
                <a:ea typeface="Tahoma" pitchFamily="34" charset="0"/>
                <a:cs typeface="Tahoma" pitchFamily="34" charset="0"/>
              </a:rPr>
              <a:t>Vendor Claims</a:t>
            </a:r>
          </a:p>
        </p:txBody>
      </p:sp>
      <p:graphicFrame>
        <p:nvGraphicFramePr>
          <p:cNvPr id="107525" name="Rectangle 3">
            <a:extLst>
              <a:ext uri="{FF2B5EF4-FFF2-40B4-BE49-F238E27FC236}">
                <a16:creationId xmlns:a16="http://schemas.microsoft.com/office/drawing/2014/main" id="{701E7DDB-B608-4165-906D-874FC24EAB38}"/>
              </a:ext>
            </a:extLst>
          </p:cNvPr>
          <p:cNvGraphicFramePr>
            <a:graphicFrameLocks noGrp="1"/>
          </p:cNvGraphicFramePr>
          <p:nvPr>
            <p:ph idx="1"/>
            <p:custDataLst>
              <p:tags r:id="rId3"/>
            </p:custDataLst>
            <p:extLst>
              <p:ext uri="{D42A27DB-BD31-4B8C-83A1-F6EECF244321}">
                <p14:modId xmlns:p14="http://schemas.microsoft.com/office/powerpoint/2010/main" val="2067839843"/>
              </p:ext>
            </p:extLst>
          </p:nvPr>
        </p:nvGraphicFramePr>
        <p:xfrm>
          <a:off x="809718" y="1420985"/>
          <a:ext cx="10591800" cy="512240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Date Placeholder 1"/>
          <p:cNvSpPr>
            <a:spLocks noGrp="1"/>
          </p:cNvSpPr>
          <p:nvPr>
            <p:ph type="dt" sz="half" idx="10"/>
            <p:custDataLst>
              <p:tags r:id="rId4"/>
            </p:custDataLst>
          </p:nvPr>
        </p:nvSpPr>
        <p:spPr/>
        <p:txBody>
          <a:bodyPr>
            <a:normAutofit/>
          </a:bodyPr>
          <a:lstStyle/>
          <a:p>
            <a:pPr>
              <a:spcAft>
                <a:spcPts val="600"/>
              </a:spcAft>
            </a:pPr>
            <a:r>
              <a:rPr lang="en-US" dirty="0"/>
              <a:t> </a:t>
            </a:r>
          </a:p>
        </p:txBody>
      </p:sp>
    </p:spTree>
    <p:custDataLst>
      <p:tags r:id="rId1"/>
    </p:custDataLst>
    <p:extLst>
      <p:ext uri="{BB962C8B-B14F-4D97-AF65-F5344CB8AC3E}">
        <p14:creationId xmlns:p14="http://schemas.microsoft.com/office/powerpoint/2010/main" val="29557760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1278835" y="812894"/>
            <a:ext cx="10067307" cy="1618489"/>
          </a:xfrm>
        </p:spPr>
        <p:txBody>
          <a:bodyPr anchor="ctr">
            <a:normAutofit/>
          </a:bodyPr>
          <a:lstStyle/>
          <a:p>
            <a:r>
              <a:rPr lang="en-US" sz="5500" b="1" dirty="0">
                <a:ea typeface="Tahoma" pitchFamily="34" charset="0"/>
                <a:cs typeface="Tahoma" pitchFamily="34" charset="0"/>
              </a:rPr>
              <a:t>Claims Assessed for Vendor Violations</a:t>
            </a:r>
          </a:p>
        </p:txBody>
      </p:sp>
      <p:sp>
        <p:nvSpPr>
          <p:cNvPr id="4" name="Content Placeholder 3"/>
          <p:cNvSpPr>
            <a:spLocks noGrp="1"/>
          </p:cNvSpPr>
          <p:nvPr>
            <p:ph idx="1"/>
            <p:custDataLst>
              <p:tags r:id="rId3"/>
            </p:custDataLst>
          </p:nvPr>
        </p:nvSpPr>
        <p:spPr>
          <a:xfrm>
            <a:off x="1278835" y="2621002"/>
            <a:ext cx="9533907" cy="3337035"/>
          </a:xfrm>
        </p:spPr>
        <p:txBody>
          <a:bodyPr anchor="t">
            <a:normAutofit fontScale="92500" lnSpcReduction="20000"/>
          </a:bodyPr>
          <a:lstStyle/>
          <a:p>
            <a:pPr marL="457200" indent="-412750"/>
            <a:r>
              <a:rPr lang="en-US" dirty="0">
                <a:ea typeface="Tahoma" pitchFamily="34" charset="0"/>
                <a:cs typeface="Tahoma" pitchFamily="34" charset="0"/>
              </a:rPr>
              <a:t>If a vendor is assessed a claim, the vendor must reimburse the State WIC Agency in full or agree to a repayment plan within 30 days of written notification of the claim</a:t>
            </a:r>
          </a:p>
          <a:p>
            <a:pPr lvl="1">
              <a:buFont typeface="Wingdings" panose="05000000000000000000" pitchFamily="2" charset="2"/>
              <a:buChar char="ü"/>
            </a:pPr>
            <a:r>
              <a:rPr lang="en-US" sz="2800" dirty="0">
                <a:ea typeface="Tahoma" pitchFamily="34" charset="0"/>
                <a:cs typeface="Tahoma" pitchFamily="34" charset="0"/>
              </a:rPr>
              <a:t>Failure to do so will lead to termination of the WIC Vendor Agreement</a:t>
            </a:r>
          </a:p>
          <a:p>
            <a:pPr marL="457200" indent="-412750"/>
            <a:r>
              <a:rPr lang="en-US" dirty="0">
                <a:ea typeface="Tahoma" pitchFamily="34" charset="0"/>
                <a:cs typeface="Tahoma" pitchFamily="34" charset="0"/>
              </a:rPr>
              <a:t>A vendor applicant cannot be authorized if any of the vendor applicant’s owners, officers or managers currently have or previously had a financial interest in a WIC Vendor that was assessed a claim by the WIC Program and the claim has not been paid in full</a:t>
            </a:r>
          </a:p>
          <a:p>
            <a:endParaRPr lang="en-US" sz="20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262637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570" name="Rectangle 5"/>
          <p:cNvSpPr>
            <a:spLocks noGrp="1" noChangeArrowheads="1"/>
          </p:cNvSpPr>
          <p:nvPr>
            <p:ph type="title"/>
            <p:custDataLst>
              <p:tags r:id="rId2"/>
            </p:custDataLst>
          </p:nvPr>
        </p:nvSpPr>
        <p:spPr>
          <a:xfrm>
            <a:off x="1274351" y="827313"/>
            <a:ext cx="8072712" cy="1618489"/>
          </a:xfrm>
        </p:spPr>
        <p:txBody>
          <a:bodyPr anchor="ctr">
            <a:normAutofit/>
          </a:bodyPr>
          <a:lstStyle/>
          <a:p>
            <a:pPr eaLnBrk="1" hangingPunct="1"/>
            <a:r>
              <a:rPr lang="en-US" sz="7100" b="1" dirty="0">
                <a:ea typeface="Tahoma" pitchFamily="34" charset="0"/>
                <a:cs typeface="Tahoma" pitchFamily="34" charset="0"/>
              </a:rPr>
              <a:t>Disqualification</a:t>
            </a:r>
            <a:r>
              <a:rPr lang="en-US" sz="7100" dirty="0">
                <a:latin typeface="Constantia" panose="02030602050306030303" pitchFamily="18" charset="0"/>
                <a:ea typeface="Tahoma" pitchFamily="34" charset="0"/>
                <a:cs typeface="Tahoma" pitchFamily="34" charset="0"/>
              </a:rPr>
              <a:t> </a:t>
            </a:r>
          </a:p>
        </p:txBody>
      </p:sp>
      <p:sp>
        <p:nvSpPr>
          <p:cNvPr id="109571" name="Rectangle 6"/>
          <p:cNvSpPr>
            <a:spLocks noGrp="1" noChangeArrowheads="1"/>
          </p:cNvSpPr>
          <p:nvPr>
            <p:ph idx="1"/>
            <p:custDataLst>
              <p:tags r:id="rId3"/>
            </p:custDataLst>
          </p:nvPr>
        </p:nvSpPr>
        <p:spPr>
          <a:xfrm>
            <a:off x="1274351" y="2557443"/>
            <a:ext cx="9762507" cy="3562073"/>
          </a:xfrm>
        </p:spPr>
        <p:txBody>
          <a:bodyPr anchor="t">
            <a:normAutofit lnSpcReduction="10000"/>
          </a:bodyPr>
          <a:lstStyle/>
          <a:p>
            <a:pPr marL="501650" indent="-457200" eaLnBrk="1" hangingPunct="1"/>
            <a:r>
              <a:rPr lang="en-US" dirty="0">
                <a:ea typeface="Tahoma" pitchFamily="34" charset="0"/>
                <a:cs typeface="Tahoma" pitchFamily="34" charset="0"/>
              </a:rPr>
              <a:t>Ranges from 60 days to permanent</a:t>
            </a:r>
          </a:p>
          <a:p>
            <a:pPr marL="501650" indent="-457200" eaLnBrk="1" hangingPunct="1"/>
            <a:endParaRPr lang="en-US" dirty="0">
              <a:ea typeface="Tahoma" pitchFamily="34" charset="0"/>
              <a:cs typeface="Tahoma" pitchFamily="34" charset="0"/>
            </a:endParaRPr>
          </a:p>
          <a:p>
            <a:pPr marL="501650" indent="-457200" eaLnBrk="1" hangingPunct="1">
              <a:spcAft>
                <a:spcPts val="600"/>
              </a:spcAft>
            </a:pPr>
            <a:r>
              <a:rPr lang="en-US" dirty="0">
                <a:ea typeface="Tahoma" pitchFamily="34" charset="0"/>
                <a:cs typeface="Tahoma" pitchFamily="34" charset="0"/>
              </a:rPr>
              <a:t>WIC status may impact status with SNAP (formerly the Food Stamp Program)</a:t>
            </a:r>
          </a:p>
          <a:p>
            <a:pPr marL="1030288" lvl="1" indent="-571500">
              <a:buFont typeface="Wingdings" panose="05000000000000000000" pitchFamily="2" charset="2"/>
              <a:buChar char="ü"/>
            </a:pPr>
            <a:r>
              <a:rPr lang="en-US" sz="2800" dirty="0">
                <a:ea typeface="Tahoma" pitchFamily="34" charset="0"/>
                <a:cs typeface="Tahoma" pitchFamily="34" charset="0"/>
              </a:rPr>
              <a:t>Also referred to as Food &amp; Nutrition Services in North Carolina</a:t>
            </a:r>
          </a:p>
          <a:p>
            <a:pPr eaLnBrk="1" hangingPunct="1"/>
            <a:endParaRPr lang="en-US" dirty="0">
              <a:ea typeface="Tahoma" pitchFamily="34" charset="0"/>
              <a:cs typeface="Tahoma" pitchFamily="34" charset="0"/>
            </a:endParaRPr>
          </a:p>
          <a:p>
            <a:pPr marL="501650" indent="-457200" eaLnBrk="1" hangingPunct="1"/>
            <a:r>
              <a:rPr lang="en-US" dirty="0">
                <a:ea typeface="Tahoma" pitchFamily="34" charset="0"/>
                <a:cs typeface="Tahoma" pitchFamily="34" charset="0"/>
              </a:rPr>
              <a:t>Vendor has right to appeal</a:t>
            </a:r>
          </a:p>
        </p:txBody>
      </p:sp>
      <p:sp>
        <p:nvSpPr>
          <p:cNvPr id="2" name="Date Placeholder 1"/>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7797888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94D662-CFC4-41D9-8F04-E854D1DF01C6}"/>
              </a:ext>
            </a:extLst>
          </p:cNvPr>
          <p:cNvSpPr>
            <a:spLocks noGrp="1"/>
          </p:cNvSpPr>
          <p:nvPr>
            <p:ph type="title"/>
            <p:custDataLst>
              <p:tags r:id="rId2"/>
            </p:custDataLst>
          </p:nvPr>
        </p:nvSpPr>
        <p:spPr>
          <a:xfrm>
            <a:off x="1284905" y="745485"/>
            <a:ext cx="9686307" cy="1597141"/>
          </a:xfrm>
        </p:spPr>
        <p:txBody>
          <a:bodyPr anchor="ctr">
            <a:normAutofit/>
          </a:bodyPr>
          <a:lstStyle/>
          <a:p>
            <a:r>
              <a:rPr lang="en-US" sz="6000" b="1" dirty="0"/>
              <a:t>Vendor Disqualifications </a:t>
            </a:r>
          </a:p>
        </p:txBody>
      </p:sp>
      <p:sp>
        <p:nvSpPr>
          <p:cNvPr id="3" name="Content Placeholder 2">
            <a:extLst>
              <a:ext uri="{FF2B5EF4-FFF2-40B4-BE49-F238E27FC236}">
                <a16:creationId xmlns:a16="http://schemas.microsoft.com/office/drawing/2014/main" id="{B72D9238-1B5A-4FEF-A84A-E05CB77D62BC}"/>
              </a:ext>
            </a:extLst>
          </p:cNvPr>
          <p:cNvSpPr>
            <a:spLocks noGrp="1"/>
          </p:cNvSpPr>
          <p:nvPr>
            <p:ph idx="1"/>
            <p:custDataLst>
              <p:tags r:id="rId3"/>
            </p:custDataLst>
          </p:nvPr>
        </p:nvSpPr>
        <p:spPr>
          <a:xfrm>
            <a:off x="1284904" y="2342626"/>
            <a:ext cx="9686306" cy="3644273"/>
          </a:xfrm>
        </p:spPr>
        <p:txBody>
          <a:bodyPr anchor="t">
            <a:normAutofit/>
          </a:bodyPr>
          <a:lstStyle/>
          <a:p>
            <a:pPr marL="457200" indent="-412750">
              <a:spcAft>
                <a:spcPts val="600"/>
              </a:spcAft>
            </a:pPr>
            <a:r>
              <a:rPr lang="en-US" sz="2400" dirty="0"/>
              <a:t>Upon disqualification or termination, vendors are required to return their stand-beside equipment to Solutran within 10 business days </a:t>
            </a:r>
          </a:p>
          <a:p>
            <a:pPr lvl="1">
              <a:buFont typeface="Wingdings" panose="05000000000000000000" pitchFamily="2" charset="2"/>
              <a:buChar char="ü"/>
            </a:pPr>
            <a:r>
              <a:rPr lang="en-US" dirty="0"/>
              <a:t>Including all cords, cables, scanners and pin pads (if applicable)</a:t>
            </a:r>
          </a:p>
          <a:p>
            <a:pPr lvl="1">
              <a:buFont typeface="Wingdings" panose="05000000000000000000" pitchFamily="2" charset="2"/>
              <a:buChar char="ü"/>
            </a:pPr>
            <a:r>
              <a:rPr lang="en-US" dirty="0"/>
              <a:t>Solutran will provide a shipping label</a:t>
            </a:r>
          </a:p>
          <a:p>
            <a:pPr lvl="1"/>
            <a:endParaRPr lang="en-US" sz="2400" dirty="0"/>
          </a:p>
          <a:p>
            <a:pPr marL="457200" indent="-412750"/>
            <a:r>
              <a:rPr lang="en-US" sz="2400" dirty="0"/>
              <a:t>Failure to return all stand-beside equipment to Solutran will result in the initiation of an ACH debit from the vendor’s account </a:t>
            </a:r>
          </a:p>
          <a:p>
            <a:pPr marL="457200" indent="-412750"/>
            <a:r>
              <a:rPr lang="en-US" sz="2400" dirty="0"/>
              <a:t>If a vendor’s bank account has been closed, Local Agency Staff will be asked to retrieve all equipment from the vendor location </a:t>
            </a:r>
          </a:p>
        </p:txBody>
      </p:sp>
    </p:spTree>
    <p:custDataLst>
      <p:tags r:id="rId1"/>
    </p:custDataLst>
    <p:extLst>
      <p:ext uri="{BB962C8B-B14F-4D97-AF65-F5344CB8AC3E}">
        <p14:creationId xmlns:p14="http://schemas.microsoft.com/office/powerpoint/2010/main" val="35462423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a:spLocks noGrp="1" noChangeArrowheads="1"/>
          </p:cNvSpPr>
          <p:nvPr>
            <p:ph type="title"/>
            <p:custDataLst>
              <p:tags r:id="rId2"/>
            </p:custDataLst>
          </p:nvPr>
        </p:nvSpPr>
        <p:spPr>
          <a:xfrm>
            <a:off x="1284905" y="654651"/>
            <a:ext cx="8072712" cy="1618489"/>
          </a:xfrm>
        </p:spPr>
        <p:txBody>
          <a:bodyPr anchor="ctr">
            <a:normAutofit/>
          </a:bodyPr>
          <a:lstStyle/>
          <a:p>
            <a:pPr eaLnBrk="1" hangingPunct="1"/>
            <a:r>
              <a:rPr lang="en-US" sz="7100" b="1" dirty="0">
                <a:ea typeface="Tahoma" pitchFamily="34" charset="0"/>
                <a:cs typeface="Tahoma" pitchFamily="34" charset="0"/>
              </a:rPr>
              <a:t>Conflict of Interest</a:t>
            </a:r>
          </a:p>
        </p:txBody>
      </p:sp>
      <p:sp>
        <p:nvSpPr>
          <p:cNvPr id="6" name="Rectangle 5"/>
          <p:cNvSpPr>
            <a:spLocks noGrp="1" noChangeArrowheads="1"/>
          </p:cNvSpPr>
          <p:nvPr>
            <p:ph idx="1"/>
            <p:custDataLst>
              <p:tags r:id="rId3"/>
            </p:custDataLst>
          </p:nvPr>
        </p:nvSpPr>
        <p:spPr>
          <a:xfrm>
            <a:off x="1284905" y="2133600"/>
            <a:ext cx="9381507" cy="3898833"/>
          </a:xfrm>
        </p:spPr>
        <p:txBody>
          <a:bodyPr anchor="t">
            <a:noAutofit/>
          </a:bodyPr>
          <a:lstStyle/>
          <a:p>
            <a:pPr marL="457200" indent="-412750"/>
            <a:r>
              <a:rPr lang="en-US" sz="2300" dirty="0">
                <a:ea typeface="Tahoma" pitchFamily="34" charset="0"/>
                <a:cs typeface="Tahoma" pitchFamily="34" charset="0"/>
              </a:rPr>
              <a:t>A vendor shall not have any owner(s), officer(s) or manager(s) who are employed, or who have a spouse, child, or parent employed by the State WIC Agency or the Local WIC Agency serving the county in which the vendor conducts business</a:t>
            </a:r>
          </a:p>
          <a:p>
            <a:pPr marL="457200" indent="-412750"/>
            <a:r>
              <a:rPr lang="en-US" sz="2300" dirty="0">
                <a:ea typeface="Tahoma" pitchFamily="34" charset="0"/>
                <a:cs typeface="Tahoma" pitchFamily="34" charset="0"/>
              </a:rPr>
              <a:t>A vendor shall not have an employee who handles or transacts food benefits who is employed or has a spouse, child or parent who is employed by the State WIC Agency or the Local WIC Agency serving the county in which the vendor conducts business.</a:t>
            </a:r>
          </a:p>
          <a:p>
            <a:pPr marL="457200" indent="-412750" eaLnBrk="1" hangingPunct="1"/>
            <a:r>
              <a:rPr lang="en-US" sz="2300" dirty="0">
                <a:ea typeface="Tahoma" pitchFamily="34" charset="0"/>
                <a:cs typeface="Tahoma" pitchFamily="34" charset="0"/>
              </a:rPr>
              <a:t>Ask your staff if they have a spouse, child or parent who works for the WIC program</a:t>
            </a:r>
          </a:p>
          <a:p>
            <a:pPr lvl="1">
              <a:spcAft>
                <a:spcPts val="0"/>
              </a:spcAft>
              <a:buFont typeface="Wingdings" panose="05000000000000000000" pitchFamily="2" charset="2"/>
              <a:buChar char="ü"/>
            </a:pPr>
            <a:r>
              <a:rPr lang="en-US" sz="2300" dirty="0">
                <a:ea typeface="Tahoma" pitchFamily="34" charset="0"/>
                <a:cs typeface="Tahoma" pitchFamily="34" charset="0"/>
              </a:rPr>
              <a:t>If they do, report it to your vendor contact at your Local WIC Agency</a:t>
            </a:r>
          </a:p>
        </p:txBody>
      </p:sp>
    </p:spTree>
    <p:custDataLst>
      <p:tags r:id="rId1"/>
    </p:custDataLst>
    <p:extLst>
      <p:ext uri="{BB962C8B-B14F-4D97-AF65-F5344CB8AC3E}">
        <p14:creationId xmlns:p14="http://schemas.microsoft.com/office/powerpoint/2010/main" val="40583369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42" name="Rectangle 2"/>
          <p:cNvSpPr>
            <a:spLocks noGrp="1" noChangeArrowheads="1"/>
          </p:cNvSpPr>
          <p:nvPr>
            <p:ph type="title"/>
            <p:custDataLst>
              <p:tags r:id="rId2"/>
            </p:custDataLst>
          </p:nvPr>
        </p:nvSpPr>
        <p:spPr>
          <a:xfrm>
            <a:off x="1292282" y="623275"/>
            <a:ext cx="8072712" cy="1618489"/>
          </a:xfrm>
        </p:spPr>
        <p:txBody>
          <a:bodyPr anchor="ctr">
            <a:normAutofit/>
          </a:bodyPr>
          <a:lstStyle/>
          <a:p>
            <a:pPr eaLnBrk="1" hangingPunct="1"/>
            <a:r>
              <a:rPr lang="en-US" sz="7100" b="1" dirty="0">
                <a:ea typeface="Tahoma" pitchFamily="34" charset="0"/>
                <a:cs typeface="Tahoma" pitchFamily="34" charset="0"/>
              </a:rPr>
              <a:t>Routine Monitoring</a:t>
            </a:r>
          </a:p>
        </p:txBody>
      </p:sp>
      <p:sp>
        <p:nvSpPr>
          <p:cNvPr id="112643" name="Rectangle 3"/>
          <p:cNvSpPr>
            <a:spLocks noGrp="1" noChangeArrowheads="1"/>
          </p:cNvSpPr>
          <p:nvPr>
            <p:ph idx="1"/>
            <p:custDataLst>
              <p:tags r:id="rId3"/>
            </p:custDataLst>
          </p:nvPr>
        </p:nvSpPr>
        <p:spPr>
          <a:xfrm>
            <a:off x="1292282" y="2241763"/>
            <a:ext cx="9229107" cy="3893225"/>
          </a:xfrm>
        </p:spPr>
        <p:txBody>
          <a:bodyPr anchor="t">
            <a:normAutofit fontScale="85000" lnSpcReduction="10000"/>
          </a:bodyPr>
          <a:lstStyle/>
          <a:p>
            <a:pPr marL="469900" lvl="1" indent="-482600">
              <a:buSzPct val="85000"/>
            </a:pPr>
            <a:r>
              <a:rPr lang="en-US" sz="2800" i="0" dirty="0">
                <a:ea typeface="Tahoma" pitchFamily="34" charset="0"/>
                <a:cs typeface="Tahoma" pitchFamily="34" charset="0"/>
              </a:rPr>
              <a:t>Includes, but is not limited to:</a:t>
            </a:r>
          </a:p>
          <a:p>
            <a:pPr lvl="1">
              <a:spcAft>
                <a:spcPts val="600"/>
              </a:spcAft>
              <a:buSzPct val="85000"/>
              <a:buFont typeface="Courier New" panose="02070309020205020404" pitchFamily="49" charset="0"/>
              <a:buChar char="o"/>
            </a:pPr>
            <a:r>
              <a:rPr lang="en-US" sz="2800" i="0" dirty="0">
                <a:ea typeface="Tahoma" pitchFamily="34" charset="0"/>
                <a:cs typeface="Tahoma" pitchFamily="34" charset="0"/>
              </a:rPr>
              <a:t>Review of exempt infant formula and WIC-eligible nutritionals invoices and receipts</a:t>
            </a:r>
          </a:p>
          <a:p>
            <a:pPr marL="1466009" lvl="4" indent="-457200">
              <a:buSzPct val="85000"/>
              <a:buFont typeface="Wingdings" panose="05000000000000000000" pitchFamily="2" charset="2"/>
              <a:buChar char="ü"/>
            </a:pPr>
            <a:r>
              <a:rPr lang="en-US" sz="2800" dirty="0">
                <a:ea typeface="Tahoma" pitchFamily="34" charset="0"/>
                <a:cs typeface="Tahoma" pitchFamily="34" charset="0"/>
              </a:rPr>
              <a:t>Infant formula purchased and provided to WIC customers must be from a State-approved source</a:t>
            </a:r>
          </a:p>
          <a:p>
            <a:pPr marL="1466009" lvl="4" indent="-457200">
              <a:buSzPct val="85000"/>
              <a:buFont typeface="Wingdings" panose="05000000000000000000" pitchFamily="2" charset="2"/>
              <a:buChar char="ü"/>
            </a:pPr>
            <a:r>
              <a:rPr lang="en-US" sz="2800" dirty="0">
                <a:ea typeface="Tahoma" pitchFamily="34" charset="0"/>
                <a:cs typeface="Tahoma" pitchFamily="34" charset="0"/>
              </a:rPr>
              <a:t>Authorized vendors will have their WIC Vendor Agreement terminated for failure to comply with this requirement </a:t>
            </a:r>
          </a:p>
          <a:p>
            <a:pPr lvl="1">
              <a:buFont typeface="Courier New" panose="02070309020205020404" pitchFamily="49" charset="0"/>
              <a:buChar char="o"/>
            </a:pPr>
            <a:r>
              <a:rPr lang="en-US" sz="2800" i="0" dirty="0">
                <a:ea typeface="Tahoma" pitchFamily="34" charset="0"/>
                <a:cs typeface="Tahoma" pitchFamily="34" charset="0"/>
              </a:rPr>
              <a:t>Price checks</a:t>
            </a:r>
          </a:p>
          <a:p>
            <a:pPr lvl="1">
              <a:buFont typeface="Courier New" panose="02070309020205020404" pitchFamily="49" charset="0"/>
              <a:buChar char="o"/>
            </a:pPr>
            <a:r>
              <a:rPr lang="en-US" sz="2800" i="0" dirty="0">
                <a:ea typeface="Tahoma" pitchFamily="34" charset="0"/>
                <a:cs typeface="Tahoma" pitchFamily="34" charset="0"/>
              </a:rPr>
              <a:t>Treatment of WIC customers</a:t>
            </a:r>
          </a:p>
          <a:p>
            <a:pPr lvl="1">
              <a:buFont typeface="Courier New" panose="02070309020205020404" pitchFamily="49" charset="0"/>
              <a:buChar char="o"/>
            </a:pPr>
            <a:r>
              <a:rPr lang="en-US" sz="2800" i="0" dirty="0">
                <a:ea typeface="Tahoma" pitchFamily="34" charset="0"/>
                <a:cs typeface="Tahoma" pitchFamily="34" charset="0"/>
              </a:rPr>
              <a:t>Ensure stand-beside equipment used to transact eWIC is accessible</a:t>
            </a:r>
            <a:endParaRPr lang="en-US" i="0" dirty="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16780009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42" name="Rectangle 2"/>
          <p:cNvSpPr>
            <a:spLocks noGrp="1" noChangeArrowheads="1"/>
          </p:cNvSpPr>
          <p:nvPr>
            <p:ph type="title"/>
            <p:custDataLst>
              <p:tags r:id="rId2"/>
            </p:custDataLst>
          </p:nvPr>
        </p:nvSpPr>
        <p:spPr>
          <a:xfrm>
            <a:off x="980823" y="700599"/>
            <a:ext cx="10597268" cy="1618489"/>
          </a:xfrm>
        </p:spPr>
        <p:txBody>
          <a:bodyPr anchor="ctr">
            <a:noAutofit/>
          </a:bodyPr>
          <a:lstStyle/>
          <a:p>
            <a:pPr eaLnBrk="1" hangingPunct="1"/>
            <a:r>
              <a:rPr lang="en-US" sz="6000" b="1" dirty="0">
                <a:ea typeface="Tahoma" pitchFamily="34" charset="0"/>
                <a:cs typeface="Tahoma" pitchFamily="34" charset="0"/>
              </a:rPr>
              <a:t>Routine Monitoring continued</a:t>
            </a:r>
          </a:p>
        </p:txBody>
      </p:sp>
      <p:sp>
        <p:nvSpPr>
          <p:cNvPr id="112643" name="Rectangle 3"/>
          <p:cNvSpPr>
            <a:spLocks noGrp="1" noChangeArrowheads="1"/>
          </p:cNvSpPr>
          <p:nvPr>
            <p:ph idx="1"/>
            <p:custDataLst>
              <p:tags r:id="rId3"/>
            </p:custDataLst>
          </p:nvPr>
        </p:nvSpPr>
        <p:spPr>
          <a:xfrm>
            <a:off x="1141412" y="2516676"/>
            <a:ext cx="9525000" cy="3516893"/>
          </a:xfrm>
        </p:spPr>
        <p:txBody>
          <a:bodyPr anchor="t">
            <a:normAutofit/>
          </a:bodyPr>
          <a:lstStyle/>
          <a:p>
            <a:pPr marL="457200" indent="-412750">
              <a:spcAft>
                <a:spcPts val="1200"/>
              </a:spcAft>
            </a:pPr>
            <a:r>
              <a:rPr lang="en-US" sz="3200" dirty="0">
                <a:ea typeface="Tahoma" pitchFamily="34" charset="0"/>
                <a:cs typeface="Tahoma" pitchFamily="34" charset="0"/>
              </a:rPr>
              <a:t>Visits are documented and if violations found:</a:t>
            </a:r>
          </a:p>
          <a:p>
            <a:pPr lvl="1">
              <a:buFont typeface="Courier New" panose="02070309020205020404" pitchFamily="49" charset="0"/>
              <a:buChar char="o"/>
            </a:pPr>
            <a:r>
              <a:rPr lang="en-US" sz="3200" dirty="0">
                <a:ea typeface="Tahoma" pitchFamily="34" charset="0"/>
                <a:cs typeface="Tahoma" pitchFamily="34" charset="0"/>
              </a:rPr>
              <a:t>An occurrence of the violation is assessed</a:t>
            </a:r>
          </a:p>
          <a:p>
            <a:pPr lvl="1">
              <a:buFont typeface="Courier New" panose="02070309020205020404" pitchFamily="49" charset="0"/>
              <a:buChar char="o"/>
            </a:pPr>
            <a:endParaRPr lang="en-US" sz="3200" dirty="0">
              <a:ea typeface="Tahoma" pitchFamily="34" charset="0"/>
              <a:cs typeface="Tahoma" pitchFamily="34" charset="0"/>
            </a:endParaRPr>
          </a:p>
          <a:p>
            <a:pPr lvl="1">
              <a:buFont typeface="Courier New" panose="02070309020205020404" pitchFamily="49" charset="0"/>
              <a:buChar char="o"/>
            </a:pPr>
            <a:r>
              <a:rPr lang="en-US" sz="3200" dirty="0">
                <a:ea typeface="Tahoma" pitchFamily="34" charset="0"/>
                <a:cs typeface="Tahoma" pitchFamily="34" charset="0"/>
              </a:rPr>
              <a:t>The vendor must take steps to correct them</a:t>
            </a:r>
          </a:p>
          <a:p>
            <a:pPr lvl="1">
              <a:buFont typeface="Courier New" panose="02070309020205020404" pitchFamily="49" charset="0"/>
              <a:buChar char="o"/>
            </a:pPr>
            <a:endParaRPr lang="en-US" sz="3200" dirty="0">
              <a:ea typeface="Tahoma" pitchFamily="34" charset="0"/>
              <a:cs typeface="Tahoma" pitchFamily="34" charset="0"/>
            </a:endParaRPr>
          </a:p>
          <a:p>
            <a:pPr lvl="1">
              <a:buFont typeface="Courier New" panose="02070309020205020404" pitchFamily="49" charset="0"/>
              <a:buChar char="o"/>
            </a:pPr>
            <a:r>
              <a:rPr lang="en-US" sz="3200" dirty="0">
                <a:ea typeface="Tahoma" pitchFamily="34" charset="0"/>
                <a:cs typeface="Tahoma" pitchFamily="34" charset="0"/>
              </a:rPr>
              <a:t>Will be monitored again within 21 days</a:t>
            </a:r>
          </a:p>
          <a:p>
            <a:pPr eaLnBrk="1" hangingPunct="1"/>
            <a:endParaRPr lang="en-US" sz="3200" dirty="0">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32672045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653583" y="1230747"/>
            <a:ext cx="3852602" cy="4480726"/>
          </a:xfrm>
        </p:spPr>
        <p:txBody>
          <a:bodyPr>
            <a:normAutofit/>
          </a:bodyPr>
          <a:lstStyle/>
          <a:p>
            <a:pPr algn="ctr"/>
            <a:r>
              <a:rPr lang="en-US" sz="6000" b="1" dirty="0">
                <a:ea typeface="Tahoma" panose="020B0604030504040204" pitchFamily="34" charset="0"/>
                <a:cs typeface="Tahoma" panose="020B0604030504040204" pitchFamily="34" charset="0"/>
              </a:rPr>
              <a:t>Equitable Treatment</a:t>
            </a:r>
          </a:p>
        </p:txBody>
      </p:sp>
      <p:cxnSp>
        <p:nvCxnSpPr>
          <p:cNvPr id="15" name="Straight Connector 1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083"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custDataLst>
              <p:tags r:id="rId3"/>
            </p:custDataLst>
          </p:nvPr>
        </p:nvSpPr>
        <p:spPr>
          <a:xfrm>
            <a:off x="5027628" y="723011"/>
            <a:ext cx="6019767" cy="5411978"/>
          </a:xfrm>
        </p:spPr>
        <p:txBody>
          <a:bodyPr anchor="ctr">
            <a:normAutofit/>
          </a:bodyPr>
          <a:lstStyle/>
          <a:p>
            <a:pPr marL="457200" indent="-412750">
              <a:spcAft>
                <a:spcPts val="600"/>
              </a:spcAft>
            </a:pPr>
            <a:r>
              <a:rPr lang="en-US" sz="2400" dirty="0">
                <a:ea typeface="Tahoma" panose="020B0604030504040204" pitchFamily="34" charset="0"/>
                <a:cs typeface="Tahoma" panose="020B0604030504040204" pitchFamily="34" charset="0"/>
              </a:rPr>
              <a:t>Section 246.12(h)(3)iii of the Federal WIC Regulations requires WIC-authorized vendors to offer WIC Program participants the same courtesies that are offered to other (non-WIC) customers</a:t>
            </a:r>
          </a:p>
          <a:p>
            <a:pPr lvl="1">
              <a:buFont typeface="Wingdings" panose="05000000000000000000" pitchFamily="2" charset="2"/>
              <a:buChar char="ü"/>
            </a:pPr>
            <a:r>
              <a:rPr lang="en-US" dirty="0">
                <a:ea typeface="Tahoma" panose="020B0604030504040204" pitchFamily="34" charset="0"/>
                <a:cs typeface="Tahoma" panose="020B0604030504040204" pitchFamily="34" charset="0"/>
              </a:rPr>
              <a:t>WIC customers cannot be excluded from in-store promotions	</a:t>
            </a:r>
          </a:p>
          <a:p>
            <a:pPr marL="501650" indent="-457200">
              <a:spcAft>
                <a:spcPts val="600"/>
              </a:spcAft>
            </a:pPr>
            <a:r>
              <a:rPr lang="en-US" sz="2400" dirty="0">
                <a:ea typeface="Tahoma" panose="020B0604030504040204" pitchFamily="34" charset="0"/>
                <a:cs typeface="Tahoma" panose="020B0604030504040204" pitchFamily="34" charset="0"/>
              </a:rPr>
              <a:t>Failure to provide the same courtesies to WIC customers is a violation of Federal WIC regulations, thereby constituting a vendor violation</a:t>
            </a:r>
          </a:p>
          <a:p>
            <a:pPr lvl="1">
              <a:buFont typeface="Wingdings" panose="05000000000000000000" pitchFamily="2" charset="2"/>
              <a:buChar char="ü"/>
            </a:pPr>
            <a:r>
              <a:rPr lang="en-US" dirty="0">
                <a:ea typeface="Tahoma" panose="020B0604030504040204" pitchFamily="34" charset="0"/>
                <a:cs typeface="Tahoma" panose="020B0604030504040204" pitchFamily="34" charset="0"/>
              </a:rPr>
              <a:t>Discrimination on the basis of WIC participation</a:t>
            </a:r>
          </a:p>
          <a:p>
            <a:pPr lvl="1">
              <a:buFont typeface="Wingdings" panose="05000000000000000000" pitchFamily="2" charset="2"/>
              <a:buChar char="ü"/>
            </a:pPr>
            <a:r>
              <a:rPr lang="en-US" dirty="0">
                <a:ea typeface="Tahoma" panose="020B0604030504040204" pitchFamily="34" charset="0"/>
                <a:cs typeface="Tahoma" panose="020B0604030504040204" pitchFamily="34" charset="0"/>
              </a:rPr>
              <a:t>May result in disqualification</a:t>
            </a:r>
          </a:p>
        </p:txBody>
      </p:sp>
    </p:spTree>
    <p:custDataLst>
      <p:tags r:id="rId1"/>
    </p:custDataLst>
    <p:extLst>
      <p:ext uri="{BB962C8B-B14F-4D97-AF65-F5344CB8AC3E}">
        <p14:creationId xmlns:p14="http://schemas.microsoft.com/office/powerpoint/2010/main" val="27870612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648" y="321733"/>
            <a:ext cx="11543821"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702973" y="1186853"/>
            <a:ext cx="3868575" cy="4480726"/>
          </a:xfrm>
        </p:spPr>
        <p:txBody>
          <a:bodyPr>
            <a:normAutofit/>
          </a:bodyPr>
          <a:lstStyle/>
          <a:p>
            <a:pPr algn="r"/>
            <a:r>
              <a:rPr lang="en-US" sz="6000" b="1" dirty="0">
                <a:ea typeface="Tahoma" panose="020B0604030504040204" pitchFamily="34" charset="0"/>
                <a:cs typeface="Tahoma" panose="020B0604030504040204" pitchFamily="34" charset="0"/>
              </a:rPr>
              <a:t>Definitions</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083"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custDataLst>
              <p:tags r:id="rId3"/>
            </p:custDataLst>
          </p:nvPr>
        </p:nvSpPr>
        <p:spPr>
          <a:xfrm>
            <a:off x="5024075" y="990600"/>
            <a:ext cx="5998168" cy="5706534"/>
          </a:xfrm>
        </p:spPr>
        <p:txBody>
          <a:bodyPr anchor="ctr">
            <a:normAutofit/>
          </a:bodyPr>
          <a:lstStyle/>
          <a:p>
            <a:pPr marL="457200" indent="-412750"/>
            <a:r>
              <a:rPr lang="en-US" sz="2400" b="1" dirty="0">
                <a:ea typeface="Tahoma" panose="020B0604030504040204" pitchFamily="34" charset="0"/>
                <a:cs typeface="Tahoma" panose="020B0604030504040204" pitchFamily="34" charset="0"/>
              </a:rPr>
              <a:t>Incentive item</a:t>
            </a:r>
            <a:r>
              <a:rPr lang="en-US" sz="2400" dirty="0">
                <a:ea typeface="Tahoma" panose="020B0604030504040204" pitchFamily="34" charset="0"/>
                <a:cs typeface="Tahoma" panose="020B0604030504040204" pitchFamily="34" charset="0"/>
              </a:rPr>
              <a:t>- an item or service provided by a vendor to attract customers or encourage customer loyalty</a:t>
            </a:r>
          </a:p>
          <a:p>
            <a:pPr marL="457200" indent="-412750"/>
            <a:endParaRPr lang="en-US" sz="2400" dirty="0">
              <a:ea typeface="Tahoma" panose="020B0604030504040204" pitchFamily="34" charset="0"/>
              <a:cs typeface="Tahoma" panose="020B0604030504040204" pitchFamily="34" charset="0"/>
            </a:endParaRPr>
          </a:p>
          <a:p>
            <a:pPr marL="457200" indent="-412750"/>
            <a:r>
              <a:rPr lang="en-US" sz="2400" b="1" dirty="0">
                <a:ea typeface="Tahoma" panose="020B0604030504040204" pitchFamily="34" charset="0"/>
                <a:cs typeface="Tahoma" panose="020B0604030504040204" pitchFamily="34" charset="0"/>
              </a:rPr>
              <a:t>Vendor discount</a:t>
            </a:r>
            <a:r>
              <a:rPr lang="en-US" sz="2400" dirty="0">
                <a:ea typeface="Tahoma" panose="020B0604030504040204" pitchFamily="34" charset="0"/>
                <a:cs typeface="Tahoma" panose="020B0604030504040204" pitchFamily="34" charset="0"/>
              </a:rPr>
              <a:t>- an in-store promotion that reduces the price or increases the quantity of a given product; a vendor discount could also result from the use of a coupon</a:t>
            </a:r>
          </a:p>
          <a:p>
            <a:pPr marL="457200" indent="-412750"/>
            <a:endParaRPr lang="en-US" sz="2400" dirty="0">
              <a:ea typeface="Tahoma" panose="020B0604030504040204" pitchFamily="34" charset="0"/>
              <a:cs typeface="Tahoma" panose="020B0604030504040204" pitchFamily="34" charset="0"/>
            </a:endParaRPr>
          </a:p>
          <a:p>
            <a:pPr marL="457200" indent="-412750"/>
            <a:r>
              <a:rPr lang="en-US" sz="2400" b="1" dirty="0">
                <a:ea typeface="Tahoma" panose="020B0604030504040204" pitchFamily="34" charset="0"/>
                <a:cs typeface="Tahoma" panose="020B0604030504040204" pitchFamily="34" charset="0"/>
              </a:rPr>
              <a:t>In-store promotion</a:t>
            </a:r>
            <a:r>
              <a:rPr lang="en-US" sz="2400" dirty="0">
                <a:ea typeface="Tahoma" panose="020B0604030504040204" pitchFamily="34" charset="0"/>
                <a:cs typeface="Tahoma" panose="020B0604030504040204" pitchFamily="34" charset="0"/>
              </a:rPr>
              <a:t>- a sales promotion in which a vendor may offer incentive items, vendor discounts or coupons in order to increase sales of certain items or to encourage customer loyalty to the vendor</a:t>
            </a:r>
          </a:p>
          <a:p>
            <a:endParaRPr lang="en-US" sz="2000" dirty="0">
              <a:ea typeface="Tahoma" panose="020B0604030504040204" pitchFamily="34" charset="0"/>
              <a:cs typeface="Tahoma" panose="020B0604030504040204" pitchFamily="34" charset="0"/>
            </a:endParaRPr>
          </a:p>
          <a:p>
            <a:endParaRPr lang="en-US" sz="1700" dirty="0"/>
          </a:p>
        </p:txBody>
      </p:sp>
    </p:spTree>
    <p:custDataLst>
      <p:tags r:id="rId1"/>
    </p:custDataLst>
    <p:extLst>
      <p:ext uri="{BB962C8B-B14F-4D97-AF65-F5344CB8AC3E}">
        <p14:creationId xmlns:p14="http://schemas.microsoft.com/office/powerpoint/2010/main" val="36924689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1284905" y="715172"/>
            <a:ext cx="8072712" cy="1618489"/>
          </a:xfrm>
        </p:spPr>
        <p:txBody>
          <a:bodyPr anchor="ctr">
            <a:normAutofit/>
          </a:bodyPr>
          <a:lstStyle/>
          <a:p>
            <a:r>
              <a:rPr lang="en-US" sz="7100" b="1" dirty="0">
                <a:ea typeface="Tahoma" panose="020B0604030504040204" pitchFamily="34" charset="0"/>
                <a:cs typeface="Tahoma" panose="020B0604030504040204" pitchFamily="34" charset="0"/>
              </a:rPr>
              <a:t>Incentive Items</a:t>
            </a:r>
            <a:endParaRPr lang="en-US" sz="7100" b="1" dirty="0"/>
          </a:p>
        </p:txBody>
      </p:sp>
      <p:sp>
        <p:nvSpPr>
          <p:cNvPr id="4" name="Content Placeholder 3"/>
          <p:cNvSpPr>
            <a:spLocks noGrp="1"/>
          </p:cNvSpPr>
          <p:nvPr>
            <p:ph idx="1"/>
            <p:custDataLst>
              <p:tags r:id="rId3"/>
            </p:custDataLst>
          </p:nvPr>
        </p:nvSpPr>
        <p:spPr>
          <a:xfrm>
            <a:off x="1284905" y="2333661"/>
            <a:ext cx="9610107" cy="3712788"/>
          </a:xfrm>
        </p:spPr>
        <p:txBody>
          <a:bodyPr anchor="t">
            <a:normAutofit/>
          </a:bodyPr>
          <a:lstStyle/>
          <a:p>
            <a:pPr marL="0" indent="0">
              <a:spcBef>
                <a:spcPts val="0"/>
              </a:spcBef>
              <a:spcAft>
                <a:spcPts val="600"/>
              </a:spcAft>
              <a:buNone/>
            </a:pPr>
            <a:r>
              <a:rPr lang="en-US" b="1" dirty="0">
                <a:ea typeface="Tahoma" panose="020B0604030504040204" pitchFamily="34" charset="0"/>
                <a:cs typeface="Tahoma" panose="020B0604030504040204" pitchFamily="34" charset="0"/>
              </a:rPr>
              <a:t>Incentive items must be approved by the North Carolina WIC Program prior to</a:t>
            </a:r>
            <a:r>
              <a:rPr lang="en-US" dirty="0">
                <a:ea typeface="Tahoma" panose="020B0604030504040204" pitchFamily="34" charset="0"/>
                <a:cs typeface="Tahoma" panose="020B0604030504040204" pitchFamily="34" charset="0"/>
              </a:rPr>
              <a:t> </a:t>
            </a:r>
            <a:r>
              <a:rPr lang="en-US" b="1" dirty="0">
                <a:ea typeface="Tahoma" panose="020B0604030504040204" pitchFamily="34" charset="0"/>
                <a:cs typeface="Tahoma" panose="020B0604030504040204" pitchFamily="34" charset="0"/>
              </a:rPr>
              <a:t>providing them to WIC customers</a:t>
            </a:r>
          </a:p>
          <a:p>
            <a:pPr marL="0">
              <a:spcBef>
                <a:spcPts val="0"/>
              </a:spcBef>
              <a:spcAft>
                <a:spcPts val="600"/>
              </a:spcAft>
            </a:pPr>
            <a:endParaRPr lang="en-US" b="1" dirty="0">
              <a:ea typeface="Tahoma" panose="020B0604030504040204" pitchFamily="34" charset="0"/>
              <a:cs typeface="Tahoma" panose="020B0604030504040204" pitchFamily="34" charset="0"/>
            </a:endParaRPr>
          </a:p>
          <a:p>
            <a:pPr marL="457200" lvl="1" indent="-457200">
              <a:spcBef>
                <a:spcPts val="0"/>
              </a:spcBef>
              <a:spcAft>
                <a:spcPts val="600"/>
              </a:spcAft>
            </a:pPr>
            <a:r>
              <a:rPr lang="en-US" sz="2800" dirty="0">
                <a:ea typeface="Tahoma" panose="020B0604030504040204" pitchFamily="34" charset="0"/>
                <a:cs typeface="Tahoma" panose="020B0604030504040204" pitchFamily="34" charset="0"/>
              </a:rPr>
              <a:t>The North Carolina WIC Program may approve incentive items-including food, merchandise or services-that a vendor obtained at no cost or that cost a vendor less than $2.00. Vendors may also provide food sales or specials (vendor discounts) that involve no cost or cost the vendor less than $2.00. </a:t>
            </a:r>
            <a:endParaRPr lang="en-US" sz="2800" dirty="0"/>
          </a:p>
        </p:txBody>
      </p:sp>
    </p:spTree>
    <p:custDataLst>
      <p:tags r:id="rId1"/>
    </p:custDataLst>
    <p:extLst>
      <p:ext uri="{BB962C8B-B14F-4D97-AF65-F5344CB8AC3E}">
        <p14:creationId xmlns:p14="http://schemas.microsoft.com/office/powerpoint/2010/main" val="2933136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6" name="Rectangle 2"/>
          <p:cNvSpPr>
            <a:spLocks noGrp="1" noChangeArrowheads="1"/>
          </p:cNvSpPr>
          <p:nvPr>
            <p:ph type="title"/>
            <p:custDataLst>
              <p:tags r:id="rId2"/>
            </p:custDataLst>
          </p:nvPr>
        </p:nvSpPr>
        <p:spPr>
          <a:xfrm>
            <a:off x="1284905" y="1050595"/>
            <a:ext cx="8072712" cy="1618489"/>
          </a:xfrm>
        </p:spPr>
        <p:txBody>
          <a:bodyPr anchor="ctr">
            <a:normAutofit/>
          </a:bodyPr>
          <a:lstStyle/>
          <a:p>
            <a:pPr eaLnBrk="1" hangingPunct="1"/>
            <a:r>
              <a:rPr lang="en-US" sz="7100" b="1" dirty="0">
                <a:ea typeface="Tahoma" pitchFamily="34" charset="0"/>
                <a:cs typeface="Tahoma" pitchFamily="34" charset="0"/>
              </a:rPr>
              <a:t>WIC Works!</a:t>
            </a:r>
          </a:p>
        </p:txBody>
      </p:sp>
      <p:sp>
        <p:nvSpPr>
          <p:cNvPr id="6147" name="Rectangle 3"/>
          <p:cNvSpPr>
            <a:spLocks noGrp="1" noChangeArrowheads="1"/>
          </p:cNvSpPr>
          <p:nvPr>
            <p:ph idx="1"/>
            <p:custDataLst>
              <p:tags r:id="rId3"/>
            </p:custDataLst>
          </p:nvPr>
        </p:nvSpPr>
        <p:spPr>
          <a:xfrm>
            <a:off x="1284904" y="2669085"/>
            <a:ext cx="9914907" cy="3335866"/>
          </a:xfrm>
        </p:spPr>
        <p:txBody>
          <a:bodyPr anchor="t">
            <a:normAutofit/>
          </a:bodyPr>
          <a:lstStyle/>
          <a:p>
            <a:pPr fontAlgn="auto"/>
            <a:r>
              <a:rPr lang="en-US" sz="3200" b="0" i="0" dirty="0">
                <a:effectLst/>
              </a:rPr>
              <a:t>WIC serves </a:t>
            </a:r>
            <a:r>
              <a:rPr lang="en-US" sz="3200" dirty="0"/>
              <a:t>over</a:t>
            </a:r>
            <a:r>
              <a:rPr lang="en-US" sz="3200" b="0" i="0" dirty="0">
                <a:effectLst/>
              </a:rPr>
              <a:t> 6 million participants nationwide</a:t>
            </a:r>
          </a:p>
          <a:p>
            <a:pPr marL="501650" indent="-457200" eaLnBrk="1" hangingPunct="1"/>
            <a:endParaRPr lang="en-US" sz="3200" dirty="0">
              <a:ea typeface="Tahoma" pitchFamily="34" charset="0"/>
              <a:cs typeface="Tahoma" pitchFamily="34" charset="0"/>
            </a:endParaRPr>
          </a:p>
          <a:p>
            <a:pPr fontAlgn="auto"/>
            <a:r>
              <a:rPr lang="en-US" sz="3200" b="0" i="0" dirty="0">
                <a:effectLst/>
              </a:rPr>
              <a:t>WIC also improves other health outcomes</a:t>
            </a:r>
          </a:p>
          <a:p>
            <a:pPr lvl="1" fontAlgn="auto">
              <a:buFont typeface="Wingdings" panose="05000000000000000000" pitchFamily="2" charset="2"/>
              <a:buChar char="ü"/>
            </a:pPr>
            <a:r>
              <a:rPr lang="en-US" sz="3200" b="0" i="0" dirty="0">
                <a:effectLst/>
              </a:rPr>
              <a:t>Reduced likelihood of adverse birth outcomes</a:t>
            </a:r>
          </a:p>
          <a:p>
            <a:pPr lvl="1" fontAlgn="auto">
              <a:buFont typeface="Wingdings" panose="05000000000000000000" pitchFamily="2" charset="2"/>
              <a:buChar char="ü"/>
            </a:pPr>
            <a:r>
              <a:rPr lang="en-US" sz="3200" b="0" i="0" dirty="0">
                <a:effectLst/>
              </a:rPr>
              <a:t>Increased breastfeeding initiation and duration</a:t>
            </a:r>
            <a:endParaRPr lang="en-US" b="0" i="0" dirty="0">
              <a:effectLst/>
            </a:endParaRPr>
          </a:p>
        </p:txBody>
      </p:sp>
    </p:spTree>
    <p:custDataLst>
      <p:tags r:id="rId1"/>
    </p:custDataLst>
    <p:extLst>
      <p:ext uri="{BB962C8B-B14F-4D97-AF65-F5344CB8AC3E}">
        <p14:creationId xmlns:p14="http://schemas.microsoft.com/office/powerpoint/2010/main" val="17455210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1284905" y="755513"/>
            <a:ext cx="9533907" cy="1618489"/>
          </a:xfrm>
        </p:spPr>
        <p:txBody>
          <a:bodyPr anchor="ctr">
            <a:normAutofit/>
          </a:bodyPr>
          <a:lstStyle/>
          <a:p>
            <a:r>
              <a:rPr lang="en-US" sz="6000" b="1" dirty="0">
                <a:ea typeface="Tahoma" panose="020B0604030504040204" pitchFamily="34" charset="0"/>
                <a:cs typeface="Tahoma" panose="020B0604030504040204" pitchFamily="34" charset="0"/>
              </a:rPr>
              <a:t>Approval for Incentive Items</a:t>
            </a:r>
          </a:p>
        </p:txBody>
      </p:sp>
      <p:sp>
        <p:nvSpPr>
          <p:cNvPr id="4" name="Content Placeholder 3"/>
          <p:cNvSpPr>
            <a:spLocks noGrp="1"/>
          </p:cNvSpPr>
          <p:nvPr>
            <p:ph idx="1"/>
            <p:custDataLst>
              <p:tags r:id="rId3"/>
            </p:custDataLst>
          </p:nvPr>
        </p:nvSpPr>
        <p:spPr>
          <a:xfrm>
            <a:off x="1284905" y="2585670"/>
            <a:ext cx="9305308" cy="3124199"/>
          </a:xfrm>
        </p:spPr>
        <p:txBody>
          <a:bodyPr anchor="t">
            <a:normAutofit fontScale="92500" lnSpcReduction="20000"/>
          </a:bodyPr>
          <a:lstStyle/>
          <a:p>
            <a:pPr marL="457200" indent="-412750">
              <a:spcAft>
                <a:spcPts val="1200"/>
              </a:spcAft>
            </a:pPr>
            <a:r>
              <a:rPr lang="en-US" sz="3200" dirty="0">
                <a:ea typeface="Tahoma" panose="020B0604030504040204" pitchFamily="34" charset="0"/>
                <a:cs typeface="Tahoma" panose="020B0604030504040204" pitchFamily="34" charset="0"/>
              </a:rPr>
              <a:t>To obtain approval to provide incentive items to WIC customers, a vendor must submit a written request directly to the State WIC Agency.</a:t>
            </a:r>
          </a:p>
          <a:p>
            <a:pPr marL="44450" indent="0">
              <a:spcAft>
                <a:spcPts val="1200"/>
              </a:spcAft>
              <a:buNone/>
            </a:pPr>
            <a:endParaRPr lang="en-US" sz="3200" dirty="0">
              <a:ea typeface="Tahoma" panose="020B0604030504040204" pitchFamily="34" charset="0"/>
              <a:cs typeface="Tahoma" panose="020B0604030504040204" pitchFamily="34" charset="0"/>
            </a:endParaRPr>
          </a:p>
          <a:p>
            <a:pPr marL="457200" indent="-412750"/>
            <a:r>
              <a:rPr lang="en-US" sz="3200" dirty="0">
                <a:ea typeface="Tahoma" panose="020B0604030504040204" pitchFamily="34" charset="0"/>
                <a:cs typeface="Tahoma" panose="020B0604030504040204" pitchFamily="34" charset="0"/>
              </a:rPr>
              <a:t>WIC vendors </a:t>
            </a:r>
            <a:r>
              <a:rPr lang="en-US" sz="3200" b="1" dirty="0">
                <a:ea typeface="Tahoma" panose="020B0604030504040204" pitchFamily="34" charset="0"/>
                <a:cs typeface="Tahoma" panose="020B0604030504040204" pitchFamily="34" charset="0"/>
              </a:rPr>
              <a:t>cannot</a:t>
            </a:r>
            <a:r>
              <a:rPr lang="en-US" sz="3200" dirty="0">
                <a:ea typeface="Tahoma" panose="020B0604030504040204" pitchFamily="34" charset="0"/>
                <a:cs typeface="Tahoma" panose="020B0604030504040204" pitchFamily="34" charset="0"/>
              </a:rPr>
              <a:t> offer incentive items to WIC customers without approval from the State WIC Agency</a:t>
            </a:r>
          </a:p>
          <a:p>
            <a:endParaRPr lang="en-US" sz="2400" dirty="0"/>
          </a:p>
          <a:p>
            <a:endParaRPr lang="en-US" sz="2400" dirty="0"/>
          </a:p>
        </p:txBody>
      </p:sp>
    </p:spTree>
    <p:custDataLst>
      <p:tags r:id="rId1"/>
    </p:custDataLst>
    <p:extLst>
      <p:ext uri="{BB962C8B-B14F-4D97-AF65-F5344CB8AC3E}">
        <p14:creationId xmlns:p14="http://schemas.microsoft.com/office/powerpoint/2010/main" val="17795761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1284905" y="659631"/>
            <a:ext cx="9914907" cy="1907084"/>
          </a:xfrm>
        </p:spPr>
        <p:txBody>
          <a:bodyPr anchor="ctr">
            <a:normAutofit/>
          </a:bodyPr>
          <a:lstStyle/>
          <a:p>
            <a:r>
              <a:rPr lang="en-US" sz="5500" b="1" dirty="0">
                <a:ea typeface="Tahoma" panose="020B0604030504040204" pitchFamily="34" charset="0"/>
                <a:cs typeface="Tahoma" panose="020B0604030504040204" pitchFamily="34" charset="0"/>
              </a:rPr>
              <a:t>Approval for Incentive Items continued</a:t>
            </a:r>
          </a:p>
        </p:txBody>
      </p:sp>
      <p:sp>
        <p:nvSpPr>
          <p:cNvPr id="4" name="Content Placeholder 3"/>
          <p:cNvSpPr>
            <a:spLocks noGrp="1"/>
          </p:cNvSpPr>
          <p:nvPr>
            <p:ph idx="1"/>
            <p:custDataLst>
              <p:tags r:id="rId3"/>
            </p:custDataLst>
          </p:nvPr>
        </p:nvSpPr>
        <p:spPr>
          <a:xfrm>
            <a:off x="1284904" y="2566715"/>
            <a:ext cx="9610107" cy="3631654"/>
          </a:xfrm>
        </p:spPr>
        <p:txBody>
          <a:bodyPr anchor="t">
            <a:normAutofit/>
          </a:bodyPr>
          <a:lstStyle/>
          <a:p>
            <a:pPr marL="457200" indent="-412750"/>
            <a:r>
              <a:rPr lang="en-US" sz="2400" dirty="0">
                <a:ea typeface="Tahoma" panose="020B0604030504040204" pitchFamily="34" charset="0"/>
                <a:cs typeface="Tahoma" panose="020B0604030504040204" pitchFamily="34" charset="0"/>
              </a:rPr>
              <a:t>Following is a list of prohibited incentive items:</a:t>
            </a:r>
          </a:p>
          <a:p>
            <a:pPr lvl="1">
              <a:buFont typeface="Wingdings" panose="05000000000000000000" pitchFamily="2" charset="2"/>
              <a:buChar char="ü"/>
            </a:pPr>
            <a:r>
              <a:rPr lang="en-US" dirty="0">
                <a:ea typeface="Tahoma" panose="020B0604030504040204" pitchFamily="34" charset="0"/>
                <a:cs typeface="Tahoma" panose="020B0604030504040204" pitchFamily="34" charset="0"/>
              </a:rPr>
              <a:t>Assistance applying for WIC benefits</a:t>
            </a:r>
          </a:p>
          <a:p>
            <a:pPr lvl="1">
              <a:buFont typeface="Wingdings" panose="05000000000000000000" pitchFamily="2" charset="2"/>
              <a:buChar char="ü"/>
            </a:pPr>
            <a:r>
              <a:rPr lang="en-US" dirty="0">
                <a:ea typeface="Tahoma" panose="020B0604030504040204" pitchFamily="34" charset="0"/>
                <a:cs typeface="Tahoma" panose="020B0604030504040204" pitchFamily="34" charset="0"/>
              </a:rPr>
              <a:t>Transportation for WIC customer to and/or from vendor premises</a:t>
            </a:r>
          </a:p>
          <a:p>
            <a:pPr lvl="1">
              <a:buFont typeface="Wingdings" panose="05000000000000000000" pitchFamily="2" charset="2"/>
              <a:buChar char="ü"/>
            </a:pPr>
            <a:r>
              <a:rPr lang="en-US" dirty="0">
                <a:ea typeface="Tahoma" panose="020B0604030504040204" pitchFamily="34" charset="0"/>
                <a:cs typeface="Tahoma" panose="020B0604030504040204" pitchFamily="34" charset="0"/>
              </a:rPr>
              <a:t>Delivery of WIC supplemental foods</a:t>
            </a:r>
          </a:p>
          <a:p>
            <a:pPr lvl="1">
              <a:buFont typeface="Wingdings" panose="05000000000000000000" pitchFamily="2" charset="2"/>
              <a:buChar char="ü"/>
            </a:pPr>
            <a:r>
              <a:rPr lang="en-US" dirty="0">
                <a:ea typeface="Tahoma" panose="020B0604030504040204" pitchFamily="34" charset="0"/>
                <a:cs typeface="Tahoma" panose="020B0604030504040204" pitchFamily="34" charset="0"/>
              </a:rPr>
              <a:t>Lottery tickets</a:t>
            </a:r>
          </a:p>
          <a:p>
            <a:pPr lvl="1">
              <a:buFont typeface="Wingdings" panose="05000000000000000000" pitchFamily="2" charset="2"/>
              <a:buChar char="ü"/>
            </a:pPr>
            <a:r>
              <a:rPr lang="en-US" dirty="0">
                <a:ea typeface="Tahoma" panose="020B0604030504040204" pitchFamily="34" charset="0"/>
                <a:cs typeface="Tahoma" panose="020B0604030504040204" pitchFamily="34" charset="0"/>
              </a:rPr>
              <a:t>Cash gifts</a:t>
            </a:r>
          </a:p>
          <a:p>
            <a:pPr lvl="1">
              <a:buFont typeface="Wingdings" panose="05000000000000000000" pitchFamily="2" charset="2"/>
              <a:buChar char="ü"/>
            </a:pPr>
            <a:r>
              <a:rPr lang="en-US" dirty="0">
                <a:ea typeface="Tahoma" panose="020B0604030504040204" pitchFamily="34" charset="0"/>
                <a:cs typeface="Tahoma" panose="020B0604030504040204" pitchFamily="34" charset="0"/>
              </a:rPr>
              <a:t>Any other service that results in a conflict of interest, any item that incurs a liability to the WIC program or violates any Federal, State or Local law or regulation	</a:t>
            </a:r>
          </a:p>
          <a:p>
            <a:endParaRPr lang="en-US" sz="1800" dirty="0"/>
          </a:p>
          <a:p>
            <a:endParaRPr lang="en-US" sz="1700" dirty="0"/>
          </a:p>
          <a:p>
            <a:endParaRPr lang="en-US" sz="1700" dirty="0"/>
          </a:p>
        </p:txBody>
      </p:sp>
    </p:spTree>
    <p:custDataLst>
      <p:tags r:id="rId1"/>
    </p:custDataLst>
    <p:extLst>
      <p:ext uri="{BB962C8B-B14F-4D97-AF65-F5344CB8AC3E}">
        <p14:creationId xmlns:p14="http://schemas.microsoft.com/office/powerpoint/2010/main" val="20165966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790713" y="623275"/>
            <a:ext cx="10753107" cy="1618489"/>
          </a:xfrm>
        </p:spPr>
        <p:txBody>
          <a:bodyPr anchor="ctr">
            <a:normAutofit/>
          </a:bodyPr>
          <a:lstStyle/>
          <a:p>
            <a:r>
              <a:rPr lang="en-US" sz="5500" b="1" dirty="0">
                <a:ea typeface="Tahoma" panose="020B0604030504040204" pitchFamily="34" charset="0"/>
                <a:cs typeface="Tahoma" panose="020B0604030504040204" pitchFamily="34" charset="0"/>
              </a:rPr>
              <a:t>In-Store Promotions and Coupons</a:t>
            </a:r>
          </a:p>
        </p:txBody>
      </p:sp>
      <p:sp>
        <p:nvSpPr>
          <p:cNvPr id="3" name="Content Placeholder 2"/>
          <p:cNvSpPr>
            <a:spLocks noGrp="1"/>
          </p:cNvSpPr>
          <p:nvPr>
            <p:ph idx="1"/>
            <p:custDataLst>
              <p:tags r:id="rId3"/>
            </p:custDataLst>
          </p:nvPr>
        </p:nvSpPr>
        <p:spPr>
          <a:xfrm>
            <a:off x="1249559" y="2358648"/>
            <a:ext cx="9686307" cy="3701836"/>
          </a:xfrm>
        </p:spPr>
        <p:txBody>
          <a:bodyPr anchor="t">
            <a:normAutofit fontScale="92500" lnSpcReduction="10000"/>
          </a:bodyPr>
          <a:lstStyle/>
          <a:p>
            <a:pPr marL="457200" indent="-412750"/>
            <a:r>
              <a:rPr lang="en-US" dirty="0">
                <a:ea typeface="Tahoma" panose="020B0604030504040204" pitchFamily="34" charset="0"/>
                <a:cs typeface="Tahoma" panose="020B0604030504040204" pitchFamily="34" charset="0"/>
              </a:rPr>
              <a:t>Allowing WIC customers to use vendor discounts in WIC purchases reinforces wise food purchasing practices</a:t>
            </a:r>
          </a:p>
          <a:p>
            <a:pPr marL="330200" indent="-285750"/>
            <a:endParaRPr lang="en-US" dirty="0">
              <a:ea typeface="Tahoma" panose="020B0604030504040204" pitchFamily="34" charset="0"/>
              <a:cs typeface="Tahoma" panose="020B0604030504040204" pitchFamily="34" charset="0"/>
            </a:endParaRPr>
          </a:p>
          <a:p>
            <a:pPr marL="457200" indent="-412750">
              <a:spcAft>
                <a:spcPts val="600"/>
              </a:spcAft>
            </a:pPr>
            <a:r>
              <a:rPr lang="en-US" dirty="0">
                <a:ea typeface="Tahoma" panose="020B0604030504040204" pitchFamily="34" charset="0"/>
                <a:cs typeface="Tahoma" panose="020B0604030504040204" pitchFamily="34" charset="0"/>
              </a:rPr>
              <a:t>Vendor staff/cashiers should be well informed about the use of different types of in-store promotions and coupons</a:t>
            </a:r>
          </a:p>
          <a:p>
            <a:pPr lvl="1">
              <a:buFont typeface="Wingdings" panose="05000000000000000000" pitchFamily="2" charset="2"/>
              <a:buChar char="ü"/>
            </a:pPr>
            <a:r>
              <a:rPr lang="en-US" sz="2800" dirty="0">
                <a:ea typeface="Tahoma" panose="020B0604030504040204" pitchFamily="34" charset="0"/>
                <a:cs typeface="Tahoma" panose="020B0604030504040204" pitchFamily="34" charset="0"/>
              </a:rPr>
              <a:t>Understand the temporary nature of some offers in order to reduce confusion at the point of sale </a:t>
            </a:r>
          </a:p>
          <a:p>
            <a:pPr lvl="1">
              <a:buFont typeface="Wingdings" panose="05000000000000000000" pitchFamily="2" charset="2"/>
              <a:buChar char="ü"/>
            </a:pPr>
            <a:r>
              <a:rPr lang="en-US" sz="2800" dirty="0">
                <a:ea typeface="Tahoma" panose="020B0604030504040204" pitchFamily="34" charset="0"/>
                <a:cs typeface="Tahoma" panose="020B0604030504040204" pitchFamily="34" charset="0"/>
              </a:rPr>
              <a:t>Know how to properly transact eWIC using in-store promotions and coupons</a:t>
            </a:r>
          </a:p>
        </p:txBody>
      </p:sp>
    </p:spTree>
    <p:custDataLst>
      <p:tags r:id="rId1"/>
    </p:custDataLst>
    <p:extLst>
      <p:ext uri="{BB962C8B-B14F-4D97-AF65-F5344CB8AC3E}">
        <p14:creationId xmlns:p14="http://schemas.microsoft.com/office/powerpoint/2010/main" val="14700399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1211459" y="858689"/>
            <a:ext cx="9762507" cy="1618489"/>
          </a:xfrm>
        </p:spPr>
        <p:txBody>
          <a:bodyPr anchor="ctr">
            <a:normAutofit/>
          </a:bodyPr>
          <a:lstStyle/>
          <a:p>
            <a:r>
              <a:rPr lang="en-US" sz="5500" b="1" dirty="0">
                <a:ea typeface="Tahoma" panose="020B0604030504040204" pitchFamily="34" charset="0"/>
                <a:cs typeface="Tahoma" panose="020B0604030504040204" pitchFamily="34" charset="0"/>
              </a:rPr>
              <a:t>Types of In-Store Promotions and Coupons</a:t>
            </a:r>
          </a:p>
        </p:txBody>
      </p:sp>
      <p:sp>
        <p:nvSpPr>
          <p:cNvPr id="3" name="Content Placeholder 2"/>
          <p:cNvSpPr>
            <a:spLocks noGrp="1"/>
          </p:cNvSpPr>
          <p:nvPr>
            <p:ph idx="1"/>
            <p:custDataLst>
              <p:tags r:id="rId3"/>
            </p:custDataLst>
          </p:nvPr>
        </p:nvSpPr>
        <p:spPr>
          <a:xfrm>
            <a:off x="1284904" y="2712592"/>
            <a:ext cx="9533907" cy="3518565"/>
          </a:xfrm>
        </p:spPr>
        <p:txBody>
          <a:bodyPr anchor="t">
            <a:normAutofit/>
          </a:bodyPr>
          <a:lstStyle/>
          <a:p>
            <a:pPr marL="457200" indent="-412750"/>
            <a:r>
              <a:rPr lang="en-US" dirty="0">
                <a:ea typeface="Tahoma" panose="020B0604030504040204" pitchFamily="34" charset="0"/>
                <a:cs typeface="Tahoma" panose="020B0604030504040204" pitchFamily="34" charset="0"/>
              </a:rPr>
              <a:t>Buy One, Get One Free (BOGO)</a:t>
            </a:r>
          </a:p>
          <a:p>
            <a:pPr marL="457200" indent="-412750"/>
            <a:r>
              <a:rPr lang="en-US" dirty="0">
                <a:ea typeface="Tahoma" panose="020B0604030504040204" pitchFamily="34" charset="0"/>
                <a:cs typeface="Tahoma" panose="020B0604030504040204" pitchFamily="34" charset="0"/>
              </a:rPr>
              <a:t>Buy One, Get One at a Reduced Price</a:t>
            </a:r>
          </a:p>
          <a:p>
            <a:pPr marL="457200" indent="-412750"/>
            <a:r>
              <a:rPr lang="en-US" dirty="0">
                <a:ea typeface="Tahoma" panose="020B0604030504040204" pitchFamily="34" charset="0"/>
                <a:cs typeface="Tahoma" panose="020B0604030504040204" pitchFamily="34" charset="0"/>
              </a:rPr>
              <a:t>Free ounces added to food item by manufacturer (bonus size items)</a:t>
            </a:r>
          </a:p>
          <a:p>
            <a:pPr marL="457200" indent="-412750"/>
            <a:r>
              <a:rPr lang="en-US" dirty="0">
                <a:ea typeface="Tahoma" panose="020B0604030504040204" pitchFamily="34" charset="0"/>
                <a:cs typeface="Tahoma" panose="020B0604030504040204" pitchFamily="34" charset="0"/>
              </a:rPr>
              <a:t>Transaction discounts</a:t>
            </a:r>
          </a:p>
          <a:p>
            <a:pPr marL="457200" indent="-412750"/>
            <a:r>
              <a:rPr lang="en-US" dirty="0">
                <a:ea typeface="Tahoma" panose="020B0604030504040204" pitchFamily="34" charset="0"/>
                <a:cs typeface="Tahoma" panose="020B0604030504040204" pitchFamily="34" charset="0"/>
              </a:rPr>
              <a:t>Store loyalty/Rewards cards</a:t>
            </a:r>
          </a:p>
          <a:p>
            <a:pPr marL="457200" indent="-412750"/>
            <a:r>
              <a:rPr lang="en-US" dirty="0">
                <a:ea typeface="Tahoma" panose="020B0604030504040204" pitchFamily="34" charset="0"/>
                <a:cs typeface="Tahoma" panose="020B0604030504040204" pitchFamily="34" charset="0"/>
              </a:rPr>
              <a:t>Manufacturers’ cents off coupons</a:t>
            </a:r>
          </a:p>
          <a:p>
            <a:endParaRPr lang="en-US" sz="2000" dirty="0">
              <a:latin typeface="Constantia" panose="02030602050306030303" pitchFamily="18" charset="0"/>
              <a:ea typeface="Tahoma" panose="020B0604030504040204" pitchFamily="34" charset="0"/>
              <a:cs typeface="Tahoma" panose="020B0604030504040204" pitchFamily="34" charset="0"/>
            </a:endParaRPr>
          </a:p>
        </p:txBody>
      </p:sp>
      <p:sp>
        <p:nvSpPr>
          <p:cNvPr id="4" name="Date Placeholder 3"/>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18057284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1284905" y="798508"/>
            <a:ext cx="9686307" cy="1618489"/>
          </a:xfrm>
        </p:spPr>
        <p:txBody>
          <a:bodyPr anchor="ctr">
            <a:normAutofit/>
          </a:bodyPr>
          <a:lstStyle/>
          <a:p>
            <a:r>
              <a:rPr lang="en-US" sz="5500" b="1" dirty="0"/>
              <a:t>In-Store Promotions: BOGOs and eWIC</a:t>
            </a:r>
          </a:p>
        </p:txBody>
      </p:sp>
      <p:sp>
        <p:nvSpPr>
          <p:cNvPr id="3" name="Content Placeholder 2"/>
          <p:cNvSpPr>
            <a:spLocks noGrp="1"/>
          </p:cNvSpPr>
          <p:nvPr>
            <p:ph idx="1"/>
            <p:custDataLst>
              <p:tags r:id="rId3"/>
            </p:custDataLst>
          </p:nvPr>
        </p:nvSpPr>
        <p:spPr>
          <a:xfrm>
            <a:off x="1284905" y="2592230"/>
            <a:ext cx="9686306" cy="3467261"/>
          </a:xfrm>
        </p:spPr>
        <p:txBody>
          <a:bodyPr anchor="t">
            <a:normAutofit fontScale="92500" lnSpcReduction="10000"/>
          </a:bodyPr>
          <a:lstStyle/>
          <a:p>
            <a:r>
              <a:rPr lang="en-US" sz="2400" dirty="0"/>
              <a:t>Per the USDA WIC EBT Operating Rules:</a:t>
            </a:r>
          </a:p>
          <a:p>
            <a:pPr marL="457200" indent="-412750">
              <a:buFont typeface="Wingdings" panose="05000000000000000000" pitchFamily="2" charset="2"/>
              <a:buChar char="ü"/>
            </a:pPr>
            <a:r>
              <a:rPr lang="en-US" sz="2400" dirty="0"/>
              <a:t>In a true BOGO, the free item cannot be deducted from the WIC customer’s benefit balance or reported to the State WIC Agency</a:t>
            </a:r>
          </a:p>
          <a:p>
            <a:pPr marL="457200" indent="-412750">
              <a:spcAft>
                <a:spcPts val="600"/>
              </a:spcAft>
              <a:buFont typeface="Wingdings" panose="05000000000000000000" pitchFamily="2" charset="2"/>
              <a:buChar char="ü"/>
            </a:pPr>
            <a:r>
              <a:rPr lang="en-US" sz="2400" dirty="0"/>
              <a:t>If a food item is advertised as “Buy one, get one free” </a:t>
            </a:r>
            <a:r>
              <a:rPr lang="en-US" sz="2400" b="1" dirty="0"/>
              <a:t>with the disclosure that each item is sold for half the advertised price</a:t>
            </a:r>
            <a:r>
              <a:rPr lang="en-US" sz="2400" dirty="0"/>
              <a:t>, both food items shall be redeemed using WIC benefits and shall reflect an item price of half the advertised price in the transaction</a:t>
            </a:r>
          </a:p>
          <a:p>
            <a:pPr lvl="1">
              <a:buFont typeface="Courier New" panose="02070309020205020404" pitchFamily="49" charset="0"/>
              <a:buChar char="o"/>
            </a:pPr>
            <a:r>
              <a:rPr lang="en-US" dirty="0"/>
              <a:t>Quantity discount</a:t>
            </a:r>
          </a:p>
          <a:p>
            <a:pPr lvl="1">
              <a:buFont typeface="Courier New" panose="02070309020205020404" pitchFamily="49" charset="0"/>
              <a:buChar char="o"/>
            </a:pPr>
            <a:r>
              <a:rPr lang="en-US" dirty="0"/>
              <a:t>If using this methodology for BOGOs, vendors must put this disclosure in store advertising  </a:t>
            </a:r>
          </a:p>
        </p:txBody>
      </p:sp>
    </p:spTree>
    <p:custDataLst>
      <p:tags r:id="rId1"/>
    </p:custDataLst>
    <p:extLst>
      <p:ext uri="{BB962C8B-B14F-4D97-AF65-F5344CB8AC3E}">
        <p14:creationId xmlns:p14="http://schemas.microsoft.com/office/powerpoint/2010/main" val="20465415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5253891" y="627031"/>
            <a:ext cx="6052681" cy="1947665"/>
          </a:xfrm>
        </p:spPr>
        <p:txBody>
          <a:bodyPr>
            <a:normAutofit/>
          </a:bodyPr>
          <a:lstStyle/>
          <a:p>
            <a:r>
              <a:rPr lang="en-US" sz="6000" b="1" dirty="0">
                <a:ea typeface="Tahoma" panose="020B0604030504040204" pitchFamily="34" charset="0"/>
                <a:cs typeface="Tahoma" panose="020B0604030504040204" pitchFamily="34" charset="0"/>
              </a:rPr>
              <a:t>Sales Tax &amp; Cash Back</a:t>
            </a: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1368401" y="1188637"/>
            <a:ext cx="3042390" cy="4557888"/>
          </a:xfrm>
          <a:prstGeom prst="rect">
            <a:avLst/>
          </a:prstGeom>
        </p:spPr>
      </p:pic>
      <p:sp>
        <p:nvSpPr>
          <p:cNvPr id="3" name="Content Placeholder 2"/>
          <p:cNvSpPr>
            <a:spLocks noGrp="1"/>
          </p:cNvSpPr>
          <p:nvPr>
            <p:ph idx="1"/>
            <p:custDataLst>
              <p:tags r:id="rId3"/>
            </p:custDataLst>
          </p:nvPr>
        </p:nvSpPr>
        <p:spPr>
          <a:xfrm>
            <a:off x="5253891" y="2574697"/>
            <a:ext cx="6052681" cy="3560292"/>
          </a:xfrm>
        </p:spPr>
        <p:txBody>
          <a:bodyPr anchor="t">
            <a:normAutofit/>
          </a:bodyPr>
          <a:lstStyle/>
          <a:p>
            <a:pPr marL="457200" indent="-412750"/>
            <a:r>
              <a:rPr lang="en-US" dirty="0">
                <a:ea typeface="Tahoma" panose="020B0604030504040204" pitchFamily="34" charset="0"/>
                <a:cs typeface="Tahoma" panose="020B0604030504040204" pitchFamily="34" charset="0"/>
              </a:rPr>
              <a:t>Sales Tax on Manufacturers’ Coupons</a:t>
            </a:r>
          </a:p>
          <a:p>
            <a:pPr lvl="1">
              <a:buFont typeface="Wingdings" panose="05000000000000000000" pitchFamily="2" charset="2"/>
              <a:buChar char="ü"/>
            </a:pPr>
            <a:r>
              <a:rPr lang="en-US" sz="2800" dirty="0">
                <a:ea typeface="Tahoma" panose="020B0604030504040204" pitchFamily="34" charset="0"/>
                <a:cs typeface="Tahoma" panose="020B0604030504040204" pitchFamily="34" charset="0"/>
              </a:rPr>
              <a:t>Not permitted to tax WIC items, so cannot charge WIC customers tax on manufacturer’s coupons</a:t>
            </a:r>
          </a:p>
          <a:p>
            <a:pPr marL="615950" indent="-571500"/>
            <a:r>
              <a:rPr lang="en-US" dirty="0">
                <a:ea typeface="Tahoma" panose="020B0604030504040204" pitchFamily="34" charset="0"/>
                <a:cs typeface="Tahoma" panose="020B0604030504040204" pitchFamily="34" charset="0"/>
              </a:rPr>
              <a:t>Cash Back</a:t>
            </a:r>
          </a:p>
          <a:p>
            <a:pPr lvl="1">
              <a:buFont typeface="Wingdings" panose="05000000000000000000" pitchFamily="2" charset="2"/>
              <a:buChar char="ü"/>
            </a:pPr>
            <a:r>
              <a:rPr lang="en-US" sz="2800" dirty="0">
                <a:ea typeface="Tahoma" panose="020B0604030504040204" pitchFamily="34" charset="0"/>
                <a:cs typeface="Tahoma" panose="020B0604030504040204" pitchFamily="34" charset="0"/>
              </a:rPr>
              <a:t>Not permitted as a result of vendor discount in any WIC transaction</a:t>
            </a:r>
          </a:p>
        </p:txBody>
      </p:sp>
      <p:sp>
        <p:nvSpPr>
          <p:cNvPr id="4" name="Date Placeholder 3"/>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19125245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666" name="Rectangle 5"/>
          <p:cNvSpPr>
            <a:spLocks noGrp="1" noChangeArrowheads="1"/>
          </p:cNvSpPr>
          <p:nvPr>
            <p:ph type="title"/>
            <p:custDataLst>
              <p:tags r:id="rId2"/>
            </p:custDataLst>
          </p:nvPr>
        </p:nvSpPr>
        <p:spPr>
          <a:xfrm>
            <a:off x="1284905" y="781517"/>
            <a:ext cx="9533907" cy="1618489"/>
          </a:xfrm>
        </p:spPr>
        <p:txBody>
          <a:bodyPr anchor="ctr">
            <a:noAutofit/>
          </a:bodyPr>
          <a:lstStyle/>
          <a:p>
            <a:pPr eaLnBrk="1" hangingPunct="1"/>
            <a:r>
              <a:rPr lang="en-US" sz="5500" b="1" dirty="0">
                <a:ea typeface="Tahoma" pitchFamily="34" charset="0"/>
                <a:cs typeface="Tahoma" pitchFamily="34" charset="0"/>
              </a:rPr>
              <a:t>Reporting Customer Service Issues (Complaints)</a:t>
            </a:r>
          </a:p>
        </p:txBody>
      </p:sp>
      <p:sp>
        <p:nvSpPr>
          <p:cNvPr id="113667" name="Rectangle 6"/>
          <p:cNvSpPr>
            <a:spLocks noGrp="1" noChangeArrowheads="1"/>
          </p:cNvSpPr>
          <p:nvPr>
            <p:ph idx="1"/>
            <p:custDataLst>
              <p:tags r:id="rId3"/>
            </p:custDataLst>
          </p:nvPr>
        </p:nvSpPr>
        <p:spPr>
          <a:xfrm>
            <a:off x="1284904" y="2508507"/>
            <a:ext cx="9914907" cy="3567976"/>
          </a:xfrm>
        </p:spPr>
        <p:txBody>
          <a:bodyPr anchor="t">
            <a:normAutofit fontScale="92500" lnSpcReduction="10000"/>
          </a:bodyPr>
          <a:lstStyle/>
          <a:p>
            <a:pPr marL="457200" indent="-412750" eaLnBrk="1" hangingPunct="1">
              <a:spcAft>
                <a:spcPts val="600"/>
              </a:spcAft>
            </a:pPr>
            <a:r>
              <a:rPr lang="en-US" dirty="0">
                <a:ea typeface="Tahoma" pitchFamily="34" charset="0"/>
                <a:cs typeface="Tahoma" pitchFamily="34" charset="0"/>
              </a:rPr>
              <a:t>Vendors should report customer service issues (complaints) to the Local WIC Agency concerning:</a:t>
            </a:r>
          </a:p>
          <a:p>
            <a:pPr lvl="1">
              <a:buFont typeface="Courier New" panose="02070309020205020404" pitchFamily="49" charset="0"/>
              <a:buChar char="o"/>
            </a:pPr>
            <a:r>
              <a:rPr lang="en-US" sz="2800" dirty="0">
                <a:ea typeface="Tahoma" pitchFamily="34" charset="0"/>
                <a:cs typeface="Tahoma" pitchFamily="34" charset="0"/>
              </a:rPr>
              <a:t>WIC customer inappropriate behavior</a:t>
            </a:r>
          </a:p>
          <a:p>
            <a:pPr marL="1258888" lvl="2" indent="-457200" eaLnBrk="1" hangingPunct="1">
              <a:buFont typeface="Wingdings" panose="05000000000000000000" pitchFamily="2" charset="2"/>
              <a:buChar char="ü"/>
              <a:tabLst>
                <a:tab pos="801688" algn="l"/>
              </a:tabLst>
            </a:pPr>
            <a:r>
              <a:rPr lang="en-US" sz="2800" dirty="0">
                <a:ea typeface="Tahoma" pitchFamily="34" charset="0"/>
                <a:cs typeface="Tahoma" pitchFamily="34" charset="0"/>
              </a:rPr>
              <a:t>Vendors are not required to tolerate behavior from a WIC customer that they would not tolerate from other customers</a:t>
            </a:r>
          </a:p>
          <a:p>
            <a:pPr marL="1258888" lvl="2" indent="-457200">
              <a:buFont typeface="Wingdings" panose="05000000000000000000" pitchFamily="2" charset="2"/>
              <a:buChar char="ü"/>
              <a:tabLst>
                <a:tab pos="801688" algn="l"/>
              </a:tabLst>
            </a:pPr>
            <a:r>
              <a:rPr lang="en-US" sz="2800" dirty="0">
                <a:ea typeface="Tahoma" pitchFamily="34" charset="0"/>
                <a:cs typeface="Tahoma" pitchFamily="34" charset="0"/>
              </a:rPr>
              <a:t>Complaints about other vendors</a:t>
            </a:r>
          </a:p>
          <a:p>
            <a:pPr eaLnBrk="1" hangingPunct="1"/>
            <a:endParaRPr lang="en-US" dirty="0">
              <a:ea typeface="Tahoma" pitchFamily="34" charset="0"/>
              <a:cs typeface="Tahoma" pitchFamily="34" charset="0"/>
            </a:endParaRPr>
          </a:p>
          <a:p>
            <a:pPr marL="457200" indent="-412750" defTabSz="1371600"/>
            <a:r>
              <a:rPr lang="en-US" dirty="0">
                <a:ea typeface="Tahoma" pitchFamily="34" charset="0"/>
                <a:cs typeface="Tahoma" pitchFamily="34" charset="0"/>
              </a:rPr>
              <a:t>May use form in the Vendor Manual or on the website at </a:t>
            </a:r>
            <a:r>
              <a:rPr lang="en-US" dirty="0">
                <a:ea typeface="Tahoma" pitchFamily="34" charset="0"/>
                <a:cs typeface="Tahoma" pitchFamily="34" charset="0"/>
                <a:hlinkClick r:id="rId6"/>
              </a:rPr>
              <a:t>https://www.nutritionnc.com/wic/vendor.htm</a:t>
            </a:r>
            <a:endParaRPr lang="en-US" dirty="0">
              <a:ea typeface="Tahoma" pitchFamily="34" charset="0"/>
              <a:cs typeface="Tahoma" pitchFamily="34" charset="0"/>
            </a:endParaRPr>
          </a:p>
          <a:p>
            <a:endParaRPr lang="en-US" sz="17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18727640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1284904" y="691635"/>
            <a:ext cx="8072712" cy="1618489"/>
          </a:xfrm>
        </p:spPr>
        <p:txBody>
          <a:bodyPr anchor="ctr">
            <a:normAutofit/>
          </a:bodyPr>
          <a:lstStyle/>
          <a:p>
            <a:r>
              <a:rPr lang="en-US" sz="7100" b="1" dirty="0">
                <a:ea typeface="Tahoma" panose="020B0604030504040204" pitchFamily="34" charset="0"/>
                <a:cs typeface="Tahoma" panose="020B0604030504040204" pitchFamily="34" charset="0"/>
              </a:rPr>
              <a:t>Training Employees</a:t>
            </a:r>
          </a:p>
        </p:txBody>
      </p:sp>
      <p:sp>
        <p:nvSpPr>
          <p:cNvPr id="3" name="Content Placeholder 2"/>
          <p:cNvSpPr>
            <a:spLocks noGrp="1"/>
          </p:cNvSpPr>
          <p:nvPr>
            <p:ph idx="1"/>
            <p:custDataLst>
              <p:tags r:id="rId3"/>
            </p:custDataLst>
          </p:nvPr>
        </p:nvSpPr>
        <p:spPr>
          <a:xfrm>
            <a:off x="1284904" y="2310124"/>
            <a:ext cx="9305307" cy="3716556"/>
          </a:xfrm>
        </p:spPr>
        <p:txBody>
          <a:bodyPr anchor="t">
            <a:normAutofit/>
          </a:bodyPr>
          <a:lstStyle/>
          <a:p>
            <a:pPr marL="457200" indent="-412750">
              <a:spcAft>
                <a:spcPts val="600"/>
              </a:spcAft>
            </a:pPr>
            <a:r>
              <a:rPr lang="en-US" dirty="0">
                <a:ea typeface="Tahoma" panose="020B0604030504040204" pitchFamily="34" charset="0"/>
                <a:cs typeface="Tahoma" panose="020B0604030504040204" pitchFamily="34" charset="0"/>
              </a:rPr>
              <a:t>Vendor owners/managers are responsible for training all cashiers on WIC as it pertains to the following: </a:t>
            </a:r>
          </a:p>
          <a:p>
            <a:pPr lvl="1">
              <a:spcAft>
                <a:spcPts val="600"/>
              </a:spcAft>
              <a:buFont typeface="Wingdings" panose="05000000000000000000" pitchFamily="2" charset="2"/>
              <a:buChar char="ü"/>
            </a:pPr>
            <a:r>
              <a:rPr lang="en-US" sz="2800" dirty="0">
                <a:ea typeface="Tahoma" panose="020B0604030504040204" pitchFamily="34" charset="0"/>
                <a:cs typeface="Tahoma" panose="020B0604030504040204" pitchFamily="34" charset="0"/>
              </a:rPr>
              <a:t>Exempt infant formulas and WIC-eligible nutritionals </a:t>
            </a:r>
            <a:r>
              <a:rPr lang="en-US" sz="2800" dirty="0">
                <a:ea typeface="Tahoma" pitchFamily="34" charset="0"/>
                <a:cs typeface="Tahoma" pitchFamily="34" charset="0"/>
                <a:hlinkClick r:id="rId7"/>
              </a:rPr>
              <a:t>http://nutritionnc.com/wic/vendor.htm</a:t>
            </a:r>
            <a:r>
              <a:rPr lang="en-US" sz="2800" dirty="0">
                <a:ea typeface="Tahoma" pitchFamily="34" charset="0"/>
                <a:cs typeface="Tahoma" pitchFamily="34" charset="0"/>
              </a:rPr>
              <a:t> </a:t>
            </a:r>
          </a:p>
          <a:p>
            <a:pPr lvl="1">
              <a:spcAft>
                <a:spcPts val="600"/>
              </a:spcAft>
              <a:buFont typeface="Wingdings" panose="05000000000000000000" pitchFamily="2" charset="2"/>
              <a:buChar char="ü"/>
            </a:pPr>
            <a:r>
              <a:rPr lang="en-US" sz="2800" dirty="0">
                <a:ea typeface="Tahoma" pitchFamily="34" charset="0"/>
                <a:cs typeface="Tahoma" pitchFamily="34" charset="0"/>
              </a:rPr>
              <a:t>Allowing same courtesies to WIC customers that are provided to non-WIC customers</a:t>
            </a:r>
          </a:p>
          <a:p>
            <a:pPr lvl="1">
              <a:buFont typeface="Wingdings" panose="05000000000000000000" pitchFamily="2" charset="2"/>
              <a:buChar char="ü"/>
            </a:pPr>
            <a:r>
              <a:rPr lang="en-US" sz="2800" dirty="0">
                <a:ea typeface="Tahoma" pitchFamily="34" charset="0"/>
                <a:cs typeface="Tahoma" pitchFamily="34" charset="0"/>
              </a:rPr>
              <a:t>Completing eWIC transactions </a:t>
            </a:r>
          </a:p>
          <a:p>
            <a:pPr lvl="1">
              <a:buFont typeface="Wingdings" panose="05000000000000000000" pitchFamily="2" charset="2"/>
              <a:buChar char="ü"/>
            </a:pPr>
            <a:r>
              <a:rPr lang="en-US" sz="2800" dirty="0">
                <a:ea typeface="MS PGothic" panose="020B0600070205080204" pitchFamily="34" charset="-128"/>
              </a:rPr>
              <a:t>A</a:t>
            </a:r>
            <a:r>
              <a:rPr lang="en-US" sz="2800" dirty="0">
                <a:effectLst/>
                <a:ea typeface="MS PGothic" panose="020B0600070205080204" pitchFamily="34" charset="-128"/>
              </a:rPr>
              <a:t>ll other NC WIC-vendor related policies and procedures</a:t>
            </a:r>
            <a:endParaRPr lang="en-US" sz="2800" dirty="0">
              <a:ea typeface="Tahoma" pitchFamily="34" charset="0"/>
              <a:cs typeface="Tahoma" pitchFamily="34" charset="0"/>
            </a:endParaRPr>
          </a:p>
          <a:p>
            <a:pPr lvl="1"/>
            <a:endParaRPr lang="en-US" sz="2000" dirty="0">
              <a:latin typeface="Constantia" panose="02030602050306030303" pitchFamily="18" charset="0"/>
              <a:ea typeface="Tahoma" pitchFamily="34" charset="0"/>
              <a:cs typeface="Tahoma" pitchFamily="34" charset="0"/>
            </a:endParaRPr>
          </a:p>
        </p:txBody>
      </p:sp>
      <p:sp>
        <p:nvSpPr>
          <p:cNvPr id="4" name="Date Placeholder 3"/>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1344580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1" name="Right Triangle 20">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3" name="Rectangle 2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5" name="Title 4">
            <a:extLst>
              <a:ext uri="{FF2B5EF4-FFF2-40B4-BE49-F238E27FC236}">
                <a16:creationId xmlns:a16="http://schemas.microsoft.com/office/drawing/2014/main" id="{3A030A91-191F-492D-8D2E-2033F41CA85F}"/>
              </a:ext>
            </a:extLst>
          </p:cNvPr>
          <p:cNvSpPr>
            <a:spLocks noGrp="1"/>
          </p:cNvSpPr>
          <p:nvPr>
            <p:ph type="ctrTitle"/>
          </p:nvPr>
        </p:nvSpPr>
        <p:spPr>
          <a:xfrm>
            <a:off x="4543558" y="1581326"/>
            <a:ext cx="6703321" cy="3779568"/>
          </a:xfrm>
        </p:spPr>
        <p:txBody>
          <a:bodyPr anchor="ctr">
            <a:normAutofit/>
          </a:bodyPr>
          <a:lstStyle/>
          <a:p>
            <a:pPr algn="l"/>
            <a:r>
              <a:rPr lang="en-US" sz="10300" dirty="0"/>
              <a:t>Questions?</a:t>
            </a:r>
          </a:p>
        </p:txBody>
      </p:sp>
      <p:cxnSp>
        <p:nvCxnSpPr>
          <p:cNvPr id="25" name="Straight Connector 24">
            <a:extLst>
              <a:ext uri="{FF2B5EF4-FFF2-40B4-BE49-F238E27FC236}">
                <a16:creationId xmlns:a16="http://schemas.microsoft.com/office/drawing/2014/main" id="{BDF0D3DE-EC74-4C9F-AFA1-DC5CE5236B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290"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010777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897E15-F41D-4B10-96C1-4E8F33E42A37}"/>
              </a:ext>
            </a:extLst>
          </p:cNvPr>
          <p:cNvSpPr>
            <a:spLocks noGrp="1"/>
          </p:cNvSpPr>
          <p:nvPr>
            <p:ph type="title"/>
            <p:custDataLst>
              <p:tags r:id="rId2"/>
            </p:custDataLst>
          </p:nvPr>
        </p:nvSpPr>
        <p:spPr>
          <a:xfrm>
            <a:off x="1370012" y="1564844"/>
            <a:ext cx="9229006" cy="3542045"/>
          </a:xfrm>
        </p:spPr>
        <p:txBody>
          <a:bodyPr vert="horz" lIns="91440" tIns="45720" rIns="91440" bIns="45720" rtlCol="0" anchor="b">
            <a:normAutofit/>
          </a:bodyPr>
          <a:lstStyle/>
          <a:p>
            <a:pPr algn="ctr"/>
            <a:r>
              <a:rPr lang="en-US" sz="8000" b="1" kern="1200" cap="all" dirty="0">
                <a:solidFill>
                  <a:schemeClr val="tx1"/>
                </a:solidFill>
                <a:latin typeface="+mj-lt"/>
                <a:ea typeface="+mj-ea"/>
                <a:cs typeface="+mj-cs"/>
              </a:rPr>
              <a:t>2022 </a:t>
            </a:r>
            <a:br>
              <a:rPr lang="en-US" sz="8000" b="1" kern="1200" cap="all" dirty="0">
                <a:solidFill>
                  <a:schemeClr val="tx1"/>
                </a:solidFill>
                <a:latin typeface="+mj-lt"/>
                <a:ea typeface="+mj-ea"/>
                <a:cs typeface="+mj-cs"/>
              </a:rPr>
            </a:br>
            <a:r>
              <a:rPr lang="en-US" sz="8000" b="1" kern="1200" cap="all" dirty="0">
                <a:solidFill>
                  <a:schemeClr val="tx1"/>
                </a:solidFill>
                <a:latin typeface="+mj-lt"/>
                <a:ea typeface="+mj-ea"/>
                <a:cs typeface="+mj-cs"/>
              </a:rPr>
              <a:t>Renewal</a:t>
            </a:r>
            <a:r>
              <a:rPr lang="en-US" sz="8000" kern="1200" cap="all" dirty="0">
                <a:solidFill>
                  <a:schemeClr val="tx1"/>
                </a:solidFill>
                <a:latin typeface="+mj-lt"/>
                <a:ea typeface="+mj-ea"/>
                <a:cs typeface="+mj-cs"/>
              </a:rPr>
              <a:t> </a:t>
            </a:r>
            <a:r>
              <a:rPr lang="en-US" sz="8000" b="1" kern="1200" cap="all" dirty="0">
                <a:solidFill>
                  <a:schemeClr val="tx1"/>
                </a:solidFill>
                <a:latin typeface="+mj-lt"/>
                <a:ea typeface="+mj-ea"/>
                <a:cs typeface="+mj-cs"/>
              </a:rPr>
              <a:t>process</a:t>
            </a:r>
          </a:p>
        </p:txBody>
      </p:sp>
    </p:spTree>
    <p:custDataLst>
      <p:tags r:id="rId1"/>
    </p:custDataLst>
    <p:extLst>
      <p:ext uri="{BB962C8B-B14F-4D97-AF65-F5344CB8AC3E}">
        <p14:creationId xmlns:p14="http://schemas.microsoft.com/office/powerpoint/2010/main" val="214669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2" name="Title 1"/>
          <p:cNvSpPr>
            <a:spLocks noGrp="1"/>
          </p:cNvSpPr>
          <p:nvPr>
            <p:ph type="title"/>
            <p:custDataLst>
              <p:tags r:id="rId2"/>
            </p:custDataLst>
          </p:nvPr>
        </p:nvSpPr>
        <p:spPr>
          <a:xfrm>
            <a:off x="1284905" y="889687"/>
            <a:ext cx="8072712" cy="1618489"/>
          </a:xfrm>
        </p:spPr>
        <p:txBody>
          <a:bodyPr anchor="ctr">
            <a:normAutofit/>
          </a:bodyPr>
          <a:lstStyle/>
          <a:p>
            <a:pPr eaLnBrk="1" hangingPunct="1"/>
            <a:r>
              <a:rPr lang="en-US" sz="5500" b="1" dirty="0">
                <a:ea typeface="Tahoma" pitchFamily="34" charset="0"/>
                <a:cs typeface="Tahoma" pitchFamily="34" charset="0"/>
              </a:rPr>
              <a:t>Review: Free-standing Pharmacy Vendors</a:t>
            </a:r>
          </a:p>
        </p:txBody>
      </p:sp>
      <p:sp>
        <p:nvSpPr>
          <p:cNvPr id="10243" name="Content Placeholder 5"/>
          <p:cNvSpPr>
            <a:spLocks noGrp="1"/>
          </p:cNvSpPr>
          <p:nvPr>
            <p:ph idx="1"/>
            <p:custDataLst>
              <p:tags r:id="rId3"/>
            </p:custDataLst>
          </p:nvPr>
        </p:nvSpPr>
        <p:spPr>
          <a:xfrm>
            <a:off x="1284905" y="2969469"/>
            <a:ext cx="8072712" cy="2800395"/>
          </a:xfrm>
        </p:spPr>
        <p:txBody>
          <a:bodyPr anchor="t">
            <a:normAutofit/>
          </a:bodyPr>
          <a:lstStyle/>
          <a:p>
            <a:pPr marL="615950" indent="-571500"/>
            <a:r>
              <a:rPr lang="en-US" dirty="0">
                <a:latin typeface="+mj-lt"/>
                <a:ea typeface="Tahoma" pitchFamily="34" charset="0"/>
                <a:cs typeface="Tahoma" pitchFamily="34" charset="0"/>
              </a:rPr>
              <a:t>A Free-standing Pharmacy: </a:t>
            </a:r>
          </a:p>
          <a:p>
            <a:pPr lvl="1">
              <a:buFont typeface="Wingdings" panose="05000000000000000000" pitchFamily="2" charset="2"/>
              <a:buChar char="ü"/>
            </a:pPr>
            <a:r>
              <a:rPr lang="en-US" sz="2800" dirty="0">
                <a:latin typeface="+mj-lt"/>
                <a:ea typeface="Tahoma" pitchFamily="34" charset="0"/>
                <a:cs typeface="Tahoma" pitchFamily="34" charset="0"/>
              </a:rPr>
              <a:t>Pharmacy that does not operate within a retail store</a:t>
            </a:r>
          </a:p>
          <a:p>
            <a:pPr lvl="1">
              <a:buFont typeface="Wingdings" panose="05000000000000000000" pitchFamily="2" charset="2"/>
              <a:buChar char="ü"/>
            </a:pPr>
            <a:r>
              <a:rPr lang="en-US" sz="2800" dirty="0">
                <a:latin typeface="+mj-lt"/>
                <a:ea typeface="Tahoma" pitchFamily="34" charset="0"/>
                <a:cs typeface="Tahoma" pitchFamily="34" charset="0"/>
              </a:rPr>
              <a:t>May have an individual or corporate agreement</a:t>
            </a:r>
          </a:p>
          <a:p>
            <a:pPr marL="914263" lvl="1" indent="-457200"/>
            <a:endParaRPr lang="en-US" sz="2800" dirty="0">
              <a:latin typeface="+mj-lt"/>
              <a:ea typeface="Tahoma" pitchFamily="34" charset="0"/>
              <a:cs typeface="Tahoma" pitchFamily="34" charset="0"/>
            </a:endParaRPr>
          </a:p>
          <a:p>
            <a:pPr marL="615950" indent="-571500"/>
            <a:r>
              <a:rPr lang="en-US" dirty="0">
                <a:latin typeface="+mj-lt"/>
                <a:ea typeface="Tahoma" pitchFamily="34" charset="0"/>
                <a:cs typeface="Tahoma" pitchFamily="34" charset="0"/>
              </a:rPr>
              <a:t>Definition can be found in the WIC Vendor Manual</a:t>
            </a:r>
          </a:p>
          <a:p>
            <a:endParaRPr lang="en-US" sz="2400" dirty="0">
              <a:ea typeface="Tahoma" pitchFamily="34" charset="0"/>
              <a:cs typeface="Tahoma" pitchFamily="34" charset="0"/>
            </a:endParaRPr>
          </a:p>
          <a:p>
            <a:endParaRPr lang="en-US" sz="2400" dirty="0">
              <a:latin typeface="Constantia" panose="02030602050306030303" pitchFamily="18" charset="0"/>
              <a:ea typeface="Tahoma" pitchFamily="34" charset="0"/>
              <a:cs typeface="Tahoma" pitchFamily="34" charset="0"/>
            </a:endParaRPr>
          </a:p>
          <a:p>
            <a:endParaRPr lang="en-US" sz="2400" dirty="0">
              <a:latin typeface="Constantia" panose="02030602050306030303" pitchFamily="18" charset="0"/>
              <a:ea typeface="Tahoma" pitchFamily="34" charset="0"/>
              <a:cs typeface="Tahoma" pitchFamily="34" charset="0"/>
            </a:endParaRPr>
          </a:p>
          <a:p>
            <a:endParaRPr lang="en-US" sz="2400" dirty="0">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41022555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CA583E-5392-4002-AD5C-AA4E27C4D8B0}"/>
              </a:ext>
            </a:extLst>
          </p:cNvPr>
          <p:cNvSpPr>
            <a:spLocks noGrp="1"/>
          </p:cNvSpPr>
          <p:nvPr>
            <p:ph type="title"/>
          </p:nvPr>
        </p:nvSpPr>
        <p:spPr>
          <a:xfrm>
            <a:off x="1277873" y="591053"/>
            <a:ext cx="9229107" cy="1618489"/>
          </a:xfrm>
        </p:spPr>
        <p:txBody>
          <a:bodyPr anchor="ctr">
            <a:normAutofit/>
          </a:bodyPr>
          <a:lstStyle/>
          <a:p>
            <a:r>
              <a:rPr lang="en-US" sz="5500" b="1" i="0" dirty="0">
                <a:effectLst/>
              </a:rPr>
              <a:t>Completing Required Forms</a:t>
            </a:r>
            <a:endParaRPr lang="en-US" sz="5500" dirty="0"/>
          </a:p>
        </p:txBody>
      </p:sp>
      <p:sp>
        <p:nvSpPr>
          <p:cNvPr id="3" name="Content Placeholder 2">
            <a:extLst>
              <a:ext uri="{FF2B5EF4-FFF2-40B4-BE49-F238E27FC236}">
                <a16:creationId xmlns:a16="http://schemas.microsoft.com/office/drawing/2014/main" id="{CFBC4026-3C6E-45EC-824C-397346C4DEF9}"/>
              </a:ext>
            </a:extLst>
          </p:cNvPr>
          <p:cNvSpPr>
            <a:spLocks noGrp="1"/>
          </p:cNvSpPr>
          <p:nvPr>
            <p:ph idx="1"/>
          </p:nvPr>
        </p:nvSpPr>
        <p:spPr>
          <a:xfrm>
            <a:off x="1277873" y="2057401"/>
            <a:ext cx="10067307" cy="4173756"/>
          </a:xfrm>
        </p:spPr>
        <p:txBody>
          <a:bodyPr anchor="t">
            <a:normAutofit lnSpcReduction="10000"/>
          </a:bodyPr>
          <a:lstStyle/>
          <a:p>
            <a:pPr fontAlgn="auto"/>
            <a:r>
              <a:rPr lang="en-US" sz="2400" dirty="0"/>
              <a:t>To comply with renewal requirements, NC WIC Information Update documents must be completed</a:t>
            </a:r>
          </a:p>
          <a:p>
            <a:pPr fontAlgn="auto"/>
            <a:r>
              <a:rPr lang="en-US" b="1" dirty="0"/>
              <a:t>Corporate Contract Vendors</a:t>
            </a:r>
            <a:endParaRPr lang="en-US" dirty="0"/>
          </a:p>
          <a:p>
            <a:pPr marL="799963" lvl="1" indent="-342900">
              <a:buFont typeface="Courier New" panose="02070309020205020404" pitchFamily="49" charset="0"/>
              <a:buChar char="o"/>
            </a:pPr>
            <a:r>
              <a:rPr lang="en-US" dirty="0"/>
              <a:t>The corporate office will:</a:t>
            </a:r>
          </a:p>
          <a:p>
            <a:pPr marL="1257026" lvl="2" indent="-342900">
              <a:buFont typeface="Wingdings" panose="05000000000000000000" pitchFamily="2" charset="2"/>
              <a:buChar char="ü"/>
            </a:pPr>
            <a:r>
              <a:rPr lang="en-US" sz="2400" dirty="0"/>
              <a:t>Update the vendor record using the Vendor Portal</a:t>
            </a:r>
          </a:p>
          <a:p>
            <a:pPr marL="799963" lvl="1" indent="-342900">
              <a:buFont typeface="Courier New" panose="02070309020205020404" pitchFamily="49" charset="0"/>
              <a:buChar char="o"/>
            </a:pPr>
            <a:r>
              <a:rPr lang="en-US" i="1" u="sng" dirty="0"/>
              <a:t>Individual corporate contract store </a:t>
            </a:r>
            <a:r>
              <a:rPr lang="en-US" dirty="0"/>
              <a:t>managers must complete annual training and submit the </a:t>
            </a:r>
            <a:r>
              <a:rPr lang="en-US" b="1" dirty="0"/>
              <a:t>Verification of Attendance</a:t>
            </a:r>
          </a:p>
          <a:p>
            <a:pPr fontAlgn="auto"/>
            <a:r>
              <a:rPr lang="en-US" b="1" dirty="0"/>
              <a:t>Non-corporate contract vendors</a:t>
            </a:r>
            <a:endParaRPr lang="en-US" dirty="0"/>
          </a:p>
          <a:p>
            <a:pPr marL="799963" lvl="1" indent="-342900">
              <a:buFont typeface="Courier New" panose="02070309020205020404" pitchFamily="49" charset="0"/>
              <a:buChar char="o"/>
            </a:pPr>
            <a:r>
              <a:rPr lang="en-US" dirty="0"/>
              <a:t>Pre-populated NC WIC Information Update</a:t>
            </a:r>
          </a:p>
          <a:p>
            <a:pPr marL="799963" lvl="1" indent="-342900">
              <a:buFont typeface="Courier New" panose="02070309020205020404" pitchFamily="49" charset="0"/>
              <a:buChar char="o"/>
            </a:pPr>
            <a:r>
              <a:rPr lang="en-US" dirty="0"/>
              <a:t>eWIC Update for Non-Corporate Vendors</a:t>
            </a:r>
          </a:p>
          <a:p>
            <a:pPr marL="799963" lvl="1" indent="-342900">
              <a:buFont typeface="Courier New" panose="02070309020205020404" pitchFamily="49" charset="0"/>
              <a:buChar char="o"/>
            </a:pPr>
            <a:r>
              <a:rPr lang="en-US" dirty="0"/>
              <a:t>Verification of Attendance</a:t>
            </a:r>
          </a:p>
          <a:p>
            <a:pPr marL="468489" indent="-285664">
              <a:buFont typeface="Arial" panose="020B0604020202020204" pitchFamily="34" charset="0"/>
              <a:buChar char="•"/>
            </a:pPr>
            <a:endParaRPr lang="en-US" sz="2000" dirty="0"/>
          </a:p>
          <a:p>
            <a:endParaRPr lang="en-US" sz="1500" dirty="0"/>
          </a:p>
        </p:txBody>
      </p:sp>
    </p:spTree>
    <p:custDataLst>
      <p:tags r:id="rId1"/>
    </p:custDataLst>
    <p:extLst>
      <p:ext uri="{BB962C8B-B14F-4D97-AF65-F5344CB8AC3E}">
        <p14:creationId xmlns:p14="http://schemas.microsoft.com/office/powerpoint/2010/main" val="41609539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FBE8E-4EA9-4A20-99AE-17D2D685ACEE}"/>
              </a:ext>
            </a:extLst>
          </p:cNvPr>
          <p:cNvSpPr>
            <a:spLocks noGrp="1"/>
          </p:cNvSpPr>
          <p:nvPr>
            <p:ph type="title"/>
          </p:nvPr>
        </p:nvSpPr>
        <p:spPr>
          <a:xfrm>
            <a:off x="-228541" y="241409"/>
            <a:ext cx="10055781" cy="734377"/>
          </a:xfrm>
        </p:spPr>
        <p:txBody>
          <a:bodyPr>
            <a:normAutofit/>
          </a:bodyPr>
          <a:lstStyle/>
          <a:p>
            <a:pPr algn="ctr"/>
            <a:r>
              <a:rPr lang="en-US" b="1" dirty="0"/>
              <a:t>NC WIC Information Update</a:t>
            </a:r>
          </a:p>
        </p:txBody>
      </p:sp>
      <p:sp>
        <p:nvSpPr>
          <p:cNvPr id="3" name="Content Placeholder 2">
            <a:extLst>
              <a:ext uri="{FF2B5EF4-FFF2-40B4-BE49-F238E27FC236}">
                <a16:creationId xmlns:a16="http://schemas.microsoft.com/office/drawing/2014/main" id="{1BFFA193-3A58-4DB4-B458-00CF55BB9D82}"/>
              </a:ext>
            </a:extLst>
          </p:cNvPr>
          <p:cNvSpPr>
            <a:spLocks noGrp="1"/>
          </p:cNvSpPr>
          <p:nvPr>
            <p:ph idx="1"/>
          </p:nvPr>
        </p:nvSpPr>
        <p:spPr>
          <a:xfrm>
            <a:off x="5942012" y="1561522"/>
            <a:ext cx="5867340" cy="4495206"/>
          </a:xfrm>
        </p:spPr>
        <p:txBody>
          <a:bodyPr>
            <a:normAutofit/>
          </a:bodyPr>
          <a:lstStyle/>
          <a:p>
            <a:r>
              <a:rPr lang="en-US" sz="3200" dirty="0"/>
              <a:t>Pre-populated </a:t>
            </a:r>
          </a:p>
          <a:p>
            <a:endParaRPr lang="en-US" sz="3200" dirty="0"/>
          </a:p>
          <a:p>
            <a:r>
              <a:rPr lang="en-US" sz="3200" dirty="0"/>
              <a:t>Non-Corporate Contract vendors only</a:t>
            </a:r>
          </a:p>
          <a:p>
            <a:endParaRPr lang="en-US" sz="3200" dirty="0"/>
          </a:p>
          <a:p>
            <a:r>
              <a:rPr lang="en-US" sz="3200" dirty="0"/>
              <a:t>Review data and make corrections or update information where necessary</a:t>
            </a:r>
          </a:p>
        </p:txBody>
      </p:sp>
      <p:pic>
        <p:nvPicPr>
          <p:cNvPr id="5" name="Picture 4">
            <a:extLst>
              <a:ext uri="{FF2B5EF4-FFF2-40B4-BE49-F238E27FC236}">
                <a16:creationId xmlns:a16="http://schemas.microsoft.com/office/drawing/2014/main" id="{0C4E11C4-953C-4DC5-BC91-61AA22D412F6}"/>
              </a:ext>
            </a:extLst>
          </p:cNvPr>
          <p:cNvPicPr>
            <a:picLocks noChangeAspect="1"/>
          </p:cNvPicPr>
          <p:nvPr/>
        </p:nvPicPr>
        <p:blipFill>
          <a:blip r:embed="rId4"/>
          <a:stretch>
            <a:fillRect/>
          </a:stretch>
        </p:blipFill>
        <p:spPr>
          <a:xfrm>
            <a:off x="1141412" y="1165365"/>
            <a:ext cx="4434538" cy="5287521"/>
          </a:xfrm>
          <a:prstGeom prst="rect">
            <a:avLst/>
          </a:prstGeom>
          <a:ln>
            <a:solidFill>
              <a:schemeClr val="tx1"/>
            </a:solidFill>
          </a:ln>
        </p:spPr>
      </p:pic>
    </p:spTree>
    <p:custDataLst>
      <p:tags r:id="rId1"/>
    </p:custDataLst>
    <p:extLst>
      <p:ext uri="{BB962C8B-B14F-4D97-AF65-F5344CB8AC3E}">
        <p14:creationId xmlns:p14="http://schemas.microsoft.com/office/powerpoint/2010/main" val="9544964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2F1920-5C3F-404E-A409-C04D54CF2FF2}"/>
              </a:ext>
            </a:extLst>
          </p:cNvPr>
          <p:cNvPicPr>
            <a:picLocks noChangeAspect="1"/>
          </p:cNvPicPr>
          <p:nvPr/>
        </p:nvPicPr>
        <p:blipFill>
          <a:blip r:embed="rId4"/>
          <a:stretch>
            <a:fillRect/>
          </a:stretch>
        </p:blipFill>
        <p:spPr>
          <a:xfrm>
            <a:off x="9306133" y="3429000"/>
            <a:ext cx="2591221" cy="3293072"/>
          </a:xfrm>
          <a:prstGeom prst="rect">
            <a:avLst/>
          </a:prstGeom>
          <a:ln>
            <a:solidFill>
              <a:schemeClr val="tx1"/>
            </a:solidFill>
          </a:ln>
        </p:spPr>
      </p:pic>
      <p:pic>
        <p:nvPicPr>
          <p:cNvPr id="6" name="Picture 5">
            <a:extLst>
              <a:ext uri="{FF2B5EF4-FFF2-40B4-BE49-F238E27FC236}">
                <a16:creationId xmlns:a16="http://schemas.microsoft.com/office/drawing/2014/main" id="{3C9782CA-A2FB-4AEA-9963-017509D64DED}"/>
              </a:ext>
            </a:extLst>
          </p:cNvPr>
          <p:cNvPicPr>
            <a:picLocks noChangeAspect="1"/>
          </p:cNvPicPr>
          <p:nvPr/>
        </p:nvPicPr>
        <p:blipFill>
          <a:blip r:embed="rId5"/>
          <a:stretch>
            <a:fillRect/>
          </a:stretch>
        </p:blipFill>
        <p:spPr>
          <a:xfrm>
            <a:off x="990341" y="1468850"/>
            <a:ext cx="8315792" cy="1960150"/>
          </a:xfrm>
          <a:prstGeom prst="rect">
            <a:avLst/>
          </a:prstGeom>
          <a:ln>
            <a:solidFill>
              <a:schemeClr val="tx1"/>
            </a:solidFill>
          </a:ln>
        </p:spPr>
      </p:pic>
      <p:sp>
        <p:nvSpPr>
          <p:cNvPr id="2" name="Title 1">
            <a:extLst>
              <a:ext uri="{FF2B5EF4-FFF2-40B4-BE49-F238E27FC236}">
                <a16:creationId xmlns:a16="http://schemas.microsoft.com/office/drawing/2014/main" id="{FFE37B36-464A-407C-AD5D-8E74E117778E}"/>
              </a:ext>
            </a:extLst>
          </p:cNvPr>
          <p:cNvSpPr>
            <a:spLocks noGrp="1"/>
          </p:cNvSpPr>
          <p:nvPr>
            <p:ph type="title"/>
          </p:nvPr>
        </p:nvSpPr>
        <p:spPr>
          <a:xfrm>
            <a:off x="990341" y="371491"/>
            <a:ext cx="10817582" cy="1280556"/>
          </a:xfrm>
        </p:spPr>
        <p:txBody>
          <a:bodyPr>
            <a:normAutofit/>
          </a:bodyPr>
          <a:lstStyle/>
          <a:p>
            <a:r>
              <a:rPr lang="en-US" sz="3999" b="1" dirty="0"/>
              <a:t>NC WIC Information Update - REMINDER</a:t>
            </a:r>
          </a:p>
        </p:txBody>
      </p:sp>
      <p:sp>
        <p:nvSpPr>
          <p:cNvPr id="4" name="Content Placeholder 3">
            <a:extLst>
              <a:ext uri="{FF2B5EF4-FFF2-40B4-BE49-F238E27FC236}">
                <a16:creationId xmlns:a16="http://schemas.microsoft.com/office/drawing/2014/main" id="{7107AE57-EB9A-4581-A3E8-C3178DA9EE54}"/>
              </a:ext>
            </a:extLst>
          </p:cNvPr>
          <p:cNvSpPr>
            <a:spLocks noGrp="1"/>
          </p:cNvSpPr>
          <p:nvPr>
            <p:ph sz="half" idx="1"/>
          </p:nvPr>
        </p:nvSpPr>
        <p:spPr>
          <a:xfrm>
            <a:off x="1021410" y="3886081"/>
            <a:ext cx="7923510" cy="2209919"/>
          </a:xfrm>
        </p:spPr>
        <p:txBody>
          <a:bodyPr>
            <a:normAutofit/>
          </a:bodyPr>
          <a:lstStyle/>
          <a:p>
            <a:r>
              <a:rPr lang="en-US" sz="2800" dirty="0"/>
              <a:t>Business Integrity and Signature</a:t>
            </a:r>
          </a:p>
          <a:p>
            <a:r>
              <a:rPr lang="en-US" sz="2800" dirty="0"/>
              <a:t>Question must be read and answered</a:t>
            </a:r>
          </a:p>
          <a:p>
            <a:r>
              <a:rPr lang="en-US" sz="2800" dirty="0"/>
              <a:t>Must only be signed and dated by an owner or officer (no managers)</a:t>
            </a:r>
          </a:p>
        </p:txBody>
      </p:sp>
      <p:sp>
        <p:nvSpPr>
          <p:cNvPr id="7" name="Rectangle 6">
            <a:extLst>
              <a:ext uri="{FF2B5EF4-FFF2-40B4-BE49-F238E27FC236}">
                <a16:creationId xmlns:a16="http://schemas.microsoft.com/office/drawing/2014/main" id="{42662B99-E942-4AF6-88B1-067A5953BB3B}"/>
              </a:ext>
            </a:extLst>
          </p:cNvPr>
          <p:cNvSpPr/>
          <p:nvPr/>
        </p:nvSpPr>
        <p:spPr>
          <a:xfrm>
            <a:off x="9306136" y="6096000"/>
            <a:ext cx="2576478" cy="608747"/>
          </a:xfrm>
          <a:prstGeom prst="rect">
            <a:avLst/>
          </a:prstGeom>
          <a:solidFill>
            <a:srgbClr val="89C01C">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Tree>
    <p:custDataLst>
      <p:tags r:id="rId1"/>
    </p:custDataLst>
    <p:extLst>
      <p:ext uri="{BB962C8B-B14F-4D97-AF65-F5344CB8AC3E}">
        <p14:creationId xmlns:p14="http://schemas.microsoft.com/office/powerpoint/2010/main" val="23631752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ight Triangle 75">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3532" y="623275"/>
            <a:ext cx="5140288"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B691EF-9585-456E-A4B1-FD8585C203D6}"/>
              </a:ext>
            </a:extLst>
          </p:cNvPr>
          <p:cNvSpPr>
            <a:spLocks noGrp="1"/>
          </p:cNvSpPr>
          <p:nvPr>
            <p:ph type="title"/>
          </p:nvPr>
        </p:nvSpPr>
        <p:spPr>
          <a:xfrm>
            <a:off x="6905499" y="512091"/>
            <a:ext cx="4217040" cy="1597228"/>
          </a:xfrm>
        </p:spPr>
        <p:txBody>
          <a:bodyPr vert="horz" lIns="91440" tIns="45720" rIns="91440" bIns="45720" rtlCol="0" anchor="ctr">
            <a:normAutofit/>
          </a:bodyPr>
          <a:lstStyle/>
          <a:p>
            <a:r>
              <a:rPr lang="en-US" sz="5300" b="1" kern="1200" dirty="0">
                <a:solidFill>
                  <a:schemeClr val="tx1"/>
                </a:solidFill>
                <a:latin typeface="+mj-lt"/>
                <a:ea typeface="+mj-ea"/>
                <a:cs typeface="+mj-cs"/>
              </a:rPr>
              <a:t>eWIC Update</a:t>
            </a:r>
          </a:p>
        </p:txBody>
      </p:sp>
      <p:sp>
        <p:nvSpPr>
          <p:cNvPr id="3" name="Content Placeholder 2">
            <a:extLst>
              <a:ext uri="{FF2B5EF4-FFF2-40B4-BE49-F238E27FC236}">
                <a16:creationId xmlns:a16="http://schemas.microsoft.com/office/drawing/2014/main" id="{2C4AD00D-B449-4F8C-91D3-496358A64426}"/>
              </a:ext>
            </a:extLst>
          </p:cNvPr>
          <p:cNvSpPr>
            <a:spLocks noGrp="1"/>
          </p:cNvSpPr>
          <p:nvPr>
            <p:ph sz="half" idx="1"/>
          </p:nvPr>
        </p:nvSpPr>
        <p:spPr>
          <a:xfrm>
            <a:off x="6879321" y="1981199"/>
            <a:ext cx="4113702" cy="4249957"/>
          </a:xfrm>
        </p:spPr>
        <p:txBody>
          <a:bodyPr vert="horz" lIns="91440" tIns="45720" rIns="91440" bIns="45720" rtlCol="0" anchor="t">
            <a:normAutofit fontScale="92500" lnSpcReduction="10000"/>
          </a:bodyPr>
          <a:lstStyle/>
          <a:p>
            <a:r>
              <a:rPr lang="en-US" sz="2400" dirty="0"/>
              <a:t>Updated information needed on vendor’s cash register system</a:t>
            </a:r>
          </a:p>
          <a:p>
            <a:r>
              <a:rPr lang="en-US" sz="2400" dirty="0"/>
              <a:t>Stand-beside device or integrated system</a:t>
            </a:r>
          </a:p>
          <a:p>
            <a:r>
              <a:rPr lang="en-US" sz="2400" dirty="0"/>
              <a:t>If integrated system:</a:t>
            </a:r>
          </a:p>
          <a:p>
            <a:pPr lvl="1">
              <a:buFont typeface="Wingdings" panose="05000000000000000000" pitchFamily="2" charset="2"/>
              <a:buChar char="ü"/>
            </a:pPr>
            <a:r>
              <a:rPr lang="en-US" dirty="0"/>
              <a:t>Point-of-sale provider</a:t>
            </a:r>
          </a:p>
          <a:p>
            <a:pPr lvl="1">
              <a:buFont typeface="Wingdings" panose="05000000000000000000" pitchFamily="2" charset="2"/>
              <a:buChar char="ü"/>
            </a:pPr>
            <a:r>
              <a:rPr lang="en-US" dirty="0"/>
              <a:t>Third-party processor</a:t>
            </a:r>
          </a:p>
          <a:p>
            <a:pPr lvl="1">
              <a:buFont typeface="Wingdings" panose="05000000000000000000" pitchFamily="2" charset="2"/>
              <a:buChar char="ü"/>
            </a:pPr>
            <a:r>
              <a:rPr lang="en-US" dirty="0"/>
              <a:t>Possible plans for upgrade; time frame</a:t>
            </a:r>
          </a:p>
          <a:p>
            <a:r>
              <a:rPr lang="en-US" sz="2400" dirty="0"/>
              <a:t>If stand-beside device:</a:t>
            </a:r>
          </a:p>
          <a:p>
            <a:pPr lvl="1">
              <a:buFont typeface="Wingdings" panose="05000000000000000000" pitchFamily="2" charset="2"/>
              <a:buChar char="ü"/>
            </a:pPr>
            <a:r>
              <a:rPr lang="en-US" dirty="0"/>
              <a:t>Possible plans for upgrading to an integrated system</a:t>
            </a:r>
          </a:p>
        </p:txBody>
      </p:sp>
      <p:grpSp>
        <p:nvGrpSpPr>
          <p:cNvPr id="6" name="Group 4">
            <a:extLst>
              <a:ext uri="{FF2B5EF4-FFF2-40B4-BE49-F238E27FC236}">
                <a16:creationId xmlns:a16="http://schemas.microsoft.com/office/drawing/2014/main" id="{BA315530-F175-4A3D-A45E-051AFB923DC1}"/>
              </a:ext>
            </a:extLst>
          </p:cNvPr>
          <p:cNvGrpSpPr>
            <a:grpSpLocks noChangeAspect="1"/>
          </p:cNvGrpSpPr>
          <p:nvPr/>
        </p:nvGrpSpPr>
        <p:grpSpPr bwMode="auto">
          <a:xfrm>
            <a:off x="1344456" y="623275"/>
            <a:ext cx="4029644" cy="5610478"/>
            <a:chOff x="2310" y="0"/>
            <a:chExt cx="3060" cy="4322"/>
          </a:xfrm>
        </p:grpSpPr>
        <p:sp>
          <p:nvSpPr>
            <p:cNvPr id="7" name="AutoShape 3">
              <a:extLst>
                <a:ext uri="{FF2B5EF4-FFF2-40B4-BE49-F238E27FC236}">
                  <a16:creationId xmlns:a16="http://schemas.microsoft.com/office/drawing/2014/main" id="{96E45BE6-344C-4B04-BFE6-10D1D86DDE25}"/>
                </a:ext>
              </a:extLst>
            </p:cNvPr>
            <p:cNvSpPr>
              <a:spLocks noChangeAspect="1" noChangeArrowheads="1" noTextEdit="1"/>
            </p:cNvSpPr>
            <p:nvPr/>
          </p:nvSpPr>
          <p:spPr bwMode="auto">
            <a:xfrm>
              <a:off x="2310" y="0"/>
              <a:ext cx="3058" cy="432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dirty="0"/>
            </a:p>
          </p:txBody>
        </p:sp>
        <p:pic>
          <p:nvPicPr>
            <p:cNvPr id="1029" name="Picture 5" descr="Graphical user interface, text, application, email&#10;&#10;Description automatically generated">
              <a:extLst>
                <a:ext uri="{FF2B5EF4-FFF2-40B4-BE49-F238E27FC236}">
                  <a16:creationId xmlns:a16="http://schemas.microsoft.com/office/drawing/2014/main" id="{544EE334-C46D-4E4F-A129-990C931E48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0" y="0"/>
              <a:ext cx="3060" cy="432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3322483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D0EDD6-E260-4D0D-B6ED-50AE13B7C788}"/>
              </a:ext>
            </a:extLst>
          </p:cNvPr>
          <p:cNvSpPr>
            <a:spLocks noGrp="1"/>
          </p:cNvSpPr>
          <p:nvPr>
            <p:ph type="title"/>
          </p:nvPr>
        </p:nvSpPr>
        <p:spPr>
          <a:xfrm>
            <a:off x="858548" y="1186853"/>
            <a:ext cx="3577593" cy="4480726"/>
          </a:xfrm>
        </p:spPr>
        <p:txBody>
          <a:bodyPr vert="horz" lIns="91440" tIns="45720" rIns="91440" bIns="45720" rtlCol="0" anchor="ctr">
            <a:normAutofit/>
          </a:bodyPr>
          <a:lstStyle/>
          <a:p>
            <a:pPr algn="r"/>
            <a:r>
              <a:rPr lang="en-US" sz="5400" b="1" kern="1200" dirty="0">
                <a:solidFill>
                  <a:schemeClr val="tx1"/>
                </a:solidFill>
                <a:latin typeface="+mj-lt"/>
                <a:ea typeface="+mj-ea"/>
                <a:cs typeface="+mj-cs"/>
              </a:rPr>
              <a:t>eWIC Update continued</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083"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46B9CC4-7F5E-485F-A7C4-11595672D526}"/>
              </a:ext>
            </a:extLst>
          </p:cNvPr>
          <p:cNvSpPr>
            <a:spLocks noGrp="1"/>
          </p:cNvSpPr>
          <p:nvPr>
            <p:ph sz="half" idx="1"/>
          </p:nvPr>
        </p:nvSpPr>
        <p:spPr>
          <a:xfrm>
            <a:off x="5253891" y="1386674"/>
            <a:ext cx="6022121" cy="4480726"/>
          </a:xfrm>
        </p:spPr>
        <p:txBody>
          <a:bodyPr vert="horz" lIns="91440" tIns="45720" rIns="91440" bIns="45720" rtlCol="0" anchor="ctr">
            <a:normAutofit/>
          </a:bodyPr>
          <a:lstStyle/>
          <a:p>
            <a:pPr marL="0" indent="0">
              <a:buNone/>
            </a:pPr>
            <a:r>
              <a:rPr lang="en-US" sz="3500" b="1" dirty="0"/>
              <a:t>Why Is This Form Needed?</a:t>
            </a:r>
          </a:p>
          <a:p>
            <a:pPr marL="0"/>
            <a:endParaRPr lang="en-US" sz="3500" b="1" dirty="0"/>
          </a:p>
          <a:p>
            <a:r>
              <a:rPr lang="en-US" sz="3500" dirty="0"/>
              <a:t>Comply with the Electronic Benefit Transfer (EBT) provisions in the Terms of Vendor Agreement</a:t>
            </a:r>
          </a:p>
          <a:p>
            <a:pPr marL="731219" lvl="2" indent="-457200">
              <a:buFont typeface="Courier New" panose="02070309020205020404" pitchFamily="49" charset="0"/>
              <a:buChar char="o"/>
            </a:pPr>
            <a:r>
              <a:rPr lang="en-US" sz="3500" dirty="0"/>
              <a:t>Section I, Number 15(e)</a:t>
            </a:r>
          </a:p>
          <a:p>
            <a:pPr marL="0"/>
            <a:endParaRPr lang="en-US" sz="2400" dirty="0"/>
          </a:p>
        </p:txBody>
      </p:sp>
    </p:spTree>
    <p:custDataLst>
      <p:tags r:id="rId1"/>
    </p:custDataLst>
    <p:extLst>
      <p:ext uri="{BB962C8B-B14F-4D97-AF65-F5344CB8AC3E}">
        <p14:creationId xmlns:p14="http://schemas.microsoft.com/office/powerpoint/2010/main" val="15403306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89012" y="95473"/>
            <a:ext cx="10115439" cy="1228230"/>
          </a:xfrm>
        </p:spPr>
        <p:txBody>
          <a:bodyPr>
            <a:normAutofit/>
          </a:bodyPr>
          <a:lstStyle/>
          <a:p>
            <a:pPr algn="ctr">
              <a:defRPr/>
            </a:pPr>
            <a:r>
              <a:rPr lang="en-US" sz="4800" b="1" dirty="0">
                <a:solidFill>
                  <a:schemeClr val="tx1"/>
                </a:solidFill>
              </a:rPr>
              <a:t>Verification of Attendance Form</a:t>
            </a:r>
          </a:p>
        </p:txBody>
      </p:sp>
      <p:sp>
        <p:nvSpPr>
          <p:cNvPr id="25603" name="Rectangle 5"/>
          <p:cNvSpPr>
            <a:spLocks noGrp="1" noChangeArrowheads="1"/>
          </p:cNvSpPr>
          <p:nvPr>
            <p:ph sz="half" idx="1"/>
          </p:nvPr>
        </p:nvSpPr>
        <p:spPr>
          <a:xfrm>
            <a:off x="5561012" y="1432991"/>
            <a:ext cx="6246772" cy="5019356"/>
          </a:xfrm>
        </p:spPr>
        <p:txBody>
          <a:bodyPr>
            <a:normAutofit/>
          </a:bodyPr>
          <a:lstStyle/>
          <a:p>
            <a:pPr eaLnBrk="1" hangingPunct="1">
              <a:lnSpc>
                <a:spcPct val="120000"/>
              </a:lnSpc>
            </a:pPr>
            <a:r>
              <a:rPr lang="en-US" sz="3000" dirty="0"/>
              <a:t>Vendors must check off ALL items they receive in their training packets </a:t>
            </a:r>
          </a:p>
          <a:p>
            <a:pPr eaLnBrk="1" hangingPunct="1">
              <a:lnSpc>
                <a:spcPct val="120000"/>
              </a:lnSpc>
            </a:pPr>
            <a:r>
              <a:rPr lang="en-US" sz="3000" dirty="0"/>
              <a:t>Vendor number must be documented on the form</a:t>
            </a:r>
          </a:p>
          <a:p>
            <a:pPr eaLnBrk="1" hangingPunct="1">
              <a:lnSpc>
                <a:spcPct val="120000"/>
              </a:lnSpc>
            </a:pPr>
            <a:r>
              <a:rPr lang="en-US" sz="3000" dirty="0"/>
              <a:t>Signature of the vendor owner/ representative reviewing training ensures the receipt of forms, manual and training materials</a:t>
            </a:r>
          </a:p>
        </p:txBody>
      </p:sp>
      <p:pic>
        <p:nvPicPr>
          <p:cNvPr id="3" name="Picture 2">
            <a:extLst>
              <a:ext uri="{FF2B5EF4-FFF2-40B4-BE49-F238E27FC236}">
                <a16:creationId xmlns:a16="http://schemas.microsoft.com/office/drawing/2014/main" id="{2C827866-AB4C-4C58-BEF6-5865BB69B8BB}"/>
              </a:ext>
            </a:extLst>
          </p:cNvPr>
          <p:cNvPicPr>
            <a:picLocks noChangeAspect="1"/>
          </p:cNvPicPr>
          <p:nvPr/>
        </p:nvPicPr>
        <p:blipFill>
          <a:blip r:embed="rId4"/>
          <a:stretch>
            <a:fillRect/>
          </a:stretch>
        </p:blipFill>
        <p:spPr>
          <a:xfrm>
            <a:off x="989012" y="1323703"/>
            <a:ext cx="4364943" cy="5237932"/>
          </a:xfrm>
          <a:prstGeom prst="rect">
            <a:avLst/>
          </a:prstGeom>
          <a:ln>
            <a:solidFill>
              <a:schemeClr val="tx1"/>
            </a:solidFill>
          </a:ln>
        </p:spPr>
      </p:pic>
    </p:spTree>
    <p:custDataLst>
      <p:tags r:id="rId1"/>
    </p:custDataLst>
    <p:extLst>
      <p:ext uri="{BB962C8B-B14F-4D97-AF65-F5344CB8AC3E}">
        <p14:creationId xmlns:p14="http://schemas.microsoft.com/office/powerpoint/2010/main" val="34471329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2" name="Rectangle 2"/>
          <p:cNvSpPr>
            <a:spLocks noGrp="1" noChangeArrowheads="1"/>
          </p:cNvSpPr>
          <p:nvPr>
            <p:ph type="title"/>
            <p:custDataLst>
              <p:tags r:id="rId2"/>
            </p:custDataLst>
          </p:nvPr>
        </p:nvSpPr>
        <p:spPr>
          <a:xfrm>
            <a:off x="1073900" y="2308193"/>
            <a:ext cx="3422013" cy="2621363"/>
          </a:xfrm>
        </p:spPr>
        <p:txBody>
          <a:bodyPr>
            <a:normAutofit/>
          </a:bodyPr>
          <a:lstStyle/>
          <a:p>
            <a:pPr algn="ctr" eaLnBrk="1" hangingPunct="1"/>
            <a:r>
              <a:rPr lang="en-US" sz="4800" b="1" dirty="0">
                <a:ea typeface="Tahoma" pitchFamily="34" charset="0"/>
                <a:cs typeface="Calibri" panose="020F0502020204030204" pitchFamily="34" charset="0"/>
              </a:rPr>
              <a:t>Technical</a:t>
            </a:r>
            <a:r>
              <a:rPr lang="en-US" sz="4800" b="1" dirty="0">
                <a:ea typeface="Tahoma" pitchFamily="34" charset="0"/>
                <a:cs typeface="Tahoma" pitchFamily="34" charset="0"/>
              </a:rPr>
              <a:t> Assistance	</a:t>
            </a:r>
          </a:p>
        </p:txBody>
      </p:sp>
      <p:cxnSp>
        <p:nvCxnSpPr>
          <p:cNvPr id="78" name="Straight Connector 77">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083"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123" name="Rectangle 3"/>
          <p:cNvSpPr>
            <a:spLocks noGrp="1" noChangeArrowheads="1"/>
          </p:cNvSpPr>
          <p:nvPr>
            <p:ph idx="1"/>
            <p:custDataLst>
              <p:tags r:id="rId3"/>
            </p:custDataLst>
          </p:nvPr>
        </p:nvSpPr>
        <p:spPr>
          <a:xfrm>
            <a:off x="5294690" y="1368016"/>
            <a:ext cx="6096946" cy="5508145"/>
          </a:xfrm>
        </p:spPr>
        <p:txBody>
          <a:bodyPr anchor="ctr">
            <a:normAutofit/>
          </a:bodyPr>
          <a:lstStyle/>
          <a:p>
            <a:pPr marL="615950" indent="-571500" eaLnBrk="1" hangingPunct="1">
              <a:spcAft>
                <a:spcPts val="600"/>
              </a:spcAft>
            </a:pPr>
            <a:r>
              <a:rPr lang="en-US" sz="3200" u="none" dirty="0">
                <a:ea typeface="Tahoma" pitchFamily="34" charset="0"/>
                <a:cs typeface="Calibri" panose="020F0502020204030204" pitchFamily="34" charset="0"/>
              </a:rPr>
              <a:t>Local WIC Agency is the primary contact for technical assistance regarding:</a:t>
            </a:r>
          </a:p>
          <a:p>
            <a:pPr lvl="1">
              <a:spcAft>
                <a:spcPts val="600"/>
              </a:spcAft>
              <a:buFont typeface="Wingdings" panose="05000000000000000000" pitchFamily="2" charset="2"/>
              <a:buChar char="ü"/>
            </a:pPr>
            <a:r>
              <a:rPr lang="en-US" sz="3200" dirty="0">
                <a:ea typeface="Tahoma" pitchFamily="34" charset="0"/>
                <a:cs typeface="Calibri" panose="020F0502020204030204" pitchFamily="34" charset="0"/>
              </a:rPr>
              <a:t>Exempt infant formulas and WIC-eligible nutritionals</a:t>
            </a:r>
          </a:p>
          <a:p>
            <a:pPr lvl="1">
              <a:spcAft>
                <a:spcPts val="600"/>
              </a:spcAft>
              <a:buFont typeface="Wingdings" panose="05000000000000000000" pitchFamily="2" charset="2"/>
              <a:buChar char="ü"/>
            </a:pPr>
            <a:r>
              <a:rPr lang="en-US" sz="3200" dirty="0">
                <a:ea typeface="Tahoma" pitchFamily="34" charset="0"/>
                <a:cs typeface="Calibri" panose="020F0502020204030204" pitchFamily="34" charset="0"/>
              </a:rPr>
              <a:t>Completing required forms</a:t>
            </a:r>
          </a:p>
          <a:p>
            <a:pPr marL="615950" indent="-571500"/>
            <a:r>
              <a:rPr lang="en-US" sz="3200" u="none" dirty="0">
                <a:ea typeface="Tahoma" pitchFamily="34" charset="0"/>
                <a:cs typeface="Calibri" panose="020F0502020204030204" pitchFamily="34" charset="0"/>
              </a:rPr>
              <a:t>Customer service issues (complaints)</a:t>
            </a:r>
          </a:p>
          <a:p>
            <a:pPr lvl="1">
              <a:buClr>
                <a:srgbClr val="A53010"/>
              </a:buClr>
            </a:pPr>
            <a:endParaRPr lang="en-US" u="none" dirty="0">
              <a:latin typeface="Constantia" panose="02030602050306030303" pitchFamily="18" charset="0"/>
              <a:ea typeface="Tahoma" pitchFamily="34" charset="0"/>
              <a:cs typeface="Tahoma" pitchFamily="34" charset="0"/>
            </a:endParaRPr>
          </a:p>
          <a:p>
            <a:pPr lvl="1"/>
            <a:endParaRPr lang="en-US" dirty="0">
              <a:latin typeface="Constantia" panose="02030602050306030303" pitchFamily="18" charset="0"/>
              <a:ea typeface="Tahoma" pitchFamily="34" charset="0"/>
              <a:cs typeface="Tahoma" pitchFamily="34" charset="0"/>
            </a:endParaRPr>
          </a:p>
          <a:p>
            <a:pPr eaLnBrk="1" hangingPunct="1"/>
            <a:endParaRPr lang="en-US" sz="2400" dirty="0">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8974320" y="5769864"/>
            <a:ext cx="2376522" cy="365125"/>
          </a:xfrm>
        </p:spPr>
        <p:txBody>
          <a:bodyPr>
            <a:normAutofit/>
          </a:bodyPr>
          <a:lstStyle/>
          <a:p>
            <a:pPr marL="0" marR="0" lvl="0" indent="0" algn="r" defTabSz="4572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Bookman Old Style" panose="02050604050505020204"/>
                <a:ea typeface="+mn-ea"/>
                <a:cs typeface="+mn-cs"/>
              </a:rPr>
              <a:t> </a:t>
            </a:r>
          </a:p>
        </p:txBody>
      </p:sp>
    </p:spTree>
    <p:custDataLst>
      <p:tags r:id="rId1"/>
    </p:custDataLst>
    <p:extLst>
      <p:ext uri="{BB962C8B-B14F-4D97-AF65-F5344CB8AC3E}">
        <p14:creationId xmlns:p14="http://schemas.microsoft.com/office/powerpoint/2010/main" val="34332146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custDataLst>
              <p:tags r:id="rId2"/>
            </p:custDataLst>
          </p:nvPr>
        </p:nvSpPr>
        <p:spPr bwMode="auto">
          <a:xfrm>
            <a:off x="1941512" y="634171"/>
            <a:ext cx="8305800" cy="1323439"/>
          </a:xfrm>
          <a:prstGeom prst="rect">
            <a:avLst/>
          </a:prstGeom>
          <a:noFill/>
          <a:ln w="9525">
            <a:noFill/>
            <a:miter lim="800000"/>
            <a:headEnd/>
            <a:tailEnd/>
          </a:ln>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en-US" sz="8000" b="1" i="0" u="none" strike="noStrike" kern="1200" cap="none" spc="0" normalizeH="0" baseline="0" noProof="0" dirty="0">
                <a:ln>
                  <a:noFill/>
                </a:ln>
                <a:effectLst/>
                <a:uLnTx/>
                <a:uFillTx/>
                <a:latin typeface="+mj-lt"/>
                <a:ea typeface="+mn-ea"/>
                <a:cs typeface="+mn-cs"/>
              </a:rPr>
              <a:t>Questions?</a:t>
            </a:r>
          </a:p>
        </p:txBody>
      </p:sp>
      <p:sp>
        <p:nvSpPr>
          <p:cNvPr id="2" name="Date Placeholder 1"/>
          <p:cNvSpPr>
            <a:spLocks noGrp="1"/>
          </p:cNvSpPr>
          <p:nvPr>
            <p:ph type="dt" sz="half" idx="10"/>
            <p:custDataLst>
              <p:tags r:id="rId3"/>
            </p:custDataLst>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967E96">
                    <a:lumMod val="50000"/>
                  </a:srgbClr>
                </a:solidFill>
                <a:effectLst/>
                <a:uLnTx/>
                <a:uFillTx/>
                <a:latin typeface="Bookman Old Style" panose="02050604050505020204"/>
                <a:ea typeface="+mn-ea"/>
                <a:cs typeface="+mn-cs"/>
              </a:rPr>
              <a:t> </a:t>
            </a:r>
          </a:p>
        </p:txBody>
      </p:sp>
      <p:pic>
        <p:nvPicPr>
          <p:cNvPr id="5" name="Picture 4"/>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4514524" y="2313702"/>
            <a:ext cx="3159776" cy="31597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34714711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7FFDA0-A0D0-4AA4-BB02-E11B7BA5069C}"/>
              </a:ext>
            </a:extLst>
          </p:cNvPr>
          <p:cNvSpPr>
            <a:spLocks noGrp="1"/>
          </p:cNvSpPr>
          <p:nvPr>
            <p:ph type="title"/>
            <p:custDataLst>
              <p:tags r:id="rId2"/>
            </p:custDataLst>
          </p:nvPr>
        </p:nvSpPr>
        <p:spPr>
          <a:xfrm>
            <a:off x="169875" y="585783"/>
            <a:ext cx="11849074" cy="1229786"/>
          </a:xfrm>
        </p:spPr>
        <p:txBody>
          <a:bodyPr>
            <a:normAutofit fontScale="90000"/>
          </a:bodyPr>
          <a:lstStyle/>
          <a:p>
            <a:pPr algn="ctr"/>
            <a:r>
              <a:rPr lang="en-US" sz="4900" b="1" dirty="0">
                <a:solidFill>
                  <a:schemeClr val="tx1"/>
                </a:solidFill>
              </a:rPr>
              <a:t>Assurance of Civil Rights Compliance</a:t>
            </a:r>
            <a:br>
              <a:rPr lang="en-US" dirty="0"/>
            </a:br>
            <a:endParaRPr lang="en-US" dirty="0"/>
          </a:p>
        </p:txBody>
      </p:sp>
      <p:sp>
        <p:nvSpPr>
          <p:cNvPr id="6" name="Content Placeholder 5">
            <a:extLst>
              <a:ext uri="{FF2B5EF4-FFF2-40B4-BE49-F238E27FC236}">
                <a16:creationId xmlns:a16="http://schemas.microsoft.com/office/drawing/2014/main" id="{9F2B82D1-04A9-4793-A499-8664FA110044}"/>
              </a:ext>
            </a:extLst>
          </p:cNvPr>
          <p:cNvSpPr>
            <a:spLocks noGrp="1"/>
          </p:cNvSpPr>
          <p:nvPr>
            <p:ph idx="1"/>
            <p:custDataLst>
              <p:tags r:id="rId3"/>
            </p:custDataLst>
          </p:nvPr>
        </p:nvSpPr>
        <p:spPr>
          <a:xfrm>
            <a:off x="839350" y="1524000"/>
            <a:ext cx="10510124" cy="5042430"/>
          </a:xfrm>
        </p:spPr>
        <p:txBody>
          <a:bodyPr>
            <a:normAutofit lnSpcReduction="10000"/>
          </a:bodyPr>
          <a:lstStyle/>
          <a:p>
            <a:pPr marL="0" marR="0" indent="0">
              <a:lnSpc>
                <a:spcPct val="107000"/>
              </a:lnSpc>
              <a:spcBef>
                <a:spcPts val="0"/>
              </a:spcBef>
              <a:spcAft>
                <a:spcPts val="0"/>
              </a:spcAft>
              <a:buNone/>
            </a:pPr>
            <a:r>
              <a:rPr lang="en-US" sz="1100" b="1" dirty="0"/>
              <a:t> </a:t>
            </a:r>
            <a:r>
              <a:rPr lang="en-US" sz="1400" dirty="0">
                <a:effectLst/>
                <a:ea typeface="Calibri" panose="020F0502020204030204" pitchFamily="34" charset="0"/>
                <a:cs typeface="Times New Roman" panose="02020603050405020304" pitchFamily="18" charset="0"/>
              </a:rPr>
              <a:t>The vendor hereby agrees that it will comply with Title VI of the Civil Rights Act of 1964 (42 U.S.C. 2000d </a:t>
            </a:r>
            <a:r>
              <a:rPr lang="en-US" sz="1400" i="1" dirty="0">
                <a:effectLst/>
                <a:ea typeface="Calibri" panose="020F0502020204030204" pitchFamily="34" charset="0"/>
                <a:cs typeface="Times New Roman" panose="02020603050405020304" pitchFamily="18" charset="0"/>
              </a:rPr>
              <a:t>et seq.</a:t>
            </a:r>
            <a:r>
              <a:rPr lang="en-US" sz="1400" dirty="0">
                <a:effectLst/>
                <a:ea typeface="Calibri" panose="020F0502020204030204" pitchFamily="34" charset="0"/>
                <a:cs typeface="Times New Roman" panose="02020603050405020304" pitchFamily="18" charset="0"/>
              </a:rPr>
              <a:t>); Title IX of the Education Amendments of 1972 (20 U.S.C. 1681 </a:t>
            </a:r>
            <a:r>
              <a:rPr lang="en-US" sz="1400" i="1" dirty="0">
                <a:effectLst/>
                <a:ea typeface="Calibri" panose="020F0502020204030204" pitchFamily="34" charset="0"/>
                <a:cs typeface="Times New Roman" panose="02020603050405020304" pitchFamily="18" charset="0"/>
              </a:rPr>
              <a:t>et seq</a:t>
            </a:r>
            <a:r>
              <a:rPr lang="en-US" sz="1400" dirty="0">
                <a:effectLst/>
                <a:ea typeface="Calibri" panose="020F0502020204030204" pitchFamily="34" charset="0"/>
                <a:cs typeface="Times New Roman" panose="02020603050405020304" pitchFamily="18" charset="0"/>
              </a:rPr>
              <a:t>.); Section 504 of the Rehabilitation Act of 1973 (29 U.S.C. 794); the Age Discrimination Act of 1975 (42 U.S.C. 6101 </a:t>
            </a:r>
            <a:r>
              <a:rPr lang="en-US" sz="1400" i="1" dirty="0">
                <a:effectLst/>
                <a:ea typeface="Calibri" panose="020F0502020204030204" pitchFamily="34" charset="0"/>
                <a:cs typeface="Times New Roman" panose="02020603050405020304" pitchFamily="18" charset="0"/>
              </a:rPr>
              <a:t>et seq</a:t>
            </a:r>
            <a:r>
              <a:rPr lang="en-US" sz="1400" dirty="0">
                <a:effectLst/>
                <a:ea typeface="Calibri" panose="020F0502020204030204" pitchFamily="34" charset="0"/>
                <a:cs typeface="Times New Roman" panose="02020603050405020304" pitchFamily="18" charset="0"/>
              </a:rPr>
              <a:t>.); Title II and Title III of the Americans with Disabilities Act (ADA) of 1990, as amended by the ADA Amendment Act of 2008 (42 U.S.C. 12131-12189) and as implemented by Department of Justice regulations at 28 CFR Parts 35 and 36; Executive Order 13166, "Improving Access to Services for Persons with Limited English Proficiency" (August 11, 2000); all provisions required by the implementing regulations of the U.S. Department of Agriculture (7 CFR Part 15 </a:t>
            </a:r>
            <a:r>
              <a:rPr lang="en-US" sz="1400" i="1" dirty="0">
                <a:effectLst/>
                <a:ea typeface="Calibri" panose="020F0502020204030204" pitchFamily="34" charset="0"/>
                <a:cs typeface="Times New Roman" panose="02020603050405020304" pitchFamily="18" charset="0"/>
              </a:rPr>
              <a:t>et seq</a:t>
            </a:r>
            <a:r>
              <a:rPr lang="en-US" sz="1400" dirty="0">
                <a:effectLst/>
                <a:ea typeface="Calibri" panose="020F0502020204030204" pitchFamily="34" charset="0"/>
                <a:cs typeface="Times New Roman" panose="02020603050405020304" pitchFamily="18" charset="0"/>
              </a:rPr>
              <a:t>.); and FNS directives and guidelines to the effect that no person shall, on the ground of race, color, national origin, age, sex (including gender identity and sexual orientation), or disability, be excluded from participation in, be denied the benefits of, or otherwise be subjected to discrimination under any program or activity for which the agency receives Federal financial assistance from FNS; and hereby gives assurance that it will immediately take measures necessary to effectuate this agreement.</a:t>
            </a:r>
          </a:p>
          <a:p>
            <a:pPr marL="0" marR="0" indent="0">
              <a:lnSpc>
                <a:spcPct val="107000"/>
              </a:lnSpc>
              <a:spcBef>
                <a:spcPts val="0"/>
              </a:spcBef>
              <a:spcAft>
                <a:spcPts val="0"/>
              </a:spcAft>
              <a:buNone/>
            </a:pPr>
            <a:endParaRPr lang="en-US" sz="14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dirty="0">
                <a:effectLst/>
                <a:ea typeface="Calibri" panose="020F0502020204030204" pitchFamily="34" charset="0"/>
                <a:cs typeface="Times New Roman" panose="02020603050405020304" pitchFamily="18" charset="0"/>
              </a:rPr>
              <a:t>This assurance is given in consideration of and for the purpose of obtaining any and all Federal financial assistance, grants, and loans of Federal funds, reimbursable expenditures, grant, or donation of Federal property and interest in property, the detail of Federal personnel, the sale and lease of, and the permission to use Federal property or interest in such property or the furnishing of services without consideration or at a nominal consideration, or at a consideration that is reduced for the purpose of assisting the recipient, or in recognition of the public interest to be served by such sale, lease, or furnishing of services to the recipient, or any improvements made with Federal financial assistance extended to the Program applicant by USDA. This includes any Federal agreement, arrangement, or other contract that has as one of its purposes the provision of cash assistance for the purchase of food, and cash assistance for purchase or rental of food service equipment or any other financial assistance extended in reliance on the representations and agreements made in this assurance.</a:t>
            </a:r>
          </a:p>
          <a:p>
            <a:pPr marL="0" marR="0" indent="0">
              <a:lnSpc>
                <a:spcPct val="107000"/>
              </a:lnSpc>
              <a:spcBef>
                <a:spcPts val="0"/>
              </a:spcBef>
              <a:spcAft>
                <a:spcPts val="0"/>
              </a:spcAft>
              <a:buNone/>
            </a:pPr>
            <a:r>
              <a:rPr lang="en-US" sz="1400" dirty="0">
                <a:effectLst/>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1400" dirty="0">
                <a:effectLst/>
                <a:ea typeface="Calibri" panose="020F0502020204030204" pitchFamily="34" charset="0"/>
                <a:cs typeface="Times New Roman" panose="02020603050405020304" pitchFamily="18" charset="0"/>
              </a:rPr>
              <a:t>This assurance is binding on the vendor, its successors, transferees, and assignees as long as it receives assistance or retains possession of any assistance from the Department. The person or persons whose signatures appear below are authorized to sign this assurance on the behalf of the vendor.</a:t>
            </a:r>
          </a:p>
        </p:txBody>
      </p:sp>
    </p:spTree>
    <p:custDataLst>
      <p:tags r:id="rId1"/>
    </p:custDataLst>
    <p:extLst>
      <p:ext uri="{BB962C8B-B14F-4D97-AF65-F5344CB8AC3E}">
        <p14:creationId xmlns:p14="http://schemas.microsoft.com/office/powerpoint/2010/main" val="20098592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F6C4E-89AE-4B5E-A307-C94B599BB79B}"/>
              </a:ext>
            </a:extLst>
          </p:cNvPr>
          <p:cNvSpPr>
            <a:spLocks noGrp="1"/>
          </p:cNvSpPr>
          <p:nvPr>
            <p:ph type="title"/>
          </p:nvPr>
        </p:nvSpPr>
        <p:spPr/>
        <p:txBody>
          <a:bodyPr>
            <a:normAutofit/>
          </a:bodyPr>
          <a:lstStyle/>
          <a:p>
            <a:pPr algn="ctr"/>
            <a:r>
              <a:rPr lang="en-US" sz="3200" b="1" dirty="0">
                <a:cs typeface="Arial" panose="020B0604020202020204" pitchFamily="34" charset="0"/>
              </a:rPr>
              <a:t>USDA Nondiscrimination Statement</a:t>
            </a:r>
          </a:p>
        </p:txBody>
      </p:sp>
      <p:sp>
        <p:nvSpPr>
          <p:cNvPr id="3" name="Content Placeholder 2">
            <a:extLst>
              <a:ext uri="{FF2B5EF4-FFF2-40B4-BE49-F238E27FC236}">
                <a16:creationId xmlns:a16="http://schemas.microsoft.com/office/drawing/2014/main" id="{76625025-BD44-4306-846E-CBE08B1D32D3}"/>
              </a:ext>
            </a:extLst>
          </p:cNvPr>
          <p:cNvSpPr>
            <a:spLocks noGrp="1"/>
          </p:cNvSpPr>
          <p:nvPr>
            <p:ph idx="1"/>
          </p:nvPr>
        </p:nvSpPr>
        <p:spPr>
          <a:xfrm>
            <a:off x="822745" y="1463551"/>
            <a:ext cx="10512862" cy="5028526"/>
          </a:xfrm>
        </p:spPr>
        <p:txBody>
          <a:bodyPr>
            <a:noAutofit/>
          </a:bodyPr>
          <a:lstStyle/>
          <a:p>
            <a:pPr marL="0" indent="0">
              <a:lnSpc>
                <a:spcPct val="125000"/>
              </a:lnSpc>
              <a:spcBef>
                <a:spcPts val="0"/>
              </a:spcBef>
              <a:buNone/>
            </a:pPr>
            <a:r>
              <a:rPr lang="en-US" sz="1050" dirty="0">
                <a:solidFill>
                  <a:srgbClr val="1B1B1B"/>
                </a:solidFill>
                <a:latin typeface="Arial" panose="020B0604020202020204" pitchFamily="34" charset="0"/>
                <a:cs typeface="Arial" panose="020B0604020202020204" pitchFamily="34"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endParaRPr lang="en-US" sz="1050" dirty="0">
              <a:solidFill>
                <a:srgbClr val="1B1B1B"/>
              </a:solidFill>
              <a:latin typeface="Arial" panose="020B0604020202020204" pitchFamily="34" charset="0"/>
              <a:ea typeface="Times New Roman" panose="02020603050405020304" pitchFamily="18" charset="0"/>
              <a:cs typeface="Arial" panose="020B0604020202020204" pitchFamily="34" charset="0"/>
            </a:endParaRPr>
          </a:p>
          <a:p>
            <a:pPr marL="0" indent="0">
              <a:lnSpc>
                <a:spcPct val="125000"/>
              </a:lnSpc>
              <a:spcBef>
                <a:spcPts val="0"/>
              </a:spcBef>
              <a:buNone/>
            </a:pPr>
            <a:endParaRPr lang="en-US" sz="1050" dirty="0">
              <a:solidFill>
                <a:srgbClr val="1B1B1B"/>
              </a:solidFill>
              <a:latin typeface="Arial" panose="020B0604020202020204" pitchFamily="34" charset="0"/>
              <a:ea typeface="Times New Roman" panose="02020603050405020304" pitchFamily="18" charset="0"/>
              <a:cs typeface="Arial" panose="020B0604020202020204" pitchFamily="34" charset="0"/>
            </a:endParaRPr>
          </a:p>
          <a:p>
            <a:pPr marL="0" indent="0">
              <a:lnSpc>
                <a:spcPct val="125000"/>
              </a:lnSpc>
              <a:spcBef>
                <a:spcPts val="0"/>
              </a:spcBef>
              <a:buNone/>
            </a:pPr>
            <a:r>
              <a:rPr lang="en-US" sz="1050" dirty="0">
                <a:solidFill>
                  <a:srgbClr val="1B1B1B"/>
                </a:solidFill>
                <a:latin typeface="Arial" panose="020B0604020202020204" pitchFamily="34" charset="0"/>
                <a:cs typeface="Arial" panose="020B0604020202020204" pitchFamily="34"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indent="0">
              <a:lnSpc>
                <a:spcPct val="125000"/>
              </a:lnSpc>
              <a:spcBef>
                <a:spcPts val="0"/>
              </a:spcBef>
              <a:buNone/>
            </a:pPr>
            <a:endParaRPr lang="en-US" sz="1050" dirty="0">
              <a:solidFill>
                <a:srgbClr val="1B1B1B"/>
              </a:solidFill>
              <a:latin typeface="Arial" panose="020B0604020202020204" pitchFamily="34" charset="0"/>
              <a:cs typeface="Arial" panose="020B0604020202020204" pitchFamily="34" charset="0"/>
            </a:endParaRPr>
          </a:p>
          <a:p>
            <a:pPr marL="0" indent="0">
              <a:lnSpc>
                <a:spcPct val="125000"/>
              </a:lnSpc>
              <a:spcBef>
                <a:spcPts val="0"/>
              </a:spcBef>
              <a:buNone/>
            </a:pPr>
            <a:r>
              <a:rPr lang="en-US" sz="1050" dirty="0">
                <a:solidFill>
                  <a:srgbClr val="1B1B1B"/>
                </a:solidFill>
                <a:latin typeface="Arial" panose="020B0604020202020204" pitchFamily="34" charset="0"/>
                <a:cs typeface="Arial" panose="020B0604020202020204" pitchFamily="34" charset="0"/>
              </a:rPr>
              <a:t>To file a program discrimination complaint, a Complainant should complete a Form AD-3027, USDA Program Discrimination Complaint Form which can be obtained online at: </a:t>
            </a:r>
            <a:r>
              <a:rPr lang="en-US" sz="1050" dirty="0">
                <a:solidFill>
                  <a:srgbClr val="2E8540"/>
                </a:solidFill>
                <a:latin typeface="Arial" panose="020B0604020202020204" pitchFamily="34" charset="0"/>
                <a:cs typeface="Arial" panose="020B0604020202020204" pitchFamily="34" charset="0"/>
                <a:hlinkClick r:id="rId4"/>
              </a:rPr>
              <a:t>https://www.usda.gov/sites/default/files/documents/USDA-OASCR%20P-Complaint-Form-0508-0002-508-11-28-17Fax2Mail.pdf</a:t>
            </a:r>
            <a:r>
              <a:rPr lang="en-US" sz="1050" dirty="0">
                <a:solidFill>
                  <a:srgbClr val="1B1B1B"/>
                </a:solidFill>
                <a:latin typeface="Arial" panose="020B0604020202020204" pitchFamily="34" charset="0"/>
                <a:cs typeface="Arial" panose="020B0604020202020204" pitchFamily="34" charset="0"/>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a:lnSpc>
                <a:spcPct val="125000"/>
              </a:lnSpc>
              <a:spcBef>
                <a:spcPts val="0"/>
              </a:spcBef>
              <a:buFont typeface="+mj-lt"/>
              <a:buAutoNum type="arabicPeriod"/>
            </a:pPr>
            <a:endParaRPr lang="en-US" sz="1050" dirty="0">
              <a:solidFill>
                <a:srgbClr val="1B1B1B"/>
              </a:solidFill>
              <a:latin typeface="Arial" panose="020B0604020202020204" pitchFamily="34" charset="0"/>
              <a:cs typeface="Arial" panose="020B0604020202020204" pitchFamily="34" charset="0"/>
            </a:endParaRPr>
          </a:p>
          <a:p>
            <a:pPr>
              <a:lnSpc>
                <a:spcPct val="125000"/>
              </a:lnSpc>
              <a:spcBef>
                <a:spcPts val="0"/>
              </a:spcBef>
              <a:buFont typeface="+mj-lt"/>
              <a:buAutoNum type="arabicPeriod"/>
            </a:pPr>
            <a:r>
              <a:rPr lang="en-US" sz="1050" dirty="0">
                <a:solidFill>
                  <a:srgbClr val="1B1B1B"/>
                </a:solidFill>
                <a:latin typeface="Arial" panose="020B0604020202020204" pitchFamily="34" charset="0"/>
                <a:cs typeface="Arial" panose="020B0604020202020204" pitchFamily="34" charset="0"/>
              </a:rPr>
              <a:t> </a:t>
            </a:r>
            <a:r>
              <a:rPr lang="en-US" sz="1050" b="1" dirty="0">
                <a:solidFill>
                  <a:srgbClr val="1B1B1B"/>
                </a:solidFill>
                <a:latin typeface="Arial" panose="020B0604020202020204" pitchFamily="34" charset="0"/>
                <a:cs typeface="Arial" panose="020B0604020202020204" pitchFamily="34" charset="0"/>
              </a:rPr>
              <a:t>mail:  </a:t>
            </a:r>
            <a:r>
              <a:rPr lang="en-US" sz="1050" dirty="0">
                <a:solidFill>
                  <a:srgbClr val="1B1B1B"/>
                </a:solidFill>
                <a:latin typeface="Arial" panose="020B0604020202020204" pitchFamily="34" charset="0"/>
                <a:cs typeface="Arial" panose="020B0604020202020204" pitchFamily="34" charset="0"/>
              </a:rPr>
              <a:t>U.S. Department of Agriculture</a:t>
            </a:r>
            <a:br>
              <a:rPr lang="en-US" sz="1050" dirty="0">
                <a:solidFill>
                  <a:srgbClr val="1B1B1B"/>
                </a:solidFill>
                <a:latin typeface="Arial" panose="020B0604020202020204" pitchFamily="34" charset="0"/>
                <a:cs typeface="Arial" panose="020B0604020202020204" pitchFamily="34" charset="0"/>
              </a:rPr>
            </a:br>
            <a:r>
              <a:rPr lang="en-US" sz="1050" dirty="0">
                <a:solidFill>
                  <a:srgbClr val="1B1B1B"/>
                </a:solidFill>
                <a:latin typeface="Arial" panose="020B0604020202020204" pitchFamily="34" charset="0"/>
                <a:cs typeface="Arial" panose="020B0604020202020204" pitchFamily="34" charset="0"/>
              </a:rPr>
              <a:t> Office of the Assistant Secretary for Civil Rights</a:t>
            </a:r>
            <a:br>
              <a:rPr lang="en-US" sz="1050" dirty="0">
                <a:solidFill>
                  <a:srgbClr val="1B1B1B"/>
                </a:solidFill>
                <a:latin typeface="Arial" panose="020B0604020202020204" pitchFamily="34" charset="0"/>
                <a:cs typeface="Arial" panose="020B0604020202020204" pitchFamily="34" charset="0"/>
              </a:rPr>
            </a:br>
            <a:r>
              <a:rPr lang="en-US" sz="1050" dirty="0">
                <a:solidFill>
                  <a:srgbClr val="1B1B1B"/>
                </a:solidFill>
                <a:latin typeface="Arial" panose="020B0604020202020204" pitchFamily="34" charset="0"/>
                <a:cs typeface="Arial" panose="020B0604020202020204" pitchFamily="34" charset="0"/>
              </a:rPr>
              <a:t> 1400 Independence Avenue, SW</a:t>
            </a:r>
            <a:br>
              <a:rPr lang="en-US" sz="1050" dirty="0">
                <a:solidFill>
                  <a:srgbClr val="1B1B1B"/>
                </a:solidFill>
                <a:latin typeface="Arial" panose="020B0604020202020204" pitchFamily="34" charset="0"/>
                <a:cs typeface="Arial" panose="020B0604020202020204" pitchFamily="34" charset="0"/>
              </a:rPr>
            </a:br>
            <a:r>
              <a:rPr lang="en-US" sz="1050" dirty="0">
                <a:solidFill>
                  <a:srgbClr val="1B1B1B"/>
                </a:solidFill>
                <a:latin typeface="Arial" panose="020B0604020202020204" pitchFamily="34" charset="0"/>
                <a:cs typeface="Arial" panose="020B0604020202020204" pitchFamily="34" charset="0"/>
              </a:rPr>
              <a:t> Washington, D.C. 20250-9410; </a:t>
            </a:r>
          </a:p>
          <a:p>
            <a:pPr>
              <a:lnSpc>
                <a:spcPct val="125000"/>
              </a:lnSpc>
              <a:spcBef>
                <a:spcPts val="0"/>
              </a:spcBef>
              <a:buFont typeface="+mj-lt"/>
              <a:buAutoNum type="arabicPeriod"/>
            </a:pPr>
            <a:endParaRPr lang="en-US" sz="1050" dirty="0">
              <a:solidFill>
                <a:srgbClr val="1B1B1B"/>
              </a:solidFill>
              <a:latin typeface="Arial" panose="020B0604020202020204" pitchFamily="34" charset="0"/>
              <a:cs typeface="Arial" panose="020B0604020202020204" pitchFamily="34" charset="0"/>
            </a:endParaRPr>
          </a:p>
          <a:p>
            <a:pPr>
              <a:lnSpc>
                <a:spcPct val="125000"/>
              </a:lnSpc>
              <a:spcBef>
                <a:spcPts val="0"/>
              </a:spcBef>
              <a:buFont typeface="+mj-lt"/>
              <a:buAutoNum type="arabicPeriod"/>
            </a:pPr>
            <a:r>
              <a:rPr lang="en-US" sz="1050" dirty="0">
                <a:solidFill>
                  <a:srgbClr val="1B1B1B"/>
                </a:solidFill>
                <a:latin typeface="Arial" panose="020B0604020202020204" pitchFamily="34" charset="0"/>
                <a:cs typeface="Arial" panose="020B0604020202020204" pitchFamily="34" charset="0"/>
              </a:rPr>
              <a:t> </a:t>
            </a:r>
            <a:r>
              <a:rPr lang="en-US" sz="1050" b="1" dirty="0">
                <a:solidFill>
                  <a:srgbClr val="1B1B1B"/>
                </a:solidFill>
                <a:latin typeface="Arial" panose="020B0604020202020204" pitchFamily="34" charset="0"/>
                <a:cs typeface="Arial" panose="020B0604020202020204" pitchFamily="34" charset="0"/>
              </a:rPr>
              <a:t>fax:  </a:t>
            </a:r>
            <a:r>
              <a:rPr lang="en-US" sz="1050" dirty="0">
                <a:solidFill>
                  <a:srgbClr val="1B1B1B"/>
                </a:solidFill>
                <a:latin typeface="Arial" panose="020B0604020202020204" pitchFamily="34" charset="0"/>
                <a:cs typeface="Arial" panose="020B0604020202020204" pitchFamily="34" charset="0"/>
              </a:rPr>
              <a:t>(833) 256-1665 or (202) 690-7442; or</a:t>
            </a:r>
          </a:p>
          <a:p>
            <a:pPr>
              <a:lnSpc>
                <a:spcPct val="125000"/>
              </a:lnSpc>
              <a:spcBef>
                <a:spcPts val="0"/>
              </a:spcBef>
              <a:buFont typeface="+mj-lt"/>
              <a:buAutoNum type="arabicPeriod"/>
            </a:pPr>
            <a:endParaRPr lang="en-US" sz="1050" dirty="0">
              <a:solidFill>
                <a:srgbClr val="1B1B1B"/>
              </a:solidFill>
              <a:latin typeface="Arial" panose="020B0604020202020204" pitchFamily="34" charset="0"/>
              <a:cs typeface="Arial" panose="020B0604020202020204" pitchFamily="34" charset="0"/>
            </a:endParaRPr>
          </a:p>
          <a:p>
            <a:pPr>
              <a:lnSpc>
                <a:spcPct val="125000"/>
              </a:lnSpc>
              <a:spcBef>
                <a:spcPts val="0"/>
              </a:spcBef>
              <a:buFont typeface="+mj-lt"/>
              <a:buAutoNum type="arabicPeriod"/>
            </a:pPr>
            <a:r>
              <a:rPr lang="en-US" sz="1050" dirty="0">
                <a:solidFill>
                  <a:srgbClr val="1B1B1B"/>
                </a:solidFill>
                <a:latin typeface="Arial" panose="020B0604020202020204" pitchFamily="34" charset="0"/>
                <a:cs typeface="Arial" panose="020B0604020202020204" pitchFamily="34" charset="0"/>
              </a:rPr>
              <a:t> </a:t>
            </a:r>
            <a:r>
              <a:rPr lang="en-US" sz="1050" b="1" dirty="0">
                <a:solidFill>
                  <a:srgbClr val="1B1B1B"/>
                </a:solidFill>
                <a:latin typeface="Arial" panose="020B0604020202020204" pitchFamily="34" charset="0"/>
                <a:cs typeface="Arial" panose="020B0604020202020204" pitchFamily="34" charset="0"/>
              </a:rPr>
              <a:t>email:  </a:t>
            </a:r>
            <a:r>
              <a:rPr lang="en-US" sz="1050" dirty="0">
                <a:solidFill>
                  <a:srgbClr val="2E8540"/>
                </a:solidFill>
                <a:latin typeface="Arial" panose="020B0604020202020204" pitchFamily="34" charset="0"/>
                <a:cs typeface="Arial" panose="020B0604020202020204" pitchFamily="34" charset="0"/>
                <a:hlinkClick r:id="rId5"/>
              </a:rPr>
              <a:t>program.intake@usda.gov</a:t>
            </a:r>
            <a:endParaRPr lang="en-US" sz="1050" dirty="0">
              <a:solidFill>
                <a:srgbClr val="2E8540"/>
              </a:solidFill>
              <a:latin typeface="Arial" panose="020B0604020202020204" pitchFamily="34" charset="0"/>
              <a:cs typeface="Arial" panose="020B0604020202020204" pitchFamily="34" charset="0"/>
            </a:endParaRPr>
          </a:p>
          <a:p>
            <a:pPr>
              <a:lnSpc>
                <a:spcPct val="125000"/>
              </a:lnSpc>
              <a:spcBef>
                <a:spcPts val="0"/>
              </a:spcBef>
              <a:buFont typeface="+mj-lt"/>
              <a:buAutoNum type="arabicPeriod"/>
            </a:pPr>
            <a:endParaRPr lang="en-US" sz="1050" dirty="0">
              <a:solidFill>
                <a:srgbClr val="2E8540"/>
              </a:solidFill>
              <a:latin typeface="Arial" panose="020B0604020202020204" pitchFamily="34" charset="0"/>
              <a:cs typeface="Arial" panose="020B0604020202020204" pitchFamily="34" charset="0"/>
            </a:endParaRPr>
          </a:p>
          <a:p>
            <a:pPr marL="0" indent="0">
              <a:lnSpc>
                <a:spcPct val="125000"/>
              </a:lnSpc>
              <a:spcBef>
                <a:spcPts val="0"/>
              </a:spcBef>
              <a:buNone/>
            </a:pPr>
            <a:r>
              <a:rPr lang="en-US" sz="1050" dirty="0">
                <a:solidFill>
                  <a:srgbClr val="1B1B1B"/>
                </a:solidFill>
                <a:latin typeface="Arial" panose="020B0604020202020204" pitchFamily="34" charset="0"/>
                <a:cs typeface="Arial" panose="020B0604020202020204" pitchFamily="34" charset="0"/>
              </a:rPr>
              <a:t>This institution is an equal opportunity provider.</a:t>
            </a:r>
          </a:p>
        </p:txBody>
      </p:sp>
    </p:spTree>
    <p:custDataLst>
      <p:tags r:id="rId1"/>
    </p:custDataLst>
    <p:extLst>
      <p:ext uri="{BB962C8B-B14F-4D97-AF65-F5344CB8AC3E}">
        <p14:creationId xmlns:p14="http://schemas.microsoft.com/office/powerpoint/2010/main" val="2946171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2" name="Title 1"/>
          <p:cNvSpPr>
            <a:spLocks noGrp="1"/>
          </p:cNvSpPr>
          <p:nvPr>
            <p:ph type="title"/>
            <p:custDataLst>
              <p:tags r:id="rId2"/>
            </p:custDataLst>
          </p:nvPr>
        </p:nvSpPr>
        <p:spPr>
          <a:xfrm>
            <a:off x="1284905" y="1050595"/>
            <a:ext cx="8072712" cy="1618489"/>
          </a:xfrm>
        </p:spPr>
        <p:txBody>
          <a:bodyPr anchor="ctr">
            <a:normAutofit/>
          </a:bodyPr>
          <a:lstStyle/>
          <a:p>
            <a:r>
              <a:rPr lang="en-US" sz="5500" b="1" dirty="0">
                <a:ea typeface="Tahoma" pitchFamily="34" charset="0"/>
                <a:cs typeface="Tahoma" pitchFamily="34" charset="0"/>
              </a:rPr>
              <a:t>Free-standing Pharmacy Transactions</a:t>
            </a:r>
          </a:p>
        </p:txBody>
      </p:sp>
      <p:sp>
        <p:nvSpPr>
          <p:cNvPr id="10243" name="Content Placeholder 5"/>
          <p:cNvSpPr>
            <a:spLocks noGrp="1"/>
          </p:cNvSpPr>
          <p:nvPr>
            <p:ph idx="1"/>
            <p:custDataLst>
              <p:tags r:id="rId3"/>
            </p:custDataLst>
          </p:nvPr>
        </p:nvSpPr>
        <p:spPr>
          <a:xfrm>
            <a:off x="1284904" y="2969469"/>
            <a:ext cx="9762507" cy="3035482"/>
          </a:xfrm>
        </p:spPr>
        <p:txBody>
          <a:bodyPr anchor="t">
            <a:normAutofit/>
          </a:bodyPr>
          <a:lstStyle/>
          <a:p>
            <a:pPr marL="457200" indent="-412750"/>
            <a:r>
              <a:rPr lang="en-US" dirty="0">
                <a:latin typeface="+mj-lt"/>
                <a:ea typeface="Tahoma" pitchFamily="34" charset="0"/>
                <a:cs typeface="Tahoma" pitchFamily="34" charset="0"/>
              </a:rPr>
              <a:t>May only accept eWIC benefits for exempt infant formula and WIC-eligible nutritionals</a:t>
            </a:r>
          </a:p>
          <a:p>
            <a:pPr marL="457200" indent="-412750"/>
            <a:endParaRPr lang="en-US" dirty="0">
              <a:latin typeface="+mj-lt"/>
              <a:ea typeface="Tahoma" pitchFamily="34" charset="0"/>
              <a:cs typeface="Tahoma" pitchFamily="34" charset="0"/>
            </a:endParaRPr>
          </a:p>
          <a:p>
            <a:pPr marL="457200" indent="-412750"/>
            <a:r>
              <a:rPr lang="en-US" dirty="0">
                <a:latin typeface="+mj-lt"/>
                <a:ea typeface="Tahoma" pitchFamily="34" charset="0"/>
                <a:cs typeface="Tahoma" pitchFamily="34" charset="0"/>
              </a:rPr>
              <a:t>May NOT accept eWIC benefits for other food categories including  Cash-Value Benefits for fruits and vegetables</a:t>
            </a:r>
          </a:p>
        </p:txBody>
      </p:sp>
      <p:sp>
        <p:nvSpPr>
          <p:cNvPr id="2" name="Date Placeholder 1"/>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640979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Diagram, engineering drawing&#10;&#10;Description automatically generated"/>
          <p:cNvPicPr>
            <a:picLocks noChangeAspect="1"/>
          </p:cNvPicPr>
          <p:nvPr>
            <p:custDataLst>
              <p:tags r:id="rId2"/>
            </p:custDataLst>
          </p:nvPr>
        </p:nvPicPr>
        <p:blipFill rotWithShape="1">
          <a:blip r:embed="rId7" cstate="print">
            <a:alphaModFix amt="40000"/>
            <a:extLst>
              <a:ext uri="{28A0092B-C50C-407E-A947-70E740481C1C}">
                <a14:useLocalDpi xmlns:a14="http://schemas.microsoft.com/office/drawing/2010/main" val="0"/>
              </a:ext>
            </a:extLst>
          </a:blip>
          <a:srcRect t="28230" b="13765"/>
          <a:stretch/>
        </p:blipFill>
        <p:spPr>
          <a:xfrm>
            <a:off x="20" y="-1784"/>
            <a:ext cx="12188805" cy="6858000"/>
          </a:xfrm>
          <a:prstGeom prst="rect">
            <a:avLst/>
          </a:prstGeom>
        </p:spPr>
      </p:pic>
      <p:sp>
        <p:nvSpPr>
          <p:cNvPr id="13" name="Right Triangle 1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custDataLst>
              <p:tags r:id="rId3"/>
            </p:custDataLst>
          </p:nvPr>
        </p:nvSpPr>
        <p:spPr>
          <a:xfrm>
            <a:off x="1674912" y="1008993"/>
            <a:ext cx="8839000" cy="354204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10500" b="1" dirty="0">
                <a:solidFill>
                  <a:srgbClr val="FFFFFF"/>
                </a:solidFill>
                <a:latin typeface="+mj-lt"/>
                <a:ea typeface="+mj-ea"/>
                <a:cs typeface="+mj-cs"/>
              </a:rPr>
              <a:t>Maintaining Vendor Status</a:t>
            </a:r>
          </a:p>
        </p:txBody>
      </p:sp>
      <p:sp>
        <p:nvSpPr>
          <p:cNvPr id="3" name="Date Placeholder 2"/>
          <p:cNvSpPr>
            <a:spLocks noGrp="1"/>
          </p:cNvSpPr>
          <p:nvPr>
            <p:ph type="dt" sz="half" idx="10"/>
            <p:custDataLst>
              <p:tags r:id="rId4"/>
            </p:custDataLst>
          </p:nvPr>
        </p:nvSpPr>
        <p:spPr>
          <a:xfrm>
            <a:off x="8920746" y="5769149"/>
            <a:ext cx="2430098" cy="365760"/>
          </a:xfrm>
        </p:spPr>
        <p:txBody>
          <a:bodyPr vert="horz" lIns="91440" tIns="45720" rIns="91440" bIns="45720" rtlCol="0" anchor="b">
            <a:normAutofit/>
          </a:bodyPr>
          <a:lstStyle/>
          <a:p>
            <a:pPr algn="r" defTabSz="914400">
              <a:spcAft>
                <a:spcPts val="600"/>
              </a:spcAft>
              <a:defRPr/>
            </a:pPr>
            <a:r>
              <a:rPr lang="en-US" sz="1100" dirty="0">
                <a:solidFill>
                  <a:srgbClr val="FFFFFF"/>
                </a:solidFill>
                <a:latin typeface="Calibri" panose="020F0502020204030204"/>
              </a:rPr>
              <a:t> </a:t>
            </a:r>
          </a:p>
        </p:txBody>
      </p:sp>
    </p:spTree>
    <p:custDataLst>
      <p:tags r:id="rId1"/>
    </p:custDataLst>
    <p:extLst>
      <p:ext uri="{BB962C8B-B14F-4D97-AF65-F5344CB8AC3E}">
        <p14:creationId xmlns:p14="http://schemas.microsoft.com/office/powerpoint/2010/main" val="39524636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PERSISTENCEDATA" val="MMPROD_UIPERSISTENCEDATA"/>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ARTICULATE_DESIGN_ID_WOOD TYPE" val="ztOh6ru9"/>
  <p:tag name="ARTICULATE_DESIGN_ID_1_WOOD TYPE" val="7G0iM4FI"/>
  <p:tag name="ARTICULATE_DESIGN_ID_CROP" val="0ImjM1Xz"/>
  <p:tag name="ARTICULATE_SLIDE_THUMBNAIL_REFRESH" val="1"/>
  <p:tag name="ARTICULATE_DESIGN_ID_CUSTOM DESIGN" val="TPzUyQbv"/>
  <p:tag name="SECTOMILLISECCONVERTED" val="1"/>
  <p:tag name="ARTICULATE_SLIDE_COUNT" val="79"/>
  <p:tag name="MMPROD_UIDATA" val="&lt;database version=&quot;11.0&quot;&gt;&lt;object type=&quot;1&quot; unique_id=&quot;10001&quot;&gt;&lt;property id=&quot;20141&quot; value=&quot;2020 Annual Training for Currently Authorized Free-standing Pharmacies&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1&quot; value=&quot;Pharmacy Applicant&quot;/&gt;&lt;property id=&quot;20192&quot; value=&quot;https://ncnutrition.adobeconnect.com/admin/content/folder/list?filter-rows=100&amp;amp;filter-start=0&amp;amp;sco-id=2845280094&amp;amp;tab-id=1279504582&amp;amp;OWASP_CSRFTOKEN=c13a171cfe2df9e06261ee005310d2562b6eaa3b5c470e3201af835f49522473&quot;/&gt;&lt;property id=&quot;20193&quot; value=&quot;0&quot;/&gt;&lt;property id=&quot;20224&quot; value=&quot;S:\NSB\Training\WIC\Vendor Training\2020\2020 Vendor Modules for LA\2020 Current Pharmacy Renewal Training\Presentation Final&quot;/&gt;&lt;property id=&quot;20250&quot; value=&quot;0&quot;/&gt;&lt;property id=&quot;20251&quot; value=&quot;1&quot;/&gt;&lt;property id=&quot;20259&quot; value=&quot;0&quot;/&gt;&lt;property id=&quot;20263&quot; value=&quot;3&quot;/&gt;&lt;property id=&quot;20264&quot; value=&quot;1&quot;/&gt;&lt;property id=&quot;20519&quot; value=&quot;0&quot;/&gt;&lt;property id=&quot;20700&quot; value=&quot;0&quot;/&gt;&lt;object type=&quot;8&quot; unique_id=&quot;11273&quot;&gt;&lt;/object&gt;&lt;object type=&quot;2&quot; unique_id=&quot;11274&quot;&gt;&lt;object type=&quot;3&quot; unique_id=&quot;112370&quot;&gt;&lt;property id=&quot;20148&quot; value=&quot;5&quot;/&gt;&lt;property id=&quot;20300&quot; value=&quot;Slide 1 - &amp;quot;Annual Training for Currently Authorized WIC Free-standing Pharmacies  2022 &amp;quot;&quot;/&gt;&lt;property id=&quot;20307&quot; value=&quot;348&quot;/&gt;&lt;property id=&quot;20309&quot; value=&quot;-1&quot;/&gt;&lt;/object&gt;&lt;object type=&quot;3&quot; unique_id=&quot;112371&quot;&gt;&lt;property id=&quot;20148&quot; value=&quot;5&quot;/&gt;&lt;property id=&quot;20300&quot; value=&quot;Slide 2 - &amp;quot;Training Overview and Goals&amp;quot;&quot;/&gt;&lt;property id=&quot;20307&quot; value=&quot;274&quot;/&gt;&lt;property id=&quot;20309&quot; value=&quot;-1&quot;/&gt;&lt;/object&gt;&lt;object type=&quot;3&quot; unique_id=&quot;112372&quot;&gt;&lt;property id=&quot;20148&quot; value=&quot;5&quot;/&gt;&lt;property id=&quot;20300&quot; value=&quot;Slide 3 - &amp;quot;What is WIC?&amp;amp;#x09;&amp;amp;#x09;&amp;quot;&quot;/&gt;&lt;property id=&quot;20307&quot; value=&quot;275&quot;/&gt;&lt;property id=&quot;20309&quot; value=&quot;-1&quot;/&gt;&lt;/object&gt;&lt;object type=&quot;3&quot; unique_id=&quot;112373&quot;&gt;&lt;property id=&quot;20148&quot; value=&quot;5&quot;/&gt;&lt;property id=&quot;20300&quot; value=&quot;Slide 5 - &amp;quot;WIC Works!&amp;quot;&quot;/&gt;&lt;property id=&quot;20307&quot; value=&quot;276&quot;/&gt;&lt;property id=&quot;20309&quot; value=&quot;-1&quot;/&gt;&lt;/object&gt;&lt;object type=&quot;3&quot; unique_id=&quot;112374&quot;&gt;&lt;property id=&quot;20148&quot; value=&quot;5&quot;/&gt;&lt;property id=&quot;20300&quot; value=&quot;Slide 7 - &amp;quot;Review: Free-standing Pharmacy Vendors&amp;quot;&quot;/&gt;&lt;property id=&quot;20307&quot; value=&quot;277&quot;/&gt;&lt;property id=&quot;20309&quot; value=&quot;-1&quot;/&gt;&lt;/object&gt;&lt;object type=&quot;3&quot; unique_id=&quot;112375&quot;&gt;&lt;property id=&quot;20148&quot; value=&quot;5&quot;/&gt;&lt;property id=&quot;20300&quot; value=&quot;Slide 8 - &amp;quot;Free-standing Pharmacy Transactions&amp;quot;&quot;/&gt;&lt;property id=&quot;20307&quot; value=&quot;614&quot;/&gt;&lt;property id=&quot;20309&quot; value=&quot;-1&quot;/&gt;&lt;/object&gt;&lt;object type=&quot;3&quot; unique_id=&quot;112376&quot;&gt;&lt;property id=&quot;20148&quot; value=&quot;5&quot;/&gt;&lt;property id=&quot;20300&quot; value=&quot;Slide 9&quot;/&gt;&lt;property id=&quot;20307&quot; value=&quot;279&quot;/&gt;&lt;property id=&quot;20309&quot; value=&quot;-1&quot;/&gt;&lt;/object&gt;&lt;object type=&quot;3&quot; unique_id=&quot;112377&quot;&gt;&lt;property id=&quot;20148&quot; value=&quot;5&quot;/&gt;&lt;property id=&quot;20300&quot; value=&quot;Slide 10 - &amp;quot;Annual Vendor Renewal Process&amp;quot;&quot;/&gt;&lt;property id=&quot;20307&quot; value=&quot;280&quot;/&gt;&lt;property id=&quot;20309&quot; value=&quot;-1&quot;/&gt;&lt;/object&gt;&lt;object type=&quot;3&quot; unique_id=&quot;112378&quot;&gt;&lt;property id=&quot;20148&quot; value=&quot;5&quot;/&gt;&lt;property id=&quot;20300&quot; value=&quot;Slide 12 - &amp;quot;Selection Criteria&amp;quot;&quot;/&gt;&lt;property id=&quot;20307&quot; value=&quot;281&quot;/&gt;&lt;property id=&quot;20309&quot; value=&quot;-1&quot;/&gt;&lt;/object&gt;&lt;object type=&quot;3&quot; unique_id=&quot;112379&quot;&gt;&lt;property id=&quot;20148&quot; value=&quot;5&quot;/&gt;&lt;property id=&quot;20300&quot; value=&quot;Slide 13 - &amp;quot;Annual Vendor Training&amp;quot;&quot;/&gt;&lt;property id=&quot;20307&quot; value=&quot;283&quot;/&gt;&lt;property id=&quot;20309&quot; value=&quot;-1&quot;/&gt;&lt;/object&gt;&lt;object type=&quot;3&quot; unique_id=&quot;112380&quot;&gt;&lt;property id=&quot;20148&quot; value=&quot;5&quot;/&gt;&lt;property id=&quot;20300&quot; value=&quot;Slide 14 - &amp;quot;Competitive Pricing and Price Limitations &amp;quot;&quot;/&gt;&lt;property id=&quot;20307&quot; value=&quot;601&quot;/&gt;&lt;property id=&quot;20309&quot; value=&quot;-1&quot;/&gt;&lt;/object&gt;&lt;object type=&quot;3&quot; unique_id=&quot;112381&quot;&gt;&lt;property id=&quot;20148&quot; value=&quot;5&quot;/&gt;&lt;property id=&quot;20300&quot; value=&quot;Slide 15 - &amp;quot;NC Peer Group System&amp;quot;&quot;/&gt;&lt;property id=&quot;20307&quot; value=&quot;702&quot;/&gt;&lt;property id=&quot;20309&quot; value=&quot;-1&quot;/&gt;&lt;/object&gt;&lt;object type=&quot;3&quot; unique_id=&quot;112387&quot;&gt;&lt;property id=&quot;20148&quot; value=&quot;5&quot;/&gt;&lt;property id=&quot;20300&quot; value=&quot;Slide 16 - &amp;quot;Exempt Infant Formulas &amp;amp; WIC-eligible Nutritionals&amp;quot;&quot;/&gt;&lt;property id=&quot;20307&quot; value=&quot;286&quot;/&gt;&lt;property id=&quot;20309&quot; value=&quot;-1&quot;/&gt;&lt;/object&gt;&lt;object type=&quot;3&quot; unique_id=&quot;112388&quot;&gt;&lt;property id=&quot;20148&quot; value=&quot;5&quot;/&gt;&lt;property id=&quot;20300&quot; value=&quot;Slide 17 - &amp;quot;Purchasing and Providing Infant Formula From a State-Approved Source&amp;quot;&quot;/&gt;&lt;property id=&quot;20307&quot; value=&quot;349&quot;/&gt;&lt;property id=&quot;20309&quot; value=&quot;-1&quot;/&gt;&lt;/object&gt;&lt;object type=&quot;3&quot; unique_id=&quot;112389&quot;&gt;&lt;property id=&quot;20148&quot; value=&quot;5&quot;/&gt;&lt;property id=&quot;20300&quot; value=&quot;Slide 18 - &amp;quot;Purchasing and Providing Infant Formula From a State-Approved Source continued&amp;quot;&quot;/&gt;&lt;property id=&quot;20307&quot; value=&quot;287&quot;/&gt;&lt;property id=&quot;20309&quot; value=&quot;-1&quot;/&gt;&lt;/object&gt;&lt;object type=&quot;3&quot; unique_id=&quot;112390&quot;&gt;&lt;property id=&quot;20148&quot; value=&quot;5&quot;/&gt;&lt;property id=&quot;20300&quot; value=&quot;Slide 20 - &amp;quot;Only Provide Item(s) Issued to Customer&amp;quot;&quot;/&gt;&lt;property id=&quot;20307&quot; value=&quot;291&quot;/&gt;&lt;property id=&quot;20309&quot; value=&quot;-1&quot;/&gt;&lt;/object&gt;&lt;object type=&quot;3&quot; unique_id=&quot;112391&quot;&gt;&lt;property id=&quot;20148&quot; value=&quot;5&quot;/&gt;&lt;property id=&quot;20300&quot; value=&quot;Slide 21&quot;/&gt;&lt;property id=&quot;20307&quot; value=&quot;292&quot;/&gt;&lt;property id=&quot;20309&quot; value=&quot;-1&quot;/&gt;&lt;/object&gt;&lt;object type=&quot;3&quot; unique_id=&quot;112392&quot;&gt;&lt;property id=&quot;20148&quot; value=&quot;5&quot;/&gt;&lt;property id=&quot;20300&quot; value=&quot;Slide 22 - &amp;quot;eWIC Requirements&amp;quot;&quot;/&gt;&lt;property id=&quot;20307&quot; value=&quot;670&quot;/&gt;&lt;property id=&quot;20309&quot; value=&quot;-1&quot;/&gt;&lt;/object&gt;&lt;object type=&quot;3&quot; unique_id=&quot;112393&quot;&gt;&lt;property id=&quot;20148&quot; value=&quot;5&quot;/&gt;&lt;property id=&quot;20300&quot; value=&quot;Slide 23 - &amp;quot;eWIC Requirements continued&amp;quot;&quot;/&gt;&lt;property id=&quot;20307&quot; value=&quot;668&quot;/&gt;&lt;property id=&quot;20309&quot; value=&quot;-1&quot;/&gt;&lt;/object&gt;&lt;object type=&quot;3&quot; unique_id=&quot;112394&quot;&gt;&lt;property id=&quot;20148&quot; value=&quot;5&quot;/&gt;&lt;property id=&quot;20300&quot; value=&quot;Slide 24 - &amp;quot;eWIC Requirements continued&amp;quot;&quot;/&gt;&lt;property id=&quot;20307&quot; value=&quot;669&quot;/&gt;&lt;property id=&quot;20309&quot; value=&quot;-1&quot;/&gt;&lt;/object&gt;&lt;object type=&quot;3&quot; unique_id=&quot;112395&quot;&gt;&lt;property id=&quot;20148&quot; value=&quot;5&quot;/&gt;&lt;property id=&quot;20300&quot; value=&quot;Slide 25 - &amp;quot;eWIC Requirements continued&amp;quot;&quot;/&gt;&lt;property id=&quot;20307&quot; value=&quot;667&quot;/&gt;&lt;property id=&quot;20309&quot; value=&quot;-1&quot;/&gt;&lt;/object&gt;&lt;object type=&quot;3&quot; unique_id=&quot;112396&quot;&gt;&lt;property id=&quot;20148&quot; value=&quot;5&quot;/&gt;&lt;property id=&quot;20300&quot; value=&quot;Slide 26 - &amp;quot;eWIC Payments Through the                                  Banking System&amp;quot;&quot;/&gt;&lt;property id=&quot;20307&quot; value=&quot;608&quot;/&gt;&lt;property id=&quot;20309&quot; value=&quot;-1&quot;/&gt;&lt;/object&gt;&lt;object type=&quot;3&quot; unique_id=&quot;112397&quot;&gt;&lt;property id=&quot;20148&quot; value=&quot;5&quot;/&gt;&lt;property id=&quot;20300&quot; value=&quot;Slide 27 - &amp;quot;Automated Clearing House (ACH)&amp;quot;&quot;/&gt;&lt;property id=&quot;20307&quot; value=&quot;609&quot;/&gt;&lt;property id=&quot;20309&quot; value=&quot;-1&quot;/&gt;&lt;/object&gt;&lt;object type=&quot;3&quot; unique_id=&quot;112398&quot;&gt;&lt;property id=&quot;20148&quot; value=&quot;5&quot;/&gt;&lt;property id=&quot;20300&quot; value=&quot;Slide 28 - &amp;quot;Changes in Vendor Bank Accounts&amp;quot;&quot;/&gt;&lt;property id=&quot;20307&quot; value=&quot;610&quot;/&gt;&lt;property id=&quot;20309&quot; value=&quot;-1&quot;/&gt;&lt;/object&gt;&lt;object type=&quot;3&quot; unique_id=&quot;112400&quot;&gt;&lt;property id=&quot;20148&quot; value=&quot;5&quot;/&gt;&lt;property id=&quot;20300&quot; value=&quot;Slide 30&quot;/&gt;&lt;property id=&quot;20307&quot; value=&quot;306&quot;/&gt;&lt;property id=&quot;20309&quot; value=&quot;-1&quot;/&gt;&lt;/object&gt;&lt;object type=&quot;3&quot; unique_id=&quot;112401&quot;&gt;&lt;property id=&quot;20148&quot; value=&quot;5&quot;/&gt;&lt;property id=&quot;20300&quot; value=&quot;Slide 31 - &amp;quot;Vendor Compliance&amp;quot;&quot;/&gt;&lt;property id=&quot;20307&quot; value=&quot;619&quot;/&gt;&lt;property id=&quot;20309&quot; value=&quot;-1&quot;/&gt;&lt;/object&gt;&lt;object type=&quot;3&quot; unique_id=&quot;112402&quot;&gt;&lt;property id=&quot;20148&quot; value=&quot;5&quot;/&gt;&lt;property id=&quot;20300&quot; value=&quot;Slide 32 - &amp;quot;Business Integrity Standards &amp;quot;&quot;/&gt;&lt;property id=&quot;20307&quot; value=&quot;282&quot;/&gt;&lt;property id=&quot;20309&quot; value=&quot;-1&quot;/&gt;&lt;/object&gt;&lt;object type=&quot;3&quot; unique_id=&quot;112403&quot;&gt;&lt;property id=&quot;20148&quot; value=&quot;5&quot;/&gt;&lt;property id=&quot;20300&quot; value=&quot;Slide 33 - &amp;quot;Violations and Sanctions&amp;quot;&quot;/&gt;&lt;property id=&quot;20307&quot; value=&quot;350&quot;/&gt;&lt;property id=&quot;20309&quot; value=&quot;-1&quot;/&gt;&lt;/object&gt;&lt;object type=&quot;3&quot; unique_id=&quot;112404&quot;&gt;&lt;property id=&quot;20148&quot; value=&quot;5&quot;/&gt;&lt;property id=&quot;20300&quot; value=&quot;Slide 34 - &amp;quot;Violations&amp;quot;&quot;/&gt;&lt;property id=&quot;20307&quot; value=&quot;309&quot;/&gt;&lt;property id=&quot;20309&quot; value=&quot;-1&quot;/&gt;&lt;/object&gt;&lt;object type=&quot;3&quot; unique_id=&quot;112405&quot;&gt;&lt;property id=&quot;20148&quot; value=&quot;5&quot;/&gt;&lt;property id=&quot;20300&quot; value=&quot;Slide 35 - &amp;quot;Types of Violations&amp;quot;&quot;/&gt;&lt;property id=&quot;20307&quot; value=&quot;310&quot;/&gt;&lt;property id=&quot;20309&quot; value=&quot;-1&quot;/&gt;&lt;/object&gt;&lt;object type=&quot;3&quot; unique_id=&quot;112406&quot;&gt;&lt;property id=&quot;20148&quot; value=&quot;5&quot;/&gt;&lt;property id=&quot;20300&quot; value=&quot;Slide 36 - &amp;quot;Pattern of Occurrences&amp;quot;&quot;/&gt;&lt;property id=&quot;20307&quot; value=&quot;311&quot;/&gt;&lt;property id=&quot;20309&quot; value=&quot;-1&quot;/&gt;&lt;/object&gt;&lt;object type=&quot;3&quot; unique_id=&quot;112407&quot;&gt;&lt;property id=&quot;20148&quot; value=&quot;5&quot;/&gt;&lt;property id=&quot;20300&quot; value=&quot;Slide 37 - &amp;quot;Patterns of Violations that Lead to Disqualification&amp;quot;&quot;/&gt;&lt;property id=&quot;20307&quot; value=&quot;312&quot;/&gt;&lt;property id=&quot;20309&quot; value=&quot;-1&quot;/&gt;&lt;/object&gt;&lt;object type=&quot;3&quot; unique_id=&quot;112408&quot;&gt;&lt;property id=&quot;20148&quot; value=&quot;5&quot;/&gt;&lt;property id=&quot;20300&quot; value=&quot;Slide 38 - &amp;quot;  Preventing Fraud and Ensuring Compliance&amp;quot;&quot;/&gt;&lt;property id=&quot;20307&quot; value=&quot;313&quot;/&gt;&lt;property id=&quot;20309&quot; value=&quot;-1&quot;/&gt;&lt;/object&gt;&lt;object type=&quot;3&quot; unique_id=&quot;112409&quot;&gt;&lt;property id=&quot;20148&quot; value=&quot;5&quot;/&gt;&lt;property id=&quot;20300&quot; value=&quot;Slide 39 - &amp;quot;Compliance Investigations&amp;quot;&quot;/&gt;&lt;property id=&quot;20307&quot; value=&quot;314&quot;/&gt;&lt;property id=&quot;20309&quot; value=&quot;-1&quot;/&gt;&lt;/object&gt;&lt;object type=&quot;3&quot; unique_id=&quot;112410&quot;&gt;&lt;property id=&quot;20148&quot; value=&quot;5&quot;/&gt;&lt;property id=&quot;20300&quot; value=&quot;Slide 40 - &amp;quot;Compliance Buys&amp;quot;&quot;/&gt;&lt;property id=&quot;20307&quot; value=&quot;315&quot;/&gt;&lt;property id=&quot;20309&quot; value=&quot;-1&quot;/&gt;&lt;/object&gt;&lt;object type=&quot;3&quot; unique_id=&quot;112411&quot;&gt;&lt;property id=&quot;20148&quot; value=&quot;5&quot;/&gt;&lt;property id=&quot;20300&quot; value=&quot;Slide 41 - &amp;quot;Vendor Overcharging&amp;quot;&quot;/&gt;&lt;property id=&quot;20307&quot; value=&quot;316&quot;/&gt;&lt;property id=&quot;20309&quot; value=&quot;-1&quot;/&gt;&lt;/object&gt;&lt;object type=&quot;3&quot; unique_id=&quot;112412&quot;&gt;&lt;property id=&quot;20148&quot; value=&quot;5&quot;/&gt;&lt;property id=&quot;20300&quot; value=&quot;Slide 42 - &amp;quot;Overcharging?&amp;quot;&quot;/&gt;&lt;property id=&quot;20307&quot; value=&quot;317&quot;/&gt;&lt;property id=&quot;20309&quot; value=&quot;-1&quot;/&gt;&lt;/object&gt;&lt;object type=&quot;3&quot; unique_id=&quot;112413&quot;&gt;&lt;property id=&quot;20148&quot; value=&quot;5&quot;/&gt;&lt;property id=&quot;20300&quot; value=&quot;Slide 43 - &amp;quot;Overcharging?&amp;quot;&quot;/&gt;&lt;property id=&quot;20307&quot; value=&quot;707&quot;/&gt;&lt;property id=&quot;20309&quot; value=&quot;-1&quot;/&gt;&lt;/object&gt;&lt;object type=&quot;3&quot; unique_id=&quot;112414&quot;&gt;&lt;property id=&quot;20148&quot; value=&quot;5&quot;/&gt;&lt;property id=&quot;20300&quot; value=&quot;Slide 44 - &amp;quot;Food Substitution&amp;quot;&quot;/&gt;&lt;property id=&quot;20307&quot; value=&quot;622&quot;/&gt;&lt;property id=&quot;20309&quot; value=&quot;-1&quot;/&gt;&lt;/object&gt;&lt;object type=&quot;3&quot; unique_id=&quot;112415&quot;&gt;&lt;property id=&quot;20148&quot; value=&quot;5&quot;/&gt;&lt;property id=&quot;20300&quot; value=&quot;Slide 45 - &amp;quot;Use of Scanning Sheets Prohibited&amp;quot;&quot;/&gt;&lt;property id=&quot;20307&quot; value=&quot;623&quot;/&gt;&lt;property id=&quot;20309&quot; value=&quot;-1&quot;/&gt;&lt;/object&gt;&lt;object type=&quot;3&quot; unique_id=&quot;112416&quot;&gt;&lt;property id=&quot;20148&quot; value=&quot;5&quot;/&gt;&lt;property id=&quot;20300&quot; value=&quot;Slide 46 - &amp;quot;Inventory Audits&amp;quot;&quot;/&gt;&lt;property id=&quot;20307&quot; value=&quot;318&quot;/&gt;&lt;property id=&quot;20309&quot; value=&quot;-1&quot;/&gt;&lt;/object&gt;&lt;object type=&quot;3&quot; unique_id=&quot;112417&quot;&gt;&lt;property id=&quot;20148&quot; value=&quot;5&quot;/&gt;&lt;property id=&quot;20300&quot; value=&quot;Slide 47 - &amp;quot;Purchase Documentation Requirement&amp;quot;&quot;/&gt;&lt;property id=&quot;20307&quot; value=&quot;319&quot;/&gt;&lt;property id=&quot;20309&quot; value=&quot;-1&quot;/&gt;&lt;/object&gt;&lt;object type=&quot;3&quot; unique_id=&quot;112418&quot;&gt;&lt;property id=&quot;20148&quot; value=&quot;5&quot;/&gt;&lt;property id=&quot;20300&quot; value=&quot;Slide 48 - &amp;quot;Violations Detected During An Inventory Audit&amp;quot;&quot;/&gt;&lt;property id=&quot;20307&quot; value=&quot;320&quot;/&gt;&lt;property id=&quot;20309&quot; value=&quot;-1&quot;/&gt;&lt;/object&gt;&lt;object type=&quot;3&quot; unique_id=&quot;112419&quot;&gt;&lt;property id=&quot;20148&quot; value=&quot;5&quot;/&gt;&lt;property id=&quot;20300&quot; value=&quot;Slide 50 - &amp;quot;Vendor Claims&amp;quot;&quot;/&gt;&lt;property id=&quot;20307&quot; value=&quot;321&quot;/&gt;&lt;property id=&quot;20309&quot; value=&quot;-1&quot;/&gt;&lt;/object&gt;&lt;object type=&quot;3&quot; unique_id=&quot;112420&quot;&gt;&lt;property id=&quot;20148&quot; value=&quot;5&quot;/&gt;&lt;property id=&quot;20300&quot; value=&quot;Slide 51 - &amp;quot;Claims Assessed for Vendor Violations&amp;quot;&quot;/&gt;&lt;property id=&quot;20307&quot; value=&quot;322&quot;/&gt;&lt;property id=&quot;20309&quot; value=&quot;-1&quot;/&gt;&lt;/object&gt;&lt;object type=&quot;3&quot; unique_id=&quot;112421&quot;&gt;&lt;property id=&quot;20148&quot; value=&quot;5&quot;/&gt;&lt;property id=&quot;20300&quot; value=&quot;Slide 52 - &amp;quot;Disqualification &amp;quot;&quot;/&gt;&lt;property id=&quot;20307&quot; value=&quot;323&quot;/&gt;&lt;property id=&quot;20309&quot; value=&quot;-1&quot;/&gt;&lt;/object&gt;&lt;object type=&quot;3&quot; unique_id=&quot;112422&quot;&gt;&lt;property id=&quot;20148&quot; value=&quot;5&quot;/&gt;&lt;property id=&quot;20300&quot; value=&quot;Slide 53 - &amp;quot;Vendor Disqualifications &amp;quot;&quot;/&gt;&lt;property id=&quot;20307&quot; value=&quot;661&quot;/&gt;&lt;property id=&quot;20309&quot; value=&quot;-1&quot;/&gt;&lt;/object&gt;&lt;object type=&quot;3&quot; unique_id=&quot;112424&quot;&gt;&lt;property id=&quot;20148&quot; value=&quot;5&quot;/&gt;&lt;property id=&quot;20300&quot; value=&quot;Slide 54 - &amp;quot;Conflict of Interest&amp;quot;&quot;/&gt;&lt;property id=&quot;20307&quot; value=&quot;325&quot;/&gt;&lt;property id=&quot;20309&quot; value=&quot;-1&quot;/&gt;&lt;/object&gt;&lt;object type=&quot;3&quot; unique_id=&quot;112425&quot;&gt;&lt;property id=&quot;20148&quot; value=&quot;5&quot;/&gt;&lt;property id=&quot;20300&quot; value=&quot;Slide 55 - &amp;quot;Routine Monitoring&amp;quot;&quot;/&gt;&lt;property id=&quot;20307&quot; value=&quot;326&quot;/&gt;&lt;property id=&quot;20309&quot; value=&quot;-1&quot;/&gt;&lt;/object&gt;&lt;object type=&quot;3&quot; unique_id=&quot;112426&quot;&gt;&lt;property id=&quot;20148&quot; value=&quot;5&quot;/&gt;&lt;property id=&quot;20300&quot; value=&quot;Slide 56 - &amp;quot;Routine Monitoring continued&amp;quot;&quot;/&gt;&lt;property id=&quot;20307&quot; value=&quot;351&quot;/&gt;&lt;property id=&quot;20309&quot; value=&quot;-1&quot;/&gt;&lt;/object&gt;&lt;object type=&quot;3&quot; unique_id=&quot;112427&quot;&gt;&lt;property id=&quot;20148&quot; value=&quot;5&quot;/&gt;&lt;property id=&quot;20300&quot; value=&quot;Slide 57 - &amp;quot;Equitable Treatment&amp;quot;&quot;/&gt;&lt;property id=&quot;20307&quot; value=&quot;327&quot;/&gt;&lt;property id=&quot;20309&quot; value=&quot;-1&quot;/&gt;&lt;/object&gt;&lt;object type=&quot;3&quot; unique_id=&quot;112428&quot;&gt;&lt;property id=&quot;20148&quot; value=&quot;5&quot;/&gt;&lt;property id=&quot;20300&quot; value=&quot;Slide 58 - &amp;quot;Definitions&amp;quot;&quot;/&gt;&lt;property id=&quot;20307&quot; value=&quot;328&quot;/&gt;&lt;property id=&quot;20309&quot; value=&quot;-1&quot;/&gt;&lt;/object&gt;&lt;object type=&quot;3&quot; unique_id=&quot;112429&quot;&gt;&lt;property id=&quot;20148&quot; value=&quot;5&quot;/&gt;&lt;property id=&quot;20300&quot; value=&quot;Slide 59 - &amp;quot;Incentive Items&amp;quot;&quot;/&gt;&lt;property id=&quot;20307&quot; value=&quot;329&quot;/&gt;&lt;property id=&quot;20309&quot; value=&quot;-1&quot;/&gt;&lt;/object&gt;&lt;object type=&quot;3&quot; unique_id=&quot;112430&quot;&gt;&lt;property id=&quot;20148&quot; value=&quot;5&quot;/&gt;&lt;property id=&quot;20300&quot; value=&quot;Slide 60 - &amp;quot;Approval for Incentive Items&amp;quot;&quot;/&gt;&lt;property id=&quot;20307&quot; value=&quot;352&quot;/&gt;&lt;property id=&quot;20309&quot; value=&quot;-1&quot;/&gt;&lt;/object&gt;&lt;object type=&quot;3&quot; unique_id=&quot;112431&quot;&gt;&lt;property id=&quot;20148&quot; value=&quot;5&quot;/&gt;&lt;property id=&quot;20300&quot; value=&quot;Slide 61 - &amp;quot;Approval for Incentive Items continued&amp;quot;&quot;/&gt;&lt;property id=&quot;20307&quot; value=&quot;330&quot;/&gt;&lt;property id=&quot;20309&quot; value=&quot;-1&quot;/&gt;&lt;/object&gt;&lt;object type=&quot;3&quot; unique_id=&quot;112432&quot;&gt;&lt;property id=&quot;20148&quot; value=&quot;5&quot;/&gt;&lt;property id=&quot;20300&quot; value=&quot;Slide 62 - &amp;quot;In-Store Promotions and Coupons&amp;quot;&quot;/&gt;&lt;property id=&quot;20307&quot; value=&quot;331&quot;/&gt;&lt;property id=&quot;20309&quot; value=&quot;-1&quot;/&gt;&lt;/object&gt;&lt;object type=&quot;3&quot; unique_id=&quot;112433&quot;&gt;&lt;property id=&quot;20148&quot; value=&quot;5&quot;/&gt;&lt;property id=&quot;20300&quot; value=&quot;Slide 63 - &amp;quot;Types of In-Store Promotions and Coupons&amp;quot;&quot;/&gt;&lt;property id=&quot;20307&quot; value=&quot;332&quot;/&gt;&lt;property id=&quot;20309&quot; value=&quot;-1&quot;/&gt;&lt;/object&gt;&lt;object type=&quot;3&quot; unique_id=&quot;112434&quot;&gt;&lt;property id=&quot;20148&quot; value=&quot;5&quot;/&gt;&lt;property id=&quot;20300&quot; value=&quot;Slide 64 - &amp;quot;In-Store Promotions: BOGOs and eWIC&amp;quot;&quot;/&gt;&lt;property id=&quot;20307&quot; value=&quot;613&quot;/&gt;&lt;property id=&quot;20309&quot; value=&quot;-1&quot;/&gt;&lt;/object&gt;&lt;object type=&quot;3&quot; unique_id=&quot;112435&quot;&gt;&lt;property id=&quot;20148&quot; value=&quot;5&quot;/&gt;&lt;property id=&quot;20300&quot; value=&quot;Slide 65 - &amp;quot;Sales Tax &amp;amp; Cash Back&amp;quot;&quot;/&gt;&lt;property id=&quot;20307&quot; value=&quot;333&quot;/&gt;&lt;property id=&quot;20309&quot; value=&quot;-1&quot;/&gt;&lt;/object&gt;&lt;object type=&quot;3&quot; unique_id=&quot;112436&quot;&gt;&lt;property id=&quot;20148&quot; value=&quot;5&quot;/&gt;&lt;property id=&quot;20300&quot; value=&quot;Slide 66 - &amp;quot;Reporting Customer Service Issues (Complaints)&amp;quot;&quot;/&gt;&lt;property id=&quot;20307&quot; value=&quot;408&quot;/&gt;&lt;property id=&quot;20309&quot; value=&quot;-1&quot;/&gt;&lt;/object&gt;&lt;object type=&quot;3&quot; unique_id=&quot;112438&quot;&gt;&lt;property id=&quot;20148&quot; value=&quot;5&quot;/&gt;&lt;property id=&quot;20300&quot; value=&quot;Slide 69 - &amp;quot;2022  Renewal process&amp;quot;&quot;/&gt;&lt;property id=&quot;20307&quot; value=&quot;672&quot;/&gt;&lt;property id=&quot;20309&quot; value=&quot;-1&quot;/&gt;&lt;/object&gt;&lt;object type=&quot;3&quot; unique_id=&quot;112448&quot;&gt;&lt;property id=&quot;20148&quot; value=&quot;5&quot;/&gt;&lt;property id=&quot;20300&quot; value=&quot;Slide 67 - &amp;quot;Training Employees&amp;quot;&quot;/&gt;&lt;property id=&quot;20307&quot; value=&quot;345&quot;/&gt;&lt;property id=&quot;20309&quot; value=&quot;-1&quot;/&gt;&lt;/object&gt;&lt;object type=&quot;3&quot; unique_id=&quot;112449&quot;&gt;&lt;property id=&quot;20148&quot; value=&quot;5&quot;/&gt;&lt;property id=&quot;20300&quot; value=&quot;Slide 76 - &amp;quot;Technical Assistance&amp;amp;#x09;&amp;quot;&quot;/&gt;&lt;property id=&quot;20307&quot; value=&quot;367&quot;/&gt;&lt;property id=&quot;20309&quot; value=&quot;-1&quot;/&gt;&lt;/object&gt;&lt;object type=&quot;3&quot; unique_id=&quot;112452&quot;&gt;&lt;property id=&quot;20148&quot; value=&quot;5&quot;/&gt;&lt;property id=&quot;20300&quot; value=&quot;Slide 77&quot;/&gt;&lt;property id=&quot;20307&quot; value=&quot;347&quot;/&gt;&lt;property id=&quot;20309&quot; value=&quot;-1&quot;/&gt;&lt;/object&gt;&lt;object type=&quot;3&quot; unique_id=&quot;113058&quot;&gt;&lt;property id=&quot;20148&quot; value=&quot;5&quot;/&gt;&lt;property id=&quot;20300&quot; value=&quot;Slide 11 - &amp;quot;Annual Vendor Renewal Process continued&amp;quot;&quot;/&gt;&lt;property id=&quot;20307&quot; value=&quot;708&quot;/&gt;&lt;property id=&quot;20309&quot; value=&quot;-1&quot;/&gt;&lt;/object&gt;&lt;object type=&quot;3&quot; unique_id=&quot;119000&quot;&gt;&lt;property id=&quot;20148&quot; value=&quot;5&quot;/&gt;&lt;property id=&quot;20300&quot; value=&quot;Slide 19 - &amp;quot;Contract Formulas &amp;quot;&quot;/&gt;&lt;property id=&quot;20307&quot; value=&quot;706&quot;/&gt;&lt;property id=&quot;20309&quot; value=&quot;-1&quot;/&gt;&lt;/object&gt;&lt;object type=&quot;3&quot; unique_id=&quot;119609&quot;&gt;&lt;property id=&quot;20148&quot; value=&quot;5&quot;/&gt;&lt;property id=&quot;20300&quot; value=&quot;Slide 4 - &amp;quot;What is eWIC?&amp;quot;&quot;/&gt;&lt;property id=&quot;20307&quot; value=&quot;710&quot;/&gt;&lt;property id=&quot;20309&quot; value=&quot;-1&quot;/&gt;&lt;/object&gt;&lt;object type=&quot;3&quot; unique_id=&quot;147395&quot;&gt;&lt;property id=&quot;20148&quot; value=&quot;5&quot;/&gt;&lt;property id=&quot;20300&quot; value=&quot;Slide 6 - &amp;quot;WIC Works!&amp;quot;&quot;/&gt;&lt;property id=&quot;20307&quot; value=&quot;737&quot;/&gt;&lt;/object&gt;&lt;object type=&quot;3&quot; unique_id=&quot;167321&quot;&gt;&lt;property id=&quot;20148&quot; value=&quot;5&quot;/&gt;&lt;property id=&quot;20300&quot; value=&quot;Slide 78 - &amp;quot;Assurance of Civil Rights Compliance &amp;quot;&quot;/&gt;&lt;property id=&quot;20307&quot; value=&quot;354&quot;/&gt;&lt;/object&gt;&lt;object type=&quot;3&quot; unique_id=&quot;179777&quot;&gt;&lt;property id=&quot;20148&quot; value=&quot;5&quot;/&gt;&lt;property id=&quot;20300&quot; value=&quot;Slide 70 - &amp;quot;Completing Required Forms&amp;quot;&quot;/&gt;&lt;property id=&quot;20307&quot; value=&quot;738&quot;/&gt;&lt;/object&gt;&lt;object type=&quot;3&quot; unique_id=&quot;179778&quot;&gt;&lt;property id=&quot;20148&quot; value=&quot;5&quot;/&gt;&lt;property id=&quot;20300&quot; value=&quot;Slide 71 - &amp;quot;NC WIC Information Update&amp;quot;&quot;/&gt;&lt;property id=&quot;20307&quot; value=&quot;739&quot;/&gt;&lt;/object&gt;&lt;object type=&quot;3&quot; unique_id=&quot;179779&quot;&gt;&lt;property id=&quot;20148&quot; value=&quot;5&quot;/&gt;&lt;property id=&quot;20300&quot; value=&quot;Slide 72 - &amp;quot;NC WIC Information Update - REMINDER&amp;quot;&quot;/&gt;&lt;property id=&quot;20307&quot; value=&quot;794&quot;/&gt;&lt;/object&gt;&lt;object type=&quot;3&quot; unique_id=&quot;179780&quot;&gt;&lt;property id=&quot;20148&quot; value=&quot;5&quot;/&gt;&lt;property id=&quot;20300&quot; value=&quot;Slide 73 - &amp;quot;eWIC Update&amp;quot;&quot;/&gt;&lt;property id=&quot;20307&quot; value=&quot;796&quot;/&gt;&lt;/object&gt;&lt;object type=&quot;3&quot; unique_id=&quot;179781&quot;&gt;&lt;property id=&quot;20148&quot; value=&quot;5&quot;/&gt;&lt;property id=&quot;20300&quot; value=&quot;Slide 74 - &amp;quot;eWIC Update continued&amp;quot;&quot;/&gt;&lt;property id=&quot;20307&quot; value=&quot;797&quot;/&gt;&lt;/object&gt;&lt;object type=&quot;3&quot; unique_id=&quot;179782&quot;&gt;&lt;property id=&quot;20148&quot; value=&quot;5&quot;/&gt;&lt;property id=&quot;20300&quot; value=&quot;Slide 75 - &amp;quot;Verification of Attendance Form&amp;quot;&quot;/&gt;&lt;property id=&quot;20307&quot; value=&quot;795&quot;/&gt;&lt;/object&gt;&lt;object type=&quot;3&quot; unique_id=&quot;180279&quot;&gt;&lt;property id=&quot;20148&quot; value=&quot;5&quot;/&gt;&lt;property id=&quot;20300&quot; value=&quot;Slide 29 - &amp;quot;Questions?&amp;quot;&quot;/&gt;&lt;property id=&quot;20307&quot; value=&quot;798&quot;/&gt;&lt;/object&gt;&lt;object type=&quot;3&quot; unique_id=&quot;180280&quot;&gt;&lt;property id=&quot;20148&quot; value=&quot;5&quot;/&gt;&lt;property id=&quot;20300&quot; value=&quot;Slide 49 - &amp;quot;Questions?&amp;quot;&quot;/&gt;&lt;property id=&quot;20307&quot; value=&quot;800&quot;/&gt;&lt;/object&gt;&lt;object type=&quot;3&quot; unique_id=&quot;180281&quot;&gt;&lt;property id=&quot;20148&quot; value=&quot;5&quot;/&gt;&lt;property id=&quot;20300&quot; value=&quot;Slide 68 - &amp;quot;Questions?&amp;quot;&quot;/&gt;&lt;property id=&quot;20307&quot; value=&quot;802&quot;/&gt;&lt;/object&gt;&lt;object type=&quot;3&quot; unique_id=&quot;196360&quot;&gt;&lt;property id=&quot;20148&quot; value=&quot;5&quot;/&gt;&lt;property id=&quot;20300&quot; value=&quot;Slide 79 - &amp;quot;USDA Nondiscrimination Statement&amp;quot;&quot;/&gt;&lt;property id=&quot;20307&quot; value=&quot;257&quot;/&gt;&lt;/object&gt;&lt;/object&gt;&lt;object type=&quot;10&quot; unique_id=&quot;116248&quot;&gt;&lt;object type=&quot;11&quot; unique_id=&quot;116249&quot;&gt;&lt;property id=&quot;20180&quot; value=&quot;1&quot;/&gt;&lt;property id=&quot;20181&quot; value=&quot;1&quot;/&gt;&lt;property id=&quot;20183&quot; value=&quot;1&quot;/&gt;&lt;/object&gt;&lt;object type=&quot;12&quot; unique_id=&quot;117197&quot;&gt;&lt;/object&gt;&lt;/object&gt;&lt;object type=&quot;4&quot; unique_id=&quot;116250&quot;&gt;&lt;/object&gt;&lt;/object&gt;&lt;/database&gt;"/>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quot;/&gt;&lt;isInvalidForFieldText val=&quot;0&quot;/&gt;&lt;Image&gt;&lt;filename val=&quot;C:\Users\jmmartin1\AppData\Local\Temp\PR\data\asimages\{DB04B6ED-A1BC-416E-A0D0-C0E6EBE92A5A}_3.png&quot;/&gt;&lt;left val=&quot;288&quot;/&gt;&lt;top val=&quot;8&quot;/&gt;&lt;width val=&quot;411&quot;/&gt;&lt;height val=&quot;102&quot;/&gt;&lt;hasText val=&quot;1&quot;/&gt;&lt;/Image&gt;&lt;/ThreeDShapeInfo&gt;"/>
</p:tagLst>
</file>

<file path=ppt/tags/tag100.xml><?xml version="1.0" encoding="utf-8"?>
<p:tagLst xmlns:a="http://schemas.openxmlformats.org/drawingml/2006/main" xmlns:r="http://schemas.openxmlformats.org/officeDocument/2006/relationships" xmlns:p="http://schemas.openxmlformats.org/presentationml/2006/main">
  <p:tag name="HTML_SHAPEINFO" val="&lt;SlideThumbPath val=&quot;Slide30.PNG&quot;/&gt;"/>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quot;/&gt;&lt;isInvalidForFieldText val=&quot;0&quot;/&gt;&lt;Image&gt;&lt;filename val=&quot;C:\Users\jmmartin1\AppData\Local\Temp\PR\data\asimages\{EA0927F3-8251-47EE-A629-3E74928D0DBD}_30.png&quot;/&gt;&lt;left val=&quot;154&quot;/&gt;&lt;top val=&quot;13&quot;/&gt;&lt;width val=&quot;660&quot;/&gt;&lt;height val=&quot;104&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5&quot;/&gt;&lt;lineCharCount val=&quot;58&quot;/&gt;&lt;lineCharCount val=&quot;65&quot;/&gt;&lt;lineCharCount val=&quot;19&quot;/&gt;&lt;lineCharCount val=&quot;1&quot;/&gt;&lt;lineCharCount val=&quot;61&quot;/&gt;&lt;lineCharCount val=&quot;56&quot;/&gt;&lt;lineCharCount val=&quot;58&quot;/&gt;&lt;lineCharCount val=&quot;40&quot;/&gt;&lt;/TableIndex&gt;&lt;/ShapeTextInfo&gt;"/>
  <p:tag name="HTML_SHAPEINFO" val="&lt;ThreeDShapeInfo&gt;&lt;uuid val=&quot;&quot;/&gt;&lt;isInvalidForFieldText val=&quot;0&quot;/&gt;&lt;Image&gt;&lt;filename val=&quot;C:\Users\jmmartin1\AppData\Local\Temp\PR\data\asimages\{F131C2A4-A9A2-417A-8FC7-692B22D7EA17}_30.png&quot;/&gt;&lt;left val=&quot;66&quot;/&gt;&lt;top val=&quot;130&quot;/&gt;&lt;width val=&quot;851&quot;/&gt;&lt;height val=&quot;358&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20A90D05-67A6-485F-826F-3B6CE9AA000D}_30.png&quot;/&gt;&lt;left val=&quot;395&quot;/&gt;&lt;top val=&quot;495&quot;/&gt;&lt;width val=&quot;169&quot;/&gt;&lt;height val=&quot;38&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HTML_SHAPEINFO" val="&lt;SlideThumbPath val=&quot;Slide31.PNG&quot;/&gt;"/>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jmmartin1\AppData\Local\Temp\PR\data\asimages\{1E7821AA-501B-4F5A-8795-CA0A39B605D6}_31.png&quot;/&gt;&lt;left val=&quot;145&quot;/&gt;&lt;top val=&quot;9&quot;/&gt;&lt;width val=&quot;668&quot;/&gt;&lt;height val=&quot;100&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6&quot;/&gt;&lt;lineCharCount val=&quot;29&quot;/&gt;&lt;lineCharCount val=&quot;14&quot;/&gt;&lt;lineCharCount val=&quot;1&quot;/&gt;&lt;lineCharCount val=&quot;39&quot;/&gt;&lt;lineCharCount val=&quot;34&quot;/&gt;&lt;lineCharCount val=&quot;28&quot;/&gt;&lt;lineCharCount val=&quot;40&quot;/&gt;&lt;lineCharCount val=&quot;28&quot;/&gt;&lt;/TableIndex&gt;&lt;/ShapeTextInfo&gt;"/>
  <p:tag name="HTML_SHAPEINFO" val="&lt;ThreeDShapeInfo&gt;&lt;uuid val=&quot;&quot;/&gt;&lt;isInvalidForFieldText val=&quot;0&quot;/&gt;&lt;Image&gt;&lt;filename val=&quot;C:\Users\jmmartin1\AppData\Local\Temp\PR\data\asimages\{18BE2993-6A6D-42FC-AA47-F06AD7D28DF5}_31.png&quot;/&gt;&lt;left val=&quot;69&quot;/&gt;&lt;top val=&quot;123&quot;/&gt;&lt;width val=&quot;611&quot;/&gt;&lt;height val=&quot;369&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HTML_SHAPEINFO" val="&lt;SlideThumbPath val=&quot;Slide32.PNG&quot;/&gt;"/>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jmmartin1\AppData\Local\Temp\PR\data\asimages\{4F0B7713-C1D2-473D-9807-8CE32883CB51}_32.png&quot;/&gt;&lt;left val=&quot;107&quot;/&gt;&lt;top val=&quot;15&quot;/&gt;&lt;width val=&quot;745&quot;/&gt;&lt;height val=&quot;102&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4&quot;/&gt;&lt;lineCharCount val=&quot;49&quot;/&gt;&lt;lineCharCount val=&quot;46&quot;/&gt;&lt;lineCharCount val=&quot;48&quot;/&gt;&lt;lineCharCount val=&quot;52&quot;/&gt;&lt;lineCharCount val=&quot;22&quot;/&gt;&lt;/TableIndex&gt;&lt;/ShapeTextInfo&gt;"/>
  <p:tag name="HTML_SHAPEINFO" val="&lt;ThreeDShapeInfo&gt;&lt;uuid val=&quot;&quot;/&gt;&lt;isInvalidForFieldText val=&quot;0&quot;/&gt;&lt;Image&gt;&lt;filename val=&quot;C:\Users\jmmartin1\AppData\Local\Temp\PR\data\asimages\{CEEBAB2E-4523-40D4-BEBE-826C6384CAD2}_32.png&quot;/&gt;&lt;left val=&quot;78&quot;/&gt;&lt;top val=&quot;133&quot;/&gt;&lt;width val=&quot;803&quot;/&gt;&lt;height val=&quot;307&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2&quot;/&gt;&lt;lineCharCount val=&quot;13&quot;/&gt;&lt;lineCharCount val=&quot;64&quot;/&gt;&lt;lineCharCount val=&quot;7&quot;/&gt;&lt;lineCharCount val=&quot;60&quot;/&gt;&lt;lineCharCount val=&quot;9&quot;/&gt;&lt;lineCharCount val=&quot;53&quot;/&gt;&lt;lineCharCount val=&quot;68&quot;/&gt;&lt;lineCharCount val=&quot;53&quot;/&gt;&lt;lineCharCount val=&quot;63&quot;/&gt;&lt;/TableIndex&gt;&lt;/ShapeTextInfo&gt;"/>
  <p:tag name="HTML_SHAPEINFO" val="&lt;ThreeDShapeInfo&gt;&lt;uuid val=&quot;&quot;/&gt;&lt;isInvalidForFieldText val=&quot;0&quot;/&gt;&lt;Image&gt;&lt;filename val=&quot;C:\Users\jmmartin1\AppData\Local\Temp\PR\data\asimages\{36CB5135-22CB-4547-9D3C-941C1BD0183A}_3.png&quot;/&gt;&lt;left val=&quot;80&quot;/&gt;&lt;top val=&quot;105&quot;/&gt;&lt;width val=&quot;837&quot;/&gt;&lt;height val=&quot;410&quot;/&gt;&lt;hasText val=&quot;1&quot;/&gt;&lt;/Image&gt;&lt;/ThreeDShape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895B0131-2128-4E6B-89DD-89891E96C229}_32.png&quot;/&gt;&lt;left val=&quot;89&quot;/&gt;&lt;top val=&quot;489&quot;/&gt;&lt;width val=&quot;184&quot;/&gt;&lt;height val=&quot;29&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HTML_SHAPEINFO" val="&lt;SlideThumbPath val=&quot;Slide33.PNG&quot;/&gt;"/>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mmartin1\AppData\Local\Temp\PR\data\asimages\{93F9FF61-577C-48E6-871F-FBBBBFCEE483}_33.png&quot;/&gt;&lt;left val=&quot;65&quot;/&gt;&lt;top val=&quot;18&quot;/&gt;&lt;width val=&quot;829&quot;/&gt;&lt;height val=&quot;102&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2&quot;/&gt;&lt;lineCharCount val=&quot;19&quot;/&gt;&lt;lineCharCount val=&quot;59&quot;/&gt;&lt;lineCharCount val=&quot;51&quot;/&gt;&lt;lineCharCount val=&quot;1&quot;/&gt;&lt;lineCharCount val=&quot;50&quot;/&gt;&lt;lineCharCount val=&quot;18&quot;/&gt;&lt;lineCharCount val=&quot;51&quot;/&gt;&lt;lineCharCount val=&quot;17&quot;/&gt;&lt;/TableIndex&gt;&lt;/ShapeTextInfo&gt;"/>
  <p:tag name="HTML_SHAPEINFO" val="&lt;ThreeDShapeInfo&gt;&lt;uuid val=&quot;&quot;/&gt;&lt;isInvalidForFieldText val=&quot;0&quot;/&gt;&lt;Image&gt;&lt;filename val=&quot;C:\Users\jmmartin1\AppData\Local\Temp\PR\data\asimages\{68FDB573-BA83-4DA7-B5B9-231629A64BFD}_33.png&quot;/&gt;&lt;left val=&quot;58&quot;/&gt;&lt;top val=&quot;107&quot;/&gt;&lt;width val=&quot;865&quot;/&gt;&lt;height val=&quot;414&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HTML_SHAPEINFO" val="&lt;SlideThumbPath val=&quot;Slide34.PNG&quot;/&gt;"/>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jmmartin1\AppData\Local\Temp\PR\data\asimages\{C0B5BDFC-5EA4-4967-93DC-B8D40A3706CB}_34.png&quot;/&gt;&lt;left val=&quot;123&quot;/&gt;&lt;top val=&quot;17&quot;/&gt;&lt;width val=&quot;712&quot;/&gt;&lt;height val=&quot;103&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6&quot;/&gt;&lt;lineCharCount val=&quot;42&quot;/&gt;&lt;lineCharCount val=&quot;45&quot;/&gt;&lt;lineCharCount val=&quot;42&quot;/&gt;&lt;lineCharCount val=&quot;52&quot;/&gt;&lt;lineCharCount val=&quot;27&quot;/&gt;&lt;lineCharCount val=&quot;48&quot;/&gt;&lt;lineCharCount val=&quot;33&quot;/&gt;&lt;lineCharCount val=&quot;1&quot;/&gt;&lt;lineCharCount val=&quot;1&quot;/&gt;&lt;/TableIndex&gt;&lt;/ShapeTextInfo&gt;"/>
  <p:tag name="HTML_SHAPEINFO" val="&lt;ThreeDShapeInfo&gt;&lt;uuid val=&quot;&quot;/&gt;&lt;isInvalidForFieldText val=&quot;0&quot;/&gt;&lt;Image&gt;&lt;filename val=&quot;C:\Users\jmmartin1\AppData\Local\Temp\PR\data\asimages\{2B6263FC-846E-4C73-ADC4-A04844AEEB3A}_34.png&quot;/&gt;&lt;left val=&quot;76&quot;/&gt;&lt;top val=&quot;119&quot;/&gt;&lt;width val=&quot;846&quot;/&gt;&lt;height val=&quot;413&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HTML_SHAPEINFO" val="&lt;SlideThumbPath val=&quot;Slide35.PNG&quot;/&gt;"/>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6&quot;/&gt;&lt;lineCharCount val=&quot;16&quot;/&gt;&lt;/TableIndex&gt;&lt;/ShapeTextInfo&gt;"/>
  <p:tag name="HTML_SHAPEINFO" val="&lt;ThreeDShapeInfo&gt;&lt;uuid val=&quot;&quot;/&gt;&lt;isInvalidForFieldText val=&quot;0&quot;/&gt;&lt;Image&gt;&lt;filename val=&quot;C:\Users\jmmartin1\AppData\Local\Temp\PR\data\asimages\{7A16B642-4FDC-4F9C-9B69-3E5959308373}_35.png&quot;/&gt;&lt;left val=&quot;23&quot;/&gt;&lt;top val=&quot;13&quot;/&gt;&lt;width val=&quot;912&quot;/&gt;&lt;height val=&quot;141&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6&quot;/&gt;&lt;lineCharCount val=&quot;47&quot;/&gt;&lt;lineCharCount val=&quot;43&quot;/&gt;&lt;lineCharCount val=&quot;16&quot;/&gt;&lt;lineCharCount val=&quot;1&quot;/&gt;&lt;lineCharCount val=&quot;46&quot;/&gt;&lt;lineCharCount val=&quot;55&quot;/&gt;&lt;lineCharCount val=&quot;43&quot;/&gt;&lt;/TableIndex&gt;&lt;/ShapeTextInfo&gt;"/>
  <p:tag name="HTML_SHAPEINFO" val="&lt;ThreeDShapeInfo&gt;&lt;uuid val=&quot;&quot;/&gt;&lt;isInvalidForFieldText val=&quot;0&quot;/&gt;&lt;Image&gt;&lt;filename val=&quot;C:\Users\jmmartin1\AppData\Local\Temp\PR\data\asimages\{438C8338-972D-4DFB-9650-2A56C47D4F2E}_35.png&quot;/&gt;&lt;left val=&quot;61&quot;/&gt;&lt;top val=&quot;139&quot;/&gt;&lt;width val=&quot;843&quot;/&gt;&lt;height val=&quot;377&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HTML_SHAPEINFO" val="&lt;SlideThumbPath val=&quot;Slide4.PNG&quot;/&gt;"/>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FAE013CD-EAD1-4189-AEDA-2E9C06891538}_35.png&quot;/&gt;&lt;left val=&quot;89&quot;/&gt;&lt;top val=&quot;489&quot;/&gt;&lt;width val=&quot;184&quot;/&gt;&lt;height val=&quot;29&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HTML_SHAPEINFO" val="&lt;SlideThumbPath val=&quot;Slide36.PNG&quot;/&gt;"/>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1&quot;/&gt;&lt;lineCharCount val=&quot;40&quot;/&gt;&lt;/TableIndex&gt;&lt;/ShapeTextInfo&gt;"/>
  <p:tag name="HTML_SHAPEINFO" val="&lt;ThreeDShapeInfo&gt;&lt;uuid val=&quot;&quot;/&gt;&lt;isInvalidForFieldText val=&quot;0&quot;/&gt;&lt;Image&gt;&lt;filename val=&quot;C:\Users\jmmartin1\AppData\Local\Temp\PR\data\asimages\{2AE9C4AD-8945-44ED-93A0-375D3828D215}_36.png&quot;/&gt;&lt;left val=&quot;45&quot;/&gt;&lt;top val=&quot;29&quot;/&gt;&lt;width val=&quot;868&quot;/&gt;&lt;height val=&quot;95&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3&quot;/&gt;&lt;lineCharCount val=&quot;30&quot;/&gt;&lt;lineCharCount val=&quot;29&quot;/&gt;&lt;lineCharCount val=&quot;17&quot;/&gt;&lt;lineCharCount val=&quot;1&quot;/&gt;&lt;lineCharCount val=&quot;34&quot;/&gt;&lt;lineCharCount val=&quot;36&quot;/&gt;&lt;lineCharCount val=&quot;1&quot;/&gt;&lt;lineCharCount val=&quot;1&quot;/&gt;&lt;lineCharCount val=&quot;1&quot;/&gt;&lt;/TableIndex&gt;&lt;/ShapeTextInfo&gt;"/>
  <p:tag name="HTML_SHAPEINFO" val="&lt;ThreeDShapeInfo&gt;&lt;uuid val=&quot;&quot;/&gt;&lt;isInvalidForFieldText val=&quot;0&quot;/&gt;&lt;Image&gt;&lt;filename val=&quot;C:\Users\jmmartin1\AppData\Local\Temp\PR\data\asimages\{717162FC-5BEE-4FBA-A5FC-9D5D4C4CF3FF}_36.png&quot;/&gt;&lt;left val=&quot;22&quot;/&gt;&lt;top val=&quot;123&quot;/&gt;&lt;width val=&quot;790&quot;/&gt;&lt;height val=&quot;386&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HTML_SHAPEINFO" val="&lt;SlideThumbPath val=&quot;Slide37.PNG&quot;/&gt;"/>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sers\jmmartin1\AppData\Local\Temp\PR\data\asimages\{EE42EE78-20AF-492C-AB36-162E130ECAF0}_37.png&quot;/&gt;&lt;left val=&quot;152&quot;/&gt;&lt;top val=&quot;22&quot;/&gt;&lt;width val=&quot;673&quot;/&gt;&lt;height val=&quot;93&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5&quot;/&gt;&lt;lineCharCount val=&quot;30&quot;/&gt;&lt;lineCharCount val=&quot;1&quot;/&gt;&lt;lineCharCount val=&quot;43&quot;/&gt;&lt;lineCharCount val=&quot;44&quot;/&gt;&lt;lineCharCount val=&quot;1&quot;/&gt;&lt;/TableIndex&gt;&lt;/ShapeTextInfo&gt;"/>
  <p:tag name="HTML_SHAPEINFO" val="&lt;ThreeDShapeInfo&gt;&lt;uuid val=&quot;&quot;/&gt;&lt;isInvalidForFieldText val=&quot;0&quot;/&gt;&lt;Image&gt;&lt;filename val=&quot;C:\Users\jmmartin1\AppData\Local\Temp\PR\data\asimages\{0706195B-ED97-48E9-882C-8991926A6440}_37.png&quot;/&gt;&lt;left val=&quot;68&quot;/&gt;&lt;top val=&quot;141&quot;/&gt;&lt;width val=&quot;813&quot;/&gt;&lt;height val=&quot;326&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831E1BD2-CC74-4EF5-B846-075E888ACFD7}_37.png&quot;/&gt;&lt;left val=&quot;89&quot;/&gt;&lt;top val=&quot;489&quot;/&gt;&lt;width val=&quot;184&quot;/&gt;&lt;height val=&quot;29&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HTML_SHAPEINFO" val="&lt;SlideThumbPath val=&quot;Slide38.PNG&quot;/&gt;"/>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sers\jmmartin1\AppData\Local\Temp\PR\data\asimages\{1C6AD970-6A38-4A02-A67A-77108CCD393C}_38.png&quot;/&gt;&lt;left val=&quot;142&quot;/&gt;&lt;top val=&quot;14&quot;/&gt;&lt;width val=&quot;674&quot;/&gt;&lt;height val=&quot;98&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mmartin1\AppData\Local\Temp\PR\data\asimages\{B4042F82-4037-4295-A261-5A36DD07208E}_4.png&quot;/&gt;&lt;left val=&quot;89&quot;/&gt;&lt;top val=&quot;47&quot;/&gt;&lt;width val=&quot;778&quot;/&gt;&lt;height val=&quot;107&quot;/&gt;&lt;hasText val=&quot;1&quot;/&gt;&lt;/Image&gt;&lt;/ThreeDShape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7&quot;/&gt;&lt;lineCharCount val=&quot;13&quot;/&gt;&lt;lineCharCount val=&quot;1&quot;/&gt;&lt;lineCharCount val=&quot;39&quot;/&gt;&lt;lineCharCount val=&quot;1&quot;/&gt;&lt;lineCharCount val=&quot;40&quot;/&gt;&lt;lineCharCount val=&quot;32&quot;/&gt;&lt;/TableIndex&gt;&lt;/ShapeTextInfo&gt;"/>
  <p:tag name="HTML_SHAPEINFO" val="&lt;ThreeDShapeInfo&gt;&lt;uuid val=&quot;&quot;/&gt;&lt;isInvalidForFieldText val=&quot;0&quot;/&gt;&lt;Image&gt;&lt;filename val=&quot;C:\Users\jmmartin1\AppData\Local\Temp\PR\data\asimages\{A174F1AD-7DF3-47CA-B6DF-43F0EE1A81D2}_38.png&quot;/&gt;&lt;left val=&quot;52&quot;/&gt;&lt;top val=&quot;120&quot;/&gt;&lt;width val=&quot;681&quot;/&gt;&lt;height val=&quot;384&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12588E48-42C8-4893-9957-4B2D00965DE3}_38.png&quot;/&gt;&lt;left val=&quot;89&quot;/&gt;&lt;top val=&quot;489&quot;/&gt;&lt;width val=&quot;184&quot;/&gt;&lt;height val=&quot;29&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HTML_SHAPEINFO" val="&lt;SlideThumbPath val=&quot;Slide39.PNG&quot;/&gt;"/>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mmartin1\AppData\Local\Temp\PR\data\asimages\{1F1735D1-9773-4BC3-B8E7-E47263DEF769}_39.png&quot;/&gt;&lt;left val=&quot;128&quot;/&gt;&lt;top val=&quot;25&quot;/&gt;&lt;width val=&quot;702&quot;/&gt;&lt;height val=&quot;93&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8&quot;/&gt;&lt;lineCharCount val=&quot;62&quot;/&gt;&lt;lineCharCount val=&quot;25&quot;/&gt;&lt;lineCharCount val=&quot;61&quot;/&gt;&lt;lineCharCount val=&quot;55&quot;/&gt;&lt;lineCharCount val=&quot;9&quot;/&gt;&lt;lineCharCount val=&quot;61&quot;/&gt;&lt;lineCharCount val=&quot;24&quot;/&gt;&lt;lineCharCount val=&quot;51&quot;/&gt;&lt;/TableIndex&gt;&lt;/ShapeTextInfo&gt;"/>
  <p:tag name="HTML_SHAPEINFO" val="&lt;ThreeDShapeInfo&gt;&lt;uuid val=&quot;&quot;/&gt;&lt;isInvalidForFieldText val=&quot;0&quot;/&gt;&lt;Image&gt;&lt;filename val=&quot;C:\Users\jmmartin1\AppData\Local\Temp\PR\data\asimages\{510F34FB-5FBA-4595-96B5-BF524AD871D9}_39.png&quot;/&gt;&lt;left val=&quot;51&quot;/&gt;&lt;top val=&quot;98&quot;/&gt;&lt;width val=&quot;869&quot;/&gt;&lt;height val=&quot;421&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B8FF7ACC-B0FD-40AD-BA41-3173EBAB8011}_39.png&quot;/&gt;&lt;left val=&quot;89&quot;/&gt;&lt;top val=&quot;489&quot;/&gt;&lt;width val=&quot;184&quot;/&gt;&lt;height val=&quot;29&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HTML_SHAPEINFO" val="&lt;SlideThumbPath val=&quot;Slide40.PNG&quot;/&gt;"/>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mmartin1\AppData\Local\Temp\PR\data\asimages\{25EF0EEF-CD86-4FAD-BC24-C5D6CDCA513E}_40.png&quot;/&gt;&lt;left val=&quot;199&quot;/&gt;&lt;top val=&quot;16&quot;/&gt;&lt;width val=&quot;591&quot;/&gt;&lt;height val=&quot;93&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5&quot;/&gt;&lt;lineCharCount val=&quot;44&quot;/&gt;&lt;lineCharCount val=&quot;44&quot;/&gt;&lt;/TableIndex&gt;&lt;/ShapeTextInfo&gt;"/>
  <p:tag name="HTML_SHAPEINFO" val="&lt;ThreeDShapeInfo&gt;&lt;uuid val=&quot;&quot;/&gt;&lt;isInvalidForFieldText val=&quot;0&quot;/&gt;&lt;Image&gt;&lt;filename val=&quot;C:\Users\jmmartin1\AppData\Local\Temp\PR\data\asimages\{65D092B8-0B6F-46E2-8DAD-D0ADFE712417}_40.png&quot;/&gt;&lt;left val=&quot;114&quot;/&gt;&lt;top val=&quot;143&quot;/&gt;&lt;width val=&quot;750&quot;/&gt;&lt;height val=&quot;154&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EC1CF749-3D0C-40E5-BA75-3B3249A263F2}_40.png&quot;/&gt;&lt;left val=&quot;89&quot;/&gt;&lt;top val=&quot;489&quot;/&gt;&lt;width val=&quot;184&quot;/&gt;&lt;height val=&quot;29&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1&quot;/&gt;&lt;lineCharCount val=&quot;46&quot;/&gt;&lt;lineCharCount val=&quot;49&quot;/&gt;&lt;lineCharCount val=&quot;30&quot;/&gt;&lt;/TableIndex&gt;&lt;/ShapeTextInfo&gt;"/>
  <p:tag name="HTML_SHAPEINFO" val="&lt;ThreeDShapeInfo&gt;&lt;uuid val=&quot;&quot;/&gt;&lt;isInvalidForFieldText val=&quot;0&quot;/&gt;&lt;Image&gt;&lt;filename val=&quot;C:\Users\jmmartin1\AppData\Local\Temp\PR\data\asimages\{E9A66A3F-F840-412F-A615-2C92BF801DEC}_4.png&quot;/&gt;&lt;left val=&quot;94&quot;/&gt;&lt;top val=&quot;149&quot;/&gt;&lt;width val=&quot;801&quot;/&gt;&lt;height val=&quot;330&quot;/&gt;&lt;hasText val=&quot;1&quot;/&gt;&lt;/Image&gt;&lt;/ThreeDShape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5&quot;/&gt;&lt;lineCharCount val=&quot;47&quot;/&gt;&lt;lineCharCount val=&quot;38&quot;/&gt;&lt;/TableIndex&gt;&lt;/ShapeTextInfo&gt;"/>
  <p:tag name="HTML_SHAPEINFO" val="&lt;ThreeDShapeInfo&gt;&lt;uuid val=&quot;&quot;/&gt;&lt;isInvalidForFieldText val=&quot;0&quot;/&gt;&lt;Image&gt;&lt;filename val=&quot;C:\Users\jmmartin1\AppData\Local\Temp\PR\data\asimages\{6055BE9F-31BD-4C7D-BF03-D3E72B21E078}_40.png&quot;/&gt;&lt;left val=&quot;111&quot;/&gt;&lt;top val=&quot;304&quot;/&gt;&lt;width val=&quot;759&quot;/&gt;&lt;height val=&quot;163&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HTML_SHAPEINFO" val="&lt;SlideThumbPath val=&quot;Slide41.PNG&quot;/&gt;"/>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mmartin1\AppData\Local\Temp\PR\data\asimages\{08BD4AE1-54BA-4E07-B2EB-C2665B45C797}_41.png&quot;/&gt;&lt;left val=&quot;178&quot;/&gt;&lt;top val=&quot;20&quot;/&gt;&lt;width val=&quot;602&quot;/&gt;&lt;height val=&quot;96&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6&quot;/&gt;&lt;lineCharCount val=&quot;46&quot;/&gt;&lt;lineCharCount val=&quot;50&quot;/&gt;&lt;/TableIndex&gt;&lt;/ShapeTextInfo&gt;"/>
  <p:tag name="HTML_SHAPEINFO" val="&lt;ThreeDShapeInfo&gt;&lt;uuid val=&quot;&quot;/&gt;&lt;isInvalidForFieldText val=&quot;0&quot;/&gt;&lt;Image&gt;&lt;filename val=&quot;C:\Users\jmmartin1\AppData\Local\Temp\PR\data\asimages\{946FFD25-BBD0-45B2-A08A-8CC09A5E63C7}_41.png&quot;/&gt;&lt;left val=&quot;115&quot;/&gt;&lt;top val=&quot;131&quot;/&gt;&lt;width val=&quot;754&quot;/&gt;&lt;height val=&quot;154&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E242CEE5-72B5-4C2C-9BFF-CFF934D926E0}_41.png&quot;/&gt;&lt;left val=&quot;89&quot;/&gt;&lt;top val=&quot;489&quot;/&gt;&lt;width val=&quot;184&quot;/&gt;&lt;height val=&quot;29&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9&quot;/&gt;&lt;lineCharCount val=&quot;44&quot;/&gt;&lt;lineCharCount val=&quot;43&quot;/&gt;&lt;/TableIndex&gt;&lt;/ShapeTextInfo&gt;"/>
  <p:tag name="HTML_SHAPEINFO" val="&lt;TextEffect&gt;&lt;Image&gt;&lt;filename val=&quot;C:\Users\jmmartin1\AppData\Local\Temp\PR\data\asimages\{80BE06F7-DCB2-4BB0-8BF8-EAA31D8BA779}_1.png_crop.png&quot;/&gt;&lt;left val=&quot;132&quot;/&gt;&lt;top val=&quot;307&quot;/&gt;&lt;width val=&quot;692&quot;/&gt;&lt;height val=&quot;121&quot;/&gt;&lt;hasText val=&quot;1&quot;/&gt;&lt;paraId val=&quot;1&quot;/&gt;&lt;/Image&gt;&lt;/TextEffect&gt;"/>
</p:tagLst>
</file>

<file path=ppt/tags/tag146.xml><?xml version="1.0" encoding="utf-8"?>
<p:tagLst xmlns:a="http://schemas.openxmlformats.org/drawingml/2006/main" xmlns:r="http://schemas.openxmlformats.org/officeDocument/2006/relationships" xmlns:p="http://schemas.openxmlformats.org/presentationml/2006/main">
  <p:tag name="HTML_SHAPEINFO" val="&lt;SlideThumbPath val=&quot;Slide42.PNG&quot;/&gt;"/>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mmartin1\AppData\Local\Temp\PR\data\asimages\{00EEF751-55BC-4F41-A430-C26197F098E4}_42.png&quot;/&gt;&lt;left val=&quot;128&quot;/&gt;&lt;top val=&quot;10&quot;/&gt;&lt;width val=&quot;702&quot;/&gt;&lt;height val=&quot;102&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7&quot;/&gt;&lt;lineCharCount val=&quot;59&quot;/&gt;&lt;lineCharCount val=&quot;59&quot;/&gt;&lt;lineCharCount val=&quot;68&quot;/&gt;&lt;lineCharCount val=&quot;66&quot;/&gt;&lt;lineCharCount val=&quot;16&quot;/&gt;&lt;lineCharCount val=&quot;56&quot;/&gt;&lt;lineCharCount val=&quot;60&quot;/&gt;&lt;lineCharCount val=&quot;37&quot;/&gt;&lt;lineCharCount val=&quot;55&quot;/&gt;&lt;lineCharCount val=&quot;58&quot;/&gt;&lt;lineCharCount val=&quot;6&quot;/&gt;&lt;/TableIndex&gt;&lt;/ShapeTextInfo&gt;"/>
  <p:tag name="HTML_SHAPEINFO" val="&lt;ThreeDShapeInfo&gt;&lt;uuid val=&quot;&quot;/&gt;&lt;isInvalidForFieldText val=&quot;0&quot;/&gt;&lt;Image&gt;&lt;filename val=&quot;C:\Users\jmmartin1\AppData\Local\Temp\PR\data\asimages\{C0F956E1-2729-448E-A884-8E745CD2BAF9}_42.png&quot;/&gt;&lt;left val=&quot;72&quot;/&gt;&lt;top val=&quot;103&quot;/&gt;&lt;width val=&quot;828&quot;/&gt;&lt;height val=&quot;430&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HTML_SHAPEINFO" val="&lt;SlideThumbPath val=&quot;Slide43.PNG&quot;/&gt;"/>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jmmartin1\AppData\Local\Temp\PR\data\asimages\{45B999EE-E21D-4EEB-88F1-2C5B001AB0D0}_43.png&quot;/&gt;&lt;left val=&quot;96&quot;/&gt;&lt;top val=&quot;15&quot;/&gt;&lt;width val=&quot;765&quot;/&gt;&lt;height val=&quot;93&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2&quot;/&gt;&lt;lineCharCount val=&quot;28&quot;/&gt;&lt;lineCharCount val=&quot;24&quot;/&gt;&lt;lineCharCount val=&quot;32&quot;/&gt;&lt;lineCharCount val=&quot;32&quot;/&gt;&lt;lineCharCount val=&quot;25&quot;/&gt;&lt;lineCharCount val=&quot;2&quot;/&gt;&lt;lineCharCount val=&quot;35&quot;/&gt;&lt;lineCharCount val=&quot;31&quot;/&gt;&lt;lineCharCount val=&quot;28&quot;/&gt;&lt;/TableIndex&gt;&lt;/ShapeTextInfo&gt;"/>
  <p:tag name="HTML_SHAPEINFO" val="&lt;ThreeDShapeInfo&gt;&lt;uuid val=&quot;&quot;/&gt;&lt;isInvalidForFieldText val=&quot;0&quot;/&gt;&lt;Image&gt;&lt;filename val=&quot;C:\Users\jmmartin1\AppData\Local\Temp\PR\data\asimages\{3B4460EC-0C6C-4FF0-BBCC-085FA71562E5}_43.png&quot;/&gt;&lt;left val=&quot;60&quot;/&gt;&lt;top val=&quot;99&quot;/&gt;&lt;width val=&quot;507&quot;/&gt;&lt;height val=&quot;407&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9CD6FE9-44EE-41BE-89DC-AA55DB12C972}&quot;/&gt;&lt;isInvalidForFieldText val=&quot;0&quot;/&gt;&lt;Image&gt;&lt;filename val=&quot;C:\Users\jmmartin1\AppData\Local\Temp\PR\data\asimages\{59CD6FE9-44EE-41BE-89DC-AA55DB12C972}_43.png&quot;/&gt;&lt;left val=&quot;616&quot;/&gt;&lt;top val=&quot;136&quot;/&gt;&lt;width val=&quot;302&quot;/&gt;&lt;height val=&quot;346&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HTML_SHAPEINFO" val="&lt;SlideThumbPath val=&quot;Slide44.PNG&quot;/&gt;"/>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jmmartin1\AppData\Local\Temp\PR\data\asimages\{F0065ECC-0711-40BC-BA23-AA33C934E75A}_44.png&quot;/&gt;&lt;left val=&quot;171&quot;/&gt;&lt;top val=&quot;17&quot;/&gt;&lt;width val=&quot;614&quot;/&gt;&lt;height val=&quot;109&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6&quot;/&gt;&lt;lineCharCount val=&quot;32&quot;/&gt;&lt;lineCharCount val=&quot;35&quot;/&gt;&lt;lineCharCount val=&quot;33&quot;/&gt;&lt;lineCharCount val=&quot;17&quot;/&gt;&lt;lineCharCount val=&quot;40&quot;/&gt;&lt;lineCharCount val=&quot;41&quot;/&gt;&lt;lineCharCount val=&quot;19&quot;/&gt;&lt;/TableIndex&gt;&lt;/ShapeTextInfo&gt;"/>
  <p:tag name="HTML_SHAPEINFO" val="&lt;ThreeDShapeInfo&gt;&lt;uuid val=&quot;&quot;/&gt;&lt;isInvalidForFieldText val=&quot;0&quot;/&gt;&lt;Image&gt;&lt;filename val=&quot;C:\Users\jmmartin1\AppData\Local\Temp\PR\data\asimages\{2EFF277F-9D10-42D2-803B-B1D0EF6CB7C4}_44.png&quot;/&gt;&lt;left val=&quot;82&quot;/&gt;&lt;top val=&quot;113&quot;/&gt;&lt;width val=&quot;661&quot;/&gt;&lt;height val=&quot;408&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HTML_SHAPEINFO" val="&lt;SlideThumbPath val=&quot;Slide45.PNG&quot;/&gt;"/>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jmmartin1\AppData\Local\Temp\PR\data\asimages\{4A4F2E24-B6FC-42F6-8B82-4501A0B4D70F}_45.png&quot;/&gt;&lt;left val=&quot;70&quot;/&gt;&lt;top val=&quot;13&quot;/&gt;&lt;width val=&quot;818&quot;/&gt;&lt;height val=&quot;102&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6&quot;/&gt;&lt;lineCharCount val=&quot;19&quot;/&gt;&lt;lineCharCount val=&quot;61&quot;/&gt;&lt;lineCharCount val=&quot;53&quot;/&gt;&lt;lineCharCount val=&quot;11&quot;/&gt;&lt;lineCharCount val=&quot;68&quot;/&gt;&lt;lineCharCount val=&quot;34&quot;/&gt;&lt;lineCharCount val=&quot;65&quot;/&gt;&lt;lineCharCount val=&quot;66&quot;/&gt;&lt;lineCharCount val=&quot;60&quot;/&gt;&lt;lineCharCount val=&quot;60&quot;/&gt;&lt;/TableIndex&gt;&lt;/ShapeTextInfo&gt;"/>
  <p:tag name="HTML_SHAPEINFO" val="&lt;ThreeDShapeInfo&gt;&lt;uuid val=&quot;&quot;/&gt;&lt;isInvalidForFieldText val=&quot;0&quot;/&gt;&lt;Image&gt;&lt;filename val=&quot;C:\Users\jmmartin1\AppData\Local\Temp\PR\data\asimages\{49E0D8B1-8E0D-4A41-8436-490554A24010}_45.png&quot;/&gt;&lt;left val=&quot;51&quot;/&gt;&lt;top val=&quot;97&quot;/&gt;&lt;width val=&quot;865&quot;/&gt;&lt;height val=&quot;425&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HTML_SHAPEINFO" val="&lt;SlideThumbPath val=&quot;Slide46.PNG&quot;/&gt;"/>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jmmartin1\AppData\Local\Temp\PR\data\asimages\{36142791-8894-4F8E-A139-67364699D891}_5.png&quot;/&gt;&lt;left val=&quot;219&quot;/&gt;&lt;top val=&quot;12&quot;/&gt;&lt;width val=&quot;591&quot;/&gt;&lt;height val=&quot;93&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0&quot;/&gt;&lt;lineCharCount val=&quot;5&quot;/&gt;&lt;/TableIndex&gt;&lt;/ShapeTextInfo&gt;"/>
  <p:tag name="HTML_SHAPEINFO" val="&lt;ThreeDShapeInfo&gt;&lt;uuid val=&quot;&quot;/&gt;&lt;isInvalidForFieldText val=&quot;0&quot;/&gt;&lt;Image&gt;&lt;filename val=&quot;C:\Users\jmmartin1\AppData\Local\Temp\PR\data\asimages\{E4916C76-AF9A-4290-BDB6-4F2258426D11}_46.png&quot;/&gt;&lt;left val=&quot;41&quot;/&gt;&lt;top val=&quot;2&quot;/&gt;&lt;width val=&quot;895&quot;/&gt;&lt;height val=&quot;141&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4&quot;/&gt;&lt;lineCharCount val=&quot;50&quot;/&gt;&lt;lineCharCount val=&quot;55&quot;/&gt;&lt;lineCharCount val=&quot;56&quot;/&gt;&lt;lineCharCount val=&quot;48&quot;/&gt;&lt;lineCharCount val=&quot;1&quot;/&gt;&lt;lineCharCount val=&quot;59&quot;/&gt;&lt;lineCharCount val=&quot;18&quot;/&gt;&lt;lineCharCount val=&quot;1&quot;/&gt;&lt;/TableIndex&gt;&lt;/ShapeTextInfo&gt;"/>
  <p:tag name="HTML_SHAPEINFO" val="&lt;ThreeDShapeInfo&gt;&lt;uuid val=&quot;&quot;/&gt;&lt;isInvalidForFieldText val=&quot;0&quot;/&gt;&lt;Image&gt;&lt;filename val=&quot;C:\Users\jmmartin1\AppData\Local\Temp\PR\data\asimages\{80239E1A-BE7C-4514-8491-FC7C909CF31F}_46.png&quot;/&gt;&lt;left val=&quot;62&quot;/&gt;&lt;top val=&quot;135&quot;/&gt;&lt;width val=&quot;841&quot;/&gt;&lt;height val=&quot;369&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CBBFFAE3-295A-4FFE-AE18-A10233638269}_46.png&quot;/&gt;&lt;left val=&quot;89&quot;/&gt;&lt;top val=&quot;489&quot;/&gt;&lt;width val=&quot;184&quot;/&gt;&lt;height val=&quot;29&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HTML_SHAPEINFO" val="&lt;SlideThumbPath val=&quot;Slide47.PNG&quot;/&gt;"/>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quot;/&gt;&lt;lineCharCount val=&quot;6&quot;/&gt;&lt;/TableIndex&gt;&lt;/ShapeTextInfo&gt;"/>
  <p:tag name="HTML_SHAPEINFO" val="&lt;ThreeDShapeInfo&gt;&lt;uuid val=&quot;&quot;/&gt;&lt;isInvalidForFieldText val=&quot;0&quot;/&gt;&lt;Image&gt;&lt;filename val=&quot;C:\Users\jmmartin1\AppData\Local\Temp\PR\data\asimages\{8267185A-B30A-45E9-8FCA-C8511E210B25}_47.png&quot;/&gt;&lt;left val=&quot;51&quot;/&gt;&lt;top val=&quot;126&quot;/&gt;&lt;width val=&quot;272&quot;/&gt;&lt;height val=&quot;286&quot;/&gt;&lt;hasText val=&quot;1&quot;/&gt;&lt;/Image&gt;&lt;/ThreeDShapeInfo&gt;"/>
</p:tagLst>
</file>

<file path=ppt/tags/tag1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31F567E9-45FD-4E1C-851B-1F3C21AA2E9C}&quot;/&gt;&lt;isInvalidForFieldText val=&quot;0&quot;/&gt;&lt;Image&gt;&lt;filename val=&quot;C:\Users\jmmartin1\AppData\Local\Temp\PR\data\asimages\{31F567E9-45FD-4E1C-851B-1F3C21AA2E9C}_47.png&quot;/&gt;&lt;left val=&quot;321&quot;/&gt;&lt;top val=&quot;36&quot;/&gt;&lt;width val=&quot;602&quot;/&gt;&lt;height val=&quot;483&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EDE6DE03-1A6F-48E6-9FA7-31E480ABEA0E}_47.png&quot;/&gt;&lt;left val=&quot;89&quot;/&gt;&lt;top val=&quot;489&quot;/&gt;&lt;width val=&quot;184&quot;/&gt;&lt;height val=&quot;29&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HTML_SHAPEINFO" val="&lt;SlideThumbPath val=&quot;Slide48.PNG&quot;/&gt;"/>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quot;/&gt;&lt;isInvalidForFieldText val=&quot;0&quot;/&gt;&lt;Image&gt;&lt;filename val=&quot;C:\Users\jmmartin1\AppData\Local\Temp\PR\data\asimages\{21CBC0A3-B83D-4571-8825-19701693409E}_48.png&quot;/&gt;&lt;left val=&quot;101&quot;/&gt;&lt;top val=&quot;23&quot;/&gt;&lt;width val=&quot;787&quot;/&gt;&lt;height val=&quot;93&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0&quot;/&gt;&lt;lineCharCount val=&quot;53&quot;/&gt;&lt;lineCharCount val=&quot;1&quot;/&gt;&lt;lineCharCount val=&quot;52&quot;/&gt;&lt;lineCharCount val=&quot;50&quot;/&gt;&lt;/TableIndex&gt;&lt;/ShapeTextInfo&gt;"/>
  <p:tag name="HTML_SHAPEINFO" val="&lt;ThreeDShapeInfo&gt;&lt;uuid val=&quot;&quot;/&gt;&lt;isInvalidForFieldText val=&quot;0&quot;/&gt;&lt;Image&gt;&lt;filename val=&quot;C:\Users\jmmartin1\AppData\Local\Temp\PR\data\asimages\{BB97764C-FC39-4D92-A766-0965DB3C27C6}_5.png&quot;/&gt;&lt;left val=&quot;132&quot;/&gt;&lt;top val=&quot;88&quot;/&gt;&lt;width val=&quot;762&quot;/&gt;&lt;height val=&quot;234&quot;/&gt;&lt;hasText val=&quot;1&quot;/&gt;&lt;/Image&gt;&lt;/ThreeDShape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3&quot;/&gt;&lt;lineCharCount val=&quot;64&quot;/&gt;&lt;lineCharCount val=&quot;42&quot;/&gt;&lt;lineCharCount val=&quot;60&quot;/&gt;&lt;lineCharCount val=&quot;10&quot;/&gt;&lt;lineCharCount val=&quot;1&quot;/&gt;&lt;lineCharCount val=&quot;61&quot;/&gt;&lt;lineCharCount val=&quot;59&quot;/&gt;&lt;lineCharCount val=&quot;61&quot;/&gt;&lt;lineCharCount val=&quot;63&quot;/&gt;&lt;lineCharCount val=&quot;13&quot;/&gt;&lt;/TableIndex&gt;&lt;/ShapeTextInfo&gt;"/>
  <p:tag name="HTML_SHAPEINFO" val="&lt;ThreeDShapeInfo&gt;&lt;uuid val=&quot;&quot;/&gt;&lt;isInvalidForFieldText val=&quot;0&quot;/&gt;&lt;Image&gt;&lt;filename val=&quot;C:\Users\jmmartin1\AppData\Local\Temp\PR\data\asimages\{0456B390-23F6-48E2-B459-F7FEEDEC1035}_48.png&quot;/&gt;&lt;left val=&quot;34&quot;/&gt;&lt;top val=&quot;103&quot;/&gt;&lt;width val=&quot;887&quot;/&gt;&lt;height val=&quot;422&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HTML_SHAPEINFO" val="&lt;SlideThumbPath val=&quot;Slide49.PNG&quot;/&gt;"/>
  <p:tag name="ARTICULATE_SLIDE_THUMBNAIL_REFRESH" val="1"/>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mmartin1\AppData\Local\Temp\PR\data\asimages\{3A0391A0-1BFA-4B1B-85FF-D8B327F0747D}_49.png&quot;/&gt;&lt;left val=&quot;161&quot;/&gt;&lt;top val=&quot;25&quot;/&gt;&lt;width val=&quot;614&quot;/&gt;&lt;height val=&quot;95&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3&quot;/&gt;&lt;lineCharCount val=&quot;1&quot;/&gt;&lt;lineCharCount val=&quot;49&quot;/&gt;&lt;lineCharCount val=&quot;24&quot;/&gt;&lt;lineCharCount val=&quot;49&quot;/&gt;&lt;lineCharCount val=&quot;15&quot;/&gt;&lt;lineCharCount val=&quot;1&quot;/&gt;&lt;lineCharCount val=&quot;26&quot;/&gt;&lt;/TableIndex&gt;&lt;/ShapeTextInfo&gt;"/>
  <p:tag name="HTML_SHAPEINFO" val="&lt;ThreeDShapeInfo&gt;&lt;uuid val=&quot;&quot;/&gt;&lt;isInvalidForFieldText val=&quot;0&quot;/&gt;&lt;Image&gt;&lt;filename val=&quot;C:\Users\jmmartin1\AppData\Local\Temp\PR\data\asimages\{B9BA9041-9430-4A08-AD30-CE1D9AE33914}_49.png&quot;/&gt;&lt;left val=&quot;70&quot;/&gt;&lt;top val=&quot;125&quot;/&gt;&lt;width val=&quot;833&quot;/&gt;&lt;height val=&quot;393&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3767DEC4-64E5-4BC9-9E92-DDDF8A33C855}_49.png&quot;/&gt;&lt;left val=&quot;89&quot;/&gt;&lt;top val=&quot;489&quot;/&gt;&lt;width val=&quot;184&quot;/&gt;&lt;height val=&quot;29&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HTML_SHAPEINFO" val="&lt;SlideThumbPath val=&quot;Slide50.PNG&quot;/&gt;"/>
  <p:tag name="ARTICULATE_SLIDE_THUMBNAIL_REFRESH" val="1"/>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sers\jmmartin1\AppData\Local\Temp\PR\data\asimages\{EBE6228F-6B41-4624-9B7E-A6CFEDA06C58}_50.png&quot;/&gt;&lt;left val=&quot;101&quot;/&gt;&lt;top val=&quot;10&quot;/&gt;&lt;width val=&quot;702&quot;/&gt;&lt;height val=&quot;93&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2&quot;/&gt;&lt;lineCharCount val=&quot;58&quot;/&gt;&lt;lineCharCount val=&quot;15&quot;/&gt;&lt;lineCharCount val=&quot;67&quot;/&gt;&lt;lineCharCount val=&quot;36&quot;/&gt;&lt;lineCharCount val=&quot;1&quot;/&gt;&lt;lineCharCount val=&quot;62&quot;/&gt;&lt;lineCharCount val=&quot;68&quot;/&gt;&lt;lineCharCount val=&quot;1&quot;/&gt;&lt;lineCharCount val=&quot;63&quot;/&gt;&lt;lineCharCount val=&quot;65&quot;/&gt;&lt;/TableIndex&gt;&lt;/ShapeTextInfo&gt;"/>
  <p:tag name="HTML_SHAPEINFO" val="&lt;ThreeDShapeInfo&gt;&lt;uuid val=&quot;&quot;/&gt;&lt;isInvalidForFieldText val=&quot;0&quot;/&gt;&lt;Image&gt;&lt;filename val=&quot;C:\Users\jmmartin1\AppData\Local\Temp\PR\data\asimages\{B13DC1CA-637F-4BC0-B1C4-BD25A9A0F78A}_50.png&quot;/&gt;&lt;left val=&quot;51&quot;/&gt;&lt;top val=&quot;96&quot;/&gt;&lt;width val=&quot;864&quot;/&gt;&lt;height val=&quot;442&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HTML_SHAPEINFO" val="&lt;SlideThumbPath val=&quot;Slide52.PNG&quot;/&gt;"/>
  <p:tag name="ARTICULATE_SLIDE_THUMBNAIL_REFRESH" val="1"/>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jmmartin1\AppData\Local\Temp\PR\data\asimages\{55DCC515-AC22-4919-A392-099954E000B9}_52.png&quot;/&gt;&lt;left val=&quot;155&quot;/&gt;&lt;top val=&quot;25&quot;/&gt;&lt;width val=&quot;625&quot;/&gt;&lt;height val=&quot;9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 name="ARTICULATE_SLIDE_THUMBNAIL_REFRESH" val="1"/>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71&quot;/&gt;&lt;lineCharCount val=&quot;65&quot;/&gt;&lt;lineCharCount val=&quot;69&quot;/&gt;&lt;lineCharCount val=&quot;29&quot;/&gt;&lt;lineCharCount val=&quot;66&quot;/&gt;&lt;lineCharCount val=&quot;65&quot;/&gt;&lt;lineCharCount val=&quot;69&quot;/&gt;&lt;lineCharCount val=&quot;46&quot;/&gt;&lt;lineCharCount val=&quot;72&quot;/&gt;&lt;lineCharCount val=&quot;12&quot;/&gt;&lt;lineCharCount val=&quot;69&quot;/&gt;&lt;/TableIndex&gt;&lt;/ShapeTextInfo&gt;"/>
  <p:tag name="HTML_SHAPEINFO" val="&lt;ThreeDShapeInfo&gt;&lt;uuid val=&quot;&quot;/&gt;&lt;isInvalidForFieldText val=&quot;0&quot;/&gt;&lt;Image&gt;&lt;filename val=&quot;C:\Users\jmmartin1\AppData\Local\Temp\PR\data\asimages\{D6AC3B5C-5A92-4004-B090-E5EB67DCAD9B}_52.png&quot;/&gt;&lt;left val=&quot;38&quot;/&gt;&lt;top val=&quot;102&quot;/&gt;&lt;width val=&quot;889&quot;/&gt;&lt;height val=&quot;419&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HTML_SHAPEINFO" val="&lt;SlideThumbPath val=&quot;Slide53.PNG&quot;/&gt;"/>
  <p:tag name="ARTICULATE_SLIDE_THUMBNAIL_REFRESH" val="1"/>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jmmartin1\AppData\Local\Temp\PR\data\asimages\{C17C7C2E-1822-4AC1-91F6-F75C17CE882E}_53.png&quot;/&gt;&lt;left val=&quot;131&quot;/&gt;&lt;top val=&quot;11&quot;/&gt;&lt;width val=&quot;697&quot;/&gt;&lt;height val=&quot;93&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3&quot;/&gt;&lt;lineCharCount val=&quot;49&quot;/&gt;&lt;lineCharCount val=&quot;35&quot;/&gt;&lt;lineCharCount val=&quot;60&quot;/&gt;&lt;lineCharCount val=&quot;32&quot;/&gt;&lt;lineCharCount val=&quot;56&quot;/&gt;&lt;lineCharCount val=&quot;56&quot;/&gt;&lt;lineCharCount val=&quot;13&quot;/&gt;&lt;lineCharCount val=&quot;27&quot;/&gt;&lt;lineCharCount val=&quot;57&quot;/&gt;&lt;lineCharCount val=&quot;10&quot;/&gt;&lt;/TableIndex&gt;&lt;/ShapeTextInfo&gt;"/>
  <p:tag name="HTML_SHAPEINFO" val="&lt;ThreeDShapeInfo&gt;&lt;uuid val=&quot;&quot;/&gt;&lt;isInvalidForFieldText val=&quot;0&quot;/&gt;&lt;Image&gt;&lt;filename val=&quot;C:\Users\jmmartin1\AppData\Local\Temp\PR\data\asimages\{DBC2AA92-3303-4473-A053-517D49AFDB69}_53.png&quot;/&gt;&lt;left val=&quot;42&quot;/&gt;&lt;top val=&quot;86&quot;/&gt;&lt;width val=&quot;879&quot;/&gt;&lt;height val=&quot;453&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D3CAD1BF-F366-4DC3-9195-3A93E8E199FE}_53.png&quot;/&gt;&lt;left val=&quot;89&quot;/&gt;&lt;top val=&quot;489&quot;/&gt;&lt;width val=&quot;184&quot;/&gt;&lt;height val=&quot;29&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HTML_SHAPEINFO" val="&lt;SlideThumbPath val=&quot;Slide54.PNG&quot;/&gt;"/>
  <p:tag name="ARTICULATE_SLIDE_THUMBNAIL_REFRESH" val="1"/>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mmartin1\AppData\Local\Temp\PR\data\asimages\{83DD1570-A0F5-4E8D-9C17-F0B3C9453F5B}_54.png&quot;/&gt;&lt;left val=&quot;164&quot;/&gt;&lt;top val=&quot;17&quot;/&gt;&lt;width val=&quot;631&quot;/&gt;&lt;height val=&quot;93&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7&quot;/&gt;&lt;lineCharCount val=&quot;43&quot;/&gt;&lt;lineCharCount val=&quot;1&quot;/&gt;&lt;lineCharCount val=&quot;43&quot;/&gt;&lt;lineCharCount val=&quot;1&quot;/&gt;&lt;lineCharCount val=&quot;39&quot;/&gt;&lt;/TableIndex&gt;&lt;/ShapeTextInfo&gt;"/>
  <p:tag name="HTML_SHAPEINFO" val="&lt;ThreeDShapeInfo&gt;&lt;uuid val=&quot;&quot;/&gt;&lt;isInvalidForFieldText val=&quot;0&quot;/&gt;&lt;Image&gt;&lt;filename val=&quot;C:\Users\jmmartin1\AppData\Local\Temp\PR\data\asimages\{33DAA48E-4C48-441A-BB5E-F7FA1DA62036}_54.png&quot;/&gt;&lt;left val=&quot;50&quot;/&gt;&lt;top val=&quot;128&quot;/&gt;&lt;width val=&quot;849&quot;/&gt;&lt;height val=&quot;363&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2F1E7FF4-A795-4A98-85F5-28E14D86399F}_54.png&quot;/&gt;&lt;left val=&quot;89&quot;/&gt;&lt;top val=&quot;489&quot;/&gt;&lt;width val=&quot;184&quot;/&gt;&lt;height val=&quot;29&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HTML_SHAPEINFO" val="&lt;SlideThumbPath val=&quot;Slide55.PNG&quot;/&gt;"/>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jmmartin1\AppData\Local\Temp\PR\data\asimages\{36142791-8894-4F8E-A139-67364699D891}_5.png&quot;/&gt;&lt;left val=&quot;219&quot;/&gt;&lt;top val=&quot;12&quot;/&gt;&lt;width val=&quot;591&quot;/&gt;&lt;height val=&quot;93&quot;/&gt;&lt;hasText val=&quot;1&quot;/&gt;&lt;/Image&gt;&lt;/ThreeDShape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mmartin1\AppData\Local\Temp\PR\data\asimages\{C88FC98E-A2DF-48F2-9A72-ECFA72C18AFD}_55.png&quot;/&gt;&lt;left val=&quot;180&quot;/&gt;&lt;top val=&quot;12&quot;/&gt;&lt;width val=&quot;596&quot;/&gt;&lt;height val=&quot;93&quot;/&gt;&lt;hasText val=&quot;1&quot;/&gt;&lt;/Image&gt;&lt;/ThreeDShape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4&quot;/&gt;&lt;lineCharCount val=&quot;57&quot;/&gt;&lt;lineCharCount val=&quot;56&quot;/&gt;&lt;lineCharCount val=&quot;10&quot;/&gt;&lt;lineCharCount val=&quot;47&quot;/&gt;&lt;lineCharCount val=&quot;12&quot;/&gt;&lt;lineCharCount val=&quot;61&quot;/&gt;&lt;lineCharCount val=&quot;61&quot;/&gt;&lt;lineCharCount val=&quot;17&quot;/&gt;&lt;lineCharCount val=&quot;49&quot;/&gt;&lt;lineCharCount val=&quot;30&quot;/&gt;&lt;/TableIndex&gt;&lt;/ShapeTextInfo&gt;"/>
  <p:tag name="HTML_SHAPEINFO" val="&lt;ThreeDShapeInfo&gt;&lt;uuid val=&quot;&quot;/&gt;&lt;isInvalidForFieldText val=&quot;0&quot;/&gt;&lt;Image&gt;&lt;filename val=&quot;C:\Users\jmmartin1\AppData\Local\Temp\PR\data\asimages\{4D24996E-8AAD-4995-9749-3D05D6B2A90B}_55.png&quot;/&gt;&lt;left val=&quot;42&quot;/&gt;&lt;top val=&quot;82&quot;/&gt;&lt;width val=&quot;886&quot;/&gt;&lt;height val=&quot;454&quot;/&gt;&lt;hasText val=&quot;1&quot;/&gt;&lt;/Image&gt;&lt;/ThreeDShapeInfo&gt;"/>
</p:tagLst>
</file>

<file path=ppt/tags/tag192.xml><?xml version="1.0" encoding="utf-8"?>
<p:tagLst xmlns:a="http://schemas.openxmlformats.org/drawingml/2006/main" xmlns:r="http://schemas.openxmlformats.org/officeDocument/2006/relationships" xmlns:p="http://schemas.openxmlformats.org/presentationml/2006/main">
  <p:tag name="HTML_SHAPEINFO" val="&lt;SlideThumbPath val=&quot;Slide56.PNG&quot;/&gt;"/>
  <p:tag name="ARTICULATE_SLIDE_THUMBNAIL_REFRESH" val="1"/>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quot;/&gt;&lt;isInvalidForFieldText val=&quot;0&quot;/&gt;&lt;Image&gt;&lt;filename val=&quot;C:\Users\jmmartin1\AppData\Local\Temp\PR\data\asimages\{D2ADE14F-A249-4320-8ECF-1C4001073F6C}_56.png&quot;/&gt;&lt;left val=&quot;169&quot;/&gt;&lt;top val=&quot;17&quot;/&gt;&lt;width val=&quot;620&quot;/&gt;&lt;height val=&quot;93&quot;/&gt;&lt;hasText val=&quot;1&quot;/&gt;&lt;/Image&gt;&lt;/ThreeDShape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58&quot;/&gt;&lt;lineCharCount val=&quot;48&quot;/&gt;&lt;lineCharCount val=&quot;1&quot;/&gt;&lt;lineCharCount val=&quot;61&quot;/&gt;&lt;lineCharCount val=&quot;64&quot;/&gt;&lt;lineCharCount val=&quot;43&quot;/&gt;&lt;lineCharCount val=&quot;1&quot;/&gt;&lt;lineCharCount val=&quot;59&quot;/&gt;&lt;lineCharCount val=&quot;63&quot;/&gt;&lt;lineCharCount val=&quot;57&quot;/&gt;&lt;lineCharCount val=&quot;22&quot;/&gt;&lt;lineCharCount val=&quot;1&quot;/&gt;&lt;/TableIndex&gt;&lt;/ShapeTextInfo&gt;"/>
  <p:tag name="HTML_SHAPEINFO" val="&lt;ThreeDShapeInfo&gt;&lt;uuid val=&quot;&quot;/&gt;&lt;isInvalidForFieldText val=&quot;0&quot;/&gt;&lt;Image&gt;&lt;filename val=&quot;C:\Users\jmmartin1\AppData\Local\Temp\PR\data\asimages\{77B8ED95-D31E-4137-837A-5BC2CE689028}_56.png&quot;/&gt;&lt;left val=&quot;61&quot;/&gt;&lt;top val=&quot;104&quot;/&gt;&lt;width val=&quot;838&quot;/&gt;&lt;height val=&quot;387&quot;/&gt;&lt;hasText val=&quot;1&quot;/&gt;&lt;/Image&gt;&lt;/ThreeDShapeInfo&gt;"/>
</p:tagLst>
</file>

<file path=ppt/tags/tag195.xml><?xml version="1.0" encoding="utf-8"?>
<p:tagLst xmlns:a="http://schemas.openxmlformats.org/drawingml/2006/main" xmlns:r="http://schemas.openxmlformats.org/officeDocument/2006/relationships" xmlns:p="http://schemas.openxmlformats.org/presentationml/2006/main">
  <p:tag name="HTML_SHAPEINFO" val="&lt;SlideThumbPath val=&quot;Slide57.PNG&quot;/&gt;"/>
  <p:tag name="ARTICULATE_SLIDE_THUMBNAIL_REFRESH" val="1"/>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sers\jmmartin1\AppData\Local\Temp\PR\data\asimages\{BB5C18D5-3E0D-4C7B-8D17-B8096167ACB7}_57.png&quot;/&gt;&lt;left val=&quot;166&quot;/&gt;&lt;top val=&quot;20&quot;/&gt;&lt;width val=&quot;626&quot;/&gt;&lt;height val=&quot;93&quot;/&gt;&lt;hasText val=&quot;1&quot;/&gt;&lt;/Image&gt;&lt;/ThreeDShape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5&quot;/&gt;&lt;lineCharCount val=&quot;53&quot;/&gt;&lt;lineCharCount val=&quot;1&quot;/&gt;&lt;lineCharCount val=&quot;53&quot;/&gt;&lt;lineCharCount val=&quot;53&quot;/&gt;&lt;lineCharCount val=&quot;59&quot;/&gt;&lt;lineCharCount val=&quot;55&quot;/&gt;&lt;lineCharCount val=&quot;59&quot;/&gt;&lt;lineCharCount val=&quot;17&quot;/&gt;&lt;/TableIndex&gt;&lt;/ShapeTextInfo&gt;"/>
  <p:tag name="HTML_SHAPEINFO" val="&lt;ThreeDShapeInfo&gt;&lt;uuid val=&quot;&quot;/&gt;&lt;isInvalidForFieldText val=&quot;0&quot;/&gt;&lt;Image&gt;&lt;filename val=&quot;C:\Users\jmmartin1\AppData\Local\Temp\PR\data\asimages\{E401C608-4639-4BA5-A878-BFE24FF5547D}_57.png&quot;/&gt;&lt;left val=&quot;72&quot;/&gt;&lt;top val=&quot;128&quot;/&gt;&lt;width val=&quot;785&quot;/&gt;&lt;height val=&quot;369&quot;/&gt;&lt;hasText val=&quot;1&quot;/&gt;&lt;/Image&gt;&lt;/ThreeDShapeInfo&gt;"/>
</p:tagLst>
</file>

<file path=ppt/tags/tag198.xml><?xml version="1.0" encoding="utf-8"?>
<p:tagLst xmlns:a="http://schemas.openxmlformats.org/drawingml/2006/main" xmlns:r="http://schemas.openxmlformats.org/officeDocument/2006/relationships" xmlns:p="http://schemas.openxmlformats.org/presentationml/2006/main">
  <p:tag name="HTML_SHAPEINFO" val="&lt;SlideThumbPath val=&quot;Slide58.PNG&quot;/&gt;"/>
  <p:tag name="ARTICULATE_SLIDE_THUMBNAIL_REFRESH" val="1"/>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mmartin1\AppData\Local\Temp\PR\data\asimages\{BB955038-33ED-40C9-A13D-E589973DB59E}_58.png&quot;/&gt;&lt;left val=&quot;150&quot;/&gt;&lt;top val=&quot;17&quot;/&gt;&lt;width val=&quot;639&quot;/&gt;&lt;height val=&quot;93&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0&quot;/&gt;&lt;lineCharCount val=&quot;53&quot;/&gt;&lt;lineCharCount val=&quot;1&quot;/&gt;&lt;lineCharCount val=&quot;52&quot;/&gt;&lt;lineCharCount val=&quot;50&quot;/&gt;&lt;/TableIndex&gt;&lt;/ShapeTextInfo&gt;"/>
  <p:tag name="HTML_SHAPEINFO" val="&lt;ThreeDShapeInfo&gt;&lt;uuid val=&quot;&quot;/&gt;&lt;isInvalidForFieldText val=&quot;0&quot;/&gt;&lt;Image&gt;&lt;filename val=&quot;C:\Users\jmmartin1\AppData\Local\Temp\PR\data\asimages\{BB97764C-FC39-4D92-A766-0965DB3C27C6}_5.png&quot;/&gt;&lt;left val=&quot;132&quot;/&gt;&lt;top val=&quot;88&quot;/&gt;&lt;width val=&quot;762&quot;/&gt;&lt;height val=&quot;234&quot;/&gt;&lt;hasText val=&quot;1&quot;/&gt;&lt;/Image&gt;&lt;/ThreeDShape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3&quot;/&gt;&lt;lineCharCount val=&quot;50&quot;/&gt;&lt;lineCharCount val=&quot;44&quot;/&gt;&lt;lineCharCount val=&quot;1&quot;/&gt;&lt;lineCharCount val=&quot;48&quot;/&gt;&lt;lineCharCount val=&quot;53&quot;/&gt;&lt;lineCharCount val=&quot;1&quot;/&gt;&lt;/TableIndex&gt;&lt;/ShapeTextInfo&gt;"/>
  <p:tag name="HTML_SHAPEINFO" val="&lt;ThreeDShapeInfo&gt;&lt;uuid val=&quot;&quot;/&gt;&lt;isInvalidForFieldText val=&quot;0&quot;/&gt;&lt;Image&gt;&lt;filename val=&quot;C:\Users\jmmartin1\AppData\Local\Temp\PR\data\asimages\{8FD51577-F475-4C2D-A394-ED278FC0C79C}_58.png&quot;/&gt;&lt;left val=&quot;66&quot;/&gt;&lt;top val=&quot;143&quot;/&gt;&lt;width val=&quot;816&quot;/&gt;&lt;height val=&quot;342&quot;/&gt;&lt;hasText val=&quot;1&quot;/&gt;&lt;/Image&gt;&lt;/ThreeDShapeInfo&gt;"/>
</p:tagLst>
</file>

<file path=ppt/tags/tag201.xml><?xml version="1.0" encoding="utf-8"?>
<p:tagLst xmlns:a="http://schemas.openxmlformats.org/drawingml/2006/main" xmlns:r="http://schemas.openxmlformats.org/officeDocument/2006/relationships" xmlns:p="http://schemas.openxmlformats.org/presentationml/2006/main">
  <p:tag name="HTML_SHAPEINFO" val="&lt;SlideThumbPath val=&quot;Slide59.PNG&quot;/&gt;"/>
  <p:tag name="ARTICULATE_SLIDE_THUMBNAIL_REFRESH" val="1"/>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quot;/&gt;&lt;isInvalidForFieldText val=&quot;0&quot;/&gt;&lt;Image&gt;&lt;filename val=&quot;C:\Users\jmmartin1\AppData\Local\Temp\PR\data\asimages\{03FCC219-AB08-4C9E-9612-729FD97912CA}_59.png&quot;/&gt;&lt;left val=&quot;84&quot;/&gt;&lt;top val=&quot;19&quot;/&gt;&lt;width val=&quot;790&quot;/&gt;&lt;height val=&quot;93&quot;/&gt;&lt;hasText val=&quot;1&quot;/&gt;&lt;/Image&gt;&lt;/ThreeDShape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1&quot;/&gt;&lt;lineCharCount val=&quot;37&quot;/&gt;&lt;lineCharCount val=&quot;63&quot;/&gt;&lt;lineCharCount val=&quot;35&quot;/&gt;&lt;lineCharCount val=&quot;16&quot;/&gt;&lt;lineCharCount val=&quot;11&quot;/&gt;&lt;lineCharCount val=&quot;72&quot;/&gt;&lt;lineCharCount val=&quot;72&quot;/&gt;&lt;lineCharCount val=&quot;25&quot;/&gt;&lt;lineCharCount val=&quot;1&quot;/&gt;&lt;lineCharCount val=&quot;1&quot;/&gt;&lt;/TableIndex&gt;&lt;/ShapeTextInfo&gt;"/>
  <p:tag name="HTML_SHAPEINFO" val="&lt;ThreeDShapeInfo&gt;&lt;uuid val=&quot;&quot;/&gt;&lt;isInvalidForFieldText val=&quot;0&quot;/&gt;&lt;Image&gt;&lt;filename val=&quot;C:\Users\jmmartin1\AppData\Local\Temp\PR\data\asimages\{D86CA590-C162-47A7-BB12-9B3D8380D554}_59.png&quot;/&gt;&lt;left val=&quot;79&quot;/&gt;&lt;top val=&quot;118&quot;/&gt;&lt;width val=&quot;829&quot;/&gt;&lt;height val=&quot;393&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HTML_SHAPEINFO" val="&lt;SlideThumbPath val=&quot;Slide60.PNG&quot;/&gt;"/>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quot;/&gt;&lt;isInvalidForFieldText val=&quot;0&quot;/&gt;&lt;Image&gt;&lt;filename val=&quot;C:\Users\jmmartin1\AppData\Local\Temp\PR\data\asimages\{EA57BB43-71FE-41B1-9052-8D00B82D9BE5}_60.png&quot;/&gt;&lt;left val=&quot;113&quot;/&gt;&lt;top val=&quot;29&quot;/&gt;&lt;width val=&quot;727&quot;/&gt;&lt;height val=&quot;93&quot;/&gt;&lt;hasText val=&quot;1&quot;/&gt;&lt;/Image&gt;&lt;/ThreeDShape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4&quot;/&gt;&lt;lineCharCount val=&quot;52&quot;/&gt;&lt;lineCharCount val=&quot;1&quot;/&gt;&lt;lineCharCount val=&quot;56&quot;/&gt;&lt;lineCharCount val=&quot;58&quot;/&gt;&lt;lineCharCount val=&quot;56&quot;/&gt;&lt;lineCharCount val=&quot;42&quot;/&gt;&lt;lineCharCount val=&quot;50&quot;/&gt;&lt;lineCharCount val=&quot;22&quot;/&gt;&lt;/TableIndex&gt;&lt;/ShapeTextInfo&gt;"/>
  <p:tag name="HTML_SHAPEINFO" val="&lt;ThreeDShapeInfo&gt;&lt;uuid val=&quot;&quot;/&gt;&lt;isInvalidForFieldText val=&quot;0&quot;/&gt;&lt;Image&gt;&lt;filename val=&quot;C:\Users\jmmartin1\AppData\Local\Temp\PR\data\asimages\{1B26AD07-F5CD-4BED-AA63-E0498AF18ADD}_60.png&quot;/&gt;&lt;left val=&quot;78&quot;/&gt;&lt;top val=&quot;127&quot;/&gt;&lt;width val=&quot;825&quot;/&gt;&lt;height val=&quot;400&quot;/&gt;&lt;hasText val=&quot;1&quot;/&gt;&lt;/Image&gt;&lt;/ThreeDShapeInfo&gt;"/>
</p:tagLst>
</file>

<file path=ppt/tags/tag207.xml><?xml version="1.0" encoding="utf-8"?>
<p:tagLst xmlns:a="http://schemas.openxmlformats.org/drawingml/2006/main" xmlns:r="http://schemas.openxmlformats.org/officeDocument/2006/relationships" xmlns:p="http://schemas.openxmlformats.org/presentationml/2006/main">
  <p:tag name="HTML_SHAPEINFO" val="&lt;SlideThumbPath val=&quot;Slide61.PNG&quot;/&gt;"/>
  <p:tag name="ARTICULATE_SLIDE_THUMBNAIL_REFRESH" val="1"/>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quot;/&gt;&lt;isInvalidForFieldText val=&quot;0&quot;/&gt;&lt;Image&gt;&lt;filename val=&quot;C:\Users\jmmartin1\AppData\Local\Temp\PR\data\asimages\{10EB9570-B37E-4338-BFE5-3E5F53408A2E}_61.png&quot;/&gt;&lt;left val=&quot;61&quot;/&gt;&lt;top val=&quot;25&quot;/&gt;&lt;width val=&quot;862&quot;/&gt;&lt;height val=&quot;93&quot;/&gt;&lt;hasText val=&quot;1&quot;/&gt;&lt;/Image&gt;&lt;/ThreeDShape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9&quot;/&gt;&lt;lineCharCount val=&quot;36&quot;/&gt;&lt;lineCharCount val=&quot;54&quot;/&gt;&lt;lineCharCount val=&quot;12&quot;/&gt;&lt;lineCharCount val=&quot;22&quot;/&gt;&lt;lineCharCount val=&quot;28&quot;/&gt;&lt;lineCharCount val=&quot;33&quot;/&gt;&lt;/TableIndex&gt;&lt;/ShapeTextInfo&gt;"/>
  <p:tag name="HTML_SHAPEINFO" val="&lt;ThreeDShapeInfo&gt;&lt;uuid val=&quot;&quot;/&gt;&lt;isInvalidForFieldText val=&quot;0&quot;/&gt;&lt;Image&gt;&lt;filename val=&quot;C:\Users\jmmartin1\AppData\Local\Temp\PR\data\asimages\{97EB4F4C-2D8B-4E34-93D4-DA22EE4336C7}_61.png&quot;/&gt;&lt;left val=&quot;84&quot;/&gt;&lt;top val=&quot;123&quot;/&gt;&lt;width val=&quot;814&quot;/&gt;&lt;height val=&quot;34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HTML_SHAPEINFO" val="&lt;SlideThumbPath val=&quot;Slide6.PNG&quot;/&gt;"/>
  <p:tag name="ARTICULATE_SLIDE_THUMBNAIL_REFRESH" val="1"/>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D0EC9B74-5EEC-40C6-8DA3-8638421CF104}_61.png&quot;/&gt;&lt;left val=&quot;89&quot;/&gt;&lt;top val=&quot;489&quot;/&gt;&lt;width val=&quot;184&quot;/&gt;&lt;height val=&quot;29&quot;/&gt;&lt;hasText val=&quot;1&quot;/&gt;&lt;/Image&gt;&lt;/ThreeDShapeInfo&gt;"/>
</p:tagLst>
</file>

<file path=ppt/tags/tag211.xml><?xml version="1.0" encoding="utf-8"?>
<p:tagLst xmlns:a="http://schemas.openxmlformats.org/drawingml/2006/main" xmlns:r="http://schemas.openxmlformats.org/officeDocument/2006/relationships" xmlns:p="http://schemas.openxmlformats.org/presentationml/2006/main">
  <p:tag name="HTML_SHAPEINFO" val="&lt;SlideThumbPath val=&quot;Slide62.PNG&quot;/&gt;"/>
  <p:tag name="ARTICULATE_SLIDE_THUMBNAIL_REFRESH" val="1"/>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quot;/&gt;&lt;isInvalidForFieldText val=&quot;0&quot;/&gt;&lt;Image&gt;&lt;filename val=&quot;C:\Users\jmmartin1\AppData\Local\Temp\PR\data\asimages\{2DAE239D-51B3-46E8-9209-CB266D1464B4}_62.png&quot;/&gt;&lt;left val=&quot;62&quot;/&gt;&lt;top val=&quot;29&quot;/&gt;&lt;width val=&quot;844&quot;/&gt;&lt;height val=&quot;93&quot;/&gt;&lt;hasText val=&quot;1&quot;/&gt;&lt;/Image&gt;&lt;/ThreeDShape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38&quot;/&gt;&lt;lineCharCount val=&quot;58&quot;/&gt;&lt;lineCharCount val=&quot;60&quot;/&gt;&lt;lineCharCount val=&quot;7&quot;/&gt;&lt;lineCharCount val=&quot;65&quot;/&gt;&lt;lineCharCount val=&quot;58&quot;/&gt;&lt;lineCharCount val=&quot;60&quot;/&gt;&lt;lineCharCount val=&quot;68&quot;/&gt;&lt;lineCharCount val=&quot;12&quot;/&gt;&lt;lineCharCount val=&quot;18&quot;/&gt;&lt;lineCharCount val=&quot;59&quot;/&gt;&lt;lineCharCount val=&quot;33&quot;/&gt;&lt;/TableIndex&gt;&lt;/ShapeTextInfo&gt;"/>
  <p:tag name="HTML_SHAPEINFO" val="&lt;ThreeDShapeInfo&gt;&lt;uuid val=&quot;&quot;/&gt;&lt;isInvalidForFieldText val=&quot;0&quot;/&gt;&lt;Image&gt;&lt;filename val=&quot;C:\Users\jmmartin1\AppData\Local\Temp\PR\data\asimages\{677A9D90-A9C7-4FCA-A317-D0B68B55AFC7}_62.png&quot;/&gt;&lt;left val=&quot;35&quot;/&gt;&lt;top val=&quot;94&quot;/&gt;&lt;width val=&quot;904&quot;/&gt;&lt;height val=&quot;448&quot;/&gt;&lt;hasText val=&quot;1&quot;/&gt;&lt;/Image&gt;&lt;/ThreeDShapeInfo&gt;"/>
</p:tagLst>
</file>

<file path=ppt/tags/tag214.xml><?xml version="1.0" encoding="utf-8"?>
<p:tagLst xmlns:a="http://schemas.openxmlformats.org/drawingml/2006/main" xmlns:r="http://schemas.openxmlformats.org/officeDocument/2006/relationships" xmlns:p="http://schemas.openxmlformats.org/presentationml/2006/main">
  <p:tag name="HTML_SHAPEINFO" val="&lt;SlideThumbPath val=&quot;Slide63.PNG&quot;/&gt;"/>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jmmartin1\AppData\Local\Temp\PR\data\asimages\{DE7FD69F-56B9-4F42-8FA5-A970766B221B}_63.png&quot;/&gt;&lt;left val=&quot;191&quot;/&gt;&lt;top val=&quot;25&quot;/&gt;&lt;width val=&quot;596&quot;/&gt;&lt;height val=&quot;85&quot;/&gt;&lt;hasText val=&quot;1&quot;/&gt;&lt;/Image&gt;&lt;/ThreeDShape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6&quot;/&gt;&lt;lineCharCount val=&quot;42&quot;/&gt;&lt;lineCharCount val=&quot;28&quot;/&gt;&lt;lineCharCount val=&quot;23&quot;/&gt;&lt;lineCharCount val=&quot;10&quot;/&gt;&lt;lineCharCount val=&quot;36&quot;/&gt;&lt;lineCharCount val=&quot;31&quot;/&gt;&lt;/TableIndex&gt;&lt;/ShapeTextInfo&gt;"/>
  <p:tag name="HTML_SHAPEINFO" val="&lt;ThreeDShapeInfo&gt;&lt;uuid val=&quot;&quot;/&gt;&lt;isInvalidForFieldText val=&quot;0&quot;/&gt;&lt;Image&gt;&lt;filename val=&quot;C:\Users\jmmartin1\AppData\Local\Temp\PR\data\asimages\{C69FD41C-1EC5-4292-9B77-6BC35DD94AF7}_63.png&quot;/&gt;&lt;left val=&quot;58&quot;/&gt;&lt;top val=&quot;113&quot;/&gt;&lt;width val=&quot;740&quot;/&gt;&lt;height val=&quot;365&quot;/&gt;&lt;hasText val=&quot;1&quot;/&gt;&lt;/Image&gt;&lt;/ThreeDShape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79D8CD9A-081B-42AA-A291-F976657E5D2A}_63.png&quot;/&gt;&lt;left val=&quot;89&quot;/&gt;&lt;top val=&quot;489&quot;/&gt;&lt;width val=&quot;184&quot;/&gt;&lt;height val=&quot;29&quot;/&gt;&lt;hasText val=&quot;1&quot;/&gt;&lt;/Image&gt;&lt;/ThreeDShapeInfo&gt;"/>
</p:tagLst>
</file>

<file path=ppt/tags/tag218.xml><?xml version="1.0" encoding="utf-8"?>
<p:tagLst xmlns:a="http://schemas.openxmlformats.org/drawingml/2006/main" xmlns:r="http://schemas.openxmlformats.org/officeDocument/2006/relationships" xmlns:p="http://schemas.openxmlformats.org/presentationml/2006/main">
  <p:tag name="HTML_SHAPEINFO" val="&lt;SlideThumbPath val=&quot;Slide64.PNG&quot;/&gt;"/>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4&quot;/&gt;&lt;lineCharCount val=&quot;12&quot;/&gt;&lt;/TableIndex&gt;&lt;/ShapeTextInfo&gt;"/>
  <p:tag name="HTML_SHAPEINFO" val="&lt;ThreeDShapeInfo&gt;&lt;uuid val=&quot;&quot;/&gt;&lt;isInvalidForFieldText val=&quot;0&quot;/&gt;&lt;Image&gt;&lt;filename val=&quot;C:\Users\jmmartin1\AppData\Local\Temp\PR\data\asimages\{ED960D11-2609-4336-B100-411B58235743}_64.png&quot;/&gt;&lt;left val=&quot;41&quot;/&gt;&lt;top val=&quot;9&quot;/&gt;&lt;width val=&quot;877&quot;/&gt;&lt;height val=&quot;141&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quot;/&gt;&lt;isInvalidForFieldText val=&quot;0&quot;/&gt;&lt;Image&gt;&lt;filename val=&quot;C:\Users\jmmartin1\AppData\Local\Temp\PR\data\asimages\{1E60E904-5408-474C-B3D9-29F8F6DA5AD3}_6.png&quot;/&gt;&lt;left val=&quot;53&quot;/&gt;&lt;top val=&quot;18&quot;/&gt;&lt;width val=&quot;853&quot;/&gt;&lt;height val=&quot;105&quot;/&gt;&lt;hasText val=&quot;1&quot;/&gt;&lt;/Image&gt;&lt;/ThreeDShape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6&quot;/&gt;&lt;lineCharCount val=&quot;49&quot;/&gt;&lt;lineCharCount val=&quot;36&quot;/&gt;&lt;lineCharCount val=&quot;57&quot;/&gt;&lt;lineCharCount val=&quot;59&quot;/&gt;&lt;lineCharCount val=&quot;31&quot;/&gt;&lt;lineCharCount val=&quot;1&quot;/&gt;&lt;lineCharCount val=&quot;52&quot;/&gt;&lt;lineCharCount val=&quot;46&quot;/&gt;&lt;/TableIndex&gt;&lt;/ShapeTextInfo&gt;"/>
  <p:tag name="HTML_SHAPEINFO" val="&lt;ThreeDShapeInfo&gt;&lt;uuid val=&quot;&quot;/&gt;&lt;isInvalidForFieldText val=&quot;0&quot;/&gt;&lt;Image&gt;&lt;filename val=&quot;C:\Users\jmmartin1\AppData\Local\Temp\PR\data\asimages\{5C8B3F04-95DA-45B4-8330-1202DF5BBAAF}_64.png&quot;/&gt;&lt;left val=&quot;40&quot;/&gt;&lt;top val=&quot;140&quot;/&gt;&lt;width val=&quot;877&quot;/&gt;&lt;height val=&quot;394&quot;/&gt;&lt;hasText val=&quot;1&quot;/&gt;&lt;/Image&gt;&lt;/ThreeDShapeInfo&gt;"/>
</p:tagLst>
</file>

<file path=ppt/tags/tag221.xml><?xml version="1.0" encoding="utf-8"?>
<p:tagLst xmlns:a="http://schemas.openxmlformats.org/drawingml/2006/main" xmlns:r="http://schemas.openxmlformats.org/officeDocument/2006/relationships" xmlns:p="http://schemas.openxmlformats.org/presentationml/2006/main">
  <p:tag name="HTML_SHAPEINFO" val="&lt;SlideThumbPath val=&quot;Slide65.PNG&quot;/&gt;"/>
  <p:tag name="ARTICULATE_SLIDE_THUMBNAIL_REFRESH" val="1"/>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jmmartin1\AppData\Local\Temp\PR\data\asimages\{5EB45511-A690-4C69-B2C7-A6884CA66CE8}_65.png&quot;/&gt;&lt;left val=&quot;128&quot;/&gt;&lt;top val=&quot;11&quot;/&gt;&lt;width val=&quot;702&quot;/&gt;&lt;height val=&quot;93&quot;/&gt;&lt;hasText val=&quot;1&quot;/&gt;&lt;/Image&gt;&lt;/ThreeDShapeInfo&gt;"/>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2&quot;/&gt;&lt;lineCharCount val=&quot;54&quot;/&gt;&lt;lineCharCount val=&quot;40&quot;/&gt;&lt;lineCharCount val=&quot;13&quot;/&gt;&lt;lineCharCount val=&quot;39&quot;/&gt;&lt;lineCharCount val=&quot;47&quot;/&gt;&lt;lineCharCount val=&quot;34&quot;/&gt;&lt;lineCharCount val=&quot;30&quot;/&gt;&lt;/TableIndex&gt;&lt;/ShapeTextInfo&gt;"/>
  <p:tag name="HTML_SHAPEINFO" val="&lt;ThreeDShapeInfo&gt;&lt;uuid val=&quot;&quot;/&gt;&lt;isInvalidForFieldText val=&quot;0&quot;/&gt;&lt;Image&gt;&lt;filename val=&quot;C:\Users\jmmartin1\AppData\Local\Temp\PR\data\asimages\{EFD89D98-6D32-4E0B-BF26-EDC9088A825B}_65.png&quot;/&gt;&lt;left val=&quot;61&quot;/&gt;&lt;top val=&quot;86&quot;/&gt;&lt;width val=&quot;866&quot;/&gt;&lt;height val=&quot;381&quot;/&gt;&lt;hasText val=&quot;1&quot;/&gt;&lt;/Image&gt;&lt;/ThreeDShapeInfo&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C9A4EE46-6104-4370-903F-0B6D07F50ED5}_65.png&quot;/&gt;&lt;left val=&quot;89&quot;/&gt;&lt;top val=&quot;489&quot;/&gt;&lt;width val=&quot;184&quot;/&gt;&lt;height val=&quot;29&quot;/&gt;&lt;hasText val=&quot;1&quot;/&gt;&lt;/Image&gt;&lt;/ThreeDShapeInfo&gt;"/>
</p:tagLst>
</file>

<file path=ppt/tags/tag2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6.xml><?xml version="1.0" encoding="utf-8"?>
<p:tagLst xmlns:a="http://schemas.openxmlformats.org/drawingml/2006/main" xmlns:r="http://schemas.openxmlformats.org/officeDocument/2006/relationships" xmlns:p="http://schemas.openxmlformats.org/presentationml/2006/main">
  <p:tag name="HTML_SHAPEINFO" val="&lt;SlideThumbPath val=&quot;Slide66.PNG&quot;/&gt;"/>
  <p:tag name="ARTICULATE_SLIDE_THUMBNAIL_REFRESH" val="1"/>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1&quot;/&gt;&lt;lineCharCount val=&quot;9&quot;/&gt;&lt;lineCharCount val=&quot;5&quot;/&gt;&lt;/TableIndex&gt;&lt;/ShapeTextInfo&gt;"/>
  <p:tag name="HTML_SHAPEINFO" val="&lt;ThreeDShapeInfo&gt;&lt;uuid val=&quot;&quot;/&gt;&lt;isInvalidForFieldText val=&quot;0&quot;/&gt;&lt;Image&gt;&lt;filename val=&quot;C:\Users\jmmartin1\AppData\Local\Temp\PR\data\asimages\{12388D33-DDDF-49CB-8153-4A83351E36D1}_66.png&quot;/&gt;&lt;left val=&quot;69&quot;/&gt;&lt;top val=&quot;67&quot;/&gt;&lt;width val=&quot;570&quot;/&gt;&lt;height val=&quot;404&quot;/&gt;&lt;hasText val=&quot;1&quot;/&gt;&lt;/Image&gt;&lt;/ThreeDShapeInfo&gt;"/>
</p:tagLst>
</file>

<file path=ppt/tags/tag2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7&quot;/&gt;&lt;lineCharCount val=&quot;40&quot;/&gt;&lt;lineCharCount val=&quot;13&quot;/&gt;&lt;lineCharCount val=&quot;36&quot;/&gt;&lt;lineCharCount val=&quot;10&quot;/&gt;&lt;lineCharCount val=&quot;1&quot;/&gt;&lt;lineCharCount val=&quot;42&quot;/&gt;&lt;lineCharCount val=&quot;7&quot;/&gt;&lt;lineCharCount val=&quot;1&quot;/&gt;&lt;lineCharCount val=&quot;1&quot;/&gt;&lt;lineCharCount val=&quot;1&quot;/&gt;&lt;/TableIndex&gt;&lt;/ShapeTextInfo&gt;"/>
  <p:tag name="HTML_SHAPEINFO" val="&lt;ThreeDShapeInfo&gt;&lt;uuid val=&quot;&quot;/&gt;&lt;isInvalidForFieldText val=&quot;0&quot;/&gt;&lt;Image&gt;&lt;filename val=&quot;C:\Users\jmmartin1\AppData\Local\Temp\PR\data\asimages\{B2AFDC0E-1EB9-49EF-9AE2-AE1D66B04FA3}_6.png&quot;/&gt;&lt;left val=&quot;110&quot;/&gt;&lt;top val=&quot;136&quot;/&gt;&lt;width val=&quot;771&quot;/&gt;&lt;height val=&quot;363&quot;/&gt;&lt;hasText val=&quot;1&quot;/&gt;&lt;/Image&gt;&lt;/ThreeDShapeInfo&gt;"/>
</p:tagLst>
</file>

<file path=ppt/tags/tag2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4.xml><?xml version="1.0" encoding="utf-8"?>
<p:tagLst xmlns:a="http://schemas.openxmlformats.org/drawingml/2006/main" xmlns:r="http://schemas.openxmlformats.org/officeDocument/2006/relationships" xmlns:p="http://schemas.openxmlformats.org/presentationml/2006/main">
  <p:tag name="HTML_SHAPEINFO" val="&lt;SlideThumbPath val=&quot;Slide76.PNG&quot;/&gt;"/>
  <p:tag name="ARTICULATE_SLIDE_THUMBNAIL_REFRESH" val="1"/>
</p:tagLst>
</file>

<file path=ppt/tags/tag2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jmmartin1\AppData\Local\Temp\PR\data\asimages\{5C57EEB8-2352-4A91-BF58-DEA52FA50787}_76.png&quot;/&gt;&lt;left val=&quot;101&quot;/&gt;&lt;top val=&quot;17&quot;/&gt;&lt;width val=&quot;757&quot;/&gt;&lt;height val=&quot;93&quot;/&gt;&lt;hasText val=&quot;1&quot;/&gt;&lt;/Image&gt;&lt;/ThreeDShapeInfo&gt;"/>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4&quot;/&gt;&lt;lineCharCount val=&quot;32&quot;/&gt;&lt;lineCharCount val=&quot;53&quot;/&gt;&lt;lineCharCount val=&quot;26&quot;/&gt;&lt;lineCharCount val=&quot;1&quot;/&gt;&lt;lineCharCount val=&quot;37&quot;/&gt;&lt;lineCharCount val=&quot;1&quot;/&gt;&lt;lineCharCount val=&quot;1&quot;/&gt;&lt;/TableIndex&gt;&lt;/ShapeTextInfo&gt;"/>
  <p:tag name="HTML_SHAPEINFO" val="&lt;ThreeDShapeInfo&gt;&lt;uuid val=&quot;&quot;/&gt;&lt;isInvalidForFieldText val=&quot;0&quot;/&gt;&lt;Image&gt;&lt;filename val=&quot;C:\Users\jmmartin1\AppData\Local\Temp\PR\data\asimages\{BF673707-D262-44EF-8338-770003215BAF}_76.png&quot;/&gt;&lt;left val=&quot;98&quot;/&gt;&lt;top val=&quot;111&quot;/&gt;&lt;width val=&quot;796&quot;/&gt;&lt;height val=&quot;356&quot;/&gt;&lt;hasText val=&quot;1&quot;/&gt;&lt;/Image&gt;&lt;/ThreeDShapeInfo&gt;"/>
</p:tagLst>
</file>

<file path=ppt/tags/tag2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F34F382C-9D95-4179-B85F-1C09117D6A26}_76.png&quot;/&gt;&lt;left val=&quot;89&quot;/&gt;&lt;top val=&quot;489&quot;/&gt;&lt;width val=&quot;184&quot;/&gt;&lt;height val=&quot;29&quot;/&gt;&lt;hasText val=&quot;1&quot;/&gt;&lt;/Image&gt;&lt;/ThreeDShapeInfo&gt;"/>
</p:tagLst>
</file>

<file path=ppt/tags/tag238.xml><?xml version="1.0" encoding="utf-8"?>
<p:tagLst xmlns:a="http://schemas.openxmlformats.org/drawingml/2006/main" xmlns:r="http://schemas.openxmlformats.org/officeDocument/2006/relationships" xmlns:p="http://schemas.openxmlformats.org/presentationml/2006/main">
  <p:tag name="HTML_SHAPEINFO" val="&lt;SlideThumbPath val=&quot;Slide77.PNG&quot;/&gt;"/>
  <p:tag name="ARTICULATE_SLIDE_THUMBNAIL_REFRESH" val="1"/>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jmmartin1\AppData\Local\Temp\PR\data\asimages\{A7C8326B-7802-4782-BE49-A4C35ADEBA92}_77.png&quot;/&gt;&lt;left val=&quot;155&quot;/&gt;&lt;top val=&quot;4&quot;/&gt;&lt;width val=&quot;655&quot;/&gt;&lt;height val=&quot;140&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B8B46D33-6A49-484F-9B1B-B28EA72947C6}_6.png&quot;/&gt;&lt;left val=&quot;89&quot;/&gt;&lt;top val=&quot;489&quot;/&gt;&lt;width val=&quot;184&quot;/&gt;&lt;height val=&quot;29&quot;/&gt;&lt;hasText val=&quot;1&quot;/&gt;&lt;/Image&gt;&lt;/ThreeDShapeInfo&gt;"/>
</p:tagLst>
</file>

<file path=ppt/tags/tag2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7B28E750-BA67-4800-B975-B23D0D42801F}_77.png&quot;/&gt;&lt;left val=&quot;89&quot;/&gt;&lt;top val=&quot;489&quot;/&gt;&lt;width val=&quot;184&quot;/&gt;&lt;height val=&quot;29&quot;/&gt;&lt;hasText val=&quot;1&quot;/&gt;&lt;/Image&gt;&lt;/ThreeDShapeInfo&gt;"/>
</p:tagLst>
</file>

<file path=ppt/tags/tag2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8AC0C6B-B706-4BC4-9663-EFD277A8B596}&quot;/&gt;&lt;isInvalidForFieldText val=&quot;0&quot;/&gt;&lt;Image&gt;&lt;filename val=&quot;C:\Users\jmmartin1\AppData\Local\Temp\PR\data\asimages\{98AC0C6B-B706-4BC4-9663-EFD277A8B596}_77.png&quot;/&gt;&lt;left val=&quot;349&quot;/&gt;&lt;top val=&quot;120&quot;/&gt;&lt;width val=&quot;264&quot;/&gt;&lt;height val=&quot;264&quot;/&gt;&lt;hasText val=&quot;1&quot;/&gt;&lt;/Image&gt;&lt;/ThreeDShapeInfo&gt;"/>
</p:tagLst>
</file>

<file path=ppt/tags/tag242.xml><?xml version="1.0" encoding="utf-8"?>
<p:tagLst xmlns:a="http://schemas.openxmlformats.org/drawingml/2006/main" xmlns:r="http://schemas.openxmlformats.org/officeDocument/2006/relationships" xmlns:p="http://schemas.openxmlformats.org/presentationml/2006/main">
  <p:tag name="HTML_SHAPEINFO" val="&lt;SlideThumbPath val=&quot;Slide33.PNG&quot;/&gt;"/>
  <p:tag name="ARTICULATE_SLIDE_THUMBNAIL_REFRESH" val="1"/>
</p:tagLst>
</file>

<file path=ppt/tags/tag24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072F421-3DC9-443B-A514-3E20F8949C01}_33.png&quot;/&gt;&lt;left val=&quot;65&quot;/&gt;&lt;top val=&quot;56&quot;/&gt;&lt;width val=&quot;828&quot;/&gt;&lt;height val=&quot;96&quot;/&gt;&lt;hasText val=&quot;1&quot;/&gt;&lt;/Image&gt;&lt;/ThreeDShapeInfo&gt;"/>
  <p:tag name="PRESENTER_SHAPETEXTINFO" val="&lt;ShapeTextInfo&gt;&lt;TableIndex row=&quot;-1&quot; col=&quot;-1&quot;&gt;&lt;linesCount val=&quot;1&quot;/&gt;&lt;lineCharCount val=&quot;37&quot;/&gt;&lt;/TableIndex&gt;&lt;/ShapeTextInfo&gt;"/>
</p:tagLst>
</file>

<file path=ppt/tags/tag24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36C02D1A-A681-4A18-BA6B-4430B36A29B3}_33.png&quot;/&gt;&lt;left val=&quot;64&quot;/&gt;&lt;top val=&quot;142&quot;/&gt;&lt;width val=&quot;829&quot;/&gt;&lt;height val=&quot;325&quot;/&gt;&lt;hasText val=&quot;1&quot;/&gt;&lt;/Image&gt;&lt;/ThreeDShapeInfo&gt;"/>
  <p:tag name="PRESENTER_SHAPETEXTINFO" val="&lt;ShapeTextInfo&gt;&lt;TableIndex row=&quot;-1&quot; col=&quot;-1&quot;&gt;&lt;linesCount val=&quot;18&quot;/&gt;&lt;lineCharCount val=&quot;2&quot;/&gt;&lt;lineCharCount val=&quot;149&quot;/&gt;&lt;lineCharCount val=&quot;149&quot;/&gt;&lt;lineCharCount val=&quot;152&quot;/&gt;&lt;lineCharCount val=&quot;145&quot;/&gt;&lt;lineCharCount val=&quot;144&quot;/&gt;&lt;lineCharCount val=&quot;158&quot;/&gt;&lt;lineCharCount val=&quot;158&quot;/&gt;&lt;lineCharCount val=&quot;149&quot;/&gt;&lt;lineCharCount val=&quot;27&quot;/&gt;&lt;lineCharCount val=&quot;3&quot;/&gt;&lt;lineCharCount val=&quot;155&quot;/&gt;&lt;lineCharCount val=&quot;156&quot;/&gt;&lt;lineCharCount val=&quot;155&quot;/&gt;&lt;lineCharCount val=&quot;152&quot;/&gt;&lt;lineCharCount val=&quot;154&quot;/&gt;&lt;lineCharCount val=&quot;151&quot;/&gt;&lt;lineCharCount val=&quot;40&quot;/&gt;&lt;/TableIndex&gt;&lt;/ShapeTextInfo&gt;"/>
</p:tagLst>
</file>

<file path=ppt/tags/tag2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HTML_SHAPEINFO" val="&lt;SlideThumbPath val=&quot;Slide7.PNG&quot;/&gt;"/>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quot;/&gt;&lt;isInvalidForFieldText val=&quot;0&quot;/&gt;&lt;Image&gt;&lt;filename val=&quot;C:\Users\jmmartin1\AppData\Local\Temp\PR\data\asimages\{AAE0A4EB-489D-400D-805C-3009C5ABFBE7}_7.png&quot;/&gt;&lt;left val=&quot;44&quot;/&gt;&lt;top val=&quot;14&quot;/&gt;&lt;width val=&quot;871&quot;/&gt;&lt;height val=&quot;114&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1&quot;/&gt;&lt;lineCharCount val=&quot;45&quot;/&gt;&lt;lineCharCount val=&quot;1&quot;/&gt;&lt;lineCharCount val=&quot;44&quot;/&gt;&lt;lineCharCount val=&quot;46&quot;/&gt;&lt;lineCharCount val=&quot;21&quot;/&gt;&lt;/TableIndex&gt;&lt;/ShapeTextInfo&gt;"/>
  <p:tag name="HTML_SHAPEINFO" val="&lt;ThreeDShapeInfo&gt;&lt;uuid val=&quot;&quot;/&gt;&lt;isInvalidForFieldText val=&quot;0&quot;/&gt;&lt;Image&gt;&lt;filename val=&quot;C:\Users\jmmartin1\AppData\Local\Temp\PR\data\asimages\{95553FDC-ADF8-46CF-A1A1-5EFBA6B8647E}_7.png&quot;/&gt;&lt;left val=&quot;94&quot;/&gt;&lt;top val=&quot;137&quot;/&gt;&lt;width val=&quot;763&quot;/&gt;&lt;height val=&quot;342&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46486B0F-8A6A-45C9-BEC1-709DC66A39B6}_7.png&quot;/&gt;&lt;left val=&quot;89&quot;/&gt;&lt;top val=&quot;489&quot;/&gt;&lt;width val=&quot;184&quot;/&gt;&lt;height val=&quot;29&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HTML_SHAPEINFO" val="&lt;SlideThumbPath val=&quot;Slide1.PNG&quot;/&gt;"/>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F6EECC69-6345-4EBA-8B44-4B4BF98E4895}&quot;/&gt;&lt;isInvalidForFieldText val=&quot;0&quot;/&gt;&lt;Image&gt;&lt;filename val=&quot;C:\Users\jmmartin1\AppData\Local\Temp\PR\data\asimages\{F6EECC69-6345-4EBA-8B44-4B4BF98E4895}_8.png&quot;/&gt;&lt;left val=&quot;338&quot;/&gt;&lt;top val=&quot;182&quot;/&gt;&lt;width val=&quot;293&quot;/&gt;&lt;height val=&quot;28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sers\jmmartin1\AppData\Local\Temp\PR\data\asimages\{F52760D2-5CD2-4D19-A088-A0723713DC7A}_8.png&quot;/&gt;&lt;left val=&quot;107&quot;/&gt;&lt;top val=&quot;38&quot;/&gt;&lt;width val=&quot;745&quot;/&gt;&lt;height val=&quot;102&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1BD30144-1066-4F8F-A3FF-BED404AC1696}_8.png&quot;/&gt;&lt;left val=&quot;89&quot;/&gt;&lt;top val=&quot;489&quot;/&gt;&lt;width val=&quot;184&quot;/&gt;&lt;height val=&quot;29&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HTML_SHAPEINFO" val="&lt;SlideThumbPath val=&quot;Slide9.PNG&quot;/&gt;"/>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quot;/&gt;&lt;isInvalidForFieldText val=&quot;0&quot;/&gt;&lt;Image&gt;&lt;filename val=&quot;C:\Users\jmmartin1\AppData\Local\Temp\PR\data\asimages\{5FE8AC07-3BFF-430A-A213-0AB32B951984}_9.png&quot;/&gt;&lt;left val=&quot;128&quot;/&gt;&lt;top val=&quot;23&quot;/&gt;&lt;width val=&quot;702&quot;/&gt;&lt;height val=&quot;96&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1&quot;/&gt;&lt;lineCharCount val=&quot;30&quot;/&gt;&lt;lineCharCount val=&quot;47&quot;/&gt;&lt;lineCharCount val=&quot;11&quot;/&gt;&lt;lineCharCount val=&quot;48&quot;/&gt;&lt;lineCharCount val=&quot;53&quot;/&gt;&lt;lineCharCount val=&quot;15&quot;/&gt;&lt;lineCharCount val=&quot;17&quot;/&gt;&lt;/TableIndex&gt;&lt;/ShapeTextInfo&gt;"/>
  <p:tag name="HTML_SHAPEINFO" val="&lt;ThreeDShapeInfo&gt;&lt;uuid val=&quot;&quot;/&gt;&lt;isInvalidForFieldText val=&quot;0&quot;/&gt;&lt;Image&gt;&lt;filename val=&quot;C:\Users\jmmartin1\AppData\Local\Temp\PR\data\asimages\{DCF35F46-CB81-422D-9056-FCA4C953EA87}_9.png&quot;/&gt;&lt;left val=&quot;92&quot;/&gt;&lt;top val=&quot;125&quot;/&gt;&lt;width val=&quot;800&quot;/&gt;&lt;height val=&quot;378&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HTML_SHAPEINFO" val="&lt;SlideThumbPath val=&quot;Slide10.PNG&quot;/&gt;"/>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9&quot;/&gt;&lt;/TableIndex&gt;&lt;/ShapeTextInfo&gt;"/>
  <p:tag name="HTML_SHAPEINFO" val="&lt;ThreeDShapeInfo&gt;&lt;uuid val=&quot;&quot;/&gt;&lt;isInvalidForFieldText val=&quot;0&quot;/&gt;&lt;Image&gt;&lt;filename val=&quot;C:\Users\jmmartin1\AppData\Local\Temp\PR\data\asimages\{A4D12B98-2CD4-48B2-BBA4-462D4C116B3F}_10.png&quot;/&gt;&lt;left val=&quot;110&quot;/&gt;&lt;top val=&quot;12&quot;/&gt;&lt;width val=&quot;739&quot;/&gt;&lt;height val=&quot;141&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1&quot;/&gt;&lt;lineCharCount val=&quot;51&quot;/&gt;&lt;lineCharCount val=&quot;39&quot;/&gt;&lt;lineCharCount val=&quot;13&quot;/&gt;&lt;lineCharCount val=&quot;31&quot;/&gt;&lt;lineCharCount val=&quot;33&quot;/&gt;&lt;lineCharCount val=&quot;42&quot;/&gt;&lt;lineCharCount val=&quot;26&quot;/&gt;&lt;/TableIndex&gt;&lt;/ShapeTextInfo&gt;"/>
  <p:tag name="HTML_SHAPEINFO" val="&lt;ThreeDShapeInfo&gt;&lt;uuid val=&quot;&quot;/&gt;&lt;isInvalidForFieldText val=&quot;0&quot;/&gt;&lt;Image&gt;&lt;filename val=&quot;C:\Users\jmmartin1\AppData\Local\Temp\PR\data\asimages\{A0C7DC7D-ED65-4DDD-86DD-DD498E7ECD01}_10.png&quot;/&gt;&lt;left val=&quot;74&quot;/&gt;&lt;top val=&quot;126&quot;/&gt;&lt;width val=&quot;825&quot;/&gt;&lt;height val=&quot;407&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HTML_SHAPEINFO" val="&lt;SlideThumbPath val=&quot;Slide11.PNG&quot;/&gt;"/>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6&quot;/&gt;&lt;lineCharCount val=&quot;14&quot;/&gt;&lt;lineCharCount val=&quot;16&quot;/&gt;&lt;lineCharCount val=&quot;9&quot;/&gt;&lt;lineCharCount val=&quot;12&quot;/&gt;&lt;lineCharCount val=&quot;5&quot;/&gt;&lt;/TableIndex&gt;&lt;/ShapeTextInfo&gt;"/>
  <p:tag name="PRESENTER_SHAPEINFO" val="&lt;ThreeDShapeInfo&gt;&lt;uuid val=&quot;{4DDE2C87-2692-4BEC-8D5B-B17431603E79}&quot;/&gt;&lt;isInvalidForFieldText val=&quot;0&quot;/&gt;&lt;Image&gt;&lt;filename val=&quot;C:\Users\jmmartin1\AppData\Local\Temp\PR\data\asimages\{4DDE2C87-2692-4BEC-8D5B-B17431603E79}_1.png&quot;/&gt;&lt;left val=&quot;61&quot;/&gt;&lt;top val=&quot;46&quot;/&gt;&lt;width val=&quot;570&quot;/&gt;&lt;height val=&quot;425&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jmmartin1\AppData\Local\Temp\PR\data\asimages\{93896670-608C-43BF-957F-489DBB994961}_11.png&quot;/&gt;&lt;left val=&quot;127&quot;/&gt;&lt;top val=&quot;16&quot;/&gt;&lt;width val=&quot;704&quot;/&gt;&lt;height val=&quot;93&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50&quot;/&gt;&lt;lineCharCount val=&quot;15&quot;/&gt;&lt;lineCharCount val=&quot;10&quot;/&gt;&lt;lineCharCount val=&quot;52&quot;/&gt;&lt;lineCharCount val=&quot;28&quot;/&gt;&lt;lineCharCount val=&quot;50&quot;/&gt;&lt;lineCharCount val=&quot;15&quot;/&gt;&lt;lineCharCount val=&quot;47&quot;/&gt;&lt;lineCharCount val=&quot;44&quot;/&gt;&lt;lineCharCount val=&quot;1&quot;/&gt;&lt;lineCharCount val=&quot;1&quot;/&gt;&lt;lineCharCount val=&quot;1&quot;/&gt;&lt;lineCharCount val=&quot;1&quot;/&gt;&lt;lineCharCount val=&quot;1&quot;/&gt;&lt;/TableIndex&gt;&lt;/ShapeTextInfo&gt;"/>
  <p:tag name="HTML_SHAPEINFO" val="&lt;ThreeDShapeInfo&gt;&lt;uuid val=&quot;&quot;/&gt;&lt;isInvalidForFieldText val=&quot;0&quot;/&gt;&lt;Image&gt;&lt;filename val=&quot;C:\Users\jmmartin1\AppData\Local\Temp\PR\data\asimages\{F567BFBD-341D-4177-ABC2-21F4EBE21C58}_11.png&quot;/&gt;&lt;left val=&quot;61&quot;/&gt;&lt;top val=&quot;122&quot;/&gt;&lt;width val=&quot;829&quot;/&gt;&lt;height val=&quot;376&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HTML_SHAPEINFO" val="&lt;SlideThumbPath val=&quot;Slide12.PNG&quot;/&gt;"/>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jmmartin1\AppData\Local\Temp\PR\data\asimages\{A3758331-A588-46EF-ACD4-6A15D3026F18}_12.png&quot;/&gt;&lt;left val=&quot;128&quot;/&gt;&lt;top val=&quot;18&quot;/&gt;&lt;width val=&quot;702&quot;/&gt;&lt;height val=&quot;93&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0&quot;/&gt;&lt;lineCharCount val=&quot;48&quot;/&gt;&lt;lineCharCount val=&quot;46&quot;/&gt;&lt;lineCharCount val=&quot;1&quot;/&gt;&lt;lineCharCount val=&quot;50&quot;/&gt;&lt;lineCharCount val=&quot;48&quot;/&gt;&lt;lineCharCount val=&quot;17&quot;/&gt;&lt;/TableIndex&gt;&lt;/ShapeTextInfo&gt;"/>
  <p:tag name="HTML_SHAPEINFO" val="&lt;ThreeDShapeInfo&gt;&lt;uuid val=&quot;&quot;/&gt;&lt;isInvalidForFieldText val=&quot;0&quot;/&gt;&lt;Image&gt;&lt;filename val=&quot;C:\Users\jmmartin1\AppData\Local\Temp\PR\data\asimages\{04ED0FD9-CA1A-4DEB-B4D7-28DDAE85E680}_12.png&quot;/&gt;&lt;left val=&quot;94&quot;/&gt;&lt;top val=&quot;121&quot;/&gt;&lt;width val=&quot;808&quot;/&gt;&lt;height val=&quot;388&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90D0D99C-7FFB-4CDA-ADE5-84826EA3315A}_12.png&quot;/&gt;&lt;left val=&quot;89&quot;/&gt;&lt;top val=&quot;489&quot;/&gt;&lt;width val=&quot;184&quot;/&gt;&lt;height val=&quot;29&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HTML_SHAPEINFO" val="&lt;SlideThumbPath val=&quot;Slide13.PNG&quot;/&gt;"/>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mmartin1\AppData\Local\Temp\PR\data\asimages\{027AC952-1246-4B56-A9F4-E332CD9AE917}_13.png&quot;/&gt;&lt;left val=&quot;54&quot;/&gt;&lt;top val=&quot;17&quot;/&gt;&lt;width val=&quot;848&quot;/&gt;&lt;height val=&quot;93&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1&quot;/&gt;&lt;lineCharCount val=&quot;59&quot;/&gt;&lt;lineCharCount val=&quot;17&quot;/&gt;&lt;lineCharCount val=&quot;19&quot;/&gt;&lt;lineCharCount val=&quot;61&quot;/&gt;&lt;lineCharCount val=&quot;21&quot;/&gt;&lt;lineCharCount val=&quot;13&quot;/&gt;&lt;lineCharCount val=&quot;59&quot;/&gt;&lt;lineCharCount val=&quot;58&quot;/&gt;&lt;lineCharCount val=&quot;54&quot;/&gt;&lt;/TableIndex&gt;&lt;/ShapeTextInfo&gt;"/>
  <p:tag name="HTML_SHAPEINFO" val="&lt;ThreeDShapeInfo&gt;&lt;uuid val=&quot;&quot;/&gt;&lt;isInvalidForFieldText val=&quot;0&quot;/&gt;&lt;Image&gt;&lt;filename val=&quot;C:\Users\jmmartin1\AppData\Local\Temp\PR\data\asimages\{3210D13E-D24E-4479-801D-E22B0DD26DBF}_13.png&quot;/&gt;&lt;left val=&quot;66&quot;/&gt;&lt;top val=&quot;102&quot;/&gt;&lt;width val=&quot;866&quot;/&gt;&lt;height val=&quot;420&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HTML_SHAPEINFO" val="&lt;SlideThumbPath val=&quot;Slide14.PNG&quot;/&gt;"/>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HTML_SHAPEINFO" val="&lt;SlideThumbPath val=&quot;Slide2.PNG&quot;/&gt;"/>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jmmartin1\AppData\Local\Temp\PR\data\asimages\{CCF56ECA-56CF-4899-944C-DB253EA1D74F}_14.png&quot;/&gt;&lt;left val=&quot;203&quot;/&gt;&lt;top val=&quot;3&quot;/&gt;&lt;width val=&quot;571&quot;/&gt;&lt;height val=&quot;93&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TableIndex row=&quot;1&quot; col=&quot;2&quot;&gt;&lt;linesCount val=&quot;1&quot;/&gt;&lt;lineCharCount val=&quot;18&quot;/&gt;&lt;/TableIndex&gt;&lt;TableIndex row=&quot;1&quot; col=&quot;3&quot;&gt;&lt;linesCount val=&quot;1&quot;/&gt;&lt;lineCharCount val=&quot;18&quot;/&gt;&lt;/TableIndex&gt;&lt;TableIndex row=&quot;1&quot; col=&quot;4&quot;&gt;&lt;linesCount val=&quot;1&quot;/&gt;&lt;lineCharCount val=&quot;18&quot;/&gt;&lt;/TableIndex&gt;&lt;TableIndex row=&quot;2&quot; col=&quot;1&quot;&gt;&lt;linesCount val=&quot;1&quot;/&gt;&lt;lineCharCount val=&quot;1&quot;/&gt;&lt;/TableIndex&gt;&lt;TableIndex row=&quot;2&quot; col=&quot;2&quot;&gt;&lt;linesCount val=&quot;1&quot;/&gt;&lt;lineCharCount val=&quot;10&quot;/&gt;&lt;/TableIndex&gt;&lt;TableIndex row=&quot;2&quot; col=&quot;3&quot;&gt;&lt;linesCount val=&quot;1&quot;/&gt;&lt;lineCharCount val=&quot;8&quot;/&gt;&lt;/TableIndex&gt;&lt;TableIndex row=&quot;2&quot; col=&quot;4&quot;&gt;&lt;linesCount val=&quot;1&quot;/&gt;&lt;lineCharCount val=&quot;11&quot;/&gt;&lt;/TableIndex&gt;&lt;TableIndex row=&quot;3&quot; col=&quot;1&quot;&gt;&lt;linesCount val=&quot;1&quot;/&gt;&lt;lineCharCount val=&quot;1&quot;/&gt;&lt;/TableIndex&gt;&lt;TableIndex row=&quot;3&quot; col=&quot;2&quot;&gt;&lt;linesCount val=&quot;1&quot;/&gt;&lt;lineCharCount val=&quot;8&quot;/&gt;&lt;/TableIndex&gt;&lt;TableIndex row=&quot;3&quot; col=&quot;3&quot;&gt;&lt;linesCount val=&quot;1&quot;/&gt;&lt;lineCharCount val=&quot;9&quot;/&gt;&lt;/TableIndex&gt;&lt;TableIndex row=&quot;3&quot; col=&quot;4&quot;&gt;&lt;linesCount val=&quot;1&quot;/&gt;&lt;lineCharCount val=&quot;60&quot;/&gt;&lt;/TableIndex&gt;&lt;TableIndex row=&quot;4&quot; col=&quot;1&quot;&gt;&lt;linesCount val=&quot;1&quot;/&gt;&lt;lineCharCount val=&quot;1&quot;/&gt;&lt;/TableIndex&gt;&lt;TableIndex row=&quot;4&quot; col=&quot;2&quot;&gt;&lt;linesCount val=&quot;2&quot;/&gt;&lt;lineCharCount val=&quot;12&quot;/&gt;&lt;lineCharCount val=&quot;5&quot;/&gt;&lt;/TableIndex&gt;&lt;TableIndex row=&quot;4&quot; col=&quot;3&quot;&gt;&lt;linesCount val=&quot;1&quot;/&gt;&lt;lineCharCount val=&quot;9&quot;/&gt;&lt;/TableIndex&gt;&lt;TableIndex row=&quot;4&quot; col=&quot;4&quot;&gt;&lt;linesCount val=&quot;1&quot;/&gt;&lt;lineCharCount val=&quot;51&quot;/&gt;&lt;/TableIndex&gt;&lt;TableIndex row=&quot;5&quot; col=&quot;1&quot;&gt;&lt;linesCount val=&quot;1&quot;/&gt;&lt;lineCharCount val=&quot;1&quot;/&gt;&lt;/TableIndex&gt;&lt;TableIndex row=&quot;5&quot; col=&quot;2&quot;&gt;&lt;linesCount val=&quot;6&quot;/&gt;&lt;lineCharCount val=&quot;5&quot;/&gt;&lt;lineCharCount val=&quot;13&quot;/&gt;&lt;lineCharCount val=&quot;2&quot;/&gt;&lt;lineCharCount val=&quot;6&quot;/&gt;&lt;lineCharCount val=&quot;2&quot;/&gt;&lt;lineCharCount val=&quot;10&quot;/&gt;&lt;/TableIndex&gt;&lt;TableIndex row=&quot;5&quot; col=&quot;3&quot;&gt;&lt;linesCount val=&quot;1&quot;/&gt;&lt;lineCharCount val=&quot;9&quot;/&gt;&lt;/TableIndex&gt;&lt;TableIndex row=&quot;5&quot; col=&quot;4&quot;&gt;&lt;linesCount val=&quot;5&quot;/&gt;&lt;lineCharCount val=&quot;67&quot;/&gt;&lt;lineCharCount val=&quot;56&quot;/&gt;&lt;lineCharCount val=&quot;2&quot;/&gt;&lt;lineCharCount val=&quot;2&quot;/&gt;&lt;lineCharCount val=&quot;66&quot;/&gt;&lt;/TableIndex&gt;&lt;TableIndex row=&quot;6&quot; col=&quot;1&quot;&gt;&lt;linesCount val=&quot;1&quot;/&gt;&lt;lineCharCount val=&quot;1&quot;/&gt;&lt;/TableIndex&gt;&lt;TableIndex row=&quot;6&quot; col=&quot;2&quot;&gt;&lt;linesCount val=&quot;2&quot;/&gt;&lt;lineCharCount val=&quot;12&quot;/&gt;&lt;lineCharCount val=&quot;7&quot;/&gt;&lt;/TableIndex&gt;&lt;TableIndex row=&quot;6&quot; col=&quot;3&quot;&gt;&lt;linesCount val=&quot;1&quot;/&gt;&lt;lineCharCount val=&quot;5&quot;/&gt;&lt;/TableIndex&gt;&lt;TableIndex row=&quot;6&quot; col=&quot;4&quot;&gt;&lt;linesCount val=&quot;1&quot;/&gt;&lt;lineCharCount val=&quot;74&quot;/&gt;&lt;/TableIndex&gt;&lt;TableIndex row=&quot;7&quot; col=&quot;1&quot;&gt;&lt;linesCount val=&quot;1&quot;/&gt;&lt;lineCharCount val=&quot;1&quot;/&gt;&lt;/TableIndex&gt;&lt;TableIndex row=&quot;7&quot; col=&quot;2&quot;&gt;&lt;linesCount val=&quot;2&quot;/&gt;&lt;lineCharCount val=&quot;12&quot;/&gt;&lt;lineCharCount val=&quot;7&quot;/&gt;&lt;/TableIndex&gt;&lt;TableIndex row=&quot;7&quot; col=&quot;3&quot;&gt;&lt;linesCount val=&quot;1&quot;/&gt;&lt;lineCharCount val=&quot;9&quot;/&gt;&lt;/TableIndex&gt;&lt;TableIndex row=&quot;7&quot; col=&quot;4&quot;&gt;&lt;linesCount val=&quot;1&quot;/&gt;&lt;lineCharCount val=&quot;74&quot;/&gt;&lt;/TableIndex&gt;&lt;TableIndex row=&quot;8&quot; col=&quot;1&quot;&gt;&lt;linesCount val=&quot;1&quot;/&gt;&lt;lineCharCount val=&quot;2&quot;/&gt;&lt;/TableIndex&gt;&lt;TableIndex row=&quot;8&quot; col=&quot;2&quot;&gt;&lt;linesCount val=&quot;2&quot;/&gt;&lt;lineCharCount val=&quot;9&quot;/&gt;&lt;lineCharCount val=&quot;13&quot;/&gt;&lt;/TableIndex&gt;&lt;TableIndex row=&quot;8&quot; col=&quot;3&quot;&gt;&lt;linesCount val=&quot;1&quot;/&gt;&lt;lineCharCount val=&quot;5&quot;/&gt;&lt;/TableIndex&gt;&lt;TableIndex row=&quot;8&quot; col=&quot;4&quot;&gt;&lt;linesCount val=&quot;2&quot;/&gt;&lt;lineCharCount val=&quot;77&quot;/&gt;&lt;lineCharCount val=&quot;28&quot;/&gt;&lt;/TableIndex&gt;&lt;TableIndex row=&quot;9&quot; col=&quot;1&quot;&gt;&lt;linesCount val=&quot;1&quot;/&gt;&lt;lineCharCount val=&quot;2&quot;/&gt;&lt;/TableIndex&gt;&lt;TableIndex row=&quot;9&quot; col=&quot;2&quot;&gt;&lt;linesCount val=&quot;2&quot;/&gt;&lt;lineCharCount val=&quot;9&quot;/&gt;&lt;lineCharCount val=&quot;13&quot;/&gt;&lt;/TableIndex&gt;&lt;TableIndex row=&quot;9&quot; col=&quot;3&quot;&gt;&lt;linesCount val=&quot;1&quot;/&gt;&lt;lineCharCount val=&quot;9&quot;/&gt;&lt;/TableIndex&gt;&lt;TableIndex row=&quot;9&quot; col=&quot;4&quot;&gt;&lt;linesCount val=&quot;2&quot;/&gt;&lt;lineCharCount val=&quot;77&quot;/&gt;&lt;lineCharCount val=&quot;28&quot;/&gt;&lt;/TableIndex&gt;&lt;/ShapeTextInfo&gt;"/>
  <p:tag name="HTML_SHAPEINFO" val="&lt;ThreeDShapeInfo&gt;&lt;uuid val=&quot;&quot;/&gt;&lt;isInvalidForFieldText val=&quot;0&quot;/&gt;&lt;Image&gt;&lt;filename val=&quot;C:\Users\jmmartin1\AppData\Local\Temp\PR\data\asimages\{2C2D4EE4-D132-44E3-93AA-6E98B3D6B79A}_14.png&quot;/&gt;&lt;left val=&quot;37&quot;/&gt;&lt;top val=&quot;63&quot;/&gt;&lt;width val=&quot;884&quot;/&gt;&lt;height val=&quot;464&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HTML_SHAPEINFO" val="&lt;SlideThumbPath val=&quot;Slide15.PNG&quot;/&gt;"/>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0&quot;/&gt;&lt;/TableIndex&gt;&lt;/ShapeTextInfo&gt;"/>
  <p:tag name="HTML_SHAPEINFO" val="&lt;ThreeDShapeInfo&gt;&lt;uuid val=&quot;&quot;/&gt;&lt;isInvalidForFieldText val=&quot;0&quot;/&gt;&lt;Image&gt;&lt;filename val=&quot;C:\Users\jmmartin1\AppData\Local\Temp\PR\data\asimages\{B15BCABF-C77D-413B-ABF7-F4E6E3563E08}_15.png&quot;/&gt;&lt;left val=&quot;13&quot;/&gt;&lt;top val=&quot;17&quot;/&gt;&lt;width val=&quot;932&quot;/&gt;&lt;height val=&quot;88&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8&quot;/&gt;&lt;lineCharCount val=&quot;1&quot;/&gt;&lt;lineCharCount val=&quot;52&quot;/&gt;&lt;lineCharCount val=&quot;1&quot;/&gt;&lt;lineCharCount val=&quot;67&quot;/&gt;&lt;lineCharCount val=&quot;35&quot;/&gt;&lt;lineCharCount val=&quot;1&quot;/&gt;&lt;lineCharCount val=&quot;63&quot;/&gt;&lt;lineCharCount val=&quot;64&quot;/&gt;&lt;lineCharCount val=&quot;30&quot;/&gt;&lt;lineCharCount val=&quot;1&quot;/&gt;&lt;lineCharCount val=&quot;1&quot;/&gt;&lt;/TableIndex&gt;&lt;/ShapeTextInfo&gt;"/>
  <p:tag name="HTML_SHAPEINFO" val="&lt;ThreeDShapeInfo&gt;&lt;uuid val=&quot;&quot;/&gt;&lt;isInvalidForFieldText val=&quot;0&quot;/&gt;&lt;Image&gt;&lt;filename val=&quot;C:\Users\jmmartin1\AppData\Local\Temp\PR\data\asimages\{385E5B04-32B0-4063-A767-3EF2564DECC5}_15.png&quot;/&gt;&lt;left val=&quot;49&quot;/&gt;&lt;top val=&quot;113&quot;/&gt;&lt;width val=&quot;870&quot;/&gt;&lt;height val=&quot;421&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HTML_SHAPEINFO" val="&lt;SlideThumbPath val=&quot;Slide16.PNG&quot;/&gt;"/>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7&quot;/&gt;&lt;lineCharCount val=&quot;21&quot;/&gt;&lt;/TableIndex&gt;&lt;/ShapeTextInfo&gt;"/>
  <p:tag name="HTML_SHAPEINFO" val="&lt;ThreeDShapeInfo&gt;&lt;uuid val=&quot;&quot;/&gt;&lt;isInvalidForFieldText val=&quot;0&quot;/&gt;&lt;Image&gt;&lt;filename val=&quot;C:\Users\jmmartin1\AppData\Local\Temp\PR\data\asimages\{9253F15F-7890-4E0D-AD08-A39AC186BF6F}_16.png&quot;/&gt;&lt;left val=&quot;23&quot;/&gt;&lt;top val=&quot;6&quot;/&gt;&lt;width val=&quot;913&quot;/&gt;&lt;height val=&quot;128&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0&quot;/&gt;&lt;lineCharCount val=&quot;64&quot;/&gt;&lt;lineCharCount val=&quot;1&quot;/&gt;&lt;lineCharCount val=&quot;59&quot;/&gt;&lt;lineCharCount val=&quot;57&quot;/&gt;&lt;lineCharCount val=&quot;1&quot;/&gt;&lt;lineCharCount val=&quot;65&quot;/&gt;&lt;lineCharCount val=&quot;59&quot;/&gt;&lt;lineCharCount val=&quot;1&quot;/&gt;&lt;lineCharCount val=&quot;1&quot;/&gt;&lt;lineCharCount val=&quot;1&quot;/&gt;&lt;lineCharCount val=&quot;1&quot;/&gt;&lt;/TableIndex&gt;&lt;/ShapeTextInfo&gt;"/>
  <p:tag name="HTML_SHAPEINFO" val="&lt;ThreeDShapeInfo&gt;&lt;uuid val=&quot;&quot;/&gt;&lt;isInvalidForFieldText val=&quot;0&quot;/&gt;&lt;Image&gt;&lt;filename val=&quot;C:\Users\jmmartin1\AppData\Local\Temp\PR\data\asimages\{08A53DED-0137-4208-B92D-1C47A2478A49}_16.png&quot;/&gt;&lt;left val=&quot;46&quot;/&gt;&lt;top val=&quot;152&quot;/&gt;&lt;width val=&quot;869&quot;/&gt;&lt;height val=&quot;352&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26DCF266-8A78-4A30-AD7B-8376E7B03EA1}_16.png&quot;/&gt;&lt;left val=&quot;89&quot;/&gt;&lt;top val=&quot;489&quot;/&gt;&lt;width val=&quot;184&quot;/&gt;&lt;height val=&quot;29&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mmartin1\AppData\Local\Temp\PR\data\asimages\{7D040C35-8355-42B2-ADD0-F161203D0281}_2.png&quot;/&gt;&lt;left val=&quot;47&quot;/&gt;&lt;top val=&quot;11&quot;/&gt;&lt;width val=&quot;865&quot;/&gt;&lt;height val=&quot;104&quot;/&gt;&lt;hasText val=&quot;1&quot;/&gt;&lt;/Image&gt;&lt;/ThreeDShapeInfo&gt;"/>
</p:tagLst>
</file>

<file path=ppt/tags/tag60.xml><?xml version="1.0" encoding="utf-8"?>
<p:tagLst xmlns:a="http://schemas.openxmlformats.org/drawingml/2006/main" xmlns:r="http://schemas.openxmlformats.org/officeDocument/2006/relationships" xmlns:p="http://schemas.openxmlformats.org/presentationml/2006/main">
  <p:tag name="HTML_SHAPEINFO" val="&lt;SlideThumbPath val=&quot;Slide17.PNG&quot;/&gt;"/>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7&quot;/&gt;&lt;lineCharCount val=&quot;31&quot;/&gt;&lt;/TableIndex&gt;&lt;/ShapeTextInfo&gt;"/>
  <p:tag name="HTML_SHAPEINFO" val="&lt;ThreeDShapeInfo&gt;&lt;uuid val=&quot;&quot;/&gt;&lt;isInvalidForFieldText val=&quot;0&quot;/&gt;&lt;Image&gt;&lt;filename val=&quot;C:\Users\jmmartin1\AppData\Local\Temp\PR\data\asimages\{79FB5FCB-DED9-4105-854E-8DCA3022C08D}_17.png&quot;/&gt;&lt;left val=&quot;29&quot;/&gt;&lt;top val=&quot;17&quot;/&gt;&lt;width val=&quot;886&quot;/&gt;&lt;height val=&quot;128&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64&quot;/&gt;&lt;lineCharCount val=&quot;67&quot;/&gt;&lt;lineCharCount val=&quot;67&quot;/&gt;&lt;lineCharCount val=&quot;68&quot;/&gt;&lt;lineCharCount val=&quot;52&quot;/&gt;&lt;lineCharCount val=&quot;61&quot;/&gt;&lt;lineCharCount val=&quot;63&quot;/&gt;&lt;lineCharCount val=&quot;62&quot;/&gt;&lt;lineCharCount val=&quot;10&quot;/&gt;&lt;lineCharCount val=&quot;56&quot;/&gt;&lt;lineCharCount val=&quot;52&quot;/&gt;&lt;lineCharCount val=&quot;1&quot;/&gt;&lt;lineCharCount val=&quot;1&quot;/&gt;&lt;lineCharCount val=&quot;1&quot;/&gt;&lt;/TableIndex&gt;&lt;/ShapeTextInfo&gt;"/>
  <p:tag name="HTML_SHAPEINFO" val="&lt;ThreeDShapeInfo&gt;&lt;uuid val=&quot;&quot;/&gt;&lt;isInvalidForFieldText val=&quot;0&quot;/&gt;&lt;Image&gt;&lt;filename val=&quot;C:\Users\jmmartin1\AppData\Local\Temp\PR\data\asimages\{75F8E740-F783-47E7-B386-DD7FA223B49C}_17.png&quot;/&gt;&lt;left val=&quot;37&quot;/&gt;&lt;top val=&quot;134&quot;/&gt;&lt;width val=&quot;910&quot;/&gt;&lt;height val=&quot;418&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9022211B-FCC1-4488-B506-EABC365BA719}_17.png&quot;/&gt;&lt;left val=&quot;89&quot;/&gt;&lt;top val=&quot;489&quot;/&gt;&lt;width val=&quot;184&quot;/&gt;&lt;height val=&quot;29&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HTML_SHAPEINFO" val="&lt;SlideThumbPath val=&quot;Slide18.PNG&quot;/&gt;"/>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9&quot;/&gt;&lt;/TableIndex&gt;&lt;/ShapeTextInfo&gt;"/>
  <p:tag name="HTML_SHAPEINFO" val="&lt;ThreeDShapeInfo&gt;&lt;uuid val=&quot;&quot;/&gt;&lt;isInvalidForFieldText val=&quot;0&quot;/&gt;&lt;Image&gt;&lt;filename val=&quot;C:\Users\jmmartin1\AppData\Local\Temp\PR\data\asimages\{7BD9C1AF-0E1E-40DF-816D-753760B96EAA}_18.png&quot;/&gt;&lt;left val=&quot;29&quot;/&gt;&lt;top val=&quot;47&quot;/&gt;&lt;width val=&quot;287&quot;/&gt;&lt;height val=&quot;442&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HTML_SHAPEINFO" val="&lt;SlideThumbPath val=&quot;Slide19.PNG&quot;/&gt;"/>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quot;/&gt;&lt;isInvalidForFieldText val=&quot;0&quot;/&gt;&lt;Image&gt;&lt;filename val=&quot;C:\Users\jmmartin1\AppData\Local\Temp\PR\data\asimages\{199B0B6F-A026-469C-95AF-D1BEF235C776}_19.png&quot;/&gt;&lt;left val=&quot;59&quot;/&gt;&lt;top val=&quot;27&quot;/&gt;&lt;width val=&quot;841&quot;/&gt;&lt;height val=&quot;93&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3&quot;/&gt;&lt;lineCharCount val=&quot;59&quot;/&gt;&lt;lineCharCount val=&quot;52&quot;/&gt;&lt;lineCharCount val=&quot;1&quot;/&gt;&lt;lineCharCount val=&quot;59&quot;/&gt;&lt;lineCharCount val=&quot;57&quot;/&gt;&lt;lineCharCount val=&quot;35&quot;/&gt;&lt;lineCharCount val=&quot;1&quot;/&gt;&lt;/TableIndex&gt;&lt;/ShapeTextInfo&gt;"/>
  <p:tag name="HTML_SHAPEINFO" val="&lt;ThreeDShapeInfo&gt;&lt;uuid val=&quot;&quot;/&gt;&lt;isInvalidForFieldText val=&quot;0&quot;/&gt;&lt;Image&gt;&lt;filename val=&quot;C:\Users\jmmartin1\AppData\Local\Temp\PR\data\asimages\{F76ADEA6-4835-4250-9089-C21A7F9866B2}_19.png&quot;/&gt;&lt;left val=&quot;55&quot;/&gt;&lt;top val=&quot;133&quot;/&gt;&lt;width val=&quot;846&quot;/&gt;&lt;height val=&quot;391&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1790FDBD-397D-4EE0-A6D5-73AA1028063D}_19.png&quot;/&gt;&lt;left val=&quot;89&quot;/&gt;&lt;top val=&quot;489&quot;/&gt;&lt;width val=&quot;184&quot;/&gt;&lt;height val=&quot;29&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7&quot;/&gt;&lt;lineCharCount val=&quot;39&quot;/&gt;&lt;lineCharCount val=&quot;26&quot;/&gt;&lt;lineCharCount val=&quot;26&quot;/&gt;&lt;lineCharCount val=&quot;50&quot;/&gt;&lt;lineCharCount val=&quot;52&quot;/&gt;&lt;lineCharCount val=&quot;16&quot;/&gt;&lt;lineCharCount val=&quot;40&quot;/&gt;&lt;lineCharCount val=&quot;65&quot;/&gt;&lt;lineCharCount val=&quot;55&quot;/&gt;&lt;lineCharCount val=&quot;13&quot;/&gt;&lt;lineCharCount val=&quot;26&quot;/&gt;&lt;/TableIndex&gt;&lt;/ShapeTextInfo&gt;"/>
  <p:tag name="HTML_SHAPEINFO" val="&lt;ThreeDShapeInfo&gt;&lt;uuid val=&quot;&quot;/&gt;&lt;isInvalidForFieldText val=&quot;0&quot;/&gt;&lt;Image&gt;&lt;filename val=&quot;C:\Users\jmmartin1\AppData\Local\Temp\PR\data\asimages\{0CD54558-E9C4-43BC-ACA2-81E98C4AC93C}_2.png&quot;/&gt;&lt;left val=&quot;80&quot;/&gt;&lt;top val=&quot;93&quot;/&gt;&lt;width val=&quot;874&quot;/&gt;&lt;height val=&quot;436&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HTML_SHAPEINFO" val="&lt;SlideThumbPath val=&quot;Slide20.PNG&quot;/&gt;"/>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7&quot;/&gt;&lt;lineCharCount val=&quot;10&quot;/&gt;&lt;lineCharCount val=&quot;12&quot;/&gt;&lt;lineCharCount val=&quot;31&quot;/&gt;&lt;lineCharCount val=&quot;30&quot;/&gt;&lt;lineCharCount val=&quot;16&quot;/&gt;&lt;/TableIndex&gt;&lt;/ShapeTextInfo&gt;"/>
  <p:tag name="HTML_SHAPEINFO" val="&lt;ThreeDShapeInfo&gt;&lt;uuid val=&quot;&quot;/&gt;&lt;isInvalidForFieldText val=&quot;0&quot;/&gt;&lt;Image&gt;&lt;filename val=&quot;C:\Users\jmmartin1\AppData\Local\Temp\PR\data\asimages\{A07F081B-5709-498C-8BE8-070BCCBDC89D}_20.png&quot;/&gt;&lt;left val=&quot;366&quot;/&gt;&lt;top val=&quot;230&quot;/&gt;&lt;width val=&quot;569&quot;/&gt;&lt;height val=&quot;297&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10&quot;/&gt;&lt;/TableIndex&gt;&lt;/ShapeTextInfo&gt;"/>
  <p:tag name="HTML_SHAPEINFO" val="&lt;ThreeDShapeInfo&gt;&lt;uuid val=&quot;&quot;/&gt;&lt;isInvalidForFieldText val=&quot;0&quot;/&gt;&lt;Image&gt;&lt;filename val=&quot;C:\Users\jmmartin1\AppData\Local\Temp\PR\data\asimages\{5D39F4E0-8A11-4ECA-8F39-06B43D74F66F}_20.png&quot;/&gt;&lt;left val=&quot;273&quot;/&gt;&lt;top val=&quot;15&quot;/&gt;&lt;width val=&quot;554&quot;/&gt;&lt;height val=&quot;224&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HTML_SHAPEINFO" val="&lt;SlideThumbPath val=&quot;Slide21.PNG&quot;/&gt;"/>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mmartin1\AppData\Local\Temp\PR\data\asimages\{CF728FE1-7804-4305-A583-548B830934B3}_21.png&quot;/&gt;&lt;left val=&quot;95&quot;/&gt;&lt;top val=&quot;16&quot;/&gt;&lt;width val=&quot;768&quot;/&gt;&lt;height val=&quot;93&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50&quot;/&gt;&lt;lineCharCount val=&quot;54&quot;/&gt;&lt;lineCharCount val=&quot;51&quot;/&gt;&lt;lineCharCount val=&quot;50&quot;/&gt;&lt;lineCharCount val=&quot;45&quot;/&gt;&lt;lineCharCount val=&quot;51&quot;/&gt;&lt;lineCharCount val=&quot;25&quot;/&gt;&lt;lineCharCount val=&quot;1&quot;/&gt;&lt;lineCharCount val=&quot;55&quot;/&gt;&lt;lineCharCount val=&quot;56&quot;/&gt;&lt;lineCharCount val=&quot;6&quot;/&gt;&lt;lineCharCount val=&quot;1&quot;/&gt;&lt;lineCharCount val=&quot;1&quot;/&gt;&lt;lineCharCount val=&quot;1&quot;/&gt;&lt;lineCharCount val=&quot;1&quot;/&gt;&lt;/TableIndex&gt;&lt;/ShapeTextInfo&gt;"/>
  <p:tag name="HTML_SHAPEINFO" val="&lt;ThreeDShapeInfo&gt;&lt;uuid val=&quot;&quot;/&gt;&lt;isInvalidForFieldText val=&quot;0&quot;/&gt;&lt;Image&gt;&lt;filename val=&quot;C:\Users\jmmartin1\AppData\Local\Temp\PR\data\asimages\{FAB99F54-4ABF-4224-89C4-1E79450D1ECB}_21.png&quot;/&gt;&lt;left val=&quot;71&quot;/&gt;&lt;top val=&quot;102&quot;/&gt;&lt;width val=&quot;825&quot;/&gt;&lt;height val=&quot;359&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HTML_SHAPEINFO" val="&lt;SlideThumbPath val=&quot;Slide22.PNG&quot;/&gt;"/>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mmartin1\AppData\Local\Temp\PR\data\asimages\{561EC473-A443-4444-BE91-4BD209027D2A}_22.png&quot;/&gt;&lt;left val=&quot;107&quot;/&gt;&lt;top val=&quot;11&quot;/&gt;&lt;width val=&quot;768&quot;/&gt;&lt;height val=&quot;93&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66&quot;/&gt;&lt;lineCharCount val=&quot;61&quot;/&gt;&lt;lineCharCount val=&quot;70&quot;/&gt;&lt;lineCharCount val=&quot;76&quot;/&gt;&lt;lineCharCount val=&quot;28&quot;/&gt;&lt;lineCharCount val=&quot;75&quot;/&gt;&lt;lineCharCount val=&quot;52&quot;/&gt;&lt;lineCharCount val=&quot;1&quot;/&gt;&lt;lineCharCount val=&quot;66&quot;/&gt;&lt;lineCharCount val=&quot;69&quot;/&gt;&lt;lineCharCount val=&quot;57&quot;/&gt;&lt;lineCharCount val=&quot;1&quot;/&gt;&lt;lineCharCount val=&quot;64&quot;/&gt;&lt;lineCharCount val=&quot;71&quot;/&gt;&lt;lineCharCount val=&quot;19&quot;/&gt;&lt;lineCharCount val=&quot;1&quot;/&gt;&lt;lineCharCount val=&quot;1&quot;/&gt;&lt;/TableIndex&gt;&lt;/ShapeTextInfo&gt;"/>
  <p:tag name="HTML_SHAPEINFO" val="&lt;ThreeDShapeInfo&gt;&lt;uuid val=&quot;&quot;/&gt;&lt;isInvalidForFieldText val=&quot;0&quot;/&gt;&lt;Image&gt;&lt;filename val=&quot;C:\Users\jmmartin1\AppData\Local\Temp\PR\data\asimages\{3945F074-50C0-47D9-9BE3-950A2E10175E}_22.png&quot;/&gt;&lt;left val=&quot;65&quot;/&gt;&lt;top val=&quot;84&quot;/&gt;&lt;width val=&quot;859&quot;/&gt;&lt;height val=&quot;456&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HTML_SHAPEINFO" val="&lt;SlideThumbPath val=&quot;Slide23.PNG&quot;/&gt;"/>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5F4C1B3E-7684-464D-8477-D3096A360B1A}_2.png&quot;/&gt;&lt;left val=&quot;89&quot;/&gt;&lt;top val=&quot;489&quot;/&gt;&lt;width val=&quot;184&quot;/&gt;&lt;height val=&quot;29&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mmartin1\AppData\Local\Temp\PR\data\asimages\{402ADDBC-4CC1-4547-A2E4-E0E52A924725}_23.png&quot;/&gt;&lt;left val=&quot;95&quot;/&gt;&lt;top val=&quot;17&quot;/&gt;&lt;width val=&quot;768&quot;/&gt;&lt;height val=&quot;93&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51&quot;/&gt;&lt;lineCharCount val=&quot;56&quot;/&gt;&lt;lineCharCount val=&quot;37&quot;/&gt;&lt;lineCharCount val=&quot;1&quot;/&gt;&lt;lineCharCount val=&quot;50&quot;/&gt;&lt;lineCharCount val=&quot;62&quot;/&gt;&lt;lineCharCount val=&quot;51&quot;/&gt;&lt;lineCharCount val=&quot;55&quot;/&gt;&lt;lineCharCount val=&quot;60&quot;/&gt;&lt;lineCharCount val=&quot;18&quot;/&gt;&lt;lineCharCount val=&quot;1&quot;/&gt;&lt;lineCharCount val=&quot;1&quot;/&gt;&lt;/TableIndex&gt;&lt;/ShapeTextInfo&gt;"/>
  <p:tag name="HTML_SHAPEINFO" val="&lt;ThreeDShapeInfo&gt;&lt;uuid val=&quot;&quot;/&gt;&lt;isInvalidForFieldText val=&quot;0&quot;/&gt;&lt;Image&gt;&lt;filename val=&quot;C:\Users\jmmartin1\AppData\Local\Temp\PR\data\asimages\{E628F640-AD06-4041-8489-0D79FAA75C6C}_23.png&quot;/&gt;&lt;left val=&quot;44&quot;/&gt;&lt;top val=&quot;117&quot;/&gt;&lt;width val=&quot;871&quot;/&gt;&lt;height val=&quot;367&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HTML_SHAPEINFO" val="&lt;SlideThumbPath val=&quot;Slide24.PNG&quot;/&gt;"/>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mmartin1\AppData\Local\Temp\PR\data\asimages\{A3E0FA33-3B28-4BE6-9B5C-8060B341C87C}_24.png&quot;/&gt;&lt;left val=&quot;107&quot;/&gt;&lt;top val=&quot;13&quot;/&gt;&lt;width val=&quot;744&quot;/&gt;&lt;height val=&quot;93&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0&quot;/&gt;&lt;lineCharCount val=&quot;1&quot;/&gt;&lt;lineCharCount val=&quot;62&quot;/&gt;&lt;lineCharCount val=&quot;55&quot;/&gt;&lt;lineCharCount val=&quot;63&quot;/&gt;&lt;lineCharCount val=&quot;61&quot;/&gt;&lt;lineCharCount val=&quot;59&quot;/&gt;&lt;lineCharCount val=&quot;55&quot;/&gt;&lt;lineCharCount val=&quot;62&quot;/&gt;&lt;lineCharCount val=&quot;14&quot;/&gt;&lt;/TableIndex&gt;&lt;/ShapeTextInfo&gt;"/>
  <p:tag name="HTML_SHAPEINFO" val="&lt;ThreeDShapeInfo&gt;&lt;uuid val=&quot;&quot;/&gt;&lt;isInvalidForFieldText val=&quot;0&quot;/&gt;&lt;Image&gt;&lt;filename val=&quot;C:\Users\jmmartin1\AppData\Local\Temp\PR\data\asimages\{AE34B7F7-0C83-4070-8320-8605E8BDDBF5}_24.png&quot;/&gt;&lt;left val=&quot;38&quot;/&gt;&lt;top val=&quot;98&quot;/&gt;&lt;width val=&quot;873&quot;/&gt;&lt;height val=&quot;378&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HTML_SHAPEINFO" val="&lt;SlideThumbPath val=&quot;Slide25.PNG&quot;/&gt;"/>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45&quot;/&gt;&lt;lineCharCount val=&quot;14&quot;/&gt;&lt;/TableIndex&gt;&lt;/ShapeTextInfo&gt;"/>
  <p:tag name="HTML_SHAPEINFO" val="&lt;ThreeDShapeInfo&gt;&lt;uuid val=&quot;&quot;/&gt;&lt;isInvalidForFieldText val=&quot;0&quot;/&gt;&lt;Image&gt;&lt;filename val=&quot;C:\Users\jmmartin1\AppData\Local\Temp\PR\data\asimages\{3B66F3D6-684C-4A82-8157-ABF40CFB516F}_25.png&quot;/&gt;&lt;left val=&quot;195&quot;/&gt;&lt;top val=&quot;98&quot;/&gt;&lt;width val=&quot;1037&quot;/&gt;&lt;height val=&quot;307&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HTML_SHAPEINFO" val="&lt;SlideThumbPath val=&quot;Slide26.PNG&quot;/&gt;"/>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sers\jmmartin1\AppData\Local\Temp\PR\data\asimages\{7829AADE-CEBD-4772-9E3C-2DE8AB9C3216}_26.png&quot;/&gt;&lt;left val=&quot;101&quot;/&gt;&lt;top val=&quot;29&quot;/&gt;&lt;width val=&quot;757&quot;/&gt;&lt;height val=&quot;93&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quot;/&gt;&lt;lineCharCount val=&quot;42&quot;/&gt;&lt;lineCharCount val=&quot;49&quot;/&gt;&lt;lineCharCount val=&quot;46&quot;/&gt;&lt;lineCharCount val=&quot;48&quot;/&gt;&lt;lineCharCount val=&quot;8&quot;/&gt;&lt;/TableIndex&gt;&lt;/ShapeTextInfo&gt;"/>
  <p:tag name="HTML_SHAPEINFO" val="&lt;ThreeDShapeInfo&gt;&lt;uuid val=&quot;&quot;/&gt;&lt;isInvalidForFieldText val=&quot;0&quot;/&gt;&lt;Image&gt;&lt;filename val=&quot;C:\Users\jmmartin1\AppData\Local\Temp\PR\data\asimages\{B881387F-FA72-48D1-9B9B-CC4E9C3C01B7}_26.png&quot;/&gt;&lt;left val=&quot;94&quot;/&gt;&lt;top val=&quot;155&quot;/&gt;&lt;width val=&quot;781&quot;/&gt;&lt;height val=&quot;319&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HTML_SHAPEINFO" val="&lt;SlideThumbPath val=&quot;Slide3.PNG&quot;/&gt;"/>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HTML_SHAPEINFO" val="&lt;SlideThumbPath val=&quot;Slide27.PNG&quot;/&gt;"/>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quot;/&gt;&lt;isInvalidForFieldText val=&quot;0&quot;/&gt;&lt;Image&gt;&lt;filename val=&quot;C:\Users\jmmartin1\AppData\Local\Temp\PR\data\asimages\{81ECD35A-54AB-48C2-BC7D-3B6742B0543C}_27.png&quot;/&gt;&lt;left val=&quot;86&quot;/&gt;&lt;top val=&quot;11&quot;/&gt;&lt;width val=&quot;787&quot;/&gt;&lt;height val=&quot;93&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5&quot;/&gt;&lt;lineCharCount val=&quot;21&quot;/&gt;&lt;lineCharCount val=&quot;24&quot;/&gt;&lt;lineCharCount val=&quot;25&quot;/&gt;&lt;lineCharCount val=&quot;24&quot;/&gt;&lt;lineCharCount val=&quot;13&quot;/&gt;&lt;/TableIndex&gt;&lt;/ShapeTextInfo&gt;"/>
  <p:tag name="HTML_SHAPEINFO" val="&lt;ThreeDShapeInfo&gt;&lt;uuid val=&quot;&quot;/&gt;&lt;isInvalidForFieldText val=&quot;0&quot;/&gt;&lt;Image&gt;&lt;filename val=&quot;C:\Users\jmmartin1\AppData\Local\Temp\PR\data\asimages\{CF9B7812-4066-4556-9854-127DB00AD6BE}_27.png&quot;/&gt;&lt;left val=&quot;431&quot;/&gt;&lt;top val=&quot;111&quot;/&gt;&lt;width val=&quot;478&quot;/&gt;&lt;height val=&quot;326&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HTML_SHAPEINFO" val="&lt;SlideThumbPath val=&quot;Slide28.PNG&quot;/&gt;"/>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21&quot;/&gt;&lt;/TableIndex&gt;&lt;/ShapeTextInfo&gt;"/>
  <p:tag name="HTML_SHAPEINFO" val="&lt;ThreeDShapeInfo&gt;&lt;uuid val=&quot;&quot;/&gt;&lt;isInvalidForFieldText val=&quot;0&quot;/&gt;&lt;Image&gt;&lt;filename val=&quot;C:\Users\jmmartin1\AppData\Local\Temp\PR\data\asimages\{CE3FCCFE-72BE-4B78-90F2-50BA591327EB}_28.png&quot;/&gt;&lt;left val=&quot;192&quot;/&gt;&lt;top val=&quot;26&quot;/&gt;&lt;width val=&quot;634&quot;/&gt;&lt;height val=&quot;231&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9905FAB7-80FF-4CB3-B592-C09E81C37824}_28.png&quot;/&gt;&lt;left val=&quot;89&quot;/&gt;&lt;top val=&quot;489&quot;/&gt;&lt;width val=&quot;184&quot;/&gt;&lt;height val=&quot;29&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HTML_SHAPEINFO" val="&lt;SlideThumbPath val=&quot;Slide29.PNG&quot;/&gt;"/>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mmartin1\AppData\Local\Temp\PR\data\asimages\{8A24E016-DF9F-4F13-BFBF-A602A17EB73B}_29.png&quot;/&gt;&lt;left val=&quot;125&quot;/&gt;&lt;top val=&quot;11&quot;/&gt;&lt;width val=&quot;697&quot;/&gt;&lt;height val=&quot;108&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1&quot;/&gt;&lt;lineCharCount val=&quot;37&quot;/&gt;&lt;lineCharCount val=&quot;1&quot;/&gt;&lt;lineCharCount val=&quot;47&quot;/&gt;&lt;lineCharCount val=&quot;18&quot;/&gt;&lt;lineCharCount val=&quot;1&quot;/&gt;&lt;lineCharCount val=&quot;44&quot;/&gt;&lt;lineCharCount val=&quot;51&quot;/&gt;&lt;lineCharCount val=&quot;35&quot;/&gt;&lt;lineCharCount val=&quot;1&quot;/&gt;&lt;/TableIndex&gt;&lt;/ShapeTextInfo&gt;"/>
  <p:tag name="HTML_SHAPEINFO" val="&lt;ThreeDShapeInfo&gt;&lt;uuid val=&quot;&quot;/&gt;&lt;isInvalidForFieldText val=&quot;0&quot;/&gt;&lt;Image&gt;&lt;filename val=&quot;C:\Users\jmmartin1\AppData\Local\Temp\PR\data\asimages\{E7900805-9F8A-4632-ABED-E25F49AFCBF6}_29.png&quot;/&gt;&lt;left val=&quot;52&quot;/&gt;&lt;top val=&quot;104&quot;/&gt;&lt;width val=&quot;851&quot;/&gt;&lt;height val=&quot;409&quot;/&gt;&lt;hasText val=&quot;1&quot;/&gt;&lt;/Image&gt;&lt;/ThreeDShapeInfo&gt;"/>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2C09B41AB7DC4A977AEE3A22FF7710" ma:contentTypeVersion="12" ma:contentTypeDescription="Create a new document." ma:contentTypeScope="" ma:versionID="732fe9da2827b1f462d5d44ef1769c67">
  <xsd:schema xmlns:xsd="http://www.w3.org/2001/XMLSchema" xmlns:xs="http://www.w3.org/2001/XMLSchema" xmlns:p="http://schemas.microsoft.com/office/2006/metadata/properties" xmlns:ns2="d90c57f2-4cbc-4c4c-9605-2ca2391b8555" xmlns:ns3="e8f8b462-19c7-40a8-8257-545e82983fc1" targetNamespace="http://schemas.microsoft.com/office/2006/metadata/properties" ma:root="true" ma:fieldsID="13086cdd00b0a8deb481c785436138b1" ns2:_="" ns3:_="">
    <xsd:import namespace="d90c57f2-4cbc-4c4c-9605-2ca2391b8555"/>
    <xsd:import namespace="e8f8b462-19c7-40a8-8257-545e82983f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0c57f2-4cbc-4c4c-9605-2ca2391b85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8f8b462-19c7-40a8-8257-545e82983f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633e8da-daf2-4396-8f01-4cd8f25d3cbe}" ma:internalName="TaxCatchAll" ma:showField="CatchAllData" ma:web="e8f8b462-19c7-40a8-8257-545e82983fc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90c57f2-4cbc-4c4c-9605-2ca2391b8555">
      <Terms xmlns="http://schemas.microsoft.com/office/infopath/2007/PartnerControls"/>
    </lcf76f155ced4ddcb4097134ff3c332f>
    <TaxCatchAll xmlns="e8f8b462-19c7-40a8-8257-545e82983fc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C70D3D-278E-4E1D-BD08-83D6539C4334}"/>
</file>

<file path=customXml/itemProps2.xml><?xml version="1.0" encoding="utf-8"?>
<ds:datastoreItem xmlns:ds="http://schemas.openxmlformats.org/officeDocument/2006/customXml" ds:itemID="{5E700CCB-20BA-4760-AB9F-AC3B63ED32E0}">
  <ds:schemaRefs>
    <ds:schemaRef ds:uri="http://schemas.openxmlformats.org/package/2006/metadata/core-properties"/>
    <ds:schemaRef ds:uri="http://schemas.microsoft.com/office/2006/documentManagement/types"/>
    <ds:schemaRef ds:uri="a4f35948-e619-41b3-aa29-22878b09cfd2"/>
    <ds:schemaRef ds:uri="http://schemas.microsoft.com/office/infopath/2007/PartnerControls"/>
    <ds:schemaRef ds:uri="http://purl.org/dc/elements/1.1/"/>
    <ds:schemaRef ds:uri="http://schemas.microsoft.com/office/2006/metadata/properties"/>
    <ds:schemaRef ds:uri="http://purl.org/dc/terms/"/>
    <ds:schemaRef ds:uri="40262f94-9f35-4ac3-9a90-690165a166b7"/>
    <ds:schemaRef ds:uri="http://www.w3.org/XML/1998/namespace"/>
    <ds:schemaRef ds:uri="http://purl.org/dc/dcmitype/"/>
  </ds:schemaRefs>
</ds:datastoreItem>
</file>

<file path=customXml/itemProps3.xml><?xml version="1.0" encoding="utf-8"?>
<ds:datastoreItem xmlns:ds="http://schemas.openxmlformats.org/officeDocument/2006/customXml" ds:itemID="{308942AA-0721-4324-BC2C-A3CB43F24E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2394</TotalTime>
  <Words>11008</Words>
  <Application>Microsoft Office PowerPoint</Application>
  <PresentationFormat>Custom</PresentationFormat>
  <Paragraphs>937</Paragraphs>
  <Slides>79</Slides>
  <Notes>79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90" baseType="lpstr">
      <vt:lpstr>Arial</vt:lpstr>
      <vt:lpstr>Bookman Old Style</vt:lpstr>
      <vt:lpstr>Calibri</vt:lpstr>
      <vt:lpstr>Constantia</vt:lpstr>
      <vt:lpstr>Corbel</vt:lpstr>
      <vt:lpstr>Courier New</vt:lpstr>
      <vt:lpstr>Tahoma</vt:lpstr>
      <vt:lpstr>Wingdings</vt:lpstr>
      <vt:lpstr>Wingdings 3</vt:lpstr>
      <vt:lpstr>Custom Design</vt:lpstr>
      <vt:lpstr>Acrobat Document</vt:lpstr>
      <vt:lpstr>Annual Training for Currently Authorized WIC Free-standing Pharmacies  2022 </vt:lpstr>
      <vt:lpstr>Training Overview and Goals</vt:lpstr>
      <vt:lpstr>What is WIC?  </vt:lpstr>
      <vt:lpstr>What is eWIC?</vt:lpstr>
      <vt:lpstr>WIC Works!</vt:lpstr>
      <vt:lpstr>WIC Works!</vt:lpstr>
      <vt:lpstr>Review: Free-standing Pharmacy Vendors</vt:lpstr>
      <vt:lpstr>Free-standing Pharmacy Transactions</vt:lpstr>
      <vt:lpstr>PowerPoint Presentation</vt:lpstr>
      <vt:lpstr>Annual Vendor Renewal Process</vt:lpstr>
      <vt:lpstr>Annual Vendor Renewal Process continued</vt:lpstr>
      <vt:lpstr>Selection Criteria</vt:lpstr>
      <vt:lpstr>Annual Vendor Training</vt:lpstr>
      <vt:lpstr>Competitive Pricing and Price Limitations </vt:lpstr>
      <vt:lpstr>NC Peer Group System</vt:lpstr>
      <vt:lpstr>Exempt Infant Formulas &amp; WIC-eligible Nutritionals</vt:lpstr>
      <vt:lpstr>Purchasing and Providing Infant Formula From a State-Approved Source</vt:lpstr>
      <vt:lpstr>Purchasing and Providing Infant Formula From a State-Approved Source continued</vt:lpstr>
      <vt:lpstr>Contract Formulas </vt:lpstr>
      <vt:lpstr>Only Provide Item(s) Issued to Customer</vt:lpstr>
      <vt:lpstr>PowerPoint Presentation</vt:lpstr>
      <vt:lpstr>eWIC Requirements</vt:lpstr>
      <vt:lpstr>eWIC Requirements continued</vt:lpstr>
      <vt:lpstr>eWIC Requirements continued</vt:lpstr>
      <vt:lpstr>eWIC Requirements continued</vt:lpstr>
      <vt:lpstr>eWIC Payments Through the                                  Banking System</vt:lpstr>
      <vt:lpstr>Automated Clearing House (ACH)</vt:lpstr>
      <vt:lpstr>Changes in Vendor Bank Accounts</vt:lpstr>
      <vt:lpstr>Questions?</vt:lpstr>
      <vt:lpstr>PowerPoint Presentation</vt:lpstr>
      <vt:lpstr>Vendor Compliance</vt:lpstr>
      <vt:lpstr>Business Integrity Standards </vt:lpstr>
      <vt:lpstr>Violations and Sanctions</vt:lpstr>
      <vt:lpstr>Violations</vt:lpstr>
      <vt:lpstr>Types of Violations</vt:lpstr>
      <vt:lpstr>Pattern of Occurrences</vt:lpstr>
      <vt:lpstr>Patterns of Violations that Lead to Disqualification</vt:lpstr>
      <vt:lpstr>  Preventing Fraud and Ensuring Compliance</vt:lpstr>
      <vt:lpstr>Compliance Investigations</vt:lpstr>
      <vt:lpstr>Compliance Buys</vt:lpstr>
      <vt:lpstr>Vendor Overcharging</vt:lpstr>
      <vt:lpstr>Overcharging?</vt:lpstr>
      <vt:lpstr>Overcharging?</vt:lpstr>
      <vt:lpstr>Food Substitution</vt:lpstr>
      <vt:lpstr>Use of Scanning Sheets Prohibited</vt:lpstr>
      <vt:lpstr>Inventory Audits</vt:lpstr>
      <vt:lpstr>Purchase Documentation Requirement</vt:lpstr>
      <vt:lpstr>Violations Detected During An Inventory Audit</vt:lpstr>
      <vt:lpstr>Questions?</vt:lpstr>
      <vt:lpstr>Vendor Claims</vt:lpstr>
      <vt:lpstr>Claims Assessed for Vendor Violations</vt:lpstr>
      <vt:lpstr>Disqualification </vt:lpstr>
      <vt:lpstr>Vendor Disqualifications </vt:lpstr>
      <vt:lpstr>Conflict of Interest</vt:lpstr>
      <vt:lpstr>Routine Monitoring</vt:lpstr>
      <vt:lpstr>Routine Monitoring continued</vt:lpstr>
      <vt:lpstr>Equitable Treatment</vt:lpstr>
      <vt:lpstr>Definitions</vt:lpstr>
      <vt:lpstr>Incentive Items</vt:lpstr>
      <vt:lpstr>Approval for Incentive Items</vt:lpstr>
      <vt:lpstr>Approval for Incentive Items continued</vt:lpstr>
      <vt:lpstr>In-Store Promotions and Coupons</vt:lpstr>
      <vt:lpstr>Types of In-Store Promotions and Coupons</vt:lpstr>
      <vt:lpstr>In-Store Promotions: BOGOs and eWIC</vt:lpstr>
      <vt:lpstr>Sales Tax &amp; Cash Back</vt:lpstr>
      <vt:lpstr>Reporting Customer Service Issues (Complaints)</vt:lpstr>
      <vt:lpstr>Training Employees</vt:lpstr>
      <vt:lpstr>Questions?</vt:lpstr>
      <vt:lpstr>2022  Renewal process</vt:lpstr>
      <vt:lpstr>Completing Required Forms</vt:lpstr>
      <vt:lpstr>NC WIC Information Update</vt:lpstr>
      <vt:lpstr>NC WIC Information Update - REMINDER</vt:lpstr>
      <vt:lpstr>eWIC Update</vt:lpstr>
      <vt:lpstr>eWIC Update continued</vt:lpstr>
      <vt:lpstr>Verification of Attendance Form</vt:lpstr>
      <vt:lpstr>Technical Assistance </vt:lpstr>
      <vt:lpstr>PowerPoint Presentation</vt:lpstr>
      <vt:lpstr>Assurance of Civil Rights Compliance </vt:lpstr>
      <vt:lpstr>USDA Nondiscrimination Statement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Training for Currently Authorized Free-standing Pharmacies  2021</dc:title>
  <dc:creator>Martin, Jasmine M</dc:creator>
  <cp:lastModifiedBy>Martin, Jasmine M</cp:lastModifiedBy>
  <cp:revision>96</cp:revision>
  <cp:lastPrinted>2022-05-24T12:38:31Z</cp:lastPrinted>
  <dcterms:created xsi:type="dcterms:W3CDTF">2021-01-25T16:52:11Z</dcterms:created>
  <dcterms:modified xsi:type="dcterms:W3CDTF">2022-07-27T13:45:23Z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6109B0D0-383F-48FE-9DDE-68A219940084</vt:lpwstr>
  </property>
  <property fmtid="{D5CDD505-2E9C-101B-9397-08002B2CF9AE}" pid="3" name="ArticulatePath">
    <vt:lpwstr>2020 Annual Training for Currently Authorized Free-standing Pharmacies-</vt:lpwstr>
  </property>
  <property fmtid="{D5CDD505-2E9C-101B-9397-08002B2CF9AE}" pid="4" name="ContentTypeId">
    <vt:lpwstr>0x010100F12C09B41AB7DC4A977AEE3A22FF7710</vt:lpwstr>
  </property>
</Properties>
</file>