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1.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8.xml" ContentType="application/vnd.openxmlformats-officedocument.presentationml.notesSlide+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5.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6.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8.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9.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1.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3.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44.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5.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6.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47.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48.xml" ContentType="application/vnd.openxmlformats-officedocument.presentationml.notesSlide+xml"/>
  <Override PartName="/ppt/tags/tag163.xml" ContentType="application/vnd.openxmlformats-officedocument.presentationml.tags+xml"/>
  <Override PartName="/ppt/notesSlides/notesSlide49.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51.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2.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53.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54.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55.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5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5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5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59.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60.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61.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62.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63.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64.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65.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66.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67.xml" ContentType="application/vnd.openxmlformats-officedocument.presentationml.notesSlide+xml"/>
  <Override PartName="/ppt/tags/tag225.xml" ContentType="application/vnd.openxmlformats-officedocument.presentationml.tags+xml"/>
  <Override PartName="/ppt/notesSlides/notesSlide68.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notesSlides/notesSlide69.xml" ContentType="application/vnd.openxmlformats-officedocument.presentationml.notesSlide+xml"/>
  <Override PartName="/ppt/tags/tag228.xml" ContentType="application/vnd.openxmlformats-officedocument.presentationml.tags+xml"/>
  <Override PartName="/ppt/notesSlides/notesSlide70.xml" ContentType="application/vnd.openxmlformats-officedocument.presentationml.notesSlide+xml"/>
  <Override PartName="/ppt/tags/tag229.xml" ContentType="application/vnd.openxmlformats-officedocument.presentationml.tags+xml"/>
  <Override PartName="/ppt/notesSlides/notesSlide71.xml" ContentType="application/vnd.openxmlformats-officedocument.presentationml.notesSlide+xml"/>
  <Override PartName="/ppt/tags/tag230.xml" ContentType="application/vnd.openxmlformats-officedocument.presentationml.tags+xml"/>
  <Override PartName="/ppt/notesSlides/notesSlide72.xml" ContentType="application/vnd.openxmlformats-officedocument.presentationml.notesSlide+xml"/>
  <Override PartName="/ppt/tags/tag231.xml" ContentType="application/vnd.openxmlformats-officedocument.presentationml.tags+xml"/>
  <Override PartName="/ppt/notesSlides/notesSlide73.xml" ContentType="application/vnd.openxmlformats-officedocument.presentationml.notesSlide+xml"/>
  <Override PartName="/ppt/tags/tag232.xml" ContentType="application/vnd.openxmlformats-officedocument.presentationml.tags+xml"/>
  <Override PartName="/ppt/notesSlides/notesSlide74.xml" ContentType="application/vnd.openxmlformats-officedocument.presentationml.notesSlide+xml"/>
  <Override PartName="/ppt/tags/tag233.xml" ContentType="application/vnd.openxmlformats-officedocument.presentationml.tags+xml"/>
  <Override PartName="/ppt/notesSlides/notesSlide75.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76.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77.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78.xml" ContentType="application/vnd.openxmlformats-officedocument.presentationml.notesSlide+xml"/>
  <Override PartName="/ppt/tags/tag245.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84"/>
  </p:notesMasterIdLst>
  <p:handoutMasterIdLst>
    <p:handoutMasterId r:id="rId85"/>
  </p:handoutMasterIdLst>
  <p:sldIdLst>
    <p:sldId id="348" r:id="rId5"/>
    <p:sldId id="274" r:id="rId6"/>
    <p:sldId id="275" r:id="rId7"/>
    <p:sldId id="710" r:id="rId8"/>
    <p:sldId id="276" r:id="rId9"/>
    <p:sldId id="737" r:id="rId10"/>
    <p:sldId id="277" r:id="rId11"/>
    <p:sldId id="614" r:id="rId12"/>
    <p:sldId id="279" r:id="rId13"/>
    <p:sldId id="280" r:id="rId14"/>
    <p:sldId id="708" r:id="rId15"/>
    <p:sldId id="281" r:id="rId16"/>
    <p:sldId id="283" r:id="rId17"/>
    <p:sldId id="601" r:id="rId18"/>
    <p:sldId id="702" r:id="rId19"/>
    <p:sldId id="286" r:id="rId20"/>
    <p:sldId id="349" r:id="rId21"/>
    <p:sldId id="287" r:id="rId22"/>
    <p:sldId id="706" r:id="rId23"/>
    <p:sldId id="291" r:id="rId24"/>
    <p:sldId id="292" r:id="rId25"/>
    <p:sldId id="670" r:id="rId26"/>
    <p:sldId id="668" r:id="rId27"/>
    <p:sldId id="669" r:id="rId28"/>
    <p:sldId id="667" r:id="rId29"/>
    <p:sldId id="608" r:id="rId30"/>
    <p:sldId id="609" r:id="rId31"/>
    <p:sldId id="610" r:id="rId32"/>
    <p:sldId id="798" r:id="rId33"/>
    <p:sldId id="306" r:id="rId34"/>
    <p:sldId id="619" r:id="rId35"/>
    <p:sldId id="282" r:id="rId36"/>
    <p:sldId id="350" r:id="rId37"/>
    <p:sldId id="309" r:id="rId38"/>
    <p:sldId id="310" r:id="rId39"/>
    <p:sldId id="311" r:id="rId40"/>
    <p:sldId id="312" r:id="rId41"/>
    <p:sldId id="313" r:id="rId42"/>
    <p:sldId id="314" r:id="rId43"/>
    <p:sldId id="315" r:id="rId44"/>
    <p:sldId id="316" r:id="rId45"/>
    <p:sldId id="317" r:id="rId46"/>
    <p:sldId id="707" r:id="rId47"/>
    <p:sldId id="622" r:id="rId48"/>
    <p:sldId id="623" r:id="rId49"/>
    <p:sldId id="318" r:id="rId50"/>
    <p:sldId id="319" r:id="rId51"/>
    <p:sldId id="320" r:id="rId52"/>
    <p:sldId id="800" r:id="rId53"/>
    <p:sldId id="321" r:id="rId54"/>
    <p:sldId id="322" r:id="rId55"/>
    <p:sldId id="323" r:id="rId56"/>
    <p:sldId id="661" r:id="rId57"/>
    <p:sldId id="325" r:id="rId58"/>
    <p:sldId id="326" r:id="rId59"/>
    <p:sldId id="351" r:id="rId60"/>
    <p:sldId id="327" r:id="rId61"/>
    <p:sldId id="328" r:id="rId62"/>
    <p:sldId id="329" r:id="rId63"/>
    <p:sldId id="352" r:id="rId64"/>
    <p:sldId id="330" r:id="rId65"/>
    <p:sldId id="331" r:id="rId66"/>
    <p:sldId id="332" r:id="rId67"/>
    <p:sldId id="613" r:id="rId68"/>
    <p:sldId id="333" r:id="rId69"/>
    <p:sldId id="408" r:id="rId70"/>
    <p:sldId id="345" r:id="rId71"/>
    <p:sldId id="802" r:id="rId72"/>
    <p:sldId id="672" r:id="rId73"/>
    <p:sldId id="738" r:id="rId74"/>
    <p:sldId id="739" r:id="rId75"/>
    <p:sldId id="794" r:id="rId76"/>
    <p:sldId id="796" r:id="rId77"/>
    <p:sldId id="797" r:id="rId78"/>
    <p:sldId id="795" r:id="rId79"/>
    <p:sldId id="367" r:id="rId80"/>
    <p:sldId id="347" r:id="rId81"/>
    <p:sldId id="354" r:id="rId82"/>
    <p:sldId id="257" r:id="rId83"/>
  </p:sldIdLst>
  <p:sldSz cx="12188825" cy="6858000"/>
  <p:notesSz cx="7315200" cy="9601200"/>
  <p:custDataLst>
    <p:tags r:id="rId8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7" autoAdjust="0"/>
    <p:restoredTop sz="88774" autoAdjust="0"/>
  </p:normalViewPr>
  <p:slideViewPr>
    <p:cSldViewPr>
      <p:cViewPr varScale="1">
        <p:scale>
          <a:sx n="68" d="100"/>
          <a:sy n="68" d="100"/>
        </p:scale>
        <p:origin x="924" y="60"/>
      </p:cViewPr>
      <p:guideLst>
        <p:guide orient="horz" pos="2160"/>
        <p:guide pos="3839"/>
      </p:guideLst>
    </p:cSldViewPr>
  </p:slideViewPr>
  <p:outlineViewPr>
    <p:cViewPr>
      <p:scale>
        <a:sx n="33" d="100"/>
        <a:sy n="33" d="100"/>
      </p:scale>
      <p:origin x="0" y="-73584"/>
    </p:cViewPr>
  </p:outlineViewPr>
  <p:notesTextViewPr>
    <p:cViewPr>
      <p:scale>
        <a:sx n="100" d="100"/>
        <a:sy n="100" d="100"/>
      </p:scale>
      <p:origin x="0" y="0"/>
    </p:cViewPr>
  </p:notesTextViewPr>
  <p:sorterViewPr>
    <p:cViewPr varScale="1">
      <p:scale>
        <a:sx n="100" d="100"/>
        <a:sy n="100" d="100"/>
      </p:scale>
      <p:origin x="0" y="-16620"/>
    </p:cViewPr>
  </p:sorterViewPr>
  <p:notesViewPr>
    <p:cSldViewPr showGuides="1">
      <p:cViewPr varScale="1">
        <p:scale>
          <a:sx n="95" d="100"/>
          <a:sy n="95" d="100"/>
        </p:scale>
        <p:origin x="352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2F98605-F73A-472A-8454-17B5A3652179}">
      <dgm:prSet custT="1"/>
      <dgm:spPr/>
      <dgm:t>
        <a:bodyPr/>
        <a:lstStyle/>
        <a:p>
          <a:pPr>
            <a:lnSpc>
              <a:spcPct val="100000"/>
            </a:lnSpc>
          </a:pPr>
          <a:r>
            <a:rPr lang="en-US" sz="32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custT="1"/>
      <dgm:spPr/>
      <dgm:t>
        <a:bodyPr/>
        <a:lstStyle/>
        <a:p>
          <a:pPr>
            <a:lnSpc>
              <a:spcPct val="100000"/>
            </a:lnSpc>
          </a:pPr>
          <a:r>
            <a:rPr lang="en-US" sz="3200" dirty="0">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custT="1"/>
      <dgm:spPr/>
      <dgm:t>
        <a:bodyPr/>
        <a:lstStyle/>
        <a:p>
          <a:pPr>
            <a:lnSpc>
              <a:spcPct val="100000"/>
            </a:lnSpc>
          </a:pPr>
          <a:r>
            <a:rPr lang="en-US" sz="3200" dirty="0">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1376" custLinFactNeighborY="602"/>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344091" y="238992"/>
          <a:ext cx="827674" cy="8268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737226" y="293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Overpayment to a vendor as determined by an inventory audit or compliance buy investigation requires repayment to the WIC Program</a:t>
          </a:r>
        </a:p>
      </dsp:txBody>
      <dsp:txXfrm>
        <a:off x="1737226" y="2938"/>
        <a:ext cx="8623971" cy="1504862"/>
      </dsp:txXfrm>
    </dsp:sp>
    <dsp:sp modelId="{807DDBAD-F364-4A93-9006-07671DFAFF73}">
      <dsp:nvSpPr>
        <dsp:cNvPr id="0" name=""/>
        <dsp:cNvSpPr/>
      </dsp:nvSpPr>
      <dsp:spPr>
        <a:xfrm>
          <a:off x="0" y="1808773"/>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454776" y="2147036"/>
          <a:ext cx="827674" cy="8268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737226" y="1808773"/>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The State WIC Agency assesses a claim against the vendor in the amount of the overpayment</a:t>
          </a:r>
        </a:p>
      </dsp:txBody>
      <dsp:txXfrm>
        <a:off x="1737226" y="1808773"/>
        <a:ext cx="8623971" cy="1504862"/>
      </dsp:txXfrm>
    </dsp:sp>
    <dsp:sp modelId="{FFBD7CD0-57FA-410B-B05C-1000BC48EEEF}">
      <dsp:nvSpPr>
        <dsp:cNvPr id="0" name=""/>
        <dsp:cNvSpPr/>
      </dsp:nvSpPr>
      <dsp:spPr>
        <a:xfrm>
          <a:off x="0" y="3619016"/>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454776" y="3952871"/>
          <a:ext cx="827674" cy="8268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737226" y="361460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Vendors can request a conference to review the claim, but this action cannot be appealed</a:t>
          </a:r>
        </a:p>
      </dsp:txBody>
      <dsp:txXfrm>
        <a:off x="1737226" y="3614608"/>
        <a:ext cx="8623971" cy="15048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A8E322BB-75AD-4A1E-9661-2724167329F0}" type="slidenum">
              <a:rPr/>
              <a:t>‹#›</a:t>
            </a:fld>
            <a:endParaRPr dirty="0"/>
          </a:p>
        </p:txBody>
      </p:sp>
    </p:spTree>
    <p:custDataLst>
      <p:tags r:id="rId2"/>
    </p:custDataLst>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67DFBD7B-E4FB-4AA8-9540-FD148073ACB3}" type="datetimeFigureOut">
              <a:rPr lang="en-US"/>
              <a:t>6/9/2022</a:t>
            </a:fld>
            <a:endParaRPr dirty="0"/>
          </a:p>
        </p:txBody>
      </p:sp>
      <p:sp>
        <p:nvSpPr>
          <p:cNvPr id="4" name="Slide Image Placeholder 3"/>
          <p:cNvSpPr>
            <a:spLocks noGrp="1" noRot="1" noChangeAspect="1"/>
          </p:cNvSpPr>
          <p:nvPr>
            <p:ph type="sldImg" idx="2"/>
          </p:nvPr>
        </p:nvSpPr>
        <p:spPr>
          <a:xfrm>
            <a:off x="458788" y="719138"/>
            <a:ext cx="6397625" cy="3600450"/>
          </a:xfrm>
          <a:prstGeom prst="rect">
            <a:avLst/>
          </a:prstGeom>
          <a:noFill/>
          <a:ln w="12700">
            <a:solidFill>
              <a:prstClr val="black"/>
            </a:solidFill>
          </a:ln>
        </p:spPr>
        <p:txBody>
          <a:bodyPr vert="horz" lIns="96639" tIns="48320" rIns="96639" bIns="48320"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annual training for currently authorized WIC free-standing pharmacies. </a:t>
            </a:r>
          </a:p>
        </p:txBody>
      </p:sp>
      <p:sp>
        <p:nvSpPr>
          <p:cNvPr id="4" name="Slide Number Placeholder 3"/>
          <p:cNvSpPr>
            <a:spLocks noGrp="1"/>
          </p:cNvSpPr>
          <p:nvPr>
            <p:ph type="sldNum" sz="quarter" idx="10"/>
          </p:nvPr>
        </p:nvSpPr>
        <p:spPr/>
        <p:txBody>
          <a:bodyPr/>
          <a:lstStyle/>
          <a:p>
            <a:fld id="{B045B7DE-1198-4F2F-B574-CA8CAE341642}" type="slidenum">
              <a:rPr lang="en-US" smtClean="0"/>
              <a:t>1</a:t>
            </a:fld>
            <a:endParaRPr lang="en-US" dirty="0"/>
          </a:p>
        </p:txBody>
      </p:sp>
    </p:spTree>
    <p:extLst>
      <p:ext uri="{BB962C8B-B14F-4D97-AF65-F5344CB8AC3E}">
        <p14:creationId xmlns:p14="http://schemas.microsoft.com/office/powerpoint/2010/main" val="1537220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452152"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77837" y="4630249"/>
            <a:ext cx="6497637" cy="2989751"/>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renewal,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algn="l" fontAlgn="auto">
              <a:buFont typeface="Arial" panose="020B0604020202020204" pitchFamily="34" charset="0"/>
              <a:buChar char="•"/>
            </a:pPr>
            <a:r>
              <a:rPr lang="en-US" b="0" i="0" dirty="0">
                <a:solidFill>
                  <a:srgbClr val="313537"/>
                </a:solidFill>
                <a:effectLst/>
                <a:latin typeface="+mj-lt"/>
              </a:rPr>
              <a:t>Pre-Populated NC WIC Information Update-(Non-Corporate contract vendors only) </a:t>
            </a:r>
          </a:p>
          <a:p>
            <a:pPr marL="742950" lvl="1" indent="-285750" algn="l" fontAlgn="auto">
              <a:buFont typeface="Arial" panose="020B0604020202020204" pitchFamily="34" charset="0"/>
              <a:buChar char="•"/>
            </a:pPr>
            <a:r>
              <a:rPr lang="en-US" b="0" i="0" dirty="0">
                <a:solidFill>
                  <a:srgbClr val="313537"/>
                </a:solidFill>
                <a:effectLst/>
                <a:latin typeface="+mj-lt"/>
              </a:rPr>
              <a:t>eWIC Update for Non-Corporate contract vendors</a:t>
            </a:r>
          </a:p>
          <a:p>
            <a:pPr marL="742950" lvl="1" indent="-285750" algn="l" fontAlgn="auto">
              <a:buFont typeface="Arial" panose="020B0604020202020204" pitchFamily="34" charset="0"/>
              <a:buChar char="•"/>
            </a:pPr>
            <a:r>
              <a:rPr lang="en-US" b="0" i="0" dirty="0">
                <a:solidFill>
                  <a:srgbClr val="313537"/>
                </a:solidFill>
                <a:effectLst/>
                <a:latin typeface="+mj-lt"/>
              </a:rPr>
              <a:t>Verification of Attendance – all vendors</a:t>
            </a: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r>
              <a:rPr lang="en-US" sz="1500" b="1" dirty="0">
                <a:latin typeface="Constantia" panose="02030602050306030303" pitchFamily="18" charset="0"/>
                <a:ea typeface="Tahoma" pitchFamily="34" charset="0"/>
                <a:cs typeface="Tahoma" pitchFamily="34" charset="0"/>
              </a:rPr>
              <a:t>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982721" y="9113474"/>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434975" y="715963"/>
            <a:ext cx="6510338" cy="3662362"/>
          </a:xfrm>
          <a:ln/>
        </p:spPr>
      </p:sp>
      <p:sp>
        <p:nvSpPr>
          <p:cNvPr id="144388" name="Rectangle 3"/>
          <p:cNvSpPr>
            <a:spLocks noGrp="1" noChangeArrowheads="1"/>
          </p:cNvSpPr>
          <p:nvPr>
            <p:ph type="body" idx="1"/>
          </p:nvPr>
        </p:nvSpPr>
        <p:spPr>
          <a:xfrm>
            <a:off x="477079" y="4634244"/>
            <a:ext cx="6498534"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3" y="4630249"/>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1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36302190-F25C-4698-8F4D-E60A6DCD727C}" type="slidenum">
              <a:rPr lang="en-US" sz="1200">
                <a:latin typeface="Constantia" panose="02030602050306030303" pitchFamily="18" charset="0"/>
              </a:rPr>
              <a:pPr algn="r" defTabSz="1007703" eaLnBrk="0" hangingPunct="0">
                <a:spcBef>
                  <a:spcPct val="20000"/>
                </a:spcBef>
                <a:buFontTx/>
                <a:buChar char="•"/>
              </a:pPr>
              <a:t>14</a:t>
            </a:fld>
            <a:endParaRPr lang="en-US" sz="1200" dirty="0">
              <a:latin typeface="Constantia" panose="02030602050306030303" pitchFamily="18" charset="0"/>
            </a:endParaRPr>
          </a:p>
        </p:txBody>
      </p:sp>
      <p:sp>
        <p:nvSpPr>
          <p:cNvPr id="111620" name="Rectangle 2"/>
          <p:cNvSpPr>
            <a:spLocks noGrp="1" noRot="1" noChangeAspect="1" noChangeArrowheads="1" noTextEdit="1"/>
          </p:cNvSpPr>
          <p:nvPr>
            <p:ph type="sldImg"/>
          </p:nvPr>
        </p:nvSpPr>
        <p:spPr>
          <a:xfrm>
            <a:off x="338138" y="779463"/>
            <a:ext cx="6638925" cy="3735387"/>
          </a:xfrm>
          <a:ln/>
        </p:spPr>
      </p:sp>
      <p:sp>
        <p:nvSpPr>
          <p:cNvPr id="111621" name="Rectangle 3"/>
          <p:cNvSpPr>
            <a:spLocks noGrp="1" noChangeArrowheads="1"/>
          </p:cNvSpPr>
          <p:nvPr>
            <p:ph type="body" idx="1"/>
          </p:nvPr>
        </p:nvSpPr>
        <p:spPr>
          <a:xfrm>
            <a:off x="338138" y="4794504"/>
            <a:ext cx="6638925" cy="3364111"/>
          </a:xfrm>
          <a:noFill/>
          <a:ln/>
        </p:spPr>
        <p:txBody>
          <a:bodyPr lIns="100686" tIns="50340" rIns="100686" bIns="50340">
            <a:normAutofit/>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982721" y="9014630"/>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382588" y="685800"/>
            <a:ext cx="6508750" cy="3662363"/>
          </a:xfrm>
          <a:ln/>
        </p:spPr>
      </p:sp>
      <p:sp>
        <p:nvSpPr>
          <p:cNvPr id="157700" name="Rectangle 3"/>
          <p:cNvSpPr>
            <a:spLocks noGrp="1" noChangeArrowheads="1"/>
          </p:cNvSpPr>
          <p:nvPr>
            <p:ph type="body" idx="1"/>
          </p:nvPr>
        </p:nvSpPr>
        <p:spPr>
          <a:xfrm>
            <a:off x="325121" y="4551218"/>
            <a:ext cx="6622814"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685800"/>
            <a:ext cx="6496050" cy="3654425"/>
          </a:xfrm>
          <a:ln/>
        </p:spPr>
      </p:sp>
      <p:sp>
        <p:nvSpPr>
          <p:cNvPr id="158724" name="Rectangle 3"/>
          <p:cNvSpPr>
            <a:spLocks noGrp="1" noChangeArrowheads="1"/>
          </p:cNvSpPr>
          <p:nvPr>
            <p:ph type="body" idx="1"/>
          </p:nvPr>
        </p:nvSpPr>
        <p:spPr>
          <a:xfrm>
            <a:off x="469054" y="4634244"/>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provided on the slide.</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algn="just"/>
            <a:r>
              <a:rPr lang="en-US" dirty="0">
                <a:latin typeface="+mj-lt"/>
              </a:rPr>
              <a:t>This is a list of contract formulas that Free-standing Pharmacies are NOT allowed to provide to WIC customers.  The WIC Program will not reimburse a pharmacy for an eWIC transaction for any of these formulas .</a:t>
            </a:r>
          </a:p>
        </p:txBody>
      </p:sp>
      <p:sp>
        <p:nvSpPr>
          <p:cNvPr id="4" name="Slide Number Placeholder 3"/>
          <p:cNvSpPr>
            <a:spLocks noGrp="1"/>
          </p:cNvSpPr>
          <p:nvPr>
            <p:ph type="sldNum" sz="quarter" idx="5"/>
          </p:nvPr>
        </p:nvSpPr>
        <p:spPr/>
        <p:txBody>
          <a:bodyPr/>
          <a:lstStyle/>
          <a:p>
            <a:fld id="{B045B7DE-1198-4F2F-B574-CA8CAE341642}" type="slidenum">
              <a:rPr lang="en-US" smtClean="0"/>
              <a:t>19</a:t>
            </a:fld>
            <a:endParaRPr lang="en-US" dirty="0"/>
          </a:p>
        </p:txBody>
      </p:sp>
    </p:spTree>
    <p:extLst>
      <p:ext uri="{BB962C8B-B14F-4D97-AF65-F5344CB8AC3E}">
        <p14:creationId xmlns:p14="http://schemas.microsoft.com/office/powerpoint/2010/main" val="300158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609600" y="4630576"/>
            <a:ext cx="6248400"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411163" y="762000"/>
            <a:ext cx="6492875" cy="3654425"/>
          </a:xfrm>
          <a:ln/>
        </p:spPr>
      </p:sp>
      <p:sp>
        <p:nvSpPr>
          <p:cNvPr id="84996" name="Rectangle 3"/>
          <p:cNvSpPr>
            <a:spLocks noGrp="1" noChangeArrowheads="1"/>
          </p:cNvSpPr>
          <p:nvPr>
            <p:ph type="body" idx="1"/>
          </p:nvPr>
        </p:nvSpPr>
        <p:spPr>
          <a:xfrm>
            <a:off x="485363" y="4630578"/>
            <a:ext cx="6432273"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1" y="4630247"/>
            <a:ext cx="6069496" cy="4386549"/>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41805" y="9028744"/>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550863"/>
            <a:ext cx="6486525" cy="3649662"/>
          </a:xfrm>
          <a:ln/>
        </p:spPr>
      </p:sp>
      <p:sp>
        <p:nvSpPr>
          <p:cNvPr id="137221" name="Rectangle 3"/>
          <p:cNvSpPr>
            <a:spLocks noGrp="1" noChangeArrowheads="1"/>
          </p:cNvSpPr>
          <p:nvPr>
            <p:ph type="body" idx="1"/>
          </p:nvPr>
        </p:nvSpPr>
        <p:spPr>
          <a:xfrm>
            <a:off x="414338" y="4426857"/>
            <a:ext cx="6510718" cy="5097687"/>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eWIC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(Solutran)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eWIC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p:txBody>
      </p:sp>
    </p:spTree>
    <p:extLst>
      <p:ext uri="{BB962C8B-B14F-4D97-AF65-F5344CB8AC3E}">
        <p14:creationId xmlns:p14="http://schemas.microsoft.com/office/powerpoint/2010/main" val="2361279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663422" y="8655963"/>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66725" y="576263"/>
            <a:ext cx="6442075" cy="3624262"/>
          </a:xfrm>
          <a:ln/>
        </p:spPr>
      </p:sp>
      <p:sp>
        <p:nvSpPr>
          <p:cNvPr id="137221" name="Rectangle 3"/>
          <p:cNvSpPr>
            <a:spLocks noGrp="1" noChangeArrowheads="1"/>
          </p:cNvSpPr>
          <p:nvPr>
            <p:ph type="body" idx="1"/>
          </p:nvPr>
        </p:nvSpPr>
        <p:spPr>
          <a:xfrm>
            <a:off x="301149" y="4445648"/>
            <a:ext cx="6670016" cy="3965191"/>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362796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515938"/>
            <a:ext cx="6483350" cy="3648075"/>
          </a:xfrm>
        </p:spPr>
      </p:sp>
      <p:sp>
        <p:nvSpPr>
          <p:cNvPr id="3" name="Notes Placeholder 2"/>
          <p:cNvSpPr>
            <a:spLocks noGrp="1"/>
          </p:cNvSpPr>
          <p:nvPr>
            <p:ph type="body" idx="1"/>
          </p:nvPr>
        </p:nvSpPr>
        <p:spPr>
          <a:xfrm>
            <a:off x="477079" y="4560570"/>
            <a:ext cx="6361043" cy="4320540"/>
          </a:xfrm>
        </p:spPr>
        <p:txBody>
          <a:bodyPr/>
          <a:lstStyle/>
          <a:p>
            <a:pPr algn="just"/>
            <a:r>
              <a:rPr lang="en-US" dirty="0">
                <a:latin typeface="+mj-lt"/>
              </a:rPr>
              <a:t>Integrated Vendors: There is no longer a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3702657" y="8781183"/>
            <a:ext cx="3307743" cy="495800"/>
          </a:xfrm>
        </p:spPr>
        <p:txBody>
          <a:bodyPr/>
          <a:lstStyle/>
          <a:p>
            <a:pPr defTabSz="457133">
              <a:defRPr/>
            </a:pPr>
            <a:fld id="{B045B7DE-1198-4F2F-B574-CA8CAE341642}" type="slidenum">
              <a:rPr lang="en-US">
                <a:solidFill>
                  <a:srgbClr val="000000"/>
                </a:solidFill>
                <a:latin typeface="Constantia"/>
              </a:rPr>
              <a:pPr defTabSz="457133">
                <a:defRPr/>
              </a:pPr>
              <a:t>25</a:t>
            </a:fld>
            <a:endParaRPr lang="en-US" dirty="0">
              <a:solidFill>
                <a:srgbClr val="000000"/>
              </a:solidFill>
              <a:latin typeface="Constantia"/>
            </a:endParaRPr>
          </a:p>
        </p:txBody>
      </p:sp>
    </p:spTree>
    <p:extLst>
      <p:ext uri="{BB962C8B-B14F-4D97-AF65-F5344CB8AC3E}">
        <p14:creationId xmlns:p14="http://schemas.microsoft.com/office/powerpoint/2010/main" val="3572272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8A90734-5A57-49B5-B7D8-A62F69519CB2}" type="slidenum">
              <a:rPr lang="en-US" smtClean="0"/>
              <a:pPr/>
              <a:t>28</a:t>
            </a:fld>
            <a:endParaRPr lang="en-US" dirty="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algn="just" eaLnBrk="1" hangingPunct="1"/>
            <a:r>
              <a:rPr lang="en-US" dirty="0">
                <a:latin typeface="+mj-lt"/>
              </a:rPr>
              <a:t>You must submit your most current banking information if there have been any changes, to Solutran, to ensure you receive payment for eWIC transactions.</a:t>
            </a: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r>
              <a:rPr lang="en-US" sz="1500" dirty="0">
                <a:latin typeface="Constantia" panose="02030602050306030303" pitchFamily="18" charset="0"/>
              </a:rPr>
              <a:t>PiggyBank_Fotolia_113540_Subscription_L</a:t>
            </a:r>
          </a:p>
        </p:txBody>
      </p:sp>
    </p:spTree>
    <p:extLst>
      <p:ext uri="{BB962C8B-B14F-4D97-AF65-F5344CB8AC3E}">
        <p14:creationId xmlns:p14="http://schemas.microsoft.com/office/powerpoint/2010/main" val="1323328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29</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717550"/>
            <a:ext cx="6499225" cy="3656013"/>
          </a:xfrm>
          <a:ln/>
        </p:spPr>
      </p:sp>
      <p:sp>
        <p:nvSpPr>
          <p:cNvPr id="137220" name="Rectangle 3"/>
          <p:cNvSpPr>
            <a:spLocks noGrp="1" noChangeArrowheads="1"/>
          </p:cNvSpPr>
          <p:nvPr>
            <p:ph type="body" idx="1"/>
          </p:nvPr>
        </p:nvSpPr>
        <p:spPr>
          <a:xfrm>
            <a:off x="467359" y="4630915"/>
            <a:ext cx="6598921" cy="4557669"/>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5800"/>
            <a:ext cx="6497637" cy="3656013"/>
          </a:xfrm>
        </p:spPr>
      </p:sp>
      <p:sp>
        <p:nvSpPr>
          <p:cNvPr id="3" name="Notes Placeholder 2"/>
          <p:cNvSpPr>
            <a:spLocks noGrp="1"/>
          </p:cNvSpPr>
          <p:nvPr>
            <p:ph type="body" idx="1"/>
          </p:nvPr>
        </p:nvSpPr>
        <p:spPr>
          <a:xfrm>
            <a:off x="609600" y="4630249"/>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Constantia" panose="02030602050306030303" pitchFamily="18" charset="0"/>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31</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07988" y="698500"/>
            <a:ext cx="6497637" cy="3656013"/>
          </a:xfrm>
          <a:ln/>
        </p:spPr>
      </p:sp>
      <p:sp>
        <p:nvSpPr>
          <p:cNvPr id="227332" name="Rectangle 9"/>
          <p:cNvSpPr>
            <a:spLocks noGrp="1" noChangeArrowheads="1"/>
          </p:cNvSpPr>
          <p:nvPr>
            <p:ph type="body" idx="1"/>
          </p:nvPr>
        </p:nvSpPr>
        <p:spPr>
          <a:xfrm>
            <a:off x="407988" y="4630249"/>
            <a:ext cx="6497637"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33</a:t>
            </a:fld>
            <a:endParaRPr lang="en-US" dirty="0"/>
          </a:p>
        </p:txBody>
      </p:sp>
      <p:sp>
        <p:nvSpPr>
          <p:cNvPr id="228355" name="Rectangle 8"/>
          <p:cNvSpPr>
            <a:spLocks noGrp="1" noRot="1" noChangeAspect="1" noChangeArrowheads="1" noTextEdit="1"/>
          </p:cNvSpPr>
          <p:nvPr>
            <p:ph type="sldImg"/>
          </p:nvPr>
        </p:nvSpPr>
        <p:spPr>
          <a:ln/>
        </p:spPr>
      </p:sp>
      <p:sp>
        <p:nvSpPr>
          <p:cNvPr id="228356" name="Rectangle 9"/>
          <p:cNvSpPr>
            <a:spLocks noGrp="1" noChangeArrowheads="1"/>
          </p:cNvSpPr>
          <p:nvPr>
            <p:ph type="body" idx="1"/>
          </p:nvPr>
        </p:nvSpPr>
        <p:spPr>
          <a:xfrm>
            <a:off x="458788" y="4560570"/>
            <a:ext cx="6397625" cy="4050030"/>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algn="just">
              <a:buFontTx/>
              <a:buNone/>
            </a:pPr>
            <a:r>
              <a:rPr lang="en-US" dirty="0">
                <a:latin typeface="+mj-lt"/>
              </a:rPr>
              <a:t>A violation is an infraction of WIC Program regulations or other requirements. </a:t>
            </a:r>
          </a:p>
          <a:p>
            <a:pPr algn="just">
              <a:buFontTx/>
              <a:buNone/>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82721" y="8920493"/>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07988" y="731838"/>
            <a:ext cx="6497637" cy="3656012"/>
          </a:xfrm>
          <a:ln/>
        </p:spPr>
      </p:sp>
      <p:sp>
        <p:nvSpPr>
          <p:cNvPr id="229380" name="Rectangle 10"/>
          <p:cNvSpPr>
            <a:spLocks noGrp="1" noChangeArrowheads="1"/>
          </p:cNvSpPr>
          <p:nvPr>
            <p:ph type="body" idx="1"/>
          </p:nvPr>
        </p:nvSpPr>
        <p:spPr>
          <a:xfrm>
            <a:off x="477838" y="4630249"/>
            <a:ext cx="6497637" cy="4533271"/>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3230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35</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36</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409575" y="715963"/>
            <a:ext cx="6496050" cy="3654425"/>
          </a:xfrm>
          <a:ln/>
        </p:spPr>
      </p:sp>
      <p:sp>
        <p:nvSpPr>
          <p:cNvPr id="231428" name="Rectangle 3"/>
          <p:cNvSpPr>
            <a:spLocks noGrp="1" noChangeArrowheads="1"/>
          </p:cNvSpPr>
          <p:nvPr>
            <p:ph type="body" idx="1"/>
          </p:nvPr>
        </p:nvSpPr>
        <p:spPr>
          <a:xfrm>
            <a:off x="519114" y="4634245"/>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37</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3901442" y="8926815"/>
            <a:ext cx="3229297" cy="487727"/>
          </a:xfrm>
          <a:prstGeom prst="rect">
            <a:avLst/>
          </a:prstGeom>
          <a:noFill/>
          <a:ln>
            <a:miter lim="800000"/>
            <a:headEnd/>
            <a:tailEnd/>
          </a:ln>
        </p:spPr>
        <p:txBody>
          <a:bodyPr lIns="98176" tIns="49089" rIns="98176" bIns="49089" anchor="b"/>
          <a:lstStyle/>
          <a:p>
            <a:pPr defTabSz="982003">
              <a:spcBef>
                <a:spcPct val="0"/>
              </a:spcBef>
            </a:pPr>
            <a:fld id="{F496FDA9-BD61-4052-AA61-3F3097F333A1}" type="slidenum">
              <a:rPr lang="en-US">
                <a:latin typeface="Constantia" panose="02030602050306030303" pitchFamily="18" charset="0"/>
                <a:ea typeface="Tahoma" pitchFamily="34" charset="0"/>
                <a:cs typeface="Tahoma" pitchFamily="34" charset="0"/>
              </a:rPr>
              <a:pPr defTabSz="982003">
                <a:spcBef>
                  <a:spcPct val="0"/>
                </a:spcBef>
              </a:pPr>
              <a:t>38</a:t>
            </a:fld>
            <a:endParaRPr lang="en-US" dirty="0">
              <a:latin typeface="Constantia" panose="02030602050306030303" pitchFamily="18" charset="0"/>
              <a:ea typeface="Tahoma" pitchFamily="34" charset="0"/>
              <a:cs typeface="Tahoma" pitchFamily="34" charset="0"/>
            </a:endParaRPr>
          </a:p>
        </p:txBody>
      </p:sp>
      <p:sp>
        <p:nvSpPr>
          <p:cNvPr id="232451" name="Rectangle 2"/>
          <p:cNvSpPr>
            <a:spLocks noGrp="1" noRot="1" noChangeAspect="1" noChangeArrowheads="1" noTextEdit="1"/>
          </p:cNvSpPr>
          <p:nvPr>
            <p:ph type="sldImg"/>
          </p:nvPr>
        </p:nvSpPr>
        <p:spPr>
          <a:xfrm>
            <a:off x="450850" y="736600"/>
            <a:ext cx="6500813" cy="3657600"/>
          </a:xfrm>
          <a:ln/>
        </p:spPr>
      </p:sp>
      <p:sp>
        <p:nvSpPr>
          <p:cNvPr id="232452" name="Rectangle 3"/>
          <p:cNvSpPr>
            <a:spLocks noGrp="1" noChangeArrowheads="1"/>
          </p:cNvSpPr>
          <p:nvPr>
            <p:ph type="body" idx="1"/>
          </p:nvPr>
        </p:nvSpPr>
        <p:spPr>
          <a:xfrm>
            <a:off x="481014" y="4634245"/>
            <a:ext cx="6436622" cy="4052556"/>
          </a:xfrm>
          <a:noFill/>
          <a:ln/>
        </p:spPr>
        <p:txBody>
          <a:bodyPr lIns="98171" tIns="49085" rIns="98171" bIns="49085"/>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Constantia" panose="02030602050306030303" pitchFamily="18" charset="0"/>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181414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37150" y="8923652"/>
            <a:ext cx="3229297" cy="487727"/>
          </a:xfrm>
          <a:prstGeom prst="rect">
            <a:avLst/>
          </a:prstGeom>
          <a:noFill/>
          <a:ln>
            <a:miter lim="800000"/>
            <a:headEnd/>
            <a:tailEnd/>
          </a:ln>
        </p:spPr>
        <p:txBody>
          <a:bodyPr lIns="98176" tIns="49089" rIns="98176" bIns="49089" anchor="b"/>
          <a:lstStyle/>
          <a:p>
            <a:pPr defTabSz="982003">
              <a:spcBef>
                <a:spcPct val="0"/>
              </a:spcBef>
            </a:pPr>
            <a:fld id="{0A4A7340-A621-499F-BE79-E75E37C4F716}" type="slidenum">
              <a:rPr lang="en-US">
                <a:latin typeface="Constantia" panose="02030602050306030303" pitchFamily="18" charset="0"/>
                <a:ea typeface="Tahoma" pitchFamily="34" charset="0"/>
                <a:cs typeface="Tahoma" pitchFamily="34" charset="0"/>
              </a:rPr>
              <a:pPr defTabSz="982003">
                <a:spcBef>
                  <a:spcPct val="0"/>
                </a:spcBef>
              </a:pPr>
              <a:t>39</a:t>
            </a:fld>
            <a:endParaRPr lang="en-US" dirty="0">
              <a:latin typeface="Constantia" panose="02030602050306030303" pitchFamily="18" charset="0"/>
              <a:ea typeface="Tahoma" pitchFamily="34" charset="0"/>
              <a:cs typeface="Tahoma" pitchFamily="34" charset="0"/>
            </a:endParaRPr>
          </a:p>
        </p:txBody>
      </p:sp>
      <p:sp>
        <p:nvSpPr>
          <p:cNvPr id="233475" name="Rectangle 2"/>
          <p:cNvSpPr>
            <a:spLocks noGrp="1" noRot="1" noChangeAspect="1" noChangeArrowheads="1" noTextEdit="1"/>
          </p:cNvSpPr>
          <p:nvPr>
            <p:ph type="sldImg"/>
          </p:nvPr>
        </p:nvSpPr>
        <p:spPr>
          <a:xfrm>
            <a:off x="406400" y="733425"/>
            <a:ext cx="6500813" cy="3657600"/>
          </a:xfrm>
          <a:ln/>
        </p:spPr>
      </p:sp>
      <p:sp>
        <p:nvSpPr>
          <p:cNvPr id="233476" name="Rectangle 3"/>
          <p:cNvSpPr>
            <a:spLocks noGrp="1" noChangeArrowheads="1"/>
          </p:cNvSpPr>
          <p:nvPr>
            <p:ph type="body" idx="1"/>
          </p:nvPr>
        </p:nvSpPr>
        <p:spPr>
          <a:xfrm>
            <a:off x="477078" y="4648200"/>
            <a:ext cx="6361043" cy="2833356"/>
          </a:xfrm>
          <a:noFill/>
          <a:ln/>
        </p:spPr>
        <p:txBody>
          <a:bodyPr lIns="98171" tIns="49085" rIns="98171" bIns="49085"/>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50505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35674" y="8864789"/>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40</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419100" y="723900"/>
            <a:ext cx="6500813" cy="3657600"/>
          </a:xfrm>
          <a:ln/>
        </p:spPr>
      </p:sp>
      <p:sp>
        <p:nvSpPr>
          <p:cNvPr id="234500" name="Rectangle 3"/>
          <p:cNvSpPr>
            <a:spLocks noGrp="1" noChangeArrowheads="1"/>
          </p:cNvSpPr>
          <p:nvPr>
            <p:ph type="body" idx="1"/>
          </p:nvPr>
        </p:nvSpPr>
        <p:spPr>
          <a:xfrm>
            <a:off x="416822" y="4634244"/>
            <a:ext cx="6500813"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3" y="4630249"/>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42</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44</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46</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481013" y="730250"/>
            <a:ext cx="6500812" cy="3657600"/>
          </a:xfrm>
          <a:ln/>
        </p:spPr>
      </p:sp>
      <p:sp>
        <p:nvSpPr>
          <p:cNvPr id="108548" name="Rectangle 3"/>
          <p:cNvSpPr>
            <a:spLocks noGrp="1" noChangeArrowheads="1"/>
          </p:cNvSpPr>
          <p:nvPr>
            <p:ph type="body" idx="1"/>
          </p:nvPr>
        </p:nvSpPr>
        <p:spPr>
          <a:xfrm>
            <a:off x="481013" y="4630578"/>
            <a:ext cx="6500812"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Constantia" panose="02030602050306030303" pitchFamily="18" charset="0"/>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7079" y="4630247"/>
            <a:ext cx="6412395"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901441" y="8919658"/>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48</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77838" y="730250"/>
            <a:ext cx="6497637" cy="3656013"/>
          </a:xfrm>
          <a:ln/>
        </p:spPr>
      </p:sp>
      <p:sp>
        <p:nvSpPr>
          <p:cNvPr id="241668" name="Rectangle 9"/>
          <p:cNvSpPr>
            <a:spLocks noGrp="1" noChangeArrowheads="1"/>
          </p:cNvSpPr>
          <p:nvPr>
            <p:ph type="body" idx="1"/>
          </p:nvPr>
        </p:nvSpPr>
        <p:spPr>
          <a:xfrm>
            <a:off x="556592" y="4630249"/>
            <a:ext cx="6281529" cy="4533271"/>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 PeoplePreg &amp; babies vol.113:  113012.jpg</a:t>
            </a: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975652" y="8971613"/>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50</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77838" y="730250"/>
            <a:ext cx="6497637" cy="3656013"/>
          </a:xfrm>
          <a:ln/>
        </p:spPr>
      </p:sp>
      <p:sp>
        <p:nvSpPr>
          <p:cNvPr id="240644" name="Rectangle 3"/>
          <p:cNvSpPr>
            <a:spLocks noGrp="1" noChangeArrowheads="1"/>
          </p:cNvSpPr>
          <p:nvPr>
            <p:ph type="body" idx="1"/>
          </p:nvPr>
        </p:nvSpPr>
        <p:spPr>
          <a:xfrm>
            <a:off x="420125" y="4611294"/>
            <a:ext cx="6410949" cy="4533271"/>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43949" y="4630249"/>
            <a:ext cx="6564795" cy="4533271"/>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901442" y="8923652"/>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52</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76250" y="730250"/>
            <a:ext cx="6500813" cy="3657600"/>
          </a:xfrm>
          <a:ln/>
        </p:spPr>
      </p:sp>
      <p:sp>
        <p:nvSpPr>
          <p:cNvPr id="242692" name="Rectangle 3"/>
          <p:cNvSpPr>
            <a:spLocks noGrp="1" noChangeArrowheads="1"/>
          </p:cNvSpPr>
          <p:nvPr>
            <p:ph type="body" idx="1"/>
          </p:nvPr>
        </p:nvSpPr>
        <p:spPr>
          <a:xfrm>
            <a:off x="442292" y="4634244"/>
            <a:ext cx="6568108" cy="4533271"/>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latin typeface="+mj-lt"/>
              </a:rPr>
              <a:t>Upon disqualification or termination, vendors are required to return all stand-beside equipment, including all cords, cables, scanners and pin pads (if applicable) to Solutran within 10 business days. Solutran will send a shipping label to return the equipment. </a:t>
            </a:r>
          </a:p>
          <a:p>
            <a:pPr algn="just"/>
            <a:endParaRPr lang="en-US" dirty="0">
              <a:latin typeface="+mj-lt"/>
            </a:endParaRPr>
          </a:p>
          <a:p>
            <a:pPr algn="just"/>
            <a:r>
              <a:rPr lang="en-US" dirty="0">
                <a:latin typeface="+mj-lt"/>
              </a:rPr>
              <a:t>Failure to return all stand-beside equipment to Solutran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53</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0247"/>
            <a:ext cx="6463748" cy="4386549"/>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54</a:t>
            </a:fld>
            <a:endParaRPr lang="en-US" dirty="0"/>
          </a:p>
        </p:txBody>
      </p:sp>
    </p:spTree>
    <p:extLst>
      <p:ext uri="{BB962C8B-B14F-4D97-AF65-F5344CB8AC3E}">
        <p14:creationId xmlns:p14="http://schemas.microsoft.com/office/powerpoint/2010/main" val="16241041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55</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745072" y="4630249"/>
            <a:ext cx="5862819" cy="4533271"/>
          </a:xfrm>
          <a:noFill/>
          <a:ln/>
        </p:spPr>
        <p:txBody>
          <a:bodyPr/>
          <a:lstStyle/>
          <a:p>
            <a:pPr algn="just">
              <a:buFontTx/>
              <a:buNone/>
            </a:pPr>
            <a:r>
              <a:rPr lang="en-US" dirty="0">
                <a:latin typeface="+mj-lt"/>
                <a:ea typeface="Tahoma" pitchFamily="34" charset="0"/>
                <a:cs typeface="Tahoma"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itchFamily="34" charset="0"/>
                <a:cs typeface="Tahoma" pitchFamily="34" charset="0"/>
              </a:rPr>
              <a:t>Review of exempt infant formula and WIC-eligible nutritionals invoices and receipts.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Price checks of exempt infant formulas and WIC-eligible nutritionals.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Treatment of WIC customers.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Ensure stand-beside equipment used to transact eWIC is accessible.</a:t>
            </a:r>
          </a:p>
          <a:p>
            <a:pPr algn="just">
              <a:buFontTx/>
              <a:buNone/>
            </a:pPr>
            <a:endParaRPr lang="en-US" sz="1500" dirty="0">
              <a:latin typeface="Constantia" panose="02030602050306030303" pitchFamily="18" charset="0"/>
              <a:ea typeface="Tahoma" pitchFamily="34" charset="0"/>
              <a:cs typeface="Tahoma" pitchFamily="34" charset="0"/>
            </a:endParaRP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864333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56</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556593" y="4630249"/>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07108"/>
            <a:ext cx="6463748" cy="4879298"/>
          </a:xfrm>
        </p:spPr>
        <p:txBody>
          <a:bodyPr>
            <a:noAutofit/>
          </a:bodyPr>
          <a:lstStyle/>
          <a:p>
            <a:pPr algn="just"/>
            <a:r>
              <a:rPr lang="en-US" sz="1450" dirty="0">
                <a:latin typeface="+mj-lt"/>
                <a:ea typeface="Tahoma" panose="020B0604030504040204" pitchFamily="34" charset="0"/>
                <a:cs typeface="Tahoma" panose="020B0604030504040204" pitchFamily="34" charset="0"/>
              </a:rPr>
              <a:t>Let’s discuss incentives. </a:t>
            </a:r>
          </a:p>
          <a:p>
            <a:pPr algn="just"/>
            <a:r>
              <a:rPr lang="en-US" sz="145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50" dirty="0">
                <a:latin typeface="+mj-lt"/>
                <a:ea typeface="Tahoma" panose="020B0604030504040204" pitchFamily="34" charset="0"/>
                <a:cs typeface="Tahoma" panose="020B0604030504040204" pitchFamily="34" charset="0"/>
              </a:rPr>
              <a:t>   </a:t>
            </a:r>
          </a:p>
          <a:p>
            <a:pPr algn="just"/>
            <a:r>
              <a:rPr lang="en-US" sz="145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57</a:t>
            </a:fld>
            <a:endParaRPr lang="en-US" dirty="0"/>
          </a:p>
        </p:txBody>
      </p:sp>
    </p:spTree>
    <p:extLst>
      <p:ext uri="{BB962C8B-B14F-4D97-AF65-F5344CB8AC3E}">
        <p14:creationId xmlns:p14="http://schemas.microsoft.com/office/powerpoint/2010/main" val="18247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58</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643204"/>
            <a:ext cx="6446171" cy="4386549"/>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59</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480560"/>
            <a:ext cx="6096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80560"/>
            <a:ext cx="633675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62</a:t>
            </a:fld>
            <a:endParaRPr lang="en-US" dirty="0"/>
          </a:p>
        </p:txBody>
      </p:sp>
    </p:spTree>
    <p:extLst>
      <p:ext uri="{BB962C8B-B14F-4D97-AF65-F5344CB8AC3E}">
        <p14:creationId xmlns:p14="http://schemas.microsoft.com/office/powerpoint/2010/main" val="31353129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71032A8B-634D-4E1C-A46A-472537D2DF8A}" type="slidenum">
              <a:rPr lang="en-US" smtClean="0"/>
              <a:pPr/>
              <a:t>63</a:t>
            </a:fld>
            <a:endParaRPr lang="en-US" dirty="0"/>
          </a:p>
        </p:txBody>
      </p:sp>
    </p:spTree>
    <p:extLst>
      <p:ext uri="{BB962C8B-B14F-4D97-AF65-F5344CB8AC3E}">
        <p14:creationId xmlns:p14="http://schemas.microsoft.com/office/powerpoint/2010/main" val="19692556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64</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65</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8" y="4560570"/>
            <a:ext cx="6463747"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r>
              <a:rPr lang="en-US" sz="1500" dirty="0">
                <a:latin typeface="Constantia" panose="02030602050306030303" pitchFamily="18" charset="0"/>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34243"/>
            <a:ext cx="6463748" cy="4386216"/>
          </a:xfrm>
          <a:noFill/>
          <a:ln/>
        </p:spPr>
        <p:txBody>
          <a:bodyPr lIns="98186" tIns="49093" rIns="98186" bIns="49093"/>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and is available in your vendor manual.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66</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60570"/>
            <a:ext cx="6027089" cy="4320540"/>
          </a:xfrm>
        </p:spPr>
        <p:txBody>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nutritionals (medical foods) – the list of exempt infant formulas and WIC eligible nutritionals can be found on the NC WIC Vendor’s Connection website listed on the slide.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eWIC transactions.  </a:t>
            </a:r>
          </a:p>
          <a:p>
            <a:pPr lvl="1"/>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67</a:t>
            </a:fld>
            <a:endParaRPr lang="en-US" dirty="0"/>
          </a:p>
        </p:txBody>
      </p:sp>
    </p:spTree>
    <p:extLst>
      <p:ext uri="{BB962C8B-B14F-4D97-AF65-F5344CB8AC3E}">
        <p14:creationId xmlns:p14="http://schemas.microsoft.com/office/powerpoint/2010/main" val="19418034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renewal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renewal year.</a:t>
            </a:r>
          </a:p>
        </p:txBody>
      </p:sp>
      <p:sp>
        <p:nvSpPr>
          <p:cNvPr id="4" name="Slide Number Placeholder 3"/>
          <p:cNvSpPr>
            <a:spLocks noGrp="1"/>
          </p:cNvSpPr>
          <p:nvPr>
            <p:ph type="sldNum" sz="quarter" idx="5"/>
          </p:nvPr>
        </p:nvSpPr>
        <p:spPr/>
        <p:txBody>
          <a:bodyPr/>
          <a:lstStyle/>
          <a:p>
            <a:fld id="{B045B7DE-1198-4F2F-B574-CA8CAE341642}" type="slidenum">
              <a:rPr lang="en-US" smtClean="0"/>
              <a:t>69</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7</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2" y="4630579"/>
            <a:ext cx="6281529" cy="4533271"/>
          </a:xfrm>
          <a:noFill/>
          <a:ln/>
        </p:spPr>
        <p:txBody>
          <a:bodyPr lIns="97407" tIns="48705" rIns="97407" bIns="48705"/>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p:txBody>
      </p:sp>
    </p:spTree>
    <p:extLst>
      <p:ext uri="{BB962C8B-B14F-4D97-AF65-F5344CB8AC3E}">
        <p14:creationId xmlns:p14="http://schemas.microsoft.com/office/powerpoint/2010/main" val="3717699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renewal requirements, update documents need to be completed.</a:t>
            </a:r>
          </a:p>
          <a:p>
            <a:endParaRPr lang="en-US" dirty="0"/>
          </a:p>
          <a:p>
            <a:r>
              <a:rPr lang="en-US" dirty="0"/>
              <a:t>For corporate contract vendors, the corporate office will update the vendor record. Store managers must complete annual training (what is being done today) and submit the verification of attendance. Remember to submit your verification of attendance to me, your vendor coordinator.</a:t>
            </a:r>
          </a:p>
          <a:p>
            <a:endParaRPr lang="en-US" dirty="0"/>
          </a:p>
          <a:p>
            <a:r>
              <a:rPr lang="en-US" dirty="0"/>
              <a:t>Non-corporate contract vendors will complete their pre-populated NC WIC Information Update form, an eWIC Update for Non-corporate vendors form and a Verification of Attendance form. All forms need to be completed accurately, honestly and returned to me.</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you have received a pre-populated NC WIC Information Update form. </a:t>
            </a:r>
          </a:p>
          <a:p>
            <a:endParaRPr lang="en-US" dirty="0"/>
          </a:p>
          <a:p>
            <a:r>
              <a:rPr lang="en-US" dirty="0"/>
              <a:t>Please review the form for accuracy and completeness and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the Business Integrity question at the bottom of the form, must be read and answered</a:t>
            </a:r>
          </a:p>
          <a:p>
            <a:r>
              <a:rPr lang="en-US" dirty="0"/>
              <a:t>This form must </a:t>
            </a:r>
            <a:r>
              <a:rPr lang="en-US" b="1" u="sng" dirty="0"/>
              <a:t>only</a:t>
            </a:r>
            <a:r>
              <a:rPr lang="en-US" dirty="0"/>
              <a:t> be signed and dated by the owner or officer </a:t>
            </a:r>
            <a:r>
              <a:rPr lang="en-US" b="1" dirty="0"/>
              <a:t>(No Managers)</a:t>
            </a:r>
          </a:p>
          <a:p>
            <a:endParaRPr lang="en-US" dirty="0"/>
          </a:p>
          <a:p>
            <a:r>
              <a:rPr lang="en-US" dirty="0"/>
              <a:t>Also note, the owner/officer signing should be listed as an owner/officer in section II.</a:t>
            </a:r>
          </a:p>
          <a:p>
            <a:endParaRPr lang="en-US" dirty="0"/>
          </a:p>
          <a:p>
            <a:r>
              <a:rPr lang="en-US" dirty="0"/>
              <a:t>We know there are some stores that have multiple owners and or officers so, </a:t>
            </a:r>
            <a:r>
              <a:rPr lang="en-US" b="1" u="sng" dirty="0"/>
              <a:t>remember that a list must </a:t>
            </a:r>
            <a:r>
              <a:rPr lang="en-US" dirty="0"/>
              <a:t>be included if your store has multiple owners/officers, if they are not already listed on the form. The list should contain at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files current on the type of POS system you have. It will also inform us of any changes such as, intention to upgrade to an integrated system if currently using a stand-beside device. </a:t>
            </a:r>
          </a:p>
          <a:p>
            <a:endParaRPr lang="en-US" dirty="0"/>
          </a:p>
          <a:p>
            <a:r>
              <a:rPr lang="en-US" dirty="0"/>
              <a:t>The information needed regarding the vendor’s cash register system:</a:t>
            </a:r>
          </a:p>
          <a:p>
            <a:pPr marL="285582" indent="-285582">
              <a:buFont typeface="Arial" panose="020B0604020202020204" pitchFamily="34" charset="0"/>
              <a:buChar char="•"/>
            </a:pPr>
            <a:r>
              <a:rPr lang="en-US" dirty="0"/>
              <a:t>Do you have a stand beside device or integrated system</a:t>
            </a:r>
          </a:p>
          <a:p>
            <a:endParaRPr lang="en-US" dirty="0"/>
          </a:p>
          <a:p>
            <a:pPr marL="285582" indent="-285582">
              <a:buFont typeface="Arial" panose="020B0604020202020204" pitchFamily="34" charset="0"/>
              <a:buChar char="•"/>
            </a:pPr>
            <a:r>
              <a:rPr lang="en-US" dirty="0"/>
              <a:t>If system is integrated, you should provide:</a:t>
            </a:r>
          </a:p>
          <a:p>
            <a:pPr marL="894718" lvl="1" indent="-285582">
              <a:buFont typeface="Arial" panose="020B0604020202020204" pitchFamily="34" charset="0"/>
              <a:buChar char="•"/>
            </a:pPr>
            <a:r>
              <a:rPr lang="en-US" dirty="0"/>
              <a:t>Point of Sale Provider, </a:t>
            </a:r>
          </a:p>
          <a:p>
            <a:pPr marL="894718" lvl="1" indent="-285582">
              <a:buFont typeface="Arial" panose="020B0604020202020204" pitchFamily="34" charset="0"/>
              <a:buChar char="•"/>
            </a:pPr>
            <a:r>
              <a:rPr lang="en-US" dirty="0"/>
              <a:t>Third-Party Processor, and</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you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73</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414338"/>
            <a:ext cx="6213475" cy="3495675"/>
          </a:xfrm>
        </p:spPr>
      </p:sp>
      <p:sp>
        <p:nvSpPr>
          <p:cNvPr id="3" name="Notes Placeholder 2"/>
          <p:cNvSpPr>
            <a:spLocks noGrp="1"/>
          </p:cNvSpPr>
          <p:nvPr>
            <p:ph type="body" idx="1"/>
          </p:nvPr>
        </p:nvSpPr>
        <p:spPr>
          <a:xfrm>
            <a:off x="458787" y="4038600"/>
            <a:ext cx="6397625" cy="5410199"/>
          </a:xfrm>
        </p:spPr>
        <p:txBody>
          <a:bodyPr/>
          <a:lstStyle/>
          <a:p>
            <a:r>
              <a:rPr lang="en-US" sz="1450" dirty="0"/>
              <a:t>The reason for this form is:</a:t>
            </a:r>
          </a:p>
          <a:p>
            <a:r>
              <a:rPr lang="en-US" sz="1450" dirty="0"/>
              <a:t>Per the Terms of Vendor Agreement Section I, a vendor must:</a:t>
            </a:r>
            <a:endParaRPr lang="en-US" sz="1450" dirty="0">
              <a:solidFill>
                <a:prstClr val="black">
                  <a:lumMod val="75000"/>
                  <a:lumOff val="25000"/>
                </a:prstClr>
              </a:solidFill>
            </a:endParaRPr>
          </a:p>
          <a:p>
            <a:pPr defTabSz="456862">
              <a:spcBef>
                <a:spcPts val="1000"/>
              </a:spcBef>
              <a:buClr>
                <a:srgbClr val="A53010"/>
              </a:buClr>
              <a:defRPr/>
            </a:pPr>
            <a:r>
              <a:rPr lang="en-US" sz="1450" dirty="0">
                <a:solidFill>
                  <a:prstClr val="black">
                    <a:lumMod val="75000"/>
                    <a:lumOff val="25000"/>
                  </a:prstClr>
                </a:solidFill>
              </a:rPr>
              <a:t>15.	Comply with the following Electronic Benefit Transfer (EBT) provisions in the Terms of Vendor Agreement:</a:t>
            </a:r>
          </a:p>
          <a:p>
            <a:pPr defTabSz="456862">
              <a:spcBef>
                <a:spcPts val="1000"/>
              </a:spcBef>
              <a:buClr>
                <a:srgbClr val="A53010"/>
              </a:buClr>
              <a:defRPr/>
            </a:pPr>
            <a:r>
              <a:rPr lang="en-US" sz="145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sz="1450" dirty="0">
                <a:solidFill>
                  <a:prstClr val="black">
                    <a:lumMod val="75000"/>
                    <a:lumOff val="25000"/>
                  </a:prstClr>
                </a:solidFill>
              </a:rPr>
              <a:t>The following applies:</a:t>
            </a:r>
          </a:p>
          <a:p>
            <a:pPr defTabSz="456862">
              <a:spcBef>
                <a:spcPts val="1000"/>
              </a:spcBef>
              <a:buClr>
                <a:srgbClr val="A53010"/>
              </a:buClr>
              <a:defRPr/>
            </a:pPr>
            <a:r>
              <a:rPr lang="en-US" sz="145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sz="145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74</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You must check off all items received in your training packet.</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 the store representative attending training needs to print and sign their name on the verification of attendance and date the form.</a:t>
            </a:r>
          </a:p>
          <a:p>
            <a:endParaRPr lang="en-US" dirty="0">
              <a:cs typeface="Times New Roman" panose="02020603050405020304" pitchFamily="18" charset="0"/>
            </a:endParaRPr>
          </a:p>
          <a:p>
            <a:r>
              <a:rPr lang="en-US" dirty="0">
                <a:cs typeface="Times New Roman" panose="02020603050405020304" pitchFamily="18" charset="0"/>
              </a:rPr>
              <a:t>If multiple employees are attending training right now, I only need one verification of attendance form submitted. </a:t>
            </a:r>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75</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745396" y="4630577"/>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895350"/>
            <a:ext cx="6448425" cy="3629025"/>
          </a:xfrm>
        </p:spPr>
      </p:sp>
      <p:sp>
        <p:nvSpPr>
          <p:cNvPr id="3" name="Notes Placeholder 2"/>
          <p:cNvSpPr>
            <a:spLocks noGrp="1"/>
          </p:cNvSpPr>
          <p:nvPr>
            <p:ph type="body" idx="1"/>
          </p:nvPr>
        </p:nvSpPr>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78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79</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3" y="4630579"/>
            <a:ext cx="628153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exempt infant formula and WIC-eligible nutritionals.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5D05-E11C-4DBE-9815-8EDF4763BB70}"/>
              </a:ext>
            </a:extLst>
          </p:cNvPr>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A62241-B188-4BEC-91F6-34F9795D362C}"/>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287F-4586-4E90-9460-42A690084D39}"/>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F4C7CC98-70E8-4885-9B37-2C8C5BF3E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70CF3B-94B8-47C8-80D2-9F983FF7F4D9}"/>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423211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FE69-27F7-41C1-BF63-68D96105D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36DC0-B05E-4E5A-9135-9BB686BBA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CCFD4-1FC0-4A2E-AB81-765D5D852BCC}"/>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E3767D8E-C385-4B97-8B27-E8A4DEC0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0DAC62-5C65-4652-A341-D5DCA656D607}"/>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5008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0A8D6-D7FE-4C5E-9903-15D450FDE35D}"/>
              </a:ext>
            </a:extLst>
          </p:cNvPr>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6EB52A-8679-4EDB-A3DB-B7F483DF4EB4}"/>
              </a:ext>
            </a:extLst>
          </p:cNvPr>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A038C-F666-49A8-A250-62665A057049}"/>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BF8C7F97-1A7B-49EF-BBFC-B1C2BFF68D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97A08-A3B4-4E63-89CF-630C55CF340D}"/>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681689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5335-45EC-47B9-9767-778F67171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EE11B-0107-4259-BF4B-4F626A3D7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5640C5-6CD8-439D-8D9E-3625FEF4CE62}"/>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8D719080-DB1B-490A-B48E-CF421AD603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58F2C4-0DCF-4275-9201-CFD13EFA96D3}"/>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90876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B66E-75C6-4220-ADCA-C252D5B8BDD4}"/>
              </a:ext>
            </a:extLst>
          </p:cNvPr>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BA378E-72AB-4242-B50F-590B79883A20}"/>
              </a:ext>
            </a:extLst>
          </p:cNvPr>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D31D9-AF25-49D4-B517-41523FB8136D}"/>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DFA5769C-613D-4135-B323-172684FE69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4547C7-FEF1-4AE7-B9F8-5D2F4CC62652}"/>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26672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EB8C-0BEC-4AC8-8B01-C581E52EB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CE1197-CA0A-4B72-80EB-C77C81984743}"/>
              </a:ext>
            </a:extLst>
          </p:cNvPr>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23237-BF2B-467D-B85C-82D9A1F368C9}"/>
              </a:ext>
            </a:extLst>
          </p:cNvPr>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A9EEEE-9745-4524-8AA8-3B04C3EDF7C9}"/>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6" name="Footer Placeholder 5">
            <a:extLst>
              <a:ext uri="{FF2B5EF4-FFF2-40B4-BE49-F238E27FC236}">
                <a16:creationId xmlns:a16="http://schemas.microsoft.com/office/drawing/2014/main" id="{46067D3E-B693-43DC-884F-5C254D4BF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FC3256-98DD-479C-9411-B67E5293AE5B}"/>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23923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01AC-6FCD-4A5E-B032-E2E0F4CAF1F3}"/>
              </a:ext>
            </a:extLst>
          </p:cNvPr>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20D86-646C-41A1-A05A-ADF714A8663C}"/>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9B499-3C84-4604-8B38-704B5E95303F}"/>
              </a:ext>
            </a:extLst>
          </p:cNvPr>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742B72-8E6B-43B3-AA8C-E632804D9BB9}"/>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13899-045A-4534-B1E5-7F8B14ADE16D}"/>
              </a:ext>
            </a:extLst>
          </p:cNvPr>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B3739-DBD5-4EC5-9C7D-8729BB1CE8C6}"/>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8" name="Footer Placeholder 7">
            <a:extLst>
              <a:ext uri="{FF2B5EF4-FFF2-40B4-BE49-F238E27FC236}">
                <a16:creationId xmlns:a16="http://schemas.microsoft.com/office/drawing/2014/main" id="{E7309C9C-22C8-4F38-91CA-FD7D5992CD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0E4B17-9970-402E-8AA5-B620376DF8F5}"/>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0076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F9CC-A658-490E-BC37-7F06E57BD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280077-3402-410E-B228-039346DF44D6}"/>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4" name="Footer Placeholder 3">
            <a:extLst>
              <a:ext uri="{FF2B5EF4-FFF2-40B4-BE49-F238E27FC236}">
                <a16:creationId xmlns:a16="http://schemas.microsoft.com/office/drawing/2014/main" id="{6FD6DF4C-F131-4EBE-ABF0-5879CB6129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04C180-29F5-421B-BF79-4C8E1153714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8460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46B92-F5C5-4E92-95B1-9C14A54E8D88}"/>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3" name="Footer Placeholder 2">
            <a:extLst>
              <a:ext uri="{FF2B5EF4-FFF2-40B4-BE49-F238E27FC236}">
                <a16:creationId xmlns:a16="http://schemas.microsoft.com/office/drawing/2014/main" id="{9FD951AE-291C-46BC-B519-F00AF86F23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C2698A-BF56-4061-B9AD-AA7C0115425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18409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03E89-3C8E-4FA2-A68A-2403B7B78CC2}"/>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39245A-DB45-4C4C-A40E-943A8BE018A3}"/>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383BA-C0FC-4CBF-BEFD-ED3D3BCF958A}"/>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FADDA-E519-40B3-9F67-8E421B95000E}"/>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6" name="Footer Placeholder 5">
            <a:extLst>
              <a:ext uri="{FF2B5EF4-FFF2-40B4-BE49-F238E27FC236}">
                <a16:creationId xmlns:a16="http://schemas.microsoft.com/office/drawing/2014/main" id="{D84226B9-AF5F-4CE3-BD06-55EF6D7661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9A0D5-9926-4C81-AB83-4FDF31C29356}"/>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4665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44B2-A637-4196-BE11-63910BE996B4}"/>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8E5A15-E7BC-4CBF-B14F-2254E5D0FD26}"/>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EB70FE-0341-4462-8B76-DFFDB17D781B}"/>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11FC0-B368-42D9-891F-C3B19B9DD1A0}"/>
              </a:ext>
            </a:extLst>
          </p:cNvPr>
          <p:cNvSpPr>
            <a:spLocks noGrp="1"/>
          </p:cNvSpPr>
          <p:nvPr>
            <p:ph type="dt" sz="half" idx="10"/>
          </p:nvPr>
        </p:nvSpPr>
        <p:spPr/>
        <p:txBody>
          <a:bodyPr/>
          <a:lstStyle/>
          <a:p>
            <a:fld id="{83BBFADC-FA89-4C10-977E-DBAA704E0341}" type="datetimeFigureOut">
              <a:rPr lang="en-US" smtClean="0"/>
              <a:t>6/9/2022</a:t>
            </a:fld>
            <a:endParaRPr lang="en-US" dirty="0"/>
          </a:p>
        </p:txBody>
      </p:sp>
      <p:sp>
        <p:nvSpPr>
          <p:cNvPr id="6" name="Footer Placeholder 5">
            <a:extLst>
              <a:ext uri="{FF2B5EF4-FFF2-40B4-BE49-F238E27FC236}">
                <a16:creationId xmlns:a16="http://schemas.microsoft.com/office/drawing/2014/main" id="{15295191-74DA-4118-95AA-C234FF67DF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01F7EC-C8DB-4D99-ACB9-6B3DB11D9090}"/>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3920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982CE-DA0D-4324-80A3-91BC71571F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64FA8-9C3B-4580-AD1B-34AAE53BEEA4}"/>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B45F-8876-486E-BC6B-BAAFFE05AC0E}"/>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BFADC-FA89-4C10-977E-DBAA704E0341}" type="datetimeFigureOut">
              <a:rPr lang="en-US" smtClean="0"/>
              <a:t>6/9/2022</a:t>
            </a:fld>
            <a:endParaRPr lang="en-US" dirty="0"/>
          </a:p>
        </p:txBody>
      </p:sp>
      <p:sp>
        <p:nvSpPr>
          <p:cNvPr id="5" name="Footer Placeholder 4">
            <a:extLst>
              <a:ext uri="{FF2B5EF4-FFF2-40B4-BE49-F238E27FC236}">
                <a16:creationId xmlns:a16="http://schemas.microsoft.com/office/drawing/2014/main" id="{F51AB696-59F5-4810-9070-6377F31A567C}"/>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8667F26-77AE-41D3-BE01-1D6E718F542C}"/>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4EBC1-6586-4AC8-912A-C03F026076D6}" type="slidenum">
              <a:rPr lang="en-US" smtClean="0"/>
              <a:t>‹#›</a:t>
            </a:fld>
            <a:endParaRPr lang="en-US" dirty="0"/>
          </a:p>
        </p:txBody>
      </p:sp>
    </p:spTree>
    <p:extLst>
      <p:ext uri="{BB962C8B-B14F-4D97-AF65-F5344CB8AC3E}">
        <p14:creationId xmlns:p14="http://schemas.microsoft.com/office/powerpoint/2010/main" val="238782532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hyperlink" Target="https://www.nutritionnc.com/wic/vendor.htm"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hyperlink" Target="http://www.nutritionnc.com/wic/vendor.htm"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5.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6.jpe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93.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7.jpeg"/><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03.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8.jpe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5.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38.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9.png"/><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7.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image" Target="../media/image10.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41.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5.xml"/></Relationships>
</file>

<file path=ppt/slides/_rels/slide42.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notesSlide" Target="../notesSlides/notesSlide4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tags" Target="../tags/tag139.xml"/></Relationships>
</file>

<file path=ppt/slides/_rels/slide43.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notesSlide" Target="../notesSlides/notesSlide43.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tags" Target="../tags/tag144.xml"/></Relationships>
</file>

<file path=ppt/slides/_rels/slide44.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51.xml"/><Relationship Id="rId7" Type="http://schemas.openxmlformats.org/officeDocument/2006/relationships/oleObject" Target="../embeddings/oleObject1.bin"/><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152.xml"/></Relationships>
</file>

<file path=ppt/slides/_rels/slide46.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12.png"/><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16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163.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6.xml"/><Relationship Id="rId7" Type="http://schemas.openxmlformats.org/officeDocument/2006/relationships/diagramData" Target="../diagrams/data1.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notesSlide" Target="../notesSlides/notesSlide50.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7.xml"/><Relationship Id="rId9"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notesSlide" Target="../notesSlides/notesSlide52.xml"/><Relationship Id="rId5" Type="http://schemas.openxmlformats.org/officeDocument/2006/relationships/slideLayout" Target="../slideLayouts/slideLayout2.xml"/><Relationship Id="rId4" Type="http://schemas.openxmlformats.org/officeDocument/2006/relationships/tags" Target="../tags/tag174.xml"/></Relationships>
</file>

<file path=ppt/slides/_rels/slide53.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notesSlide" Target="../notesSlides/notesSlide55.xml"/><Relationship Id="rId5" Type="http://schemas.openxmlformats.org/officeDocument/2006/relationships/slideLayout" Target="../slideLayouts/slideLayout2.xml"/><Relationship Id="rId4" Type="http://schemas.openxmlformats.org/officeDocument/2006/relationships/tags" Target="../tags/tag184.xml"/></Relationships>
</file>

<file path=ppt/slides/_rels/slide56.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notesSlide" Target="../notesSlides/notesSlide56.xml"/><Relationship Id="rId5" Type="http://schemas.openxmlformats.org/officeDocument/2006/relationships/slideLayout" Target="../slideLayouts/slideLayout2.xml"/><Relationship Id="rId4" Type="http://schemas.openxmlformats.org/officeDocument/2006/relationships/tags" Target="../tags/tag188.xml"/></Relationships>
</file>

<file path=ppt/slides/_rels/slide5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notesSlide" Target="../notesSlides/notesSlide63.xml"/><Relationship Id="rId5" Type="http://schemas.openxmlformats.org/officeDocument/2006/relationships/slideLayout" Target="../slideLayouts/slideLayout2.xml"/><Relationship Id="rId4" Type="http://schemas.openxmlformats.org/officeDocument/2006/relationships/tags" Target="../tags/tag210.xml"/></Relationships>
</file>

<file path=ppt/slides/_rels/slide64.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19.jpe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65.xml"/><Relationship Id="rId5" Type="http://schemas.openxmlformats.org/officeDocument/2006/relationships/slideLayout" Target="../slideLayouts/slideLayout2.xml"/><Relationship Id="rId4" Type="http://schemas.openxmlformats.org/officeDocument/2006/relationships/tags" Target="../tags/tag217.xml"/></Relationships>
</file>

<file path=ppt/slides/_rels/slide66.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hyperlink" Target="https://www.nutritionnc.com/wic/vendor.htm" TargetMode="External"/><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hyperlink" Target="http://nutritionnc.com/wic/vendor.htm" TargetMode="Externa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notesSlide" Target="../notesSlides/notesSlide67.xml"/><Relationship Id="rId5" Type="http://schemas.openxmlformats.org/officeDocument/2006/relationships/slideLayout" Target="../slideLayouts/slideLayout2.xml"/><Relationship Id="rId4" Type="http://schemas.openxmlformats.org/officeDocument/2006/relationships/tags" Target="../tags/tag224.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xml"/><Relationship Id="rId1" Type="http://schemas.openxmlformats.org/officeDocument/2006/relationships/tags" Target="../tags/tag225.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7.xml"/><Relationship Id="rId1" Type="http://schemas.openxmlformats.org/officeDocument/2006/relationships/tags" Target="../tags/tag226.xml"/><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24.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20.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230.xml"/><Relationship Id="rId5" Type="http://schemas.openxmlformats.org/officeDocument/2006/relationships/image" Target="../media/image21.png"/><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231.xml"/><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23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233.xml"/><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76.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77.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image" Target="../media/image24.jpeg"/><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77.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78.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5" Type="http://schemas.openxmlformats.org/officeDocument/2006/relationships/notesSlide" Target="../notesSlides/notesSlide78.xml"/><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24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8.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4.jpe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drawing&#10;&#10;Description automatically generated">
            <a:extLst>
              <a:ext uri="{FF2B5EF4-FFF2-40B4-BE49-F238E27FC236}">
                <a16:creationId xmlns:a16="http://schemas.microsoft.com/office/drawing/2014/main" id="{44F82290-7DE7-4B2A-9DC9-3A9A0D00A2E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362" b="89980" l="759" r="94153">
                        <a14:foregroundMark x1="9719" y1="54806" x2="9719" y2="54806"/>
                        <a14:foregroundMark x1="987" y1="54806" x2="987" y2="54806"/>
                        <a14:foregroundMark x1="23842" y1="64213" x2="23842" y2="64213"/>
                        <a14:foregroundMark x1="30828" y1="48466" x2="30828" y2="48466"/>
                        <a14:foregroundMark x1="37282" y1="7566" x2="37282" y2="7566"/>
                        <a14:foregroundMark x1="46697" y1="48466" x2="46697" y2="48466"/>
                        <a14:foregroundMark x1="51936" y1="48466" x2="51936" y2="48466"/>
                        <a14:foregroundMark x1="54897" y1="48466" x2="54897" y2="48466"/>
                        <a14:foregroundMark x1="58390" y1="45399" x2="58390" y2="45399"/>
                        <a14:foregroundMark x1="63629" y1="48466" x2="63629" y2="48466"/>
                        <a14:foregroundMark x1="67198" y1="48466" x2="67198" y2="48466"/>
                        <a14:foregroundMark x1="74184" y1="50102" x2="74184" y2="50102"/>
                        <a14:foregroundMark x1="77145" y1="50102" x2="77145" y2="50102"/>
                        <a14:foregroundMark x1="83599" y1="46830" x2="83599" y2="46830"/>
                        <a14:foregroundMark x1="81245" y1="46830" x2="81245" y2="46830"/>
                        <a14:foregroundMark x1="88307" y1="48466" x2="88307" y2="48466"/>
                        <a14:foregroundMark x1="91800" y1="48466" x2="91800" y2="48466"/>
                        <a14:foregroundMark x1="94153" y1="48466" x2="94153" y2="48466"/>
                        <a14:backgroundMark x1="55505" y1="44581" x2="55505" y2="44581"/>
                        <a14:backgroundMark x1="81321" y1="48262" x2="81321" y2="48262"/>
                        <a14:backgroundMark x1="81017" y1="46421" x2="81017" y2="46421"/>
                        <a14:backgroundMark x1="76538" y1="44581" x2="76538" y2="44581"/>
                        <a14:backgroundMark x1="72513" y1="47239" x2="72513" y2="47239"/>
                        <a14:backgroundMark x1="94913" y1="48262" x2="94913" y2="48262"/>
                      </a14:backgroundRemoval>
                    </a14:imgEffect>
                  </a14:imgLayer>
                </a14:imgProps>
              </a:ext>
              <a:ext uri="{28A0092B-C50C-407E-A947-70E740481C1C}">
                <a14:useLocalDpi xmlns:a14="http://schemas.microsoft.com/office/drawing/2010/main" val="0"/>
              </a:ext>
            </a:extLst>
          </a:blip>
          <a:stretch>
            <a:fillRect/>
          </a:stretch>
        </p:blipFill>
        <p:spPr>
          <a:xfrm>
            <a:off x="987502" y="4953000"/>
            <a:ext cx="3014201" cy="1115253"/>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499826" y="853460"/>
            <a:ext cx="9185773" cy="4321348"/>
          </a:xfrm>
        </p:spPr>
        <p:txBody>
          <a:bodyPr vert="horz" lIns="91440" tIns="45720" rIns="91440" bIns="45720" rtlCol="0" anchor="b">
            <a:normAutofit/>
          </a:bodyPr>
          <a:lstStyle/>
          <a:p>
            <a:pPr algn="ctr"/>
            <a:r>
              <a:rPr lang="en-US" sz="4800" b="1" kern="1200" cap="all" dirty="0">
                <a:solidFill>
                  <a:schemeClr val="tx1"/>
                </a:solidFill>
                <a:latin typeface="+mj-lt"/>
                <a:ea typeface="+mj-ea"/>
                <a:cs typeface="+mj-cs"/>
              </a:rPr>
              <a:t>Annual Training for Currently Authorized WIC Free-standing Pharmacies </a:t>
            </a:r>
            <a:br>
              <a:rPr lang="en-US" sz="4800" b="1" kern="1200" cap="all" dirty="0">
                <a:solidFill>
                  <a:schemeClr val="tx1"/>
                </a:solidFill>
                <a:latin typeface="+mj-lt"/>
                <a:ea typeface="+mj-ea"/>
                <a:cs typeface="+mj-cs"/>
              </a:rPr>
            </a:br>
            <a:r>
              <a:rPr lang="en-US" sz="4800" b="1" kern="1200" cap="all" dirty="0">
                <a:solidFill>
                  <a:schemeClr val="tx1"/>
                </a:solidFill>
                <a:latin typeface="+mj-lt"/>
                <a:ea typeface="+mj-ea"/>
                <a:cs typeface="+mj-cs"/>
              </a:rPr>
              <a:t>2022</a:t>
            </a:r>
            <a:br>
              <a:rPr lang="en-US" sz="2600" b="1" kern="1200" cap="all" dirty="0">
                <a:solidFill>
                  <a:schemeClr val="tx1"/>
                </a:solidFill>
                <a:effectLst>
                  <a:outerShdw blurRad="38100" dist="38100" dir="2700000" algn="tl">
                    <a:srgbClr val="000000">
                      <a:alpha val="43137"/>
                    </a:srgbClr>
                  </a:outerShdw>
                </a:effectLst>
                <a:latin typeface="+mj-lt"/>
                <a:ea typeface="+mj-ea"/>
                <a:cs typeface="+mj-cs"/>
              </a:rPr>
            </a:br>
            <a:endParaRPr lang="en-US" sz="2600" b="1" kern="1200" cap="all" dirty="0">
              <a:solidFill>
                <a:schemeClr val="tx1"/>
              </a:solidFill>
              <a:latin typeface="+mj-lt"/>
              <a:ea typeface="+mj-ea"/>
              <a:cs typeface="+mj-cs"/>
            </a:endParaRPr>
          </a:p>
        </p:txBody>
      </p:sp>
    </p:spTree>
    <p:custDataLst>
      <p:tags r:id="rId1"/>
    </p:custDataLst>
    <p:extLst>
      <p:ext uri="{BB962C8B-B14F-4D97-AF65-F5344CB8AC3E}">
        <p14:creationId xmlns:p14="http://schemas.microsoft.com/office/powerpoint/2010/main" val="163952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500" b="1" dirty="0">
                <a:ea typeface="Tahoma" pitchFamily="34" charset="0"/>
                <a:cs typeface="Tahoma" pitchFamily="34" charset="0"/>
              </a:rPr>
              <a:t>Annual Vendor Renewal Process</a:t>
            </a:r>
          </a:p>
        </p:txBody>
      </p:sp>
      <p:sp>
        <p:nvSpPr>
          <p:cNvPr id="4" name="Content Placeholder 3"/>
          <p:cNvSpPr>
            <a:spLocks noGrp="1"/>
          </p:cNvSpPr>
          <p:nvPr>
            <p:ph idx="1"/>
            <p:custDataLst>
              <p:tags r:id="rId3"/>
            </p:custDataLst>
          </p:nvPr>
        </p:nvSpPr>
        <p:spPr>
          <a:xfrm>
            <a:off x="5928156" y="990600"/>
            <a:ext cx="5500256" cy="5240557"/>
          </a:xfrm>
        </p:spPr>
        <p:txBody>
          <a:bodyPr anchor="ctr">
            <a:normAutofit/>
          </a:bodyPr>
          <a:lstStyle/>
          <a:p>
            <a:pPr marL="0" indent="0">
              <a:lnSpc>
                <a:spcPct val="0"/>
              </a:lnSpc>
              <a:spcBef>
                <a:spcPts val="0"/>
              </a:spcBef>
              <a:buNone/>
            </a:pPr>
            <a:r>
              <a:rPr lang="en-US" dirty="0">
                <a:latin typeface="+mj-lt"/>
                <a:ea typeface="Tahoma" pitchFamily="34" charset="0"/>
                <a:cs typeface="Tahoma" pitchFamily="34" charset="0"/>
              </a:rPr>
              <a:t>All pharmacies must:</a:t>
            </a:r>
          </a:p>
          <a:p>
            <a:pPr marL="457200" indent="-412750">
              <a:spcAft>
                <a:spcPts val="600"/>
              </a:spcAft>
            </a:pPr>
            <a:r>
              <a:rPr lang="en-US" dirty="0">
                <a:latin typeface="+mj-lt"/>
                <a:ea typeface="Tahoma" pitchFamily="34" charset="0"/>
                <a:cs typeface="Tahoma" pitchFamily="34" charset="0"/>
              </a:rPr>
              <a:t>Comply with program policies:</a:t>
            </a:r>
          </a:p>
          <a:p>
            <a:pPr lvl="1">
              <a:buFont typeface="Wingdings" panose="05000000000000000000" pitchFamily="2" charset="2"/>
              <a:buChar char="ü"/>
            </a:pPr>
            <a:r>
              <a:rPr lang="en-US" sz="2800" dirty="0">
                <a:latin typeface="+mj-lt"/>
                <a:ea typeface="Tahoma" pitchFamily="34" charset="0"/>
                <a:cs typeface="Tahoma" pitchFamily="34" charset="0"/>
              </a:rPr>
              <a:t>Meet all current selection criteria related to pharmacies</a:t>
            </a:r>
          </a:p>
          <a:p>
            <a:pPr lvl="1">
              <a:buFont typeface="Wingdings" panose="05000000000000000000" pitchFamily="2" charset="2"/>
              <a:buChar char="ü"/>
            </a:pPr>
            <a:r>
              <a:rPr lang="en-US" sz="2800" dirty="0">
                <a:latin typeface="+mj-lt"/>
                <a:ea typeface="Tahoma" pitchFamily="34" charset="0"/>
                <a:cs typeface="Tahoma"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600" dirty="0">
                <a:latin typeface="+mj-lt"/>
                <a:ea typeface="Tahoma" pitchFamily="34" charset="0"/>
                <a:cs typeface="Tahoma" pitchFamily="34" charset="0"/>
              </a:rPr>
              <a:t>eWIC Requirements</a:t>
            </a:r>
          </a:p>
        </p:txBody>
      </p:sp>
    </p:spTree>
    <p:custDataLst>
      <p:tags r:id="rId1"/>
    </p:custDataLst>
    <p:extLst>
      <p:ext uri="{BB962C8B-B14F-4D97-AF65-F5344CB8AC3E}">
        <p14:creationId xmlns:p14="http://schemas.microsoft.com/office/powerpoint/2010/main" val="237779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000" b="1" dirty="0">
                <a:ea typeface="Tahoma" pitchFamily="34" charset="0"/>
                <a:cs typeface="Tahoma" pitchFamily="34" charset="0"/>
              </a:rPr>
              <a:t>Annual Vendor Renewal Process continued</a:t>
            </a:r>
          </a:p>
        </p:txBody>
      </p:sp>
      <p:sp>
        <p:nvSpPr>
          <p:cNvPr id="4" name="Content Placeholder 3"/>
          <p:cNvSpPr>
            <a:spLocks noGrp="1"/>
          </p:cNvSpPr>
          <p:nvPr>
            <p:ph idx="1"/>
            <p:custDataLst>
              <p:tags r:id="rId3"/>
            </p:custDataLst>
          </p:nvPr>
        </p:nvSpPr>
        <p:spPr>
          <a:xfrm>
            <a:off x="6094412" y="623275"/>
            <a:ext cx="5257799" cy="5607882"/>
          </a:xfrm>
        </p:spPr>
        <p:txBody>
          <a:bodyPr anchor="ctr">
            <a:normAutofit/>
          </a:bodyPr>
          <a:lstStyle/>
          <a:p>
            <a:pPr marL="457200" indent="-412750"/>
            <a:r>
              <a:rPr lang="en-US" sz="2400" dirty="0">
                <a:ea typeface="Tahoma" pitchFamily="34" charset="0"/>
                <a:cs typeface="Tahoma" pitchFamily="34" charset="0"/>
              </a:rPr>
              <a:t>Attend annual vendor training:</a:t>
            </a:r>
          </a:p>
          <a:p>
            <a:pPr lvl="1">
              <a:buFont typeface="Wingdings" panose="05000000000000000000" pitchFamily="2" charset="2"/>
              <a:buChar char="ü"/>
            </a:pPr>
            <a:r>
              <a:rPr lang="en-US" dirty="0">
                <a:ea typeface="Tahoma" pitchFamily="34" charset="0"/>
                <a:cs typeface="Tahoma" pitchFamily="34" charset="0"/>
              </a:rPr>
              <a:t>Train all staff to properly transact eWIC only for exempt infant formula and WIC-eligible nutritionals</a:t>
            </a:r>
          </a:p>
          <a:p>
            <a:pPr marL="615950" indent="-571500">
              <a:spcAft>
                <a:spcPts val="600"/>
              </a:spcAft>
            </a:pPr>
            <a:r>
              <a:rPr lang="en-US" sz="2400" dirty="0">
                <a:ea typeface="Tahoma" pitchFamily="34" charset="0"/>
                <a:cs typeface="Tahoma" pitchFamily="34" charset="0"/>
              </a:rPr>
              <a:t>Complete vendor-related forms:</a:t>
            </a:r>
          </a:p>
          <a:p>
            <a:pPr lvl="1" fontAlgn="auto">
              <a:buFont typeface="Wingdings" panose="05000000000000000000" pitchFamily="2" charset="2"/>
              <a:buChar char="ü"/>
            </a:pPr>
            <a:r>
              <a:rPr lang="en-US" b="0" i="0" dirty="0">
                <a:effectLst/>
              </a:rPr>
              <a:t>NC WIC Information Update - (Non-Corporate contract vendors) – Pre-populated</a:t>
            </a:r>
          </a:p>
          <a:p>
            <a:pPr lvl="1" fontAlgn="auto">
              <a:buFont typeface="Wingdings" panose="05000000000000000000" pitchFamily="2" charset="2"/>
              <a:buChar char="ü"/>
            </a:pPr>
            <a:r>
              <a:rPr lang="en-US" b="0" i="0" dirty="0">
                <a:effectLst/>
              </a:rPr>
              <a:t>eWIC Update for Non-Corporate contract vendors</a:t>
            </a:r>
          </a:p>
          <a:p>
            <a:pPr lvl="1" fontAlgn="auto">
              <a:buFont typeface="Wingdings" panose="05000000000000000000" pitchFamily="2" charset="2"/>
              <a:buChar char="ü"/>
            </a:pPr>
            <a:r>
              <a:rPr lang="en-US" b="0" i="0" dirty="0">
                <a:effectLst/>
              </a:rPr>
              <a:t>Verification of Attendance – All vendors</a:t>
            </a:r>
          </a:p>
        </p:txBody>
      </p:sp>
    </p:spTree>
    <p:custDataLst>
      <p:tags r:id="rId1"/>
    </p:custDataLst>
    <p:extLst>
      <p:ext uri="{BB962C8B-B14F-4D97-AF65-F5344CB8AC3E}">
        <p14:creationId xmlns:p14="http://schemas.microsoft.com/office/powerpoint/2010/main" val="81667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91" name="Rectangle 3"/>
          <p:cNvSpPr>
            <a:spLocks noGrp="1" noChangeArrowheads="1"/>
          </p:cNvSpPr>
          <p:nvPr>
            <p:ph type="title"/>
            <p:custDataLst>
              <p:tags r:id="rId2"/>
            </p:custDataLst>
          </p:nvPr>
        </p:nvSpPr>
        <p:spPr>
          <a:xfrm>
            <a:off x="1284905" y="724137"/>
            <a:ext cx="8072712" cy="1618489"/>
          </a:xfrm>
        </p:spPr>
        <p:txBody>
          <a:bodyPr anchor="ctr">
            <a:normAutofit/>
          </a:bodyPr>
          <a:lstStyle/>
          <a:p>
            <a:pPr eaLnBrk="1" hangingPunct="1"/>
            <a:r>
              <a:rPr lang="en-US" sz="7100" b="1" dirty="0">
                <a:ea typeface="Tahoma" pitchFamily="34" charset="0"/>
                <a:cs typeface="Tahoma" pitchFamily="34" charset="0"/>
              </a:rPr>
              <a:t>Selection Criteria</a:t>
            </a:r>
          </a:p>
        </p:txBody>
      </p:sp>
      <p:sp>
        <p:nvSpPr>
          <p:cNvPr id="12292" name="Rectangle 4"/>
          <p:cNvSpPr>
            <a:spLocks noGrp="1" noChangeArrowheads="1"/>
          </p:cNvSpPr>
          <p:nvPr>
            <p:ph idx="1"/>
            <p:custDataLst>
              <p:tags r:id="rId3"/>
            </p:custDataLst>
          </p:nvPr>
        </p:nvSpPr>
        <p:spPr>
          <a:xfrm>
            <a:off x="1211459" y="2133600"/>
            <a:ext cx="9762507" cy="3787668"/>
          </a:xfrm>
        </p:spPr>
        <p:txBody>
          <a:bodyPr anchor="t">
            <a:normAutofit lnSpcReduction="10000"/>
          </a:bodyPr>
          <a:lstStyle/>
          <a:p>
            <a:pPr marL="501650" indent="-457200" eaLnBrk="1" hangingPunct="1"/>
            <a:r>
              <a:rPr lang="en-US" dirty="0">
                <a:ea typeface="Tahoma" pitchFamily="34" charset="0"/>
                <a:cs typeface="Tahoma" pitchFamily="34" charset="0"/>
              </a:rPr>
              <a:t>Established by U.S. Department of Agriculture and NC WIC Program</a:t>
            </a:r>
          </a:p>
          <a:p>
            <a:pPr marL="1081087" lvl="1" indent="-571500">
              <a:buFont typeface="Courier New" panose="02070309020205020404" pitchFamily="49" charset="0"/>
              <a:buChar char="o"/>
            </a:pPr>
            <a:r>
              <a:rPr lang="en-US" sz="2800" i="0" dirty="0">
                <a:ea typeface="Tahoma" pitchFamily="34" charset="0"/>
                <a:cs typeface="Tahoma" pitchFamily="34" charset="0"/>
              </a:rPr>
              <a:t>20 items:</a:t>
            </a:r>
          </a:p>
          <a:p>
            <a:pPr marL="1254125" lvl="2" indent="-457200"/>
            <a:r>
              <a:rPr lang="en-US" sz="2800" dirty="0">
                <a:ea typeface="Tahoma" pitchFamily="34" charset="0"/>
                <a:cs typeface="Tahoma"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800" dirty="0"/>
              <a:t>Selection criteria is listed in the vendor manual </a:t>
            </a:r>
          </a:p>
          <a:p>
            <a:pPr marL="1828800" lvl="3" indent="-569913">
              <a:buFont typeface="Wingdings" panose="05000000000000000000" pitchFamily="2" charset="2"/>
              <a:buChar char="ü"/>
            </a:pPr>
            <a:r>
              <a:rPr lang="en-US" sz="2800" dirty="0">
                <a:ea typeface="Tahoma" pitchFamily="34" charset="0"/>
                <a:cs typeface="Tahoma" pitchFamily="34" charset="0"/>
              </a:rPr>
              <a:t>SNAP  is the Supplemental Nutrition Assistance Program in NC formerly known as Food Stamps</a:t>
            </a:r>
          </a:p>
          <a:p>
            <a:pPr marL="0" indent="0" eaLnBrk="1" hangingPunct="1">
              <a:buNone/>
            </a:pPr>
            <a:endParaRPr lang="en-US" sz="1900" dirty="0">
              <a:ea typeface="Tahoma" pitchFamily="34" charset="0"/>
              <a:cs typeface="Tahoma" pitchFamily="34" charset="0"/>
            </a:endParaRPr>
          </a:p>
          <a:p>
            <a:pPr marL="0" indent="0" eaLnBrk="1" hangingPunct="1">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a:p>
            <a:pPr marL="0" indent="0">
              <a:buNone/>
            </a:pPr>
            <a:endParaRPr lang="en-US" sz="1900" dirty="0">
              <a:latin typeface="Constantia" panose="02030602050306030303" pitchFamily="18" charset="0"/>
              <a:ea typeface="Tahoma" pitchFamily="34" charset="0"/>
              <a:cs typeface="Tahoma" pitchFamily="34" charset="0"/>
            </a:endParaRPr>
          </a:p>
          <a:p>
            <a:pPr marL="82296" indent="0">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596496"/>
            <a:ext cx="8072712" cy="1618489"/>
          </a:xfrm>
        </p:spPr>
        <p:txBody>
          <a:bodyPr anchor="ctr">
            <a:normAutofit/>
          </a:bodyPr>
          <a:lstStyle/>
          <a:p>
            <a:r>
              <a:rPr lang="en-US" sz="6000" b="1" dirty="0">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4904" y="2362201"/>
            <a:ext cx="9610107" cy="3772788"/>
          </a:xfrm>
        </p:spPr>
        <p:txBody>
          <a:bodyPr anchor="t">
            <a:normAutofit/>
          </a:bodyPr>
          <a:lstStyle/>
          <a:p>
            <a:pPr marL="457200" indent="-412750"/>
            <a:r>
              <a:rPr lang="en-US" sz="3200" dirty="0">
                <a:ea typeface="Tahoma" pitchFamily="34" charset="0"/>
                <a:cs typeface="Tahoma" pitchFamily="34" charset="0"/>
              </a:rPr>
              <a:t>Vendors, their store manager or another authorized pharmacy representative are required to complete annual vendor training each year</a:t>
            </a:r>
          </a:p>
          <a:p>
            <a:pPr marL="457200" indent="-412750">
              <a:buNone/>
            </a:pPr>
            <a:endParaRPr lang="en-US" sz="3200" dirty="0">
              <a:ea typeface="Tahoma" pitchFamily="34" charset="0"/>
              <a:cs typeface="Tahoma" pitchFamily="34" charset="0"/>
            </a:endParaRPr>
          </a:p>
          <a:p>
            <a:pPr marL="457200" indent="-412750"/>
            <a:r>
              <a:rPr lang="en-US" sz="3200" dirty="0">
                <a:ea typeface="Tahoma" pitchFamily="34" charset="0"/>
                <a:cs typeface="Tahoma" pitchFamily="34" charset="0"/>
              </a:rPr>
              <a:t>Failure to complete training by September 30</a:t>
            </a:r>
            <a:r>
              <a:rPr lang="en-US" sz="3200" baseline="30000" dirty="0">
                <a:ea typeface="Tahoma" pitchFamily="34" charset="0"/>
                <a:cs typeface="Tahoma" pitchFamily="34" charset="0"/>
              </a:rPr>
              <a:t>th</a:t>
            </a:r>
            <a:r>
              <a:rPr lang="en-US" sz="3200" dirty="0">
                <a:ea typeface="Tahoma" pitchFamily="34" charset="0"/>
                <a:cs typeface="Tahoma"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8731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35259" y="761331"/>
            <a:ext cx="9914907" cy="1618489"/>
          </a:xfrm>
        </p:spPr>
        <p:txBody>
          <a:bodyPr anchor="ctr">
            <a:normAutofit/>
          </a:bodyPr>
          <a:lstStyle/>
          <a:p>
            <a:r>
              <a:rPr lang="en-US" sz="5500" b="1" dirty="0"/>
              <a:t>Competitive Pricing and Price Limitations </a:t>
            </a:r>
          </a:p>
        </p:txBody>
      </p:sp>
      <p:sp>
        <p:nvSpPr>
          <p:cNvPr id="17411" name="Rectangle 2056"/>
          <p:cNvSpPr>
            <a:spLocks noGrp="1" noChangeArrowheads="1"/>
          </p:cNvSpPr>
          <p:nvPr>
            <p:ph idx="1"/>
            <p:custDataLst>
              <p:tags r:id="rId3"/>
            </p:custDataLst>
          </p:nvPr>
        </p:nvSpPr>
        <p:spPr>
          <a:xfrm>
            <a:off x="1284904" y="2580628"/>
            <a:ext cx="9914907" cy="3650529"/>
          </a:xfrm>
        </p:spPr>
        <p:txBody>
          <a:bodyPr anchor="t">
            <a:normAutofit fontScale="92500" lnSpcReduction="20000"/>
          </a:bodyPr>
          <a:lstStyle/>
          <a:p>
            <a:pPr marL="615950" indent="-571500">
              <a:spcAft>
                <a:spcPts val="600"/>
              </a:spcAft>
            </a:pPr>
            <a:r>
              <a:rPr lang="en-US" sz="2600" dirty="0">
                <a:ea typeface="Tahoma" pitchFamily="34" charset="0"/>
                <a:cs typeface="Tahoma" pitchFamily="34" charset="0"/>
              </a:rPr>
              <a:t>Competitive Pricing:</a:t>
            </a:r>
          </a:p>
          <a:p>
            <a:pPr lvl="1">
              <a:spcAft>
                <a:spcPts val="600"/>
              </a:spcAft>
              <a:buFont typeface="Wingdings" panose="05000000000000000000" pitchFamily="2" charset="2"/>
              <a:buChar char="ü"/>
            </a:pPr>
            <a:r>
              <a:rPr lang="en-US" sz="2600" dirty="0">
                <a:ea typeface="Tahoma" pitchFamily="34" charset="0"/>
                <a:cs typeface="Tahoma" pitchFamily="34" charset="0"/>
              </a:rPr>
              <a:t>The price a vendor charges for supplemental foods compared to other vendors</a:t>
            </a:r>
          </a:p>
          <a:p>
            <a:pPr marL="571500" lvl="1" indent="-571500">
              <a:spcAft>
                <a:spcPts val="600"/>
              </a:spcAft>
            </a:pPr>
            <a:r>
              <a:rPr lang="en-US" sz="2600" dirty="0">
                <a:ea typeface="Tahoma" pitchFamily="34" charset="0"/>
                <a:cs typeface="Tahoma" pitchFamily="34" charset="0"/>
              </a:rPr>
              <a:t>Price Limitations:</a:t>
            </a:r>
          </a:p>
          <a:p>
            <a:pPr marL="914400" lvl="2" indent="-457200">
              <a:spcAft>
                <a:spcPts val="0"/>
              </a:spcAft>
              <a:buFont typeface="Wingdings" panose="05000000000000000000" pitchFamily="2" charset="2"/>
              <a:buChar char="ü"/>
            </a:pPr>
            <a:r>
              <a:rPr lang="en-US" sz="2600" dirty="0">
                <a:ea typeface="Tahoma" pitchFamily="34" charset="0"/>
                <a:cs typeface="Tahoma" pitchFamily="34" charset="0"/>
              </a:rPr>
              <a:t>Ensures an applicant has and maintains competitive prices as an authorized vendor</a:t>
            </a:r>
          </a:p>
          <a:p>
            <a:pPr marL="615950" indent="-571500">
              <a:spcAft>
                <a:spcPts val="600"/>
              </a:spcAft>
            </a:pPr>
            <a:r>
              <a:rPr lang="en-US" sz="2600" dirty="0">
                <a:ea typeface="Tahoma" pitchFamily="34" charset="0"/>
                <a:cs typeface="Tahoma" pitchFamily="34" charset="0"/>
              </a:rPr>
              <a:t>Peer groups:</a:t>
            </a:r>
          </a:p>
          <a:p>
            <a:pPr marL="914400" lvl="2" indent="-457200">
              <a:spcAft>
                <a:spcPts val="600"/>
              </a:spcAft>
              <a:buFont typeface="Wingdings" panose="05000000000000000000" pitchFamily="2" charset="2"/>
              <a:buChar char="ü"/>
            </a:pPr>
            <a:r>
              <a:rPr lang="en-US" sz="2600" dirty="0">
                <a:ea typeface="Tahoma" pitchFamily="34" charset="0"/>
                <a:cs typeface="Tahoma" pitchFamily="34" charset="0"/>
              </a:rPr>
              <a:t>Not-to-exceed (NTE) prices for each universal product code (UPC) for each WIC supplemental food and contract formula</a:t>
            </a:r>
          </a:p>
          <a:p>
            <a:pPr lvl="1">
              <a:buFont typeface="Wingdings" panose="05000000000000000000" pitchFamily="2" charset="2"/>
              <a:buChar char="ü"/>
            </a:pPr>
            <a:r>
              <a:rPr lang="en-US" sz="2600" dirty="0">
                <a:ea typeface="Tahoma" pitchFamily="34" charset="0"/>
                <a:cs typeface="Tahoma" pitchFamily="34" charset="0"/>
              </a:rPr>
              <a:t>Free-standing pharmacies are </a:t>
            </a:r>
            <a:r>
              <a:rPr lang="en-US" sz="2600" dirty="0">
                <a:solidFill>
                  <a:srgbClr val="FF0000"/>
                </a:solidFill>
                <a:ea typeface="Tahoma" pitchFamily="34" charset="0"/>
                <a:cs typeface="Tahoma" pitchFamily="34" charset="0"/>
              </a:rPr>
              <a:t>not</a:t>
            </a:r>
            <a:r>
              <a:rPr lang="en-US" sz="2600" dirty="0">
                <a:ea typeface="Tahoma" pitchFamily="34" charset="0"/>
                <a:cs typeface="Tahoma" pitchFamily="34" charset="0"/>
              </a:rPr>
              <a:t> subject to NTE guidelines</a:t>
            </a: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24752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474912" y="111074"/>
            <a:ext cx="7239000" cy="729013"/>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4079327319"/>
              </p:ext>
            </p:extLst>
          </p:nvPr>
        </p:nvGraphicFramePr>
        <p:xfrm>
          <a:off x="184683" y="909727"/>
          <a:ext cx="11804511" cy="5614931"/>
        </p:xfrm>
        <a:graphic>
          <a:graphicData uri="http://schemas.openxmlformats.org/drawingml/2006/table">
            <a:tbl>
              <a:tblPr>
                <a:tableStyleId>{5C22544A-7EE6-4342-B048-85BDC9FD1C3A}</a:tableStyleId>
              </a:tblPr>
              <a:tblGrid>
                <a:gridCol w="462800">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custDataLst>
              <p:tags r:id="rId2"/>
            </p:custDataLst>
          </p:nvPr>
        </p:nvSpPr>
        <p:spPr>
          <a:xfrm>
            <a:off x="1020960" y="660863"/>
            <a:ext cx="10143506" cy="1618489"/>
          </a:xfrm>
        </p:spPr>
        <p:txBody>
          <a:bodyPr anchor="ctr">
            <a:normAutofit/>
          </a:bodyPr>
          <a:lstStyle/>
          <a:p>
            <a:r>
              <a:rPr lang="en-US" sz="4500" b="1" dirty="0">
                <a:ea typeface="Tahoma" pitchFamily="34" charset="0"/>
                <a:cs typeface="Tahoma" pitchFamily="34" charset="0"/>
              </a:rPr>
              <a:t>Exempt Infant Formulas &amp; WIC-eligible Nutritionals</a:t>
            </a:r>
          </a:p>
        </p:txBody>
      </p:sp>
      <p:sp>
        <p:nvSpPr>
          <p:cNvPr id="25603" name="Rectangle 3"/>
          <p:cNvSpPr>
            <a:spLocks noGrp="1" noChangeArrowheads="1"/>
          </p:cNvSpPr>
          <p:nvPr>
            <p:ph idx="1"/>
            <p:custDataLst>
              <p:tags r:id="rId3"/>
            </p:custDataLst>
          </p:nvPr>
        </p:nvSpPr>
        <p:spPr>
          <a:xfrm>
            <a:off x="1217612" y="2424761"/>
            <a:ext cx="10143507" cy="3810442"/>
          </a:xfrm>
        </p:spPr>
        <p:txBody>
          <a:bodyPr anchor="t">
            <a:normAutofit/>
          </a:bodyPr>
          <a:lstStyle/>
          <a:p>
            <a:pPr fontAlgn="auto"/>
            <a:r>
              <a:rPr lang="en-US" sz="2400" b="0" i="0" dirty="0">
                <a:effectLst/>
              </a:rPr>
              <a:t>Modified to meet special nutritional needs</a:t>
            </a:r>
          </a:p>
          <a:p>
            <a:pPr lvl="1" fontAlgn="auto">
              <a:buFont typeface="Wingdings" panose="05000000000000000000" pitchFamily="2" charset="2"/>
              <a:buChar char="ü"/>
            </a:pPr>
            <a:r>
              <a:rPr lang="en-US" b="0" i="0" dirty="0">
                <a:effectLst/>
              </a:rPr>
              <a:t>Nutramigen and Pregestimil are examples of exempt formula</a:t>
            </a:r>
          </a:p>
          <a:p>
            <a:pPr lvl="1" fontAlgn="auto">
              <a:buFont typeface="Wingdings" panose="05000000000000000000" pitchFamily="2" charset="2"/>
              <a:buChar char="ü"/>
            </a:pPr>
            <a:r>
              <a:rPr lang="en-US" b="0" i="0" dirty="0">
                <a:effectLst/>
              </a:rPr>
              <a:t>Ensure and Boost are examples of WIC-eligible nutritionals</a:t>
            </a:r>
          </a:p>
          <a:p>
            <a:pPr fontAlgn="auto"/>
            <a:r>
              <a:rPr lang="en-US" sz="2400" b="0" i="0" dirty="0">
                <a:effectLst/>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rPr>
              <a:t>NTEs do not apply – termed “exempt” for this reason</a:t>
            </a:r>
          </a:p>
          <a:p>
            <a:pPr fontAlgn="auto"/>
            <a:r>
              <a:rPr lang="en-US" sz="2400" b="0" i="0" dirty="0">
                <a:effectLst/>
              </a:rPr>
              <a:t>Exempt infant formulas and WIC-eligible nutritionals are listed at </a:t>
            </a:r>
            <a:r>
              <a:rPr lang="en-US" sz="2400" b="0" i="0" dirty="0">
                <a:effectLst/>
                <a:hlinkClick r:id="rId6"/>
              </a:rPr>
              <a:t>https://www.nutritionnc.com/wic/vendor.htm</a:t>
            </a:r>
            <a:r>
              <a:rPr lang="en-US" sz="2400" b="0" i="0" dirty="0">
                <a:effectLst/>
              </a:rPr>
              <a:t> </a:t>
            </a:r>
          </a:p>
          <a:p>
            <a:pPr fontAlgn="auto"/>
            <a:r>
              <a:rPr lang="en-US" sz="2400" b="0" i="0" dirty="0">
                <a:effectLst/>
              </a:rPr>
              <a:t>Does not include contract milk-based or soy-based formulas</a:t>
            </a:r>
          </a:p>
          <a:p>
            <a:pPr>
              <a:buFont typeface="Wingdings" panose="05000000000000000000" pitchFamily="2" charset="2"/>
              <a:buChar char="§"/>
            </a:pPr>
            <a:endParaRPr lang="en-US" sz="1500" dirty="0">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sz="1500" b="1" dirty="0">
              <a:latin typeface="Constantia" panose="02030602050306030303" pitchFamily="18" charset="0"/>
              <a:ea typeface="Tahoma" pitchFamily="34" charset="0"/>
              <a:cs typeface="Tahoma" pitchFamily="34" charset="0"/>
            </a:endParaRPr>
          </a:p>
          <a:p>
            <a:pPr eaLnBrk="1" hangingPunct="1">
              <a:buFontTx/>
              <a:buNone/>
            </a:pPr>
            <a:endParaRPr lang="en-US" sz="1500" b="1"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987998" y="508620"/>
            <a:ext cx="10209429" cy="1618489"/>
          </a:xfrm>
        </p:spPr>
        <p:txBody>
          <a:bodyPr anchor="ctr">
            <a:normAutofit/>
          </a:bodyPr>
          <a:lstStyle/>
          <a:p>
            <a:r>
              <a:rPr lang="en-US" sz="4500" b="1" dirty="0">
                <a:ea typeface="Tahoma" pitchFamily="34" charset="0"/>
                <a:cs typeface="Tahoma"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1284904" y="2241765"/>
            <a:ext cx="9381507" cy="3778036"/>
          </a:xfrm>
        </p:spPr>
        <p:txBody>
          <a:bodyPr anchor="t">
            <a:normAutofit fontScale="92500" lnSpcReduction="10000"/>
          </a:bodyPr>
          <a:lstStyle/>
          <a:p>
            <a:pPr marL="457200" indent="-412750" eaLnBrk="1" hangingPunct="1"/>
            <a:r>
              <a:rPr lang="en-US" dirty="0">
                <a:latin typeface="+mj-lt"/>
                <a:ea typeface="Tahoma" pitchFamily="34" charset="0"/>
                <a:cs typeface="Tahoma" pitchFamily="34" charset="0"/>
              </a:rPr>
              <a:t>Vendors must purchase and provide exempt infant formula and WIC-eligible nutritionals directly from a State-approved source</a:t>
            </a:r>
          </a:p>
          <a:p>
            <a:pPr marL="457200" indent="-412750">
              <a:buNone/>
            </a:pPr>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Authorized pharmacies will have their WIC Vendor Agreement terminated for failure to comply with these requirements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 list of State-approved sources can be obtained from your Local WIC Agency or found at </a:t>
            </a:r>
            <a:r>
              <a:rPr lang="en-US" dirty="0">
                <a:latin typeface="+mj-lt"/>
                <a:ea typeface="Tahoma" pitchFamily="34" charset="0"/>
                <a:cs typeface="Tahoma" pitchFamily="34" charset="0"/>
                <a:hlinkClick r:id="rId7"/>
              </a:rPr>
              <a:t>www.nutritionnc.com/wic/vendor.htm</a:t>
            </a:r>
            <a:r>
              <a:rPr lang="en-US" dirty="0">
                <a:latin typeface="+mj-lt"/>
                <a:ea typeface="Tahoma" pitchFamily="34" charset="0"/>
                <a:cs typeface="Tahoma" pitchFamily="34" charset="0"/>
              </a:rPr>
              <a:t> </a:t>
            </a:r>
          </a:p>
          <a:p>
            <a:pPr marL="0" indent="0">
              <a:buNone/>
            </a:pPr>
            <a:endParaRPr lang="en-US" sz="2000" dirty="0">
              <a:latin typeface="Constantia" panose="02030602050306030303" pitchFamily="18"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eaLnBrk="1" hangingPunct="1">
              <a:buFontTx/>
              <a:buNone/>
            </a:pPr>
            <a:endParaRPr lang="en-US" sz="20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969644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868559" y="623275"/>
            <a:ext cx="10448307" cy="1618489"/>
          </a:xfrm>
        </p:spPr>
        <p:txBody>
          <a:bodyPr anchor="ctr">
            <a:noAutofit/>
          </a:bodyPr>
          <a:lstStyle/>
          <a:p>
            <a:r>
              <a:rPr lang="en-US" sz="4500" b="1" dirty="0">
                <a:ea typeface="Tahoma" pitchFamily="34" charset="0"/>
                <a:cs typeface="Tahoma" pitchFamily="34" charset="0"/>
              </a:rPr>
              <a:t>Purchasing and Providing Infant Formula From a State-Approved Source continued</a:t>
            </a:r>
          </a:p>
        </p:txBody>
      </p:sp>
      <p:sp>
        <p:nvSpPr>
          <p:cNvPr id="26627" name="Rectangle 3"/>
          <p:cNvSpPr>
            <a:spLocks noGrp="1" noChangeArrowheads="1"/>
          </p:cNvSpPr>
          <p:nvPr>
            <p:ph idx="1"/>
            <p:custDataLst>
              <p:tags r:id="rId3"/>
            </p:custDataLst>
          </p:nvPr>
        </p:nvSpPr>
        <p:spPr>
          <a:xfrm>
            <a:off x="1251258" y="2456740"/>
            <a:ext cx="9686307" cy="3657599"/>
          </a:xfrm>
        </p:spPr>
        <p:txBody>
          <a:bodyPr anchor="t">
            <a:normAutofit lnSpcReduction="10000"/>
          </a:bodyPr>
          <a:lstStyle/>
          <a:p>
            <a:pPr marL="457200" indent="-412750"/>
            <a:r>
              <a:rPr lang="en-US" sz="2400" dirty="0">
                <a:ea typeface="Tahoma" pitchFamily="34" charset="0"/>
                <a:cs typeface="Tahoma" pitchFamily="34" charset="0"/>
              </a:rPr>
              <a:t>Vendors </a:t>
            </a:r>
            <a:r>
              <a:rPr lang="en-US" sz="2400" b="1" dirty="0">
                <a:ea typeface="Tahoma" pitchFamily="34" charset="0"/>
                <a:cs typeface="Tahoma" pitchFamily="34" charset="0"/>
              </a:rPr>
              <a:t>MUST</a:t>
            </a:r>
            <a:r>
              <a:rPr lang="en-US" sz="2400" dirty="0">
                <a:ea typeface="Tahoma" pitchFamily="34" charset="0"/>
                <a:cs typeface="Tahoma" pitchFamily="34" charset="0"/>
              </a:rPr>
              <a:t> keep invoices and receipts showing dates purchased and sources of exempt infant formula and WIC-eligible nutritionals</a:t>
            </a:r>
          </a:p>
          <a:p>
            <a:pPr marL="1234207" lvl="3" indent="-412750">
              <a:buFont typeface="Wingdings" panose="05000000000000000000" pitchFamily="2" charset="2"/>
              <a:buChar char="ü"/>
            </a:pPr>
            <a:r>
              <a:rPr lang="en-US" sz="24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2400" b="1" dirty="0">
                <a:ea typeface="Tahoma" pitchFamily="34" charset="0"/>
                <a:cs typeface="Tahoma" pitchFamily="34" charset="0"/>
              </a:rPr>
              <a:t>Authorized pharmacies may only accept eWIC benefits for exempt infant formula and WIC-eligible nutritionals</a:t>
            </a:r>
          </a:p>
          <a:p>
            <a:endParaRPr lang="en-US" sz="2400" dirty="0">
              <a:ea typeface="Tahoma" pitchFamily="34" charset="0"/>
              <a:cs typeface="Tahoma" pitchFamily="34" charset="0"/>
            </a:endParaRPr>
          </a:p>
          <a:p>
            <a:pPr marL="0" indent="0">
              <a:buNone/>
            </a:pPr>
            <a:endParaRPr lang="en-US" sz="1700" dirty="0">
              <a:latin typeface="Constantia" panose="02030602050306030303" pitchFamily="18" charset="0"/>
              <a:ea typeface="Tahoma" pitchFamily="34" charset="0"/>
              <a:cs typeface="Tahoma" pitchFamily="34" charset="0"/>
            </a:endParaRPr>
          </a:p>
          <a:p>
            <a:pPr eaLnBrk="1" hangingPunct="1"/>
            <a:endParaRPr lang="en-US" sz="1700" dirty="0">
              <a:latin typeface="Constantia" panose="02030602050306030303" pitchFamily="18" charset="0"/>
              <a:ea typeface="Tahoma" pitchFamily="34" charset="0"/>
              <a:cs typeface="Tahoma" pitchFamily="34" charset="0"/>
            </a:endParaRPr>
          </a:p>
          <a:p>
            <a:pPr eaLnBrk="1" hangingPunct="1">
              <a:buFontTx/>
              <a:buNone/>
            </a:pPr>
            <a:endParaRPr lang="en-US" sz="17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10294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Triangle 2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292A80-4A1E-42BB-8896-53237D0A39AF}"/>
              </a:ext>
            </a:extLst>
          </p:cNvPr>
          <p:cNvSpPr>
            <a:spLocks noGrp="1"/>
          </p:cNvSpPr>
          <p:nvPr>
            <p:ph type="title"/>
            <p:custDataLst>
              <p:tags r:id="rId2"/>
            </p:custDataLst>
          </p:nvPr>
        </p:nvSpPr>
        <p:spPr>
          <a:xfrm>
            <a:off x="1065212" y="762000"/>
            <a:ext cx="8072712" cy="1618489"/>
          </a:xfrm>
        </p:spPr>
        <p:txBody>
          <a:bodyPr vert="horz" lIns="91440" tIns="45720" rIns="91440" bIns="45720" rtlCol="0" anchor="ctr">
            <a:normAutofit/>
          </a:bodyPr>
          <a:lstStyle/>
          <a:p>
            <a:r>
              <a:rPr lang="en-US" sz="5500" b="1" kern="1200" dirty="0">
                <a:solidFill>
                  <a:schemeClr val="tx1"/>
                </a:solidFill>
                <a:latin typeface="+mj-lt"/>
                <a:ea typeface="+mj-ea"/>
                <a:cs typeface="+mj-cs"/>
              </a:rPr>
              <a:t>Contract Formulas</a:t>
            </a:r>
            <a:br>
              <a:rPr lang="en-US" sz="5500" kern="1200" dirty="0">
                <a:solidFill>
                  <a:schemeClr val="tx1"/>
                </a:solidFill>
                <a:latin typeface="+mj-lt"/>
                <a:ea typeface="+mj-ea"/>
                <a:cs typeface="+mj-cs"/>
              </a:rPr>
            </a:br>
            <a:endParaRPr lang="en-US" sz="5500" kern="1200" dirty="0">
              <a:solidFill>
                <a:schemeClr val="tx1"/>
              </a:solidFill>
              <a:latin typeface="+mj-lt"/>
              <a:ea typeface="+mj-ea"/>
              <a:cs typeface="+mj-cs"/>
            </a:endParaRPr>
          </a:p>
        </p:txBody>
      </p:sp>
      <p:sp>
        <p:nvSpPr>
          <p:cNvPr id="21" name="TextBox 20">
            <a:extLst>
              <a:ext uri="{FF2B5EF4-FFF2-40B4-BE49-F238E27FC236}">
                <a16:creationId xmlns:a16="http://schemas.microsoft.com/office/drawing/2014/main" id="{4194BF1A-417F-4E64-9FDB-6616BA2197CB}"/>
              </a:ext>
            </a:extLst>
          </p:cNvPr>
          <p:cNvSpPr txBox="1"/>
          <p:nvPr/>
        </p:nvSpPr>
        <p:spPr>
          <a:xfrm>
            <a:off x="865982" y="1754238"/>
            <a:ext cx="10670807" cy="4686064"/>
          </a:xfrm>
          <a:prstGeom prst="rect">
            <a:avLst/>
          </a:prstGeom>
        </p:spPr>
        <p:txBody>
          <a:bodyPr vert="horz" lIns="91440" tIns="45720" rIns="91440" bIns="45720" rtlCol="0" anchor="t">
            <a:normAutofit/>
          </a:bodyPr>
          <a:lstStyle/>
          <a:p>
            <a:pPr lvl="0" defTabSz="914400">
              <a:lnSpc>
                <a:spcPct val="90000"/>
              </a:lnSpc>
              <a:spcAft>
                <a:spcPts val="600"/>
              </a:spcAft>
            </a:pPr>
            <a:r>
              <a:rPr lang="en-US" sz="2200" dirty="0"/>
              <a:t>These formulas  </a:t>
            </a:r>
            <a:r>
              <a:rPr lang="en-US" sz="2200" dirty="0">
                <a:solidFill>
                  <a:srgbClr val="FF0000"/>
                </a:solidFill>
              </a:rPr>
              <a:t>CANNOT </a:t>
            </a:r>
            <a:r>
              <a:rPr lang="en-US" sz="2200" dirty="0"/>
              <a:t>be provided to WIC customers by Free-standing Pharmacies:</a:t>
            </a:r>
          </a:p>
          <a:p>
            <a:pPr indent="-228600" defTabSz="914400">
              <a:lnSpc>
                <a:spcPct val="90000"/>
              </a:lnSpc>
              <a:spcAft>
                <a:spcPts val="600"/>
              </a:spcAft>
              <a:buFont typeface="Arial" panose="020B0604020202020204" pitchFamily="34" charset="0"/>
              <a:buChar char="•"/>
            </a:pPr>
            <a:r>
              <a:rPr lang="en-US" sz="2200" dirty="0"/>
              <a:t>Milk-based and soy-based formulas </a:t>
            </a:r>
          </a:p>
          <a:p>
            <a:pPr indent="-228600" defTabSz="914400">
              <a:lnSpc>
                <a:spcPct val="90000"/>
              </a:lnSpc>
              <a:spcAft>
                <a:spcPts val="600"/>
              </a:spcAft>
              <a:buFont typeface="Arial" panose="020B0604020202020204" pitchFamily="34" charset="0"/>
              <a:buChar char="•"/>
            </a:pPr>
            <a:endParaRPr lang="en-US" sz="1900" dirty="0"/>
          </a:p>
          <a:p>
            <a:pPr lvl="0" indent="-228600" defTabSz="914400">
              <a:lnSpc>
                <a:spcPct val="90000"/>
              </a:lnSpc>
              <a:spcAft>
                <a:spcPts val="600"/>
              </a:spcAft>
              <a:buFont typeface="Arial" panose="020B0604020202020204" pitchFamily="34" charset="0"/>
              <a:buChar char="•"/>
            </a:pPr>
            <a:r>
              <a:rPr lang="en-US" sz="1900" b="1" dirty="0"/>
              <a:t>Gerber Good Start Gentle</a:t>
            </a:r>
            <a:r>
              <a:rPr lang="en-US" sz="2000" b="1" dirty="0">
                <a:solidFill>
                  <a:schemeClr val="tx1"/>
                </a:solidFill>
                <a:ea typeface="Tahoma" pitchFamily="34" charset="0"/>
                <a:cs typeface="Tahoma" pitchFamily="34" charset="0"/>
              </a:rPr>
              <a:t>®</a:t>
            </a:r>
            <a:r>
              <a:rPr lang="en-US" sz="1900" b="1" dirty="0"/>
              <a:t> </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12.7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 (GentlePro)</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 (GentlePro)</a:t>
            </a:r>
          </a:p>
          <a:p>
            <a:pPr lvl="0" indent="-228600" defTabSz="914400">
              <a:lnSpc>
                <a:spcPct val="90000"/>
              </a:lnSpc>
              <a:spcAft>
                <a:spcPts val="600"/>
              </a:spcAft>
              <a:buFont typeface="Arial" panose="020B0604020202020204" pitchFamily="34" charset="0"/>
              <a:buChar char="•"/>
            </a:pPr>
            <a:r>
              <a:rPr lang="en-US" sz="1900" b="1" dirty="0"/>
              <a:t>Gerber Good Start Soy</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12.9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a:t>
            </a:r>
          </a:p>
          <a:p>
            <a:pPr lvl="0" indent="-228600" defTabSz="914400">
              <a:lnSpc>
                <a:spcPct val="90000"/>
              </a:lnSpc>
              <a:spcAft>
                <a:spcPts val="600"/>
              </a:spcAft>
              <a:buFont typeface="Arial" panose="020B0604020202020204" pitchFamily="34" charset="0"/>
              <a:buChar char="•"/>
            </a:pPr>
            <a:r>
              <a:rPr lang="en-US" sz="1900" b="1" dirty="0"/>
              <a:t>Gerber Good Start SoothePro</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12.4 oz cans Powder</a:t>
            </a:r>
          </a:p>
          <a:p>
            <a:pPr indent="-228600" defTabSz="914400">
              <a:lnSpc>
                <a:spcPct val="90000"/>
              </a:lnSpc>
              <a:spcAft>
                <a:spcPts val="600"/>
              </a:spcAft>
              <a:buFont typeface="Arial" panose="020B0604020202020204" pitchFamily="34" charset="0"/>
              <a:buChar char="•"/>
            </a:pPr>
            <a:endParaRPr lang="en-US" sz="800" dirty="0"/>
          </a:p>
          <a:p>
            <a:pPr lvl="0" indent="-228600" defTabSz="914400">
              <a:lnSpc>
                <a:spcPct val="90000"/>
              </a:lnSpc>
              <a:spcAft>
                <a:spcPts val="600"/>
              </a:spcAft>
              <a:buFont typeface="Arial" panose="020B0604020202020204" pitchFamily="34" charset="0"/>
              <a:buChar char="•"/>
            </a:pPr>
            <a:endParaRPr lang="en-US" sz="800" dirty="0"/>
          </a:p>
        </p:txBody>
      </p:sp>
    </p:spTree>
    <p:custDataLst>
      <p:tags r:id="rId1"/>
    </p:custDataLst>
    <p:extLst>
      <p:ext uri="{BB962C8B-B14F-4D97-AF65-F5344CB8AC3E}">
        <p14:creationId xmlns:p14="http://schemas.microsoft.com/office/powerpoint/2010/main" val="95414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06637" y="1188637"/>
            <a:ext cx="3140612" cy="4480726"/>
          </a:xfrm>
        </p:spPr>
        <p:txBody>
          <a:bodyPr>
            <a:normAutofit/>
          </a:bodyPr>
          <a:lstStyle/>
          <a:p>
            <a:pPr algn="r" eaLnBrk="1" hangingPunct="1"/>
            <a:r>
              <a:rPr lang="en-US" sz="5500" b="1" dirty="0">
                <a:ea typeface="Tahoma" pitchFamily="34" charset="0"/>
                <a:cs typeface="Tahoma" pitchFamily="34" charset="0"/>
              </a:rPr>
              <a:t>Training Overview and Goals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704687" y="886717"/>
            <a:ext cx="6727927" cy="5607882"/>
          </a:xfrm>
        </p:spPr>
        <p:txBody>
          <a:bodyPr anchor="ctr">
            <a:normAutofit/>
          </a:bodyPr>
          <a:lstStyle/>
          <a:p>
            <a:pPr marL="0" indent="0" eaLnBrk="1" hangingPunct="1">
              <a:buNone/>
            </a:pPr>
            <a:r>
              <a:rPr lang="en-US" sz="1500" dirty="0">
                <a:latin typeface="+mj-lt"/>
                <a:ea typeface="Tahoma" pitchFamily="34" charset="0"/>
                <a:cs typeface="Tahoma" pitchFamily="34" charset="0"/>
              </a:rPr>
              <a:t> </a:t>
            </a:r>
            <a:r>
              <a:rPr lang="en-US" sz="2400" dirty="0">
                <a:latin typeface="+mj-lt"/>
                <a:ea typeface="Tahoma" pitchFamily="34" charset="0"/>
                <a:cs typeface="Tahoma" pitchFamily="34" charset="0"/>
              </a:rPr>
              <a:t>After completing this training, pharmacy vendors will have a clear understanding of the following topics:</a:t>
            </a:r>
          </a:p>
          <a:p>
            <a:pPr marL="914400" lvl="1" indent="-509588"/>
            <a:r>
              <a:rPr lang="en-US" dirty="0">
                <a:latin typeface="+mj-lt"/>
                <a:ea typeface="Tahoma" pitchFamily="34" charset="0"/>
                <a:cs typeface="Tahoma" pitchFamily="34" charset="0"/>
              </a:rPr>
              <a:t>Maintaining vendor status </a:t>
            </a:r>
          </a:p>
          <a:p>
            <a:pPr marL="914400" lvl="1" indent="-509588"/>
            <a:r>
              <a:rPr lang="en-US" dirty="0">
                <a:latin typeface="+mj-lt"/>
                <a:ea typeface="Tahoma" pitchFamily="34" charset="0"/>
                <a:cs typeface="Tahoma" pitchFamily="34" charset="0"/>
              </a:rPr>
              <a:t>Vendor selection criteria</a:t>
            </a:r>
          </a:p>
          <a:p>
            <a:pPr marL="914400" lvl="1" indent="-509588"/>
            <a:r>
              <a:rPr lang="en-US" dirty="0">
                <a:latin typeface="+mj-lt"/>
                <a:ea typeface="Tahoma" pitchFamily="34" charset="0"/>
                <a:cs typeface="Tahoma" pitchFamily="34" charset="0"/>
              </a:rPr>
              <a:t>Classification of free-standing pharmacies</a:t>
            </a:r>
          </a:p>
          <a:p>
            <a:pPr marL="914400" lvl="1" indent="-509588"/>
            <a:r>
              <a:rPr lang="en-US" dirty="0">
                <a:latin typeface="+mj-lt"/>
                <a:ea typeface="Tahoma" pitchFamily="34" charset="0"/>
                <a:cs typeface="Tahoma" pitchFamily="34" charset="0"/>
              </a:rPr>
              <a:t>WIC-eligible nutritionals and exempt infant formula</a:t>
            </a:r>
          </a:p>
          <a:p>
            <a:pPr marL="914400" lvl="1" indent="-509588"/>
            <a:r>
              <a:rPr lang="en-US" dirty="0">
                <a:latin typeface="+mj-lt"/>
                <a:ea typeface="Tahoma" pitchFamily="34" charset="0"/>
                <a:cs typeface="Tahoma" pitchFamily="34" charset="0"/>
              </a:rPr>
              <a:t>eWIC procedures</a:t>
            </a:r>
          </a:p>
          <a:p>
            <a:pPr marL="914400" lvl="1" indent="-509588"/>
            <a:r>
              <a:rPr lang="en-US" dirty="0">
                <a:latin typeface="+mj-lt"/>
                <a:ea typeface="Tahoma" pitchFamily="34" charset="0"/>
                <a:cs typeface="Tahoma" pitchFamily="34" charset="0"/>
              </a:rPr>
              <a:t>Program compliance and preventing fraud</a:t>
            </a:r>
          </a:p>
          <a:p>
            <a:pPr lvl="2">
              <a:buFont typeface="Wingdings" panose="05000000000000000000" pitchFamily="2" charset="2"/>
              <a:buChar char="ü"/>
            </a:pPr>
            <a:r>
              <a:rPr lang="en-US" sz="2400" dirty="0">
                <a:latin typeface="+mj-lt"/>
                <a:ea typeface="Tahoma" pitchFamily="34" charset="0"/>
                <a:cs typeface="Tahoma" pitchFamily="34" charset="0"/>
              </a:rPr>
              <a:t>Monitoring, compliance investigations, violations &amp;  patterns of occurrences, claims &amp; handling customer service issues (complaints)</a:t>
            </a:r>
          </a:p>
          <a:p>
            <a:pPr lvl="1"/>
            <a:r>
              <a:rPr lang="en-US" dirty="0">
                <a:latin typeface="+mj-lt"/>
                <a:ea typeface="Tahoma" pitchFamily="34" charset="0"/>
                <a:cs typeface="Tahoma" pitchFamily="34" charset="0"/>
              </a:rPr>
              <a:t>Completing required forms</a:t>
            </a:r>
          </a:p>
          <a:p>
            <a:pPr lvl="1"/>
            <a:endParaRPr lang="en-US" sz="15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219292" y="5769864"/>
            <a:ext cx="2131551"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17052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07" name="Rectangle 5"/>
          <p:cNvSpPr>
            <a:spLocks noGrp="1" noChangeArrowheads="1"/>
          </p:cNvSpPr>
          <p:nvPr>
            <p:ph type="title"/>
            <p:custDataLst>
              <p:tags r:id="rId2"/>
            </p:custDataLst>
          </p:nvPr>
        </p:nvSpPr>
        <p:spPr>
          <a:xfrm>
            <a:off x="1173359" y="723011"/>
            <a:ext cx="9838707" cy="1618489"/>
          </a:xfrm>
        </p:spPr>
        <p:txBody>
          <a:bodyPr anchor="ctr">
            <a:normAutofit/>
          </a:bodyPr>
          <a:lstStyle/>
          <a:p>
            <a:pPr eaLnBrk="1" hangingPunct="1"/>
            <a:r>
              <a:rPr lang="en-US" sz="5500" b="1" dirty="0">
                <a:ea typeface="Tahoma" pitchFamily="34" charset="0"/>
                <a:cs typeface="Tahoma" pitchFamily="34" charset="0"/>
              </a:rPr>
              <a:t>Only Provide Item(s) Issued to Customer</a:t>
            </a:r>
          </a:p>
        </p:txBody>
      </p:sp>
      <p:sp>
        <p:nvSpPr>
          <p:cNvPr id="2" name="Content Placeholder 1"/>
          <p:cNvSpPr>
            <a:spLocks noGrp="1"/>
          </p:cNvSpPr>
          <p:nvPr>
            <p:ph idx="1"/>
            <p:custDataLst>
              <p:tags r:id="rId3"/>
            </p:custDataLst>
          </p:nvPr>
        </p:nvSpPr>
        <p:spPr>
          <a:xfrm>
            <a:off x="1365558" y="2724910"/>
            <a:ext cx="9457707" cy="3352799"/>
          </a:xfrm>
        </p:spPr>
        <p:txBody>
          <a:bodyPr anchor="t">
            <a:normAutofit/>
          </a:bodyPr>
          <a:lstStyle/>
          <a:p>
            <a:pPr marL="457200" indent="-412750">
              <a:tabLst>
                <a:tab pos="1038217" algn="l"/>
              </a:tabLst>
            </a:pPr>
            <a:r>
              <a:rPr lang="en-US" dirty="0">
                <a:ea typeface="Tahoma" pitchFamily="34" charset="0"/>
                <a:cs typeface="Tahoma"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dirty="0">
              <a:ea typeface="Tahoma" pitchFamily="34" charset="0"/>
              <a:cs typeface="Tahoma" pitchFamily="34" charset="0"/>
            </a:endParaRPr>
          </a:p>
          <a:p>
            <a:pPr marL="457200" indent="-412750">
              <a:tabLst>
                <a:tab pos="1038217" algn="l"/>
              </a:tabLst>
            </a:pPr>
            <a:r>
              <a:rPr lang="en-US" dirty="0">
                <a:ea typeface="Tahoma" pitchFamily="34" charset="0"/>
                <a:cs typeface="Tahoma" pitchFamily="34" charset="0"/>
              </a:rPr>
              <a:t>Can run a balance inquiry using participant’s eWIC card to verify the type of exempt infant formula or WIC-eligible nutritional issued to the customer</a:t>
            </a:r>
          </a:p>
          <a:p>
            <a:pPr marL="0" indent="0">
              <a:buNone/>
            </a:pPr>
            <a:endParaRPr lang="en-US" sz="2400" dirty="0">
              <a:latin typeface="Constantia" panose="02030602050306030303" pitchFamily="18" charset="0"/>
              <a:ea typeface="Tahoma" pitchFamily="34" charset="0"/>
              <a:cs typeface="Tahoma" pitchFamily="34" charset="0"/>
            </a:endParaRPr>
          </a:p>
          <a:p>
            <a:pPr marL="0" indent="0">
              <a:buNone/>
            </a:pPr>
            <a:endParaRPr lang="en-US" sz="2400" dirty="0">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579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4799012" y="3086100"/>
            <a:ext cx="7086600" cy="3581400"/>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buFont typeface="Wingdings 3" panose="05040102010807070707" pitchFamily="18" charset="2"/>
              <a:buChar char="´"/>
              <a:tabLst>
                <a:tab pos="627063" algn="l"/>
              </a:tabLst>
            </a:pPr>
            <a:r>
              <a:rPr lang="en-US" sz="3600" dirty="0">
                <a:latin typeface="+mj-lt"/>
                <a:ea typeface="Tahoma" pitchFamily="34" charset="0"/>
                <a:cs typeface="Tahoma" pitchFamily="34" charset="0"/>
              </a:rPr>
              <a:t>Identical items only when:</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Defective</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Spoiled or </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646612" y="190500"/>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200" b="1" dirty="0">
                <a:latin typeface="+mj-lt"/>
              </a:rPr>
              <a:t>What about </a:t>
            </a:r>
          </a:p>
          <a:p>
            <a:pPr algn="ctr">
              <a:spcBef>
                <a:spcPct val="20000"/>
              </a:spcBef>
              <a:buFontTx/>
              <a:buNone/>
            </a:pPr>
            <a:r>
              <a:rPr kumimoji="1" lang="en-US" sz="42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9446" y="3124200"/>
            <a:ext cx="2520566" cy="3276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1370012" y="623275"/>
            <a:ext cx="8072712" cy="1618489"/>
          </a:xfrm>
        </p:spPr>
        <p:txBody>
          <a:bodyPr anchor="ctr">
            <a:normAutofit/>
          </a:bodyPr>
          <a:lstStyle/>
          <a:p>
            <a:pPr>
              <a:defRPr/>
            </a:pPr>
            <a:r>
              <a:rPr lang="en-US" sz="7100" b="1" dirty="0"/>
              <a:t>eWIC Requirements</a:t>
            </a:r>
          </a:p>
        </p:txBody>
      </p:sp>
      <p:sp>
        <p:nvSpPr>
          <p:cNvPr id="43011" name="Rectangle 5"/>
          <p:cNvSpPr>
            <a:spLocks noGrp="1" noChangeArrowheads="1"/>
          </p:cNvSpPr>
          <p:nvPr>
            <p:ph idx="1"/>
            <p:custDataLst>
              <p:tags r:id="rId3"/>
            </p:custDataLst>
          </p:nvPr>
        </p:nvSpPr>
        <p:spPr>
          <a:xfrm>
            <a:off x="1284904" y="2362201"/>
            <a:ext cx="9686307" cy="3733800"/>
          </a:xfrm>
        </p:spPr>
        <p:txBody>
          <a:bodyPr anchor="t">
            <a:normAutofit/>
          </a:bodyPr>
          <a:lstStyle/>
          <a:p>
            <a:pPr marL="457200" indent="-412750">
              <a:spcBef>
                <a:spcPts val="0"/>
              </a:spcBef>
              <a:spcAft>
                <a:spcPts val="600"/>
              </a:spcAft>
            </a:pPr>
            <a:r>
              <a:rPr lang="en-US" sz="2400" dirty="0"/>
              <a:t>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sz="2400" dirty="0"/>
          </a:p>
          <a:p>
            <a:pPr marL="457200" indent="-412750">
              <a:spcBef>
                <a:spcPts val="0"/>
              </a:spcBef>
              <a:spcAft>
                <a:spcPts val="600"/>
              </a:spcAft>
            </a:pPr>
            <a:r>
              <a:rPr lang="en-US" sz="2400" dirty="0"/>
              <a:t>Maintain a certified eWIC system that is available for WIC redemption processing during all hours the store is open </a:t>
            </a:r>
          </a:p>
          <a:p>
            <a:pPr>
              <a:spcBef>
                <a:spcPts val="0"/>
              </a:spcBef>
              <a:spcAft>
                <a:spcPts val="600"/>
              </a:spcAft>
            </a:pPr>
            <a:endParaRPr lang="en-US" sz="2000" dirty="0">
              <a:latin typeface="Constantia" panose="02030602050306030303" pitchFamily="18" charset="0"/>
            </a:endParaRPr>
          </a:p>
          <a:p>
            <a:pPr marL="0" indent="0">
              <a:spcBef>
                <a:spcPts val="0"/>
              </a:spcBef>
              <a:spcAft>
                <a:spcPts val="600"/>
              </a:spcAft>
              <a:buNone/>
            </a:pPr>
            <a:endParaRPr lang="en-US" sz="2000" dirty="0">
              <a:latin typeface="Constantia" panose="02030602050306030303" pitchFamily="18" charset="0"/>
            </a:endParaRPr>
          </a:p>
          <a:p>
            <a:pPr marL="0" indent="0">
              <a:spcBef>
                <a:spcPct val="45000"/>
              </a:spcBef>
              <a:spcAft>
                <a:spcPts val="1200"/>
              </a:spcAft>
              <a:buNone/>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374895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54651"/>
            <a:ext cx="10258915" cy="1450738"/>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41412" y="2098006"/>
            <a:ext cx="9686307" cy="3976533"/>
          </a:xfrm>
        </p:spPr>
        <p:txBody>
          <a:bodyPr anchor="t">
            <a:normAutofit fontScale="85000" lnSpcReduction="20000"/>
          </a:bodyPr>
          <a:lstStyle/>
          <a:p>
            <a:pPr marL="457200" indent="-412750">
              <a:spcBef>
                <a:spcPts val="0"/>
              </a:spcBef>
              <a:spcAft>
                <a:spcPts val="600"/>
              </a:spcAft>
            </a:pPr>
            <a:r>
              <a:rPr lang="en-US" sz="2600" dirty="0"/>
              <a:t>Should a vendor that uses stand-beside device(s) to transact eWIC decide to upgrade to an integrated system, the vendor must: </a:t>
            </a:r>
          </a:p>
          <a:p>
            <a:pPr lvl="1">
              <a:spcBef>
                <a:spcPts val="0"/>
              </a:spcBef>
              <a:spcAft>
                <a:spcPts val="600"/>
              </a:spcAft>
              <a:buFont typeface="Wingdings" panose="05000000000000000000" pitchFamily="2" charset="2"/>
              <a:buChar char="ü"/>
            </a:pPr>
            <a:r>
              <a:rPr lang="en-US" sz="2600" dirty="0"/>
              <a:t>Inform the eWIC processor before making </a:t>
            </a:r>
            <a:r>
              <a:rPr lang="en-US" sz="2600" b="1" u="sng" dirty="0"/>
              <a:t>any</a:t>
            </a:r>
            <a:r>
              <a:rPr lang="en-US" sz="2600" dirty="0"/>
              <a:t> change, so that it can be determined if the system needs to be certified and testing can be performed to establish connectivity </a:t>
            </a:r>
          </a:p>
          <a:p>
            <a:pPr lvl="1">
              <a:spcBef>
                <a:spcPts val="0"/>
              </a:spcBef>
              <a:spcAft>
                <a:spcPts val="600"/>
              </a:spcAft>
              <a:buFont typeface="Wingdings" panose="05000000000000000000" pitchFamily="2" charset="2"/>
              <a:buChar char="ü"/>
            </a:pPr>
            <a:r>
              <a:rPr lang="en-US" sz="2600" dirty="0"/>
              <a:t>Inform the State WIC Agency so that Level III certification testing can be performed prior to use of the system in the store </a:t>
            </a:r>
          </a:p>
          <a:p>
            <a:pPr>
              <a:spcBef>
                <a:spcPts val="0"/>
              </a:spcBef>
              <a:spcAft>
                <a:spcPts val="600"/>
              </a:spcAft>
            </a:pPr>
            <a:endParaRPr lang="en-US" sz="2600" dirty="0"/>
          </a:p>
          <a:p>
            <a:pPr marL="501650" indent="-457200">
              <a:spcBef>
                <a:spcPts val="0"/>
              </a:spcBef>
              <a:spcAft>
                <a:spcPts val="600"/>
              </a:spcAft>
            </a:pPr>
            <a:r>
              <a:rPr lang="en-US" sz="2600" dirty="0"/>
              <a:t>Testing performed with the eWIC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2600" dirty="0"/>
          </a:p>
          <a:p>
            <a:pPr marL="457200" indent="-412750">
              <a:spcBef>
                <a:spcPts val="0"/>
              </a:spcBef>
              <a:spcAft>
                <a:spcPts val="600"/>
              </a:spcAft>
            </a:pPr>
            <a:r>
              <a:rPr lang="en-US" sz="2600" dirty="0"/>
              <a:t>These procedures also apply to vendors who alter the integrated system that they currently use or decide to use a different integrated system altogether</a:t>
            </a:r>
          </a:p>
          <a:p>
            <a:pPr>
              <a:spcBef>
                <a:spcPts val="0"/>
              </a:spcBef>
              <a:spcAft>
                <a:spcPts val="600"/>
              </a:spcAft>
            </a:pPr>
            <a:endParaRPr lang="en-US" sz="2200" dirty="0"/>
          </a:p>
          <a:p>
            <a:pPr>
              <a:spcBef>
                <a:spcPct val="45000"/>
              </a:spcBef>
            </a:pPr>
            <a:endParaRPr lang="en-US" sz="22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79233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41204"/>
            <a:ext cx="10258915" cy="1618489"/>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24079" y="2295551"/>
            <a:ext cx="9937265" cy="3657600"/>
          </a:xfrm>
        </p:spPr>
        <p:txBody>
          <a:bodyPr anchor="t">
            <a:normAutofit/>
          </a:bodyPr>
          <a:lstStyle/>
          <a:p>
            <a:pPr marL="457200" indent="-412750">
              <a:spcBef>
                <a:spcPts val="0"/>
              </a:spcBef>
              <a:spcAft>
                <a:spcPts val="600"/>
              </a:spcAft>
            </a:pPr>
            <a:r>
              <a:rPr lang="en-US" sz="2600" b="1" dirty="0"/>
              <a:t>The State WIC Agency, not the eWIC processor, must grant final approval before a new system or system that has been altered is used by a vendor</a:t>
            </a:r>
            <a:endParaRPr lang="en-US" sz="2600" dirty="0"/>
          </a:p>
          <a:p>
            <a:pPr marL="457200" indent="-412750">
              <a:spcBef>
                <a:spcPts val="0"/>
              </a:spcBef>
              <a:spcAft>
                <a:spcPts val="600"/>
              </a:spcAft>
            </a:pPr>
            <a:endParaRPr lang="en-US" sz="2600" dirty="0"/>
          </a:p>
          <a:p>
            <a:pPr marL="457200" indent="-412750">
              <a:spcBef>
                <a:spcPts val="0"/>
              </a:spcBef>
              <a:spcAft>
                <a:spcPts val="600"/>
              </a:spcAft>
            </a:pPr>
            <a:r>
              <a:rPr lang="en-US" sz="260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ts val="0"/>
              </a:spcBef>
              <a:spcAft>
                <a:spcPts val="600"/>
              </a:spcAft>
            </a:pPr>
            <a:endParaRPr lang="en-US" sz="2000" dirty="0">
              <a:latin typeface="+mj-lt"/>
            </a:endParaRPr>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56889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963255" y="645687"/>
            <a:ext cx="10258916" cy="1618489"/>
          </a:xfrm>
        </p:spPr>
        <p:txBody>
          <a:bodyPr anchor="ctr">
            <a:noAutofit/>
          </a:bodyPr>
          <a:lstStyle/>
          <a:p>
            <a:r>
              <a:rPr lang="en-US" sz="6000" b="1" dirty="0"/>
              <a:t>eWIC Requirements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13158" y="2496604"/>
            <a:ext cx="9762507" cy="3657011"/>
          </a:xfrm>
        </p:spPr>
        <p:txBody>
          <a:bodyPr anchor="t">
            <a:normAutofit/>
          </a:bodyPr>
          <a:lstStyle/>
          <a:p>
            <a:pPr marL="0" indent="0">
              <a:buNone/>
            </a:pPr>
            <a:r>
              <a:rPr lang="en-US" b="1" dirty="0">
                <a:latin typeface="+mj-lt"/>
              </a:rPr>
              <a:t>Integrated Vendors:</a:t>
            </a:r>
          </a:p>
          <a:p>
            <a:pPr marL="0" indent="0">
              <a:buNone/>
            </a:pPr>
            <a:r>
              <a:rPr lang="en-US" dirty="0">
                <a:latin typeface="+mj-lt"/>
              </a:rPr>
              <a:t>There is no longer a need for WIC customers to separate their items when transacting WIC benefits.  Do not make them separate their WIC items from non-WIC items.  All items can be rung up together; however, the WIC customer must swipe their eWIC card </a:t>
            </a:r>
            <a:r>
              <a:rPr lang="en-US" b="1" dirty="0">
                <a:solidFill>
                  <a:srgbClr val="FF0000"/>
                </a:solidFill>
                <a:latin typeface="+mj-lt"/>
              </a:rPr>
              <a:t>first</a:t>
            </a:r>
            <a:r>
              <a:rPr lang="en-US" dirty="0">
                <a:latin typeface="+mj-lt"/>
              </a:rPr>
              <a:t> before any other tender type is applied to ensure that the proper items are deducted from the WIC customer’s benefit balance before another tender type is used for purchase.</a:t>
            </a:r>
          </a:p>
          <a:p>
            <a:pPr marL="0" indent="0">
              <a:buNone/>
            </a:pPr>
            <a:endParaRPr lang="en-US" sz="2200" dirty="0"/>
          </a:p>
        </p:txBody>
      </p:sp>
    </p:spTree>
    <p:custDataLst>
      <p:tags r:id="rId1"/>
    </p:custDataLst>
    <p:extLst>
      <p:ext uri="{BB962C8B-B14F-4D97-AF65-F5344CB8AC3E}">
        <p14:creationId xmlns:p14="http://schemas.microsoft.com/office/powerpoint/2010/main" val="2765084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4543558" y="1581326"/>
            <a:ext cx="6703321" cy="3779568"/>
          </a:xfrm>
        </p:spPr>
        <p:txBody>
          <a:bodyPr vert="horz" lIns="91440" tIns="45720" rIns="91440" bIns="45720" rtlCol="0" anchor="ctr">
            <a:normAutofit/>
          </a:bodyPr>
          <a:lstStyle/>
          <a:p>
            <a:r>
              <a:rPr lang="en-US" sz="6700" b="1" kern="1200" cap="all" dirty="0">
                <a:solidFill>
                  <a:schemeClr val="tx1"/>
                </a:solidFill>
                <a:latin typeface="+mj-lt"/>
                <a:ea typeface="+mj-ea"/>
                <a:cs typeface="+mj-cs"/>
              </a:rPr>
              <a:t>eWIC Payments</a:t>
            </a:r>
            <a:br>
              <a:rPr lang="en-US" sz="6700" b="1" kern="1200" cap="all" dirty="0">
                <a:solidFill>
                  <a:schemeClr val="tx1"/>
                </a:solidFill>
                <a:latin typeface="+mj-lt"/>
                <a:ea typeface="+mj-ea"/>
                <a:cs typeface="+mj-cs"/>
              </a:rPr>
            </a:br>
            <a:r>
              <a:rPr lang="en-US" sz="6700" b="1" kern="1200" cap="all" dirty="0">
                <a:solidFill>
                  <a:schemeClr val="tx1"/>
                </a:solidFill>
                <a:latin typeface="+mj-lt"/>
                <a:ea typeface="+mj-ea"/>
                <a:cs typeface="+mj-cs"/>
              </a:rPr>
              <a:t>Through the                                  Banking System</a:t>
            </a:r>
            <a:endParaRPr lang="en-US" sz="6700" kern="1200" cap="all" dirty="0">
              <a:solidFill>
                <a:schemeClr val="tx1"/>
              </a:solidFill>
              <a:latin typeface="+mj-lt"/>
              <a:ea typeface="+mj-ea"/>
              <a:cs typeface="+mj-cs"/>
            </a:endParaRPr>
          </a:p>
        </p:txBody>
      </p:sp>
      <p:cxnSp>
        <p:nvCxnSpPr>
          <p:cNvPr id="24" name="Straight Connector 23">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0" name="Rectangle 11"/>
          <p:cNvSpPr>
            <a:spLocks noGrp="1" noChangeArrowheads="1"/>
          </p:cNvSpPr>
          <p:nvPr>
            <p:ph type="title"/>
            <p:custDataLst>
              <p:tags r:id="rId2"/>
            </p:custDataLst>
          </p:nvPr>
        </p:nvSpPr>
        <p:spPr>
          <a:xfrm>
            <a:off x="1284905" y="724137"/>
            <a:ext cx="9991107" cy="1618489"/>
          </a:xfrm>
        </p:spPr>
        <p:txBody>
          <a:bodyPr anchor="ctr">
            <a:noAutofit/>
          </a:bodyPr>
          <a:lstStyle/>
          <a:p>
            <a:pPr>
              <a:defRPr/>
            </a:pPr>
            <a:r>
              <a:rPr lang="en-US" sz="6000" b="1" dirty="0"/>
              <a:t>Automated Clearing House (ACH)</a:t>
            </a:r>
          </a:p>
        </p:txBody>
      </p:sp>
      <p:sp>
        <p:nvSpPr>
          <p:cNvPr id="68611" name="Rectangle 12"/>
          <p:cNvSpPr>
            <a:spLocks noGrp="1" noChangeArrowheads="1"/>
          </p:cNvSpPr>
          <p:nvPr>
            <p:ph idx="1"/>
            <p:custDataLst>
              <p:tags r:id="rId3"/>
            </p:custDataLst>
          </p:nvPr>
        </p:nvSpPr>
        <p:spPr>
          <a:xfrm>
            <a:off x="1284905" y="3203393"/>
            <a:ext cx="9686307" cy="2364531"/>
          </a:xfrm>
        </p:spPr>
        <p:txBody>
          <a:bodyPr anchor="t">
            <a:normAutofit/>
          </a:bodyPr>
          <a:lstStyle/>
          <a:p>
            <a:pPr marL="44450" indent="0">
              <a:spcBef>
                <a:spcPct val="50000"/>
              </a:spcBef>
              <a:spcAft>
                <a:spcPts val="600"/>
              </a:spcAft>
              <a:buSzPct val="115000"/>
              <a:buNone/>
              <a:defRPr/>
            </a:pPr>
            <a:r>
              <a:rPr lang="en-US" sz="3200" dirty="0"/>
              <a:t>Vendors will receive payment for all eWIC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sz="2400" dirty="0"/>
          </a:p>
        </p:txBody>
      </p:sp>
    </p:spTree>
    <p:custDataLst>
      <p:tags r:id="rId1"/>
    </p:custDataLst>
    <p:extLst>
      <p:ext uri="{BB962C8B-B14F-4D97-AF65-F5344CB8AC3E}">
        <p14:creationId xmlns:p14="http://schemas.microsoft.com/office/powerpoint/2010/main" val="1965754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634" name="Rectangle 2"/>
          <p:cNvSpPr>
            <a:spLocks noGrp="1" noChangeArrowheads="1"/>
          </p:cNvSpPr>
          <p:nvPr>
            <p:ph type="title"/>
            <p:custDataLst>
              <p:tags r:id="rId2"/>
            </p:custDataLst>
          </p:nvPr>
        </p:nvSpPr>
        <p:spPr>
          <a:xfrm>
            <a:off x="882334" y="623275"/>
            <a:ext cx="10420757" cy="1597228"/>
          </a:xfrm>
        </p:spPr>
        <p:txBody>
          <a:bodyPr vert="horz" lIns="91440" tIns="45720" rIns="91440" bIns="45720" rtlCol="0" anchor="ctr">
            <a:normAutofit/>
          </a:bodyPr>
          <a:lstStyle/>
          <a:p>
            <a:pPr>
              <a:defRPr/>
            </a:pPr>
            <a:r>
              <a:rPr lang="en-US" sz="5500" b="1" kern="1200" dirty="0">
                <a:solidFill>
                  <a:schemeClr val="tx1"/>
                </a:solidFill>
                <a:latin typeface="+mj-lt"/>
                <a:ea typeface="+mj-ea"/>
                <a:cs typeface="+mj-cs"/>
              </a:rPr>
              <a:t>Changes in Vendor Bank Accounts</a:t>
            </a:r>
          </a:p>
        </p:txBody>
      </p:sp>
      <p:pic>
        <p:nvPicPr>
          <p:cNvPr id="7170" name="Picture 2" descr="S:\NSB\Resources\PHOTOS-CLIPART\Misc\Permission To Use\PiggyBank_Fotolia_113540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102708" y="2590800"/>
            <a:ext cx="2973512" cy="2728198"/>
          </a:xfrm>
          <a:prstGeom prst="rect">
            <a:avLst/>
          </a:prstGeom>
          <a:noFill/>
          <a:extLst>
            <a:ext uri="{909E8E84-426E-40DD-AFC4-6F175D3DCCD1}">
              <a14:hiddenFill xmlns:a14="http://schemas.microsoft.com/office/drawing/2010/main">
                <a:solidFill>
                  <a:srgbClr val="FFFFFF"/>
                </a:solidFill>
              </a14:hiddenFill>
            </a:ext>
          </a:extLst>
        </p:spPr>
      </p:pic>
      <p:sp>
        <p:nvSpPr>
          <p:cNvPr id="75779" name="Rectangle 3"/>
          <p:cNvSpPr>
            <a:spLocks noGrp="1" noChangeArrowheads="1"/>
          </p:cNvSpPr>
          <p:nvPr>
            <p:ph sz="half" idx="1"/>
            <p:custDataLst>
              <p:tags r:id="rId3"/>
            </p:custDataLst>
          </p:nvPr>
        </p:nvSpPr>
        <p:spPr>
          <a:xfrm>
            <a:off x="4537322" y="2438400"/>
            <a:ext cx="6510091" cy="3657600"/>
          </a:xfrm>
        </p:spPr>
        <p:txBody>
          <a:bodyPr vert="horz" lIns="91440" tIns="45720" rIns="91440" bIns="45720" rtlCol="0" anchor="t">
            <a:normAutofit fontScale="92500" lnSpcReduction="10000"/>
          </a:bodyPr>
          <a:lstStyle/>
          <a:p>
            <a:pPr marL="44450">
              <a:buSzPct val="100000"/>
            </a:pPr>
            <a:r>
              <a:rPr lang="en-US" dirty="0"/>
              <a:t>Vendors </a:t>
            </a:r>
            <a:r>
              <a:rPr lang="en-US" b="0" i="0" dirty="0">
                <a:effectLst/>
              </a:rPr>
              <a:t>(with stand-beside devices because Solutran pays them directly) </a:t>
            </a:r>
            <a:r>
              <a:rPr lang="en-US" dirty="0"/>
              <a:t>must submit their most current banking information to the eWIC contractor, Solutran, (or third-party processor) to ensure payment for eWIC transactions.</a:t>
            </a:r>
            <a:endParaRPr lang="en-US" b="0" i="0" dirty="0">
              <a:effectLst/>
            </a:endParaRPr>
          </a:p>
          <a:p>
            <a:pPr marL="44450">
              <a:buSzPct val="100000"/>
            </a:pPr>
            <a:r>
              <a:rPr lang="en-US" b="0" i="0" dirty="0">
                <a:effectLst/>
              </a:rPr>
              <a:t>Current vendors (with stand-beside devices because Solutran pays them directly) must contact the eWIC contractor with any changes in a vendor’s bank account.</a:t>
            </a:r>
          </a:p>
        </p:txBody>
      </p:sp>
    </p:spTree>
    <p:custDataLst>
      <p:tags r:id="rId1"/>
    </p:custDataLst>
    <p:extLst>
      <p:ext uri="{BB962C8B-B14F-4D97-AF65-F5344CB8AC3E}">
        <p14:creationId xmlns:p14="http://schemas.microsoft.com/office/powerpoint/2010/main" val="4144598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156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217612" y="2146171"/>
            <a:ext cx="3927965" cy="3002363"/>
          </a:xfrm>
        </p:spPr>
        <p:txBody>
          <a:bodyPr>
            <a:normAutofit/>
          </a:bodyPr>
          <a:lstStyle/>
          <a:p>
            <a:pPr eaLnBrk="1" hangingPunct="1"/>
            <a:r>
              <a:rPr lang="en-US" sz="6500" b="1" dirty="0">
                <a:ea typeface="Tahoma" pitchFamily="34" charset="0"/>
                <a:cs typeface="Tahoma" pitchFamily="34" charset="0"/>
              </a:rPr>
              <a:t>What is WIC?</a:t>
            </a:r>
            <a:r>
              <a:rPr lang="en-US" sz="6500" dirty="0">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973041" y="838200"/>
            <a:ext cx="6683965" cy="5714689"/>
          </a:xfrm>
        </p:spPr>
        <p:txBody>
          <a:bodyPr anchor="ctr">
            <a:normAutofit lnSpcReduction="10000"/>
          </a:bodyPr>
          <a:lstStyle/>
          <a:p>
            <a:pPr marL="457200" indent="-412750" eaLnBrk="1" hangingPunct="1">
              <a:spcBef>
                <a:spcPct val="75000"/>
              </a:spcBef>
            </a:pPr>
            <a:r>
              <a:rPr lang="en-US" sz="2600" dirty="0">
                <a:latin typeface="+mj-lt"/>
                <a:ea typeface="Tahoma" pitchFamily="34" charset="0"/>
                <a:cs typeface="Tahoma" pitchFamily="34" charset="0"/>
              </a:rPr>
              <a:t>The Special Supplemental Nutrition Program for </a:t>
            </a:r>
            <a:r>
              <a:rPr lang="en-US" sz="2600" b="1" dirty="0">
                <a:latin typeface="+mj-lt"/>
                <a:ea typeface="Tahoma" pitchFamily="34" charset="0"/>
                <a:cs typeface="Tahoma" pitchFamily="34" charset="0"/>
              </a:rPr>
              <a:t>W</a:t>
            </a:r>
            <a:r>
              <a:rPr lang="en-US" sz="2600" dirty="0">
                <a:latin typeface="+mj-lt"/>
                <a:ea typeface="Tahoma" pitchFamily="34" charset="0"/>
                <a:cs typeface="Tahoma" pitchFamily="34" charset="0"/>
              </a:rPr>
              <a:t>omen, </a:t>
            </a:r>
            <a:r>
              <a:rPr lang="en-US" sz="2600" b="1" dirty="0">
                <a:latin typeface="+mj-lt"/>
                <a:ea typeface="Tahoma" pitchFamily="34" charset="0"/>
                <a:cs typeface="Tahoma" pitchFamily="34" charset="0"/>
              </a:rPr>
              <a:t>I</a:t>
            </a:r>
            <a:r>
              <a:rPr lang="en-US" sz="2600" dirty="0">
                <a:latin typeface="+mj-lt"/>
                <a:ea typeface="Tahoma" pitchFamily="34" charset="0"/>
                <a:cs typeface="Tahoma" pitchFamily="34" charset="0"/>
              </a:rPr>
              <a:t>nfants and </a:t>
            </a:r>
            <a:r>
              <a:rPr lang="en-US" sz="2600" b="1" dirty="0">
                <a:latin typeface="+mj-lt"/>
                <a:ea typeface="Tahoma" pitchFamily="34" charset="0"/>
                <a:cs typeface="Tahoma" pitchFamily="34" charset="0"/>
              </a:rPr>
              <a:t>C</a:t>
            </a:r>
            <a:r>
              <a:rPr lang="en-US" sz="2600" dirty="0">
                <a:latin typeface="+mj-lt"/>
                <a:ea typeface="Tahoma" pitchFamily="34" charset="0"/>
                <a:cs typeface="Tahoma" pitchFamily="34" charset="0"/>
              </a:rPr>
              <a:t>hildren</a:t>
            </a:r>
          </a:p>
          <a:p>
            <a:pPr marL="457200" indent="-412750" eaLnBrk="1" hangingPunct="1">
              <a:spcBef>
                <a:spcPct val="75000"/>
              </a:spcBef>
            </a:pPr>
            <a:r>
              <a:rPr lang="en-US" sz="2600" dirty="0">
                <a:latin typeface="+mj-lt"/>
                <a:ea typeface="Tahoma" pitchFamily="34" charset="0"/>
                <a:cs typeface="Tahoma" pitchFamily="34" charset="0"/>
              </a:rPr>
              <a:t>Federally funded by the United States Department of Agriculture (USDA)</a:t>
            </a:r>
          </a:p>
          <a:p>
            <a:pPr marL="457200" indent="-412750" eaLnBrk="1" hangingPunct="1">
              <a:spcBef>
                <a:spcPct val="75000"/>
              </a:spcBef>
            </a:pPr>
            <a:r>
              <a:rPr lang="en-US" sz="2600" dirty="0">
                <a:latin typeface="+mj-lt"/>
                <a:ea typeface="Tahoma" pitchFamily="34" charset="0"/>
                <a:cs typeface="Tahoma"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mj-lt"/>
                <a:ea typeface="Tahoma" pitchFamily="34" charset="0"/>
                <a:cs typeface="Tahoma" pitchFamily="34" charset="0"/>
              </a:rPr>
              <a:t>Community Nutrition Services Section</a:t>
            </a:r>
          </a:p>
          <a:p>
            <a:pPr marL="457200" indent="-412750" eaLnBrk="1" hangingPunct="1">
              <a:spcBef>
                <a:spcPct val="75000"/>
              </a:spcBef>
            </a:pPr>
            <a:r>
              <a:rPr lang="en-US" sz="2600" dirty="0">
                <a:latin typeface="+mj-lt"/>
                <a:ea typeface="Tahoma" pitchFamily="34" charset="0"/>
                <a:cs typeface="Tahoma" pitchFamily="34" charset="0"/>
              </a:rPr>
              <a:t>WIC clinical services provided by contracted public health agencies</a:t>
            </a:r>
          </a:p>
          <a:p>
            <a:pPr marL="457200" indent="-412750" eaLnBrk="1" hangingPunct="1">
              <a:spcBef>
                <a:spcPct val="75000"/>
              </a:spcBef>
            </a:pPr>
            <a:r>
              <a:rPr lang="en-US" sz="2600" dirty="0">
                <a:latin typeface="+mj-lt"/>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Content Placeholder 4" descr="Fotolia_6901118_Subscription_L.jpg"/>
          <p:cNvPicPr>
            <a:picLocks noChangeAspect="1"/>
          </p:cNvPicPr>
          <p:nvPr/>
        </p:nvPicPr>
        <p:blipFill rotWithShape="1">
          <a:blip r:embed="rId6" cstate="print"/>
          <a:srcRect l="33288" r="15850" b="1"/>
          <a:stretch/>
        </p:blipFill>
        <p:spPr>
          <a:xfrm>
            <a:off x="621513" y="623275"/>
            <a:ext cx="4031570" cy="5607882"/>
          </a:xfrm>
          <a:prstGeom prst="rect">
            <a:avLst/>
          </a:prstGeom>
        </p:spPr>
      </p:pic>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696" y="623275"/>
            <a:ext cx="658012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4"/>
          <p:cNvSpPr txBox="1">
            <a:spLocks noChangeArrowheads="1"/>
          </p:cNvSpPr>
          <p:nvPr>
            <p:custDataLst>
              <p:tags r:id="rId2"/>
            </p:custDataLst>
          </p:nvPr>
        </p:nvSpPr>
        <p:spPr>
          <a:xfrm>
            <a:off x="5448789" y="892387"/>
            <a:ext cx="6095030" cy="4886960"/>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defTabSz="914400">
              <a:lnSpc>
                <a:spcPct val="90000"/>
              </a:lnSpc>
              <a:spcAft>
                <a:spcPts val="600"/>
              </a:spcAft>
            </a:pPr>
            <a:r>
              <a:rPr lang="en-US" sz="6000" b="1" dirty="0">
                <a:solidFill>
                  <a:schemeClr val="tx1"/>
                </a:solidFill>
              </a:rPr>
              <a:t>Program Compliance and Fraud Prevention</a:t>
            </a:r>
            <a:br>
              <a:rPr lang="en-US" sz="6000" b="1" dirty="0">
                <a:solidFill>
                  <a:schemeClr val="tx1"/>
                </a:solidFill>
              </a:rPr>
            </a:br>
            <a:endParaRPr lang="en-US" sz="6000" b="1" dirty="0">
              <a:solidFill>
                <a:schemeClr val="tx1"/>
              </a:solidFill>
            </a:endParaRPr>
          </a:p>
        </p:txBody>
      </p:sp>
      <p:sp>
        <p:nvSpPr>
          <p:cNvPr id="3" name="Date Placeholder 2"/>
          <p:cNvSpPr>
            <a:spLocks noGrp="1"/>
          </p:cNvSpPr>
          <p:nvPr>
            <p:ph type="dt" sz="half" idx="10"/>
            <p:custDataLst>
              <p:tags r:id="rId3"/>
            </p:custDataLst>
          </p:nvPr>
        </p:nvSpPr>
        <p:spPr>
          <a:xfrm>
            <a:off x="8939153" y="5769149"/>
            <a:ext cx="2411692"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74352" y="596496"/>
            <a:ext cx="8072712" cy="1618489"/>
          </a:xfrm>
        </p:spPr>
        <p:txBody>
          <a:bodyPr anchor="ctr">
            <a:normAutofit/>
          </a:bodyPr>
          <a:lstStyle/>
          <a:p>
            <a:pPr eaLnBrk="1" hangingPunct="1"/>
            <a:r>
              <a:rPr lang="en-US" sz="7100" b="1" dirty="0">
                <a:ea typeface="Tahoma" pitchFamily="34" charset="0"/>
                <a:cs typeface="Tahoma" pitchFamily="34" charset="0"/>
              </a:rPr>
              <a:t>Vendor Compliance</a:t>
            </a:r>
          </a:p>
        </p:txBody>
      </p:sp>
      <p:sp>
        <p:nvSpPr>
          <p:cNvPr id="95235" name="Rectangle 3"/>
          <p:cNvSpPr>
            <a:spLocks noGrp="1" noChangeArrowheads="1"/>
          </p:cNvSpPr>
          <p:nvPr>
            <p:ph idx="1"/>
            <p:custDataLst>
              <p:tags r:id="rId3"/>
            </p:custDataLst>
          </p:nvPr>
        </p:nvSpPr>
        <p:spPr>
          <a:xfrm>
            <a:off x="957979" y="2415369"/>
            <a:ext cx="10269468" cy="3633333"/>
          </a:xfrm>
        </p:spPr>
        <p:txBody>
          <a:bodyPr anchor="t">
            <a:normAutofit lnSpcReduction="10000"/>
          </a:bodyPr>
          <a:lstStyle/>
          <a:p>
            <a:pPr marL="457200" indent="-412750"/>
            <a:r>
              <a:rPr lang="en-US" dirty="0">
                <a:ea typeface="Tahoma" pitchFamily="34" charset="0"/>
                <a:cs typeface="Tahoma" pitchFamily="34" charset="0"/>
              </a:rPr>
              <a:t>It is important to continue to follow policies and procedures to maintain authorization</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Federal regulations provide process to support program integrity</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Review your Vendor Manual for more detailed information regarding federally and state mandated WIC Vendor policies and procedures</a:t>
            </a:r>
          </a:p>
          <a:p>
            <a:endParaRPr lang="en-US" sz="2000" dirty="0">
              <a:latin typeface="Tahoma" pitchFamily="34"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84905" y="723011"/>
            <a:ext cx="9838707" cy="1618489"/>
          </a:xfrm>
        </p:spPr>
        <p:txBody>
          <a:bodyPr anchor="ctr">
            <a:noAutofit/>
          </a:bodyPr>
          <a:lstStyle/>
          <a:p>
            <a:pPr eaLnBrk="1" hangingPunct="1"/>
            <a:r>
              <a:rPr lang="en-US" sz="6000" b="1" dirty="0">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1284905" y="2514234"/>
            <a:ext cx="9838706" cy="3544188"/>
          </a:xfrm>
        </p:spPr>
        <p:txBody>
          <a:bodyPr anchor="t">
            <a:normAutofit lnSpcReduction="10000"/>
          </a:bodyPr>
          <a:lstStyle/>
          <a:p>
            <a:pPr marL="457200" indent="-412750" eaLnBrk="1" hangingPunct="1"/>
            <a:r>
              <a:rPr lang="en-US"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ea typeface="Tahoma" pitchFamily="34" charset="0"/>
                <a:cs typeface="Tahoma" pitchFamily="34" charset="0"/>
              </a:rPr>
            </a:br>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070825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ight Triangle 13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258" name="Rectangle 5"/>
          <p:cNvSpPr>
            <a:spLocks noGrp="1" noChangeArrowheads="1"/>
          </p:cNvSpPr>
          <p:nvPr>
            <p:ph type="title"/>
            <p:custDataLst>
              <p:tags r:id="rId2"/>
            </p:custDataLst>
          </p:nvPr>
        </p:nvSpPr>
        <p:spPr>
          <a:xfrm>
            <a:off x="4494211" y="677111"/>
            <a:ext cx="7210433" cy="1597228"/>
          </a:xfrm>
        </p:spPr>
        <p:txBody>
          <a:bodyPr>
            <a:noAutofit/>
          </a:bodyPr>
          <a:lstStyle/>
          <a:p>
            <a:pPr algn="ctr" eaLnBrk="1" hangingPunct="1"/>
            <a:r>
              <a:rPr lang="en-US" sz="5500" b="1" dirty="0">
                <a:ea typeface="Tahoma" pitchFamily="34" charset="0"/>
                <a:cs typeface="Tahoma" pitchFamily="34" charset="0"/>
              </a:rPr>
              <a:t>Violations and Sanctions</a:t>
            </a:r>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374098" y="1188637"/>
            <a:ext cx="3030997" cy="4557888"/>
          </a:xfrm>
          <a:prstGeom prst="rect">
            <a:avLst/>
          </a:prstGeom>
          <a:noFill/>
          <a:extLst>
            <a:ext uri="{909E8E84-426E-40DD-AFC4-6F175D3DCCD1}">
              <a14:hiddenFill xmlns:a14="http://schemas.microsoft.com/office/drawing/2010/main">
                <a:solidFill>
                  <a:srgbClr val="FFFFFF"/>
                </a:solidFill>
              </a14:hiddenFill>
            </a:ext>
          </a:extLst>
        </p:spPr>
      </p:pic>
      <p:sp>
        <p:nvSpPr>
          <p:cNvPr id="96259" name="Rectangle 6"/>
          <p:cNvSpPr>
            <a:spLocks noGrp="1" noChangeArrowheads="1"/>
          </p:cNvSpPr>
          <p:nvPr>
            <p:ph idx="1"/>
            <p:custDataLst>
              <p:tags r:id="rId3"/>
            </p:custDataLst>
          </p:nvPr>
        </p:nvSpPr>
        <p:spPr>
          <a:xfrm>
            <a:off x="5332412" y="2452281"/>
            <a:ext cx="6019800" cy="3728607"/>
          </a:xfrm>
        </p:spPr>
        <p:txBody>
          <a:bodyPr anchor="t">
            <a:normAutofit fontScale="92500" lnSpcReduction="10000"/>
          </a:bodyPr>
          <a:lstStyle/>
          <a:p>
            <a:pPr marL="457200" indent="-412750" eaLnBrk="1" hangingPunct="1"/>
            <a:r>
              <a:rPr lang="en-US" u="none" dirty="0">
                <a:ea typeface="Tahoma" pitchFamily="34" charset="0"/>
                <a:cs typeface="Tahoma" pitchFamily="34" charset="0"/>
              </a:rPr>
              <a:t>A violation is an infraction of WIC Program regulations or other requirements </a:t>
            </a:r>
          </a:p>
          <a:p>
            <a:pPr eaLnBrk="1" hangingPunct="1"/>
            <a:endParaRPr lang="en-US" u="none" dirty="0">
              <a:ea typeface="Tahoma" pitchFamily="34" charset="0"/>
              <a:cs typeface="Tahoma" pitchFamily="34" charset="0"/>
            </a:endParaRPr>
          </a:p>
          <a:p>
            <a:pPr marL="457200" indent="-412750" eaLnBrk="1" hangingPunct="1">
              <a:spcAft>
                <a:spcPts val="600"/>
              </a:spcAft>
            </a:pPr>
            <a:r>
              <a:rPr lang="en-US"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u="none" dirty="0">
                <a:ea typeface="Tahoma" pitchFamily="34" charset="0"/>
                <a:cs typeface="Tahoma" pitchFamily="34" charset="0"/>
              </a:rPr>
              <a:t>Disqualification </a:t>
            </a:r>
            <a:r>
              <a:rPr lang="en-US" sz="2800" dirty="0">
                <a:ea typeface="Tahoma" pitchFamily="34" charset="0"/>
                <a:cs typeface="Tahoma" pitchFamily="34" charset="0"/>
              </a:rPr>
              <a:t>or</a:t>
            </a:r>
            <a:r>
              <a:rPr lang="en-US" sz="2800" u="none" dirty="0">
                <a:ea typeface="Tahoma" pitchFamily="34" charset="0"/>
                <a:cs typeface="Tahoma" pitchFamily="34" charset="0"/>
              </a:rPr>
              <a:t> civil money penalty in lieu of disqualification</a:t>
            </a:r>
            <a:br>
              <a:rPr lang="en-US" sz="1700" u="none" dirty="0">
                <a:latin typeface="Constantia" panose="02030602050306030303" pitchFamily="18" charset="0"/>
                <a:ea typeface="Tahoma" pitchFamily="34" charset="0"/>
                <a:cs typeface="Tahoma" pitchFamily="34" charset="0"/>
              </a:rPr>
            </a:br>
            <a:endParaRPr lang="en-US" sz="17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03038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1265388" y="2835760"/>
            <a:ext cx="9229107" cy="2837936"/>
          </a:xfrm>
        </p:spPr>
        <p:txBody>
          <a:bodyPr anchor="t">
            <a:normAutofit/>
          </a:bodyPr>
          <a:lstStyle/>
          <a:p>
            <a:pPr marL="44450" indent="0" eaLnBrk="1" hangingPunct="1">
              <a:buNone/>
              <a:defRPr/>
            </a:pPr>
            <a:r>
              <a:rPr lang="en-US" dirty="0">
                <a:ea typeface="Tahoma" pitchFamily="34" charset="0"/>
                <a:cs typeface="Tahoma" pitchFamily="34" charset="0"/>
              </a:rPr>
              <a:t>Any intentional or unintentional action of a vendor’s owners, officers, managers, agents or employees, </a:t>
            </a:r>
            <a:r>
              <a:rPr lang="en-US" b="1" dirty="0">
                <a:ea typeface="Tahoma" pitchFamily="34" charset="0"/>
                <a:cs typeface="Tahoma" pitchFamily="34" charset="0"/>
              </a:rPr>
              <a:t>with or without knowledge of management,</a:t>
            </a:r>
            <a:r>
              <a:rPr lang="en-US"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82" name="Rectangle 2"/>
          <p:cNvSpPr>
            <a:spLocks noGrp="1" noChangeArrowheads="1"/>
          </p:cNvSpPr>
          <p:nvPr>
            <p:ph type="title"/>
            <p:custDataLst>
              <p:tags r:id="rId2"/>
            </p:custDataLst>
          </p:nvPr>
        </p:nvSpPr>
        <p:spPr>
          <a:xfrm>
            <a:off x="1284905" y="742066"/>
            <a:ext cx="8072712" cy="1618489"/>
          </a:xfrm>
        </p:spPr>
        <p:txBody>
          <a:bodyPr anchor="ctr">
            <a:normAutofit/>
          </a:bodyPr>
          <a:lstStyle/>
          <a:p>
            <a:pPr eaLnBrk="1" hangingPunct="1"/>
            <a:r>
              <a:rPr lang="en-US" sz="71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1249559" y="2479347"/>
            <a:ext cx="9686307" cy="3636587"/>
          </a:xfrm>
        </p:spPr>
        <p:txBody>
          <a:bodyPr anchor="t">
            <a:normAutofit fontScale="92500"/>
          </a:bodyPr>
          <a:lstStyle/>
          <a:p>
            <a:pPr marL="457200" indent="-412750">
              <a:spcAft>
                <a:spcPts val="600"/>
              </a:spcAft>
            </a:pPr>
            <a:r>
              <a:rPr lang="en-US"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pPr marL="859536" lvl="1" indent="-457200"/>
            <a:endParaRPr lang="en-US" sz="2800" dirty="0">
              <a:ea typeface="Tahoma" pitchFamily="34" charset="0"/>
              <a:cs typeface="Tahoma" pitchFamily="34" charset="0"/>
            </a:endParaRPr>
          </a:p>
          <a:p>
            <a:pPr marL="501650" indent="-457200">
              <a:spcAft>
                <a:spcPts val="600"/>
              </a:spcAft>
            </a:pPr>
            <a:r>
              <a:rPr lang="en-US"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1278835" y="821858"/>
            <a:ext cx="8072712" cy="1618489"/>
          </a:xfrm>
        </p:spPr>
        <p:txBody>
          <a:bodyPr anchor="ctr">
            <a:normAutofit/>
          </a:bodyPr>
          <a:lstStyle/>
          <a:p>
            <a:pPr eaLnBrk="1" hangingPunct="1"/>
            <a:r>
              <a:rPr lang="en-US" sz="6000" b="1" dirty="0">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4904" y="2638930"/>
            <a:ext cx="9686307" cy="3397211"/>
          </a:xfrm>
        </p:spPr>
        <p:txBody>
          <a:bodyPr anchor="t">
            <a:normAutofit fontScale="92500" lnSpcReduction="10000"/>
          </a:bodyPr>
          <a:lstStyle/>
          <a:p>
            <a:pPr marL="457200" indent="-412750">
              <a:spcBef>
                <a:spcPct val="50000"/>
              </a:spcBef>
            </a:pPr>
            <a:r>
              <a:rPr lang="en-US" dirty="0">
                <a:ea typeface="Tahoma" pitchFamily="34" charset="0"/>
                <a:cs typeface="Tahoma" pitchFamily="34" charset="0"/>
              </a:rPr>
              <a:t>The nature of the violation and the number of violations determine the sanction imposed</a:t>
            </a:r>
          </a:p>
          <a:p>
            <a:pPr marL="457200" indent="-412750">
              <a:spcBef>
                <a:spcPct val="50000"/>
              </a:spcBef>
            </a:pPr>
            <a:r>
              <a:rPr lang="en-US" dirty="0">
                <a:ea typeface="Tahoma" pitchFamily="34" charset="0"/>
                <a:cs typeface="Tahoma" pitchFamily="34" charset="0"/>
              </a:rPr>
              <a:t>Sanctions remain on a vendor’s record for 12 months or until a vendor is disqualified </a:t>
            </a:r>
          </a:p>
          <a:p>
            <a:pPr marL="457200" indent="-412750">
              <a:spcBef>
                <a:spcPct val="50000"/>
              </a:spcBef>
            </a:pPr>
            <a:r>
              <a:rPr lang="en-US" dirty="0">
                <a:ea typeface="Tahoma" pitchFamily="34" charset="0"/>
                <a:cs typeface="Tahoma" pitchFamily="34" charset="0"/>
              </a:rPr>
              <a:t>A pattern of occurrences for the same violation may result in disqualification</a:t>
            </a:r>
          </a:p>
          <a:p>
            <a:pPr marL="457200" indent="-412750">
              <a:spcBef>
                <a:spcPct val="50000"/>
              </a:spcBef>
            </a:pPr>
            <a:r>
              <a:rPr lang="en-US" dirty="0">
                <a:ea typeface="Tahoma" pitchFamily="34" charset="0"/>
                <a:cs typeface="Tahoma" pitchFamily="34" charset="0"/>
              </a:rPr>
              <a:t>The number of occurrences needed to establish a pattern depends on the violation</a:t>
            </a:r>
          </a:p>
          <a:p>
            <a:pPr eaLnBrk="1" hangingPunct="1">
              <a:buFontTx/>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marL="82296"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858689"/>
            <a:ext cx="9838707" cy="1618489"/>
          </a:xfrm>
        </p:spPr>
        <p:txBody>
          <a:bodyPr anchor="ctr">
            <a:normAutofit/>
          </a:bodyPr>
          <a:lstStyle/>
          <a:p>
            <a:r>
              <a:rPr lang="en-US" sz="5400" b="1" dirty="0">
                <a:ea typeface="Tahoma" pitchFamily="34" charset="0"/>
                <a:cs typeface="Tahoma" pitchFamily="34" charset="0"/>
              </a:rPr>
              <a:t>Patterns of Violations that Lead to Disqualification</a:t>
            </a:r>
          </a:p>
        </p:txBody>
      </p:sp>
      <p:sp>
        <p:nvSpPr>
          <p:cNvPr id="4" name="Content Placeholder 3"/>
          <p:cNvSpPr>
            <a:spLocks noGrp="1"/>
          </p:cNvSpPr>
          <p:nvPr>
            <p:ph idx="1"/>
            <p:custDataLst>
              <p:tags r:id="rId3"/>
            </p:custDataLst>
          </p:nvPr>
        </p:nvSpPr>
        <p:spPr>
          <a:xfrm>
            <a:off x="1284905" y="3002610"/>
            <a:ext cx="9610107" cy="3165520"/>
          </a:xfrm>
        </p:spPr>
        <p:txBody>
          <a:bodyPr anchor="t">
            <a:normAutofit lnSpcReduction="10000"/>
          </a:bodyPr>
          <a:lstStyle/>
          <a:p>
            <a:pPr marL="457200" indent="-412750"/>
            <a:r>
              <a:rPr lang="en-US" sz="3200" dirty="0">
                <a:ea typeface="Tahoma" pitchFamily="34" charset="0"/>
                <a:cs typeface="Tahoma" pitchFamily="34" charset="0"/>
              </a:rPr>
              <a:t>Three occurrences within a 12-month period of stocking exempt infant formula or WIC-eligible nutritionals outside of the manufacturer’s expiration date</a:t>
            </a:r>
          </a:p>
          <a:p>
            <a:pPr marL="457200" indent="-412750"/>
            <a:r>
              <a:rPr lang="en-US" sz="3200" b="0" i="0" dirty="0">
                <a:effectLst/>
              </a:rPr>
              <a:t>Three occurrences within a 12-month period of failure to make EBT point of sale equipment accessible to WIC customers</a:t>
            </a:r>
            <a:endParaRPr lang="en-US" sz="3200" strike="sngStrike" dirty="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63241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5"/>
          <p:cNvSpPr>
            <a:spLocks noGrp="1" noChangeArrowheads="1"/>
          </p:cNvSpPr>
          <p:nvPr>
            <p:ph type="title"/>
            <p:custDataLst>
              <p:tags r:id="rId2"/>
            </p:custDataLst>
          </p:nvPr>
        </p:nvSpPr>
        <p:spPr>
          <a:xfrm>
            <a:off x="684212" y="354106"/>
            <a:ext cx="10820400" cy="1676400"/>
          </a:xfrm>
          <a:noFill/>
          <a:ln>
            <a:noFill/>
          </a:ln>
        </p:spPr>
        <p:txBody>
          <a:bodyPr anchor="b">
            <a:noAutofit/>
          </a:bodyPr>
          <a:lstStyle/>
          <a:p>
            <a:pPr algn="ctr"/>
            <a:br>
              <a:rPr lang="en-US" sz="4000" dirty="0">
                <a:solidFill>
                  <a:schemeClr val="accent3">
                    <a:lumMod val="75000"/>
                  </a:schemeClr>
                </a:solidFill>
                <a:latin typeface="Constantia" panose="02030602050306030303" pitchFamily="18" charset="0"/>
                <a:ea typeface="Tahoma" pitchFamily="34" charset="0"/>
                <a:cs typeface="Tahoma" pitchFamily="34" charset="0"/>
              </a:rPr>
            </a:br>
            <a:br>
              <a:rPr lang="en-US" sz="4000" dirty="0">
                <a:solidFill>
                  <a:schemeClr val="accent3">
                    <a:lumMod val="75000"/>
                  </a:schemeClr>
                </a:solidFill>
                <a:latin typeface="Constantia" panose="02030602050306030303" pitchFamily="18" charset="0"/>
                <a:ea typeface="Tahoma" pitchFamily="34" charset="0"/>
                <a:cs typeface="Tahoma" pitchFamily="34" charset="0"/>
              </a:rPr>
            </a:br>
            <a:r>
              <a:rPr lang="en-US" sz="5500" b="1" dirty="0">
                <a:solidFill>
                  <a:schemeClr val="tx1"/>
                </a:solidFill>
                <a:ea typeface="Tahoma" pitchFamily="34" charset="0"/>
                <a:cs typeface="Tahoma" pitchFamily="34" charset="0"/>
              </a:rPr>
              <a:t>Preventing Fraud and Ensuring Compliance</a:t>
            </a:r>
          </a:p>
        </p:txBody>
      </p:sp>
      <p:sp>
        <p:nvSpPr>
          <p:cNvPr id="99332" name="Rectangle 6"/>
          <p:cNvSpPr>
            <a:spLocks noGrp="1" noChangeArrowheads="1"/>
          </p:cNvSpPr>
          <p:nvPr>
            <p:ph idx="1"/>
            <p:custDataLst>
              <p:tags r:id="rId3"/>
            </p:custDataLst>
          </p:nvPr>
        </p:nvSpPr>
        <p:spPr>
          <a:xfrm>
            <a:off x="684212" y="2286000"/>
            <a:ext cx="8686800" cy="4724400"/>
          </a:xfrm>
          <a:noFill/>
        </p:spPr>
        <p:txBody>
          <a:bodyPr>
            <a:normAutofit/>
          </a:bodyPr>
          <a:lstStyle/>
          <a:p>
            <a:pPr marL="615950" indent="-571500" eaLnBrk="1" hangingPunct="1">
              <a:lnSpc>
                <a:spcPct val="90000"/>
              </a:lnSpc>
            </a:pPr>
            <a:r>
              <a:rPr lang="en-US" sz="3600" dirty="0">
                <a:solidFill>
                  <a:schemeClr val="tx1"/>
                </a:solidFill>
                <a:ea typeface="Tahoma" pitchFamily="34" charset="0"/>
                <a:cs typeface="Tahoma" pitchFamily="34" charset="0"/>
              </a:rPr>
              <a:t>State WIC Agency must investigate at least 5% of vendors annually using:</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Compliance (undercover) buys</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Inventory audits</a:t>
            </a:r>
          </a:p>
          <a:p>
            <a:pPr eaLnBrk="1" hangingPunct="1">
              <a:lnSpc>
                <a:spcPct val="90000"/>
              </a:lnSpc>
            </a:pPr>
            <a:endParaRPr lang="en-US" sz="3200" dirty="0">
              <a:solidFill>
                <a:schemeClr val="tx1"/>
              </a:solidFill>
              <a:ea typeface="Tahoma" pitchFamily="34" charset="0"/>
              <a:cs typeface="Tahoma" pitchFamily="34" charset="0"/>
            </a:endParaRPr>
          </a:p>
          <a:p>
            <a:pPr marL="615950" indent="-571500" eaLnBrk="1" hangingPunct="1">
              <a:lnSpc>
                <a:spcPct val="90000"/>
              </a:lnSpc>
            </a:pPr>
            <a:r>
              <a:rPr lang="en-US" sz="3600" dirty="0">
                <a:solidFill>
                  <a:schemeClr val="tx1"/>
                </a:solidFill>
                <a:ea typeface="Tahoma" pitchFamily="34" charset="0"/>
                <a:cs typeface="Tahoma" pitchFamily="34" charset="0"/>
              </a:rPr>
              <a:t>Must also ensure that vendors are monitored by Local WIC Agency staff</a:t>
            </a:r>
          </a:p>
          <a:p>
            <a:pPr lvl="1" eaLnBrk="1" hangingPunct="1">
              <a:lnSpc>
                <a:spcPct val="90000"/>
              </a:lnSpc>
            </a:pPr>
            <a:endParaRPr lang="en-US" dirty="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99612" y="2362200"/>
            <a:ext cx="2105714" cy="3498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56350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54" name="Rectangle 3"/>
          <p:cNvSpPr>
            <a:spLocks noGrp="1" noChangeArrowheads="1"/>
          </p:cNvSpPr>
          <p:nvPr>
            <p:ph type="title"/>
            <p:custDataLst>
              <p:tags r:id="rId2"/>
            </p:custDataLst>
          </p:nvPr>
        </p:nvSpPr>
        <p:spPr>
          <a:xfrm>
            <a:off x="1231329" y="723011"/>
            <a:ext cx="9000507" cy="1618489"/>
          </a:xfrm>
        </p:spPr>
        <p:txBody>
          <a:bodyPr anchor="ctr">
            <a:normAutofit/>
          </a:bodyPr>
          <a:lstStyle/>
          <a:p>
            <a:pPr eaLnBrk="1" hangingPunct="1"/>
            <a:r>
              <a:rPr lang="en-US" sz="5500" b="1" dirty="0">
                <a:ea typeface="Tahoma" pitchFamily="34" charset="0"/>
                <a:cs typeface="Tahoma" pitchFamily="34" charset="0"/>
              </a:rPr>
              <a:t>Compliance Investigations</a:t>
            </a:r>
          </a:p>
        </p:txBody>
      </p:sp>
      <p:sp>
        <p:nvSpPr>
          <p:cNvPr id="100355" name="Rectangle 4"/>
          <p:cNvSpPr>
            <a:spLocks noGrp="1" noChangeArrowheads="1"/>
          </p:cNvSpPr>
          <p:nvPr>
            <p:ph idx="1"/>
            <p:custDataLst>
              <p:tags r:id="rId3"/>
            </p:custDataLst>
          </p:nvPr>
        </p:nvSpPr>
        <p:spPr>
          <a:xfrm>
            <a:off x="1284904" y="2590800"/>
            <a:ext cx="9686307" cy="3544189"/>
          </a:xfrm>
        </p:spPr>
        <p:txBody>
          <a:bodyPr anchor="t">
            <a:normAutofit/>
          </a:bodyPr>
          <a:lstStyle/>
          <a:p>
            <a:pPr marL="457200" indent="-412750" eaLnBrk="1" hangingPunct="1"/>
            <a:r>
              <a:rPr lang="en-US" sz="3200" dirty="0">
                <a:ea typeface="Tahoma" pitchFamily="34" charset="0"/>
                <a:cs typeface="Tahoma" pitchFamily="34" charset="0"/>
              </a:rPr>
              <a:t>State WIC Agency is required to identify and investigate high-risk vendors</a:t>
            </a:r>
          </a:p>
          <a:p>
            <a:pPr marL="457200" indent="-412750" eaLnBrk="1" hangingPunct="1"/>
            <a:endParaRPr lang="en-US" sz="3200" dirty="0">
              <a:ea typeface="Tahoma" pitchFamily="34" charset="0"/>
              <a:cs typeface="Tahoma" pitchFamily="34" charset="0"/>
            </a:endParaRPr>
          </a:p>
          <a:p>
            <a:pPr marL="457200" indent="-412750" eaLnBrk="1" hangingPunct="1"/>
            <a:r>
              <a:rPr lang="en-US" sz="3200" dirty="0">
                <a:ea typeface="Tahoma" pitchFamily="34" charset="0"/>
                <a:cs typeface="Tahoma" pitchFamily="34" charset="0"/>
              </a:rPr>
              <a:t>NC sometimes works with the U.S. Office of Inspector General to conduct investigations</a:t>
            </a:r>
          </a:p>
          <a:p>
            <a:pPr eaLnBrk="1" hangingPunct="1"/>
            <a:endParaRPr lang="en-US" sz="2400" dirty="0">
              <a:latin typeface="Constantia" panose="02030602050306030303" pitchFamily="18" charset="0"/>
              <a:ea typeface="Tahoma" pitchFamily="34" charset="0"/>
              <a:cs typeface="Tahoma" pitchFamily="34" charset="0"/>
            </a:endParaRPr>
          </a:p>
          <a:p>
            <a:pPr marL="0" indent="0" eaLnBrk="1" hangingPunct="1">
              <a:buNone/>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02717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006636" y="1188637"/>
            <a:ext cx="4279914" cy="4480726"/>
          </a:xfrm>
        </p:spPr>
        <p:txBody>
          <a:bodyPr>
            <a:normAutofit/>
          </a:bodyPr>
          <a:lstStyle/>
          <a:p>
            <a:pPr algn="r"/>
            <a:r>
              <a:rPr lang="en-US" sz="6500" b="1" dirty="0"/>
              <a:t>What is eWIC?</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6251850" y="1855346"/>
            <a:ext cx="5291969" cy="3554853"/>
          </a:xfrm>
        </p:spPr>
        <p:txBody>
          <a:bodyPr anchor="ctr">
            <a:normAutofit/>
          </a:bodyPr>
          <a:lstStyle/>
          <a:p>
            <a:r>
              <a:rPr lang="en-US" sz="3200" dirty="0"/>
              <a:t>eWIC is the term used for EBT (Electronic Benefit Transfer) by the North Carolina WIC Program </a:t>
            </a:r>
          </a:p>
          <a:p>
            <a:r>
              <a:rPr lang="en-US" sz="3200" dirty="0"/>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custDataLst>
              <p:tags r:id="rId2"/>
            </p:custDataLst>
          </p:nvPr>
        </p:nvSpPr>
        <p:spPr>
          <a:xfrm>
            <a:off x="1101705" y="898489"/>
            <a:ext cx="9982015" cy="1597228"/>
          </a:xfrm>
        </p:spPr>
        <p:txBody>
          <a:bodyPr>
            <a:normAutofit/>
          </a:bodyPr>
          <a:lstStyle/>
          <a:p>
            <a:pPr eaLnBrk="1" hangingPunct="1"/>
            <a:r>
              <a:rPr lang="en-US" sz="5900" b="1" dirty="0">
                <a:ea typeface="Tahoma" pitchFamily="34" charset="0"/>
                <a:cs typeface="Tahoma" pitchFamily="34" charset="0"/>
              </a:rPr>
              <a:t>Compliance Buys</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556188" y="2495717"/>
            <a:ext cx="3177665" cy="325080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9" name="Rectangle 3"/>
          <p:cNvSpPr>
            <a:spLocks noGrp="1" noChangeArrowheads="1"/>
          </p:cNvSpPr>
          <p:nvPr>
            <p:ph idx="1"/>
            <p:custDataLst>
              <p:tags r:id="rId3"/>
            </p:custDataLst>
          </p:nvPr>
        </p:nvSpPr>
        <p:spPr>
          <a:xfrm>
            <a:off x="5137586" y="2495717"/>
            <a:ext cx="6062225" cy="3463793"/>
          </a:xfrm>
        </p:spPr>
        <p:txBody>
          <a:bodyPr anchor="t">
            <a:normAutofit fontScale="92500"/>
          </a:bodyPr>
          <a:lstStyle/>
          <a:p>
            <a:pPr marL="457200" indent="-412750" eaLnBrk="1" hangingPunct="1"/>
            <a:r>
              <a:rPr lang="en-US" dirty="0">
                <a:ea typeface="Tahoma" pitchFamily="34" charset="0"/>
                <a:cs typeface="Tahoma" pitchFamily="34" charset="0"/>
              </a:rPr>
              <a:t>Undercover purchases by a compliance investigator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May make multiple visits over one year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Vendors receive a letter from the State WIC Agency if problems are noted</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55922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76410" y="1186853"/>
            <a:ext cx="4806096" cy="4480726"/>
          </a:xfrm>
        </p:spPr>
        <p:txBody>
          <a:bodyPr>
            <a:normAutofit/>
          </a:bodyPr>
          <a:lstStyle/>
          <a:p>
            <a:pPr algn="ctr"/>
            <a:r>
              <a:rPr lang="en-US" sz="6000" b="1" dirty="0">
                <a:ea typeface="Tahoma" pitchFamily="34" charset="0"/>
                <a:cs typeface="Tahoma" pitchFamily="34" charset="0"/>
              </a:rPr>
              <a:t>Vendor Overcharging</a:t>
            </a:r>
            <a:endParaRPr lang="en-US" sz="6000" b="1" dirty="0"/>
          </a:p>
        </p:txBody>
      </p:sp>
      <p:sp>
        <p:nvSpPr>
          <p:cNvPr id="4" name="Content Placeholder 3"/>
          <p:cNvSpPr>
            <a:spLocks noGrp="1"/>
          </p:cNvSpPr>
          <p:nvPr>
            <p:ph idx="1"/>
            <p:custDataLst>
              <p:tags r:id="rId3"/>
            </p:custDataLst>
          </p:nvPr>
        </p:nvSpPr>
        <p:spPr>
          <a:xfrm>
            <a:off x="5717310" y="849961"/>
            <a:ext cx="5826510" cy="5508146"/>
          </a:xfrm>
        </p:spPr>
        <p:txBody>
          <a:bodyPr anchor="ctr">
            <a:normAutofit/>
          </a:bodyPr>
          <a:lstStyle/>
          <a:p>
            <a:pPr marL="457200" indent="-412750"/>
            <a:r>
              <a:rPr lang="en-US" sz="2500" dirty="0">
                <a:ea typeface="Tahoma" pitchFamily="34" charset="0"/>
                <a:cs typeface="Tahoma" pitchFamily="34" charset="0"/>
              </a:rPr>
              <a:t>Intentionally or unintentionally charging more for exempt infant formula or WIC-eligible nutritionals to a WIC customer than a non-WIC customer;</a:t>
            </a:r>
          </a:p>
          <a:p>
            <a:pPr marL="457200" indent="-412750"/>
            <a:r>
              <a:rPr lang="en-US" sz="2500" dirty="0">
                <a:ea typeface="Tahoma" pitchFamily="34" charset="0"/>
                <a:cs typeface="Tahoma" pitchFamily="34" charset="0"/>
              </a:rPr>
              <a:t>Charging more than the current shelf price for exempt infant formula or WIC-eligible nutritionals provided to a WIC customer</a:t>
            </a:r>
          </a:p>
          <a:p>
            <a:pPr marL="457200" indent="-412750"/>
            <a:r>
              <a:rPr lang="en-US" sz="2500" dirty="0">
                <a:ea typeface="Tahoma" pitchFamily="34" charset="0"/>
                <a:cs typeface="Tahoma" pitchFamily="34" charset="0"/>
              </a:rPr>
              <a:t>Overcharging is a serious federal violation that can lead to vendor disqualification</a:t>
            </a:r>
          </a:p>
          <a:p>
            <a:pPr marL="457200" indent="-412750"/>
            <a:r>
              <a:rPr lang="en-US" sz="2500" dirty="0">
                <a:ea typeface="Tahoma" pitchFamily="34" charset="0"/>
                <a:cs typeface="Tahoma" pitchFamily="34" charset="0"/>
              </a:rPr>
              <a:t>This violation is uncovered during compliance buys</a:t>
            </a:r>
          </a:p>
          <a:p>
            <a:endParaRPr lang="en-US" sz="1600" dirty="0"/>
          </a:p>
        </p:txBody>
      </p:sp>
      <p:sp>
        <p:nvSpPr>
          <p:cNvPr id="3" name="Date Placeholder 2"/>
          <p:cNvSpPr>
            <a:spLocks noGrp="1"/>
          </p:cNvSpPr>
          <p:nvPr>
            <p:ph type="dt" sz="half" idx="10"/>
            <p:custDataLst>
              <p:tags r:id="rId4"/>
            </p:custDataLst>
          </p:nvPr>
        </p:nvSpPr>
        <p:spPr>
          <a:xfrm>
            <a:off x="9040045" y="5769864"/>
            <a:ext cx="2310798"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69798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536666" y="365849"/>
            <a:ext cx="7498080" cy="731838"/>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8612" y="1974850"/>
            <a:ext cx="9374188" cy="1790700"/>
          </a:xfrm>
        </p:spPr>
        <p:txBody>
          <a:bodyPr>
            <a:normAutofit fontScale="92500"/>
          </a:bodyPr>
          <a:lstStyle/>
          <a:p>
            <a:pPr marL="615950" indent="-571500">
              <a:lnSpc>
                <a:spcPct val="110000"/>
              </a:lnSpc>
              <a:spcBef>
                <a:spcPct val="50000"/>
              </a:spcBef>
            </a:pPr>
            <a:r>
              <a:rPr lang="en-US" sz="3600" dirty="0">
                <a:solidFill>
                  <a:schemeClr val="tx1"/>
                </a:solidFill>
                <a:ea typeface="Tahoma" pitchFamily="34" charset="0"/>
                <a:cs typeface="Tahoma" pitchFamily="34" charset="0"/>
              </a:rPr>
              <a:t>A vendor charges the WIC customer $10.69 for Nutramigen ready-to-feed. The current shelf price is $9.50. Is this vendor overcharging?</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4" name="TextBox 3">
            <a:extLst>
              <a:ext uri="{FF2B5EF4-FFF2-40B4-BE49-F238E27FC236}">
                <a16:creationId xmlns:a16="http://schemas.microsoft.com/office/drawing/2014/main" id="{2D9B667B-F283-4F44-9D92-685967D9FD41}"/>
              </a:ext>
            </a:extLst>
          </p:cNvPr>
          <p:cNvSpPr txBox="1"/>
          <p:nvPr>
            <p:custDataLst>
              <p:tags r:id="rId5"/>
            </p:custDataLst>
          </p:nvPr>
        </p:nvSpPr>
        <p:spPr>
          <a:xfrm>
            <a:off x="1606963" y="3962400"/>
            <a:ext cx="9447514" cy="1615827"/>
          </a:xfrm>
          <a:prstGeom prst="rect">
            <a:avLst/>
          </a:prstGeom>
          <a:noFill/>
        </p:spPr>
        <p:txBody>
          <a:bodyPr wrap="square" rtlCol="0">
            <a:spAutoFit/>
          </a:bodyPr>
          <a:lstStyle/>
          <a:p>
            <a:pPr marL="914400" lvl="1" indent="-457200">
              <a:buFont typeface="Courier New" panose="02070309020205020404" pitchFamily="49" charset="0"/>
              <a:buChar char="o"/>
            </a:pPr>
            <a:r>
              <a:rPr lang="en-US" sz="3300" dirty="0">
                <a:latin typeface="+mj-lt"/>
                <a:ea typeface="Tahoma" pitchFamily="34" charset="0"/>
                <a:cs typeface="Tahoma" pitchFamily="34" charset="0"/>
              </a:rPr>
              <a:t>Answer: Yes, because the vendor </a:t>
            </a:r>
            <a:r>
              <a:rPr lang="en-US" sz="3300" u="sng" dirty="0">
                <a:latin typeface="+mj-lt"/>
                <a:ea typeface="Tahoma" pitchFamily="34" charset="0"/>
                <a:cs typeface="Tahoma" pitchFamily="34" charset="0"/>
              </a:rPr>
              <a:t>charged more </a:t>
            </a:r>
            <a:r>
              <a:rPr lang="en-US" sz="3300" dirty="0">
                <a:latin typeface="+mj-lt"/>
                <a:ea typeface="Tahoma" pitchFamily="34" charset="0"/>
                <a:cs typeface="Tahoma" pitchFamily="34" charset="0"/>
              </a:rPr>
              <a:t>than the current shelf price for exempt infant formula provided to the WIC customer</a:t>
            </a:r>
            <a:r>
              <a:rPr lang="en-US" sz="3300" dirty="0">
                <a:ea typeface="Tahoma" pitchFamily="34" charset="0"/>
                <a:cs typeface="Tahoma" pitchFamily="34" charset="0"/>
              </a:rPr>
              <a:t>. </a:t>
            </a:r>
            <a:endParaRPr lang="en-US" sz="3300" dirty="0"/>
          </a:p>
        </p:txBody>
      </p:sp>
    </p:spTree>
    <p:custDataLst>
      <p:tags r:id="rId1"/>
    </p:custDataLst>
    <p:extLst>
      <p:ext uri="{BB962C8B-B14F-4D97-AF65-F5344CB8AC3E}">
        <p14:creationId xmlns:p14="http://schemas.microsoft.com/office/powerpoint/2010/main" val="383051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276395" y="269046"/>
            <a:ext cx="7636034" cy="926964"/>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7024" y="1574615"/>
            <a:ext cx="9374188" cy="1790700"/>
          </a:xfrm>
        </p:spPr>
        <p:txBody>
          <a:bodyPr>
            <a:noAutofit/>
          </a:bodyPr>
          <a:lstStyle/>
          <a:p>
            <a:pPr marL="501650" indent="-457200">
              <a:lnSpc>
                <a:spcPct val="110000"/>
              </a:lnSpc>
              <a:spcBef>
                <a:spcPct val="50000"/>
              </a:spcBef>
            </a:pPr>
            <a:r>
              <a:rPr lang="en-US" sz="3300" dirty="0">
                <a:solidFill>
                  <a:schemeClr val="tx1"/>
                </a:solidFill>
                <a:ea typeface="Tahoma" pitchFamily="34" charset="0"/>
                <a:cs typeface="Tahoma" pitchFamily="34" charset="0"/>
              </a:rPr>
              <a:t>A vendor charges a WIC customer $6.50 for WIC approved exempt infant formula.  $7.50 is the current shelf price. Is this vendor overcharging? </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3" name="TextBox 2">
            <a:extLst>
              <a:ext uri="{FF2B5EF4-FFF2-40B4-BE49-F238E27FC236}">
                <a16:creationId xmlns:a16="http://schemas.microsoft.com/office/drawing/2014/main" id="{285D693B-D5D1-4FF1-A49B-016646D641EC}"/>
              </a:ext>
            </a:extLst>
          </p:cNvPr>
          <p:cNvSpPr txBox="1"/>
          <p:nvPr>
            <p:custDataLst>
              <p:tags r:id="rId5"/>
            </p:custDataLst>
          </p:nvPr>
        </p:nvSpPr>
        <p:spPr>
          <a:xfrm>
            <a:off x="1597025" y="3338101"/>
            <a:ext cx="8994776" cy="2123658"/>
          </a:xfrm>
          <a:prstGeom prst="rect">
            <a:avLst/>
          </a:prstGeom>
          <a:noFill/>
        </p:spPr>
        <p:txBody>
          <a:bodyPr wrap="square" rtlCol="0">
            <a:spAutoFit/>
          </a:bodyPr>
          <a:lstStyle/>
          <a:p>
            <a:pPr marL="914400" lvl="1" indent="-457200">
              <a:spcBef>
                <a:spcPct val="50000"/>
              </a:spcBef>
              <a:buFont typeface="Courier New" panose="02070309020205020404" pitchFamily="49" charset="0"/>
              <a:buChar char="o"/>
            </a:pPr>
            <a:r>
              <a:rPr lang="en-US" sz="3300" dirty="0">
                <a:latin typeface="+mj-lt"/>
                <a:ea typeface="Tahoma" pitchFamily="34" charset="0"/>
                <a:cs typeface="Tahoma" pitchFamily="34" charset="0"/>
              </a:rPr>
              <a:t>Answer: No, because their current shelf price is $7.50, and the vendor </a:t>
            </a:r>
            <a:r>
              <a:rPr lang="en-US" sz="3300" u="sng" dirty="0">
                <a:latin typeface="+mj-lt"/>
                <a:ea typeface="Tahoma" pitchFamily="34" charset="0"/>
                <a:cs typeface="Tahoma" pitchFamily="34" charset="0"/>
              </a:rPr>
              <a:t>did not</a:t>
            </a:r>
            <a:r>
              <a:rPr lang="en-US" sz="3300" dirty="0">
                <a:latin typeface="+mj-lt"/>
                <a:ea typeface="Tahoma" pitchFamily="34" charset="0"/>
                <a:cs typeface="Tahoma" pitchFamily="34" charset="0"/>
              </a:rPr>
              <a:t> charge the WIC customer more than the current shelf price.</a:t>
            </a:r>
          </a:p>
        </p:txBody>
      </p:sp>
    </p:spTree>
    <p:custDataLst>
      <p:tags r:id="rId1"/>
    </p:custDataLst>
    <p:extLst>
      <p:ext uri="{BB962C8B-B14F-4D97-AF65-F5344CB8AC3E}">
        <p14:creationId xmlns:p14="http://schemas.microsoft.com/office/powerpoint/2010/main" val="439078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84905" y="784750"/>
            <a:ext cx="8072712" cy="1618489"/>
          </a:xfrm>
        </p:spPr>
        <p:txBody>
          <a:bodyPr anchor="ctr">
            <a:normAutofit/>
          </a:bodyPr>
          <a:lstStyle/>
          <a:p>
            <a:r>
              <a:rPr lang="en-US" sz="60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284904" y="2403238"/>
            <a:ext cx="9619015" cy="3670011"/>
          </a:xfrm>
        </p:spPr>
        <p:txBody>
          <a:bodyPr anchor="t">
            <a:normAutofit fontScale="85000" lnSpcReduction="10000"/>
          </a:bodyPr>
          <a:lstStyle/>
          <a:p>
            <a:pPr marL="457200" indent="-412750">
              <a:spcBef>
                <a:spcPts val="0"/>
              </a:spcBef>
            </a:pPr>
            <a:r>
              <a:rPr lang="en-US" dirty="0"/>
              <a:t>Per the Vendor Agreement: </a:t>
            </a:r>
          </a:p>
          <a:p>
            <a:pPr lvl="1">
              <a:spcBef>
                <a:spcPts val="0"/>
              </a:spcBef>
              <a:buFont typeface="Wingdings" panose="05000000000000000000" pitchFamily="2" charset="2"/>
              <a:buChar char="ü"/>
            </a:pPr>
            <a:r>
              <a:rPr lang="en-US" sz="2800"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b="1" dirty="0"/>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t>Federal violation that carries 1-year disqualification</a:t>
            </a:r>
          </a:p>
          <a:p>
            <a:pPr marL="1258888" lvl="2" indent="-457200">
              <a:buClr>
                <a:srgbClr val="967E96"/>
              </a:buClr>
            </a:pPr>
            <a:r>
              <a:rPr lang="en-US" sz="2800" b="1" dirty="0"/>
              <a:t>Example:</a:t>
            </a:r>
            <a:r>
              <a:rPr lang="en-US" sz="2800" dirty="0"/>
              <a:t>  Substituting Pediasure for Ensure or Cereal for Ensure</a:t>
            </a:r>
          </a:p>
        </p:txBody>
      </p:sp>
    </p:spTree>
    <p:custDataLst>
      <p:tags r:id="rId1"/>
    </p:custDataLst>
    <p:extLst>
      <p:ext uri="{BB962C8B-B14F-4D97-AF65-F5344CB8AC3E}">
        <p14:creationId xmlns:p14="http://schemas.microsoft.com/office/powerpoint/2010/main" val="1698652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760412" y="226613"/>
            <a:ext cx="10668000" cy="1284513"/>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103913"/>
          </a:xfrm>
        </p:spPr>
        <p:txBody>
          <a:bodyPr>
            <a:noAutofit/>
          </a:bodyPr>
          <a:lstStyle/>
          <a:p>
            <a:pPr marL="457200" indent="-412750"/>
            <a:r>
              <a:rPr lang="en-US" dirty="0">
                <a:solidFill>
                  <a:schemeClr val="tx1"/>
                </a:solidFill>
              </a:rPr>
              <a:t>Vendors cannot use a collection of UPC barcodes on scanning sheets, cash registers, computers, tablets, cell phones or any other similar electronic devices to transact eWIC</a:t>
            </a:r>
          </a:p>
          <a:p>
            <a:pPr marL="457200" indent="-412750">
              <a:lnSpc>
                <a:spcPct val="100000"/>
              </a:lnSpc>
              <a:buNone/>
            </a:pPr>
            <a:r>
              <a:rPr lang="en-US" dirty="0">
                <a:solidFill>
                  <a:schemeClr val="tx1"/>
                </a:solidFill>
              </a:rPr>
              <a:t> </a:t>
            </a:r>
          </a:p>
          <a:p>
            <a:pPr marL="457200" indent="-412750"/>
            <a:r>
              <a:rPr lang="en-US" dirty="0">
                <a:solidFill>
                  <a:schemeClr val="tx1"/>
                </a:solidFill>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3908828952"/>
              </p:ext>
            </p:ext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067"/>
          <a:stretch/>
        </p:blipFill>
        <p:spPr bwMode="auto">
          <a:xfrm>
            <a:off x="7379712" y="2001762"/>
            <a:ext cx="3567901" cy="365590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034" name="Rectangle 2"/>
          <p:cNvSpPr>
            <a:spLocks noGrp="1" noChangeArrowheads="1"/>
          </p:cNvSpPr>
          <p:nvPr>
            <p:ph type="title"/>
            <p:custDataLst>
              <p:tags r:id="rId2"/>
            </p:custDataLst>
          </p:nvPr>
        </p:nvSpPr>
        <p:spPr>
          <a:xfrm>
            <a:off x="493167" y="607019"/>
            <a:ext cx="5899812" cy="1067797"/>
          </a:xfrm>
        </p:spPr>
        <p:txBody>
          <a:bodyPr>
            <a:normAutofit/>
          </a:bodyPr>
          <a:lstStyle/>
          <a:p>
            <a:pPr eaLnBrk="1" hangingPunct="1"/>
            <a:r>
              <a:rPr lang="en-US" sz="6000" b="1" dirty="0">
                <a:ea typeface="Tahoma" pitchFamily="34" charset="0"/>
                <a:cs typeface="Tahoma" pitchFamily="34" charset="0"/>
              </a:rPr>
              <a:t>Inventory Audits</a:t>
            </a:r>
          </a:p>
        </p:txBody>
      </p:sp>
      <p:sp>
        <p:nvSpPr>
          <p:cNvPr id="44035" name="Rectangle 3"/>
          <p:cNvSpPr>
            <a:spLocks noGrp="1" noChangeArrowheads="1"/>
          </p:cNvSpPr>
          <p:nvPr>
            <p:ph idx="1"/>
            <p:custDataLst>
              <p:tags r:id="rId3"/>
            </p:custDataLst>
          </p:nvPr>
        </p:nvSpPr>
        <p:spPr>
          <a:xfrm>
            <a:off x="205762" y="1953198"/>
            <a:ext cx="6197770" cy="4481760"/>
          </a:xfrm>
        </p:spPr>
        <p:txBody>
          <a:bodyPr anchor="t">
            <a:normAutofit fontScale="92500"/>
          </a:bodyPr>
          <a:lstStyle/>
          <a:p>
            <a:pPr marL="501650" indent="-457200"/>
            <a:r>
              <a:rPr lang="en-US" sz="3200" dirty="0">
                <a:ea typeface="Tahoma" pitchFamily="34" charset="0"/>
                <a:cs typeface="Tahoma" pitchFamily="34" charset="0"/>
              </a:rPr>
              <a:t>A vendor must make available at any reasonable time and place ALL: </a:t>
            </a:r>
          </a:p>
          <a:p>
            <a:pPr lvl="1">
              <a:buFont typeface="Wingdings" panose="05000000000000000000" pitchFamily="2" charset="2"/>
              <a:buChar char="q"/>
            </a:pPr>
            <a:r>
              <a:rPr lang="en-US" sz="3200" dirty="0">
                <a:ea typeface="Tahoma" pitchFamily="34" charset="0"/>
                <a:cs typeface="Tahoma" pitchFamily="34" charset="0"/>
              </a:rPr>
              <a:t>Program-related records: invoices, purchase orders, various tax and business records</a:t>
            </a:r>
          </a:p>
          <a:p>
            <a:pPr marL="501650" indent="-457200"/>
            <a:r>
              <a:rPr lang="en-US" sz="3200" dirty="0">
                <a:ea typeface="Tahoma" pitchFamily="34" charset="0"/>
                <a:cs typeface="Tahoma" pitchFamily="34" charset="0"/>
              </a:rPr>
              <a:t>MUST</a:t>
            </a:r>
            <a:r>
              <a:rPr lang="en-US" sz="3200" b="1" dirty="0">
                <a:ea typeface="Tahoma" pitchFamily="34" charset="0"/>
                <a:cs typeface="Tahoma" pitchFamily="34" charset="0"/>
              </a:rPr>
              <a:t> </a:t>
            </a:r>
            <a:r>
              <a:rPr lang="en-US" sz="3200" dirty="0">
                <a:ea typeface="Tahoma" pitchFamily="34" charset="0"/>
                <a:cs typeface="Tahoma" pitchFamily="34" charset="0"/>
              </a:rPr>
              <a:t>be retained 3 years or until audit pertaining to these records is resolved, whichever is later </a:t>
            </a:r>
          </a:p>
        </p:txBody>
      </p:sp>
    </p:spTree>
    <p:custDataLst>
      <p:tags r:id="rId1"/>
    </p:custDataLst>
    <p:extLst>
      <p:ext uri="{BB962C8B-B14F-4D97-AF65-F5344CB8AC3E}">
        <p14:creationId xmlns:p14="http://schemas.microsoft.com/office/powerpoint/2010/main" val="2602790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1284905" y="654651"/>
            <a:ext cx="8072712" cy="1618489"/>
          </a:xfrm>
        </p:spPr>
        <p:txBody>
          <a:bodyPr anchor="ctr">
            <a:normAutofit/>
          </a:bodyPr>
          <a:lstStyle/>
          <a:p>
            <a:r>
              <a:rPr lang="en-US" sz="5500" b="1" dirty="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1284904" y="2514600"/>
            <a:ext cx="9838707" cy="3581399"/>
          </a:xfrm>
        </p:spPr>
        <p:txBody>
          <a:bodyPr anchor="t">
            <a:normAutofit lnSpcReduction="10000"/>
          </a:bodyPr>
          <a:lstStyle/>
          <a:p>
            <a:pPr marL="457200" indent="-412750"/>
            <a:r>
              <a:rPr lang="en-US" sz="2400" dirty="0">
                <a:ea typeface="Tahoma" pitchFamily="34" charset="0"/>
                <a:cs typeface="Tahoma" pitchFamily="34" charset="0"/>
              </a:rPr>
              <a:t>Specific requirements for purchase documentation of WIC supplemental foods</a:t>
            </a:r>
          </a:p>
          <a:p>
            <a:pPr marL="457200" indent="-412750">
              <a:spcAft>
                <a:spcPts val="1200"/>
              </a:spcAft>
            </a:pPr>
            <a:r>
              <a:rPr lang="en-US" sz="2400" dirty="0">
                <a:ea typeface="Tahoma" pitchFamily="34" charset="0"/>
                <a:cs typeface="Tahoma"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dirty="0">
                <a:ea typeface="Tahoma" pitchFamily="34" charset="0"/>
                <a:cs typeface="Tahoma" pitchFamily="34" charset="0"/>
              </a:rPr>
              <a:t>The name of the seller and be prepared entirely by the seller or on the seller’s business letterhead;</a:t>
            </a:r>
          </a:p>
          <a:p>
            <a:pPr lvl="1">
              <a:buFont typeface="Wingdings" panose="05000000000000000000" pitchFamily="2" charset="2"/>
              <a:buChar char="ü"/>
            </a:pPr>
            <a:r>
              <a:rPr lang="en-US" dirty="0">
                <a:ea typeface="Tahoma" pitchFamily="34" charset="0"/>
                <a:cs typeface="Tahoma"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dirty="0">
                <a:ea typeface="Tahoma" pitchFamily="34" charset="0"/>
                <a:cs typeface="Tahoma" pitchFamily="34" charset="0"/>
              </a:rPr>
              <a:t>A description of each WIC supplemental food item purchased, including brand name, unit size, type or form, and quantity</a:t>
            </a:r>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8042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46" name="Rectangle 4"/>
          <p:cNvSpPr>
            <a:spLocks noGrp="1" noChangeArrowheads="1"/>
          </p:cNvSpPr>
          <p:nvPr>
            <p:ph type="title"/>
            <p:custDataLst>
              <p:tags r:id="rId2"/>
            </p:custDataLst>
          </p:nvPr>
        </p:nvSpPr>
        <p:spPr>
          <a:xfrm>
            <a:off x="1284905" y="803929"/>
            <a:ext cx="8072712" cy="1618489"/>
          </a:xfrm>
        </p:spPr>
        <p:txBody>
          <a:bodyPr anchor="ctr">
            <a:normAutofit/>
          </a:bodyPr>
          <a:lstStyle/>
          <a:p>
            <a:pPr eaLnBrk="1" hangingPunct="1"/>
            <a:r>
              <a:rPr lang="en-US" sz="5500" b="1" dirty="0">
                <a:ea typeface="Tahoma" pitchFamily="34" charset="0"/>
                <a:cs typeface="Tahoma" pitchFamily="34" charset="0"/>
              </a:rPr>
              <a:t>Violations Detected During An Inventory Audit</a:t>
            </a:r>
          </a:p>
        </p:txBody>
      </p:sp>
      <p:sp>
        <p:nvSpPr>
          <p:cNvPr id="108547" name="Rectangle 5"/>
          <p:cNvSpPr>
            <a:spLocks noGrp="1" noChangeArrowheads="1"/>
          </p:cNvSpPr>
          <p:nvPr>
            <p:ph idx="1"/>
            <p:custDataLst>
              <p:tags r:id="rId3"/>
            </p:custDataLst>
          </p:nvPr>
        </p:nvSpPr>
        <p:spPr>
          <a:xfrm>
            <a:off x="1284904" y="2743201"/>
            <a:ext cx="9152907" cy="3310870"/>
          </a:xfrm>
        </p:spPr>
        <p:txBody>
          <a:bodyPr anchor="t">
            <a:normAutofit lnSpcReduction="10000"/>
          </a:bodyPr>
          <a:lstStyle/>
          <a:p>
            <a:pPr marL="344488" indent="-300038"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dirty="0">
              <a:ea typeface="Tahoma" pitchFamily="34" charset="0"/>
              <a:cs typeface="Tahoma" pitchFamily="34" charset="0"/>
            </a:endParaRPr>
          </a:p>
          <a:p>
            <a:pPr marL="344488" indent="-300038" eaLnBrk="1" hangingPunct="1"/>
            <a:r>
              <a:rPr lang="en-US" dirty="0">
                <a:ea typeface="Tahoma" pitchFamily="34" charset="0"/>
                <a:cs typeface="Tahoma" pitchFamily="34" charset="0"/>
              </a:rPr>
              <a:t>Inability to provide records or providing false records is also a violation</a:t>
            </a:r>
          </a:p>
          <a:p>
            <a:pPr eaLnBrk="1" hangingPunct="1"/>
            <a:endParaRPr lang="en-US" sz="2200" dirty="0">
              <a:latin typeface="Constantia" panose="02030602050306030303" pitchFamily="18" charset="0"/>
              <a:ea typeface="Tahoma" pitchFamily="34" charset="0"/>
              <a:cs typeface="Tahoma" pitchFamily="34" charset="0"/>
            </a:endParaRPr>
          </a:p>
          <a:p>
            <a:pPr marL="0" indent="0">
              <a:buNone/>
            </a:pPr>
            <a:endParaRPr lang="en-US" sz="2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9131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02353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3297" name="Picture 1"/>
          <p:cNvPicPr>
            <a:picLocks noChangeAspect="1" noChangeArrowheads="1"/>
          </p:cNvPicPr>
          <p:nvPr/>
        </p:nvPicPr>
        <p:blipFill rotWithShape="1">
          <a:blip r:embed="rId6" cstate="print"/>
          <a:srcRect t="18828" r="-1" b="31435"/>
          <a:stretch/>
        </p:blipFill>
        <p:spPr bwMode="auto">
          <a:xfrm>
            <a:off x="621513" y="623282"/>
            <a:ext cx="402986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575" r="-2" b="36823"/>
          <a:stretch/>
        </p:blipFill>
        <p:spPr bwMode="auto">
          <a:xfrm>
            <a:off x="621513" y="3466572"/>
            <a:ext cx="4031570"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5464236" y="843368"/>
            <a:ext cx="5640843" cy="1597228"/>
          </a:xfrm>
        </p:spPr>
        <p:txBody>
          <a:bodyPr>
            <a:normAutofit/>
          </a:bodyPr>
          <a:lstStyle/>
          <a:p>
            <a:pPr eaLnBrk="1" hangingPunct="1"/>
            <a:r>
              <a:rPr lang="en-US" sz="53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4235" y="2514600"/>
            <a:ext cx="5640843" cy="3716550"/>
          </a:xfrm>
        </p:spPr>
        <p:txBody>
          <a:bodyPr anchor="t">
            <a:normAutofit lnSpcReduction="10000"/>
          </a:bodyPr>
          <a:lstStyle/>
          <a:p>
            <a:pPr marL="457200" indent="-412750" eaLnBrk="1" hangingPunct="1"/>
            <a:r>
              <a:rPr lang="en-US" dirty="0">
                <a:latin typeface="+mj-lt"/>
                <a:ea typeface="Tahoma" pitchFamily="34" charset="0"/>
                <a:cs typeface="Tahoma" pitchFamily="34" charset="0"/>
              </a:rPr>
              <a:t>In NC, every WIC dollar spent on a pregnant woman saves  multiple dollars in newborn health care costs</a:t>
            </a:r>
          </a:p>
          <a:p>
            <a:pPr marL="457200" indent="-412750" eaLnBrk="1" hangingPunct="1"/>
            <a:endParaRPr lang="en-US" dirty="0">
              <a:latin typeface="+mj-lt"/>
              <a:ea typeface="Tahoma" pitchFamily="34" charset="0"/>
              <a:cs typeface="Tahoma" pitchFamily="34" charset="0"/>
            </a:endParaRPr>
          </a:p>
          <a:p>
            <a:pPr marL="457200" indent="-412750" eaLnBrk="1" hangingPunct="1"/>
            <a:r>
              <a:rPr lang="en-US" dirty="0">
                <a:latin typeface="+mj-lt"/>
                <a:ea typeface="Tahoma" pitchFamily="34" charset="0"/>
                <a:cs typeface="Tahoma" pitchFamily="34" charset="0"/>
              </a:rPr>
              <a:t>Children on WIC have better diets; particularly for Vitamin C, Thiamin, Protein, Niacin and Vitamin B</a:t>
            </a:r>
            <a:r>
              <a:rPr lang="en-US" baseline="-25000" dirty="0">
                <a:latin typeface="+mj-lt"/>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35560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custDataLst>
              <p:tags r:id="rId2"/>
            </p:custDataLst>
          </p:nvPr>
        </p:nvSpPr>
        <p:spPr>
          <a:xfrm>
            <a:off x="1051681" y="403949"/>
            <a:ext cx="10055781" cy="891451"/>
          </a:xfrm>
        </p:spPr>
        <p:txBody>
          <a:bodyPr>
            <a:normAutofit fontScale="90000"/>
          </a:bodyPr>
          <a:lstStyle/>
          <a:p>
            <a:pPr algn="ctr" eaLnBrk="1" hangingPunct="1"/>
            <a:r>
              <a:rPr lang="en-US" sz="6000" b="1" dirty="0">
                <a:ea typeface="Tahoma" pitchFamily="34" charset="0"/>
                <a:cs typeface="Tahoma" pitchFamily="34" charset="0"/>
              </a:rPr>
              <a:t>Vendor Claims</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3"/>
            </p:custDataLst>
            <p:extLst>
              <p:ext uri="{D42A27DB-BD31-4B8C-83A1-F6EECF244321}">
                <p14:modId xmlns:p14="http://schemas.microsoft.com/office/powerpoint/2010/main" val="2067839843"/>
              </p:ext>
            </p:extLst>
          </p:nvPr>
        </p:nvGraphicFramePr>
        <p:xfrm>
          <a:off x="809718" y="1420985"/>
          <a:ext cx="10591800" cy="51224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Date Placeholder 1"/>
          <p:cNvSpPr>
            <a:spLocks noGrp="1"/>
          </p:cNvSpPr>
          <p:nvPr>
            <p:ph type="dt" sz="half" idx="10"/>
            <p:custDataLst>
              <p:tags r:id="rId4"/>
            </p:custDataLst>
          </p:nvPr>
        </p:nvSpPr>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955776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812894"/>
            <a:ext cx="10067307" cy="1618489"/>
          </a:xfrm>
        </p:spPr>
        <p:txBody>
          <a:bodyPr anchor="ctr">
            <a:normAutofit/>
          </a:bodyPr>
          <a:lstStyle/>
          <a:p>
            <a:r>
              <a:rPr lang="en-US" sz="55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78835" y="2621002"/>
            <a:ext cx="9533907" cy="3337035"/>
          </a:xfrm>
        </p:spPr>
        <p:txBody>
          <a:bodyPr anchor="t">
            <a:normAutofit fontScale="92500" lnSpcReduction="20000"/>
          </a:bodyPr>
          <a:lstStyle/>
          <a:p>
            <a:pPr marL="457200" indent="-412750"/>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WIC Vendor Agreement</a:t>
            </a:r>
          </a:p>
          <a:p>
            <a:pPr marL="457200" indent="-412750"/>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570" name="Rectangle 5"/>
          <p:cNvSpPr>
            <a:spLocks noGrp="1" noChangeArrowheads="1"/>
          </p:cNvSpPr>
          <p:nvPr>
            <p:ph type="title"/>
            <p:custDataLst>
              <p:tags r:id="rId2"/>
            </p:custDataLst>
          </p:nvPr>
        </p:nvSpPr>
        <p:spPr>
          <a:xfrm>
            <a:off x="1274351" y="827313"/>
            <a:ext cx="8072712" cy="1618489"/>
          </a:xfrm>
        </p:spPr>
        <p:txBody>
          <a:bodyPr anchor="ctr">
            <a:normAutofit/>
          </a:bodyPr>
          <a:lstStyle/>
          <a:p>
            <a:pPr eaLnBrk="1" hangingPunct="1"/>
            <a:r>
              <a:rPr lang="en-US" sz="7100" b="1" dirty="0">
                <a:ea typeface="Tahoma" pitchFamily="34" charset="0"/>
                <a:cs typeface="Tahoma" pitchFamily="34" charset="0"/>
              </a:rPr>
              <a:t>Disqualification</a:t>
            </a:r>
            <a:r>
              <a:rPr lang="en-US" sz="7100" dirty="0">
                <a:latin typeface="Constantia" panose="02030602050306030303" pitchFamily="18" charset="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274351" y="2557443"/>
            <a:ext cx="9762507" cy="3562073"/>
          </a:xfrm>
        </p:spPr>
        <p:txBody>
          <a:bodyPr anchor="t">
            <a:normAutofit lnSpcReduction="10000"/>
          </a:bodyPr>
          <a:lstStyle/>
          <a:p>
            <a:pPr marL="501650" indent="-457200" eaLnBrk="1" hangingPunct="1"/>
            <a:r>
              <a:rPr lang="en-US" dirty="0">
                <a:ea typeface="Tahoma" pitchFamily="34" charset="0"/>
                <a:cs typeface="Tahoma" pitchFamily="34" charset="0"/>
              </a:rPr>
              <a:t>Ranges from 60 days to permanent</a:t>
            </a:r>
          </a:p>
          <a:p>
            <a:pPr marL="501650" indent="-457200" eaLnBrk="1" hangingPunct="1"/>
            <a:endParaRPr lang="en-US" dirty="0">
              <a:ea typeface="Tahoma" pitchFamily="34" charset="0"/>
              <a:cs typeface="Tahoma" pitchFamily="34" charset="0"/>
            </a:endParaRPr>
          </a:p>
          <a:p>
            <a:pPr marL="501650" indent="-457200" eaLnBrk="1" hangingPunct="1">
              <a:spcAft>
                <a:spcPts val="600"/>
              </a:spcAft>
            </a:pPr>
            <a:r>
              <a:rPr lang="en-US" dirty="0">
                <a:ea typeface="Tahoma" pitchFamily="34" charset="0"/>
                <a:cs typeface="Tahoma" pitchFamily="34" charset="0"/>
              </a:rPr>
              <a:t>WIC status may impact status with SNAP (formerly the Food Stamp Program)</a:t>
            </a:r>
          </a:p>
          <a:p>
            <a:pPr marL="1030288" lvl="1" indent="-571500">
              <a:buFont typeface="Wingdings" panose="05000000000000000000" pitchFamily="2" charset="2"/>
              <a:buChar char="ü"/>
            </a:pPr>
            <a:r>
              <a:rPr lang="en-US" sz="2800" dirty="0">
                <a:ea typeface="Tahoma" pitchFamily="34" charset="0"/>
                <a:cs typeface="Tahoma" pitchFamily="34" charset="0"/>
              </a:rPr>
              <a:t>Also referred to as Food &amp; Nutrition Services in North Carolina</a:t>
            </a:r>
          </a:p>
          <a:p>
            <a:pPr eaLnBrk="1" hangingPunct="1"/>
            <a:endParaRPr lang="en-US" dirty="0">
              <a:ea typeface="Tahoma" pitchFamily="34" charset="0"/>
              <a:cs typeface="Tahoma" pitchFamily="34" charset="0"/>
            </a:endParaRPr>
          </a:p>
          <a:p>
            <a:pPr marL="501650" indent="-457200" eaLnBrk="1" hangingPunct="1"/>
            <a:r>
              <a:rPr lang="en-US" dirty="0">
                <a:ea typeface="Tahoma" pitchFamily="34" charset="0"/>
                <a:cs typeface="Tahoma" pitchFamily="34" charset="0"/>
              </a:rPr>
              <a:t>Vendor has right to appeal</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79788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1284905" y="745485"/>
            <a:ext cx="9686307" cy="1597141"/>
          </a:xfrm>
        </p:spPr>
        <p:txBody>
          <a:bodyPr anchor="ctr">
            <a:normAutofit/>
          </a:bodyPr>
          <a:lstStyle/>
          <a:p>
            <a:r>
              <a:rPr lang="en-US" sz="6000" b="1" dirty="0"/>
              <a:t>Vendor Disqualifications </a:t>
            </a:r>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1284904" y="2342626"/>
            <a:ext cx="9686306" cy="3644273"/>
          </a:xfrm>
        </p:spPr>
        <p:txBody>
          <a:bodyPr anchor="t">
            <a:normAutofit/>
          </a:bodyPr>
          <a:lstStyle/>
          <a:p>
            <a:pPr marL="457200" indent="-412750">
              <a:spcAft>
                <a:spcPts val="600"/>
              </a:spcAft>
            </a:pPr>
            <a:r>
              <a:rPr lang="en-US" sz="2400" dirty="0"/>
              <a:t>Upon disqualification or termination, vendors are required to return their stand-beside equipment to Solutran within 10 business days </a:t>
            </a:r>
          </a:p>
          <a:p>
            <a:pPr lvl="1">
              <a:buFont typeface="Wingdings" panose="05000000000000000000" pitchFamily="2" charset="2"/>
              <a:buChar char="ü"/>
            </a:pPr>
            <a:r>
              <a:rPr lang="en-US" dirty="0"/>
              <a:t>Including all cords, cables, scanners and pin pads (if applicable)</a:t>
            </a:r>
          </a:p>
          <a:p>
            <a:pPr lvl="1">
              <a:buFont typeface="Wingdings" panose="05000000000000000000" pitchFamily="2" charset="2"/>
              <a:buChar char="ü"/>
            </a:pPr>
            <a:r>
              <a:rPr lang="en-US" dirty="0"/>
              <a:t>Solutran will provide a shipping label</a:t>
            </a:r>
          </a:p>
          <a:p>
            <a:pPr lvl="1"/>
            <a:endParaRPr lang="en-US" sz="2400" dirty="0"/>
          </a:p>
          <a:p>
            <a:pPr marL="457200" indent="-412750"/>
            <a:r>
              <a:rPr lang="en-US" sz="2400" dirty="0"/>
              <a:t>Failure to return all stand-beside equipment to Solutran will result in the initiation of an ACH debit from the vendor’s account </a:t>
            </a:r>
          </a:p>
          <a:p>
            <a:pPr marL="457200" indent="-412750"/>
            <a:r>
              <a:rPr lang="en-US" sz="2400" dirty="0"/>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a:spLocks noGrp="1" noChangeArrowheads="1"/>
          </p:cNvSpPr>
          <p:nvPr>
            <p:ph type="title"/>
            <p:custDataLst>
              <p:tags r:id="rId2"/>
            </p:custDataLst>
          </p:nvPr>
        </p:nvSpPr>
        <p:spPr>
          <a:xfrm>
            <a:off x="1284905" y="654651"/>
            <a:ext cx="8072712" cy="1618489"/>
          </a:xfrm>
        </p:spPr>
        <p:txBody>
          <a:bodyPr anchor="ctr">
            <a:normAutofit/>
          </a:bodyPr>
          <a:lstStyle/>
          <a:p>
            <a:pPr eaLnBrk="1" hangingPunct="1"/>
            <a:r>
              <a:rPr lang="en-US" sz="7100" b="1" dirty="0">
                <a:ea typeface="Tahoma" pitchFamily="34" charset="0"/>
                <a:cs typeface="Tahoma" pitchFamily="34" charset="0"/>
              </a:rPr>
              <a:t>Conflict of Interest</a:t>
            </a:r>
          </a:p>
        </p:txBody>
      </p:sp>
      <p:sp>
        <p:nvSpPr>
          <p:cNvPr id="6" name="Rectangle 5"/>
          <p:cNvSpPr>
            <a:spLocks noGrp="1" noChangeArrowheads="1"/>
          </p:cNvSpPr>
          <p:nvPr>
            <p:ph idx="1"/>
            <p:custDataLst>
              <p:tags r:id="rId3"/>
            </p:custDataLst>
          </p:nvPr>
        </p:nvSpPr>
        <p:spPr>
          <a:xfrm>
            <a:off x="1284905" y="2133600"/>
            <a:ext cx="9381507" cy="3898833"/>
          </a:xfrm>
        </p:spPr>
        <p:txBody>
          <a:bodyPr anchor="t">
            <a:noAutofit/>
          </a:bodyPr>
          <a:lstStyle/>
          <a:p>
            <a:pPr marL="457200" indent="-412750"/>
            <a:r>
              <a:rPr lang="en-US" sz="23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2300" dirty="0">
                <a:ea typeface="Tahoma" pitchFamily="34" charset="0"/>
                <a:cs typeface="Tahoma"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2300" dirty="0">
                <a:ea typeface="Tahoma" pitchFamily="34" charset="0"/>
                <a:cs typeface="Tahoma" pitchFamily="34" charset="0"/>
              </a:rPr>
              <a:t>Ask your staff if they have a spouse, child or parent who works for the WIC program</a:t>
            </a:r>
          </a:p>
          <a:p>
            <a:pPr lvl="1">
              <a:spcAft>
                <a:spcPts val="0"/>
              </a:spcAft>
              <a:buFont typeface="Wingdings" panose="05000000000000000000" pitchFamily="2" charset="2"/>
              <a:buChar char="ü"/>
            </a:pPr>
            <a:r>
              <a:rPr lang="en-US" sz="2300"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4058336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1292282" y="623275"/>
            <a:ext cx="8072712" cy="1618489"/>
          </a:xfrm>
        </p:spPr>
        <p:txBody>
          <a:bodyPr anchor="ctr">
            <a:normAutofit/>
          </a:bodyPr>
          <a:lstStyle/>
          <a:p>
            <a:pPr eaLnBrk="1" hangingPunct="1"/>
            <a:r>
              <a:rPr lang="en-US" sz="71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92282" y="2241763"/>
            <a:ext cx="9229107" cy="3893225"/>
          </a:xfrm>
        </p:spPr>
        <p:txBody>
          <a:bodyPr anchor="t">
            <a:normAutofit fontScale="85000" lnSpcReduction="10000"/>
          </a:bodyPr>
          <a:lstStyle/>
          <a:p>
            <a:pPr marL="469900" lvl="1" indent="-482600">
              <a:buSzPct val="85000"/>
            </a:pPr>
            <a:r>
              <a:rPr lang="en-US" sz="2800" i="0" dirty="0">
                <a:ea typeface="Tahoma" pitchFamily="34" charset="0"/>
                <a:cs typeface="Tahoma" pitchFamily="34" charset="0"/>
              </a:rPr>
              <a:t>Includes, but is not limited to:</a:t>
            </a:r>
          </a:p>
          <a:p>
            <a:pPr lvl="1">
              <a:spcAft>
                <a:spcPts val="600"/>
              </a:spcAft>
              <a:buSzPct val="85000"/>
              <a:buFont typeface="Courier New" panose="02070309020205020404" pitchFamily="49" charset="0"/>
              <a:buChar char="o"/>
            </a:pPr>
            <a:r>
              <a:rPr lang="en-US" sz="2800" i="0" dirty="0">
                <a:ea typeface="Tahoma" pitchFamily="34" charset="0"/>
                <a:cs typeface="Tahoma" pitchFamily="34" charset="0"/>
              </a:rPr>
              <a:t>Review of exempt infant formula and WIC-eligible nutritionals invoices and receipts</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Authorized vendors will have their WIC Vendor Agreement terminated for failure to comply with this requirement </a:t>
            </a:r>
          </a:p>
          <a:p>
            <a:pPr lvl="1">
              <a:buFont typeface="Courier New" panose="02070309020205020404" pitchFamily="49" charset="0"/>
              <a:buChar char="o"/>
            </a:pPr>
            <a:r>
              <a:rPr lang="en-US" sz="2800" i="0" dirty="0">
                <a:ea typeface="Tahoma" pitchFamily="34" charset="0"/>
                <a:cs typeface="Tahoma" pitchFamily="34" charset="0"/>
              </a:rPr>
              <a:t>Price checks</a:t>
            </a:r>
          </a:p>
          <a:p>
            <a:pPr lvl="1">
              <a:buFont typeface="Courier New" panose="02070309020205020404" pitchFamily="49" charset="0"/>
              <a:buChar char="o"/>
            </a:pPr>
            <a:r>
              <a:rPr lang="en-US" sz="2800" i="0" dirty="0">
                <a:ea typeface="Tahoma" pitchFamily="34" charset="0"/>
                <a:cs typeface="Tahoma" pitchFamily="34" charset="0"/>
              </a:rPr>
              <a:t>Treatment of WIC customers</a:t>
            </a:r>
          </a:p>
          <a:p>
            <a:pPr lvl="1">
              <a:buFont typeface="Courier New" panose="02070309020205020404" pitchFamily="49" charset="0"/>
              <a:buChar char="o"/>
            </a:pPr>
            <a:r>
              <a:rPr lang="en-US" sz="2800" i="0" dirty="0">
                <a:ea typeface="Tahoma" pitchFamily="34" charset="0"/>
                <a:cs typeface="Tahoma" pitchFamily="34" charset="0"/>
              </a:rPr>
              <a:t>Ensure stand-beside equipment used to transact eWIC is accessible</a:t>
            </a:r>
            <a:endParaRPr lang="en-US" i="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78000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980823" y="700599"/>
            <a:ext cx="10597268" cy="1618489"/>
          </a:xfrm>
        </p:spPr>
        <p:txBody>
          <a:bodyPr anchor="ctr">
            <a:noAutofit/>
          </a:bodyPr>
          <a:lstStyle/>
          <a:p>
            <a:pPr eaLnBrk="1" hangingPunct="1"/>
            <a:r>
              <a:rPr lang="en-US" sz="6000" b="1" dirty="0">
                <a:ea typeface="Tahoma" pitchFamily="34" charset="0"/>
                <a:cs typeface="Tahoma" pitchFamily="34" charset="0"/>
              </a:rPr>
              <a:t>Routine Monitoring continued</a:t>
            </a:r>
          </a:p>
        </p:txBody>
      </p:sp>
      <p:sp>
        <p:nvSpPr>
          <p:cNvPr id="112643" name="Rectangle 3"/>
          <p:cNvSpPr>
            <a:spLocks noGrp="1" noChangeArrowheads="1"/>
          </p:cNvSpPr>
          <p:nvPr>
            <p:ph idx="1"/>
            <p:custDataLst>
              <p:tags r:id="rId3"/>
            </p:custDataLst>
          </p:nvPr>
        </p:nvSpPr>
        <p:spPr>
          <a:xfrm>
            <a:off x="1141412" y="2516676"/>
            <a:ext cx="9525000" cy="3516893"/>
          </a:xfrm>
        </p:spPr>
        <p:txBody>
          <a:bodyPr anchor="t">
            <a:normAutofit/>
          </a:bodyPr>
          <a:lstStyle/>
          <a:p>
            <a:pPr marL="457200" indent="-412750">
              <a:spcAft>
                <a:spcPts val="1200"/>
              </a:spcAft>
            </a:pPr>
            <a:r>
              <a:rPr lang="en-US" sz="3200" dirty="0">
                <a:ea typeface="Tahoma" pitchFamily="34" charset="0"/>
                <a:cs typeface="Tahoma" pitchFamily="34" charset="0"/>
              </a:rPr>
              <a:t>Visits are documented and if violations found:</a:t>
            </a:r>
          </a:p>
          <a:p>
            <a:pPr lvl="1">
              <a:buFont typeface="Courier New" panose="02070309020205020404" pitchFamily="49" charset="0"/>
              <a:buChar char="o"/>
            </a:pPr>
            <a:r>
              <a:rPr lang="en-US" sz="3200" dirty="0">
                <a:ea typeface="Tahoma" pitchFamily="34" charset="0"/>
                <a:cs typeface="Tahoma" pitchFamily="34" charset="0"/>
              </a:rPr>
              <a:t>An occurrence of the violation is assessed</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The vendor must take steps to correct them</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Will be monitored again within 21 days</a:t>
            </a:r>
          </a:p>
          <a:p>
            <a:pPr eaLnBrk="1" hangingPunct="1"/>
            <a:endParaRPr lang="en-US" sz="3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2672045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53583" y="1230747"/>
            <a:ext cx="3852602" cy="4480726"/>
          </a:xfrm>
        </p:spPr>
        <p:txBody>
          <a:bodyPr>
            <a:normAutofit/>
          </a:bodyPr>
          <a:lstStyle/>
          <a:p>
            <a:pPr algn="ctr"/>
            <a:r>
              <a:rPr lang="en-US" sz="6000" b="1" dirty="0">
                <a:ea typeface="Tahoma" panose="020B0604030504040204" pitchFamily="34" charset="0"/>
                <a:cs typeface="Tahoma" panose="020B0604030504040204" pitchFamily="34" charset="0"/>
              </a:rPr>
              <a:t>Equitable Treatment</a:t>
            </a: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7628" y="723011"/>
            <a:ext cx="6019767" cy="5411978"/>
          </a:xfrm>
        </p:spPr>
        <p:txBody>
          <a:bodyPr anchor="ctr">
            <a:normAutofit/>
          </a:bodyPr>
          <a:lstStyle/>
          <a:p>
            <a:pPr marL="457200" indent="-412750">
              <a:spcAft>
                <a:spcPts val="600"/>
              </a:spcAft>
            </a:pPr>
            <a:r>
              <a:rPr lang="en-US" sz="2400" dirty="0">
                <a:ea typeface="Tahoma" panose="020B0604030504040204" pitchFamily="34" charset="0"/>
                <a:cs typeface="Tahoma" panose="020B0604030504040204" pitchFamily="34" charset="0"/>
              </a:rPr>
              <a:t>Section 246.12(h)(3)iii of the Federal WIC Regulations requires WIC-authorized vendors to offer WIC Program participants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pPr marL="501650" indent="-457200">
              <a:spcAft>
                <a:spcPts val="600"/>
              </a:spcAft>
            </a:pPr>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27870612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02973" y="1186853"/>
            <a:ext cx="3868575" cy="4480726"/>
          </a:xfrm>
        </p:spPr>
        <p:txBody>
          <a:bodyPr>
            <a:normAutofit/>
          </a:bodyPr>
          <a:lstStyle/>
          <a:p>
            <a:pPr algn="r"/>
            <a:r>
              <a:rPr lang="en-US" sz="6000" b="1" dirty="0">
                <a:ea typeface="Tahoma" panose="020B0604030504040204" pitchFamily="34" charset="0"/>
                <a:cs typeface="Tahoma" panose="020B0604030504040204" pitchFamily="34" charset="0"/>
              </a:rPr>
              <a:t>Definitions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4075" y="990600"/>
            <a:ext cx="5998168" cy="5706534"/>
          </a:xfrm>
        </p:spPr>
        <p:txBody>
          <a:bodyPr anchor="ctr">
            <a:normAutofit/>
          </a:bodyPr>
          <a:lstStyle/>
          <a:p>
            <a:pPr marL="457200" indent="-412750"/>
            <a:r>
              <a:rPr lang="en-US" sz="2400" b="1" dirty="0">
                <a:ea typeface="Tahoma" panose="020B0604030504040204" pitchFamily="34" charset="0"/>
                <a:cs typeface="Tahoma" panose="020B0604030504040204" pitchFamily="34" charset="0"/>
              </a:rPr>
              <a:t>Incentive item</a:t>
            </a:r>
            <a:r>
              <a:rPr lang="en-US" sz="2400" dirty="0">
                <a:ea typeface="Tahoma" panose="020B0604030504040204" pitchFamily="34" charset="0"/>
                <a:cs typeface="Tahoma" panose="020B0604030504040204" pitchFamily="34" charset="0"/>
              </a:rPr>
              <a:t>- an item or service provided by a vendor to attract customers or encourage customer loyalty</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Vendor discount</a:t>
            </a:r>
            <a:r>
              <a:rPr lang="en-US" sz="2400" dirty="0">
                <a:ea typeface="Tahoma" panose="020B0604030504040204" pitchFamily="34" charset="0"/>
                <a:cs typeface="Tahoma" panose="020B0604030504040204" pitchFamily="34" charset="0"/>
              </a:rPr>
              <a:t>- an in-store promotion that reduces the price or increases the quantity of a given product; a vendor discount could also result from the use of a coupon</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In-store promotion</a:t>
            </a:r>
            <a:r>
              <a:rPr lang="en-US" sz="2400"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2000" dirty="0">
              <a:ea typeface="Tahoma" panose="020B0604030504040204" pitchFamily="34" charset="0"/>
              <a:cs typeface="Tahoma" panose="020B0604030504040204" pitchFamily="34" charset="0"/>
            </a:endParaRPr>
          </a:p>
          <a:p>
            <a:endParaRPr lang="en-US" sz="1700" dirty="0"/>
          </a:p>
        </p:txBody>
      </p:sp>
    </p:spTree>
    <p:custDataLst>
      <p:tags r:id="rId1"/>
    </p:custDataLst>
    <p:extLst>
      <p:ext uri="{BB962C8B-B14F-4D97-AF65-F5344CB8AC3E}">
        <p14:creationId xmlns:p14="http://schemas.microsoft.com/office/powerpoint/2010/main" val="3692468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15172"/>
            <a:ext cx="8072712" cy="1618489"/>
          </a:xfrm>
        </p:spPr>
        <p:txBody>
          <a:bodyPr anchor="ctr">
            <a:normAutofit/>
          </a:bodyPr>
          <a:lstStyle/>
          <a:p>
            <a:r>
              <a:rPr lang="en-US" sz="7100" b="1" dirty="0">
                <a:ea typeface="Tahoma" panose="020B0604030504040204" pitchFamily="34" charset="0"/>
                <a:cs typeface="Tahoma" panose="020B0604030504040204" pitchFamily="34" charset="0"/>
              </a:rPr>
              <a:t>Incentive Items</a:t>
            </a:r>
            <a:endParaRPr lang="en-US" sz="7100" b="1" dirty="0"/>
          </a:p>
        </p:txBody>
      </p:sp>
      <p:sp>
        <p:nvSpPr>
          <p:cNvPr id="4" name="Content Placeholder 3"/>
          <p:cNvSpPr>
            <a:spLocks noGrp="1"/>
          </p:cNvSpPr>
          <p:nvPr>
            <p:ph idx="1"/>
            <p:custDataLst>
              <p:tags r:id="rId3"/>
            </p:custDataLst>
          </p:nvPr>
        </p:nvSpPr>
        <p:spPr>
          <a:xfrm>
            <a:off x="1284905" y="2333661"/>
            <a:ext cx="9610107" cy="3712788"/>
          </a:xfrm>
        </p:spPr>
        <p:txBody>
          <a:bodyPr anchor="t">
            <a:normAutofit/>
          </a:bodyPr>
          <a:lstStyle/>
          <a:p>
            <a:pPr marL="0" indent="0">
              <a:spcBef>
                <a:spcPts val="0"/>
              </a:spcBef>
              <a:spcAft>
                <a:spcPts val="600"/>
              </a:spcAft>
              <a:buNone/>
            </a:pPr>
            <a:r>
              <a:rPr lang="en-US" b="1" dirty="0">
                <a:ea typeface="Tahoma" panose="020B0604030504040204" pitchFamily="34" charset="0"/>
                <a:cs typeface="Tahoma" panose="020B0604030504040204" pitchFamily="34" charset="0"/>
              </a:rPr>
              <a:t>Incentive items must be approved by the North Carolina WIC Program prior to</a:t>
            </a:r>
            <a:r>
              <a:rPr lang="en-US"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b="1" dirty="0">
              <a:ea typeface="Tahoma" panose="020B0604030504040204" pitchFamily="34" charset="0"/>
              <a:cs typeface="Tahoma" panose="020B0604030504040204" pitchFamily="34" charset="0"/>
            </a:endParaRPr>
          </a:p>
          <a:p>
            <a:pPr marL="457200" lvl="1" indent="-457200">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800" dirty="0"/>
          </a:p>
        </p:txBody>
      </p:sp>
    </p:spTree>
    <p:custDataLst>
      <p:tags r:id="rId1"/>
    </p:custDataLst>
    <p:extLst>
      <p:ext uri="{BB962C8B-B14F-4D97-AF65-F5344CB8AC3E}">
        <p14:creationId xmlns:p14="http://schemas.microsoft.com/office/powerpoint/2010/main" val="293313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1284904" y="2669085"/>
            <a:ext cx="9914907" cy="3335866"/>
          </a:xfrm>
        </p:spPr>
        <p:txBody>
          <a:bodyPr anchor="t">
            <a:normAutofit/>
          </a:bodyPr>
          <a:lstStyle/>
          <a:p>
            <a:pPr fontAlgn="auto"/>
            <a:r>
              <a:rPr lang="en-US" sz="3200" b="0" i="0" dirty="0">
                <a:effectLst/>
              </a:rPr>
              <a:t>WIC serves </a:t>
            </a:r>
            <a:r>
              <a:rPr lang="en-US" sz="3200" dirty="0"/>
              <a:t>over</a:t>
            </a:r>
            <a:r>
              <a:rPr lang="en-US" sz="3200" b="0" i="0" dirty="0">
                <a:effectLst/>
              </a:rPr>
              <a:t> 6 million participants nationwide</a:t>
            </a:r>
          </a:p>
          <a:p>
            <a:pPr marL="501650" indent="-457200" eaLnBrk="1" hangingPunct="1"/>
            <a:endParaRPr lang="en-US" sz="3200" dirty="0">
              <a:ea typeface="Tahoma" pitchFamily="34" charset="0"/>
              <a:cs typeface="Tahoma" pitchFamily="34" charset="0"/>
            </a:endParaRPr>
          </a:p>
          <a:p>
            <a:pPr fontAlgn="auto"/>
            <a:r>
              <a:rPr lang="en-US" sz="3200" b="0" i="0" dirty="0">
                <a:effectLst/>
              </a:rPr>
              <a:t>WIC also improves other health outcomes</a:t>
            </a:r>
          </a:p>
          <a:p>
            <a:pPr lvl="1" fontAlgn="auto">
              <a:buFont typeface="Wingdings" panose="05000000000000000000" pitchFamily="2" charset="2"/>
              <a:buChar char="ü"/>
            </a:pPr>
            <a:r>
              <a:rPr lang="en-US" sz="3200" b="0" i="0" dirty="0">
                <a:effectLst/>
              </a:rPr>
              <a:t>Reduced likelihood of adverse birth outcomes</a:t>
            </a:r>
          </a:p>
          <a:p>
            <a:pPr lvl="1" fontAlgn="auto">
              <a:buFont typeface="Wingdings" panose="05000000000000000000" pitchFamily="2" charset="2"/>
              <a:buChar char="ü"/>
            </a:pPr>
            <a:r>
              <a:rPr lang="en-US" sz="3200" b="0" i="0" dirty="0">
                <a:effectLst/>
              </a:rPr>
              <a:t>Increased breastfeeding initiation and duration</a:t>
            </a:r>
            <a:endParaRPr lang="en-US" b="0" i="0" dirty="0">
              <a:effectLst/>
            </a:endParaRPr>
          </a:p>
        </p:txBody>
      </p:sp>
    </p:spTree>
    <p:custDataLst>
      <p:tags r:id="rId1"/>
    </p:custDataLst>
    <p:extLst>
      <p:ext uri="{BB962C8B-B14F-4D97-AF65-F5344CB8AC3E}">
        <p14:creationId xmlns:p14="http://schemas.microsoft.com/office/powerpoint/2010/main" val="174552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55513"/>
            <a:ext cx="9533907" cy="1618489"/>
          </a:xfrm>
        </p:spPr>
        <p:txBody>
          <a:bodyPr anchor="ctr">
            <a:normAutofit/>
          </a:bodyPr>
          <a:lstStyle/>
          <a:p>
            <a:r>
              <a:rPr lang="en-US" sz="6000" b="1" dirty="0">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4905" y="2585670"/>
            <a:ext cx="9305308" cy="3124199"/>
          </a:xfrm>
        </p:spPr>
        <p:txBody>
          <a:bodyPr anchor="t">
            <a:normAutofit fontScale="92500" lnSpcReduction="20000"/>
          </a:bodyPr>
          <a:lstStyle/>
          <a:p>
            <a:pPr marL="457200" indent="-412750">
              <a:spcAft>
                <a:spcPts val="1200"/>
              </a:spcAft>
            </a:pPr>
            <a:r>
              <a:rPr lang="en-US" sz="3200" dirty="0">
                <a:ea typeface="Tahoma" panose="020B0604030504040204" pitchFamily="34" charset="0"/>
                <a:cs typeface="Tahoma" panose="020B0604030504040204" pitchFamily="34" charset="0"/>
              </a:rPr>
              <a:t>To obtain approval to provide incentive items to WIC customers, a vendor must submit a written request directly to the State WIC Agency.</a:t>
            </a:r>
          </a:p>
          <a:p>
            <a:pPr marL="44450" indent="0">
              <a:spcAft>
                <a:spcPts val="1200"/>
              </a:spcAft>
              <a:buNone/>
            </a:pPr>
            <a:endParaRPr lang="en-US" sz="3200" dirty="0">
              <a:ea typeface="Tahoma" panose="020B0604030504040204" pitchFamily="34" charset="0"/>
              <a:cs typeface="Tahoma" panose="020B0604030504040204" pitchFamily="34" charset="0"/>
            </a:endParaRPr>
          </a:p>
          <a:p>
            <a:pPr marL="457200" indent="-412750"/>
            <a:r>
              <a:rPr lang="en-US" sz="3200" dirty="0">
                <a:ea typeface="Tahoma" panose="020B0604030504040204" pitchFamily="34" charset="0"/>
                <a:cs typeface="Tahoma" panose="020B0604030504040204" pitchFamily="34" charset="0"/>
              </a:rPr>
              <a:t>WIC vendors </a:t>
            </a:r>
            <a:r>
              <a:rPr lang="en-US" sz="3200" b="1" dirty="0">
                <a:ea typeface="Tahoma" panose="020B0604030504040204" pitchFamily="34" charset="0"/>
                <a:cs typeface="Tahoma" panose="020B0604030504040204" pitchFamily="34" charset="0"/>
              </a:rPr>
              <a:t>cannot</a:t>
            </a:r>
            <a:r>
              <a:rPr lang="en-US" sz="3200" dirty="0">
                <a:ea typeface="Tahoma" panose="020B0604030504040204" pitchFamily="34" charset="0"/>
                <a:cs typeface="Tahoma" panose="020B0604030504040204" pitchFamily="34" charset="0"/>
              </a:rPr>
              <a:t> offer incentive items to WIC customers without approval from the State WIC Agency</a:t>
            </a:r>
          </a:p>
          <a:p>
            <a:endParaRPr lang="en-US" sz="2400" dirty="0"/>
          </a:p>
          <a:p>
            <a:endParaRPr lang="en-US" sz="2400" dirty="0"/>
          </a:p>
        </p:txBody>
      </p:sp>
    </p:spTree>
    <p:custDataLst>
      <p:tags r:id="rId1"/>
    </p:custDataLst>
    <p:extLst>
      <p:ext uri="{BB962C8B-B14F-4D97-AF65-F5344CB8AC3E}">
        <p14:creationId xmlns:p14="http://schemas.microsoft.com/office/powerpoint/2010/main" val="1779576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659631"/>
            <a:ext cx="9914907" cy="1907084"/>
          </a:xfrm>
        </p:spPr>
        <p:txBody>
          <a:bodyPr anchor="ctr">
            <a:normAutofit/>
          </a:bodyPr>
          <a:lstStyle/>
          <a:p>
            <a:r>
              <a:rPr lang="en-US" sz="5500" b="1" dirty="0">
                <a:ea typeface="Tahoma" panose="020B0604030504040204" pitchFamily="34" charset="0"/>
                <a:cs typeface="Tahoma" panose="020B0604030504040204" pitchFamily="34" charset="0"/>
              </a:rPr>
              <a:t>Approval for Incentive Items continued</a:t>
            </a:r>
          </a:p>
        </p:txBody>
      </p:sp>
      <p:sp>
        <p:nvSpPr>
          <p:cNvPr id="4" name="Content Placeholder 3"/>
          <p:cNvSpPr>
            <a:spLocks noGrp="1"/>
          </p:cNvSpPr>
          <p:nvPr>
            <p:ph idx="1"/>
            <p:custDataLst>
              <p:tags r:id="rId3"/>
            </p:custDataLst>
          </p:nvPr>
        </p:nvSpPr>
        <p:spPr>
          <a:xfrm>
            <a:off x="1284904" y="2566715"/>
            <a:ext cx="9610107" cy="3631654"/>
          </a:xfrm>
        </p:spPr>
        <p:txBody>
          <a:bodyPr anchor="t">
            <a:normAutofit/>
          </a:bodyPr>
          <a:lstStyle/>
          <a:p>
            <a:pPr marL="457200" indent="-412750"/>
            <a:r>
              <a:rPr lang="en-US" sz="24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1800" dirty="0"/>
          </a:p>
          <a:p>
            <a:endParaRPr lang="en-US" sz="1700" dirty="0"/>
          </a:p>
          <a:p>
            <a:endParaRPr lang="en-US" sz="1700" dirty="0"/>
          </a:p>
        </p:txBody>
      </p:sp>
    </p:spTree>
    <p:custDataLst>
      <p:tags r:id="rId1"/>
    </p:custDataLst>
    <p:extLst>
      <p:ext uri="{BB962C8B-B14F-4D97-AF65-F5344CB8AC3E}">
        <p14:creationId xmlns:p14="http://schemas.microsoft.com/office/powerpoint/2010/main" val="20165966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90713" y="623275"/>
            <a:ext cx="10753107" cy="1618489"/>
          </a:xfrm>
        </p:spPr>
        <p:txBody>
          <a:bodyPr anchor="ctr">
            <a:normAutofit/>
          </a:bodyPr>
          <a:lstStyle/>
          <a:p>
            <a:r>
              <a:rPr lang="en-US" sz="5500" b="1" dirty="0">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49559" y="2358648"/>
            <a:ext cx="9686307" cy="3701836"/>
          </a:xfrm>
        </p:spPr>
        <p:txBody>
          <a:bodyPr anchor="t">
            <a:normAutofit fontScale="92500" lnSpcReduction="10000"/>
          </a:bodyPr>
          <a:lstStyle/>
          <a:p>
            <a:pPr marL="457200" indent="-412750"/>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pPr marL="330200" indent="-285750"/>
            <a:endParaRPr lang="en-US" dirty="0">
              <a:ea typeface="Tahoma" panose="020B0604030504040204" pitchFamily="34" charset="0"/>
              <a:cs typeface="Tahoma" panose="020B0604030504040204" pitchFamily="34" charset="0"/>
            </a:endParaRPr>
          </a:p>
          <a:p>
            <a:pPr marL="457200" indent="-412750">
              <a:spcAft>
                <a:spcPts val="600"/>
              </a:spcAft>
            </a:pPr>
            <a:r>
              <a:rPr lang="en-US" dirty="0">
                <a:ea typeface="Tahoma" panose="020B0604030504040204" pitchFamily="34" charset="0"/>
                <a:cs typeface="Tahoma" panose="020B060403050404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Know how to properly transact eWIC using in-store promotions and coupons</a:t>
            </a:r>
          </a:p>
        </p:txBody>
      </p:sp>
    </p:spTree>
    <p:custDataLst>
      <p:tags r:id="rId1"/>
    </p:custDataLst>
    <p:extLst>
      <p:ext uri="{BB962C8B-B14F-4D97-AF65-F5344CB8AC3E}">
        <p14:creationId xmlns:p14="http://schemas.microsoft.com/office/powerpoint/2010/main" val="1470039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11459" y="858689"/>
            <a:ext cx="9762507" cy="1618489"/>
          </a:xfrm>
        </p:spPr>
        <p:txBody>
          <a:bodyPr anchor="ctr">
            <a:normAutofit/>
          </a:bodyPr>
          <a:lstStyle/>
          <a:p>
            <a:r>
              <a:rPr lang="en-US" sz="5500" b="1" dirty="0">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4904" y="2712592"/>
            <a:ext cx="9533907" cy="3518565"/>
          </a:xfrm>
        </p:spPr>
        <p:txBody>
          <a:bodyPr anchor="t">
            <a:normAutofit/>
          </a:bodyPr>
          <a:lstStyle/>
          <a:p>
            <a:pPr marL="457200" indent="-412750"/>
            <a:r>
              <a:rPr lang="en-US" dirty="0">
                <a:ea typeface="Tahoma" panose="020B0604030504040204" pitchFamily="34" charset="0"/>
                <a:cs typeface="Tahoma" panose="020B0604030504040204" pitchFamily="34" charset="0"/>
              </a:rPr>
              <a:t>Buy One, Get One Free (BOGO)</a:t>
            </a:r>
          </a:p>
          <a:p>
            <a:pPr marL="457200" indent="-412750"/>
            <a:r>
              <a:rPr lang="en-US" dirty="0">
                <a:ea typeface="Tahoma" panose="020B0604030504040204" pitchFamily="34" charset="0"/>
                <a:cs typeface="Tahoma" panose="020B0604030504040204" pitchFamily="34" charset="0"/>
              </a:rPr>
              <a:t>Buy One, Get One at a Reduced Price</a:t>
            </a:r>
          </a:p>
          <a:p>
            <a:pPr marL="457200" indent="-412750"/>
            <a:r>
              <a:rPr lang="en-US" dirty="0">
                <a:ea typeface="Tahoma" panose="020B0604030504040204" pitchFamily="34" charset="0"/>
                <a:cs typeface="Tahoma" panose="020B0604030504040204" pitchFamily="34" charset="0"/>
              </a:rPr>
              <a:t>Free ounces added to food item by manufacturer (bonus size items)</a:t>
            </a:r>
          </a:p>
          <a:p>
            <a:pPr marL="457200" indent="-412750"/>
            <a:r>
              <a:rPr lang="en-US" dirty="0">
                <a:ea typeface="Tahoma" panose="020B0604030504040204" pitchFamily="34" charset="0"/>
                <a:cs typeface="Tahoma" panose="020B0604030504040204" pitchFamily="34" charset="0"/>
              </a:rPr>
              <a:t>Transaction discounts</a:t>
            </a:r>
          </a:p>
          <a:p>
            <a:pPr marL="457200" indent="-412750"/>
            <a:r>
              <a:rPr lang="en-US" dirty="0">
                <a:ea typeface="Tahoma" panose="020B0604030504040204" pitchFamily="34" charset="0"/>
                <a:cs typeface="Tahoma" panose="020B0604030504040204" pitchFamily="34" charset="0"/>
              </a:rPr>
              <a:t>Store loyalty/Rewards cards</a:t>
            </a:r>
          </a:p>
          <a:p>
            <a:pPr marL="457200" indent="-412750"/>
            <a:r>
              <a:rPr lang="en-US" dirty="0">
                <a:ea typeface="Tahoma" panose="020B0604030504040204" pitchFamily="34" charset="0"/>
                <a:cs typeface="Tahoma" panose="020B0604030504040204" pitchFamily="34" charset="0"/>
              </a:rPr>
              <a:t>Manufacturers’ cents off coupons</a:t>
            </a:r>
          </a:p>
          <a:p>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805728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98508"/>
            <a:ext cx="9686307" cy="1618489"/>
          </a:xfrm>
        </p:spPr>
        <p:txBody>
          <a:bodyPr anchor="ctr">
            <a:normAutofit/>
          </a:bodyPr>
          <a:lstStyle/>
          <a:p>
            <a:r>
              <a:rPr lang="en-US" sz="5500" b="1" dirty="0"/>
              <a:t>In-Store Promotions: BOGOs and eWIC</a:t>
            </a:r>
          </a:p>
        </p:txBody>
      </p:sp>
      <p:sp>
        <p:nvSpPr>
          <p:cNvPr id="3" name="Content Placeholder 2"/>
          <p:cNvSpPr>
            <a:spLocks noGrp="1"/>
          </p:cNvSpPr>
          <p:nvPr>
            <p:ph idx="1"/>
            <p:custDataLst>
              <p:tags r:id="rId3"/>
            </p:custDataLst>
          </p:nvPr>
        </p:nvSpPr>
        <p:spPr>
          <a:xfrm>
            <a:off x="1284905" y="2592230"/>
            <a:ext cx="9686306" cy="3467261"/>
          </a:xfrm>
        </p:spPr>
        <p:txBody>
          <a:bodyPr anchor="t">
            <a:normAutofit fontScale="92500" lnSpcReduction="10000"/>
          </a:bodyPr>
          <a:lstStyle/>
          <a:p>
            <a:r>
              <a:rPr lang="en-US" sz="2400" dirty="0"/>
              <a:t>Per the USDA WIC EBT Operating Rules:</a:t>
            </a:r>
          </a:p>
          <a:p>
            <a:pPr marL="457200" indent="-412750">
              <a:buFont typeface="Wingdings" panose="05000000000000000000" pitchFamily="2" charset="2"/>
              <a:buChar char="ü"/>
            </a:pPr>
            <a:r>
              <a:rPr lang="en-US" sz="2400" dirty="0"/>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Courier New" panose="02070309020205020404" pitchFamily="49" charset="0"/>
              <a:buChar char="o"/>
            </a:pPr>
            <a:r>
              <a:rPr lang="en-US" dirty="0"/>
              <a:t>Quantity discount</a:t>
            </a:r>
          </a:p>
          <a:p>
            <a:pPr lvl="1">
              <a:buFont typeface="Courier New" panose="02070309020205020404" pitchFamily="49" charset="0"/>
              <a:buChar char="o"/>
            </a:pPr>
            <a:r>
              <a:rPr lang="en-US" dirty="0"/>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5253891" y="627031"/>
            <a:ext cx="6052681" cy="1947665"/>
          </a:xfrm>
        </p:spPr>
        <p:txBody>
          <a:bodyPr>
            <a:normAutofit/>
          </a:bodyPr>
          <a:lstStyle/>
          <a:p>
            <a:r>
              <a:rPr lang="en-US" sz="6000" b="1" dirty="0">
                <a:ea typeface="Tahoma" panose="020B0604030504040204" pitchFamily="34" charset="0"/>
                <a:cs typeface="Tahoma" panose="020B0604030504040204" pitchFamily="34" charset="0"/>
              </a:rPr>
              <a:t>Sales Tax &amp; Cash Back</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1368401" y="1188637"/>
            <a:ext cx="3042390" cy="4557888"/>
          </a:xfrm>
          <a:prstGeom prst="rect">
            <a:avLst/>
          </a:prstGeom>
        </p:spPr>
      </p:pic>
      <p:sp>
        <p:nvSpPr>
          <p:cNvPr id="3" name="Content Placeholder 2"/>
          <p:cNvSpPr>
            <a:spLocks noGrp="1"/>
          </p:cNvSpPr>
          <p:nvPr>
            <p:ph idx="1"/>
            <p:custDataLst>
              <p:tags r:id="rId3"/>
            </p:custDataLst>
          </p:nvPr>
        </p:nvSpPr>
        <p:spPr>
          <a:xfrm>
            <a:off x="5253891" y="2574697"/>
            <a:ext cx="6052681" cy="3560292"/>
          </a:xfrm>
        </p:spPr>
        <p:txBody>
          <a:bodyPr anchor="t">
            <a:normAutofit/>
          </a:bodyPr>
          <a:lstStyle/>
          <a:p>
            <a:pPr marL="457200" indent="-412750"/>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912524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66" name="Rectangle 5"/>
          <p:cNvSpPr>
            <a:spLocks noGrp="1" noChangeArrowheads="1"/>
          </p:cNvSpPr>
          <p:nvPr>
            <p:ph type="title"/>
            <p:custDataLst>
              <p:tags r:id="rId2"/>
            </p:custDataLst>
          </p:nvPr>
        </p:nvSpPr>
        <p:spPr>
          <a:xfrm>
            <a:off x="1284905" y="781517"/>
            <a:ext cx="9533907" cy="1618489"/>
          </a:xfrm>
        </p:spPr>
        <p:txBody>
          <a:bodyPr anchor="ctr">
            <a:noAutofit/>
          </a:bodyPr>
          <a:lstStyle/>
          <a:p>
            <a:pPr eaLnBrk="1" hangingPunct="1"/>
            <a:r>
              <a:rPr lang="en-US" sz="5500" b="1" dirty="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1284904" y="2508507"/>
            <a:ext cx="9914907" cy="3567976"/>
          </a:xfrm>
        </p:spPr>
        <p:txBody>
          <a:bodyPr anchor="t">
            <a:normAutofit fontScale="92500" lnSpcReduction="10000"/>
          </a:bodyPr>
          <a:lstStyle/>
          <a:p>
            <a:pPr marL="457200" indent="-412750" eaLnBrk="1" hangingPunct="1">
              <a:spcAft>
                <a:spcPts val="600"/>
              </a:spcAft>
            </a:pPr>
            <a:r>
              <a:rPr lang="en-US"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sz="2800" dirty="0">
                <a:ea typeface="Tahoma" pitchFamily="34" charset="0"/>
                <a:cs typeface="Tahoma"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800" dirty="0">
                <a:ea typeface="Tahoma" pitchFamily="34" charset="0"/>
                <a:cs typeface="Tahoma"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800" dirty="0">
                <a:ea typeface="Tahoma" pitchFamily="34" charset="0"/>
                <a:cs typeface="Tahoma" pitchFamily="34" charset="0"/>
              </a:rPr>
              <a:t>Complaints about other vendors</a:t>
            </a:r>
          </a:p>
          <a:p>
            <a:pPr eaLnBrk="1" hangingPunct="1"/>
            <a:endParaRPr lang="en-US" dirty="0">
              <a:ea typeface="Tahoma" pitchFamily="34" charset="0"/>
              <a:cs typeface="Tahoma" pitchFamily="34" charset="0"/>
            </a:endParaRPr>
          </a:p>
          <a:p>
            <a:pPr marL="457200" indent="-412750" defTabSz="1371600"/>
            <a:r>
              <a:rPr lang="en-US" dirty="0">
                <a:ea typeface="Tahoma" pitchFamily="34" charset="0"/>
                <a:cs typeface="Tahoma" pitchFamily="34" charset="0"/>
              </a:rPr>
              <a:t>May use form in the Vendor Manual or on the website at </a:t>
            </a:r>
            <a:r>
              <a:rPr lang="en-US" dirty="0">
                <a:ea typeface="Tahoma" pitchFamily="34" charset="0"/>
                <a:cs typeface="Tahoma" pitchFamily="34" charset="0"/>
                <a:hlinkClick r:id="rId6"/>
              </a:rPr>
              <a:t>https://www.nutritionnc.com/wic/vendor.htm</a:t>
            </a:r>
            <a:endParaRPr lang="en-US" dirty="0">
              <a:ea typeface="Tahoma" pitchFamily="34" charset="0"/>
              <a:cs typeface="Tahoma" pitchFamily="34" charset="0"/>
            </a:endParaRPr>
          </a:p>
          <a:p>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4" y="691635"/>
            <a:ext cx="8072712" cy="1618489"/>
          </a:xfrm>
        </p:spPr>
        <p:txBody>
          <a:bodyPr anchor="ctr">
            <a:normAutofit/>
          </a:bodyPr>
          <a:lstStyle/>
          <a:p>
            <a:r>
              <a:rPr lang="en-US" sz="7100" b="1" dirty="0">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4904" y="2310124"/>
            <a:ext cx="9305307" cy="3716556"/>
          </a:xfrm>
        </p:spPr>
        <p:txBody>
          <a:bodyPr anchor="t">
            <a:normAutofit/>
          </a:bodyPr>
          <a:lstStyle/>
          <a:p>
            <a:pPr marL="457200" indent="-412750">
              <a:spcAft>
                <a:spcPts val="600"/>
              </a:spcAft>
            </a:pPr>
            <a:r>
              <a:rPr lang="en-US" dirty="0">
                <a:ea typeface="Tahoma" panose="020B0604030504040204" pitchFamily="34" charset="0"/>
                <a:cs typeface="Tahoma" panose="020B0604030504040204" pitchFamily="34" charset="0"/>
              </a:rPr>
              <a:t>Vendor owners/managers are responsible for training all cashiers on WIC as it pertains to the following: </a:t>
            </a:r>
          </a:p>
          <a:p>
            <a:pPr lvl="1">
              <a:spcAft>
                <a:spcPts val="600"/>
              </a:spcAft>
              <a:buFont typeface="Wingdings" panose="05000000000000000000" pitchFamily="2" charset="2"/>
              <a:buChar char="ü"/>
            </a:pPr>
            <a:r>
              <a:rPr lang="en-US" sz="2800" dirty="0">
                <a:ea typeface="Tahoma" panose="020B0604030504040204" pitchFamily="34" charset="0"/>
                <a:cs typeface="Tahoma" panose="020B0604030504040204" pitchFamily="34" charset="0"/>
              </a:rPr>
              <a:t>Exempt infant formulas and WIC-eligible nutritionals </a:t>
            </a:r>
            <a:r>
              <a:rPr lang="en-US" sz="2800" dirty="0">
                <a:ea typeface="Tahoma" pitchFamily="34" charset="0"/>
                <a:cs typeface="Tahoma" pitchFamily="34" charset="0"/>
                <a:hlinkClick r:id="rId7"/>
              </a:rPr>
              <a:t>http://nutritionnc.com/wic/vendor.htm</a:t>
            </a:r>
            <a:r>
              <a:rPr lang="en-US" sz="2800" dirty="0">
                <a:ea typeface="Tahoma" pitchFamily="34" charset="0"/>
                <a:cs typeface="Tahoma" pitchFamily="34" charset="0"/>
              </a:rPr>
              <a:t> </a:t>
            </a:r>
          </a:p>
          <a:p>
            <a:pPr lvl="1">
              <a:spcAft>
                <a:spcPts val="600"/>
              </a:spcAft>
              <a:buFont typeface="Wingdings" panose="05000000000000000000" pitchFamily="2" charset="2"/>
              <a:buChar char="ü"/>
            </a:pPr>
            <a:r>
              <a:rPr lang="en-US" sz="2800" dirty="0">
                <a:ea typeface="Tahoma" pitchFamily="34" charset="0"/>
                <a:cs typeface="Tahoma" pitchFamily="34" charset="0"/>
              </a:rPr>
              <a:t>Allowing same courtesies to WIC customers that are provided to non-WIC customers</a:t>
            </a:r>
          </a:p>
          <a:p>
            <a:pPr lvl="1">
              <a:buFont typeface="Wingdings" panose="05000000000000000000" pitchFamily="2" charset="2"/>
              <a:buChar char="ü"/>
            </a:pPr>
            <a:r>
              <a:rPr lang="en-US" sz="2800" dirty="0">
                <a:ea typeface="Tahoma" pitchFamily="34" charset="0"/>
                <a:cs typeface="Tahoma" pitchFamily="34" charset="0"/>
              </a:rPr>
              <a:t>Completing eWIC transactions </a:t>
            </a:r>
          </a:p>
          <a:p>
            <a:pPr lvl="1">
              <a:buFont typeface="Wingdings" panose="05000000000000000000" pitchFamily="2" charset="2"/>
              <a:buChar char="ü"/>
            </a:pPr>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itchFamily="34" charset="0"/>
              <a:cs typeface="Tahoma" pitchFamily="34" charset="0"/>
            </a:endParaRPr>
          </a:p>
          <a:p>
            <a:pPr lvl="1"/>
            <a:endParaRPr lang="en-US" sz="2000" dirty="0">
              <a:latin typeface="Constantia" panose="02030602050306030303" pitchFamily="18" charset="0"/>
              <a:ea typeface="Tahoma" pitchFamily="34" charset="0"/>
              <a:cs typeface="Tahoma"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44580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010777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1370012" y="1564844"/>
            <a:ext cx="9229006" cy="3542045"/>
          </a:xfrm>
        </p:spPr>
        <p:txBody>
          <a:bodyPr vert="horz" lIns="91440" tIns="45720" rIns="91440" bIns="45720" rtlCol="0" anchor="b">
            <a:normAutofit/>
          </a:bodyPr>
          <a:lstStyle/>
          <a:p>
            <a:pPr algn="ctr"/>
            <a:r>
              <a:rPr lang="en-US" sz="8000" b="1" kern="1200" cap="all" dirty="0">
                <a:solidFill>
                  <a:schemeClr val="tx1"/>
                </a:solidFill>
                <a:latin typeface="+mj-lt"/>
                <a:ea typeface="+mj-ea"/>
                <a:cs typeface="+mj-cs"/>
              </a:rPr>
              <a:t>2022 </a:t>
            </a:r>
            <a:br>
              <a:rPr lang="en-US" sz="8000" b="1" kern="1200" cap="all" dirty="0">
                <a:solidFill>
                  <a:schemeClr val="tx1"/>
                </a:solidFill>
                <a:latin typeface="+mj-lt"/>
                <a:ea typeface="+mj-ea"/>
                <a:cs typeface="+mj-cs"/>
              </a:rPr>
            </a:br>
            <a:r>
              <a:rPr lang="en-US" sz="8000" b="1" kern="1200" cap="all" dirty="0">
                <a:solidFill>
                  <a:schemeClr val="tx1"/>
                </a:solidFill>
                <a:latin typeface="+mj-lt"/>
                <a:ea typeface="+mj-ea"/>
                <a:cs typeface="+mj-cs"/>
              </a:rPr>
              <a:t>Renewal</a:t>
            </a:r>
            <a:r>
              <a:rPr lang="en-US" sz="8000" kern="1200" cap="all" dirty="0">
                <a:solidFill>
                  <a:schemeClr val="tx1"/>
                </a:solidFill>
                <a:latin typeface="+mj-lt"/>
                <a:ea typeface="+mj-ea"/>
                <a:cs typeface="+mj-cs"/>
              </a:rPr>
              <a:t> </a:t>
            </a:r>
            <a:r>
              <a:rPr lang="en-US" sz="8000" b="1" kern="1200" cap="all" dirty="0">
                <a:solidFill>
                  <a:schemeClr val="tx1"/>
                </a:solidFill>
                <a:latin typeface="+mj-lt"/>
                <a:ea typeface="+mj-ea"/>
                <a:cs typeface="+mj-cs"/>
              </a:rPr>
              <a:t>process</a:t>
            </a:r>
          </a:p>
        </p:txBody>
      </p:sp>
    </p:spTree>
    <p:custDataLst>
      <p:tags r:id="rId1"/>
    </p:custDataLst>
    <p:extLst>
      <p:ext uri="{BB962C8B-B14F-4D97-AF65-F5344CB8AC3E}">
        <p14:creationId xmlns:p14="http://schemas.microsoft.com/office/powerpoint/2010/main" val="21466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889687"/>
            <a:ext cx="8072712" cy="1618489"/>
          </a:xfrm>
        </p:spPr>
        <p:txBody>
          <a:bodyPr anchor="ctr">
            <a:normAutofit/>
          </a:bodyPr>
          <a:lstStyle/>
          <a:p>
            <a:pPr eaLnBrk="1" hangingPunct="1"/>
            <a:r>
              <a:rPr lang="en-US" sz="5500" b="1" dirty="0">
                <a:ea typeface="Tahoma" pitchFamily="34" charset="0"/>
                <a:cs typeface="Tahoma" pitchFamily="34" charset="0"/>
              </a:rPr>
              <a:t>Review: Free-standing Pharmacy Vendors</a:t>
            </a:r>
          </a:p>
        </p:txBody>
      </p:sp>
      <p:sp>
        <p:nvSpPr>
          <p:cNvPr id="10243" name="Content Placeholder 5"/>
          <p:cNvSpPr>
            <a:spLocks noGrp="1"/>
          </p:cNvSpPr>
          <p:nvPr>
            <p:ph idx="1"/>
            <p:custDataLst>
              <p:tags r:id="rId3"/>
            </p:custDataLst>
          </p:nvPr>
        </p:nvSpPr>
        <p:spPr>
          <a:xfrm>
            <a:off x="1284905" y="2969469"/>
            <a:ext cx="8072712" cy="2800395"/>
          </a:xfrm>
        </p:spPr>
        <p:txBody>
          <a:bodyPr anchor="t">
            <a:normAutofit/>
          </a:bodyPr>
          <a:lstStyle/>
          <a:p>
            <a:pPr marL="615950" indent="-571500"/>
            <a:r>
              <a:rPr lang="en-US" dirty="0">
                <a:latin typeface="+mj-lt"/>
                <a:ea typeface="Tahoma" pitchFamily="34" charset="0"/>
                <a:cs typeface="Tahoma" pitchFamily="34" charset="0"/>
              </a:rPr>
              <a:t>A Free-standing Pharmacy: </a:t>
            </a:r>
          </a:p>
          <a:p>
            <a:pPr lvl="1">
              <a:buFont typeface="Wingdings" panose="05000000000000000000" pitchFamily="2" charset="2"/>
              <a:buChar char="ü"/>
            </a:pPr>
            <a:r>
              <a:rPr lang="en-US" sz="2800" dirty="0">
                <a:latin typeface="+mj-lt"/>
                <a:ea typeface="Tahoma" pitchFamily="34" charset="0"/>
                <a:cs typeface="Tahoma" pitchFamily="34" charset="0"/>
              </a:rPr>
              <a:t>Pharmacy that does not operate within a retail store</a:t>
            </a:r>
          </a:p>
          <a:p>
            <a:pPr lvl="1">
              <a:buFont typeface="Wingdings" panose="05000000000000000000" pitchFamily="2" charset="2"/>
              <a:buChar char="ü"/>
            </a:pPr>
            <a:r>
              <a:rPr lang="en-US" sz="2800" dirty="0">
                <a:latin typeface="+mj-lt"/>
                <a:ea typeface="Tahoma" pitchFamily="34" charset="0"/>
                <a:cs typeface="Tahoma" pitchFamily="34" charset="0"/>
              </a:rPr>
              <a:t>May have an individual or corporate agreement</a:t>
            </a:r>
          </a:p>
          <a:p>
            <a:pPr marL="914263" lvl="1" indent="-457200"/>
            <a:endParaRPr lang="en-US" sz="2800" dirty="0">
              <a:latin typeface="+mj-lt"/>
              <a:ea typeface="Tahoma" pitchFamily="34" charset="0"/>
              <a:cs typeface="Tahoma" pitchFamily="34" charset="0"/>
            </a:endParaRPr>
          </a:p>
          <a:p>
            <a:pPr marL="615950" indent="-571500"/>
            <a:r>
              <a:rPr lang="en-US" dirty="0">
                <a:latin typeface="+mj-lt"/>
                <a:ea typeface="Tahoma" pitchFamily="34" charset="0"/>
                <a:cs typeface="Tahoma" pitchFamily="34" charset="0"/>
              </a:rPr>
              <a:t>Definition can be found in the WIC Vendor Manual</a:t>
            </a:r>
          </a:p>
          <a:p>
            <a:endParaRPr lang="en-US" sz="2400" dirty="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1022555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277873" y="591053"/>
            <a:ext cx="9229107" cy="1618489"/>
          </a:xfrm>
        </p:spPr>
        <p:txBody>
          <a:bodyPr anchor="ctr">
            <a:normAutofit/>
          </a:bodyPr>
          <a:lstStyle/>
          <a:p>
            <a:r>
              <a:rPr lang="en-US" sz="5500" b="1" i="0" dirty="0">
                <a:effectLst/>
              </a:rPr>
              <a:t>Completing Required Forms</a:t>
            </a:r>
            <a:endParaRPr lang="en-US" sz="5500"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1277873" y="2057401"/>
            <a:ext cx="10067307" cy="4173756"/>
          </a:xfrm>
        </p:spPr>
        <p:txBody>
          <a:bodyPr anchor="t">
            <a:normAutofit lnSpcReduction="10000"/>
          </a:bodyPr>
          <a:lstStyle/>
          <a:p>
            <a:pPr fontAlgn="auto"/>
            <a:r>
              <a:rPr lang="en-US" sz="2400" dirty="0"/>
              <a:t>To comply with renewal requirements, NC WIC Information Update documents must be completed</a:t>
            </a:r>
          </a:p>
          <a:p>
            <a:pPr fontAlgn="auto"/>
            <a:r>
              <a:rPr lang="en-US" b="1" dirty="0"/>
              <a:t>Corporate Contract Vendors</a:t>
            </a:r>
            <a:endParaRPr lang="en-US" dirty="0"/>
          </a:p>
          <a:p>
            <a:pPr marL="799963" lvl="1" indent="-342900">
              <a:buFont typeface="Courier New" panose="02070309020205020404" pitchFamily="49" charset="0"/>
              <a:buChar char="o"/>
            </a:pPr>
            <a:r>
              <a:rPr lang="en-US" dirty="0"/>
              <a:t>The corporate office will:</a:t>
            </a:r>
          </a:p>
          <a:p>
            <a:pPr marL="1257026" lvl="2" indent="-342900">
              <a:buFont typeface="Wingdings" panose="05000000000000000000" pitchFamily="2" charset="2"/>
              <a:buChar char="ü"/>
            </a:pPr>
            <a:r>
              <a:rPr lang="en-US" sz="2400" dirty="0"/>
              <a:t>Update the vendor record using the Vendor Portal</a:t>
            </a:r>
          </a:p>
          <a:p>
            <a:pPr marL="799963" lvl="1" indent="-342900">
              <a:buFont typeface="Courier New" panose="02070309020205020404" pitchFamily="49" charset="0"/>
              <a:buChar char="o"/>
            </a:pPr>
            <a:r>
              <a:rPr lang="en-US" i="1" u="sng" dirty="0"/>
              <a:t>Individual corporate contract store </a:t>
            </a:r>
            <a:r>
              <a:rPr lang="en-US" dirty="0"/>
              <a:t>managers must complete annual training and submit the </a:t>
            </a:r>
            <a:r>
              <a:rPr lang="en-US" b="1" dirty="0"/>
              <a:t>Verification of Attendance</a:t>
            </a:r>
          </a:p>
          <a:p>
            <a:pPr fontAlgn="auto"/>
            <a:r>
              <a:rPr lang="en-US" b="1" dirty="0"/>
              <a:t>Non-corporate contract vendors</a:t>
            </a:r>
            <a:endParaRPr lang="en-US" dirty="0"/>
          </a:p>
          <a:p>
            <a:pPr marL="799963" lvl="1" indent="-342900">
              <a:buFont typeface="Courier New" panose="02070309020205020404" pitchFamily="49" charset="0"/>
              <a:buChar char="o"/>
            </a:pPr>
            <a:r>
              <a:rPr lang="en-US" dirty="0"/>
              <a:t>Pre-populated NC WIC Information Update</a:t>
            </a:r>
          </a:p>
          <a:p>
            <a:pPr marL="799963" lvl="1" indent="-342900">
              <a:buFont typeface="Courier New" panose="02070309020205020404" pitchFamily="49" charset="0"/>
              <a:buChar char="o"/>
            </a:pPr>
            <a:r>
              <a:rPr lang="en-US" dirty="0"/>
              <a:t>eWIC Update for Non-Corporate Vendors</a:t>
            </a:r>
          </a:p>
          <a:p>
            <a:pPr marL="799963" lvl="1" indent="-342900">
              <a:buFont typeface="Courier New" panose="02070309020205020404" pitchFamily="49" charset="0"/>
              <a:buChar char="o"/>
            </a:pPr>
            <a:r>
              <a:rPr lang="en-US" dirty="0"/>
              <a:t>Verification of Attendance</a:t>
            </a:r>
          </a:p>
          <a:p>
            <a:pPr marL="468489" indent="-285664">
              <a:buFont typeface="Arial" panose="020B0604020202020204" pitchFamily="34" charset="0"/>
              <a:buChar char="•"/>
            </a:pPr>
            <a:endParaRPr lang="en-US" sz="2000" dirty="0"/>
          </a:p>
          <a:p>
            <a:endParaRPr lang="en-US" sz="1500" dirty="0"/>
          </a:p>
        </p:txBody>
      </p:sp>
    </p:spTree>
    <p:custDataLst>
      <p:tags r:id="rId1"/>
    </p:custDataLst>
    <p:extLst>
      <p:ext uri="{BB962C8B-B14F-4D97-AF65-F5344CB8AC3E}">
        <p14:creationId xmlns:p14="http://schemas.microsoft.com/office/powerpoint/2010/main" val="41609539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228541" y="241409"/>
            <a:ext cx="10055781" cy="734377"/>
          </a:xfrm>
        </p:spPr>
        <p:txBody>
          <a:bodyPr>
            <a:normAutofit/>
          </a:bodyPr>
          <a:lstStyle/>
          <a:p>
            <a:pPr algn="ctr"/>
            <a:r>
              <a:rPr lang="en-US"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942012" y="1561522"/>
            <a:ext cx="5867340" cy="4495206"/>
          </a:xfrm>
        </p:spPr>
        <p:txBody>
          <a:bodyPr>
            <a:normAutofit/>
          </a:bodyPr>
          <a:lstStyle/>
          <a:p>
            <a:r>
              <a:rPr lang="en-US" sz="3200" dirty="0"/>
              <a:t>Pre-populated </a:t>
            </a:r>
          </a:p>
          <a:p>
            <a:endParaRPr lang="en-US" sz="3200" dirty="0"/>
          </a:p>
          <a:p>
            <a:r>
              <a:rPr lang="en-US" sz="3200" dirty="0"/>
              <a:t>Non-Corporate Contract vendors only</a:t>
            </a:r>
          </a:p>
          <a:p>
            <a:endParaRPr lang="en-US" sz="3200" dirty="0"/>
          </a:p>
          <a:p>
            <a:r>
              <a:rPr lang="en-US" sz="3200" dirty="0"/>
              <a:t>Review data and make corrections or update information where necessary</a:t>
            </a:r>
          </a:p>
        </p:txBody>
      </p:sp>
      <p:pic>
        <p:nvPicPr>
          <p:cNvPr id="5" name="Picture 4">
            <a:extLst>
              <a:ext uri="{FF2B5EF4-FFF2-40B4-BE49-F238E27FC236}">
                <a16:creationId xmlns:a16="http://schemas.microsoft.com/office/drawing/2014/main" id="{0C4E11C4-953C-4DC5-BC91-61AA22D412F6}"/>
              </a:ext>
            </a:extLst>
          </p:cNvPr>
          <p:cNvPicPr>
            <a:picLocks noChangeAspect="1"/>
          </p:cNvPicPr>
          <p:nvPr/>
        </p:nvPicPr>
        <p:blipFill>
          <a:blip r:embed="rId4"/>
          <a:stretch>
            <a:fillRect/>
          </a:stretch>
        </p:blipFill>
        <p:spPr>
          <a:xfrm>
            <a:off x="1141412" y="1165365"/>
            <a:ext cx="4434538" cy="5287521"/>
          </a:xfrm>
          <a:prstGeom prst="rect">
            <a:avLst/>
          </a:prstGeom>
          <a:ln>
            <a:solidFill>
              <a:schemeClr val="tx1"/>
            </a:solidFill>
          </a:ln>
        </p:spPr>
      </p:pic>
    </p:spTree>
    <p:custDataLst>
      <p:tags r:id="rId1"/>
    </p:custDataLst>
    <p:extLst>
      <p:ext uri="{BB962C8B-B14F-4D97-AF65-F5344CB8AC3E}">
        <p14:creationId xmlns:p14="http://schemas.microsoft.com/office/powerpoint/2010/main" val="954496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2F1920-5C3F-404E-A409-C04D54CF2FF2}"/>
              </a:ext>
            </a:extLst>
          </p:cNvPr>
          <p:cNvPicPr>
            <a:picLocks noChangeAspect="1"/>
          </p:cNvPicPr>
          <p:nvPr/>
        </p:nvPicPr>
        <p:blipFill>
          <a:blip r:embed="rId4"/>
          <a:stretch>
            <a:fillRect/>
          </a:stretch>
        </p:blipFill>
        <p:spPr>
          <a:xfrm>
            <a:off x="9306133" y="3429000"/>
            <a:ext cx="2591221" cy="3293072"/>
          </a:xfrm>
          <a:prstGeom prst="rect">
            <a:avLst/>
          </a:prstGeom>
          <a:ln>
            <a:solidFill>
              <a:schemeClr val="tx1"/>
            </a:solidFill>
          </a:ln>
        </p:spPr>
      </p:pic>
      <p:pic>
        <p:nvPicPr>
          <p:cNvPr id="6" name="Picture 5">
            <a:extLst>
              <a:ext uri="{FF2B5EF4-FFF2-40B4-BE49-F238E27FC236}">
                <a16:creationId xmlns:a16="http://schemas.microsoft.com/office/drawing/2014/main" id="{3C9782CA-A2FB-4AEA-9963-017509D64DED}"/>
              </a:ext>
            </a:extLst>
          </p:cNvPr>
          <p:cNvPicPr>
            <a:picLocks noChangeAspect="1"/>
          </p:cNvPicPr>
          <p:nvPr/>
        </p:nvPicPr>
        <p:blipFill>
          <a:blip r:embed="rId5"/>
          <a:stretch>
            <a:fillRect/>
          </a:stretch>
        </p:blipFill>
        <p:spPr>
          <a:xfrm>
            <a:off x="990341" y="1468850"/>
            <a:ext cx="8315792" cy="1960150"/>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990341" y="371491"/>
            <a:ext cx="10817582" cy="1280556"/>
          </a:xfrm>
        </p:spPr>
        <p:txBody>
          <a:bodyPr>
            <a:normAutofit/>
          </a:bodyPr>
          <a:lstStyle/>
          <a:p>
            <a:r>
              <a:rPr lang="en-US" sz="3999"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021410" y="3886081"/>
            <a:ext cx="7923510" cy="2209919"/>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p:txBody>
      </p:sp>
      <p:sp>
        <p:nvSpPr>
          <p:cNvPr id="7" name="Rectangle 6">
            <a:extLst>
              <a:ext uri="{FF2B5EF4-FFF2-40B4-BE49-F238E27FC236}">
                <a16:creationId xmlns:a16="http://schemas.microsoft.com/office/drawing/2014/main" id="{42662B99-E942-4AF6-88B1-067A5953BB3B}"/>
              </a:ext>
            </a:extLst>
          </p:cNvPr>
          <p:cNvSpPr/>
          <p:nvPr/>
        </p:nvSpPr>
        <p:spPr>
          <a:xfrm>
            <a:off x="9306136" y="6096000"/>
            <a:ext cx="2576478" cy="608747"/>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custDataLst>
      <p:tags r:id="rId1"/>
    </p:custDataLst>
    <p:extLst>
      <p:ext uri="{BB962C8B-B14F-4D97-AF65-F5344CB8AC3E}">
        <p14:creationId xmlns:p14="http://schemas.microsoft.com/office/powerpoint/2010/main" val="236317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6905499" y="512091"/>
            <a:ext cx="4217040" cy="1597228"/>
          </a:xfrm>
        </p:spPr>
        <p:txBody>
          <a:bodyPr vert="horz" lIns="91440" tIns="45720" rIns="91440" bIns="45720" rtlCol="0" anchor="ctr">
            <a:normAutofit/>
          </a:bodyPr>
          <a:lstStyle/>
          <a:p>
            <a:r>
              <a:rPr lang="en-US" sz="5300" b="1" kern="1200" dirty="0">
                <a:solidFill>
                  <a:schemeClr val="tx1"/>
                </a:solidFill>
                <a:latin typeface="+mj-lt"/>
                <a:ea typeface="+mj-ea"/>
                <a:cs typeface="+mj-cs"/>
              </a:rPr>
              <a:t>eWIC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879321" y="1981199"/>
            <a:ext cx="4113702" cy="4249957"/>
          </a:xfrm>
        </p:spPr>
        <p:txBody>
          <a:bodyPr vert="horz" lIns="91440" tIns="45720" rIns="91440" bIns="45720" rtlCol="0" anchor="t">
            <a:normAutofit fontScale="92500" lnSpcReduction="10000"/>
          </a:bodyPr>
          <a:lstStyle/>
          <a:p>
            <a:r>
              <a:rPr lang="en-US" sz="2400" dirty="0"/>
              <a:t>Updated information needed on vendor’s cash register system</a:t>
            </a:r>
          </a:p>
          <a:p>
            <a:r>
              <a:rPr lang="en-US" sz="2400" dirty="0"/>
              <a:t>Stand-beside device or integrated system</a:t>
            </a:r>
          </a:p>
          <a:p>
            <a:r>
              <a:rPr lang="en-US" sz="2400" dirty="0"/>
              <a:t>If integrated system:</a:t>
            </a:r>
          </a:p>
          <a:p>
            <a:pPr lvl="1">
              <a:buFont typeface="Wingdings" panose="05000000000000000000" pitchFamily="2" charset="2"/>
              <a:buChar char="ü"/>
            </a:pPr>
            <a:r>
              <a:rPr lang="en-US" dirty="0"/>
              <a:t>Point-of-sale provider</a:t>
            </a:r>
          </a:p>
          <a:p>
            <a:pPr lvl="1">
              <a:buFont typeface="Wingdings" panose="05000000000000000000" pitchFamily="2" charset="2"/>
              <a:buChar char="ü"/>
            </a:pPr>
            <a:r>
              <a:rPr lang="en-US" dirty="0"/>
              <a:t>Third-party processor</a:t>
            </a:r>
          </a:p>
          <a:p>
            <a:pPr lvl="1">
              <a:buFont typeface="Wingdings" panose="05000000000000000000" pitchFamily="2" charset="2"/>
              <a:buChar char="ü"/>
            </a:pPr>
            <a:r>
              <a:rPr lang="en-US" dirty="0"/>
              <a:t>Possible plans for upgrade; time frame</a:t>
            </a:r>
          </a:p>
          <a:p>
            <a:r>
              <a:rPr lang="en-US" sz="2400" dirty="0"/>
              <a:t>If stand-beside device:</a:t>
            </a:r>
          </a:p>
          <a:p>
            <a:pPr lvl="1">
              <a:buFont typeface="Wingdings" panose="05000000000000000000" pitchFamily="2" charset="2"/>
              <a:buChar char="ü"/>
            </a:pPr>
            <a:r>
              <a:rPr lang="en-US" dirty="0"/>
              <a:t>Possible plans for upgrading to an integrated system</a:t>
            </a:r>
          </a:p>
        </p:txBody>
      </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1344456" y="623275"/>
            <a:ext cx="4029644" cy="5610478"/>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858548" y="1186853"/>
            <a:ext cx="3577593" cy="4480726"/>
          </a:xfrm>
        </p:spPr>
        <p:txBody>
          <a:bodyPr vert="horz" lIns="91440" tIns="45720" rIns="91440" bIns="45720" rtlCol="0" anchor="ctr">
            <a:normAutofit/>
          </a:bodyPr>
          <a:lstStyle/>
          <a:p>
            <a:pPr algn="r"/>
            <a:r>
              <a:rPr lang="en-US" sz="5400" b="1" kern="1200" dirty="0">
                <a:solidFill>
                  <a:schemeClr val="tx1"/>
                </a:solidFill>
                <a:latin typeface="+mj-lt"/>
                <a:ea typeface="+mj-ea"/>
                <a:cs typeface="+mj-cs"/>
              </a:rPr>
              <a:t>eWIC Update continued</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253891" y="1386674"/>
            <a:ext cx="6022121" cy="4480726"/>
          </a:xfrm>
        </p:spPr>
        <p:txBody>
          <a:bodyPr vert="horz" lIns="91440" tIns="45720" rIns="91440" bIns="45720" rtlCol="0" anchor="ctr">
            <a:normAutofit/>
          </a:bodyPr>
          <a:lstStyle/>
          <a:p>
            <a:pPr marL="0" indent="0">
              <a:buNone/>
            </a:pPr>
            <a:r>
              <a:rPr lang="en-US" sz="3500" b="1" dirty="0"/>
              <a:t>Why Is This Form Needed?</a:t>
            </a:r>
          </a:p>
          <a:p>
            <a:pPr marL="0"/>
            <a:endParaRPr lang="en-US" sz="3500" b="1" dirty="0"/>
          </a:p>
          <a:p>
            <a:r>
              <a:rPr lang="en-US" sz="3500" dirty="0"/>
              <a:t>Comply with the Electronic Benefit Transfer (EBT) provisions in the Terms of Vendor Agreement</a:t>
            </a:r>
          </a:p>
          <a:p>
            <a:pPr marL="731219" lvl="2" indent="-457200">
              <a:buFont typeface="Courier New" panose="02070309020205020404" pitchFamily="49" charset="0"/>
              <a:buChar char="o"/>
            </a:pPr>
            <a:r>
              <a:rPr lang="en-US" sz="3500" dirty="0"/>
              <a:t>Section I, Number 15(e)</a:t>
            </a:r>
          </a:p>
          <a:p>
            <a:pPr marL="0"/>
            <a:endParaRPr lang="en-US" sz="2400" dirty="0"/>
          </a:p>
        </p:txBody>
      </p:sp>
    </p:spTree>
    <p:custDataLst>
      <p:tags r:id="rId1"/>
    </p:custDataLst>
    <p:extLst>
      <p:ext uri="{BB962C8B-B14F-4D97-AF65-F5344CB8AC3E}">
        <p14:creationId xmlns:p14="http://schemas.microsoft.com/office/powerpoint/2010/main" val="1540330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4800" b="1" dirty="0">
                <a:solidFill>
                  <a:schemeClr val="tx1"/>
                </a:solidFill>
              </a:rPr>
              <a:t>Verification of Attendance Form</a:t>
            </a:r>
          </a:p>
        </p:txBody>
      </p:sp>
      <p:sp>
        <p:nvSpPr>
          <p:cNvPr id="25603" name="Rectangle 5"/>
          <p:cNvSpPr>
            <a:spLocks noGrp="1" noChangeArrowheads="1"/>
          </p:cNvSpPr>
          <p:nvPr>
            <p:ph sz="half" idx="1"/>
          </p:nvPr>
        </p:nvSpPr>
        <p:spPr>
          <a:xfrm>
            <a:off x="5561012" y="1432991"/>
            <a:ext cx="6246772" cy="5019356"/>
          </a:xfrm>
        </p:spPr>
        <p:txBody>
          <a:bodyPr>
            <a:normAutofit/>
          </a:bodyPr>
          <a:lstStyle/>
          <a:p>
            <a:pPr eaLnBrk="1" hangingPunct="1">
              <a:lnSpc>
                <a:spcPct val="120000"/>
              </a:lnSpc>
            </a:pPr>
            <a:r>
              <a:rPr lang="en-US" sz="3000" dirty="0"/>
              <a:t>Vendors must check off ALL items they receive in their training packets </a:t>
            </a:r>
          </a:p>
          <a:p>
            <a:pPr eaLnBrk="1" hangingPunct="1">
              <a:lnSpc>
                <a:spcPct val="120000"/>
              </a:lnSpc>
            </a:pPr>
            <a:r>
              <a:rPr lang="en-US" sz="3000" dirty="0"/>
              <a:t>Vendor number must be documented on the form</a:t>
            </a:r>
          </a:p>
          <a:p>
            <a:pPr eaLnBrk="1" hangingPunct="1">
              <a:lnSpc>
                <a:spcPct val="120000"/>
              </a:lnSpc>
            </a:pPr>
            <a:r>
              <a:rPr lang="en-US" sz="3000" dirty="0"/>
              <a:t>Signature of the vendor owner/ representative reviewing training ensures the receipt of forms, manual and training materials</a:t>
            </a:r>
          </a:p>
        </p:txBody>
      </p:sp>
      <p:pic>
        <p:nvPicPr>
          <p:cNvPr id="3" name="Picture 2">
            <a:extLst>
              <a:ext uri="{FF2B5EF4-FFF2-40B4-BE49-F238E27FC236}">
                <a16:creationId xmlns:a16="http://schemas.microsoft.com/office/drawing/2014/main" id="{2C827866-AB4C-4C58-BEF6-5865BB69B8BB}"/>
              </a:ext>
            </a:extLst>
          </p:cNvPr>
          <p:cNvPicPr>
            <a:picLocks noChangeAspect="1"/>
          </p:cNvPicPr>
          <p:nvPr/>
        </p:nvPicPr>
        <p:blipFill>
          <a:blip r:embed="rId4"/>
          <a:stretch>
            <a:fillRect/>
          </a:stretch>
        </p:blipFill>
        <p:spPr>
          <a:xfrm>
            <a:off x="989012" y="1323703"/>
            <a:ext cx="4364943" cy="5237932"/>
          </a:xfrm>
          <a:prstGeom prst="rect">
            <a:avLst/>
          </a:prstGeom>
          <a:ln>
            <a:solidFill>
              <a:schemeClr val="tx1"/>
            </a:solidFill>
          </a:ln>
        </p:spPr>
      </p:pic>
    </p:spTree>
    <p:custDataLst>
      <p:tags r:id="rId1"/>
    </p:custDataLst>
    <p:extLst>
      <p:ext uri="{BB962C8B-B14F-4D97-AF65-F5344CB8AC3E}">
        <p14:creationId xmlns:p14="http://schemas.microsoft.com/office/powerpoint/2010/main" val="34471329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73900" y="2308193"/>
            <a:ext cx="3422013" cy="2621363"/>
          </a:xfrm>
        </p:spPr>
        <p:txBody>
          <a:bodyPr>
            <a:normAutofit/>
          </a:bodyPr>
          <a:lstStyle/>
          <a:p>
            <a:pPr algn="ctr" eaLnBrk="1" hangingPunct="1"/>
            <a:r>
              <a:rPr lang="en-US" sz="4800" b="1" dirty="0">
                <a:ea typeface="Tahoma" pitchFamily="34" charset="0"/>
                <a:cs typeface="Calibri" panose="020F0502020204030204" pitchFamily="34" charset="0"/>
              </a:rPr>
              <a:t>Technical</a:t>
            </a:r>
            <a:r>
              <a:rPr lang="en-US" sz="4800" b="1" dirty="0">
                <a:ea typeface="Tahoma" pitchFamily="34" charset="0"/>
                <a:cs typeface="Tahoma" pitchFamily="34" charset="0"/>
              </a:rPr>
              <a:t> Assistance	</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294690" y="1368016"/>
            <a:ext cx="6096946" cy="5508145"/>
          </a:xfrm>
        </p:spPr>
        <p:txBody>
          <a:bodyPr anchor="ctr">
            <a:normAutofit/>
          </a:bodyPr>
          <a:lstStyle/>
          <a:p>
            <a:pPr marL="615950" indent="-571500" eaLnBrk="1" hangingPunct="1">
              <a:spcAft>
                <a:spcPts val="600"/>
              </a:spcAft>
            </a:pPr>
            <a:r>
              <a:rPr lang="en-US" sz="3200" u="none" dirty="0">
                <a:ea typeface="Tahoma" pitchFamily="34" charset="0"/>
                <a:cs typeface="Calibri" panose="020F0502020204030204" pitchFamily="34" charset="0"/>
              </a:rPr>
              <a:t>Local WIC Agency is the primary contact for technical assistance regarding:</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Exempt infant formulas and WIC-eligible nutritionals</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Completing required forms</a:t>
            </a:r>
          </a:p>
          <a:p>
            <a:pPr marL="615950" indent="-571500"/>
            <a:r>
              <a:rPr lang="en-US" sz="3200" u="none" dirty="0">
                <a:ea typeface="Tahoma" pitchFamily="34" charset="0"/>
                <a:cs typeface="Calibri" panose="020F0502020204030204" pitchFamily="34" charset="0"/>
              </a:rPr>
              <a:t>Customer service issues (complaints)</a:t>
            </a:r>
          </a:p>
          <a:p>
            <a:pPr lvl="1">
              <a:buClr>
                <a:srgbClr val="A53010"/>
              </a:buClr>
            </a:pPr>
            <a:endParaRPr lang="en-US" u="none" dirty="0">
              <a:latin typeface="Constantia" panose="02030602050306030303" pitchFamily="18" charset="0"/>
              <a:ea typeface="Tahoma" pitchFamily="34" charset="0"/>
              <a:cs typeface="Tahoma" pitchFamily="34" charset="0"/>
            </a:endParaRPr>
          </a:p>
          <a:p>
            <a:pPr lvl="1"/>
            <a:endParaRPr lang="en-US" dirty="0">
              <a:latin typeface="Constantia" panose="02030602050306030303" pitchFamily="18" charset="0"/>
              <a:ea typeface="Tahoma" pitchFamily="34" charset="0"/>
              <a:cs typeface="Tahoma" pitchFamily="34" charset="0"/>
            </a:endParaRPr>
          </a:p>
          <a:p>
            <a:pPr eaLnBrk="1" hangingPunct="1"/>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974320" y="5769864"/>
            <a:ext cx="2376522" cy="365125"/>
          </a:xfrm>
        </p:spPr>
        <p:txBody>
          <a:bodyPr>
            <a:normAutofit/>
          </a:bodyPr>
          <a:lstStyle/>
          <a:p>
            <a:pPr marL="0" marR="0" lvl="0" indent="0" algn="r" defTabSz="457200" rtl="0" eaLnBrk="1" fontAlgn="auto" latinLnBrk="0" hangingPunct="1">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custDataLst>
              <p:tags r:id="rId2"/>
            </p:custDataLst>
          </p:nvPr>
        </p:nvSpPr>
        <p:spPr bwMode="auto">
          <a:xfrm>
            <a:off x="1941512" y="634171"/>
            <a:ext cx="8305800" cy="1323439"/>
          </a:xfrm>
          <a:prstGeom prst="rect">
            <a:avLst/>
          </a:prstGeom>
          <a:noFill/>
          <a:ln w="9525">
            <a:noFill/>
            <a:miter lim="800000"/>
            <a:headEnd/>
            <a:tailEnd/>
          </a:ln>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8000" b="1" i="0" u="none" strike="noStrike" kern="1200" cap="none" spc="0" normalizeH="0" baseline="0" noProof="0" dirty="0">
                <a:ln>
                  <a:noFill/>
                </a:ln>
                <a:effectLst/>
                <a:uLnTx/>
                <a:uFillTx/>
                <a:latin typeface="+mj-lt"/>
                <a:ea typeface="+mn-ea"/>
                <a:cs typeface="+mn-cs"/>
              </a:rPr>
              <a:t>Questions?</a:t>
            </a:r>
          </a:p>
        </p:txBody>
      </p:sp>
      <p:sp>
        <p:nvSpPr>
          <p:cNvPr id="2" name="Date Placeholder 1"/>
          <p:cNvSpPr>
            <a:spLocks noGrp="1"/>
          </p:cNvSpPr>
          <p:nvPr>
            <p:ph type="dt" sz="half" idx="10"/>
            <p:custDataLst>
              <p:tags r:id="rId3"/>
            </p:custDataLst>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967E96">
                    <a:lumMod val="50000"/>
                  </a:srgbClr>
                </a:solidFill>
                <a:effectLst/>
                <a:uLnTx/>
                <a:uFillTx/>
                <a:latin typeface="Bookman Old Style" panose="02050604050505020204"/>
                <a:ea typeface="+mn-ea"/>
                <a:cs typeface="+mn-cs"/>
              </a:rPr>
              <a:t> </a:t>
            </a:r>
          </a:p>
        </p:txBody>
      </p:sp>
      <p:pic>
        <p:nvPicPr>
          <p:cNvPr id="5" name="Picture 4"/>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4514524" y="2313702"/>
            <a:ext cx="3159776" cy="315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471471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fontScale="85000" lnSpcReduction="20000"/>
          </a:bodyPr>
          <a:lstStyle/>
          <a:p>
            <a:pPr marL="0" marR="0" indent="0">
              <a:lnSpc>
                <a:spcPct val="107000"/>
              </a:lnSpc>
              <a:spcBef>
                <a:spcPts val="0"/>
              </a:spcBef>
              <a:spcAft>
                <a:spcPts val="0"/>
              </a:spcAft>
              <a:buNone/>
            </a:pPr>
            <a:r>
              <a:rPr lang="en-US" sz="1300" b="1" dirty="0"/>
              <a:t> </a:t>
            </a:r>
            <a:r>
              <a:rPr lang="en-US" sz="18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800" i="1" dirty="0">
                <a:effectLst/>
                <a:ea typeface="Calibri" panose="020F0502020204030204" pitchFamily="34" charset="0"/>
                <a:cs typeface="Times New Roman" panose="02020603050405020304" pitchFamily="18" charset="0"/>
              </a:rPr>
              <a:t>et seq.</a:t>
            </a:r>
            <a:r>
              <a:rPr lang="en-US" sz="1800" dirty="0">
                <a:effectLst/>
                <a:ea typeface="Calibri" panose="020F0502020204030204" pitchFamily="34" charset="0"/>
                <a:cs typeface="Times New Roman" panose="02020603050405020304" pitchFamily="18" charset="0"/>
              </a:rPr>
              <a:t>); Title IX of the Education Amendments of 1972 (20 U.S.C. 1681 </a:t>
            </a:r>
            <a:r>
              <a:rPr lang="en-US" sz="1800" i="1" dirty="0">
                <a:effectLst/>
                <a:ea typeface="Calibri" panose="020F0502020204030204" pitchFamily="34" charset="0"/>
                <a:cs typeface="Times New Roman" panose="02020603050405020304" pitchFamily="18" charset="0"/>
              </a:rPr>
              <a:t>et seq</a:t>
            </a:r>
            <a:r>
              <a:rPr lang="en-US" sz="18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800" i="1" dirty="0">
                <a:effectLst/>
                <a:ea typeface="Calibri" panose="020F0502020204030204" pitchFamily="34" charset="0"/>
                <a:cs typeface="Times New Roman" panose="02020603050405020304" pitchFamily="18" charset="0"/>
              </a:rPr>
              <a:t>et seq</a:t>
            </a:r>
            <a:r>
              <a:rPr lang="en-US" sz="18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800" i="1" dirty="0">
                <a:effectLst/>
                <a:ea typeface="Calibri" panose="020F0502020204030204" pitchFamily="34" charset="0"/>
                <a:cs typeface="Times New Roman" panose="02020603050405020304" pitchFamily="18" charset="0"/>
              </a:rPr>
              <a:t>et seq</a:t>
            </a:r>
            <a:r>
              <a:rPr lang="en-US" sz="18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18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18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8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itchFamily="34" charset="0"/>
                <a:cs typeface="Tahoma" pitchFamily="34" charset="0"/>
              </a:rPr>
              <a:t>Free-standing Pharmacy Transactions</a:t>
            </a:r>
          </a:p>
        </p:txBody>
      </p:sp>
      <p:sp>
        <p:nvSpPr>
          <p:cNvPr id="10243" name="Content Placeholder 5"/>
          <p:cNvSpPr>
            <a:spLocks noGrp="1"/>
          </p:cNvSpPr>
          <p:nvPr>
            <p:ph idx="1"/>
            <p:custDataLst>
              <p:tags r:id="rId3"/>
            </p:custDataLst>
          </p:nvPr>
        </p:nvSpPr>
        <p:spPr>
          <a:xfrm>
            <a:off x="1284904" y="2969469"/>
            <a:ext cx="9762507" cy="3035482"/>
          </a:xfrm>
        </p:spPr>
        <p:txBody>
          <a:bodyPr anchor="t">
            <a:normAutofit/>
          </a:bodyPr>
          <a:lstStyle/>
          <a:p>
            <a:pPr marL="457200" indent="-412750"/>
            <a:r>
              <a:rPr lang="en-US" dirty="0">
                <a:latin typeface="+mj-lt"/>
                <a:ea typeface="Tahoma" pitchFamily="34" charset="0"/>
                <a:cs typeface="Tahoma" pitchFamily="34" charset="0"/>
              </a:rPr>
              <a:t>May only accept eWIC benefits for exempt infant formula and WIC-eligible nutritionals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May NOT accept eWIC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640979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Diagram, engineering drawing&#10;&#10;Description automatically generated"/>
          <p:cNvPicPr>
            <a:picLocks noChangeAspect="1"/>
          </p:cNvPicPr>
          <p:nvPr>
            <p:custDataLst>
              <p:tags r:id="rId2"/>
            </p:custDataLst>
          </p:nvPr>
        </p:nvPicPr>
        <p:blipFill rotWithShape="1">
          <a:blip r:embed="rId7" cstate="print">
            <a:alphaModFix amt="40000"/>
            <a:extLst>
              <a:ext uri="{28A0092B-C50C-407E-A947-70E740481C1C}">
                <a14:useLocalDpi xmlns:a14="http://schemas.microsoft.com/office/drawing/2010/main" val="0"/>
              </a:ext>
            </a:extLst>
          </a:blip>
          <a:srcRect t="28230" b="13765"/>
          <a:stretch/>
        </p:blipFill>
        <p:spPr>
          <a:xfrm>
            <a:off x="20" y="-1784"/>
            <a:ext cx="12188805" cy="6858000"/>
          </a:xfrm>
          <a:prstGeom prst="rect">
            <a:avLst/>
          </a:prstGeom>
        </p:spPr>
      </p:pic>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custDataLst>
              <p:tags r:id="rId3"/>
            </p:custDataLst>
          </p:nvPr>
        </p:nvSpPr>
        <p:spPr>
          <a:xfrm>
            <a:off x="1674912" y="1008993"/>
            <a:ext cx="8839000" cy="3542045"/>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10500" b="1" dirty="0">
                <a:solidFill>
                  <a:srgbClr val="FFFFFF"/>
                </a:solidFill>
                <a:latin typeface="+mj-lt"/>
                <a:ea typeface="+mj-ea"/>
                <a:cs typeface="+mj-cs"/>
              </a:rPr>
              <a:t>Maintaining Vendor Status</a:t>
            </a:r>
          </a:p>
        </p:txBody>
      </p:sp>
      <p:sp>
        <p:nvSpPr>
          <p:cNvPr id="3" name="Date Placeholder 2"/>
          <p:cNvSpPr>
            <a:spLocks noGrp="1"/>
          </p:cNvSpPr>
          <p:nvPr>
            <p:ph type="dt" sz="half" idx="10"/>
            <p:custDataLst>
              <p:tags r:id="rId4"/>
            </p:custDataLst>
          </p:nvPr>
        </p:nvSpPr>
        <p:spPr>
          <a:xfrm>
            <a:off x="8920746" y="5769149"/>
            <a:ext cx="2430098"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ztOh6ru9"/>
  <p:tag name="ARTICULATE_DESIGN_ID_1_WOOD TYPE" val="7G0iM4FI"/>
  <p:tag name="ARTICULATE_DESIGN_ID_CROP" val="0ImjM1Xz"/>
  <p:tag name="ARTICULATE_SLIDE_THUMBNAIL_REFRESH" val="1"/>
  <p:tag name="ARTICULATE_DESIGN_ID_CUSTOM DESIGN" val="TPzUyQbv"/>
  <p:tag name="SECTOMILLISECCONVERTED" val="1"/>
  <p:tag name="ARTICULATE_SLIDE_COUNT" val="79"/>
  <p:tag name="MMPROD_UIDATA" val="&lt;database version=&quot;11.0&quot;&gt;&lt;object type=&quot;1&quot; unique_id=&quot;10001&quot;&gt;&lt;property id=&quot;20141&quot; value=&quot;2020 Annual Training for Currently Authorized Free-standing Pharmacies&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0\2020 Vendor Modules for LA\2020 Current Pharmacy Renewal Training\Presentation Final&quot;/&gt;&lt;property id=&quot;20250&quot; value=&quot;0&quot;/&gt;&lt;property id=&quot;20251&quot; value=&quot;1&quot;/&gt;&lt;property id=&quot;20259&quot; value=&quot;0&quot;/&gt;&lt;property id=&quot;20263&quot; value=&quot;3&quot;/&gt;&lt;property id=&quot;20264&quot; value=&quot;1&quot;/&gt;&lt;property id=&quot;20519&quot; value=&quot;0&quot;/&gt;&lt;property id=&quot;20700&quot; value=&quot;0&quot;/&gt;&lt;object type=&quot;8&quot; unique_id=&quot;11273&quot;&gt;&lt;/object&gt;&lt;object type=&quot;2&quot; unique_id=&quot;11274&quot;&gt;&lt;object type=&quot;3&quot; unique_id=&quot;112370&quot;&gt;&lt;property id=&quot;20148&quot; value=&quot;5&quot;/&gt;&lt;property id=&quot;20300&quot; value=&quot;Slide 1 - &amp;quot;Annual Training for Currently Authorized WIC Free-standing Pharmacies  2022 &amp;quot;&quot;/&gt;&lt;property id=&quot;20307&quot; value=&quot;348&quot;/&gt;&lt;property id=&quot;20309&quot; value=&quot;-1&quot;/&gt;&lt;/object&gt;&lt;object type=&quot;3&quot; unique_id=&quot;112371&quot;&gt;&lt;property id=&quot;20148&quot; value=&quot;5&quot;/&gt;&lt;property id=&quot;20300&quot; value=&quot;Slide 2 - &amp;quot;Training Overview and Goals&amp;quot;&quot;/&gt;&lt;property id=&quot;20307&quot; value=&quot;274&quot;/&gt;&lt;property id=&quot;20309&quot; value=&quot;-1&quot;/&gt;&lt;/object&gt;&lt;object type=&quot;3&quot; unique_id=&quot;112372&quot;&gt;&lt;property id=&quot;20148&quot; value=&quot;5&quot;/&gt;&lt;property id=&quot;20300&quot; value=&quot;Slide 3 - &amp;quot;What is WIC?&amp;amp;#x09;&amp;amp;#x09;&amp;quot;&quot;/&gt;&lt;property id=&quot;20307&quot; value=&quot;275&quot;/&gt;&lt;property id=&quot;20309&quot; value=&quot;-1&quot;/&gt;&lt;/object&gt;&lt;object type=&quot;3&quot; unique_id=&quot;112373&quot;&gt;&lt;property id=&quot;20148&quot; value=&quot;5&quot;/&gt;&lt;property id=&quot;20300&quot; value=&quot;Slide 5 - &amp;quot;WIC Works!&amp;quot;&quot;/&gt;&lt;property id=&quot;20307&quot; value=&quot;276&quot;/&gt;&lt;property id=&quot;20309&quot; value=&quot;-1&quot;/&gt;&lt;/object&gt;&lt;object type=&quot;3&quot; unique_id=&quot;112374&quot;&gt;&lt;property id=&quot;20148&quot; value=&quot;5&quot;/&gt;&lt;property id=&quot;20300&quot; value=&quot;Slide 7 - &amp;quot;Review: Free-standing Pharmacy Vendors&amp;quot;&quot;/&gt;&lt;property id=&quot;20307&quot; value=&quot;277&quot;/&gt;&lt;property id=&quot;20309&quot; value=&quot;-1&quot;/&gt;&lt;/object&gt;&lt;object type=&quot;3&quot; unique_id=&quot;112375&quot;&gt;&lt;property id=&quot;20148&quot; value=&quot;5&quot;/&gt;&lt;property id=&quot;20300&quot; value=&quot;Slide 8 - &amp;quot;Free-standing Pharmacy Transactions&amp;quot;&quot;/&gt;&lt;property id=&quot;20307&quot; value=&quot;614&quot;/&gt;&lt;property id=&quot;20309&quot; value=&quot;-1&quot;/&gt;&lt;/object&gt;&lt;object type=&quot;3&quot; unique_id=&quot;112376&quot;&gt;&lt;property id=&quot;20148&quot; value=&quot;5&quot;/&gt;&lt;property id=&quot;20300&quot; value=&quot;Slide 9&quot;/&gt;&lt;property id=&quot;20307&quot; value=&quot;279&quot;/&gt;&lt;property id=&quot;20309&quot; value=&quot;-1&quot;/&gt;&lt;/object&gt;&lt;object type=&quot;3&quot; unique_id=&quot;112377&quot;&gt;&lt;property id=&quot;20148&quot; value=&quot;5&quot;/&gt;&lt;property id=&quot;20300&quot; value=&quot;Slide 10 - &amp;quot;Annual Vendor Renewal Process&amp;quot;&quot;/&gt;&lt;property id=&quot;20307&quot; value=&quot;280&quot;/&gt;&lt;property id=&quot;20309&quot; value=&quot;-1&quot;/&gt;&lt;/object&gt;&lt;object type=&quot;3&quot; unique_id=&quot;112378&quot;&gt;&lt;property id=&quot;20148&quot; value=&quot;5&quot;/&gt;&lt;property id=&quot;20300&quot; value=&quot;Slide 12 - &amp;quot;Selection Criteria&amp;quot;&quot;/&gt;&lt;property id=&quot;20307&quot; value=&quot;281&quot;/&gt;&lt;property id=&quot;20309&quot; value=&quot;-1&quot;/&gt;&lt;/object&gt;&lt;object type=&quot;3&quot; unique_id=&quot;112379&quot;&gt;&lt;property id=&quot;20148&quot; value=&quot;5&quot;/&gt;&lt;property id=&quot;20300&quot; value=&quot;Slide 13 - &amp;quot;Annual Vendor Training&amp;quot;&quot;/&gt;&lt;property id=&quot;20307&quot; value=&quot;283&quot;/&gt;&lt;property id=&quot;20309&quot; value=&quot;-1&quot;/&gt;&lt;/object&gt;&lt;object type=&quot;3&quot; unique_id=&quot;112380&quot;&gt;&lt;property id=&quot;20148&quot; value=&quot;5&quot;/&gt;&lt;property id=&quot;20300&quot; value=&quot;Slide 14 - &amp;quot;Competitive Pricing and Price Limitations &amp;quot;&quot;/&gt;&lt;property id=&quot;20307&quot; value=&quot;601&quot;/&gt;&lt;property id=&quot;20309&quot; value=&quot;-1&quot;/&gt;&lt;/object&gt;&lt;object type=&quot;3&quot; unique_id=&quot;112381&quot;&gt;&lt;property id=&quot;20148&quot; value=&quot;5&quot;/&gt;&lt;property id=&quot;20300&quot; value=&quot;Slide 15 - &amp;quot;NC Peer Group System&amp;quot;&quot;/&gt;&lt;property id=&quot;20307&quot; value=&quot;702&quot;/&gt;&lt;property id=&quot;20309&quot; value=&quot;-1&quot;/&gt;&lt;/object&gt;&lt;object type=&quot;3&quot; unique_id=&quot;112387&quot;&gt;&lt;property id=&quot;20148&quot; value=&quot;5&quot;/&gt;&lt;property id=&quot;20300&quot; value=&quot;Slide 16 - &amp;quot;Exempt Infant Formulas &amp;amp; WIC-eligible Nutritionals&amp;quot;&quot;/&gt;&lt;property id=&quot;20307&quot; value=&quot;286&quot;/&gt;&lt;property id=&quot;20309&quot; value=&quot;-1&quot;/&gt;&lt;/object&gt;&lt;object type=&quot;3&quot; unique_id=&quot;112388&quot;&gt;&lt;property id=&quot;20148&quot; value=&quot;5&quot;/&gt;&lt;property id=&quot;20300&quot; value=&quot;Slide 17 - &amp;quot;Purchasing and Providing Infant Formula From a State-Approved Source&amp;quot;&quot;/&gt;&lt;property id=&quot;20307&quot; value=&quot;349&quot;/&gt;&lt;property id=&quot;20309&quot; value=&quot;-1&quot;/&gt;&lt;/object&gt;&lt;object type=&quot;3&quot; unique_id=&quot;112389&quot;&gt;&lt;property id=&quot;20148&quot; value=&quot;5&quot;/&gt;&lt;property id=&quot;20300&quot; value=&quot;Slide 18 - &amp;quot;Purchasing and Providing Infant Formula From a State-Approved Source continued&amp;quot;&quot;/&gt;&lt;property id=&quot;20307&quot; value=&quot;287&quot;/&gt;&lt;property id=&quot;20309&quot; value=&quot;-1&quot;/&gt;&lt;/object&gt;&lt;object type=&quot;3&quot; unique_id=&quot;112390&quot;&gt;&lt;property id=&quot;20148&quot; value=&quot;5&quot;/&gt;&lt;property id=&quot;20300&quot; value=&quot;Slide 20 - &amp;quot;Only Provide Item(s) Issued to Customer&amp;quot;&quot;/&gt;&lt;property id=&quot;20307&quot; value=&quot;291&quot;/&gt;&lt;property id=&quot;20309&quot; value=&quot;-1&quot;/&gt;&lt;/object&gt;&lt;object type=&quot;3&quot; unique_id=&quot;112391&quot;&gt;&lt;property id=&quot;20148&quot; value=&quot;5&quot;/&gt;&lt;property id=&quot;20300&quot; value=&quot;Slide 21&quot;/&gt;&lt;property id=&quot;20307&quot; value=&quot;292&quot;/&gt;&lt;property id=&quot;20309&quot; value=&quot;-1&quot;/&gt;&lt;/object&gt;&lt;object type=&quot;3&quot; unique_id=&quot;112392&quot;&gt;&lt;property id=&quot;20148&quot; value=&quot;5&quot;/&gt;&lt;property id=&quot;20300&quot; value=&quot;Slide 22 - &amp;quot;eWIC Requirements&amp;quot;&quot;/&gt;&lt;property id=&quot;20307&quot; value=&quot;670&quot;/&gt;&lt;property id=&quot;20309&quot; value=&quot;-1&quot;/&gt;&lt;/object&gt;&lt;object type=&quot;3&quot; unique_id=&quot;112393&quot;&gt;&lt;property id=&quot;20148&quot; value=&quot;5&quot;/&gt;&lt;property id=&quot;20300&quot; value=&quot;Slide 23 - &amp;quot;eWIC Requirements continued&amp;quot;&quot;/&gt;&lt;property id=&quot;20307&quot; value=&quot;668&quot;/&gt;&lt;property id=&quot;20309&quot; value=&quot;-1&quot;/&gt;&lt;/object&gt;&lt;object type=&quot;3&quot; unique_id=&quot;112394&quot;&gt;&lt;property id=&quot;20148&quot; value=&quot;5&quot;/&gt;&lt;property id=&quot;20300&quot; value=&quot;Slide 24 - &amp;quot;eWIC Requirements continued&amp;quot;&quot;/&gt;&lt;property id=&quot;20307&quot; value=&quot;669&quot;/&gt;&lt;property id=&quot;20309&quot; value=&quot;-1&quot;/&gt;&lt;/object&gt;&lt;object type=&quot;3&quot; unique_id=&quot;112395&quot;&gt;&lt;property id=&quot;20148&quot; value=&quot;5&quot;/&gt;&lt;property id=&quot;20300&quot; value=&quot;Slide 25 - &amp;quot;eWIC Requirements continued&amp;quot;&quot;/&gt;&lt;property id=&quot;20307&quot; value=&quot;667&quot;/&gt;&lt;property id=&quot;20309&quot; value=&quot;-1&quot;/&gt;&lt;/object&gt;&lt;object type=&quot;3&quot; unique_id=&quot;112396&quot;&gt;&lt;property id=&quot;20148&quot; value=&quot;5&quot;/&gt;&lt;property id=&quot;20300&quot; value=&quot;Slide 26 - &amp;quot;eWIC Payments Through the                                  Banking System&amp;quot;&quot;/&gt;&lt;property id=&quot;20307&quot; value=&quot;608&quot;/&gt;&lt;property id=&quot;20309&quot; value=&quot;-1&quot;/&gt;&lt;/object&gt;&lt;object type=&quot;3&quot; unique_id=&quot;112397&quot;&gt;&lt;property id=&quot;20148&quot; value=&quot;5&quot;/&gt;&lt;property id=&quot;20300&quot; value=&quot;Slide 27 - &amp;quot;Automated Clearing House (ACH)&amp;quot;&quot;/&gt;&lt;property id=&quot;20307&quot; value=&quot;609&quot;/&gt;&lt;property id=&quot;20309&quot; value=&quot;-1&quot;/&gt;&lt;/object&gt;&lt;object type=&quot;3&quot; unique_id=&quot;112398&quot;&gt;&lt;property id=&quot;20148&quot; value=&quot;5&quot;/&gt;&lt;property id=&quot;20300&quot; value=&quot;Slide 28 - &amp;quot;Changes in Vendor Bank Accounts&amp;quot;&quot;/&gt;&lt;property id=&quot;20307&quot; value=&quot;610&quot;/&gt;&lt;property id=&quot;20309&quot; value=&quot;-1&quot;/&gt;&lt;/object&gt;&lt;object type=&quot;3&quot; unique_id=&quot;112400&quot;&gt;&lt;property id=&quot;20148&quot; value=&quot;5&quot;/&gt;&lt;property id=&quot;20300&quot; value=&quot;Slide 30&quot;/&gt;&lt;property id=&quot;20307&quot; value=&quot;306&quot;/&gt;&lt;property id=&quot;20309&quot; value=&quot;-1&quot;/&gt;&lt;/object&gt;&lt;object type=&quot;3&quot; unique_id=&quot;112401&quot;&gt;&lt;property id=&quot;20148&quot; value=&quot;5&quot;/&gt;&lt;property id=&quot;20300&quot; value=&quot;Slide 31 - &amp;quot;Vendor Compliance&amp;quot;&quot;/&gt;&lt;property id=&quot;20307&quot; value=&quot;619&quot;/&gt;&lt;property id=&quot;20309&quot; value=&quot;-1&quot;/&gt;&lt;/object&gt;&lt;object type=&quot;3&quot; unique_id=&quot;112402&quot;&gt;&lt;property id=&quot;20148&quot; value=&quot;5&quot;/&gt;&lt;property id=&quot;20300&quot; value=&quot;Slide 32 - &amp;quot;Business Integrity Standards &amp;quot;&quot;/&gt;&lt;property id=&quot;20307&quot; value=&quot;282&quot;/&gt;&lt;property id=&quot;20309&quot; value=&quot;-1&quot;/&gt;&lt;/object&gt;&lt;object type=&quot;3&quot; unique_id=&quot;112403&quot;&gt;&lt;property id=&quot;20148&quot; value=&quot;5&quot;/&gt;&lt;property id=&quot;20300&quot; value=&quot;Slide 33 - &amp;quot;Violations and Sanctions&amp;quot;&quot;/&gt;&lt;property id=&quot;20307&quot; value=&quot;350&quot;/&gt;&lt;property id=&quot;20309&quot; value=&quot;-1&quot;/&gt;&lt;/object&gt;&lt;object type=&quot;3&quot; unique_id=&quot;112404&quot;&gt;&lt;property id=&quot;20148&quot; value=&quot;5&quot;/&gt;&lt;property id=&quot;20300&quot; value=&quot;Slide 34 - &amp;quot;Violations&amp;quot;&quot;/&gt;&lt;property id=&quot;20307&quot; value=&quot;309&quot;/&gt;&lt;property id=&quot;20309&quot; value=&quot;-1&quot;/&gt;&lt;/object&gt;&lt;object type=&quot;3&quot; unique_id=&quot;112405&quot;&gt;&lt;property id=&quot;20148&quot; value=&quot;5&quot;/&gt;&lt;property id=&quot;20300&quot; value=&quot;Slide 35 - &amp;quot;Types of Violations&amp;quot;&quot;/&gt;&lt;property id=&quot;20307&quot; value=&quot;310&quot;/&gt;&lt;property id=&quot;20309&quot; value=&quot;-1&quot;/&gt;&lt;/object&gt;&lt;object type=&quot;3&quot; unique_id=&quot;112406&quot;&gt;&lt;property id=&quot;20148&quot; value=&quot;5&quot;/&gt;&lt;property id=&quot;20300&quot; value=&quot;Slide 36 - &amp;quot;Pattern of Occurrences&amp;quot;&quot;/&gt;&lt;property id=&quot;20307&quot; value=&quot;311&quot;/&gt;&lt;property id=&quot;20309&quot; value=&quot;-1&quot;/&gt;&lt;/object&gt;&lt;object type=&quot;3&quot; unique_id=&quot;112407&quot;&gt;&lt;property id=&quot;20148&quot; value=&quot;5&quot;/&gt;&lt;property id=&quot;20300&quot; value=&quot;Slide 37 - &amp;quot;Patterns of Violations that Lead to Disqualification&amp;quot;&quot;/&gt;&lt;property id=&quot;20307&quot; value=&quot;312&quot;/&gt;&lt;property id=&quot;20309&quot; value=&quot;-1&quot;/&gt;&lt;/object&gt;&lt;object type=&quot;3&quot; unique_id=&quot;112408&quot;&gt;&lt;property id=&quot;20148&quot; value=&quot;5&quot;/&gt;&lt;property id=&quot;20300&quot; value=&quot;Slide 38 - &amp;quot;  Preventing Fraud and Ensuring Compliance&amp;quot;&quot;/&gt;&lt;property id=&quot;20307&quot; value=&quot;313&quot;/&gt;&lt;property id=&quot;20309&quot; value=&quot;-1&quot;/&gt;&lt;/object&gt;&lt;object type=&quot;3&quot; unique_id=&quot;112409&quot;&gt;&lt;property id=&quot;20148&quot; value=&quot;5&quot;/&gt;&lt;property id=&quot;20300&quot; value=&quot;Slide 39 - &amp;quot;Compliance Investigations&amp;quot;&quot;/&gt;&lt;property id=&quot;20307&quot; value=&quot;314&quot;/&gt;&lt;property id=&quot;20309&quot; value=&quot;-1&quot;/&gt;&lt;/object&gt;&lt;object type=&quot;3&quot; unique_id=&quot;112410&quot;&gt;&lt;property id=&quot;20148&quot; value=&quot;5&quot;/&gt;&lt;property id=&quot;20300&quot; value=&quot;Slide 40 - &amp;quot;Compliance Buys&amp;quot;&quot;/&gt;&lt;property id=&quot;20307&quot; value=&quot;315&quot;/&gt;&lt;property id=&quot;20309&quot; value=&quot;-1&quot;/&gt;&lt;/object&gt;&lt;object type=&quot;3&quot; unique_id=&quot;112411&quot;&gt;&lt;property id=&quot;20148&quot; value=&quot;5&quot;/&gt;&lt;property id=&quot;20300&quot; value=&quot;Slide 41 - &amp;quot;Vendor Overcharging&amp;quot;&quot;/&gt;&lt;property id=&quot;20307&quot; value=&quot;316&quot;/&gt;&lt;property id=&quot;20309&quot; value=&quot;-1&quot;/&gt;&lt;/object&gt;&lt;object type=&quot;3&quot; unique_id=&quot;112412&quot;&gt;&lt;property id=&quot;20148&quot; value=&quot;5&quot;/&gt;&lt;property id=&quot;20300&quot; value=&quot;Slide 42 - &amp;quot;Overcharging?&amp;quot;&quot;/&gt;&lt;property id=&quot;20307&quot; value=&quot;317&quot;/&gt;&lt;property id=&quot;20309&quot; value=&quot;-1&quot;/&gt;&lt;/object&gt;&lt;object type=&quot;3&quot; unique_id=&quot;112413&quot;&gt;&lt;property id=&quot;20148&quot; value=&quot;5&quot;/&gt;&lt;property id=&quot;20300&quot; value=&quot;Slide 43 - &amp;quot;Overcharging?&amp;quot;&quot;/&gt;&lt;property id=&quot;20307&quot; value=&quot;707&quot;/&gt;&lt;property id=&quot;20309&quot; value=&quot;-1&quot;/&gt;&lt;/object&gt;&lt;object type=&quot;3&quot; unique_id=&quot;112414&quot;&gt;&lt;property id=&quot;20148&quot; value=&quot;5&quot;/&gt;&lt;property id=&quot;20300&quot; value=&quot;Slide 44 - &amp;quot;Food Substitution&amp;quot;&quot;/&gt;&lt;property id=&quot;20307&quot; value=&quot;622&quot;/&gt;&lt;property id=&quot;20309&quot; value=&quot;-1&quot;/&gt;&lt;/object&gt;&lt;object type=&quot;3&quot; unique_id=&quot;112415&quot;&gt;&lt;property id=&quot;20148&quot; value=&quot;5&quot;/&gt;&lt;property id=&quot;20300&quot; value=&quot;Slide 45 - &amp;quot;Use of Scanning Sheets Prohibited&amp;quot;&quot;/&gt;&lt;property id=&quot;20307&quot; value=&quot;623&quot;/&gt;&lt;property id=&quot;20309&quot; value=&quot;-1&quot;/&gt;&lt;/object&gt;&lt;object type=&quot;3&quot; unique_id=&quot;112416&quot;&gt;&lt;property id=&quot;20148&quot; value=&quot;5&quot;/&gt;&lt;property id=&quot;20300&quot; value=&quot;Slide 46 - &amp;quot;Inventory Audits&amp;quot;&quot;/&gt;&lt;property id=&quot;20307&quot; value=&quot;318&quot;/&gt;&lt;property id=&quot;20309&quot; value=&quot;-1&quot;/&gt;&lt;/object&gt;&lt;object type=&quot;3&quot; unique_id=&quot;112417&quot;&gt;&lt;property id=&quot;20148&quot; value=&quot;5&quot;/&gt;&lt;property id=&quot;20300&quot; value=&quot;Slide 47 - &amp;quot;Purchase Documentation Requirement&amp;quot;&quot;/&gt;&lt;property id=&quot;20307&quot; value=&quot;319&quot;/&gt;&lt;property id=&quot;20309&quot; value=&quot;-1&quot;/&gt;&lt;/object&gt;&lt;object type=&quot;3&quot; unique_id=&quot;112418&quot;&gt;&lt;property id=&quot;20148&quot; value=&quot;5&quot;/&gt;&lt;property id=&quot;20300&quot; value=&quot;Slide 48 - &amp;quot;Violations Detected During An Inventory Audit&amp;quot;&quot;/&gt;&lt;property id=&quot;20307&quot; value=&quot;320&quot;/&gt;&lt;property id=&quot;20309&quot; value=&quot;-1&quot;/&gt;&lt;/object&gt;&lt;object type=&quot;3&quot; unique_id=&quot;112419&quot;&gt;&lt;property id=&quot;20148&quot; value=&quot;5&quot;/&gt;&lt;property id=&quot;20300&quot; value=&quot;Slide 50 - &amp;quot;Vendor Claims&amp;quot;&quot;/&gt;&lt;property id=&quot;20307&quot; value=&quot;321&quot;/&gt;&lt;property id=&quot;20309&quot; value=&quot;-1&quot;/&gt;&lt;/object&gt;&lt;object type=&quot;3&quot; unique_id=&quot;112420&quot;&gt;&lt;property id=&quot;20148&quot; value=&quot;5&quot;/&gt;&lt;property id=&quot;20300&quot; value=&quot;Slide 51 - &amp;quot;Claims Assessed for Vendor Violations&amp;quot;&quot;/&gt;&lt;property id=&quot;20307&quot; value=&quot;322&quot;/&gt;&lt;property id=&quot;20309&quot; value=&quot;-1&quot;/&gt;&lt;/object&gt;&lt;object type=&quot;3&quot; unique_id=&quot;112421&quot;&gt;&lt;property id=&quot;20148&quot; value=&quot;5&quot;/&gt;&lt;property id=&quot;20300&quot; value=&quot;Slide 52 - &amp;quot;Disqualification &amp;quot;&quot;/&gt;&lt;property id=&quot;20307&quot; value=&quot;323&quot;/&gt;&lt;property id=&quot;20309&quot; value=&quot;-1&quot;/&gt;&lt;/object&gt;&lt;object type=&quot;3&quot; unique_id=&quot;112422&quot;&gt;&lt;property id=&quot;20148&quot; value=&quot;5&quot;/&gt;&lt;property id=&quot;20300&quot; value=&quot;Slide 53 - &amp;quot;Vendor Disqualifications &amp;quot;&quot;/&gt;&lt;property id=&quot;20307&quot; value=&quot;661&quot;/&gt;&lt;property id=&quot;20309&quot; value=&quot;-1&quot;/&gt;&lt;/object&gt;&lt;object type=&quot;3&quot; unique_id=&quot;112424&quot;&gt;&lt;property id=&quot;20148&quot; value=&quot;5&quot;/&gt;&lt;property id=&quot;20300&quot; value=&quot;Slide 54 - &amp;quot;Conflict of Interest&amp;quot;&quot;/&gt;&lt;property id=&quot;20307&quot; value=&quot;325&quot;/&gt;&lt;property id=&quot;20309&quot; value=&quot;-1&quot;/&gt;&lt;/object&gt;&lt;object type=&quot;3&quot; unique_id=&quot;112425&quot;&gt;&lt;property id=&quot;20148&quot; value=&quot;5&quot;/&gt;&lt;property id=&quot;20300&quot; value=&quot;Slide 55 - &amp;quot;Routine Monitoring&amp;quot;&quot;/&gt;&lt;property id=&quot;20307&quot; value=&quot;326&quot;/&gt;&lt;property id=&quot;20309&quot; value=&quot;-1&quot;/&gt;&lt;/object&gt;&lt;object type=&quot;3&quot; unique_id=&quot;112426&quot;&gt;&lt;property id=&quot;20148&quot; value=&quot;5&quot;/&gt;&lt;property id=&quot;20300&quot; value=&quot;Slide 56 - &amp;quot;Routine Monitoring continued&amp;quot;&quot;/&gt;&lt;property id=&quot;20307&quot; value=&quot;351&quot;/&gt;&lt;property id=&quot;20309&quot; value=&quot;-1&quot;/&gt;&lt;/object&gt;&lt;object type=&quot;3&quot; unique_id=&quot;112427&quot;&gt;&lt;property id=&quot;20148&quot; value=&quot;5&quot;/&gt;&lt;property id=&quot;20300&quot; value=&quot;Slide 57 - &amp;quot;Equitable Treatment&amp;quot;&quot;/&gt;&lt;property id=&quot;20307&quot; value=&quot;327&quot;/&gt;&lt;property id=&quot;20309&quot; value=&quot;-1&quot;/&gt;&lt;/object&gt;&lt;object type=&quot;3&quot; unique_id=&quot;112428&quot;&gt;&lt;property id=&quot;20148&quot; value=&quot;5&quot;/&gt;&lt;property id=&quot;20300&quot; value=&quot;Slide 58 - &amp;quot;Definitions&amp;quot;&quot;/&gt;&lt;property id=&quot;20307&quot; value=&quot;328&quot;/&gt;&lt;property id=&quot;20309&quot; value=&quot;-1&quot;/&gt;&lt;/object&gt;&lt;object type=&quot;3&quot; unique_id=&quot;112429&quot;&gt;&lt;property id=&quot;20148&quot; value=&quot;5&quot;/&gt;&lt;property id=&quot;20300&quot; value=&quot;Slide 59 - &amp;quot;Incentive Items&amp;quot;&quot;/&gt;&lt;property id=&quot;20307&quot; value=&quot;329&quot;/&gt;&lt;property id=&quot;20309&quot; value=&quot;-1&quot;/&gt;&lt;/object&gt;&lt;object type=&quot;3&quot; unique_id=&quot;112430&quot;&gt;&lt;property id=&quot;20148&quot; value=&quot;5&quot;/&gt;&lt;property id=&quot;20300&quot; value=&quot;Slide 60 - &amp;quot;Approval for Incentive Items&amp;quot;&quot;/&gt;&lt;property id=&quot;20307&quot; value=&quot;352&quot;/&gt;&lt;property id=&quot;20309&quot; value=&quot;-1&quot;/&gt;&lt;/object&gt;&lt;object type=&quot;3&quot; unique_id=&quot;112431&quot;&gt;&lt;property id=&quot;20148&quot; value=&quot;5&quot;/&gt;&lt;property id=&quot;20300&quot; value=&quot;Slide 61 - &amp;quot;Approval for Incentive Items continued&amp;quot;&quot;/&gt;&lt;property id=&quot;20307&quot; value=&quot;330&quot;/&gt;&lt;property id=&quot;20309&quot; value=&quot;-1&quot;/&gt;&lt;/object&gt;&lt;object type=&quot;3&quot; unique_id=&quot;112432&quot;&gt;&lt;property id=&quot;20148&quot; value=&quot;5&quot;/&gt;&lt;property id=&quot;20300&quot; value=&quot;Slide 62 - &amp;quot;In-Store Promotions and Coupons&amp;quot;&quot;/&gt;&lt;property id=&quot;20307&quot; value=&quot;331&quot;/&gt;&lt;property id=&quot;20309&quot; value=&quot;-1&quot;/&gt;&lt;/object&gt;&lt;object type=&quot;3&quot; unique_id=&quot;112433&quot;&gt;&lt;property id=&quot;20148&quot; value=&quot;5&quot;/&gt;&lt;property id=&quot;20300&quot; value=&quot;Slide 63 - &amp;quot;Types of In-Store Promotions and Coupons&amp;quot;&quot;/&gt;&lt;property id=&quot;20307&quot; value=&quot;332&quot;/&gt;&lt;property id=&quot;20309&quot; value=&quot;-1&quot;/&gt;&lt;/object&gt;&lt;object type=&quot;3&quot; unique_id=&quot;112434&quot;&gt;&lt;property id=&quot;20148&quot; value=&quot;5&quot;/&gt;&lt;property id=&quot;20300&quot; value=&quot;Slide 64 - &amp;quot;In-Store Promotions: BOGOs and eWIC&amp;quot;&quot;/&gt;&lt;property id=&quot;20307&quot; value=&quot;613&quot;/&gt;&lt;property id=&quot;20309&quot; value=&quot;-1&quot;/&gt;&lt;/object&gt;&lt;object type=&quot;3&quot; unique_id=&quot;112435&quot;&gt;&lt;property id=&quot;20148&quot; value=&quot;5&quot;/&gt;&lt;property id=&quot;20300&quot; value=&quot;Slide 65 - &amp;quot;Sales Tax &amp;amp; Cash Back&amp;quot;&quot;/&gt;&lt;property id=&quot;20307&quot; value=&quot;333&quot;/&gt;&lt;property id=&quot;20309&quot; value=&quot;-1&quot;/&gt;&lt;/object&gt;&lt;object type=&quot;3&quot; unique_id=&quot;112436&quot;&gt;&lt;property id=&quot;20148&quot; value=&quot;5&quot;/&gt;&lt;property id=&quot;20300&quot; value=&quot;Slide 66 - &amp;quot;Reporting Customer Service Issues (Complaints)&amp;quot;&quot;/&gt;&lt;property id=&quot;20307&quot; value=&quot;408&quot;/&gt;&lt;property id=&quot;20309&quot; value=&quot;-1&quot;/&gt;&lt;/object&gt;&lt;object type=&quot;3&quot; unique_id=&quot;112438&quot;&gt;&lt;property id=&quot;20148&quot; value=&quot;5&quot;/&gt;&lt;property id=&quot;20300&quot; value=&quot;Slide 69 - &amp;quot;2022  Renewal process&amp;quot;&quot;/&gt;&lt;property id=&quot;20307&quot; value=&quot;672&quot;/&gt;&lt;property id=&quot;20309&quot; value=&quot;-1&quot;/&gt;&lt;/object&gt;&lt;object type=&quot;3&quot; unique_id=&quot;112448&quot;&gt;&lt;property id=&quot;20148&quot; value=&quot;5&quot;/&gt;&lt;property id=&quot;20300&quot; value=&quot;Slide 67 - &amp;quot;Training Employees&amp;quot;&quot;/&gt;&lt;property id=&quot;20307&quot; value=&quot;345&quot;/&gt;&lt;property id=&quot;20309&quot; value=&quot;-1&quot;/&gt;&lt;/object&gt;&lt;object type=&quot;3&quot; unique_id=&quot;112449&quot;&gt;&lt;property id=&quot;20148&quot; value=&quot;5&quot;/&gt;&lt;property id=&quot;20300&quot; value=&quot;Slide 76 - &amp;quot;Technical Assistance&amp;amp;#x09;&amp;quot;&quot;/&gt;&lt;property id=&quot;20307&quot; value=&quot;367&quot;/&gt;&lt;property id=&quot;20309&quot; value=&quot;-1&quot;/&gt;&lt;/object&gt;&lt;object type=&quot;3&quot; unique_id=&quot;112452&quot;&gt;&lt;property id=&quot;20148&quot; value=&quot;5&quot;/&gt;&lt;property id=&quot;20300&quot; value=&quot;Slide 77&quot;/&gt;&lt;property id=&quot;20307&quot; value=&quot;347&quot;/&gt;&lt;property id=&quot;20309&quot; value=&quot;-1&quot;/&gt;&lt;/object&gt;&lt;object type=&quot;3&quot; unique_id=&quot;113058&quot;&gt;&lt;property id=&quot;20148&quot; value=&quot;5&quot;/&gt;&lt;property id=&quot;20300&quot; value=&quot;Slide 11 - &amp;quot;Annual Vendor Renewal Process continued&amp;quot;&quot;/&gt;&lt;property id=&quot;20307&quot; value=&quot;708&quot;/&gt;&lt;property id=&quot;20309&quot; value=&quot;-1&quot;/&gt;&lt;/object&gt;&lt;object type=&quot;3&quot; unique_id=&quot;119000&quot;&gt;&lt;property id=&quot;20148&quot; value=&quot;5&quot;/&gt;&lt;property id=&quot;20300&quot; value=&quot;Slide 19 - &amp;quot;Contract Formulas &amp;quot;&quot;/&gt;&lt;property id=&quot;20307&quot; value=&quot;706&quot;/&gt;&lt;property id=&quot;20309&quot; value=&quot;-1&quot;/&gt;&lt;/object&gt;&lt;object type=&quot;3&quot; unique_id=&quot;119609&quot;&gt;&lt;property id=&quot;20148&quot; value=&quot;5&quot;/&gt;&lt;property id=&quot;20300&quot; value=&quot;Slide 4 - &amp;quot;What is eWIC?&amp;quot;&quot;/&gt;&lt;property id=&quot;20307&quot; value=&quot;710&quot;/&gt;&lt;property id=&quot;20309&quot; value=&quot;-1&quot;/&gt;&lt;/object&gt;&lt;object type=&quot;3&quot; unique_id=&quot;147395&quot;&gt;&lt;property id=&quot;20148&quot; value=&quot;5&quot;/&gt;&lt;property id=&quot;20300&quot; value=&quot;Slide 6 - &amp;quot;WIC Works!&amp;quot;&quot;/&gt;&lt;property id=&quot;20307&quot; value=&quot;737&quot;/&gt;&lt;/object&gt;&lt;object type=&quot;3&quot; unique_id=&quot;167321&quot;&gt;&lt;property id=&quot;20148&quot; value=&quot;5&quot;/&gt;&lt;property id=&quot;20300&quot; value=&quot;Slide 78 - &amp;quot;Assurance of Civil Rights Compliance &amp;quot;&quot;/&gt;&lt;property id=&quot;20307&quot; value=&quot;354&quot;/&gt;&lt;/object&gt;&lt;object type=&quot;3&quot; unique_id=&quot;179777&quot;&gt;&lt;property id=&quot;20148&quot; value=&quot;5&quot;/&gt;&lt;property id=&quot;20300&quot; value=&quot;Slide 70 - &amp;quot;Completing Required Forms&amp;quot;&quot;/&gt;&lt;property id=&quot;20307&quot; value=&quot;738&quot;/&gt;&lt;/object&gt;&lt;object type=&quot;3&quot; unique_id=&quot;179778&quot;&gt;&lt;property id=&quot;20148&quot; value=&quot;5&quot;/&gt;&lt;property id=&quot;20300&quot; value=&quot;Slide 71 - &amp;quot;NC WIC Information Update&amp;quot;&quot;/&gt;&lt;property id=&quot;20307&quot; value=&quot;739&quot;/&gt;&lt;/object&gt;&lt;object type=&quot;3&quot; unique_id=&quot;179779&quot;&gt;&lt;property id=&quot;20148&quot; value=&quot;5&quot;/&gt;&lt;property id=&quot;20300&quot; value=&quot;Slide 72 - &amp;quot;NC WIC Information Update - REMINDER&amp;quot;&quot;/&gt;&lt;property id=&quot;20307&quot; value=&quot;794&quot;/&gt;&lt;/object&gt;&lt;object type=&quot;3&quot; unique_id=&quot;179780&quot;&gt;&lt;property id=&quot;20148&quot; value=&quot;5&quot;/&gt;&lt;property id=&quot;20300&quot; value=&quot;Slide 73 - &amp;quot;eWIC Update&amp;quot;&quot;/&gt;&lt;property id=&quot;20307&quot; value=&quot;796&quot;/&gt;&lt;/object&gt;&lt;object type=&quot;3&quot; unique_id=&quot;179781&quot;&gt;&lt;property id=&quot;20148&quot; value=&quot;5&quot;/&gt;&lt;property id=&quot;20300&quot; value=&quot;Slide 74 - &amp;quot;eWIC Update continued&amp;quot;&quot;/&gt;&lt;property id=&quot;20307&quot; value=&quot;797&quot;/&gt;&lt;/object&gt;&lt;object type=&quot;3&quot; unique_id=&quot;179782&quot;&gt;&lt;property id=&quot;20148&quot; value=&quot;5&quot;/&gt;&lt;property id=&quot;20300&quot; value=&quot;Slide 75 - &amp;quot;Verification of Attendance Form&amp;quot;&quot;/&gt;&lt;property id=&quot;20307&quot; value=&quot;795&quot;/&gt;&lt;/object&gt;&lt;object type=&quot;3&quot; unique_id=&quot;180279&quot;&gt;&lt;property id=&quot;20148&quot; value=&quot;5&quot;/&gt;&lt;property id=&quot;20300&quot; value=&quot;Slide 29 - &amp;quot;Questions?&amp;quot;&quot;/&gt;&lt;property id=&quot;20307&quot; value=&quot;798&quot;/&gt;&lt;/object&gt;&lt;object type=&quot;3&quot; unique_id=&quot;180280&quot;&gt;&lt;property id=&quot;20148&quot; value=&quot;5&quot;/&gt;&lt;property id=&quot;20300&quot; value=&quot;Slide 49 - &amp;quot;Questions?&amp;quot;&quot;/&gt;&lt;property id=&quot;20307&quot; value=&quot;800&quot;/&gt;&lt;/object&gt;&lt;object type=&quot;3&quot; unique_id=&quot;180281&quot;&gt;&lt;property id=&quot;20148&quot; value=&quot;5&quot;/&gt;&lt;property id=&quot;20300&quot; value=&quot;Slide 68 - &amp;quot;Questions?&amp;quot;&quot;/&gt;&lt;property id=&quot;20307&quot; value=&quot;802&quot;/&gt;&lt;/object&gt;&lt;object type=&quot;3&quot; unique_id=&quot;196360&quot;&gt;&lt;property id=&quot;20148&quot; value=&quot;5&quot;/&gt;&lt;property id=&quot;20300&quot; value=&quot;Slide 79 - &amp;quot;USDA Nondiscrimination Statement&amp;quot;&quot;/&gt;&lt;property id=&quot;20307&quot; value=&quot;257&quot;/&gt;&lt;/object&gt;&lt;/object&gt;&lt;object type=&quot;10&quot; unique_id=&quot;116248&quot;&gt;&lt;object type=&quot;11&quot; unique_id=&quot;116249&quot;&gt;&lt;property id=&quot;20180&quot; value=&quot;1&quot;/&gt;&lt;property id=&quot;20181&quot; value=&quot;1&quot;/&gt;&lt;property id=&quot;20183&quot; value=&quot;1&quot;/&gt;&lt;/object&gt;&lt;object type=&quot;12&quot; unique_id=&quot;117197&quot;&gt;&lt;/object&gt;&lt;/object&gt;&lt;object type=&quot;4&quot; unique_id=&quot;11625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quot;/&gt;&lt;isInvalidForFieldText val=&quot;0&quot;/&gt;&lt;Image&gt;&lt;filename val=&quot;C:\Users\jmmartin1\AppData\Local\Temp\PR\data\asimages\{1E7821AA-501B-4F5A-8795-CA0A39B605D6}_31.png&quot;/&gt;&lt;left val=&quot;145&quot;/&gt;&lt;top val=&quot;9&quot;/&gt;&lt;width val=&quot;668&quot;/&gt;&lt;height val=&quot;100&quot;/&gt;&lt;hasText val=&quot;1&quot;/&gt;&lt;/Image&gt;&lt;/ThreeDShape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6&quot;/&gt;&lt;lineCharCount val=&quot;29&quot;/&gt;&lt;lineCharCount val=&quot;14&quot;/&gt;&lt;lineCharCount val=&quot;1&quot;/&gt;&lt;lineCharCount val=&quot;39&quot;/&gt;&lt;lineCharCount val=&quot;34&quot;/&gt;&lt;lineCharCount val=&quot;28&quot;/&gt;&lt;lineCharCount val=&quot;40&quot;/&gt;&lt;lineCharCount val=&quot;28&quot;/&gt;&lt;/TableIndex&gt;&lt;/ShapeTextInfo&gt;"/>
  <p:tag name="HTML_SHAPEINFO" val="&lt;ThreeDShapeInfo&gt;&lt;uuid val=&quot;&quot;/&gt;&lt;isInvalidForFieldText val=&quot;0&quot;/&gt;&lt;Image&gt;&lt;filename val=&quot;C:\Users\jmmartin1\AppData\Local\Temp\PR\data\asimages\{18BE2993-6A6D-42FC-AA47-F06AD7D28DF5}_31.png&quot;/&gt;&lt;left val=&quot;69&quot;/&gt;&lt;top val=&quot;123&quot;/&gt;&lt;width val=&quot;611&quot;/&gt;&lt;height val=&quot;369&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quot;/&gt;&lt;lineCharCount val=&quot;1&quot;/&gt;&lt;lineCharCount val=&quot;40&quot;/&gt;&lt;/TableIndex&gt;&lt;/ShapeTextInfo&gt;"/>
  <p:tag name="HTML_SHAPEINFO" val="&lt;ThreeDShapeInfo&gt;&lt;uuid val=&quot;&quot;/&gt;&lt;isInvalidForFieldText val=&quot;0&quot;/&gt;&lt;Image&gt;&lt;filename val=&quot;C:\Users\jmmartin1\AppData\Local\Temp\PR\data\asimages\{2AE9C4AD-8945-44ED-93A0-375D3828D215}_36.png&quot;/&gt;&lt;left val=&quot;45&quot;/&gt;&lt;top val=&quot;29&quot;/&gt;&lt;width val=&quot;868&quot;/&gt;&lt;height val=&quot;95&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3&quot;/&gt;&lt;lineCharCount val=&quot;30&quot;/&gt;&lt;lineCharCount val=&quot;29&quot;/&gt;&lt;lineCharCount val=&quot;17&quot;/&gt;&lt;lineCharCount val=&quot;1&quot;/&gt;&lt;lineCharCount val=&quot;34&quot;/&gt;&lt;lineCharCount val=&quot;36&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17162FC-5BEE-4FBA-A5FC-9D5D4C4CF3FF}_36.png&quot;/&gt;&lt;left val=&quot;22&quot;/&gt;&lt;top val=&quot;123&quot;/&gt;&lt;width val=&quot;790&quot;/&gt;&lt;height val=&quot;386&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E42EE78-20AF-492C-AB36-162E130ECAF0}_37.png&quot;/&gt;&lt;left val=&quot;152&quot;/&gt;&lt;top val=&quot;22&quot;/&gt;&lt;width val=&quot;673&quot;/&gt;&lt;height val=&quot;93&quot;/&gt;&lt;hasText val=&quot;1&quot;/&gt;&lt;/Image&gt;&lt;/ThreeDShape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5&quot;/&gt;&lt;lineCharCount val=&quot;30&quot;/&gt;&lt;lineCharCount val=&quot;1&quot;/&gt;&lt;lineCharCount val=&quot;43&quot;/&gt;&lt;lineCharCount val=&quot;44&quot;/&gt;&lt;lineCharCount val=&quot;1&quot;/&gt;&lt;/TableIndex&gt;&lt;/ShapeTextInfo&gt;"/>
  <p:tag name="HTML_SHAPEINFO" val="&lt;ThreeDShapeInfo&gt;&lt;uuid val=&quot;&quot;/&gt;&lt;isInvalidForFieldText val=&quot;0&quot;/&gt;&lt;Image&gt;&lt;filename val=&quot;C:\Users\jmmartin1\AppData\Local\Temp\PR\data\asimages\{0706195B-ED97-48E9-882C-8991926A6440}_37.png&quot;/&gt;&lt;left val=&quot;68&quot;/&gt;&lt;top val=&quot;141&quot;/&gt;&lt;width val=&quot;813&quot;/&gt;&lt;height val=&quot;326&quot;/&gt;&lt;hasText val=&quot;1&quot;/&gt;&lt;/Image&gt;&lt;/ThreeDShape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31E1BD2-CC74-4EF5-B846-075E888ACFD7}_37.png&quot;/&gt;&lt;left val=&quot;89&quot;/&gt;&lt;top val=&quot;489&quot;/&gt;&lt;width val=&quot;184&quot;/&gt;&lt;height val=&quot;29&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4&quot;/&gt;&lt;lineCharCount val=&quot;44&quot;/&gt;&lt;/TableIndex&gt;&lt;/ShapeTextInfo&gt;"/>
  <p:tag name="HTML_SHAPEINFO" val="&lt;ThreeDShapeInfo&gt;&lt;uuid val=&quot;&quot;/&gt;&lt;isInvalidForFieldText val=&quot;0&quot;/&gt;&lt;Image&gt;&lt;filename val=&quot;C:\Users\jmmartin1\AppData\Local\Temp\PR\data\asimages\{65D092B8-0B6F-46E2-8DAD-D0ADFE712417}_40.png&quot;/&gt;&lt;left val=&quot;114&quot;/&gt;&lt;top val=&quot;143&quot;/&gt;&lt;width val=&quot;750&quot;/&gt;&lt;height val=&quot;154&quot;/&gt;&lt;hasText val=&quot;1&quot;/&gt;&lt;/Image&gt;&lt;/ThreeDShape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C1CF749-3D0C-40E5-BA75-3B3249A263F2}_40.png&quot;/&gt;&lt;left val=&quot;89&quot;/&gt;&lt;top val=&quot;489&quot;/&gt;&lt;width val=&quot;184&quot;/&gt;&lt;height val=&quot;29&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6&quot;/&gt;&lt;lineCharCount val=&quot;46&quot;/&gt;&lt;lineCharCount val=&quot;50&quot;/&gt;&lt;/TableIndex&gt;&lt;/ShapeTextInfo&gt;"/>
  <p:tag name="HTML_SHAPEINFO" val="&lt;ThreeDShapeInfo&gt;&lt;uuid val=&quot;&quot;/&gt;&lt;isInvalidForFieldText val=&quot;0&quot;/&gt;&lt;Image&gt;&lt;filename val=&quot;C:\Users\jmmartin1\AppData\Local\Temp\PR\data\asimages\{946FFD25-BBD0-45B2-A08A-8CC09A5E63C7}_41.png&quot;/&gt;&lt;left val=&quot;115&quot;/&gt;&lt;top val=&quot;131&quot;/&gt;&lt;width val=&quot;754&quot;/&gt;&lt;height val=&quot;154&quot;/&gt;&lt;hasText val=&quot;1&quot;/&gt;&lt;/Image&gt;&lt;/ThreeDShape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242CEE5-72B5-4C2C-9BFF-CFF934D926E0}_41.png&quot;/&gt;&lt;left val=&quot;89&quot;/&gt;&lt;top val=&quot;489&quot;/&gt;&lt;width val=&quot;184&quot;/&gt;&lt;height val=&quot;29&quot;/&gt;&lt;hasText val=&quot;1&quot;/&gt;&lt;/Image&gt;&lt;/ThreeDShape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SlideThumbPath val=&quot;Slide52.PNG&quot;/&gt;"/>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55DCC515-AC22-4919-A392-099954E000B9}_52.png&quot;/&gt;&lt;left val=&quot;155&quot;/&gt;&lt;top val=&quot;25&quot;/&gt;&lt;width val=&quot;625&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71&quot;/&gt;&lt;lineCharCount val=&quot;65&quot;/&gt;&lt;lineCharCount val=&quot;69&quot;/&gt;&lt;lineCharCount val=&quot;29&quot;/&gt;&lt;lineCharCount val=&quot;66&quot;/&gt;&lt;lineCharCount val=&quot;65&quot;/&gt;&lt;lineCharCount val=&quot;69&quot;/&gt;&lt;lineCharCount val=&quot;46&quot;/&gt;&lt;lineCharCount val=&quot;72&quot;/&gt;&lt;lineCharCount val=&quot;12&quot;/&gt;&lt;lineCharCount val=&quot;69&quot;/&gt;&lt;/TableIndex&gt;&lt;/ShapeTextInfo&gt;"/>
  <p:tag name="HTML_SHAPEINFO" val="&lt;ThreeDShapeInfo&gt;&lt;uuid val=&quot;&quot;/&gt;&lt;isInvalidForFieldText val=&quot;0&quot;/&gt;&lt;Image&gt;&lt;filename val=&quot;C:\Users\jmmartin1\AppData\Local\Temp\PR\data\asimages\{D6AC3B5C-5A92-4004-B090-E5EB67DCAD9B}_52.png&quot;/&gt;&lt;left val=&quot;38&quot;/&gt;&lt;top val=&quot;102&quot;/&gt;&lt;width val=&quot;889&quot;/&gt;&lt;height val=&quot;419&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SlideThumbPath val=&quot;Slide53.PNG&quot;/&gt;"/>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C17C7C2E-1822-4AC1-91F6-F75C17CE882E}_53.png&quot;/&gt;&lt;left val=&quot;131&quot;/&gt;&lt;top val=&quot;11&quot;/&gt;&lt;width val=&quot;697&quot;/&gt;&lt;height val=&quot;93&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3&quot;/&gt;&lt;lineCharCount val=&quot;49&quot;/&gt;&lt;lineCharCount val=&quot;35&quot;/&gt;&lt;lineCharCount val=&quot;60&quot;/&gt;&lt;lineCharCount val=&quot;32&quot;/&gt;&lt;lineCharCount val=&quot;56&quot;/&gt;&lt;lineCharCount val=&quot;56&quot;/&gt;&lt;lineCharCount val=&quot;13&quot;/&gt;&lt;lineCharCount val=&quot;27&quot;/&gt;&lt;lineCharCount val=&quot;57&quot;/&gt;&lt;lineCharCount val=&quot;10&quot;/&gt;&lt;/TableIndex&gt;&lt;/ShapeTextInfo&gt;"/>
  <p:tag name="HTML_SHAPEINFO" val="&lt;ThreeDShapeInfo&gt;&lt;uuid val=&quot;&quot;/&gt;&lt;isInvalidForFieldText val=&quot;0&quot;/&gt;&lt;Image&gt;&lt;filename val=&quot;C:\Users\jmmartin1\AppData\Local\Temp\PR\data\asimages\{DBC2AA92-3303-4473-A053-517D49AFDB69}_53.png&quot;/&gt;&lt;left val=&quot;42&quot;/&gt;&lt;top val=&quot;86&quot;/&gt;&lt;width val=&quot;879&quot;/&gt;&lt;height val=&quot;453&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3CAD1BF-F366-4DC3-9195-3A93E8E199FE}_53.png&quot;/&gt;&lt;left val=&quot;89&quot;/&gt;&lt;top val=&quot;489&quot;/&gt;&lt;width val=&quot;184&quot;/&gt;&lt;height val=&quot;29&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55.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C88FC98E-A2DF-48F2-9A72-ECFA72C18AFD}_55.png&quot;/&gt;&lt;left val=&quot;180&quot;/&gt;&lt;top val=&quot;12&quot;/&gt;&lt;width val=&quot;596&quot;/&gt;&lt;height val=&quot;93&quot;/&gt;&lt;hasText val=&quot;1&quot;/&gt;&lt;/Image&gt;&lt;/ThreeDShape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4&quot;/&gt;&lt;lineCharCount val=&quot;57&quot;/&gt;&lt;lineCharCount val=&quot;56&quot;/&gt;&lt;lineCharCount val=&quot;10&quot;/&gt;&lt;lineCharCount val=&quot;47&quot;/&gt;&lt;lineCharCount val=&quot;12&quot;/&gt;&lt;lineCharCount val=&quot;61&quot;/&gt;&lt;lineCharCount val=&quot;61&quot;/&gt;&lt;lineCharCount val=&quot;17&quot;/&gt;&lt;lineCharCount val=&quot;49&quot;/&gt;&lt;lineCharCount val=&quot;30&quot;/&gt;&lt;/TableIndex&gt;&lt;/ShapeTextInfo&gt;"/>
  <p:tag name="HTML_SHAPEINFO" val="&lt;ThreeDShapeInfo&gt;&lt;uuid val=&quot;&quot;/&gt;&lt;isInvalidForFieldText val=&quot;0&quot;/&gt;&lt;Image&gt;&lt;filename val=&quot;C:\Users\jmmartin1\AppData\Local\Temp\PR\data\asimages\{4D24996E-8AAD-4995-9749-3D05D6B2A90B}_55.png&quot;/&gt;&lt;left val=&quot;42&quot;/&gt;&lt;top val=&quot;82&quot;/&gt;&lt;width val=&quot;886&quot;/&gt;&lt;height val=&quot;454&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EA57BB43-71FE-41B1-9052-8D00B82D9BE5}_60.png&quot;/&gt;&lt;left val=&quot;113&quot;/&gt;&lt;top val=&quot;29&quot;/&gt;&lt;width val=&quot;727&quot;/&gt;&lt;height val=&quot;93&quot;/&gt;&lt;hasText val=&quot;1&quot;/&gt;&lt;/Image&gt;&lt;/ThreeDShape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2&quot;/&gt;&lt;lineCharCount val=&quot;1&quot;/&gt;&lt;lineCharCount val=&quot;56&quot;/&gt;&lt;lineCharCount val=&quot;58&quot;/&gt;&lt;lineCharCount val=&quot;56&quot;/&gt;&lt;lineCharCount val=&quot;42&quot;/&gt;&lt;lineCharCount val=&quot;50&quot;/&gt;&lt;lineCharCount val=&quot;22&quot;/&gt;&lt;/TableIndex&gt;&lt;/ShapeTextInfo&gt;"/>
  <p:tag name="HTML_SHAPEINFO" val="&lt;ThreeDShapeInfo&gt;&lt;uuid val=&quot;&quot;/&gt;&lt;isInvalidForFieldText val=&quot;0&quot;/&gt;&lt;Image&gt;&lt;filename val=&quot;C:\Users\jmmartin1\AppData\Local\Temp\PR\data\asimages\{1B26AD07-F5CD-4BED-AA63-E0498AF18ADD}_60.png&quot;/&gt;&lt;left val=&quot;78&quot;/&gt;&lt;top val=&quot;127&quot;/&gt;&lt;width val=&quot;825&quot;/&gt;&lt;height val=&quot;400&quot;/&gt;&lt;hasText val=&quot;1&quot;/&gt;&lt;/Image&gt;&lt;/ThreeDShape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0&quot;/&gt;&lt;/TableIndex&gt;&lt;/ShapeTextInfo&gt;"/>
  <p:tag name="HTML_SHAPEINFO" val="&lt;ThreeDShapeInfo&gt;&lt;uuid val=&quot;&quot;/&gt;&lt;isInvalidForFieldText val=&quot;0&quot;/&gt;&lt;Image&gt;&lt;filename val=&quot;C:\Users\jmmartin1\AppData\Local\Temp\PR\data\asimages\{10EB9570-B37E-4338-BFE5-3E5F53408A2E}_61.png&quot;/&gt;&lt;left val=&quot;61&quot;/&gt;&lt;top val=&quot;25&quot;/&gt;&lt;width val=&quot;862&quot;/&gt;&lt;height val=&quot;93&quot;/&gt;&lt;hasText val=&quot;1&quot;/&gt;&lt;/Image&gt;&lt;/ThreeDShape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9&quot;/&gt;&lt;lineCharCount val=&quot;36&quot;/&gt;&lt;lineCharCount val=&quot;54&quot;/&gt;&lt;lineCharCount val=&quot;12&quot;/&gt;&lt;lineCharCount val=&quot;22&quot;/&gt;&lt;lineCharCount val=&quot;28&quot;/&gt;&lt;lineCharCount val=&quot;33&quot;/&gt;&lt;/TableIndex&gt;&lt;/ShapeTextInfo&gt;"/>
  <p:tag name="HTML_SHAPEINFO" val="&lt;ThreeDShapeInfo&gt;&lt;uuid val=&quot;&quot;/&gt;&lt;isInvalidForFieldText val=&quot;0&quot;/&gt;&lt;Image&gt;&lt;filename val=&quot;C:\Users\jmmartin1\AppData\Local\Temp\PR\data\asimages\{97EB4F4C-2D8B-4E34-93D4-DA22EE4336C7}_61.png&quot;/&gt;&lt;left val=&quot;84&quot;/&gt;&lt;top val=&quot;123&quot;/&gt;&lt;width val=&quot;814&quot;/&gt;&lt;height val=&quot;345&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0EC9B74-5EEC-40C6-8DA3-8638421CF104}_61.png&quot;/&gt;&lt;left val=&quot;89&quot;/&gt;&lt;top val=&quot;489&quot;/&gt;&lt;width val=&quot;184&quot;/&gt;&lt;height val=&quot;29&quot;/&gt;&lt;hasText val=&quot;1&quot;/&gt;&lt;/Image&gt;&lt;/ThreeDShape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64.PNG&quot;/&gt;"/>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2&quot;/&gt;&lt;/TableIndex&gt;&lt;/ShapeTextInfo&gt;"/>
  <p:tag name="HTML_SHAPEINFO" val="&lt;ThreeDShapeInfo&gt;&lt;uuid val=&quot;&quot;/&gt;&lt;isInvalidForFieldText val=&quot;0&quot;/&gt;&lt;Image&gt;&lt;filename val=&quot;C:\Users\jmmartin1\AppData\Local\Temp\PR\data\asimages\{ED960D11-2609-4336-B100-411B58235743}_64.png&quot;/&gt;&lt;left val=&quot;41&quot;/&gt;&lt;top val=&quot;9&quot;/&gt;&lt;width val=&quot;877&quot;/&gt;&lt;height val=&quot;141&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1E60E904-5408-474C-B3D9-29F8F6DA5AD3}_6.png&quot;/&gt;&lt;left val=&quot;53&quot;/&gt;&lt;top val=&quot;18&quot;/&gt;&lt;width val=&quot;853&quot;/&gt;&lt;height val=&quot;105&quot;/&gt;&lt;hasText val=&quot;1&quot;/&gt;&lt;/Image&gt;&lt;/ThreeDShape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6&quot;/&gt;&lt;lineCharCount val=&quot;49&quot;/&gt;&lt;lineCharCount val=&quot;36&quot;/&gt;&lt;lineCharCount val=&quot;57&quot;/&gt;&lt;lineCharCount val=&quot;59&quot;/&gt;&lt;lineCharCount val=&quot;31&quot;/&gt;&lt;lineCharCount val=&quot;1&quot;/&gt;&lt;lineCharCount val=&quot;52&quot;/&gt;&lt;lineCharCount val=&quot;46&quot;/&gt;&lt;/TableIndex&gt;&lt;/ShapeTextInfo&gt;"/>
  <p:tag name="HTML_SHAPEINFO" val="&lt;ThreeDShapeInfo&gt;&lt;uuid val=&quot;&quot;/&gt;&lt;isInvalidForFieldText val=&quot;0&quot;/&gt;&lt;Image&gt;&lt;filename val=&quot;C:\Users\jmmartin1\AppData\Local\Temp\PR\data\asimages\{5C8B3F04-95DA-45B4-8330-1202DF5BBAAF}_64.png&quot;/&gt;&lt;left val=&quot;40&quot;/&gt;&lt;top val=&quot;140&quot;/&gt;&lt;width val=&quot;877&quot;/&gt;&lt;height val=&quot;394&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5EB45511-A690-4C69-B2C7-A6884CA66CE8}_65.png&quot;/&gt;&lt;left val=&quot;128&quot;/&gt;&lt;top val=&quot;11&quot;/&gt;&lt;width val=&quot;702&quot;/&gt;&lt;height val=&quot;93&quot;/&gt;&lt;hasText val=&quot;1&quot;/&gt;&lt;/Image&gt;&lt;/ThreeDShape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2&quot;/&gt;&lt;lineCharCount val=&quot;54&quot;/&gt;&lt;lineCharCount val=&quot;40&quot;/&gt;&lt;lineCharCount val=&quot;13&quot;/&gt;&lt;lineCharCount val=&quot;39&quot;/&gt;&lt;lineCharCount val=&quot;47&quot;/&gt;&lt;lineCharCount val=&quot;34&quot;/&gt;&lt;lineCharCount val=&quot;30&quot;/&gt;&lt;/TableIndex&gt;&lt;/ShapeTextInfo&gt;"/>
  <p:tag name="HTML_SHAPEINFO" val="&lt;ThreeDShapeInfo&gt;&lt;uuid val=&quot;&quot;/&gt;&lt;isInvalidForFieldText val=&quot;0&quot;/&gt;&lt;Image&gt;&lt;filename val=&quot;C:\Users\jmmartin1\AppData\Local\Temp\PR\data\asimages\{EFD89D98-6D32-4E0B-BF26-EDC9088A825B}_65.png&quot;/&gt;&lt;left val=&quot;61&quot;/&gt;&lt;top val=&quot;86&quot;/&gt;&lt;width val=&quot;866&quot;/&gt;&lt;height val=&quot;381&quot;/&gt;&lt;hasText val=&quot;1&quot;/&gt;&lt;/Image&gt;&lt;/ThreeDShape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9A4EE46-6104-4370-903F-0B6D07F50ED5}_65.png&quot;/&gt;&lt;left val=&quot;89&quot;/&gt;&lt;top val=&quot;489&quot;/&gt;&lt;width val=&quot;184&quot;/&gt;&lt;height val=&quot;29&quot;/&gt;&lt;hasText val=&quot;1&quot;/&gt;&lt;/Image&gt;&lt;/ThreeDShapeInfo&gt;"/>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27&quot;/&gt;&lt;lineCharCount val=&quot;40&quot;/&gt;&lt;lineCharCount val=&quot;13&quot;/&gt;&lt;lineCharCount val=&quot;36&quot;/&gt;&lt;lineCharCount val=&quot;10&quot;/&gt;&lt;lineCharCount val=&quot;1&quot;/&gt;&lt;lineCharCount val=&quot;42&quot;/&gt;&lt;lineCharCount val=&quot;7&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B2AFDC0E-1EB9-49EF-9AE2-AE1D66B04FA3}_6.png&quot;/&gt;&lt;left val=&quot;110&quot;/&gt;&lt;top val=&quot;136&quot;/&gt;&lt;width val=&quot;771&quot;/&gt;&lt;height val=&quot;363&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B46D33-6A49-484F-9B1B-B28EA72947C6}_6.png&quot;/&gt;&lt;left val=&quot;89&quot;/&gt;&lt;top val=&quot;489&quot;/&gt;&lt;width val=&quot;184&quot;/&gt;&lt;height val=&quot;29&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6&quot;/&gt;&lt;lineCharCount val=&quot;14&quot;/&gt;&lt;lineCharCount val=&quot;16&quot;/&gt;&lt;lineCharCount val=&quot;9&quot;/&gt;&lt;lineCharCount val=&quot;12&quot;/&gt;&lt;lineCharCount val=&quot;5&quot;/&gt;&lt;/TableIndex&gt;&lt;/ShapeTextInfo&gt;"/>
  <p:tag name="PRESENTER_SHAPEINFO" val="&lt;ThreeDShapeInfo&gt;&lt;uuid val=&quot;{4DDE2C87-2692-4BEC-8D5B-B17431603E79}&quot;/&gt;&lt;isInvalidForFieldText val=&quot;0&quot;/&gt;&lt;Image&gt;&lt;filename val=&quot;C:\Users\jmmartin1\AppData\Local\Temp\PR\data\asimages\{4DDE2C87-2692-4BEC-8D5B-B17431603E79}_1.png&quot;/&gt;&lt;left val=&quot;61&quot;/&gt;&lt;top val=&quot;46&quot;/&gt;&lt;width val=&quot;570&quot;/&gt;&lt;height val=&quot;425&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9&quot;/&gt;&lt;/TableIndex&gt;&lt;/ShapeTextInfo&gt;"/>
  <p:tag name="HTML_SHAPEINFO" val="&lt;ThreeDShapeInfo&gt;&lt;uuid val=&quot;&quot;/&gt;&lt;isInvalidForFieldText val=&quot;0&quot;/&gt;&lt;Image&gt;&lt;filename val=&quot;C:\Users\jmmartin1\AppData\Local\Temp\PR\data\asimages\{7BD9C1AF-0E1E-40DF-816D-753760B96EAA}_18.png&quot;/&gt;&lt;left val=&quot;29&quot;/&gt;&lt;top val=&quot;47&quot;/&gt;&lt;width val=&quot;287&quot;/&gt;&lt;height val=&quot;442&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561EC473-A443-4444-BE91-4BD209027D2A}_22.png&quot;/&gt;&lt;left val=&quot;107&quot;/&gt;&lt;top val=&quot;11&quot;/&gt;&lt;width val=&quot;768&quot;/&gt;&lt;height val=&quot;93&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66&quot;/&gt;&lt;lineCharCount val=&quot;61&quot;/&gt;&lt;lineCharCount val=&quot;70&quot;/&gt;&lt;lineCharCount val=&quot;76&quot;/&gt;&lt;lineCharCount val=&quot;28&quot;/&gt;&lt;lineCharCount val=&quot;75&quot;/&gt;&lt;lineCharCount val=&quot;52&quot;/&gt;&lt;lineCharCount val=&quot;1&quot;/&gt;&lt;lineCharCount val=&quot;66&quot;/&gt;&lt;lineCharCount val=&quot;69&quot;/&gt;&lt;lineCharCount val=&quot;57&quot;/&gt;&lt;lineCharCount val=&quot;1&quot;/&gt;&lt;lineCharCount val=&quot;64&quot;/&gt;&lt;lineCharCount val=&quot;71&quot;/&gt;&lt;lineCharCount val=&quot;19&quot;/&gt;&lt;lineCharCount val=&quot;1&quot;/&gt;&lt;lineCharCount val=&quot;1&quot;/&gt;&lt;/TableIndex&gt;&lt;/ShapeTextInfo&gt;"/>
  <p:tag name="HTML_SHAPEINFO" val="&lt;ThreeDShapeInfo&gt;&lt;uuid val=&quot;&quot;/&gt;&lt;isInvalidForFieldText val=&quot;0&quot;/&gt;&lt;Image&gt;&lt;filename val=&quot;C:\Users\jmmartin1\AppData\Local\Temp\PR\data\asimages\{3945F074-50C0-47D9-9BE3-950A2E10175E}_22.png&quot;/&gt;&lt;left val=&quot;65&quot;/&gt;&lt;top val=&quot;84&quot;/&gt;&lt;width val=&quot;859&quot;/&gt;&lt;height val=&quot;456&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402ADDBC-4CC1-4547-A2E4-E0E52A924725}_23.png&quot;/&gt;&lt;left val=&quot;95&quot;/&gt;&lt;top val=&quot;17&quot;/&gt;&lt;width val=&quot;768&quot;/&gt;&lt;height val=&quot;93&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1&quot;/&gt;&lt;lineCharCount val=&quot;56&quot;/&gt;&lt;lineCharCount val=&quot;37&quot;/&gt;&lt;lineCharCount val=&quot;1&quot;/&gt;&lt;lineCharCount val=&quot;50&quot;/&gt;&lt;lineCharCount val=&quot;62&quot;/&gt;&lt;lineCharCount val=&quot;51&quot;/&gt;&lt;lineCharCount val=&quot;55&quot;/&gt;&lt;lineCharCount val=&quot;60&quot;/&gt;&lt;lineCharCount val=&quot;18&quot;/&gt;&lt;lineCharCount val=&quot;1&quot;/&gt;&lt;lineCharCount val=&quot;1&quot;/&gt;&lt;/TableIndex&gt;&lt;/ShapeTextInfo&gt;"/>
  <p:tag name="HTML_SHAPEINFO" val="&lt;ThreeDShapeInfo&gt;&lt;uuid val=&quot;&quot;/&gt;&lt;isInvalidForFieldText val=&quot;0&quot;/&gt;&lt;Image&gt;&lt;filename val=&quot;C:\Users\jmmartin1\AppData\Local\Temp\PR\data\asimages\{E628F640-AD06-4041-8489-0D79FAA75C6C}_23.png&quot;/&gt;&lt;left val=&quot;44&quot;/&gt;&lt;top val=&quot;117&quot;/&gt;&lt;width val=&quot;871&quot;/&gt;&lt;height val=&quot;367&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A3E0FA33-3B28-4BE6-9B5C-8060B341C87C}_24.png&quot;/&gt;&lt;left val=&quot;107&quot;/&gt;&lt;top val=&quot;13&quot;/&gt;&lt;width val=&quot;744&quot;/&gt;&lt;height val=&quot;93&quot;/&gt;&lt;hasText val=&quot;1&quot;/&gt;&lt;/Image&gt;&lt;/ThreeDShape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0&quot;/&gt;&lt;lineCharCount val=&quot;1&quot;/&gt;&lt;lineCharCount val=&quot;62&quot;/&gt;&lt;lineCharCount val=&quot;55&quot;/&gt;&lt;lineCharCount val=&quot;63&quot;/&gt;&lt;lineCharCount val=&quot;61&quot;/&gt;&lt;lineCharCount val=&quot;59&quot;/&gt;&lt;lineCharCount val=&quot;55&quot;/&gt;&lt;lineCharCount val=&quot;62&quot;/&gt;&lt;lineCharCount val=&quot;14&quot;/&gt;&lt;/TableIndex&gt;&lt;/ShapeTextInfo&gt;"/>
  <p:tag name="HTML_SHAPEINFO" val="&lt;ThreeDShapeInfo&gt;&lt;uuid val=&quot;&quot;/&gt;&lt;isInvalidForFieldText val=&quot;0&quot;/&gt;&lt;Image&gt;&lt;filename val=&quot;C:\Users\jmmartin1\AppData\Local\Temp\PR\data\asimages\{AE34B7F7-0C83-4070-8320-8605E8BDDBF5}_24.png&quot;/&gt;&lt;left val=&quot;38&quot;/&gt;&lt;top val=&quot;98&quot;/&gt;&lt;width val=&quot;873&quot;/&gt;&lt;height val=&quot;378&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81ECD35A-54AB-48C2-BC7D-3B6742B0543C}_27.png&quot;/&gt;&lt;left val=&quot;86&quot;/&gt;&lt;top val=&quot;11&quot;/&gt;&lt;width val=&quot;787&quot;/&gt;&lt;height val=&quot;93&quot;/&gt;&lt;hasText val=&quot;1&quot;/&gt;&lt;/Image&gt;&lt;/ThreeDShape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5&quot;/&gt;&lt;lineCharCount val=&quot;21&quot;/&gt;&lt;lineCharCount val=&quot;24&quot;/&gt;&lt;lineCharCount val=&quot;25&quot;/&gt;&lt;lineCharCount val=&quot;24&quot;/&gt;&lt;lineCharCount val=&quot;13&quot;/&gt;&lt;/TableIndex&gt;&lt;/ShapeTextInfo&gt;"/>
  <p:tag name="HTML_SHAPEINFO" val="&lt;ThreeDShapeInfo&gt;&lt;uuid val=&quot;&quot;/&gt;&lt;isInvalidForFieldText val=&quot;0&quot;/&gt;&lt;Image&gt;&lt;filename val=&quot;C:\Users\jmmartin1\AppData\Local\Temp\PR\data\asimages\{CF9B7812-4066-4556-9854-127DB00AD6BE}_27.png&quot;/&gt;&lt;left val=&quot;431&quot;/&gt;&lt;top val=&quot;111&quot;/&gt;&lt;width val=&quot;478&quot;/&gt;&lt;height val=&quot;326&quot;/&gt;&lt;hasText val=&quot;1&quot;/&gt;&lt;/Image&gt;&lt;/ThreeDShapeInfo&gt;"/>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BBFFDBF4-8685-47EF-935D-5EA2D8146B18}"/>
</file>

<file path=customXml/itemProps3.xml><?xml version="1.0" encoding="utf-8"?>
<ds:datastoreItem xmlns:ds="http://schemas.openxmlformats.org/officeDocument/2006/customXml" ds:itemID="{5E700CCB-20BA-4760-AB9F-AC3B63ED32E0}">
  <ds:schemaRefs>
    <ds:schemaRef ds:uri="http://schemas.openxmlformats.org/package/2006/metadata/core-properties"/>
    <ds:schemaRef ds:uri="http://schemas.microsoft.com/office/2006/documentManagement/types"/>
    <ds:schemaRef ds:uri="a4f35948-e619-41b3-aa29-22878b09cfd2"/>
    <ds:schemaRef ds:uri="http://schemas.microsoft.com/office/infopath/2007/PartnerControls"/>
    <ds:schemaRef ds:uri="http://purl.org/dc/elements/1.1/"/>
    <ds:schemaRef ds:uri="http://schemas.microsoft.com/office/2006/metadata/properties"/>
    <ds:schemaRef ds:uri="http://purl.org/dc/terms/"/>
    <ds:schemaRef ds:uri="40262f94-9f35-4ac3-9a90-690165a166b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2395</TotalTime>
  <Words>11001</Words>
  <Application>Microsoft Office PowerPoint</Application>
  <PresentationFormat>Custom</PresentationFormat>
  <Paragraphs>937</Paragraphs>
  <Slides>79</Slides>
  <Notes>79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90" baseType="lpstr">
      <vt:lpstr>Arial</vt:lpstr>
      <vt:lpstr>Bookman Old Style</vt:lpstr>
      <vt:lpstr>Calibri</vt:lpstr>
      <vt:lpstr>Constantia</vt:lpstr>
      <vt:lpstr>Corbel</vt:lpstr>
      <vt:lpstr>Courier New</vt:lpstr>
      <vt:lpstr>Tahoma</vt:lpstr>
      <vt:lpstr>Wingdings</vt:lpstr>
      <vt:lpstr>Wingdings 3</vt:lpstr>
      <vt:lpstr>Custom Design</vt:lpstr>
      <vt:lpstr>Acrobat Document</vt:lpstr>
      <vt:lpstr>Annual Training for Currently Authorized WIC Free-standing Pharmacies  2022 </vt:lpstr>
      <vt:lpstr>Training Overview and Goals</vt:lpstr>
      <vt:lpstr>What is WIC?  </vt:lpstr>
      <vt:lpstr>What is eWIC?</vt:lpstr>
      <vt:lpstr>WIC Works!</vt:lpstr>
      <vt:lpstr>WIC Works!</vt:lpstr>
      <vt:lpstr>Review: Free-standing Pharmacy Vendors</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 </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  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2022  Renewal process</vt:lpstr>
      <vt:lpstr>Completing Required Forms</vt:lpstr>
      <vt:lpstr>NC WIC Information Update</vt:lpstr>
      <vt:lpstr>NC WIC Information Update - REMINDER</vt:lpstr>
      <vt:lpstr>eWIC Update</vt:lpstr>
      <vt:lpstr>eWIC Update continued</vt:lpstr>
      <vt:lpstr>Verification of Attendance Form</vt:lpstr>
      <vt:lpstr>Technical Assistance </vt:lpstr>
      <vt:lpstr>PowerPoint Presentation</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Training for Currently Authorized Free-standing Pharmacies  2021</dc:title>
  <dc:creator>Martin, Jasmine M</dc:creator>
  <cp:lastModifiedBy>Hale, Coleman M</cp:lastModifiedBy>
  <cp:revision>95</cp:revision>
  <cp:lastPrinted>2022-05-24T12:38:31Z</cp:lastPrinted>
  <dcterms:created xsi:type="dcterms:W3CDTF">2021-01-25T16:52:11Z</dcterms:created>
  <dcterms:modified xsi:type="dcterms:W3CDTF">2022-06-09T14:50:23Z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6109B0D0-383F-48FE-9DDE-68A219940084</vt:lpwstr>
  </property>
  <property fmtid="{D5CDD505-2E9C-101B-9397-08002B2CF9AE}" pid="3" name="ArticulatePath">
    <vt:lpwstr>2020 Annual Training for Currently Authorized Free-standing Pharmacies-</vt:lpwstr>
  </property>
  <property fmtid="{D5CDD505-2E9C-101B-9397-08002B2CF9AE}" pid="4" name="ContentTypeId">
    <vt:lpwstr>0x010100F12C09B41AB7DC4A977AEE3A22FF7710</vt:lpwstr>
  </property>
</Properties>
</file>