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0.xml" ContentType="application/vnd.openxmlformats-officedocument.presentationml.notesSlide+xml"/>
  <Override PartName="/ppt/tags/tag63.xml" ContentType="application/vnd.openxmlformats-officedocument.presentationml.tags+xml"/>
  <Override PartName="/ppt/notesSlides/notesSlide2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7.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8.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3.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4.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5.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6.xml" ContentType="application/vnd.openxmlformats-officedocument.presentationml.notesSlide+xml"/>
  <Override PartName="/ppt/tags/tag113.xml" ContentType="application/vnd.openxmlformats-officedocument.presentationml.tags+xml"/>
  <Override PartName="/ppt/notesSlides/notesSlide37.xml" ContentType="application/vnd.openxmlformats-officedocument.presentationml.notesSlide+xml"/>
  <Override PartName="/ppt/tags/tag114.xml" ContentType="application/vnd.openxmlformats-officedocument.presentationml.tags+xml"/>
  <Override PartName="/ppt/notesSlides/notesSlide38.xml" ContentType="application/vnd.openxmlformats-officedocument.presentationml.notesSlide+xml"/>
  <Override PartName="/ppt/tags/tag115.xml" ContentType="application/vnd.openxmlformats-officedocument.presentationml.tags+xml"/>
  <Override PartName="/ppt/notesSlides/notesSlide39.xml" ContentType="application/vnd.openxmlformats-officedocument.presentationml.notesSlide+xml"/>
  <Override PartName="/ppt/tags/tag116.xml" ContentType="application/vnd.openxmlformats-officedocument.presentationml.tags+xml"/>
  <Override PartName="/ppt/notesSlides/notesSlide40.xml" ContentType="application/vnd.openxmlformats-officedocument.presentationml.notesSlide+xml"/>
  <Override PartName="/ppt/tags/tag117.xml" ContentType="application/vnd.openxmlformats-officedocument.presentationml.tags+xml"/>
  <Override PartName="/ppt/notesSlides/notesSlide41.xml" ContentType="application/vnd.openxmlformats-officedocument.presentationml.notesSlide+xml"/>
  <Override PartName="/ppt/tags/tag118.xml" ContentType="application/vnd.openxmlformats-officedocument.presentationml.tags+xml"/>
  <Override PartName="/ppt/notesSlides/notesSlide42.xml" ContentType="application/vnd.openxmlformats-officedocument.presentationml.notesSlide+xml"/>
  <Override PartName="/ppt/tags/tag119.xml" ContentType="application/vnd.openxmlformats-officedocument.presentationml.tags+xml"/>
  <Override PartName="/ppt/notesSlides/notesSlide43.xml" ContentType="application/vnd.openxmlformats-officedocument.presentationml.notesSlide+xml"/>
  <Override PartName="/ppt/tags/tag120.xml" ContentType="application/vnd.openxmlformats-officedocument.presentationml.tags+xml"/>
  <Override PartName="/ppt/notesSlides/notesSlide44.xml" ContentType="application/vnd.openxmlformats-officedocument.presentationml.notesSlide+xml"/>
  <Override PartName="/ppt/tags/tag121.xml" ContentType="application/vnd.openxmlformats-officedocument.presentationml.tags+xml"/>
  <Override PartName="/ppt/notesSlides/notesSlide45.xml" ContentType="application/vnd.openxmlformats-officedocument.presentationml.notesSlide+xml"/>
  <Override PartName="/ppt/tags/tag122.xml" ContentType="application/vnd.openxmlformats-officedocument.presentationml.tags+xml"/>
  <Override PartName="/ppt/notesSlides/notesSlide46.xml" ContentType="application/vnd.openxmlformats-officedocument.presentationml.notesSlide+xml"/>
  <Override PartName="/ppt/tags/tag123.xml" ContentType="application/vnd.openxmlformats-officedocument.presentationml.tags+xml"/>
  <Override PartName="/ppt/notesSlides/notesSlide47.xml" ContentType="application/vnd.openxmlformats-officedocument.presentationml.notesSlide+xml"/>
  <Override PartName="/ppt/tags/tag124.xml" ContentType="application/vnd.openxmlformats-officedocument.presentationml.tags+xml"/>
  <Override PartName="/ppt/notesSlides/notesSlide48.xml" ContentType="application/vnd.openxmlformats-officedocument.presentationml.notesSlide+xml"/>
  <Override PartName="/ppt/tags/tag125.xml" ContentType="application/vnd.openxmlformats-officedocument.presentationml.tags+xml"/>
  <Override PartName="/ppt/notesSlides/notesSlide49.xml" ContentType="application/vnd.openxmlformats-officedocument.presentationml.notesSlide+xml"/>
  <Override PartName="/ppt/tags/tag126.xml" ContentType="application/vnd.openxmlformats-officedocument.presentationml.tags+xml"/>
  <Override PartName="/ppt/notesSlides/notesSlide50.xml" ContentType="application/vnd.openxmlformats-officedocument.presentationml.notesSlide+xml"/>
  <Override PartName="/ppt/tags/tag127.xml" ContentType="application/vnd.openxmlformats-officedocument.presentationml.tags+xml"/>
  <Override PartName="/ppt/notesSlides/notesSlide51.xml" ContentType="application/vnd.openxmlformats-officedocument.presentationml.notesSlide+xml"/>
  <Override PartName="/ppt/tags/tag128.xml" ContentType="application/vnd.openxmlformats-officedocument.presentationml.tags+xml"/>
  <Override PartName="/ppt/notesSlides/notesSlide52.xml" ContentType="application/vnd.openxmlformats-officedocument.presentationml.notesSlide+xml"/>
  <Override PartName="/ppt/tags/tag129.xml" ContentType="application/vnd.openxmlformats-officedocument.presentationml.tags+xml"/>
  <Override PartName="/ppt/notesSlides/notesSlide53.xml" ContentType="application/vnd.openxmlformats-officedocument.presentationml.notesSlide+xml"/>
  <Override PartName="/ppt/tags/tag130.xml" ContentType="application/vnd.openxmlformats-officedocument.presentationml.tags+xml"/>
  <Override PartName="/ppt/notesSlides/notesSlide54.xml" ContentType="application/vnd.openxmlformats-officedocument.presentationml.notesSlide+xml"/>
  <Override PartName="/ppt/tags/tag131.xml" ContentType="application/vnd.openxmlformats-officedocument.presentationml.tags+xml"/>
  <Override PartName="/ppt/notesSlides/notesSlide55.xml" ContentType="application/vnd.openxmlformats-officedocument.presentationml.notesSlide+xml"/>
  <Override PartName="/ppt/tags/tag132.xml" ContentType="application/vnd.openxmlformats-officedocument.presentationml.tags+xml"/>
  <Override PartName="/ppt/notesSlides/notesSlide56.xml" ContentType="application/vnd.openxmlformats-officedocument.presentationml.notesSlide+xml"/>
  <Override PartName="/ppt/tags/tag133.xml" ContentType="application/vnd.openxmlformats-officedocument.presentationml.tags+xml"/>
  <Override PartName="/ppt/notesSlides/notesSlide57.xml" ContentType="application/vnd.openxmlformats-officedocument.presentationml.notesSlide+xml"/>
  <Override PartName="/ppt/tags/tag134.xml" ContentType="application/vnd.openxmlformats-officedocument.presentationml.tags+xml"/>
  <Override PartName="/ppt/notesSlides/notesSlide58.xml" ContentType="application/vnd.openxmlformats-officedocument.presentationml.notesSlide+xml"/>
  <Override PartName="/ppt/tags/tag135.xml" ContentType="application/vnd.openxmlformats-officedocument.presentationml.tags+xml"/>
  <Override PartName="/ppt/notesSlides/notesSlide59.xml" ContentType="application/vnd.openxmlformats-officedocument.presentationml.notesSlide+xml"/>
  <Override PartName="/ppt/tags/tag136.xml" ContentType="application/vnd.openxmlformats-officedocument.presentationml.tags+xml"/>
  <Override PartName="/ppt/notesSlides/notesSlide60.xml" ContentType="application/vnd.openxmlformats-officedocument.presentationml.notesSlide+xml"/>
  <Override PartName="/ppt/tags/tag137.xml" ContentType="application/vnd.openxmlformats-officedocument.presentationml.tags+xml"/>
  <Override PartName="/ppt/notesSlides/notesSlide61.xml" ContentType="application/vnd.openxmlformats-officedocument.presentationml.notesSlide+xml"/>
  <Override PartName="/ppt/tags/tag138.xml" ContentType="application/vnd.openxmlformats-officedocument.presentationml.tags+xml"/>
  <Override PartName="/ppt/notesSlides/notesSlide62.xml" ContentType="application/vnd.openxmlformats-officedocument.presentationml.notesSlide+xml"/>
  <Override PartName="/ppt/tags/tag139.xml" ContentType="application/vnd.openxmlformats-officedocument.presentationml.tags+xml"/>
  <Override PartName="/ppt/notesSlides/notesSlide63.xml" ContentType="application/vnd.openxmlformats-officedocument.presentationml.notesSlide+xml"/>
  <Override PartName="/ppt/tags/tag140.xml" ContentType="application/vnd.openxmlformats-officedocument.presentationml.tags+xml"/>
  <Override PartName="/ppt/notesSlides/notesSlide64.xml" ContentType="application/vnd.openxmlformats-officedocument.presentationml.notesSlide+xml"/>
  <Override PartName="/ppt/tags/tag141.xml" ContentType="application/vnd.openxmlformats-officedocument.presentationml.tags+xml"/>
  <Override PartName="/ppt/notesSlides/notesSlide65.xml" ContentType="application/vnd.openxmlformats-officedocument.presentationml.notesSlide+xml"/>
  <Override PartName="/ppt/tags/tag142.xml" ContentType="application/vnd.openxmlformats-officedocument.presentationml.tags+xml"/>
  <Override PartName="/ppt/notesSlides/notesSlide66.xml" ContentType="application/vnd.openxmlformats-officedocument.presentationml.notesSlide+xml"/>
  <Override PartName="/ppt/tags/tag143.xml" ContentType="application/vnd.openxmlformats-officedocument.presentationml.tags+xml"/>
  <Override PartName="/ppt/notesSlides/notesSlide67.xml" ContentType="application/vnd.openxmlformats-officedocument.presentationml.notesSlide+xml"/>
  <Override PartName="/ppt/tags/tag144.xml" ContentType="application/vnd.openxmlformats-officedocument.presentationml.tags+xml"/>
  <Override PartName="/ppt/notesSlides/notesSlide68.xml" ContentType="application/vnd.openxmlformats-officedocument.presentationml.notesSlide+xml"/>
  <Override PartName="/ppt/tags/tag145.xml" ContentType="application/vnd.openxmlformats-officedocument.presentationml.tags+xml"/>
  <Override PartName="/ppt/notesSlides/notesSlide69.xml" ContentType="application/vnd.openxmlformats-officedocument.presentationml.notesSlide+xml"/>
  <Override PartName="/ppt/tags/tag146.xml" ContentType="application/vnd.openxmlformats-officedocument.presentationml.tags+xml"/>
  <Override PartName="/ppt/notesSlides/notesSlide70.xml" ContentType="application/vnd.openxmlformats-officedocument.presentationml.notesSlide+xml"/>
  <Override PartName="/ppt/tags/tag147.xml" ContentType="application/vnd.openxmlformats-officedocument.presentationml.tags+xml"/>
  <Override PartName="/ppt/notesSlides/notesSlide71.xml" ContentType="application/vnd.openxmlformats-officedocument.presentationml.notesSlide+xml"/>
  <Override PartName="/ppt/tags/tag148.xml" ContentType="application/vnd.openxmlformats-officedocument.presentationml.tags+xml"/>
  <Override PartName="/ppt/notesSlides/notesSlide72.xml" ContentType="application/vnd.openxmlformats-officedocument.presentationml.notesSlide+xml"/>
  <Override PartName="/ppt/tags/tag149.xml" ContentType="application/vnd.openxmlformats-officedocument.presentationml.tags+xml"/>
  <Override PartName="/ppt/notesSlides/notesSlide73.xml" ContentType="application/vnd.openxmlformats-officedocument.presentationml.notesSlide+xml"/>
  <Override PartName="/ppt/tags/tag150.xml" ContentType="application/vnd.openxmlformats-officedocument.presentationml.tags+xml"/>
  <Override PartName="/ppt/notesSlides/notesSlide74.xml" ContentType="application/vnd.openxmlformats-officedocument.presentationml.notesSlide+xml"/>
  <Override PartName="/ppt/tags/tag151.xml" ContentType="application/vnd.openxmlformats-officedocument.presentationml.tags+xml"/>
  <Override PartName="/ppt/notesSlides/notesSlide75.xml" ContentType="application/vnd.openxmlformats-officedocument.presentationml.notesSlide+xml"/>
  <Override PartName="/ppt/tags/tag152.xml" ContentType="application/vnd.openxmlformats-officedocument.presentationml.tags+xml"/>
  <Override PartName="/ppt/notesSlides/notesSlide76.xml" ContentType="application/vnd.openxmlformats-officedocument.presentationml.notesSlide+xml"/>
  <Override PartName="/ppt/tags/tag153.xml" ContentType="application/vnd.openxmlformats-officedocument.presentationml.tags+xml"/>
  <Override PartName="/ppt/notesSlides/notesSlide77.xml" ContentType="application/vnd.openxmlformats-officedocument.presentationml.notesSlide+xml"/>
  <Override PartName="/ppt/tags/tag154.xml" ContentType="application/vnd.openxmlformats-officedocument.presentationml.tags+xml"/>
  <Override PartName="/ppt/notesSlides/notesSlide78.xml" ContentType="application/vnd.openxmlformats-officedocument.presentationml.notesSlide+xml"/>
  <Override PartName="/ppt/tags/tag155.xml" ContentType="application/vnd.openxmlformats-officedocument.presentationml.tags+xml"/>
  <Override PartName="/ppt/notesSlides/notesSlide79.xml" ContentType="application/vnd.openxmlformats-officedocument.presentationml.notesSlide+xml"/>
  <Override PartName="/ppt/tags/tag156.xml" ContentType="application/vnd.openxmlformats-officedocument.presentationml.tags+xml"/>
  <Override PartName="/ppt/notesSlides/notesSlide80.xml" ContentType="application/vnd.openxmlformats-officedocument.presentationml.notesSlide+xml"/>
  <Override PartName="/ppt/tags/tag157.xml" ContentType="application/vnd.openxmlformats-officedocument.presentationml.tags+xml"/>
  <Override PartName="/ppt/notesSlides/notesSlide81.xml" ContentType="application/vnd.openxmlformats-officedocument.presentationml.notesSlide+xml"/>
  <Override PartName="/ppt/tags/tag158.xml" ContentType="application/vnd.openxmlformats-officedocument.presentationml.tags+xml"/>
  <Override PartName="/ppt/notesSlides/notesSlide82.xml" ContentType="application/vnd.openxmlformats-officedocument.presentationml.notesSlide+xml"/>
  <Override PartName="/ppt/tags/tag159.xml" ContentType="application/vnd.openxmlformats-officedocument.presentationml.tags+xml"/>
  <Override PartName="/ppt/notesSlides/notesSlide83.xml" ContentType="application/vnd.openxmlformats-officedocument.presentationml.notesSlide+xml"/>
  <Override PartName="/ppt/tags/tag160.xml" ContentType="application/vnd.openxmlformats-officedocument.presentationml.tags+xml"/>
  <Override PartName="/ppt/notesSlides/notesSlide84.xml" ContentType="application/vnd.openxmlformats-officedocument.presentationml.notesSlide+xml"/>
  <Override PartName="/ppt/tags/tag161.xml" ContentType="application/vnd.openxmlformats-officedocument.presentationml.tags+xml"/>
  <Override PartName="/ppt/notesSlides/notesSlide85.xml" ContentType="application/vnd.openxmlformats-officedocument.presentationml.notesSlide+xml"/>
  <Override PartName="/ppt/tags/tag162.xml" ContentType="application/vnd.openxmlformats-officedocument.presentationml.tags+xml"/>
  <Override PartName="/ppt/notesSlides/notesSlide86.xml" ContentType="application/vnd.openxmlformats-officedocument.presentationml.notesSlide+xml"/>
  <Override PartName="/ppt/tags/tag163.xml" ContentType="application/vnd.openxmlformats-officedocument.presentationml.tags+xml"/>
  <Override PartName="/ppt/notesSlides/notesSlide87.xml" ContentType="application/vnd.openxmlformats-officedocument.presentationml.notesSlide+xml"/>
  <Override PartName="/ppt/tags/tag164.xml" ContentType="application/vnd.openxmlformats-officedocument.presentationml.tags+xml"/>
  <Override PartName="/ppt/notesSlides/notesSlide88.xml" ContentType="application/vnd.openxmlformats-officedocument.presentationml.notesSlide+xml"/>
  <Override PartName="/ppt/tags/tag165.xml" ContentType="application/vnd.openxmlformats-officedocument.presentationml.tags+xml"/>
  <Override PartName="/ppt/notesSlides/notesSlide89.xml" ContentType="application/vnd.openxmlformats-officedocument.presentationml.notesSlide+xml"/>
  <Override PartName="/ppt/tags/tag166.xml" ContentType="application/vnd.openxmlformats-officedocument.presentationml.tags+xml"/>
  <Override PartName="/ppt/notesSlides/notesSlide90.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9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9.xml" ContentType="application/vnd.openxmlformats-officedocument.presentationml.tags+xml"/>
  <Override PartName="/ppt/notesSlides/notesSlide92.xml" ContentType="application/vnd.openxmlformats-officedocument.presentationml.notesSlide+xml"/>
  <Override PartName="/ppt/tags/tag170.xml" ContentType="application/vnd.openxmlformats-officedocument.presentationml.tags+xml"/>
  <Override PartName="/ppt/notesSlides/notesSlide93.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94.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95.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96.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97.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98.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99.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00.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01.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102.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0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04.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0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106.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107.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108.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09.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10.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111.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112.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113.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114.xml" ContentType="application/vnd.openxmlformats-officedocument.presentationml.notesSlide+xml"/>
  <Override PartName="/ppt/tags/tag237.xml" ContentType="application/vnd.openxmlformats-officedocument.presentationml.tags+xml"/>
  <Override PartName="/ppt/notesSlides/notesSlide115.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16.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117.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118.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119.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120.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12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22.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123.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124.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125.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126.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27.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28.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29.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130.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131.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132.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33.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34.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135.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136.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137.xml" ContentType="application/vnd.openxmlformats-officedocument.presentationml.notesSlide+xml"/>
  <Override PartName="/ppt/tags/tag305.xml" ContentType="application/vnd.openxmlformats-officedocument.presentationml.tags+xml"/>
  <Override PartName="/ppt/notesSlides/notesSlide138.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notesSlides/notesSlide139.xml" ContentType="application/vnd.openxmlformats-officedocument.presentationml.notesSlide+xml"/>
  <Override PartName="/ppt/tags/tag308.xml" ContentType="application/vnd.openxmlformats-officedocument.presentationml.tags+xml"/>
  <Override PartName="/ppt/notesSlides/notesSlide140.xml" ContentType="application/vnd.openxmlformats-officedocument.presentationml.notesSlide+xml"/>
  <Override PartName="/ppt/tags/tag309.xml" ContentType="application/vnd.openxmlformats-officedocument.presentationml.tags+xml"/>
  <Override PartName="/ppt/notesSlides/notesSlide141.xml" ContentType="application/vnd.openxmlformats-officedocument.presentationml.notesSlide+xml"/>
  <Override PartName="/ppt/tags/tag310.xml" ContentType="application/vnd.openxmlformats-officedocument.presentationml.tags+xml"/>
  <Override PartName="/ppt/notesSlides/notesSlide142.xml" ContentType="application/vnd.openxmlformats-officedocument.presentationml.notesSlide+xml"/>
  <Override PartName="/ppt/tags/tag311.xml" ContentType="application/vnd.openxmlformats-officedocument.presentationml.tags+xml"/>
  <Override PartName="/ppt/notesSlides/notesSlide143.xml" ContentType="application/vnd.openxmlformats-officedocument.presentationml.notesSlide+xml"/>
  <Override PartName="/ppt/tags/tag312.xml" ContentType="application/vnd.openxmlformats-officedocument.presentationml.tags+xml"/>
  <Override PartName="/ppt/notesSlides/notesSlide144.xml" ContentType="application/vnd.openxmlformats-officedocument.presentationml.notesSlide+xml"/>
  <Override PartName="/ppt/tags/tag313.xml" ContentType="application/vnd.openxmlformats-officedocument.presentationml.tags+xml"/>
  <Override PartName="/ppt/notesSlides/notesSlide145.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46.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147.xml" ContentType="application/vnd.openxmlformats-officedocument.presentationml.notesSlide+xml"/>
  <Override PartName="/ppt/tags/tag320.xml" ContentType="application/vnd.openxmlformats-officedocument.presentationml.tags+xml"/>
  <Override PartName="/ppt/notesSlides/notesSlide148.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149.xml" ContentType="application/vnd.openxmlformats-officedocument.presentationml.notesSlide+xml"/>
  <Override PartName="/ppt/tags/tag324.xml" ContentType="application/vnd.openxmlformats-officedocument.presentationml.tags+xml"/>
  <Override PartName="/ppt/notesSlides/notesSlide1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Lst>
  <p:notesMasterIdLst>
    <p:notesMasterId r:id="rId155"/>
  </p:notesMasterIdLst>
  <p:handoutMasterIdLst>
    <p:handoutMasterId r:id="rId156"/>
  </p:handoutMasterIdLst>
  <p:sldIdLst>
    <p:sldId id="272" r:id="rId5"/>
    <p:sldId id="273" r:id="rId6"/>
    <p:sldId id="274" r:id="rId7"/>
    <p:sldId id="761" r:id="rId8"/>
    <p:sldId id="275" r:id="rId9"/>
    <p:sldId id="781" r:id="rId10"/>
    <p:sldId id="276" r:id="rId11"/>
    <p:sldId id="277" r:id="rId12"/>
    <p:sldId id="695" r:id="rId13"/>
    <p:sldId id="600" r:id="rId14"/>
    <p:sldId id="279" r:id="rId15"/>
    <p:sldId id="280" r:id="rId16"/>
    <p:sldId id="604" r:id="rId17"/>
    <p:sldId id="661" r:id="rId18"/>
    <p:sldId id="278" r:id="rId19"/>
    <p:sldId id="605" r:id="rId20"/>
    <p:sldId id="459" r:id="rId21"/>
    <p:sldId id="283" r:id="rId22"/>
    <p:sldId id="286" r:id="rId23"/>
    <p:sldId id="287" r:id="rId24"/>
    <p:sldId id="790" r:id="rId25"/>
    <p:sldId id="786" r:id="rId26"/>
    <p:sldId id="789" r:id="rId27"/>
    <p:sldId id="288" r:id="rId28"/>
    <p:sldId id="290" r:id="rId29"/>
    <p:sldId id="291" r:id="rId30"/>
    <p:sldId id="292" r:id="rId31"/>
    <p:sldId id="293" r:id="rId32"/>
    <p:sldId id="466" r:id="rId33"/>
    <p:sldId id="467" r:id="rId34"/>
    <p:sldId id="469" r:id="rId35"/>
    <p:sldId id="608" r:id="rId36"/>
    <p:sldId id="609" r:id="rId37"/>
    <p:sldId id="610" r:id="rId38"/>
    <p:sldId id="611" r:id="rId39"/>
    <p:sldId id="612" r:id="rId40"/>
    <p:sldId id="808" r:id="rId41"/>
    <p:sldId id="317" r:id="rId42"/>
    <p:sldId id="662" r:id="rId43"/>
    <p:sldId id="258" r:id="rId44"/>
    <p:sldId id="324" r:id="rId45"/>
    <p:sldId id="259" r:id="rId46"/>
    <p:sldId id="325" r:id="rId47"/>
    <p:sldId id="326" r:id="rId48"/>
    <p:sldId id="262" r:id="rId49"/>
    <p:sldId id="263" r:id="rId50"/>
    <p:sldId id="264" r:id="rId51"/>
    <p:sldId id="266" r:id="rId52"/>
    <p:sldId id="330" r:id="rId53"/>
    <p:sldId id="267" r:id="rId54"/>
    <p:sldId id="268" r:id="rId55"/>
    <p:sldId id="332" r:id="rId56"/>
    <p:sldId id="269" r:id="rId57"/>
    <p:sldId id="663" r:id="rId58"/>
    <p:sldId id="270" r:id="rId59"/>
    <p:sldId id="271" r:id="rId60"/>
    <p:sldId id="799" r:id="rId61"/>
    <p:sldId id="320" r:id="rId62"/>
    <p:sldId id="800" r:id="rId63"/>
    <p:sldId id="321" r:id="rId64"/>
    <p:sldId id="801" r:id="rId65"/>
    <p:sldId id="665" r:id="rId66"/>
    <p:sldId id="331" r:id="rId67"/>
    <p:sldId id="802" r:id="rId68"/>
    <p:sldId id="281" r:id="rId69"/>
    <p:sldId id="803" r:id="rId70"/>
    <p:sldId id="328" r:id="rId71"/>
    <p:sldId id="804" r:id="rId72"/>
    <p:sldId id="282" r:id="rId73"/>
    <p:sldId id="805" r:id="rId74"/>
    <p:sldId id="329" r:id="rId75"/>
    <p:sldId id="333" r:id="rId76"/>
    <p:sldId id="334" r:id="rId77"/>
    <p:sldId id="356" r:id="rId78"/>
    <p:sldId id="335" r:id="rId79"/>
    <p:sldId id="336"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806" r:id="rId96"/>
    <p:sldId id="355" r:id="rId97"/>
    <p:sldId id="667" r:id="rId98"/>
    <p:sldId id="670" r:id="rId99"/>
    <p:sldId id="672" r:id="rId100"/>
    <p:sldId id="671" r:id="rId101"/>
    <p:sldId id="669" r:id="rId102"/>
    <p:sldId id="359" r:id="rId103"/>
    <p:sldId id="673" r:id="rId104"/>
    <p:sldId id="674" r:id="rId105"/>
    <p:sldId id="309" r:id="rId106"/>
    <p:sldId id="310" r:id="rId107"/>
    <p:sldId id="782" r:id="rId108"/>
    <p:sldId id="783" r:id="rId109"/>
    <p:sldId id="784" r:id="rId110"/>
    <p:sldId id="311" r:id="rId111"/>
    <p:sldId id="365" r:id="rId112"/>
    <p:sldId id="366" r:id="rId113"/>
    <p:sldId id="367" r:id="rId114"/>
    <p:sldId id="368" r:id="rId115"/>
    <p:sldId id="369" r:id="rId116"/>
    <p:sldId id="370" r:id="rId117"/>
    <p:sldId id="613" r:id="rId118"/>
    <p:sldId id="813" r:id="rId119"/>
    <p:sldId id="614" r:id="rId120"/>
    <p:sldId id="371" r:id="rId121"/>
    <p:sldId id="372" r:id="rId122"/>
    <p:sldId id="373" r:id="rId123"/>
    <p:sldId id="374" r:id="rId124"/>
    <p:sldId id="375" r:id="rId125"/>
    <p:sldId id="376" r:id="rId126"/>
    <p:sldId id="785" r:id="rId127"/>
    <p:sldId id="377" r:id="rId128"/>
    <p:sldId id="378" r:id="rId129"/>
    <p:sldId id="379" r:id="rId130"/>
    <p:sldId id="380" r:id="rId131"/>
    <p:sldId id="381" r:id="rId132"/>
    <p:sldId id="382" r:id="rId133"/>
    <p:sldId id="383" r:id="rId134"/>
    <p:sldId id="458" r:id="rId135"/>
    <p:sldId id="384" r:id="rId136"/>
    <p:sldId id="385" r:id="rId137"/>
    <p:sldId id="615" r:id="rId138"/>
    <p:sldId id="386" r:id="rId139"/>
    <p:sldId id="408" r:id="rId140"/>
    <p:sldId id="405" r:id="rId141"/>
    <p:sldId id="811" r:id="rId142"/>
    <p:sldId id="675" r:id="rId143"/>
    <p:sldId id="727" r:id="rId144"/>
    <p:sldId id="316" r:id="rId145"/>
    <p:sldId id="794" r:id="rId146"/>
    <p:sldId id="796" r:id="rId147"/>
    <p:sldId id="797" r:id="rId148"/>
    <p:sldId id="795" r:id="rId149"/>
    <p:sldId id="402" r:id="rId150"/>
    <p:sldId id="815" r:id="rId151"/>
    <p:sldId id="812" r:id="rId152"/>
    <p:sldId id="354" r:id="rId153"/>
    <p:sldId id="257" r:id="rId154"/>
  </p:sldIdLst>
  <p:sldSz cx="12192000" cy="6858000"/>
  <p:notesSz cx="7315200" cy="9601200"/>
  <p:custDataLst>
    <p:tags r:id="rId1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B9612-B98F-D79A-C47D-DCDCB5FE4128}" name="Jones, Lakia C" initials="JLC" userId="S::lakia.jones@dhhs.nc.gov::c0eeabb4-a280-4c9a-8edd-38b283ea6c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vett, Kristen E" initials="LKE" lastIdx="4" clrIdx="0">
    <p:extLst>
      <p:ext uri="{19B8F6BF-5375-455C-9EA6-DF929625EA0E}">
        <p15:presenceInfo xmlns:p15="http://schemas.microsoft.com/office/powerpoint/2012/main" userId="S-1-5-21-2744878847-1876734302-662453930-594719" providerId="AD"/>
      </p:ext>
    </p:extLst>
  </p:cmAuthor>
  <p:cmAuthor id="2" name="Tyson, Hannah M" initials="THM" lastIdx="35" clrIdx="1">
    <p:extLst>
      <p:ext uri="{19B8F6BF-5375-455C-9EA6-DF929625EA0E}">
        <p15:presenceInfo xmlns:p15="http://schemas.microsoft.com/office/powerpoint/2012/main" userId="S-1-5-21-2744878847-1876734302-662453930-614433" providerId="AD"/>
      </p:ext>
    </p:extLst>
  </p:cmAuthor>
  <p:cmAuthor id="3" name="Parmar, Bhuvana R" initials="PBR" lastIdx="1" clrIdx="2">
    <p:extLst>
      <p:ext uri="{19B8F6BF-5375-455C-9EA6-DF929625EA0E}">
        <p15:presenceInfo xmlns:p15="http://schemas.microsoft.com/office/powerpoint/2012/main" userId="S::Bhuvana.Parmar@dhhs.nc.gov::be483a42-043d-480a-b6ef-e9ae3f316d46" providerId="AD"/>
      </p:ext>
    </p:extLst>
  </p:cmAuthor>
  <p:cmAuthor id="4" name="Cheek, Sue" initials="CS" lastIdx="2" clrIdx="3">
    <p:extLst>
      <p:ext uri="{19B8F6BF-5375-455C-9EA6-DF929625EA0E}">
        <p15:presenceInfo xmlns:p15="http://schemas.microsoft.com/office/powerpoint/2012/main" userId="S::sue.cheek@dhhs.nc.gov::1e962c4a-a326-4b3f-8a61-0fa425686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8909" autoAdjust="0"/>
  </p:normalViewPr>
  <p:slideViewPr>
    <p:cSldViewPr>
      <p:cViewPr varScale="1">
        <p:scale>
          <a:sx n="52" d="100"/>
          <a:sy n="52" d="100"/>
        </p:scale>
        <p:origin x="1350" y="6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95" d="100"/>
          <a:sy n="95" d="100"/>
        </p:scale>
        <p:origin x="352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ags" Target="tags/tag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9AAC04-6710-4D56-8054-18319C1C87E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75ECBDB-55E8-4514-865D-D91BDBDEA5EB}">
      <dgm:prSet phldrT="[Text]"/>
      <dgm:spPr/>
      <dgm:t>
        <a:bodyPr/>
        <a:lstStyle/>
        <a:p>
          <a:r>
            <a:rPr lang="en-US" dirty="0">
              <a:latin typeface="+mj-lt"/>
            </a:rPr>
            <a:t>NC WIC Approved Products Nutrition Criteria</a:t>
          </a:r>
        </a:p>
      </dgm:t>
    </dgm:pt>
    <dgm:pt modelId="{616342E9-6C6D-4212-AF0C-8286F5379D0E}" type="parTrans" cxnId="{3E1033B4-E25E-411E-879C-2845B8962926}">
      <dgm:prSet/>
      <dgm:spPr/>
      <dgm:t>
        <a:bodyPr/>
        <a:lstStyle/>
        <a:p>
          <a:endParaRPr lang="en-US"/>
        </a:p>
      </dgm:t>
    </dgm:pt>
    <dgm:pt modelId="{500FEDEF-47E4-457E-9D8F-5BFE88CCF0B4}" type="sibTrans" cxnId="{3E1033B4-E25E-411E-879C-2845B8962926}">
      <dgm:prSet/>
      <dgm:spPr/>
      <dgm:t>
        <a:bodyPr/>
        <a:lstStyle/>
        <a:p>
          <a:endParaRPr lang="en-US"/>
        </a:p>
      </dgm:t>
    </dgm:pt>
    <dgm:pt modelId="{9F45933C-204A-40E9-BBE5-CCD6E0A94E44}">
      <dgm:prSet phldrT="[Text]"/>
      <dgm:spPr/>
      <dgm:t>
        <a:bodyPr/>
        <a:lstStyle/>
        <a:p>
          <a:r>
            <a:rPr lang="en-US" dirty="0">
              <a:latin typeface="+mj-lt"/>
            </a:rPr>
            <a:t>UPC Submission</a:t>
          </a:r>
        </a:p>
      </dgm:t>
    </dgm:pt>
    <dgm:pt modelId="{924D2619-7453-43E1-A841-768000C0342F}" type="parTrans" cxnId="{FC045C91-D8FD-499D-8AFE-621FD4C6EF75}">
      <dgm:prSet/>
      <dgm:spPr/>
      <dgm:t>
        <a:bodyPr/>
        <a:lstStyle/>
        <a:p>
          <a:endParaRPr lang="en-US"/>
        </a:p>
      </dgm:t>
    </dgm:pt>
    <dgm:pt modelId="{FEE60AEC-F3DB-42BA-9154-BA2371088350}" type="sibTrans" cxnId="{FC045C91-D8FD-499D-8AFE-621FD4C6EF75}">
      <dgm:prSet/>
      <dgm:spPr/>
      <dgm:t>
        <a:bodyPr/>
        <a:lstStyle/>
        <a:p>
          <a:endParaRPr lang="en-US"/>
        </a:p>
      </dgm:t>
    </dgm:pt>
    <dgm:pt modelId="{4977890C-9367-4B5A-8C95-32C23F31E33D}">
      <dgm:prSet phldrT="[Text]"/>
      <dgm:spPr/>
      <dgm:t>
        <a:bodyPr/>
        <a:lstStyle/>
        <a:p>
          <a:r>
            <a:rPr lang="en-US" dirty="0">
              <a:latin typeface="+mj-lt"/>
            </a:rPr>
            <a:t>NC WIC  APL</a:t>
          </a:r>
        </a:p>
      </dgm:t>
    </dgm:pt>
    <dgm:pt modelId="{32903683-5CC4-48B7-A269-B0A23DFE5FFB}" type="parTrans" cxnId="{CCD05B9E-DEF1-404D-A9DF-5011F087C13A}">
      <dgm:prSet/>
      <dgm:spPr/>
      <dgm:t>
        <a:bodyPr/>
        <a:lstStyle/>
        <a:p>
          <a:endParaRPr lang="en-US"/>
        </a:p>
      </dgm:t>
    </dgm:pt>
    <dgm:pt modelId="{C591B452-66A7-4077-9899-6912B0BE86FD}" type="sibTrans" cxnId="{CCD05B9E-DEF1-404D-A9DF-5011F087C13A}">
      <dgm:prSet/>
      <dgm:spPr/>
      <dgm:t>
        <a:bodyPr/>
        <a:lstStyle/>
        <a:p>
          <a:endParaRPr lang="en-US"/>
        </a:p>
      </dgm:t>
    </dgm:pt>
    <dgm:pt modelId="{694FB03F-72FA-4B4E-903D-F388B13E851F}" type="pres">
      <dgm:prSet presAssocID="{819AAC04-6710-4D56-8054-18319C1C87E5}" presName="rootnode" presStyleCnt="0">
        <dgm:presLayoutVars>
          <dgm:chMax/>
          <dgm:chPref/>
          <dgm:dir/>
          <dgm:animLvl val="lvl"/>
        </dgm:presLayoutVars>
      </dgm:prSet>
      <dgm:spPr/>
    </dgm:pt>
    <dgm:pt modelId="{C7771DEE-AD5B-4462-92C8-5539E15D8C1E}" type="pres">
      <dgm:prSet presAssocID="{D75ECBDB-55E8-4514-865D-D91BDBDEA5EB}" presName="composite" presStyleCnt="0"/>
      <dgm:spPr/>
    </dgm:pt>
    <dgm:pt modelId="{F7614249-2C28-4EE0-AE51-1A7349EF55C8}" type="pres">
      <dgm:prSet presAssocID="{D75ECBDB-55E8-4514-865D-D91BDBDEA5EB}" presName="LShape" presStyleLbl="alignNode1" presStyleIdx="0" presStyleCnt="5" custScaleX="182484" custLinFactNeighborX="26352" custLinFactNeighborY="-379"/>
      <dgm:spPr/>
    </dgm:pt>
    <dgm:pt modelId="{EA8C0CA7-DE33-4D7D-9BA0-9B3DCAC2E4A0}" type="pres">
      <dgm:prSet presAssocID="{D75ECBDB-55E8-4514-865D-D91BDBDEA5EB}" presName="ParentText" presStyleLbl="revTx" presStyleIdx="0" presStyleCnt="3" custScaleX="180311" custLinFactNeighborX="35841" custLinFactNeighborY="6626">
        <dgm:presLayoutVars>
          <dgm:chMax val="0"/>
          <dgm:chPref val="0"/>
          <dgm:bulletEnabled val="1"/>
        </dgm:presLayoutVars>
      </dgm:prSet>
      <dgm:spPr/>
    </dgm:pt>
    <dgm:pt modelId="{74ED6A54-FEE9-452C-B65E-EB0CCC5F210A}" type="pres">
      <dgm:prSet presAssocID="{D75ECBDB-55E8-4514-865D-D91BDBDEA5EB}" presName="Triangle" presStyleLbl="alignNode1" presStyleIdx="1" presStyleCnt="5" custLinFactX="163816" custLinFactNeighborX="200000" custLinFactNeighborY="30013"/>
      <dgm:spPr/>
    </dgm:pt>
    <dgm:pt modelId="{573A625C-3552-45FD-BB75-12AC8F3F3A30}" type="pres">
      <dgm:prSet presAssocID="{500FEDEF-47E4-457E-9D8F-5BFE88CCF0B4}" presName="sibTrans" presStyleCnt="0"/>
      <dgm:spPr/>
    </dgm:pt>
    <dgm:pt modelId="{276B0B5E-DCBF-47E6-8D8F-82E3DD16959B}" type="pres">
      <dgm:prSet presAssocID="{500FEDEF-47E4-457E-9D8F-5BFE88CCF0B4}" presName="space" presStyleCnt="0"/>
      <dgm:spPr/>
    </dgm:pt>
    <dgm:pt modelId="{1B4A883D-9EB4-4E20-8490-545ADBA0C4E5}" type="pres">
      <dgm:prSet presAssocID="{9F45933C-204A-40E9-BBE5-CCD6E0A94E44}" presName="composite" presStyleCnt="0"/>
      <dgm:spPr/>
    </dgm:pt>
    <dgm:pt modelId="{77AED090-F66A-429F-B478-9F4810EA34A7}" type="pres">
      <dgm:prSet presAssocID="{9F45933C-204A-40E9-BBE5-CCD6E0A94E44}" presName="LShape" presStyleLbl="alignNode1" presStyleIdx="2" presStyleCnt="5" custLinFactNeighborX="37324" custLinFactNeighborY="-6678"/>
      <dgm:spPr/>
    </dgm:pt>
    <dgm:pt modelId="{34EFB00E-4690-4648-8CC4-530E1D6A656A}" type="pres">
      <dgm:prSet presAssocID="{9F45933C-204A-40E9-BBE5-CCD6E0A94E44}" presName="ParentText" presStyleLbl="revTx" presStyleIdx="1" presStyleCnt="3" custLinFactNeighborX="44760" custLinFactNeighborY="1834">
        <dgm:presLayoutVars>
          <dgm:chMax val="0"/>
          <dgm:chPref val="0"/>
          <dgm:bulletEnabled val="1"/>
        </dgm:presLayoutVars>
      </dgm:prSet>
      <dgm:spPr/>
    </dgm:pt>
    <dgm:pt modelId="{8A12181F-267E-4367-A483-9795A3F1B6B5}" type="pres">
      <dgm:prSet presAssocID="{9F45933C-204A-40E9-BBE5-CCD6E0A94E44}" presName="Triangle" presStyleLbl="alignNode1" presStyleIdx="3" presStyleCnt="5" custLinFactX="100000" custLinFactNeighborX="112059" custLinFactNeighborY="19384"/>
      <dgm:spPr/>
    </dgm:pt>
    <dgm:pt modelId="{14F6BCAF-C83E-4E9A-AAD1-88E5546ADA28}" type="pres">
      <dgm:prSet presAssocID="{FEE60AEC-F3DB-42BA-9154-BA2371088350}" presName="sibTrans" presStyleCnt="0"/>
      <dgm:spPr/>
    </dgm:pt>
    <dgm:pt modelId="{86FDA3D5-AD6C-4997-BAA2-9E6A0C493B5C}" type="pres">
      <dgm:prSet presAssocID="{FEE60AEC-F3DB-42BA-9154-BA2371088350}" presName="space" presStyleCnt="0"/>
      <dgm:spPr/>
    </dgm:pt>
    <dgm:pt modelId="{549E3DC2-73F7-49D8-BBD7-3A27500A2C5C}" type="pres">
      <dgm:prSet presAssocID="{4977890C-9367-4B5A-8C95-32C23F31E33D}" presName="composite" presStyleCnt="0"/>
      <dgm:spPr/>
    </dgm:pt>
    <dgm:pt modelId="{E271C592-1C48-4E38-9324-53E47B008D8D}" type="pres">
      <dgm:prSet presAssocID="{4977890C-9367-4B5A-8C95-32C23F31E33D}" presName="LShape" presStyleLbl="alignNode1" presStyleIdx="4" presStyleCnt="5" custScaleX="129260" custScaleY="108125" custLinFactNeighborX="-25727" custLinFactNeighborY="-43178"/>
      <dgm:spPr/>
    </dgm:pt>
    <dgm:pt modelId="{6F98D018-99FA-4386-8006-2A2EBB605EC5}" type="pres">
      <dgm:prSet presAssocID="{4977890C-9367-4B5A-8C95-32C23F31E33D}" presName="ParentText" presStyleLbl="revTx" presStyleIdx="2" presStyleCnt="3" custScaleX="142558" custLinFactNeighborX="-19993" custLinFactNeighborY="-24610">
        <dgm:presLayoutVars>
          <dgm:chMax val="0"/>
          <dgm:chPref val="0"/>
          <dgm:bulletEnabled val="1"/>
        </dgm:presLayoutVars>
      </dgm:prSet>
      <dgm:spPr/>
    </dgm:pt>
  </dgm:ptLst>
  <dgm:cxnLst>
    <dgm:cxn modelId="{C411701C-B86C-4107-BAEC-2B17B1FA6F1B}" type="presOf" srcId="{D75ECBDB-55E8-4514-865D-D91BDBDEA5EB}" destId="{EA8C0CA7-DE33-4D7D-9BA0-9B3DCAC2E4A0}" srcOrd="0" destOrd="0" presId="urn:microsoft.com/office/officeart/2009/3/layout/StepUpProcess"/>
    <dgm:cxn modelId="{07FC2C5D-6482-4250-8F6E-7629AD7D4927}" type="presOf" srcId="{819AAC04-6710-4D56-8054-18319C1C87E5}" destId="{694FB03F-72FA-4B4E-903D-F388B13E851F}" srcOrd="0" destOrd="0" presId="urn:microsoft.com/office/officeart/2009/3/layout/StepUpProcess"/>
    <dgm:cxn modelId="{6D0C6446-4354-461B-9CE0-E2DCAD67A160}" type="presOf" srcId="{4977890C-9367-4B5A-8C95-32C23F31E33D}" destId="{6F98D018-99FA-4386-8006-2A2EBB605EC5}" srcOrd="0" destOrd="0" presId="urn:microsoft.com/office/officeart/2009/3/layout/StepUpProcess"/>
    <dgm:cxn modelId="{FC045C91-D8FD-499D-8AFE-621FD4C6EF75}" srcId="{819AAC04-6710-4D56-8054-18319C1C87E5}" destId="{9F45933C-204A-40E9-BBE5-CCD6E0A94E44}" srcOrd="1" destOrd="0" parTransId="{924D2619-7453-43E1-A841-768000C0342F}" sibTransId="{FEE60AEC-F3DB-42BA-9154-BA2371088350}"/>
    <dgm:cxn modelId="{CCD05B9E-DEF1-404D-A9DF-5011F087C13A}" srcId="{819AAC04-6710-4D56-8054-18319C1C87E5}" destId="{4977890C-9367-4B5A-8C95-32C23F31E33D}" srcOrd="2" destOrd="0" parTransId="{32903683-5CC4-48B7-A269-B0A23DFE5FFB}" sibTransId="{C591B452-66A7-4077-9899-6912B0BE86FD}"/>
    <dgm:cxn modelId="{D27F5AA3-F963-41FE-ACF9-4B5601626F02}" type="presOf" srcId="{9F45933C-204A-40E9-BBE5-CCD6E0A94E44}" destId="{34EFB00E-4690-4648-8CC4-530E1D6A656A}" srcOrd="0" destOrd="0" presId="urn:microsoft.com/office/officeart/2009/3/layout/StepUpProcess"/>
    <dgm:cxn modelId="{3E1033B4-E25E-411E-879C-2845B8962926}" srcId="{819AAC04-6710-4D56-8054-18319C1C87E5}" destId="{D75ECBDB-55E8-4514-865D-D91BDBDEA5EB}" srcOrd="0" destOrd="0" parTransId="{616342E9-6C6D-4212-AF0C-8286F5379D0E}" sibTransId="{500FEDEF-47E4-457E-9D8F-5BFE88CCF0B4}"/>
    <dgm:cxn modelId="{42B2F9A4-D141-4EE0-859F-49145E47D1D9}" type="presParOf" srcId="{694FB03F-72FA-4B4E-903D-F388B13E851F}" destId="{C7771DEE-AD5B-4462-92C8-5539E15D8C1E}" srcOrd="0" destOrd="0" presId="urn:microsoft.com/office/officeart/2009/3/layout/StepUpProcess"/>
    <dgm:cxn modelId="{6585C843-FC7A-42E2-BC99-2C64C2F84329}" type="presParOf" srcId="{C7771DEE-AD5B-4462-92C8-5539E15D8C1E}" destId="{F7614249-2C28-4EE0-AE51-1A7349EF55C8}" srcOrd="0" destOrd="0" presId="urn:microsoft.com/office/officeart/2009/3/layout/StepUpProcess"/>
    <dgm:cxn modelId="{ADE9C040-401D-4BE7-8B1A-500CAB1CD80A}" type="presParOf" srcId="{C7771DEE-AD5B-4462-92C8-5539E15D8C1E}" destId="{EA8C0CA7-DE33-4D7D-9BA0-9B3DCAC2E4A0}" srcOrd="1" destOrd="0" presId="urn:microsoft.com/office/officeart/2009/3/layout/StepUpProcess"/>
    <dgm:cxn modelId="{FC6FAB89-07B7-4451-AC52-A8D24EA9B48B}" type="presParOf" srcId="{C7771DEE-AD5B-4462-92C8-5539E15D8C1E}" destId="{74ED6A54-FEE9-452C-B65E-EB0CCC5F210A}" srcOrd="2" destOrd="0" presId="urn:microsoft.com/office/officeart/2009/3/layout/StepUpProcess"/>
    <dgm:cxn modelId="{7C400F63-E34D-496A-9A75-C34F70FD85C2}" type="presParOf" srcId="{694FB03F-72FA-4B4E-903D-F388B13E851F}" destId="{573A625C-3552-45FD-BB75-12AC8F3F3A30}" srcOrd="1" destOrd="0" presId="urn:microsoft.com/office/officeart/2009/3/layout/StepUpProcess"/>
    <dgm:cxn modelId="{4420DFEB-6261-417F-9369-5C26B1D0A7F4}" type="presParOf" srcId="{573A625C-3552-45FD-BB75-12AC8F3F3A30}" destId="{276B0B5E-DCBF-47E6-8D8F-82E3DD16959B}" srcOrd="0" destOrd="0" presId="urn:microsoft.com/office/officeart/2009/3/layout/StepUpProcess"/>
    <dgm:cxn modelId="{56630974-BF76-40E6-880C-6D9BBB571279}" type="presParOf" srcId="{694FB03F-72FA-4B4E-903D-F388B13E851F}" destId="{1B4A883D-9EB4-4E20-8490-545ADBA0C4E5}" srcOrd="2" destOrd="0" presId="urn:microsoft.com/office/officeart/2009/3/layout/StepUpProcess"/>
    <dgm:cxn modelId="{8E8D08EF-85A7-442E-92ED-BBB40A854EB5}" type="presParOf" srcId="{1B4A883D-9EB4-4E20-8490-545ADBA0C4E5}" destId="{77AED090-F66A-429F-B478-9F4810EA34A7}" srcOrd="0" destOrd="0" presId="urn:microsoft.com/office/officeart/2009/3/layout/StepUpProcess"/>
    <dgm:cxn modelId="{C6D77FD9-ED01-4B97-9E94-21FABE0C99E3}" type="presParOf" srcId="{1B4A883D-9EB4-4E20-8490-545ADBA0C4E5}" destId="{34EFB00E-4690-4648-8CC4-530E1D6A656A}" srcOrd="1" destOrd="0" presId="urn:microsoft.com/office/officeart/2009/3/layout/StepUpProcess"/>
    <dgm:cxn modelId="{AE3416C4-101E-412D-95AF-D27F925C2134}" type="presParOf" srcId="{1B4A883D-9EB4-4E20-8490-545ADBA0C4E5}" destId="{8A12181F-267E-4367-A483-9795A3F1B6B5}" srcOrd="2" destOrd="0" presId="urn:microsoft.com/office/officeart/2009/3/layout/StepUpProcess"/>
    <dgm:cxn modelId="{F339C5C8-8DB8-4290-AB01-2BF1FA4D4772}" type="presParOf" srcId="{694FB03F-72FA-4B4E-903D-F388B13E851F}" destId="{14F6BCAF-C83E-4E9A-AAD1-88E5546ADA28}" srcOrd="3" destOrd="0" presId="urn:microsoft.com/office/officeart/2009/3/layout/StepUpProcess"/>
    <dgm:cxn modelId="{549EEB39-6C13-44F9-B2BE-0A31BB5509A2}" type="presParOf" srcId="{14F6BCAF-C83E-4E9A-AAD1-88E5546ADA28}" destId="{86FDA3D5-AD6C-4997-BAA2-9E6A0C493B5C}" srcOrd="0" destOrd="0" presId="urn:microsoft.com/office/officeart/2009/3/layout/StepUpProcess"/>
    <dgm:cxn modelId="{D28DA153-092F-4F45-8591-DCFB867E02C6}" type="presParOf" srcId="{694FB03F-72FA-4B4E-903D-F388B13E851F}" destId="{549E3DC2-73F7-49D8-BBD7-3A27500A2C5C}" srcOrd="4" destOrd="0" presId="urn:microsoft.com/office/officeart/2009/3/layout/StepUpProcess"/>
    <dgm:cxn modelId="{76473D84-723A-49AA-8ABA-8038953FD480}" type="presParOf" srcId="{549E3DC2-73F7-49D8-BBD7-3A27500A2C5C}" destId="{E271C592-1C48-4E38-9324-53E47B008D8D}" srcOrd="0" destOrd="0" presId="urn:microsoft.com/office/officeart/2009/3/layout/StepUpProcess"/>
    <dgm:cxn modelId="{F6F17DD7-C972-468A-8FD9-17BCB6B5386C}" type="presParOf" srcId="{549E3DC2-73F7-49D8-BBD7-3A27500A2C5C}" destId="{6F98D018-99FA-4386-8006-2A2EBB605EC5}" srcOrd="1" destOrd="0" presId="urn:microsoft.com/office/officeart/2009/3/layout/StepUpProcess"/>
  </dgm:cxnLst>
  <dgm:bg>
    <a:solidFill>
      <a:schemeClr val="bg1">
        <a:lumMod val="9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14249-2C28-4EE0-AE51-1A7349EF55C8}">
      <dsp:nvSpPr>
        <dsp:cNvPr id="0" name=""/>
        <dsp:cNvSpPr/>
      </dsp:nvSpPr>
      <dsp:spPr>
        <a:xfrm rot="5400000">
          <a:off x="1373750" y="675219"/>
          <a:ext cx="941245" cy="285808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C0CA7-DE33-4D7D-9BA0-9B3DCAC2E4A0}">
      <dsp:nvSpPr>
        <dsp:cNvPr id="0" name=""/>
        <dsp:cNvSpPr/>
      </dsp:nvSpPr>
      <dsp:spPr>
        <a:xfrm>
          <a:off x="742899" y="1874808"/>
          <a:ext cx="2549568" cy="123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NC WIC Approved Products Nutrition Criteria</a:t>
          </a:r>
        </a:p>
      </dsp:txBody>
      <dsp:txXfrm>
        <a:off x="742899" y="1874808"/>
        <a:ext cx="2549568" cy="1239439"/>
      </dsp:txXfrm>
    </dsp:sp>
    <dsp:sp modelId="{74ED6A54-FEE9-452C-B65E-EB0CCC5F210A}">
      <dsp:nvSpPr>
        <dsp:cNvPr id="0" name=""/>
        <dsp:cNvSpPr/>
      </dsp:nvSpPr>
      <dsp:spPr>
        <a:xfrm>
          <a:off x="2921722" y="1289489"/>
          <a:ext cx="266789" cy="2667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ED090-F66A-429F-B478-9F4810EA34A7}">
      <dsp:nvSpPr>
        <dsp:cNvPr id="0" name=""/>
        <dsp:cNvSpPr/>
      </dsp:nvSpPr>
      <dsp:spPr>
        <a:xfrm rot="5400000">
          <a:off x="3919385" y="833531"/>
          <a:ext cx="941245" cy="156621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FB00E-4690-4648-8CC4-530E1D6A656A}">
      <dsp:nvSpPr>
        <dsp:cNvPr id="0" name=""/>
        <dsp:cNvSpPr/>
      </dsp:nvSpPr>
      <dsp:spPr>
        <a:xfrm>
          <a:off x="3810595" y="1387078"/>
          <a:ext cx="1413984" cy="123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UPC Submission</a:t>
          </a:r>
        </a:p>
      </dsp:txBody>
      <dsp:txXfrm>
        <a:off x="3810595" y="1387078"/>
        <a:ext cx="1413984" cy="1239439"/>
      </dsp:txXfrm>
    </dsp:sp>
    <dsp:sp modelId="{8A12181F-267E-4367-A483-9795A3F1B6B5}">
      <dsp:nvSpPr>
        <dsp:cNvPr id="0" name=""/>
        <dsp:cNvSpPr/>
      </dsp:nvSpPr>
      <dsp:spPr>
        <a:xfrm>
          <a:off x="4890641" y="832796"/>
          <a:ext cx="266789" cy="2667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1C592-1C48-4E38-9324-53E47B008D8D}">
      <dsp:nvSpPr>
        <dsp:cNvPr id="0" name=""/>
        <dsp:cNvSpPr/>
      </dsp:nvSpPr>
      <dsp:spPr>
        <a:xfrm rot="5400000">
          <a:off x="6142500" y="-167495"/>
          <a:ext cx="1017721" cy="202448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8D018-99FA-4386-8006-2A2EBB605EC5}">
      <dsp:nvSpPr>
        <dsp:cNvPr id="0" name=""/>
        <dsp:cNvSpPr/>
      </dsp:nvSpPr>
      <dsp:spPr>
        <a:xfrm>
          <a:off x="5842980" y="630985"/>
          <a:ext cx="2015747" cy="123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NC WIC  APL</a:t>
          </a:r>
        </a:p>
      </dsp:txBody>
      <dsp:txXfrm>
        <a:off x="5842980" y="630985"/>
        <a:ext cx="2015747" cy="123943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7A0B11-8ABB-4F94-900B-3677676FDEDE}"/>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0D5C7A0-FEE5-4446-9953-EF3710BCA362}" type="slidenum">
              <a:rPr lang="en-US" smtClean="0"/>
              <a:t>‹#›</a:t>
            </a:fld>
            <a:endParaRPr lang="en-US"/>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EB2A88-893C-4151-9A9B-710AE4B16141}"/>
              </a:ext>
            </a:extLst>
          </p:cNvPr>
          <p:cNvSpPr>
            <a:spLocks noGrp="1"/>
          </p:cNvSpPr>
          <p:nvPr>
            <p:ph type="body" sz="quarter" idx="3"/>
          </p:nvPr>
        </p:nvSpPr>
        <p:spPr>
          <a:xfrm>
            <a:off x="371583" y="4343401"/>
            <a:ext cx="6371415" cy="4031759"/>
          </a:xfrm>
          <a:prstGeom prst="rect">
            <a:avLst/>
          </a:prstGeom>
        </p:spPr>
        <p:txBody>
          <a:bodyPr vert="horz" lIns="98374" tIns="49187" rIns="98374" bIns="4918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Image Placeholder 5">
            <a:extLst>
              <a:ext uri="{FF2B5EF4-FFF2-40B4-BE49-F238E27FC236}">
                <a16:creationId xmlns:a16="http://schemas.microsoft.com/office/drawing/2014/main" id="{35F2394C-C86F-4F12-8A1E-F7A42C3290F2}"/>
              </a:ext>
            </a:extLst>
          </p:cNvPr>
          <p:cNvSpPr>
            <a:spLocks noGrp="1" noRot="1" noChangeAspect="1"/>
          </p:cNvSpPr>
          <p:nvPr>
            <p:ph type="sldImg" idx="2"/>
          </p:nvPr>
        </p:nvSpPr>
        <p:spPr>
          <a:xfrm>
            <a:off x="484188" y="762000"/>
            <a:ext cx="6145212" cy="3455988"/>
          </a:xfrm>
          <a:prstGeom prst="rect">
            <a:avLst/>
          </a:prstGeom>
          <a:noFill/>
          <a:ln w="12700">
            <a:solidFill>
              <a:prstClr val="black"/>
            </a:solidFill>
          </a:ln>
        </p:spPr>
        <p:txBody>
          <a:bodyPr vert="horz" lIns="98374" tIns="49187" rIns="98374" bIns="49187" rtlCol="0" anchor="ctr"/>
          <a:lstStyle/>
          <a:p>
            <a:endParaRPr lang="en-US" dirty="0"/>
          </a:p>
        </p:txBody>
      </p:sp>
      <p:sp>
        <p:nvSpPr>
          <p:cNvPr id="8" name="Slide Number Placeholder 7">
            <a:extLst>
              <a:ext uri="{FF2B5EF4-FFF2-40B4-BE49-F238E27FC236}">
                <a16:creationId xmlns:a16="http://schemas.microsoft.com/office/drawing/2014/main" id="{46936804-1DFD-4552-95A8-CF7ECD8845F3}"/>
              </a:ext>
            </a:extLst>
          </p:cNvPr>
          <p:cNvSpPr>
            <a:spLocks noGrp="1"/>
          </p:cNvSpPr>
          <p:nvPr>
            <p:ph type="sldNum" sz="quarter" idx="5"/>
          </p:nvPr>
        </p:nvSpPr>
        <p:spPr>
          <a:xfrm>
            <a:off x="3863299" y="9088131"/>
            <a:ext cx="3451903" cy="513071"/>
          </a:xfrm>
          <a:prstGeom prst="rect">
            <a:avLst/>
          </a:prstGeom>
        </p:spPr>
        <p:txBody>
          <a:bodyPr vert="horz" lIns="98374" tIns="49187" rIns="98374" bIns="49187" rtlCol="0" anchor="b"/>
          <a:lstStyle>
            <a:lvl1pPr algn="r">
              <a:defRPr sz="1200">
                <a:latin typeface="Constantia" panose="02030602050306030303" pitchFamily="18" charset="0"/>
              </a:defRPr>
            </a:lvl1pPr>
          </a:lstStyle>
          <a:p>
            <a:fld id="{1D142F51-8B2E-4BFF-8E0F-E8BEB853D015}" type="slidenum">
              <a:rPr lang="en-US" smtClean="0"/>
              <a:pPr/>
              <a:t>‹#›</a:t>
            </a:fld>
            <a:endParaRPr lang="en-US"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400" kern="1200">
        <a:solidFill>
          <a:schemeClr val="tx1"/>
        </a:solidFill>
        <a:latin typeface="Constantia (Body)"/>
        <a:ea typeface="+mn-ea"/>
        <a:cs typeface="+mn-cs"/>
      </a:defRPr>
    </a:lvl1pPr>
    <a:lvl2pPr marL="609493" algn="l" defTabSz="1218987" rtl="0" eaLnBrk="1" latinLnBrk="0" hangingPunct="1">
      <a:defRPr sz="1400" kern="1200">
        <a:solidFill>
          <a:schemeClr val="tx1"/>
        </a:solidFill>
        <a:latin typeface="Constantia (Body)"/>
        <a:ea typeface="+mn-ea"/>
        <a:cs typeface="+mn-cs"/>
      </a:defRPr>
    </a:lvl2pPr>
    <a:lvl3pPr marL="1218987" algn="l" defTabSz="1218987" rtl="0" eaLnBrk="1" latinLnBrk="0" hangingPunct="1">
      <a:defRPr sz="1400" kern="1200">
        <a:solidFill>
          <a:schemeClr val="tx1"/>
        </a:solidFill>
        <a:latin typeface="Constantia (Body)"/>
        <a:ea typeface="+mn-ea"/>
        <a:cs typeface="+mn-cs"/>
      </a:defRPr>
    </a:lvl3pPr>
    <a:lvl4pPr marL="1828480" algn="l" defTabSz="1218987" rtl="0" eaLnBrk="1" latinLnBrk="0" hangingPunct="1">
      <a:defRPr sz="1400" kern="1200">
        <a:solidFill>
          <a:schemeClr val="tx1"/>
        </a:solidFill>
        <a:latin typeface="Constantia (Body)"/>
        <a:ea typeface="+mn-ea"/>
        <a:cs typeface="+mn-cs"/>
      </a:defRPr>
    </a:lvl4pPr>
    <a:lvl5pPr marL="2437973" algn="l" defTabSz="1218987" rtl="0" eaLnBrk="1" latinLnBrk="0" hangingPunct="1">
      <a:defRPr sz="1400" kern="1200">
        <a:solidFill>
          <a:schemeClr val="tx1"/>
        </a:solidFill>
        <a:latin typeface="Constantia (Body)"/>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304800"/>
            <a:ext cx="6372225" cy="3584575"/>
          </a:xfrm>
          <a:prstGeom prst="rect">
            <a:avLst/>
          </a:prstGeom>
        </p:spPr>
      </p:sp>
      <p:sp>
        <p:nvSpPr>
          <p:cNvPr id="3" name="Notes Placeholder 2"/>
          <p:cNvSpPr>
            <a:spLocks noGrp="1"/>
          </p:cNvSpPr>
          <p:nvPr>
            <p:ph type="body" idx="1"/>
          </p:nvPr>
        </p:nvSpPr>
        <p:spPr>
          <a:xfrm>
            <a:off x="533401" y="4343403"/>
            <a:ext cx="6372106" cy="4038601"/>
          </a:xfrm>
          <a:prstGeom prst="rect">
            <a:avLst/>
          </a:prstGeom>
        </p:spPr>
        <p:txBody>
          <a:bodyPr/>
          <a:lstStyle/>
          <a:p>
            <a:r>
              <a:rPr lang="en-US" dirty="0">
                <a:latin typeface="Constantia" panose="02030602050306030303" pitchFamily="18" charset="0"/>
                <a:cs typeface="Times New Roman" panose="02020603050405020304" pitchFamily="18" charset="0"/>
              </a:rPr>
              <a:t>Welcome to Annual Vendor Training For Currently Authorized WIC Program Vendors. </a:t>
            </a:r>
            <a:endParaRPr lang="en-US" dirty="0"/>
          </a:p>
        </p:txBody>
      </p:sp>
      <p:sp>
        <p:nvSpPr>
          <p:cNvPr id="4" name="Slide Number Placeholder 3"/>
          <p:cNvSpPr>
            <a:spLocks noGrp="1"/>
          </p:cNvSpPr>
          <p:nvPr>
            <p:ph type="sldNum" sz="quarter" idx="10"/>
          </p:nvPr>
        </p:nvSpPr>
        <p:spPr>
          <a:xfrm>
            <a:off x="3863643" y="9041019"/>
            <a:ext cx="3451558" cy="512056"/>
          </a:xfrm>
          <a:prstGeom prst="rect">
            <a:avLst/>
          </a:prstGeom>
        </p:spPr>
        <p:txBody>
          <a:bodyPr/>
          <a:lstStyle/>
          <a:p>
            <a:fld id="{FE6D8CFE-ECF4-40CA-A6BD-E810C3F58FBB}" type="slidenum">
              <a:rPr lang="en-US" smtClean="0"/>
              <a:t>1</a:t>
            </a:fld>
            <a:endParaRPr lang="en-US" dirty="0"/>
          </a:p>
        </p:txBody>
      </p:sp>
    </p:spTree>
    <p:extLst>
      <p:ext uri="{BB962C8B-B14F-4D97-AF65-F5344CB8AC3E}">
        <p14:creationId xmlns:p14="http://schemas.microsoft.com/office/powerpoint/2010/main" val="428508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algn="r" defTabSz="1084279" eaLnBrk="0" hangingPunct="0">
              <a:spcBef>
                <a:spcPct val="20000"/>
              </a:spcBef>
            </a:pPr>
            <a:r>
              <a:rPr lang="en-US" sz="1200" dirty="0">
                <a:latin typeface="Constantia" panose="02030602050306030303" pitchFamily="18" charset="0"/>
              </a:rPr>
              <a:t>7</a:t>
            </a:r>
          </a:p>
        </p:txBody>
      </p:sp>
      <p:sp>
        <p:nvSpPr>
          <p:cNvPr id="111620" name="Rectangle 2"/>
          <p:cNvSpPr>
            <a:spLocks noGrp="1" noRot="1" noChangeAspect="1" noChangeArrowheads="1" noTextEdit="1"/>
          </p:cNvSpPr>
          <p:nvPr>
            <p:ph type="sldImg"/>
          </p:nvPr>
        </p:nvSpPr>
        <p:spPr>
          <a:xfrm>
            <a:off x="261938" y="330200"/>
            <a:ext cx="6638925" cy="3733800"/>
          </a:xfrm>
          <a:prstGeom prst="rect">
            <a:avLst/>
          </a:prstGeom>
          <a:ln/>
        </p:spPr>
      </p:sp>
      <p:sp>
        <p:nvSpPr>
          <p:cNvPr id="111621" name="Rectangle 3"/>
          <p:cNvSpPr>
            <a:spLocks noGrp="1" noChangeArrowheads="1"/>
          </p:cNvSpPr>
          <p:nvPr>
            <p:ph type="body" idx="1"/>
          </p:nvPr>
        </p:nvSpPr>
        <p:spPr>
          <a:xfrm>
            <a:off x="381000" y="4343400"/>
            <a:ext cx="6334689" cy="4726227"/>
          </a:xfrm>
          <a:prstGeom prst="rect">
            <a:avLst/>
          </a:prstGeom>
          <a:noFill/>
          <a:ln/>
        </p:spPr>
        <p:txBody>
          <a:bodyPr lIns="108336" tIns="54166" rIns="108336" bIns="54166">
            <a:noAutofit/>
          </a:bodyPr>
          <a:lstStyle/>
          <a:p>
            <a:pPr marL="0" marR="0" lvl="0" indent="0" algn="just" defTabSz="1218987" rtl="0" eaLnBrk="1" fontAlgn="auto" latinLnBrk="0" hangingPunct="1">
              <a:lnSpc>
                <a:spcPct val="90000"/>
              </a:lnSpc>
              <a:spcBef>
                <a:spcPts val="0"/>
              </a:spcBef>
              <a:spcAft>
                <a:spcPts val="0"/>
              </a:spcAft>
              <a:buClrTx/>
              <a:buSzTx/>
              <a:buFontTx/>
              <a:buNone/>
              <a:tabLst/>
              <a:defRPr/>
            </a:pPr>
            <a:r>
              <a:rPr lang="en-US" sz="1300" dirty="0"/>
              <a:t>Federal regulations require State WIC Programs to establish competitive pricing and price limitations during the process of vendor authorization. Competitive pricing considers the prices a vendor charges for supplemental foods as compared to the prices charged by other authorized and applicant vendors. Price limitations ensure that a vendor applicant has competitive prices and maintains competitive prices as an authorized vendor. These price limitations are referred to as Not-to-Exceed (NTE) prices. I will be using the acronym NTE throughout the presentation today. </a:t>
            </a:r>
          </a:p>
          <a:p>
            <a:pPr algn="just" eaLnBrk="1" hangingPunct="1">
              <a:lnSpc>
                <a:spcPct val="90000"/>
              </a:lnSpc>
            </a:pPr>
            <a:endParaRPr lang="en-US" sz="1300" dirty="0"/>
          </a:p>
          <a:p>
            <a:pPr algn="just" eaLnBrk="1" hangingPunct="1">
              <a:lnSpc>
                <a:spcPct val="90000"/>
              </a:lnSpc>
            </a:pPr>
            <a:r>
              <a:rPr lang="en-US" sz="1300" dirty="0"/>
              <a:t>Each vendor is assigned to a peer group.</a:t>
            </a:r>
          </a:p>
          <a:p>
            <a:pPr algn="just" eaLnBrk="1" hangingPunct="1">
              <a:lnSpc>
                <a:spcPct val="90000"/>
              </a:lnSpc>
            </a:pPr>
            <a:r>
              <a:rPr lang="en-US" sz="1300" dirty="0"/>
              <a:t>Peer groups have NTEs for each universal product code (UPC) for WIC supplemental foods and contract formula.</a:t>
            </a:r>
          </a:p>
          <a:p>
            <a:pPr algn="just" eaLnBrk="1" hangingPunct="1">
              <a:lnSpc>
                <a:spcPct val="90000"/>
              </a:lnSpc>
            </a:pPr>
            <a:endParaRPr lang="en-US" sz="1300" dirty="0"/>
          </a:p>
          <a:p>
            <a:pPr algn="just" eaLnBrk="1" hangingPunct="1">
              <a:lnSpc>
                <a:spcPct val="90000"/>
              </a:lnSpc>
            </a:pPr>
            <a:r>
              <a:rPr lang="en-US" sz="1300" dirty="0"/>
              <a:t>As I will explain, NTEs will be used for vendor selection </a:t>
            </a:r>
          </a:p>
          <a:p>
            <a:pPr algn="just" eaLnBrk="1" hangingPunct="1">
              <a:lnSpc>
                <a:spcPct val="90000"/>
              </a:lnSpc>
            </a:pPr>
            <a:endParaRPr lang="en-US" sz="1300" dirty="0"/>
          </a:p>
          <a:p>
            <a:pPr algn="just" eaLnBrk="1" hangingPunct="1">
              <a:lnSpc>
                <a:spcPct val="90000"/>
              </a:lnSpc>
            </a:pPr>
            <a:r>
              <a:rPr lang="en-US" sz="1300" dirty="0"/>
              <a:t>Also, the State WIC Agency will not pay or reimburse above the NTE for the individual approved foods.</a:t>
            </a:r>
          </a:p>
          <a:p>
            <a:pPr algn="just" eaLnBrk="1" hangingPunct="1">
              <a:lnSpc>
                <a:spcPct val="90000"/>
              </a:lnSpc>
            </a:pPr>
            <a:r>
              <a:rPr lang="en-US" sz="1300" dirty="0"/>
              <a:t> </a:t>
            </a:r>
          </a:p>
          <a:p>
            <a:pPr algn="just" eaLnBrk="1" hangingPunct="1">
              <a:lnSpc>
                <a:spcPct val="90000"/>
              </a:lnSpc>
            </a:pPr>
            <a:r>
              <a:rPr lang="en-US" sz="1300" dirty="0"/>
              <a:t>Together, the use of peer groups and NTEs creates the required competitive pricing and price limitations</a:t>
            </a:r>
          </a:p>
        </p:txBody>
      </p:sp>
    </p:spTree>
    <p:extLst>
      <p:ext uri="{BB962C8B-B14F-4D97-AF65-F5344CB8AC3E}">
        <p14:creationId xmlns:p14="http://schemas.microsoft.com/office/powerpoint/2010/main" val="4907804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3975653" y="9113473"/>
            <a:ext cx="3229297" cy="487727"/>
          </a:xfrm>
          <a:prstGeom prst="rect">
            <a:avLst/>
          </a:prstGeom>
          <a:noFill/>
          <a:ln>
            <a:miter lim="800000"/>
            <a:headEnd/>
            <a:tailEnd/>
          </a:ln>
        </p:spPr>
        <p:txBody>
          <a:bodyPr lIns="98176" tIns="49089" rIns="98176" bIns="49089" anchor="b"/>
          <a:lstStyle/>
          <a:p>
            <a:pPr defTabSz="982003">
              <a:spcBef>
                <a:spcPct val="0"/>
              </a:spcBef>
            </a:pPr>
            <a:fld id="{391F1C12-FBC7-4C0F-AE4E-DA6FDF722918}" type="slidenum">
              <a:rPr lang="en-US">
                <a:latin typeface="Constantia" panose="02030602050306030303" pitchFamily="18" charset="0"/>
                <a:ea typeface="Tahoma" pitchFamily="34" charset="0"/>
                <a:cs typeface="Tahoma" pitchFamily="34" charset="0"/>
              </a:rPr>
              <a:pPr defTabSz="982003">
                <a:spcBef>
                  <a:spcPct val="0"/>
                </a:spcBef>
              </a:pPr>
              <a:t>100</a:t>
            </a:fld>
            <a:endParaRPr lang="en-US" dirty="0">
              <a:latin typeface="Constantia" panose="02030602050306030303" pitchFamily="18" charset="0"/>
              <a:ea typeface="Tahoma" pitchFamily="34" charset="0"/>
              <a:cs typeface="Tahoma" pitchFamily="34" charset="0"/>
            </a:endParaRPr>
          </a:p>
        </p:txBody>
      </p:sp>
      <p:sp>
        <p:nvSpPr>
          <p:cNvPr id="227331" name="Rectangle 8"/>
          <p:cNvSpPr>
            <a:spLocks noGrp="1" noRot="1" noChangeAspect="1" noChangeArrowheads="1" noTextEdit="1"/>
          </p:cNvSpPr>
          <p:nvPr>
            <p:ph type="sldImg"/>
          </p:nvPr>
        </p:nvSpPr>
        <p:spPr>
          <a:xfrm>
            <a:off x="476250" y="730250"/>
            <a:ext cx="6500813" cy="3656013"/>
          </a:xfrm>
          <a:ln/>
        </p:spPr>
      </p:sp>
      <p:sp>
        <p:nvSpPr>
          <p:cNvPr id="227332" name="Rectangle 9"/>
          <p:cNvSpPr>
            <a:spLocks noGrp="1" noChangeArrowheads="1"/>
          </p:cNvSpPr>
          <p:nvPr>
            <p:ph type="body" idx="1"/>
          </p:nvPr>
        </p:nvSpPr>
        <p:spPr>
          <a:xfrm>
            <a:off x="745072" y="4630249"/>
            <a:ext cx="5862819" cy="4533271"/>
          </a:xfrm>
          <a:noFill/>
          <a:ln/>
        </p:spPr>
        <p:txBody>
          <a:bodyPr/>
          <a:lstStyle/>
          <a:p>
            <a:pPr algn="just">
              <a:buFontTx/>
              <a:buNone/>
            </a:pPr>
            <a:r>
              <a:rPr lang="en-US" sz="1500">
                <a:latin typeface="Constantia" panose="02030602050306030303" pitchFamily="18" charset="0"/>
                <a:ea typeface="Tahoma" pitchFamily="34" charset="0"/>
                <a:cs typeface="Tahoma" pitchFamily="34" charset="0"/>
              </a:rPr>
              <a:t>The Federal regulation requires business integrity standards be a vendor selection criteria. A vendor may not have any current owners, officers or managers who have been convicted of or had a civil judgment entered against them in the last six years for any activity indicating a lack of business integrity. This includes, but is not limited to:
fraud
antitrust violations
embezzlement
theft
forgery
bribery
falsification or destruction of records
receiving stolen property
making false claims, and
obstruction of justice</a:t>
            </a:r>
            <a:endParaRPr lang="en-US" sz="1500" dirty="0">
              <a:latin typeface="Constantia" panose="02030602050306030303" pitchFamily="18" charset="0"/>
              <a:ea typeface="Tahoma" pitchFamily="34" charset="0"/>
              <a:cs typeface="Tahoma" pitchFamily="34" charset="0"/>
            </a:endParaRPr>
          </a:p>
        </p:txBody>
      </p:sp>
    </p:spTree>
    <p:extLst>
      <p:ext uri="{BB962C8B-B14F-4D97-AF65-F5344CB8AC3E}">
        <p14:creationId xmlns:p14="http://schemas.microsoft.com/office/powerpoint/2010/main" val="1151493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4294967295"/>
          </p:nvPr>
        </p:nvSpPr>
        <p:spPr bwMode="auto">
          <a:xfrm>
            <a:off x="4016256" y="8891378"/>
            <a:ext cx="3229298" cy="487728"/>
          </a:xfrm>
          <a:prstGeom prst="rect">
            <a:avLst/>
          </a:prstGeom>
          <a:noFill/>
          <a:ln>
            <a:miter lim="800000"/>
            <a:headEnd/>
            <a:tailEnd/>
          </a:ln>
        </p:spPr>
        <p:txBody>
          <a:bodyPr lIns="98188" tIns="49095" rIns="98188" bIns="49095" anchor="b"/>
          <a:lstStyle/>
          <a:p>
            <a:pPr defTabSz="982121">
              <a:spcBef>
                <a:spcPct val="0"/>
              </a:spcBef>
            </a:pPr>
            <a:fld id="{86CEE252-CE7B-4374-B1BD-A961E078451F}" type="slidenum">
              <a:rPr lang="en-US"/>
              <a:pPr defTabSz="982121">
                <a:spcBef>
                  <a:spcPct val="0"/>
                </a:spcBef>
              </a:pPr>
              <a:t>101</a:t>
            </a:fld>
            <a:endParaRPr lang="en-US" dirty="0"/>
          </a:p>
        </p:txBody>
      </p:sp>
      <p:sp>
        <p:nvSpPr>
          <p:cNvPr id="228355" name="Rectangle 8"/>
          <p:cNvSpPr>
            <a:spLocks noGrp="1" noRot="1" noChangeAspect="1" noChangeArrowheads="1" noTextEdit="1"/>
          </p:cNvSpPr>
          <p:nvPr>
            <p:ph type="sldImg"/>
          </p:nvPr>
        </p:nvSpPr>
        <p:spPr>
          <a:xfrm>
            <a:off x="485775" y="609600"/>
            <a:ext cx="6413500" cy="3608388"/>
          </a:xfrm>
          <a:ln/>
        </p:spPr>
      </p:sp>
      <p:sp>
        <p:nvSpPr>
          <p:cNvPr id="228356" name="Rectangle 9"/>
          <p:cNvSpPr>
            <a:spLocks noGrp="1" noChangeArrowheads="1"/>
          </p:cNvSpPr>
          <p:nvPr>
            <p:ph type="body" idx="1"/>
          </p:nvPr>
        </p:nvSpPr>
        <p:spPr>
          <a:noFill/>
          <a:ln/>
        </p:spPr>
        <p:txBody>
          <a:bodyPr/>
          <a:lstStyle/>
          <a:p>
            <a:pPr>
              <a:buFontTx/>
              <a:buNone/>
            </a:pPr>
            <a:r>
              <a:rPr lang="en-US" sz="1500" dirty="0">
                <a:latin typeface="Constantia" panose="02030602050306030303" pitchFamily="18" charset="0"/>
              </a:rPr>
              <a:t>We will now begin to talk about some important compliance aspects of the WIC Program.  To make sure we are all on the same page, I will start with some definitions.  </a:t>
            </a:r>
          </a:p>
          <a:p>
            <a:pPr>
              <a:buFontTx/>
              <a:buNone/>
            </a:pPr>
            <a:endParaRPr lang="en-US" sz="1500" dirty="0">
              <a:latin typeface="Constantia" panose="02030602050306030303" pitchFamily="18" charset="0"/>
            </a:endParaRPr>
          </a:p>
          <a:p>
            <a:pPr>
              <a:buFontTx/>
              <a:buNone/>
            </a:pPr>
            <a:r>
              <a:rPr lang="en-US" sz="1500" dirty="0">
                <a:latin typeface="Constantia" panose="02030602050306030303" pitchFamily="18" charset="0"/>
              </a:rPr>
              <a:t>A violation is an infraction of WIC Program regulations or other requirements. </a:t>
            </a:r>
          </a:p>
          <a:p>
            <a:pPr>
              <a:buFontTx/>
              <a:buNone/>
            </a:pPr>
            <a:r>
              <a:rPr lang="en-US" sz="1500" dirty="0">
                <a:latin typeface="Constantia" panose="02030602050306030303" pitchFamily="18" charset="0"/>
              </a:rPr>
              <a:t>A sanction is an administrative action taken as a result of a pattern of violations and may include disqualification or civil money penalties in lieu of disqualification. </a:t>
            </a:r>
          </a:p>
          <a:p>
            <a:pPr>
              <a:buFontTx/>
              <a:buNone/>
            </a:pPr>
            <a:endParaRPr lang="en-US" sz="1500" dirty="0">
              <a:latin typeface="Constantia" panose="02030602050306030303" pitchFamily="18" charset="0"/>
            </a:endParaRPr>
          </a:p>
          <a:p>
            <a:pPr>
              <a:buFontTx/>
              <a:buNone/>
            </a:pPr>
            <a:endParaRPr lang="en-US" sz="1500" dirty="0">
              <a:latin typeface="Constantia" panose="02030602050306030303" pitchFamily="18" charset="0"/>
            </a:endParaRPr>
          </a:p>
          <a:p>
            <a:pPr>
              <a:buFontTx/>
              <a:buNone/>
            </a:pPr>
            <a:r>
              <a:rPr lang="en-US" sz="1500" dirty="0">
                <a:latin typeface="Constantia" panose="02030602050306030303" pitchFamily="18" charset="0"/>
              </a:rPr>
              <a:t>Photo Credit: Fotolia_37171221_Subscription_L.jpg</a:t>
            </a:r>
          </a:p>
        </p:txBody>
      </p:sp>
    </p:spTree>
    <p:extLst>
      <p:ext uri="{BB962C8B-B14F-4D97-AF65-F5344CB8AC3E}">
        <p14:creationId xmlns:p14="http://schemas.microsoft.com/office/powerpoint/2010/main" val="25534853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defTabSz="1026876">
              <a:spcBef>
                <a:spcPct val="0"/>
              </a:spcBef>
            </a:pPr>
            <a:fld id="{CEA9B433-3473-4DB8-9E77-EBCF893FE08F}" type="slidenum">
              <a:rPr lang="en-US">
                <a:latin typeface="Constantia" panose="02030602050306030303" pitchFamily="18" charset="0"/>
                <a:ea typeface="Tahoma" pitchFamily="34" charset="0"/>
                <a:cs typeface="Tahoma" pitchFamily="34" charset="0"/>
              </a:rPr>
              <a:pPr defTabSz="1026876">
                <a:spcBef>
                  <a:spcPct val="0"/>
                </a:spcBef>
              </a:pPr>
              <a:t>102</a:t>
            </a:fld>
            <a:endParaRPr lang="en-US" dirty="0">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6250" y="730250"/>
            <a:ext cx="6500813" cy="3656013"/>
          </a:xfrm>
          <a:ln/>
        </p:spPr>
      </p:sp>
      <p:sp>
        <p:nvSpPr>
          <p:cNvPr id="229380" name="Rectangle 10"/>
          <p:cNvSpPr>
            <a:spLocks noGrp="1" noChangeArrowheads="1"/>
          </p:cNvSpPr>
          <p:nvPr>
            <p:ph type="body" idx="1"/>
          </p:nvPr>
        </p:nvSpPr>
        <p:spPr>
          <a:xfrm>
            <a:off x="745072" y="4630249"/>
            <a:ext cx="5862819" cy="4533271"/>
          </a:xfrm>
          <a:noFill/>
          <a:ln/>
        </p:spPr>
        <p:txBody>
          <a:bodyPr/>
          <a:lstStyle/>
          <a:p>
            <a:pPr algn="just">
              <a:buFontTx/>
              <a:buNone/>
            </a:pPr>
            <a:r>
              <a:rPr lang="en-US" sz="1500">
                <a:latin typeface="Constantia" panose="02030602050306030303" pitchFamily="18" charset="0"/>
                <a:ea typeface="Tahoma" pitchFamily="34" charset="0"/>
                <a:cs typeface="Tahoma" pitchFamily="34" charset="0"/>
              </a:rPr>
              <a:t>Violations are any intentional or unintentional action of a vendor’s owners, officers, managers, agents or employees that violate the Vendor Agreement or federal or state statutes, regulations, policies or procedures governing the Program. It is very important to emphasize that these violations can occur with or without knowledge of management. </a:t>
            </a:r>
          </a:p>
          <a:p>
            <a:pPr algn="just">
              <a:buFontTx/>
              <a:buNone/>
            </a:pPr>
            <a:endParaRPr lang="en-US" sz="1500">
              <a:latin typeface="Constantia" panose="02030602050306030303" pitchFamily="18" charset="0"/>
              <a:ea typeface="Tahoma" pitchFamily="34" charset="0"/>
              <a:cs typeface="Tahoma" pitchFamily="34" charset="0"/>
            </a:endParaRPr>
          </a:p>
          <a:p>
            <a:pPr algn="just">
              <a:buFontTx/>
              <a:buNone/>
            </a:pPr>
            <a:r>
              <a:rPr lang="en-US" sz="1500">
                <a:latin typeface="Constantia" panose="02030602050306030303" pitchFamily="18" charset="0"/>
                <a:ea typeface="Tahoma" pitchFamily="34" charset="0"/>
                <a:cs typeface="Tahoma" pitchFamily="34" charset="0"/>
              </a:rPr>
              <a:t>Also, violations can be committed even if the person that commits the violation did not mean to do so. That is why all staff that work in your store should be properly trained regarding WIC Program policies and procedures.</a:t>
            </a:r>
            <a:endParaRPr lang="en-US" sz="1500" dirty="0">
              <a:latin typeface="Constantia" panose="02030602050306030303" pitchFamily="18" charset="0"/>
              <a:ea typeface="Tahoma" pitchFamily="34" charset="0"/>
              <a:cs typeface="Tahoma" pitchFamily="34" charset="0"/>
            </a:endParaRPr>
          </a:p>
        </p:txBody>
      </p:sp>
    </p:spTree>
    <p:extLst>
      <p:ext uri="{BB962C8B-B14F-4D97-AF65-F5344CB8AC3E}">
        <p14:creationId xmlns:p14="http://schemas.microsoft.com/office/powerpoint/2010/main" val="5055214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algn="just">
              <a:buFontTx/>
              <a:buNone/>
            </a:pPr>
            <a:r>
              <a:rPr lang="en-US" sz="1500" dirty="0">
                <a:latin typeface="Constantia" panose="02030602050306030303" pitchFamily="18" charset="0"/>
                <a:ea typeface="Tahoma" panose="020B0604030504040204" pitchFamily="34" charset="0"/>
                <a:cs typeface="Tahoma" panose="020B0604030504040204" pitchFamily="34" charset="0"/>
              </a:rPr>
              <a:t>There are two categories of violations. Federal violations which result in 1 year to permanent disqualification. These violations are found through compliance buys and inventory audits. State violations are usually found during compliance buys and Local WIC Agency monitoring.</a:t>
            </a:r>
          </a:p>
        </p:txBody>
      </p:sp>
      <p:sp>
        <p:nvSpPr>
          <p:cNvPr id="2" name="Slide Number Placeholder 1"/>
          <p:cNvSpPr>
            <a:spLocks noGrp="1"/>
          </p:cNvSpPr>
          <p:nvPr>
            <p:ph type="sldNum" sz="quarter" idx="10"/>
          </p:nvPr>
        </p:nvSpPr>
        <p:spPr/>
        <p:txBody>
          <a:bodyPr/>
          <a:lstStyle/>
          <a:p>
            <a:fld id="{277FD931-451E-4B36-ABA2-042D5FD0E452}" type="slidenum">
              <a:rPr lang="en-US" smtClean="0"/>
              <a:t>103</a:t>
            </a:fld>
            <a:endParaRPr lang="en-US" dirty="0"/>
          </a:p>
        </p:txBody>
      </p:sp>
    </p:spTree>
    <p:extLst>
      <p:ext uri="{BB962C8B-B14F-4D97-AF65-F5344CB8AC3E}">
        <p14:creationId xmlns:p14="http://schemas.microsoft.com/office/powerpoint/2010/main" val="35587433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fontAlgn="auto">
              <a:buFont typeface="Arial" panose="020B0604020202020204" pitchFamily="34" charset="0"/>
              <a:buChar char="•"/>
            </a:pPr>
            <a:r>
              <a:rPr lang="en-US" sz="1600" b="0" i="0" dirty="0">
                <a:effectLst/>
                <a:latin typeface="+mj-lt"/>
              </a:rPr>
              <a:t>10A NCAC 43D.0710 includes language for </a:t>
            </a:r>
            <a:r>
              <a:rPr lang="en-US" sz="1600" b="0" i="0" dirty="0" err="1">
                <a:effectLst/>
                <a:latin typeface="+mj-lt"/>
              </a:rPr>
              <a:t>eWIC</a:t>
            </a:r>
            <a:r>
              <a:rPr lang="en-US" sz="1600" b="0" i="0" dirty="0">
                <a:effectLst/>
                <a:latin typeface="+mj-lt"/>
              </a:rPr>
              <a:t> transactions. The rule states a vendor shall be disqualified from the WIC Program for:</a:t>
            </a:r>
          </a:p>
          <a:p>
            <a:pPr marL="742950" lvl="1" indent="-285750" fontAlgn="auto">
              <a:buFont typeface="Arial" panose="020B0604020202020204" pitchFamily="34" charset="0"/>
              <a:buChar char="•"/>
            </a:pPr>
            <a:r>
              <a:rPr lang="en-US" sz="1600" b="0" i="0" dirty="0">
                <a:effectLst/>
                <a:latin typeface="+mj-lt"/>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104</a:t>
            </a:fld>
            <a:endParaRPr lang="en-US" dirty="0"/>
          </a:p>
        </p:txBody>
      </p:sp>
    </p:spTree>
    <p:extLst>
      <p:ext uri="{BB962C8B-B14F-4D97-AF65-F5344CB8AC3E}">
        <p14:creationId xmlns:p14="http://schemas.microsoft.com/office/powerpoint/2010/main" val="8928946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fontAlgn="auto"/>
            <a:r>
              <a:rPr lang="en-US" b="0" i="0" dirty="0">
                <a:effectLst/>
              </a:rPr>
              <a:t>As a Reminder:</a:t>
            </a:r>
          </a:p>
          <a:p>
            <a:pPr fontAlgn="auto">
              <a:buFont typeface="Arial" panose="020B0604020202020204" pitchFamily="34" charset="0"/>
              <a:buChar char="•"/>
            </a:pPr>
            <a:r>
              <a:rPr lang="en-US" b="0" i="0" dirty="0">
                <a:effectLst/>
              </a:rPr>
              <a:t>10A NCAC 43D.0708 (20)(j) states that the vendor must:</a:t>
            </a:r>
          </a:p>
          <a:p>
            <a:pPr marL="742950" lvl="1" indent="-285750" fontAlgn="auto">
              <a:buFont typeface="Arial" panose="020B0604020202020204" pitchFamily="34" charset="0"/>
              <a:buChar char="•"/>
            </a:pPr>
            <a:r>
              <a:rPr lang="en-US" b="0" i="0" dirty="0">
                <a:effectLst/>
              </a:rPr>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fontAlgn="auto">
              <a:buFont typeface="Arial" panose="020B0604020202020204" pitchFamily="34" charset="0"/>
              <a:buChar char="•"/>
            </a:pPr>
            <a:r>
              <a:rPr lang="en-US" b="0" i="0" dirty="0">
                <a:effectLst/>
              </a:rPr>
              <a:t>This requirement is also listed in the current Terms of Vendor Agreement</a:t>
            </a:r>
          </a:p>
          <a:p>
            <a:pPr fontAlgn="auto">
              <a:buFont typeface="Arial" panose="020B0604020202020204" pitchFamily="34" charset="0"/>
              <a:buChar char="•"/>
            </a:pPr>
            <a:r>
              <a:rPr lang="en-US" b="0" i="0" dirty="0">
                <a:effectLst/>
              </a:rPr>
              <a:t>10A NCAC 43D.0710 has two state violations relating to the </a:t>
            </a:r>
            <a:r>
              <a:rPr lang="en-US" b="0" i="0" dirty="0" err="1">
                <a:effectLst/>
              </a:rPr>
              <a:t>eWIC</a:t>
            </a:r>
            <a:r>
              <a:rPr lang="en-US" b="0" i="0" dirty="0">
                <a:effectLst/>
              </a:rPr>
              <a:t> system </a:t>
            </a:r>
          </a:p>
          <a:p>
            <a:pPr fontAlgn="auto">
              <a:buFont typeface="Arial" panose="020B0604020202020204" pitchFamily="34" charset="0"/>
              <a:buChar char="•"/>
            </a:pPr>
            <a:r>
              <a:rPr lang="en-US" b="0" i="0" dirty="0">
                <a:effectLst/>
              </a:rPr>
              <a:t>Vendors may be disqualified from the WIC Program if they commit either of these state-established violations</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105</a:t>
            </a:fld>
            <a:endParaRPr lang="en-US" dirty="0"/>
          </a:p>
        </p:txBody>
      </p:sp>
    </p:spTree>
    <p:extLst>
      <p:ext uri="{BB962C8B-B14F-4D97-AF65-F5344CB8AC3E}">
        <p14:creationId xmlns:p14="http://schemas.microsoft.com/office/powerpoint/2010/main" val="31298866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fontAlgn="auto"/>
            <a:r>
              <a:rPr lang="en-US" sz="1600" b="0" i="0" dirty="0">
                <a:effectLst/>
              </a:rPr>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fontAlgn="auto">
              <a:buFont typeface="Arial" panose="020B0604020202020204" pitchFamily="34" charset="0"/>
              <a:buChar char="•"/>
            </a:pPr>
            <a:r>
              <a:rPr lang="en-US" sz="1600" b="0" i="0" dirty="0">
                <a:effectLst/>
              </a:rPr>
              <a:t>180 days for three occurrences within a 12-month period of failure to make EBT point of sale equipment accessible to WIC customers to ensure that EBT transactions are completed in accordance with 10A NCAC 43D .0708(20)</a:t>
            </a:r>
          </a:p>
          <a:p>
            <a:pPr fontAlgn="auto">
              <a:buFont typeface="Arial" panose="020B0604020202020204" pitchFamily="34" charset="0"/>
              <a:buChar char="•"/>
            </a:pPr>
            <a:r>
              <a:rPr lang="en-US" sz="1600" b="0" i="0" dirty="0">
                <a:effectLst/>
              </a:rPr>
              <a:t>90 days for three occurrences within a 12-month period of failure to comply with minimum lane coverage criteria required by 7 CFR 246.12(z)(2) and 10A NCAC 43D .0708(20)(c)</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106</a:t>
            </a:fld>
            <a:endParaRPr lang="en-US" dirty="0"/>
          </a:p>
        </p:txBody>
      </p:sp>
    </p:spTree>
    <p:extLst>
      <p:ext uri="{BB962C8B-B14F-4D97-AF65-F5344CB8AC3E}">
        <p14:creationId xmlns:p14="http://schemas.microsoft.com/office/powerpoint/2010/main" val="26993839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defTabSz="982003">
              <a:spcBef>
                <a:spcPct val="0"/>
              </a:spcBef>
            </a:pPr>
            <a:fld id="{EB2ABF5F-7034-4338-A081-F72778BAF9D5}" type="slidenum">
              <a:rPr lang="en-US">
                <a:latin typeface="Constantia" panose="02030602050306030303" pitchFamily="18" charset="0"/>
                <a:ea typeface="Tahoma" pitchFamily="34" charset="0"/>
                <a:cs typeface="Tahoma" pitchFamily="34" charset="0"/>
              </a:rPr>
              <a:pPr defTabSz="982003">
                <a:spcBef>
                  <a:spcPct val="0"/>
                </a:spcBef>
              </a:pPr>
              <a:t>107</a:t>
            </a:fld>
            <a:endParaRPr lang="en-US" dirty="0">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eaLnBrk="1" hangingPunct="1"/>
            <a:r>
              <a:rPr lang="en-US" sz="1500">
                <a:latin typeface="Constantia" panose="02030602050306030303" pitchFamily="18" charset="0"/>
                <a:ea typeface="Tahoma" pitchFamily="34" charset="0"/>
                <a:cs typeface="Tahoma" pitchFamily="34" charset="0"/>
              </a:rPr>
              <a:t>The nature of the violation and the number of violations determine the sanction imposed. Sanctions may remain on a vendor’s record for 12 months or until a vendor is disqualified. A pattern of occurrences for the same violation may result in disqualification.  The number of occurrences needed to establish a pattern depends on the violation.</a:t>
            </a:r>
            <a:endParaRPr lang="en-US" sz="1500" dirty="0">
              <a:latin typeface="Constantia" panose="02030602050306030303" pitchFamily="18" charset="0"/>
              <a:ea typeface="Tahoma" pitchFamily="34" charset="0"/>
              <a:cs typeface="Tahoma" pitchFamily="34" charset="0"/>
            </a:endParaRPr>
          </a:p>
        </p:txBody>
      </p:sp>
    </p:spTree>
    <p:extLst>
      <p:ext uri="{BB962C8B-B14F-4D97-AF65-F5344CB8AC3E}">
        <p14:creationId xmlns:p14="http://schemas.microsoft.com/office/powerpoint/2010/main" val="36572556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228600"/>
            <a:ext cx="6826250" cy="3840163"/>
          </a:xfrm>
          <a:prstGeom prst="rect">
            <a:avLst/>
          </a:prstGeom>
        </p:spPr>
      </p:sp>
      <p:sp>
        <p:nvSpPr>
          <p:cNvPr id="3" name="Notes Placeholder 2"/>
          <p:cNvSpPr>
            <a:spLocks noGrp="1"/>
          </p:cNvSpPr>
          <p:nvPr>
            <p:ph type="body" idx="1"/>
          </p:nvPr>
        </p:nvSpPr>
        <p:spPr>
          <a:xfrm>
            <a:off x="670677" y="4267201"/>
            <a:ext cx="5973849" cy="3681333"/>
          </a:xfrm>
          <a:prstGeom prst="rect">
            <a:avLst/>
          </a:prstGeom>
        </p:spPr>
        <p:txBody>
          <a:bodyPr/>
          <a:lstStyle/>
          <a:p>
            <a:pPr algn="just"/>
            <a:r>
              <a:rPr lang="en-US"/>
              <a:t>These are examples of how patterns can lead to disqualification:</a:t>
            </a:r>
          </a:p>
          <a:p>
            <a:pPr algn="just"/>
            <a:r>
              <a:rPr lang="en-US"/>
              <a:t>Three occurrences within a 12-month period of failure to stock minimum inventory</a:t>
            </a:r>
          </a:p>
          <a:p>
            <a:pPr algn="just"/>
            <a:r>
              <a:rPr lang="en-US"/>
              <a:t>Three occurrences within a 12-month period of stocking WIC supplemental foods outside of the manufacturer’s expiration date</a:t>
            </a:r>
          </a:p>
          <a:p>
            <a:pPr algn="just"/>
            <a:r>
              <a:rPr lang="en-US"/>
              <a:t>Three occurrences within a 12-month period of failure to mark the current shelf prices of all WIC supplemental foods</a:t>
            </a:r>
          </a:p>
          <a:p>
            <a:pPr algn="just"/>
            <a:r>
              <a:rPr lang="en-US"/>
              <a:t>Three occurrences within a 12-month period of failure to stock minimum inventory equals a pattern. Once a pattern has been established, the State WIC Agency will proceed to disqualify the vendor from the WIC program. </a:t>
            </a:r>
            <a:endParaRPr lang="en-US" dirty="0"/>
          </a:p>
        </p:txBody>
      </p:sp>
      <p:sp>
        <p:nvSpPr>
          <p:cNvPr id="4" name="Slide Number Placeholder 3"/>
          <p:cNvSpPr>
            <a:spLocks noGrp="1"/>
          </p:cNvSpPr>
          <p:nvPr>
            <p:ph type="sldNum" sz="quarter" idx="10"/>
          </p:nvPr>
        </p:nvSpPr>
        <p:spPr>
          <a:xfrm>
            <a:off x="3863643" y="8915400"/>
            <a:ext cx="3451558" cy="512056"/>
          </a:xfrm>
          <a:prstGeom prst="rect">
            <a:avLst/>
          </a:prstGeom>
        </p:spPr>
        <p:txBody>
          <a:bodyPr/>
          <a:lstStyle/>
          <a:p>
            <a:fld id="{C18E360E-C30B-4983-B0C7-6EABB349E35D}" type="slidenum">
              <a:rPr lang="en-US" smtClean="0"/>
              <a:pPr/>
              <a:t>108</a:t>
            </a:fld>
            <a:endParaRPr lang="en-US" dirty="0"/>
          </a:p>
        </p:txBody>
      </p:sp>
    </p:spTree>
    <p:extLst>
      <p:ext uri="{BB962C8B-B14F-4D97-AF65-F5344CB8AC3E}">
        <p14:creationId xmlns:p14="http://schemas.microsoft.com/office/powerpoint/2010/main" val="784022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4294967295"/>
          </p:nvPr>
        </p:nvSpPr>
        <p:spPr bwMode="auto">
          <a:xfrm>
            <a:off x="3750865" y="8873423"/>
            <a:ext cx="3516211" cy="520234"/>
          </a:xfrm>
          <a:prstGeom prst="rect">
            <a:avLst/>
          </a:prstGeom>
          <a:noFill/>
          <a:ln>
            <a:miter lim="800000"/>
            <a:headEnd/>
            <a:tailEnd/>
          </a:ln>
        </p:spPr>
        <p:txBody>
          <a:bodyPr lIns="105659" tIns="52832" rIns="105659" bIns="52832" anchor="b"/>
          <a:lstStyle/>
          <a:p>
            <a:pPr defTabSz="1056853">
              <a:spcBef>
                <a:spcPct val="0"/>
              </a:spcBef>
            </a:pPr>
            <a:fld id="{F496FDA9-BD61-4052-AA61-3F3097F333A1}" type="slidenum">
              <a:rPr lang="en-US"/>
              <a:pPr defTabSz="1056853">
                <a:spcBef>
                  <a:spcPct val="0"/>
                </a:spcBef>
              </a:pPr>
              <a:t>109</a:t>
            </a:fld>
            <a:endParaRPr lang="en-US" dirty="0"/>
          </a:p>
        </p:txBody>
      </p:sp>
      <p:sp>
        <p:nvSpPr>
          <p:cNvPr id="232451" name="Rectangle 2"/>
          <p:cNvSpPr>
            <a:spLocks noGrp="1" noRot="1" noChangeAspect="1" noChangeArrowheads="1" noTextEdit="1"/>
          </p:cNvSpPr>
          <p:nvPr>
            <p:ph type="sldImg"/>
          </p:nvPr>
        </p:nvSpPr>
        <p:spPr>
          <a:xfrm>
            <a:off x="190500" y="171450"/>
            <a:ext cx="6934200" cy="3900488"/>
          </a:xfrm>
          <a:prstGeom prst="rect">
            <a:avLst/>
          </a:prstGeom>
          <a:ln/>
        </p:spPr>
      </p:sp>
      <p:sp>
        <p:nvSpPr>
          <p:cNvPr id="232452" name="Rectangle 3"/>
          <p:cNvSpPr>
            <a:spLocks noGrp="1" noChangeArrowheads="1"/>
          </p:cNvSpPr>
          <p:nvPr>
            <p:ph type="body" idx="1"/>
          </p:nvPr>
        </p:nvSpPr>
        <p:spPr>
          <a:xfrm>
            <a:off x="457201" y="4267201"/>
            <a:ext cx="6056819" cy="3192617"/>
          </a:xfrm>
          <a:prstGeom prst="rect">
            <a:avLst/>
          </a:prstGeom>
          <a:noFill/>
          <a:ln/>
        </p:spPr>
        <p:txBody>
          <a:bodyPr lIns="105653" tIns="52829" rIns="105653" bIns="52829"/>
          <a:lstStyle/>
          <a:p>
            <a:pPr algn="just"/>
            <a:r>
              <a:rPr lang="en-US"/>
              <a:t>Just as there are business integrity standards, there are also systems in place for program integrity to prevent fraud and ensure compliance with Program rules. Federal regulations require that the State WIC Agency investigate 5% of vendors annually using compliance (undercover) buys and/or inventory audits.  In addition, the State WIC Agency must also ensure that vendors are monitored by their Local WIC Agency.</a:t>
            </a:r>
          </a:p>
          <a:p>
            <a:pPr algn="just"/>
            <a:endParaRPr lang="en-US"/>
          </a:p>
          <a:p>
            <a:pPr algn="just"/>
            <a:endParaRPr lang="en-US"/>
          </a:p>
          <a:p>
            <a:pPr algn="just"/>
            <a:r>
              <a:rPr lang="en-US"/>
              <a:t>Photo Credit: Magnifyingglass_Fotolia_6189802_Subscription_L.jpg</a:t>
            </a:r>
            <a:endParaRPr lang="en-US" dirty="0"/>
          </a:p>
        </p:txBody>
      </p:sp>
    </p:spTree>
    <p:extLst>
      <p:ext uri="{BB962C8B-B14F-4D97-AF65-F5344CB8AC3E}">
        <p14:creationId xmlns:p14="http://schemas.microsoft.com/office/powerpoint/2010/main" val="3550906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59361" y="9089144"/>
            <a:ext cx="3451558" cy="512056"/>
          </a:xfrm>
          <a:prstGeom prst="rect">
            <a:avLst/>
          </a:prstGeom>
          <a:ln/>
        </p:spPr>
        <p:txBody>
          <a:bodyPr/>
          <a:lstStyle/>
          <a:p>
            <a:r>
              <a:rPr lang="en-US" dirty="0"/>
              <a:t>8</a:t>
            </a:r>
          </a:p>
        </p:txBody>
      </p:sp>
      <p:sp>
        <p:nvSpPr>
          <p:cNvPr id="104450" name="Rectangle 7"/>
          <p:cNvSpPr txBox="1">
            <a:spLocks noGrp="1" noChangeArrowheads="1"/>
          </p:cNvSpPr>
          <p:nvPr/>
        </p:nvSpPr>
        <p:spPr bwMode="auto">
          <a:xfrm>
            <a:off x="4086311" y="8891667"/>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Constantia" panose="02030602050306030303" pitchFamily="18" charset="0"/>
            </a:endParaRPr>
          </a:p>
        </p:txBody>
      </p:sp>
      <p:sp>
        <p:nvSpPr>
          <p:cNvPr id="104451" name="Rectangle 2"/>
          <p:cNvSpPr>
            <a:spLocks noGrp="1" noRot="1" noChangeAspect="1" noChangeArrowheads="1" noTextEdit="1"/>
          </p:cNvSpPr>
          <p:nvPr>
            <p:ph type="sldImg"/>
          </p:nvPr>
        </p:nvSpPr>
        <p:spPr>
          <a:xfrm>
            <a:off x="285750" y="409575"/>
            <a:ext cx="6743700" cy="3794125"/>
          </a:xfrm>
          <a:prstGeom prst="rect">
            <a:avLst/>
          </a:prstGeom>
          <a:ln/>
        </p:spPr>
      </p:sp>
      <p:sp>
        <p:nvSpPr>
          <p:cNvPr id="104452" name="Rectangle 3"/>
          <p:cNvSpPr>
            <a:spLocks noGrp="1" noChangeArrowheads="1"/>
          </p:cNvSpPr>
          <p:nvPr>
            <p:ph type="body" idx="1"/>
          </p:nvPr>
        </p:nvSpPr>
        <p:spPr>
          <a:xfrm>
            <a:off x="457201" y="4553761"/>
            <a:ext cx="6218408" cy="4679594"/>
          </a:xfrm>
          <a:prstGeom prst="rect">
            <a:avLst/>
          </a:prstGeom>
        </p:spPr>
        <p:txBody>
          <a:bodyPr lIns="105667" tIns="52832" rIns="105667" bIns="52832"/>
          <a:lstStyle/>
          <a:p>
            <a:pPr algn="just"/>
            <a:r>
              <a:rPr lang="en-US" dirty="0">
                <a:cs typeface="Times New Roman" panose="02020603050405020304" pitchFamily="18" charset="0"/>
              </a:rPr>
              <a:t>Minimum redemption is a selection criteria.  Authorized vendors, excluding Free-standing pharmacies, must redeem at least $2,000 annually in WIC supplemental food sales. Failure to do so will result in termination of the WIC Vendor Agreement and the store must wait 180 days (about 6 months) to reapply.</a:t>
            </a:r>
          </a:p>
          <a:p>
            <a:pPr algn="just"/>
            <a:endParaRPr lang="en-US" dirty="0">
              <a:cs typeface="Times New Roman" panose="02020603050405020304" pitchFamily="18" charset="0"/>
            </a:endParaRPr>
          </a:p>
          <a:p>
            <a:endParaRPr lang="en-US" dirty="0"/>
          </a:p>
        </p:txBody>
      </p:sp>
    </p:spTree>
    <p:extLst>
      <p:ext uri="{BB962C8B-B14F-4D97-AF65-F5344CB8AC3E}">
        <p14:creationId xmlns:p14="http://schemas.microsoft.com/office/powerpoint/2010/main" val="14930216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3807011" y="8924557"/>
            <a:ext cx="3516211" cy="520234"/>
          </a:xfrm>
          <a:prstGeom prst="rect">
            <a:avLst/>
          </a:prstGeom>
          <a:noFill/>
          <a:ln>
            <a:miter lim="800000"/>
            <a:headEnd/>
            <a:tailEnd/>
          </a:ln>
        </p:spPr>
        <p:txBody>
          <a:bodyPr lIns="105649" tIns="52828" rIns="105649" bIns="52828" anchor="b"/>
          <a:lstStyle/>
          <a:p>
            <a:pPr defTabSz="1056754">
              <a:spcBef>
                <a:spcPct val="0"/>
              </a:spcBef>
            </a:pPr>
            <a:fld id="{0A4A7340-A621-499F-BE79-E75E37C4F716}" type="slidenum">
              <a:rPr lang="en-US"/>
              <a:pPr defTabSz="1056754">
                <a:spcBef>
                  <a:spcPct val="0"/>
                </a:spcBef>
              </a:pPr>
              <a:t>110</a:t>
            </a:fld>
            <a:endParaRPr lang="en-US" dirty="0"/>
          </a:p>
        </p:txBody>
      </p:sp>
      <p:sp>
        <p:nvSpPr>
          <p:cNvPr id="233475" name="Rectangle 2"/>
          <p:cNvSpPr>
            <a:spLocks noGrp="1" noRot="1" noChangeAspect="1" noChangeArrowheads="1" noTextEdit="1"/>
          </p:cNvSpPr>
          <p:nvPr>
            <p:ph type="sldImg"/>
          </p:nvPr>
        </p:nvSpPr>
        <p:spPr>
          <a:xfrm>
            <a:off x="190500" y="228600"/>
            <a:ext cx="6934200" cy="3900488"/>
          </a:xfrm>
          <a:prstGeom prst="rect">
            <a:avLst/>
          </a:prstGeom>
          <a:ln/>
        </p:spPr>
      </p:sp>
      <p:sp>
        <p:nvSpPr>
          <p:cNvPr id="233476" name="Rectangle 3"/>
          <p:cNvSpPr>
            <a:spLocks noGrp="1" noChangeArrowheads="1"/>
          </p:cNvSpPr>
          <p:nvPr>
            <p:ph type="body" idx="1"/>
          </p:nvPr>
        </p:nvSpPr>
        <p:spPr>
          <a:xfrm>
            <a:off x="533402" y="4448687"/>
            <a:ext cx="5973849" cy="2046853"/>
          </a:xfrm>
          <a:prstGeom prst="rect">
            <a:avLst/>
          </a:prstGeom>
          <a:noFill/>
          <a:ln/>
        </p:spPr>
        <p:txBody>
          <a:bodyPr lIns="105645" tIns="52823" rIns="105645" bIns="52823"/>
          <a:lstStyle/>
          <a:p>
            <a:pPr algn="just"/>
            <a:r>
              <a:rPr lang="en-US"/>
              <a:t>In addition, the State WIC Agency is required by federal regulations to identify and investigate high-risk vendors. NC does this through compliance buys and inventory audits; however, it  sometimes works with the U.S. Office of the Inspector General for investigations.  Refer to the Vendor Manual for more information. </a:t>
            </a:r>
            <a:endParaRPr lang="en-US" dirty="0"/>
          </a:p>
        </p:txBody>
      </p:sp>
    </p:spTree>
    <p:extLst>
      <p:ext uri="{BB962C8B-B14F-4D97-AF65-F5344CB8AC3E}">
        <p14:creationId xmlns:p14="http://schemas.microsoft.com/office/powerpoint/2010/main" val="10452158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4294967295"/>
          </p:nvPr>
        </p:nvSpPr>
        <p:spPr bwMode="auto">
          <a:xfrm>
            <a:off x="3803001" y="9080967"/>
            <a:ext cx="3516211" cy="520234"/>
          </a:xfrm>
          <a:prstGeom prst="rect">
            <a:avLst/>
          </a:prstGeom>
          <a:noFill/>
          <a:ln>
            <a:miter lim="800000"/>
            <a:headEnd/>
            <a:tailEnd/>
          </a:ln>
        </p:spPr>
        <p:txBody>
          <a:bodyPr lIns="105649" tIns="52828" rIns="105649" bIns="52828" anchor="b"/>
          <a:lstStyle/>
          <a:p>
            <a:pPr defTabSz="1056754">
              <a:spcBef>
                <a:spcPct val="0"/>
              </a:spcBef>
            </a:pPr>
            <a:fld id="{428D7849-D764-4CD6-9BD4-FE4AEE70C7B0}" type="slidenum">
              <a:rPr lang="en-US"/>
              <a:pPr defTabSz="1056754">
                <a:spcBef>
                  <a:spcPct val="0"/>
                </a:spcBef>
              </a:pPr>
              <a:t>111</a:t>
            </a:fld>
            <a:endParaRPr lang="en-US" dirty="0"/>
          </a:p>
        </p:txBody>
      </p:sp>
      <p:sp>
        <p:nvSpPr>
          <p:cNvPr id="234499" name="Rectangle 2"/>
          <p:cNvSpPr>
            <a:spLocks noGrp="1" noRot="1" noChangeAspect="1" noChangeArrowheads="1" noTextEdit="1"/>
          </p:cNvSpPr>
          <p:nvPr>
            <p:ph type="sldImg"/>
          </p:nvPr>
        </p:nvSpPr>
        <p:spPr>
          <a:xfrm>
            <a:off x="190500" y="152400"/>
            <a:ext cx="6934200" cy="3900488"/>
          </a:xfrm>
          <a:prstGeom prst="rect">
            <a:avLst/>
          </a:prstGeom>
          <a:ln/>
        </p:spPr>
      </p:sp>
      <p:sp>
        <p:nvSpPr>
          <p:cNvPr id="234500" name="Rectangle 3"/>
          <p:cNvSpPr>
            <a:spLocks noGrp="1" noChangeArrowheads="1"/>
          </p:cNvSpPr>
          <p:nvPr>
            <p:ph type="body" idx="1"/>
          </p:nvPr>
        </p:nvSpPr>
        <p:spPr>
          <a:xfrm>
            <a:off x="762002" y="4267200"/>
            <a:ext cx="5973849" cy="4078820"/>
          </a:xfrm>
          <a:prstGeom prst="rect">
            <a:avLst/>
          </a:prstGeom>
          <a:noFill/>
          <a:ln/>
        </p:spPr>
        <p:txBody>
          <a:bodyPr lIns="105645" tIns="52823" rIns="105645" bIns="52823"/>
          <a:lstStyle/>
          <a:p>
            <a:pPr algn="just"/>
            <a:r>
              <a:rPr lang="en-US" dirty="0"/>
              <a:t>Compliance buys are undercover (anonymous) purchases by a compliance investigator. There can be multiple visits over one year. The vendor may receive a letter from the State WIC Agency if problems are identified. These problems may have sanctions associated with them.</a:t>
            </a:r>
          </a:p>
          <a:p>
            <a:pPr algn="just"/>
            <a:endParaRPr lang="en-US" dirty="0"/>
          </a:p>
          <a:p>
            <a:pPr algn="just"/>
            <a:endParaRPr lang="en-US" dirty="0"/>
          </a:p>
          <a:p>
            <a:pPr algn="just"/>
            <a:r>
              <a:rPr lang="en-US" dirty="0"/>
              <a:t>Photo Credit: Comicbookcharacter_Fotolia_29389804_Subscription_L.jpg</a:t>
            </a:r>
          </a:p>
        </p:txBody>
      </p:sp>
    </p:spTree>
    <p:extLst>
      <p:ext uri="{BB962C8B-B14F-4D97-AF65-F5344CB8AC3E}">
        <p14:creationId xmlns:p14="http://schemas.microsoft.com/office/powerpoint/2010/main" val="26671485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258763" y="228600"/>
            <a:ext cx="6826250" cy="3840163"/>
          </a:xfrm>
          <a:prstGeom prst="rect">
            <a:avLst/>
          </a:prstGeom>
          <a:ln/>
        </p:spPr>
      </p:sp>
      <p:sp>
        <p:nvSpPr>
          <p:cNvPr id="236547" name="Rectangle 3"/>
          <p:cNvSpPr>
            <a:spLocks noGrp="1" noChangeArrowheads="1"/>
          </p:cNvSpPr>
          <p:nvPr>
            <p:ph type="body" idx="1"/>
          </p:nvPr>
        </p:nvSpPr>
        <p:spPr>
          <a:xfrm>
            <a:off x="381001" y="4222528"/>
            <a:ext cx="6553200" cy="5150072"/>
          </a:xfrm>
          <a:prstGeom prst="rect">
            <a:avLst/>
          </a:prstGeom>
          <a:noFill/>
          <a:ln/>
        </p:spPr>
        <p:txBody>
          <a:bodyPr>
            <a:normAutofit/>
          </a:bodyPr>
          <a:lstStyle/>
          <a:p>
            <a:pPr algn="just"/>
            <a:r>
              <a:rPr lang="en-US" dirty="0"/>
              <a:t>One of the most frequent federal violations committed by vendors is overcharging.  Overcharging is defined as intentionally or unintentionally charging more for supplemental food provided to a WIC customer than a non-WIC customer or charging more than the current shelf price for supplemental food provided to a WIC customer.  Overcharging is a serious federal violation that can lead to vendor disqualification.  It is a violation that is uncovered during compliance buys.  
It is important to remember that vendor overcharging is NOT the same as charging over the NTE. A vendor can charge over the NTE and not be overcharging if what they have charged is their current shelf price and is not more than what they would charge a non-WIC customer. If they charge over the NTE, they will be paid at the NTE 
A vendor can charge under the NTE and be overcharging because they charged more than their current shelf price or charged the WIC customer more than they charged a non-WIC customer.  As stated previously, this is a federal violation and the penalty, if a pattern is established, is disqualification from the WIC Program.</a:t>
            </a:r>
            <a:r>
              <a:rPr lang="en-US" sz="1300" dirty="0"/>
              <a:t>
</a:t>
            </a:r>
            <a:endParaRPr lang="en-US" dirty="0"/>
          </a:p>
        </p:txBody>
      </p:sp>
      <p:sp>
        <p:nvSpPr>
          <p:cNvPr id="236548" name="Rectangle 7"/>
          <p:cNvSpPr txBox="1">
            <a:spLocks noGrp="1" noChangeArrowheads="1"/>
          </p:cNvSpPr>
          <p:nvPr/>
        </p:nvSpPr>
        <p:spPr bwMode="auto">
          <a:xfrm>
            <a:off x="3798990" y="9056903"/>
            <a:ext cx="3516211" cy="520234"/>
          </a:xfrm>
          <a:prstGeom prst="rect">
            <a:avLst/>
          </a:prstGeom>
          <a:noFill/>
          <a:ln w="9525">
            <a:noFill/>
            <a:miter lim="800000"/>
            <a:headEnd/>
            <a:tailEnd/>
          </a:ln>
        </p:spPr>
        <p:txBody>
          <a:bodyPr lIns="105649" tIns="52828" rIns="105649" bIns="52828" anchor="b"/>
          <a:lstStyle/>
          <a:p>
            <a:pPr algn="r" defTabSz="1056754">
              <a:spcBef>
                <a:spcPct val="0"/>
              </a:spcBef>
            </a:pPr>
            <a:fld id="{D34FF9EB-1CC5-4723-B0D3-377C8CF058A6}" type="slidenum">
              <a:rPr lang="en-US" sz="1200">
                <a:latin typeface="Constantia" panose="02030602050306030303" pitchFamily="18" charset="0"/>
              </a:rPr>
              <a:pPr algn="r" defTabSz="1056754">
                <a:spcBef>
                  <a:spcPct val="0"/>
                </a:spcBef>
              </a:pPr>
              <a:t>112</a:t>
            </a:fld>
            <a:endParaRPr lang="en-US" sz="1100" dirty="0">
              <a:latin typeface="Constantia" panose="02030602050306030303" pitchFamily="18" charset="0"/>
            </a:endParaRPr>
          </a:p>
        </p:txBody>
      </p:sp>
    </p:spTree>
    <p:extLst>
      <p:ext uri="{BB962C8B-B14F-4D97-AF65-F5344CB8AC3E}">
        <p14:creationId xmlns:p14="http://schemas.microsoft.com/office/powerpoint/2010/main" val="18846187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xfrm>
            <a:off x="304800" y="152400"/>
            <a:ext cx="6826250" cy="3840163"/>
          </a:xfrm>
          <a:prstGeom prst="rect">
            <a:avLst/>
          </a:prstGeom>
          <a:ln/>
        </p:spPr>
      </p:sp>
      <p:sp>
        <p:nvSpPr>
          <p:cNvPr id="237571" name="Rectangle 3"/>
          <p:cNvSpPr>
            <a:spLocks noGrp="1" noChangeArrowheads="1"/>
          </p:cNvSpPr>
          <p:nvPr>
            <p:ph type="body" idx="1"/>
          </p:nvPr>
        </p:nvSpPr>
        <p:spPr>
          <a:xfrm>
            <a:off x="397565" y="4139731"/>
            <a:ext cx="6679096" cy="4877400"/>
          </a:xfrm>
          <a:prstGeom prst="rect">
            <a:avLst/>
          </a:prstGeom>
          <a:noFill/>
          <a:ln/>
        </p:spPr>
        <p:txBody>
          <a:bodyPr/>
          <a:lstStyle/>
          <a:p>
            <a:pPr algn="just">
              <a:lnSpc>
                <a:spcPct val="90000"/>
              </a:lnSpc>
              <a:buFontTx/>
              <a:buNone/>
            </a:pPr>
            <a:r>
              <a:rPr lang="en-US" sz="1300" dirty="0"/>
              <a:t>As I previously stated, vendor overcharging is NOT the same as charging over the NTE.  On this slide you see there are two scenarios to determine if you understand the difference between vendor overcharging and charging over the NTE.  Let’s look at them both individually:
SPEAKER:  Go over each example with the training participants
Example #1:
A vendor looks at the NTE to determine what they could charge the WIC customer for a gallon of whole milk. The current shelf price is $2.79.  They charge the WIC customer $3.69 for the gallon of whole milk because that is the current NTE for the month.  Is this vendor overcharging? </a:t>
            </a:r>
          </a:p>
          <a:p>
            <a:pPr algn="just">
              <a:lnSpc>
                <a:spcPct val="90000"/>
              </a:lnSpc>
              <a:buFontTx/>
              <a:buNone/>
            </a:pPr>
            <a:endParaRPr lang="en-US" sz="1300" dirty="0"/>
          </a:p>
          <a:p>
            <a:pPr algn="just">
              <a:lnSpc>
                <a:spcPct val="90000"/>
              </a:lnSpc>
              <a:buFontTx/>
              <a:buNone/>
            </a:pPr>
            <a:r>
              <a:rPr lang="en-US" sz="1300" dirty="0"/>
              <a:t>The answer is yes because the vendor charged more than the current shelf price for supplemental food provided to the WIC customer.  
</a:t>
            </a:r>
          </a:p>
          <a:p>
            <a:pPr algn="just">
              <a:lnSpc>
                <a:spcPct val="90000"/>
              </a:lnSpc>
              <a:buFontTx/>
              <a:buNone/>
            </a:pPr>
            <a:endParaRPr lang="en-US" sz="1300" dirty="0"/>
          </a:p>
          <a:p>
            <a:pPr algn="just">
              <a:lnSpc>
                <a:spcPct val="90000"/>
              </a:lnSpc>
              <a:buFontTx/>
              <a:buNone/>
            </a:pPr>
            <a:r>
              <a:rPr lang="en-US" sz="1300" dirty="0"/>
              <a:t>Example #2
A vendor charges a WIC customer $6.50 for WIC approved cheese.  The current shelf price is $6.50. The NTE is $6.29.  Is this vendor overcharging? </a:t>
            </a:r>
          </a:p>
          <a:p>
            <a:pPr algn="just">
              <a:lnSpc>
                <a:spcPct val="90000"/>
              </a:lnSpc>
              <a:buFontTx/>
              <a:buNone/>
            </a:pPr>
            <a:r>
              <a:rPr lang="en-US" sz="1300" dirty="0"/>
              <a:t>
The answer is no because their current shelf price is $6.50.  They charged the WIC customer a price that was over the NTE for cheese.  This vendor will be paid via ACH.
</a:t>
            </a:r>
            <a:endParaRPr lang="en-US" dirty="0"/>
          </a:p>
        </p:txBody>
      </p:sp>
      <p:sp>
        <p:nvSpPr>
          <p:cNvPr id="237572" name="Rectangle 7"/>
          <p:cNvSpPr txBox="1">
            <a:spLocks noGrp="1" noChangeArrowheads="1"/>
          </p:cNvSpPr>
          <p:nvPr/>
        </p:nvSpPr>
        <p:spPr bwMode="auto">
          <a:xfrm>
            <a:off x="3657602" y="9068935"/>
            <a:ext cx="3516211" cy="520234"/>
          </a:xfrm>
          <a:prstGeom prst="rect">
            <a:avLst/>
          </a:prstGeom>
          <a:noFill/>
          <a:ln w="9525">
            <a:noFill/>
            <a:miter lim="800000"/>
            <a:headEnd/>
            <a:tailEnd/>
          </a:ln>
        </p:spPr>
        <p:txBody>
          <a:bodyPr lIns="105649" tIns="52828" rIns="105649" bIns="52828" anchor="b"/>
          <a:lstStyle/>
          <a:p>
            <a:pPr algn="r" defTabSz="1056754">
              <a:spcBef>
                <a:spcPct val="0"/>
              </a:spcBef>
            </a:pPr>
            <a:fld id="{653E0330-8483-4295-8969-4228DE3458B2}" type="slidenum">
              <a:rPr lang="en-US" sz="1200">
                <a:latin typeface="Constantia" panose="02030602050306030303" pitchFamily="18" charset="0"/>
              </a:rPr>
              <a:pPr algn="r" defTabSz="1056754">
                <a:spcBef>
                  <a:spcPct val="0"/>
                </a:spcBef>
              </a:pPr>
              <a:t>113</a:t>
            </a:fld>
            <a:endParaRPr lang="en-US" sz="1200" dirty="0">
              <a:latin typeface="Constantia" panose="02030602050306030303" pitchFamily="18" charset="0"/>
            </a:endParaRPr>
          </a:p>
        </p:txBody>
      </p:sp>
    </p:spTree>
    <p:extLst>
      <p:ext uri="{BB962C8B-B14F-4D97-AF65-F5344CB8AC3E}">
        <p14:creationId xmlns:p14="http://schemas.microsoft.com/office/powerpoint/2010/main" val="33707934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670677" y="4267201"/>
            <a:ext cx="5973849" cy="3182058"/>
          </a:xfrm>
          <a:prstGeom prst="rect">
            <a:avLst/>
          </a:prstGeom>
        </p:spPr>
        <p:txBody>
          <a:bodyPr/>
          <a:lstStyle/>
          <a:p>
            <a:pPr algn="just"/>
            <a:r>
              <a:rPr lang="en-US" sz="1500">
                <a:latin typeface="Constantia" panose="02030602050306030303" pitchFamily="18" charset="0"/>
              </a:rPr>
              <a:t>Per your signed Vendor Agreement, vendors must properly transact the WIC supplemental foods that are listed on the participant’s food benefit balance.</a:t>
            </a:r>
          </a:p>
          <a:p>
            <a:pPr algn="just"/>
            <a:r>
              <a:rPr lang="en-US" sz="1500">
                <a:latin typeface="Constantia" panose="02030602050306030303" pitchFamily="18" charset="0"/>
              </a:rPr>
              <a:t>Vendors cannot substitute one food subcategory for another. This would be a Federal violation that carries 1 year disqualification</a:t>
            </a:r>
          </a:p>
          <a:p>
            <a:pPr algn="just"/>
            <a:endParaRPr lang="en-US" sz="1500">
              <a:latin typeface="Constantia" panose="02030602050306030303" pitchFamily="18" charset="0"/>
            </a:endParaRPr>
          </a:p>
          <a:p>
            <a:pPr algn="just"/>
            <a:r>
              <a:rPr lang="en-US" sz="1500">
                <a:latin typeface="Constantia" panose="02030602050306030303" pitchFamily="18" charset="0"/>
              </a:rPr>
              <a:t>Example:  Substituting 1% Milk/Skim Milk for 2% Milk or Whole Milk		</a:t>
            </a:r>
          </a:p>
          <a:p>
            <a:pPr algn="just"/>
            <a:r>
              <a:rPr lang="en-US" sz="1500">
                <a:latin typeface="Constantia" panose="02030602050306030303" pitchFamily="18" charset="0"/>
              </a:rPr>
              <a:t>	</a:t>
            </a:r>
            <a:endParaRPr lang="en-US" dirty="0"/>
          </a:p>
        </p:txBody>
      </p:sp>
      <p:sp>
        <p:nvSpPr>
          <p:cNvPr id="4" name="Slide Number Placeholder 3"/>
          <p:cNvSpPr>
            <a:spLocks noGrp="1"/>
          </p:cNvSpPr>
          <p:nvPr>
            <p:ph type="sldNum" sz="quarter" idx="10"/>
          </p:nvPr>
        </p:nvSpPr>
        <p:spPr>
          <a:xfrm>
            <a:off x="3657599" y="9040371"/>
            <a:ext cx="3451558" cy="512056"/>
          </a:xfrm>
          <a:prstGeom prst="rect">
            <a:avLst/>
          </a:prstGeom>
        </p:spPr>
        <p:txBody>
          <a:bodyPr/>
          <a:lstStyle/>
          <a:p>
            <a:fld id="{B045B7DE-1198-4F2F-B574-CA8CAE341642}" type="slidenum">
              <a:rPr lang="en-US" smtClean="0"/>
              <a:t>114</a:t>
            </a:fld>
            <a:endParaRPr lang="en-US" dirty="0"/>
          </a:p>
        </p:txBody>
      </p:sp>
    </p:spTree>
    <p:extLst>
      <p:ext uri="{BB962C8B-B14F-4D97-AF65-F5344CB8AC3E}">
        <p14:creationId xmlns:p14="http://schemas.microsoft.com/office/powerpoint/2010/main" val="17808413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pause here for any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4891488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304800"/>
            <a:ext cx="6826250" cy="3840163"/>
          </a:xfrm>
          <a:prstGeom prst="rect">
            <a:avLst/>
          </a:prstGeom>
        </p:spPr>
      </p:sp>
      <p:sp>
        <p:nvSpPr>
          <p:cNvPr id="3" name="Notes Placeholder 2"/>
          <p:cNvSpPr>
            <a:spLocks noGrp="1"/>
          </p:cNvSpPr>
          <p:nvPr>
            <p:ph type="body" idx="1"/>
          </p:nvPr>
        </p:nvSpPr>
        <p:spPr>
          <a:xfrm>
            <a:off x="685801" y="4419603"/>
            <a:ext cx="6056819" cy="2613107"/>
          </a:xfrm>
          <a:prstGeom prst="rect">
            <a:avLst/>
          </a:prstGeom>
        </p:spPr>
        <p:txBody>
          <a:bodyPr/>
          <a:lstStyle/>
          <a:p>
            <a:r>
              <a:rPr lang="en-US" dirty="0"/>
              <a:t>Vendors cannot use a collection of UPC barcodes on Scanning Sheets, cash registers, computers, tablets, cell phones or any other similar electronic devices, like in the example on the slide, to transact </a:t>
            </a:r>
            <a:r>
              <a:rPr lang="en-US" dirty="0" err="1"/>
              <a:t>eWIC</a:t>
            </a:r>
            <a:r>
              <a:rPr lang="en-US" dirty="0"/>
              <a:t>. </a:t>
            </a:r>
          </a:p>
          <a:p>
            <a:r>
              <a:rPr lang="en-US" dirty="0"/>
              <a:t>Failure to comply with this policy could result in termination of your WIC Vendor Agreement.   </a:t>
            </a:r>
          </a:p>
          <a:p>
            <a:endParaRPr lang="en-US" dirty="0"/>
          </a:p>
        </p:txBody>
      </p:sp>
      <p:sp>
        <p:nvSpPr>
          <p:cNvPr id="5" name="Slide Number Placeholder 4"/>
          <p:cNvSpPr>
            <a:spLocks noGrp="1"/>
          </p:cNvSpPr>
          <p:nvPr>
            <p:ph type="sldNum" sz="quarter" idx="11"/>
          </p:nvPr>
        </p:nvSpPr>
        <p:spPr>
          <a:xfrm>
            <a:off x="3863643" y="9089144"/>
            <a:ext cx="3451558" cy="512056"/>
          </a:xfrm>
          <a:prstGeom prst="rect">
            <a:avLst/>
          </a:prstGeom>
        </p:spPr>
        <p:txBody>
          <a:bodyPr/>
          <a:lstStyle/>
          <a:p>
            <a:fld id="{B045B7DE-1198-4F2F-B574-CA8CAE341642}" type="slidenum">
              <a:rPr lang="en-US" smtClean="0"/>
              <a:t>116</a:t>
            </a:fld>
            <a:endParaRPr lang="en-US" dirty="0"/>
          </a:p>
        </p:txBody>
      </p:sp>
    </p:spTree>
    <p:extLst>
      <p:ext uri="{BB962C8B-B14F-4D97-AF65-F5344CB8AC3E}">
        <p14:creationId xmlns:p14="http://schemas.microsoft.com/office/powerpoint/2010/main" val="13810803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770916" y="9080967"/>
            <a:ext cx="3516211" cy="520234"/>
          </a:xfrm>
          <a:prstGeom prst="rect">
            <a:avLst/>
          </a:prstGeom>
          <a:noFill/>
          <a:ln w="9525">
            <a:noFill/>
            <a:miter lim="800000"/>
            <a:headEnd/>
            <a:tailEnd/>
          </a:ln>
        </p:spPr>
        <p:txBody>
          <a:bodyPr lIns="105649" tIns="52828" rIns="105649" bIns="52828" anchor="b"/>
          <a:lstStyle/>
          <a:p>
            <a:pPr algn="r" defTabSz="1056754">
              <a:spcBef>
                <a:spcPct val="0"/>
              </a:spcBef>
            </a:pPr>
            <a:fld id="{F56E321D-F93D-4296-AFC6-F4D58208627F}" type="slidenum">
              <a:rPr lang="en-US" sz="1200">
                <a:latin typeface="Constantia" panose="02030602050306030303" pitchFamily="18" charset="0"/>
              </a:rPr>
              <a:pPr algn="r" defTabSz="1056754">
                <a:spcBef>
                  <a:spcPct val="0"/>
                </a:spcBef>
              </a:pPr>
              <a:t>117</a:t>
            </a:fld>
            <a:endParaRPr lang="en-US" sz="1100" dirty="0">
              <a:latin typeface="Constantia" panose="02030602050306030303" pitchFamily="18" charset="0"/>
            </a:endParaRPr>
          </a:p>
        </p:txBody>
      </p:sp>
      <p:sp>
        <p:nvSpPr>
          <p:cNvPr id="238595" name="Rectangle 8"/>
          <p:cNvSpPr>
            <a:spLocks noGrp="1" noRot="1" noChangeAspect="1" noChangeArrowheads="1" noTextEdit="1"/>
          </p:cNvSpPr>
          <p:nvPr>
            <p:ph type="sldImg"/>
          </p:nvPr>
        </p:nvSpPr>
        <p:spPr>
          <a:xfrm>
            <a:off x="244475" y="228600"/>
            <a:ext cx="6826250" cy="3840163"/>
          </a:xfrm>
          <a:prstGeom prst="rect">
            <a:avLst/>
          </a:prstGeom>
          <a:ln/>
        </p:spPr>
      </p:sp>
      <p:sp>
        <p:nvSpPr>
          <p:cNvPr id="238596" name="Rectangle 9"/>
          <p:cNvSpPr>
            <a:spLocks noGrp="1" noChangeArrowheads="1"/>
          </p:cNvSpPr>
          <p:nvPr>
            <p:ph type="body" idx="1"/>
          </p:nvPr>
        </p:nvSpPr>
        <p:spPr>
          <a:xfrm>
            <a:off x="439001" y="4267202"/>
            <a:ext cx="6437201" cy="4495799"/>
          </a:xfrm>
          <a:prstGeom prst="rect">
            <a:avLst/>
          </a:prstGeom>
          <a:noFill/>
          <a:ln/>
        </p:spPr>
        <p:txBody>
          <a:bodyPr/>
          <a:lstStyle/>
          <a:p>
            <a:pPr algn="just">
              <a:buFontTx/>
              <a:buNone/>
            </a:pPr>
            <a:r>
              <a:rPr lang="en-US" dirty="0"/>
              <a:t>Inventory audits involve  reviewing a vendor’s inventory records of WIC supplemental foods over a sixty-day period. </a:t>
            </a:r>
          </a:p>
          <a:p>
            <a:pPr algn="just">
              <a:buFontTx/>
              <a:buNone/>
            </a:pPr>
            <a:r>
              <a:rPr lang="en-US" dirty="0"/>
              <a:t>For inventory audits, the vendor must make available at any reasonable time and place, all: </a:t>
            </a:r>
          </a:p>
          <a:p>
            <a:pPr algn="just">
              <a:buFontTx/>
              <a:buNone/>
            </a:pPr>
            <a:r>
              <a:rPr lang="en-US" dirty="0"/>
              <a:t>Program related records, including invoices, copies of purchase orders various tax records and records of financial and business transactions</a:t>
            </a:r>
          </a:p>
          <a:p>
            <a:pPr algn="just">
              <a:buFontTx/>
              <a:buNone/>
            </a:pPr>
            <a:endParaRPr lang="en-US" dirty="0"/>
          </a:p>
          <a:p>
            <a:pPr algn="just">
              <a:buFontTx/>
              <a:buNone/>
            </a:pPr>
            <a:r>
              <a:rPr lang="en-US" dirty="0"/>
              <a:t>Please note that all Program-related records, such as invoices and receipts must be kept for three years or until any audits pertaining to these records is resolved. This is mentioned in your Vendor Terms of Agreement. </a:t>
            </a:r>
          </a:p>
          <a:p>
            <a:pPr algn="just">
              <a:buFontTx/>
              <a:buNone/>
            </a:pPr>
            <a:endParaRPr lang="en-US" dirty="0"/>
          </a:p>
          <a:p>
            <a:pPr algn="just">
              <a:buFontTx/>
              <a:buNone/>
            </a:pPr>
            <a:endParaRPr lang="en-US" dirty="0"/>
          </a:p>
          <a:p>
            <a:pPr algn="just">
              <a:buFontTx/>
              <a:buNone/>
            </a:pPr>
            <a:r>
              <a:rPr lang="en-US" dirty="0"/>
              <a:t>Photo Credit:Calculator_Fotolia_33099869_Subscription_L.jpg</a:t>
            </a:r>
          </a:p>
          <a:p>
            <a:pPr lvl="1"/>
            <a:endParaRPr lang="en-US" dirty="0"/>
          </a:p>
        </p:txBody>
      </p:sp>
    </p:spTree>
    <p:extLst>
      <p:ext uri="{BB962C8B-B14F-4D97-AF65-F5344CB8AC3E}">
        <p14:creationId xmlns:p14="http://schemas.microsoft.com/office/powerpoint/2010/main" val="6066197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152400"/>
            <a:ext cx="6826250" cy="3840163"/>
          </a:xfrm>
          <a:prstGeom prst="rect">
            <a:avLst/>
          </a:prstGeom>
        </p:spPr>
      </p:sp>
      <p:sp>
        <p:nvSpPr>
          <p:cNvPr id="3" name="Notes Placeholder 2"/>
          <p:cNvSpPr>
            <a:spLocks noGrp="1"/>
          </p:cNvSpPr>
          <p:nvPr>
            <p:ph type="body" idx="1"/>
          </p:nvPr>
        </p:nvSpPr>
        <p:spPr>
          <a:xfrm>
            <a:off x="225425" y="4191001"/>
            <a:ext cx="6826250" cy="3840416"/>
          </a:xfrm>
          <a:prstGeom prst="rect">
            <a:avLst/>
          </a:prstGeom>
        </p:spPr>
        <p:txBody>
          <a:bodyPr/>
          <a:lstStyle/>
          <a:p>
            <a:pPr algn="just"/>
            <a:r>
              <a:rPr lang="en-US"/>
              <a:t>The State rules specify requirements for purchase documentation of WIC supplemental foods. Invoices, receipts, purchase orders, and any other proofs of purchase for WIC supplemental foods must include the following:</a:t>
            </a:r>
          </a:p>
          <a:p>
            <a:pPr algn="just"/>
            <a:endParaRPr lang="en-US"/>
          </a:p>
          <a:p>
            <a:pPr algn="just"/>
            <a:r>
              <a:rPr lang="en-US"/>
              <a:t>The name of the seller and be prepared entirely by the seller or on the seller’s business letterhead;</a:t>
            </a:r>
          </a:p>
          <a:p>
            <a:pPr algn="just"/>
            <a:r>
              <a:rPr lang="en-US"/>
              <a:t>The date of purchase and the date the authorized vendor received the WIC supplemental food at the store if this date is different; and</a:t>
            </a:r>
          </a:p>
          <a:p>
            <a:pPr algn="just"/>
            <a:r>
              <a:rPr lang="en-US"/>
              <a:t>A description of each WIC supplemental food item purchased, including brand name, unit size, type or form, and quantity.</a:t>
            </a:r>
            <a:endParaRPr lang="en-US" dirty="0"/>
          </a:p>
        </p:txBody>
      </p:sp>
      <p:sp>
        <p:nvSpPr>
          <p:cNvPr id="4" name="Slide Number Placeholder 3"/>
          <p:cNvSpPr>
            <a:spLocks noGrp="1"/>
          </p:cNvSpPr>
          <p:nvPr>
            <p:ph type="sldNum" sz="quarter" idx="10"/>
          </p:nvPr>
        </p:nvSpPr>
        <p:spPr>
          <a:xfrm>
            <a:off x="3863643" y="9089144"/>
            <a:ext cx="3451558" cy="512056"/>
          </a:xfrm>
          <a:prstGeom prst="rect">
            <a:avLst/>
          </a:prstGeom>
        </p:spPr>
        <p:txBody>
          <a:bodyPr/>
          <a:lstStyle/>
          <a:p>
            <a:fld id="{C18E360E-C30B-4983-B0C7-6EABB349E35D}" type="slidenum">
              <a:rPr lang="en-US" smtClean="0"/>
              <a:pPr/>
              <a:t>118</a:t>
            </a:fld>
            <a:endParaRPr lang="en-US" dirty="0"/>
          </a:p>
        </p:txBody>
      </p:sp>
    </p:spTree>
    <p:extLst>
      <p:ext uri="{BB962C8B-B14F-4D97-AF65-F5344CB8AC3E}">
        <p14:creationId xmlns:p14="http://schemas.microsoft.com/office/powerpoint/2010/main" val="29717963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3790970" y="9068935"/>
            <a:ext cx="3516211" cy="520234"/>
          </a:xfrm>
          <a:prstGeom prst="rect">
            <a:avLst/>
          </a:prstGeom>
          <a:noFill/>
          <a:ln>
            <a:miter lim="800000"/>
            <a:headEnd/>
            <a:tailEnd/>
          </a:ln>
        </p:spPr>
        <p:txBody>
          <a:bodyPr lIns="105659" tIns="52832" rIns="105659" bIns="52832" anchor="b"/>
          <a:lstStyle/>
          <a:p>
            <a:pPr defTabSz="1056853">
              <a:spcBef>
                <a:spcPct val="0"/>
              </a:spcBef>
            </a:pPr>
            <a:fld id="{874A5177-5B4D-41AD-BAED-081CEFFC5973}" type="slidenum">
              <a:rPr lang="en-US"/>
              <a:pPr defTabSz="1056853">
                <a:spcBef>
                  <a:spcPct val="0"/>
                </a:spcBef>
              </a:pPr>
              <a:t>119</a:t>
            </a:fld>
            <a:endParaRPr lang="en-US" dirty="0"/>
          </a:p>
        </p:txBody>
      </p:sp>
      <p:sp>
        <p:nvSpPr>
          <p:cNvPr id="241667" name="Rectangle 8"/>
          <p:cNvSpPr>
            <a:spLocks noGrp="1" noRot="1" noChangeAspect="1" noChangeArrowheads="1" noTextEdit="1"/>
          </p:cNvSpPr>
          <p:nvPr>
            <p:ph type="sldImg"/>
          </p:nvPr>
        </p:nvSpPr>
        <p:spPr>
          <a:xfrm>
            <a:off x="244475" y="152400"/>
            <a:ext cx="6826250" cy="3840163"/>
          </a:xfrm>
          <a:prstGeom prst="rect">
            <a:avLst/>
          </a:prstGeom>
          <a:ln/>
        </p:spPr>
      </p:sp>
      <p:sp>
        <p:nvSpPr>
          <p:cNvPr id="241668" name="Rectangle 9"/>
          <p:cNvSpPr>
            <a:spLocks noGrp="1" noChangeArrowheads="1"/>
          </p:cNvSpPr>
          <p:nvPr>
            <p:ph type="body" idx="1"/>
          </p:nvPr>
        </p:nvSpPr>
        <p:spPr>
          <a:xfrm>
            <a:off x="244476" y="4191001"/>
            <a:ext cx="6826250" cy="4076124"/>
          </a:xfrm>
          <a:prstGeom prst="rect">
            <a:avLst/>
          </a:prstGeom>
          <a:noFill/>
          <a:ln/>
        </p:spPr>
        <p:txBody>
          <a:bodyPr/>
          <a:lstStyle/>
          <a:p>
            <a:pPr algn="just">
              <a:buFontTx/>
              <a:buNone/>
            </a:pPr>
            <a:r>
              <a:rPr lang="en-US"/>
              <a:t>The Vendor Agreement specifically addresses violations which may have occurred as a result of an inventory audit.  These violations are as follows:
Claiming reimbursement for the sale of an amount of a specific supplemental food item which exceeds the store’s documented inventory of that supplemental food item for six or more days within the 60-day period.  The six or more days do not have to be consecutive.
Inability to provide records or providing false records is also a violation.
For more information regarding inventory audits, please refer to your Vendor Manual.</a:t>
            </a:r>
            <a:endParaRPr lang="en-US" dirty="0"/>
          </a:p>
        </p:txBody>
      </p:sp>
    </p:spTree>
    <p:extLst>
      <p:ext uri="{BB962C8B-B14F-4D97-AF65-F5344CB8AC3E}">
        <p14:creationId xmlns:p14="http://schemas.microsoft.com/office/powerpoint/2010/main" val="3401653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57202" y="4267203"/>
            <a:ext cx="5973849" cy="4608499"/>
          </a:xfrm>
          <a:prstGeom prst="rect">
            <a:avLst/>
          </a:prstGeom>
        </p:spPr>
        <p:txBody>
          <a:bodyPr/>
          <a:lstStyle/>
          <a:p>
            <a:pPr algn="just"/>
            <a:r>
              <a:rPr lang="en-US" dirty="0">
                <a:cs typeface="Times New Roman" panose="02020603050405020304" pitchFamily="18" charset="0"/>
              </a:rPr>
              <a:t>Vendors must ensure that WIC customers are provided infant formula, exempt infant formula and WIC-eligible </a:t>
            </a:r>
            <a:r>
              <a:rPr lang="en-US" dirty="0" err="1">
                <a:cs typeface="Times New Roman" panose="02020603050405020304" pitchFamily="18" charset="0"/>
              </a:rPr>
              <a:t>nutritionals</a:t>
            </a:r>
            <a:r>
              <a:rPr lang="en-US" dirty="0">
                <a:cs typeface="Times New Roman" panose="02020603050405020304" pitchFamily="18" charset="0"/>
              </a:rPr>
              <a:t> purchased only from the sources on the State WIC Agency’s list of approved sources.</a:t>
            </a:r>
          </a:p>
          <a:p>
            <a:pPr algn="just"/>
            <a:endParaRPr lang="en-US" dirty="0">
              <a:cs typeface="Times New Roman" panose="02020603050405020304" pitchFamily="18" charset="0"/>
            </a:endParaRPr>
          </a:p>
          <a:p>
            <a:pPr algn="just"/>
            <a:r>
              <a:rPr lang="en-US" dirty="0">
                <a:cs typeface="Times New Roman" panose="02020603050405020304" pitchFamily="18" charset="0"/>
              </a:rPr>
              <a:t>Authorized vendors will have their WIC Vendor Agreement terminated for failure to comply with this requirement. Additionally, the store must wait one year to become eligible to reapply for WIC vendor authorization.</a:t>
            </a: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fld id="{C18E360E-C30B-4983-B0C7-6EABB349E35D}" type="slidenum">
              <a:rPr lang="en-US" smtClean="0"/>
              <a:pPr/>
              <a:t>12</a:t>
            </a:fld>
            <a:endParaRPr lang="en-US" dirty="0"/>
          </a:p>
        </p:txBody>
      </p:sp>
    </p:spTree>
    <p:extLst>
      <p:ext uri="{BB962C8B-B14F-4D97-AF65-F5344CB8AC3E}">
        <p14:creationId xmlns:p14="http://schemas.microsoft.com/office/powerpoint/2010/main" val="313932339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798990" y="9032842"/>
            <a:ext cx="3516211" cy="520234"/>
          </a:xfrm>
          <a:prstGeom prst="rect">
            <a:avLst/>
          </a:prstGeom>
          <a:noFill/>
          <a:ln w="9525">
            <a:noFill/>
            <a:miter lim="800000"/>
            <a:headEnd/>
            <a:tailEnd/>
          </a:ln>
        </p:spPr>
        <p:txBody>
          <a:bodyPr lIns="105659" tIns="52832" rIns="105659" bIns="52832" anchor="b"/>
          <a:lstStyle/>
          <a:p>
            <a:pPr algn="r" defTabSz="1056853">
              <a:spcBef>
                <a:spcPct val="0"/>
              </a:spcBef>
            </a:pPr>
            <a:fld id="{7B89F095-CB59-4FFF-ABB4-884CAE5F3B2A}" type="slidenum">
              <a:rPr lang="en-US" sz="1100">
                <a:latin typeface="Constantia" panose="02030602050306030303" pitchFamily="18" charset="0"/>
                <a:ea typeface="Tahoma" pitchFamily="34" charset="0"/>
                <a:cs typeface="Tahoma" pitchFamily="34" charset="0"/>
              </a:rPr>
              <a:pPr algn="r" defTabSz="1056853">
                <a:spcBef>
                  <a:spcPct val="0"/>
                </a:spcBef>
              </a:pPr>
              <a:t>120</a:t>
            </a:fld>
            <a:endParaRPr lang="en-US" sz="1100" dirty="0">
              <a:latin typeface="Constantia" panose="02030602050306030303" pitchFamily="18" charset="0"/>
              <a:ea typeface="Tahoma" pitchFamily="34" charset="0"/>
              <a:cs typeface="Tahoma" pitchFamily="34" charset="0"/>
            </a:endParaRPr>
          </a:p>
        </p:txBody>
      </p:sp>
      <p:sp>
        <p:nvSpPr>
          <p:cNvPr id="240643" name="Rectangle 2"/>
          <p:cNvSpPr>
            <a:spLocks noGrp="1" noRot="1" noChangeAspect="1" noChangeArrowheads="1" noTextEdit="1"/>
          </p:cNvSpPr>
          <p:nvPr>
            <p:ph type="sldImg"/>
          </p:nvPr>
        </p:nvSpPr>
        <p:spPr>
          <a:xfrm>
            <a:off x="244475" y="322263"/>
            <a:ext cx="6826250" cy="3840162"/>
          </a:xfrm>
          <a:prstGeom prst="rect">
            <a:avLst/>
          </a:prstGeom>
          <a:ln/>
        </p:spPr>
      </p:sp>
      <p:sp>
        <p:nvSpPr>
          <p:cNvPr id="240644" name="Rectangle 3"/>
          <p:cNvSpPr>
            <a:spLocks noGrp="1" noChangeArrowheads="1"/>
          </p:cNvSpPr>
          <p:nvPr>
            <p:ph type="body" idx="1"/>
          </p:nvPr>
        </p:nvSpPr>
        <p:spPr>
          <a:xfrm>
            <a:off x="477078" y="4413575"/>
            <a:ext cx="6167447" cy="2050405"/>
          </a:xfrm>
          <a:prstGeom prst="rect">
            <a:avLst/>
          </a:prstGeom>
          <a:noFill/>
          <a:ln/>
        </p:spPr>
        <p:txBody>
          <a:bodyPr lIns="105653" tIns="52829" rIns="105653" bIns="52829">
            <a:normAutofit/>
          </a:bodyPr>
          <a:lstStyle/>
          <a:p>
            <a:pPr algn="just"/>
            <a:r>
              <a:rPr lang="en-US"/>
              <a:t>Overpayment to a vendor as determined by an inventory audit or a compliance buy investigation requires repayment to the WIC Program. The State WIC Agency assesses a claim against the vendor in the amount of the overpayment.  Vendors can request a conference to review the claim, but this action cannot be appealed.</a:t>
            </a:r>
            <a:endParaRPr lang="en-US" dirty="0"/>
          </a:p>
        </p:txBody>
      </p:sp>
    </p:spTree>
    <p:extLst>
      <p:ext uri="{BB962C8B-B14F-4D97-AF65-F5344CB8AC3E}">
        <p14:creationId xmlns:p14="http://schemas.microsoft.com/office/powerpoint/2010/main" val="8986928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28600"/>
            <a:ext cx="6826250" cy="3840163"/>
          </a:xfrm>
          <a:prstGeom prst="rect">
            <a:avLst/>
          </a:prstGeom>
        </p:spPr>
      </p:sp>
      <p:sp>
        <p:nvSpPr>
          <p:cNvPr id="3" name="Notes Placeholder 2"/>
          <p:cNvSpPr>
            <a:spLocks noGrp="1"/>
          </p:cNvSpPr>
          <p:nvPr>
            <p:ph type="body" idx="1"/>
          </p:nvPr>
        </p:nvSpPr>
        <p:spPr>
          <a:xfrm>
            <a:off x="244476" y="4191002"/>
            <a:ext cx="6826250" cy="4608499"/>
          </a:xfrm>
          <a:prstGeom prst="rect">
            <a:avLst/>
          </a:prstGeom>
        </p:spPr>
        <p:txBody>
          <a:bodyPr/>
          <a:lstStyle/>
          <a:p>
            <a:pPr algn="just"/>
            <a:r>
              <a:rPr lang="en-US" sz="1300" dirty="0"/>
              <a:t>When the State WIC Agency determines the vendor has committed a vendor violation that affects payment to the vendor, the State WIC Agency will deny payment. A claim may be assessed based on violations detected through inventory audits, compliance buy investigations or any other means the State WIC Agency deems necessary to determine Program compliance.</a:t>
            </a:r>
          </a:p>
          <a:p>
            <a:pPr algn="just"/>
            <a:endParaRPr lang="en-US" sz="1300" dirty="0"/>
          </a:p>
          <a:p>
            <a:pPr algn="just"/>
            <a:r>
              <a:rPr lang="en-US" sz="1300" dirty="0"/>
              <a:t>Vendors must reimburse the State WIC Agency in full or agree to a repayment plan with the State WIC Agency within 30 days of written notification of a claim. If the vendor fails to reimburse the State WIC Agency in full or agree to a repayment plan within 30 days of written notification of a claim, the WIC Vendor Agreement will be terminated. Please refer to the Vendor Claims section of the Vendor Manual for more information. </a:t>
            </a:r>
          </a:p>
          <a:p>
            <a:pPr algn="just"/>
            <a:endParaRPr lang="en-US" sz="1300" dirty="0"/>
          </a:p>
          <a:p>
            <a:pPr algn="just"/>
            <a:r>
              <a:rPr lang="en-US" sz="1300" dirty="0"/>
              <a:t>A vendor applicant cannot be authorized if any of the vendor applicant’s owners, officers or managers currently have or previously had a financial interest in a WIC Vendor that was assessed a claim by the WIC Program and the claim has not been paid in full.</a:t>
            </a:r>
          </a:p>
          <a:p>
            <a:endParaRPr lang="en-US" sz="1300" dirty="0"/>
          </a:p>
        </p:txBody>
      </p:sp>
      <p:sp>
        <p:nvSpPr>
          <p:cNvPr id="4" name="Slide Number Placeholder 3"/>
          <p:cNvSpPr>
            <a:spLocks noGrp="1"/>
          </p:cNvSpPr>
          <p:nvPr>
            <p:ph type="sldNum" sz="quarter" idx="10"/>
          </p:nvPr>
        </p:nvSpPr>
        <p:spPr>
          <a:xfrm>
            <a:off x="3871664" y="9089144"/>
            <a:ext cx="3451558" cy="512056"/>
          </a:xfrm>
          <a:prstGeom prst="rect">
            <a:avLst/>
          </a:prstGeom>
        </p:spPr>
        <p:txBody>
          <a:bodyPr/>
          <a:lstStyle/>
          <a:p>
            <a:fld id="{C18E360E-C30B-4983-B0C7-6EABB349E35D}" type="slidenum">
              <a:rPr lang="en-US" smtClean="0"/>
              <a:pPr/>
              <a:t>121</a:t>
            </a:fld>
            <a:endParaRPr lang="en-US" dirty="0"/>
          </a:p>
        </p:txBody>
      </p:sp>
    </p:spTree>
    <p:extLst>
      <p:ext uri="{BB962C8B-B14F-4D97-AF65-F5344CB8AC3E}">
        <p14:creationId xmlns:p14="http://schemas.microsoft.com/office/powerpoint/2010/main" val="12372330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4294967295"/>
          </p:nvPr>
        </p:nvSpPr>
        <p:spPr bwMode="auto">
          <a:xfrm>
            <a:off x="3798990" y="9080967"/>
            <a:ext cx="3516211" cy="520234"/>
          </a:xfrm>
          <a:prstGeom prst="rect">
            <a:avLst/>
          </a:prstGeom>
          <a:noFill/>
          <a:ln>
            <a:miter lim="800000"/>
            <a:headEnd/>
            <a:tailEnd/>
          </a:ln>
        </p:spPr>
        <p:txBody>
          <a:bodyPr lIns="105649" tIns="52828" rIns="105649" bIns="52828" anchor="b"/>
          <a:lstStyle/>
          <a:p>
            <a:pPr defTabSz="1056754">
              <a:spcBef>
                <a:spcPct val="0"/>
              </a:spcBef>
            </a:pPr>
            <a:fld id="{938317CE-B928-489A-8739-909778EBDF46}" type="slidenum">
              <a:rPr lang="en-US"/>
              <a:pPr defTabSz="1056754">
                <a:spcBef>
                  <a:spcPct val="0"/>
                </a:spcBef>
              </a:pPr>
              <a:t>122</a:t>
            </a:fld>
            <a:endParaRPr lang="en-US" dirty="0"/>
          </a:p>
        </p:txBody>
      </p:sp>
      <p:sp>
        <p:nvSpPr>
          <p:cNvPr id="242691" name="Rectangle 2"/>
          <p:cNvSpPr>
            <a:spLocks noGrp="1" noRot="1" noChangeAspect="1" noChangeArrowheads="1" noTextEdit="1"/>
          </p:cNvSpPr>
          <p:nvPr>
            <p:ph type="sldImg"/>
          </p:nvPr>
        </p:nvSpPr>
        <p:spPr>
          <a:xfrm>
            <a:off x="323850" y="304800"/>
            <a:ext cx="6667500" cy="3751263"/>
          </a:xfrm>
          <a:prstGeom prst="rect">
            <a:avLst/>
          </a:prstGeom>
          <a:ln/>
        </p:spPr>
      </p:sp>
      <p:sp>
        <p:nvSpPr>
          <p:cNvPr id="242692" name="Rectangle 3"/>
          <p:cNvSpPr>
            <a:spLocks noGrp="1" noChangeArrowheads="1"/>
          </p:cNvSpPr>
          <p:nvPr>
            <p:ph type="body" idx="1"/>
          </p:nvPr>
        </p:nvSpPr>
        <p:spPr>
          <a:xfrm>
            <a:off x="323850" y="4343400"/>
            <a:ext cx="6667500" cy="3428590"/>
          </a:xfrm>
          <a:prstGeom prst="rect">
            <a:avLst/>
          </a:prstGeom>
          <a:noFill/>
          <a:ln/>
        </p:spPr>
        <p:txBody>
          <a:bodyPr lIns="105645" tIns="52823" rIns="105645" bIns="52823"/>
          <a:lstStyle/>
          <a:p>
            <a:pPr algn="just"/>
            <a:r>
              <a:rPr lang="en-US" dirty="0"/>
              <a:t>Disqualification from the WIC Program could range from 60 days to permanent, dependent  upon the situation/violation. Vendors should take note that their status with the WIC Program may impact their status with SNAP (formerly the Food Stamp Program) and vice versa. Remember, SNAP is also referred to as Food and Nutrition Services in North Carolina. 
Vendors have the right to appeal a disqualification.
Photo Credit: Justice_Fotolia_6901118_Subscription_L.jpg</a:t>
            </a:r>
          </a:p>
        </p:txBody>
      </p:sp>
    </p:spTree>
    <p:extLst>
      <p:ext uri="{BB962C8B-B14F-4D97-AF65-F5344CB8AC3E}">
        <p14:creationId xmlns:p14="http://schemas.microsoft.com/office/powerpoint/2010/main" val="9593376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4294967295"/>
          </p:nvPr>
        </p:nvSpPr>
        <p:spPr bwMode="auto">
          <a:xfrm>
            <a:off x="3798990" y="9080967"/>
            <a:ext cx="3516211" cy="520234"/>
          </a:xfrm>
          <a:prstGeom prst="rect">
            <a:avLst/>
          </a:prstGeom>
          <a:noFill/>
          <a:ln>
            <a:miter lim="800000"/>
            <a:headEnd/>
            <a:tailEnd/>
          </a:ln>
        </p:spPr>
        <p:txBody>
          <a:bodyPr lIns="105649" tIns="52828" rIns="105649" bIns="52828" anchor="b"/>
          <a:lstStyle/>
          <a:p>
            <a:pPr defTabSz="1056754">
              <a:spcBef>
                <a:spcPct val="0"/>
              </a:spcBef>
            </a:pPr>
            <a:fld id="{938317CE-B928-489A-8739-909778EBDF46}" type="slidenum">
              <a:rPr lang="en-US"/>
              <a:pPr defTabSz="1056754">
                <a:spcBef>
                  <a:spcPct val="0"/>
                </a:spcBef>
              </a:pPr>
              <a:t>123</a:t>
            </a:fld>
            <a:endParaRPr lang="en-US" dirty="0"/>
          </a:p>
        </p:txBody>
      </p:sp>
      <p:sp>
        <p:nvSpPr>
          <p:cNvPr id="242691" name="Rectangle 2"/>
          <p:cNvSpPr>
            <a:spLocks noGrp="1" noRot="1" noChangeAspect="1" noChangeArrowheads="1" noTextEdit="1"/>
          </p:cNvSpPr>
          <p:nvPr>
            <p:ph type="sldImg"/>
          </p:nvPr>
        </p:nvSpPr>
        <p:spPr>
          <a:xfrm>
            <a:off x="190500" y="152400"/>
            <a:ext cx="6934200" cy="3900488"/>
          </a:xfrm>
          <a:prstGeom prst="rect">
            <a:avLst/>
          </a:prstGeom>
          <a:ln/>
        </p:spPr>
      </p:sp>
      <p:sp>
        <p:nvSpPr>
          <p:cNvPr id="242692" name="Rectangle 3"/>
          <p:cNvSpPr>
            <a:spLocks noGrp="1" noChangeArrowheads="1"/>
          </p:cNvSpPr>
          <p:nvPr>
            <p:ph type="body" idx="1"/>
          </p:nvPr>
        </p:nvSpPr>
        <p:spPr>
          <a:xfrm>
            <a:off x="304800" y="4343400"/>
            <a:ext cx="6629400" cy="3428590"/>
          </a:xfrm>
          <a:prstGeom prst="rect">
            <a:avLst/>
          </a:prstGeom>
          <a:noFill/>
          <a:ln/>
        </p:spPr>
        <p:txBody>
          <a:bodyPr lIns="105645" tIns="52823" rIns="105645" bIns="52823"/>
          <a:lstStyle/>
          <a:p>
            <a:pPr fontAlgn="auto">
              <a:buFont typeface="Arial" panose="020B0604020202020204" pitchFamily="34" charset="0"/>
              <a:buNone/>
            </a:pPr>
            <a:r>
              <a:rPr lang="en-US" b="0" i="0" dirty="0">
                <a:effectLst/>
              </a:rPr>
              <a:t>Upon disqualification or termination, vendors are required to return their stand-beside equipment to Solutran within 10 business days </a:t>
            </a:r>
          </a:p>
          <a:p>
            <a:pPr marL="742950" lvl="1" indent="-285750" fontAlgn="auto">
              <a:buFont typeface="Arial" panose="020B0604020202020204" pitchFamily="34" charset="0"/>
              <a:buChar char="•"/>
            </a:pPr>
            <a:r>
              <a:rPr lang="en-US" b="0" i="0" dirty="0">
                <a:effectLst/>
              </a:rPr>
              <a:t>Including all cords, cables, scanners and pin pads (if applicable)</a:t>
            </a:r>
          </a:p>
          <a:p>
            <a:pPr marL="742950" lvl="1" indent="-285750" fontAlgn="auto">
              <a:buFont typeface="Arial" panose="020B0604020202020204" pitchFamily="34" charset="0"/>
              <a:buChar char="•"/>
            </a:pPr>
            <a:r>
              <a:rPr lang="en-US" b="0" i="0" dirty="0">
                <a:effectLst/>
              </a:rPr>
              <a:t>Solutran will send a shipping label</a:t>
            </a:r>
          </a:p>
          <a:p>
            <a:pPr fontAlgn="auto">
              <a:buFont typeface="Arial" panose="020B0604020202020204" pitchFamily="34" charset="0"/>
              <a:buNone/>
            </a:pPr>
            <a:r>
              <a:rPr lang="en-US" b="0" i="0" dirty="0">
                <a:effectLst/>
              </a:rPr>
              <a:t>Failure to return all stand-beside equipment to Solutran will result in the initiation of an ACH debit from the vendor’s account </a:t>
            </a:r>
          </a:p>
          <a:p>
            <a:pPr fontAlgn="auto">
              <a:buFont typeface="Arial" panose="020B0604020202020204" pitchFamily="34" charset="0"/>
              <a:buNone/>
            </a:pPr>
            <a:r>
              <a:rPr lang="en-US" b="0" i="0" dirty="0">
                <a:effectLst/>
              </a:rPr>
              <a:t>If a vendor’s bank account has been closed, Local Agency staff will be asked to retrieve all equipment from the vendor location </a:t>
            </a:r>
          </a:p>
        </p:txBody>
      </p:sp>
    </p:spTree>
    <p:extLst>
      <p:ext uri="{BB962C8B-B14F-4D97-AF65-F5344CB8AC3E}">
        <p14:creationId xmlns:p14="http://schemas.microsoft.com/office/powerpoint/2010/main" val="36712297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28600"/>
            <a:ext cx="6826250" cy="3840163"/>
          </a:xfrm>
          <a:prstGeom prst="rect">
            <a:avLst/>
          </a:prstGeom>
        </p:spPr>
      </p:sp>
      <p:sp>
        <p:nvSpPr>
          <p:cNvPr id="3" name="Notes Placeholder 2"/>
          <p:cNvSpPr>
            <a:spLocks noGrp="1"/>
          </p:cNvSpPr>
          <p:nvPr>
            <p:ph type="body" idx="1"/>
          </p:nvPr>
        </p:nvSpPr>
        <p:spPr>
          <a:xfrm>
            <a:off x="304801" y="4343401"/>
            <a:ext cx="6765925" cy="3913565"/>
          </a:xfrm>
          <a:prstGeom prst="rect">
            <a:avLst/>
          </a:prstGeom>
        </p:spPr>
        <p:txBody>
          <a:bodyPr/>
          <a:lstStyle/>
          <a:p>
            <a:pPr algn="just">
              <a:buFontTx/>
              <a:buNone/>
            </a:pPr>
            <a:r>
              <a:rPr lang="en-US">
                <a:latin typeface="Constantia" panose="02030602050306030303" pitchFamily="18" charset="0"/>
                <a:ea typeface="Tahoma" pitchFamily="34" charset="0"/>
                <a:cs typeface="Tahoma" pitchFamily="34" charset="0"/>
              </a:rPr>
              <a:t>In some instances of vendor fraud, the State WIC Agency works in conjunction with the USDA, Office of the Inspector General.  A large part of their mission is to:</a:t>
            </a:r>
          </a:p>
          <a:p>
            <a:pPr algn="just">
              <a:buFontTx/>
              <a:buNone/>
            </a:pPr>
            <a:endParaRPr lang="en-US">
              <a:latin typeface="Constantia" panose="02030602050306030303" pitchFamily="18" charset="0"/>
              <a:ea typeface="Tahoma" pitchFamily="34" charset="0"/>
              <a:cs typeface="Tahoma" pitchFamily="34" charset="0"/>
            </a:endParaRPr>
          </a:p>
          <a:p>
            <a:pPr algn="just">
              <a:buFontTx/>
              <a:buNone/>
            </a:pPr>
            <a:r>
              <a:rPr lang="en-US">
                <a:latin typeface="Constantia" panose="02030602050306030303" pitchFamily="18" charset="0"/>
                <a:ea typeface="Tahoma" pitchFamily="34" charset="0"/>
                <a:cs typeface="Tahoma" pitchFamily="34" charset="0"/>
              </a:rPr>
              <a:t>Perform audits and investigations of the Department's programs and operations, and Work with the Department's management team in activities that promote economy, efficiency, and effectiveness or that prevent and detect fraud and abuse in programs and operations, both within USDA and in non-Federal entities that receive USDA assistance; For more information about the USDA, Office of the Inspector General, visit the web site on the slide.</a:t>
            </a:r>
          </a:p>
          <a:p>
            <a:endParaRPr lang="en-US" dirty="0"/>
          </a:p>
        </p:txBody>
      </p:sp>
      <p:sp>
        <p:nvSpPr>
          <p:cNvPr id="4" name="Slide Number Placeholder 3"/>
          <p:cNvSpPr>
            <a:spLocks noGrp="1"/>
          </p:cNvSpPr>
          <p:nvPr>
            <p:ph type="sldNum" sz="quarter" idx="10"/>
          </p:nvPr>
        </p:nvSpPr>
        <p:spPr>
          <a:xfrm>
            <a:off x="3806692" y="9002024"/>
            <a:ext cx="3451558" cy="512056"/>
          </a:xfrm>
          <a:prstGeom prst="rect">
            <a:avLst/>
          </a:prstGeom>
        </p:spPr>
        <p:txBody>
          <a:bodyPr/>
          <a:lstStyle/>
          <a:p>
            <a:fld id="{C18E360E-C30B-4983-B0C7-6EABB349E35D}" type="slidenum">
              <a:rPr lang="en-US" smtClean="0"/>
              <a:pPr/>
              <a:t>124</a:t>
            </a:fld>
            <a:endParaRPr lang="en-US" dirty="0"/>
          </a:p>
        </p:txBody>
      </p:sp>
    </p:spTree>
    <p:extLst>
      <p:ext uri="{BB962C8B-B14F-4D97-AF65-F5344CB8AC3E}">
        <p14:creationId xmlns:p14="http://schemas.microsoft.com/office/powerpoint/2010/main" val="27451239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4294967295"/>
          </p:nvPr>
        </p:nvSpPr>
        <p:spPr bwMode="auto">
          <a:xfrm>
            <a:off x="3778938" y="8959511"/>
            <a:ext cx="3516211" cy="520234"/>
          </a:xfrm>
          <a:prstGeom prst="rect">
            <a:avLst/>
          </a:prstGeom>
          <a:noFill/>
          <a:ln>
            <a:miter lim="800000"/>
            <a:headEnd/>
            <a:tailEnd/>
          </a:ln>
        </p:spPr>
        <p:txBody>
          <a:bodyPr lIns="105659" tIns="52832" rIns="105659" bIns="52832" anchor="b"/>
          <a:lstStyle/>
          <a:p>
            <a:pPr defTabSz="1056853">
              <a:spcBef>
                <a:spcPct val="0"/>
              </a:spcBef>
            </a:pPr>
            <a:fld id="{F5B2FD22-FF55-4245-BEF9-206744551B43}" type="slidenum">
              <a:rPr lang="en-US"/>
              <a:pPr defTabSz="1056853">
                <a:spcBef>
                  <a:spcPct val="0"/>
                </a:spcBef>
              </a:pPr>
              <a:t>125</a:t>
            </a:fld>
            <a:endParaRPr lang="en-US" dirty="0"/>
          </a:p>
        </p:txBody>
      </p:sp>
      <p:sp>
        <p:nvSpPr>
          <p:cNvPr id="244739" name="Rectangle 2"/>
          <p:cNvSpPr>
            <a:spLocks noGrp="1" noRot="1" noChangeAspect="1" noChangeArrowheads="1" noTextEdit="1"/>
          </p:cNvSpPr>
          <p:nvPr>
            <p:ph type="sldImg"/>
          </p:nvPr>
        </p:nvSpPr>
        <p:spPr>
          <a:xfrm>
            <a:off x="190500" y="228600"/>
            <a:ext cx="6934200" cy="3900488"/>
          </a:xfrm>
          <a:prstGeom prst="rect">
            <a:avLst/>
          </a:prstGeom>
          <a:ln/>
        </p:spPr>
      </p:sp>
      <p:sp>
        <p:nvSpPr>
          <p:cNvPr id="244740" name="Rectangle 3"/>
          <p:cNvSpPr>
            <a:spLocks noGrp="1" noChangeArrowheads="1"/>
          </p:cNvSpPr>
          <p:nvPr>
            <p:ph type="body" idx="1"/>
          </p:nvPr>
        </p:nvSpPr>
        <p:spPr>
          <a:xfrm>
            <a:off x="304800" y="4419602"/>
            <a:ext cx="6705600" cy="4241377"/>
          </a:xfrm>
          <a:prstGeom prst="rect">
            <a:avLst/>
          </a:prstGeom>
          <a:noFill/>
          <a:ln/>
        </p:spPr>
        <p:txBody>
          <a:bodyPr lIns="105653" tIns="52829" rIns="105653" bIns="52829"/>
          <a:lstStyle/>
          <a:p>
            <a:pPr algn="just"/>
            <a:r>
              <a:rPr lang="en-US" dirty="0">
                <a:latin typeface="Constantia" panose="02030602050306030303" pitchFamily="18" charset="0"/>
                <a:cs typeface="Arial" panose="020B0604020202020204" pitchFamily="34" charset="0"/>
              </a:rPr>
              <a:t>Another important topic related to preventing fraud is the conflict of interest policy regarding employment. This is a very important provision of the Vendor Agreement. Please make sure that you ask your staff if they have a spouse, child or parent who works for the WIC program. If they do, inform your vendor contact at the Local Agency right away.</a:t>
            </a:r>
          </a:p>
          <a:p>
            <a:pPr algn="just"/>
            <a:endParaRPr lang="en-US" dirty="0">
              <a:latin typeface="Constantia" panose="02030602050306030303" pitchFamily="18" charset="0"/>
              <a:cs typeface="Arial" panose="020B0604020202020204" pitchFamily="34" charset="0"/>
            </a:endParaRPr>
          </a:p>
          <a:p>
            <a:pPr algn="just"/>
            <a:r>
              <a:rPr lang="en-US" dirty="0">
                <a:latin typeface="Constantia" panose="02030602050306030303" pitchFamily="18" charset="0"/>
                <a:cs typeface="Arial" panose="020B0604020202020204" pitchFamily="34" charset="0"/>
              </a:rPr>
              <a:t>A vendor shall not have any owner(s), officer(s) or manager(s) who are employed, or who have a spouse, child, or parent employed by the State WIC Agency or the Local WIC Agency serving the county in which the vendor conducts business</a:t>
            </a:r>
          </a:p>
          <a:p>
            <a:pPr algn="just"/>
            <a:endParaRPr lang="en-US" dirty="0">
              <a:latin typeface="Constantia" panose="02030602050306030303" pitchFamily="18" charset="0"/>
              <a:cs typeface="Arial" panose="020B0604020202020204" pitchFamily="34" charset="0"/>
            </a:endParaRPr>
          </a:p>
          <a:p>
            <a:pPr algn="just"/>
            <a:r>
              <a:rPr lang="en-US" dirty="0">
                <a:latin typeface="Constantia" panose="02030602050306030303" pitchFamily="18" charset="0"/>
                <a:cs typeface="Arial" panose="020B0604020202020204" pitchFamily="34" charset="0"/>
              </a:rPr>
              <a:t>Also, a vendor shall not have an employee who handles or transacts food benefits or cash-value benefits who is employed or has a spouse, child or parent who is employed by the State WIC Agency or the Local WIC Agency serving the county in which the vendor conducts business.</a:t>
            </a:r>
          </a:p>
        </p:txBody>
      </p:sp>
    </p:spTree>
    <p:extLst>
      <p:ext uri="{BB962C8B-B14F-4D97-AF65-F5344CB8AC3E}">
        <p14:creationId xmlns:p14="http://schemas.microsoft.com/office/powerpoint/2010/main" val="26078771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4294967295"/>
          </p:nvPr>
        </p:nvSpPr>
        <p:spPr bwMode="auto">
          <a:xfrm>
            <a:off x="3798990" y="9080967"/>
            <a:ext cx="3516211" cy="520234"/>
          </a:xfrm>
          <a:prstGeom prst="rect">
            <a:avLst/>
          </a:prstGeom>
          <a:noFill/>
          <a:ln>
            <a:miter lim="800000"/>
            <a:headEnd/>
            <a:tailEnd/>
          </a:ln>
        </p:spPr>
        <p:txBody>
          <a:bodyPr lIns="105649" tIns="52828" rIns="105649" bIns="52828" anchor="b"/>
          <a:lstStyle/>
          <a:p>
            <a:pPr defTabSz="1056754">
              <a:spcBef>
                <a:spcPct val="0"/>
              </a:spcBef>
            </a:pPr>
            <a:fld id="{FDA191EB-FFAB-4F42-A4E8-6D2D10D92E11}" type="slidenum">
              <a:rPr lang="en-US"/>
              <a:pPr defTabSz="1056754">
                <a:spcBef>
                  <a:spcPct val="0"/>
                </a:spcBef>
              </a:pPr>
              <a:t>126</a:t>
            </a:fld>
            <a:endParaRPr lang="en-US" sz="1700" dirty="0"/>
          </a:p>
        </p:txBody>
      </p:sp>
      <p:sp>
        <p:nvSpPr>
          <p:cNvPr id="245763" name="Rectangle 8"/>
          <p:cNvSpPr>
            <a:spLocks noGrp="1" noRot="1" noChangeAspect="1" noChangeArrowheads="1" noTextEdit="1"/>
          </p:cNvSpPr>
          <p:nvPr>
            <p:ph type="sldImg"/>
          </p:nvPr>
        </p:nvSpPr>
        <p:spPr>
          <a:xfrm>
            <a:off x="211138" y="228600"/>
            <a:ext cx="6826250" cy="3840163"/>
          </a:xfrm>
          <a:prstGeom prst="rect">
            <a:avLst/>
          </a:prstGeom>
          <a:ln/>
        </p:spPr>
      </p:sp>
      <p:sp>
        <p:nvSpPr>
          <p:cNvPr id="245764" name="Rectangle 9"/>
          <p:cNvSpPr>
            <a:spLocks noGrp="1" noChangeArrowheads="1"/>
          </p:cNvSpPr>
          <p:nvPr>
            <p:ph type="body" idx="1"/>
          </p:nvPr>
        </p:nvSpPr>
        <p:spPr>
          <a:xfrm>
            <a:off x="211140" y="4267203"/>
            <a:ext cx="6826250" cy="4608499"/>
          </a:xfrm>
          <a:prstGeom prst="rect">
            <a:avLst/>
          </a:prstGeom>
          <a:noFill/>
          <a:ln/>
        </p:spPr>
        <p:txBody>
          <a:bodyPr/>
          <a:lstStyle/>
          <a:p>
            <a:pPr algn="just">
              <a:buFontTx/>
              <a:buNone/>
            </a:pPr>
            <a:r>
              <a:rPr lang="en-US" dirty="0"/>
              <a:t>Local WIC Agency staff complete on-site monitoring of authorized vendors.  These visits provide a chance for vendors to receive training, discuss problems and ask questions.</a:t>
            </a:r>
          </a:p>
          <a:p>
            <a:pPr algn="just">
              <a:buFontTx/>
              <a:buNone/>
            </a:pPr>
            <a:r>
              <a:rPr lang="en-US" dirty="0"/>
              <a:t>WIC Monitoring includes, but is not limited to:</a:t>
            </a:r>
          </a:p>
          <a:p>
            <a:pPr algn="just">
              <a:buFontTx/>
              <a:buNone/>
            </a:pPr>
            <a:r>
              <a:rPr lang="en-US" dirty="0"/>
              <a:t>Review of infant formula invoices and receipts</a:t>
            </a:r>
          </a:p>
          <a:p>
            <a:pPr algn="just">
              <a:buFontTx/>
              <a:buNone/>
            </a:pPr>
            <a:r>
              <a:rPr lang="en-US" dirty="0"/>
              <a:t>Price checks of WIC approved foods</a:t>
            </a:r>
          </a:p>
          <a:p>
            <a:pPr algn="just">
              <a:buFontTx/>
              <a:buNone/>
            </a:pPr>
            <a:r>
              <a:rPr lang="en-US" dirty="0"/>
              <a:t>Treatment of WIC customers.</a:t>
            </a:r>
          </a:p>
          <a:p>
            <a:pPr algn="just">
              <a:buFontTx/>
              <a:buNone/>
            </a:pPr>
            <a:r>
              <a:rPr lang="en-US" dirty="0"/>
              <a:t>Inventory of WIC approved foods subject to minimum inventory requirement </a:t>
            </a:r>
          </a:p>
          <a:p>
            <a:pPr algn="just">
              <a:buFontTx/>
              <a:buNone/>
            </a:pPr>
            <a:r>
              <a:rPr lang="en-US" dirty="0"/>
              <a:t>Ensure equipment for use in transacting eWIC is accessible</a:t>
            </a:r>
          </a:p>
          <a:p>
            <a:pPr algn="just">
              <a:buFontTx/>
              <a:buNone/>
            </a:pPr>
            <a:endParaRPr lang="en-US" dirty="0"/>
          </a:p>
          <a:p>
            <a:pPr algn="just">
              <a:buFontTx/>
              <a:buNone/>
            </a:pPr>
            <a:r>
              <a:rPr lang="en-US" dirty="0"/>
              <a:t>The form used by Local WIC Agency staff during monitoring is in the Vendor Manual. Local WIC Agency staff document these visits. If violations are found, the vendor must take steps to correct them.  Some violations may result in an occurrence. Other violations can result in more serious penalties if the vendor fails to correct circumstances causing the violation.</a:t>
            </a:r>
          </a:p>
          <a:p>
            <a:endParaRPr lang="en-US" dirty="0"/>
          </a:p>
        </p:txBody>
      </p:sp>
    </p:spTree>
    <p:extLst>
      <p:ext uri="{BB962C8B-B14F-4D97-AF65-F5344CB8AC3E}">
        <p14:creationId xmlns:p14="http://schemas.microsoft.com/office/powerpoint/2010/main" val="10592563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165100"/>
            <a:ext cx="6829425" cy="3841750"/>
          </a:xfrm>
          <a:prstGeom prst="rect">
            <a:avLst/>
          </a:prstGeom>
        </p:spPr>
      </p:sp>
      <p:sp>
        <p:nvSpPr>
          <p:cNvPr id="3" name="Notes Placeholder 2"/>
          <p:cNvSpPr>
            <a:spLocks noGrp="1"/>
          </p:cNvSpPr>
          <p:nvPr>
            <p:ph type="body" idx="1"/>
          </p:nvPr>
        </p:nvSpPr>
        <p:spPr>
          <a:xfrm>
            <a:off x="338697" y="4165305"/>
            <a:ext cx="6803551" cy="4597695"/>
          </a:xfrm>
          <a:prstGeom prst="rect">
            <a:avLst/>
          </a:prstGeom>
        </p:spPr>
        <p:txBody>
          <a:bodyPr/>
          <a:lstStyle/>
          <a:p>
            <a:pPr algn="just"/>
            <a:r>
              <a:rPr lang="en-US" sz="1300" dirty="0"/>
              <a:t>As you know, WIC  authorized vendors may not treat WIC customers differently from non-WIC customers by excluding them from in-store promotions. This includes disallowing the use of coupons or other vendor discounts in WIC transactions that are allowed in non-WIC transactions. This information is found in Section 246.12 (h)(3)iii of the Federal WIC  Regulations.</a:t>
            </a:r>
          </a:p>
          <a:p>
            <a:pPr algn="just"/>
            <a:endParaRPr lang="en-US" sz="1300" dirty="0"/>
          </a:p>
          <a:p>
            <a:pPr algn="just"/>
            <a:r>
              <a:rPr lang="en-US" sz="1300" dirty="0"/>
              <a:t>Similarly, WIC authorized vendors may not treat WIC customers differently by offering them incentive items, vendor discounts, coupons or other promotions that are not offered to non-WIC customers. Failure to provide the same courtesies to WIC customers is a violation of Federal WIC Regulations, thereby constituting a vendor violation.</a:t>
            </a:r>
          </a:p>
          <a:p>
            <a:pPr algn="just"/>
            <a:endParaRPr lang="en-US" sz="1300" dirty="0"/>
          </a:p>
          <a:p>
            <a:pPr algn="just"/>
            <a:r>
              <a:rPr lang="en-US" sz="1300" dirty="0"/>
              <a:t>Failure to provide the same courtesies to WIC customers is a vendor violation and may result in disqualification  of  one year for two occurrences within a 12-month period of discrimination on the basis of WIC participation as referenced in Item (31) of Rule .0708. Each date this violation is detected is a separate occurrence; </a:t>
            </a:r>
          </a:p>
          <a:p>
            <a:pPr algn="just"/>
            <a:r>
              <a:rPr lang="en-US" sz="1300" dirty="0"/>
              <a:t>   </a:t>
            </a:r>
          </a:p>
          <a:p>
            <a:pPr algn="just"/>
            <a:r>
              <a:rPr lang="en-US" sz="1300" dirty="0"/>
              <a:t>Item (31) states that a WIC Authorized vendor should not discriminate on the basis of WIC participation, such as failing to offer WIC customers the same courtesies offered to other customers or requiring separate WIC lines.</a:t>
            </a:r>
          </a:p>
        </p:txBody>
      </p:sp>
      <p:sp>
        <p:nvSpPr>
          <p:cNvPr id="4" name="Slide Number Placeholder 3"/>
          <p:cNvSpPr>
            <a:spLocks noGrp="1"/>
          </p:cNvSpPr>
          <p:nvPr>
            <p:ph type="sldNum" sz="quarter" idx="10"/>
          </p:nvPr>
        </p:nvSpPr>
        <p:spPr>
          <a:xfrm>
            <a:off x="3863643" y="9041019"/>
            <a:ext cx="3451558" cy="512056"/>
          </a:xfrm>
          <a:prstGeom prst="rect">
            <a:avLst/>
          </a:prstGeom>
        </p:spPr>
        <p:txBody>
          <a:bodyPr/>
          <a:lstStyle/>
          <a:p>
            <a:fld id="{71032A8B-634D-4E1C-A46A-472537D2DF8A}" type="slidenum">
              <a:rPr lang="en-US" smtClean="0"/>
              <a:pPr/>
              <a:t>127</a:t>
            </a:fld>
            <a:endParaRPr lang="en-US" dirty="0"/>
          </a:p>
        </p:txBody>
      </p:sp>
    </p:spTree>
    <p:extLst>
      <p:ext uri="{BB962C8B-B14F-4D97-AF65-F5344CB8AC3E}">
        <p14:creationId xmlns:p14="http://schemas.microsoft.com/office/powerpoint/2010/main" val="14967889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35736" y="9089144"/>
            <a:ext cx="3451558" cy="512056"/>
          </a:xfrm>
          <a:prstGeom prst="rect">
            <a:avLst/>
          </a:prstGeom>
          <a:noFill/>
        </p:spPr>
        <p:txBody>
          <a:bodyPr/>
          <a:lstStyle/>
          <a:p>
            <a:fld id="{0FFEE898-9CAC-4C79-A637-A34F117C148D}" type="slidenum">
              <a:rPr lang="en-US" smtClean="0"/>
              <a:pPr/>
              <a:t>128</a:t>
            </a:fld>
            <a:endParaRPr lang="en-US" dirty="0"/>
          </a:p>
        </p:txBody>
      </p:sp>
      <p:sp>
        <p:nvSpPr>
          <p:cNvPr id="194563" name="Rectangle 2"/>
          <p:cNvSpPr>
            <a:spLocks noGrp="1" noRot="1" noChangeAspect="1" noChangeArrowheads="1" noTextEdit="1"/>
          </p:cNvSpPr>
          <p:nvPr>
            <p:ph type="sldImg"/>
          </p:nvPr>
        </p:nvSpPr>
        <p:spPr>
          <a:xfrm>
            <a:off x="244475" y="152400"/>
            <a:ext cx="6826250" cy="3840163"/>
          </a:xfrm>
          <a:prstGeom prst="rect">
            <a:avLst/>
          </a:prstGeom>
          <a:ln/>
        </p:spPr>
      </p:sp>
      <p:sp>
        <p:nvSpPr>
          <p:cNvPr id="194564" name="Rectangle 3"/>
          <p:cNvSpPr>
            <a:spLocks noGrp="1" noChangeArrowheads="1"/>
          </p:cNvSpPr>
          <p:nvPr>
            <p:ph type="body" idx="1"/>
          </p:nvPr>
        </p:nvSpPr>
        <p:spPr>
          <a:xfrm>
            <a:off x="471548" y="4191001"/>
            <a:ext cx="6372106" cy="3588451"/>
          </a:xfrm>
          <a:prstGeom prst="rect">
            <a:avLst/>
          </a:prstGeom>
          <a:noFill/>
          <a:ln/>
        </p:spPr>
        <p:txBody>
          <a:bodyPr/>
          <a:lstStyle/>
          <a:p>
            <a:pPr algn="just" eaLnBrk="1" hangingPunct="1"/>
            <a:r>
              <a:rPr lang="en-US"/>
              <a:t>Let’s go over the definitions for incentive items, vendor discount, and in-store promotions.</a:t>
            </a:r>
          </a:p>
          <a:p>
            <a:pPr algn="just" eaLnBrk="1" hangingPunct="1"/>
            <a:endParaRPr lang="en-US"/>
          </a:p>
          <a:p>
            <a:pPr algn="just" eaLnBrk="1" hangingPunct="1"/>
            <a:r>
              <a:rPr lang="en-US"/>
              <a:t>An Incentive Item is an item or service provided by a vendor to attract customers or encourage customer loyalty.</a:t>
            </a:r>
          </a:p>
          <a:p>
            <a:pPr algn="just" eaLnBrk="1" hangingPunct="1"/>
            <a:r>
              <a:rPr lang="en-US"/>
              <a:t>A Vendor Discount is an in-store promotion that reduces the price or increases the quantity of a given product; a vendor discount could also result from the use of a coupon.</a:t>
            </a:r>
          </a:p>
          <a:p>
            <a:pPr algn="just" eaLnBrk="1" hangingPunct="1"/>
            <a:r>
              <a:rPr lang="en-US"/>
              <a:t>In-store promotion is a sales promotion in which a vendor may offer incentive items, vendor discounts or coupons in order to increase sales of certain items or to encourage customer loyalty to the vendor.</a:t>
            </a:r>
            <a:endParaRPr lang="en-US" dirty="0"/>
          </a:p>
        </p:txBody>
      </p:sp>
    </p:spTree>
    <p:extLst>
      <p:ext uri="{BB962C8B-B14F-4D97-AF65-F5344CB8AC3E}">
        <p14:creationId xmlns:p14="http://schemas.microsoft.com/office/powerpoint/2010/main" val="95837368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063" y="144463"/>
            <a:ext cx="6823075" cy="3838575"/>
          </a:xfrm>
          <a:prstGeom prst="rect">
            <a:avLst/>
          </a:prstGeom>
        </p:spPr>
      </p:sp>
      <p:sp>
        <p:nvSpPr>
          <p:cNvPr id="3" name="Notes Placeholder 2"/>
          <p:cNvSpPr>
            <a:spLocks noGrp="1"/>
          </p:cNvSpPr>
          <p:nvPr>
            <p:ph type="body" idx="1"/>
          </p:nvPr>
        </p:nvSpPr>
        <p:spPr>
          <a:xfrm>
            <a:off x="304801" y="4267201"/>
            <a:ext cx="6765925" cy="3100779"/>
          </a:xfrm>
          <a:prstGeom prst="rect">
            <a:avLst/>
          </a:prstGeom>
        </p:spPr>
        <p:txBody>
          <a:bodyPr/>
          <a:lstStyle/>
          <a:p>
            <a:pPr algn="just"/>
            <a:r>
              <a:rPr lang="en-US"/>
              <a:t>Incentive items must be approved by the North Carolina WIC Program prior to providing them to WIC customers.</a:t>
            </a:r>
          </a:p>
          <a:p>
            <a:pPr algn="just"/>
            <a:endParaRPr lang="en-US"/>
          </a:p>
          <a:p>
            <a:pPr algn="just"/>
            <a:r>
              <a:rPr lang="en-US"/>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This includes bonus size food items that were obtained from the manufacturer at no cost to the vendor as well as any other types of vendor discounts as long as the cost to the vendor of providing these vendor discounts is less than $2.</a:t>
            </a:r>
          </a:p>
          <a:p>
            <a:pPr algn="just"/>
            <a:endParaRPr lang="en-US" dirty="0"/>
          </a:p>
        </p:txBody>
      </p:sp>
      <p:sp>
        <p:nvSpPr>
          <p:cNvPr id="4" name="Slide Number Placeholder 3"/>
          <p:cNvSpPr>
            <a:spLocks noGrp="1"/>
          </p:cNvSpPr>
          <p:nvPr>
            <p:ph type="sldNum" sz="quarter" idx="10"/>
          </p:nvPr>
        </p:nvSpPr>
        <p:spPr>
          <a:xfrm>
            <a:off x="3871664" y="9089144"/>
            <a:ext cx="3451558" cy="512056"/>
          </a:xfrm>
          <a:prstGeom prst="rect">
            <a:avLst/>
          </a:prstGeom>
        </p:spPr>
        <p:txBody>
          <a:bodyPr/>
          <a:lstStyle/>
          <a:p>
            <a:fld id="{277FD931-451E-4B36-ABA2-042D5FD0E452}" type="slidenum">
              <a:rPr lang="en-US" smtClean="0"/>
              <a:t>129</a:t>
            </a:fld>
            <a:endParaRPr lang="en-US" dirty="0"/>
          </a:p>
        </p:txBody>
      </p:sp>
    </p:spTree>
    <p:extLst>
      <p:ext uri="{BB962C8B-B14F-4D97-AF65-F5344CB8AC3E}">
        <p14:creationId xmlns:p14="http://schemas.microsoft.com/office/powerpoint/2010/main" val="1370021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798990" y="9047575"/>
            <a:ext cx="3516211" cy="520234"/>
          </a:xfrm>
          <a:prstGeom prst="rect">
            <a:avLst/>
          </a:prstGeom>
          <a:noFill/>
          <a:ln w="9525">
            <a:noFill/>
            <a:miter lim="800000"/>
            <a:headEnd/>
            <a:tailEnd/>
          </a:ln>
        </p:spPr>
        <p:txBody>
          <a:bodyPr lIns="105649" tIns="52828" rIns="105649" bIns="52828" anchor="b"/>
          <a:lstStyle/>
          <a:p>
            <a:pPr algn="r" defTabSz="1056756">
              <a:spcBef>
                <a:spcPct val="0"/>
              </a:spcBef>
            </a:pPr>
            <a:endParaRPr lang="en-US" sz="1200" dirty="0">
              <a:latin typeface="Constantia" panose="02030602050306030303" pitchFamily="18" charset="0"/>
            </a:endParaRPr>
          </a:p>
        </p:txBody>
      </p:sp>
      <p:sp>
        <p:nvSpPr>
          <p:cNvPr id="156675" name="Rectangle 2"/>
          <p:cNvSpPr>
            <a:spLocks noGrp="1" noRot="1" noChangeAspect="1" noChangeArrowheads="1" noTextEdit="1"/>
          </p:cNvSpPr>
          <p:nvPr>
            <p:ph type="sldImg"/>
          </p:nvPr>
        </p:nvSpPr>
        <p:spPr>
          <a:xfrm>
            <a:off x="350838" y="474663"/>
            <a:ext cx="6637337" cy="3733800"/>
          </a:xfrm>
          <a:prstGeom prst="rect">
            <a:avLst/>
          </a:prstGeom>
          <a:ln/>
        </p:spPr>
      </p:sp>
      <p:sp>
        <p:nvSpPr>
          <p:cNvPr id="156676" name="Rectangle 3"/>
          <p:cNvSpPr>
            <a:spLocks noGrp="1" noChangeArrowheads="1"/>
          </p:cNvSpPr>
          <p:nvPr>
            <p:ph type="body" idx="1"/>
          </p:nvPr>
        </p:nvSpPr>
        <p:spPr>
          <a:xfrm>
            <a:off x="350839" y="4448004"/>
            <a:ext cx="6293688" cy="4678551"/>
          </a:xfrm>
          <a:prstGeom prst="rect">
            <a:avLst/>
          </a:prstGeom>
          <a:noFill/>
          <a:ln/>
        </p:spPr>
        <p:txBody>
          <a:bodyPr lIns="104821" tIns="52411" rIns="104821" bIns="52411"/>
          <a:lstStyle/>
          <a:p>
            <a:pPr algn="just">
              <a:lnSpc>
                <a:spcPct val="90000"/>
              </a:lnSpc>
              <a:tabLst>
                <a:tab pos="1253982" algn="l"/>
              </a:tabLst>
            </a:pPr>
            <a:r>
              <a:rPr lang="en-US" dirty="0"/>
              <a:t>Most eWIC benefits issued for infant formula will be for one of the NC WIC Program’s contract infant formula products.  These are milk-based and soy-based formulas. Brands must be the primary contract infant formula.</a:t>
            </a:r>
          </a:p>
          <a:p>
            <a:pPr algn="just">
              <a:lnSpc>
                <a:spcPct val="90000"/>
              </a:lnSpc>
              <a:tabLst>
                <a:tab pos="1253982" algn="l"/>
              </a:tabLst>
            </a:pPr>
            <a:endParaRPr lang="en-US" dirty="0"/>
          </a:p>
          <a:p>
            <a:pPr algn="just">
              <a:lnSpc>
                <a:spcPct val="90000"/>
              </a:lnSpc>
              <a:tabLst>
                <a:tab pos="1253982" algn="l"/>
              </a:tabLst>
            </a:pPr>
            <a:r>
              <a:rPr lang="en-US" dirty="0"/>
              <a:t>There is a minimum Inventory requirement for these formulas in the powder form in:</a:t>
            </a:r>
          </a:p>
          <a:p>
            <a:pPr algn="just">
              <a:lnSpc>
                <a:spcPct val="90000"/>
              </a:lnSpc>
              <a:tabLst>
                <a:tab pos="1253982" algn="l"/>
              </a:tabLst>
            </a:pPr>
            <a:endParaRPr lang="en-US" dirty="0"/>
          </a:p>
          <a:p>
            <a:pPr algn="just">
              <a:lnSpc>
                <a:spcPct val="90000"/>
              </a:lnSpc>
              <a:tabLst>
                <a:tab pos="1253982" algn="l"/>
              </a:tabLst>
            </a:pPr>
            <a:r>
              <a:rPr lang="en-US" dirty="0"/>
              <a:t>Gerber Good Start Gentle 12.7 oz. powder  and Gerber Good Start Soy 12.9 oz. powder as indicated by the asterisk on the slide</a:t>
            </a:r>
          </a:p>
          <a:p>
            <a:pPr algn="just">
              <a:lnSpc>
                <a:spcPct val="90000"/>
              </a:lnSpc>
              <a:tabLst>
                <a:tab pos="1253982" algn="l"/>
              </a:tabLst>
            </a:pPr>
            <a:endParaRPr lang="en-US" dirty="0"/>
          </a:p>
          <a:p>
            <a:pPr algn="just">
              <a:lnSpc>
                <a:spcPct val="90000"/>
              </a:lnSpc>
              <a:tabLst>
                <a:tab pos="1253982" algn="l"/>
              </a:tabLst>
            </a:pPr>
            <a:r>
              <a:rPr lang="en-US" dirty="0"/>
              <a:t>NTEs are set for all contract formulas </a:t>
            </a:r>
          </a:p>
          <a:p>
            <a:pPr algn="just">
              <a:lnSpc>
                <a:spcPct val="90000"/>
              </a:lnSpc>
              <a:tabLst>
                <a:tab pos="1253982" algn="l"/>
              </a:tabLst>
            </a:pPr>
            <a:endParaRPr lang="en-US" dirty="0"/>
          </a:p>
          <a:p>
            <a:pPr algn="just">
              <a:lnSpc>
                <a:spcPct val="90000"/>
              </a:lnSpc>
              <a:tabLst>
                <a:tab pos="1253982" algn="l"/>
              </a:tabLst>
            </a:pPr>
            <a:endParaRPr lang="en-US" dirty="0"/>
          </a:p>
          <a:p>
            <a:pPr algn="just">
              <a:lnSpc>
                <a:spcPct val="90000"/>
              </a:lnSpc>
              <a:tabLst>
                <a:tab pos="1253982" algn="l"/>
              </a:tabLst>
            </a:pPr>
            <a:endParaRPr lang="en-US" dirty="0"/>
          </a:p>
          <a:p>
            <a:pPr lvl="1">
              <a:lnSpc>
                <a:spcPct val="150000"/>
              </a:lnSpc>
              <a:buClr>
                <a:srgbClr val="D31145"/>
              </a:buClr>
            </a:pPr>
            <a:endParaRPr lang="en-US" dirty="0"/>
          </a:p>
        </p:txBody>
      </p:sp>
      <p:sp>
        <p:nvSpPr>
          <p:cNvPr id="3" name="Slide Number Placeholder 2">
            <a:extLst>
              <a:ext uri="{FF2B5EF4-FFF2-40B4-BE49-F238E27FC236}">
                <a16:creationId xmlns:a16="http://schemas.microsoft.com/office/drawing/2014/main" id="{A792C0BD-2ED0-4E7B-8EF3-C3BF0ED215F8}"/>
              </a:ext>
            </a:extLst>
          </p:cNvPr>
          <p:cNvSpPr>
            <a:spLocks noGrp="1"/>
          </p:cNvSpPr>
          <p:nvPr>
            <p:ph type="sldNum" sz="quarter" idx="11"/>
          </p:nvPr>
        </p:nvSpPr>
        <p:spPr>
          <a:xfrm>
            <a:off x="3798990" y="9040217"/>
            <a:ext cx="3451558" cy="512056"/>
          </a:xfrm>
          <a:prstGeom prst="rect">
            <a:avLst/>
          </a:prstGeom>
        </p:spPr>
        <p:txBody>
          <a:bodyPr/>
          <a:lstStyle/>
          <a:p>
            <a:fld id="{B045B7DE-1198-4F2F-B574-CA8CAE341642}" type="slidenum">
              <a:rPr lang="en-US" smtClean="0"/>
              <a:t>13</a:t>
            </a:fld>
            <a:endParaRPr lang="en-US" dirty="0"/>
          </a:p>
        </p:txBody>
      </p:sp>
    </p:spTree>
    <p:extLst>
      <p:ext uri="{BB962C8B-B14F-4D97-AF65-F5344CB8AC3E}">
        <p14:creationId xmlns:p14="http://schemas.microsoft.com/office/powerpoint/2010/main" val="22915819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28600"/>
            <a:ext cx="6826250" cy="3840163"/>
          </a:xfrm>
          <a:prstGeom prst="rect">
            <a:avLst/>
          </a:prstGeom>
        </p:spPr>
      </p:sp>
      <p:sp>
        <p:nvSpPr>
          <p:cNvPr id="3" name="Notes Placeholder 2"/>
          <p:cNvSpPr>
            <a:spLocks noGrp="1"/>
          </p:cNvSpPr>
          <p:nvPr>
            <p:ph type="body" idx="1"/>
          </p:nvPr>
        </p:nvSpPr>
        <p:spPr>
          <a:xfrm>
            <a:off x="381001" y="4343401"/>
            <a:ext cx="6689725" cy="2856942"/>
          </a:xfrm>
          <a:prstGeom prst="rect">
            <a:avLst/>
          </a:prstGeom>
        </p:spPr>
        <p:txBody>
          <a:bodyPr/>
          <a:lstStyle/>
          <a:p>
            <a:pPr algn="just"/>
            <a:r>
              <a:rPr lang="en-US"/>
              <a:t>To obtain approval to provide incentive items to WIC customers, a vendor must submit a written request directly to the North Carolina State Agency.  
WIC vendors cannot offer incentive items to WIC customers without approval from the State WIC Agency.  
</a:t>
            </a:r>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fld id="{277FD931-451E-4B36-ABA2-042D5FD0E452}" type="slidenum">
              <a:rPr lang="en-US" smtClean="0"/>
              <a:t>130</a:t>
            </a:fld>
            <a:endParaRPr lang="en-US" dirty="0"/>
          </a:p>
        </p:txBody>
      </p:sp>
    </p:spTree>
    <p:extLst>
      <p:ext uri="{BB962C8B-B14F-4D97-AF65-F5344CB8AC3E}">
        <p14:creationId xmlns:p14="http://schemas.microsoft.com/office/powerpoint/2010/main" val="16858972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04788"/>
            <a:ext cx="6826250" cy="3840162"/>
          </a:xfrm>
          <a:prstGeom prst="rect">
            <a:avLst/>
          </a:prstGeom>
        </p:spPr>
      </p:sp>
      <p:sp>
        <p:nvSpPr>
          <p:cNvPr id="3" name="Notes Placeholder 2"/>
          <p:cNvSpPr>
            <a:spLocks noGrp="1"/>
          </p:cNvSpPr>
          <p:nvPr>
            <p:ph type="body" idx="1"/>
          </p:nvPr>
        </p:nvSpPr>
        <p:spPr>
          <a:xfrm>
            <a:off x="397565" y="4495803"/>
            <a:ext cx="6599583" cy="2613107"/>
          </a:xfrm>
          <a:prstGeom prst="rect">
            <a:avLst/>
          </a:prstGeom>
        </p:spPr>
        <p:txBody>
          <a:bodyPr/>
          <a:lstStyle/>
          <a:p>
            <a:pPr algn="just"/>
            <a:r>
              <a:rPr lang="en-US"/>
              <a:t>Following is a list of prohibited incentive items:</a:t>
            </a:r>
          </a:p>
          <a:p>
            <a:pPr algn="just"/>
            <a:r>
              <a:rPr lang="en-US"/>
              <a:t>Assistance applying for WIC benefits</a:t>
            </a:r>
          </a:p>
          <a:p>
            <a:pPr algn="just"/>
            <a:r>
              <a:rPr lang="en-US"/>
              <a:t>Transportation for WIC customer to and/or from vendor premises</a:t>
            </a:r>
          </a:p>
          <a:p>
            <a:pPr algn="just"/>
            <a:r>
              <a:rPr lang="en-US"/>
              <a:t>Delivery of WIC supplemental foods</a:t>
            </a:r>
          </a:p>
          <a:p>
            <a:pPr algn="just"/>
            <a:r>
              <a:rPr lang="en-US"/>
              <a:t>Lottery tickets</a:t>
            </a:r>
          </a:p>
          <a:p>
            <a:pPr algn="just"/>
            <a:r>
              <a:rPr lang="en-US"/>
              <a:t>Cash gifts</a:t>
            </a:r>
          </a:p>
          <a:p>
            <a:pPr algn="just"/>
            <a:r>
              <a:rPr lang="en-US"/>
              <a:t>Any other service that results in a conflict of interest, any item that incurs a liability to the WIC Program or violates any Federal, State or Local law or regulation.	</a:t>
            </a:r>
          </a:p>
          <a:p>
            <a:endParaRPr lang="en-US" dirty="0"/>
          </a:p>
        </p:txBody>
      </p:sp>
      <p:sp>
        <p:nvSpPr>
          <p:cNvPr id="4" name="Slide Number Placeholder 3"/>
          <p:cNvSpPr>
            <a:spLocks noGrp="1"/>
          </p:cNvSpPr>
          <p:nvPr>
            <p:ph type="sldNum" sz="quarter" idx="10"/>
          </p:nvPr>
        </p:nvSpPr>
        <p:spPr>
          <a:xfrm>
            <a:off x="3863643" y="9089144"/>
            <a:ext cx="3451558" cy="512056"/>
          </a:xfrm>
          <a:prstGeom prst="rect">
            <a:avLst/>
          </a:prstGeom>
        </p:spPr>
        <p:txBody>
          <a:bodyPr/>
          <a:lstStyle/>
          <a:p>
            <a:fld id="{277FD931-451E-4B36-ABA2-042D5FD0E452}" type="slidenum">
              <a:rPr lang="en-US" smtClean="0"/>
              <a:t>131</a:t>
            </a:fld>
            <a:endParaRPr lang="en-US" dirty="0"/>
          </a:p>
        </p:txBody>
      </p:sp>
    </p:spTree>
    <p:extLst>
      <p:ext uri="{BB962C8B-B14F-4D97-AF65-F5344CB8AC3E}">
        <p14:creationId xmlns:p14="http://schemas.microsoft.com/office/powerpoint/2010/main" val="26315809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71548" y="4419600"/>
            <a:ext cx="6372106" cy="3751008"/>
          </a:xfrm>
          <a:prstGeom prst="rect">
            <a:avLst/>
          </a:prstGeom>
        </p:spPr>
        <p:txBody>
          <a:bodyPr/>
          <a:lstStyle/>
          <a:p>
            <a:pPr algn="just"/>
            <a:r>
              <a:rPr lang="en-US"/>
              <a:t>Allowing WIC customers to use vendor discounts in WIC purchases reinforces wise food purchasing practices, which is a goal of WIC nutrition education.</a:t>
            </a:r>
          </a:p>
          <a:p>
            <a:pPr algn="just"/>
            <a:endParaRPr lang="en-US"/>
          </a:p>
          <a:p>
            <a:pPr algn="just"/>
            <a:r>
              <a:rPr lang="en-US"/>
              <a:t>You should ensure that your staff/cashiers are well informed about the use of different types of in-store promotions and coupons so that both participants and the WIC Program are able to achieve the maximum benefit from such offers.</a:t>
            </a:r>
            <a:endParaRPr lang="en-US" dirty="0"/>
          </a:p>
        </p:txBody>
      </p:sp>
      <p:sp>
        <p:nvSpPr>
          <p:cNvPr id="4" name="Slide Number Placeholder 3"/>
          <p:cNvSpPr>
            <a:spLocks noGrp="1"/>
          </p:cNvSpPr>
          <p:nvPr>
            <p:ph type="sldNum" sz="quarter" idx="10"/>
          </p:nvPr>
        </p:nvSpPr>
        <p:spPr>
          <a:xfrm>
            <a:off x="3791454" y="9040371"/>
            <a:ext cx="3451558" cy="512056"/>
          </a:xfrm>
          <a:prstGeom prst="rect">
            <a:avLst/>
          </a:prstGeom>
        </p:spPr>
        <p:txBody>
          <a:bodyPr/>
          <a:lstStyle/>
          <a:p>
            <a:fld id="{71032A8B-634D-4E1C-A46A-472537D2DF8A}" type="slidenum">
              <a:rPr lang="en-US" smtClean="0"/>
              <a:pPr/>
              <a:t>132</a:t>
            </a:fld>
            <a:endParaRPr lang="en-US" dirty="0"/>
          </a:p>
        </p:txBody>
      </p:sp>
    </p:spTree>
    <p:extLst>
      <p:ext uri="{BB962C8B-B14F-4D97-AF65-F5344CB8AC3E}">
        <p14:creationId xmlns:p14="http://schemas.microsoft.com/office/powerpoint/2010/main" val="35893258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87325"/>
            <a:ext cx="6826250" cy="3840163"/>
          </a:xfrm>
          <a:prstGeom prst="rect">
            <a:avLst/>
          </a:prstGeom>
        </p:spPr>
      </p:sp>
      <p:sp>
        <p:nvSpPr>
          <p:cNvPr id="3" name="Notes Placeholder 2"/>
          <p:cNvSpPr>
            <a:spLocks noGrp="1"/>
          </p:cNvSpPr>
          <p:nvPr>
            <p:ph type="body" idx="1"/>
          </p:nvPr>
        </p:nvSpPr>
        <p:spPr>
          <a:xfrm>
            <a:off x="477078" y="4221971"/>
            <a:ext cx="6440557" cy="4312431"/>
          </a:xfrm>
          <a:prstGeom prst="rect">
            <a:avLst/>
          </a:prstGeom>
        </p:spPr>
        <p:txBody>
          <a:bodyPr>
            <a:normAutofit/>
          </a:bodyPr>
          <a:lstStyle/>
          <a:p>
            <a:pPr algn="just"/>
            <a:r>
              <a:rPr lang="en-US"/>
              <a:t>There are several types of in-store promotions and coupons that your store may offer, some of which are listed on the screen. Please refer to your Vendor Manual for detailed definitions of each type of promotion:</a:t>
            </a:r>
            <a:endParaRPr lang="en-US" dirty="0"/>
          </a:p>
        </p:txBody>
      </p:sp>
      <p:sp>
        <p:nvSpPr>
          <p:cNvPr id="4" name="Slide Number Placeholder 3"/>
          <p:cNvSpPr>
            <a:spLocks noGrp="1"/>
          </p:cNvSpPr>
          <p:nvPr>
            <p:ph type="sldNum" sz="quarter" idx="10"/>
          </p:nvPr>
        </p:nvSpPr>
        <p:spPr>
          <a:xfrm>
            <a:off x="3863643" y="9069092"/>
            <a:ext cx="3451558" cy="512056"/>
          </a:xfrm>
          <a:prstGeom prst="rect">
            <a:avLst/>
          </a:prstGeom>
        </p:spPr>
        <p:txBody>
          <a:bodyPr/>
          <a:lstStyle/>
          <a:p>
            <a:fld id="{71032A8B-634D-4E1C-A46A-472537D2DF8A}" type="slidenum">
              <a:rPr lang="en-US" smtClean="0"/>
              <a:pPr/>
              <a:t>133</a:t>
            </a:fld>
            <a:endParaRPr lang="en-US" dirty="0"/>
          </a:p>
        </p:txBody>
      </p:sp>
    </p:spTree>
    <p:extLst>
      <p:ext uri="{BB962C8B-B14F-4D97-AF65-F5344CB8AC3E}">
        <p14:creationId xmlns:p14="http://schemas.microsoft.com/office/powerpoint/2010/main" val="35527728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 y="228600"/>
            <a:ext cx="6826250" cy="3840163"/>
          </a:xfrm>
          <a:prstGeom prst="rect">
            <a:avLst/>
          </a:prstGeom>
        </p:spPr>
      </p:sp>
      <p:sp>
        <p:nvSpPr>
          <p:cNvPr id="3" name="Notes Placeholder 2"/>
          <p:cNvSpPr>
            <a:spLocks noGrp="1"/>
          </p:cNvSpPr>
          <p:nvPr>
            <p:ph type="body" idx="1"/>
          </p:nvPr>
        </p:nvSpPr>
        <p:spPr>
          <a:xfrm>
            <a:off x="575217" y="4343402"/>
            <a:ext cx="6056819" cy="3669729"/>
          </a:xfrm>
          <a:prstGeom prst="rect">
            <a:avLst/>
          </a:prstGeom>
        </p:spPr>
        <p:txBody>
          <a:bodyPr>
            <a:normAutofit/>
          </a:bodyPr>
          <a:lstStyle/>
          <a:p>
            <a:pPr algn="just"/>
            <a:r>
              <a:rPr lang="en-US"/>
              <a:t>Per the USDA WIC EBT Operating Rules:</a:t>
            </a:r>
          </a:p>
          <a:p>
            <a:pPr algn="just"/>
            <a:endParaRPr lang="en-US"/>
          </a:p>
          <a:p>
            <a:pPr algn="just"/>
            <a:r>
              <a:rPr lang="en-US"/>
              <a:t>In a true BOGO, the free item cannot be deducted from the WIC customer’s benefit balance or reported to the State Agency.</a:t>
            </a:r>
          </a:p>
          <a:p>
            <a:pPr algn="just"/>
            <a:r>
              <a:rPr lang="en-US"/>
              <a:t>If a food item is advertised as “Buy one, get one free” with the disclosure that each item is sold for half the advertised price, both food items shall be redeemed using WIC benefits and shall reflect an item price of half the advertised price in the transaction.</a:t>
            </a:r>
          </a:p>
          <a:p>
            <a:pPr algn="just"/>
            <a:endParaRPr lang="en-US"/>
          </a:p>
          <a:p>
            <a:pPr algn="just"/>
            <a:r>
              <a:rPr lang="en-US"/>
              <a:t>This is a Quantity discount</a:t>
            </a:r>
          </a:p>
          <a:p>
            <a:pPr algn="just"/>
            <a:r>
              <a:rPr lang="en-US"/>
              <a:t>If using this methodology for BOGOs, vendors must put this disclosure in store advertising  </a:t>
            </a:r>
          </a:p>
          <a:p>
            <a:endParaRPr lang="en-US" baseline="0" dirty="0"/>
          </a:p>
        </p:txBody>
      </p:sp>
      <p:sp>
        <p:nvSpPr>
          <p:cNvPr id="4" name="Slide Number Placeholder 3"/>
          <p:cNvSpPr>
            <a:spLocks noGrp="1"/>
          </p:cNvSpPr>
          <p:nvPr>
            <p:ph type="sldNum" sz="quarter" idx="10"/>
          </p:nvPr>
        </p:nvSpPr>
        <p:spPr>
          <a:xfrm>
            <a:off x="3863643" y="9016955"/>
            <a:ext cx="3451558" cy="512056"/>
          </a:xfrm>
          <a:prstGeom prst="rect">
            <a:avLst/>
          </a:prstGeom>
        </p:spPr>
        <p:txBody>
          <a:bodyPr/>
          <a:lstStyle/>
          <a:p>
            <a:pPr defTabSz="1360342">
              <a:defRPr/>
            </a:pPr>
            <a:fld id="{71032A8B-634D-4E1C-A46A-472537D2DF8A}" type="slidenum">
              <a:rPr lang="en-US">
                <a:solidFill>
                  <a:srgbClr val="000000"/>
                </a:solidFill>
                <a:latin typeface="Constantia"/>
              </a:rPr>
              <a:pPr defTabSz="1360342">
                <a:defRPr/>
              </a:pPr>
              <a:t>134</a:t>
            </a:fld>
            <a:endParaRPr lang="en-US" dirty="0">
              <a:solidFill>
                <a:srgbClr val="000000"/>
              </a:solidFill>
              <a:latin typeface="Constantia"/>
            </a:endParaRPr>
          </a:p>
        </p:txBody>
      </p:sp>
    </p:spTree>
    <p:extLst>
      <p:ext uri="{BB962C8B-B14F-4D97-AF65-F5344CB8AC3E}">
        <p14:creationId xmlns:p14="http://schemas.microsoft.com/office/powerpoint/2010/main" val="38601584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63643" y="9057060"/>
            <a:ext cx="3451558" cy="512056"/>
          </a:xfrm>
          <a:prstGeom prst="rect">
            <a:avLst/>
          </a:prstGeom>
          <a:noFill/>
        </p:spPr>
        <p:txBody>
          <a:bodyPr/>
          <a:lstStyle/>
          <a:p>
            <a:fld id="{0FFEE898-9CAC-4C79-A637-A34F117C148D}" type="slidenum">
              <a:rPr lang="en-US" smtClean="0"/>
              <a:pPr/>
              <a:t>135</a:t>
            </a:fld>
            <a:endParaRPr lang="en-US" dirty="0"/>
          </a:p>
        </p:txBody>
      </p:sp>
      <p:sp>
        <p:nvSpPr>
          <p:cNvPr id="194563" name="Rectangle 2"/>
          <p:cNvSpPr>
            <a:spLocks noGrp="1" noRot="1" noChangeAspect="1" noChangeArrowheads="1" noTextEdit="1"/>
          </p:cNvSpPr>
          <p:nvPr>
            <p:ph type="sldImg"/>
          </p:nvPr>
        </p:nvSpPr>
        <p:spPr>
          <a:xfrm>
            <a:off x="244475" y="228600"/>
            <a:ext cx="6826250" cy="3840163"/>
          </a:xfrm>
          <a:prstGeom prst="rect">
            <a:avLst/>
          </a:prstGeom>
          <a:ln/>
        </p:spPr>
      </p:sp>
      <p:sp>
        <p:nvSpPr>
          <p:cNvPr id="194564" name="Rectangle 3"/>
          <p:cNvSpPr>
            <a:spLocks noGrp="1" noChangeArrowheads="1"/>
          </p:cNvSpPr>
          <p:nvPr>
            <p:ph type="body" idx="1"/>
          </p:nvPr>
        </p:nvSpPr>
        <p:spPr>
          <a:xfrm>
            <a:off x="381002" y="4343400"/>
            <a:ext cx="6689725" cy="3840416"/>
          </a:xfrm>
          <a:prstGeom prst="rect">
            <a:avLst/>
          </a:prstGeom>
          <a:noFill/>
          <a:ln/>
        </p:spPr>
        <p:txBody>
          <a:bodyPr/>
          <a:lstStyle/>
          <a:p>
            <a:pPr algn="just"/>
            <a:r>
              <a:rPr lang="en-US" dirty="0"/>
              <a:t>Now let’s discuss sales tax and cash back:</a:t>
            </a:r>
          </a:p>
          <a:p>
            <a:pPr algn="just"/>
            <a:endParaRPr lang="en-US" dirty="0"/>
          </a:p>
          <a:p>
            <a:pPr algn="just"/>
            <a:r>
              <a:rPr lang="en-US" dirty="0"/>
              <a:t>Sales Tax on Manufacturers’ Coupons is not permitted on WIC items. Vendors cannot charge WIC customers tax on manufacturer’s coupons. Cash Back is not permitted as a result of a vendor discount in any WIC transaction. In a transaction that only includes WIC items, all vendor discounts must be applied to the WIC transaction, thus benefiting the Program.</a:t>
            </a:r>
          </a:p>
          <a:p>
            <a:pPr eaLnBrk="1" hangingPunct="1"/>
            <a:endParaRPr lang="en-US" dirty="0"/>
          </a:p>
        </p:txBody>
      </p:sp>
    </p:spTree>
    <p:extLst>
      <p:ext uri="{BB962C8B-B14F-4D97-AF65-F5344CB8AC3E}">
        <p14:creationId xmlns:p14="http://schemas.microsoft.com/office/powerpoint/2010/main" val="23678426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795131" y="4634243"/>
            <a:ext cx="5847373" cy="4386216"/>
          </a:xfrm>
          <a:noFill/>
          <a:ln/>
        </p:spPr>
        <p:txBody>
          <a:bodyPr lIns="98186" tIns="49093" rIns="98186" bIns="49093"/>
          <a:lstStyle/>
          <a:p>
            <a:pPr algn="just"/>
            <a:r>
              <a:rPr lang="en-US" sz="1500" dirty="0">
                <a:latin typeface="Constantia" panose="02030602050306030303" pitchFamily="18" charset="0"/>
              </a:rPr>
              <a:t>Monitoring is a good time to check in about any customer service issues related to vendor management. </a:t>
            </a:r>
          </a:p>
          <a:p>
            <a:pPr algn="just"/>
            <a:r>
              <a:rPr lang="en-US" sz="1500" dirty="0">
                <a:latin typeface="Constantia" panose="02030602050306030303" pitchFamily="18" charset="0"/>
              </a:rPr>
              <a:t>We are interested in hearing any concerns and complaints you may have. In the back of the Vendor Manual is a form that you can use to report inappropriate behaviors by WIC customers. The form can also be downloaded from the website listed on the screen. If you become aware of issues with other vendors, you can report them on the same form.</a:t>
            </a:r>
          </a:p>
        </p:txBody>
      </p:sp>
      <p:sp>
        <p:nvSpPr>
          <p:cNvPr id="2" name="Slide Number Placeholder 1"/>
          <p:cNvSpPr>
            <a:spLocks noGrp="1"/>
          </p:cNvSpPr>
          <p:nvPr>
            <p:ph type="sldNum" sz="quarter" idx="10"/>
          </p:nvPr>
        </p:nvSpPr>
        <p:spPr/>
        <p:txBody>
          <a:bodyPr/>
          <a:lstStyle/>
          <a:p>
            <a:fld id="{277FD931-451E-4B36-ABA2-042D5FD0E452}" type="slidenum">
              <a:rPr lang="en-US" smtClean="0"/>
              <a:t>136</a:t>
            </a:fld>
            <a:endParaRPr lang="en-US" dirty="0"/>
          </a:p>
        </p:txBody>
      </p:sp>
    </p:spTree>
    <p:extLst>
      <p:ext uri="{BB962C8B-B14F-4D97-AF65-F5344CB8AC3E}">
        <p14:creationId xmlns:p14="http://schemas.microsoft.com/office/powerpoint/2010/main" val="187878288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359971" y="4343401"/>
            <a:ext cx="6595261" cy="2907873"/>
          </a:xfrm>
          <a:prstGeom prst="rect">
            <a:avLst/>
          </a:prstGeom>
        </p:spPr>
        <p:txBody>
          <a:bodyPr/>
          <a:lstStyle/>
          <a:p>
            <a:pPr algn="just"/>
            <a:r>
              <a:rPr lang="en-US" dirty="0">
                <a:latin typeface="Constantia" panose="02030602050306030303" pitchFamily="18" charset="0"/>
                <a:ea typeface="Tahoma" panose="020B0604030504040204" pitchFamily="34" charset="0"/>
                <a:cs typeface="Tahoma" panose="020B0604030504040204" pitchFamily="34" charset="0"/>
              </a:rPr>
              <a:t>It is the vendor owner’s responsibility to ensure all cashiers are trained on WIC as it pertains to the following: </a:t>
            </a:r>
          </a:p>
          <a:p>
            <a:pPr algn="just"/>
            <a:r>
              <a:rPr lang="en-US" dirty="0">
                <a:latin typeface="Constantia" panose="02030602050306030303" pitchFamily="18" charset="0"/>
                <a:ea typeface="Tahoma" panose="020B0604030504040204" pitchFamily="34" charset="0"/>
                <a:cs typeface="Tahoma" panose="020B0604030504040204" pitchFamily="34" charset="0"/>
              </a:rPr>
              <a:t>WIC-approved foods – WIC Vendor Transaction Guides should be reviewed and placed at each cash register for easy access.</a:t>
            </a:r>
          </a:p>
          <a:p>
            <a:pPr algn="just"/>
            <a:r>
              <a:rPr lang="en-US" dirty="0">
                <a:latin typeface="Constantia" panose="02030602050306030303" pitchFamily="18" charset="0"/>
                <a:ea typeface="Tahoma" panose="020B0604030504040204" pitchFamily="34" charset="0"/>
                <a:cs typeface="Tahoma" panose="020B0604030504040204" pitchFamily="34" charset="0"/>
              </a:rPr>
              <a:t>Allowing the same courtesies to WIC customers as non-WIC customers</a:t>
            </a:r>
          </a:p>
          <a:p>
            <a:pPr algn="just"/>
            <a:r>
              <a:rPr lang="en-US" dirty="0">
                <a:latin typeface="Constantia" panose="02030602050306030303" pitchFamily="18" charset="0"/>
                <a:ea typeface="Tahoma" panose="020B0604030504040204" pitchFamily="34" charset="0"/>
                <a:cs typeface="Tahoma" panose="020B0604030504040204" pitchFamily="34" charset="0"/>
              </a:rPr>
              <a:t>Completing eWIC transactions</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fld id="{327D4439-2406-442D-8C52-7E5898E524B3}" type="slidenum">
              <a:rPr lang="en-US" smtClean="0"/>
              <a:t>137</a:t>
            </a:fld>
            <a:endParaRPr lang="en-US" dirty="0"/>
          </a:p>
        </p:txBody>
      </p:sp>
    </p:spTree>
    <p:extLst>
      <p:ext uri="{BB962C8B-B14F-4D97-AF65-F5344CB8AC3E}">
        <p14:creationId xmlns:p14="http://schemas.microsoft.com/office/powerpoint/2010/main" val="181074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pause here for any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849428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7668" y="4343401"/>
            <a:ext cx="5982403" cy="4031759"/>
          </a:xfrm>
        </p:spPr>
        <p:txBody>
          <a:bodyPr/>
          <a:lstStyle/>
          <a:p>
            <a:r>
              <a:rPr lang="en-US" sz="1500"/>
              <a:t>We will now review the required forms necessary for this renewal year.</a:t>
            </a:r>
            <a:endParaRPr lang="en-US" sz="1500" dirty="0"/>
          </a:p>
        </p:txBody>
      </p:sp>
      <p:sp>
        <p:nvSpPr>
          <p:cNvPr id="4" name="Slide Number Placeholder 3"/>
          <p:cNvSpPr>
            <a:spLocks noGrp="1"/>
          </p:cNvSpPr>
          <p:nvPr>
            <p:ph type="sldNum" sz="quarter" idx="5"/>
          </p:nvPr>
        </p:nvSpPr>
        <p:spPr/>
        <p:txBody>
          <a:bodyPr/>
          <a:lstStyle/>
          <a:p>
            <a:fld id="{B045B7DE-1198-4F2F-B574-CA8CAE341642}" type="slidenum">
              <a:rPr lang="en-US" smtClean="0"/>
              <a:t>139</a:t>
            </a:fld>
            <a:endParaRPr lang="en-US" dirty="0"/>
          </a:p>
        </p:txBody>
      </p:sp>
    </p:spTree>
    <p:extLst>
      <p:ext uri="{BB962C8B-B14F-4D97-AF65-F5344CB8AC3E}">
        <p14:creationId xmlns:p14="http://schemas.microsoft.com/office/powerpoint/2010/main" val="1705411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14</a:t>
            </a:fld>
            <a:endParaRPr lang="en-US" dirty="0"/>
          </a:p>
        </p:txBody>
      </p:sp>
      <p:sp>
        <p:nvSpPr>
          <p:cNvPr id="119811" name="Rectangle 2"/>
          <p:cNvSpPr>
            <a:spLocks noGrp="1" noRot="1" noChangeAspect="1" noChangeArrowheads="1" noTextEdit="1"/>
          </p:cNvSpPr>
          <p:nvPr>
            <p:ph type="sldImg"/>
          </p:nvPr>
        </p:nvSpPr>
        <p:spPr>
          <a:xfrm>
            <a:off x="382588" y="533400"/>
            <a:ext cx="6550025" cy="3684588"/>
          </a:xfrm>
          <a:ln/>
        </p:spPr>
      </p:sp>
      <p:sp>
        <p:nvSpPr>
          <p:cNvPr id="119812" name="Rectangle 3"/>
          <p:cNvSpPr>
            <a:spLocks noGrp="1" noChangeArrowheads="1"/>
          </p:cNvSpPr>
          <p:nvPr>
            <p:ph type="body" idx="1"/>
          </p:nvPr>
        </p:nvSpPr>
        <p:spPr>
          <a:noFill/>
          <a:ln/>
        </p:spPr>
        <p:txBody>
          <a:bodyPr/>
          <a:lstStyle/>
          <a:p>
            <a:pPr algn="just" eaLnBrk="1" hangingPunct="1"/>
            <a:r>
              <a:rPr lang="en-US" sz="1500" dirty="0">
                <a:latin typeface="+mn-lt"/>
              </a:rPr>
              <a:t>NTE prices are established for each supplemental food for each peer group, except exempt infant formula, WIC eligible nutritionals and fruits and vegetables purchased with CVBs.  The NTEs are set at 2 standard deviations above the average price for supplemental foods within a vendor peer group.</a:t>
            </a:r>
          </a:p>
        </p:txBody>
      </p:sp>
      <p:sp>
        <p:nvSpPr>
          <p:cNvPr id="2" name="Date Placeholder 1"/>
          <p:cNvSpPr>
            <a:spLocks noGrp="1"/>
          </p:cNvSpPr>
          <p:nvPr>
            <p:ph type="dt" idx="10"/>
          </p:nvPr>
        </p:nvSpPr>
        <p:spPr/>
        <p:txBody>
          <a:bodyPr lIns="94851" tIns="47425" rIns="94851" bIns="47425"/>
          <a:lstStyle/>
          <a:p>
            <a:endParaRPr lang="en-US" dirty="0">
              <a:solidFill>
                <a:schemeClr val="bg1"/>
              </a:solidFill>
            </a:endParaRPr>
          </a:p>
        </p:txBody>
      </p:sp>
    </p:spTree>
    <p:extLst>
      <p:ext uri="{BB962C8B-B14F-4D97-AF65-F5344CB8AC3E}">
        <p14:creationId xmlns:p14="http://schemas.microsoft.com/office/powerpoint/2010/main" val="18432211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lnSpc>
                <a:spcPct val="100000"/>
              </a:lnSpc>
              <a:buFont typeface="Arial" panose="020B0604020202020204" pitchFamily="34" charset="0"/>
              <a:buNone/>
            </a:pPr>
            <a:r>
              <a:rPr lang="en-US" dirty="0">
                <a:solidFill>
                  <a:srgbClr val="313537"/>
                </a:solidFill>
              </a:rPr>
              <a:t>To comply with renewal requirements, these documents must be completed</a:t>
            </a:r>
          </a:p>
          <a:p>
            <a:pPr algn="l" fontAlgn="auto">
              <a:buFont typeface="Arial" panose="020B0604020202020204" pitchFamily="34" charset="0"/>
              <a:buChar char="•"/>
            </a:pPr>
            <a:r>
              <a:rPr lang="en-US" b="1" dirty="0">
                <a:solidFill>
                  <a:srgbClr val="313537"/>
                </a:solidFill>
              </a:rPr>
              <a:t>Corporate Contract Vendors</a:t>
            </a:r>
            <a:endParaRPr lang="en-US" dirty="0">
              <a:solidFill>
                <a:srgbClr val="313537"/>
              </a:solidFill>
            </a:endParaRPr>
          </a:p>
          <a:p>
            <a:pPr marL="742950" lvl="1" indent="-285750">
              <a:buFont typeface="Arial" panose="020B0604020202020204" pitchFamily="34" charset="0"/>
              <a:buChar char="•"/>
            </a:pPr>
            <a:r>
              <a:rPr lang="en-US" dirty="0">
                <a:solidFill>
                  <a:srgbClr val="313537"/>
                </a:solidFill>
              </a:rPr>
              <a:t>The corporate office will:</a:t>
            </a:r>
          </a:p>
          <a:p>
            <a:pPr marL="1143000" lvl="2" indent="-228600">
              <a:buFont typeface="Arial" panose="020B0604020202020204" pitchFamily="34" charset="0"/>
              <a:buChar char="•"/>
            </a:pPr>
            <a:r>
              <a:rPr lang="en-US" dirty="0">
                <a:solidFill>
                  <a:srgbClr val="313537"/>
                </a:solidFill>
              </a:rPr>
              <a:t>Update the vendor record using the Vendor Portal</a:t>
            </a:r>
          </a:p>
          <a:p>
            <a:pPr marL="742950" lvl="1" indent="-285750">
              <a:lnSpc>
                <a:spcPct val="100000"/>
              </a:lnSpc>
              <a:buFont typeface="Arial" panose="020B0604020202020204" pitchFamily="34" charset="0"/>
              <a:buChar char="•"/>
            </a:pPr>
            <a:r>
              <a:rPr lang="en-US" i="1" u="sng" dirty="0">
                <a:solidFill>
                  <a:srgbClr val="313537"/>
                </a:solidFill>
              </a:rPr>
              <a:t>Individual corporate contract store </a:t>
            </a:r>
            <a:r>
              <a:rPr lang="en-US" dirty="0">
                <a:solidFill>
                  <a:srgbClr val="313537"/>
                </a:solidFill>
              </a:rPr>
              <a:t>managers must complete annual training and submit the </a:t>
            </a:r>
            <a:r>
              <a:rPr lang="en-US" b="1" dirty="0">
                <a:solidFill>
                  <a:srgbClr val="00B0F0"/>
                </a:solidFill>
              </a:rPr>
              <a:t>Verification of Attendance</a:t>
            </a:r>
          </a:p>
          <a:p>
            <a:pPr algn="l" fontAlgn="auto">
              <a:buFont typeface="Arial" panose="020B0604020202020204" pitchFamily="34" charset="0"/>
              <a:buChar char="•"/>
            </a:pPr>
            <a:r>
              <a:rPr lang="en-US" b="1" dirty="0">
                <a:solidFill>
                  <a:srgbClr val="313537"/>
                </a:solidFill>
              </a:rPr>
              <a:t>Non-corporate contract vendors</a:t>
            </a:r>
            <a:endParaRPr lang="en-US" dirty="0">
              <a:solidFill>
                <a:srgbClr val="313537"/>
              </a:solidFill>
            </a:endParaRPr>
          </a:p>
          <a:p>
            <a:pPr marL="742950" lvl="1" indent="-285750">
              <a:buFont typeface="Arial" panose="020B0604020202020204" pitchFamily="34" charset="0"/>
              <a:buChar char="•"/>
            </a:pPr>
            <a:r>
              <a:rPr lang="en-US" dirty="0">
                <a:solidFill>
                  <a:srgbClr val="313537"/>
                </a:solidFill>
              </a:rPr>
              <a:t>Pre-populated NC WIC Information Update</a:t>
            </a:r>
          </a:p>
          <a:p>
            <a:pPr marL="742950" lvl="1" indent="-285750">
              <a:buFont typeface="Arial" panose="020B0604020202020204" pitchFamily="34" charset="0"/>
              <a:buChar char="•"/>
            </a:pPr>
            <a:r>
              <a:rPr lang="en-US" dirty="0" err="1">
                <a:solidFill>
                  <a:srgbClr val="313537"/>
                </a:solidFill>
              </a:rPr>
              <a:t>eWIC</a:t>
            </a:r>
            <a:r>
              <a:rPr lang="en-US" dirty="0">
                <a:solidFill>
                  <a:srgbClr val="313537"/>
                </a:solidFill>
              </a:rPr>
              <a:t> Update for Non-Corporate Vendors</a:t>
            </a:r>
          </a:p>
          <a:p>
            <a:pPr marL="742950" lvl="1" indent="-285750">
              <a:buFont typeface="Arial" panose="020B0604020202020204" pitchFamily="34" charset="0"/>
              <a:buChar char="•"/>
            </a:pPr>
            <a:r>
              <a:rPr lang="en-US" dirty="0">
                <a:solidFill>
                  <a:srgbClr val="313537"/>
                </a:solidFill>
              </a:rPr>
              <a:t>Verification of Attendance</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140</a:t>
            </a:fld>
            <a:endParaRPr lang="en-US" dirty="0"/>
          </a:p>
        </p:txBody>
      </p:sp>
    </p:spTree>
    <p:extLst>
      <p:ext uri="{BB962C8B-B14F-4D97-AF65-F5344CB8AC3E}">
        <p14:creationId xmlns:p14="http://schemas.microsoft.com/office/powerpoint/2010/main" val="20393388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form to be completed is the NC WIC Information Update. </a:t>
            </a:r>
          </a:p>
          <a:p>
            <a:endParaRPr lang="en-US" dirty="0"/>
          </a:p>
          <a:p>
            <a:r>
              <a:rPr lang="en-US" dirty="0"/>
              <a:t>If your store is a non-corporate contract vendor, then you have received a pre-populated NC WIC Information Update form. </a:t>
            </a:r>
          </a:p>
          <a:p>
            <a:endParaRPr lang="en-US" dirty="0"/>
          </a:p>
          <a:p>
            <a:r>
              <a:rPr lang="en-US" dirty="0"/>
              <a:t>Please review for accuracy and completeness, make corrections or update information where necessary.</a:t>
            </a:r>
          </a:p>
        </p:txBody>
      </p:sp>
      <p:sp>
        <p:nvSpPr>
          <p:cNvPr id="5" name="Slide Number Placeholder 4"/>
          <p:cNvSpPr>
            <a:spLocks noGrp="1"/>
          </p:cNvSpPr>
          <p:nvPr>
            <p:ph type="sldNum" sz="quarter" idx="11"/>
          </p:nvPr>
        </p:nvSpPr>
        <p:spPr/>
        <p:txBody>
          <a:bodyPr/>
          <a:lstStyle/>
          <a:p>
            <a:fld id="{B045B7DE-1198-4F2F-B574-CA8CAE341642}" type="slidenum">
              <a:rPr lang="en-US" smtClean="0"/>
              <a:t>141</a:t>
            </a:fld>
            <a:endParaRPr lang="en-US" dirty="0"/>
          </a:p>
        </p:txBody>
      </p:sp>
    </p:spTree>
    <p:extLst>
      <p:ext uri="{BB962C8B-B14F-4D97-AF65-F5344CB8AC3E}">
        <p14:creationId xmlns:p14="http://schemas.microsoft.com/office/powerpoint/2010/main" val="36736156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please note that at the bottom of the form, the Business Integrity question must be read and answered.</a:t>
            </a:r>
          </a:p>
          <a:p>
            <a:r>
              <a:rPr lang="en-US" dirty="0"/>
              <a:t>The form must </a:t>
            </a:r>
            <a:r>
              <a:rPr lang="en-US" b="1" i="0" dirty="0"/>
              <a:t>only</a:t>
            </a:r>
            <a:r>
              <a:rPr lang="en-US" dirty="0"/>
              <a:t> be signed and dated by the owner or officer </a:t>
            </a:r>
            <a:r>
              <a:rPr lang="en-US" b="1" dirty="0"/>
              <a:t>(No Managers)</a:t>
            </a:r>
          </a:p>
          <a:p>
            <a:endParaRPr lang="en-US" dirty="0"/>
          </a:p>
          <a:p>
            <a:r>
              <a:rPr lang="en-US" dirty="0"/>
              <a:t>Also note that the owner/officer signing should be listed as an owner/officer in section II.</a:t>
            </a:r>
          </a:p>
          <a:p>
            <a:endParaRPr lang="en-US" dirty="0"/>
          </a:p>
          <a:p>
            <a:r>
              <a:rPr lang="en-US" dirty="0"/>
              <a:t>If your store has multiple owners and or officers, </a:t>
            </a:r>
            <a:r>
              <a:rPr lang="en-US" b="1" u="sng" dirty="0"/>
              <a:t>remember a list must </a:t>
            </a:r>
            <a:r>
              <a:rPr lang="en-US" dirty="0"/>
              <a:t>be included if they are not listed already on the form. The list should contain at a minimum, the President, Vice President, Secretary and Treasurer.</a:t>
            </a:r>
          </a:p>
        </p:txBody>
      </p:sp>
      <p:sp>
        <p:nvSpPr>
          <p:cNvPr id="5" name="Slide Number Placeholder 4"/>
          <p:cNvSpPr>
            <a:spLocks noGrp="1"/>
          </p:cNvSpPr>
          <p:nvPr>
            <p:ph type="sldNum" sz="quarter" idx="5"/>
          </p:nvPr>
        </p:nvSpPr>
        <p:spPr/>
        <p:txBody>
          <a:bodyPr/>
          <a:lstStyle/>
          <a:p>
            <a:fld id="{B045B7DE-1198-4F2F-B574-CA8CAE341642}" type="slidenum">
              <a:rPr lang="en-US" smtClean="0"/>
              <a:t>142</a:t>
            </a:fld>
            <a:endParaRPr lang="en-US" dirty="0"/>
          </a:p>
        </p:txBody>
      </p:sp>
    </p:spTree>
    <p:extLst>
      <p:ext uri="{BB962C8B-B14F-4D97-AF65-F5344CB8AC3E}">
        <p14:creationId xmlns:p14="http://schemas.microsoft.com/office/powerpoint/2010/main" val="40431595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685800"/>
            <a:ext cx="6248400" cy="3516313"/>
          </a:xfrm>
        </p:spPr>
      </p:sp>
      <p:sp>
        <p:nvSpPr>
          <p:cNvPr id="3" name="Notes Placeholder 2"/>
          <p:cNvSpPr>
            <a:spLocks noGrp="1"/>
          </p:cNvSpPr>
          <p:nvPr>
            <p:ph type="body" idx="1"/>
          </p:nvPr>
        </p:nvSpPr>
        <p:spPr>
          <a:xfrm>
            <a:off x="458788" y="4560570"/>
            <a:ext cx="6397624" cy="4888230"/>
          </a:xfrm>
        </p:spPr>
        <p:txBody>
          <a:bodyPr/>
          <a:lstStyle/>
          <a:p>
            <a:r>
              <a:rPr lang="en-US" dirty="0"/>
              <a:t>An eWIC Update form regarding eWIC point of sale information, must be completed by all non-corporate contract vendors each year.</a:t>
            </a:r>
          </a:p>
          <a:p>
            <a:endParaRPr lang="en-US" dirty="0"/>
          </a:p>
          <a:p>
            <a:r>
              <a:rPr lang="en-US" dirty="0"/>
              <a:t>This form will help keep our files current on the type of POS system vendors have. It will also inform us of any changes such as intention to upgrade to an integrated system, if they are currently using a stand beside device. </a:t>
            </a:r>
          </a:p>
          <a:p>
            <a:endParaRPr lang="en-US" dirty="0"/>
          </a:p>
          <a:p>
            <a:r>
              <a:rPr lang="en-US" dirty="0"/>
              <a:t>The information needed regarding the vendor’s cash register systems is:</a:t>
            </a:r>
          </a:p>
          <a:p>
            <a:pPr marL="285582" indent="-285582">
              <a:buFont typeface="Arial" panose="020B0604020202020204" pitchFamily="34" charset="0"/>
              <a:buChar char="•"/>
            </a:pPr>
            <a:r>
              <a:rPr lang="en-US" dirty="0"/>
              <a:t>Do they have a stand beside device or integrated system</a:t>
            </a:r>
          </a:p>
          <a:p>
            <a:endParaRPr lang="en-US" dirty="0"/>
          </a:p>
          <a:p>
            <a:pPr marL="285582" indent="-285582">
              <a:buFont typeface="Arial" panose="020B0604020202020204" pitchFamily="34" charset="0"/>
              <a:buChar char="•"/>
            </a:pPr>
            <a:r>
              <a:rPr lang="en-US" dirty="0"/>
              <a:t>If their system is integrated, they should provide:</a:t>
            </a:r>
          </a:p>
          <a:p>
            <a:pPr marL="894718" lvl="1" indent="-285582">
              <a:buFont typeface="Arial" panose="020B0604020202020204" pitchFamily="34" charset="0"/>
              <a:buChar char="•"/>
            </a:pPr>
            <a:r>
              <a:rPr lang="en-US" dirty="0"/>
              <a:t>Point of Sale Provider, and</a:t>
            </a:r>
          </a:p>
          <a:p>
            <a:pPr marL="894718" lvl="1" indent="-285582">
              <a:buFont typeface="Arial" panose="020B0604020202020204" pitchFamily="34" charset="0"/>
              <a:buChar char="•"/>
            </a:pPr>
            <a:r>
              <a:rPr lang="en-US" dirty="0"/>
              <a:t>Third-Party Processor</a:t>
            </a:r>
          </a:p>
          <a:p>
            <a:pPr marL="894718" lvl="1" indent="-285582">
              <a:buFont typeface="Arial" panose="020B0604020202020204" pitchFamily="34" charset="0"/>
              <a:buChar char="•"/>
            </a:pPr>
            <a:r>
              <a:rPr lang="en-US" dirty="0"/>
              <a:t>Any plans for upgrading the current system and the time frame for the upgrade</a:t>
            </a:r>
          </a:p>
          <a:p>
            <a:pPr lvl="1"/>
            <a:endParaRPr lang="en-US" dirty="0"/>
          </a:p>
          <a:p>
            <a:pPr marL="296408" indent="-296408">
              <a:buFont typeface="Arial" panose="020B0604020202020204" pitchFamily="34" charset="0"/>
              <a:buChar char="•"/>
            </a:pPr>
            <a:r>
              <a:rPr lang="en-US" dirty="0"/>
              <a:t>If they have a stand beside device, are there any plans for upgrading to an integrated system and the time-frame for the upgrade, if applicable.</a:t>
            </a:r>
          </a:p>
          <a:p>
            <a:endParaRPr lang="en-US" dirty="0"/>
          </a:p>
        </p:txBody>
      </p:sp>
      <p:sp>
        <p:nvSpPr>
          <p:cNvPr id="5" name="Slide Number Placeholder 4"/>
          <p:cNvSpPr>
            <a:spLocks noGrp="1"/>
          </p:cNvSpPr>
          <p:nvPr>
            <p:ph type="sldNum" sz="quarter" idx="5"/>
          </p:nvPr>
        </p:nvSpPr>
        <p:spPr/>
        <p:txBody>
          <a:bodyPr/>
          <a:lstStyle/>
          <a:p>
            <a:fld id="{B045B7DE-1198-4F2F-B574-CA8CAE341642}" type="slidenum">
              <a:rPr lang="en-US" smtClean="0"/>
              <a:t>143</a:t>
            </a:fld>
            <a:endParaRPr lang="en-US" dirty="0"/>
          </a:p>
        </p:txBody>
      </p:sp>
    </p:spTree>
    <p:extLst>
      <p:ext uri="{BB962C8B-B14F-4D97-AF65-F5344CB8AC3E}">
        <p14:creationId xmlns:p14="http://schemas.microsoft.com/office/powerpoint/2010/main" val="190158413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603250"/>
            <a:ext cx="6213475" cy="3495675"/>
          </a:xfrm>
        </p:spPr>
      </p:sp>
      <p:sp>
        <p:nvSpPr>
          <p:cNvPr id="3" name="Notes Placeholder 2"/>
          <p:cNvSpPr>
            <a:spLocks noGrp="1"/>
          </p:cNvSpPr>
          <p:nvPr>
            <p:ph type="body" idx="1"/>
          </p:nvPr>
        </p:nvSpPr>
        <p:spPr>
          <a:xfrm>
            <a:off x="458789" y="4267201"/>
            <a:ext cx="6397625" cy="5092304"/>
          </a:xfrm>
        </p:spPr>
        <p:txBody>
          <a:bodyPr/>
          <a:lstStyle/>
          <a:p>
            <a:r>
              <a:rPr lang="en-US" dirty="0"/>
              <a:t>The reason for this form is:</a:t>
            </a:r>
          </a:p>
          <a:p>
            <a:r>
              <a:rPr lang="en-US" dirty="0"/>
              <a:t>Per the Terms of Vendor Agreement Section I, a vendor must:</a:t>
            </a:r>
          </a:p>
          <a:p>
            <a:endParaRPr lang="en-US" dirty="0">
              <a:solidFill>
                <a:prstClr val="black">
                  <a:lumMod val="75000"/>
                  <a:lumOff val="25000"/>
                </a:prstClr>
              </a:solidFill>
            </a:endParaRPr>
          </a:p>
          <a:p>
            <a:pPr defTabSz="456862">
              <a:spcBef>
                <a:spcPts val="1000"/>
              </a:spcBef>
              <a:buClr>
                <a:srgbClr val="A53010"/>
              </a:buClr>
              <a:defRPr/>
            </a:pPr>
            <a:r>
              <a:rPr lang="en-US" dirty="0">
                <a:solidFill>
                  <a:prstClr val="black">
                    <a:lumMod val="75000"/>
                    <a:lumOff val="25000"/>
                  </a:prstClr>
                </a:solidFill>
              </a:rPr>
              <a:t>18.	Comply with the following Electronic Benefit Transfer (EBT) provisions:</a:t>
            </a:r>
          </a:p>
          <a:p>
            <a:pPr defTabSz="456862">
              <a:spcBef>
                <a:spcPts val="1000"/>
              </a:spcBef>
              <a:buClr>
                <a:srgbClr val="A53010"/>
              </a:buClr>
              <a:defRPr/>
            </a:pPr>
            <a:r>
              <a:rPr lang="en-US" dirty="0">
                <a:solidFill>
                  <a:prstClr val="black">
                    <a:lumMod val="75000"/>
                    <a:lumOff val="25000"/>
                  </a:prstClr>
                </a:solidFill>
              </a:rPr>
              <a:t>	e.	Request the North Carolina EBT Processor re-certify its in-store system if the vendor alters or revises the system in any manner that impacts the EBT redemption or claims processing system after initial certification is 	completed. </a:t>
            </a:r>
          </a:p>
          <a:p>
            <a:pPr defTabSz="456862">
              <a:spcBef>
                <a:spcPts val="1000"/>
              </a:spcBef>
              <a:buClr>
                <a:srgbClr val="A53010"/>
              </a:buClr>
              <a:defRPr/>
            </a:pPr>
            <a:endParaRPr lang="en-US" dirty="0">
              <a:solidFill>
                <a:prstClr val="black">
                  <a:lumMod val="75000"/>
                  <a:lumOff val="25000"/>
                </a:prstClr>
              </a:solidFill>
            </a:endParaRPr>
          </a:p>
          <a:p>
            <a:pPr defTabSz="456862">
              <a:spcBef>
                <a:spcPts val="1000"/>
              </a:spcBef>
              <a:buClr>
                <a:srgbClr val="A53010"/>
              </a:buClr>
              <a:defRPr/>
            </a:pPr>
            <a:r>
              <a:rPr lang="en-US" dirty="0">
                <a:solidFill>
                  <a:prstClr val="black">
                    <a:lumMod val="75000"/>
                    <a:lumOff val="25000"/>
                  </a:prstClr>
                </a:solidFill>
              </a:rPr>
              <a:t>The following applies:</a:t>
            </a:r>
          </a:p>
          <a:p>
            <a:pPr defTabSz="456862">
              <a:spcBef>
                <a:spcPts val="1000"/>
              </a:spcBef>
              <a:buClr>
                <a:srgbClr val="A53010"/>
              </a:buClr>
              <a:defRPr/>
            </a:pPr>
            <a:r>
              <a:rPr lang="en-US" dirty="0">
                <a:solidFill>
                  <a:prstClr val="black">
                    <a:lumMod val="75000"/>
                    <a:lumOff val="25000"/>
                  </a:prstClr>
                </a:solidFill>
              </a:rPr>
              <a:t>(1)	If the EBT system is reconfigured or modified by the vendor and/or other parties in such a way that the WIC in-store system no longer exhibits the required system accuracy, integrity, or performance required and under which requirements the WIC in-store system was certified, the State will not accept a redemption;</a:t>
            </a:r>
          </a:p>
          <a:p>
            <a:pPr marL="342799" indent="-342799" defTabSz="456862">
              <a:spcBef>
                <a:spcPts val="1000"/>
              </a:spcBef>
              <a:buClr>
                <a:srgbClr val="A53010"/>
              </a:buClr>
              <a:buAutoNum type="arabicParenBoth" startAt="2"/>
              <a:defRPr/>
            </a:pPr>
            <a:r>
              <a:rPr lang="en-US" dirty="0">
                <a:solidFill>
                  <a:prstClr val="black">
                    <a:lumMod val="75000"/>
                    <a:lumOff val="25000"/>
                  </a:prstClr>
                </a:solidFill>
              </a:rPr>
              <a:t>The vendor is liable for the costs of all recertification events needed to return the EBT system for all outlets covered by this agreement to full compliance with the State Agency’s system requirements.  Failure to seek recertification when the vendor’s system is altered/revised shall subject the vendor to the financial liabilities for all transactions processed.</a:t>
            </a:r>
          </a:p>
          <a:p>
            <a:endParaRPr lang="en-US" dirty="0"/>
          </a:p>
        </p:txBody>
      </p:sp>
      <p:sp>
        <p:nvSpPr>
          <p:cNvPr id="5" name="Slide Number Placeholder 4"/>
          <p:cNvSpPr>
            <a:spLocks noGrp="1"/>
          </p:cNvSpPr>
          <p:nvPr>
            <p:ph type="sldNum" sz="quarter" idx="5"/>
          </p:nvPr>
        </p:nvSpPr>
        <p:spPr/>
        <p:txBody>
          <a:bodyPr/>
          <a:lstStyle/>
          <a:p>
            <a:fld id="{B045B7DE-1198-4F2F-B574-CA8CAE341642}" type="slidenum">
              <a:rPr lang="en-US" smtClean="0"/>
              <a:t>144</a:t>
            </a:fld>
            <a:endParaRPr lang="en-US" dirty="0"/>
          </a:p>
        </p:txBody>
      </p:sp>
    </p:spTree>
    <p:extLst>
      <p:ext uri="{BB962C8B-B14F-4D97-AF65-F5344CB8AC3E}">
        <p14:creationId xmlns:p14="http://schemas.microsoft.com/office/powerpoint/2010/main" val="9102656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595313" y="701675"/>
            <a:ext cx="6124575" cy="3446463"/>
          </a:xfrm>
          <a:ln/>
        </p:spPr>
      </p:sp>
      <p:sp>
        <p:nvSpPr>
          <p:cNvPr id="49155" name="Notes Placeholder 2"/>
          <p:cNvSpPr>
            <a:spLocks noGrp="1"/>
          </p:cNvSpPr>
          <p:nvPr>
            <p:ph type="body" idx="1"/>
          </p:nvPr>
        </p:nvSpPr>
        <p:spPr>
          <a:noFill/>
          <a:ln/>
        </p:spPr>
        <p:txBody>
          <a:bodyPr/>
          <a:lstStyle/>
          <a:p>
            <a:r>
              <a:rPr lang="en-US" dirty="0">
                <a:cs typeface="Times New Roman" panose="02020603050405020304" pitchFamily="18" charset="0"/>
              </a:rPr>
              <a:t>Again, the VOA we email you, must be printed on your agency letterhead. This will ensure correct association with your agency.</a:t>
            </a:r>
          </a:p>
          <a:p>
            <a:endParaRPr lang="en-US" dirty="0">
              <a:cs typeface="Times New Roman" panose="02020603050405020304" pitchFamily="18" charset="0"/>
            </a:endParaRPr>
          </a:p>
          <a:p>
            <a:endParaRPr lang="en-US" dirty="0">
              <a:cs typeface="Times New Roman" panose="02020603050405020304" pitchFamily="18" charset="0"/>
            </a:endParaRPr>
          </a:p>
          <a:p>
            <a:r>
              <a:rPr lang="en-US" dirty="0">
                <a:cs typeface="Times New Roman" panose="02020603050405020304" pitchFamily="18" charset="0"/>
              </a:rPr>
              <a:t>Prior to sending the VOA to the State Agency, please make sure the items are checked off. If not, the form will be returned to you. </a:t>
            </a:r>
          </a:p>
          <a:p>
            <a:endParaRPr lang="en-US" dirty="0">
              <a:cs typeface="Times New Roman" panose="02020603050405020304" pitchFamily="18" charset="0"/>
            </a:endParaRPr>
          </a:p>
          <a:p>
            <a:r>
              <a:rPr lang="en-US" dirty="0">
                <a:cs typeface="Times New Roman" panose="02020603050405020304" pitchFamily="18" charset="0"/>
              </a:rPr>
              <a:t>The Vendor number must be documented as well as the vendor’s store name</a:t>
            </a:r>
          </a:p>
          <a:p>
            <a:endParaRPr lang="en-US" dirty="0">
              <a:cs typeface="Times New Roman" panose="02020603050405020304" pitchFamily="18" charset="0"/>
            </a:endParaRPr>
          </a:p>
          <a:p>
            <a:r>
              <a:rPr lang="en-US" dirty="0">
                <a:cs typeface="Times New Roman" panose="02020603050405020304" pitchFamily="18" charset="0"/>
              </a:rPr>
              <a:t>If multiple employees from a store attend(view) the training, it is not necessary for them to all receive a verification of attendance form. Only one representative from the store needs to sign the form.</a:t>
            </a:r>
          </a:p>
          <a:p>
            <a:endParaRPr lang="en-US" dirty="0"/>
          </a:p>
        </p:txBody>
      </p:sp>
      <p:sp>
        <p:nvSpPr>
          <p:cNvPr id="49156" name="Slide Number Placeholder 3"/>
          <p:cNvSpPr>
            <a:spLocks noGrp="1"/>
          </p:cNvSpPr>
          <p:nvPr>
            <p:ph type="sldNum" sz="quarter" idx="5"/>
          </p:nvPr>
        </p:nvSpPr>
        <p:spPr>
          <a:noFill/>
        </p:spPr>
        <p:txBody>
          <a:bodyPr/>
          <a:lstStyle/>
          <a:p>
            <a:pPr defTabSz="1018684"/>
            <a:fld id="{29BC06BB-E517-4814-8437-D58F214CA0D2}" type="slidenum">
              <a:rPr lang="en-US" smtClean="0"/>
              <a:pPr defTabSz="1018684"/>
              <a:t>145</a:t>
            </a:fld>
            <a:endParaRPr lang="en-US" dirty="0"/>
          </a:p>
        </p:txBody>
      </p:sp>
    </p:spTree>
    <p:extLst>
      <p:ext uri="{BB962C8B-B14F-4D97-AF65-F5344CB8AC3E}">
        <p14:creationId xmlns:p14="http://schemas.microsoft.com/office/powerpoint/2010/main" val="41904053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89144"/>
            <a:ext cx="3451558" cy="512056"/>
          </a:xfrm>
          <a:prstGeom prst="rect">
            <a:avLst/>
          </a:prstGeom>
          <a:ln/>
        </p:spPr>
        <p:txBody>
          <a:bodyPr/>
          <a:lstStyle/>
          <a:p>
            <a:fld id="{40FDB412-0940-4893-8B26-7EA726A80031}" type="slidenum">
              <a:rPr lang="en-US"/>
              <a:pPr/>
              <a:t>146</a:t>
            </a:fld>
            <a:endParaRPr lang="en-US" dirty="0"/>
          </a:p>
        </p:txBody>
      </p:sp>
      <p:sp>
        <p:nvSpPr>
          <p:cNvPr id="190467" name="Rectangle 2"/>
          <p:cNvSpPr>
            <a:spLocks noGrp="1" noRot="1" noChangeAspect="1" noChangeArrowheads="1" noTextEdit="1"/>
          </p:cNvSpPr>
          <p:nvPr>
            <p:ph type="sldImg"/>
          </p:nvPr>
        </p:nvSpPr>
        <p:spPr>
          <a:xfrm>
            <a:off x="368300" y="533400"/>
            <a:ext cx="6578600" cy="3700463"/>
          </a:xfrm>
          <a:prstGeom prst="rect">
            <a:avLst/>
          </a:prstGeom>
          <a:ln/>
        </p:spPr>
      </p:sp>
      <p:sp>
        <p:nvSpPr>
          <p:cNvPr id="190468" name="Rectangle 3"/>
          <p:cNvSpPr>
            <a:spLocks noGrp="1" noChangeArrowheads="1"/>
          </p:cNvSpPr>
          <p:nvPr>
            <p:ph type="body" idx="1"/>
          </p:nvPr>
        </p:nvSpPr>
        <p:spPr>
          <a:xfrm>
            <a:off x="368300" y="4555958"/>
            <a:ext cx="6413500" cy="4511842"/>
          </a:xfrm>
          <a:prstGeom prst="rect">
            <a:avLst/>
          </a:prstGeom>
        </p:spPr>
        <p:txBody>
          <a:bodyPr lIns="105667" tIns="52832" rIns="105667" bIns="52832"/>
          <a:lstStyle/>
          <a:p>
            <a:pPr algn="just" defTabSz="1264455">
              <a:defRPr/>
            </a:pPr>
            <a:r>
              <a:rPr lang="en-US" dirty="0">
                <a:latin typeface="+mj-lt"/>
                <a:ea typeface="Tahoma" panose="020B0604030504040204" pitchFamily="34" charset="0"/>
                <a:cs typeface="Tahoma" panose="020B0604030504040204" pitchFamily="34" charset="0"/>
              </a:rPr>
              <a:t>Here are a few reminders: </a:t>
            </a: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endParaRPr lang="en-US" dirty="0">
              <a:latin typeface="+mj-lt"/>
              <a:ea typeface="Tahoma" panose="020B0604030504040204" pitchFamily="34" charset="0"/>
              <a:cs typeface="Tahoma" panose="020B0604030504040204" pitchFamily="34" charset="0"/>
            </a:endParaRPr>
          </a:p>
          <a:p>
            <a:r>
              <a:rPr lang="en-US" dirty="0">
                <a:solidFill>
                  <a:srgbClr val="313537"/>
                </a:solidFill>
                <a:latin typeface="+mj-lt"/>
              </a:rPr>
              <a:t>All required forms must be completed, dated and </a:t>
            </a:r>
            <a:r>
              <a:rPr lang="en-US" b="1" dirty="0">
                <a:solidFill>
                  <a:srgbClr val="2580CC"/>
                </a:solidFill>
                <a:latin typeface="+mj-lt"/>
              </a:rPr>
              <a:t>returned</a:t>
            </a:r>
            <a:r>
              <a:rPr lang="en-US" dirty="0">
                <a:solidFill>
                  <a:srgbClr val="313537"/>
                </a:solidFill>
                <a:latin typeface="+mj-lt"/>
              </a:rPr>
              <a:t> to the Vendor Coordinator at your Local WIC Agency, by the date the Vendor Coordinator has provided</a:t>
            </a:r>
          </a:p>
          <a:p>
            <a:pPr eaLnBrk="1" hangingPunct="1"/>
            <a:r>
              <a:rPr lang="en-US" dirty="0">
                <a:solidFill>
                  <a:schemeClr val="tx1"/>
                </a:solidFill>
                <a:latin typeface="+mj-lt"/>
                <a:ea typeface="Tahoma" pitchFamily="34" charset="0"/>
                <a:cs typeface="Tahoma" pitchFamily="34" charset="0"/>
              </a:rPr>
              <a:t>Be complete and accurate</a:t>
            </a:r>
          </a:p>
          <a:p>
            <a:pPr eaLnBrk="1" hangingPunct="1"/>
            <a:r>
              <a:rPr lang="en-US" dirty="0">
                <a:solidFill>
                  <a:schemeClr val="tx1"/>
                </a:solidFill>
                <a:latin typeface="+mj-lt"/>
                <a:ea typeface="Tahoma" pitchFamily="34" charset="0"/>
                <a:cs typeface="Tahoma" pitchFamily="34" charset="0"/>
              </a:rPr>
              <a:t>Vendor number, store name must be the same on each form</a:t>
            </a:r>
          </a:p>
          <a:p>
            <a:pPr eaLnBrk="1" hangingPunct="1"/>
            <a:r>
              <a:rPr lang="en-US" dirty="0">
                <a:latin typeface="+mj-lt"/>
                <a:ea typeface="Tahoma" pitchFamily="34" charset="0"/>
                <a:cs typeface="Tahoma" pitchFamily="34" charset="0"/>
              </a:rPr>
              <a:t>Only an owner or officer can sign the Information Update form</a:t>
            </a:r>
          </a:p>
          <a:p>
            <a:pPr lvl="1"/>
            <a:r>
              <a:rPr lang="en-US" i="1" dirty="0">
                <a:latin typeface="+mj-lt"/>
                <a:ea typeface="Tahoma" pitchFamily="34" charset="0"/>
                <a:cs typeface="Tahoma" pitchFamily="34" charset="0"/>
              </a:rPr>
              <a:t>Completed by Non-corporate contract vendors only</a:t>
            </a:r>
          </a:p>
          <a:p>
            <a:pPr lvl="1"/>
            <a:r>
              <a:rPr lang="en-US" dirty="0">
                <a:latin typeface="+mj-lt"/>
                <a:ea typeface="Tahoma" pitchFamily="34" charset="0"/>
                <a:cs typeface="Tahoma" pitchFamily="34" charset="0"/>
              </a:rPr>
              <a:t>If store is Incorporated or an LLC, the store must forward the form to corporate office for signature</a:t>
            </a:r>
            <a:endParaRPr lang="en-US" dirty="0">
              <a:solidFill>
                <a:schemeClr val="tx1"/>
              </a:solidFill>
              <a:latin typeface="+mj-lt"/>
              <a:ea typeface="Tahoma" pitchFamily="34" charset="0"/>
              <a:cs typeface="Tahoma" pitchFamily="34" charset="0"/>
            </a:endParaRPr>
          </a:p>
          <a:p>
            <a:r>
              <a:rPr lang="en-US" dirty="0">
                <a:solidFill>
                  <a:schemeClr val="tx1"/>
                </a:solidFill>
                <a:latin typeface="+mj-lt"/>
                <a:ea typeface="Tahoma" pitchFamily="34" charset="0"/>
                <a:cs typeface="Tahoma" pitchFamily="34" charset="0"/>
              </a:rPr>
              <a:t>Call your Local WIC Agency, if you have questions</a:t>
            </a: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r>
              <a:rPr lang="en-US" dirty="0">
                <a:latin typeface="+mj-lt"/>
                <a:ea typeface="Tahoma" panose="020B0604030504040204" pitchFamily="34" charset="0"/>
                <a:cs typeface="Tahoma" panose="020B0604030504040204" pitchFamily="34" charset="0"/>
              </a:rPr>
              <a:t>Remember to complete in blue or black ink and if you see an error, draw one line through it, initial and write in the correct information. Also, please remember that instructions for completing all vendor forms can be found in the Vendor Manual</a:t>
            </a:r>
            <a:endParaRPr lang="en-US" b="1" dirty="0">
              <a:solidFill>
                <a:srgbClr val="D31145"/>
              </a:solidFill>
              <a:latin typeface="+mj-lt"/>
            </a:endParaRPr>
          </a:p>
        </p:txBody>
      </p:sp>
    </p:spTree>
    <p:extLst>
      <p:ext uri="{BB962C8B-B14F-4D97-AF65-F5344CB8AC3E}">
        <p14:creationId xmlns:p14="http://schemas.microsoft.com/office/powerpoint/2010/main" val="17583280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89144"/>
            <a:ext cx="3451558" cy="512056"/>
          </a:xfrm>
          <a:prstGeom prst="rect">
            <a:avLst/>
          </a:prstGeom>
          <a:ln/>
        </p:spPr>
        <p:txBody>
          <a:bodyPr/>
          <a:lstStyle/>
          <a:p>
            <a:fld id="{40FDB412-0940-4893-8B26-7EA726A80031}" type="slidenum">
              <a:rPr lang="en-US"/>
              <a:pPr/>
              <a:t>147</a:t>
            </a:fld>
            <a:endParaRPr lang="en-US" dirty="0"/>
          </a:p>
        </p:txBody>
      </p:sp>
      <p:sp>
        <p:nvSpPr>
          <p:cNvPr id="190467" name="Rectangle 2"/>
          <p:cNvSpPr>
            <a:spLocks noGrp="1" noRot="1" noChangeAspect="1" noChangeArrowheads="1" noTextEdit="1"/>
          </p:cNvSpPr>
          <p:nvPr>
            <p:ph type="sldImg"/>
          </p:nvPr>
        </p:nvSpPr>
        <p:spPr>
          <a:xfrm>
            <a:off x="368300" y="533400"/>
            <a:ext cx="6578600" cy="3700463"/>
          </a:xfrm>
          <a:prstGeom prst="rect">
            <a:avLst/>
          </a:prstGeom>
          <a:ln/>
        </p:spPr>
      </p:sp>
      <p:sp>
        <p:nvSpPr>
          <p:cNvPr id="190468" name="Rectangle 3"/>
          <p:cNvSpPr>
            <a:spLocks noGrp="1" noChangeArrowheads="1"/>
          </p:cNvSpPr>
          <p:nvPr>
            <p:ph type="body" idx="1"/>
          </p:nvPr>
        </p:nvSpPr>
        <p:spPr>
          <a:xfrm>
            <a:off x="368300" y="4648200"/>
            <a:ext cx="5973849" cy="2743200"/>
          </a:xfrm>
          <a:prstGeom prst="rect">
            <a:avLst/>
          </a:prstGeom>
        </p:spPr>
        <p:txBody>
          <a:bodyPr lIns="105667" tIns="52832" rIns="105667" bIns="52832"/>
          <a:lstStyle/>
          <a:p>
            <a:r>
              <a:rPr lang="en-US" b="0" dirty="0">
                <a:effectLst/>
                <a:latin typeface="+mj-lt"/>
              </a:rPr>
              <a:t>WIC </a:t>
            </a:r>
            <a:r>
              <a:rPr lang="en-US" dirty="0">
                <a:latin typeface="+mj-lt"/>
              </a:rPr>
              <a:t>shelf tags are a</a:t>
            </a:r>
            <a:r>
              <a:rPr lang="en-US" b="0" dirty="0">
                <a:effectLst/>
                <a:latin typeface="+mj-lt"/>
              </a:rPr>
              <a:t>vailable</a:t>
            </a:r>
          </a:p>
          <a:p>
            <a:endParaRPr lang="en-US" b="0" dirty="0">
              <a:effectLst/>
              <a:latin typeface="+mj-lt"/>
            </a:endParaRP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Identify WIC-approved foods in your store</a:t>
            </a:r>
          </a:p>
          <a:p>
            <a:pPr marL="742950" marR="0" lvl="1" indent="-285750">
              <a:spcBef>
                <a:spcPts val="0"/>
              </a:spcBef>
              <a:spcAft>
                <a:spcPts val="0"/>
              </a:spcAft>
              <a:buClr>
                <a:srgbClr val="967E96"/>
              </a:buClr>
              <a:buFont typeface="Arial" panose="020B0604020202020204" pitchFamily="34" charset="0"/>
              <a:buChar char="•"/>
            </a:pPr>
            <a:r>
              <a:rPr lang="en-US" dirty="0">
                <a:effectLst/>
                <a:latin typeface="+mj-lt"/>
              </a:rPr>
              <a:t>Decreases confusion for WIC customers  when selecting food items</a:t>
            </a: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For vendors that do not have shelf  tags that include WIC information already</a:t>
            </a: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Will be sent to vendors by mail, </a:t>
            </a:r>
          </a:p>
          <a:p>
            <a:pPr marL="742950" marR="0" lvl="1" indent="-285750">
              <a:spcBef>
                <a:spcPts val="0"/>
              </a:spcBef>
              <a:spcAft>
                <a:spcPts val="0"/>
              </a:spcAft>
              <a:buClr>
                <a:srgbClr val="967E96"/>
              </a:buClr>
              <a:buFont typeface="Arial" panose="020B0604020202020204" pitchFamily="34" charset="0"/>
              <a:buChar char="•"/>
            </a:pPr>
            <a:r>
              <a:rPr lang="en-US" dirty="0">
                <a:effectLst/>
                <a:latin typeface="+mj-lt"/>
              </a:rPr>
              <a:t>Can request additional shelf tags, if needed, from your Local WIC Agency</a:t>
            </a: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Highly recommended, but not required</a:t>
            </a:r>
          </a:p>
        </p:txBody>
      </p:sp>
    </p:spTree>
    <p:extLst>
      <p:ext uri="{BB962C8B-B14F-4D97-AF65-F5344CB8AC3E}">
        <p14:creationId xmlns:p14="http://schemas.microsoft.com/office/powerpoint/2010/main" val="30324283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86156118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14375"/>
            <a:ext cx="6451600" cy="3629025"/>
          </a:xfrm>
        </p:spPr>
      </p:sp>
      <p:sp>
        <p:nvSpPr>
          <p:cNvPr id="3" name="Notes Placeholder 2"/>
          <p:cNvSpPr>
            <a:spLocks noGrp="1"/>
          </p:cNvSpPr>
          <p:nvPr>
            <p:ph type="body" idx="1"/>
          </p:nvPr>
        </p:nvSpPr>
        <p:spPr/>
        <p:txBody>
          <a:bodyPr/>
          <a:lstStyle/>
          <a:p>
            <a:r>
              <a:rPr lang="en-US" dirty="0"/>
              <a:t>On this slide you will find the Assurance of Civil Rights Compliance, please take a moment to read it.</a:t>
            </a:r>
          </a:p>
        </p:txBody>
      </p:sp>
      <p:sp>
        <p:nvSpPr>
          <p:cNvPr id="4" name="Slide Number Placeholder 3"/>
          <p:cNvSpPr>
            <a:spLocks noGrp="1"/>
          </p:cNvSpPr>
          <p:nvPr>
            <p:ph type="sldNum" sz="quarter" idx="5"/>
          </p:nvPr>
        </p:nvSpPr>
        <p:spPr/>
        <p:txBody>
          <a:bodyPr/>
          <a:lstStyle/>
          <a:p>
            <a:pPr defTabSz="483235">
              <a:defRPr/>
            </a:pPr>
            <a:fld id="{F24D91E6-B83D-4CF1-A1E8-CB55E5333808}" type="slidenum">
              <a:rPr lang="en-US">
                <a:solidFill>
                  <a:prstClr val="black"/>
                </a:solidFill>
                <a:latin typeface="Calibri" panose="020F0502020204030204"/>
              </a:rPr>
              <a:pPr defTabSz="483235">
                <a:defRPr/>
              </a:pPr>
              <a:t>149</a:t>
            </a:fld>
            <a:endParaRPr lang="en-US">
              <a:solidFill>
                <a:prstClr val="black"/>
              </a:solidFill>
              <a:latin typeface="Calibri" panose="020F0502020204030204"/>
            </a:endParaRPr>
          </a:p>
        </p:txBody>
      </p:sp>
    </p:spTree>
    <p:extLst>
      <p:ext uri="{BB962C8B-B14F-4D97-AF65-F5344CB8AC3E}">
        <p14:creationId xmlns:p14="http://schemas.microsoft.com/office/powerpoint/2010/main" val="333123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863297" y="9088130"/>
            <a:ext cx="3451903" cy="513071"/>
          </a:xfrm>
          <a:noFill/>
        </p:spPr>
        <p:txBody>
          <a:bodyPr/>
          <a:lstStyle/>
          <a:p>
            <a:fld id="{16C1A4DE-C652-4A93-AE53-61424D2A6C6E}" type="slidenum">
              <a:rPr lang="en-US" smtClean="0"/>
              <a:pPr/>
              <a:t>15</a:t>
            </a:fld>
            <a:endParaRPr lang="en-US" dirty="0"/>
          </a:p>
        </p:txBody>
      </p:sp>
      <p:sp>
        <p:nvSpPr>
          <p:cNvPr id="120835" name="Rectangle 2"/>
          <p:cNvSpPr>
            <a:spLocks noGrp="1" noRot="1" noChangeAspect="1" noChangeArrowheads="1" noTextEdit="1"/>
          </p:cNvSpPr>
          <p:nvPr>
            <p:ph type="sldImg"/>
          </p:nvPr>
        </p:nvSpPr>
        <p:spPr>
          <a:xfrm>
            <a:off x="387350" y="533400"/>
            <a:ext cx="6551613" cy="3684588"/>
          </a:xfrm>
          <a:ln/>
        </p:spPr>
      </p:sp>
      <p:sp>
        <p:nvSpPr>
          <p:cNvPr id="120836" name="Rectangle 3"/>
          <p:cNvSpPr>
            <a:spLocks noGrp="1" noChangeArrowheads="1"/>
          </p:cNvSpPr>
          <p:nvPr>
            <p:ph type="body" idx="1"/>
          </p:nvPr>
        </p:nvSpPr>
        <p:spPr>
          <a:noFill/>
          <a:ln/>
        </p:spPr>
        <p:txBody>
          <a:bodyPr/>
          <a:lstStyle/>
          <a:p>
            <a:pPr algn="just" eaLnBrk="1" hangingPunct="1">
              <a:spcBef>
                <a:spcPct val="50000"/>
              </a:spcBef>
            </a:pPr>
            <a:r>
              <a:rPr lang="en-US" sz="1500" dirty="0">
                <a:latin typeface="+mn-lt"/>
              </a:rPr>
              <a:t>Charges for WIC transactions must be less than or equal to charges to regular customers. Vendors cannot set their prices at the NTE and charge other customers less, that is called overcharging, which is a federal violation that we will explore later during the presentation.</a:t>
            </a:r>
          </a:p>
          <a:p>
            <a:pPr algn="just" eaLnBrk="1" hangingPunct="1">
              <a:spcBef>
                <a:spcPct val="50000"/>
              </a:spcBef>
            </a:pPr>
            <a:endParaRPr lang="en-US" sz="1500" dirty="0">
              <a:latin typeface="+mn-lt"/>
            </a:endParaRPr>
          </a:p>
          <a:p>
            <a:pPr algn="just" eaLnBrk="1" hangingPunct="1">
              <a:spcBef>
                <a:spcPct val="50000"/>
              </a:spcBef>
            </a:pPr>
            <a:endParaRPr lang="en-US" sz="1500" dirty="0">
              <a:latin typeface="+mn-lt"/>
            </a:endParaRPr>
          </a:p>
          <a:p>
            <a:pPr eaLnBrk="1" hangingPunct="1"/>
            <a:endParaRPr lang="en-US" sz="1600" dirty="0"/>
          </a:p>
        </p:txBody>
      </p:sp>
      <p:sp>
        <p:nvSpPr>
          <p:cNvPr id="2" name="Date Placeholder 1"/>
          <p:cNvSpPr>
            <a:spLocks noGrp="1"/>
          </p:cNvSpPr>
          <p:nvPr>
            <p:ph type="dt" idx="10"/>
          </p:nvPr>
        </p:nvSpPr>
        <p:spPr/>
        <p:txBody>
          <a:bodyPr lIns="94851" tIns="47425" rIns="94851" bIns="47425"/>
          <a:lstStyle/>
          <a:p>
            <a:endParaRPr lang="en-US" dirty="0">
              <a:solidFill>
                <a:schemeClr val="bg1"/>
              </a:solidFill>
            </a:endParaRPr>
          </a:p>
        </p:txBody>
      </p:sp>
    </p:spTree>
    <p:extLst>
      <p:ext uri="{BB962C8B-B14F-4D97-AF65-F5344CB8AC3E}">
        <p14:creationId xmlns:p14="http://schemas.microsoft.com/office/powerpoint/2010/main" val="337560866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will find the USDA Nondiscrimination Statement, please take a moment to review.</a:t>
            </a:r>
          </a:p>
          <a:p>
            <a:endParaRPr lang="en-US" dirty="0"/>
          </a:p>
          <a:p>
            <a:r>
              <a:rPr lang="en-US" dirty="0"/>
              <a:t>Thank you for your attention to this training.</a:t>
            </a:r>
          </a:p>
        </p:txBody>
      </p:sp>
      <p:sp>
        <p:nvSpPr>
          <p:cNvPr id="4" name="Slide Number Placeholder 3"/>
          <p:cNvSpPr>
            <a:spLocks noGrp="1"/>
          </p:cNvSpPr>
          <p:nvPr>
            <p:ph type="sldNum" sz="quarter" idx="5"/>
          </p:nvPr>
        </p:nvSpPr>
        <p:spPr/>
        <p:txBody>
          <a:bodyPr/>
          <a:lstStyle/>
          <a:p>
            <a:fld id="{7E2E1D73-AD2D-46F2-9A60-0BA907BC62B2}" type="slidenum">
              <a:rPr lang="en-US" smtClean="0"/>
              <a:t>150</a:t>
            </a:fld>
            <a:endParaRPr lang="en-US"/>
          </a:p>
        </p:txBody>
      </p:sp>
    </p:spTree>
    <p:extLst>
      <p:ext uri="{BB962C8B-B14F-4D97-AF65-F5344CB8AC3E}">
        <p14:creationId xmlns:p14="http://schemas.microsoft.com/office/powerpoint/2010/main" val="1348605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845662" y="9026321"/>
            <a:ext cx="3451558" cy="512056"/>
          </a:xfrm>
          <a:prstGeom prst="rect">
            <a:avLst/>
          </a:prstGeom>
          <a:noFill/>
        </p:spPr>
        <p:txBody>
          <a:bodyPr/>
          <a:lstStyle/>
          <a:p>
            <a:fld id="{903E17E8-3CD0-46BD-AC0B-DF5BFEAF69EE}" type="slidenum">
              <a:rPr lang="en-US" smtClean="0"/>
              <a:pPr/>
              <a:t>16</a:t>
            </a:fld>
            <a:endParaRPr lang="en-US" dirty="0"/>
          </a:p>
        </p:txBody>
      </p:sp>
      <p:sp>
        <p:nvSpPr>
          <p:cNvPr id="121860" name="Rectangle 2"/>
          <p:cNvSpPr>
            <a:spLocks noGrp="1" noRot="1" noChangeAspect="1" noChangeArrowheads="1" noTextEdit="1"/>
          </p:cNvSpPr>
          <p:nvPr>
            <p:ph type="sldImg"/>
          </p:nvPr>
        </p:nvSpPr>
        <p:spPr>
          <a:xfrm>
            <a:off x="269875" y="228600"/>
            <a:ext cx="6773863" cy="3810000"/>
          </a:xfrm>
          <a:prstGeom prst="rect">
            <a:avLst/>
          </a:prstGeom>
          <a:ln/>
        </p:spPr>
      </p:sp>
      <p:sp>
        <p:nvSpPr>
          <p:cNvPr id="121861" name="Rectangle 3"/>
          <p:cNvSpPr>
            <a:spLocks noGrp="1" noChangeArrowheads="1"/>
          </p:cNvSpPr>
          <p:nvPr>
            <p:ph type="body" idx="1"/>
          </p:nvPr>
        </p:nvSpPr>
        <p:spPr>
          <a:xfrm>
            <a:off x="368480" y="4419603"/>
            <a:ext cx="6489521" cy="3428999"/>
          </a:xfrm>
          <a:prstGeom prst="rect">
            <a:avLst/>
          </a:prstGeom>
          <a:noFill/>
          <a:ln/>
        </p:spPr>
        <p:txBody>
          <a:bodyPr lIns="108336" tIns="54166" rIns="108336" bIns="54166"/>
          <a:lstStyle/>
          <a:p>
            <a:pPr algn="just">
              <a:spcBef>
                <a:spcPct val="50000"/>
              </a:spcBef>
              <a:spcAft>
                <a:spcPts val="1339"/>
              </a:spcAft>
            </a:pPr>
            <a:r>
              <a:rPr lang="en-US"/>
              <a:t>NTEs do not apply to exempt infant formula or WIC-eligible nutritionals.</a:t>
            </a:r>
          </a:p>
          <a:p>
            <a:pPr algn="just">
              <a:spcBef>
                <a:spcPct val="50000"/>
              </a:spcBef>
              <a:spcAft>
                <a:spcPts val="1339"/>
              </a:spcAft>
            </a:pPr>
            <a:r>
              <a:rPr lang="en-US"/>
              <a:t>These prices are driven by an open market system (shelf price)</a:t>
            </a:r>
          </a:p>
          <a:p>
            <a:pPr algn="just">
              <a:spcBef>
                <a:spcPct val="50000"/>
              </a:spcBef>
              <a:spcAft>
                <a:spcPts val="1339"/>
              </a:spcAft>
            </a:pPr>
            <a:r>
              <a:rPr lang="en-US"/>
              <a:t>The list of Exempt infant formula and WIC-eligible nutritionals can be found at the website listed on the screen</a:t>
            </a:r>
          </a:p>
          <a:p>
            <a:pPr algn="just">
              <a:spcBef>
                <a:spcPct val="50000"/>
              </a:spcBef>
              <a:spcAft>
                <a:spcPts val="1339"/>
              </a:spcAft>
            </a:pPr>
            <a:r>
              <a:rPr lang="en-US"/>
              <a:t>NTEs do not apply to fruits and vegetables purchasable with cash-value benefits (CVBs).</a:t>
            </a:r>
          </a:p>
          <a:p>
            <a:pPr eaLnBrk="1" hangingPunct="1"/>
            <a:endParaRPr lang="en-US" dirty="0"/>
          </a:p>
        </p:txBody>
      </p:sp>
    </p:spTree>
    <p:extLst>
      <p:ext uri="{BB962C8B-B14F-4D97-AF65-F5344CB8AC3E}">
        <p14:creationId xmlns:p14="http://schemas.microsoft.com/office/powerpoint/2010/main" val="113849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228600"/>
            <a:ext cx="6502400" cy="3657600"/>
          </a:xfrm>
          <a:prstGeom prst="rect">
            <a:avLst/>
          </a:prstGeom>
        </p:spPr>
      </p:sp>
      <p:sp>
        <p:nvSpPr>
          <p:cNvPr id="3" name="Notes Placeholder 2"/>
          <p:cNvSpPr>
            <a:spLocks noGrp="1"/>
          </p:cNvSpPr>
          <p:nvPr>
            <p:ph type="body" idx="1"/>
          </p:nvPr>
        </p:nvSpPr>
        <p:spPr>
          <a:xfrm>
            <a:off x="533401" y="4267203"/>
            <a:ext cx="6145695" cy="4136117"/>
          </a:xfrm>
          <a:prstGeom prst="rect">
            <a:avLst/>
          </a:prstGeom>
        </p:spPr>
        <p:txBody>
          <a:bodyPr/>
          <a:lstStyle/>
          <a:p>
            <a:pPr algn="just"/>
            <a:r>
              <a:rPr lang="en-US" dirty="0">
                <a:latin typeface="Constantia" panose="02030602050306030303" pitchFamily="18" charset="0"/>
                <a:ea typeface="Tahoma" panose="020B0604030504040204" pitchFamily="34" charset="0"/>
                <a:cs typeface="Tahoma" panose="020B0604030504040204" pitchFamily="34" charset="0"/>
              </a:rPr>
              <a:t>Another important topic vendors ask about concerning redemption of benefits is exchanges. Exchanges of identical items are allowed when it is determined that they are defective or spoiled.  </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r>
              <a:rPr lang="en-US" dirty="0">
                <a:latin typeface="Constantia" panose="02030602050306030303" pitchFamily="18" charset="0"/>
                <a:ea typeface="Tahoma" panose="020B0604030504040204" pitchFamily="34" charset="0"/>
                <a:cs typeface="Tahoma" panose="020B0604030504040204" pitchFamily="34" charset="0"/>
              </a:rPr>
              <a:t>Exchanges are also allowed when items have exceeded their “best if used by” or “sell by” date on the date of purchase.</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r>
              <a:rPr lang="en-US" dirty="0">
                <a:latin typeface="Constantia" panose="02030602050306030303" pitchFamily="18" charset="0"/>
                <a:ea typeface="Tahoma" panose="020B0604030504040204" pitchFamily="34" charset="0"/>
                <a:cs typeface="Tahoma" panose="020B0604030504040204" pitchFamily="34" charset="0"/>
              </a:rPr>
              <a:t>Photo Credit: blond man thinking_Fotolia_82668318_Subscription_L.jpg</a:t>
            </a:r>
          </a:p>
          <a:p>
            <a:endParaRPr lang="en-US" dirty="0">
              <a:latin typeface="Constantia" panose="02030602050306030303"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a:xfrm>
            <a:off x="3839580" y="9057060"/>
            <a:ext cx="3451558" cy="512056"/>
          </a:xfrm>
          <a:prstGeom prst="rect">
            <a:avLst/>
          </a:prstGeom>
        </p:spPr>
        <p:txBody>
          <a:bodyPr/>
          <a:lstStyle/>
          <a:p>
            <a:fld id="{277FD931-451E-4B36-ABA2-042D5FD0E452}" type="slidenum">
              <a:rPr lang="en-US" smtClean="0"/>
              <a:t>17</a:t>
            </a:fld>
            <a:endParaRPr lang="en-US" dirty="0"/>
          </a:p>
        </p:txBody>
      </p:sp>
    </p:spTree>
    <p:extLst>
      <p:ext uri="{BB962C8B-B14F-4D97-AF65-F5344CB8AC3E}">
        <p14:creationId xmlns:p14="http://schemas.microsoft.com/office/powerpoint/2010/main" val="341897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381000"/>
            <a:ext cx="6826250" cy="3840163"/>
          </a:xfrm>
          <a:prstGeom prst="rect">
            <a:avLst/>
          </a:prstGeom>
        </p:spPr>
      </p:sp>
      <p:sp>
        <p:nvSpPr>
          <p:cNvPr id="3" name="Notes Placeholder 2"/>
          <p:cNvSpPr>
            <a:spLocks noGrp="1"/>
          </p:cNvSpPr>
          <p:nvPr>
            <p:ph type="body" idx="1"/>
          </p:nvPr>
        </p:nvSpPr>
        <p:spPr>
          <a:xfrm>
            <a:off x="569972" y="4419602"/>
            <a:ext cx="6372106" cy="4608499"/>
          </a:xfrm>
          <a:prstGeom prst="rect">
            <a:avLst/>
          </a:prstGeom>
        </p:spPr>
        <p:txBody>
          <a:bodyPr/>
          <a:lstStyle/>
          <a:p>
            <a:pPr algn="just"/>
            <a:r>
              <a:rPr lang="en-US" dirty="0">
                <a:cs typeface="Times New Roman" panose="02020603050405020304" pitchFamily="18" charset="0"/>
              </a:rPr>
              <a:t>Vendors, their store managers or other authorized store representative must attend annual vendor training (what is happening today). Failure to attend annual training by September 30th of each year will result in termination of the WIC Vendor Agreement.</a:t>
            </a:r>
          </a:p>
        </p:txBody>
      </p:sp>
      <p:sp>
        <p:nvSpPr>
          <p:cNvPr id="4" name="Slide Number Placeholder 3"/>
          <p:cNvSpPr>
            <a:spLocks noGrp="1"/>
          </p:cNvSpPr>
          <p:nvPr>
            <p:ph type="sldNum" sz="quarter" idx="10"/>
          </p:nvPr>
        </p:nvSpPr>
        <p:spPr>
          <a:xfrm>
            <a:off x="3836245" y="9028100"/>
            <a:ext cx="3451558" cy="512056"/>
          </a:xfrm>
          <a:prstGeom prst="rect">
            <a:avLst/>
          </a:prstGeom>
        </p:spPr>
        <p:txBody>
          <a:bodyPr/>
          <a:lstStyle/>
          <a:p>
            <a:fld id="{C18E360E-C30B-4983-B0C7-6EABB349E35D}" type="slidenum">
              <a:rPr lang="en-US" smtClean="0"/>
              <a:pPr/>
              <a:t>18</a:t>
            </a:fld>
            <a:endParaRPr lang="en-US" dirty="0"/>
          </a:p>
        </p:txBody>
      </p:sp>
    </p:spTree>
    <p:extLst>
      <p:ext uri="{BB962C8B-B14F-4D97-AF65-F5344CB8AC3E}">
        <p14:creationId xmlns:p14="http://schemas.microsoft.com/office/powerpoint/2010/main" val="1989268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71548" y="4267201"/>
            <a:ext cx="6372106" cy="3263336"/>
          </a:xfrm>
          <a:prstGeom prst="rect">
            <a:avLst/>
          </a:prstGeom>
        </p:spPr>
        <p:txBody>
          <a:bodyPr/>
          <a:lstStyle/>
          <a:p>
            <a:pPr algn="just" defTabSz="1045500">
              <a:defRPr/>
            </a:pPr>
            <a:r>
              <a:rPr lang="en-US" dirty="0">
                <a:cs typeface="Times New Roman" panose="02020603050405020304" pitchFamily="18" charset="0"/>
              </a:rPr>
              <a:t>In North Carolina, the WIC Program classifies vendors that derive more than 50% of their annual food sales revenue from WIC food benefits as Predominately WIC Vendors or PWVs. </a:t>
            </a:r>
          </a:p>
          <a:p>
            <a:pPr algn="just" defTabSz="1045500">
              <a:defRPr/>
            </a:pPr>
            <a:endParaRPr lang="en-US" dirty="0">
              <a:cs typeface="Times New Roman" panose="02020603050405020304" pitchFamily="18" charset="0"/>
            </a:endParaRPr>
          </a:p>
          <a:p>
            <a:pPr algn="just" defTabSz="1045500">
              <a:defRPr/>
            </a:pPr>
            <a:r>
              <a:rPr lang="en-US" dirty="0">
                <a:cs typeface="Times New Roman" panose="02020603050405020304" pitchFamily="18" charset="0"/>
              </a:rPr>
              <a:t>PWVs cannot be authorized as NC WIC vendors.  If the State WIC Agency determines that a vendor applicant is expected to be a PWV, the vendor application will be denied.  If at any time during a vendor’s authorization the State WIC Agency determines the vendor has become a PWV, the vendor’s WIC Vendor Agreement will be terminated. The store must wait 90 days to reapply for vendor authorization.</a:t>
            </a:r>
          </a:p>
          <a:p>
            <a:endParaRPr lang="en-US" dirty="0"/>
          </a:p>
        </p:txBody>
      </p:sp>
      <p:sp>
        <p:nvSpPr>
          <p:cNvPr id="4" name="Slide Number Placeholder 3"/>
          <p:cNvSpPr>
            <a:spLocks noGrp="1"/>
          </p:cNvSpPr>
          <p:nvPr>
            <p:ph type="sldNum" sz="quarter" idx="10"/>
          </p:nvPr>
        </p:nvSpPr>
        <p:spPr>
          <a:xfrm>
            <a:off x="3863643" y="9040371"/>
            <a:ext cx="3451558" cy="512056"/>
          </a:xfrm>
          <a:prstGeom prst="rect">
            <a:avLst/>
          </a:prstGeom>
        </p:spPr>
        <p:txBody>
          <a:bodyPr/>
          <a:lstStyle/>
          <a:p>
            <a:fld id="{C18E360E-C30B-4983-B0C7-6EABB349E35D}" type="slidenum">
              <a:rPr lang="en-US" smtClean="0"/>
              <a:pPr/>
              <a:t>19</a:t>
            </a:fld>
            <a:endParaRPr lang="en-US" dirty="0"/>
          </a:p>
        </p:txBody>
      </p:sp>
    </p:spTree>
    <p:extLst>
      <p:ext uri="{BB962C8B-B14F-4D97-AF65-F5344CB8AC3E}">
        <p14:creationId xmlns:p14="http://schemas.microsoft.com/office/powerpoint/2010/main" val="9757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59631" y="9106732"/>
            <a:ext cx="3451558" cy="512056"/>
          </a:xfrm>
          <a:prstGeom prst="rect">
            <a:avLst/>
          </a:prstGeom>
          <a:ln/>
        </p:spPr>
        <p:txBody>
          <a:bodyPr/>
          <a:lstStyle/>
          <a:p>
            <a:fld id="{FB6CFD5B-B0D2-4CDA-BF79-F96FC5A5415C}" type="slidenum">
              <a:rPr lang="en-US"/>
              <a:pPr/>
              <a:t>2</a:t>
            </a:fld>
            <a:endParaRPr lang="en-US" dirty="0"/>
          </a:p>
        </p:txBody>
      </p:sp>
      <p:sp>
        <p:nvSpPr>
          <p:cNvPr id="101379" name="Rectangle 2"/>
          <p:cNvSpPr>
            <a:spLocks noGrp="1" noRot="1" noChangeAspect="1" noChangeArrowheads="1" noTextEdit="1"/>
          </p:cNvSpPr>
          <p:nvPr>
            <p:ph type="sldImg"/>
          </p:nvPr>
        </p:nvSpPr>
        <p:spPr>
          <a:xfrm>
            <a:off x="246063" y="685800"/>
            <a:ext cx="6823075" cy="3838575"/>
          </a:xfrm>
          <a:prstGeom prst="rect">
            <a:avLst/>
          </a:prstGeom>
          <a:ln/>
        </p:spPr>
      </p:sp>
      <p:sp>
        <p:nvSpPr>
          <p:cNvPr id="101380" name="Rectangle 3"/>
          <p:cNvSpPr>
            <a:spLocks noGrp="1" noChangeArrowheads="1"/>
          </p:cNvSpPr>
          <p:nvPr>
            <p:ph type="body" idx="1"/>
          </p:nvPr>
        </p:nvSpPr>
        <p:spPr>
          <a:xfrm>
            <a:off x="457201" y="4939196"/>
            <a:ext cx="6512293" cy="3442806"/>
          </a:xfrm>
          <a:prstGeom prst="rect">
            <a:avLst/>
          </a:prstGeom>
        </p:spPr>
        <p:txBody>
          <a:bodyPr lIns="105667" tIns="52832" rIns="105667" bIns="52832"/>
          <a:lstStyle/>
          <a:p>
            <a:pPr algn="just"/>
            <a:r>
              <a:rPr lang="en-US">
                <a:latin typeface="Constantia" panose="02030602050306030303" pitchFamily="18" charset="0"/>
                <a:cs typeface="Times New Roman" panose="02020603050405020304" pitchFamily="18" charset="0"/>
              </a:rPr>
              <a:t>Today we will be covering a lot of material. We will review how to maintain your vendor status, including updates on selection criteria and competitive pricing and limits. We will also review the WIC Approved Foods and discuss requirements for minimum variety inventory. We will discuss eWIC procedures, program compliance and fraud prevention topics such as monitoring, compliance investigations, violations &amp; sanctions, claims, and how to handle complaints. Lastly, I will review what required forms must be completed. </a:t>
            </a:r>
          </a:p>
          <a:p>
            <a:pPr algn="just"/>
            <a:endParaRPr lang="en-US">
              <a:latin typeface="Constantia" panose="02030602050306030303" pitchFamily="18" charset="0"/>
              <a:cs typeface="Times New Roman" panose="02020603050405020304" pitchFamily="18" charset="0"/>
            </a:endParaRPr>
          </a:p>
          <a:p>
            <a:pPr algn="just"/>
            <a:endParaRPr lang="en-US">
              <a:latin typeface="Constantia" panose="02030602050306030303"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7907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3758884" y="9080967"/>
            <a:ext cx="3516211" cy="520234"/>
          </a:xfrm>
          <a:prstGeom prst="rect">
            <a:avLst/>
          </a:prstGeom>
          <a:noFill/>
          <a:ln>
            <a:miter lim="800000"/>
            <a:headEnd/>
            <a:tailEnd/>
          </a:ln>
        </p:spPr>
        <p:txBody>
          <a:bodyPr lIns="105659" tIns="52832" rIns="105659" bIns="52832" anchor="b"/>
          <a:lstStyle/>
          <a:p>
            <a:pPr defTabSz="1056853">
              <a:spcBef>
                <a:spcPct val="0"/>
              </a:spcBef>
            </a:pPr>
            <a:fld id="{3CC838D4-0C8D-45EA-A8FE-1DB77AEF5BB0}" type="slidenum">
              <a:rPr lang="en-US"/>
              <a:pPr defTabSz="1056853">
                <a:spcBef>
                  <a:spcPct val="0"/>
                </a:spcBef>
              </a:pPr>
              <a:t>20</a:t>
            </a:fld>
            <a:endParaRPr lang="en-US" dirty="0"/>
          </a:p>
        </p:txBody>
      </p:sp>
      <p:sp>
        <p:nvSpPr>
          <p:cNvPr id="150531" name="Rectangle 2"/>
          <p:cNvSpPr>
            <a:spLocks noGrp="1" noRot="1" noChangeAspect="1" noChangeArrowheads="1" noTextEdit="1"/>
          </p:cNvSpPr>
          <p:nvPr>
            <p:ph type="sldImg"/>
          </p:nvPr>
        </p:nvSpPr>
        <p:spPr>
          <a:xfrm>
            <a:off x="511175" y="430213"/>
            <a:ext cx="6291263" cy="3538537"/>
          </a:xfrm>
          <a:prstGeom prst="rect">
            <a:avLst/>
          </a:prstGeom>
          <a:ln/>
        </p:spPr>
      </p:sp>
      <p:sp>
        <p:nvSpPr>
          <p:cNvPr id="150532" name="Rectangle 3"/>
          <p:cNvSpPr>
            <a:spLocks noGrp="1" noChangeArrowheads="1"/>
          </p:cNvSpPr>
          <p:nvPr>
            <p:ph type="body" idx="1"/>
          </p:nvPr>
        </p:nvSpPr>
        <p:spPr>
          <a:xfrm>
            <a:off x="304800" y="4267201"/>
            <a:ext cx="6705600" cy="4515692"/>
          </a:xfrm>
          <a:prstGeom prst="rect">
            <a:avLst/>
          </a:prstGeom>
          <a:noFill/>
          <a:ln/>
        </p:spPr>
        <p:txBody>
          <a:bodyPr lIns="105653" tIns="52829" rIns="105653" bIns="52829">
            <a:normAutofit/>
          </a:bodyPr>
          <a:lstStyle/>
          <a:p>
            <a:pPr algn="just" defTabSz="999812">
              <a:defRPr/>
            </a:pPr>
            <a:r>
              <a:rPr lang="en-US" dirty="0">
                <a:cs typeface="Times New Roman" panose="02020603050405020304" pitchFamily="18" charset="0"/>
              </a:rPr>
              <a:t>Even though PWVs are not authorized by the WIC program in NC, the State is still required to identify vendors that derive more than 50% of their annual food sales revenue from WIC food benefits. </a:t>
            </a:r>
          </a:p>
          <a:p>
            <a:pPr algn="just" defTabSz="999812">
              <a:defRPr/>
            </a:pPr>
            <a:endParaRPr lang="en-US" dirty="0">
              <a:cs typeface="Times New Roman" panose="02020603050405020304" pitchFamily="18" charset="0"/>
            </a:endParaRPr>
          </a:p>
          <a:p>
            <a:pPr algn="just" defTabSz="999812">
              <a:defRPr/>
            </a:pPr>
            <a:r>
              <a:rPr lang="en-US" dirty="0">
                <a:cs typeface="Times New Roman" panose="02020603050405020304" pitchFamily="18" charset="0"/>
              </a:rPr>
              <a:t>Each year, the USDA supplies the state with a list of vendors with WIC Program sales that exceed Supplemental Nutrition Assistance Program (SNAP) sales. This list is an initial screening for vendors who may derive more than 50 percent of food sales from the WIC Program.</a:t>
            </a:r>
          </a:p>
          <a:p>
            <a:pPr algn="just" defTabSz="999812">
              <a:defRPr/>
            </a:pPr>
            <a:endParaRPr lang="en-US" dirty="0">
              <a:cs typeface="Times New Roman" panose="02020603050405020304" pitchFamily="18" charset="0"/>
            </a:endParaRPr>
          </a:p>
          <a:p>
            <a:pPr algn="just" defTabSz="999812">
              <a:defRPr/>
            </a:pPr>
            <a:r>
              <a:rPr lang="en-US" dirty="0">
                <a:cs typeface="Times New Roman" panose="02020603050405020304" pitchFamily="18" charset="0"/>
              </a:rPr>
              <a:t>Newly authorized vendors will have their sales figures reviewed after the first six months to determine if the vendor is deriving more than 50 percent of food sales from the WIC Program. At this point, cash sales data will be requested to determine if a vendor needs to be classified as a “predominantly WIC vendor”. </a:t>
            </a:r>
          </a:p>
          <a:p>
            <a:pPr algn="just" defTabSz="999812">
              <a:defRPr/>
            </a:pPr>
            <a:endParaRPr lang="en-US" dirty="0">
              <a:cs typeface="Times New Roman" panose="02020603050405020304" pitchFamily="18" charset="0"/>
            </a:endParaRPr>
          </a:p>
          <a:p>
            <a:pPr algn="just" defTabSz="999812">
              <a:defRPr/>
            </a:pPr>
            <a:r>
              <a:rPr lang="en-US" dirty="0">
                <a:cs typeface="Times New Roman" panose="02020603050405020304" pitchFamily="18" charset="0"/>
              </a:rPr>
              <a:t>Cash sales data requested is any SNAP eligible food sales. This information is compared with your SNAP and WIC sales to determine if your store will be classified as a “predominantly WIC vendor”.</a:t>
            </a:r>
          </a:p>
          <a:p>
            <a:endParaRPr lang="en-US" dirty="0"/>
          </a:p>
        </p:txBody>
      </p:sp>
    </p:spTree>
    <p:extLst>
      <p:ext uri="{BB962C8B-B14F-4D97-AF65-F5344CB8AC3E}">
        <p14:creationId xmlns:p14="http://schemas.microsoft.com/office/powerpoint/2010/main" val="3108415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30225"/>
            <a:ext cx="6145212" cy="3455988"/>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dirty="0"/>
              <a:t>PWV Identification is reviewed after six months of authorization as well as annually</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21</a:t>
            </a:fld>
            <a:endParaRPr lang="en-US" dirty="0"/>
          </a:p>
        </p:txBody>
      </p:sp>
    </p:spTree>
    <p:extLst>
      <p:ext uri="{BB962C8B-B14F-4D97-AF65-F5344CB8AC3E}">
        <p14:creationId xmlns:p14="http://schemas.microsoft.com/office/powerpoint/2010/main" val="306850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3758884" y="9080967"/>
            <a:ext cx="3516211" cy="520234"/>
          </a:xfrm>
          <a:prstGeom prst="rect">
            <a:avLst/>
          </a:prstGeom>
          <a:noFill/>
          <a:ln>
            <a:miter lim="800000"/>
            <a:headEnd/>
            <a:tailEnd/>
          </a:ln>
        </p:spPr>
        <p:txBody>
          <a:bodyPr lIns="105659" tIns="52832" rIns="105659" bIns="52832" anchor="b"/>
          <a:lstStyle/>
          <a:p>
            <a:pPr defTabSz="1056853">
              <a:spcBef>
                <a:spcPct val="0"/>
              </a:spcBef>
            </a:pPr>
            <a:fld id="{3CC838D4-0C8D-45EA-A8FE-1DB77AEF5BB0}" type="slidenum">
              <a:rPr lang="en-US"/>
              <a:pPr defTabSz="1056853">
                <a:spcBef>
                  <a:spcPct val="0"/>
                </a:spcBef>
              </a:pPr>
              <a:t>22</a:t>
            </a:fld>
            <a:endParaRPr lang="en-US" dirty="0"/>
          </a:p>
        </p:txBody>
      </p:sp>
      <p:sp>
        <p:nvSpPr>
          <p:cNvPr id="150531" name="Rectangle 2"/>
          <p:cNvSpPr>
            <a:spLocks noGrp="1" noRot="1" noChangeAspect="1" noChangeArrowheads="1" noTextEdit="1"/>
          </p:cNvSpPr>
          <p:nvPr>
            <p:ph type="sldImg"/>
          </p:nvPr>
        </p:nvSpPr>
        <p:spPr>
          <a:xfrm>
            <a:off x="400050" y="323850"/>
            <a:ext cx="6515100" cy="3663950"/>
          </a:xfrm>
          <a:prstGeom prst="rect">
            <a:avLst/>
          </a:prstGeom>
          <a:ln/>
        </p:spPr>
      </p:sp>
      <p:sp>
        <p:nvSpPr>
          <p:cNvPr id="150532" name="Rectangle 3"/>
          <p:cNvSpPr>
            <a:spLocks noGrp="1" noChangeArrowheads="1"/>
          </p:cNvSpPr>
          <p:nvPr>
            <p:ph type="body" idx="1"/>
          </p:nvPr>
        </p:nvSpPr>
        <p:spPr>
          <a:xfrm>
            <a:off x="304800" y="4267201"/>
            <a:ext cx="6705600" cy="4515692"/>
          </a:xfrm>
          <a:prstGeom prst="rect">
            <a:avLst/>
          </a:prstGeom>
          <a:noFill/>
          <a:ln/>
        </p:spPr>
        <p:txBody>
          <a:bodyPr lIns="105653" tIns="52829" rIns="105653" bIns="52829">
            <a:normAutofit/>
          </a:bodyPr>
          <a:lstStyle/>
          <a:p>
            <a:pPr eaLnBrk="1" hangingPunct="1">
              <a:spcBef>
                <a:spcPct val="50000"/>
              </a:spcBef>
            </a:pPr>
            <a:r>
              <a:rPr lang="en-US" sz="1400" dirty="0">
                <a:latin typeface="+mj-lt"/>
              </a:rPr>
              <a:t>Though documentation of SNAP-eligible food sales is required, there is no standard form of documentation. You may be asked to submit sales records, financial statements, reports, tax documents or other verifiable documentation. </a:t>
            </a:r>
          </a:p>
          <a:p>
            <a:pPr eaLnBrk="1" hangingPunct="1">
              <a:spcBef>
                <a:spcPct val="50000"/>
              </a:spcBef>
            </a:pPr>
            <a:r>
              <a:rPr lang="en-US" sz="1400" dirty="0">
                <a:latin typeface="+mj-lt"/>
              </a:rPr>
              <a:t>You could also be required to sign a release of information form from the Department of Revenue, known as the “GEN-93” which will give the State Agency access to the vendor’s sales &amp; use tax returns.</a:t>
            </a:r>
          </a:p>
          <a:p>
            <a:pPr eaLnBrk="1" hangingPunct="1">
              <a:spcBef>
                <a:spcPct val="50000"/>
              </a:spcBef>
            </a:pPr>
            <a:r>
              <a:rPr lang="en-US" sz="1400" dirty="0">
                <a:latin typeface="+mj-lt"/>
              </a:rPr>
              <a:t>It is </a:t>
            </a:r>
            <a:r>
              <a:rPr lang="en-US" sz="1400" b="1" dirty="0">
                <a:latin typeface="+mj-lt"/>
              </a:rPr>
              <a:t>very important</a:t>
            </a:r>
            <a:r>
              <a:rPr lang="en-US" sz="1400" dirty="0">
                <a:latin typeface="+mj-lt"/>
              </a:rPr>
              <a:t> for vendors to be aware that this information may be requested each year for the previous federal fiscal year</a:t>
            </a:r>
            <a:endParaRPr lang="en-US" dirty="0">
              <a:latin typeface="+mj-lt"/>
            </a:endParaRPr>
          </a:p>
        </p:txBody>
      </p:sp>
    </p:spTree>
    <p:extLst>
      <p:ext uri="{BB962C8B-B14F-4D97-AF65-F5344CB8AC3E}">
        <p14:creationId xmlns:p14="http://schemas.microsoft.com/office/powerpoint/2010/main" val="1969780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09600"/>
            <a:ext cx="6400800" cy="3600450"/>
          </a:xfrm>
          <a:prstGeom prst="rect">
            <a:avLst/>
          </a:prstGeom>
        </p:spPr>
      </p:sp>
      <p:sp>
        <p:nvSpPr>
          <p:cNvPr id="3" name="Notes Placeholder 2"/>
          <p:cNvSpPr>
            <a:spLocks noGrp="1"/>
          </p:cNvSpPr>
          <p:nvPr>
            <p:ph type="body" idx="1"/>
          </p:nvPr>
        </p:nvSpPr>
        <p:spPr>
          <a:xfrm>
            <a:off x="457200" y="4419601"/>
            <a:ext cx="6400800" cy="3840162"/>
          </a:xfrm>
          <a:prstGeom prst="rect">
            <a:avLst/>
          </a:prstGeom>
        </p:spPr>
        <p:txBody>
          <a:bodyPr/>
          <a:lstStyle/>
          <a:p>
            <a:pPr marL="198191" indent="-198191" algn="just">
              <a:buFont typeface="Arial" panose="020B0604020202020204" pitchFamily="34" charset="0"/>
              <a:buChar char="•"/>
            </a:pPr>
            <a:r>
              <a:rPr lang="en-US" dirty="0"/>
              <a:t>This is a copy of a GEN-93 form. </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r>
              <a:rPr lang="en-US" dirty="0"/>
              <a:t>As I mentioned, you may be requested to submit this form to the </a:t>
            </a:r>
            <a:r>
              <a:rPr lang="en-US" dirty="0">
                <a:cs typeface="Times New Roman" panose="02020603050405020304" pitchFamily="18" charset="0"/>
              </a:rPr>
              <a:t>Community Nutrition Services Section V</a:t>
            </a:r>
            <a:r>
              <a:rPr lang="en-US" dirty="0"/>
              <a:t>endor Unit. It will enable the Vendor Unit to request copies of a vendor’s E-500 forms directly from the Department of Revenue, if necessary. </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r>
              <a:rPr lang="en-US" dirty="0"/>
              <a:t>If you are requested to submit this form, it must be completed accurately. The name of the store, the owner and Tax Payer Identification Number must match exactly with how you file your returns. </a:t>
            </a:r>
          </a:p>
          <a:p>
            <a:pPr marL="198191" indent="-198191" algn="just">
              <a:buFont typeface="Arial" panose="020B0604020202020204" pitchFamily="34" charset="0"/>
              <a:buChar char="•"/>
            </a:pPr>
            <a:endParaRPr lang="en-US" dirty="0"/>
          </a:p>
          <a:p>
            <a:pPr marL="198191" marR="0" lvl="0" indent="-198191"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rPr>
              <a:t>This form must be notarized, and the original mailed to the State Agency.</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r>
              <a:rPr lang="en-US" dirty="0"/>
              <a:t>If the information provided does not match exactly how you  the store’s Sales and Use Tax returns, the Gen-93 must be resubmitted with correct information and notarized again.</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863643" y="8964172"/>
            <a:ext cx="3451558" cy="512056"/>
          </a:xfrm>
          <a:prstGeom prst="rect">
            <a:avLst/>
          </a:prstGeom>
        </p:spPr>
        <p:txBody>
          <a:bodyPr/>
          <a:lstStyle/>
          <a:p>
            <a:fld id="{277FD931-451E-4B36-ABA2-042D5FD0E452}" type="slidenum">
              <a:rPr lang="en-US" smtClean="0"/>
              <a:t>23</a:t>
            </a:fld>
            <a:endParaRPr lang="en-US" dirty="0"/>
          </a:p>
        </p:txBody>
      </p:sp>
    </p:spTree>
    <p:extLst>
      <p:ext uri="{BB962C8B-B14F-4D97-AF65-F5344CB8AC3E}">
        <p14:creationId xmlns:p14="http://schemas.microsoft.com/office/powerpoint/2010/main" val="2303252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388" y="446088"/>
            <a:ext cx="6651625" cy="3741737"/>
          </a:xfrm>
          <a:prstGeom prst="rect">
            <a:avLst/>
          </a:prstGeom>
        </p:spPr>
      </p:sp>
      <p:sp>
        <p:nvSpPr>
          <p:cNvPr id="3" name="Notes Placeholder 2"/>
          <p:cNvSpPr>
            <a:spLocks noGrp="1"/>
          </p:cNvSpPr>
          <p:nvPr>
            <p:ph type="body" idx="1"/>
          </p:nvPr>
        </p:nvSpPr>
        <p:spPr>
          <a:xfrm>
            <a:off x="318052" y="4520519"/>
            <a:ext cx="6577549" cy="4700306"/>
          </a:xfrm>
          <a:prstGeom prst="rect">
            <a:avLst/>
          </a:prstGeom>
        </p:spPr>
        <p:txBody>
          <a:bodyPr/>
          <a:lstStyle/>
          <a:p>
            <a:pPr algn="just" defTabSz="1264455">
              <a:defRPr/>
            </a:pPr>
            <a:r>
              <a:rPr lang="en-US" dirty="0">
                <a:cs typeface="Times New Roman" panose="02020603050405020304" pitchFamily="18" charset="0"/>
              </a:rPr>
              <a:t>Vendors must maintain a record of all SNAP-eligible food sales. What is SNAP-eligible?  SNAP-eligible is defined as any item that may be purchased with Supplemental Nutrition Assistance Program (SNAP) benefits. Vendors are required to provide to the State WIC Agency, upon request, a statement of the total amount of revenue derived such as sales records, financial statements, reports, tax documents or other verifiable documentation. </a:t>
            </a:r>
          </a:p>
          <a:p>
            <a:pPr algn="just" defTabSz="1264455">
              <a:defRPr/>
            </a:pPr>
            <a:endParaRPr lang="en-US" dirty="0">
              <a:cs typeface="Times New Roman" panose="02020603050405020304" pitchFamily="18" charset="0"/>
            </a:endParaRPr>
          </a:p>
          <a:p>
            <a:pPr algn="just" defTabSz="1264455">
              <a:defRPr/>
            </a:pPr>
            <a:r>
              <a:rPr lang="en-US" dirty="0">
                <a:cs typeface="Times New Roman" panose="02020603050405020304" pitchFamily="18" charset="0"/>
              </a:rPr>
              <a:t>For the purpose of PWV determination, food sales is defined as the sale of all foods that could be purchased with SNAP benefits. This is also known as SNAP-eligible food sales. The emphasis is placed on the word “could’ because the food does not have to be purchased with SNAP, just purchasable with SNAP. As long as the food can be purchased with SNAP, it can be counted as a part of your food sales. The Food Sales Fact Sheet can be found at the back of your Vendor Manual and at the nutritionnc.com website on the Vendor Connection webpage.</a:t>
            </a:r>
          </a:p>
        </p:txBody>
      </p:sp>
      <p:sp>
        <p:nvSpPr>
          <p:cNvPr id="4" name="Slide Number Placeholder 3"/>
          <p:cNvSpPr>
            <a:spLocks noGrp="1"/>
          </p:cNvSpPr>
          <p:nvPr>
            <p:ph type="sldNum" sz="quarter" idx="10"/>
          </p:nvPr>
        </p:nvSpPr>
        <p:spPr>
          <a:xfrm>
            <a:off x="3859631" y="9041019"/>
            <a:ext cx="3451558" cy="512056"/>
          </a:xfrm>
          <a:prstGeom prst="rect">
            <a:avLst/>
          </a:prstGeom>
        </p:spPr>
        <p:txBody>
          <a:bodyPr/>
          <a:lstStyle/>
          <a:p>
            <a:fld id="{C18E360E-C30B-4983-B0C7-6EABB349E35D}" type="slidenum">
              <a:rPr lang="en-US" smtClean="0"/>
              <a:pPr/>
              <a:t>24</a:t>
            </a:fld>
            <a:endParaRPr lang="en-US" dirty="0"/>
          </a:p>
        </p:txBody>
      </p:sp>
    </p:spTree>
    <p:extLst>
      <p:ext uri="{BB962C8B-B14F-4D97-AF65-F5344CB8AC3E}">
        <p14:creationId xmlns:p14="http://schemas.microsoft.com/office/powerpoint/2010/main" val="2830493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25</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34963" y="304800"/>
            <a:ext cx="6743700" cy="3794125"/>
          </a:xfrm>
          <a:prstGeom prst="rect">
            <a:avLst/>
          </a:prstGeom>
          <a:ln/>
        </p:spPr>
      </p:sp>
      <p:sp>
        <p:nvSpPr>
          <p:cNvPr id="112644" name="Rectangle 3"/>
          <p:cNvSpPr>
            <a:spLocks noGrp="1" noChangeArrowheads="1"/>
          </p:cNvSpPr>
          <p:nvPr>
            <p:ph type="body" idx="1"/>
          </p:nvPr>
        </p:nvSpPr>
        <p:spPr>
          <a:xfrm>
            <a:off x="457201" y="4308845"/>
            <a:ext cx="6301408" cy="4679594"/>
          </a:xfrm>
          <a:prstGeom prst="rect">
            <a:avLst/>
          </a:prstGeom>
        </p:spPr>
        <p:txBody>
          <a:bodyPr lIns="105667" tIns="52832" rIns="105667" bIns="52832"/>
          <a:lstStyle/>
          <a:p>
            <a:pPr algn="just"/>
            <a:r>
              <a:rPr lang="en-US" dirty="0">
                <a:cs typeface="Times New Roman" panose="02020603050405020304" pitchFamily="18" charset="0"/>
              </a:rPr>
              <a:t>As part of the PWV determination, SNAP eligible food sales data are requested from select vendors. This includes free-standing pharmacies and stores under corporate agreement.  </a:t>
            </a:r>
          </a:p>
          <a:p>
            <a:pPr algn="just"/>
            <a:endParaRPr lang="en-US" dirty="0">
              <a:cs typeface="Times New Roman" panose="02020603050405020304" pitchFamily="18" charset="0"/>
            </a:endParaRPr>
          </a:p>
          <a:p>
            <a:pPr algn="just"/>
            <a:r>
              <a:rPr lang="en-US" dirty="0">
                <a:cs typeface="Times New Roman" panose="02020603050405020304" pitchFamily="18" charset="0"/>
              </a:rPr>
              <a:t>The State WIC Agency will request and accept sales records, financial statements, reports, tax documents or other verifiable documentation that shows what your SNAP eligible food sales are for the time period requested. It is strongly advised that you keep copies readily available in the event this information is requested from you. Some of you may have already had this information requested in the past few years. </a:t>
            </a:r>
          </a:p>
          <a:p>
            <a:pPr algn="just"/>
            <a:r>
              <a:rPr lang="en-US" dirty="0">
                <a:cs typeface="Times New Roman" panose="02020603050405020304" pitchFamily="18" charset="0"/>
              </a:rPr>
              <a:t>It is very important for you to supply the State WIC Agency with this information when requested. Failure to submit this information when requested could result in termination of your WIC vendor agreement.</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Note to Local WIC Agency staff:  Emphasize this point to vendors</a:t>
            </a:r>
            <a:endParaRPr lang="en-US"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518475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44475" y="455613"/>
            <a:ext cx="6826250" cy="38401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xfrm>
            <a:off x="471548" y="4535504"/>
            <a:ext cx="6372106" cy="460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sz="1500" dirty="0"/>
              <a:t>There are several ways to document SNAP eligible food sales including:</a:t>
            </a:r>
          </a:p>
          <a:p>
            <a:pPr algn="just"/>
            <a:endParaRPr lang="en-US" sz="1500" dirty="0"/>
          </a:p>
          <a:p>
            <a:pPr marL="302040" indent="-302040" algn="just">
              <a:buFont typeface="Arial" panose="020B0604020202020204" pitchFamily="34" charset="0"/>
              <a:buChar char="•"/>
            </a:pPr>
            <a:r>
              <a:rPr lang="en-US" sz="1500" dirty="0">
                <a:ea typeface="Tahoma" pitchFamily="34" charset="0"/>
                <a:cs typeface="Tahoma" pitchFamily="34" charset="0"/>
              </a:rPr>
              <a:t> Ledger Totals </a:t>
            </a:r>
          </a:p>
          <a:p>
            <a:pPr marL="836450" lvl="1" indent="-388150" algn="just">
              <a:buClr>
                <a:srgbClr val="0070C0"/>
              </a:buClr>
              <a:buFont typeface="Arial" panose="020B0604020202020204" pitchFamily="34" charset="0"/>
              <a:buChar char="•"/>
              <a:defRPr/>
            </a:pPr>
            <a:r>
              <a:rPr lang="en-US" sz="1500" dirty="0">
                <a:ea typeface="Tahoma" pitchFamily="34" charset="0"/>
                <a:cs typeface="Tahoma" pitchFamily="34" charset="0"/>
              </a:rPr>
              <a:t>Daily, weekly or monthly cash register receipts totaled in ledger form (Do not send actual cash register receipts. They will be returned to the vendor)</a:t>
            </a:r>
          </a:p>
          <a:p>
            <a:pPr marL="836450" lvl="1" indent="-388150" algn="just">
              <a:buClr>
                <a:srgbClr val="0070C0"/>
              </a:buClr>
              <a:buFont typeface="Arial" panose="020B0604020202020204" pitchFamily="34" charset="0"/>
              <a:buChar char="•"/>
              <a:defRPr/>
            </a:pPr>
            <a:r>
              <a:rPr lang="en-US" sz="1500" dirty="0">
                <a:ea typeface="Tahoma" pitchFamily="34" charset="0"/>
                <a:cs typeface="Tahoma" pitchFamily="34" charset="0"/>
              </a:rPr>
              <a:t>Some registers are equipped to separate different types of items. This would be easiest to identify food items, if requested.</a:t>
            </a:r>
          </a:p>
          <a:p>
            <a:pPr marL="1319714" lvl="2" indent="-388150" algn="just">
              <a:buClr>
                <a:srgbClr val="0070C0"/>
              </a:buClr>
              <a:buFont typeface="Wingdings" panose="05000000000000000000" pitchFamily="2" charset="2"/>
              <a:buChar char="Ø"/>
              <a:defRPr/>
            </a:pPr>
            <a:endParaRPr lang="en-US" sz="1500" dirty="0">
              <a:ea typeface="Tahoma" pitchFamily="34" charset="0"/>
              <a:cs typeface="Tahoma" pitchFamily="34" charset="0"/>
            </a:endParaRPr>
          </a:p>
          <a:p>
            <a:pPr marL="931564" lvl="2" algn="just">
              <a:buClr>
                <a:srgbClr val="0070C0"/>
              </a:buClr>
              <a:defRPr/>
            </a:pPr>
            <a:r>
              <a:rPr lang="en-US" sz="1500" dirty="0">
                <a:ea typeface="Tahoma" pitchFamily="34" charset="0"/>
                <a:cs typeface="Tahoma" pitchFamily="34" charset="0"/>
              </a:rPr>
              <a:t>OR</a:t>
            </a:r>
          </a:p>
          <a:p>
            <a:pPr marL="1319714" lvl="2" indent="-388150" algn="just">
              <a:buClr>
                <a:srgbClr val="0070C0"/>
              </a:buClr>
              <a:buFont typeface="Wingdings" panose="05000000000000000000" pitchFamily="2" charset="2"/>
              <a:buChar char="Ø"/>
              <a:defRPr/>
            </a:pPr>
            <a:endParaRPr lang="en-US" sz="1500" dirty="0">
              <a:ea typeface="Tahoma" pitchFamily="34" charset="0"/>
              <a:cs typeface="Tahoma" pitchFamily="34" charset="0"/>
            </a:endParaRPr>
          </a:p>
          <a:p>
            <a:pPr marL="296408" indent="-296408" algn="just">
              <a:buClr>
                <a:srgbClr val="0070C0"/>
              </a:buClr>
              <a:buFont typeface="Arial" panose="020B0604020202020204" pitchFamily="34" charset="0"/>
              <a:buChar char="•"/>
              <a:defRPr/>
            </a:pPr>
            <a:r>
              <a:rPr lang="en-US" sz="1500" dirty="0">
                <a:ea typeface="Tahoma" pitchFamily="34" charset="0"/>
                <a:cs typeface="Tahoma" pitchFamily="34" charset="0"/>
              </a:rPr>
              <a:t>Sales and Use Tax returns. While they are not always sufficient for documenting complete SNAP-eligible food sales, these returns may be used along with ledger totals to confirm a vendor’s documentation of SNAP-eligible food  sales. </a:t>
            </a:r>
            <a:endParaRPr lang="en-US" sz="1500" dirty="0"/>
          </a:p>
          <a:p>
            <a:pPr algn="just"/>
            <a:endParaRPr lang="en-US" dirty="0">
              <a:cs typeface="Times New Roman" panose="02020603050405020304" pitchFamily="18" charset="0"/>
            </a:endParaRPr>
          </a:p>
        </p:txBody>
      </p:sp>
      <p:sp>
        <p:nvSpPr>
          <p:cNvPr id="33796" name="Slide Number Placeholder 3"/>
          <p:cNvSpPr>
            <a:spLocks noGrp="1"/>
          </p:cNvSpPr>
          <p:nvPr>
            <p:ph type="sldNum" sz="quarter" idx="5"/>
          </p:nvPr>
        </p:nvSpPr>
        <p:spPr bwMode="auto">
          <a:xfrm>
            <a:off x="3875675" y="9111916"/>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29AF19A0-8E07-43E9-A099-FB0BB8677B3F}" type="slidenum">
              <a:rPr lang="en-US" smtClean="0">
                <a:latin typeface="Constantia" panose="02030602050306030303" pitchFamily="18" charset="0"/>
              </a:rPr>
              <a:pPr/>
              <a:t>26</a:t>
            </a:fld>
            <a:endParaRPr lang="en-US" dirty="0">
              <a:latin typeface="Constantia" panose="02030602050306030303" pitchFamily="18" charset="0"/>
            </a:endParaRPr>
          </a:p>
        </p:txBody>
      </p:sp>
    </p:spTree>
    <p:extLst>
      <p:ext uri="{BB962C8B-B14F-4D97-AF65-F5344CB8AC3E}">
        <p14:creationId xmlns:p14="http://schemas.microsoft.com/office/powerpoint/2010/main" val="32327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11150" y="381000"/>
            <a:ext cx="6692900" cy="37655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649032" y="4419600"/>
            <a:ext cx="6017139" cy="34258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defRPr/>
            </a:pPr>
            <a:r>
              <a:rPr lang="en-US" sz="1500" dirty="0"/>
              <a:t>This is a sample of a ledger we have accepted before… </a:t>
            </a:r>
          </a:p>
          <a:p>
            <a:pPr algn="just">
              <a:defRPr/>
            </a:pPr>
            <a:r>
              <a:rPr lang="en-US" sz="1500" dirty="0"/>
              <a:t>As you can see, there is a column for:</a:t>
            </a:r>
          </a:p>
          <a:p>
            <a:pPr marL="659867" lvl="1" indent="-185613" algn="just">
              <a:buFont typeface="Arial" pitchFamily="34" charset="0"/>
              <a:buChar char="•"/>
              <a:defRPr/>
            </a:pPr>
            <a:r>
              <a:rPr lang="en-US" sz="1500" dirty="0"/>
              <a:t>Food only groceries taxed at 2%</a:t>
            </a:r>
          </a:p>
          <a:p>
            <a:pPr marL="659867" lvl="1" indent="-185613" algn="just">
              <a:buFont typeface="Arial" pitchFamily="34" charset="0"/>
              <a:buChar char="•"/>
              <a:defRPr/>
            </a:pPr>
            <a:r>
              <a:rPr lang="en-US" sz="1500" dirty="0"/>
              <a:t>Non-food items taxed at 4.75% </a:t>
            </a:r>
          </a:p>
          <a:p>
            <a:pPr marL="659867" lvl="1" indent="-185613" algn="just">
              <a:buFont typeface="Arial" pitchFamily="34" charset="0"/>
              <a:buChar char="•"/>
              <a:defRPr/>
            </a:pPr>
            <a:r>
              <a:rPr lang="en-US" sz="1500" dirty="0"/>
              <a:t>A column for food items that are taxed at the full tax rate of 4.75% (additional food items)</a:t>
            </a:r>
          </a:p>
          <a:p>
            <a:pPr marL="841959" lvl="1" indent="-185613" algn="just">
              <a:buFont typeface="Arial" pitchFamily="34" charset="0"/>
              <a:buChar char="•"/>
              <a:defRPr/>
            </a:pPr>
            <a:r>
              <a:rPr lang="en-US" sz="1500" dirty="0"/>
              <a:t>The food items in this column (if SNAP-eligible) are allowed to be counted as food sales for this review process and added with the 2% food only tax column. However, vendors must provide documentation like this that clearly shows where the totals come from</a:t>
            </a:r>
          </a:p>
          <a:p>
            <a:pPr marL="841959" lvl="1" indent="-185613" algn="just">
              <a:buFont typeface="Arial" pitchFamily="34" charset="0"/>
              <a:buChar char="•"/>
              <a:defRPr/>
            </a:pPr>
            <a:endParaRPr lang="en-US" sz="1500" dirty="0"/>
          </a:p>
          <a:p>
            <a:pPr marL="185613" indent="-185613" algn="just">
              <a:buFont typeface="Arial" pitchFamily="34" charset="0"/>
              <a:buChar char="•"/>
              <a:defRPr/>
            </a:pPr>
            <a:r>
              <a:rPr lang="en-US" sz="1500" dirty="0"/>
              <a:t>There is an additional slide that will show this information as it is reported on the sales and use tax returns</a:t>
            </a:r>
          </a:p>
          <a:p>
            <a:pPr>
              <a:defRPr/>
            </a:pPr>
            <a:endParaRPr lang="en-US" dirty="0"/>
          </a:p>
        </p:txBody>
      </p:sp>
      <p:sp>
        <p:nvSpPr>
          <p:cNvPr id="34820" name="Slide Number Placeholder 3"/>
          <p:cNvSpPr>
            <a:spLocks noGrp="1"/>
          </p:cNvSpPr>
          <p:nvPr>
            <p:ph type="sldNum" sz="quarter" idx="5"/>
          </p:nvPr>
        </p:nvSpPr>
        <p:spPr bwMode="auto">
          <a:xfrm>
            <a:off x="3863643" y="903923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B63584A1-0C2D-4BDF-92FC-896F88441C71}" type="slidenum">
              <a:rPr lang="en-US" smtClean="0">
                <a:latin typeface="Constantia" panose="02030602050306030303" pitchFamily="18" charset="0"/>
              </a:rPr>
              <a:pPr/>
              <a:t>27</a:t>
            </a:fld>
            <a:endParaRPr lang="en-US" dirty="0">
              <a:latin typeface="Constantia" panose="02030602050306030303" pitchFamily="18" charset="0"/>
            </a:endParaRPr>
          </a:p>
        </p:txBody>
      </p:sp>
    </p:spTree>
    <p:extLst>
      <p:ext uri="{BB962C8B-B14F-4D97-AF65-F5344CB8AC3E}">
        <p14:creationId xmlns:p14="http://schemas.microsoft.com/office/powerpoint/2010/main" val="2194267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8938" y="423863"/>
            <a:ext cx="6613525"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477078" y="4308702"/>
            <a:ext cx="6202017" cy="46084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96408" indent="-296408" algn="just">
              <a:buFont typeface="Arial" panose="020B0604020202020204" pitchFamily="34" charset="0"/>
              <a:buChar char="•"/>
              <a:defRPr/>
            </a:pPr>
            <a:r>
              <a:rPr lang="en-US" dirty="0"/>
              <a:t>This is a copy of the Sales and Use Tax Return form the store owner or accountant completes when you filing monthly/quarterly sales revenue to the NC Department of Revenue</a:t>
            </a:r>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r>
              <a:rPr lang="en-US" dirty="0"/>
              <a:t>If the vendor files electronically, it is recommended that they keep a copy for their records as this documentation may be requested as additional documentation</a:t>
            </a:r>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r>
              <a:rPr lang="en-US" dirty="0"/>
              <a:t>If the vendor decides to submit these forms as the required documentation, please be aware that this documentation may not be sufficient. We may need additional information.</a:t>
            </a:r>
          </a:p>
          <a:p>
            <a:pPr marL="296408" indent="-296408" algn="just">
              <a:buFont typeface="Arial" panose="020B0604020202020204" pitchFamily="34" charset="0"/>
              <a:buChar char="•"/>
              <a:defRPr/>
            </a:pPr>
            <a:endParaRPr lang="en-US" dirty="0"/>
          </a:p>
          <a:p>
            <a:pPr marL="296408" marR="0" lvl="0" indent="-296408"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If the vendor does not have copies of their monthly sales and use tax returns filed, you may be asked to complete a GEN-93 form where the State WIC Agency can request these returns directly from the Department of Revenue</a:t>
            </a:r>
            <a:endParaRPr lang="en-US" dirty="0"/>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endParaRPr lang="en-US" dirty="0"/>
          </a:p>
        </p:txBody>
      </p:sp>
      <p:sp>
        <p:nvSpPr>
          <p:cNvPr id="35844" name="Slide Number Placeholder 3"/>
          <p:cNvSpPr>
            <a:spLocks noGrp="1"/>
          </p:cNvSpPr>
          <p:nvPr>
            <p:ph type="sldNum" sz="quarter" idx="5"/>
          </p:nvPr>
        </p:nvSpPr>
        <p:spPr bwMode="auto">
          <a:xfrm>
            <a:off x="3863643" y="908112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E22941A7-1D50-45CF-99BD-EEC8C786A590}" type="slidenum">
              <a:rPr lang="en-US" smtClean="0">
                <a:latin typeface="Constantia" panose="02030602050306030303" pitchFamily="18" charset="0"/>
              </a:rPr>
              <a:pPr/>
              <a:t>28</a:t>
            </a:fld>
            <a:endParaRPr lang="en-US" dirty="0">
              <a:latin typeface="Constantia" panose="02030602050306030303" pitchFamily="18" charset="0"/>
            </a:endParaRPr>
          </a:p>
        </p:txBody>
      </p:sp>
    </p:spTree>
    <p:extLst>
      <p:ext uri="{BB962C8B-B14F-4D97-AF65-F5344CB8AC3E}">
        <p14:creationId xmlns:p14="http://schemas.microsoft.com/office/powerpoint/2010/main" val="407755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50838" y="381000"/>
            <a:ext cx="6613525"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533401" y="4343403"/>
            <a:ext cx="6384234" cy="460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4954" indent="-194954" algn="just">
              <a:buFontTx/>
              <a:buChar char="•"/>
            </a:pPr>
            <a:r>
              <a:rPr lang="en-US" altLang="en-US" dirty="0"/>
              <a:t>If the Vendor submits this form to the State WIC Agency, we will first look at the Tax Type Column and find the line defined as “2% Food Rate” – this is usually on Line 8</a:t>
            </a:r>
          </a:p>
          <a:p>
            <a:pPr marL="194954" indent="-194954" algn="just">
              <a:buFontTx/>
              <a:buChar char="•"/>
            </a:pPr>
            <a:r>
              <a:rPr lang="en-US" altLang="en-US" dirty="0"/>
              <a:t>
Next, we’ll look at the dollar amount in the Receipts Column. They take this amount from each month’s return for the 12 months in review and total it.
If this total amount added with the vendors SNAP sales for the same time period is greater than the Vendors WIC sales, then your store is eliminated from being classified as a PWV for the year.
If this total amount added with the Vendors SNAP sales for the same time period is less than the Vendors WIC sales, then the store could be classified as a PWV 
If you feel your store should not fall in this category, it is your responsibility to provide further documentation to verify this. </a:t>
            </a:r>
          </a:p>
        </p:txBody>
      </p:sp>
      <p:sp>
        <p:nvSpPr>
          <p:cNvPr id="36868" name="Slide Number Placeholder 3"/>
          <p:cNvSpPr>
            <a:spLocks noGrp="1"/>
          </p:cNvSpPr>
          <p:nvPr>
            <p:ph type="sldNum" sz="quarter" idx="5"/>
          </p:nvPr>
        </p:nvSpPr>
        <p:spPr bwMode="auto">
          <a:xfrm>
            <a:off x="3810000" y="904037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E4898E9E-EEF4-4D3C-97F1-25A3DEBED18A}" type="slidenum">
              <a:rPr lang="en-US" altLang="en-US" smtClean="0">
                <a:latin typeface="Constantia" panose="02030602050306030303" pitchFamily="18" charset="0"/>
              </a:rPr>
              <a:pPr/>
              <a:t>29</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86298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193675" y="417513"/>
            <a:ext cx="6927850" cy="3897312"/>
          </a:xfrm>
          <a:prstGeom prst="rect">
            <a:avLst/>
          </a:prstGeom>
          <a:ln/>
        </p:spPr>
      </p:sp>
      <p:sp>
        <p:nvSpPr>
          <p:cNvPr id="137220" name="Rectangle 3"/>
          <p:cNvSpPr>
            <a:spLocks noGrp="1" noChangeArrowheads="1"/>
          </p:cNvSpPr>
          <p:nvPr>
            <p:ph type="body" idx="1"/>
          </p:nvPr>
        </p:nvSpPr>
        <p:spPr>
          <a:xfrm>
            <a:off x="304800" y="4495802"/>
            <a:ext cx="6705600" cy="4163648"/>
          </a:xfrm>
          <a:prstGeom prst="rect">
            <a:avLst/>
          </a:prstGeom>
          <a:noFill/>
          <a:ln/>
        </p:spPr>
        <p:txBody>
          <a:bodyPr lIns="104798" tIns="52401" rIns="104798" bIns="52401"/>
          <a:lstStyle/>
          <a:p>
            <a:pPr algn="just"/>
            <a:r>
              <a:rPr lang="en-US" dirty="0">
                <a:cs typeface="Times New Roman" panose="02020603050405020304" pitchFamily="18" charset="0"/>
              </a:rPr>
              <a:t>What is the WIC Program?  WIC is an acronym for the Special Supplemental Nutrition Program for Women, Infants, and Children. It is a Federal program that is funded by the United States Department of Agriculture. In North Carolina, it is administered by the NC Department of Health and Human Services, Division of Child and Family Well-Being, Community Nutrition Services Section.</a:t>
            </a:r>
          </a:p>
          <a:p>
            <a:pPr algn="just"/>
            <a:endParaRPr lang="en-US" dirty="0">
              <a:cs typeface="Times New Roman" panose="02020603050405020304" pitchFamily="18" charset="0"/>
            </a:endParaRPr>
          </a:p>
          <a:p>
            <a:pPr algn="just"/>
            <a:r>
              <a:rPr lang="en-US" dirty="0">
                <a:cs typeface="Times New Roman" panose="02020603050405020304" pitchFamily="18" charset="0"/>
              </a:rPr>
              <a:t>WIC clinical services are provided by contracted public health agencies. Services include nutrition education, food benefits for nutritious foods and health care referrals.</a:t>
            </a:r>
          </a:p>
          <a:p>
            <a:pPr algn="just"/>
            <a:endParaRPr lang="en-US" dirty="0">
              <a:cs typeface="Times New Roman" panose="02020603050405020304" pitchFamily="18" charset="0"/>
            </a:endParaRPr>
          </a:p>
          <a:p>
            <a:pPr algn="just"/>
            <a:r>
              <a:rPr lang="en-US" dirty="0">
                <a:cs typeface="Times New Roman" panose="02020603050405020304" pitchFamily="18" charset="0"/>
              </a:rPr>
              <a:t>NC WIC authorized vendors are contracted with the NC Department of Health and Human Services and their Local WIC Agencies.</a:t>
            </a:r>
          </a:p>
          <a:p>
            <a:pPr algn="just"/>
            <a:endParaRPr lang="en-US" dirty="0">
              <a:cs typeface="Times New Roman" panose="02020603050405020304" pitchFamily="18" charset="0"/>
            </a:endParaRPr>
          </a:p>
          <a:p>
            <a:pPr algn="just"/>
            <a:r>
              <a:rPr lang="en-US" dirty="0">
                <a:cs typeface="Times New Roman" panose="02020603050405020304" pitchFamily="18" charset="0"/>
              </a:rPr>
              <a:t>The Local WIC Agency operates the WIC Program in your county.</a:t>
            </a:r>
          </a:p>
          <a:p>
            <a:pPr algn="just"/>
            <a:endParaRPr lang="en-US" dirty="0"/>
          </a:p>
        </p:txBody>
      </p:sp>
      <p:sp>
        <p:nvSpPr>
          <p:cNvPr id="2" name="Slide Number Placeholder 1"/>
          <p:cNvSpPr>
            <a:spLocks noGrp="1"/>
          </p:cNvSpPr>
          <p:nvPr>
            <p:ph type="sldNum" sz="quarter" idx="10"/>
          </p:nvPr>
        </p:nvSpPr>
        <p:spPr>
          <a:xfrm>
            <a:off x="3831559" y="9069092"/>
            <a:ext cx="3451558" cy="512056"/>
          </a:xfrm>
          <a:prstGeom prst="rect">
            <a:avLst/>
          </a:prstGeom>
        </p:spPr>
        <p:txBody>
          <a:bodyPr/>
          <a:lstStyle/>
          <a:p>
            <a:fld id="{277FD931-451E-4B36-ABA2-042D5FD0E452}" type="slidenum">
              <a:rPr lang="en-US" smtClean="0"/>
              <a:t>3</a:t>
            </a:fld>
            <a:endParaRPr lang="en-US" dirty="0"/>
          </a:p>
        </p:txBody>
      </p:sp>
    </p:spTree>
    <p:extLst>
      <p:ext uri="{BB962C8B-B14F-4D97-AF65-F5344CB8AC3E}">
        <p14:creationId xmlns:p14="http://schemas.microsoft.com/office/powerpoint/2010/main" val="143045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92113" y="503238"/>
            <a:ext cx="6475412" cy="36417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533818" y="4445044"/>
            <a:ext cx="6372106" cy="43199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94954" indent="-194954" algn="just">
              <a:buFontTx/>
              <a:buChar char="•"/>
              <a:defRPr/>
            </a:pPr>
            <a:r>
              <a:rPr lang="en-US" dirty="0"/>
              <a:t>This slide shows what we discussed a few slides back. Sometimes it is necessary for vendors to separate food items from non-food items from what is reported in line 4 for of this form</a:t>
            </a:r>
          </a:p>
          <a:p>
            <a:pPr marL="194954" indent="-194954" algn="just">
              <a:buFontTx/>
              <a:buChar char="•"/>
              <a:defRPr/>
            </a:pPr>
            <a:endParaRPr lang="en-US" dirty="0"/>
          </a:p>
          <a:p>
            <a:pPr marL="194954" indent="-194954" algn="just">
              <a:buFontTx/>
              <a:buChar char="•"/>
              <a:defRPr/>
            </a:pPr>
            <a:r>
              <a:rPr lang="en-US" dirty="0"/>
              <a:t>So to help with additional documentation you should examine items you report on line 4 of the return. It is very important for vendors to keep a record of SNAP-eligible foods sold and reported on line 4 of the Sales &amp; Use Tax Return. It will be needed to verify additional cash food sales if requested by the State WIC Agency.</a:t>
            </a:r>
          </a:p>
          <a:p>
            <a:pPr algn="just">
              <a:defRPr/>
            </a:pPr>
            <a:endParaRPr lang="en-US" dirty="0"/>
          </a:p>
          <a:p>
            <a:pPr marL="194954" indent="-194954" algn="just">
              <a:buFontTx/>
              <a:buChar char="•"/>
              <a:defRPr/>
            </a:pPr>
            <a:r>
              <a:rPr lang="en-US" dirty="0"/>
              <a:t>This is where the ledger I spoke of comes into play. The ledger is actually the verifiable documentation, and the Sales and Use Tax return is the back-up to the ledger information.</a:t>
            </a:r>
          </a:p>
          <a:p>
            <a:pPr marL="194954" indent="-194954" algn="just">
              <a:buFontTx/>
              <a:buChar char="•"/>
              <a:defRPr/>
            </a:pPr>
            <a:endParaRPr lang="en-US" dirty="0"/>
          </a:p>
          <a:p>
            <a:pPr marL="194954" indent="-194954" algn="just">
              <a:buFontTx/>
              <a:buChar char="•"/>
              <a:defRPr/>
            </a:pPr>
            <a:r>
              <a:rPr lang="en-US" dirty="0"/>
              <a:t>For purposes of reporting to WIC you must identify the SNAP-eligible food items and separate them from the non-eligible food items and the non-food items in order to determine what revenue is allowed for review</a:t>
            </a:r>
          </a:p>
        </p:txBody>
      </p:sp>
      <p:sp>
        <p:nvSpPr>
          <p:cNvPr id="37892" name="Slide Number Placeholder 3"/>
          <p:cNvSpPr>
            <a:spLocks noGrp="1"/>
          </p:cNvSpPr>
          <p:nvPr>
            <p:ph type="sldNum" sz="quarter" idx="5"/>
          </p:nvPr>
        </p:nvSpPr>
        <p:spPr bwMode="auto">
          <a:xfrm>
            <a:off x="3863643" y="906508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5433F59F-A75F-4A27-9CB7-CF0CF106EF83}" type="slidenum">
              <a:rPr lang="en-US" altLang="en-US" smtClean="0">
                <a:solidFill>
                  <a:srgbClr val="000000"/>
                </a:solidFill>
                <a:latin typeface="Constantia" panose="02030602050306030303" pitchFamily="18" charset="0"/>
              </a:rPr>
              <a:pPr/>
              <a:t>30</a:t>
            </a:fld>
            <a:endParaRPr lang="en-US" alt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3524379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477838"/>
            <a:ext cx="6537325" cy="3678237"/>
          </a:xfrm>
          <a:prstGeom prst="rect">
            <a:avLst/>
          </a:prstGeom>
        </p:spPr>
      </p:sp>
      <p:sp>
        <p:nvSpPr>
          <p:cNvPr id="3" name="Notes Placeholder 2"/>
          <p:cNvSpPr>
            <a:spLocks noGrp="1"/>
          </p:cNvSpPr>
          <p:nvPr>
            <p:ph type="body" idx="1"/>
          </p:nvPr>
        </p:nvSpPr>
        <p:spPr>
          <a:xfrm>
            <a:off x="670675" y="4419601"/>
            <a:ext cx="5973850" cy="2863903"/>
          </a:xfrm>
          <a:prstGeom prst="rect">
            <a:avLst/>
          </a:prstGeom>
        </p:spPr>
        <p:txBody>
          <a:bodyPr/>
          <a:lstStyle/>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Vendor applicants and authorized vendors must not submit false, erroneous, or misleading information to the State or Local WIC agency.</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Failure to comply with this requirement will result in the denial of a vendor applicant’s authorization and termination of an authorized vendor’s WIC Vendor Agreement.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Additionally, the store must wait one year to be eligible to reapply for WIC vendor authorization.</a:t>
            </a:r>
          </a:p>
        </p:txBody>
      </p:sp>
      <p:sp>
        <p:nvSpPr>
          <p:cNvPr id="4" name="Slide Number Placeholder 3"/>
          <p:cNvSpPr>
            <a:spLocks noGrp="1"/>
          </p:cNvSpPr>
          <p:nvPr>
            <p:ph type="sldNum" sz="quarter" idx="10"/>
          </p:nvPr>
        </p:nvSpPr>
        <p:spPr>
          <a:xfrm>
            <a:off x="3863643" y="8991601"/>
            <a:ext cx="3451558" cy="512056"/>
          </a:xfrm>
          <a:prstGeom prst="rect">
            <a:avLst/>
          </a:prstGeom>
        </p:spPr>
        <p:txBody>
          <a:bodyPr/>
          <a:lstStyle/>
          <a:p>
            <a:fld id="{277FD931-451E-4B36-ABA2-042D5FD0E452}" type="slidenum">
              <a:rPr lang="en-US" smtClean="0"/>
              <a:t>31</a:t>
            </a:fld>
            <a:endParaRPr lang="en-US" dirty="0"/>
          </a:p>
        </p:txBody>
      </p:sp>
    </p:spTree>
    <p:extLst>
      <p:ext uri="{BB962C8B-B14F-4D97-AF65-F5344CB8AC3E}">
        <p14:creationId xmlns:p14="http://schemas.microsoft.com/office/powerpoint/2010/main" val="3435444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468313"/>
            <a:ext cx="6400800" cy="3600450"/>
          </a:xfrm>
          <a:prstGeom prst="rect">
            <a:avLst/>
          </a:prstGeom>
        </p:spPr>
      </p:sp>
      <p:sp>
        <p:nvSpPr>
          <p:cNvPr id="3" name="Notes Placeholder 2"/>
          <p:cNvSpPr>
            <a:spLocks noGrp="1"/>
          </p:cNvSpPr>
          <p:nvPr>
            <p:ph type="body" idx="1"/>
          </p:nvPr>
        </p:nvSpPr>
        <p:spPr>
          <a:xfrm>
            <a:off x="569077" y="4338633"/>
            <a:ext cx="5973849" cy="4319959"/>
          </a:xfrm>
          <a:prstGeom prst="rect">
            <a:avLst/>
          </a:prstGeom>
        </p:spPr>
        <p:txBody>
          <a:bodyPr/>
          <a:lstStyle/>
          <a:p>
            <a:pPr algn="just"/>
            <a:r>
              <a:rPr lang="en-US"/>
              <a:t>We will now review the eWIC payment process</a:t>
            </a:r>
            <a:endParaRPr lang="en-US" dirty="0"/>
          </a:p>
        </p:txBody>
      </p:sp>
      <p:sp>
        <p:nvSpPr>
          <p:cNvPr id="4" name="Slide Number Placeholder 3"/>
          <p:cNvSpPr>
            <a:spLocks noGrp="1"/>
          </p:cNvSpPr>
          <p:nvPr>
            <p:ph type="sldNum" sz="quarter" idx="10"/>
          </p:nvPr>
        </p:nvSpPr>
        <p:spPr>
          <a:xfrm>
            <a:off x="3855621" y="8928459"/>
            <a:ext cx="3451558" cy="512056"/>
          </a:xfrm>
          <a:prstGeom prst="rect">
            <a:avLst/>
          </a:prstGeom>
        </p:spPr>
        <p:txBody>
          <a:bodyPr/>
          <a:lstStyle/>
          <a:p>
            <a:fld id="{B045B7DE-1198-4F2F-B574-CA8CAE341642}" type="slidenum">
              <a:rPr lang="en-US" smtClean="0"/>
              <a:t>32</a:t>
            </a:fld>
            <a:endParaRPr lang="en-US" dirty="0"/>
          </a:p>
        </p:txBody>
      </p:sp>
    </p:spTree>
    <p:extLst>
      <p:ext uri="{BB962C8B-B14F-4D97-AF65-F5344CB8AC3E}">
        <p14:creationId xmlns:p14="http://schemas.microsoft.com/office/powerpoint/2010/main" val="995923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xfrm>
            <a:off x="3863643" y="9028986"/>
            <a:ext cx="3451558" cy="512056"/>
          </a:xfrm>
          <a:prstGeom prst="rect">
            <a:avLst/>
          </a:prstGeom>
          <a:noFill/>
        </p:spPr>
        <p:txBody>
          <a:bodyPr/>
          <a:lstStyle/>
          <a:p>
            <a:fld id="{69D331B1-7E5D-4C8B-8ACF-75D55A4614D4}" type="slidenum">
              <a:rPr lang="en-US" smtClean="0"/>
              <a:pPr/>
              <a:t>33</a:t>
            </a:fld>
            <a:endParaRPr lang="en-US" dirty="0"/>
          </a:p>
        </p:txBody>
      </p:sp>
      <p:sp>
        <p:nvSpPr>
          <p:cNvPr id="167940" name="Rectangle 2"/>
          <p:cNvSpPr>
            <a:spLocks noGrp="1" noRot="1" noChangeAspect="1" noChangeArrowheads="1" noTextEdit="1"/>
          </p:cNvSpPr>
          <p:nvPr>
            <p:ph type="sldImg"/>
          </p:nvPr>
        </p:nvSpPr>
        <p:spPr>
          <a:xfrm>
            <a:off x="371475" y="238125"/>
            <a:ext cx="6572250" cy="3697288"/>
          </a:xfrm>
          <a:prstGeom prst="rect">
            <a:avLst/>
          </a:prstGeom>
          <a:ln/>
        </p:spPr>
      </p:sp>
      <p:sp>
        <p:nvSpPr>
          <p:cNvPr id="167941" name="Rectangle 3"/>
          <p:cNvSpPr>
            <a:spLocks noGrp="1" noChangeArrowheads="1"/>
          </p:cNvSpPr>
          <p:nvPr>
            <p:ph type="body" idx="1"/>
          </p:nvPr>
        </p:nvSpPr>
        <p:spPr>
          <a:xfrm>
            <a:off x="629400" y="4495802"/>
            <a:ext cx="5973850" cy="3019375"/>
          </a:xfrm>
          <a:prstGeom prst="rect">
            <a:avLst/>
          </a:prstGeom>
          <a:noFill/>
          <a:ln/>
        </p:spPr>
        <p:txBody>
          <a:bodyPr lIns="108336" tIns="54166" rIns="108336" bIns="54166"/>
          <a:lstStyle/>
          <a:p>
            <a:pPr algn="just">
              <a:spcBef>
                <a:spcPct val="50000"/>
              </a:spcBef>
              <a:spcAft>
                <a:spcPts val="669"/>
              </a:spcAft>
              <a:buSzPct val="115000"/>
              <a:defRPr/>
            </a:pPr>
            <a:r>
              <a:rPr lang="en-US"/>
              <a:t>Vendors will receive payment for all eWIC transactions processed in their store through an Automated Clearinghouse (ACH) system in which payments are directly deposited into their bank account. Each approved food has an NTE.  If you submit an item price that is above the NTE, the payment will be decreased to the NTE amount for the item.</a:t>
            </a:r>
          </a:p>
          <a:p>
            <a:pPr eaLnBrk="1" hangingPunct="1"/>
            <a:endParaRPr lang="en-US" dirty="0"/>
          </a:p>
        </p:txBody>
      </p:sp>
    </p:spTree>
    <p:extLst>
      <p:ext uri="{BB962C8B-B14F-4D97-AF65-F5344CB8AC3E}">
        <p14:creationId xmlns:p14="http://schemas.microsoft.com/office/powerpoint/2010/main" val="1208328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xfrm>
            <a:off x="3863643" y="9028986"/>
            <a:ext cx="3451558" cy="512056"/>
          </a:xfrm>
          <a:prstGeom prst="rect">
            <a:avLst/>
          </a:prstGeom>
          <a:noFill/>
        </p:spPr>
        <p:txBody>
          <a:bodyPr/>
          <a:lstStyle/>
          <a:p>
            <a:fld id="{B8A90734-5A57-49B5-B7D8-A62F69519CB2}" type="slidenum">
              <a:rPr lang="en-US" smtClean="0"/>
              <a:pPr/>
              <a:t>34</a:t>
            </a:fld>
            <a:endParaRPr lang="en-US" dirty="0"/>
          </a:p>
        </p:txBody>
      </p:sp>
      <p:sp>
        <p:nvSpPr>
          <p:cNvPr id="168963" name="Rectangle 2"/>
          <p:cNvSpPr>
            <a:spLocks noGrp="1" noRot="1" noChangeAspect="1" noChangeArrowheads="1" noTextEdit="1"/>
          </p:cNvSpPr>
          <p:nvPr>
            <p:ph type="sldImg"/>
          </p:nvPr>
        </p:nvSpPr>
        <p:spPr>
          <a:xfrm>
            <a:off x="244475" y="455613"/>
            <a:ext cx="6826250" cy="3840162"/>
          </a:xfrm>
          <a:prstGeom prst="rect">
            <a:avLst/>
          </a:prstGeom>
          <a:ln/>
        </p:spPr>
      </p:sp>
      <p:sp>
        <p:nvSpPr>
          <p:cNvPr id="168964" name="Rectangle 3"/>
          <p:cNvSpPr>
            <a:spLocks noGrp="1" noChangeArrowheads="1"/>
          </p:cNvSpPr>
          <p:nvPr>
            <p:ph type="body" idx="1"/>
          </p:nvPr>
        </p:nvSpPr>
        <p:spPr>
          <a:xfrm>
            <a:off x="477079" y="4864531"/>
            <a:ext cx="6492415" cy="2613107"/>
          </a:xfrm>
          <a:prstGeom prst="rect">
            <a:avLst/>
          </a:prstGeom>
          <a:noFill/>
          <a:ln/>
        </p:spPr>
        <p:txBody>
          <a:bodyPr/>
          <a:lstStyle/>
          <a:p>
            <a:pPr algn="just"/>
            <a:r>
              <a:rPr lang="en-US" sz="1500" dirty="0">
                <a:latin typeface="+mn-lt"/>
              </a:rPr>
              <a:t>Vendor applicants must submit their most current banking information to the </a:t>
            </a:r>
            <a:r>
              <a:rPr lang="en-US" sz="1500" dirty="0" err="1">
                <a:latin typeface="+mn-lt"/>
              </a:rPr>
              <a:t>eWIC</a:t>
            </a:r>
            <a:r>
              <a:rPr lang="en-US" sz="1500" dirty="0">
                <a:latin typeface="+mn-lt"/>
              </a:rPr>
              <a:t> contractor to ensure payment for </a:t>
            </a:r>
            <a:r>
              <a:rPr lang="en-US" sz="1500" dirty="0" err="1">
                <a:latin typeface="+mn-lt"/>
              </a:rPr>
              <a:t>eWIC</a:t>
            </a:r>
            <a:r>
              <a:rPr lang="en-US" sz="1500" dirty="0">
                <a:latin typeface="+mn-lt"/>
              </a:rPr>
              <a:t> transactions. Current vendors must contact the </a:t>
            </a:r>
            <a:r>
              <a:rPr lang="en-US" sz="1500" dirty="0" err="1">
                <a:latin typeface="+mn-lt"/>
              </a:rPr>
              <a:t>eWIC</a:t>
            </a:r>
            <a:r>
              <a:rPr lang="en-US" sz="1500" dirty="0">
                <a:latin typeface="+mn-lt"/>
              </a:rPr>
              <a:t> contractor with any changes in a vendor’s bank account </a:t>
            </a:r>
          </a:p>
          <a:p>
            <a:pPr algn="just"/>
            <a:endParaRPr lang="en-US" sz="1500" dirty="0">
              <a:latin typeface="+mn-lt"/>
            </a:endParaRPr>
          </a:p>
          <a:p>
            <a:pPr algn="just"/>
            <a:endParaRPr lang="en-US" sz="1500" dirty="0">
              <a:latin typeface="+mn-lt"/>
            </a:endParaRPr>
          </a:p>
          <a:p>
            <a:pPr algn="just"/>
            <a:endParaRPr lang="en-US" sz="1500" dirty="0">
              <a:latin typeface="+mn-lt"/>
            </a:endParaRPr>
          </a:p>
          <a:p>
            <a:pPr algn="just"/>
            <a:r>
              <a:rPr lang="en-US" sz="1500" dirty="0">
                <a:latin typeface="+mn-lt"/>
              </a:rPr>
              <a:t>PiggyBank_Fotolia_113540_Subscription_L</a:t>
            </a:r>
            <a:endParaRPr lang="en-US" dirty="0"/>
          </a:p>
        </p:txBody>
      </p:sp>
    </p:spTree>
    <p:extLst>
      <p:ext uri="{BB962C8B-B14F-4D97-AF65-F5344CB8AC3E}">
        <p14:creationId xmlns:p14="http://schemas.microsoft.com/office/powerpoint/2010/main" val="1454498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xfrm>
            <a:off x="3850775" y="8956797"/>
            <a:ext cx="3451558" cy="512056"/>
          </a:xfrm>
          <a:prstGeom prst="rect">
            <a:avLst/>
          </a:prstGeom>
          <a:noFill/>
        </p:spPr>
        <p:txBody>
          <a:bodyPr/>
          <a:lstStyle/>
          <a:p>
            <a:fld id="{C3F7D8E7-EA27-4CAF-9B00-95ABD9155BEF}" type="slidenum">
              <a:rPr lang="en-US" smtClean="0"/>
              <a:pPr/>
              <a:t>35</a:t>
            </a:fld>
            <a:endParaRPr lang="en-US" dirty="0"/>
          </a:p>
        </p:txBody>
      </p:sp>
      <p:sp>
        <p:nvSpPr>
          <p:cNvPr id="172036" name="Rectangle 2"/>
          <p:cNvSpPr>
            <a:spLocks noGrp="1" noRot="1" noChangeAspect="1" noChangeArrowheads="1" noTextEdit="1"/>
          </p:cNvSpPr>
          <p:nvPr>
            <p:ph type="sldImg"/>
          </p:nvPr>
        </p:nvSpPr>
        <p:spPr>
          <a:xfrm>
            <a:off x="303213" y="457200"/>
            <a:ext cx="6708775" cy="3773488"/>
          </a:xfrm>
          <a:prstGeom prst="rect">
            <a:avLst/>
          </a:prstGeom>
          <a:ln/>
        </p:spPr>
      </p:sp>
      <p:sp>
        <p:nvSpPr>
          <p:cNvPr id="172037" name="Rectangle 3"/>
          <p:cNvSpPr>
            <a:spLocks noGrp="1" noChangeArrowheads="1"/>
          </p:cNvSpPr>
          <p:nvPr>
            <p:ph type="body" idx="1"/>
          </p:nvPr>
        </p:nvSpPr>
        <p:spPr>
          <a:xfrm>
            <a:off x="533402" y="4495802"/>
            <a:ext cx="5973849" cy="3019375"/>
          </a:xfrm>
          <a:prstGeom prst="rect">
            <a:avLst/>
          </a:prstGeom>
          <a:noFill/>
          <a:ln/>
        </p:spPr>
        <p:txBody>
          <a:bodyPr lIns="108336" tIns="54166" rIns="108336" bIns="54166"/>
          <a:lstStyle/>
          <a:p>
            <a:pPr algn="just">
              <a:spcBef>
                <a:spcPct val="50000"/>
              </a:spcBef>
              <a:buSzPct val="115000"/>
            </a:pPr>
            <a:r>
              <a:rPr lang="en-US" dirty="0"/>
              <a:t>Vendors may not ask the WIC customer: </a:t>
            </a:r>
          </a:p>
          <a:p>
            <a:pPr algn="just">
              <a:spcBef>
                <a:spcPct val="50000"/>
              </a:spcBef>
              <a:buSzPct val="115000"/>
            </a:pPr>
            <a:r>
              <a:rPr lang="en-US" dirty="0"/>
              <a:t>To make up the difference in price for eWIC transactions </a:t>
            </a:r>
          </a:p>
          <a:p>
            <a:pPr algn="just">
              <a:spcBef>
                <a:spcPct val="50000"/>
              </a:spcBef>
              <a:buSzPct val="115000"/>
            </a:pPr>
            <a:endParaRPr lang="en-US" dirty="0"/>
          </a:p>
          <a:p>
            <a:pPr algn="just">
              <a:spcBef>
                <a:spcPct val="50000"/>
              </a:spcBef>
              <a:buSzPct val="115000"/>
            </a:pPr>
            <a:r>
              <a:rPr lang="en-US" dirty="0"/>
              <a:t>Vendors are responsible for keeping their prices at or below the NTE for their peer group.</a:t>
            </a:r>
          </a:p>
          <a:p>
            <a:pPr eaLnBrk="1" hangingPunct="1"/>
            <a:endParaRPr lang="en-US" dirty="0"/>
          </a:p>
        </p:txBody>
      </p:sp>
    </p:spTree>
    <p:extLst>
      <p:ext uri="{BB962C8B-B14F-4D97-AF65-F5344CB8AC3E}">
        <p14:creationId xmlns:p14="http://schemas.microsoft.com/office/powerpoint/2010/main" val="326277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457200"/>
            <a:ext cx="6613525" cy="3721100"/>
          </a:xfrm>
          <a:prstGeom prst="rect">
            <a:avLst/>
          </a:prstGeom>
        </p:spPr>
      </p:sp>
      <p:sp>
        <p:nvSpPr>
          <p:cNvPr id="3" name="Notes Placeholder 2"/>
          <p:cNvSpPr>
            <a:spLocks noGrp="1"/>
          </p:cNvSpPr>
          <p:nvPr>
            <p:ph type="body" idx="1"/>
          </p:nvPr>
        </p:nvSpPr>
        <p:spPr>
          <a:xfrm>
            <a:off x="670677" y="4495799"/>
            <a:ext cx="5973849" cy="3100779"/>
          </a:xfrm>
          <a:prstGeom prst="rect">
            <a:avLst/>
          </a:prstGeom>
        </p:spPr>
        <p:txBody>
          <a:bodyPr/>
          <a:lstStyle/>
          <a:p>
            <a:pPr algn="just"/>
            <a:r>
              <a:rPr lang="en-US" dirty="0"/>
              <a:t>WIC customers can pay for an amount that exceeds the CVB maximum</a:t>
            </a:r>
          </a:p>
          <a:p>
            <a:pPr algn="just"/>
            <a:r>
              <a:rPr lang="en-US" dirty="0"/>
              <a:t>Example: $10.00 CVB</a:t>
            </a:r>
          </a:p>
          <a:p>
            <a:pPr algn="just"/>
            <a:r>
              <a:rPr lang="en-US" dirty="0"/>
              <a:t>Total cost of WIC fruits and vegetables is $10.25. Customer can pay 25¢ plus tax on the 25¢ or use  other acceptable methods to pay for the outstanding balance, </a:t>
            </a:r>
            <a:r>
              <a:rPr lang="en-US" dirty="0" err="1"/>
              <a:t>e.g</a:t>
            </a:r>
            <a:r>
              <a:rPr lang="en-US" dirty="0"/>
              <a:t> SNAP which is not taxable</a:t>
            </a:r>
          </a:p>
          <a:p>
            <a:pPr algn="just"/>
            <a:r>
              <a:rPr lang="en-US" dirty="0"/>
              <a:t>Vendor submits an </a:t>
            </a:r>
            <a:r>
              <a:rPr lang="en-US" dirty="0" err="1"/>
              <a:t>eWIC</a:t>
            </a:r>
            <a:r>
              <a:rPr lang="en-US" dirty="0"/>
              <a:t> transaction for $10.00 in CVBs </a:t>
            </a:r>
          </a:p>
          <a:p>
            <a:endParaRPr lang="en-US" dirty="0"/>
          </a:p>
        </p:txBody>
      </p:sp>
      <p:sp>
        <p:nvSpPr>
          <p:cNvPr id="5" name="Slide Number Placeholder 4"/>
          <p:cNvSpPr>
            <a:spLocks noGrp="1"/>
          </p:cNvSpPr>
          <p:nvPr>
            <p:ph type="sldNum" sz="quarter" idx="11"/>
          </p:nvPr>
        </p:nvSpPr>
        <p:spPr>
          <a:xfrm>
            <a:off x="3831559" y="8915400"/>
            <a:ext cx="3451558" cy="512056"/>
          </a:xfrm>
          <a:prstGeom prst="rect">
            <a:avLst/>
          </a:prstGeom>
        </p:spPr>
        <p:txBody>
          <a:bodyPr/>
          <a:lstStyle/>
          <a:p>
            <a:fld id="{B045B7DE-1198-4F2F-B574-CA8CAE341642}" type="slidenum">
              <a:rPr lang="en-US" smtClean="0"/>
              <a:t>36</a:t>
            </a:fld>
            <a:endParaRPr lang="en-US" dirty="0"/>
          </a:p>
        </p:txBody>
      </p:sp>
    </p:spTree>
    <p:extLst>
      <p:ext uri="{BB962C8B-B14F-4D97-AF65-F5344CB8AC3E}">
        <p14:creationId xmlns:p14="http://schemas.microsoft.com/office/powerpoint/2010/main" val="933389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530225"/>
            <a:ext cx="6145212" cy="3455988"/>
          </a:xfrm>
        </p:spPr>
      </p:sp>
      <p:sp>
        <p:nvSpPr>
          <p:cNvPr id="3" name="Notes Placeholder 2"/>
          <p:cNvSpPr>
            <a:spLocks noGrp="1"/>
          </p:cNvSpPr>
          <p:nvPr>
            <p:ph type="body" idx="1"/>
          </p:nvPr>
        </p:nvSpPr>
        <p:spPr/>
        <p:txBody>
          <a:bodyPr/>
          <a:lstStyle/>
          <a:p>
            <a:r>
              <a:rPr lang="en-US" dirty="0"/>
              <a:t>We’ll pause here for any questions</a:t>
            </a:r>
          </a:p>
        </p:txBody>
      </p:sp>
      <p:sp>
        <p:nvSpPr>
          <p:cNvPr id="4" name="Slide Number Placeholder 3"/>
          <p:cNvSpPr>
            <a:spLocks noGrp="1"/>
          </p:cNvSpPr>
          <p:nvPr>
            <p:ph type="sldNum" sz="quarter" idx="5"/>
          </p:nvPr>
        </p:nvSpPr>
        <p:spPr/>
        <p:txBody>
          <a:bodyPr/>
          <a:lstStyle/>
          <a:p>
            <a:fld id="{1D142F51-8B2E-4BFF-8E0F-E8BEB853D015}" type="slidenum">
              <a:rPr lang="en-US" smtClean="0"/>
              <a:pPr/>
              <a:t>37</a:t>
            </a:fld>
            <a:endParaRPr lang="en-US" dirty="0"/>
          </a:p>
        </p:txBody>
      </p:sp>
    </p:spTree>
    <p:extLst>
      <p:ext uri="{BB962C8B-B14F-4D97-AF65-F5344CB8AC3E}">
        <p14:creationId xmlns:p14="http://schemas.microsoft.com/office/powerpoint/2010/main" val="208368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569913"/>
            <a:ext cx="6629400" cy="3729037"/>
          </a:xfrm>
        </p:spPr>
      </p:sp>
      <p:sp>
        <p:nvSpPr>
          <p:cNvPr id="3" name="Notes Placeholder 2"/>
          <p:cNvSpPr>
            <a:spLocks noGrp="1"/>
          </p:cNvSpPr>
          <p:nvPr>
            <p:ph type="body" idx="1"/>
          </p:nvPr>
        </p:nvSpPr>
        <p:spPr>
          <a:xfrm>
            <a:off x="609600" y="4578990"/>
            <a:ext cx="5852160" cy="4320540"/>
          </a:xfrm>
        </p:spPr>
        <p:txBody>
          <a:bodyPr/>
          <a:lstStyle/>
          <a:p>
            <a:pPr algn="l" eaLnBrk="1" hangingPunct="1"/>
            <a:r>
              <a:rPr lang="en-US" sz="1500" dirty="0"/>
              <a:t>The </a:t>
            </a:r>
            <a:r>
              <a:rPr lang="en-US" sz="1500" strike="noStrike" dirty="0">
                <a:solidFill>
                  <a:schemeClr val="accent6">
                    <a:lumMod val="50000"/>
                  </a:schemeClr>
                </a:solidFill>
              </a:rPr>
              <a:t>implementation </a:t>
            </a:r>
            <a:r>
              <a:rPr lang="en-US" sz="1500" dirty="0">
                <a:solidFill>
                  <a:schemeClr val="accent6">
                    <a:lumMod val="50000"/>
                  </a:schemeClr>
                </a:solidFill>
              </a:rPr>
              <a:t>of</a:t>
            </a:r>
            <a:r>
              <a:rPr lang="en-US" sz="1500" dirty="0"/>
              <a:t> eWIC has allowed North Carolina to develop a  robust Authorized Product List or APL. The APL consists of all the WIC approved foods that meet Federal and State criteria and can be purchased by WIC customers. To ensure that only WIC approved foods may be purchased using WIC food benefits, the most current APL must be uploaded to the Vendor’s cash register system. The most updated APL can be found on the website: www.nutritionnc.com under “eWIC for Vendors”. </a:t>
            </a:r>
          </a:p>
          <a:p>
            <a:pPr eaLnBrk="1" hangingPunct="1"/>
            <a:endParaRPr lang="en-US" sz="1500" dirty="0"/>
          </a:p>
          <a:p>
            <a:pPr eaLnBrk="1" hangingPunct="1"/>
            <a:r>
              <a:rPr lang="en-US" sz="1500" dirty="0"/>
              <a:t>This portion of the presentation:</a:t>
            </a:r>
          </a:p>
          <a:p>
            <a:pPr marL="285708" indent="-285708">
              <a:buFont typeface="Arial" panose="020B0604020202020204" pitchFamily="34" charset="0"/>
              <a:buChar char="•"/>
            </a:pPr>
            <a:r>
              <a:rPr lang="en-US" sz="1500" dirty="0"/>
              <a:t>Reviews for each category of WIC approved food:</a:t>
            </a:r>
          </a:p>
          <a:p>
            <a:pPr marL="742908" lvl="1" indent="-285708">
              <a:buFont typeface="Arial" panose="020B0604020202020204" pitchFamily="34" charset="0"/>
              <a:buChar char="•"/>
            </a:pPr>
            <a:r>
              <a:rPr lang="en-US" sz="1500" dirty="0"/>
              <a:t> the approved criteria;</a:t>
            </a:r>
          </a:p>
          <a:p>
            <a:pPr marL="742908" lvl="1" indent="-285708">
              <a:buFont typeface="Arial" panose="020B0604020202020204" pitchFamily="34" charset="0"/>
              <a:buChar char="•"/>
            </a:pPr>
            <a:r>
              <a:rPr lang="en-US" sz="1500" dirty="0"/>
              <a:t>the unit of measure; </a:t>
            </a:r>
          </a:p>
          <a:p>
            <a:pPr marL="742908" lvl="1" indent="-285708" defTabSz="948507">
              <a:buFont typeface="Arial" panose="020B0604020202020204" pitchFamily="34" charset="0"/>
              <a:buChar char="•"/>
              <a:defRPr/>
            </a:pPr>
            <a:r>
              <a:rPr lang="en-US" sz="1500" dirty="0"/>
              <a:t>and the Minimum Inventory requirements, if applicable; and  </a:t>
            </a:r>
          </a:p>
          <a:p>
            <a:pPr marL="285708" indent="-285708">
              <a:buFont typeface="Arial" panose="020B0604020202020204" pitchFamily="34" charset="0"/>
              <a:buChar char="•"/>
            </a:pPr>
            <a:r>
              <a:rPr lang="en-US" sz="1500" dirty="0"/>
              <a:t>Discusses the process for product UPC submission and update to the Approved Product List.</a:t>
            </a:r>
          </a:p>
          <a:p>
            <a:pPr marL="285708" indent="-285708">
              <a:buFont typeface="Arial" panose="020B0604020202020204" pitchFamily="34" charset="0"/>
              <a:buChar char="•"/>
            </a:pPr>
            <a:endParaRPr lang="en-US" sz="1500" b="1" dirty="0"/>
          </a:p>
        </p:txBody>
      </p:sp>
      <p:sp>
        <p:nvSpPr>
          <p:cNvPr id="6" name="Slide Number Placeholder 5"/>
          <p:cNvSpPr>
            <a:spLocks noGrp="1"/>
          </p:cNvSpPr>
          <p:nvPr>
            <p:ph type="sldNum" sz="quarter" idx="12"/>
          </p:nvPr>
        </p:nvSpPr>
        <p:spPr/>
        <p:txBody>
          <a:bodyPr/>
          <a:lstStyle/>
          <a:p>
            <a:fld id="{F4D1ED0F-E1B7-4072-BEC1-039668071702}" type="slidenum">
              <a:rPr lang="en-US" smtClean="0"/>
              <a:t>38</a:t>
            </a:fld>
            <a:endParaRPr lang="en-US"/>
          </a:p>
        </p:txBody>
      </p:sp>
    </p:spTree>
    <p:extLst>
      <p:ext uri="{BB962C8B-B14F-4D97-AF65-F5344CB8AC3E}">
        <p14:creationId xmlns:p14="http://schemas.microsoft.com/office/powerpoint/2010/main" val="979809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339725"/>
            <a:ext cx="6788150" cy="3819525"/>
          </a:xfrm>
        </p:spPr>
      </p:sp>
      <p:sp>
        <p:nvSpPr>
          <p:cNvPr id="3" name="Notes Placeholder 2"/>
          <p:cNvSpPr>
            <a:spLocks noGrp="1"/>
          </p:cNvSpPr>
          <p:nvPr>
            <p:ph type="body" idx="1"/>
          </p:nvPr>
        </p:nvSpPr>
        <p:spPr>
          <a:xfrm>
            <a:off x="381000" y="4267200"/>
            <a:ext cx="6553200" cy="5181600"/>
          </a:xfrm>
        </p:spPr>
        <p:txBody>
          <a:bodyPr/>
          <a:lstStyle/>
          <a:p>
            <a:pPr eaLnBrk="1" hangingPunct="1"/>
            <a:r>
              <a:rPr lang="en-US" sz="1300" dirty="0">
                <a:latin typeface="+mj-lt"/>
              </a:rPr>
              <a:t>The NC WIC Program approves a variety of nutritious foods that are in compliance with federal and state regulations.  </a:t>
            </a:r>
          </a:p>
          <a:p>
            <a:pPr eaLnBrk="1" hangingPunct="1"/>
            <a:endParaRPr lang="en-US" sz="1300" dirty="0">
              <a:latin typeface="+mj-lt"/>
            </a:endParaRPr>
          </a:p>
          <a:p>
            <a:pPr defTabSz="914266">
              <a:defRPr/>
            </a:pPr>
            <a:r>
              <a:rPr lang="en-US" sz="1300" dirty="0">
                <a:latin typeface="+mj-lt"/>
              </a:rPr>
              <a:t>WIC foods are approved based on criteria such as nutrient specifications; availability and cost. Food products which meet the specification can be submitted for North Carolina WIC APL consideration and each item is being reviewed individually by a Registered Dietitian/Nutrition Consultant. </a:t>
            </a:r>
          </a:p>
          <a:p>
            <a:pPr defTabSz="914266">
              <a:defRPr/>
            </a:pPr>
            <a:endParaRPr lang="en-US" sz="1300" dirty="0">
              <a:latin typeface="+mj-lt"/>
            </a:endParaRPr>
          </a:p>
          <a:p>
            <a:pPr defTabSz="914266">
              <a:defRPr/>
            </a:pPr>
            <a:r>
              <a:rPr lang="en-US" sz="1300" dirty="0">
                <a:latin typeface="+mj-lt"/>
              </a:rPr>
              <a:t>In January 2022, the North Carolina WIC Program Approved Foods expanded to include:</a:t>
            </a:r>
          </a:p>
          <a:p>
            <a:endParaRPr lang="en-US" sz="1300" b="0" i="0" u="none" strike="noStrike" baseline="0" dirty="0">
              <a:solidFill>
                <a:srgbClr val="000000"/>
              </a:solidFill>
              <a:latin typeface="+mj-lt"/>
            </a:endParaRPr>
          </a:p>
          <a:p>
            <a:pPr marL="285750" indent="-285750">
              <a:buFont typeface="Arial" panose="020B0604020202020204" pitchFamily="34" charset="0"/>
              <a:buChar char="•"/>
            </a:pPr>
            <a:r>
              <a:rPr lang="en-US" sz="1300" b="0" i="0" u="none" strike="noStrike" baseline="0" dirty="0">
                <a:solidFill>
                  <a:srgbClr val="000000"/>
                </a:solidFill>
                <a:latin typeface="+mj-lt"/>
              </a:rPr>
              <a:t>Bread/Whole Grain </a:t>
            </a:r>
          </a:p>
          <a:p>
            <a:pPr marL="457200" lvl="1" indent="0">
              <a:buFont typeface="Symbol" panose="05050102010706020507" pitchFamily="18" charset="2"/>
              <a:buNone/>
            </a:pPr>
            <a:r>
              <a:rPr lang="en-US" sz="1300" b="0" i="0" u="none" strike="noStrike" baseline="0" dirty="0">
                <a:solidFill>
                  <a:srgbClr val="000000"/>
                </a:solidFill>
                <a:latin typeface="+mj-lt"/>
              </a:rPr>
              <a:t>o 100% whole wheat or 100% whole grain buns and rolls in 16 oz package size</a:t>
            </a:r>
          </a:p>
          <a:p>
            <a:pPr lvl="1"/>
            <a:r>
              <a:rPr lang="en-US" sz="1300" b="0" i="0" u="none" strike="noStrike" baseline="0" dirty="0">
                <a:solidFill>
                  <a:srgbClr val="000000"/>
                </a:solidFill>
                <a:latin typeface="+mj-lt"/>
              </a:rPr>
              <a:t>o Whole grain Barley/Bulgar/Oats without added sugars, fats, oils, or salt. May be instant, quick, or regular-cooking, in 14 oz to 16 oz size package. </a:t>
            </a:r>
          </a:p>
          <a:p>
            <a:endParaRPr lang="en-US" sz="1300" b="0" i="0" u="none" strike="noStrike" baseline="0" dirty="0">
              <a:solidFill>
                <a:srgbClr val="000000"/>
              </a:solidFill>
              <a:latin typeface="+mj-lt"/>
            </a:endParaRPr>
          </a:p>
          <a:p>
            <a:r>
              <a:rPr lang="en-US" sz="1300" b="0" i="0" u="none" strike="noStrike" baseline="0" dirty="0">
                <a:solidFill>
                  <a:srgbClr val="000000"/>
                </a:solidFill>
                <a:latin typeface="+mj-lt"/>
              </a:rPr>
              <a:t>• Yogurt in the following sizes: </a:t>
            </a:r>
          </a:p>
          <a:p>
            <a:pPr lvl="1"/>
            <a:r>
              <a:rPr lang="en-US" sz="1300" b="0" i="0" u="none" strike="noStrike" baseline="0" dirty="0">
                <a:solidFill>
                  <a:srgbClr val="000000"/>
                </a:solidFill>
                <a:latin typeface="+mj-lt"/>
              </a:rPr>
              <a:t>o 4 - 4 oz containers = 16 oz package size </a:t>
            </a:r>
          </a:p>
          <a:p>
            <a:pPr lvl="1"/>
            <a:r>
              <a:rPr lang="en-US" sz="1300" b="0" i="0" u="none" strike="noStrike" baseline="0" dirty="0">
                <a:solidFill>
                  <a:srgbClr val="000000"/>
                </a:solidFill>
                <a:latin typeface="+mj-lt"/>
              </a:rPr>
              <a:t>o 8 - 4 oz containers = 32 oz package size </a:t>
            </a:r>
          </a:p>
          <a:p>
            <a:pPr lvl="1"/>
            <a:r>
              <a:rPr lang="en-US" sz="1300" b="0" i="0" u="none" strike="noStrike" baseline="0" dirty="0">
                <a:solidFill>
                  <a:srgbClr val="000000"/>
                </a:solidFill>
                <a:latin typeface="+mj-lt"/>
              </a:rPr>
              <a:t>o 8 - 2 oz yogurt containers = 16 oz package size </a:t>
            </a:r>
          </a:p>
          <a:p>
            <a:pPr lvl="1"/>
            <a:r>
              <a:rPr lang="en-US" sz="1300" b="0" i="0" u="none" strike="noStrike" baseline="0" dirty="0">
                <a:solidFill>
                  <a:srgbClr val="000000"/>
                </a:solidFill>
                <a:latin typeface="+mj-lt"/>
              </a:rPr>
              <a:t>o 16 - 2 oz yogurt containers = 32 oz package size </a:t>
            </a:r>
          </a:p>
          <a:p>
            <a:pPr lvl="1"/>
            <a:endParaRPr lang="en-US" sz="1300" b="0" i="0" u="none" strike="noStrike" baseline="0" dirty="0">
              <a:solidFill>
                <a:srgbClr val="000000"/>
              </a:solidFill>
              <a:latin typeface="+mj-lt"/>
            </a:endParaRPr>
          </a:p>
          <a:p>
            <a:r>
              <a:rPr lang="en-US" sz="1300" b="0" i="0" u="none" strike="noStrike" baseline="0" dirty="0">
                <a:solidFill>
                  <a:srgbClr val="000000"/>
                </a:solidFill>
                <a:latin typeface="+mj-lt"/>
              </a:rPr>
              <a:t>• Oatmeal/oats or other whole grain hot cereals </a:t>
            </a:r>
          </a:p>
          <a:p>
            <a:pPr lvl="1"/>
            <a:r>
              <a:rPr lang="en-US" sz="1300" b="0" i="0" u="none" strike="noStrike" baseline="0" dirty="0">
                <a:solidFill>
                  <a:srgbClr val="000000"/>
                </a:solidFill>
                <a:latin typeface="+mj-lt"/>
              </a:rPr>
              <a:t>o individual serving packets in total container size of minimum 11.8 oz or 12 oz to 36 oz package which meets nutrition criteria for breakfast cereals. </a:t>
            </a:r>
          </a:p>
          <a:p>
            <a:pPr defTabSz="914266">
              <a:defRPr/>
            </a:pPr>
            <a:endParaRPr lang="en-US" sz="1300" dirty="0">
              <a:latin typeface="+mj-lt"/>
            </a:endParaRPr>
          </a:p>
          <a:p>
            <a:pPr defTabSz="914266">
              <a:defRPr/>
            </a:pPr>
            <a:endParaRPr lang="en-US" sz="1300" dirty="0">
              <a:latin typeface="+mj-lt"/>
            </a:endParaRPr>
          </a:p>
          <a:p>
            <a:pPr marL="285708" indent="-285708">
              <a:buFont typeface="Arial" panose="020B0604020202020204" pitchFamily="34" charset="0"/>
              <a:buChar char="•"/>
            </a:pPr>
            <a:endParaRPr lang="en-US" sz="1500" b="1" dirty="0"/>
          </a:p>
        </p:txBody>
      </p:sp>
      <p:sp>
        <p:nvSpPr>
          <p:cNvPr id="6" name="Slide Number Placeholder 5"/>
          <p:cNvSpPr>
            <a:spLocks noGrp="1"/>
          </p:cNvSpPr>
          <p:nvPr>
            <p:ph type="sldNum" sz="quarter" idx="12"/>
          </p:nvPr>
        </p:nvSpPr>
        <p:spPr/>
        <p:txBody>
          <a:bodyPr/>
          <a:lstStyle/>
          <a:p>
            <a:fld id="{F4D1ED0F-E1B7-4072-BEC1-039668071702}" type="slidenum">
              <a:rPr lang="en-US" smtClean="0"/>
              <a:t>39</a:t>
            </a:fld>
            <a:endParaRPr lang="en-US"/>
          </a:p>
        </p:txBody>
      </p:sp>
    </p:spTree>
    <p:extLst>
      <p:ext uri="{BB962C8B-B14F-4D97-AF65-F5344CB8AC3E}">
        <p14:creationId xmlns:p14="http://schemas.microsoft.com/office/powerpoint/2010/main" val="262959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effectLst/>
            </a:endParaRPr>
          </a:p>
          <a:p>
            <a:pPr>
              <a:buFont typeface="Arial" panose="020B0604020202020204" pitchFamily="34" charset="0"/>
              <a:buNone/>
            </a:pPr>
            <a:r>
              <a:rPr lang="en-US" dirty="0">
                <a:effectLst/>
              </a:rPr>
              <a:t>What is eWIC?</a:t>
            </a:r>
          </a:p>
          <a:p>
            <a:pPr>
              <a:buFont typeface="Arial" panose="020B0604020202020204" pitchFamily="34" charset="0"/>
              <a:buChar char="•"/>
            </a:pPr>
            <a:endParaRPr lang="en-US" dirty="0">
              <a:effectLst/>
            </a:endParaRPr>
          </a:p>
          <a:p>
            <a:pPr>
              <a:buFont typeface="Arial" panose="020B0604020202020204" pitchFamily="34" charset="0"/>
              <a:buChar char="•"/>
            </a:pPr>
            <a:r>
              <a:rPr lang="en-US" dirty="0">
                <a:effectLst/>
              </a:rPr>
              <a:t>eWIC is the term used for EBT (Electronic Benefit Transfer) by the North Carolina WIC Program. </a:t>
            </a:r>
          </a:p>
          <a:p>
            <a:pPr>
              <a:buFont typeface="Arial" panose="020B0604020202020204" pitchFamily="34" charset="0"/>
              <a:buChar char="•"/>
            </a:pPr>
            <a:r>
              <a:rPr lang="en-US" dirty="0">
                <a:effectLst/>
              </a:rPr>
              <a:t>EBT is a method that permits access to WIC food benefits using a plastic card.</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4</a:t>
            </a:fld>
            <a:endParaRPr lang="en-US" dirty="0"/>
          </a:p>
        </p:txBody>
      </p:sp>
    </p:spTree>
    <p:extLst>
      <p:ext uri="{BB962C8B-B14F-4D97-AF65-F5344CB8AC3E}">
        <p14:creationId xmlns:p14="http://schemas.microsoft.com/office/powerpoint/2010/main" val="2728182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7"/>
          <p:cNvSpPr>
            <a:spLocks noGrp="1" noChangeArrowheads="1"/>
          </p:cNvSpPr>
          <p:nvPr>
            <p:ph type="sldNum" sz="quarter" idx="5"/>
          </p:nvPr>
        </p:nvSpPr>
        <p:spPr>
          <a:noFill/>
        </p:spPr>
        <p:txBody>
          <a:bodyPr/>
          <a:lstStyle/>
          <a:p>
            <a:fld id="{29B1C894-6AA6-4A2A-8254-3E80D7417BE4}" type="slidenum">
              <a:rPr lang="en-US" smtClean="0">
                <a:solidFill>
                  <a:prstClr val="black"/>
                </a:solidFill>
                <a:latin typeface="Corbel" panose="020B0503020204020204" pitchFamily="34" charset="0"/>
              </a:rPr>
              <a:pPr/>
              <a:t>40</a:t>
            </a:fld>
            <a:endParaRPr lang="en-US" dirty="0">
              <a:solidFill>
                <a:prstClr val="black"/>
              </a:solidFill>
              <a:latin typeface="Corbel" panose="020B0503020204020204" pitchFamily="34" charset="0"/>
            </a:endParaRPr>
          </a:p>
        </p:txBody>
      </p:sp>
      <p:sp>
        <p:nvSpPr>
          <p:cNvPr id="59396" name="Rectangle 2"/>
          <p:cNvSpPr>
            <a:spLocks noGrp="1" noRot="1" noChangeAspect="1" noChangeArrowheads="1" noTextEdit="1"/>
          </p:cNvSpPr>
          <p:nvPr>
            <p:ph type="sldImg"/>
          </p:nvPr>
        </p:nvSpPr>
        <p:spPr>
          <a:xfrm>
            <a:off x="258763" y="423863"/>
            <a:ext cx="6797675" cy="3824287"/>
          </a:xfrm>
          <a:ln/>
        </p:spPr>
      </p:sp>
      <p:sp>
        <p:nvSpPr>
          <p:cNvPr id="59397" name="Rectangle 3"/>
          <p:cNvSpPr>
            <a:spLocks noGrp="1" noChangeArrowheads="1"/>
          </p:cNvSpPr>
          <p:nvPr>
            <p:ph type="body" idx="1"/>
          </p:nvPr>
        </p:nvSpPr>
        <p:spPr>
          <a:xfrm>
            <a:off x="258763" y="4476191"/>
            <a:ext cx="6797675" cy="4896409"/>
          </a:xfrm>
          <a:noFill/>
          <a:ln/>
        </p:spPr>
        <p:txBody>
          <a:bodyPr/>
          <a:lstStyle/>
          <a:p>
            <a:pPr defTabSz="914266">
              <a:defRPr/>
            </a:pPr>
            <a:r>
              <a:rPr lang="en-US" sz="1300" dirty="0">
                <a:latin typeface="+mj-lt"/>
              </a:rPr>
              <a:t>Let’s first discuss the Milk food category. A variety of cow’s milk options are available including skim, 1%, 2%, whole, lactose-reduced or lactose free cow’s milk. Shelf stable cow milk options include ultra high temperature and evaporated milk. </a:t>
            </a:r>
          </a:p>
          <a:p>
            <a:pPr eaLnBrk="1" hangingPunct="1"/>
            <a:endParaRPr lang="en-US" sz="1300" dirty="0">
              <a:latin typeface="+mj-lt"/>
            </a:endParaRPr>
          </a:p>
          <a:p>
            <a:pPr defTabSz="914048">
              <a:defRPr/>
            </a:pPr>
            <a:r>
              <a:rPr lang="en-US" sz="1300" dirty="0">
                <a:latin typeface="+mj-lt"/>
              </a:rPr>
              <a:t>The container sizes are gallon, half gallon and quart. Evaporated milk comes in a 12 oz can.</a:t>
            </a:r>
          </a:p>
          <a:p>
            <a:pPr defTabSz="914048">
              <a:defRPr/>
            </a:pPr>
            <a:endParaRPr lang="en-US" sz="1300" dirty="0">
              <a:latin typeface="+mj-lt"/>
            </a:endParaRPr>
          </a:p>
          <a:p>
            <a:pPr eaLnBrk="1" hangingPunct="1"/>
            <a:r>
              <a:rPr lang="en-US" sz="1300" dirty="0">
                <a:latin typeface="+mj-lt"/>
              </a:rPr>
              <a:t>Because family benefits are aggregated, it is possible to see families purchase a variety of types of milks at the grocery store. </a:t>
            </a:r>
          </a:p>
          <a:p>
            <a:pPr eaLnBrk="1" hangingPunct="1"/>
            <a:endParaRPr lang="en-US" sz="1300" dirty="0">
              <a:latin typeface="+mj-lt"/>
            </a:endParaRPr>
          </a:p>
          <a:p>
            <a:pPr eaLnBrk="1" hangingPunct="1"/>
            <a:r>
              <a:rPr lang="en-US" sz="1300" dirty="0">
                <a:latin typeface="+mj-lt"/>
              </a:rPr>
              <a:t>WIC participants are only able to purchase the type of milk issued on their food benefit account. So, if a participant is issued skim/1% milk, and they try to purchase 2% milk, it will not be an allowable WIC food for purchase and will not be available using their eWIC benefits.</a:t>
            </a:r>
          </a:p>
          <a:p>
            <a:pPr eaLnBrk="1" hangingPunct="1"/>
            <a:endParaRPr lang="en-US" sz="1300" dirty="0">
              <a:latin typeface="+mj-lt"/>
            </a:endParaRPr>
          </a:p>
          <a:p>
            <a:pPr eaLnBrk="1" hangingPunct="1"/>
            <a:r>
              <a:rPr lang="en-US" sz="1300" b="1" i="1" dirty="0">
                <a:latin typeface="+mj-lt"/>
              </a:rPr>
              <a:t>WIC participants are allowed to purchase the brand of milk they wish as long as that brand of milk is on the APL and they have that type and amount available in their food benefits. In other words, participants are not required to choose the least expensive brand of milk. </a:t>
            </a:r>
          </a:p>
          <a:p>
            <a:pPr eaLnBrk="1" hangingPunct="1"/>
            <a:endParaRPr lang="en-US" sz="1300" b="1" i="1"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0000"/>
                </a:solidFill>
                <a:effectLst/>
                <a:latin typeface="+mj-lt"/>
              </a:rPr>
              <a:t>**As part of NC WIC COVID-19 food package waivers, if a store is out of the skim/non-fat or 1% milk, participants are able to redeem 2% milk.**</a:t>
            </a:r>
          </a:p>
          <a:p>
            <a:pPr eaLnBrk="1" hangingPunct="1"/>
            <a:endParaRPr lang="en-US" sz="1300" b="1" i="1" dirty="0">
              <a:solidFill>
                <a:srgbClr val="FF0000"/>
              </a:solidFill>
              <a:latin typeface="+mj-lt"/>
            </a:endParaRPr>
          </a:p>
          <a:p>
            <a:pPr eaLnBrk="1" hangingPunct="1"/>
            <a:endParaRPr lang="en-US" sz="13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7"/>
          <p:cNvSpPr>
            <a:spLocks noGrp="1" noChangeArrowheads="1"/>
          </p:cNvSpPr>
          <p:nvPr>
            <p:ph type="sldNum" sz="quarter" idx="5"/>
          </p:nvPr>
        </p:nvSpPr>
        <p:spPr>
          <a:noFill/>
        </p:spPr>
        <p:txBody>
          <a:bodyPr/>
          <a:lstStyle/>
          <a:p>
            <a:fld id="{29B1C894-6AA6-4A2A-8254-3E80D7417BE4}" type="slidenum">
              <a:rPr lang="en-US" smtClean="0">
                <a:solidFill>
                  <a:prstClr val="black"/>
                </a:solidFill>
              </a:rPr>
              <a:pPr/>
              <a:t>41</a:t>
            </a:fld>
            <a:endParaRPr lang="en-US" dirty="0">
              <a:solidFill>
                <a:prstClr val="black"/>
              </a:solidFill>
            </a:endParaRPr>
          </a:p>
        </p:txBody>
      </p:sp>
      <p:sp>
        <p:nvSpPr>
          <p:cNvPr id="59396" name="Rectangle 2"/>
          <p:cNvSpPr>
            <a:spLocks noGrp="1" noRot="1" noChangeAspect="1" noChangeArrowheads="1" noTextEdit="1"/>
          </p:cNvSpPr>
          <p:nvPr>
            <p:ph type="sldImg"/>
          </p:nvPr>
        </p:nvSpPr>
        <p:spPr>
          <a:xfrm>
            <a:off x="207963" y="481013"/>
            <a:ext cx="6899275" cy="3881437"/>
          </a:xfrm>
          <a:ln/>
        </p:spPr>
      </p:sp>
      <p:sp>
        <p:nvSpPr>
          <p:cNvPr id="59397" name="Rectangle 3"/>
          <p:cNvSpPr>
            <a:spLocks noGrp="1" noChangeArrowheads="1"/>
          </p:cNvSpPr>
          <p:nvPr>
            <p:ph type="body" idx="1"/>
          </p:nvPr>
        </p:nvSpPr>
        <p:spPr>
          <a:xfrm>
            <a:off x="381000" y="4762612"/>
            <a:ext cx="6477000" cy="4320540"/>
          </a:xfrm>
          <a:noFill/>
          <a:ln/>
        </p:spPr>
        <p:txBody>
          <a:bodyPr/>
          <a:lstStyle/>
          <a:p>
            <a:pPr eaLnBrk="1" hangingPunct="1"/>
            <a:r>
              <a:rPr lang="en-US" sz="1500" dirty="0"/>
              <a:t>The unit of measure for milk is “Gal” indicating one gallon or a combination of sizes that add up to one gallon.</a:t>
            </a:r>
            <a:endParaRPr lang="en-US" sz="1500" b="1" i="1" u="sng" dirty="0"/>
          </a:p>
          <a:p>
            <a:pPr eaLnBrk="1" hangingPunct="1"/>
            <a:endParaRPr lang="en-US" sz="1500" dirty="0"/>
          </a:p>
          <a:p>
            <a:pPr eaLnBrk="1" hangingPunct="1"/>
            <a:r>
              <a:rPr lang="en-US" sz="1500" dirty="0"/>
              <a:t>For example, if a family has “1 Gal” of whole milk available to be purchased in their food benefit account, they could purchase a quart of whole milk today and leave a remaining 0.75 Gal of whole milk left in their food benefit account. At their next trip to the store, they could get up to 3 quarts OR a half gallon plus a quart of whole milk to utilize their food benefits before they expire. </a:t>
            </a:r>
          </a:p>
          <a:p>
            <a:pPr eaLnBrk="1" hangingPunct="1"/>
            <a:endParaRPr lang="en-US" sz="1500" dirty="0"/>
          </a:p>
          <a:p>
            <a:pPr eaLnBrk="1" hangingPunct="1"/>
            <a:r>
              <a:rPr lang="en-US" sz="1500" dirty="0"/>
              <a:t>As you will notice when reviewing the evaporated milk, one 12 oz can is equal to 0.1875 gallons (rounding to .19). The conversion utilized by the NC WIC Programs equates approximately 5 cans to one gallon of milk.</a:t>
            </a:r>
          </a:p>
          <a:p>
            <a:pPr eaLnBrk="1" hangingPunct="1"/>
            <a:endParaRPr lang="en-US" sz="1300" b="1" dirty="0"/>
          </a:p>
          <a:p>
            <a:pPr defTabSz="955817">
              <a:defRPr/>
            </a:pPr>
            <a:endParaRPr lang="en-US" b="0" i="1" dirty="0"/>
          </a:p>
          <a:p>
            <a:pPr defTabSz="955817">
              <a:defRPr/>
            </a:pPr>
            <a:endParaRPr lang="en-US" b="0" i="1" dirty="0"/>
          </a:p>
          <a:p>
            <a:pPr defTabSz="955817">
              <a:defRPr/>
            </a:pPr>
            <a:r>
              <a:rPr lang="en-US" b="0" i="1" dirty="0"/>
              <a:t>Photo Credit: Designed by </a:t>
            </a:r>
            <a:r>
              <a:rPr lang="en-US" i="1" baseline="0" dirty="0"/>
              <a:t>DCFW Graphic artist</a:t>
            </a:r>
            <a:endParaRPr lang="en-US" b="0" i="1" dirty="0"/>
          </a:p>
          <a:p>
            <a:pPr defTabSz="955817">
              <a:defRPr/>
            </a:pPr>
            <a:endParaRPr lang="en-US" b="0" i="1" dirty="0"/>
          </a:p>
          <a:p>
            <a:pPr defTabSz="955817">
              <a:defRPr/>
            </a:pPr>
            <a:endParaRPr lang="en-US" dirty="0"/>
          </a:p>
        </p:txBody>
      </p:sp>
    </p:spTree>
    <p:extLst>
      <p:ext uri="{BB962C8B-B14F-4D97-AF65-F5344CB8AC3E}">
        <p14:creationId xmlns:p14="http://schemas.microsoft.com/office/powerpoint/2010/main" val="2824388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7"/>
          <p:cNvSpPr>
            <a:spLocks noGrp="1" noChangeArrowheads="1"/>
          </p:cNvSpPr>
          <p:nvPr>
            <p:ph type="sldNum" sz="quarter" idx="5"/>
          </p:nvPr>
        </p:nvSpPr>
        <p:spPr>
          <a:noFill/>
        </p:spPr>
        <p:txBody>
          <a:bodyPr/>
          <a:lstStyle/>
          <a:p>
            <a:fld id="{3192FE88-11E0-4C4B-9A35-96E5E8A02BF8}" type="slidenum">
              <a:rPr lang="en-US" smtClean="0">
                <a:solidFill>
                  <a:prstClr val="black"/>
                </a:solidFill>
              </a:rPr>
              <a:pPr/>
              <a:t>42</a:t>
            </a:fld>
            <a:endParaRPr lang="en-US" dirty="0">
              <a:solidFill>
                <a:prstClr val="black"/>
              </a:solidFill>
            </a:endParaRPr>
          </a:p>
        </p:txBody>
      </p:sp>
      <p:sp>
        <p:nvSpPr>
          <p:cNvPr id="60420" name="Rectangle 2"/>
          <p:cNvSpPr>
            <a:spLocks noGrp="1" noRot="1" noChangeAspect="1" noChangeArrowheads="1" noTextEdit="1"/>
          </p:cNvSpPr>
          <p:nvPr>
            <p:ph type="sldImg"/>
          </p:nvPr>
        </p:nvSpPr>
        <p:spPr>
          <a:xfrm>
            <a:off x="303213" y="611188"/>
            <a:ext cx="6708775" cy="3773487"/>
          </a:xfrm>
          <a:ln/>
        </p:spPr>
      </p:sp>
      <p:sp>
        <p:nvSpPr>
          <p:cNvPr id="60421" name="Rectangle 3"/>
          <p:cNvSpPr>
            <a:spLocks noGrp="1" noChangeArrowheads="1"/>
          </p:cNvSpPr>
          <p:nvPr>
            <p:ph type="body" idx="1"/>
          </p:nvPr>
        </p:nvSpPr>
        <p:spPr>
          <a:xfrm>
            <a:off x="381000" y="4874858"/>
            <a:ext cx="6553200" cy="4320540"/>
          </a:xfrm>
          <a:noFill/>
          <a:ln/>
        </p:spPr>
        <p:txBody>
          <a:bodyPr/>
          <a:lstStyle/>
          <a:p>
            <a:pPr defTabSz="955817">
              <a:defRPr/>
            </a:pPr>
            <a:r>
              <a:rPr lang="en-US" sz="1500" dirty="0"/>
              <a:t>Both skim/low fat milk and whole milk are required types of milk with the minimum inventory requirement of six (6) gallons for skim/1% milk and two (2) gallons for whole milk. </a:t>
            </a:r>
          </a:p>
          <a:p>
            <a:pPr defTabSz="955817">
              <a:defRPr/>
            </a:pPr>
            <a:endParaRPr lang="en-US" sz="1500" dirty="0"/>
          </a:p>
          <a:p>
            <a:pPr marL="0" lvl="1" defTabSz="955817">
              <a:defRPr/>
            </a:pPr>
            <a:r>
              <a:rPr lang="en-US" sz="1500" dirty="0"/>
              <a:t>Although 2% milk cannot be used to satisfy the minimum inventory/variety requirement for Low fat milk, you are still encouraged to carry 2% milk in their store.</a:t>
            </a:r>
          </a:p>
          <a:p>
            <a:pPr marL="0" lvl="1" defTabSz="955817">
              <a:defRPr/>
            </a:pPr>
            <a:endParaRPr lang="en-US" sz="1500" dirty="0"/>
          </a:p>
          <a:p>
            <a:pPr eaLnBrk="1" hangingPunct="1"/>
            <a:endParaRPr lang="en-US" sz="1500" dirty="0"/>
          </a:p>
          <a:p>
            <a:pPr eaLnBrk="1" hangingPunct="1"/>
            <a:endParaRPr lang="en-US" sz="1500" dirty="0"/>
          </a:p>
          <a:p>
            <a:pPr eaLnBrk="1" hangingPunct="1"/>
            <a:r>
              <a:rPr lang="en-US" sz="1500" i="1" dirty="0"/>
              <a:t>Photo credit: Milk half gal_71995983_Subscription_XXL.jpg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7"/>
          <p:cNvSpPr>
            <a:spLocks noGrp="1" noChangeArrowheads="1"/>
          </p:cNvSpPr>
          <p:nvPr>
            <p:ph type="sldNum" sz="quarter" idx="5"/>
          </p:nvPr>
        </p:nvSpPr>
        <p:spPr>
          <a:noFill/>
        </p:spPr>
        <p:txBody>
          <a:bodyPr/>
          <a:lstStyle/>
          <a:p>
            <a:fld id="{D1B478A4-1730-4F90-8FC2-2079C9E44AA8}" type="slidenum">
              <a:rPr lang="en-US" smtClean="0">
                <a:solidFill>
                  <a:prstClr val="black"/>
                </a:solidFill>
              </a:rPr>
              <a:pPr/>
              <a:t>43</a:t>
            </a:fld>
            <a:endParaRPr lang="en-US" dirty="0">
              <a:solidFill>
                <a:prstClr val="black"/>
              </a:solidFill>
            </a:endParaRPr>
          </a:p>
        </p:txBody>
      </p:sp>
      <p:sp>
        <p:nvSpPr>
          <p:cNvPr id="62468" name="Rectangle 2"/>
          <p:cNvSpPr>
            <a:spLocks noGrp="1" noRot="1" noChangeAspect="1" noChangeArrowheads="1" noTextEdit="1"/>
          </p:cNvSpPr>
          <p:nvPr>
            <p:ph type="sldImg"/>
          </p:nvPr>
        </p:nvSpPr>
        <p:spPr>
          <a:xfrm>
            <a:off x="263525" y="496888"/>
            <a:ext cx="6788150" cy="3819525"/>
          </a:xfrm>
          <a:ln/>
        </p:spPr>
      </p:sp>
      <p:sp>
        <p:nvSpPr>
          <p:cNvPr id="62469" name="Rectangle 3"/>
          <p:cNvSpPr>
            <a:spLocks noGrp="1" noChangeArrowheads="1"/>
          </p:cNvSpPr>
          <p:nvPr>
            <p:ph type="body" idx="1"/>
          </p:nvPr>
        </p:nvSpPr>
        <p:spPr>
          <a:xfrm>
            <a:off x="457200" y="4798934"/>
            <a:ext cx="6477000" cy="4320540"/>
          </a:xfrm>
          <a:noFill/>
          <a:ln/>
        </p:spPr>
        <p:txBody>
          <a:bodyPr/>
          <a:lstStyle/>
          <a:p>
            <a:pPr defTabSz="914266">
              <a:defRPr/>
            </a:pPr>
            <a:r>
              <a:rPr lang="en-US" sz="1500" dirty="0"/>
              <a:t>Approved forms of cheese include both the eight (8)-ounce and sixteen (16)-ounce sizes of block, sliced, snack, cubed shaped, crumbled, strips, sticks, diced, grated, string or shredded cheese. </a:t>
            </a:r>
          </a:p>
          <a:p>
            <a:pPr defTabSz="914266">
              <a:defRPr/>
            </a:pPr>
            <a:endParaRPr lang="en-US" sz="1500" dirty="0"/>
          </a:p>
          <a:p>
            <a:pPr defTabSz="914266">
              <a:defRPr/>
            </a:pPr>
            <a:r>
              <a:rPr lang="en-US" sz="1500" dirty="0"/>
              <a:t>Participants have a variety of types of cheese to choose from including:</a:t>
            </a:r>
          </a:p>
          <a:p>
            <a:pPr lvl="1">
              <a:lnSpc>
                <a:spcPct val="150000"/>
              </a:lnSpc>
            </a:pPr>
            <a:r>
              <a:rPr lang="en-US" sz="1500" dirty="0"/>
              <a:t>Cheddar (Mild, Medium, Sharp, Extra Sharp), Colby, Monterey Jack, Pasteurized Processed American, Mozzarella, Muenster, Provolone, Swiss.</a:t>
            </a:r>
          </a:p>
          <a:p>
            <a:pPr eaLnBrk="1" hangingPunct="1"/>
            <a:endParaRPr lang="en-US" sz="1500" dirty="0"/>
          </a:p>
          <a:p>
            <a:pPr eaLnBrk="1" hangingPunct="1"/>
            <a:r>
              <a:rPr lang="en-US" sz="1500" b="1" i="1" dirty="0"/>
              <a:t>Participants are not required to purchase the least expensive brand of cheese. </a:t>
            </a:r>
          </a:p>
          <a:p>
            <a:pPr eaLnBrk="1" hangingPunct="1"/>
            <a:endParaRPr lang="en-US" b="1" i="1" dirty="0"/>
          </a:p>
          <a:p>
            <a:pPr eaLnBrk="1" hangingPunct="1"/>
            <a:endParaRPr lang="en-US" dirty="0"/>
          </a:p>
          <a:p>
            <a:pPr eaLnBrk="1" hangingPunct="1"/>
            <a:endParaRPr lang="en-US" dirty="0"/>
          </a:p>
          <a:p>
            <a:pPr eaLnBrk="1" hangingPunct="1"/>
            <a:endParaRPr lang="en-US" dirty="0"/>
          </a:p>
          <a:p>
            <a:pPr eaLnBrk="1" hangingPunct="1"/>
            <a:r>
              <a:rPr lang="en-US" i="1" dirty="0"/>
              <a:t>Photo</a:t>
            </a:r>
            <a:r>
              <a:rPr lang="en-US" i="1" baseline="0" dirty="0"/>
              <a:t> Credit: Slices of Cheddar Cheese_Fotolia_96367612_Subscription_XXL.jpg</a:t>
            </a:r>
            <a:endParaRPr lang="en-US" i="1" dirty="0"/>
          </a:p>
        </p:txBody>
      </p:sp>
    </p:spTree>
    <p:extLst>
      <p:ext uri="{BB962C8B-B14F-4D97-AF65-F5344CB8AC3E}">
        <p14:creationId xmlns:p14="http://schemas.microsoft.com/office/powerpoint/2010/main" val="151587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09600"/>
            <a:ext cx="6518275" cy="3667125"/>
          </a:xfrm>
        </p:spPr>
      </p:sp>
      <p:sp>
        <p:nvSpPr>
          <p:cNvPr id="3" name="Notes Placeholder 2"/>
          <p:cNvSpPr>
            <a:spLocks noGrp="1"/>
          </p:cNvSpPr>
          <p:nvPr>
            <p:ph type="body" idx="1"/>
          </p:nvPr>
        </p:nvSpPr>
        <p:spPr>
          <a:xfrm>
            <a:off x="381000" y="4957997"/>
            <a:ext cx="6202017" cy="4320540"/>
          </a:xfrm>
        </p:spPr>
        <p:txBody>
          <a:bodyPr/>
          <a:lstStyle/>
          <a:p>
            <a:pPr defTabSz="948507">
              <a:defRPr/>
            </a:pPr>
            <a:r>
              <a:rPr lang="en-US" sz="1500" b="1" dirty="0"/>
              <a:t>Unit of Measure: CTR = 16-ounce (1 pound) package or 2 8-ounce packages</a:t>
            </a:r>
          </a:p>
          <a:p>
            <a:pPr eaLnBrk="1" hangingPunct="1"/>
            <a:r>
              <a:rPr lang="en-US" sz="1500" dirty="0"/>
              <a:t>The unit of measure for cheese is 1 container which equals one 16 oz package (1 pound) or 2-8 Ounce packages.</a:t>
            </a:r>
          </a:p>
          <a:p>
            <a:endParaRPr lang="en-US" sz="1500" dirty="0"/>
          </a:p>
          <a:p>
            <a:pPr eaLnBrk="1" hangingPunct="1"/>
            <a:r>
              <a:rPr lang="en-US" sz="1500" dirty="0"/>
              <a:t>The minimum inventory requirement for cheese requires vendors to have at least two (2) one-pound packages available. Only one (1) type of approved cheese is required.</a:t>
            </a:r>
          </a:p>
          <a:p>
            <a:endParaRPr lang="en-US" dirty="0"/>
          </a:p>
        </p:txBody>
      </p:sp>
      <p:sp>
        <p:nvSpPr>
          <p:cNvPr id="5" name="Slide Number Placeholder 4"/>
          <p:cNvSpPr>
            <a:spLocks noGrp="1"/>
          </p:cNvSpPr>
          <p:nvPr>
            <p:ph type="sldNum" sz="quarter" idx="11"/>
          </p:nvPr>
        </p:nvSpPr>
        <p:spPr/>
        <p:txBody>
          <a:bodyPr/>
          <a:lstStyle/>
          <a:p>
            <a:fld id="{F4D1ED0F-E1B7-4072-BEC1-039668071702}" type="slidenum">
              <a:rPr lang="en-US" smtClean="0"/>
              <a:t>44</a:t>
            </a:fld>
            <a:endParaRPr lang="en-US"/>
          </a:p>
        </p:txBody>
      </p:sp>
    </p:spTree>
    <p:extLst>
      <p:ext uri="{BB962C8B-B14F-4D97-AF65-F5344CB8AC3E}">
        <p14:creationId xmlns:p14="http://schemas.microsoft.com/office/powerpoint/2010/main" val="1508942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p:spPr>
        <p:txBody>
          <a:bodyPr/>
          <a:lstStyle/>
          <a:p>
            <a:fld id="{88D34AC9-5281-4D3A-9CB8-6D1779139828}" type="slidenum">
              <a:rPr lang="en-US" smtClean="0">
                <a:solidFill>
                  <a:prstClr val="black"/>
                </a:solidFill>
              </a:rPr>
              <a:pPr/>
              <a:t>45</a:t>
            </a:fld>
            <a:endParaRPr lang="en-US" dirty="0">
              <a:solidFill>
                <a:prstClr val="black"/>
              </a:solidFill>
            </a:endParaRPr>
          </a:p>
        </p:txBody>
      </p:sp>
      <p:sp>
        <p:nvSpPr>
          <p:cNvPr id="68612" name="Rectangle 2"/>
          <p:cNvSpPr>
            <a:spLocks noGrp="1" noRot="1" noChangeAspect="1" noChangeArrowheads="1" noTextEdit="1"/>
          </p:cNvSpPr>
          <p:nvPr>
            <p:ph type="sldImg"/>
          </p:nvPr>
        </p:nvSpPr>
        <p:spPr>
          <a:xfrm>
            <a:off x="323850" y="457200"/>
            <a:ext cx="6665913" cy="3749675"/>
          </a:xfrm>
          <a:ln/>
        </p:spPr>
      </p:sp>
      <p:sp>
        <p:nvSpPr>
          <p:cNvPr id="68613" name="Rectangle 3"/>
          <p:cNvSpPr>
            <a:spLocks noGrp="1" noChangeArrowheads="1"/>
          </p:cNvSpPr>
          <p:nvPr>
            <p:ph type="body" idx="1"/>
          </p:nvPr>
        </p:nvSpPr>
        <p:spPr>
          <a:xfrm>
            <a:off x="457200" y="4502473"/>
            <a:ext cx="6248400" cy="4320540"/>
          </a:xfrm>
          <a:noFill/>
          <a:ln/>
        </p:spPr>
        <p:txBody>
          <a:bodyPr/>
          <a:lstStyle/>
          <a:p>
            <a:pPr eaLnBrk="1" hangingPunct="1"/>
            <a:r>
              <a:rPr lang="en-US" sz="1500" dirty="0"/>
              <a:t>Unflavored soymilk in 64 oz. containers that meet FDA’s fortification requirements are approved. Organic Soy milk can be approved based on if it meets nutrient requirements.</a:t>
            </a:r>
          </a:p>
          <a:p>
            <a:pPr eaLnBrk="1" hangingPunct="1"/>
            <a:endParaRPr lang="en-US" sz="1500" dirty="0"/>
          </a:p>
          <a:p>
            <a:pPr eaLnBrk="1" hangingPunct="1"/>
            <a:r>
              <a:rPr lang="en-US" sz="1500" dirty="0"/>
              <a:t>Currently, There are three brands available:  </a:t>
            </a:r>
          </a:p>
          <a:p>
            <a:pPr marL="296408" indent="-296408">
              <a:buFont typeface="Arial" panose="020B0604020202020204" pitchFamily="34" charset="0"/>
              <a:buChar char="•"/>
            </a:pPr>
            <a:r>
              <a:rPr lang="en-US" sz="1500" dirty="0"/>
              <a:t>8</a:t>
            </a:r>
            <a:r>
              <a:rPr lang="en-US" sz="1500" baseline="30000" dirty="0"/>
              <a:t>th</a:t>
            </a:r>
            <a:r>
              <a:rPr lang="en-US" sz="1500" dirty="0"/>
              <a:t> Continent – Soymilk Original </a:t>
            </a:r>
          </a:p>
          <a:p>
            <a:pPr marL="296408" indent="-296408">
              <a:buFont typeface="Arial" panose="020B0604020202020204" pitchFamily="34" charset="0"/>
              <a:buChar char="•"/>
            </a:pPr>
            <a:r>
              <a:rPr lang="en-US" sz="1500" dirty="0"/>
              <a:t>Great Value-Original Soymilk  </a:t>
            </a:r>
          </a:p>
          <a:p>
            <a:pPr marL="296408" indent="-296408">
              <a:buFont typeface="Arial" panose="020B0604020202020204" pitchFamily="34" charset="0"/>
              <a:buChar char="•"/>
            </a:pPr>
            <a:r>
              <a:rPr lang="en-US" sz="1500" dirty="0"/>
              <a:t>Silk Original Soymilk </a:t>
            </a:r>
          </a:p>
          <a:p>
            <a:pPr eaLnBrk="1" hangingPunct="1"/>
            <a:endParaRPr lang="en-US" sz="1500" dirty="0"/>
          </a:p>
          <a:p>
            <a:pPr eaLnBrk="1" hangingPunct="1"/>
            <a:endParaRPr lang="en-US" sz="1500" dirty="0"/>
          </a:p>
          <a:p>
            <a:pPr defTabSz="948507">
              <a:defRPr/>
            </a:pPr>
            <a:r>
              <a:rPr lang="en-US" sz="1500" dirty="0"/>
              <a:t>The unit of measure for milk is “Gal” indicating gallon and is equivalent to 1 Gallon. </a:t>
            </a:r>
          </a:p>
          <a:p>
            <a:pPr eaLnBrk="1" hangingPunct="1"/>
            <a:endParaRPr lang="en-US" dirty="0"/>
          </a:p>
          <a:p>
            <a:pPr eaLnBrk="1" hangingPunct="1"/>
            <a:endParaRPr lang="en-US" dirty="0"/>
          </a:p>
          <a:p>
            <a:pPr eaLnBrk="1" hangingPunct="1"/>
            <a:endParaRPr lang="en-US" dirty="0"/>
          </a:p>
          <a:p>
            <a:pPr eaLnBrk="1" hangingPunct="1"/>
            <a:r>
              <a:rPr lang="en-US" i="1" dirty="0"/>
              <a:t>Photo Credit:</a:t>
            </a:r>
            <a:r>
              <a:rPr lang="en-US" i="1" baseline="0" dirty="0"/>
              <a:t> </a:t>
            </a:r>
            <a:r>
              <a:rPr lang="en-US" i="1" dirty="0"/>
              <a:t>Soy Milk Glass1_Fotolia_10268492.jpg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7"/>
          <p:cNvSpPr>
            <a:spLocks noGrp="1" noChangeArrowheads="1"/>
          </p:cNvSpPr>
          <p:nvPr>
            <p:ph type="sldNum" sz="quarter" idx="5"/>
          </p:nvPr>
        </p:nvSpPr>
        <p:spPr>
          <a:noFill/>
        </p:spPr>
        <p:txBody>
          <a:bodyPr/>
          <a:lstStyle/>
          <a:p>
            <a:fld id="{5EABA5EE-80E5-4A09-B1C0-2B292FC503A6}" type="slidenum">
              <a:rPr lang="en-US" smtClean="0">
                <a:solidFill>
                  <a:prstClr val="black"/>
                </a:solidFill>
              </a:rPr>
              <a:pPr/>
              <a:t>46</a:t>
            </a:fld>
            <a:endParaRPr lang="en-US" dirty="0">
              <a:solidFill>
                <a:prstClr val="black"/>
              </a:solidFill>
            </a:endParaRPr>
          </a:p>
        </p:txBody>
      </p:sp>
      <p:sp>
        <p:nvSpPr>
          <p:cNvPr id="69636" name="Rectangle 2"/>
          <p:cNvSpPr>
            <a:spLocks noGrp="1" noRot="1" noChangeAspect="1" noChangeArrowheads="1" noTextEdit="1"/>
          </p:cNvSpPr>
          <p:nvPr>
            <p:ph type="sldImg"/>
          </p:nvPr>
        </p:nvSpPr>
        <p:spPr>
          <a:xfrm>
            <a:off x="395288" y="457200"/>
            <a:ext cx="6524625" cy="3670300"/>
          </a:xfrm>
          <a:ln/>
        </p:spPr>
      </p:sp>
      <p:sp>
        <p:nvSpPr>
          <p:cNvPr id="69637" name="Rectangle 3"/>
          <p:cNvSpPr>
            <a:spLocks noGrp="1" noChangeArrowheads="1"/>
          </p:cNvSpPr>
          <p:nvPr>
            <p:ph type="body" idx="1"/>
          </p:nvPr>
        </p:nvSpPr>
        <p:spPr>
          <a:xfrm>
            <a:off x="731520" y="4942786"/>
            <a:ext cx="5852160" cy="4320540"/>
          </a:xfrm>
          <a:noFill/>
          <a:ln/>
        </p:spPr>
        <p:txBody>
          <a:bodyPr/>
          <a:lstStyle/>
          <a:p>
            <a:pPr eaLnBrk="1" hangingPunct="1"/>
            <a:r>
              <a:rPr lang="en-US" sz="1500" dirty="0"/>
              <a:t>The approved tofu for WIC must be calcium-set. The unit of measure is container (CTR) It is approved in a range of package sizes from 14 to 16 ounces. Currently various brands of tofu are approved that include a variety of types from silken to extra firm tofu. Organic tofu is approved.</a:t>
            </a:r>
          </a:p>
          <a:p>
            <a:pPr eaLnBrk="1" hangingPunct="1"/>
            <a:endParaRPr lang="en-US" sz="1500" dirty="0"/>
          </a:p>
          <a:p>
            <a:pPr eaLnBrk="1" hangingPunct="1"/>
            <a:r>
              <a:rPr lang="en-US" sz="1500" dirty="0"/>
              <a:t>1 Container of tofu is equivalent to one 14 to 16 oz package.</a:t>
            </a:r>
          </a:p>
          <a:p>
            <a:pPr eaLnBrk="1" hangingPunct="1"/>
            <a:endParaRPr lang="en-US" dirty="0"/>
          </a:p>
          <a:p>
            <a:pPr eaLnBrk="1" hangingPunct="1"/>
            <a:endParaRPr lang="en-US" i="1" dirty="0"/>
          </a:p>
          <a:p>
            <a:pPr eaLnBrk="1" hangingPunct="1"/>
            <a:r>
              <a:rPr lang="en-US" i="1" dirty="0"/>
              <a:t>Photo Credit:</a:t>
            </a:r>
            <a:r>
              <a:rPr lang="en-US" i="1" baseline="0" dirty="0"/>
              <a:t> </a:t>
            </a:r>
            <a:r>
              <a:rPr lang="en-US" i="1" dirty="0"/>
              <a:t>Tofu_Fotolia_151100_Subscription_L.jpg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7"/>
          <p:cNvSpPr>
            <a:spLocks noGrp="1" noChangeArrowheads="1"/>
          </p:cNvSpPr>
          <p:nvPr>
            <p:ph type="sldNum" sz="quarter" idx="5"/>
          </p:nvPr>
        </p:nvSpPr>
        <p:spPr>
          <a:noFill/>
        </p:spPr>
        <p:txBody>
          <a:bodyPr/>
          <a:lstStyle/>
          <a:p>
            <a:fld id="{5EABA5EE-80E5-4A09-B1C0-2B292FC503A6}" type="slidenum">
              <a:rPr lang="en-US" smtClean="0">
                <a:solidFill>
                  <a:prstClr val="black"/>
                </a:solidFill>
              </a:rPr>
              <a:pPr/>
              <a:t>47</a:t>
            </a:fld>
            <a:endParaRPr lang="en-US" dirty="0">
              <a:solidFill>
                <a:prstClr val="black"/>
              </a:solidFill>
            </a:endParaRPr>
          </a:p>
        </p:txBody>
      </p:sp>
      <p:sp>
        <p:nvSpPr>
          <p:cNvPr id="69636" name="Rectangle 2"/>
          <p:cNvSpPr>
            <a:spLocks noGrp="1" noRot="1" noChangeAspect="1" noChangeArrowheads="1" noTextEdit="1"/>
          </p:cNvSpPr>
          <p:nvPr>
            <p:ph type="sldImg"/>
          </p:nvPr>
        </p:nvSpPr>
        <p:spPr>
          <a:xfrm>
            <a:off x="473075" y="457200"/>
            <a:ext cx="6369050" cy="3582988"/>
          </a:xfrm>
          <a:ln/>
        </p:spPr>
      </p:sp>
      <p:sp>
        <p:nvSpPr>
          <p:cNvPr id="69637" name="Rectangle 3"/>
          <p:cNvSpPr>
            <a:spLocks noGrp="1" noChangeArrowheads="1"/>
          </p:cNvSpPr>
          <p:nvPr>
            <p:ph type="body" idx="1"/>
          </p:nvPr>
        </p:nvSpPr>
        <p:spPr>
          <a:xfrm>
            <a:off x="488315" y="4343400"/>
            <a:ext cx="6369050" cy="4953000"/>
          </a:xfrm>
          <a:noFill/>
          <a:ln/>
        </p:spPr>
        <p:txBody>
          <a:bodyPr/>
          <a:lstStyle/>
          <a:p>
            <a:r>
              <a:rPr lang="en-US" sz="1500" dirty="0">
                <a:latin typeface="+mj-lt"/>
              </a:rPr>
              <a:t>One quart of yogurt may be included on a food prescription in place of one quart of milk.  The maximum issuance is one quart which is equivalent to 32 oz. container in total package sizes of 16 oz. or 32 oz.</a:t>
            </a:r>
          </a:p>
          <a:p>
            <a:r>
              <a:rPr lang="en-US" sz="1500" dirty="0">
                <a:latin typeface="+mj-lt"/>
              </a:rPr>
              <a:t>To be approved, the yogurt must:</a:t>
            </a:r>
          </a:p>
          <a:p>
            <a:pPr eaLnBrk="1" hangingPunct="1"/>
            <a:r>
              <a:rPr lang="en-US" sz="1500" dirty="0">
                <a:latin typeface="+mj-lt"/>
              </a:rPr>
              <a:t> - be Pasteurized, and</a:t>
            </a:r>
          </a:p>
          <a:p>
            <a:pPr eaLnBrk="1" hangingPunct="1"/>
            <a:r>
              <a:rPr lang="en-US" sz="1500" dirty="0">
                <a:latin typeface="+mj-lt"/>
              </a:rPr>
              <a:t> - Conform to FDA standard of identity for whole-fat yogurt, low-fat yogurt, or non-fat yogurt</a:t>
            </a:r>
          </a:p>
          <a:p>
            <a:pPr eaLnBrk="1" hangingPunct="1"/>
            <a:r>
              <a:rPr lang="en-US" sz="1500" dirty="0">
                <a:latin typeface="+mj-lt"/>
              </a:rPr>
              <a:t> - Contain no more than 40 gm sugar per cup (8 oz.)</a:t>
            </a:r>
          </a:p>
          <a:p>
            <a:pPr defTabSz="914266">
              <a:defRPr/>
            </a:pPr>
            <a:r>
              <a:rPr lang="en-US" sz="1500" dirty="0">
                <a:latin typeface="+mj-lt"/>
              </a:rPr>
              <a:t> - and be packaged in an equivalent to one-quart, total 32oz in package sizes of 16 oz. or 32 oz.</a:t>
            </a:r>
          </a:p>
          <a:p>
            <a:endParaRPr lang="en-US" sz="1500" dirty="0">
              <a:latin typeface="+mj-lt"/>
            </a:endParaRPr>
          </a:p>
          <a:p>
            <a:r>
              <a:rPr lang="en-US" sz="1500" dirty="0">
                <a:latin typeface="+mj-lt"/>
              </a:rPr>
              <a:t>Similar to milk,  a specific fat content of the yogurt is issued to participants.  Participants prescribed skim, 1%  or 2% milk who choose a yogurt substitution receive Low-fat or Non-fat yogurt. Participants prescribed whole milk will receive whole-fat yogurt.</a:t>
            </a:r>
          </a:p>
          <a:p>
            <a:endParaRPr lang="en-US" sz="1500" dirty="0">
              <a:latin typeface="+mj-lt"/>
            </a:endParaRPr>
          </a:p>
          <a:p>
            <a:r>
              <a:rPr lang="en-US" sz="1500" dirty="0">
                <a:latin typeface="+mj-lt"/>
              </a:rPr>
              <a:t>One container is equivalent to one quart of yogurt.</a:t>
            </a:r>
          </a:p>
          <a:p>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effectLst/>
                <a:latin typeface="+mj-lt"/>
              </a:rPr>
              <a:t>**As part of NC WIC COVID-19 food package waivers, if a store is out of the Non-fat or Low-fat Yogurt, participant is able to redeem whole-fat yogurt.**</a:t>
            </a:r>
          </a:p>
          <a:p>
            <a:endParaRPr lang="en-US" sz="1500" dirty="0"/>
          </a:p>
          <a:p>
            <a:pPr eaLnBrk="1" hangingPunct="1"/>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7"/>
          <p:cNvSpPr>
            <a:spLocks noGrp="1" noChangeArrowheads="1"/>
          </p:cNvSpPr>
          <p:nvPr>
            <p:ph type="sldNum" sz="quarter" idx="5"/>
          </p:nvPr>
        </p:nvSpPr>
        <p:spPr>
          <a:noFill/>
        </p:spPr>
        <p:txBody>
          <a:bodyPr/>
          <a:lstStyle/>
          <a:p>
            <a:fld id="{BA028B97-B036-4455-97BB-D9855A033467}" type="slidenum">
              <a:rPr lang="en-US" smtClean="0">
                <a:solidFill>
                  <a:prstClr val="black"/>
                </a:solidFill>
              </a:rPr>
              <a:pPr/>
              <a:t>48</a:t>
            </a:fld>
            <a:endParaRPr lang="en-US" dirty="0">
              <a:solidFill>
                <a:prstClr val="black"/>
              </a:solidFill>
            </a:endParaRPr>
          </a:p>
        </p:txBody>
      </p:sp>
      <p:sp>
        <p:nvSpPr>
          <p:cNvPr id="70660" name="Rectangle 2"/>
          <p:cNvSpPr>
            <a:spLocks noGrp="1" noRot="1" noChangeAspect="1" noChangeArrowheads="1" noTextEdit="1"/>
          </p:cNvSpPr>
          <p:nvPr>
            <p:ph type="sldImg"/>
          </p:nvPr>
        </p:nvSpPr>
        <p:spPr>
          <a:xfrm>
            <a:off x="284163" y="457200"/>
            <a:ext cx="6746875" cy="3795713"/>
          </a:xfrm>
          <a:ln/>
        </p:spPr>
      </p:sp>
      <p:sp>
        <p:nvSpPr>
          <p:cNvPr id="70661" name="Rectangle 3"/>
          <p:cNvSpPr>
            <a:spLocks noGrp="1" noChangeArrowheads="1"/>
          </p:cNvSpPr>
          <p:nvPr>
            <p:ph type="body" idx="1"/>
          </p:nvPr>
        </p:nvSpPr>
        <p:spPr>
          <a:xfrm>
            <a:off x="381000" y="4419600"/>
            <a:ext cx="6275236" cy="4320540"/>
          </a:xfrm>
          <a:noFill/>
          <a:ln/>
        </p:spPr>
        <p:txBody>
          <a:bodyPr/>
          <a:lstStyle/>
          <a:p>
            <a:pPr marL="242210" indent="-242210"/>
            <a:endParaRPr lang="en-US" sz="1500" dirty="0"/>
          </a:p>
          <a:p>
            <a:pPr marL="242210" indent="-242210"/>
            <a:r>
              <a:rPr lang="en-US" sz="1600" dirty="0"/>
              <a:t>A variety of juices are available. Both national brands and store brands are approved.</a:t>
            </a:r>
          </a:p>
          <a:p>
            <a:pPr marL="242210" indent="-242210" defTabSz="955817">
              <a:defRPr/>
            </a:pPr>
            <a:endParaRPr lang="en-US" sz="1600" dirty="0"/>
          </a:p>
          <a:p>
            <a:pPr marL="242210" indent="-242210"/>
            <a:r>
              <a:rPr lang="en-US" sz="1600" dirty="0"/>
              <a:t>Concentrate juice or single strength juice in 48 and 64 ounce containers continue to be approved. </a:t>
            </a:r>
          </a:p>
          <a:p>
            <a:pPr marL="242210" indent="-242210" defTabSz="948507">
              <a:defRPr/>
            </a:pPr>
            <a:endParaRPr lang="en-US" sz="1600" dirty="0"/>
          </a:p>
          <a:p>
            <a:pPr marL="242210" indent="-242210" defTabSz="948507">
              <a:defRPr/>
            </a:pPr>
            <a:r>
              <a:rPr lang="en-US" sz="1600" dirty="0"/>
              <a:t>Approved juices must be 100% fruit or vegetable juice blends that are unsweetened and pasteurized.  The juices must contain at least 30mg of Vitamin C per 100 milliliters of juice and may be fortified with Calcium, Vitamin D or Vitamin C.</a:t>
            </a:r>
          </a:p>
          <a:p>
            <a:pPr marL="242210" indent="-242210" defTabSz="948507">
              <a:defRPr/>
            </a:pPr>
            <a:r>
              <a:rPr lang="en-US" sz="1600" dirty="0"/>
              <a:t>Plastic, glass, cans and refrigerated cartons are approved in addition to organic options.</a:t>
            </a:r>
          </a:p>
          <a:p>
            <a:pPr marL="242210" indent="-242210"/>
            <a:endParaRPr lang="en-US" sz="1600" dirty="0"/>
          </a:p>
          <a:p>
            <a:pPr marL="242210" indent="-242210"/>
            <a:endParaRPr lang="en-US" dirty="0"/>
          </a:p>
          <a:p>
            <a:pPr marL="242210" indent="-242210"/>
            <a:endParaRPr lang="en-US" dirty="0">
              <a:solidFill>
                <a:srgbClr val="FF0000"/>
              </a:solidFill>
            </a:endParaRPr>
          </a:p>
          <a:p>
            <a:pPr marL="1197779" lvl="2" indent="-242210"/>
            <a:endParaRPr lang="en-US" b="1"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7"/>
          <p:cNvSpPr>
            <a:spLocks noGrp="1" noChangeArrowheads="1"/>
          </p:cNvSpPr>
          <p:nvPr>
            <p:ph type="sldNum" sz="quarter" idx="5"/>
          </p:nvPr>
        </p:nvSpPr>
        <p:spPr>
          <a:noFill/>
        </p:spPr>
        <p:txBody>
          <a:bodyPr/>
          <a:lstStyle/>
          <a:p>
            <a:fld id="{BA028B97-B036-4455-97BB-D9855A033467}" type="slidenum">
              <a:rPr lang="en-US" smtClean="0">
                <a:solidFill>
                  <a:prstClr val="black"/>
                </a:solidFill>
              </a:rPr>
              <a:pPr/>
              <a:t>49</a:t>
            </a:fld>
            <a:endParaRPr lang="en-US" dirty="0">
              <a:solidFill>
                <a:prstClr val="black"/>
              </a:solidFill>
            </a:endParaRPr>
          </a:p>
        </p:txBody>
      </p:sp>
      <p:sp>
        <p:nvSpPr>
          <p:cNvPr id="70660" name="Rectangle 2"/>
          <p:cNvSpPr>
            <a:spLocks noGrp="1" noRot="1" noChangeAspect="1" noChangeArrowheads="1" noTextEdit="1"/>
          </p:cNvSpPr>
          <p:nvPr>
            <p:ph type="sldImg"/>
          </p:nvPr>
        </p:nvSpPr>
        <p:spPr>
          <a:xfrm>
            <a:off x="311150" y="457200"/>
            <a:ext cx="6611938" cy="3719513"/>
          </a:xfrm>
          <a:ln/>
        </p:spPr>
      </p:sp>
      <p:sp>
        <p:nvSpPr>
          <p:cNvPr id="70661" name="Rectangle 3"/>
          <p:cNvSpPr>
            <a:spLocks noGrp="1" noChangeArrowheads="1"/>
          </p:cNvSpPr>
          <p:nvPr>
            <p:ph type="body" idx="1"/>
          </p:nvPr>
        </p:nvSpPr>
        <p:spPr>
          <a:xfrm>
            <a:off x="533400" y="5115393"/>
            <a:ext cx="6172200" cy="3190407"/>
          </a:xfrm>
          <a:noFill/>
          <a:ln/>
        </p:spPr>
        <p:txBody>
          <a:bodyPr/>
          <a:lstStyle/>
          <a:p>
            <a:pPr marL="242210" indent="-242210"/>
            <a:endParaRPr lang="en-US" sz="1500" dirty="0"/>
          </a:p>
          <a:p>
            <a:pPr marL="242210" indent="-242210"/>
            <a:r>
              <a:rPr lang="en-US" sz="1500" dirty="0"/>
              <a:t>Please note that women’s food packages include 48 oz single strength juice or 11.5 – 12 oz concentrate and children’s food packages include 64 oz single strength juice. So, a family may have all of the various types of juice available in their food benefit balance to purchase. </a:t>
            </a:r>
            <a:endParaRPr lang="en-US" sz="1500" dirty="0">
              <a:solidFill>
                <a:srgbClr val="FF0000"/>
              </a:solidFill>
            </a:endParaRPr>
          </a:p>
          <a:p>
            <a:pPr marL="1197779" lvl="2" indent="-242210"/>
            <a:endParaRPr lang="en-US" b="1" dirty="0"/>
          </a:p>
        </p:txBody>
      </p:sp>
    </p:spTree>
    <p:extLst>
      <p:ext uri="{BB962C8B-B14F-4D97-AF65-F5344CB8AC3E}">
        <p14:creationId xmlns:p14="http://schemas.microsoft.com/office/powerpoint/2010/main" val="688886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244475" y="455613"/>
            <a:ext cx="6826250" cy="3840162"/>
          </a:xfrm>
          <a:prstGeom prst="rect">
            <a:avLst/>
          </a:prstGeom>
          <a:ln/>
        </p:spPr>
      </p:sp>
      <p:sp>
        <p:nvSpPr>
          <p:cNvPr id="138244" name="Rectangle 3"/>
          <p:cNvSpPr>
            <a:spLocks noGrp="1" noChangeArrowheads="1"/>
          </p:cNvSpPr>
          <p:nvPr>
            <p:ph type="body" idx="1"/>
          </p:nvPr>
        </p:nvSpPr>
        <p:spPr>
          <a:xfrm>
            <a:off x="381001" y="4465449"/>
            <a:ext cx="6689725" cy="4221352"/>
          </a:xfrm>
          <a:prstGeom prst="rect">
            <a:avLst/>
          </a:prstGeom>
          <a:noFill/>
          <a:ln/>
        </p:spPr>
        <p:txBody>
          <a:bodyPr lIns="104798" tIns="52401" rIns="104798" bIns="52401"/>
          <a:lstStyle/>
          <a:p>
            <a:pPr algn="just"/>
            <a:r>
              <a:rPr lang="en-US" dirty="0">
                <a:cs typeface="Times New Roman" panose="02020603050405020304" pitchFamily="18" charset="0"/>
              </a:rPr>
              <a:t>WIC’s goal is to prevent health problems and improve overall health during this critical time of growth and development. This includes pregnancy, infancy and early childhood.  </a:t>
            </a:r>
          </a:p>
          <a:p>
            <a:pPr algn="just"/>
            <a:endParaRPr lang="en-US" dirty="0">
              <a:cs typeface="Times New Roman" panose="02020603050405020304" pitchFamily="18" charset="0"/>
            </a:endParaRPr>
          </a:p>
          <a:p>
            <a:pPr algn="just"/>
            <a:r>
              <a:rPr lang="en-US" dirty="0">
                <a:cs typeface="Times New Roman" panose="02020603050405020304" pitchFamily="18" charset="0"/>
              </a:rPr>
              <a:t>In fact, research shows that WIC saves public health dollars.  Every dollar spent on a pregnant woman saves multiple dollars in newborn health care costs. Research also shows that children on WIC have better diets, especially for key vitamins.  </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 </a:t>
            </a:r>
            <a:r>
              <a:rPr lang="en-US" dirty="0" err="1">
                <a:cs typeface="Times New Roman" panose="02020603050405020304" pitchFamily="18" charset="0"/>
              </a:rPr>
              <a:t>PeoplePreg</a:t>
            </a:r>
            <a:r>
              <a:rPr lang="en-US" dirty="0">
                <a:cs typeface="Times New Roman" panose="02020603050405020304" pitchFamily="18" charset="0"/>
              </a:rPr>
              <a:t> &amp; babies vol.113:  113012.jpg</a:t>
            </a: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AA Boy Apple_Fotolia_14820340.jpg</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marL="498650" lvl="1"/>
            <a:endParaRPr lang="en-US" dirty="0"/>
          </a:p>
        </p:txBody>
      </p:sp>
      <p:sp>
        <p:nvSpPr>
          <p:cNvPr id="2" name="Slide Number Placeholder 1"/>
          <p:cNvSpPr>
            <a:spLocks noGrp="1"/>
          </p:cNvSpPr>
          <p:nvPr>
            <p:ph type="sldNum" sz="quarter" idx="10"/>
          </p:nvPr>
        </p:nvSpPr>
        <p:spPr>
          <a:xfrm>
            <a:off x="3725863" y="9081124"/>
            <a:ext cx="3451558" cy="512056"/>
          </a:xfrm>
          <a:prstGeom prst="rect">
            <a:avLst/>
          </a:prstGeom>
        </p:spPr>
        <p:txBody>
          <a:bodyPr/>
          <a:lstStyle/>
          <a:p>
            <a:fld id="{277FD931-451E-4B36-ABA2-042D5FD0E452}" type="slidenum">
              <a:rPr lang="en-US" smtClean="0"/>
              <a:t>5</a:t>
            </a:fld>
            <a:endParaRPr lang="en-US" dirty="0"/>
          </a:p>
        </p:txBody>
      </p:sp>
    </p:spTree>
    <p:extLst>
      <p:ext uri="{BB962C8B-B14F-4D97-AF65-F5344CB8AC3E}">
        <p14:creationId xmlns:p14="http://schemas.microsoft.com/office/powerpoint/2010/main" val="649052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7"/>
          <p:cNvSpPr>
            <a:spLocks noGrp="1" noChangeArrowheads="1"/>
          </p:cNvSpPr>
          <p:nvPr>
            <p:ph type="sldNum" sz="quarter" idx="5"/>
          </p:nvPr>
        </p:nvSpPr>
        <p:spPr>
          <a:noFill/>
        </p:spPr>
        <p:txBody>
          <a:bodyPr/>
          <a:lstStyle/>
          <a:p>
            <a:fld id="{7790C5C0-483B-4410-9635-BFB90D1DE6DC}" type="slidenum">
              <a:rPr lang="en-US" smtClean="0">
                <a:solidFill>
                  <a:prstClr val="black"/>
                </a:solidFill>
              </a:rPr>
              <a:pPr/>
              <a:t>50</a:t>
            </a:fld>
            <a:endParaRPr lang="en-US" dirty="0">
              <a:solidFill>
                <a:prstClr val="black"/>
              </a:solidFill>
            </a:endParaRPr>
          </a:p>
        </p:txBody>
      </p:sp>
      <p:sp>
        <p:nvSpPr>
          <p:cNvPr id="71684" name="Rectangle 2"/>
          <p:cNvSpPr>
            <a:spLocks noGrp="1" noRot="1" noChangeAspect="1" noChangeArrowheads="1" noTextEdit="1"/>
          </p:cNvSpPr>
          <p:nvPr>
            <p:ph type="sldImg"/>
          </p:nvPr>
        </p:nvSpPr>
        <p:spPr>
          <a:xfrm>
            <a:off x="376238" y="533400"/>
            <a:ext cx="6562725" cy="3692525"/>
          </a:xfrm>
          <a:ln/>
        </p:spPr>
      </p:sp>
      <p:sp>
        <p:nvSpPr>
          <p:cNvPr id="71685" name="Rectangle 3"/>
          <p:cNvSpPr>
            <a:spLocks noGrp="1" noChangeArrowheads="1"/>
          </p:cNvSpPr>
          <p:nvPr>
            <p:ph type="body" idx="1"/>
          </p:nvPr>
        </p:nvSpPr>
        <p:spPr>
          <a:xfrm>
            <a:off x="583809" y="5038964"/>
            <a:ext cx="5852160" cy="4320540"/>
          </a:xfrm>
          <a:noFill/>
          <a:ln/>
        </p:spPr>
        <p:txBody>
          <a:bodyPr/>
          <a:lstStyle/>
          <a:p>
            <a:pPr eaLnBrk="1" hangingPunct="1"/>
            <a:r>
              <a:rPr lang="en-US" sz="1500" dirty="0"/>
              <a:t>For juice, the minimum inventory requirement is for single-strength juice only. There is </a:t>
            </a:r>
            <a:r>
              <a:rPr lang="en-US" sz="1500" b="1" dirty="0"/>
              <a:t>no</a:t>
            </a:r>
            <a:r>
              <a:rPr lang="en-US" sz="1500" dirty="0"/>
              <a:t> minimum inventory for concentrated juice.</a:t>
            </a:r>
          </a:p>
          <a:p>
            <a:pPr eaLnBrk="1" hangingPunct="1"/>
            <a:endParaRPr lang="en-US" sz="1500" dirty="0"/>
          </a:p>
          <a:p>
            <a:pPr eaLnBrk="1" hangingPunct="1"/>
            <a:r>
              <a:rPr lang="en-US" sz="1500" dirty="0"/>
              <a:t>The minimum inventory requirement for single-strength juice is four (4)  48 </a:t>
            </a:r>
            <a:r>
              <a:rPr lang="en-US" sz="1500" dirty="0" err="1"/>
              <a:t>oz</a:t>
            </a:r>
            <a:r>
              <a:rPr lang="en-US" sz="1500" dirty="0"/>
              <a:t> containers and (4) 64 </a:t>
            </a:r>
            <a:r>
              <a:rPr lang="en-US" sz="1500" dirty="0" err="1"/>
              <a:t>oz</a:t>
            </a:r>
            <a:r>
              <a:rPr lang="en-US" sz="1500" dirty="0"/>
              <a:t> containers</a:t>
            </a:r>
          </a:p>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7"/>
          <p:cNvSpPr>
            <a:spLocks noGrp="1" noChangeArrowheads="1"/>
          </p:cNvSpPr>
          <p:nvPr>
            <p:ph type="sldNum" sz="quarter" idx="5"/>
          </p:nvPr>
        </p:nvSpPr>
        <p:spPr>
          <a:noFill/>
        </p:spPr>
        <p:txBody>
          <a:bodyPr/>
          <a:lstStyle/>
          <a:p>
            <a:fld id="{B4F6EDB3-F816-41B0-BA71-75D895581444}" type="slidenum">
              <a:rPr lang="en-US" smtClean="0">
                <a:solidFill>
                  <a:prstClr val="black"/>
                </a:solidFill>
              </a:rPr>
              <a:pPr/>
              <a:t>51</a:t>
            </a:fld>
            <a:endParaRPr lang="en-US" dirty="0">
              <a:solidFill>
                <a:prstClr val="black"/>
              </a:solidFill>
            </a:endParaRPr>
          </a:p>
        </p:txBody>
      </p:sp>
      <p:sp>
        <p:nvSpPr>
          <p:cNvPr id="73732" name="Rectangle 2"/>
          <p:cNvSpPr>
            <a:spLocks noGrp="1" noRot="1" noChangeAspect="1" noChangeArrowheads="1" noTextEdit="1"/>
          </p:cNvSpPr>
          <p:nvPr>
            <p:ph type="sldImg"/>
          </p:nvPr>
        </p:nvSpPr>
        <p:spPr>
          <a:xfrm>
            <a:off x="393700" y="487363"/>
            <a:ext cx="6526213" cy="3671887"/>
          </a:xfrm>
          <a:ln/>
        </p:spPr>
      </p:sp>
      <p:sp>
        <p:nvSpPr>
          <p:cNvPr id="73733" name="Rectangle 3"/>
          <p:cNvSpPr>
            <a:spLocks noGrp="1" noChangeArrowheads="1"/>
          </p:cNvSpPr>
          <p:nvPr>
            <p:ph type="body" idx="1"/>
          </p:nvPr>
        </p:nvSpPr>
        <p:spPr>
          <a:xfrm>
            <a:off x="393701" y="4818762"/>
            <a:ext cx="6526212" cy="4321851"/>
          </a:xfrm>
          <a:noFill/>
          <a:ln/>
        </p:spPr>
        <p:txBody>
          <a:bodyPr/>
          <a:lstStyle/>
          <a:p>
            <a:pPr eaLnBrk="1" hangingPunct="1"/>
            <a:r>
              <a:rPr lang="en-US" sz="1500" dirty="0"/>
              <a:t>Participants have a variety of national and store cereal brands to choose from.  Approved cereals are 11.8 ounces-12 ounces or larger in a box or bag including ready to eat, instant or regular hot cereal.</a:t>
            </a:r>
          </a:p>
          <a:p>
            <a:pPr eaLnBrk="1" hangingPunct="1"/>
            <a:endParaRPr lang="en-US" sz="1500" dirty="0"/>
          </a:p>
          <a:p>
            <a:pPr eaLnBrk="1" hangingPunct="1"/>
            <a:r>
              <a:rPr lang="en-US" sz="1500" dirty="0"/>
              <a:t>The </a:t>
            </a:r>
            <a:r>
              <a:rPr lang="en-US" sz="1500" b="1" dirty="0"/>
              <a:t>“approved”</a:t>
            </a:r>
            <a:r>
              <a:rPr lang="en-US" sz="1500" dirty="0"/>
              <a:t> criteria for cereal include:</a:t>
            </a:r>
          </a:p>
          <a:p>
            <a:pPr eaLnBrk="1" hangingPunct="1"/>
            <a:r>
              <a:rPr lang="en-US" sz="1500" dirty="0"/>
              <a:t>-At least 28 mg iron per 100 g dry cereal</a:t>
            </a:r>
          </a:p>
          <a:p>
            <a:pPr eaLnBrk="1" hangingPunct="1"/>
            <a:r>
              <a:rPr lang="en-US" sz="1500" dirty="0"/>
              <a:t>-Less than or equal to 6 gm of Sugar per dry ounce of cereal</a:t>
            </a:r>
          </a:p>
          <a:p>
            <a:pPr eaLnBrk="1" hangingPunct="1"/>
            <a:r>
              <a:rPr lang="en-US" sz="1500" dirty="0"/>
              <a:t>-Includes whole grain as the primary ingredient by weight AND meets labeling requirements for making a health claim as a “whole-grain food with moderate fat content”</a:t>
            </a:r>
          </a:p>
          <a:p>
            <a:pPr eaLnBrk="1" hangingPunct="1"/>
            <a:endParaRPr lang="en-US" dirty="0"/>
          </a:p>
          <a:p>
            <a:pPr eaLnBrk="1" hangingPunct="1"/>
            <a:r>
              <a:rPr lang="en-US" sz="1500" dirty="0"/>
              <a:t>14oz. -16oz. Oatmeal or oats can only be redeem using the Bread/Whole Grains benefits.</a:t>
            </a:r>
          </a:p>
          <a:p>
            <a:pPr eaLnBrk="1" hangingPunct="1"/>
            <a:endParaRPr lang="en-US" dirty="0"/>
          </a:p>
          <a:p>
            <a:pPr eaLnBrk="1" hangingPunct="1"/>
            <a:r>
              <a:rPr lang="en-US" i="1" dirty="0"/>
              <a:t>Photo</a:t>
            </a:r>
            <a:r>
              <a:rPr lang="en-US" i="1" baseline="0" dirty="0"/>
              <a:t> Credit: Cereal3_Fotolia_22865129.tif/DCFW Graphic artist</a:t>
            </a:r>
            <a:endParaRPr lang="en-US" i="1"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7"/>
          <p:cNvSpPr>
            <a:spLocks noGrp="1" noChangeArrowheads="1"/>
          </p:cNvSpPr>
          <p:nvPr>
            <p:ph type="sldNum" sz="quarter" idx="5"/>
          </p:nvPr>
        </p:nvSpPr>
        <p:spPr>
          <a:noFill/>
        </p:spPr>
        <p:txBody>
          <a:bodyPr/>
          <a:lstStyle/>
          <a:p>
            <a:fld id="{B4F6EDB3-F816-41B0-BA71-75D895581444}" type="slidenum">
              <a:rPr lang="en-US" smtClean="0">
                <a:solidFill>
                  <a:prstClr val="black"/>
                </a:solidFill>
              </a:rPr>
              <a:pPr/>
              <a:t>52</a:t>
            </a:fld>
            <a:endParaRPr lang="en-US" dirty="0">
              <a:solidFill>
                <a:prstClr val="black"/>
              </a:solidFill>
            </a:endParaRPr>
          </a:p>
        </p:txBody>
      </p:sp>
      <p:sp>
        <p:nvSpPr>
          <p:cNvPr id="73732" name="Rectangle 2"/>
          <p:cNvSpPr>
            <a:spLocks noGrp="1" noRot="1" noChangeAspect="1" noChangeArrowheads="1" noTextEdit="1"/>
          </p:cNvSpPr>
          <p:nvPr>
            <p:ph type="sldImg"/>
          </p:nvPr>
        </p:nvSpPr>
        <p:spPr>
          <a:xfrm>
            <a:off x="352425" y="531813"/>
            <a:ext cx="6610350" cy="3717925"/>
          </a:xfrm>
          <a:ln/>
        </p:spPr>
      </p:sp>
      <p:sp>
        <p:nvSpPr>
          <p:cNvPr id="73733" name="Rectangle 3"/>
          <p:cNvSpPr>
            <a:spLocks noGrp="1" noChangeArrowheads="1"/>
          </p:cNvSpPr>
          <p:nvPr>
            <p:ph type="body" idx="1"/>
          </p:nvPr>
        </p:nvSpPr>
        <p:spPr>
          <a:xfrm>
            <a:off x="352425" y="4800600"/>
            <a:ext cx="6610349" cy="3544700"/>
          </a:xfrm>
          <a:noFill/>
          <a:ln/>
        </p:spPr>
        <p:txBody>
          <a:bodyPr/>
          <a:lstStyle/>
          <a:p>
            <a:pPr defTabSz="914266">
              <a:defRPr/>
            </a:pPr>
            <a:r>
              <a:rPr lang="en-US" sz="1500" dirty="0"/>
              <a:t>The unit of measure for cereal is OZ and is equivalent to 1 ounce of cereal. Women and children participants are prescribed up to 36 ounces of cereal. </a:t>
            </a:r>
          </a:p>
          <a:p>
            <a:pPr defTabSz="914266">
              <a:defRPr/>
            </a:pPr>
            <a:r>
              <a:rPr lang="en-US" sz="1500" dirty="0"/>
              <a:t>A family can purchase a combination of approved brands and sizes up to the amount of ounces of cereal in their food benefit account. </a:t>
            </a:r>
          </a:p>
          <a:p>
            <a:pPr eaLnBrk="1" hangingPunct="1"/>
            <a:endParaRPr lang="en-US" sz="1500" dirty="0"/>
          </a:p>
          <a:p>
            <a:pPr eaLnBrk="1" hangingPunct="1"/>
            <a:r>
              <a:rPr lang="en-US" sz="1500" dirty="0"/>
              <a:t>For example, if a family has 72 oz of breakfast cereal available on their food benefit account, they can purchase three- 12 oz boxes  at their first shopping visit and then two 18 oz boxes at their 2</a:t>
            </a:r>
            <a:r>
              <a:rPr lang="en-US" sz="1500" baseline="30000" dirty="0"/>
              <a:t>nd</a:t>
            </a:r>
            <a:r>
              <a:rPr lang="en-US" sz="1500" dirty="0"/>
              <a:t> shopping visit.  Similarly, a family may purchase one box of cereal at a time until they reach 72 ounces within that month of issuance.</a:t>
            </a:r>
          </a:p>
          <a:p>
            <a:pPr eaLnBrk="1" hangingPunct="1"/>
            <a:endParaRPr lang="en-US" dirty="0"/>
          </a:p>
          <a:p>
            <a:pPr eaLnBrk="1" hangingPunct="1"/>
            <a:r>
              <a:rPr lang="en-US" i="1" dirty="0"/>
              <a:t>Photo</a:t>
            </a:r>
            <a:r>
              <a:rPr lang="en-US" i="1" baseline="0" dirty="0"/>
              <a:t> Credit: DCFW Graphic artist</a:t>
            </a:r>
            <a:endParaRPr lang="en-US" i="1" dirty="0"/>
          </a:p>
        </p:txBody>
      </p:sp>
    </p:spTree>
    <p:extLst>
      <p:ext uri="{BB962C8B-B14F-4D97-AF65-F5344CB8AC3E}">
        <p14:creationId xmlns:p14="http://schemas.microsoft.com/office/powerpoint/2010/main" val="2156566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7"/>
          <p:cNvSpPr>
            <a:spLocks noGrp="1" noChangeArrowheads="1"/>
          </p:cNvSpPr>
          <p:nvPr>
            <p:ph type="sldNum" sz="quarter" idx="5"/>
          </p:nvPr>
        </p:nvSpPr>
        <p:spPr>
          <a:noFill/>
        </p:spPr>
        <p:txBody>
          <a:bodyPr/>
          <a:lstStyle/>
          <a:p>
            <a:fld id="{FB1D33D8-8508-469D-9E2D-C8D6C813C363}" type="slidenum">
              <a:rPr lang="en-US" smtClean="0">
                <a:solidFill>
                  <a:prstClr val="black"/>
                </a:solidFill>
              </a:rPr>
              <a:pPr/>
              <a:t>53</a:t>
            </a:fld>
            <a:endParaRPr lang="en-US" dirty="0">
              <a:solidFill>
                <a:prstClr val="black"/>
              </a:solidFill>
            </a:endParaRPr>
          </a:p>
        </p:txBody>
      </p:sp>
      <p:sp>
        <p:nvSpPr>
          <p:cNvPr id="74756" name="Rectangle 2"/>
          <p:cNvSpPr>
            <a:spLocks noGrp="1" noRot="1" noChangeAspect="1" noChangeArrowheads="1" noTextEdit="1"/>
          </p:cNvSpPr>
          <p:nvPr>
            <p:ph type="sldImg"/>
          </p:nvPr>
        </p:nvSpPr>
        <p:spPr>
          <a:xfrm>
            <a:off x="320675" y="533400"/>
            <a:ext cx="6664325" cy="3748088"/>
          </a:xfrm>
          <a:ln/>
        </p:spPr>
      </p:sp>
      <p:sp>
        <p:nvSpPr>
          <p:cNvPr id="74757" name="Rectangle 3"/>
          <p:cNvSpPr>
            <a:spLocks noGrp="1" noChangeArrowheads="1"/>
          </p:cNvSpPr>
          <p:nvPr>
            <p:ph type="body" idx="1"/>
          </p:nvPr>
        </p:nvSpPr>
        <p:spPr>
          <a:xfrm>
            <a:off x="636104" y="5194092"/>
            <a:ext cx="5852160" cy="3226633"/>
          </a:xfrm>
          <a:noFill/>
          <a:ln/>
        </p:spPr>
        <p:txBody>
          <a:bodyPr/>
          <a:lstStyle/>
          <a:p>
            <a:pPr eaLnBrk="1" hangingPunct="1"/>
            <a:r>
              <a:rPr lang="en-US" sz="1500" dirty="0"/>
              <a:t>There is a minimum inventory requirement for cereal.</a:t>
            </a:r>
          </a:p>
          <a:p>
            <a:pPr eaLnBrk="1" hangingPunct="1"/>
            <a:endParaRPr lang="en-US" sz="1500" dirty="0"/>
          </a:p>
          <a:p>
            <a:pPr marL="177845" indent="-177845">
              <a:buFont typeface="Arial" panose="020B0604020202020204" pitchFamily="34" charset="0"/>
              <a:buChar char="•"/>
            </a:pPr>
            <a:r>
              <a:rPr lang="en-US" sz="1500" dirty="0"/>
              <a:t>Vendors are required to carry a minimum of two types of whole grain cereal. The minimum package size is 12 oz.. and the minimum number of packages you can carry is six. </a:t>
            </a:r>
          </a:p>
          <a:p>
            <a:endParaRPr lang="en-US" b="1" i="1"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9725" y="608013"/>
            <a:ext cx="6635750" cy="3733800"/>
          </a:xfrm>
        </p:spPr>
      </p:sp>
      <p:sp>
        <p:nvSpPr>
          <p:cNvPr id="3" name="Notes Placeholder 2"/>
          <p:cNvSpPr>
            <a:spLocks noGrp="1"/>
          </p:cNvSpPr>
          <p:nvPr>
            <p:ph type="body" idx="1"/>
          </p:nvPr>
        </p:nvSpPr>
        <p:spPr>
          <a:xfrm>
            <a:off x="586753" y="5194092"/>
            <a:ext cx="6142038" cy="3290340"/>
          </a:xfrm>
        </p:spPr>
        <p:txBody>
          <a:bodyPr/>
          <a:lstStyle/>
          <a:p>
            <a:pPr defTabSz="948507">
              <a:defRPr/>
            </a:pPr>
            <a:r>
              <a:rPr lang="en-US" sz="1500" b="1" dirty="0"/>
              <a:t>Only whole grain cereal can count towards minimum inventory. Some non-whole grain cereal which are currently approved on the Authorized Product List, cannot count toward minimum inventory. Examples include, various brands of Corn Flakes, Rice Krispies or other rice cereals, Special K, Corn Chex, and Rice Chex, Cinnamon Chex, and Blueberry Chex.</a:t>
            </a:r>
          </a:p>
          <a:p>
            <a:endParaRPr lang="en-US" dirty="0"/>
          </a:p>
        </p:txBody>
      </p:sp>
      <p:sp>
        <p:nvSpPr>
          <p:cNvPr id="4" name="Slide Number Placeholder 3"/>
          <p:cNvSpPr>
            <a:spLocks noGrp="1"/>
          </p:cNvSpPr>
          <p:nvPr>
            <p:ph type="sldNum" sz="quarter" idx="5"/>
          </p:nvPr>
        </p:nvSpPr>
        <p:spPr>
          <a:xfrm>
            <a:off x="3851267" y="8991602"/>
            <a:ext cx="3451903" cy="513071"/>
          </a:xfrm>
        </p:spPr>
        <p:txBody>
          <a:bodyPr/>
          <a:lstStyle/>
          <a:p>
            <a:fld id="{1D142F51-8B2E-4BFF-8E0F-E8BEB853D015}" type="slidenum">
              <a:rPr lang="en-US" smtClean="0"/>
              <a:pPr/>
              <a:t>54</a:t>
            </a:fld>
            <a:endParaRPr lang="en-US" dirty="0"/>
          </a:p>
        </p:txBody>
      </p:sp>
    </p:spTree>
    <p:extLst>
      <p:ext uri="{BB962C8B-B14F-4D97-AF65-F5344CB8AC3E}">
        <p14:creationId xmlns:p14="http://schemas.microsoft.com/office/powerpoint/2010/main" val="1659581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type="sldNum" sz="quarter" idx="5"/>
          </p:nvPr>
        </p:nvSpPr>
        <p:spPr>
          <a:noFill/>
        </p:spPr>
        <p:txBody>
          <a:bodyPr/>
          <a:lstStyle/>
          <a:p>
            <a:fld id="{B16BF6B6-FA66-438A-910E-71C1460FBCFE}" type="slidenum">
              <a:rPr lang="en-US" smtClean="0">
                <a:solidFill>
                  <a:prstClr val="black"/>
                </a:solidFill>
              </a:rPr>
              <a:pPr/>
              <a:t>55</a:t>
            </a:fld>
            <a:endParaRPr lang="en-US" dirty="0">
              <a:solidFill>
                <a:prstClr val="black"/>
              </a:solidFill>
            </a:endParaRPr>
          </a:p>
        </p:txBody>
      </p:sp>
      <p:sp>
        <p:nvSpPr>
          <p:cNvPr id="76804" name="Rectangle 2"/>
          <p:cNvSpPr>
            <a:spLocks noGrp="1" noRot="1" noChangeAspect="1" noChangeArrowheads="1" noTextEdit="1"/>
          </p:cNvSpPr>
          <p:nvPr>
            <p:ph type="sldImg"/>
          </p:nvPr>
        </p:nvSpPr>
        <p:spPr>
          <a:xfrm>
            <a:off x="393700" y="685800"/>
            <a:ext cx="6526213" cy="3671888"/>
          </a:xfrm>
          <a:ln/>
        </p:spPr>
      </p:sp>
      <p:sp>
        <p:nvSpPr>
          <p:cNvPr id="76805" name="Rectangle 3"/>
          <p:cNvSpPr>
            <a:spLocks noGrp="1" noChangeArrowheads="1"/>
          </p:cNvSpPr>
          <p:nvPr>
            <p:ph type="body" idx="1"/>
          </p:nvPr>
        </p:nvSpPr>
        <p:spPr>
          <a:xfrm>
            <a:off x="730726" y="4800600"/>
            <a:ext cx="5852160" cy="4114800"/>
          </a:xfrm>
          <a:noFill/>
          <a:ln/>
        </p:spPr>
        <p:txBody>
          <a:bodyPr/>
          <a:lstStyle/>
          <a:p>
            <a:pPr eaLnBrk="1" hangingPunct="1"/>
            <a:r>
              <a:rPr lang="en-US" sz="1500" dirty="0"/>
              <a:t>Five whole grain options are available for participants.  Allowed whole-grain products include: </a:t>
            </a:r>
          </a:p>
          <a:p>
            <a:pPr marL="177845" indent="-177845">
              <a:buFont typeface="Arial" panose="020B0604020202020204" pitchFamily="34" charset="0"/>
              <a:buChar char="•"/>
            </a:pPr>
            <a:r>
              <a:rPr lang="en-US" sz="1500" dirty="0"/>
              <a:t>Whole grain/whole wheat bread/Buns/Rolls</a:t>
            </a:r>
          </a:p>
          <a:p>
            <a:pPr marL="177845" indent="-177845">
              <a:buFont typeface="Arial" panose="020B0604020202020204" pitchFamily="34" charset="0"/>
              <a:buChar char="•"/>
            </a:pPr>
            <a:r>
              <a:rPr lang="en-US" sz="1500" dirty="0"/>
              <a:t>brown rice </a:t>
            </a:r>
          </a:p>
          <a:p>
            <a:pPr marL="177845" indent="-177845">
              <a:buFont typeface="Arial" panose="020B0604020202020204" pitchFamily="34" charset="0"/>
              <a:buChar char="•"/>
            </a:pPr>
            <a:r>
              <a:rPr lang="en-US" sz="1500" dirty="0"/>
              <a:t>whole wheat pasta and </a:t>
            </a:r>
          </a:p>
          <a:p>
            <a:pPr marL="177845" indent="-177845">
              <a:buFont typeface="Arial" panose="020B0604020202020204" pitchFamily="34" charset="0"/>
              <a:buChar char="•"/>
            </a:pPr>
            <a:r>
              <a:rPr lang="en-US" sz="1500" dirty="0"/>
              <a:t>whole wheat and soft corn tortillas. </a:t>
            </a:r>
          </a:p>
          <a:p>
            <a:pPr marL="177845" indent="-177845">
              <a:buFont typeface="Arial" panose="020B0604020202020204" pitchFamily="34" charset="0"/>
              <a:buChar char="•"/>
            </a:pPr>
            <a:r>
              <a:rPr lang="en-US" sz="1500" dirty="0"/>
              <a:t>Whole grain Barley</a:t>
            </a:r>
          </a:p>
          <a:p>
            <a:pPr marL="177845" indent="-177845">
              <a:buFont typeface="Arial" panose="020B0604020202020204" pitchFamily="34" charset="0"/>
              <a:buChar char="•"/>
            </a:pPr>
            <a:r>
              <a:rPr lang="en-US" sz="1500" dirty="0"/>
              <a:t>Bulgur</a:t>
            </a:r>
          </a:p>
          <a:p>
            <a:pPr marL="177845" indent="-177845">
              <a:buFont typeface="Arial" panose="020B0604020202020204" pitchFamily="34" charset="0"/>
              <a:buChar char="•"/>
            </a:pPr>
            <a:r>
              <a:rPr lang="en-US" sz="1500" dirty="0"/>
              <a:t>Oats</a:t>
            </a:r>
          </a:p>
          <a:p>
            <a:pPr eaLnBrk="1" hangingPunct="1"/>
            <a:endParaRPr lang="en-US" baseline="0" dirty="0"/>
          </a:p>
          <a:p>
            <a:pPr eaLnBrk="1" hangingPunct="1"/>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7"/>
          <p:cNvSpPr>
            <a:spLocks noGrp="1" noChangeArrowheads="1"/>
          </p:cNvSpPr>
          <p:nvPr>
            <p:ph type="sldNum" sz="quarter" idx="5"/>
          </p:nvPr>
        </p:nvSpPr>
        <p:spPr>
          <a:noFill/>
        </p:spPr>
        <p:txBody>
          <a:bodyPr/>
          <a:lstStyle/>
          <a:p>
            <a:fld id="{818C122A-E6E0-4991-8D12-A67316BAE6DE}" type="slidenum">
              <a:rPr lang="en-US" smtClean="0">
                <a:solidFill>
                  <a:prstClr val="black"/>
                </a:solidFill>
              </a:rPr>
              <a:pPr/>
              <a:t>56</a:t>
            </a:fld>
            <a:endParaRPr lang="en-US" dirty="0">
              <a:solidFill>
                <a:prstClr val="black"/>
              </a:solidFill>
            </a:endParaRPr>
          </a:p>
        </p:txBody>
      </p:sp>
      <p:sp>
        <p:nvSpPr>
          <p:cNvPr id="77828" name="Rectangle 2"/>
          <p:cNvSpPr>
            <a:spLocks noGrp="1" noRot="1" noChangeAspect="1" noChangeArrowheads="1" noTextEdit="1"/>
          </p:cNvSpPr>
          <p:nvPr>
            <p:ph type="sldImg"/>
          </p:nvPr>
        </p:nvSpPr>
        <p:spPr>
          <a:xfrm>
            <a:off x="254000" y="568325"/>
            <a:ext cx="6807200" cy="3829050"/>
          </a:xfrm>
          <a:ln/>
        </p:spPr>
      </p:sp>
      <p:sp>
        <p:nvSpPr>
          <p:cNvPr id="77829" name="Rectangle 3"/>
          <p:cNvSpPr>
            <a:spLocks noGrp="1" noChangeArrowheads="1"/>
          </p:cNvSpPr>
          <p:nvPr>
            <p:ph type="body" idx="1"/>
          </p:nvPr>
        </p:nvSpPr>
        <p:spPr>
          <a:xfrm>
            <a:off x="419100" y="4795358"/>
            <a:ext cx="6477000" cy="3828727"/>
          </a:xfrm>
          <a:noFill/>
          <a:ln/>
        </p:spPr>
        <p:txBody>
          <a:bodyPr/>
          <a:lstStyle/>
          <a:p>
            <a:pPr eaLnBrk="1" hangingPunct="1"/>
            <a:r>
              <a:rPr lang="en-US" sz="1500" dirty="0"/>
              <a:t>Participants are allowed to select an approved loaf of bread/buns/rolls that is 16 ounces and made with only whole wheat flour and/or bromated whole wheat flour for a whole wheat bread/buns/rolls.  </a:t>
            </a:r>
          </a:p>
          <a:p>
            <a:pPr eaLnBrk="1" hangingPunct="1"/>
            <a:r>
              <a:rPr lang="en-US" sz="1500" dirty="0"/>
              <a:t>Breads/Buns/Rolls that contain other flours are not approved.   </a:t>
            </a:r>
          </a:p>
          <a:p>
            <a:pPr eaLnBrk="1" hangingPunct="1"/>
            <a:endParaRPr lang="en-US" i="1" dirty="0"/>
          </a:p>
          <a:p>
            <a:pPr eaLnBrk="1" hangingPunct="1"/>
            <a:r>
              <a:rPr lang="en-US" i="1" dirty="0"/>
              <a:t>Photo Credit: Bread Sliced_Fotolia_7513047.jpg/DCFW Graphic Artist</a:t>
            </a:r>
          </a:p>
          <a:p>
            <a:pPr eaLnBrk="1" hangingPunct="1"/>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effectLst/>
                <a:latin typeface="Segoe UI" panose="020B0502040204020203" pitchFamily="34" charset="0"/>
              </a:rPr>
              <a:t>**As part of NC WIC COVID-19 food package waivers, if a store is out of the 16-ounce approved bread, participant is able to redeem larger size approved bread in Approved Product List as part of waiver.**</a:t>
            </a:r>
            <a:endParaRPr lang="en-US" sz="1500" b="1" dirty="0">
              <a:effectLst/>
              <a:latin typeface="Arial" panose="020B0604020202020204" pitchFamily="34" charset="0"/>
            </a:endParaRPr>
          </a:p>
          <a:p>
            <a:pPr eaLnBrk="1" hangingPunct="1"/>
            <a:endParaRPr lang="en-US" i="1"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7"/>
          <p:cNvSpPr>
            <a:spLocks noGrp="1" noChangeArrowheads="1"/>
          </p:cNvSpPr>
          <p:nvPr>
            <p:ph type="sldNum" sz="quarter" idx="5"/>
          </p:nvPr>
        </p:nvSpPr>
        <p:spPr>
          <a:noFill/>
        </p:spPr>
        <p:txBody>
          <a:bodyPr/>
          <a:lstStyle/>
          <a:p>
            <a:fld id="{70EA42B8-FD49-4A59-8C84-F072BF9A40C3}" type="slidenum">
              <a:rPr lang="en-US" smtClean="0">
                <a:solidFill>
                  <a:prstClr val="black"/>
                </a:solidFill>
              </a:rPr>
              <a:pPr/>
              <a:t>57</a:t>
            </a:fld>
            <a:endParaRPr lang="en-US" dirty="0">
              <a:solidFill>
                <a:prstClr val="black"/>
              </a:solidFill>
            </a:endParaRPr>
          </a:p>
        </p:txBody>
      </p:sp>
      <p:sp>
        <p:nvSpPr>
          <p:cNvPr id="79876" name="Rectangle 2"/>
          <p:cNvSpPr>
            <a:spLocks noGrp="1" noRot="1" noChangeAspect="1" noChangeArrowheads="1" noTextEdit="1"/>
          </p:cNvSpPr>
          <p:nvPr>
            <p:ph type="sldImg"/>
          </p:nvPr>
        </p:nvSpPr>
        <p:spPr>
          <a:xfrm>
            <a:off x="431800" y="685800"/>
            <a:ext cx="6451600" cy="3629025"/>
          </a:xfrm>
          <a:ln/>
        </p:spPr>
      </p:sp>
      <p:sp>
        <p:nvSpPr>
          <p:cNvPr id="79877" name="Rectangle 3"/>
          <p:cNvSpPr>
            <a:spLocks noGrp="1" noChangeArrowheads="1"/>
          </p:cNvSpPr>
          <p:nvPr>
            <p:ph type="body" idx="1"/>
          </p:nvPr>
        </p:nvSpPr>
        <p:spPr>
          <a:xfrm>
            <a:off x="731520" y="4879298"/>
            <a:ext cx="5852160" cy="4320540"/>
          </a:xfrm>
          <a:noFill/>
          <a:ln/>
        </p:spPr>
        <p:txBody>
          <a:bodyPr/>
          <a:lstStyle/>
          <a:p>
            <a:pPr defTabSz="955586">
              <a:defRPr/>
            </a:pPr>
            <a:r>
              <a:rPr lang="en-US" sz="1500" dirty="0"/>
              <a:t>Participants are allowed to select package of tortillas. </a:t>
            </a:r>
          </a:p>
          <a:p>
            <a:pPr defTabSz="955586">
              <a:defRPr/>
            </a:pPr>
            <a:endParaRPr lang="en-US" sz="1500" dirty="0"/>
          </a:p>
          <a:p>
            <a:pPr defTabSz="955586">
              <a:defRPr/>
            </a:pPr>
            <a:r>
              <a:rPr lang="en-US" sz="1500" dirty="0"/>
              <a:t>To be approved, soft corn tortillas must be made from ground masa flour. Whole wheat tortillas must be made from whole wheat flour.</a:t>
            </a:r>
          </a:p>
          <a:p>
            <a:pPr eaLnBrk="1" hangingPunct="1"/>
            <a:endParaRPr lang="en-US" baseline="0" dirty="0"/>
          </a:p>
          <a:p>
            <a:pPr eaLnBrk="1" hangingPunct="1"/>
            <a:endParaRPr lang="en-US" baseline="0" dirty="0"/>
          </a:p>
          <a:p>
            <a:pPr eaLnBrk="1" hangingPunct="1"/>
            <a:r>
              <a:rPr lang="en-US" i="1" baseline="0" dirty="0"/>
              <a:t>Photo Credit: Corn Tortillas_Fotolia_27035299.jpg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631825"/>
            <a:ext cx="6786563" cy="3817938"/>
          </a:xfrm>
        </p:spPr>
      </p:sp>
      <p:sp>
        <p:nvSpPr>
          <p:cNvPr id="3" name="Notes Placeholder 2"/>
          <p:cNvSpPr>
            <a:spLocks noGrp="1"/>
          </p:cNvSpPr>
          <p:nvPr>
            <p:ph type="body" idx="1"/>
          </p:nvPr>
        </p:nvSpPr>
        <p:spPr>
          <a:xfrm>
            <a:off x="731520" y="5115394"/>
            <a:ext cx="5852160" cy="3151869"/>
          </a:xfrm>
        </p:spPr>
        <p:txBody>
          <a:bodyPr/>
          <a:lstStyle/>
          <a:p>
            <a:endParaRPr lang="en-US" sz="1500" dirty="0"/>
          </a:p>
          <a:p>
            <a:r>
              <a:rPr lang="en-US" sz="1500" dirty="0"/>
              <a:t>Stores must carry at least two -16 oz loaves of bread  or two - 16 oz packages of tortillas or 1 loaf bread and 1 package of tortillas to equal 2 in their minimum inventory</a:t>
            </a:r>
          </a:p>
        </p:txBody>
      </p:sp>
      <p:sp>
        <p:nvSpPr>
          <p:cNvPr id="6" name="Slide Number Placeholder 5"/>
          <p:cNvSpPr>
            <a:spLocks noGrp="1"/>
          </p:cNvSpPr>
          <p:nvPr>
            <p:ph type="sldNum" sz="quarter" idx="12"/>
          </p:nvPr>
        </p:nvSpPr>
        <p:spPr/>
        <p:txBody>
          <a:bodyPr/>
          <a:lstStyle/>
          <a:p>
            <a:fld id="{F4D1ED0F-E1B7-4072-BEC1-039668071702}" type="slidenum">
              <a:rPr lang="en-US" smtClean="0"/>
              <a:t>58</a:t>
            </a:fld>
            <a:endParaRPr lang="en-US"/>
          </a:p>
        </p:txBody>
      </p:sp>
    </p:spTree>
    <p:extLst>
      <p:ext uri="{BB962C8B-B14F-4D97-AF65-F5344CB8AC3E}">
        <p14:creationId xmlns:p14="http://schemas.microsoft.com/office/powerpoint/2010/main" val="680590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type="sldNum" sz="quarter" idx="5"/>
          </p:nvPr>
        </p:nvSpPr>
        <p:spPr>
          <a:noFill/>
        </p:spPr>
        <p:txBody>
          <a:bodyPr/>
          <a:lstStyle/>
          <a:p>
            <a:fld id="{4A09805C-29B7-413F-92A7-C978CD16C165}" type="slidenum">
              <a:rPr lang="en-US" smtClean="0">
                <a:solidFill>
                  <a:prstClr val="black"/>
                </a:solidFill>
              </a:rPr>
              <a:pPr/>
              <a:t>59</a:t>
            </a:fld>
            <a:endParaRPr lang="en-US" dirty="0">
              <a:solidFill>
                <a:prstClr val="black"/>
              </a:solidFill>
            </a:endParaRPr>
          </a:p>
        </p:txBody>
      </p:sp>
      <p:sp>
        <p:nvSpPr>
          <p:cNvPr id="78852" name="Rectangle 2"/>
          <p:cNvSpPr>
            <a:spLocks noGrp="1" noRot="1" noChangeAspect="1" noChangeArrowheads="1" noTextEdit="1"/>
          </p:cNvSpPr>
          <p:nvPr>
            <p:ph type="sldImg"/>
          </p:nvPr>
        </p:nvSpPr>
        <p:spPr>
          <a:xfrm>
            <a:off x="309563" y="685800"/>
            <a:ext cx="6696075" cy="3767138"/>
          </a:xfrm>
          <a:ln/>
        </p:spPr>
      </p:sp>
      <p:sp>
        <p:nvSpPr>
          <p:cNvPr id="78853" name="Rectangle 3"/>
          <p:cNvSpPr>
            <a:spLocks noGrp="1" noChangeArrowheads="1"/>
          </p:cNvSpPr>
          <p:nvPr>
            <p:ph type="body" idx="1"/>
          </p:nvPr>
        </p:nvSpPr>
        <p:spPr>
          <a:xfrm>
            <a:off x="381000" y="5023224"/>
            <a:ext cx="6477000" cy="2596776"/>
          </a:xfrm>
          <a:noFill/>
          <a:ln/>
        </p:spPr>
        <p:txBody>
          <a:bodyPr/>
          <a:lstStyle/>
          <a:p>
            <a:pPr eaLnBrk="1" hangingPunct="1"/>
            <a:r>
              <a:rPr lang="en-US" sz="1500" dirty="0"/>
              <a:t>Participants are allowed to select an approved brand of brown rice. Plain, whole grain brown rice that comes in a 14 to 16 </a:t>
            </a:r>
            <a:r>
              <a:rPr lang="en-US" sz="1500" dirty="0" err="1"/>
              <a:t>oz</a:t>
            </a:r>
            <a:r>
              <a:rPr lang="en-US" sz="1500" dirty="0"/>
              <a:t> bag or box continues to be approved. Instant, quick or regular cooking are approved options.  </a:t>
            </a:r>
          </a:p>
          <a:p>
            <a:pPr eaLnBrk="1" hangingPunct="1"/>
            <a:endParaRPr lang="en-US" baseline="0" dirty="0"/>
          </a:p>
          <a:p>
            <a:pPr eaLnBrk="1" hangingPunct="1"/>
            <a:r>
              <a:rPr lang="en-US" dirty="0"/>
              <a:t>(Photo Credit:</a:t>
            </a:r>
            <a:r>
              <a:rPr lang="en-US" baseline="0" dirty="0"/>
              <a:t> </a:t>
            </a:r>
            <a:r>
              <a:rPr lang="en-US" dirty="0"/>
              <a:t>Brown Rice_Fotolia_16759871.jpg)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244475" y="455613"/>
            <a:ext cx="6826250" cy="3840162"/>
          </a:xfrm>
          <a:prstGeom prst="rect">
            <a:avLst/>
          </a:prstGeom>
          <a:ln/>
        </p:spPr>
      </p:sp>
      <p:sp>
        <p:nvSpPr>
          <p:cNvPr id="138244" name="Rectangle 3"/>
          <p:cNvSpPr>
            <a:spLocks noGrp="1" noChangeArrowheads="1"/>
          </p:cNvSpPr>
          <p:nvPr>
            <p:ph type="body" idx="1"/>
          </p:nvPr>
        </p:nvSpPr>
        <p:spPr>
          <a:xfrm>
            <a:off x="381001" y="4465449"/>
            <a:ext cx="6689725" cy="4221352"/>
          </a:xfrm>
          <a:prstGeom prst="rect">
            <a:avLst/>
          </a:prstGeom>
          <a:noFill/>
          <a:ln/>
        </p:spPr>
        <p:txBody>
          <a:bodyPr lIns="104798" tIns="52401" rIns="104798" bIns="52401"/>
          <a:lstStyle/>
          <a:p>
            <a:pPr fontAlgn="auto">
              <a:buFont typeface="Arial" panose="020B0604020202020204" pitchFamily="34" charset="0"/>
              <a:buNone/>
            </a:pPr>
            <a:r>
              <a:rPr lang="en-US" b="0" i="0" dirty="0">
                <a:effectLst/>
              </a:rPr>
              <a:t>WIC serves approximately 6.4 million participants nationwide and improves other health outcomes</a:t>
            </a:r>
          </a:p>
          <a:p>
            <a:pPr marL="742950" lvl="1" indent="-285750" fontAlgn="auto">
              <a:buFont typeface="Arial" panose="020B0604020202020204" pitchFamily="34" charset="0"/>
              <a:buChar char="•"/>
            </a:pPr>
            <a:r>
              <a:rPr lang="en-US" b="0" i="0" dirty="0">
                <a:effectLst/>
              </a:rPr>
              <a:t>Reduced likelihood of adverse birth outcomes</a:t>
            </a:r>
          </a:p>
          <a:p>
            <a:pPr marL="742950" lvl="1" indent="-285750" fontAlgn="auto">
              <a:buFont typeface="Arial" panose="020B0604020202020204" pitchFamily="34" charset="0"/>
              <a:buChar char="•"/>
            </a:pPr>
            <a:r>
              <a:rPr lang="en-US" b="0" i="0" dirty="0">
                <a:effectLst/>
              </a:rPr>
              <a:t>Increased breastfeeding initiation and duration</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marL="498650" lvl="1"/>
            <a:endParaRPr lang="en-US" dirty="0"/>
          </a:p>
        </p:txBody>
      </p:sp>
      <p:sp>
        <p:nvSpPr>
          <p:cNvPr id="2" name="Slide Number Placeholder 1"/>
          <p:cNvSpPr>
            <a:spLocks noGrp="1"/>
          </p:cNvSpPr>
          <p:nvPr>
            <p:ph type="sldNum" sz="quarter" idx="10"/>
          </p:nvPr>
        </p:nvSpPr>
        <p:spPr>
          <a:xfrm>
            <a:off x="3725863" y="9081124"/>
            <a:ext cx="3451558" cy="512056"/>
          </a:xfrm>
          <a:prstGeom prst="rect">
            <a:avLst/>
          </a:prstGeom>
        </p:spPr>
        <p:txBody>
          <a:bodyPr/>
          <a:lstStyle/>
          <a:p>
            <a:fld id="{277FD931-451E-4B36-ABA2-042D5FD0E452}" type="slidenum">
              <a:rPr lang="en-US" smtClean="0"/>
              <a:t>6</a:t>
            </a:fld>
            <a:endParaRPr lang="en-US" dirty="0"/>
          </a:p>
        </p:txBody>
      </p:sp>
    </p:spTree>
    <p:extLst>
      <p:ext uri="{BB962C8B-B14F-4D97-AF65-F5344CB8AC3E}">
        <p14:creationId xmlns:p14="http://schemas.microsoft.com/office/powerpoint/2010/main" val="15641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50888"/>
            <a:ext cx="6375400" cy="3586162"/>
          </a:xfrm>
        </p:spPr>
      </p:sp>
      <p:sp>
        <p:nvSpPr>
          <p:cNvPr id="3" name="Notes Placeholder 2"/>
          <p:cNvSpPr>
            <a:spLocks noGrp="1"/>
          </p:cNvSpPr>
          <p:nvPr>
            <p:ph type="body" idx="1"/>
          </p:nvPr>
        </p:nvSpPr>
        <p:spPr>
          <a:xfrm>
            <a:off x="506476" y="4785615"/>
            <a:ext cx="5852160" cy="3387964"/>
          </a:xfrm>
        </p:spPr>
        <p:txBody>
          <a:bodyPr/>
          <a:lstStyle/>
          <a:p>
            <a:r>
              <a:rPr lang="en-US" sz="1500" dirty="0"/>
              <a:t>The Minimum inventory requirement for brown rice is at least 2 – 14 to 16 oz packages</a:t>
            </a:r>
            <a:r>
              <a:rPr lang="en-US" dirty="0"/>
              <a:t>.</a:t>
            </a:r>
          </a:p>
        </p:txBody>
      </p:sp>
      <p:sp>
        <p:nvSpPr>
          <p:cNvPr id="6" name="Slide Number Placeholder 5"/>
          <p:cNvSpPr>
            <a:spLocks noGrp="1"/>
          </p:cNvSpPr>
          <p:nvPr>
            <p:ph type="sldNum" sz="quarter" idx="12"/>
          </p:nvPr>
        </p:nvSpPr>
        <p:spPr/>
        <p:txBody>
          <a:bodyPr/>
          <a:lstStyle/>
          <a:p>
            <a:fld id="{F4D1ED0F-E1B7-4072-BEC1-039668071702}" type="slidenum">
              <a:rPr lang="en-US" smtClean="0"/>
              <a:t>60</a:t>
            </a:fld>
            <a:endParaRPr lang="en-US"/>
          </a:p>
        </p:txBody>
      </p:sp>
    </p:spTree>
    <p:extLst>
      <p:ext uri="{BB962C8B-B14F-4D97-AF65-F5344CB8AC3E}">
        <p14:creationId xmlns:p14="http://schemas.microsoft.com/office/powerpoint/2010/main" val="2503265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7"/>
          <p:cNvSpPr>
            <a:spLocks noGrp="1" noChangeArrowheads="1"/>
          </p:cNvSpPr>
          <p:nvPr>
            <p:ph type="sldNum" sz="quarter" idx="5"/>
          </p:nvPr>
        </p:nvSpPr>
        <p:spPr>
          <a:noFill/>
        </p:spPr>
        <p:txBody>
          <a:bodyPr/>
          <a:lstStyle/>
          <a:p>
            <a:fld id="{70EA42B8-FD49-4A59-8C84-F072BF9A40C3}" type="slidenum">
              <a:rPr lang="en-US" smtClean="0">
                <a:solidFill>
                  <a:prstClr val="black"/>
                </a:solidFill>
              </a:rPr>
              <a:pPr/>
              <a:t>61</a:t>
            </a:fld>
            <a:endParaRPr lang="en-US" dirty="0">
              <a:solidFill>
                <a:prstClr val="black"/>
              </a:solidFill>
            </a:endParaRPr>
          </a:p>
        </p:txBody>
      </p:sp>
      <p:sp>
        <p:nvSpPr>
          <p:cNvPr id="79876" name="Rectangle 2"/>
          <p:cNvSpPr>
            <a:spLocks noGrp="1" noRot="1" noChangeAspect="1" noChangeArrowheads="1" noTextEdit="1"/>
          </p:cNvSpPr>
          <p:nvPr>
            <p:ph type="sldImg"/>
          </p:nvPr>
        </p:nvSpPr>
        <p:spPr>
          <a:xfrm>
            <a:off x="338138" y="609600"/>
            <a:ext cx="6638925" cy="3733800"/>
          </a:xfrm>
          <a:ln/>
        </p:spPr>
      </p:sp>
      <p:sp>
        <p:nvSpPr>
          <p:cNvPr id="79877" name="Rectangle 3"/>
          <p:cNvSpPr>
            <a:spLocks noGrp="1" noChangeArrowheads="1"/>
          </p:cNvSpPr>
          <p:nvPr>
            <p:ph type="body" idx="1"/>
          </p:nvPr>
        </p:nvSpPr>
        <p:spPr>
          <a:xfrm>
            <a:off x="338137" y="4749303"/>
            <a:ext cx="6638925" cy="4320540"/>
          </a:xfrm>
          <a:noFill/>
          <a:ln/>
        </p:spPr>
        <p:txBody>
          <a:bodyPr/>
          <a:lstStyle/>
          <a:p>
            <a:pPr defTabSz="955586">
              <a:defRPr/>
            </a:pPr>
            <a:r>
              <a:rPr lang="en-US" sz="1500" dirty="0"/>
              <a:t>Like all other items in the whole grains category, participants are allowed to select an approved whole wheat pasta.</a:t>
            </a:r>
          </a:p>
          <a:p>
            <a:pPr defTabSz="955586">
              <a:defRPr/>
            </a:pPr>
            <a:endParaRPr lang="en-US" sz="1500" dirty="0"/>
          </a:p>
          <a:p>
            <a:pPr defTabSz="955586">
              <a:defRPr/>
            </a:pPr>
            <a:r>
              <a:rPr lang="en-US" sz="1500" dirty="0"/>
              <a:t>To be approved the pasta must:</a:t>
            </a:r>
          </a:p>
          <a:p>
            <a:pPr defTabSz="955586">
              <a:defRPr/>
            </a:pPr>
            <a:r>
              <a:rPr lang="en-US" sz="1500" dirty="0"/>
              <a:t>_ conform to the standard of identity</a:t>
            </a:r>
          </a:p>
          <a:p>
            <a:pPr defTabSz="955586">
              <a:defRPr/>
            </a:pPr>
            <a:r>
              <a:rPr lang="en-US" sz="1500" dirty="0"/>
              <a:t>_ have no added sugars, fats, oils or salt</a:t>
            </a:r>
          </a:p>
          <a:p>
            <a:pPr defTabSz="955586">
              <a:defRPr/>
            </a:pPr>
            <a:r>
              <a:rPr lang="en-US" sz="1500" dirty="0"/>
              <a:t>_ whole wheat flour or whole durum wheat flour must be the only flours listed on the ingredient list </a:t>
            </a:r>
          </a:p>
          <a:p>
            <a:pPr defTabSz="955586">
              <a:defRPr/>
            </a:pPr>
            <a:endParaRPr lang="en-US" sz="1500" dirty="0"/>
          </a:p>
          <a:p>
            <a:pPr defTabSz="955586">
              <a:defRPr/>
            </a:pPr>
            <a:r>
              <a:rPr lang="en-US" sz="1500" dirty="0"/>
              <a:t>Any shape pasta that meets the approved criteria is included. There is no minimum inventory requirement for whole wheat pasta.</a:t>
            </a:r>
          </a:p>
          <a:p>
            <a:pPr defTabSz="955586">
              <a:defRPr/>
            </a:pPr>
            <a:endParaRPr lang="en-US" baseline="0" dirty="0"/>
          </a:p>
          <a:p>
            <a:pPr defTabSz="955586">
              <a:defRPr/>
            </a:pPr>
            <a:r>
              <a:rPr lang="en-US" i="1" baseline="0" dirty="0"/>
              <a:t>Photo Credit: Whole wheat Pasta Spaghetti and Penne_Fotolia_92794316_Subscription_XXL.jpg</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type="sldNum" sz="quarter" idx="5"/>
          </p:nvPr>
        </p:nvSpPr>
        <p:spPr>
          <a:noFill/>
        </p:spPr>
        <p:txBody>
          <a:bodyPr/>
          <a:lstStyle/>
          <a:p>
            <a:fld id="{4A09805C-29B7-413F-92A7-C978CD16C165}" type="slidenum">
              <a:rPr lang="en-US" smtClean="0">
                <a:solidFill>
                  <a:prstClr val="black"/>
                </a:solidFill>
              </a:rPr>
              <a:pPr/>
              <a:t>62</a:t>
            </a:fld>
            <a:endParaRPr lang="en-US" dirty="0">
              <a:solidFill>
                <a:prstClr val="black"/>
              </a:solidFill>
            </a:endParaRPr>
          </a:p>
        </p:txBody>
      </p:sp>
      <p:sp>
        <p:nvSpPr>
          <p:cNvPr id="78852" name="Rectangle 2"/>
          <p:cNvSpPr>
            <a:spLocks noGrp="1" noRot="1" noChangeAspect="1" noChangeArrowheads="1" noTextEdit="1"/>
          </p:cNvSpPr>
          <p:nvPr>
            <p:ph type="sldImg"/>
          </p:nvPr>
        </p:nvSpPr>
        <p:spPr>
          <a:xfrm>
            <a:off x="414338" y="609600"/>
            <a:ext cx="6486525" cy="3649663"/>
          </a:xfrm>
          <a:ln/>
        </p:spPr>
      </p:sp>
      <p:sp>
        <p:nvSpPr>
          <p:cNvPr id="78853" name="Rectangle 3"/>
          <p:cNvSpPr>
            <a:spLocks noGrp="1" noChangeArrowheads="1"/>
          </p:cNvSpPr>
          <p:nvPr>
            <p:ph type="body" idx="1"/>
          </p:nvPr>
        </p:nvSpPr>
        <p:spPr>
          <a:xfrm>
            <a:off x="414338" y="5023224"/>
            <a:ext cx="6312465" cy="3130176"/>
          </a:xfrm>
          <a:noFill/>
          <a:ln/>
        </p:spPr>
        <p:txBody>
          <a:bodyPr/>
          <a:lstStyle/>
          <a:p>
            <a:pPr eaLnBrk="1" hangingPunct="1"/>
            <a:r>
              <a:rPr lang="en-US" sz="1500" dirty="0"/>
              <a:t>Participants are allowed to select an approved brand of whole grain barley/Bulgur or Oats. Plain, whole grain barley/Bulgur or Oats that comes in a 14 to 16 oz bag or box continues to be approved. Instant, quick or regular cooking are approved options.  </a:t>
            </a:r>
          </a:p>
          <a:p>
            <a:pPr eaLnBrk="1" hangingPunct="1"/>
            <a:endParaRPr lang="en-US" baseline="0" dirty="0"/>
          </a:p>
          <a:p>
            <a:pPr eaLnBrk="1" hangingPunct="1"/>
            <a:r>
              <a:rPr lang="en-US" i="1" dirty="0"/>
              <a:t>Photo Credit:</a:t>
            </a:r>
            <a:r>
              <a:rPr lang="en-US" i="1" baseline="0" dirty="0"/>
              <a:t> DCFW Graphic Artist</a:t>
            </a:r>
            <a:endParaRPr lang="en-US" i="1" dirty="0"/>
          </a:p>
        </p:txBody>
      </p:sp>
    </p:spTree>
    <p:extLst>
      <p:ext uri="{BB962C8B-B14F-4D97-AF65-F5344CB8AC3E}">
        <p14:creationId xmlns:p14="http://schemas.microsoft.com/office/powerpoint/2010/main" val="29874169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type="sldNum" sz="quarter" idx="5"/>
          </p:nvPr>
        </p:nvSpPr>
        <p:spPr>
          <a:noFill/>
        </p:spPr>
        <p:txBody>
          <a:bodyPr/>
          <a:lstStyle/>
          <a:p>
            <a:fld id="{B16BF6B6-FA66-438A-910E-71C1460FBCFE}" type="slidenum">
              <a:rPr lang="en-US" smtClean="0">
                <a:solidFill>
                  <a:prstClr val="black"/>
                </a:solidFill>
              </a:rPr>
              <a:pPr/>
              <a:t>63</a:t>
            </a:fld>
            <a:endParaRPr lang="en-US" dirty="0">
              <a:solidFill>
                <a:prstClr val="black"/>
              </a:solidFill>
            </a:endParaRPr>
          </a:p>
        </p:txBody>
      </p:sp>
      <p:sp>
        <p:nvSpPr>
          <p:cNvPr id="76804" name="Rectangle 2"/>
          <p:cNvSpPr>
            <a:spLocks noGrp="1" noRot="1" noChangeAspect="1" noChangeArrowheads="1" noTextEdit="1"/>
          </p:cNvSpPr>
          <p:nvPr>
            <p:ph type="sldImg"/>
          </p:nvPr>
        </p:nvSpPr>
        <p:spPr>
          <a:xfrm>
            <a:off x="500063" y="381000"/>
            <a:ext cx="6418262" cy="3611563"/>
          </a:xfrm>
          <a:ln/>
        </p:spPr>
      </p:sp>
      <p:sp>
        <p:nvSpPr>
          <p:cNvPr id="76805" name="Rectangle 3"/>
          <p:cNvSpPr>
            <a:spLocks noGrp="1" noChangeArrowheads="1"/>
          </p:cNvSpPr>
          <p:nvPr>
            <p:ph type="body" idx="1"/>
          </p:nvPr>
        </p:nvSpPr>
        <p:spPr>
          <a:xfrm>
            <a:off x="500063" y="4380077"/>
            <a:ext cx="6418262" cy="4320540"/>
          </a:xfrm>
          <a:noFill/>
          <a:ln/>
        </p:spPr>
        <p:txBody>
          <a:bodyPr/>
          <a:lstStyle/>
          <a:p>
            <a:pPr defTabSz="914266">
              <a:defRPr/>
            </a:pPr>
            <a:r>
              <a:rPr lang="en-US" sz="1500" dirty="0"/>
              <a:t>The unit of measure for whole grains is OZ which is equivalent to one ounce of whole grain of choice. Women and children participants are prescribed up to 32 ounces of whole grains and can purchase a combination of items from the whole grain category. The subcategory for whole grains default in the food prescription in Crossroads allows participants a choice of brown rice, corn or whole wheat tortillas, bread and pasta when shopping. Participants will make this choice at the store </a:t>
            </a:r>
          </a:p>
          <a:p>
            <a:pPr defTabSz="914266">
              <a:defRPr/>
            </a:pPr>
            <a:endParaRPr lang="en-US" sz="1500" dirty="0"/>
          </a:p>
          <a:p>
            <a:pPr defTabSz="914266">
              <a:defRPr/>
            </a:pPr>
            <a:r>
              <a:rPr lang="en-US" sz="1500" dirty="0"/>
              <a:t>For example, a family can purchase up to 80 oz of whole grains during their month to spend. Mom makes 5 trips to the grocery store and chooses one of each whole grain to equal 80 total ounces of whole grain. </a:t>
            </a:r>
          </a:p>
          <a:p>
            <a:pPr defTabSz="914266">
              <a:defRPr/>
            </a:pPr>
            <a:endParaRPr lang="en-US" sz="1500" dirty="0"/>
          </a:p>
          <a:p>
            <a:pPr eaLnBrk="1" hangingPunct="1"/>
            <a:r>
              <a:rPr lang="en-US" i="1" dirty="0"/>
              <a:t>Photo credit: DCFW Graphic Artist</a:t>
            </a:r>
          </a:p>
          <a:p>
            <a:pPr eaLnBrk="1" hangingPunct="1"/>
            <a:endParaRPr lang="en-US"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36291746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7"/>
          <p:cNvSpPr>
            <a:spLocks noGrp="1" noChangeArrowheads="1"/>
          </p:cNvSpPr>
          <p:nvPr>
            <p:ph type="sldNum" sz="quarter" idx="5"/>
          </p:nvPr>
        </p:nvSpPr>
        <p:spPr>
          <a:noFill/>
        </p:spPr>
        <p:txBody>
          <a:bodyPr/>
          <a:lstStyle/>
          <a:p>
            <a:fld id="{16064B2C-DE32-45F8-ACC0-8CAE1875816A}" type="slidenum">
              <a:rPr lang="en-US" smtClean="0">
                <a:solidFill>
                  <a:prstClr val="black"/>
                </a:solidFill>
              </a:rPr>
              <a:pPr/>
              <a:t>64</a:t>
            </a:fld>
            <a:endParaRPr lang="en-US" dirty="0">
              <a:solidFill>
                <a:prstClr val="black"/>
              </a:solidFill>
            </a:endParaRPr>
          </a:p>
        </p:txBody>
      </p:sp>
      <p:sp>
        <p:nvSpPr>
          <p:cNvPr id="65540" name="Rectangle 2"/>
          <p:cNvSpPr>
            <a:spLocks noGrp="1" noRot="1" noChangeAspect="1" noChangeArrowheads="1" noTextEdit="1"/>
          </p:cNvSpPr>
          <p:nvPr>
            <p:ph type="sldImg"/>
          </p:nvPr>
        </p:nvSpPr>
        <p:spPr>
          <a:xfrm>
            <a:off x="336550" y="609600"/>
            <a:ext cx="6642100" cy="3736975"/>
          </a:xfrm>
          <a:ln/>
        </p:spPr>
      </p:sp>
      <p:sp>
        <p:nvSpPr>
          <p:cNvPr id="65541" name="Rectangle 3"/>
          <p:cNvSpPr>
            <a:spLocks noGrp="1" noChangeArrowheads="1"/>
          </p:cNvSpPr>
          <p:nvPr>
            <p:ph type="body" idx="1"/>
          </p:nvPr>
        </p:nvSpPr>
        <p:spPr>
          <a:xfrm>
            <a:off x="336550" y="5038964"/>
            <a:ext cx="6521450" cy="3190636"/>
          </a:xfrm>
          <a:noFill/>
          <a:ln/>
        </p:spPr>
        <p:txBody>
          <a:bodyPr/>
          <a:lstStyle/>
          <a:p>
            <a:pPr eaLnBrk="1" hangingPunct="1"/>
            <a:r>
              <a:rPr lang="en-US" sz="1500" b="1" dirty="0"/>
              <a:t>Participants are allowed to select an approved brand of chicken eggs in one-dozen size container when included in their food benefits. Participants may choose different sizes and grades and may choose from brown eggs as well as the listed specialty eggs. Participants are no longer required to purchase the least expensive brand of eggs.</a:t>
            </a:r>
          </a:p>
          <a:p>
            <a:pPr eaLnBrk="1" hangingPunct="1"/>
            <a:endParaRPr lang="en-US" b="1" i="1" dirty="0"/>
          </a:p>
          <a:p>
            <a:pPr eaLnBrk="1" hangingPunct="1"/>
            <a:r>
              <a:rPr lang="en-US" b="0" i="1" dirty="0"/>
              <a:t>Photo</a:t>
            </a:r>
            <a:r>
              <a:rPr lang="en-US" b="0" i="1" baseline="0" dirty="0"/>
              <a:t> Credit: Eggs2_Fotolia_22337316.jpg</a:t>
            </a:r>
            <a:endParaRPr lang="en-US" b="0" i="1"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7"/>
          <p:cNvSpPr>
            <a:spLocks noGrp="1" noChangeArrowheads="1"/>
          </p:cNvSpPr>
          <p:nvPr>
            <p:ph type="sldNum" sz="quarter" idx="5"/>
          </p:nvPr>
        </p:nvSpPr>
        <p:spPr>
          <a:noFill/>
        </p:spPr>
        <p:txBody>
          <a:bodyPr/>
          <a:lstStyle/>
          <a:p>
            <a:fld id="{223057B5-B879-4E08-AB9A-EC41B61BE9B9}" type="slidenum">
              <a:rPr lang="en-US" smtClean="0">
                <a:solidFill>
                  <a:prstClr val="black"/>
                </a:solidFill>
              </a:rPr>
              <a:pPr/>
              <a:t>65</a:t>
            </a:fld>
            <a:endParaRPr lang="en-US" dirty="0">
              <a:solidFill>
                <a:prstClr val="black"/>
              </a:solidFill>
            </a:endParaRPr>
          </a:p>
        </p:txBody>
      </p:sp>
      <p:sp>
        <p:nvSpPr>
          <p:cNvPr id="66564" name="Rectangle 2"/>
          <p:cNvSpPr>
            <a:spLocks noGrp="1" noRot="1" noChangeAspect="1" noChangeArrowheads="1" noTextEdit="1"/>
          </p:cNvSpPr>
          <p:nvPr>
            <p:ph type="sldImg"/>
          </p:nvPr>
        </p:nvSpPr>
        <p:spPr>
          <a:xfrm>
            <a:off x="441325" y="609600"/>
            <a:ext cx="6527800" cy="3671888"/>
          </a:xfrm>
          <a:ln/>
        </p:spPr>
      </p:sp>
      <p:sp>
        <p:nvSpPr>
          <p:cNvPr id="66565" name="Rectangle 3"/>
          <p:cNvSpPr>
            <a:spLocks noGrp="1" noChangeArrowheads="1"/>
          </p:cNvSpPr>
          <p:nvPr>
            <p:ph type="body" idx="1"/>
          </p:nvPr>
        </p:nvSpPr>
        <p:spPr>
          <a:xfrm>
            <a:off x="731520" y="5075286"/>
            <a:ext cx="5852160" cy="4320540"/>
          </a:xfrm>
          <a:noFill/>
          <a:ln/>
        </p:spPr>
        <p:txBody>
          <a:bodyPr/>
          <a:lstStyle/>
          <a:p>
            <a:pPr eaLnBrk="1" hangingPunct="1"/>
            <a:r>
              <a:rPr lang="en-US" sz="1500" dirty="0"/>
              <a:t>There is a minimum inventory requirement for eggs</a:t>
            </a:r>
          </a:p>
          <a:p>
            <a:pPr eaLnBrk="1" hangingPunct="1"/>
            <a:endParaRPr lang="en-US" sz="1500" dirty="0"/>
          </a:p>
          <a:p>
            <a:pPr marL="177845" indent="-177845">
              <a:buFont typeface="Arial" panose="020B0604020202020204" pitchFamily="34" charset="0"/>
              <a:buChar char="•"/>
            </a:pPr>
            <a:r>
              <a:rPr lang="en-US" sz="1500" dirty="0"/>
              <a:t>There must be at least two (2)  one-dozen size containers of </a:t>
            </a:r>
            <a:r>
              <a:rPr lang="en-US" sz="1500" b="1" dirty="0"/>
              <a:t>grade A, large white chicken eggs to fulfill the minimum inventory requirement</a:t>
            </a:r>
            <a:r>
              <a:rPr lang="en-US" sz="1500" dirty="0"/>
              <a:t>.</a:t>
            </a:r>
          </a:p>
          <a:p>
            <a:pPr eaLnBrk="1" hangingPunct="1"/>
            <a:endParaRPr lang="en-US" dirty="0"/>
          </a:p>
          <a:p>
            <a:pPr eaLnBrk="1" hangingPunct="1"/>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Grp="1" noChangeArrowheads="1"/>
          </p:cNvSpPr>
          <p:nvPr>
            <p:ph type="sldNum" sz="quarter" idx="5"/>
          </p:nvPr>
        </p:nvSpPr>
        <p:spPr>
          <a:noFill/>
        </p:spPr>
        <p:txBody>
          <a:bodyPr/>
          <a:lstStyle/>
          <a:p>
            <a:fld id="{F8170A71-4230-446E-ACC7-01D1A47A48DB}" type="slidenum">
              <a:rPr lang="en-US" smtClean="0">
                <a:solidFill>
                  <a:prstClr val="black"/>
                </a:solidFill>
              </a:rPr>
              <a:pPr/>
              <a:t>66</a:t>
            </a:fld>
            <a:endParaRPr lang="en-US" dirty="0">
              <a:solidFill>
                <a:prstClr val="black"/>
              </a:solidFill>
            </a:endParaRPr>
          </a:p>
        </p:txBody>
      </p:sp>
      <p:sp>
        <p:nvSpPr>
          <p:cNvPr id="83972" name="Rectangle 2"/>
          <p:cNvSpPr>
            <a:spLocks noGrp="1" noRot="1" noChangeAspect="1" noChangeArrowheads="1" noTextEdit="1"/>
          </p:cNvSpPr>
          <p:nvPr>
            <p:ph type="sldImg"/>
          </p:nvPr>
        </p:nvSpPr>
        <p:spPr>
          <a:xfrm>
            <a:off x="406400" y="457200"/>
            <a:ext cx="6502400" cy="3657600"/>
          </a:xfrm>
          <a:ln/>
        </p:spPr>
      </p:sp>
      <p:sp>
        <p:nvSpPr>
          <p:cNvPr id="83973" name="Rectangle 3"/>
          <p:cNvSpPr>
            <a:spLocks noGrp="1" noChangeArrowheads="1"/>
          </p:cNvSpPr>
          <p:nvPr>
            <p:ph type="body" idx="1"/>
          </p:nvPr>
        </p:nvSpPr>
        <p:spPr>
          <a:xfrm>
            <a:off x="369824" y="4746255"/>
            <a:ext cx="6502400" cy="3788145"/>
          </a:xfrm>
          <a:noFill/>
          <a:ln/>
        </p:spPr>
        <p:txBody>
          <a:bodyPr/>
          <a:lstStyle/>
          <a:p>
            <a:pPr eaLnBrk="1" hangingPunct="1"/>
            <a:r>
              <a:rPr lang="en-US" sz="1500" dirty="0"/>
              <a:t>Dry and canned beans, peas and lentils continue to be approved. </a:t>
            </a:r>
          </a:p>
          <a:p>
            <a:pPr eaLnBrk="1" hangingPunct="1"/>
            <a:endParaRPr lang="en-US" sz="1500" dirty="0"/>
          </a:p>
          <a:p>
            <a:pPr eaLnBrk="1" hangingPunct="1"/>
            <a:r>
              <a:rPr lang="en-US" sz="1500" dirty="0"/>
              <a:t>Both types must be plain, unseasoned mature beans, peas, and lentils. Organic is an allowable option.</a:t>
            </a:r>
          </a:p>
          <a:p>
            <a:pPr eaLnBrk="1" hangingPunct="1"/>
            <a:endParaRPr lang="en-US" sz="1500" dirty="0"/>
          </a:p>
          <a:p>
            <a:pPr eaLnBrk="1" hangingPunct="1"/>
            <a:r>
              <a:rPr lang="en-US" sz="1500" dirty="0"/>
              <a:t>Please note that frozen mature beans, peas, and lentils are not approved as a </a:t>
            </a:r>
            <a:r>
              <a:rPr lang="en-US" sz="1500" b="1" dirty="0"/>
              <a:t>legume</a:t>
            </a:r>
            <a:r>
              <a:rPr lang="en-US" sz="1500" dirty="0"/>
              <a:t>; however, frozen varieties are approved when using the cash-value benefit for redemption.</a:t>
            </a:r>
          </a:p>
          <a:p>
            <a:pPr eaLnBrk="1" hangingPunct="1"/>
            <a:endParaRPr lang="en-US" dirty="0"/>
          </a:p>
          <a:p>
            <a:pPr eaLnBrk="1" hangingPunct="1"/>
            <a:endParaRPr lang="en-US" baseline="0" dirty="0"/>
          </a:p>
          <a:p>
            <a:pPr eaLnBrk="1" hangingPunct="1"/>
            <a:r>
              <a:rPr lang="en-US" i="1" baseline="0" dirty="0"/>
              <a:t>Photo Credit: Vegetables on Wooden Spoon on white background_ Fotolia_77226525_Subscription_XXL.jpg</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533400"/>
            <a:ext cx="6545263" cy="3683000"/>
          </a:xfrm>
        </p:spPr>
      </p:sp>
      <p:sp>
        <p:nvSpPr>
          <p:cNvPr id="3" name="Notes Placeholder 2"/>
          <p:cNvSpPr>
            <a:spLocks noGrp="1"/>
          </p:cNvSpPr>
          <p:nvPr>
            <p:ph type="body" idx="1"/>
          </p:nvPr>
        </p:nvSpPr>
        <p:spPr>
          <a:xfrm>
            <a:off x="411606" y="4716780"/>
            <a:ext cx="6517831" cy="3512820"/>
          </a:xfrm>
        </p:spPr>
        <p:txBody>
          <a:bodyPr/>
          <a:lstStyle/>
          <a:p>
            <a:r>
              <a:rPr lang="en-US" sz="1500" dirty="0"/>
              <a:t>Again, only mature beans, peas and lentils, canned and dry are approved.  Examples of mature beans, peas and lentils are listed on the slide. </a:t>
            </a:r>
          </a:p>
          <a:p>
            <a:endParaRPr lang="en-US" sz="1500" dirty="0"/>
          </a:p>
          <a:p>
            <a:r>
              <a:rPr lang="en-US" sz="1500" dirty="0"/>
              <a:t>Please note that green beans and peas are not mature beans and peas; therefore, they are not allowed as a legume.</a:t>
            </a:r>
          </a:p>
          <a:p>
            <a:endParaRPr lang="en-US" sz="1500" dirty="0"/>
          </a:p>
          <a:p>
            <a:r>
              <a:rPr lang="en-US" sz="1500" dirty="0"/>
              <a:t>There are, however, varieties of green beans and peas which are allowed to be purchased using the cash value benefit.  We will talk more about what is approved cash value benefits later in the presentation, but for now this list may provide some clarity.</a:t>
            </a:r>
          </a:p>
          <a:p>
            <a:pPr eaLnBrk="1" hangingPunct="1"/>
            <a:endParaRPr lang="en-US" dirty="0"/>
          </a:p>
        </p:txBody>
      </p:sp>
      <p:sp>
        <p:nvSpPr>
          <p:cNvPr id="5" name="Slide Number Placeholder 4"/>
          <p:cNvSpPr>
            <a:spLocks noGrp="1"/>
          </p:cNvSpPr>
          <p:nvPr>
            <p:ph type="sldNum" sz="quarter" idx="11"/>
          </p:nvPr>
        </p:nvSpPr>
        <p:spPr/>
        <p:txBody>
          <a:bodyPr/>
          <a:lstStyle/>
          <a:p>
            <a:fld id="{F4D1ED0F-E1B7-4072-BEC1-039668071702}" type="slidenum">
              <a:rPr lang="en-US" smtClean="0"/>
              <a:t>67</a:t>
            </a:fld>
            <a:endParaRPr lang="en-US"/>
          </a:p>
        </p:txBody>
      </p:sp>
    </p:spTree>
    <p:extLst>
      <p:ext uri="{BB962C8B-B14F-4D97-AF65-F5344CB8AC3E}">
        <p14:creationId xmlns:p14="http://schemas.microsoft.com/office/powerpoint/2010/main" val="8644028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7"/>
          <p:cNvSpPr>
            <a:spLocks noGrp="1" noChangeArrowheads="1"/>
          </p:cNvSpPr>
          <p:nvPr>
            <p:ph type="sldNum" sz="quarter" idx="5"/>
          </p:nvPr>
        </p:nvSpPr>
        <p:spPr>
          <a:noFill/>
        </p:spPr>
        <p:txBody>
          <a:bodyPr/>
          <a:lstStyle/>
          <a:p>
            <a:fld id="{C0A1F86F-76FD-4518-ADFE-DD0E3B4B03DC}" type="slidenum">
              <a:rPr lang="en-US" smtClean="0">
                <a:solidFill>
                  <a:prstClr val="black"/>
                </a:solidFill>
              </a:rPr>
              <a:pPr/>
              <a:t>68</a:t>
            </a:fld>
            <a:endParaRPr lang="en-US" dirty="0">
              <a:solidFill>
                <a:prstClr val="black"/>
              </a:solidFill>
            </a:endParaRPr>
          </a:p>
        </p:txBody>
      </p:sp>
      <p:sp>
        <p:nvSpPr>
          <p:cNvPr id="84996" name="Rectangle 2"/>
          <p:cNvSpPr>
            <a:spLocks noGrp="1" noRot="1" noChangeAspect="1" noChangeArrowheads="1" noTextEdit="1"/>
          </p:cNvSpPr>
          <p:nvPr>
            <p:ph type="sldImg"/>
          </p:nvPr>
        </p:nvSpPr>
        <p:spPr>
          <a:xfrm>
            <a:off x="320675" y="533400"/>
            <a:ext cx="6673850" cy="3754438"/>
          </a:xfrm>
          <a:ln/>
        </p:spPr>
      </p:sp>
      <p:sp>
        <p:nvSpPr>
          <p:cNvPr id="84997" name="Rectangle 3"/>
          <p:cNvSpPr>
            <a:spLocks noGrp="1" noChangeArrowheads="1"/>
          </p:cNvSpPr>
          <p:nvPr>
            <p:ph type="body" idx="1"/>
          </p:nvPr>
        </p:nvSpPr>
        <p:spPr>
          <a:xfrm>
            <a:off x="320675" y="4747260"/>
            <a:ext cx="6673850" cy="4320540"/>
          </a:xfrm>
          <a:noFill/>
          <a:ln/>
        </p:spPr>
        <p:txBody>
          <a:bodyPr/>
          <a:lstStyle/>
          <a:p>
            <a:pPr eaLnBrk="1" hangingPunct="1"/>
            <a:r>
              <a:rPr lang="en-US" sz="1500" dirty="0"/>
              <a:t>There is a minimum inventory requirement for dry beans, peas and lentils, BUT not for canned.</a:t>
            </a:r>
          </a:p>
          <a:p>
            <a:pPr eaLnBrk="1" hangingPunct="1"/>
            <a:endParaRPr lang="en-US" sz="1500" dirty="0"/>
          </a:p>
          <a:p>
            <a:pPr defTabSz="948507">
              <a:defRPr/>
            </a:pPr>
            <a:r>
              <a:rPr lang="en-US" sz="1500" dirty="0"/>
              <a:t>Only one (1) approved type of beans, peas or lentils is required, and there must be at least two (2) one-pound packages.  </a:t>
            </a:r>
          </a:p>
          <a:p>
            <a:pPr eaLnBrk="1" hangingPunct="1"/>
            <a:endParaRPr lang="en-US" sz="1500" dirty="0"/>
          </a:p>
          <a:p>
            <a:pPr eaLnBrk="1" hangingPunct="1"/>
            <a:r>
              <a:rPr lang="en-US" sz="1500" dirty="0"/>
              <a:t>Canned green beans and peas are </a:t>
            </a:r>
            <a:r>
              <a:rPr lang="en-US" sz="1500" b="1" dirty="0"/>
              <a:t>NOT</a:t>
            </a:r>
            <a:r>
              <a:rPr lang="en-US" sz="1500" dirty="0"/>
              <a:t> dry beans or peas and </a:t>
            </a:r>
            <a:r>
              <a:rPr lang="en-US" sz="1500" b="1" dirty="0"/>
              <a:t>CANNOT</a:t>
            </a:r>
            <a:r>
              <a:rPr lang="en-US" sz="1500" dirty="0"/>
              <a:t> be counted for minimum inventory in this category.</a:t>
            </a:r>
          </a:p>
          <a:p>
            <a:pPr eaLnBrk="1" hangingPunct="1"/>
            <a:endParaRPr lang="en-US" sz="1500" dirty="0"/>
          </a:p>
          <a:p>
            <a:pPr eaLnBrk="1" hangingPunct="1"/>
            <a:r>
              <a:rPr lang="en-US" sz="1500" dirty="0"/>
              <a:t>Also,  frozen mature legumes cannot be counted for minimum inventory. </a:t>
            </a:r>
          </a:p>
          <a:p>
            <a:pPr eaLnBrk="1" hangingPunct="1"/>
            <a:endParaRPr lang="en-US" dirty="0"/>
          </a:p>
          <a:p>
            <a:pPr eaLnBrk="1" hangingPunct="1"/>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7"/>
          <p:cNvSpPr>
            <a:spLocks noGrp="1" noChangeArrowheads="1"/>
          </p:cNvSpPr>
          <p:nvPr>
            <p:ph type="sldNum" sz="quarter" idx="5"/>
          </p:nvPr>
        </p:nvSpPr>
        <p:spPr>
          <a:noFill/>
        </p:spPr>
        <p:txBody>
          <a:bodyPr/>
          <a:lstStyle/>
          <a:p>
            <a:fld id="{88CA63E9-3C6F-4251-84DE-BC19B282ECBA}" type="slidenum">
              <a:rPr lang="en-US" smtClean="0">
                <a:solidFill>
                  <a:prstClr val="black"/>
                </a:solidFill>
              </a:rPr>
              <a:pPr/>
              <a:t>69</a:t>
            </a:fld>
            <a:endParaRPr lang="en-US" dirty="0">
              <a:solidFill>
                <a:prstClr val="black"/>
              </a:solidFill>
            </a:endParaRPr>
          </a:p>
        </p:txBody>
      </p:sp>
      <p:sp>
        <p:nvSpPr>
          <p:cNvPr id="87044" name="Rectangle 2"/>
          <p:cNvSpPr>
            <a:spLocks noGrp="1" noRot="1" noChangeAspect="1" noChangeArrowheads="1" noTextEdit="1"/>
          </p:cNvSpPr>
          <p:nvPr>
            <p:ph type="sldImg"/>
          </p:nvPr>
        </p:nvSpPr>
        <p:spPr>
          <a:xfrm>
            <a:off x="304800" y="658813"/>
            <a:ext cx="6553200" cy="3687762"/>
          </a:xfrm>
          <a:ln/>
        </p:spPr>
      </p:sp>
      <p:sp>
        <p:nvSpPr>
          <p:cNvPr id="87045" name="Rectangle 3"/>
          <p:cNvSpPr>
            <a:spLocks noGrp="1" noChangeArrowheads="1"/>
          </p:cNvSpPr>
          <p:nvPr>
            <p:ph type="body" idx="1"/>
          </p:nvPr>
        </p:nvSpPr>
        <p:spPr>
          <a:xfrm>
            <a:off x="286512" y="4953000"/>
            <a:ext cx="6553200" cy="2950606"/>
          </a:xfrm>
          <a:noFill/>
          <a:ln/>
        </p:spPr>
        <p:txBody>
          <a:bodyPr/>
          <a:lstStyle/>
          <a:p>
            <a:pPr eaLnBrk="1" hangingPunct="1"/>
            <a:r>
              <a:rPr lang="en-US" sz="1500" dirty="0"/>
              <a:t>Peanut butter continues to be approved in the 16-to-18-ounce container. A variety of types of peanut butter are available. </a:t>
            </a:r>
          </a:p>
          <a:p>
            <a:pPr eaLnBrk="1" hangingPunct="1"/>
            <a:endParaRPr lang="en-US" dirty="0"/>
          </a:p>
          <a:p>
            <a:pPr eaLnBrk="1" hangingPunct="1"/>
            <a:r>
              <a:rPr lang="en-US" i="1" dirty="0"/>
              <a:t>Photo Credit: An open Jar of Peanut Butter with Spoon_Fotolia_40556509_Subscription_XL.jpg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47600" y="8991601"/>
            <a:ext cx="3451558" cy="512056"/>
          </a:xfrm>
          <a:prstGeom prst="rect">
            <a:avLst/>
          </a:prstGeom>
          <a:ln/>
        </p:spPr>
        <p:txBody>
          <a:bodyPr/>
          <a:lstStyle/>
          <a:p>
            <a:fld id="{8551D1D1-1917-45B6-8408-725B15052D62}" type="slidenum">
              <a:rPr lang="en-US"/>
              <a:pPr/>
              <a:t>7</a:t>
            </a:fld>
            <a:endParaRPr lang="en-US" dirty="0"/>
          </a:p>
        </p:txBody>
      </p:sp>
      <p:sp>
        <p:nvSpPr>
          <p:cNvPr id="102403" name="Rectangle 2"/>
          <p:cNvSpPr>
            <a:spLocks noGrp="1" noRot="1" noChangeAspect="1" noChangeArrowheads="1" noTextEdit="1"/>
          </p:cNvSpPr>
          <p:nvPr>
            <p:ph type="sldImg"/>
          </p:nvPr>
        </p:nvSpPr>
        <p:spPr>
          <a:xfrm>
            <a:off x="190500" y="455613"/>
            <a:ext cx="6934200" cy="3900487"/>
          </a:xfrm>
          <a:prstGeom prst="rect">
            <a:avLst/>
          </a:prstGeom>
          <a:ln/>
        </p:spPr>
      </p:sp>
      <p:sp>
        <p:nvSpPr>
          <p:cNvPr id="102404" name="Rectangle 3"/>
          <p:cNvSpPr>
            <a:spLocks noGrp="1" noChangeArrowheads="1"/>
          </p:cNvSpPr>
          <p:nvPr>
            <p:ph type="body" idx="1"/>
          </p:nvPr>
        </p:nvSpPr>
        <p:spPr>
          <a:xfrm>
            <a:off x="304801" y="4939197"/>
            <a:ext cx="6664691" cy="2694544"/>
          </a:xfrm>
          <a:prstGeom prst="rect">
            <a:avLst/>
          </a:prstGeom>
        </p:spPr>
        <p:txBody>
          <a:bodyPr lIns="105667" tIns="52832" rIns="105667" bIns="52832"/>
          <a:lstStyle/>
          <a:p>
            <a:pPr algn="just" defTabSz="1264455">
              <a:defRPr/>
            </a:pPr>
            <a:r>
              <a:rPr lang="en-US" sz="1500">
                <a:latin typeface="Constantia" panose="02030602050306030303" pitchFamily="18" charset="0"/>
                <a:ea typeface="Tahoma" pitchFamily="34" charset="0"/>
                <a:cs typeface="Tahoma" pitchFamily="34" charset="0"/>
              </a:rPr>
              <a:t>In order to maintain your NC WIC Program vendor authorization, you must meet all current selection criteria and understand as well as follow State and Federal regulations. You must meet competitive pricing and price limits and you must also complete the annual vendor training (which is being done today). In addition, managers must train all staff on how to properly transact eWIC.  Lastly, in order to complete renewal, you must complete the required forms listed on the screen.</a:t>
            </a:r>
          </a:p>
          <a:p>
            <a:pPr algn="just"/>
            <a:endParaRPr lang="en-US" dirty="0">
              <a:cs typeface="Times New Roman" panose="02020603050405020304" pitchFamily="18" charset="0"/>
            </a:endParaRPr>
          </a:p>
        </p:txBody>
      </p:sp>
    </p:spTree>
    <p:extLst>
      <p:ext uri="{BB962C8B-B14F-4D97-AF65-F5344CB8AC3E}">
        <p14:creationId xmlns:p14="http://schemas.microsoft.com/office/powerpoint/2010/main" val="1695484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7"/>
          <p:cNvSpPr>
            <a:spLocks noGrp="1" noChangeArrowheads="1"/>
          </p:cNvSpPr>
          <p:nvPr>
            <p:ph type="sldNum" sz="quarter" idx="5"/>
          </p:nvPr>
        </p:nvSpPr>
        <p:spPr>
          <a:noFill/>
        </p:spPr>
        <p:txBody>
          <a:bodyPr/>
          <a:lstStyle/>
          <a:p>
            <a:fld id="{0A323584-E6D6-4F16-913D-FBF0C7103A5A}" type="slidenum">
              <a:rPr lang="en-US" smtClean="0">
                <a:solidFill>
                  <a:prstClr val="black"/>
                </a:solidFill>
              </a:rPr>
              <a:pPr/>
              <a:t>70</a:t>
            </a:fld>
            <a:endParaRPr lang="en-US" dirty="0">
              <a:solidFill>
                <a:prstClr val="black"/>
              </a:solidFill>
            </a:endParaRPr>
          </a:p>
        </p:txBody>
      </p:sp>
      <p:sp>
        <p:nvSpPr>
          <p:cNvPr id="88068" name="Rectangle 2"/>
          <p:cNvSpPr>
            <a:spLocks noGrp="1" noRot="1" noChangeAspect="1" noChangeArrowheads="1" noTextEdit="1"/>
          </p:cNvSpPr>
          <p:nvPr>
            <p:ph type="sldImg"/>
          </p:nvPr>
        </p:nvSpPr>
        <p:spPr>
          <a:xfrm>
            <a:off x="338138" y="746125"/>
            <a:ext cx="6638925" cy="3735388"/>
          </a:xfrm>
          <a:ln/>
        </p:spPr>
      </p:sp>
      <p:sp>
        <p:nvSpPr>
          <p:cNvPr id="88069" name="Rectangle 3"/>
          <p:cNvSpPr>
            <a:spLocks noGrp="1" noChangeArrowheads="1"/>
          </p:cNvSpPr>
          <p:nvPr>
            <p:ph type="body" idx="1"/>
          </p:nvPr>
        </p:nvSpPr>
        <p:spPr>
          <a:xfrm>
            <a:off x="731520" y="4879298"/>
            <a:ext cx="5852160" cy="4320540"/>
          </a:xfrm>
          <a:noFill/>
          <a:ln/>
        </p:spPr>
        <p:txBody>
          <a:bodyPr/>
          <a:lstStyle/>
          <a:p>
            <a:pPr eaLnBrk="1" hangingPunct="1"/>
            <a:r>
              <a:rPr lang="en-US" sz="1500" dirty="0"/>
              <a:t>The minimum inventory requirement for peanut butter continues to be at least two (2) 16 to 18-ounce containers.</a:t>
            </a:r>
          </a:p>
          <a:p>
            <a:pPr eaLnBrk="1" hangingPunct="1"/>
            <a:endParaRPr lang="en-US" dirty="0"/>
          </a:p>
          <a:p>
            <a:pPr eaLnBrk="1" hangingPunct="1"/>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063" y="609600"/>
            <a:ext cx="6821487" cy="3838575"/>
          </a:xfrm>
        </p:spPr>
      </p:sp>
      <p:sp>
        <p:nvSpPr>
          <p:cNvPr id="3" name="Notes Placeholder 2"/>
          <p:cNvSpPr>
            <a:spLocks noGrp="1"/>
          </p:cNvSpPr>
          <p:nvPr>
            <p:ph type="body" idx="1"/>
          </p:nvPr>
        </p:nvSpPr>
        <p:spPr>
          <a:xfrm>
            <a:off x="381000" y="4800600"/>
            <a:ext cx="6553200" cy="3429000"/>
          </a:xfrm>
        </p:spPr>
        <p:txBody>
          <a:bodyPr/>
          <a:lstStyle/>
          <a:p>
            <a:pPr defTabSz="948507">
              <a:defRPr/>
            </a:pPr>
            <a:r>
              <a:rPr lang="en-US" sz="1500" dirty="0"/>
              <a:t>If a family’s food benefits include 1 container of beans/peas or Peanut butter, they have a choice of purchasing one 16 oz bag dried or four (15 to 16) oz cans of mature beans, peas, and lentils OR a 16 to18 oz jar of approved peanut butter. Participants have the choice of canned or dry beans, peas, or lentils OR peanut butter when shopping. </a:t>
            </a:r>
          </a:p>
          <a:p>
            <a:endParaRPr lang="en-US" dirty="0"/>
          </a:p>
          <a:p>
            <a:endParaRPr lang="en-US" dirty="0"/>
          </a:p>
          <a:p>
            <a:r>
              <a:rPr lang="en-US" i="1" dirty="0"/>
              <a:t>Photo Credit: Created by </a:t>
            </a:r>
            <a:r>
              <a:rPr lang="en-US" i="1" baseline="0" dirty="0"/>
              <a:t>DCFW Graphic artist</a:t>
            </a:r>
            <a:endParaRPr lang="en-US" i="1" dirty="0"/>
          </a:p>
        </p:txBody>
      </p:sp>
      <p:sp>
        <p:nvSpPr>
          <p:cNvPr id="5" name="Slide Number Placeholder 4"/>
          <p:cNvSpPr>
            <a:spLocks noGrp="1"/>
          </p:cNvSpPr>
          <p:nvPr>
            <p:ph type="sldNum" sz="quarter" idx="11"/>
          </p:nvPr>
        </p:nvSpPr>
        <p:spPr/>
        <p:txBody>
          <a:bodyPr/>
          <a:lstStyle/>
          <a:p>
            <a:fld id="{F4D1ED0F-E1B7-4072-BEC1-039668071702}" type="slidenum">
              <a:rPr lang="en-US" smtClean="0"/>
              <a:t>71</a:t>
            </a:fld>
            <a:endParaRPr lang="en-US"/>
          </a:p>
        </p:txBody>
      </p:sp>
    </p:spTree>
    <p:extLst>
      <p:ext uri="{BB962C8B-B14F-4D97-AF65-F5344CB8AC3E}">
        <p14:creationId xmlns:p14="http://schemas.microsoft.com/office/powerpoint/2010/main" val="32451301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7"/>
          <p:cNvSpPr>
            <a:spLocks noGrp="1" noChangeArrowheads="1"/>
          </p:cNvSpPr>
          <p:nvPr>
            <p:ph type="sldNum" sz="quarter" idx="5"/>
          </p:nvPr>
        </p:nvSpPr>
        <p:spPr>
          <a:noFill/>
        </p:spPr>
        <p:txBody>
          <a:bodyPr/>
          <a:lstStyle/>
          <a:p>
            <a:fld id="{B96581BE-9DAE-401B-8263-D117240CEA13}" type="slidenum">
              <a:rPr lang="en-US" smtClean="0">
                <a:solidFill>
                  <a:prstClr val="black"/>
                </a:solidFill>
              </a:rPr>
              <a:pPr/>
              <a:t>72</a:t>
            </a:fld>
            <a:endParaRPr lang="en-US" dirty="0">
              <a:solidFill>
                <a:prstClr val="black"/>
              </a:solidFill>
            </a:endParaRPr>
          </a:p>
        </p:txBody>
      </p:sp>
      <p:sp>
        <p:nvSpPr>
          <p:cNvPr id="81924" name="Rectangle 2"/>
          <p:cNvSpPr>
            <a:spLocks noGrp="1" noRot="1" noChangeAspect="1" noChangeArrowheads="1" noTextEdit="1"/>
          </p:cNvSpPr>
          <p:nvPr>
            <p:ph type="sldImg"/>
          </p:nvPr>
        </p:nvSpPr>
        <p:spPr>
          <a:xfrm>
            <a:off x="320675" y="609600"/>
            <a:ext cx="6673850" cy="3754438"/>
          </a:xfrm>
          <a:ln/>
        </p:spPr>
      </p:sp>
      <p:sp>
        <p:nvSpPr>
          <p:cNvPr id="81925" name="Rectangle 3"/>
          <p:cNvSpPr>
            <a:spLocks noGrp="1" noChangeArrowheads="1"/>
          </p:cNvSpPr>
          <p:nvPr>
            <p:ph type="body" idx="1"/>
          </p:nvPr>
        </p:nvSpPr>
        <p:spPr>
          <a:xfrm>
            <a:off x="320674" y="5038964"/>
            <a:ext cx="6673850" cy="3495436"/>
          </a:xfrm>
          <a:noFill/>
          <a:ln/>
        </p:spPr>
        <p:txBody>
          <a:bodyPr/>
          <a:lstStyle/>
          <a:p>
            <a:pPr eaLnBrk="1" hangingPunct="1"/>
            <a:r>
              <a:rPr lang="en-US" sz="1500" dirty="0"/>
              <a:t>Canned fish continues to be an approved item. </a:t>
            </a:r>
          </a:p>
          <a:p>
            <a:pPr eaLnBrk="1" hangingPunct="1"/>
            <a:endParaRPr lang="en-US" sz="1500" dirty="0"/>
          </a:p>
          <a:p>
            <a:pPr eaLnBrk="1" hangingPunct="1"/>
            <a:r>
              <a:rPr lang="en-US" sz="1500" dirty="0"/>
              <a:t>Plain unseasoned pink salmon or chunk-light tuna packed in water in 5 to 6 oz cans or foil pouches are approved. </a:t>
            </a:r>
          </a:p>
          <a:p>
            <a:pPr eaLnBrk="1" hangingPunct="1"/>
            <a:endParaRPr lang="en-US" sz="1500" dirty="0"/>
          </a:p>
          <a:p>
            <a:pPr eaLnBrk="1" hangingPunct="1"/>
            <a:r>
              <a:rPr lang="en-US" sz="1500" dirty="0"/>
              <a:t>The unit of measurement is OZ which is equivalent to one ounce. </a:t>
            </a:r>
          </a:p>
          <a:p>
            <a:pPr eaLnBrk="1" hangingPunct="1"/>
            <a:endParaRPr lang="en-US" dirty="0"/>
          </a:p>
          <a:p>
            <a:pPr eaLnBrk="1" hangingPunct="1"/>
            <a:endParaRPr lang="en-US" dirty="0"/>
          </a:p>
          <a:p>
            <a:pPr eaLnBrk="1" hangingPunct="1"/>
            <a:endParaRPr lang="en-US" i="1" dirty="0"/>
          </a:p>
          <a:p>
            <a:pPr eaLnBrk="1" hangingPunct="1"/>
            <a:r>
              <a:rPr lang="en-US" i="1" dirty="0"/>
              <a:t>Photo</a:t>
            </a:r>
            <a:r>
              <a:rPr lang="en-US" i="1" baseline="0" dirty="0"/>
              <a:t> Credit: </a:t>
            </a:r>
            <a:r>
              <a:rPr lang="en-US" i="1" dirty="0"/>
              <a:t>TunaCanned7_Fotolia_4309159.jpg</a:t>
            </a:r>
          </a:p>
        </p:txBody>
      </p:sp>
    </p:spTree>
    <p:extLst>
      <p:ext uri="{BB962C8B-B14F-4D97-AF65-F5344CB8AC3E}">
        <p14:creationId xmlns:p14="http://schemas.microsoft.com/office/powerpoint/2010/main" val="14790167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 y="674688"/>
            <a:ext cx="6818313" cy="3835400"/>
          </a:xfrm>
        </p:spPr>
      </p:sp>
      <p:sp>
        <p:nvSpPr>
          <p:cNvPr id="3" name="Notes Placeholder 2"/>
          <p:cNvSpPr>
            <a:spLocks noGrp="1"/>
          </p:cNvSpPr>
          <p:nvPr>
            <p:ph type="body" idx="1"/>
          </p:nvPr>
        </p:nvSpPr>
        <p:spPr>
          <a:xfrm>
            <a:off x="731520" y="5075286"/>
            <a:ext cx="5852160" cy="3459114"/>
          </a:xfrm>
        </p:spPr>
        <p:txBody>
          <a:bodyPr/>
          <a:lstStyle/>
          <a:p>
            <a:r>
              <a:rPr lang="en-US" sz="1500" dirty="0"/>
              <a:t>There is a minimum inventory requirement for tuna. Vendors are required to carry at least six, (5 to 6) ounce cans. </a:t>
            </a:r>
          </a:p>
        </p:txBody>
      </p:sp>
      <p:sp>
        <p:nvSpPr>
          <p:cNvPr id="6" name="Slide Number Placeholder 5"/>
          <p:cNvSpPr>
            <a:spLocks noGrp="1"/>
          </p:cNvSpPr>
          <p:nvPr>
            <p:ph type="sldNum" sz="quarter" idx="12"/>
          </p:nvPr>
        </p:nvSpPr>
        <p:spPr/>
        <p:txBody>
          <a:bodyPr/>
          <a:lstStyle/>
          <a:p>
            <a:fld id="{F4D1ED0F-E1B7-4072-BEC1-039668071702}" type="slidenum">
              <a:rPr lang="en-US" smtClean="0"/>
              <a:t>73</a:t>
            </a:fld>
            <a:endParaRPr lang="en-US"/>
          </a:p>
        </p:txBody>
      </p:sp>
    </p:spTree>
    <p:extLst>
      <p:ext uri="{BB962C8B-B14F-4D97-AF65-F5344CB8AC3E}">
        <p14:creationId xmlns:p14="http://schemas.microsoft.com/office/powerpoint/2010/main" val="28824685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7"/>
          <p:cNvSpPr>
            <a:spLocks noGrp="1" noChangeArrowheads="1"/>
          </p:cNvSpPr>
          <p:nvPr>
            <p:ph type="sldNum" sz="quarter" idx="5"/>
          </p:nvPr>
        </p:nvSpPr>
        <p:spPr>
          <a:noFill/>
        </p:spPr>
        <p:txBody>
          <a:bodyPr/>
          <a:lstStyle/>
          <a:p>
            <a:fld id="{70DE5CD8-70EA-4C67-9E55-A9B73C8DA3BF}" type="slidenum">
              <a:rPr lang="en-US" smtClean="0">
                <a:solidFill>
                  <a:prstClr val="black"/>
                </a:solidFill>
              </a:rPr>
              <a:pPr/>
              <a:t>74</a:t>
            </a:fld>
            <a:endParaRPr lang="en-US" dirty="0">
              <a:solidFill>
                <a:prstClr val="black"/>
              </a:solidFill>
            </a:endParaRPr>
          </a:p>
        </p:txBody>
      </p:sp>
      <p:sp>
        <p:nvSpPr>
          <p:cNvPr id="91140" name="Rectangle 2"/>
          <p:cNvSpPr>
            <a:spLocks noGrp="1" noRot="1" noChangeAspect="1" noChangeArrowheads="1" noTextEdit="1"/>
          </p:cNvSpPr>
          <p:nvPr>
            <p:ph type="sldImg"/>
          </p:nvPr>
        </p:nvSpPr>
        <p:spPr>
          <a:xfrm>
            <a:off x="287338" y="711200"/>
            <a:ext cx="6740525" cy="3790950"/>
          </a:xfrm>
          <a:ln/>
        </p:spPr>
      </p:sp>
      <p:sp>
        <p:nvSpPr>
          <p:cNvPr id="91141" name="Rectangle 3"/>
          <p:cNvSpPr>
            <a:spLocks noGrp="1" noChangeArrowheads="1"/>
          </p:cNvSpPr>
          <p:nvPr>
            <p:ph type="body" idx="1"/>
          </p:nvPr>
        </p:nvSpPr>
        <p:spPr>
          <a:xfrm>
            <a:off x="381000" y="4956759"/>
            <a:ext cx="6202680" cy="3600450"/>
          </a:xfrm>
          <a:noFill/>
          <a:ln/>
        </p:spPr>
        <p:txBody>
          <a:bodyPr/>
          <a:lstStyle/>
          <a:p>
            <a:pPr defTabSz="955817">
              <a:defRPr/>
            </a:pPr>
            <a:endParaRPr lang="en-US" sz="1500" dirty="0"/>
          </a:p>
          <a:p>
            <a:pPr defTabSz="955817">
              <a:defRPr/>
            </a:pPr>
            <a:r>
              <a:rPr lang="en-US" sz="1500" dirty="0"/>
              <a:t>WIC participants must purchase the brand, size, type and quantity of infant formula specified in their food benefit account.</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8281129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7"/>
          <p:cNvSpPr>
            <a:spLocks noGrp="1" noChangeArrowheads="1"/>
          </p:cNvSpPr>
          <p:nvPr>
            <p:ph type="sldNum" sz="quarter" idx="5"/>
          </p:nvPr>
        </p:nvSpPr>
        <p:spPr>
          <a:noFill/>
        </p:spPr>
        <p:txBody>
          <a:bodyPr/>
          <a:lstStyle/>
          <a:p>
            <a:fld id="{70DE5CD8-70EA-4C67-9E55-A9B73C8DA3BF}" type="slidenum">
              <a:rPr lang="en-US" smtClean="0">
                <a:solidFill>
                  <a:prstClr val="black"/>
                </a:solidFill>
              </a:rPr>
              <a:pPr/>
              <a:t>75</a:t>
            </a:fld>
            <a:endParaRPr lang="en-US" dirty="0">
              <a:solidFill>
                <a:prstClr val="black"/>
              </a:solidFill>
            </a:endParaRPr>
          </a:p>
        </p:txBody>
      </p:sp>
      <p:sp>
        <p:nvSpPr>
          <p:cNvPr id="91140" name="Rectangle 2"/>
          <p:cNvSpPr>
            <a:spLocks noGrp="1" noRot="1" noChangeAspect="1" noChangeArrowheads="1" noTextEdit="1"/>
          </p:cNvSpPr>
          <p:nvPr>
            <p:ph type="sldImg"/>
          </p:nvPr>
        </p:nvSpPr>
        <p:spPr>
          <a:xfrm>
            <a:off x="371475" y="609600"/>
            <a:ext cx="6572250" cy="3697288"/>
          </a:xfrm>
          <a:ln/>
        </p:spPr>
      </p:sp>
      <p:sp>
        <p:nvSpPr>
          <p:cNvPr id="91141" name="Rectangle 3"/>
          <p:cNvSpPr>
            <a:spLocks noGrp="1" noChangeArrowheads="1"/>
          </p:cNvSpPr>
          <p:nvPr>
            <p:ph type="body" idx="1"/>
          </p:nvPr>
        </p:nvSpPr>
        <p:spPr>
          <a:xfrm>
            <a:off x="371475" y="4812708"/>
            <a:ext cx="6572250" cy="3697288"/>
          </a:xfrm>
          <a:noFill/>
          <a:ln/>
        </p:spPr>
        <p:txBody>
          <a:bodyPr/>
          <a:lstStyle/>
          <a:p>
            <a:pPr defTabSz="955817">
              <a:defRPr/>
            </a:pPr>
            <a:r>
              <a:rPr lang="en-US" sz="1500" dirty="0"/>
              <a:t>The contract formulas are Gerber Good Start Gentle, Gerber Good Start </a:t>
            </a:r>
            <a:r>
              <a:rPr lang="en-US" sz="1500" dirty="0" err="1"/>
              <a:t>SoothePro</a:t>
            </a:r>
            <a:r>
              <a:rPr lang="en-US" sz="1500" dirty="0"/>
              <a:t>, and Gerber Good Start Soy.</a:t>
            </a:r>
          </a:p>
          <a:p>
            <a:pPr eaLnBrk="1" hangingPunct="1"/>
            <a:endParaRPr lang="en-US" sz="1500" b="1" i="1" dirty="0"/>
          </a:p>
          <a:p>
            <a:pPr eaLnBrk="1" hangingPunct="1"/>
            <a:r>
              <a:rPr lang="en-US" sz="1500" dirty="0"/>
              <a:t>The Gerber Good Start Formulas come in 8.1 oz concentrate containers and 33.8 oz Ready to Feed containers. In addition, there was a name change from “Gerber Good Start Soothe” to “Gerber Good Start </a:t>
            </a:r>
            <a:r>
              <a:rPr lang="en-US" sz="1500" dirty="0" err="1"/>
              <a:t>SoothePro</a:t>
            </a:r>
            <a:r>
              <a:rPr lang="en-US" sz="1500" dirty="0"/>
              <a:t>” Powder.  </a:t>
            </a:r>
          </a:p>
          <a:p>
            <a:pPr eaLnBrk="1" hangingPunct="1"/>
            <a:endParaRPr lang="en-US" sz="1500" dirty="0"/>
          </a:p>
          <a:p>
            <a:pPr eaLnBrk="1" hangingPunct="1"/>
            <a:r>
              <a:rPr lang="en-US" sz="1500" dirty="0"/>
              <a:t>The ready to feed formula will continue to be packaged as a 4 pack of 8.45 oz containers..</a:t>
            </a:r>
          </a:p>
          <a:p>
            <a:pPr eaLnBrk="1" hangingPunct="1"/>
            <a:endParaRPr lang="en-US" dirty="0"/>
          </a:p>
        </p:txBody>
      </p:sp>
    </p:spTree>
    <p:extLst>
      <p:ext uri="{BB962C8B-B14F-4D97-AF65-F5344CB8AC3E}">
        <p14:creationId xmlns:p14="http://schemas.microsoft.com/office/powerpoint/2010/main" val="5647124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7"/>
          <p:cNvSpPr>
            <a:spLocks noGrp="1" noChangeArrowheads="1"/>
          </p:cNvSpPr>
          <p:nvPr>
            <p:ph type="sldNum" sz="quarter" idx="5"/>
          </p:nvPr>
        </p:nvSpPr>
        <p:spPr>
          <a:noFill/>
        </p:spPr>
        <p:txBody>
          <a:bodyPr/>
          <a:lstStyle/>
          <a:p>
            <a:fld id="{59E3968B-16BF-47E6-AD69-A887D0EA794C}" type="slidenum">
              <a:rPr lang="en-US" smtClean="0">
                <a:solidFill>
                  <a:prstClr val="black"/>
                </a:solidFill>
              </a:rPr>
              <a:pPr/>
              <a:t>76</a:t>
            </a:fld>
            <a:endParaRPr lang="en-US" dirty="0">
              <a:solidFill>
                <a:prstClr val="black"/>
              </a:solidFill>
            </a:endParaRPr>
          </a:p>
        </p:txBody>
      </p:sp>
      <p:sp>
        <p:nvSpPr>
          <p:cNvPr id="92164" name="Rectangle 2"/>
          <p:cNvSpPr>
            <a:spLocks noGrp="1" noRot="1" noChangeAspect="1" noChangeArrowheads="1" noTextEdit="1"/>
          </p:cNvSpPr>
          <p:nvPr>
            <p:ph type="sldImg"/>
          </p:nvPr>
        </p:nvSpPr>
        <p:spPr>
          <a:xfrm>
            <a:off x="268288" y="762000"/>
            <a:ext cx="6778625" cy="3813175"/>
          </a:xfrm>
          <a:ln/>
        </p:spPr>
      </p:sp>
      <p:sp>
        <p:nvSpPr>
          <p:cNvPr id="92165" name="Rectangle 3"/>
          <p:cNvSpPr>
            <a:spLocks noGrp="1" noChangeArrowheads="1"/>
          </p:cNvSpPr>
          <p:nvPr>
            <p:ph type="body" idx="1"/>
          </p:nvPr>
        </p:nvSpPr>
        <p:spPr>
          <a:xfrm>
            <a:off x="268288" y="5026026"/>
            <a:ext cx="6598657" cy="3209348"/>
          </a:xfrm>
          <a:noFill/>
          <a:ln/>
        </p:spPr>
        <p:txBody>
          <a:bodyPr/>
          <a:lstStyle/>
          <a:p>
            <a:pPr lvl="1" eaLnBrk="1" hangingPunct="1">
              <a:spcBef>
                <a:spcPct val="50000"/>
              </a:spcBef>
            </a:pPr>
            <a:r>
              <a:rPr lang="en-US" sz="1500" dirty="0"/>
              <a:t>The minimum inventory required is: 8 cans of powdered Gerber Good Start Gentle and 4 cans of powdered Gerber Good Start Soy. There is No Minimum Inventory requirements for </a:t>
            </a:r>
            <a:r>
              <a:rPr lang="en-US" sz="1500" b="1" dirty="0"/>
              <a:t>Concentrate or Ready to Feed </a:t>
            </a:r>
            <a:r>
              <a:rPr lang="en-US" sz="1500" dirty="0"/>
              <a:t>formula types.</a:t>
            </a:r>
          </a:p>
          <a:p>
            <a:pPr lvl="1" eaLnBrk="1" hangingPunct="1">
              <a:spcBef>
                <a:spcPct val="50000"/>
              </a:spcBef>
            </a:pPr>
            <a:endParaRPr lang="en-US" sz="1500" dirty="0"/>
          </a:p>
          <a:p>
            <a:pPr lvl="1" eaLnBrk="1" hangingPunct="1">
              <a:spcBef>
                <a:spcPct val="50000"/>
              </a:spcBef>
            </a:pPr>
            <a:r>
              <a:rPr lang="en-US" sz="1500" dirty="0"/>
              <a:t>They must be 11.0 – 14.0 ounce cans. </a:t>
            </a:r>
          </a:p>
          <a:p>
            <a:pPr lvl="1" eaLnBrk="1" hangingPunct="1">
              <a:spcBef>
                <a:spcPct val="50000"/>
              </a:spcBef>
            </a:pPr>
            <a:endParaRPr lang="en-US" b="0" dirty="0"/>
          </a:p>
          <a:p>
            <a:pPr lvl="1" eaLnBrk="1" hangingPunct="1">
              <a:spcBef>
                <a:spcPct val="50000"/>
              </a:spcBef>
            </a:pPr>
            <a:endParaRPr lang="en-US" b="0" dirty="0"/>
          </a:p>
          <a:p>
            <a:pPr lvl="1" eaLnBrk="1" hangingPunct="1">
              <a:spcBef>
                <a:spcPct val="50000"/>
              </a:spcBef>
            </a:pPr>
            <a:endParaRPr lang="en-US" b="0" dirty="0"/>
          </a:p>
          <a:p>
            <a:pPr lvl="1" eaLnBrk="1" hangingPunct="1">
              <a:spcBef>
                <a:spcPct val="50000"/>
              </a:spcBef>
            </a:pPr>
            <a:endParaRPr lang="en-US" b="0" dirty="0"/>
          </a:p>
          <a:p>
            <a:pPr lvl="1" eaLnBrk="1" hangingPunct="1">
              <a:spcBef>
                <a:spcPct val="50000"/>
              </a:spcBef>
            </a:pPr>
            <a:endParaRPr lang="en-US" b="0" dirty="0"/>
          </a:p>
        </p:txBody>
      </p:sp>
    </p:spTree>
    <p:extLst>
      <p:ext uri="{BB962C8B-B14F-4D97-AF65-F5344CB8AC3E}">
        <p14:creationId xmlns:p14="http://schemas.microsoft.com/office/powerpoint/2010/main" val="16912071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7"/>
          <p:cNvSpPr>
            <a:spLocks noGrp="1" noChangeArrowheads="1"/>
          </p:cNvSpPr>
          <p:nvPr>
            <p:ph type="sldNum" sz="quarter" idx="5"/>
          </p:nvPr>
        </p:nvSpPr>
        <p:spPr>
          <a:noFill/>
        </p:spPr>
        <p:txBody>
          <a:bodyPr/>
          <a:lstStyle/>
          <a:p>
            <a:fld id="{7E06A2C8-37EA-48E2-87A8-A1422E365983}" type="slidenum">
              <a:rPr lang="en-US" smtClean="0">
                <a:solidFill>
                  <a:prstClr val="black"/>
                </a:solidFill>
              </a:rPr>
              <a:pPr/>
              <a:t>77</a:t>
            </a:fld>
            <a:endParaRPr lang="en-US" dirty="0">
              <a:solidFill>
                <a:prstClr val="black"/>
              </a:solidFill>
            </a:endParaRPr>
          </a:p>
        </p:txBody>
      </p:sp>
      <p:sp>
        <p:nvSpPr>
          <p:cNvPr id="94212" name="Rectangle 2"/>
          <p:cNvSpPr>
            <a:spLocks noGrp="1" noRot="1" noChangeAspect="1" noChangeArrowheads="1" noTextEdit="1"/>
          </p:cNvSpPr>
          <p:nvPr>
            <p:ph type="sldImg"/>
          </p:nvPr>
        </p:nvSpPr>
        <p:spPr>
          <a:xfrm>
            <a:off x="319088" y="673100"/>
            <a:ext cx="6677025" cy="3756025"/>
          </a:xfrm>
          <a:ln/>
        </p:spPr>
      </p:sp>
      <p:sp>
        <p:nvSpPr>
          <p:cNvPr id="94213" name="Rectangle 3"/>
          <p:cNvSpPr>
            <a:spLocks noGrp="1" noChangeArrowheads="1"/>
          </p:cNvSpPr>
          <p:nvPr>
            <p:ph type="body" idx="1"/>
          </p:nvPr>
        </p:nvSpPr>
        <p:spPr>
          <a:xfrm>
            <a:off x="525822" y="4634612"/>
            <a:ext cx="5852160" cy="4320540"/>
          </a:xfrm>
          <a:noFill/>
          <a:ln/>
        </p:spPr>
        <p:txBody>
          <a:bodyPr/>
          <a:lstStyle/>
          <a:p>
            <a:pPr defTabSz="914132">
              <a:defRPr/>
            </a:pPr>
            <a:r>
              <a:rPr lang="en-US" sz="1500" dirty="0"/>
              <a:t>Eight, 8-ounce boxes of plain, dry infant cereal continue to be approved, now allowing organic options.</a:t>
            </a:r>
          </a:p>
          <a:p>
            <a:pPr eaLnBrk="1" hangingPunct="1"/>
            <a:endParaRPr lang="en-US" sz="1500" dirty="0"/>
          </a:p>
          <a:p>
            <a:pPr eaLnBrk="1" hangingPunct="1"/>
            <a:r>
              <a:rPr lang="en-US" sz="1500" dirty="0"/>
              <a:t>Infant cereal must contain minimum of 45 milligrams of iron per 100 grams of dry cereal.</a:t>
            </a:r>
          </a:p>
          <a:p>
            <a:pPr eaLnBrk="1" hangingPunct="1"/>
            <a:endParaRPr lang="en-US" sz="1500" dirty="0"/>
          </a:p>
          <a:p>
            <a:pPr eaLnBrk="1" hangingPunct="1"/>
            <a:r>
              <a:rPr lang="en-US" sz="1500" dirty="0"/>
              <a:t>Infants after six months of age are allowed up to 24 ounces of infant cereal.</a:t>
            </a:r>
          </a:p>
          <a:p>
            <a:pPr eaLnBrk="1" hangingPunct="1"/>
            <a:endParaRPr lang="en-US" sz="1500" dirty="0"/>
          </a:p>
          <a:p>
            <a:pPr eaLnBrk="1" hangingPunct="1"/>
            <a:r>
              <a:rPr lang="en-US" sz="1500" dirty="0"/>
              <a:t>The unit of measure is OZ which is equivalent to one ounce.</a:t>
            </a:r>
          </a:p>
          <a:p>
            <a:pPr eaLnBrk="1" hangingPunct="1"/>
            <a:endParaRPr lang="en-US" baseline="0" dirty="0"/>
          </a:p>
          <a:p>
            <a:pPr eaLnBrk="1" hangingPunct="1"/>
            <a:r>
              <a:rPr lang="en-US" i="1" baseline="0" dirty="0"/>
              <a:t>Photo Credit: Infant Cereal and Spoon4_Fotolia_9217384.jpg</a:t>
            </a:r>
            <a:endParaRPr lang="en-US" i="1" dirty="0"/>
          </a:p>
        </p:txBody>
      </p:sp>
    </p:spTree>
    <p:extLst>
      <p:ext uri="{BB962C8B-B14F-4D97-AF65-F5344CB8AC3E}">
        <p14:creationId xmlns:p14="http://schemas.microsoft.com/office/powerpoint/2010/main" val="3185803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7"/>
          <p:cNvSpPr>
            <a:spLocks noGrp="1" noChangeArrowheads="1"/>
          </p:cNvSpPr>
          <p:nvPr>
            <p:ph type="sldNum" sz="quarter" idx="5"/>
          </p:nvPr>
        </p:nvSpPr>
        <p:spPr>
          <a:noFill/>
        </p:spPr>
        <p:txBody>
          <a:bodyPr/>
          <a:lstStyle/>
          <a:p>
            <a:fld id="{C95F999E-AE27-4262-9819-242F25EF7AF8}" type="slidenum">
              <a:rPr lang="en-US" smtClean="0">
                <a:solidFill>
                  <a:prstClr val="black"/>
                </a:solidFill>
              </a:rPr>
              <a:pPr/>
              <a:t>78</a:t>
            </a:fld>
            <a:endParaRPr lang="en-US" dirty="0">
              <a:solidFill>
                <a:prstClr val="black"/>
              </a:solidFill>
            </a:endParaRPr>
          </a:p>
        </p:txBody>
      </p:sp>
      <p:sp>
        <p:nvSpPr>
          <p:cNvPr id="95236" name="Rectangle 2"/>
          <p:cNvSpPr>
            <a:spLocks noGrp="1" noRot="1" noChangeAspect="1" noChangeArrowheads="1" noTextEdit="1"/>
          </p:cNvSpPr>
          <p:nvPr>
            <p:ph type="sldImg"/>
          </p:nvPr>
        </p:nvSpPr>
        <p:spPr>
          <a:xfrm>
            <a:off x="311150" y="838200"/>
            <a:ext cx="6691313" cy="3765550"/>
          </a:xfrm>
          <a:ln/>
        </p:spPr>
      </p:sp>
      <p:sp>
        <p:nvSpPr>
          <p:cNvPr id="95237" name="Rectangle 3"/>
          <p:cNvSpPr>
            <a:spLocks noGrp="1" noChangeArrowheads="1"/>
          </p:cNvSpPr>
          <p:nvPr>
            <p:ph type="body" idx="1"/>
          </p:nvPr>
        </p:nvSpPr>
        <p:spPr>
          <a:xfrm>
            <a:off x="636104" y="5304875"/>
            <a:ext cx="5852160" cy="4320540"/>
          </a:xfrm>
        </p:spPr>
        <p:txBody>
          <a:bodyPr/>
          <a:lstStyle/>
          <a:p>
            <a:pPr eaLnBrk="1" hangingPunct="1"/>
            <a:r>
              <a:rPr lang="en-US" sz="1500" dirty="0"/>
              <a:t>The minimum inventory requirement for infant cereal is six,  8-ounce boxes.</a:t>
            </a:r>
          </a:p>
          <a:p>
            <a:pPr eaLnBrk="1" hangingPunct="1"/>
            <a:endParaRPr lang="en-US" sz="1500" dirty="0"/>
          </a:p>
          <a:p>
            <a:pPr eaLnBrk="1" hangingPunct="1"/>
            <a:r>
              <a:rPr lang="en-US" sz="1500" dirty="0"/>
              <a:t>It is okay to have just one type or several types as long as there are at least 6 boxes.</a:t>
            </a:r>
          </a:p>
          <a:p>
            <a:pPr eaLnBrk="1" hangingPunct="1"/>
            <a:endParaRPr lang="en-US" dirty="0"/>
          </a:p>
        </p:txBody>
      </p:sp>
    </p:spTree>
    <p:extLst>
      <p:ext uri="{BB962C8B-B14F-4D97-AF65-F5344CB8AC3E}">
        <p14:creationId xmlns:p14="http://schemas.microsoft.com/office/powerpoint/2010/main" val="36197591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7"/>
          <p:cNvSpPr>
            <a:spLocks noGrp="1" noChangeArrowheads="1"/>
          </p:cNvSpPr>
          <p:nvPr>
            <p:ph type="sldNum" sz="quarter" idx="5"/>
          </p:nvPr>
        </p:nvSpPr>
        <p:spPr>
          <a:noFill/>
        </p:spPr>
        <p:txBody>
          <a:bodyPr/>
          <a:lstStyle/>
          <a:p>
            <a:fld id="{66D85DA8-782B-4893-ACB7-3D66055A3D29}" type="slidenum">
              <a:rPr lang="en-US" smtClean="0">
                <a:solidFill>
                  <a:prstClr val="black"/>
                </a:solidFill>
              </a:rPr>
              <a:pPr/>
              <a:t>79</a:t>
            </a:fld>
            <a:endParaRPr lang="en-US" dirty="0">
              <a:solidFill>
                <a:prstClr val="black"/>
              </a:solidFill>
            </a:endParaRPr>
          </a:p>
        </p:txBody>
      </p:sp>
      <p:sp>
        <p:nvSpPr>
          <p:cNvPr id="97284" name="Rectangle 2"/>
          <p:cNvSpPr>
            <a:spLocks noGrp="1" noRot="1" noChangeAspect="1" noChangeArrowheads="1" noTextEdit="1"/>
          </p:cNvSpPr>
          <p:nvPr>
            <p:ph type="sldImg"/>
          </p:nvPr>
        </p:nvSpPr>
        <p:spPr>
          <a:xfrm>
            <a:off x="239713" y="517525"/>
            <a:ext cx="6835775" cy="3844925"/>
          </a:xfrm>
          <a:ln/>
        </p:spPr>
      </p:sp>
      <p:sp>
        <p:nvSpPr>
          <p:cNvPr id="97285" name="Rectangle 3"/>
          <p:cNvSpPr>
            <a:spLocks noGrp="1" noChangeArrowheads="1"/>
          </p:cNvSpPr>
          <p:nvPr>
            <p:ph type="body" idx="1"/>
          </p:nvPr>
        </p:nvSpPr>
        <p:spPr>
          <a:xfrm>
            <a:off x="827241" y="4762612"/>
            <a:ext cx="5852160" cy="4320540"/>
          </a:xfrm>
          <a:noFill/>
          <a:ln/>
        </p:spPr>
        <p:txBody>
          <a:bodyPr/>
          <a:lstStyle/>
          <a:p>
            <a:pPr defTabSz="914048"/>
            <a:endParaRPr lang="en-US" sz="1500" dirty="0"/>
          </a:p>
          <a:p>
            <a:pPr defTabSz="914048"/>
            <a:r>
              <a:rPr lang="en-US" sz="1500" dirty="0"/>
              <a:t>For infant meats the </a:t>
            </a:r>
            <a:r>
              <a:rPr lang="en-US" sz="1500" b="1" dirty="0"/>
              <a:t>“approved”</a:t>
            </a:r>
            <a:r>
              <a:rPr lang="en-US" sz="1500" dirty="0"/>
              <a:t> criteria remain the same. </a:t>
            </a:r>
          </a:p>
          <a:p>
            <a:pPr defTabSz="914048"/>
            <a:endParaRPr lang="en-US" sz="1500" dirty="0"/>
          </a:p>
          <a:p>
            <a:pPr eaLnBrk="1" hangingPunct="1"/>
            <a:endParaRPr lang="en-US" sz="1500" dirty="0"/>
          </a:p>
          <a:p>
            <a:pPr eaLnBrk="1" hangingPunct="1"/>
            <a:r>
              <a:rPr lang="en-US" sz="1500" dirty="0"/>
              <a:t>Infant meats in 2.5 oz. containers are approved.</a:t>
            </a:r>
          </a:p>
          <a:p>
            <a:pPr eaLnBrk="1" hangingPunct="1"/>
            <a:endParaRPr lang="en-US" sz="1500" dirty="0"/>
          </a:p>
          <a:p>
            <a:pPr eaLnBrk="1" hangingPunct="1"/>
            <a:endParaRPr lang="en-US" sz="1500" dirty="0"/>
          </a:p>
          <a:p>
            <a:pPr defTabSz="914266">
              <a:defRPr/>
            </a:pPr>
            <a:r>
              <a:rPr lang="en-US" sz="1500" dirty="0"/>
              <a:t>The unit of measure is OZ which is equivalent to one ounce.</a:t>
            </a:r>
          </a:p>
          <a:p>
            <a:pPr eaLnBrk="1" hangingPunct="1"/>
            <a:endParaRPr lang="en-US" dirty="0"/>
          </a:p>
          <a:p>
            <a:pPr eaLnBrk="1" hangingPunct="1"/>
            <a:endParaRPr lang="en-US" dirty="0"/>
          </a:p>
          <a:p>
            <a:pPr eaLnBrk="1" hangingPunct="1"/>
            <a:endParaRPr lang="en-US" dirty="0"/>
          </a:p>
          <a:p>
            <a:pPr eaLnBrk="1" hangingPunct="1"/>
            <a:r>
              <a:rPr lang="en-US" i="1" dirty="0"/>
              <a:t>Photo Credit:</a:t>
            </a:r>
            <a:r>
              <a:rPr lang="en-US" i="1" baseline="0" dirty="0"/>
              <a:t> DCFW Graphic artist</a:t>
            </a:r>
            <a:endParaRPr lang="en-US" i="1" dirty="0"/>
          </a:p>
        </p:txBody>
      </p:sp>
    </p:spTree>
    <p:extLst>
      <p:ext uri="{BB962C8B-B14F-4D97-AF65-F5344CB8AC3E}">
        <p14:creationId xmlns:p14="http://schemas.microsoft.com/office/powerpoint/2010/main" val="147021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83695" y="9089144"/>
            <a:ext cx="3451558" cy="512056"/>
          </a:xfrm>
          <a:prstGeom prst="rect">
            <a:avLst/>
          </a:prstGeom>
          <a:ln/>
        </p:spPr>
        <p:txBody>
          <a:bodyPr/>
          <a:lstStyle/>
          <a:p>
            <a:fld id="{B79B734D-5DC8-4232-A586-990FF41C53A7}" type="slidenum">
              <a:rPr lang="en-US"/>
              <a:pPr/>
              <a:t>8</a:t>
            </a:fld>
            <a:endParaRPr lang="en-US" dirty="0"/>
          </a:p>
        </p:txBody>
      </p:sp>
      <p:sp>
        <p:nvSpPr>
          <p:cNvPr id="103427" name="Rectangle 2"/>
          <p:cNvSpPr>
            <a:spLocks noGrp="1" noRot="1" noChangeAspect="1" noChangeArrowheads="1" noTextEdit="1"/>
          </p:cNvSpPr>
          <p:nvPr>
            <p:ph type="sldImg"/>
          </p:nvPr>
        </p:nvSpPr>
        <p:spPr>
          <a:xfrm>
            <a:off x="190500" y="381000"/>
            <a:ext cx="6934200" cy="3900488"/>
          </a:xfrm>
          <a:prstGeom prst="rect">
            <a:avLst/>
          </a:prstGeom>
          <a:ln/>
        </p:spPr>
      </p:sp>
      <p:sp>
        <p:nvSpPr>
          <p:cNvPr id="103428" name="Rectangle 3"/>
          <p:cNvSpPr>
            <a:spLocks noGrp="1" noChangeArrowheads="1"/>
          </p:cNvSpPr>
          <p:nvPr>
            <p:ph type="body" idx="1"/>
          </p:nvPr>
        </p:nvSpPr>
        <p:spPr>
          <a:xfrm>
            <a:off x="192089" y="4939197"/>
            <a:ext cx="6839569" cy="2147405"/>
          </a:xfrm>
          <a:prstGeom prst="rect">
            <a:avLst/>
          </a:prstGeom>
        </p:spPr>
        <p:txBody>
          <a:bodyPr lIns="105667" tIns="52832" rIns="105667" bIns="52832"/>
          <a:lstStyle/>
          <a:p>
            <a:pPr algn="just"/>
            <a:r>
              <a:rPr lang="en-US" dirty="0">
                <a:cs typeface="Times New Roman" panose="02020603050405020304" pitchFamily="18" charset="0"/>
              </a:rPr>
              <a:t>Vendors must meet all the criteria established by the USDA and the NC WIC  Program. You can find this criteria in your vendor manual.</a:t>
            </a:r>
          </a:p>
          <a:p>
            <a:endParaRPr lang="en-US" dirty="0"/>
          </a:p>
        </p:txBody>
      </p:sp>
    </p:spTree>
    <p:extLst>
      <p:ext uri="{BB962C8B-B14F-4D97-AF65-F5344CB8AC3E}">
        <p14:creationId xmlns:p14="http://schemas.microsoft.com/office/powerpoint/2010/main" val="15174829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7"/>
          <p:cNvSpPr>
            <a:spLocks noGrp="1" noChangeArrowheads="1"/>
          </p:cNvSpPr>
          <p:nvPr>
            <p:ph type="sldNum" sz="quarter" idx="5"/>
          </p:nvPr>
        </p:nvSpPr>
        <p:spPr>
          <a:noFill/>
        </p:spPr>
        <p:txBody>
          <a:bodyPr/>
          <a:lstStyle/>
          <a:p>
            <a:fld id="{E1AC21B0-B316-4877-A2AE-99852B3E7476}" type="slidenum">
              <a:rPr lang="en-US" smtClean="0">
                <a:solidFill>
                  <a:prstClr val="black"/>
                </a:solidFill>
              </a:rPr>
              <a:pPr/>
              <a:t>80</a:t>
            </a:fld>
            <a:endParaRPr lang="en-US" dirty="0">
              <a:solidFill>
                <a:prstClr val="black"/>
              </a:solidFill>
            </a:endParaRPr>
          </a:p>
        </p:txBody>
      </p:sp>
      <p:sp>
        <p:nvSpPr>
          <p:cNvPr id="98308" name="Rectangle 2"/>
          <p:cNvSpPr>
            <a:spLocks noGrp="1" noRot="1" noChangeAspect="1" noChangeArrowheads="1" noTextEdit="1"/>
          </p:cNvSpPr>
          <p:nvPr>
            <p:ph type="sldImg"/>
          </p:nvPr>
        </p:nvSpPr>
        <p:spPr>
          <a:xfrm>
            <a:off x="274638" y="609600"/>
            <a:ext cx="6765925" cy="3805238"/>
          </a:xfrm>
          <a:ln/>
        </p:spPr>
      </p:sp>
      <p:sp>
        <p:nvSpPr>
          <p:cNvPr id="98309" name="Rectangle 3"/>
          <p:cNvSpPr>
            <a:spLocks noGrp="1" noChangeArrowheads="1"/>
          </p:cNvSpPr>
          <p:nvPr>
            <p:ph type="body" idx="1"/>
          </p:nvPr>
        </p:nvSpPr>
        <p:spPr>
          <a:xfrm>
            <a:off x="731520" y="4879298"/>
            <a:ext cx="5852160" cy="4320540"/>
          </a:xfrm>
          <a:noFill/>
          <a:ln/>
        </p:spPr>
        <p:txBody>
          <a:bodyPr/>
          <a:lstStyle/>
          <a:p>
            <a:pPr eaLnBrk="1" hangingPunct="1"/>
            <a:r>
              <a:rPr lang="en-US" sz="1500" dirty="0"/>
              <a:t>Participants are allowed to select Infant Fruits and Vegetables, when included in their food benefits. </a:t>
            </a:r>
          </a:p>
          <a:p>
            <a:pPr eaLnBrk="1" hangingPunct="1"/>
            <a:endParaRPr lang="en-US" sz="1500" b="1" i="1" dirty="0"/>
          </a:p>
          <a:p>
            <a:pPr defTabSz="966098">
              <a:defRPr/>
            </a:pPr>
            <a:r>
              <a:rPr lang="en-US" sz="1500" dirty="0"/>
              <a:t> The unit of measure is OZ which is equivalent to one ounce.</a:t>
            </a:r>
          </a:p>
          <a:p>
            <a:pPr defTabSz="966098">
              <a:defRPr/>
            </a:pPr>
            <a:endParaRPr lang="en-US" sz="1500" dirty="0"/>
          </a:p>
          <a:p>
            <a:pPr defTabSz="966098">
              <a:defRPr/>
            </a:pPr>
            <a:r>
              <a:rPr lang="en-US" sz="1500" dirty="0"/>
              <a:t>Single fruit or blends of fruits, Single vegetable or blends of vegetables, and combination infant fruits and vegetables in 3.5 oz to 4 oz single or multi pack containers or 2 oz - 2 pack containers are approved.</a:t>
            </a:r>
          </a:p>
          <a:p>
            <a:pPr eaLnBrk="1" hangingPunct="1"/>
            <a:endParaRPr lang="en-US" dirty="0"/>
          </a:p>
          <a:p>
            <a:pPr eaLnBrk="1" hangingPunct="1"/>
            <a:endParaRPr lang="en-US" dirty="0"/>
          </a:p>
          <a:p>
            <a:pPr eaLnBrk="1" hangingPunct="1"/>
            <a:r>
              <a:rPr lang="en-US" i="1" dirty="0"/>
              <a:t>Photo</a:t>
            </a:r>
            <a:r>
              <a:rPr lang="en-US" i="1" baseline="0" dirty="0"/>
              <a:t> credit: DCFW Graphic artist</a:t>
            </a:r>
            <a:endParaRPr lang="en-US" i="1" dirty="0"/>
          </a:p>
        </p:txBody>
      </p:sp>
    </p:spTree>
    <p:extLst>
      <p:ext uri="{BB962C8B-B14F-4D97-AF65-F5344CB8AC3E}">
        <p14:creationId xmlns:p14="http://schemas.microsoft.com/office/powerpoint/2010/main" val="601739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7"/>
          <p:cNvSpPr>
            <a:spLocks noGrp="1" noChangeArrowheads="1"/>
          </p:cNvSpPr>
          <p:nvPr>
            <p:ph type="sldNum" sz="quarter" idx="5"/>
          </p:nvPr>
        </p:nvSpPr>
        <p:spPr>
          <a:noFill/>
        </p:spPr>
        <p:txBody>
          <a:bodyPr/>
          <a:lstStyle/>
          <a:p>
            <a:fld id="{72C45578-5225-416C-8E4C-9B8BBE7F1765}" type="slidenum">
              <a:rPr lang="en-US" smtClean="0">
                <a:solidFill>
                  <a:prstClr val="black"/>
                </a:solidFill>
              </a:rPr>
              <a:pPr/>
              <a:t>81</a:t>
            </a:fld>
            <a:endParaRPr lang="en-US" dirty="0">
              <a:solidFill>
                <a:prstClr val="black"/>
              </a:solidFill>
            </a:endParaRPr>
          </a:p>
        </p:txBody>
      </p:sp>
      <p:sp>
        <p:nvSpPr>
          <p:cNvPr id="99332" name="Rectangle 2"/>
          <p:cNvSpPr>
            <a:spLocks noGrp="1" noRot="1" noChangeAspect="1" noChangeArrowheads="1" noTextEdit="1"/>
          </p:cNvSpPr>
          <p:nvPr>
            <p:ph type="sldImg"/>
          </p:nvPr>
        </p:nvSpPr>
        <p:spPr>
          <a:xfrm>
            <a:off x="269875" y="457200"/>
            <a:ext cx="6775450" cy="3811588"/>
          </a:xfrm>
          <a:ln/>
        </p:spPr>
      </p:sp>
      <p:sp>
        <p:nvSpPr>
          <p:cNvPr id="99333" name="Rectangle 3"/>
          <p:cNvSpPr>
            <a:spLocks noGrp="1" noChangeArrowheads="1"/>
          </p:cNvSpPr>
          <p:nvPr>
            <p:ph type="body" idx="1"/>
          </p:nvPr>
        </p:nvSpPr>
        <p:spPr>
          <a:xfrm>
            <a:off x="269875" y="5115393"/>
            <a:ext cx="6664325" cy="3038007"/>
          </a:xfrm>
          <a:noFill/>
          <a:ln/>
        </p:spPr>
        <p:txBody>
          <a:bodyPr/>
          <a:lstStyle/>
          <a:p>
            <a:pPr eaLnBrk="1" hangingPunct="1"/>
            <a:r>
              <a:rPr lang="en-US" sz="1500" dirty="0"/>
              <a:t>Infant fruits and Infant vegetables have minimum inventory requirements. </a:t>
            </a:r>
          </a:p>
          <a:p>
            <a:pPr eaLnBrk="1" hangingPunct="1"/>
            <a:endParaRPr lang="en-US" sz="1500" dirty="0"/>
          </a:p>
          <a:p>
            <a:pPr eaLnBrk="1" hangingPunct="1"/>
            <a:r>
              <a:rPr lang="en-US" sz="1500" dirty="0"/>
              <a:t>Vendors are required to stock at least 64 oz total of infant fruits and infant vegetables in 3.5-4oz containers. The 64 ounces must include at least 1 type of fruit and 1 type of vegetable.</a:t>
            </a:r>
          </a:p>
          <a:p>
            <a:pPr eaLnBrk="1" hangingPunct="1">
              <a:buFontTx/>
              <a:buNone/>
            </a:pPr>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9791525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4142968" y="9119177"/>
            <a:ext cx="3170583" cy="480389"/>
          </a:xfrm>
          <a:prstGeom prst="rect">
            <a:avLst/>
          </a:prstGeom>
          <a:noFill/>
          <a:ln w="9525">
            <a:noFill/>
            <a:miter lim="800000"/>
            <a:headEnd/>
            <a:tailEnd/>
          </a:ln>
        </p:spPr>
        <p:txBody>
          <a:bodyPr lIns="96575" tIns="48286" rIns="96575" bIns="48286" anchor="b"/>
          <a:lstStyle/>
          <a:p>
            <a:pPr algn="r" defTabSz="965963">
              <a:spcBef>
                <a:spcPct val="0"/>
              </a:spcBef>
            </a:pPr>
            <a:fld id="{3D83E0E4-72E6-4D38-8641-2109DCF5AFED}" type="slidenum">
              <a:rPr lang="en-US" sz="1200">
                <a:solidFill>
                  <a:prstClr val="black"/>
                </a:solidFill>
                <a:latin typeface="Tahoma" pitchFamily="34" charset="0"/>
                <a:ea typeface="Tahoma" pitchFamily="34" charset="0"/>
                <a:cs typeface="Tahoma" pitchFamily="34" charset="0"/>
              </a:rPr>
              <a:pPr algn="r" defTabSz="965963">
                <a:spcBef>
                  <a:spcPct val="0"/>
                </a:spcBef>
              </a:pPr>
              <a:t>82</a:t>
            </a:fld>
            <a:endParaRPr lang="en-US" sz="1200" dirty="0">
              <a:solidFill>
                <a:prstClr val="black"/>
              </a:solidFill>
              <a:latin typeface="Tahoma" pitchFamily="34" charset="0"/>
              <a:ea typeface="Tahoma" pitchFamily="34" charset="0"/>
              <a:cs typeface="Tahoma" pitchFamily="34" charset="0"/>
            </a:endParaRPr>
          </a:p>
        </p:txBody>
      </p:sp>
      <p:sp>
        <p:nvSpPr>
          <p:cNvPr id="205827" name="Rectangle 2"/>
          <p:cNvSpPr>
            <a:spLocks noGrp="1" noRot="1" noChangeAspect="1" noChangeArrowheads="1" noTextEdit="1"/>
          </p:cNvSpPr>
          <p:nvPr>
            <p:ph type="sldImg"/>
          </p:nvPr>
        </p:nvSpPr>
        <p:spPr>
          <a:xfrm>
            <a:off x="357188" y="533400"/>
            <a:ext cx="6600825" cy="3713163"/>
          </a:xfrm>
          <a:ln/>
        </p:spPr>
      </p:sp>
      <p:sp>
        <p:nvSpPr>
          <p:cNvPr id="205828" name="Rectangle 3"/>
          <p:cNvSpPr>
            <a:spLocks noGrp="1" noChangeArrowheads="1"/>
          </p:cNvSpPr>
          <p:nvPr>
            <p:ph type="body" idx="1"/>
          </p:nvPr>
        </p:nvSpPr>
        <p:spPr>
          <a:xfrm>
            <a:off x="771939" y="5039159"/>
            <a:ext cx="5852493" cy="4320212"/>
          </a:xfrm>
          <a:noFill/>
          <a:ln/>
        </p:spPr>
        <p:txBody>
          <a:bodyPr lIns="96568" tIns="48282" rIns="96568" bIns="48282"/>
          <a:lstStyle/>
          <a:p>
            <a:r>
              <a:rPr lang="en-US" sz="1500" dirty="0"/>
              <a:t>The family shopping list will list the total number of ounces of baby food participants are allowed for the month. This slide provides examples of the number of jars that may be purchased based on the number of ounces listed on the shopping list.</a:t>
            </a:r>
          </a:p>
          <a:p>
            <a:endParaRPr lang="en-US" sz="1500" dirty="0"/>
          </a:p>
          <a:p>
            <a:r>
              <a:rPr lang="en-US" sz="1500" dirty="0"/>
              <a:t>For the Fully Breastfed infant six to eleven months of age, up to 256 ounces of infant fruits and vegetables are available, doubling the quantities as indicated on this chart. </a:t>
            </a:r>
          </a:p>
          <a:p>
            <a:endParaRPr lang="en-US" sz="1500" dirty="0"/>
          </a:p>
          <a:p>
            <a:endParaRPr lang="en-US" baseline="0" dirty="0"/>
          </a:p>
        </p:txBody>
      </p:sp>
    </p:spTree>
    <p:extLst>
      <p:ext uri="{BB962C8B-B14F-4D97-AF65-F5344CB8AC3E}">
        <p14:creationId xmlns:p14="http://schemas.microsoft.com/office/powerpoint/2010/main" val="7120681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7"/>
          <p:cNvSpPr>
            <a:spLocks noGrp="1" noChangeArrowheads="1"/>
          </p:cNvSpPr>
          <p:nvPr>
            <p:ph type="sldNum" sz="quarter" idx="5"/>
          </p:nvPr>
        </p:nvSpPr>
        <p:spPr>
          <a:noFill/>
        </p:spPr>
        <p:txBody>
          <a:bodyPr/>
          <a:lstStyle/>
          <a:p>
            <a:fld id="{D24F722B-586B-4CAD-8483-983F4EE4016F}" type="slidenum">
              <a:rPr lang="en-US" smtClean="0">
                <a:solidFill>
                  <a:prstClr val="black"/>
                </a:solidFill>
              </a:rPr>
              <a:pPr/>
              <a:t>83</a:t>
            </a:fld>
            <a:endParaRPr lang="en-US" dirty="0">
              <a:solidFill>
                <a:prstClr val="black"/>
              </a:solidFill>
            </a:endParaRPr>
          </a:p>
        </p:txBody>
      </p:sp>
      <p:sp>
        <p:nvSpPr>
          <p:cNvPr id="101380" name="Rectangle 2"/>
          <p:cNvSpPr>
            <a:spLocks noGrp="1" noRot="1" noChangeAspect="1" noChangeArrowheads="1" noTextEdit="1"/>
          </p:cNvSpPr>
          <p:nvPr>
            <p:ph type="sldImg"/>
          </p:nvPr>
        </p:nvSpPr>
        <p:spPr>
          <a:xfrm>
            <a:off x="373063" y="457200"/>
            <a:ext cx="6545262" cy="3683000"/>
          </a:xfrm>
          <a:ln/>
        </p:spPr>
      </p:sp>
      <p:sp>
        <p:nvSpPr>
          <p:cNvPr id="101381" name="Rectangle 3"/>
          <p:cNvSpPr>
            <a:spLocks noGrp="1" noChangeArrowheads="1"/>
          </p:cNvSpPr>
          <p:nvPr>
            <p:ph type="body" idx="1"/>
          </p:nvPr>
        </p:nvSpPr>
        <p:spPr>
          <a:xfrm>
            <a:off x="373062" y="4342278"/>
            <a:ext cx="6545261" cy="5038964"/>
          </a:xfrm>
          <a:noFill/>
          <a:ln/>
        </p:spPr>
        <p:txBody>
          <a:bodyPr>
            <a:normAutofit fontScale="55000" lnSpcReduction="20000"/>
          </a:bodyPr>
          <a:lstStyle/>
          <a:p>
            <a:pPr eaLnBrk="1" hangingPunct="1"/>
            <a:r>
              <a:rPr lang="en-US" sz="2200" dirty="0">
                <a:latin typeface="+mj-lt"/>
              </a:rPr>
              <a:t>Participants can buy a combination of fresh, frozen or canned fruits and vegetables up to cash-value benefit dollar amount in their food benefit account.</a:t>
            </a:r>
          </a:p>
          <a:p>
            <a:pPr eaLnBrk="1" hangingPunct="1"/>
            <a:endParaRPr lang="en-US" sz="2200" dirty="0">
              <a:latin typeface="+mj-lt"/>
            </a:endParaRPr>
          </a:p>
          <a:p>
            <a:pPr eaLnBrk="1" hangingPunct="1"/>
            <a:r>
              <a:rPr lang="en-US" sz="2200" dirty="0">
                <a:latin typeface="+mj-lt"/>
              </a:rPr>
              <a:t>Participants receive:</a:t>
            </a:r>
          </a:p>
          <a:p>
            <a:pPr marL="179173" indent="-179173">
              <a:buFont typeface="Arial" panose="020B0604020202020204" pitchFamily="34" charset="0"/>
              <a:buChar char="•"/>
            </a:pPr>
            <a:r>
              <a:rPr lang="en-US" sz="2200" dirty="0">
                <a:latin typeface="+mj-lt"/>
              </a:rPr>
              <a:t>$9 for children	</a:t>
            </a:r>
          </a:p>
          <a:p>
            <a:pPr marL="179173" indent="-179173">
              <a:buFont typeface="Arial" panose="020B0604020202020204" pitchFamily="34" charset="0"/>
              <a:buChar char="•"/>
            </a:pPr>
            <a:r>
              <a:rPr lang="en-US" sz="2200" dirty="0">
                <a:latin typeface="+mj-lt"/>
              </a:rPr>
              <a:t>$11 for all women	</a:t>
            </a:r>
          </a:p>
          <a:p>
            <a:pPr marL="179173" indent="-179173">
              <a:buFont typeface="Arial" panose="020B0604020202020204" pitchFamily="34" charset="0"/>
              <a:buChar char="•"/>
            </a:pPr>
            <a:r>
              <a:rPr lang="en-US" sz="2200" dirty="0">
                <a:latin typeface="+mj-lt"/>
              </a:rPr>
              <a:t>or $16.50 for Fully breastfeeding women with multiples	</a:t>
            </a:r>
          </a:p>
          <a:p>
            <a:pPr marL="179173" indent="-179173">
              <a:buFont typeface="Arial" panose="020B0604020202020204" pitchFamily="34" charset="0"/>
              <a:buChar char="•"/>
            </a:pPr>
            <a:r>
              <a:rPr lang="en-US" sz="2200" b="1" dirty="0">
                <a:latin typeface="+mj-lt"/>
              </a:rPr>
              <a:t>Note: ** </a:t>
            </a:r>
            <a:r>
              <a:rPr lang="en-US" sz="2200" b="1" dirty="0">
                <a:effectLst/>
                <a:latin typeface="+mj-lt"/>
                <a:ea typeface="Calibri" panose="020F0502020204030204" pitchFamily="34" charset="0"/>
              </a:rPr>
              <a:t>The American Rescue Act, signed into law on March 11, 2021, provided states with the option to </a:t>
            </a:r>
            <a:r>
              <a:rPr lang="en-US" sz="2200" b="1" dirty="0">
                <a:solidFill>
                  <a:srgbClr val="444444"/>
                </a:solidFill>
                <a:effectLst/>
                <a:latin typeface="+mj-lt"/>
                <a:ea typeface="Calibri" panose="020F0502020204030204" pitchFamily="34" charset="0"/>
              </a:rPr>
              <a:t>temporarily expand WIC’s n</a:t>
            </a:r>
            <a:r>
              <a:rPr lang="en-US" sz="2200" b="1" dirty="0">
                <a:solidFill>
                  <a:srgbClr val="000000"/>
                </a:solidFill>
                <a:effectLst/>
                <a:latin typeface="+mj-lt"/>
                <a:ea typeface="Calibri" panose="020F0502020204030204" pitchFamily="34" charset="0"/>
              </a:rPr>
              <a:t>utrition support by </a:t>
            </a:r>
            <a:r>
              <a:rPr lang="en-US" sz="2200" b="1" dirty="0">
                <a:effectLst/>
                <a:latin typeface="+mj-lt"/>
                <a:ea typeface="Calibri" panose="020F0502020204030204" pitchFamily="34" charset="0"/>
              </a:rPr>
              <a:t>increasing the monthly CVB to $35 for four consecutive months for all WIC program participants receiving food packages III, IV, V, VI, VII, VII+.</a:t>
            </a:r>
            <a:r>
              <a:rPr lang="en-US" sz="2200" b="1" dirty="0">
                <a:solidFill>
                  <a:srgbClr val="000000"/>
                </a:solidFill>
                <a:effectLst/>
                <a:latin typeface="+mj-lt"/>
                <a:ea typeface="Calibri" panose="020F0502020204030204" pitchFamily="34" charset="0"/>
              </a:rPr>
              <a:t>  North Carolina WIC had temporary increased to food instruments (FIs) from June 1, 2021 through September 30, 2021. As part of Government Funding Act, effective November 2021 North Carolina WIC started issuing CVB of $24.00 for Children, $ 43.00 for</a:t>
            </a:r>
            <a:r>
              <a:rPr lang="en-US" sz="2200" b="0" i="0" dirty="0">
                <a:solidFill>
                  <a:srgbClr val="1B1B1B"/>
                </a:solidFill>
                <a:effectLst/>
                <a:latin typeface="+mj-lt"/>
              </a:rPr>
              <a:t> </a:t>
            </a:r>
            <a:r>
              <a:rPr lang="en-US" sz="2200" b="1" i="0" dirty="0">
                <a:solidFill>
                  <a:srgbClr val="1B1B1B"/>
                </a:solidFill>
                <a:effectLst/>
                <a:latin typeface="+mj-lt"/>
              </a:rPr>
              <a:t>pregnant and postpartum women participants, and $47.00 for fully and partially breastfeeding women participants. Now with the Further Extending Government Funding Act of 2022 into law, increased CVB issuance is extended through September 30, 2022 at this time</a:t>
            </a:r>
            <a:r>
              <a:rPr lang="en-US" sz="2200" b="1" dirty="0">
                <a:solidFill>
                  <a:srgbClr val="000000"/>
                </a:solidFill>
                <a:effectLst/>
                <a:latin typeface="+mj-lt"/>
                <a:ea typeface="Calibri" panose="020F0502020204030204" pitchFamily="34" charset="0"/>
              </a:rPr>
              <a:t>**</a:t>
            </a:r>
            <a:endParaRPr lang="en-US" sz="2200" b="1" dirty="0">
              <a:latin typeface="+mj-lt"/>
            </a:endParaRPr>
          </a:p>
          <a:p>
            <a:pPr marL="179173" indent="-179173">
              <a:buFont typeface="Arial" panose="020B0604020202020204" pitchFamily="34" charset="0"/>
              <a:buChar char="•"/>
            </a:pPr>
            <a:endParaRPr lang="en-US" sz="2200" dirty="0">
              <a:latin typeface="+mj-lt"/>
            </a:endParaRPr>
          </a:p>
          <a:p>
            <a:r>
              <a:rPr lang="en-US" sz="2200" dirty="0">
                <a:latin typeface="+mj-lt"/>
              </a:rPr>
              <a:t>Remember with eWIC, participants do not have to buy all of their food benefits at once, they can choose to buy any amount up to their available food benefit. This is also true for the cash-value benefit. For example, if a family has 20 dollars in cash value benefits they can choose to spend as much or as little as they want up to 20 dollars over several transactions.</a:t>
            </a:r>
          </a:p>
          <a:p>
            <a:endParaRPr lang="en-US" sz="2200" dirty="0">
              <a:latin typeface="+mj-lt"/>
            </a:endParaRPr>
          </a:p>
          <a:p>
            <a:r>
              <a:rPr lang="en-US" sz="2200" dirty="0">
                <a:latin typeface="+mj-lt"/>
              </a:rPr>
              <a:t>If a participant purchases more than the amount of their cash-value benefit, the participant can pay the extra or choose not to buy certain items.</a:t>
            </a:r>
          </a:p>
          <a:p>
            <a:endParaRPr lang="en-US" sz="2200" dirty="0">
              <a:latin typeface="+mj-lt"/>
            </a:endParaRPr>
          </a:p>
          <a:p>
            <a:r>
              <a:rPr lang="en-US" sz="2200" dirty="0">
                <a:latin typeface="+mj-lt"/>
              </a:rPr>
              <a:t>The North Carolina WIC APL includes applesauce and other pureed fruits and vegetable available for the participant to purchase under the Cash Value Benefits. </a:t>
            </a:r>
          </a:p>
          <a:p>
            <a:r>
              <a:rPr lang="en-US" sz="2200" dirty="0">
                <a:latin typeface="+mj-lt"/>
              </a:rPr>
              <a:t>These items are for intended by the manufacturers for children over 12 months of age and is not available for purchase for infants.</a:t>
            </a:r>
          </a:p>
          <a:p>
            <a:pPr defTabSz="955586">
              <a:defRPr/>
            </a:pPr>
            <a:endParaRPr lang="en-US" sz="2200" baseline="0" dirty="0">
              <a:latin typeface="+mj-lt"/>
            </a:endParaRPr>
          </a:p>
          <a:p>
            <a:pPr defTabSz="955586">
              <a:defRPr/>
            </a:pPr>
            <a:endParaRPr lang="en-US" dirty="0"/>
          </a:p>
        </p:txBody>
      </p:sp>
    </p:spTree>
    <p:extLst>
      <p:ext uri="{BB962C8B-B14F-4D97-AF65-F5344CB8AC3E}">
        <p14:creationId xmlns:p14="http://schemas.microsoft.com/office/powerpoint/2010/main" val="23277656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7"/>
          <p:cNvSpPr>
            <a:spLocks noGrp="1" noChangeArrowheads="1"/>
          </p:cNvSpPr>
          <p:nvPr>
            <p:ph type="sldNum" sz="quarter" idx="5"/>
          </p:nvPr>
        </p:nvSpPr>
        <p:spPr>
          <a:noFill/>
        </p:spPr>
        <p:txBody>
          <a:bodyPr/>
          <a:lstStyle/>
          <a:p>
            <a:fld id="{D24F722B-586B-4CAD-8483-983F4EE4016F}" type="slidenum">
              <a:rPr lang="en-US" smtClean="0">
                <a:solidFill>
                  <a:prstClr val="black"/>
                </a:solidFill>
              </a:rPr>
              <a:pPr/>
              <a:t>84</a:t>
            </a:fld>
            <a:endParaRPr lang="en-US" dirty="0">
              <a:solidFill>
                <a:prstClr val="black"/>
              </a:solidFill>
            </a:endParaRPr>
          </a:p>
        </p:txBody>
      </p:sp>
      <p:sp>
        <p:nvSpPr>
          <p:cNvPr id="101380" name="Rectangle 2"/>
          <p:cNvSpPr>
            <a:spLocks noGrp="1" noRot="1" noChangeAspect="1" noChangeArrowheads="1" noTextEdit="1"/>
          </p:cNvSpPr>
          <p:nvPr>
            <p:ph type="sldImg"/>
          </p:nvPr>
        </p:nvSpPr>
        <p:spPr>
          <a:xfrm>
            <a:off x="271463" y="609600"/>
            <a:ext cx="6772275" cy="3810000"/>
          </a:xfrm>
          <a:ln/>
        </p:spPr>
      </p:sp>
      <p:sp>
        <p:nvSpPr>
          <p:cNvPr id="101381" name="Rectangle 3"/>
          <p:cNvSpPr>
            <a:spLocks noGrp="1" noChangeArrowheads="1"/>
          </p:cNvSpPr>
          <p:nvPr>
            <p:ph type="body" idx="1"/>
          </p:nvPr>
        </p:nvSpPr>
        <p:spPr>
          <a:xfrm>
            <a:off x="731520" y="5430187"/>
            <a:ext cx="5852160" cy="4320540"/>
          </a:xfrm>
          <a:noFill/>
          <a:ln/>
        </p:spPr>
        <p:txBody>
          <a:bodyPr>
            <a:normAutofit/>
          </a:bodyPr>
          <a:lstStyle/>
          <a:p>
            <a:pPr defTabSz="955586">
              <a:defRPr/>
            </a:pPr>
            <a:r>
              <a:rPr lang="en-US" sz="1500" dirty="0"/>
              <a:t>There are no changes in the criteria for the fruits that can be obtained with the cash-value benefits.   </a:t>
            </a:r>
          </a:p>
          <a:p>
            <a:pPr defTabSz="955586">
              <a:defRPr/>
            </a:pPr>
            <a:endParaRPr lang="en-US" sz="1500" dirty="0"/>
          </a:p>
          <a:p>
            <a:pPr defTabSz="955586">
              <a:defRPr/>
            </a:pPr>
            <a:r>
              <a:rPr lang="en-US" sz="1500" dirty="0"/>
              <a:t>Fresh, frozen, and canned fruits that contain no added sugar fats, oils or salt continue to be approved. </a:t>
            </a:r>
          </a:p>
          <a:p>
            <a:pPr defTabSz="955586">
              <a:defRPr/>
            </a:pPr>
            <a:endParaRPr lang="en-US" sz="1500" dirty="0"/>
          </a:p>
          <a:p>
            <a:pPr defTabSz="955586">
              <a:defRPr/>
            </a:pPr>
            <a:r>
              <a:rPr lang="en-US" sz="1500" dirty="0"/>
              <a:t>Remember, Infant fruits are not allowed to be obtained with the cash-value benefits.</a:t>
            </a:r>
          </a:p>
          <a:p>
            <a:pPr defTabSz="955586">
              <a:defRPr/>
            </a:pPr>
            <a:endParaRPr lang="en-US" dirty="0"/>
          </a:p>
          <a:p>
            <a:pPr defTabSz="955586">
              <a:defRPr/>
            </a:pPr>
            <a:r>
              <a:rPr lang="en-US" i="1" dirty="0"/>
              <a:t>Photo</a:t>
            </a:r>
            <a:r>
              <a:rPr lang="en-US" i="1" baseline="0" dirty="0"/>
              <a:t> Credit: FruitSmileyFace_Fotolia_33280198_Subscription_L.jpg</a:t>
            </a:r>
            <a:endParaRPr lang="en-US" i="1" dirty="0"/>
          </a:p>
        </p:txBody>
      </p:sp>
    </p:spTree>
    <p:extLst>
      <p:ext uri="{BB962C8B-B14F-4D97-AF65-F5344CB8AC3E}">
        <p14:creationId xmlns:p14="http://schemas.microsoft.com/office/powerpoint/2010/main" val="12652360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7"/>
          <p:cNvSpPr>
            <a:spLocks noGrp="1" noChangeArrowheads="1"/>
          </p:cNvSpPr>
          <p:nvPr>
            <p:ph type="sldNum" sz="quarter" idx="5"/>
          </p:nvPr>
        </p:nvSpPr>
        <p:spPr>
          <a:noFill/>
        </p:spPr>
        <p:txBody>
          <a:bodyPr/>
          <a:lstStyle/>
          <a:p>
            <a:fld id="{0EAD9D0A-395E-4F55-8A78-9B5837C180AF}" type="slidenum">
              <a:rPr lang="en-US" smtClean="0">
                <a:solidFill>
                  <a:prstClr val="black"/>
                </a:solidFill>
              </a:rPr>
              <a:pPr/>
              <a:t>85</a:t>
            </a:fld>
            <a:endParaRPr lang="en-US" dirty="0">
              <a:solidFill>
                <a:prstClr val="black"/>
              </a:solidFill>
            </a:endParaRPr>
          </a:p>
        </p:txBody>
      </p:sp>
      <p:sp>
        <p:nvSpPr>
          <p:cNvPr id="102404" name="Rectangle 2"/>
          <p:cNvSpPr>
            <a:spLocks noGrp="1" noRot="1" noChangeAspect="1" noChangeArrowheads="1" noTextEdit="1"/>
          </p:cNvSpPr>
          <p:nvPr>
            <p:ph type="sldImg"/>
          </p:nvPr>
        </p:nvSpPr>
        <p:spPr>
          <a:xfrm>
            <a:off x="254000" y="492125"/>
            <a:ext cx="6807200" cy="3830638"/>
          </a:xfrm>
          <a:ln/>
        </p:spPr>
      </p:sp>
      <p:sp>
        <p:nvSpPr>
          <p:cNvPr id="102405" name="Rectangle 3"/>
          <p:cNvSpPr>
            <a:spLocks noGrp="1" noChangeArrowheads="1"/>
          </p:cNvSpPr>
          <p:nvPr>
            <p:ph type="body" idx="1"/>
          </p:nvPr>
        </p:nvSpPr>
        <p:spPr>
          <a:xfrm>
            <a:off x="269240" y="4788535"/>
            <a:ext cx="6791960" cy="4320540"/>
          </a:xfrm>
          <a:noFill/>
          <a:ln/>
        </p:spPr>
        <p:txBody>
          <a:bodyPr/>
          <a:lstStyle/>
          <a:p>
            <a:pPr eaLnBrk="1" hangingPunct="1"/>
            <a:r>
              <a:rPr lang="en-US" sz="1500" dirty="0"/>
              <a:t>The minimum inventory requirements for fruits and vegetables are for the </a:t>
            </a:r>
            <a:r>
              <a:rPr lang="en-US" sz="1500" b="1" dirty="0"/>
              <a:t>canned forms</a:t>
            </a:r>
            <a:r>
              <a:rPr lang="en-US" sz="1500" dirty="0"/>
              <a:t>, but not fresh or frozen.</a:t>
            </a:r>
          </a:p>
          <a:p>
            <a:pPr eaLnBrk="1" hangingPunct="1"/>
            <a:endParaRPr lang="en-US" sz="1500" dirty="0"/>
          </a:p>
          <a:p>
            <a:pPr defTabSz="914048"/>
            <a:r>
              <a:rPr lang="en-US" sz="1500" dirty="0"/>
              <a:t>The minimum inventory for canned fruit is 10 cans. </a:t>
            </a:r>
          </a:p>
          <a:p>
            <a:pPr defTabSz="914048"/>
            <a:r>
              <a:rPr lang="en-US" sz="1500" dirty="0"/>
              <a:t>At least 2 types of 14 to 16 –ounce cans of fruit are required.</a:t>
            </a:r>
            <a:r>
              <a:rPr lang="en-US" sz="1500" dirty="0">
                <a:ea typeface="Tahoma" pitchFamily="34" charset="0"/>
                <a:cs typeface="Tahoma" pitchFamily="34" charset="0"/>
              </a:rPr>
              <a:t> </a:t>
            </a:r>
          </a:p>
          <a:p>
            <a:pPr defTabSz="914048"/>
            <a:r>
              <a:rPr lang="en-US" sz="1500" dirty="0">
                <a:ea typeface="Tahoma" pitchFamily="34" charset="0"/>
                <a:cs typeface="Tahoma" pitchFamily="34" charset="0"/>
              </a:rPr>
              <a:t>The same fruit processed in different ways is </a:t>
            </a:r>
            <a:r>
              <a:rPr lang="en-US" sz="1500" b="1" dirty="0">
                <a:ea typeface="Tahoma" pitchFamily="34" charset="0"/>
                <a:cs typeface="Tahoma" pitchFamily="34" charset="0"/>
              </a:rPr>
              <a:t>NOT</a:t>
            </a:r>
            <a:r>
              <a:rPr lang="en-US" sz="1500" dirty="0">
                <a:ea typeface="Tahoma" pitchFamily="34" charset="0"/>
                <a:cs typeface="Tahoma" pitchFamily="34" charset="0"/>
              </a:rPr>
              <a:t> two different types of fruit.  For instance, pear slices and pear halves is the same type of fruit processed differently.  Peaches and pears are two different types of fruit.</a:t>
            </a:r>
          </a:p>
          <a:p>
            <a:pPr eaLnBrk="1" hangingPunct="1"/>
            <a:endParaRPr lang="en-US" sz="1500" dirty="0"/>
          </a:p>
          <a:p>
            <a:pPr eaLnBrk="1" hangingPunct="1"/>
            <a:r>
              <a:rPr lang="en-US" sz="1500" dirty="0"/>
              <a:t>Even though this is the minimum inventory requirement, WIC participants are able to select any size can that meets the criteria outlined in the approved foods list.</a:t>
            </a:r>
          </a:p>
          <a:p>
            <a:pPr eaLnBrk="1" hangingPunct="1"/>
            <a:endParaRPr lang="en-US" dirty="0"/>
          </a:p>
          <a:p>
            <a:pPr eaLnBrk="1" hangingPunct="1"/>
            <a:endParaRPr lang="en-US" dirty="0"/>
          </a:p>
          <a:p>
            <a:pPr eaLnBrk="1" hangingPunct="1"/>
            <a:endParaRPr lang="en-US" dirty="0"/>
          </a:p>
          <a:p>
            <a:pPr eaLnBrk="1" hangingPunct="1"/>
            <a:r>
              <a:rPr lang="en-US" i="1" dirty="0"/>
              <a:t>Photo Credit:</a:t>
            </a:r>
            <a:r>
              <a:rPr lang="en-US" i="1" baseline="0" dirty="0"/>
              <a:t> </a:t>
            </a:r>
            <a:r>
              <a:rPr lang="en-US" i="1" dirty="0"/>
              <a:t>Canned Pineapple_Fotolia_68238391_Subscription_L.jpg</a:t>
            </a:r>
          </a:p>
        </p:txBody>
      </p:sp>
    </p:spTree>
    <p:extLst>
      <p:ext uri="{BB962C8B-B14F-4D97-AF65-F5344CB8AC3E}">
        <p14:creationId xmlns:p14="http://schemas.microsoft.com/office/powerpoint/2010/main" val="36063642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7"/>
          <p:cNvSpPr>
            <a:spLocks noGrp="1" noChangeArrowheads="1"/>
          </p:cNvSpPr>
          <p:nvPr>
            <p:ph type="sldNum" sz="quarter" idx="5"/>
          </p:nvPr>
        </p:nvSpPr>
        <p:spPr>
          <a:noFill/>
        </p:spPr>
        <p:txBody>
          <a:bodyPr/>
          <a:lstStyle/>
          <a:p>
            <a:fld id="{EAC531D0-DD8B-44E7-959A-A6E3993D4E56}" type="slidenum">
              <a:rPr lang="en-US" smtClean="0">
                <a:solidFill>
                  <a:prstClr val="black"/>
                </a:solidFill>
              </a:rPr>
              <a:pPr/>
              <a:t>86</a:t>
            </a:fld>
            <a:endParaRPr lang="en-US" dirty="0">
              <a:solidFill>
                <a:prstClr val="black"/>
              </a:solidFill>
            </a:endParaRPr>
          </a:p>
        </p:txBody>
      </p:sp>
      <p:sp>
        <p:nvSpPr>
          <p:cNvPr id="104452" name="Rectangle 2"/>
          <p:cNvSpPr>
            <a:spLocks noGrp="1" noRot="1" noChangeAspect="1" noChangeArrowheads="1" noTextEdit="1"/>
          </p:cNvSpPr>
          <p:nvPr>
            <p:ph type="sldImg"/>
          </p:nvPr>
        </p:nvSpPr>
        <p:spPr>
          <a:xfrm>
            <a:off x="403225" y="457200"/>
            <a:ext cx="6340475" cy="3567113"/>
          </a:xfrm>
          <a:ln/>
        </p:spPr>
      </p:sp>
      <p:sp>
        <p:nvSpPr>
          <p:cNvPr id="104453" name="Rectangle 3"/>
          <p:cNvSpPr>
            <a:spLocks noGrp="1" noChangeArrowheads="1"/>
          </p:cNvSpPr>
          <p:nvPr>
            <p:ph type="body" idx="1"/>
          </p:nvPr>
        </p:nvSpPr>
        <p:spPr>
          <a:xfrm>
            <a:off x="372285" y="4114800"/>
            <a:ext cx="6371415" cy="5105400"/>
          </a:xfrm>
          <a:noFill/>
          <a:ln/>
        </p:spPr>
        <p:txBody>
          <a:bodyPr/>
          <a:lstStyle/>
          <a:p>
            <a:pPr defTabSz="955586">
              <a:defRPr/>
            </a:pPr>
            <a:r>
              <a:rPr lang="en-US" sz="1500" dirty="0"/>
              <a:t>Fresh, frozen and canned vegetables with no added sugar, fats, or oils  continue to be approved. Vegetables can contain added salt. </a:t>
            </a:r>
          </a:p>
          <a:p>
            <a:pPr defTabSz="955586">
              <a:defRPr/>
            </a:pPr>
            <a:endParaRPr lang="en-US" sz="1500" dirty="0"/>
          </a:p>
          <a:p>
            <a:pPr eaLnBrk="1" hangingPunct="1"/>
            <a:r>
              <a:rPr lang="en-US" sz="1500" dirty="0"/>
              <a:t>I do want to remind you that : </a:t>
            </a:r>
          </a:p>
          <a:p>
            <a:pPr eaLnBrk="1" hangingPunct="1"/>
            <a:endParaRPr lang="en-US" sz="1500" dirty="0"/>
          </a:p>
          <a:p>
            <a:pPr marL="177845" indent="-177845" defTabSz="948507">
              <a:buFont typeface="Arial" panose="020B0604020202020204" pitchFamily="34" charset="0"/>
              <a:buChar char="•"/>
              <a:defRPr/>
            </a:pPr>
            <a:r>
              <a:rPr lang="en-US" sz="1500" dirty="0"/>
              <a:t> Salsa is not approved (as it contains not-approved herbs and spices)</a:t>
            </a:r>
          </a:p>
          <a:p>
            <a:pPr marL="177845" indent="-177845">
              <a:buFont typeface="Arial" panose="020B0604020202020204" pitchFamily="34" charset="0"/>
              <a:buChar char="•"/>
            </a:pPr>
            <a:endParaRPr lang="en-US" sz="1500" dirty="0"/>
          </a:p>
          <a:p>
            <a:pPr marL="177845" indent="-177845">
              <a:buFont typeface="Arial" panose="020B0604020202020204" pitchFamily="34" charset="0"/>
              <a:buChar char="•"/>
            </a:pPr>
            <a:r>
              <a:rPr lang="en-US" sz="1500" dirty="0"/>
              <a:t>White potatoes in addition to sweet potatoes are approved </a:t>
            </a:r>
          </a:p>
          <a:p>
            <a:pPr marL="177845" indent="-177845">
              <a:buFont typeface="Arial" panose="020B0604020202020204" pitchFamily="34" charset="0"/>
              <a:buChar char="•"/>
            </a:pPr>
            <a:endParaRPr lang="en-US" sz="1500" dirty="0"/>
          </a:p>
          <a:p>
            <a:pPr marL="177845" indent="-177845">
              <a:buFont typeface="Arial" panose="020B0604020202020204" pitchFamily="34" charset="0"/>
              <a:buChar char="•"/>
            </a:pPr>
            <a:r>
              <a:rPr lang="en-US" sz="1500" dirty="0"/>
              <a:t>Tomato products that contain herbs are not approved</a:t>
            </a:r>
          </a:p>
          <a:p>
            <a:pPr marL="177845" indent="-177845">
              <a:buFont typeface="Arial" panose="020B0604020202020204" pitchFamily="34" charset="0"/>
              <a:buChar char="•"/>
            </a:pPr>
            <a:endParaRPr lang="en-US" sz="1500" dirty="0"/>
          </a:p>
          <a:p>
            <a:pPr marL="177845" indent="-177845">
              <a:buFont typeface="Arial" panose="020B0604020202020204" pitchFamily="34" charset="0"/>
              <a:buChar char="•"/>
            </a:pPr>
            <a:r>
              <a:rPr lang="en-US" sz="1500" dirty="0"/>
              <a:t> Canned or dry mature legumes (dry beans, peas or lentils) do not count as a vegetables for the purpose of the cash-value benefit. They are obtained with the food benefits for legumes. </a:t>
            </a:r>
          </a:p>
          <a:p>
            <a:endParaRPr lang="en-US" sz="1500" dirty="0"/>
          </a:p>
          <a:p>
            <a:pPr marL="177845" indent="-177845">
              <a:buFont typeface="Arial" panose="020B0604020202020204" pitchFamily="34" charset="0"/>
              <a:buChar char="•"/>
            </a:pPr>
            <a:r>
              <a:rPr lang="en-US" sz="1500" dirty="0"/>
              <a:t>Sauerkraut is not approved, as it counts as a condiment.</a:t>
            </a:r>
          </a:p>
          <a:p>
            <a:pPr marL="177845" indent="-177845">
              <a:buFont typeface="Arial" panose="020B0604020202020204" pitchFamily="34" charset="0"/>
              <a:buChar char="•"/>
            </a:pPr>
            <a:endParaRPr lang="en-US" sz="1500" dirty="0"/>
          </a:p>
          <a:p>
            <a:pPr eaLnBrk="1" hangingPunct="1"/>
            <a:r>
              <a:rPr lang="en-US" sz="1500" dirty="0"/>
              <a:t> Infant vegetables are not allowed to be obtained with cash-value benefits. They are obtained with the food benefit for infant fruits and vegetables.</a:t>
            </a:r>
          </a:p>
          <a:p>
            <a:pPr eaLnBrk="1" hangingPunct="1"/>
            <a:endParaRPr lang="en-US" baseline="0" dirty="0"/>
          </a:p>
          <a:p>
            <a:pPr defTabSz="914266">
              <a:defRPr/>
            </a:pPr>
            <a:r>
              <a:rPr lang="en-US" i="1" dirty="0">
                <a:ea typeface="Tahoma" pitchFamily="34" charset="0"/>
                <a:cs typeface="Tahoma" pitchFamily="34" charset="0"/>
              </a:rPr>
              <a:t>Photo Credit: CannedCorn_Fotolia_38431540_Subscription_L.jpg</a:t>
            </a:r>
            <a:endParaRPr lang="en-US" i="1" dirty="0"/>
          </a:p>
          <a:p>
            <a:pPr eaLnBrk="1" hangingPunct="1"/>
            <a:endParaRPr lang="en-US" dirty="0"/>
          </a:p>
        </p:txBody>
      </p:sp>
    </p:spTree>
    <p:extLst>
      <p:ext uri="{BB962C8B-B14F-4D97-AF65-F5344CB8AC3E}">
        <p14:creationId xmlns:p14="http://schemas.microsoft.com/office/powerpoint/2010/main" val="22249703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7"/>
          <p:cNvSpPr>
            <a:spLocks noGrp="1" noChangeArrowheads="1"/>
          </p:cNvSpPr>
          <p:nvPr>
            <p:ph type="sldNum" sz="quarter" idx="5"/>
          </p:nvPr>
        </p:nvSpPr>
        <p:spPr>
          <a:noFill/>
        </p:spPr>
        <p:txBody>
          <a:bodyPr/>
          <a:lstStyle/>
          <a:p>
            <a:fld id="{3D352B94-EE60-4787-A641-F7CB5756F7FE}" type="slidenum">
              <a:rPr lang="en-US" smtClean="0">
                <a:solidFill>
                  <a:prstClr val="black"/>
                </a:solidFill>
              </a:rPr>
              <a:pPr/>
              <a:t>87</a:t>
            </a:fld>
            <a:endParaRPr lang="en-US" dirty="0">
              <a:solidFill>
                <a:prstClr val="black"/>
              </a:solidFill>
            </a:endParaRPr>
          </a:p>
        </p:txBody>
      </p:sp>
      <p:sp>
        <p:nvSpPr>
          <p:cNvPr id="105476" name="Rectangle 2"/>
          <p:cNvSpPr>
            <a:spLocks noGrp="1" noRot="1" noChangeAspect="1" noChangeArrowheads="1" noTextEdit="1"/>
          </p:cNvSpPr>
          <p:nvPr>
            <p:ph type="sldImg"/>
          </p:nvPr>
        </p:nvSpPr>
        <p:spPr>
          <a:xfrm>
            <a:off x="417513" y="523875"/>
            <a:ext cx="6480175" cy="3644900"/>
          </a:xfrm>
          <a:ln/>
        </p:spPr>
      </p:sp>
      <p:sp>
        <p:nvSpPr>
          <p:cNvPr id="105477" name="Rectangle 3"/>
          <p:cNvSpPr>
            <a:spLocks noGrp="1" noChangeArrowheads="1"/>
          </p:cNvSpPr>
          <p:nvPr>
            <p:ph type="body" idx="1"/>
          </p:nvPr>
        </p:nvSpPr>
        <p:spPr>
          <a:xfrm>
            <a:off x="431270" y="4343400"/>
            <a:ext cx="6466417" cy="5029200"/>
          </a:xfrm>
          <a:noFill/>
          <a:ln/>
        </p:spPr>
        <p:txBody>
          <a:bodyPr/>
          <a:lstStyle/>
          <a:p>
            <a:pPr eaLnBrk="1" hangingPunct="1"/>
            <a:r>
              <a:rPr lang="en-US" sz="1500" dirty="0"/>
              <a:t>The minimum inventory requirement is the same for vegetables as for fruit with additional notes of caution.  </a:t>
            </a:r>
          </a:p>
          <a:p>
            <a:pPr eaLnBrk="1" hangingPunct="1"/>
            <a:endParaRPr lang="en-US" sz="1500" dirty="0"/>
          </a:p>
          <a:p>
            <a:pPr marL="177845" indent="-177845">
              <a:buFont typeface="Arial" panose="020B0604020202020204" pitchFamily="34" charset="0"/>
              <a:buChar char="•"/>
            </a:pPr>
            <a:r>
              <a:rPr lang="en-US" sz="1500" dirty="0">
                <a:ea typeface="Tahoma" pitchFamily="34" charset="0"/>
                <a:cs typeface="Tahoma" pitchFamily="34" charset="0"/>
              </a:rPr>
              <a:t>Minimum inventory of canned vegetables requires 10 cans of 2 types of vegetables in a 14 to 16 oz cans.</a:t>
            </a:r>
          </a:p>
          <a:p>
            <a:pPr marL="177845" indent="-177845">
              <a:buFont typeface="Arial" panose="020B0604020202020204" pitchFamily="34" charset="0"/>
              <a:buChar char="•"/>
            </a:pPr>
            <a:endParaRPr lang="en-US" sz="1500" dirty="0">
              <a:ea typeface="Tahoma" pitchFamily="34" charset="0"/>
              <a:cs typeface="Tahoma" pitchFamily="34" charset="0"/>
            </a:endParaRPr>
          </a:p>
          <a:p>
            <a:pPr marL="177845" indent="-177845">
              <a:buFont typeface="Arial" panose="020B0604020202020204" pitchFamily="34" charset="0"/>
              <a:buChar char="•"/>
            </a:pPr>
            <a:r>
              <a:rPr lang="en-US" sz="1500" dirty="0">
                <a:ea typeface="Tahoma" pitchFamily="34" charset="0"/>
                <a:cs typeface="Tahoma" pitchFamily="34" charset="0"/>
              </a:rPr>
              <a:t>Canned mature legumes (beans, peas, or lentils such as canned lima beans) do not count as a vegetables towards minimum inventory.  They can only be counted in the dried peas/beans/lentils category.  </a:t>
            </a:r>
          </a:p>
          <a:p>
            <a:pPr marL="177845" indent="-177845">
              <a:buFont typeface="Arial" panose="020B0604020202020204" pitchFamily="34" charset="0"/>
              <a:buChar char="•"/>
            </a:pPr>
            <a:endParaRPr lang="en-US" sz="1500" dirty="0">
              <a:ea typeface="Tahoma" pitchFamily="34" charset="0"/>
              <a:cs typeface="Tahoma" pitchFamily="34" charset="0"/>
            </a:endParaRPr>
          </a:p>
          <a:p>
            <a:pPr marL="177845" indent="-177845">
              <a:buFont typeface="Arial" panose="020B0604020202020204" pitchFamily="34" charset="0"/>
              <a:buChar char="•"/>
            </a:pPr>
            <a:r>
              <a:rPr lang="en-US" sz="1500" dirty="0">
                <a:ea typeface="Tahoma" pitchFamily="34" charset="0"/>
                <a:cs typeface="Tahoma" pitchFamily="34" charset="0"/>
              </a:rPr>
              <a:t>The only canned beans that count towards minimum inventory in the canned vegetable category include sweet peas, green beans, wax beans, and yellow beans. </a:t>
            </a:r>
          </a:p>
          <a:p>
            <a:pPr eaLnBrk="1" hangingPunct="1"/>
            <a:endParaRPr lang="en-US" sz="1500" dirty="0">
              <a:ea typeface="Tahoma" pitchFamily="34" charset="0"/>
              <a:cs typeface="Tahoma" pitchFamily="34" charset="0"/>
            </a:endParaRPr>
          </a:p>
          <a:p>
            <a:pPr eaLnBrk="1" hangingPunct="1"/>
            <a:endParaRPr lang="en-US" sz="1500" dirty="0">
              <a:ea typeface="Tahoma" pitchFamily="34" charset="0"/>
              <a:cs typeface="Tahoma" pitchFamily="34" charset="0"/>
            </a:endParaRPr>
          </a:p>
          <a:p>
            <a:pPr defTabSz="948507">
              <a:defRPr/>
            </a:pPr>
            <a:r>
              <a:rPr lang="en-US" sz="1500" dirty="0"/>
              <a:t>North Carolina WIC approves pureed fruits and vegetable pouches into the APL.  These products are recommended for children over 12 months of the age and are available with the CVB as opposed to infant fruits or infant vegetables which as available for infants 6-11 months of age.</a:t>
            </a:r>
          </a:p>
          <a:p>
            <a:pPr eaLnBrk="1" hangingPunct="1"/>
            <a:endParaRPr lang="en-US" dirty="0">
              <a:ea typeface="Tahoma" pitchFamily="34" charset="0"/>
              <a:cs typeface="Tahoma" pitchFamily="34" charset="0"/>
            </a:endParaRPr>
          </a:p>
        </p:txBody>
      </p:sp>
    </p:spTree>
    <p:extLst>
      <p:ext uri="{BB962C8B-B14F-4D97-AF65-F5344CB8AC3E}">
        <p14:creationId xmlns:p14="http://schemas.microsoft.com/office/powerpoint/2010/main" val="22671498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4142969" y="9119177"/>
            <a:ext cx="3170583" cy="480389"/>
          </a:xfrm>
          <a:prstGeom prst="rect">
            <a:avLst/>
          </a:prstGeom>
          <a:noFill/>
          <a:ln w="9525">
            <a:noFill/>
            <a:miter lim="800000"/>
            <a:headEnd/>
            <a:tailEnd/>
          </a:ln>
        </p:spPr>
        <p:txBody>
          <a:bodyPr lIns="96564" tIns="48282" rIns="96564" bIns="48282" anchor="b"/>
          <a:lstStyle/>
          <a:p>
            <a:pPr algn="r" defTabSz="965872">
              <a:spcBef>
                <a:spcPct val="0"/>
              </a:spcBef>
            </a:pPr>
            <a:fld id="{3E76335F-2B44-4EC6-AD42-88D0FA97B9BA}" type="slidenum">
              <a:rPr lang="en-US" sz="1200">
                <a:solidFill>
                  <a:prstClr val="black"/>
                </a:solidFill>
                <a:latin typeface="Tahoma" pitchFamily="34" charset="0"/>
              </a:rPr>
              <a:pPr algn="r" defTabSz="965872">
                <a:spcBef>
                  <a:spcPct val="0"/>
                </a:spcBef>
              </a:pPr>
              <a:t>88</a:t>
            </a:fld>
            <a:endParaRPr lang="en-US" sz="1200" dirty="0">
              <a:solidFill>
                <a:prstClr val="black"/>
              </a:solidFill>
              <a:latin typeface="Tahoma" pitchFamily="34" charset="0"/>
            </a:endParaRPr>
          </a:p>
        </p:txBody>
      </p:sp>
      <p:sp>
        <p:nvSpPr>
          <p:cNvPr id="202755" name="Rectangle 2"/>
          <p:cNvSpPr>
            <a:spLocks noGrp="1" noRot="1" noChangeAspect="1" noChangeArrowheads="1" noTextEdit="1"/>
          </p:cNvSpPr>
          <p:nvPr>
            <p:ph type="sldImg"/>
          </p:nvPr>
        </p:nvSpPr>
        <p:spPr>
          <a:xfrm>
            <a:off x="341313" y="819150"/>
            <a:ext cx="6632575" cy="3730625"/>
          </a:xfrm>
          <a:ln/>
        </p:spPr>
      </p:sp>
      <p:sp>
        <p:nvSpPr>
          <p:cNvPr id="202756" name="Rectangle 3"/>
          <p:cNvSpPr>
            <a:spLocks noGrp="1" noChangeArrowheads="1"/>
          </p:cNvSpPr>
          <p:nvPr>
            <p:ph type="body" idx="1"/>
          </p:nvPr>
        </p:nvSpPr>
        <p:spPr>
          <a:xfrm>
            <a:off x="731354" y="5288182"/>
            <a:ext cx="5852493" cy="3600450"/>
          </a:xfrm>
          <a:noFill/>
          <a:ln/>
        </p:spPr>
        <p:txBody>
          <a:bodyPr lIns="96560" tIns="48279" rIns="96560" bIns="48279"/>
          <a:lstStyle/>
          <a:p>
            <a:r>
              <a:rPr lang="en-US" sz="1500" dirty="0"/>
              <a:t>Shown above are fruits and vegetables not approved for purchase with cash-value benefits.  Please take a moment to review these items.</a:t>
            </a:r>
          </a:p>
          <a:p>
            <a:endParaRPr lang="en-US" baseline="0" dirty="0"/>
          </a:p>
          <a:p>
            <a:pPr defTabSz="948368">
              <a:defRPr/>
            </a:pPr>
            <a:endParaRPr lang="en-US" dirty="0"/>
          </a:p>
          <a:p>
            <a:endParaRPr lang="en-US" baseline="0" dirty="0"/>
          </a:p>
        </p:txBody>
      </p:sp>
    </p:spTree>
    <p:extLst>
      <p:ext uri="{BB962C8B-B14F-4D97-AF65-F5344CB8AC3E}">
        <p14:creationId xmlns:p14="http://schemas.microsoft.com/office/powerpoint/2010/main" val="22106605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4142969" y="9119177"/>
            <a:ext cx="3170583" cy="480389"/>
          </a:xfrm>
          <a:prstGeom prst="rect">
            <a:avLst/>
          </a:prstGeom>
          <a:noFill/>
          <a:ln w="9525">
            <a:noFill/>
            <a:miter lim="800000"/>
            <a:headEnd/>
            <a:tailEnd/>
          </a:ln>
        </p:spPr>
        <p:txBody>
          <a:bodyPr lIns="96564" tIns="48282" rIns="96564" bIns="48282" anchor="b"/>
          <a:lstStyle/>
          <a:p>
            <a:pPr algn="r" defTabSz="965872">
              <a:spcBef>
                <a:spcPct val="0"/>
              </a:spcBef>
            </a:pPr>
            <a:fld id="{3E76335F-2B44-4EC6-AD42-88D0FA97B9BA}" type="slidenum">
              <a:rPr lang="en-US" sz="1200">
                <a:solidFill>
                  <a:prstClr val="black"/>
                </a:solidFill>
                <a:latin typeface="Tahoma" pitchFamily="34" charset="0"/>
              </a:rPr>
              <a:pPr algn="r" defTabSz="965872">
                <a:spcBef>
                  <a:spcPct val="0"/>
                </a:spcBef>
              </a:pPr>
              <a:t>89</a:t>
            </a:fld>
            <a:endParaRPr lang="en-US" sz="1200" dirty="0">
              <a:solidFill>
                <a:prstClr val="black"/>
              </a:solidFill>
              <a:latin typeface="Tahoma" pitchFamily="34" charset="0"/>
            </a:endParaRPr>
          </a:p>
        </p:txBody>
      </p:sp>
      <p:sp>
        <p:nvSpPr>
          <p:cNvPr id="202755" name="Rectangle 2"/>
          <p:cNvSpPr>
            <a:spLocks noGrp="1" noRot="1" noChangeAspect="1" noChangeArrowheads="1" noTextEdit="1"/>
          </p:cNvSpPr>
          <p:nvPr>
            <p:ph type="sldImg"/>
          </p:nvPr>
        </p:nvSpPr>
        <p:spPr>
          <a:xfrm>
            <a:off x="227013" y="898525"/>
            <a:ext cx="6861175" cy="3859213"/>
          </a:xfrm>
          <a:ln/>
        </p:spPr>
      </p:sp>
      <p:sp>
        <p:nvSpPr>
          <p:cNvPr id="202756" name="Rectangle 3"/>
          <p:cNvSpPr>
            <a:spLocks noGrp="1" noChangeArrowheads="1"/>
          </p:cNvSpPr>
          <p:nvPr>
            <p:ph type="body" idx="1"/>
          </p:nvPr>
        </p:nvSpPr>
        <p:spPr>
          <a:xfrm>
            <a:off x="731354" y="5413796"/>
            <a:ext cx="5852493" cy="3466003"/>
          </a:xfrm>
          <a:noFill/>
          <a:ln/>
        </p:spPr>
        <p:txBody>
          <a:bodyPr lIns="96560" tIns="48279" rIns="96560" bIns="48279"/>
          <a:lstStyle/>
          <a:p>
            <a:r>
              <a:rPr lang="en-US" sz="1500" dirty="0"/>
              <a:t>Shown above are additional fruits and vegetables not approved for purchase with cash-value benefits. </a:t>
            </a:r>
          </a:p>
          <a:p>
            <a:endParaRPr lang="en-US" sz="1500" dirty="0"/>
          </a:p>
          <a:p>
            <a:endParaRPr lang="en-US" sz="1500" dirty="0"/>
          </a:p>
          <a:p>
            <a:endParaRPr lang="en-US" sz="1500" dirty="0"/>
          </a:p>
          <a:p>
            <a:r>
              <a:rPr lang="en-US" sz="1500" dirty="0"/>
              <a:t>Take a moment to review these items.</a:t>
            </a:r>
          </a:p>
        </p:txBody>
      </p:sp>
    </p:spTree>
    <p:extLst>
      <p:ext uri="{BB962C8B-B14F-4D97-AF65-F5344CB8AC3E}">
        <p14:creationId xmlns:p14="http://schemas.microsoft.com/office/powerpoint/2010/main" val="403142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533400"/>
            <a:ext cx="6551613" cy="3684588"/>
          </a:xfrm>
        </p:spPr>
      </p:sp>
      <p:sp>
        <p:nvSpPr>
          <p:cNvPr id="3" name="Notes Placeholder 2"/>
          <p:cNvSpPr>
            <a:spLocks noGrp="1"/>
          </p:cNvSpPr>
          <p:nvPr>
            <p:ph type="body" idx="1"/>
          </p:nvPr>
        </p:nvSpPr>
        <p:spPr/>
        <p:txBody>
          <a:bodyPr/>
          <a:lstStyle/>
          <a:p>
            <a:r>
              <a:rPr lang="en-US" dirty="0"/>
              <a:t>North Carolina’s peer group system is displayed on the slide. It is based on store type and geography. You may also find this chart in your vendor manual.</a:t>
            </a:r>
          </a:p>
        </p:txBody>
      </p:sp>
    </p:spTree>
    <p:extLst>
      <p:ext uri="{BB962C8B-B14F-4D97-AF65-F5344CB8AC3E}">
        <p14:creationId xmlns:p14="http://schemas.microsoft.com/office/powerpoint/2010/main" val="5697519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63575"/>
            <a:ext cx="6792913" cy="3822700"/>
          </a:xfrm>
        </p:spPr>
      </p:sp>
      <p:sp>
        <p:nvSpPr>
          <p:cNvPr id="3" name="Notes Placeholder 2"/>
          <p:cNvSpPr>
            <a:spLocks noGrp="1"/>
          </p:cNvSpPr>
          <p:nvPr>
            <p:ph type="body" idx="1"/>
          </p:nvPr>
        </p:nvSpPr>
        <p:spPr>
          <a:xfrm>
            <a:off x="731520" y="5115393"/>
            <a:ext cx="5852160" cy="4320540"/>
          </a:xfrm>
        </p:spPr>
        <p:txBody>
          <a:bodyPr/>
          <a:lstStyle/>
          <a:p>
            <a:pPr defTabSz="955817">
              <a:defRPr/>
            </a:pPr>
            <a:r>
              <a:rPr lang="en-US" sz="1500" dirty="0"/>
              <a:t>The WIC Program Shopping Guide, last updated in June 2020 and WIC Vendor Transaction Guide are available, you may contact me for these items. The WIC Program Shopping Guide is also available on the nutritionnc.com/eWIC website. </a:t>
            </a:r>
          </a:p>
          <a:p>
            <a:pPr defTabSz="955817">
              <a:defRPr/>
            </a:pPr>
            <a:endParaRPr lang="en-US" sz="1500" dirty="0"/>
          </a:p>
          <a:p>
            <a:pPr defTabSz="955817">
              <a:defRPr/>
            </a:pPr>
            <a:endParaRPr lang="en-US" sz="1500" dirty="0"/>
          </a:p>
          <a:p>
            <a:pPr defTabSz="955817">
              <a:defRPr/>
            </a:pPr>
            <a:r>
              <a:rPr lang="en-US" sz="1500" dirty="0"/>
              <a:t>Please note the APL is a constantly changing resource that is frequently updated, so while the Transaction Guide and Shopping Guide are wonderful tools for vendors and participants, they may not have ALL the individually approved items listed.  One should always refer to the APL on the website for the most up to date APL to determine if an item is approved or not. </a:t>
            </a:r>
          </a:p>
        </p:txBody>
      </p:sp>
      <p:sp>
        <p:nvSpPr>
          <p:cNvPr id="6" name="Slide Number Placeholder 5"/>
          <p:cNvSpPr>
            <a:spLocks noGrp="1"/>
          </p:cNvSpPr>
          <p:nvPr>
            <p:ph type="sldNum" sz="quarter" idx="12"/>
          </p:nvPr>
        </p:nvSpPr>
        <p:spPr/>
        <p:txBody>
          <a:bodyPr/>
          <a:lstStyle/>
          <a:p>
            <a:fld id="{F4D1ED0F-E1B7-4072-BEC1-039668071702}" type="slidenum">
              <a:rPr lang="en-US" smtClean="0"/>
              <a:t>90</a:t>
            </a:fld>
            <a:endParaRPr lang="en-US"/>
          </a:p>
        </p:txBody>
      </p:sp>
    </p:spTree>
    <p:extLst>
      <p:ext uri="{BB962C8B-B14F-4D97-AF65-F5344CB8AC3E}">
        <p14:creationId xmlns:p14="http://schemas.microsoft.com/office/powerpoint/2010/main" val="14599704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4142969" y="9119177"/>
            <a:ext cx="3170583" cy="480389"/>
          </a:xfrm>
          <a:prstGeom prst="rect">
            <a:avLst/>
          </a:prstGeom>
          <a:noFill/>
          <a:ln w="9525">
            <a:noFill/>
            <a:miter lim="800000"/>
            <a:headEnd/>
            <a:tailEnd/>
          </a:ln>
        </p:spPr>
        <p:txBody>
          <a:bodyPr lIns="96564" tIns="48282" rIns="96564" bIns="48282" anchor="b"/>
          <a:lstStyle/>
          <a:p>
            <a:pPr algn="r" defTabSz="965872">
              <a:spcBef>
                <a:spcPct val="0"/>
              </a:spcBef>
            </a:pPr>
            <a:fld id="{79CBA475-B86D-4810-937E-45B7C4CA2606}" type="slidenum">
              <a:rPr lang="en-US" sz="1200">
                <a:solidFill>
                  <a:prstClr val="black"/>
                </a:solidFill>
                <a:latin typeface="Tahoma" pitchFamily="34" charset="0"/>
              </a:rPr>
              <a:pPr algn="r" defTabSz="965872">
                <a:spcBef>
                  <a:spcPct val="0"/>
                </a:spcBef>
              </a:pPr>
              <a:t>91</a:t>
            </a:fld>
            <a:endParaRPr lang="en-US" sz="1200" dirty="0">
              <a:solidFill>
                <a:prstClr val="black"/>
              </a:solidFill>
              <a:latin typeface="Tahoma" pitchFamily="34" charset="0"/>
            </a:endParaRPr>
          </a:p>
        </p:txBody>
      </p:sp>
      <p:sp>
        <p:nvSpPr>
          <p:cNvPr id="203779" name="Rectangle 8"/>
          <p:cNvSpPr>
            <a:spLocks noGrp="1" noRot="1" noChangeAspect="1" noChangeArrowheads="1" noTextEdit="1"/>
          </p:cNvSpPr>
          <p:nvPr>
            <p:ph type="sldImg"/>
          </p:nvPr>
        </p:nvSpPr>
        <p:spPr>
          <a:xfrm>
            <a:off x="325438" y="706438"/>
            <a:ext cx="6462712" cy="3636962"/>
          </a:xfrm>
          <a:ln/>
        </p:spPr>
      </p:sp>
      <p:sp>
        <p:nvSpPr>
          <p:cNvPr id="203780" name="Rectangle 9"/>
          <p:cNvSpPr>
            <a:spLocks noGrp="1" noChangeArrowheads="1"/>
          </p:cNvSpPr>
          <p:nvPr>
            <p:ph type="body" idx="1"/>
          </p:nvPr>
        </p:nvSpPr>
        <p:spPr>
          <a:xfrm>
            <a:off x="371583" y="4343401"/>
            <a:ext cx="6371415" cy="5105399"/>
          </a:xfrm>
          <a:noFill/>
          <a:ln/>
        </p:spPr>
        <p:txBody>
          <a:bodyPr/>
          <a:lstStyle/>
          <a:p>
            <a:pPr defTabSz="914266">
              <a:lnSpc>
                <a:spcPct val="90000"/>
              </a:lnSpc>
              <a:defRPr/>
            </a:pPr>
            <a:endParaRPr lang="en-US" sz="1500" dirty="0"/>
          </a:p>
          <a:p>
            <a:pPr defTabSz="914266">
              <a:lnSpc>
                <a:spcPct val="90000"/>
              </a:lnSpc>
              <a:defRPr/>
            </a:pPr>
            <a:r>
              <a:rPr lang="en-US" sz="1500" dirty="0"/>
              <a:t>NC WIC Program Authorized Product List, or APL, is a compilation of all the WIC approved Universal Product Codes (UPCs) for each category of supplemental food available from the WIC program.</a:t>
            </a:r>
          </a:p>
          <a:p>
            <a:pPr defTabSz="914266">
              <a:lnSpc>
                <a:spcPct val="90000"/>
              </a:lnSpc>
              <a:defRPr/>
            </a:pPr>
            <a:r>
              <a:rPr lang="en-US" sz="1500" dirty="0"/>
              <a:t> </a:t>
            </a:r>
          </a:p>
          <a:p>
            <a:pPr defTabSz="914266">
              <a:lnSpc>
                <a:spcPct val="90000"/>
              </a:lnSpc>
              <a:defRPr/>
            </a:pPr>
            <a:r>
              <a:rPr lang="en-US" sz="1500" dirty="0"/>
              <a:t>In order for a food to be purchased using eWIC, the food must be on the APL. Vendors are required to download the APL every 24 hours to ensure all approved foods are available to WIC participants.</a:t>
            </a:r>
          </a:p>
          <a:p>
            <a:pPr>
              <a:lnSpc>
                <a:spcPct val="90000"/>
              </a:lnSpc>
              <a:buFontTx/>
              <a:buNone/>
            </a:pPr>
            <a:endParaRPr lang="en-US" sz="1500" dirty="0"/>
          </a:p>
          <a:p>
            <a:pPr>
              <a:lnSpc>
                <a:spcPct val="90000"/>
              </a:lnSpc>
            </a:pPr>
            <a:r>
              <a:rPr lang="en-US" sz="1500" dirty="0"/>
              <a:t>Vendors must submit a request to add a UPC to North Carolina WIC Program APL using the web-based NC WIC Approved Product Registration form. UPCs are no longer accepted via mail.</a:t>
            </a:r>
          </a:p>
          <a:p>
            <a:pPr>
              <a:lnSpc>
                <a:spcPct val="90000"/>
              </a:lnSpc>
            </a:pPr>
            <a:endParaRPr lang="en-US" sz="1500" dirty="0"/>
          </a:p>
          <a:p>
            <a:pPr>
              <a:lnSpc>
                <a:spcPct val="90000"/>
              </a:lnSpc>
            </a:pPr>
            <a:r>
              <a:rPr lang="en-US" sz="1500" dirty="0"/>
              <a:t>Prior to submitting any UPC, vendors must verify that the UPC is not already listed in the most recent APL and refer to the NC WIC Approved Foods Nutrition Criteria to determine if the food meets the approved criteria.  </a:t>
            </a:r>
          </a:p>
          <a:p>
            <a:pPr>
              <a:lnSpc>
                <a:spcPct val="90000"/>
              </a:lnSpc>
            </a:pPr>
            <a:endParaRPr lang="en-US" sz="1500" dirty="0"/>
          </a:p>
          <a:p>
            <a:pPr>
              <a:lnSpc>
                <a:spcPct val="90000"/>
              </a:lnSpc>
            </a:pPr>
            <a:r>
              <a:rPr lang="en-US" sz="1500" dirty="0"/>
              <a:t>Additional information regarding current North Carolina APL, the NC WIC Approved Foods Nutrition Criteria and UPC submission process are available on our website:  https://www.nutritionnc.com/ewic/index.htm under “eWIC for Vendors”.</a:t>
            </a: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13364172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4294967295"/>
          </p:nvPr>
        </p:nvSpPr>
        <p:spPr bwMode="auto">
          <a:xfrm>
            <a:off x="4142968" y="9119177"/>
            <a:ext cx="3170583" cy="480389"/>
          </a:xfrm>
          <a:prstGeom prst="rect">
            <a:avLst/>
          </a:prstGeom>
          <a:noFill/>
          <a:ln>
            <a:miter lim="800000"/>
            <a:headEnd/>
            <a:tailEnd/>
          </a:ln>
        </p:spPr>
        <p:txBody>
          <a:bodyPr lIns="96575" tIns="48286" rIns="96575" bIns="48286" anchor="b"/>
          <a:lstStyle/>
          <a:p>
            <a:pPr defTabSz="965963">
              <a:spcBef>
                <a:spcPct val="0"/>
              </a:spcBef>
            </a:pPr>
            <a:fld id="{CF20BCBF-8CE3-4F15-917A-5D411D5667CF}" type="slidenum">
              <a:rPr lang="en-US">
                <a:solidFill>
                  <a:prstClr val="black"/>
                </a:solidFill>
              </a:rPr>
              <a:pPr defTabSz="965963">
                <a:spcBef>
                  <a:spcPct val="0"/>
                </a:spcBef>
              </a:pPr>
              <a:t>92</a:t>
            </a:fld>
            <a:endParaRPr lang="en-US" dirty="0">
              <a:solidFill>
                <a:prstClr val="black"/>
              </a:solidFill>
            </a:endParaRPr>
          </a:p>
        </p:txBody>
      </p:sp>
      <p:sp>
        <p:nvSpPr>
          <p:cNvPr id="207875" name="Rectangle 2"/>
          <p:cNvSpPr>
            <a:spLocks noGrp="1" noRot="1" noChangeAspect="1" noChangeArrowheads="1" noTextEdit="1"/>
          </p:cNvSpPr>
          <p:nvPr>
            <p:ph type="sldImg"/>
          </p:nvPr>
        </p:nvSpPr>
        <p:spPr>
          <a:xfrm>
            <a:off x="287338" y="533400"/>
            <a:ext cx="6738937" cy="3790950"/>
          </a:xfrm>
          <a:ln/>
        </p:spPr>
      </p:sp>
      <p:sp>
        <p:nvSpPr>
          <p:cNvPr id="207876" name="Rectangle 3"/>
          <p:cNvSpPr>
            <a:spLocks noGrp="1" noChangeArrowheads="1"/>
          </p:cNvSpPr>
          <p:nvPr>
            <p:ph type="body" idx="1"/>
          </p:nvPr>
        </p:nvSpPr>
        <p:spPr>
          <a:xfrm>
            <a:off x="287337" y="4564508"/>
            <a:ext cx="6738937" cy="5035058"/>
          </a:xfrm>
          <a:noFill/>
          <a:ln/>
        </p:spPr>
        <p:txBody>
          <a:bodyPr lIns="94478" tIns="47239" rIns="94478" bIns="47239"/>
          <a:lstStyle/>
          <a:p>
            <a:pPr defTabSz="914266">
              <a:defRPr/>
            </a:pPr>
            <a:r>
              <a:rPr lang="en-US" sz="1300" dirty="0">
                <a:latin typeface="+mj-lt"/>
              </a:rPr>
              <a:t>The NC WIC Program offers a variety of nutritious foods which meet federal and state regulations.</a:t>
            </a:r>
          </a:p>
          <a:p>
            <a:pPr defTabSz="914266">
              <a:defRPr/>
            </a:pPr>
            <a:endParaRPr lang="en-US" sz="1300" dirty="0">
              <a:latin typeface="+mj-lt"/>
            </a:endParaRPr>
          </a:p>
          <a:p>
            <a:pPr defTabSz="914266">
              <a:defRPr/>
            </a:pPr>
            <a:r>
              <a:rPr lang="en-US" sz="1300" dirty="0">
                <a:latin typeface="+mj-lt"/>
              </a:rPr>
              <a:t> WIC foods are approved based on criteria such as nutrient specifications, size, availability and cost. </a:t>
            </a:r>
          </a:p>
          <a:p>
            <a:pPr defTabSz="914266">
              <a:defRPr/>
            </a:pPr>
            <a:endParaRPr lang="en-US" sz="1300" dirty="0">
              <a:latin typeface="+mj-lt"/>
            </a:endParaRPr>
          </a:p>
          <a:p>
            <a:pPr defTabSz="914266">
              <a:defRPr/>
            </a:pPr>
            <a:r>
              <a:rPr lang="en-US" sz="1300" dirty="0">
                <a:latin typeface="+mj-lt"/>
              </a:rPr>
              <a:t>Participants are no longer required to purchase the least expensive brand of milk, cheese and eggs and may purchase any brand on the APL . </a:t>
            </a:r>
          </a:p>
          <a:p>
            <a:pPr defTabSz="914266">
              <a:defRPr/>
            </a:pPr>
            <a:endParaRPr lang="en-US" sz="1300" dirty="0">
              <a:latin typeface="+mj-lt"/>
            </a:endParaRPr>
          </a:p>
          <a:p>
            <a:pPr defTabSz="914266">
              <a:defRPr/>
            </a:pPr>
            <a:r>
              <a:rPr lang="en-US" sz="1300" dirty="0">
                <a:latin typeface="+mj-lt"/>
              </a:rPr>
              <a:t>The Authorized Product List  is a compilation of all the foods that are currently approved for the NC WIC Program.</a:t>
            </a:r>
          </a:p>
          <a:p>
            <a:pPr defTabSz="914266">
              <a:defRPr/>
            </a:pPr>
            <a:endParaRPr lang="en-US" sz="1300" dirty="0">
              <a:latin typeface="+mj-lt"/>
            </a:endParaRPr>
          </a:p>
          <a:p>
            <a:pPr defTabSz="914266">
              <a:defRPr/>
            </a:pPr>
            <a:r>
              <a:rPr lang="en-US" sz="1300" dirty="0">
                <a:latin typeface="+mj-lt"/>
              </a:rPr>
              <a:t>Considerations regarding unit of measure should be made when shopping for WIC approved foods.</a:t>
            </a:r>
          </a:p>
          <a:p>
            <a:pPr eaLnBrk="1" hangingPunct="1"/>
            <a:endParaRPr lang="en-US" sz="1300" dirty="0">
              <a:latin typeface="+mj-lt"/>
            </a:endParaRPr>
          </a:p>
          <a:p>
            <a:pPr defTabSz="914266">
              <a:defRPr/>
            </a:pPr>
            <a:r>
              <a:rPr lang="en-US" sz="1300" dirty="0">
                <a:latin typeface="+mj-lt"/>
              </a:rPr>
              <a:t>Required minimum variety and inventory of WIC Approved Foods must be available to WIC customers for all peer groups, except free-standing pharmacies.  Minimum inventory requirements have not changed for Federal Fiscal year 2022. Please refer to the WIC Vendor Manual for detailed information regarding required minimum variety and inventory.</a:t>
            </a:r>
          </a:p>
          <a:p>
            <a:pPr defTabSz="914266">
              <a:defRPr/>
            </a:pPr>
            <a:endParaRPr lang="en-US" sz="1300" dirty="0">
              <a:latin typeface="+mj-lt"/>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300" b="1" dirty="0">
                <a:latin typeface="+mj-lt"/>
              </a:rPr>
              <a:t>** </a:t>
            </a:r>
            <a:r>
              <a:rPr lang="en-US" sz="1300" b="1" dirty="0">
                <a:effectLst/>
                <a:latin typeface="+mj-lt"/>
              </a:rPr>
              <a:t>Due to the Coronavirus pandemic, minimum inventory requirements are waived, but it is highly recommended that vendors stock the required items as soon as they are available.**</a:t>
            </a:r>
          </a:p>
          <a:p>
            <a:pPr defTabSz="914266">
              <a:defRPr/>
            </a:pPr>
            <a:endParaRPr lang="en-US" sz="1300" dirty="0">
              <a:latin typeface="+mj-lt"/>
            </a:endParaRPr>
          </a:p>
          <a:p>
            <a:endParaRPr lang="en-US" sz="1300" dirty="0">
              <a:latin typeface="+mj-lt"/>
            </a:endParaRPr>
          </a:p>
          <a:p>
            <a:r>
              <a:rPr lang="en-US" sz="1300" b="1" dirty="0">
                <a:solidFill>
                  <a:srgbClr val="DE392C"/>
                </a:solidFill>
                <a:latin typeface="+mj-lt"/>
              </a:rPr>
              <a:t> </a:t>
            </a:r>
          </a:p>
        </p:txBody>
      </p:sp>
    </p:spTree>
    <p:extLst>
      <p:ext uri="{BB962C8B-B14F-4D97-AF65-F5344CB8AC3E}">
        <p14:creationId xmlns:p14="http://schemas.microsoft.com/office/powerpoint/2010/main" val="13591504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7"/>
          <p:cNvSpPr>
            <a:spLocks noGrp="1" noChangeArrowheads="1"/>
          </p:cNvSpPr>
          <p:nvPr>
            <p:ph type="sldNum" sz="quarter" idx="5"/>
          </p:nvPr>
        </p:nvSpPr>
        <p:spPr>
          <a:noFill/>
        </p:spPr>
        <p:txBody>
          <a:bodyPr/>
          <a:lstStyle/>
          <a:p>
            <a:fld id="{7AF09E60-471A-44EA-B5D4-7B9DCEFADED6}" type="slidenum">
              <a:rPr lang="en-US" smtClean="0">
                <a:solidFill>
                  <a:prstClr val="black"/>
                </a:solidFill>
              </a:rPr>
              <a:pPr/>
              <a:t>93</a:t>
            </a:fld>
            <a:endParaRPr lang="en-US" dirty="0">
              <a:solidFill>
                <a:prstClr val="black"/>
              </a:solidFill>
            </a:endParaRPr>
          </a:p>
        </p:txBody>
      </p:sp>
      <p:sp>
        <p:nvSpPr>
          <p:cNvPr id="107524" name="Rectangle 2"/>
          <p:cNvSpPr>
            <a:spLocks noGrp="1" noRot="1" noChangeAspect="1" noChangeArrowheads="1" noTextEdit="1"/>
          </p:cNvSpPr>
          <p:nvPr>
            <p:ph type="sldImg"/>
          </p:nvPr>
        </p:nvSpPr>
        <p:spPr>
          <a:xfrm>
            <a:off x="457200" y="720725"/>
            <a:ext cx="6400800" cy="3600450"/>
          </a:xfrm>
          <a:ln/>
        </p:spPr>
      </p:sp>
      <p:sp>
        <p:nvSpPr>
          <p:cNvPr id="10752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a:p>
            <a:pPr eaLnBrk="1" hangingPunct="1"/>
            <a:endParaRPr lang="en-US" dirty="0"/>
          </a:p>
          <a:p>
            <a:pPr eaLnBrk="1" hangingPunct="1"/>
            <a:r>
              <a:rPr lang="en-US" i="1" dirty="0"/>
              <a:t>Photo</a:t>
            </a:r>
            <a:r>
              <a:rPr lang="en-US" i="1" baseline="0" dirty="0"/>
              <a:t> Credit: </a:t>
            </a:r>
            <a:r>
              <a:rPr lang="en-US" i="1" baseline="0" dirty="0" err="1"/>
              <a:t>QuestionsConcernsComments</a:t>
            </a:r>
            <a:r>
              <a:rPr lang="en-US" i="1" baseline="0" dirty="0"/>
              <a:t> Fotolia_38199224_Subscription_XXL.jpg</a:t>
            </a:r>
            <a:endParaRPr lang="en-US" i="1" dirty="0"/>
          </a:p>
        </p:txBody>
      </p:sp>
    </p:spTree>
    <p:extLst>
      <p:ext uri="{BB962C8B-B14F-4D97-AF65-F5344CB8AC3E}">
        <p14:creationId xmlns:p14="http://schemas.microsoft.com/office/powerpoint/2010/main" val="23169893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769938"/>
            <a:ext cx="6826250" cy="3840162"/>
          </a:xfrm>
        </p:spPr>
      </p:sp>
      <p:sp>
        <p:nvSpPr>
          <p:cNvPr id="3" name="Notes Placeholder 2"/>
          <p:cNvSpPr>
            <a:spLocks noGrp="1"/>
          </p:cNvSpPr>
          <p:nvPr>
            <p:ph type="body" idx="1"/>
          </p:nvPr>
        </p:nvSpPr>
        <p:spPr>
          <a:xfrm>
            <a:off x="471547" y="4864530"/>
            <a:ext cx="6372106" cy="2984071"/>
          </a:xfrm>
        </p:spPr>
        <p:txBody>
          <a:bodyPr/>
          <a:lstStyle/>
          <a:p>
            <a:r>
              <a:rPr lang="en-US" sz="1200" dirty="0">
                <a:latin typeface="+mn-lt"/>
              </a:rPr>
              <a:t>Read Slide..</a:t>
            </a:r>
          </a:p>
          <a:p>
            <a:endParaRPr lang="en-US" sz="1200" dirty="0">
              <a:latin typeface="+mn-lt"/>
            </a:endParaRPr>
          </a:p>
          <a:p>
            <a:r>
              <a:rPr lang="en-US" sz="1200" dirty="0">
                <a:latin typeface="+mn-lt"/>
              </a:rPr>
              <a:t>Please refer to the Terms of Vendor Agreement and 10A N.C.A.C. Subchapter 43D for a comprehensive list of requirements relevant to maintaining WIC vendor authorization</a:t>
            </a:r>
          </a:p>
        </p:txBody>
      </p:sp>
      <p:sp>
        <p:nvSpPr>
          <p:cNvPr id="5" name="Slide Number Placeholder 4"/>
          <p:cNvSpPr>
            <a:spLocks noGrp="1"/>
          </p:cNvSpPr>
          <p:nvPr>
            <p:ph type="sldNum" sz="quarter" idx="5"/>
          </p:nvPr>
        </p:nvSpPr>
        <p:spPr>
          <a:xfrm>
            <a:off x="3831559" y="9069091"/>
            <a:ext cx="3451558" cy="512056"/>
          </a:xfrm>
        </p:spPr>
        <p:txBody>
          <a:bodyPr/>
          <a:lstStyle/>
          <a:p>
            <a:pPr defTabSz="474254">
              <a:defRPr/>
            </a:pPr>
            <a:fld id="{B045B7DE-1198-4F2F-B574-CA8CAE341642}" type="slidenum">
              <a:rPr lang="en-US">
                <a:solidFill>
                  <a:srgbClr val="000000"/>
                </a:solidFill>
                <a:latin typeface="Constantia"/>
              </a:rPr>
              <a:pPr defTabSz="474254">
                <a:defRPr/>
              </a:pPr>
              <a:t>94</a:t>
            </a:fld>
            <a:endParaRPr lang="en-US" dirty="0">
              <a:solidFill>
                <a:srgbClr val="000000"/>
              </a:solidFill>
              <a:latin typeface="Constantia"/>
            </a:endParaRPr>
          </a:p>
        </p:txBody>
      </p:sp>
    </p:spTree>
    <p:extLst>
      <p:ext uri="{BB962C8B-B14F-4D97-AF65-F5344CB8AC3E}">
        <p14:creationId xmlns:p14="http://schemas.microsoft.com/office/powerpoint/2010/main" val="13819201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95</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77467" y="4840576"/>
            <a:ext cx="6758608" cy="3954462"/>
          </a:xfrm>
          <a:noFill/>
          <a:ln/>
        </p:spPr>
        <p:txBody>
          <a:bodyPr lIns="108320" tIns="54158" rIns="108320" bIns="54158"/>
          <a:lstStyle/>
          <a:p>
            <a:pPr defTabSz="1264455">
              <a:defRPr/>
            </a:pPr>
            <a:r>
              <a:rPr lang="en-US" sz="1500" dirty="0">
                <a:latin typeface="+mn-lt"/>
              </a:rPr>
              <a:t>Vendors are required to process eWIC transactions accurately, in a timely manner, and in accordance with the terms of the North Carolina WIC Vendor Agreement. Maintain compliance with the eWIC Processor Vendor Agreement, the FNS EBT operating rules, standards and technical requirements, WIC Program Rules, and state and federal regulations, and statutes. You must also maintain point of sale terminals used to support the WIC Program, in accordance to federal policy, as well as maintain a North Carolina eWIC processor certified in-store eWIC system that is available for WIC redemption processing during all hours of operation.</a:t>
            </a:r>
          </a:p>
          <a:p>
            <a:pPr eaLnBrk="1" hangingPunct="1"/>
            <a:endParaRPr lang="en-US" dirty="0"/>
          </a:p>
        </p:txBody>
      </p:sp>
    </p:spTree>
    <p:extLst>
      <p:ext uri="{BB962C8B-B14F-4D97-AF65-F5344CB8AC3E}">
        <p14:creationId xmlns:p14="http://schemas.microsoft.com/office/powerpoint/2010/main" val="56901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825" y="323850"/>
            <a:ext cx="6611938" cy="3719513"/>
          </a:xfrm>
        </p:spPr>
      </p:sp>
      <p:sp>
        <p:nvSpPr>
          <p:cNvPr id="3" name="Notes Placeholder 2"/>
          <p:cNvSpPr>
            <a:spLocks noGrp="1"/>
          </p:cNvSpPr>
          <p:nvPr>
            <p:ph type="body" idx="1"/>
          </p:nvPr>
        </p:nvSpPr>
        <p:spPr>
          <a:xfrm>
            <a:off x="370845" y="4464141"/>
            <a:ext cx="6371415" cy="4031759"/>
          </a:xfrm>
        </p:spPr>
        <p:txBody>
          <a:bodyPr/>
          <a:lstStyle/>
          <a:p>
            <a:pPr algn="just"/>
            <a:r>
              <a:rPr lang="en-US" sz="1500" dirty="0">
                <a:latin typeface="Constantia" panose="02030602050306030303" pitchFamily="18" charset="0"/>
              </a:rPr>
              <a:t>Integrated Vendors: There is no longer a need for WIC customers to separate their items when transacting WIC benefits.  Do not make them separate their WIC items from non-WIC items.  All items can be rung up together; however, the WIC customer must swipe their eWIC card first before any other tender type is applied to ensure that the proper items are deducted from the WIC customer’s benefit balance before another tender type is used for purchase.</a:t>
            </a:r>
          </a:p>
          <a:p>
            <a:endParaRPr lang="en-US" dirty="0"/>
          </a:p>
        </p:txBody>
      </p:sp>
      <p:sp>
        <p:nvSpPr>
          <p:cNvPr id="5" name="Slide Number Placeholder 4"/>
          <p:cNvSpPr>
            <a:spLocks noGrp="1"/>
          </p:cNvSpPr>
          <p:nvPr>
            <p:ph type="sldNum" sz="quarter" idx="5"/>
          </p:nvPr>
        </p:nvSpPr>
        <p:spPr>
          <a:xfrm>
            <a:off x="4003759" y="9028669"/>
            <a:ext cx="3307743" cy="495800"/>
          </a:xfrm>
        </p:spPr>
        <p:txBody>
          <a:bodyPr/>
          <a:lstStyle/>
          <a:p>
            <a:pPr defTabSz="457133">
              <a:defRPr/>
            </a:pPr>
            <a:fld id="{B045B7DE-1198-4F2F-B574-CA8CAE341642}" type="slidenum">
              <a:rPr lang="en-US">
                <a:solidFill>
                  <a:srgbClr val="000000"/>
                </a:solidFill>
                <a:latin typeface="Constantia"/>
              </a:rPr>
              <a:pPr defTabSz="457133">
                <a:defRPr/>
              </a:pPr>
              <a:t>96</a:t>
            </a:fld>
            <a:endParaRPr lang="en-US" dirty="0">
              <a:solidFill>
                <a:srgbClr val="000000"/>
              </a:solidFill>
              <a:latin typeface="Constantia"/>
            </a:endParaRPr>
          </a:p>
        </p:txBody>
      </p:sp>
    </p:spTree>
    <p:extLst>
      <p:ext uri="{BB962C8B-B14F-4D97-AF65-F5344CB8AC3E}">
        <p14:creationId xmlns:p14="http://schemas.microsoft.com/office/powerpoint/2010/main" val="35722727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4003759" y="9058181"/>
            <a:ext cx="3307743" cy="495800"/>
          </a:xfrm>
          <a:noFill/>
        </p:spPr>
        <p:txBody>
          <a:bodyPr/>
          <a:lstStyle/>
          <a:p>
            <a:pPr defTabSz="457133">
              <a:defRPr/>
            </a:pPr>
            <a:fld id="{F303C7E2-17DC-40F8-848E-489879353C01}" type="slidenum">
              <a:rPr lang="en-US">
                <a:solidFill>
                  <a:srgbClr val="000000"/>
                </a:solidFill>
                <a:latin typeface="Constantia"/>
              </a:rPr>
              <a:pPr defTabSz="457133">
                <a:defRPr/>
              </a:pPr>
              <a:t>97</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525463" y="358775"/>
            <a:ext cx="6373812" cy="3584575"/>
          </a:xfrm>
          <a:ln/>
        </p:spPr>
      </p:sp>
      <p:sp>
        <p:nvSpPr>
          <p:cNvPr id="137221" name="Rectangle 3"/>
          <p:cNvSpPr>
            <a:spLocks noGrp="1" noChangeArrowheads="1"/>
          </p:cNvSpPr>
          <p:nvPr>
            <p:ph type="body" idx="1"/>
          </p:nvPr>
        </p:nvSpPr>
        <p:spPr>
          <a:xfrm>
            <a:off x="380746" y="4426857"/>
            <a:ext cx="6571202" cy="4151264"/>
          </a:xfrm>
          <a:noFill/>
          <a:ln/>
        </p:spPr>
        <p:txBody>
          <a:bodyPr lIns="104409" tIns="52203" rIns="104409" bIns="52203"/>
          <a:lstStyle/>
          <a:p>
            <a:pPr algn="just">
              <a:spcAft>
                <a:spcPts val="622"/>
              </a:spcAft>
            </a:pPr>
            <a:r>
              <a:rPr lang="en-US" dirty="0">
                <a:latin typeface="+mn-lt"/>
              </a:rPr>
              <a:t>Vendors that use stand-beside device(s) to transact </a:t>
            </a:r>
            <a:r>
              <a:rPr lang="en-US" dirty="0" err="1">
                <a:latin typeface="+mn-lt"/>
              </a:rPr>
              <a:t>eWIC</a:t>
            </a:r>
            <a:r>
              <a:rPr lang="en-US" dirty="0">
                <a:latin typeface="+mn-lt"/>
              </a:rPr>
              <a:t> may decide to upgrade to an integrated system. In order to do that you must: 
Inform the </a:t>
            </a:r>
            <a:r>
              <a:rPr lang="en-US" dirty="0" err="1">
                <a:latin typeface="+mn-lt"/>
              </a:rPr>
              <a:t>eWIC</a:t>
            </a:r>
            <a:r>
              <a:rPr lang="en-US" dirty="0">
                <a:latin typeface="+mn-lt"/>
              </a:rPr>
              <a:t> processor (Solutran) before making any change, so that it can be determined if the system needs to be certified and testing can be performed to establish connectivity. 
Inform the State WIC Agency so that Level III certification testing can be performed prior to use of the system in the store. 
Testing performed with the </a:t>
            </a:r>
            <a:r>
              <a:rPr lang="en-US" dirty="0" err="1">
                <a:latin typeface="+mn-lt"/>
              </a:rPr>
              <a:t>eWIC</a:t>
            </a:r>
            <a:r>
              <a:rPr lang="en-US" dirty="0">
                <a:latin typeface="+mn-lt"/>
              </a:rPr>
              <a:t> processor for a new system that a vendor chooses to use does not supersede the Level III certification testing that must be performed by the State WIC Agency. The state will still need to perform Level III certification testing.
These procedures also apply to vendors who alter the integrated system that they currently use or decide to use a different integrated system altogether.</a:t>
            </a:r>
          </a:p>
        </p:txBody>
      </p:sp>
    </p:spTree>
    <p:extLst>
      <p:ext uri="{BB962C8B-B14F-4D97-AF65-F5344CB8AC3E}">
        <p14:creationId xmlns:p14="http://schemas.microsoft.com/office/powerpoint/2010/main" val="23612797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990815" y="9058181"/>
            <a:ext cx="3307743" cy="495800"/>
          </a:xfrm>
          <a:noFill/>
        </p:spPr>
        <p:txBody>
          <a:bodyPr/>
          <a:lstStyle/>
          <a:p>
            <a:pPr defTabSz="457133">
              <a:defRPr/>
            </a:pPr>
            <a:fld id="{F303C7E2-17DC-40F8-848E-489879353C01}" type="slidenum">
              <a:rPr lang="en-US">
                <a:solidFill>
                  <a:srgbClr val="000000"/>
                </a:solidFill>
                <a:latin typeface="Constantia"/>
              </a:rPr>
              <a:pPr defTabSz="457133">
                <a:defRPr/>
              </a:pPr>
              <a:t>98</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381000"/>
            <a:ext cx="6670675" cy="3752850"/>
          </a:xfrm>
          <a:ln/>
        </p:spPr>
      </p:sp>
      <p:sp>
        <p:nvSpPr>
          <p:cNvPr id="137221" name="Rectangle 3"/>
          <p:cNvSpPr>
            <a:spLocks noGrp="1" noChangeArrowheads="1"/>
          </p:cNvSpPr>
          <p:nvPr>
            <p:ph type="body" idx="1"/>
          </p:nvPr>
        </p:nvSpPr>
        <p:spPr>
          <a:xfrm>
            <a:off x="406644" y="4445839"/>
            <a:ext cx="6272451" cy="3965191"/>
          </a:xfrm>
          <a:noFill/>
          <a:ln/>
        </p:spPr>
        <p:txBody>
          <a:bodyPr lIns="104409" tIns="52203" rIns="104409" bIns="52203"/>
          <a:lstStyle/>
          <a:p>
            <a:pPr algn="just"/>
            <a:r>
              <a:rPr lang="en-US" sz="1500" dirty="0">
                <a:latin typeface="+mn-lt"/>
              </a:rPr>
              <a:t>The State WIC agency must grant final approval of the system, before the new system is altered and/or used by vendors.</a:t>
            </a:r>
          </a:p>
          <a:p>
            <a:pPr algn="just"/>
            <a:endParaRPr lang="en-US" sz="1500" dirty="0">
              <a:latin typeface="+mn-lt"/>
            </a:endParaRPr>
          </a:p>
          <a:p>
            <a:pPr algn="just"/>
            <a:r>
              <a:rPr lang="en-US" sz="1500" dirty="0">
                <a:latin typeface="+mn-lt"/>
              </a:rPr>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lgn="just"/>
            <a:endParaRPr lang="en-US" sz="1500" dirty="0">
              <a:latin typeface="+mn-lt"/>
            </a:endParaRPr>
          </a:p>
          <a:p>
            <a:pPr eaLnBrk="1" hangingPunct="1"/>
            <a:endParaRPr lang="en-US" dirty="0"/>
          </a:p>
        </p:txBody>
      </p:sp>
    </p:spTree>
    <p:extLst>
      <p:ext uri="{BB962C8B-B14F-4D97-AF65-F5344CB8AC3E}">
        <p14:creationId xmlns:p14="http://schemas.microsoft.com/office/powerpoint/2010/main" val="2362796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4294967295"/>
          </p:nvPr>
        </p:nvSpPr>
        <p:spPr bwMode="auto">
          <a:xfrm>
            <a:off x="3747021" y="9032842"/>
            <a:ext cx="3516211" cy="520234"/>
          </a:xfrm>
          <a:prstGeom prst="rect">
            <a:avLst/>
          </a:prstGeom>
          <a:noFill/>
          <a:ln>
            <a:miter lim="800000"/>
            <a:headEnd/>
            <a:tailEnd/>
          </a:ln>
        </p:spPr>
        <p:txBody>
          <a:bodyPr lIns="105649" tIns="52828" rIns="105649" bIns="52828" anchor="b"/>
          <a:lstStyle/>
          <a:p>
            <a:pPr defTabSz="1056754">
              <a:spcBef>
                <a:spcPct val="0"/>
              </a:spcBef>
            </a:pPr>
            <a:fld id="{E68BD384-27CC-40D8-AF92-BB389DEEB019}" type="slidenum">
              <a:rPr lang="en-US"/>
              <a:pPr defTabSz="1056754">
                <a:spcBef>
                  <a:spcPct val="0"/>
                </a:spcBef>
              </a:pPr>
              <a:t>99</a:t>
            </a:fld>
            <a:endParaRPr lang="en-US" dirty="0"/>
          </a:p>
        </p:txBody>
      </p:sp>
      <p:sp>
        <p:nvSpPr>
          <p:cNvPr id="226307" name="Rectangle 2"/>
          <p:cNvSpPr>
            <a:spLocks noGrp="1" noRot="1" noChangeAspect="1" noChangeArrowheads="1" noTextEdit="1"/>
          </p:cNvSpPr>
          <p:nvPr>
            <p:ph type="sldImg"/>
          </p:nvPr>
        </p:nvSpPr>
        <p:spPr>
          <a:xfrm>
            <a:off x="457200" y="381000"/>
            <a:ext cx="6400800" cy="3600450"/>
          </a:xfrm>
          <a:prstGeom prst="rect">
            <a:avLst/>
          </a:prstGeom>
          <a:ln/>
        </p:spPr>
      </p:sp>
      <p:sp>
        <p:nvSpPr>
          <p:cNvPr id="226308" name="Rectangle 3"/>
          <p:cNvSpPr>
            <a:spLocks noGrp="1" noChangeArrowheads="1"/>
          </p:cNvSpPr>
          <p:nvPr>
            <p:ph type="body" idx="1"/>
          </p:nvPr>
        </p:nvSpPr>
        <p:spPr>
          <a:xfrm>
            <a:off x="670675" y="4351533"/>
            <a:ext cx="5973850" cy="2209410"/>
          </a:xfrm>
          <a:prstGeom prst="rect">
            <a:avLst/>
          </a:prstGeom>
          <a:noFill/>
          <a:ln/>
        </p:spPr>
        <p:txBody>
          <a:bodyPr lIns="105645" tIns="52823" rIns="105645" bIns="52823"/>
          <a:lstStyle/>
          <a:p>
            <a:pPr algn="just"/>
            <a:r>
              <a:rPr lang="en-US"/>
              <a:t>It is important to continue to follow policies and procedures to maintain authorization.  Federal regulations provide processes to prevent fraud and ensure compliance.  Review your Vendor Manual for more information.</a:t>
            </a:r>
          </a:p>
          <a:p>
            <a:endParaRPr lang="en-US" dirty="0"/>
          </a:p>
        </p:txBody>
      </p:sp>
    </p:spTree>
    <p:extLst>
      <p:ext uri="{BB962C8B-B14F-4D97-AF65-F5344CB8AC3E}">
        <p14:creationId xmlns:p14="http://schemas.microsoft.com/office/powerpoint/2010/main" val="12333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28B1-B844-4685-9DA2-1462B108C7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CCD7F-8D02-4DB6-B338-39D5CD625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37F5EC-E232-46F7-8255-5C606E4B977A}"/>
              </a:ext>
            </a:extLst>
          </p:cNvPr>
          <p:cNvSpPr>
            <a:spLocks noGrp="1"/>
          </p:cNvSpPr>
          <p:nvPr>
            <p:ph type="dt" sz="half" idx="10"/>
          </p:nvPr>
        </p:nvSpPr>
        <p:spPr/>
        <p:txBody>
          <a:bodyPr/>
          <a:lstStyle/>
          <a:p>
            <a:endParaRPr lang="en-US" dirty="0">
              <a:latin typeface="+mj-lt"/>
            </a:endParaRPr>
          </a:p>
        </p:txBody>
      </p:sp>
      <p:sp>
        <p:nvSpPr>
          <p:cNvPr id="5" name="Footer Placeholder 4">
            <a:extLst>
              <a:ext uri="{FF2B5EF4-FFF2-40B4-BE49-F238E27FC236}">
                <a16:creationId xmlns:a16="http://schemas.microsoft.com/office/drawing/2014/main" id="{0D896A60-B759-4DB6-AB1D-B064993B93C8}"/>
              </a:ext>
            </a:extLst>
          </p:cNvPr>
          <p:cNvSpPr>
            <a:spLocks noGrp="1"/>
          </p:cNvSpPr>
          <p:nvPr>
            <p:ph type="ftr" sz="quarter" idx="11"/>
          </p:nvPr>
        </p:nvSpPr>
        <p:spPr/>
        <p:txBody>
          <a:bodyPr/>
          <a:lstStyle/>
          <a:p>
            <a:endParaRPr lang="en-US" dirty="0">
              <a:latin typeface="+mj-lt"/>
            </a:endParaRPr>
          </a:p>
        </p:txBody>
      </p:sp>
      <p:sp>
        <p:nvSpPr>
          <p:cNvPr id="6" name="Slide Number Placeholder 5">
            <a:extLst>
              <a:ext uri="{FF2B5EF4-FFF2-40B4-BE49-F238E27FC236}">
                <a16:creationId xmlns:a16="http://schemas.microsoft.com/office/drawing/2014/main" id="{AB25FB47-867D-4DBC-84F0-EC3157A5FA68}"/>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36746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7676-8641-4DE1-BFE8-5D9D66439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4BA212-5B50-4B09-A7F7-DB6CBF0CC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2EA4-964E-4FD8-8D29-5C91E6F78F00}"/>
              </a:ext>
            </a:extLst>
          </p:cNvPr>
          <p:cNvSpPr>
            <a:spLocks noGrp="1"/>
          </p:cNvSpPr>
          <p:nvPr>
            <p:ph type="dt" sz="half" idx="10"/>
          </p:nvPr>
        </p:nvSpPr>
        <p:spPr/>
        <p:txBody>
          <a:bodyPr/>
          <a:lstStyle/>
          <a:p>
            <a:fld id="{EDCEAB04-7709-4C1E-A61A-74684A0170FC}" type="datetime1">
              <a:rPr lang="en-US" smtClean="0"/>
              <a:t>6/9/2022</a:t>
            </a:fld>
            <a:endParaRPr lang="en-US" dirty="0"/>
          </a:p>
        </p:txBody>
      </p:sp>
      <p:sp>
        <p:nvSpPr>
          <p:cNvPr id="5" name="Footer Placeholder 4">
            <a:extLst>
              <a:ext uri="{FF2B5EF4-FFF2-40B4-BE49-F238E27FC236}">
                <a16:creationId xmlns:a16="http://schemas.microsoft.com/office/drawing/2014/main" id="{A4681264-0461-4012-A8D7-C017237C980A}"/>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ABF7B877-18CC-4F6C-902B-213DA84F0A3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5759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1409F-50BD-4903-84F7-EC509C5AF6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FBC97-21AA-461E-8FC2-27164F0216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B7D4E-73BD-49B1-91D3-B272A5D37C04}"/>
              </a:ext>
            </a:extLst>
          </p:cNvPr>
          <p:cNvSpPr>
            <a:spLocks noGrp="1"/>
          </p:cNvSpPr>
          <p:nvPr>
            <p:ph type="dt" sz="half" idx="10"/>
          </p:nvPr>
        </p:nvSpPr>
        <p:spPr/>
        <p:txBody>
          <a:bodyPr/>
          <a:lstStyle/>
          <a:p>
            <a:fld id="{D29E8617-6EA8-4B97-A5E8-E18E98765EE2}" type="datetime1">
              <a:rPr lang="en-US" smtClean="0"/>
              <a:pPr/>
              <a:t>6/9/2022</a:t>
            </a:fld>
            <a:endParaRPr lang="en-US" dirty="0"/>
          </a:p>
        </p:txBody>
      </p:sp>
      <p:sp>
        <p:nvSpPr>
          <p:cNvPr id="5" name="Footer Placeholder 4">
            <a:extLst>
              <a:ext uri="{FF2B5EF4-FFF2-40B4-BE49-F238E27FC236}">
                <a16:creationId xmlns:a16="http://schemas.microsoft.com/office/drawing/2014/main" id="{491D2C66-147F-4422-A750-FC40D6BDB812}"/>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14E63EBA-99C0-495D-B0C5-58AEA165E5D5}"/>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261682687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6EEF-0797-401E-A558-9A1542176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CEE8E-2122-418B-8D14-169F7B32A7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944C6-68F4-4D10-8DD9-8E5FFCB834B6}"/>
              </a:ext>
            </a:extLst>
          </p:cNvPr>
          <p:cNvSpPr>
            <a:spLocks noGrp="1"/>
          </p:cNvSpPr>
          <p:nvPr>
            <p:ph type="dt" sz="half" idx="10"/>
          </p:nvPr>
        </p:nvSpPr>
        <p:spPr/>
        <p:txBody>
          <a:bodyPr/>
          <a:lstStyle/>
          <a:p>
            <a:fld id="{D29E8617-6EA8-4B97-A5E8-E18E98765EE2}" type="datetime1">
              <a:rPr lang="en-US" smtClean="0"/>
              <a:pPr/>
              <a:t>6/9/2022</a:t>
            </a:fld>
            <a:endParaRPr lang="en-US" dirty="0"/>
          </a:p>
        </p:txBody>
      </p:sp>
      <p:sp>
        <p:nvSpPr>
          <p:cNvPr id="5" name="Footer Placeholder 4">
            <a:extLst>
              <a:ext uri="{FF2B5EF4-FFF2-40B4-BE49-F238E27FC236}">
                <a16:creationId xmlns:a16="http://schemas.microsoft.com/office/drawing/2014/main" id="{388B4964-E609-4CD6-A1CF-DC25A6F5CCBB}"/>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0266853D-FE41-49F1-9381-E89146C79CED}"/>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262498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EE13-6BB1-4912-A6DB-2C216680AE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69D2A3-9197-44EE-AF4E-A716D318C3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06FDB3-6DB3-42A3-A6A6-2A99EE0AEB31}"/>
              </a:ext>
            </a:extLst>
          </p:cNvPr>
          <p:cNvSpPr>
            <a:spLocks noGrp="1"/>
          </p:cNvSpPr>
          <p:nvPr>
            <p:ph type="dt" sz="half" idx="10"/>
          </p:nvPr>
        </p:nvSpPr>
        <p:spPr/>
        <p:txBody>
          <a:bodyPr/>
          <a:lstStyle/>
          <a:p>
            <a:fld id="{977EDB99-15BC-4479-BAC5-1E502E66917A}" type="datetime1">
              <a:rPr lang="en-US" smtClean="0"/>
              <a:t>6/9/2022</a:t>
            </a:fld>
            <a:endParaRPr lang="en-US" dirty="0"/>
          </a:p>
        </p:txBody>
      </p:sp>
      <p:sp>
        <p:nvSpPr>
          <p:cNvPr id="5" name="Footer Placeholder 4">
            <a:extLst>
              <a:ext uri="{FF2B5EF4-FFF2-40B4-BE49-F238E27FC236}">
                <a16:creationId xmlns:a16="http://schemas.microsoft.com/office/drawing/2014/main" id="{48D10918-9214-4DFF-9F8A-9793EE52E015}"/>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DAB2E8D5-92B4-4A2C-BD01-62056EBD328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1674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D473-B36C-4024-8E35-672855D0C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0E165-D711-4FB1-95C7-8AC1094BD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F778D-489E-4D65-A499-665A6D441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80DD6-226B-4654-849F-AB6EA9946F1B}"/>
              </a:ext>
            </a:extLst>
          </p:cNvPr>
          <p:cNvSpPr>
            <a:spLocks noGrp="1"/>
          </p:cNvSpPr>
          <p:nvPr>
            <p:ph type="dt" sz="half" idx="10"/>
          </p:nvPr>
        </p:nvSpPr>
        <p:spPr/>
        <p:txBody>
          <a:bodyPr/>
          <a:lstStyle/>
          <a:p>
            <a:fld id="{4067C2A3-CD19-48AB-9F64-ECCF75182EDD}" type="datetime1">
              <a:rPr lang="en-US" smtClean="0"/>
              <a:t>6/9/2022</a:t>
            </a:fld>
            <a:endParaRPr lang="en-US" dirty="0"/>
          </a:p>
        </p:txBody>
      </p:sp>
      <p:sp>
        <p:nvSpPr>
          <p:cNvPr id="6" name="Footer Placeholder 5">
            <a:extLst>
              <a:ext uri="{FF2B5EF4-FFF2-40B4-BE49-F238E27FC236}">
                <a16:creationId xmlns:a16="http://schemas.microsoft.com/office/drawing/2014/main" id="{16587F4D-45D9-4F6F-A309-B80AE294A900}"/>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363D144E-7E88-4E33-859A-CD6092928B7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9734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C98F-8CC1-4C8A-AC86-283726A343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1C259-3478-4C70-93E2-86BD6F8F8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5DA380-E5E0-441C-9602-63297D5D6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75D1A-A2E6-48FC-8790-6E1A25C80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B2C28-E035-47B9-9C15-DE0491A7A6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42C26-C91A-49E7-BBD8-2F9F4E2DE858}"/>
              </a:ext>
            </a:extLst>
          </p:cNvPr>
          <p:cNvSpPr>
            <a:spLocks noGrp="1"/>
          </p:cNvSpPr>
          <p:nvPr>
            <p:ph type="dt" sz="half" idx="10"/>
          </p:nvPr>
        </p:nvSpPr>
        <p:spPr/>
        <p:txBody>
          <a:bodyPr/>
          <a:lstStyle/>
          <a:p>
            <a:fld id="{0363E8C1-7C87-4705-AB97-8CD17D208E3F}" type="datetime1">
              <a:rPr lang="en-US" smtClean="0"/>
              <a:t>6/9/2022</a:t>
            </a:fld>
            <a:endParaRPr lang="en-US" dirty="0"/>
          </a:p>
        </p:txBody>
      </p:sp>
      <p:sp>
        <p:nvSpPr>
          <p:cNvPr id="8" name="Footer Placeholder 7">
            <a:extLst>
              <a:ext uri="{FF2B5EF4-FFF2-40B4-BE49-F238E27FC236}">
                <a16:creationId xmlns:a16="http://schemas.microsoft.com/office/drawing/2014/main" id="{82AB6695-06D6-4670-AEFB-EFC753D2FDDA}"/>
              </a:ext>
            </a:extLst>
          </p:cNvPr>
          <p:cNvSpPr>
            <a:spLocks noGrp="1"/>
          </p:cNvSpPr>
          <p:nvPr>
            <p:ph type="ftr" sz="quarter" idx="11"/>
          </p:nvPr>
        </p:nvSpPr>
        <p:spPr/>
        <p:txBody>
          <a:bodyPr/>
          <a:lstStyle/>
          <a:p>
            <a:r>
              <a:rPr lang="en-US"/>
              <a:t>Add a footer</a:t>
            </a:r>
            <a:endParaRPr lang="en-US" dirty="0"/>
          </a:p>
        </p:txBody>
      </p:sp>
      <p:sp>
        <p:nvSpPr>
          <p:cNvPr id="9" name="Slide Number Placeholder 8">
            <a:extLst>
              <a:ext uri="{FF2B5EF4-FFF2-40B4-BE49-F238E27FC236}">
                <a16:creationId xmlns:a16="http://schemas.microsoft.com/office/drawing/2014/main" id="{AA4E992A-AB57-4E43-8399-0300046473F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1612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7BE5-5027-4633-ABC5-E45F522485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1E9C3-E2A0-4D56-B61F-DC6AFE215A4B}"/>
              </a:ext>
            </a:extLst>
          </p:cNvPr>
          <p:cNvSpPr>
            <a:spLocks noGrp="1"/>
          </p:cNvSpPr>
          <p:nvPr>
            <p:ph type="dt" sz="half" idx="10"/>
          </p:nvPr>
        </p:nvSpPr>
        <p:spPr/>
        <p:txBody>
          <a:bodyPr/>
          <a:lstStyle/>
          <a:p>
            <a:fld id="{E20C624E-DF92-4841-B9B9-DD11AA239B85}" type="datetime1">
              <a:rPr lang="en-US" smtClean="0"/>
              <a:t>6/9/2022</a:t>
            </a:fld>
            <a:endParaRPr lang="en-US" dirty="0"/>
          </a:p>
        </p:txBody>
      </p:sp>
      <p:sp>
        <p:nvSpPr>
          <p:cNvPr id="4" name="Footer Placeholder 3">
            <a:extLst>
              <a:ext uri="{FF2B5EF4-FFF2-40B4-BE49-F238E27FC236}">
                <a16:creationId xmlns:a16="http://schemas.microsoft.com/office/drawing/2014/main" id="{B4B66CFD-712F-4699-894A-80E84C9CCE78}"/>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D806BCDC-CD39-4447-8E77-3D586C703F8D}"/>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32280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ADB1FC-4797-4BAE-87F1-AE2AEA4F44E5}"/>
              </a:ext>
            </a:extLst>
          </p:cNvPr>
          <p:cNvSpPr>
            <a:spLocks noGrp="1"/>
          </p:cNvSpPr>
          <p:nvPr>
            <p:ph type="dt" sz="half" idx="10"/>
          </p:nvPr>
        </p:nvSpPr>
        <p:spPr/>
        <p:txBody>
          <a:bodyPr/>
          <a:lstStyle/>
          <a:p>
            <a:fld id="{FBDA3AE1-4360-4D5B-BDBC-656B872DD533}" type="datetime1">
              <a:rPr lang="en-US" smtClean="0"/>
              <a:t>6/9/2022</a:t>
            </a:fld>
            <a:endParaRPr lang="en-US" dirty="0"/>
          </a:p>
        </p:txBody>
      </p:sp>
      <p:sp>
        <p:nvSpPr>
          <p:cNvPr id="3" name="Footer Placeholder 2">
            <a:extLst>
              <a:ext uri="{FF2B5EF4-FFF2-40B4-BE49-F238E27FC236}">
                <a16:creationId xmlns:a16="http://schemas.microsoft.com/office/drawing/2014/main" id="{D792E3AB-6B37-4725-8C4F-DDA2A11596BD}"/>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086D53EF-19FF-4631-B443-D9F5270DFFD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5461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C2D3-45FD-4A8D-8065-A927E5849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8C8D17-9A39-4D85-AFBD-25629C0D0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71CAC3-4381-4CA5-B264-21955605A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92575-B195-458A-9091-086DC9D2BD3D}"/>
              </a:ext>
            </a:extLst>
          </p:cNvPr>
          <p:cNvSpPr>
            <a:spLocks noGrp="1"/>
          </p:cNvSpPr>
          <p:nvPr>
            <p:ph type="dt" sz="half" idx="10"/>
          </p:nvPr>
        </p:nvSpPr>
        <p:spPr/>
        <p:txBody>
          <a:bodyPr/>
          <a:lstStyle/>
          <a:p>
            <a:fld id="{20990708-46A4-4851-883E-8DFB8939107E}" type="datetime1">
              <a:rPr lang="en-US" smtClean="0"/>
              <a:t>6/9/2022</a:t>
            </a:fld>
            <a:endParaRPr lang="en-US" dirty="0"/>
          </a:p>
        </p:txBody>
      </p:sp>
      <p:sp>
        <p:nvSpPr>
          <p:cNvPr id="6" name="Footer Placeholder 5">
            <a:extLst>
              <a:ext uri="{FF2B5EF4-FFF2-40B4-BE49-F238E27FC236}">
                <a16:creationId xmlns:a16="http://schemas.microsoft.com/office/drawing/2014/main" id="{D1190DD4-3E21-49D7-A00A-6775EB629D27}"/>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369B1CAE-E8F5-4D08-984C-C338927FD19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9984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139C-39C5-4E8C-B9AD-B1B46E0E7C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04C33-F11F-4E13-868F-444817764D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BD17EF-6421-4C05-9C6E-88AE25E0E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2655F-9795-4DB0-BF8E-874098E118BE}"/>
              </a:ext>
            </a:extLst>
          </p:cNvPr>
          <p:cNvSpPr>
            <a:spLocks noGrp="1"/>
          </p:cNvSpPr>
          <p:nvPr>
            <p:ph type="dt" sz="half" idx="10"/>
          </p:nvPr>
        </p:nvSpPr>
        <p:spPr/>
        <p:txBody>
          <a:bodyPr/>
          <a:lstStyle/>
          <a:p>
            <a:fld id="{AE88EFFC-86AE-4294-A319-CAFC2651994B}" type="datetime1">
              <a:rPr lang="en-US" smtClean="0"/>
              <a:t>6/9/2022</a:t>
            </a:fld>
            <a:endParaRPr lang="en-US" dirty="0"/>
          </a:p>
        </p:txBody>
      </p:sp>
      <p:sp>
        <p:nvSpPr>
          <p:cNvPr id="6" name="Footer Placeholder 5">
            <a:extLst>
              <a:ext uri="{FF2B5EF4-FFF2-40B4-BE49-F238E27FC236}">
                <a16:creationId xmlns:a16="http://schemas.microsoft.com/office/drawing/2014/main" id="{A964AFF2-71E9-410D-83C8-6E83A2947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74FAB-25DC-4FD9-AAD7-9E9550140F4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93672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3DDF2-F1C7-4F9A-A70B-C1A938CFD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960F7-C408-4F59-917E-9BCA5E6F7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E61A2-DBF2-48B7-9619-EA6F5E673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E8617-6EA8-4B97-A5E8-E18E98765EE2}" type="datetime1">
              <a:rPr lang="en-US" smtClean="0"/>
              <a:pPr/>
              <a:t>6/9/2022</a:t>
            </a:fld>
            <a:endParaRPr lang="en-US" dirty="0"/>
          </a:p>
        </p:txBody>
      </p:sp>
      <p:sp>
        <p:nvSpPr>
          <p:cNvPr id="5" name="Footer Placeholder 4">
            <a:extLst>
              <a:ext uri="{FF2B5EF4-FFF2-40B4-BE49-F238E27FC236}">
                <a16:creationId xmlns:a16="http://schemas.microsoft.com/office/drawing/2014/main" id="{5EEDA62E-4C1D-4062-8210-D2B36CFDB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C66B5F8B-19E8-41B7-BDF9-AF93D13E2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a:p>
        </p:txBody>
      </p:sp>
    </p:spTree>
    <p:extLst>
      <p:ext uri="{BB962C8B-B14F-4D97-AF65-F5344CB8AC3E}">
        <p14:creationId xmlns:p14="http://schemas.microsoft.com/office/powerpoint/2010/main" val="316039344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notesSlide" Target="../notesSlides/notesSlide100.xml"/><Relationship Id="rId5" Type="http://schemas.openxmlformats.org/officeDocument/2006/relationships/slideLayout" Target="../slideLayouts/slideLayout2.xml"/><Relationship Id="rId4" Type="http://schemas.openxmlformats.org/officeDocument/2006/relationships/tags" Target="../tags/tag192.xml"/></Relationships>
</file>

<file path=ppt/slides/_rels/slide101.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89.jpeg"/><Relationship Id="rId5" Type="http://schemas.openxmlformats.org/officeDocument/2006/relationships/notesSlide" Target="../notesSlides/notesSlide101.xml"/><Relationship Id="rId4"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notesSlide" Target="../notesSlides/notesSlide102.xml"/><Relationship Id="rId5" Type="http://schemas.openxmlformats.org/officeDocument/2006/relationships/slideLayout" Target="../slideLayouts/slideLayout2.xml"/><Relationship Id="rId4" Type="http://schemas.openxmlformats.org/officeDocument/2006/relationships/tags" Target="../tags/tag199.xml"/></Relationships>
</file>

<file path=ppt/slides/_rels/slide103.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notesSlide" Target="../notesSlides/notesSlide103.xml"/><Relationship Id="rId4"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notesSlide" Target="../notesSlides/notesSlide104.xml"/><Relationship Id="rId4"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notesSlide" Target="../notesSlides/notesSlide105.xml"/><Relationship Id="rId4"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5" Type="http://schemas.openxmlformats.org/officeDocument/2006/relationships/notesSlide" Target="../notesSlides/notesSlide106.xml"/><Relationship Id="rId4"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notesSlide" Target="../notesSlides/notesSlide107.xml"/><Relationship Id="rId4"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5" Type="http://schemas.openxmlformats.org/officeDocument/2006/relationships/notesSlide" Target="../notesSlides/notesSlide108.xml"/><Relationship Id="rId4"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220.xml"/><Relationship Id="rId7" Type="http://schemas.openxmlformats.org/officeDocument/2006/relationships/image" Target="../media/image90.jpe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notesSlide" Target="../notesSlides/notesSlide109.xml"/><Relationship Id="rId5" Type="http://schemas.openxmlformats.org/officeDocument/2006/relationships/slideLayout" Target="../slideLayouts/slideLayout2.xml"/><Relationship Id="rId4" Type="http://schemas.openxmlformats.org/officeDocument/2006/relationships/tags" Target="../tags/tag221.xml"/></Relationships>
</file>

<file path=ppt/slides/_rels/slide1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notesSlide" Target="../notesSlides/notesSlide110.xml"/><Relationship Id="rId4"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image" Target="../media/image91.jpeg"/><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 Id="rId5" Type="http://schemas.openxmlformats.org/officeDocument/2006/relationships/notesSlide" Target="../notesSlides/notesSlide112.xml"/><Relationship Id="rId4"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notesSlide" Target="../notesSlides/notesSlide113.xml"/><Relationship Id="rId4"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notesSlide" Target="../notesSlides/notesSlide114.xml"/><Relationship Id="rId4"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6.xml"/><Relationship Id="rId1" Type="http://schemas.openxmlformats.org/officeDocument/2006/relationships/tags" Target="../tags/tag237.xml"/></Relationships>
</file>

<file path=ppt/slides/_rels/slide116.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tags" Target="../tags/tag240.xml"/><Relationship Id="rId7" Type="http://schemas.openxmlformats.org/officeDocument/2006/relationships/oleObject" Target="../embeddings/oleObject1.bin"/><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notesSlide" Target="../notesSlides/notesSlide116.xml"/><Relationship Id="rId5" Type="http://schemas.openxmlformats.org/officeDocument/2006/relationships/slideLayout" Target="../slideLayouts/slideLayout2.xml"/><Relationship Id="rId4" Type="http://schemas.openxmlformats.org/officeDocument/2006/relationships/tags" Target="../tags/tag241.xml"/></Relationships>
</file>

<file path=ppt/slides/_rels/slide117.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93.jpeg"/><Relationship Id="rId5" Type="http://schemas.openxmlformats.org/officeDocument/2006/relationships/notesSlide" Target="../notesSlides/notesSlide117.xml"/><Relationship Id="rId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5" Type="http://schemas.openxmlformats.org/officeDocument/2006/relationships/notesSlide" Target="../notesSlides/notesSlide11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hyperlink" Target="http://www.nutritionnc.com/wic/vendor.htm" TargetMode="Externa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notesSlide" Target="../notesSlides/notesSlide120.xml"/><Relationship Id="rId4"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notesSlide" Target="../notesSlides/notesSlide121.xml"/><Relationship Id="rId4"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94.jpeg"/><Relationship Id="rId5" Type="http://schemas.openxmlformats.org/officeDocument/2006/relationships/notesSlide" Target="../notesSlides/notesSlide122.xml"/><Relationship Id="rId4"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notesSlide" Target="../notesSlides/notesSlide123.xml"/><Relationship Id="rId4"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hyperlink" Target="https://usdaoig.oversight.gov/" TargetMode="External"/><Relationship Id="rId5" Type="http://schemas.openxmlformats.org/officeDocument/2006/relationships/notesSlide" Target="../notesSlides/notesSlide124.xml"/><Relationship Id="rId4"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notesSlide" Target="../notesSlides/notesSlide125.xml"/><Relationship Id="rId4"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 Id="rId5" Type="http://schemas.openxmlformats.org/officeDocument/2006/relationships/notesSlide" Target="../notesSlides/notesSlide126.xml"/><Relationship Id="rId4"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notesSlide" Target="../notesSlides/notesSlide127.xml"/><Relationship Id="rId4"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notesSlide" Target="../notesSlides/notesSlide128.xml"/><Relationship Id="rId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notesSlide" Target="../notesSlides/notesSlide12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38.xml"/><Relationship Id="rId7" Type="http://schemas.openxmlformats.org/officeDocument/2006/relationships/slideLayout" Target="../slideLayouts/slideLayout4.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s>
</file>

<file path=ppt/slides/_rels/slide130.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 Id="rId5" Type="http://schemas.openxmlformats.org/officeDocument/2006/relationships/notesSlide" Target="../notesSlides/notesSlide130.xml"/><Relationship Id="rId4"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notesSlide" Target="../notesSlides/notesSlide131.xml"/><Relationship Id="rId4"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notesSlide" Target="../notesSlides/notesSlide132.xml"/><Relationship Id="rId4"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notesSlide" Target="../notesSlides/notesSlide133.xml"/><Relationship Id="rId4"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5" Type="http://schemas.openxmlformats.org/officeDocument/2006/relationships/notesSlide" Target="../notesSlides/notesSlide134.xml"/><Relationship Id="rId4"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5" Type="http://schemas.openxmlformats.org/officeDocument/2006/relationships/notesSlide" Target="../notesSlides/notesSlide135.xml"/><Relationship Id="rId4"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hyperlink" Target="https://www.nutritionnc.com/wic/vendor.htm" TargetMode="External"/><Relationship Id="rId5" Type="http://schemas.openxmlformats.org/officeDocument/2006/relationships/notesSlide" Target="../notesSlides/notesSlide136.xml"/><Relationship Id="rId4"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5" Type="http://schemas.openxmlformats.org/officeDocument/2006/relationships/notesSlide" Target="../notesSlides/notesSlide137.xml"/><Relationship Id="rId4"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6.xml"/><Relationship Id="rId1" Type="http://schemas.openxmlformats.org/officeDocument/2006/relationships/tags" Target="../tags/tag305.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07.xml"/><Relationship Id="rId1" Type="http://schemas.openxmlformats.org/officeDocument/2006/relationships/tags" Target="../tags/tag306.xml"/><Relationship Id="rId4"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5.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4.xml"/><Relationship Id="rId1" Type="http://schemas.openxmlformats.org/officeDocument/2006/relationships/tags" Target="../tags/tag310.xml"/><Relationship Id="rId5" Type="http://schemas.openxmlformats.org/officeDocument/2006/relationships/image" Target="../media/image96.png"/><Relationship Id="rId4" Type="http://schemas.openxmlformats.org/officeDocument/2006/relationships/image" Target="../media/image95.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4.xml"/><Relationship Id="rId1" Type="http://schemas.openxmlformats.org/officeDocument/2006/relationships/tags" Target="../tags/tag311.xml"/><Relationship Id="rId4" Type="http://schemas.openxmlformats.org/officeDocument/2006/relationships/image" Target="../media/image9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4.xml"/><Relationship Id="rId1" Type="http://schemas.openxmlformats.org/officeDocument/2006/relationships/tags" Target="../tags/tag312.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4.xml"/><Relationship Id="rId1" Type="http://schemas.openxmlformats.org/officeDocument/2006/relationships/tags" Target="../tags/tag313.xml"/><Relationship Id="rId4" Type="http://schemas.openxmlformats.org/officeDocument/2006/relationships/image" Target="../media/image98.png"/></Relationships>
</file>

<file path=ppt/slides/_rels/slide146.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5" Type="http://schemas.openxmlformats.org/officeDocument/2006/relationships/notesSlide" Target="../notesSlides/notesSlide146.xml"/><Relationship Id="rId4"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notesSlide" Target="../notesSlides/notesSlide147.xml"/><Relationship Id="rId4"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6.xml"/><Relationship Id="rId1" Type="http://schemas.openxmlformats.org/officeDocument/2006/relationships/tags" Target="../tags/tag320.xml"/></Relationships>
</file>

<file path=ppt/slides/_rels/slide149.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notesSlide" Target="../notesSlides/notesSlide14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324.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1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hyperlink" Target="http://www.nutritionnc.com/wic/vendor.htm" TargetMode="Externa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4.jpe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2.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png"/><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82.xml"/></Relationships>
</file>

<file path=ppt/slides/_rels/slide28.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6.pn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88.xml"/><Relationship Id="rId7" Type="http://schemas.openxmlformats.org/officeDocument/2006/relationships/notesSlide" Target="../notesSlides/notesSlide29.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Layout" Target="../slideLayouts/slideLayout4.xml"/><Relationship Id="rId5" Type="http://schemas.openxmlformats.org/officeDocument/2006/relationships/tags" Target="../tags/tag90.xml"/><Relationship Id="rId4" Type="http://schemas.openxmlformats.org/officeDocument/2006/relationships/tags" Target="../tags/tag89.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93.xml"/><Relationship Id="rId7" Type="http://schemas.openxmlformats.org/officeDocument/2006/relationships/notesSlide" Target="../notesSlides/notesSlide30.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Layout" Target="../slideLayouts/slideLayout4.xml"/><Relationship Id="rId5" Type="http://schemas.openxmlformats.org/officeDocument/2006/relationships/tags" Target="../tags/tag95.xml"/><Relationship Id="rId4" Type="http://schemas.openxmlformats.org/officeDocument/2006/relationships/tags" Target="../tags/tag94.xml"/></Relationships>
</file>

<file path=ppt/slides/_rels/slide31.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hyperlink" Target="mailto:ebtservices@Solutran.com" TargetMode="Externa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9.jpeg"/><Relationship Id="rId5" Type="http://schemas.openxmlformats.org/officeDocument/2006/relationships/notesSlide" Target="../notesSlides/notesSlide34.xml"/><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113.xml"/></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8.xml"/><Relationship Id="rId7"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1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16.xml"/><Relationship Id="rId5" Type="http://schemas.openxmlformats.org/officeDocument/2006/relationships/image" Target="../media/image17.jpe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17.jpeg"/><Relationship Id="rId5" Type="http://schemas.openxmlformats.org/officeDocument/2006/relationships/image" Target="../media/image13.png"/><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image" Target="../media/image19.jpeg"/><Relationship Id="rId5" Type="http://schemas.openxmlformats.org/officeDocument/2006/relationships/image" Target="../media/image12.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image" Target="../media/image17.jpeg"/><Relationship Id="rId5" Type="http://schemas.openxmlformats.org/officeDocument/2006/relationships/image" Target="../media/image11.pn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21.xml"/><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image" Target="../media/image2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22.xml"/><Relationship Id="rId6" Type="http://schemas.openxmlformats.org/officeDocument/2006/relationships/image" Target="../media/image22.jpeg"/><Relationship Id="rId5" Type="http://schemas.openxmlformats.org/officeDocument/2006/relationships/image" Target="../media/image13.png"/><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4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24.xml"/><Relationship Id="rId6" Type="http://schemas.openxmlformats.org/officeDocument/2006/relationships/image" Target="../media/image11.png"/><Relationship Id="rId5" Type="http://schemas.openxmlformats.org/officeDocument/2006/relationships/image" Target="../media/image28.jpeg"/><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25.xml"/><Relationship Id="rId5" Type="http://schemas.openxmlformats.org/officeDocument/2006/relationships/image" Target="../media/image29.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3.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12.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tags" Target="../tags/tag127.xml"/><Relationship Id="rId6" Type="http://schemas.openxmlformats.org/officeDocument/2006/relationships/image" Target="../media/image11.png"/><Relationship Id="rId5" Type="http://schemas.openxmlformats.org/officeDocument/2006/relationships/image" Target="../media/image31.jpe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52.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2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29.xml"/><Relationship Id="rId5" Type="http://schemas.openxmlformats.org/officeDocument/2006/relationships/image" Target="../media/image12.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30.xml"/><Relationship Id="rId5" Type="http://schemas.openxmlformats.org/officeDocument/2006/relationships/image" Target="../media/image10.pn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13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32.xml"/><Relationship Id="rId6" Type="http://schemas.openxmlformats.org/officeDocument/2006/relationships/image" Target="../media/image11.png"/><Relationship Id="rId5" Type="http://schemas.openxmlformats.org/officeDocument/2006/relationships/image" Target="../media/image42.jpeg"/><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33.xml"/><Relationship Id="rId6" Type="http://schemas.openxmlformats.org/officeDocument/2006/relationships/image" Target="../media/image11.png"/><Relationship Id="rId5" Type="http://schemas.openxmlformats.org/officeDocument/2006/relationships/image" Target="../media/image45.png"/><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12.png"/><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35.xml"/><Relationship Id="rId6" Type="http://schemas.openxmlformats.org/officeDocument/2006/relationships/image" Target="../media/image11.png"/><Relationship Id="rId5" Type="http://schemas.openxmlformats.org/officeDocument/2006/relationships/image" Target="../media/image47.jpe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36.xml"/><Relationship Id="rId5" Type="http://schemas.openxmlformats.org/officeDocument/2006/relationships/image" Target="../media/image12.pn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37.xml"/><Relationship Id="rId6" Type="http://schemas.openxmlformats.org/officeDocument/2006/relationships/image" Target="../media/image11.png"/><Relationship Id="rId5" Type="http://schemas.openxmlformats.org/officeDocument/2006/relationships/image" Target="../media/image49.jpeg"/><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63.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39.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60.jpeg"/><Relationship Id="rId5" Type="http://schemas.openxmlformats.org/officeDocument/2006/relationships/image" Target="../media/image13.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41.xml"/><Relationship Id="rId5" Type="http://schemas.openxmlformats.org/officeDocument/2006/relationships/image" Target="../media/image12.pn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42.xml"/><Relationship Id="rId6" Type="http://schemas.openxmlformats.org/officeDocument/2006/relationships/image" Target="../media/image11.png"/><Relationship Id="rId5" Type="http://schemas.openxmlformats.org/officeDocument/2006/relationships/image" Target="../media/image60.jpeg"/><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tags" Target="../tags/tag143.xml"/><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44.xml"/><Relationship Id="rId5" Type="http://schemas.openxmlformats.org/officeDocument/2006/relationships/image" Target="../media/image12.png"/><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45.xml"/><Relationship Id="rId6" Type="http://schemas.openxmlformats.org/officeDocument/2006/relationships/image" Target="../media/image11.png"/><Relationship Id="rId5" Type="http://schemas.openxmlformats.org/officeDocument/2006/relationships/image" Target="../media/image63.jpeg"/><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46.xml"/><Relationship Id="rId5" Type="http://schemas.openxmlformats.org/officeDocument/2006/relationships/image" Target="../media/image12.pn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71.xml"/><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147.xml"/><Relationship Id="rId6" Type="http://schemas.openxmlformats.org/officeDocument/2006/relationships/image" Target="../media/image67.png"/><Relationship Id="rId11" Type="http://schemas.openxmlformats.org/officeDocument/2006/relationships/image" Target="../media/image71.jpeg"/><Relationship Id="rId5" Type="http://schemas.openxmlformats.org/officeDocument/2006/relationships/image" Target="../media/image66.png"/><Relationship Id="rId10" Type="http://schemas.openxmlformats.org/officeDocument/2006/relationships/image" Target="../media/image13.png"/><Relationship Id="rId4" Type="http://schemas.openxmlformats.org/officeDocument/2006/relationships/image" Target="../media/image65.png"/><Relationship Id="rId9" Type="http://schemas.openxmlformats.org/officeDocument/2006/relationships/image" Target="../media/image70.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48.xml"/><Relationship Id="rId6" Type="http://schemas.openxmlformats.org/officeDocument/2006/relationships/image" Target="../media/image60.jpeg"/><Relationship Id="rId5" Type="http://schemas.openxmlformats.org/officeDocument/2006/relationships/image" Target="../media/image13.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49.xml"/><Relationship Id="rId5" Type="http://schemas.openxmlformats.org/officeDocument/2006/relationships/image" Target="../media/image12.png"/><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50.xml"/><Relationship Id="rId5" Type="http://schemas.openxmlformats.org/officeDocument/2006/relationships/image" Target="../media/image11.png"/><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52.xml"/><Relationship Id="rId5" Type="http://schemas.openxmlformats.org/officeDocument/2006/relationships/image" Target="../media/image12.png"/><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53.xml"/><Relationship Id="rId6" Type="http://schemas.openxmlformats.org/officeDocument/2006/relationships/image" Target="../media/image75.png"/><Relationship Id="rId5" Type="http://schemas.openxmlformats.org/officeDocument/2006/relationships/image" Target="../media/image13.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54.xml"/><Relationship Id="rId5" Type="http://schemas.openxmlformats.org/officeDocument/2006/relationships/image" Target="../media/image12.png"/><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55.xml"/><Relationship Id="rId6" Type="http://schemas.openxmlformats.org/officeDocument/2006/relationships/image" Target="../media/image73.jpeg"/><Relationship Id="rId5" Type="http://schemas.openxmlformats.org/officeDocument/2006/relationships/image" Target="../media/image13.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0.xml"/><Relationship Id="rId7"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15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57.xml"/><Relationship Id="rId5" Type="http://schemas.openxmlformats.org/officeDocument/2006/relationships/image" Target="../media/image12.png"/><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xml"/><Relationship Id="rId1" Type="http://schemas.openxmlformats.org/officeDocument/2006/relationships/tags" Target="../tags/tag15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59.xml"/><Relationship Id="rId6" Type="http://schemas.openxmlformats.org/officeDocument/2006/relationships/image" Target="../media/image11.png"/><Relationship Id="rId5" Type="http://schemas.openxmlformats.org/officeDocument/2006/relationships/image" Target="../media/image80.jpg"/><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60.xml"/><Relationship Id="rId6" Type="http://schemas.openxmlformats.org/officeDocument/2006/relationships/image" Target="../media/image11.png"/><Relationship Id="rId5" Type="http://schemas.openxmlformats.org/officeDocument/2006/relationships/image" Target="../media/image82.jpeg"/><Relationship Id="rId4" Type="http://schemas.openxmlformats.org/officeDocument/2006/relationships/image" Target="../media/image81.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61.xml"/><Relationship Id="rId6" Type="http://schemas.openxmlformats.org/officeDocument/2006/relationships/image" Target="../media/image12.png"/><Relationship Id="rId5" Type="http://schemas.openxmlformats.org/officeDocument/2006/relationships/image" Target="../media/image64.png"/><Relationship Id="rId4" Type="http://schemas.openxmlformats.org/officeDocument/2006/relationships/image" Target="../media/image8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xml"/><Relationship Id="rId1" Type="http://schemas.openxmlformats.org/officeDocument/2006/relationships/tags" Target="../tags/tag162.xml"/><Relationship Id="rId5" Type="http://schemas.openxmlformats.org/officeDocument/2006/relationships/image" Target="../media/image11.png"/><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63.xml"/><Relationship Id="rId5" Type="http://schemas.openxmlformats.org/officeDocument/2006/relationships/image" Target="../media/image12.png"/><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9.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2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87.jpeg"/><Relationship Id="rId2" Type="http://schemas.openxmlformats.org/officeDocument/2006/relationships/slideLayout" Target="../slideLayouts/slideLayout8.xml"/><Relationship Id="rId1" Type="http://schemas.openxmlformats.org/officeDocument/2006/relationships/tags" Target="../tags/tag16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15.jpg"/></Relationships>
</file>

<file path=ppt/slides/_rels/slide9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91.xml"/><Relationship Id="rId9" Type="http://schemas.microsoft.com/office/2007/relationships/diagramDrawing" Target="../diagrams/drawing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70.xml"/><Relationship Id="rId4" Type="http://schemas.openxmlformats.org/officeDocument/2006/relationships/image" Target="../media/image88.jpeg"/></Relationships>
</file>

<file path=ppt/slides/_rels/slide94.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notesSlide" Target="../notesSlides/notesSlide94.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notesSlide" Target="../notesSlides/notesSlide95.xml"/><Relationship Id="rId4"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notesSlide" Target="../notesSlides/notesSlide96.xml"/><Relationship Id="rId4"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notesSlide" Target="../notesSlides/notesSlide97.xml"/><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notesSlide" Target="../notesSlides/notesSlide98.xml"/><Relationship Id="rId4"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notesSlide" Target="../notesSlides/notesSlide9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custDataLst>
              <p:tags r:id="rId2"/>
            </p:custDataLst>
          </p:nvPr>
        </p:nvSpPr>
        <p:spPr>
          <a:xfrm>
            <a:off x="1285241" y="1008993"/>
            <a:ext cx="9231410" cy="3542045"/>
          </a:xfrm>
        </p:spPr>
        <p:txBody>
          <a:bodyPr anchor="b">
            <a:normAutofit/>
          </a:bodyPr>
          <a:lstStyle/>
          <a:p>
            <a:r>
              <a:rPr lang="en-US" sz="4600" b="1" dirty="0">
                <a:ea typeface="Tahoma" pitchFamily="34" charset="0"/>
                <a:cs typeface="Tahoma" pitchFamily="34" charset="0"/>
              </a:rPr>
              <a:t>Renewal Training for Currently Authorized WIC Program Vendors </a:t>
            </a:r>
            <a:br>
              <a:rPr lang="en-US" sz="4600" b="1" dirty="0">
                <a:ea typeface="Tahoma" pitchFamily="34" charset="0"/>
                <a:cs typeface="Tahoma" pitchFamily="34" charset="0"/>
              </a:rPr>
            </a:br>
            <a:r>
              <a:rPr lang="en-US" sz="4600" b="1" dirty="0">
                <a:ea typeface="Tahoma" pitchFamily="34" charset="0"/>
                <a:cs typeface="Tahoma" pitchFamily="34" charset="0"/>
              </a:rPr>
              <a:t>2022</a:t>
            </a:r>
            <a:br>
              <a:rPr lang="en-US" sz="4600" dirty="0">
                <a:latin typeface="Constantia" panose="02030602050306030303" pitchFamily="18" charset="0"/>
                <a:ea typeface="Tahoma" pitchFamily="34" charset="0"/>
                <a:cs typeface="Tahoma" pitchFamily="34" charset="0"/>
              </a:rPr>
            </a:br>
            <a:endParaRPr lang="en-US" sz="4600" dirty="0"/>
          </a:p>
        </p:txBody>
      </p:sp>
      <p:pic>
        <p:nvPicPr>
          <p:cNvPr id="4" name="Picture 3" descr="A picture containing drawing&#10;&#10;Description automatically generated">
            <a:extLst>
              <a:ext uri="{FF2B5EF4-FFF2-40B4-BE49-F238E27FC236}">
                <a16:creationId xmlns:a16="http://schemas.microsoft.com/office/drawing/2014/main" id="{4C60A5B6-F6F9-46CF-906D-F63627C00C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499" b="89980" l="1519" r="94229">
                        <a14:foregroundMark x1="8808" y1="49080" x2="8808" y2="49080"/>
                        <a14:foregroundMark x1="1519" y1="58896" x2="1519" y2="58896"/>
                        <a14:foregroundMark x1="23007" y1="59509" x2="23007" y2="59509"/>
                        <a14:foregroundMark x1="31055" y1="51943" x2="31055" y2="51943"/>
                        <a14:foregroundMark x1="34169" y1="4499" x2="34169" y2="4499"/>
                        <a14:foregroundMark x1="47608" y1="51125" x2="47608" y2="51125"/>
                        <a14:foregroundMark x1="49962" y1="49898" x2="49962" y2="49898"/>
                        <a14:foregroundMark x1="55429" y1="49898" x2="55429" y2="49898"/>
                        <a14:foregroundMark x1="58770" y1="42740" x2="58770" y2="42740"/>
                        <a14:foregroundMark x1="61352" y1="46421" x2="61352" y2="46421"/>
                        <a14:foregroundMark x1="71450" y1="51125" x2="71450" y2="51125"/>
                        <a14:foregroundMark x1="67578" y1="46421" x2="67578" y2="46421"/>
                        <a14:foregroundMark x1="76841" y1="48466" x2="76841" y2="48466"/>
                        <a14:foregroundMark x1="79954" y1="53374" x2="79954" y2="53374"/>
                        <a14:foregroundMark x1="83903" y1="53988" x2="83903" y2="53988"/>
                        <a14:foregroundMark x1="87244" y1="53988" x2="87244" y2="53988"/>
                        <a14:foregroundMark x1="89294" y1="53374" x2="89294" y2="53374"/>
                        <a14:foregroundMark x1="94229" y1="49898" x2="94229" y2="49898"/>
                        <a14:backgroundMark x1="55125" y1="45603" x2="55125" y2="45603"/>
                        <a14:backgroundMark x1="76841" y1="44172" x2="76841" y2="44172"/>
                        <a14:backgroundMark x1="72741" y1="48466" x2="72741" y2="48466"/>
                        <a14:backgroundMark x1="95292" y1="47648" x2="95292" y2="47648"/>
                      </a14:backgroundRemoval>
                    </a14:imgEffect>
                  </a14:imgLayer>
                </a14:imgProps>
              </a:ext>
              <a:ext uri="{28A0092B-C50C-407E-A947-70E740481C1C}">
                <a14:useLocalDpi xmlns:a14="http://schemas.microsoft.com/office/drawing/2010/main" val="0"/>
              </a:ext>
            </a:extLst>
          </a:blip>
          <a:stretch>
            <a:fillRect/>
          </a:stretch>
        </p:blipFill>
        <p:spPr>
          <a:xfrm>
            <a:off x="838200" y="5409985"/>
            <a:ext cx="2038144" cy="756396"/>
          </a:xfrm>
          <a:prstGeom prst="rect">
            <a:avLst/>
          </a:prstGeom>
        </p:spPr>
      </p:pic>
    </p:spTree>
    <p:custDataLst>
      <p:tags r:id="rId1"/>
    </p:custDataLst>
    <p:extLst>
      <p:ext uri="{BB962C8B-B14F-4D97-AF65-F5344CB8AC3E}">
        <p14:creationId xmlns:p14="http://schemas.microsoft.com/office/powerpoint/2010/main" val="17445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t>Competitive Pricing and Price Limitations </a:t>
            </a:r>
          </a:p>
        </p:txBody>
      </p:sp>
      <p:sp>
        <p:nvSpPr>
          <p:cNvPr id="17411" name="Rectangle 2056"/>
          <p:cNvSpPr>
            <a:spLocks noGrp="1" noChangeArrowheads="1"/>
          </p:cNvSpPr>
          <p:nvPr>
            <p:ph idx="1"/>
            <p:custDataLst>
              <p:tags r:id="rId3"/>
            </p:custDataLst>
          </p:nvPr>
        </p:nvSpPr>
        <p:spPr>
          <a:xfrm>
            <a:off x="1288644" y="3014134"/>
            <a:ext cx="8074815" cy="2800395"/>
          </a:xfrm>
        </p:spPr>
        <p:txBody>
          <a:bodyPr anchor="t">
            <a:normAutofit/>
          </a:bodyPr>
          <a:lstStyle/>
          <a:p>
            <a:r>
              <a:rPr lang="en-US" sz="2400" dirty="0"/>
              <a:t>Peer group structure</a:t>
            </a:r>
          </a:p>
          <a:p>
            <a:pPr lvl="1">
              <a:buFont typeface="Wingdings" panose="05000000000000000000" pitchFamily="2" charset="2"/>
              <a:buChar char="ü"/>
            </a:pPr>
            <a:r>
              <a:rPr lang="en-US" dirty="0">
                <a:effectLst/>
                <a:ea typeface="Calibri" panose="020F0502020204030204" pitchFamily="34" charset="0"/>
              </a:rPr>
              <a:t>Peer groups have NTEs for WIC  supplemental foods and contract formula</a:t>
            </a:r>
          </a:p>
          <a:p>
            <a:pPr lvl="1">
              <a:buFont typeface="Wingdings" panose="05000000000000000000" pitchFamily="2" charset="2"/>
              <a:buChar char="ü"/>
            </a:pPr>
            <a:r>
              <a:rPr lang="en-US" dirty="0"/>
              <a:t>No longer published by the State WIC Agency</a:t>
            </a:r>
          </a:p>
          <a:p>
            <a:pPr marL="342889" lvl="1" indent="0">
              <a:buNone/>
            </a:pPr>
            <a:endParaRPr lang="en-US" dirty="0"/>
          </a:p>
        </p:txBody>
      </p:sp>
    </p:spTree>
    <p:custDataLst>
      <p:tags r:id="rId1"/>
    </p:custDataLst>
    <p:extLst>
      <p:ext uri="{BB962C8B-B14F-4D97-AF65-F5344CB8AC3E}">
        <p14:creationId xmlns:p14="http://schemas.microsoft.com/office/powerpoint/2010/main" val="12475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600" b="1">
                <a:ea typeface="Tahoma" pitchFamily="34" charset="0"/>
                <a:cs typeface="Tahoma" pitchFamily="34" charset="0"/>
              </a:rPr>
              <a:t>Business Integrity Standards </a:t>
            </a:r>
          </a:p>
        </p:txBody>
      </p:sp>
      <p:sp>
        <p:nvSpPr>
          <p:cNvPr id="95235" name="Rectangle 3"/>
          <p:cNvSpPr>
            <a:spLocks noGrp="1" noChangeArrowheads="1"/>
          </p:cNvSpPr>
          <p:nvPr>
            <p:ph idx="1"/>
            <p:custDataLst>
              <p:tags r:id="rId3"/>
            </p:custDataLst>
          </p:nvPr>
        </p:nvSpPr>
        <p:spPr>
          <a:xfrm>
            <a:off x="1285240" y="2969469"/>
            <a:ext cx="8074815" cy="2800395"/>
          </a:xfrm>
        </p:spPr>
        <p:txBody>
          <a:bodyPr anchor="t">
            <a:normAutofit/>
          </a:bodyPr>
          <a:lstStyle/>
          <a:p>
            <a:pPr eaLnBrk="1" hangingPunct="1"/>
            <a:r>
              <a:rPr lang="en-US" sz="2200">
                <a:ea typeface="Tahoma" pitchFamily="34" charset="0"/>
                <a:cs typeface="Tahoma" pitchFamily="34" charset="0"/>
              </a:rPr>
              <a:t>May not have any owners, officers or managers who have been convicted of or had a civil judgment entered against them in the last six years for any activity indicating a lack of business integrity</a:t>
            </a:r>
          </a:p>
          <a:p>
            <a:pPr eaLnBrk="1" hangingPunct="1"/>
            <a:r>
              <a:rPr lang="en-US" sz="2200">
                <a:ea typeface="Tahoma" pitchFamily="34" charset="0"/>
                <a:cs typeface="Tahoma" pitchFamily="34" charset="0"/>
              </a:rPr>
              <a:t>Includes, but is not limited to fraud, antitrust violations, embezzlement, theft, forgery, bribery, falsification or destruction of records, receiving stolen property, making false claims, and obstruction of justice</a:t>
            </a:r>
          </a:p>
        </p:txBody>
      </p:sp>
      <p:sp>
        <p:nvSpPr>
          <p:cNvPr id="2" name="Date Placeholder 1"/>
          <p:cNvSpPr>
            <a:spLocks noGrp="1"/>
          </p:cNvSpPr>
          <p:nvPr>
            <p:ph type="dt" sz="half" idx="10"/>
            <p:custDataLst>
              <p:tags r:id="rId4"/>
            </p:custDataLst>
          </p:nvPr>
        </p:nvSpPr>
        <p:spPr>
          <a:xfrm>
            <a:off x="9038322" y="5769864"/>
            <a:ext cx="2315477" cy="365125"/>
          </a:xfrm>
        </p:spPr>
        <p:txBody>
          <a:bodyPr>
            <a:normAutofit/>
          </a:bodyPr>
          <a:lstStyle/>
          <a:p>
            <a:pPr algn="r">
              <a:spcAft>
                <a:spcPts val="600"/>
              </a:spcAft>
            </a:pPr>
            <a:r>
              <a:rPr lang="en-US" sz="1150">
                <a:solidFill>
                  <a:srgbClr val="FFFFFF"/>
                </a:solidFill>
              </a:rPr>
              <a:t> </a:t>
            </a:r>
          </a:p>
        </p:txBody>
      </p:sp>
    </p:spTree>
    <p:custDataLst>
      <p:tags r:id="rId1"/>
    </p:custDataLst>
    <p:extLst>
      <p:ext uri="{BB962C8B-B14F-4D97-AF65-F5344CB8AC3E}">
        <p14:creationId xmlns:p14="http://schemas.microsoft.com/office/powerpoint/2010/main" val="40708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NSBranch\Resources\PHOTOS-CLIPART\Downloads\Tamara Lewis\Fotolia_37171221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73364" y="623275"/>
            <a:ext cx="3729243" cy="5607882"/>
          </a:xfrm>
          <a:prstGeom prst="rect">
            <a:avLst/>
          </a:prstGeom>
          <a:noFill/>
          <a:extLst>
            <a:ext uri="{909E8E84-426E-40DD-AFC4-6F175D3DCCD1}">
              <a14:hiddenFill xmlns:a14="http://schemas.microsoft.com/office/drawing/2010/main">
                <a:solidFill>
                  <a:srgbClr val="FFFFFF"/>
                </a:solidFill>
              </a14:hiddenFill>
            </a:ext>
          </a:extLst>
        </p:spPr>
      </p:pic>
      <p:sp>
        <p:nvSpPr>
          <p:cNvPr id="138" name="Right Triangle 137">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Rectangle 5"/>
          <p:cNvSpPr>
            <a:spLocks noGrp="1" noChangeArrowheads="1"/>
          </p:cNvSpPr>
          <p:nvPr>
            <p:ph type="title"/>
            <p:custDataLst>
              <p:tags r:id="rId2"/>
            </p:custDataLst>
          </p:nvPr>
        </p:nvSpPr>
        <p:spPr>
          <a:xfrm>
            <a:off x="5465659" y="1188637"/>
            <a:ext cx="5642312" cy="1597228"/>
          </a:xfrm>
        </p:spPr>
        <p:txBody>
          <a:bodyPr>
            <a:normAutofit/>
          </a:bodyPr>
          <a:lstStyle/>
          <a:p>
            <a:pPr eaLnBrk="1" hangingPunct="1"/>
            <a:r>
              <a:rPr lang="en-US" sz="5400" b="1">
                <a:ea typeface="Tahoma" pitchFamily="34" charset="0"/>
                <a:cs typeface="Tahoma" pitchFamily="34" charset="0"/>
              </a:rPr>
              <a:t>Violations and Sanctions</a:t>
            </a:r>
          </a:p>
        </p:txBody>
      </p:sp>
      <p:sp>
        <p:nvSpPr>
          <p:cNvPr id="96259" name="Rectangle 6"/>
          <p:cNvSpPr>
            <a:spLocks noGrp="1" noChangeArrowheads="1"/>
          </p:cNvSpPr>
          <p:nvPr>
            <p:ph idx="1"/>
            <p:custDataLst>
              <p:tags r:id="rId3"/>
            </p:custDataLst>
          </p:nvPr>
        </p:nvSpPr>
        <p:spPr>
          <a:xfrm>
            <a:off x="5465660" y="2998277"/>
            <a:ext cx="4897540" cy="3232879"/>
          </a:xfrm>
        </p:spPr>
        <p:txBody>
          <a:bodyPr anchor="t">
            <a:normAutofit lnSpcReduction="10000"/>
          </a:bodyPr>
          <a:lstStyle/>
          <a:p>
            <a:pPr eaLnBrk="1" hangingPunct="1"/>
            <a:r>
              <a:rPr lang="en-US" sz="2400" dirty="0">
                <a:ea typeface="Tahoma" pitchFamily="34" charset="0"/>
                <a:cs typeface="Tahoma" pitchFamily="34" charset="0"/>
              </a:rPr>
              <a:t>A violation is an infraction of WIC Program regulations or other requirements</a:t>
            </a:r>
          </a:p>
          <a:p>
            <a:pPr eaLnBrk="1" hangingPunct="1"/>
            <a:r>
              <a:rPr lang="en-US" sz="2400" dirty="0">
                <a:ea typeface="Tahoma" pitchFamily="34" charset="0"/>
                <a:cs typeface="Tahoma" pitchFamily="34" charset="0"/>
              </a:rPr>
              <a:t>A sanction is an administrative action taken as a result of a pattern of violations and may include:</a:t>
            </a:r>
          </a:p>
          <a:p>
            <a:pPr lvl="1">
              <a:buFont typeface="Wingdings" panose="05000000000000000000" pitchFamily="2" charset="2"/>
              <a:buChar char="ü"/>
            </a:pPr>
            <a:r>
              <a:rPr lang="en-US" dirty="0">
                <a:ea typeface="Tahoma" pitchFamily="34" charset="0"/>
                <a:cs typeface="Tahoma" pitchFamily="34" charset="0"/>
              </a:rPr>
              <a:t>Disqualification or civil money penalty in lieu of disqualification</a:t>
            </a:r>
            <a:br>
              <a:rPr lang="en-US" u="none" dirty="0">
                <a:ea typeface="Tahoma" pitchFamily="34" charset="0"/>
                <a:cs typeface="Tahoma" pitchFamily="34" charset="0"/>
              </a:rPr>
            </a:br>
            <a:endParaRPr lang="en-US" u="none" dirty="0">
              <a:ea typeface="Tahoma" pitchFamily="34" charset="0"/>
              <a:cs typeface="Tahoma" pitchFamily="34" charset="0"/>
            </a:endParaRPr>
          </a:p>
          <a:p>
            <a:pPr eaLnBrk="1" hangingPunct="1"/>
            <a:endParaRPr lang="en-US" sz="19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1600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3"/>
          <p:cNvSpPr>
            <a:spLocks noGrp="1" noChangeArrowheads="1"/>
          </p:cNvSpPr>
          <p:nvPr>
            <p:ph type="title"/>
            <p:custDataLst>
              <p:tags r:id="rId2"/>
            </p:custDataLst>
          </p:nvPr>
        </p:nvSpPr>
        <p:spPr>
          <a:xfrm>
            <a:off x="1006900" y="1188637"/>
            <a:ext cx="3152097" cy="4480726"/>
          </a:xfrm>
        </p:spPr>
        <p:txBody>
          <a:bodyPr>
            <a:normAutofit/>
          </a:bodyPr>
          <a:lstStyle/>
          <a:p>
            <a:pPr algn="r" eaLnBrk="1" hangingPunct="1"/>
            <a:r>
              <a:rPr lang="en-US" sz="5600" b="1" dirty="0">
                <a:ea typeface="Tahoma" pitchFamily="34" charset="0"/>
                <a:cs typeface="Tahoma" pitchFamily="34" charset="0"/>
              </a:rPr>
              <a:t>Violations</a:t>
            </a:r>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232" y="623275"/>
            <a:ext cx="6896595"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60" name="Rectangle 4"/>
          <p:cNvSpPr>
            <a:spLocks noGrp="1" noChangeArrowheads="1"/>
          </p:cNvSpPr>
          <p:nvPr>
            <p:ph idx="1"/>
            <p:custDataLst>
              <p:tags r:id="rId3"/>
            </p:custDataLst>
          </p:nvPr>
        </p:nvSpPr>
        <p:spPr>
          <a:xfrm>
            <a:off x="5145531" y="1714979"/>
            <a:ext cx="4859775" cy="3428042"/>
          </a:xfrm>
        </p:spPr>
        <p:txBody>
          <a:bodyPr anchor="ctr">
            <a:normAutofit fontScale="92500" lnSpcReduction="10000"/>
          </a:bodyPr>
          <a:lstStyle/>
          <a:p>
            <a:pPr eaLnBrk="1" hangingPunct="1">
              <a:defRPr/>
            </a:pPr>
            <a:endParaRPr lang="en-US" sz="2400" dirty="0">
              <a:ea typeface="Tahoma" pitchFamily="34" charset="0"/>
              <a:cs typeface="Tahoma" pitchFamily="34" charset="0"/>
            </a:endParaRPr>
          </a:p>
          <a:p>
            <a:pPr marL="388620" indent="-342900" eaLnBrk="1" hangingPunct="1">
              <a:defRPr/>
            </a:pPr>
            <a:r>
              <a:rPr lang="en-US" sz="2600" dirty="0">
                <a:ea typeface="Tahoma" pitchFamily="34" charset="0"/>
                <a:cs typeface="Tahoma" pitchFamily="34" charset="0"/>
              </a:rPr>
              <a:t>Any intentional or unintentional action of a vendor’s owners, officers, managers, agents or employees, </a:t>
            </a:r>
            <a:r>
              <a:rPr lang="en-US" sz="2600" b="1" dirty="0">
                <a:ea typeface="Tahoma" pitchFamily="34" charset="0"/>
                <a:cs typeface="Tahoma" pitchFamily="34" charset="0"/>
              </a:rPr>
              <a:t>with or without knowledge of management,</a:t>
            </a:r>
            <a:r>
              <a:rPr lang="en-US" sz="2600" dirty="0">
                <a:ea typeface="Tahoma" pitchFamily="34" charset="0"/>
                <a:cs typeface="Tahoma" pitchFamily="34" charset="0"/>
              </a:rPr>
              <a:t> that violates the WIC Vendor Agreement or federal or state statutes, regulations, policies or procedures governing the Program</a:t>
            </a:r>
          </a:p>
          <a:p>
            <a:pPr eaLnBrk="1" hangingPunct="1">
              <a:defRPr/>
            </a:pPr>
            <a:endParaRPr lang="en-US" sz="24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9108140" y="5769864"/>
            <a:ext cx="2245659" cy="365125"/>
          </a:xfrm>
        </p:spPr>
        <p:txBody>
          <a:bodyPr>
            <a:normAutofit/>
          </a:bodyPr>
          <a:lstStyle/>
          <a:p>
            <a:pPr algn="r">
              <a:spcAft>
                <a:spcPts val="600"/>
              </a:spcAft>
            </a:pPr>
            <a:r>
              <a:rPr lang="en-US" sz="1150">
                <a:solidFill>
                  <a:srgbClr val="FFFFFF"/>
                </a:solidFill>
              </a:rPr>
              <a:t> </a:t>
            </a:r>
          </a:p>
        </p:txBody>
      </p:sp>
    </p:spTree>
    <p:custDataLst>
      <p:tags r:id="rId1"/>
    </p:custDataLst>
    <p:extLst>
      <p:ext uri="{BB962C8B-B14F-4D97-AF65-F5344CB8AC3E}">
        <p14:creationId xmlns:p14="http://schemas.microsoft.com/office/powerpoint/2010/main" val="21012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5600" b="1">
                <a:ea typeface="Tahoma" pitchFamily="34" charset="0"/>
                <a:cs typeface="Tahoma" pitchFamily="34" charset="0"/>
              </a:rPr>
              <a:t>Types of Violations</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283" name="Rectangle 3"/>
          <p:cNvSpPr>
            <a:spLocks noGrp="1" noChangeArrowheads="1"/>
          </p:cNvSpPr>
          <p:nvPr>
            <p:ph idx="1"/>
            <p:custDataLst>
              <p:tags r:id="rId3"/>
            </p:custDataLst>
          </p:nvPr>
        </p:nvSpPr>
        <p:spPr>
          <a:xfrm>
            <a:off x="5138928" y="1338729"/>
            <a:ext cx="5529072" cy="4330634"/>
          </a:xfrm>
        </p:spPr>
        <p:txBody>
          <a:bodyPr anchor="ctr">
            <a:normAutofit/>
          </a:bodyPr>
          <a:lstStyle/>
          <a:p>
            <a:r>
              <a:rPr lang="en-US" sz="2400" dirty="0">
                <a:ea typeface="Tahoma" pitchFamily="34" charset="0"/>
                <a:cs typeface="Tahoma" pitchFamily="34" charset="0"/>
              </a:rPr>
              <a:t>Federal violations for which vendors are subject to disqualification </a:t>
            </a:r>
          </a:p>
          <a:p>
            <a:pPr lvl="1">
              <a:buFont typeface="Wingdings" panose="05000000000000000000" pitchFamily="2" charset="2"/>
              <a:buChar char="ü"/>
            </a:pPr>
            <a:r>
              <a:rPr lang="en-US" dirty="0">
                <a:ea typeface="Tahoma" pitchFamily="34" charset="0"/>
                <a:cs typeface="Tahoma" pitchFamily="34" charset="0"/>
              </a:rPr>
              <a:t>Federal violations; carry longest disqualification periods</a:t>
            </a:r>
          </a:p>
          <a:p>
            <a:pPr lvl="1" eaLnBrk="1" hangingPunct="1">
              <a:buFont typeface="Wingdings" panose="05000000000000000000" pitchFamily="2" charset="2"/>
              <a:buChar char="ü"/>
            </a:pPr>
            <a:r>
              <a:rPr lang="en-US" dirty="0">
                <a:ea typeface="Tahoma" pitchFamily="34" charset="0"/>
                <a:cs typeface="Tahoma" pitchFamily="34" charset="0"/>
              </a:rPr>
              <a:t>Found through compliance buys and inventory audits</a:t>
            </a:r>
          </a:p>
          <a:p>
            <a:r>
              <a:rPr lang="en-US" sz="2400" dirty="0">
                <a:ea typeface="Tahoma" pitchFamily="34" charset="0"/>
                <a:cs typeface="Tahoma" pitchFamily="34" charset="0"/>
              </a:rPr>
              <a:t>State violations for which vendors are subject to disqualification</a:t>
            </a:r>
          </a:p>
          <a:p>
            <a:pPr lvl="1">
              <a:buFont typeface="Wingdings" panose="05000000000000000000" pitchFamily="2" charset="2"/>
              <a:buChar char="ü"/>
            </a:pPr>
            <a:r>
              <a:rPr lang="en-US" dirty="0">
                <a:ea typeface="Tahoma" pitchFamily="34" charset="0"/>
                <a:cs typeface="Tahoma" pitchFamily="34" charset="0"/>
              </a:rPr>
              <a:t>Usually found during compliance buys and Local WIC Agency monitoring</a:t>
            </a:r>
          </a:p>
        </p:txBody>
      </p:sp>
    </p:spTree>
    <p:custDataLst>
      <p:tags r:id="rId1"/>
    </p:custDataLst>
    <p:extLst>
      <p:ext uri="{BB962C8B-B14F-4D97-AF65-F5344CB8AC3E}">
        <p14:creationId xmlns:p14="http://schemas.microsoft.com/office/powerpoint/2010/main" val="37466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5600" b="1" i="0">
                <a:effectLst/>
              </a:rPr>
              <a:t>Vendor Violations and Sanctions</a:t>
            </a:r>
            <a:endParaRPr lang="en-US" sz="5600" b="1">
              <a:ea typeface="Tahoma" pitchFamily="34" charset="0"/>
              <a:cs typeface="Tahoma" pitchFamily="34" charset="0"/>
            </a:endParaRP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283" name="Rectangle 3"/>
          <p:cNvSpPr>
            <a:spLocks noGrp="1" noChangeArrowheads="1"/>
          </p:cNvSpPr>
          <p:nvPr>
            <p:ph idx="1"/>
            <p:custDataLst>
              <p:tags r:id="rId3"/>
            </p:custDataLst>
          </p:nvPr>
        </p:nvSpPr>
        <p:spPr>
          <a:xfrm>
            <a:off x="5138927" y="1188638"/>
            <a:ext cx="5681467" cy="5042520"/>
          </a:xfrm>
        </p:spPr>
        <p:txBody>
          <a:bodyPr anchor="ctr">
            <a:normAutofit fontScale="92500" lnSpcReduction="10000"/>
          </a:bodyPr>
          <a:lstStyle/>
          <a:p>
            <a:pPr fontAlgn="auto">
              <a:buFont typeface="Arial" panose="020B0604020202020204" pitchFamily="34" charset="0"/>
              <a:buChar char="•"/>
            </a:pPr>
            <a:r>
              <a:rPr lang="en-US" sz="2400" b="0" i="0" dirty="0">
                <a:effectLst/>
              </a:rPr>
              <a:t>10A NCAC 43D.0710 includes language for </a:t>
            </a:r>
            <a:r>
              <a:rPr lang="en-US" sz="2400" b="0" i="0" dirty="0" err="1">
                <a:effectLst/>
              </a:rPr>
              <a:t>eWIC</a:t>
            </a:r>
            <a:r>
              <a:rPr lang="en-US" sz="2400" b="0" i="0" dirty="0">
                <a:effectLst/>
              </a:rPr>
              <a:t> transactions. The rule states a vendor shall be disqualified from the WIC Program for:</a:t>
            </a:r>
          </a:p>
          <a:p>
            <a:pPr lvl="1" fontAlgn="auto">
              <a:buFont typeface="Wingdings" panose="05000000000000000000" pitchFamily="2" charset="2"/>
              <a:buChar char="ü"/>
            </a:pPr>
            <a:r>
              <a:rPr lang="en-US" b="0" i="0" dirty="0">
                <a:effectLst/>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p:txBody>
      </p:sp>
    </p:spTree>
    <p:custDataLst>
      <p:tags r:id="rId1"/>
    </p:custDataLst>
    <p:extLst>
      <p:ext uri="{BB962C8B-B14F-4D97-AF65-F5344CB8AC3E}">
        <p14:creationId xmlns:p14="http://schemas.microsoft.com/office/powerpoint/2010/main" val="21034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5600" b="1" i="0">
                <a:effectLst/>
              </a:rPr>
              <a:t>Vendor Violations and Sanctions continued</a:t>
            </a:r>
            <a:endParaRPr lang="en-US" sz="5600" b="1">
              <a:ea typeface="Tahoma" pitchFamily="34" charset="0"/>
              <a:cs typeface="Tahoma" pitchFamily="34" charset="0"/>
            </a:endParaRP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283" name="Rectangle 3"/>
          <p:cNvSpPr>
            <a:spLocks noGrp="1" noChangeArrowheads="1"/>
          </p:cNvSpPr>
          <p:nvPr>
            <p:ph idx="1"/>
            <p:custDataLst>
              <p:tags r:id="rId3"/>
            </p:custDataLst>
          </p:nvPr>
        </p:nvSpPr>
        <p:spPr>
          <a:xfrm>
            <a:off x="5160263" y="820957"/>
            <a:ext cx="5833872" cy="5410200"/>
          </a:xfrm>
        </p:spPr>
        <p:txBody>
          <a:bodyPr anchor="ctr">
            <a:normAutofit/>
          </a:bodyPr>
          <a:lstStyle/>
          <a:p>
            <a:pPr fontAlgn="auto"/>
            <a:r>
              <a:rPr lang="en-US" sz="2000" b="0" i="0" dirty="0">
                <a:effectLst/>
              </a:rPr>
              <a:t>As a Reminder:</a:t>
            </a:r>
          </a:p>
          <a:p>
            <a:pPr fontAlgn="auto">
              <a:buFont typeface="Arial" panose="020B0604020202020204" pitchFamily="34" charset="0"/>
              <a:buChar char="•"/>
            </a:pPr>
            <a:r>
              <a:rPr lang="en-US" sz="2000" b="0" i="0" dirty="0">
                <a:effectLst/>
              </a:rPr>
              <a:t>10A NCAC 43D.0708 (20)(j) states that the vendor must:</a:t>
            </a:r>
          </a:p>
          <a:p>
            <a:pPr lvl="1" fontAlgn="auto">
              <a:buFont typeface="Wingdings" panose="05000000000000000000" pitchFamily="2" charset="2"/>
              <a:buChar char="ü"/>
            </a:pPr>
            <a:r>
              <a:rPr lang="en-US" sz="2000" b="0" i="0" dirty="0">
                <a:effectLst/>
              </a:rPr>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fontAlgn="auto">
              <a:buFont typeface="Arial" panose="020B0604020202020204" pitchFamily="34" charset="0"/>
              <a:buChar char="•"/>
            </a:pPr>
            <a:r>
              <a:rPr lang="en-US" sz="2000" b="0" i="0" dirty="0">
                <a:effectLst/>
              </a:rPr>
              <a:t>This requirement is also listed in the current Terms of Vendor Agreement</a:t>
            </a:r>
          </a:p>
          <a:p>
            <a:pPr fontAlgn="auto">
              <a:buFont typeface="Arial" panose="020B0604020202020204" pitchFamily="34" charset="0"/>
              <a:buChar char="•"/>
            </a:pPr>
            <a:r>
              <a:rPr lang="en-US" sz="2000" b="0" i="0" dirty="0">
                <a:effectLst/>
              </a:rPr>
              <a:t>10A NCAC 43D.0710 has two state violations relating to the </a:t>
            </a:r>
            <a:r>
              <a:rPr lang="en-US" sz="2000" b="0" i="0" dirty="0" err="1">
                <a:effectLst/>
              </a:rPr>
              <a:t>eWIC</a:t>
            </a:r>
            <a:r>
              <a:rPr lang="en-US" sz="2000" b="0" i="0" dirty="0">
                <a:effectLst/>
              </a:rPr>
              <a:t> system </a:t>
            </a:r>
          </a:p>
          <a:p>
            <a:pPr fontAlgn="auto">
              <a:buFont typeface="Arial" panose="020B0604020202020204" pitchFamily="34" charset="0"/>
              <a:buChar char="•"/>
            </a:pPr>
            <a:r>
              <a:rPr lang="en-US" sz="2000" b="0" i="0" dirty="0">
                <a:effectLst/>
              </a:rPr>
              <a:t>Vendors may be disqualified from the WIC Program if they commit either of these state-established violations</a:t>
            </a:r>
          </a:p>
        </p:txBody>
      </p:sp>
    </p:spTree>
    <p:custDataLst>
      <p:tags r:id="rId1"/>
    </p:custDataLst>
    <p:extLst>
      <p:ext uri="{BB962C8B-B14F-4D97-AF65-F5344CB8AC3E}">
        <p14:creationId xmlns:p14="http://schemas.microsoft.com/office/powerpoint/2010/main" val="26653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5600" b="1" i="0">
                <a:effectLst/>
              </a:rPr>
              <a:t>Vendor Violations and Sanctions continued</a:t>
            </a:r>
            <a:endParaRPr lang="en-US" sz="5600" b="1">
              <a:ea typeface="Tahoma" pitchFamily="34" charset="0"/>
              <a:cs typeface="Tahoma" pitchFamily="34" charset="0"/>
            </a:endParaRP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283" name="Rectangle 3"/>
          <p:cNvSpPr>
            <a:spLocks noGrp="1" noChangeArrowheads="1"/>
          </p:cNvSpPr>
          <p:nvPr>
            <p:ph idx="1"/>
            <p:custDataLst>
              <p:tags r:id="rId3"/>
            </p:custDataLst>
          </p:nvPr>
        </p:nvSpPr>
        <p:spPr>
          <a:xfrm>
            <a:off x="5138927" y="1066800"/>
            <a:ext cx="6046167" cy="5029200"/>
          </a:xfrm>
        </p:spPr>
        <p:txBody>
          <a:bodyPr anchor="ctr">
            <a:normAutofit fontScale="92500"/>
          </a:bodyPr>
          <a:lstStyle/>
          <a:p>
            <a:pPr fontAlgn="auto"/>
            <a:r>
              <a:rPr lang="en-US" sz="2400" b="0" i="0" dirty="0">
                <a:effectLst/>
              </a:rPr>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fontAlgn="auto">
              <a:buFont typeface="Arial" panose="020B0604020202020204" pitchFamily="34" charset="0"/>
              <a:buChar char="•"/>
            </a:pPr>
            <a:r>
              <a:rPr lang="en-US" sz="2400" b="0" i="0" dirty="0">
                <a:effectLst/>
              </a:rPr>
              <a:t>180 days for three occurrences within a 12-month period of failure to make EBT point of sale equipment accessible to WIC customers to ensure that EBT transactions are completed in accordance with 10A NCAC 43D .0708(20)</a:t>
            </a:r>
          </a:p>
          <a:p>
            <a:pPr fontAlgn="auto">
              <a:buFont typeface="Arial" panose="020B0604020202020204" pitchFamily="34" charset="0"/>
              <a:buChar char="•"/>
            </a:pPr>
            <a:r>
              <a:rPr lang="en-US" sz="2400" b="0" i="0" dirty="0">
                <a:effectLst/>
              </a:rPr>
              <a:t>90 days for three occurrences within a 12-month period of failure to comply with minimum lane coverage criteria required by 7 CFR 246.12(z)(2) and 10A NCAC 43D .0708(20)(c)</a:t>
            </a:r>
          </a:p>
        </p:txBody>
      </p:sp>
    </p:spTree>
    <p:custDataLst>
      <p:tags r:id="rId1"/>
    </p:custDataLst>
    <p:extLst>
      <p:ext uri="{BB962C8B-B14F-4D97-AF65-F5344CB8AC3E}">
        <p14:creationId xmlns:p14="http://schemas.microsoft.com/office/powerpoint/2010/main" val="84088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6700" b="1">
                <a:ea typeface="Tahoma" pitchFamily="34" charset="0"/>
                <a:cs typeface="Tahoma" pitchFamily="34" charset="0"/>
              </a:rPr>
              <a:t>Pattern of Occurrences</a:t>
            </a:r>
          </a:p>
        </p:txBody>
      </p:sp>
      <p:sp>
        <p:nvSpPr>
          <p:cNvPr id="98307" name="Rectangle 3"/>
          <p:cNvSpPr>
            <a:spLocks noGrp="1" noChangeArrowheads="1"/>
          </p:cNvSpPr>
          <p:nvPr>
            <p:ph idx="1"/>
            <p:custDataLst>
              <p:tags r:id="rId3"/>
            </p:custDataLst>
          </p:nvPr>
        </p:nvSpPr>
        <p:spPr>
          <a:xfrm>
            <a:off x="1285240" y="2669085"/>
            <a:ext cx="8849360" cy="3426916"/>
          </a:xfrm>
        </p:spPr>
        <p:txBody>
          <a:bodyPr anchor="t">
            <a:normAutofit/>
          </a:bodyPr>
          <a:lstStyle/>
          <a:p>
            <a:pPr>
              <a:spcBef>
                <a:spcPct val="50000"/>
              </a:spcBef>
            </a:pPr>
            <a:r>
              <a:rPr lang="en-US" sz="2400" dirty="0">
                <a:ea typeface="Tahoma" pitchFamily="34" charset="0"/>
                <a:cs typeface="Tahoma" pitchFamily="34" charset="0"/>
              </a:rPr>
              <a:t>The nature of the violation and the number of violations determine the sanction imposed</a:t>
            </a:r>
          </a:p>
          <a:p>
            <a:pPr>
              <a:spcBef>
                <a:spcPct val="50000"/>
              </a:spcBef>
            </a:pPr>
            <a:r>
              <a:rPr lang="en-US" sz="2400" dirty="0">
                <a:ea typeface="Tahoma" pitchFamily="34" charset="0"/>
                <a:cs typeface="Tahoma" pitchFamily="34" charset="0"/>
              </a:rPr>
              <a:t>Sanctions remain on a vendor’s record for 12 months or until a vendor is disqualified </a:t>
            </a:r>
          </a:p>
          <a:p>
            <a:pPr>
              <a:spcBef>
                <a:spcPct val="50000"/>
              </a:spcBef>
            </a:pPr>
            <a:r>
              <a:rPr lang="en-US" sz="2400" dirty="0">
                <a:ea typeface="Tahoma" pitchFamily="34" charset="0"/>
                <a:cs typeface="Tahoma" pitchFamily="34" charset="0"/>
              </a:rPr>
              <a:t>A pattern of occurrences for the same violation may result in disqualification</a:t>
            </a:r>
          </a:p>
          <a:p>
            <a:pPr>
              <a:spcBef>
                <a:spcPct val="50000"/>
              </a:spcBef>
            </a:pPr>
            <a:r>
              <a:rPr lang="en-US" sz="2400" dirty="0">
                <a:ea typeface="Tahoma" pitchFamily="34" charset="0"/>
                <a:cs typeface="Tahoma" pitchFamily="34" charset="0"/>
              </a:rPr>
              <a:t>The number of occurrences needed to establish a pattern depends on the violation</a:t>
            </a:r>
          </a:p>
          <a:p>
            <a:pPr eaLnBrk="1" hangingPunct="1">
              <a:buFontTx/>
              <a:buNone/>
            </a:pPr>
            <a:endParaRPr lang="en-US" sz="2000" dirty="0">
              <a:ea typeface="Tahoma" pitchFamily="34" charset="0"/>
              <a:cs typeface="Tahoma" pitchFamily="34" charset="0"/>
            </a:endParaRPr>
          </a:p>
          <a:p>
            <a:pPr eaLnBrk="1" hangingPunct="1"/>
            <a:endParaRPr lang="en-US" sz="2000" dirty="0">
              <a:ea typeface="Tahoma" pitchFamily="34" charset="0"/>
              <a:cs typeface="Tahoma" pitchFamily="34" charset="0"/>
            </a:endParaRPr>
          </a:p>
          <a:p>
            <a:pPr marL="82296" indent="0">
              <a:buNone/>
            </a:pPr>
            <a:endParaRPr lang="en-US" sz="20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50432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dirty="0">
                <a:ea typeface="Tahoma" pitchFamily="34" charset="0"/>
                <a:cs typeface="Tahoma" pitchFamily="34" charset="0"/>
              </a:rPr>
              <a:t>Examples of Patterns of Violations</a:t>
            </a:r>
          </a:p>
        </p:txBody>
      </p:sp>
      <p:sp>
        <p:nvSpPr>
          <p:cNvPr id="4" name="Content Placeholder 3"/>
          <p:cNvSpPr>
            <a:spLocks noGrp="1"/>
          </p:cNvSpPr>
          <p:nvPr>
            <p:ph idx="1"/>
            <p:custDataLst>
              <p:tags r:id="rId3"/>
            </p:custDataLst>
          </p:nvPr>
        </p:nvSpPr>
        <p:spPr>
          <a:xfrm>
            <a:off x="1285240" y="2969469"/>
            <a:ext cx="9306560" cy="3035482"/>
          </a:xfrm>
        </p:spPr>
        <p:txBody>
          <a:bodyPr anchor="t">
            <a:normAutofit lnSpcReduction="10000"/>
          </a:bodyPr>
          <a:lstStyle/>
          <a:p>
            <a:r>
              <a:rPr lang="en-US" sz="2400" dirty="0">
                <a:ea typeface="Tahoma" pitchFamily="34" charset="0"/>
                <a:cs typeface="Tahoma" pitchFamily="34" charset="0"/>
              </a:rPr>
              <a:t>Three occurrences within a 12-month period of failure to stock minimum inventory</a:t>
            </a:r>
          </a:p>
          <a:p>
            <a:r>
              <a:rPr lang="en-US" sz="2400" dirty="0">
                <a:ea typeface="Tahoma" pitchFamily="34" charset="0"/>
                <a:cs typeface="Tahoma" pitchFamily="34" charset="0"/>
              </a:rPr>
              <a:t>Three occurrences within a 12-month period of stocking WIC supplemental foods outside of the manufacturer’s expiration date</a:t>
            </a:r>
          </a:p>
          <a:p>
            <a:r>
              <a:rPr lang="en-US" sz="2400" dirty="0">
                <a:ea typeface="Tahoma" pitchFamily="34" charset="0"/>
                <a:cs typeface="Tahoma" pitchFamily="34" charset="0"/>
              </a:rPr>
              <a:t>Three occurrences within a 12-month period of failure to mark the current shelf prices of all WIC supplemental foods</a:t>
            </a:r>
          </a:p>
          <a:p>
            <a:r>
              <a:rPr lang="en-US" sz="2400" b="0" i="0" dirty="0">
                <a:effectLst/>
              </a:rPr>
              <a:t>Three occurrences within a 12-month period of failure to make EBT point of sale equipment accessible to WIC customers</a:t>
            </a:r>
            <a:endParaRPr lang="en-US" sz="24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62946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ight Triangle 13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1" name="Rectangle 5"/>
          <p:cNvSpPr>
            <a:spLocks noGrp="1" noChangeArrowheads="1"/>
          </p:cNvSpPr>
          <p:nvPr>
            <p:ph type="title"/>
            <p:custDataLst>
              <p:tags r:id="rId2"/>
            </p:custDataLst>
          </p:nvPr>
        </p:nvSpPr>
        <p:spPr>
          <a:xfrm>
            <a:off x="1123356" y="1188637"/>
            <a:ext cx="9984615" cy="1597228"/>
          </a:xfrm>
        </p:spPr>
        <p:txBody>
          <a:bodyPr>
            <a:normAutofit/>
          </a:bodyPr>
          <a:lstStyle/>
          <a:p>
            <a:pPr eaLnBrk="1" hangingPunct="1"/>
            <a:r>
              <a:rPr lang="en-US" sz="5100" b="1" dirty="0">
                <a:ea typeface="Tahoma" pitchFamily="34" charset="0"/>
                <a:cs typeface="Tahoma" pitchFamily="34" charset="0"/>
              </a:rPr>
              <a:t>Preventing Fraud and Ensuring Compliance</a:t>
            </a:r>
          </a:p>
        </p:txBody>
      </p:sp>
      <p:pic>
        <p:nvPicPr>
          <p:cNvPr id="203778" name="Picture 2" descr="Icon&#10;&#10;Description automatically generated"/>
          <p:cNvPicPr>
            <a:picLocks noChangeAspect="1" noChangeArrowheads="1"/>
          </p:cNvPicPr>
          <p:nvPr>
            <p:custDataLst>
              <p:tags r:id="rId3"/>
            </p:custDataLst>
          </p:nvPr>
        </p:nvPicPr>
        <p:blipFill rotWithShape="1">
          <a:blip r:embed="rId7" cstate="print">
            <a:extLst>
              <a:ext uri="{BEBA8EAE-BF5A-486C-A8C5-ECC9F3942E4B}">
                <a14:imgProps xmlns:a14="http://schemas.microsoft.com/office/drawing/2010/main">
                  <a14:imgLayer r:embed="rId8">
                    <a14:imgEffect>
                      <a14:saturation sat="280000"/>
                    </a14:imgEffect>
                  </a14:imgLayer>
                </a14:imgProps>
              </a:ext>
            </a:extLst>
          </a:blip>
          <a:srcRect t="3450" b="19352"/>
          <a:stretch/>
        </p:blipFill>
        <p:spPr bwMode="auto">
          <a:xfrm>
            <a:off x="1123357" y="3018327"/>
            <a:ext cx="3533985" cy="2728198"/>
          </a:xfrm>
          <a:prstGeom prst="rect">
            <a:avLst/>
          </a:prstGeom>
          <a:solidFill>
            <a:schemeClr val="tx1">
              <a:alpha val="0"/>
            </a:schemeClr>
          </a:solidFill>
        </p:spPr>
      </p:pic>
      <p:sp>
        <p:nvSpPr>
          <p:cNvPr id="99332" name="Rectangle 6"/>
          <p:cNvSpPr>
            <a:spLocks noGrp="1" noChangeArrowheads="1"/>
          </p:cNvSpPr>
          <p:nvPr>
            <p:ph idx="1"/>
            <p:custDataLst>
              <p:tags r:id="rId4"/>
            </p:custDataLst>
          </p:nvPr>
        </p:nvSpPr>
        <p:spPr>
          <a:xfrm>
            <a:off x="5276079" y="2785865"/>
            <a:ext cx="5107940" cy="3232879"/>
          </a:xfrm>
        </p:spPr>
        <p:txBody>
          <a:bodyPr anchor="t">
            <a:normAutofit/>
          </a:bodyPr>
          <a:lstStyle/>
          <a:p>
            <a:pPr eaLnBrk="1" hangingPunct="1"/>
            <a:r>
              <a:rPr lang="en-US" sz="2400" dirty="0">
                <a:ea typeface="Tahoma" pitchFamily="34" charset="0"/>
                <a:cs typeface="Tahoma" pitchFamily="34" charset="0"/>
              </a:rPr>
              <a:t>State WIC Agency must investigate at least 5% of vendors annually using:</a:t>
            </a:r>
          </a:p>
          <a:p>
            <a:pPr lvl="1">
              <a:buFont typeface="Wingdings" panose="05000000000000000000" pitchFamily="2" charset="2"/>
              <a:buChar char="ü"/>
            </a:pPr>
            <a:r>
              <a:rPr lang="en-US" dirty="0">
                <a:ea typeface="Tahoma" pitchFamily="34" charset="0"/>
                <a:cs typeface="Tahoma" pitchFamily="34" charset="0"/>
              </a:rPr>
              <a:t>compliance (undercover) buys</a:t>
            </a:r>
          </a:p>
          <a:p>
            <a:pPr lvl="1">
              <a:buFont typeface="Wingdings" panose="05000000000000000000" pitchFamily="2" charset="2"/>
              <a:buChar char="ü"/>
            </a:pPr>
            <a:r>
              <a:rPr lang="en-US" dirty="0">
                <a:ea typeface="Tahoma" pitchFamily="34" charset="0"/>
                <a:cs typeface="Tahoma" pitchFamily="34" charset="0"/>
              </a:rPr>
              <a:t>inventory audits</a:t>
            </a:r>
          </a:p>
          <a:p>
            <a:pPr lvl="1">
              <a:buFont typeface="Wingdings" panose="05000000000000000000" pitchFamily="2" charset="2"/>
              <a:buChar char="ü"/>
            </a:pPr>
            <a:endParaRPr lang="en-US" dirty="0">
              <a:ea typeface="Tahoma" pitchFamily="34" charset="0"/>
              <a:cs typeface="Tahoma" pitchFamily="34" charset="0"/>
            </a:endParaRPr>
          </a:p>
          <a:p>
            <a:pPr eaLnBrk="1" hangingPunct="1"/>
            <a:r>
              <a:rPr lang="en-US" sz="2400" dirty="0">
                <a:ea typeface="Tahoma" pitchFamily="34" charset="0"/>
                <a:cs typeface="Tahoma" pitchFamily="34" charset="0"/>
              </a:rPr>
              <a:t>Must also ensure that vendors are monitored by Local WIC Agency staff</a:t>
            </a:r>
          </a:p>
          <a:p>
            <a:pPr lvl="1" eaLnBrk="1" hangingPunct="1"/>
            <a:endParaRPr lang="en-US" sz="2000" dirty="0">
              <a:latin typeface="Constantia" panose="02030602050306030303" pitchFamily="18" charset="0"/>
              <a:ea typeface="Tahoma" pitchFamily="34" charset="0"/>
              <a:cs typeface="Tahoma" pitchFamily="34" charset="0"/>
            </a:endParaRPr>
          </a:p>
          <a:p>
            <a:pPr lvl="1" eaLnBrk="1" hangingPunct="1"/>
            <a:endParaRPr lang="en-US" sz="2000" dirty="0">
              <a:latin typeface="Constantia" panose="02030602050306030303" pitchFamily="18" charset="0"/>
              <a:ea typeface="Tahoma" pitchFamily="34" charset="0"/>
              <a:cs typeface="Tahoma" pitchFamily="34" charset="0"/>
            </a:endParaRPr>
          </a:p>
          <a:p>
            <a:pPr lvl="1" eaLnBrk="1" hangingPunct="1"/>
            <a:endParaRPr lang="en-US" sz="2000" dirty="0">
              <a:latin typeface="Constantia" panose="02030602050306030303" pitchFamily="18" charset="0"/>
              <a:ea typeface="Tahoma" pitchFamily="34" charset="0"/>
              <a:cs typeface="Tahoma" pitchFamily="34" charset="0"/>
            </a:endParaRPr>
          </a:p>
          <a:p>
            <a:pPr lvl="1" eaLnBrk="1" hangingPunct="1"/>
            <a:endParaRPr lang="en-US" sz="2000"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408377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6700" b="1">
                <a:ea typeface="Tahoma" pitchFamily="34" charset="0"/>
                <a:cs typeface="Tahoma" pitchFamily="34" charset="0"/>
              </a:rPr>
              <a:t>Minimum Redemption</a:t>
            </a:r>
          </a:p>
        </p:txBody>
      </p:sp>
      <p:sp>
        <p:nvSpPr>
          <p:cNvPr id="8195" name="Rectangle 3"/>
          <p:cNvSpPr>
            <a:spLocks noGrp="1" noChangeArrowheads="1"/>
          </p:cNvSpPr>
          <p:nvPr>
            <p:ph idx="1"/>
            <p:custDataLst>
              <p:tags r:id="rId3"/>
            </p:custDataLst>
          </p:nvPr>
        </p:nvSpPr>
        <p:spPr>
          <a:xfrm>
            <a:off x="1285240" y="2969469"/>
            <a:ext cx="8074815" cy="2800395"/>
          </a:xfrm>
        </p:spPr>
        <p:txBody>
          <a:bodyPr anchor="t">
            <a:normAutofit/>
          </a:bodyPr>
          <a:lstStyle/>
          <a:p>
            <a:pPr eaLnBrk="1" hangingPunct="1"/>
            <a:r>
              <a:rPr lang="en-US" sz="2400" dirty="0">
                <a:ea typeface="Tahoma" pitchFamily="34" charset="0"/>
                <a:cs typeface="Tahoma" pitchFamily="34" charset="0"/>
              </a:rPr>
              <a:t>Except for Free-standing pharmacies, a vendor must redeem at least $2,000 annually in WIC supplemental food sales</a:t>
            </a:r>
          </a:p>
          <a:p>
            <a:pPr lvl="1">
              <a:buFont typeface="Wingdings" panose="05000000000000000000" pitchFamily="2" charset="2"/>
              <a:buChar char="ü"/>
            </a:pPr>
            <a:r>
              <a:rPr lang="en-US" dirty="0">
                <a:ea typeface="Tahoma" pitchFamily="34" charset="0"/>
                <a:cs typeface="Tahoma" pitchFamily="34" charset="0"/>
              </a:rPr>
              <a:t>If not, the Vendor Agreement will be terminated</a:t>
            </a:r>
          </a:p>
          <a:p>
            <a:pPr lvl="1">
              <a:buFont typeface="Wingdings" panose="05000000000000000000" pitchFamily="2" charset="2"/>
              <a:buChar char="ü"/>
            </a:pPr>
            <a:r>
              <a:rPr lang="en-US" dirty="0">
                <a:ea typeface="Tahoma" pitchFamily="34" charset="0"/>
                <a:cs typeface="Tahoma" pitchFamily="34" charset="0"/>
              </a:rPr>
              <a:t>The store must wait 180 days to reapply</a:t>
            </a:r>
          </a:p>
        </p:txBody>
      </p:sp>
    </p:spTree>
    <p:custDataLst>
      <p:tags r:id="rId1"/>
    </p:custDataLst>
    <p:extLst>
      <p:ext uri="{BB962C8B-B14F-4D97-AF65-F5344CB8AC3E}">
        <p14:creationId xmlns:p14="http://schemas.microsoft.com/office/powerpoint/2010/main" val="373899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54" name="Rectangle 3"/>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4600" b="1">
                <a:ea typeface="Tahoma" pitchFamily="34" charset="0"/>
                <a:cs typeface="Tahoma" pitchFamily="34" charset="0"/>
              </a:rPr>
              <a:t>Compliance Buys and Audits</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0355" name="Rectangle 4"/>
          <p:cNvSpPr>
            <a:spLocks noGrp="1" noChangeArrowheads="1"/>
          </p:cNvSpPr>
          <p:nvPr>
            <p:ph idx="1"/>
            <p:custDataLst>
              <p:tags r:id="rId3"/>
            </p:custDataLst>
          </p:nvPr>
        </p:nvSpPr>
        <p:spPr>
          <a:xfrm>
            <a:off x="5138928" y="1338729"/>
            <a:ext cx="4795584" cy="4180542"/>
          </a:xfrm>
        </p:spPr>
        <p:txBody>
          <a:bodyPr anchor="ctr">
            <a:normAutofit/>
          </a:bodyPr>
          <a:lstStyle/>
          <a:p>
            <a:pPr eaLnBrk="1" hangingPunct="1"/>
            <a:r>
              <a:rPr lang="en-US" sz="2400">
                <a:ea typeface="Tahoma" pitchFamily="34" charset="0"/>
                <a:cs typeface="Tahoma" pitchFamily="34" charset="0"/>
              </a:rPr>
              <a:t>State WIC Programs are required to identify and investigate high-risk vendors</a:t>
            </a:r>
          </a:p>
          <a:p>
            <a:pPr eaLnBrk="1" hangingPunct="1"/>
            <a:endParaRPr lang="en-US" sz="2400">
              <a:ea typeface="Tahoma" pitchFamily="34" charset="0"/>
              <a:cs typeface="Tahoma" pitchFamily="34" charset="0"/>
            </a:endParaRPr>
          </a:p>
          <a:p>
            <a:pPr eaLnBrk="1" hangingPunct="1"/>
            <a:r>
              <a:rPr lang="en-US" sz="2400">
                <a:ea typeface="Tahoma" pitchFamily="34" charset="0"/>
                <a:cs typeface="Tahoma" pitchFamily="34" charset="0"/>
              </a:rPr>
              <a:t>NC sometimes works with the U.S. Office of Inspector General for investigations</a:t>
            </a:r>
          </a:p>
          <a:p>
            <a:pPr marL="0" indent="0">
              <a:buNone/>
            </a:pPr>
            <a:endParaRPr lang="en-US" sz="2400" u="none">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61388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p:cNvSpPr>
            <a:spLocks noGrp="1" noChangeArrowheads="1"/>
          </p:cNvSpPr>
          <p:nvPr>
            <p:ph type="title"/>
            <p:custDataLst>
              <p:tags r:id="rId2"/>
            </p:custDataLst>
          </p:nvPr>
        </p:nvSpPr>
        <p:spPr>
          <a:xfrm>
            <a:off x="1123356" y="1188637"/>
            <a:ext cx="9984615" cy="1597228"/>
          </a:xfrm>
        </p:spPr>
        <p:txBody>
          <a:bodyPr>
            <a:normAutofit/>
          </a:bodyPr>
          <a:lstStyle/>
          <a:p>
            <a:pPr eaLnBrk="1" hangingPunct="1"/>
            <a:r>
              <a:rPr lang="en-US" sz="6000" b="1">
                <a:ea typeface="Tahoma" pitchFamily="34" charset="0"/>
                <a:cs typeface="Tahoma" pitchFamily="34" charset="0"/>
              </a:rPr>
              <a:t>Compliance Buys</a:t>
            </a:r>
          </a:p>
        </p:txBody>
      </p:sp>
      <p:pic>
        <p:nvPicPr>
          <p:cNvPr id="4" name="Picture 3" descr="Fotolia_29389804_Subscription_L.jpg"/>
          <p:cNvPicPr>
            <a:picLocks noChangeAspect="1"/>
          </p:cNvPicPr>
          <p:nvPr/>
        </p:nvPicPr>
        <p:blipFill>
          <a:blip r:embed="rId6" cstate="print"/>
          <a:stretch>
            <a:fillRect/>
          </a:stretch>
        </p:blipFill>
        <p:spPr>
          <a:xfrm>
            <a:off x="1526250" y="3018327"/>
            <a:ext cx="2728198" cy="2728198"/>
          </a:xfrm>
          <a:prstGeom prst="rect">
            <a:avLst/>
          </a:prstGeom>
        </p:spPr>
      </p:pic>
      <p:sp>
        <p:nvSpPr>
          <p:cNvPr id="101379" name="Rectangle 3"/>
          <p:cNvSpPr>
            <a:spLocks noGrp="1" noChangeArrowheads="1"/>
          </p:cNvSpPr>
          <p:nvPr>
            <p:ph idx="1"/>
            <p:custDataLst>
              <p:tags r:id="rId3"/>
            </p:custDataLst>
          </p:nvPr>
        </p:nvSpPr>
        <p:spPr>
          <a:xfrm>
            <a:off x="5255260" y="2785865"/>
            <a:ext cx="5565140" cy="3157735"/>
          </a:xfrm>
        </p:spPr>
        <p:txBody>
          <a:bodyPr anchor="t">
            <a:normAutofit/>
          </a:bodyPr>
          <a:lstStyle/>
          <a:p>
            <a:pPr eaLnBrk="1" hangingPunct="1"/>
            <a:r>
              <a:rPr lang="en-US" sz="2400" dirty="0">
                <a:ea typeface="Tahoma" pitchFamily="34" charset="0"/>
                <a:cs typeface="Tahoma" pitchFamily="34" charset="0"/>
              </a:rPr>
              <a:t>Undercover purchases by a compliance investigator</a:t>
            </a:r>
          </a:p>
          <a:p>
            <a:pPr eaLnBrk="1" hangingPunct="1"/>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May make multiple visits over one year</a:t>
            </a:r>
          </a:p>
          <a:p>
            <a:pPr eaLnBrk="1" hangingPunct="1"/>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Vendors may receive a letter from the State WIC Agency if problems are noted</a:t>
            </a:r>
          </a:p>
        </p:txBody>
      </p:sp>
    </p:spTree>
    <p:custDataLst>
      <p:tags r:id="rId1"/>
    </p:custDataLst>
    <p:extLst>
      <p:ext uri="{BB962C8B-B14F-4D97-AF65-F5344CB8AC3E}">
        <p14:creationId xmlns:p14="http://schemas.microsoft.com/office/powerpoint/2010/main" val="38558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26" name="Rectangle 4"/>
          <p:cNvSpPr>
            <a:spLocks noGrp="1" noChangeArrowheads="1"/>
          </p:cNvSpPr>
          <p:nvPr>
            <p:ph type="title"/>
            <p:custDataLst>
              <p:tags r:id="rId2"/>
            </p:custDataLst>
          </p:nvPr>
        </p:nvSpPr>
        <p:spPr>
          <a:xfrm>
            <a:off x="1285240" y="1050595"/>
            <a:ext cx="8074815" cy="1618489"/>
          </a:xfrm>
        </p:spPr>
        <p:txBody>
          <a:bodyPr anchor="ctr">
            <a:normAutofit/>
          </a:bodyPr>
          <a:lstStyle/>
          <a:p>
            <a:r>
              <a:rPr lang="en-US" sz="7200" b="1">
                <a:ea typeface="Tahoma" pitchFamily="34" charset="0"/>
                <a:cs typeface="Tahoma" pitchFamily="34" charset="0"/>
              </a:rPr>
              <a:t>Vendor Overcharging</a:t>
            </a:r>
          </a:p>
        </p:txBody>
      </p:sp>
      <p:sp>
        <p:nvSpPr>
          <p:cNvPr id="103427" name="Rectangle 5"/>
          <p:cNvSpPr>
            <a:spLocks noGrp="1" noChangeArrowheads="1"/>
          </p:cNvSpPr>
          <p:nvPr>
            <p:ph idx="1"/>
            <p:custDataLst>
              <p:tags r:id="rId3"/>
            </p:custDataLst>
          </p:nvPr>
        </p:nvSpPr>
        <p:spPr>
          <a:xfrm>
            <a:off x="1285240" y="2932379"/>
            <a:ext cx="8773160" cy="3035482"/>
          </a:xfrm>
        </p:spPr>
        <p:txBody>
          <a:bodyPr anchor="t">
            <a:normAutofit lnSpcReduction="10000"/>
          </a:bodyPr>
          <a:lstStyle/>
          <a:p>
            <a:pPr>
              <a:spcBef>
                <a:spcPct val="50000"/>
              </a:spcBef>
            </a:pPr>
            <a:r>
              <a:rPr lang="en-US" sz="2400" dirty="0">
                <a:ea typeface="Tahoma" pitchFamily="34" charset="0"/>
                <a:cs typeface="Tahoma" pitchFamily="34" charset="0"/>
              </a:rPr>
              <a:t>Intentionally or unintentionally charging more for supplemental food provided to a WIC customer than a non-WIC customer or charging more than the current shelf price for supplemental food provided to a WIC customer</a:t>
            </a:r>
          </a:p>
          <a:p>
            <a:pPr>
              <a:spcBef>
                <a:spcPct val="50000"/>
              </a:spcBef>
            </a:pPr>
            <a:r>
              <a:rPr lang="en-US" sz="2400" dirty="0">
                <a:ea typeface="Tahoma" pitchFamily="34" charset="0"/>
                <a:cs typeface="Tahoma" pitchFamily="34" charset="0"/>
              </a:rPr>
              <a:t>Overcharging is a serious federal violation that can lead to vendor disqualification</a:t>
            </a:r>
          </a:p>
          <a:p>
            <a:pPr>
              <a:spcBef>
                <a:spcPct val="50000"/>
              </a:spcBef>
            </a:pPr>
            <a:r>
              <a:rPr lang="en-US" sz="2400" dirty="0">
                <a:ea typeface="Tahoma" pitchFamily="34" charset="0"/>
                <a:cs typeface="Tahoma" pitchFamily="34" charset="0"/>
              </a:rPr>
              <a:t>This violation is uncovered during compliance buys</a:t>
            </a:r>
          </a:p>
          <a:p>
            <a:pPr>
              <a:spcBef>
                <a:spcPct val="50000"/>
              </a:spcBef>
            </a:pPr>
            <a:r>
              <a:rPr lang="en-US" sz="2400" dirty="0">
                <a:ea typeface="Tahoma" pitchFamily="34" charset="0"/>
                <a:cs typeface="Tahoma" pitchFamily="34" charset="0"/>
              </a:rPr>
              <a:t>Vendor overcharging is </a:t>
            </a:r>
            <a:r>
              <a:rPr lang="en-US" sz="2400" b="1" dirty="0">
                <a:ea typeface="Tahoma" pitchFamily="34" charset="0"/>
                <a:cs typeface="Tahoma" pitchFamily="34" charset="0"/>
              </a:rPr>
              <a:t>NOT</a:t>
            </a:r>
            <a:r>
              <a:rPr lang="en-US" sz="2400" dirty="0">
                <a:ea typeface="Tahoma" pitchFamily="34" charset="0"/>
                <a:cs typeface="Tahoma" pitchFamily="34" charset="0"/>
              </a:rPr>
              <a:t> the same as charging over the NTE</a:t>
            </a:r>
          </a:p>
        </p:txBody>
      </p:sp>
    </p:spTree>
    <p:custDataLst>
      <p:tags r:id="rId1"/>
    </p:custDataLst>
    <p:extLst>
      <p:ext uri="{BB962C8B-B14F-4D97-AF65-F5344CB8AC3E}">
        <p14:creationId xmlns:p14="http://schemas.microsoft.com/office/powerpoint/2010/main" val="134048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0" name="Rectangle 4"/>
          <p:cNvSpPr>
            <a:spLocks noGrp="1" noChangeArrowheads="1"/>
          </p:cNvSpPr>
          <p:nvPr>
            <p:ph type="title"/>
            <p:custDataLst>
              <p:tags r:id="rId2"/>
            </p:custDataLst>
          </p:nvPr>
        </p:nvSpPr>
        <p:spPr>
          <a:xfrm>
            <a:off x="1285240" y="1050595"/>
            <a:ext cx="8074815" cy="1618489"/>
          </a:xfrm>
        </p:spPr>
        <p:txBody>
          <a:bodyPr anchor="ctr">
            <a:normAutofit/>
          </a:bodyPr>
          <a:lstStyle/>
          <a:p>
            <a:r>
              <a:rPr lang="en-US" sz="7200" b="1">
                <a:ea typeface="Tahoma" pitchFamily="34" charset="0"/>
                <a:cs typeface="Tahoma" pitchFamily="34" charset="0"/>
              </a:rPr>
              <a:t>Overcharging?</a:t>
            </a:r>
          </a:p>
        </p:txBody>
      </p:sp>
      <p:sp>
        <p:nvSpPr>
          <p:cNvPr id="104451" name="Rectangle 5"/>
          <p:cNvSpPr>
            <a:spLocks noGrp="1" noChangeArrowheads="1"/>
          </p:cNvSpPr>
          <p:nvPr>
            <p:ph idx="1"/>
            <p:custDataLst>
              <p:tags r:id="rId3"/>
            </p:custDataLst>
          </p:nvPr>
        </p:nvSpPr>
        <p:spPr>
          <a:xfrm>
            <a:off x="1285240" y="2969469"/>
            <a:ext cx="8074815" cy="2800395"/>
          </a:xfrm>
        </p:spPr>
        <p:txBody>
          <a:bodyPr anchor="t">
            <a:normAutofit lnSpcReduction="10000"/>
          </a:bodyPr>
          <a:lstStyle/>
          <a:p>
            <a:pPr>
              <a:spcBef>
                <a:spcPct val="50000"/>
              </a:spcBef>
            </a:pPr>
            <a:r>
              <a:rPr lang="en-US" sz="2400" dirty="0">
                <a:ea typeface="Tahoma" pitchFamily="34" charset="0"/>
                <a:cs typeface="Tahoma" pitchFamily="34" charset="0"/>
              </a:rPr>
              <a:t>A vendor looks at the NTE to determine what they could charge the WIC customer for a gallon of whole milk. The current shelf price is $2.79. They charge the WIC customer $3.69 for the gallon of whole milk because that is the current NTE for the month. Is this vendor overcharging?</a:t>
            </a:r>
          </a:p>
          <a:p>
            <a:pPr>
              <a:spcBef>
                <a:spcPct val="50000"/>
              </a:spcBef>
            </a:pPr>
            <a:r>
              <a:rPr lang="en-US" sz="2400" dirty="0">
                <a:ea typeface="Tahoma" pitchFamily="34" charset="0"/>
                <a:cs typeface="Tahoma" pitchFamily="34" charset="0"/>
              </a:rPr>
              <a:t>A vendor charges a WIC customer $6.50 for WIC approved cheese. The current shelf price is $6.50.The NTE is $6.29.  Is this vendor overcharging? </a:t>
            </a:r>
          </a:p>
        </p:txBody>
      </p:sp>
    </p:spTree>
    <p:custDataLst>
      <p:tags r:id="rId1"/>
    </p:custDataLst>
    <p:extLst>
      <p:ext uri="{BB962C8B-B14F-4D97-AF65-F5344CB8AC3E}">
        <p14:creationId xmlns:p14="http://schemas.microsoft.com/office/powerpoint/2010/main" val="136671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C0DC8-CDEF-4B9C-81D9-C05755BC63A9}"/>
              </a:ext>
            </a:extLst>
          </p:cNvPr>
          <p:cNvSpPr>
            <a:spLocks noGrp="1"/>
          </p:cNvSpPr>
          <p:nvPr>
            <p:ph type="title"/>
            <p:custDataLst>
              <p:tags r:id="rId2"/>
            </p:custDataLst>
          </p:nvPr>
        </p:nvSpPr>
        <p:spPr>
          <a:xfrm>
            <a:off x="1075767" y="1188637"/>
            <a:ext cx="2988234" cy="4480726"/>
          </a:xfrm>
        </p:spPr>
        <p:txBody>
          <a:bodyPr>
            <a:normAutofit/>
          </a:bodyPr>
          <a:lstStyle/>
          <a:p>
            <a:pPr algn="r"/>
            <a:r>
              <a:rPr lang="en-US" sz="4600" b="1"/>
              <a:t>Food Substitution</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B60287-B855-4384-BE40-59E90A769A3F}"/>
              </a:ext>
            </a:extLst>
          </p:cNvPr>
          <p:cNvSpPr>
            <a:spLocks noGrp="1"/>
          </p:cNvSpPr>
          <p:nvPr>
            <p:ph idx="1"/>
            <p:custDataLst>
              <p:tags r:id="rId3"/>
            </p:custDataLst>
          </p:nvPr>
        </p:nvSpPr>
        <p:spPr>
          <a:xfrm>
            <a:off x="5255259" y="838199"/>
            <a:ext cx="5412740" cy="5392957"/>
          </a:xfrm>
        </p:spPr>
        <p:txBody>
          <a:bodyPr anchor="ctr">
            <a:normAutofit fontScale="92500" lnSpcReduction="20000"/>
          </a:bodyPr>
          <a:lstStyle/>
          <a:p>
            <a:pPr>
              <a:spcBef>
                <a:spcPts val="0"/>
              </a:spcBef>
            </a:pPr>
            <a:r>
              <a:rPr lang="en-US" sz="2400" dirty="0"/>
              <a:t>Per the Vendor Agreement: </a:t>
            </a:r>
          </a:p>
          <a:p>
            <a:pPr lvl="1">
              <a:spcBef>
                <a:spcPts val="0"/>
              </a:spcBef>
              <a:buFont typeface="Wingdings" panose="05000000000000000000" pitchFamily="2" charset="2"/>
              <a:buChar char="ü"/>
            </a:pPr>
            <a:r>
              <a:rPr lang="en-US" dirty="0"/>
              <a:t>Vendors must provide to the WIC customer only the approved supplemental foods, fruit, and vegetables contained in the authorized product list (APL) after it has been determined that the WIC customer has an available balance for the item on the date of the transaction</a:t>
            </a:r>
          </a:p>
          <a:p>
            <a:r>
              <a:rPr lang="en-US" sz="2400" dirty="0"/>
              <a:t>Vendors must properly transact the WIC supplemental foods that are listed on the participant’s food benefit balance</a:t>
            </a:r>
          </a:p>
          <a:p>
            <a:r>
              <a:rPr lang="en-US" sz="2400" b="1" dirty="0"/>
              <a:t>Vendors cannot substitute one food subcategory for another</a:t>
            </a:r>
          </a:p>
          <a:p>
            <a:pPr lvl="1">
              <a:buFont typeface="Courier New" panose="02070309020205020404" pitchFamily="49" charset="0"/>
              <a:buChar char="o"/>
            </a:pPr>
            <a:r>
              <a:rPr lang="en-US" dirty="0"/>
              <a:t>Federal violation that carries 1-year disqualification</a:t>
            </a:r>
          </a:p>
          <a:p>
            <a:pPr lvl="2">
              <a:buFont typeface="Wingdings" panose="05000000000000000000" pitchFamily="2" charset="2"/>
              <a:buChar char="ü"/>
            </a:pPr>
            <a:r>
              <a:rPr lang="en-US" sz="2400" b="1" dirty="0"/>
              <a:t>Example:</a:t>
            </a:r>
            <a:r>
              <a:rPr lang="en-US" sz="2400" dirty="0"/>
              <a:t>  Substituting 1% Milk/Skim Milk for 2% Milk or Whole Milk</a:t>
            </a:r>
            <a:r>
              <a:rPr lang="en-US" dirty="0"/>
              <a:t>	</a:t>
            </a:r>
            <a:r>
              <a:rPr lang="en-US" sz="1700" dirty="0"/>
              <a:t>	</a:t>
            </a:r>
          </a:p>
          <a:p>
            <a:pPr marL="676718" lvl="2" indent="0">
              <a:buNone/>
            </a:pPr>
            <a:endParaRPr lang="en-US" sz="1300" dirty="0"/>
          </a:p>
        </p:txBody>
      </p:sp>
    </p:spTree>
    <p:custDataLst>
      <p:tags r:id="rId1"/>
    </p:custDataLst>
    <p:extLst>
      <p:ext uri="{BB962C8B-B14F-4D97-AF65-F5344CB8AC3E}">
        <p14:creationId xmlns:p14="http://schemas.microsoft.com/office/powerpoint/2010/main" val="169865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4544742" y="1581326"/>
            <a:ext cx="6705067" cy="3779568"/>
          </a:xfrm>
        </p:spPr>
        <p:txBody>
          <a:bodyPr vert="horz" lIns="91440" tIns="45720" rIns="91440" bIns="45720" rtlCol="0" anchor="ctr">
            <a:normAutofit/>
          </a:bodyPr>
          <a:lstStyle/>
          <a:p>
            <a:r>
              <a:rPr lang="en-US" sz="9600" kern="1200" dirty="0">
                <a:solidFill>
                  <a:schemeClr val="tx1"/>
                </a:solidFill>
                <a:latin typeface="+mj-lt"/>
                <a:ea typeface="+mj-ea"/>
                <a:cs typeface="+mj-cs"/>
              </a:rPr>
              <a:t>Questions</a:t>
            </a:r>
          </a:p>
        </p:txBody>
      </p:sp>
      <p:cxnSp>
        <p:nvCxnSpPr>
          <p:cNvPr id="15" name="Straight Connector 14">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74659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DBBA-5AA4-43F1-9F8A-9296D452CEC7}"/>
              </a:ext>
            </a:extLst>
          </p:cNvPr>
          <p:cNvSpPr>
            <a:spLocks noGrp="1"/>
          </p:cNvSpPr>
          <p:nvPr>
            <p:ph type="title"/>
            <p:custDataLst>
              <p:tags r:id="rId2"/>
            </p:custDataLst>
          </p:nvPr>
        </p:nvSpPr>
        <p:spPr>
          <a:xfrm>
            <a:off x="304800" y="457200"/>
            <a:ext cx="10439400" cy="609600"/>
          </a:xfrm>
        </p:spPr>
        <p:txBody>
          <a:bodyPr>
            <a:noAutofit/>
          </a:bodyPr>
          <a:lstStyle/>
          <a:p>
            <a:r>
              <a:rPr lang="en-US" sz="4800" b="1" dirty="0">
                <a:solidFill>
                  <a:schemeClr val="tx1"/>
                </a:solidFill>
              </a:rPr>
              <a:t>Use of Scanning Sheets Prohibited</a:t>
            </a:r>
          </a:p>
        </p:txBody>
      </p:sp>
      <p:sp>
        <p:nvSpPr>
          <p:cNvPr id="3" name="Content Placeholder 2">
            <a:extLst>
              <a:ext uri="{FF2B5EF4-FFF2-40B4-BE49-F238E27FC236}">
                <a16:creationId xmlns:a16="http://schemas.microsoft.com/office/drawing/2014/main" id="{D3F1EF35-A962-4044-A1EF-99CF282E218C}"/>
              </a:ext>
            </a:extLst>
          </p:cNvPr>
          <p:cNvSpPr>
            <a:spLocks noGrp="1"/>
          </p:cNvSpPr>
          <p:nvPr>
            <p:ph idx="1"/>
            <p:custDataLst>
              <p:tags r:id="rId3"/>
            </p:custDataLst>
          </p:nvPr>
        </p:nvSpPr>
        <p:spPr>
          <a:xfrm>
            <a:off x="457200" y="1602998"/>
            <a:ext cx="6781800" cy="4876800"/>
          </a:xfrm>
        </p:spPr>
        <p:txBody>
          <a:bodyPr>
            <a:noAutofit/>
          </a:bodyPr>
          <a:lstStyle/>
          <a:p>
            <a:r>
              <a:rPr lang="en-US" sz="3000" dirty="0">
                <a:solidFill>
                  <a:schemeClr val="tx1"/>
                </a:solidFill>
              </a:rPr>
              <a:t>Vendors </a:t>
            </a:r>
            <a:r>
              <a:rPr lang="en-US" sz="3000" u="sng" dirty="0">
                <a:solidFill>
                  <a:schemeClr val="tx1"/>
                </a:solidFill>
              </a:rPr>
              <a:t>cannot</a:t>
            </a:r>
            <a:r>
              <a:rPr lang="en-US" sz="3000" dirty="0">
                <a:solidFill>
                  <a:schemeClr val="tx1"/>
                </a:solidFill>
              </a:rPr>
              <a:t> use a collection of UPC barcodes on Scanning Sheets, cash registers, computers, tablets, cell phones or any other similar electronic devices to transact eWIC </a:t>
            </a:r>
          </a:p>
          <a:p>
            <a:endParaRPr lang="en-US" sz="3000" dirty="0">
              <a:solidFill>
                <a:schemeClr val="tx1"/>
              </a:solidFill>
            </a:endParaRPr>
          </a:p>
          <a:p>
            <a:r>
              <a:rPr lang="en-US" sz="3000" dirty="0">
                <a:solidFill>
                  <a:schemeClr val="tx1"/>
                </a:solidFill>
              </a:rPr>
              <a:t>Failure to comply with this policy could result in termination of their WIC Vendor Agreement   </a:t>
            </a:r>
          </a:p>
        </p:txBody>
      </p:sp>
      <p:graphicFrame>
        <p:nvGraphicFramePr>
          <p:cNvPr id="5" name="Object 4">
            <a:extLst>
              <a:ext uri="{FF2B5EF4-FFF2-40B4-BE49-F238E27FC236}">
                <a16:creationId xmlns:a16="http://schemas.microsoft.com/office/drawing/2014/main" id="{D9528D54-D39B-4D21-821A-D53D9961BEBA}"/>
              </a:ext>
            </a:extLst>
          </p:cNvPr>
          <p:cNvGraphicFramePr>
            <a:graphicFrameLocks noChangeAspect="1"/>
          </p:cNvGraphicFramePr>
          <p:nvPr>
            <p:custDataLst>
              <p:tags r:id="rId4"/>
            </p:custDataLst>
            <p:extLst>
              <p:ext uri="{D42A27DB-BD31-4B8C-83A1-F6EECF244321}">
                <p14:modId xmlns:p14="http://schemas.microsoft.com/office/powerpoint/2010/main" val="1254823297"/>
              </p:ext>
            </p:extLst>
          </p:nvPr>
        </p:nvGraphicFramePr>
        <p:xfrm>
          <a:off x="7696200" y="1602998"/>
          <a:ext cx="3638707" cy="4610878"/>
        </p:xfrm>
        <a:graphic>
          <a:graphicData uri="http://schemas.openxmlformats.org/presentationml/2006/ole">
            <mc:AlternateContent xmlns:mc="http://schemas.openxmlformats.org/markup-compatibility/2006">
              <mc:Choice xmlns:v="urn:schemas-microsoft-com:vml" Requires="v">
                <p:oleObj name="Acrobat Document" r:id="rId7" imgW="5829199" imgH="7543800" progId="AcroExch.Document.DC">
                  <p:embed/>
                </p:oleObj>
              </mc:Choice>
              <mc:Fallback>
                <p:oleObj name="Acrobat Document" r:id="rId7" imgW="5829199" imgH="7543800" progId="AcroExch.Document.DC">
                  <p:embed/>
                  <p:pic>
                    <p:nvPicPr>
                      <p:cNvPr id="5" name="Object 4">
                        <a:extLst>
                          <a:ext uri="{FF2B5EF4-FFF2-40B4-BE49-F238E27FC236}">
                            <a16:creationId xmlns:a16="http://schemas.microsoft.com/office/drawing/2014/main" id="{D9528D54-D39B-4D21-821A-D53D9961BEBA}"/>
                          </a:ext>
                        </a:extLst>
                      </p:cNvPr>
                      <p:cNvPicPr/>
                      <p:nvPr/>
                    </p:nvPicPr>
                    <p:blipFill>
                      <a:blip r:embed="rId8"/>
                      <a:stretch>
                        <a:fillRect/>
                      </a:stretch>
                    </p:blipFill>
                    <p:spPr>
                      <a:xfrm>
                        <a:off x="7696200" y="1602998"/>
                        <a:ext cx="3638707" cy="4610878"/>
                      </a:xfrm>
                      <a:prstGeom prst="rect">
                        <a:avLst/>
                      </a:prstGeom>
                      <a:solidFill>
                        <a:schemeClr val="tx1"/>
                      </a:solidFill>
                      <a:ln>
                        <a:solidFill>
                          <a:schemeClr val="tx1"/>
                        </a:solidFill>
                      </a:ln>
                    </p:spPr>
                  </p:pic>
                </p:oleObj>
              </mc:Fallback>
            </mc:AlternateContent>
          </a:graphicData>
        </a:graphic>
      </p:graphicFrame>
    </p:spTree>
    <p:custDataLst>
      <p:tags r:id="rId1"/>
    </p:custDataLst>
    <p:extLst>
      <p:ext uri="{BB962C8B-B14F-4D97-AF65-F5344CB8AC3E}">
        <p14:creationId xmlns:p14="http://schemas.microsoft.com/office/powerpoint/2010/main" val="16776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74" name="Rectangle 2"/>
          <p:cNvSpPr>
            <a:spLocks noGrp="1" noChangeArrowheads="1"/>
          </p:cNvSpPr>
          <p:nvPr>
            <p:ph type="title"/>
            <p:custDataLst>
              <p:tags r:id="rId2"/>
            </p:custDataLst>
          </p:nvPr>
        </p:nvSpPr>
        <p:spPr>
          <a:xfrm>
            <a:off x="1123356" y="1188637"/>
            <a:ext cx="9984615" cy="1597228"/>
          </a:xfrm>
        </p:spPr>
        <p:txBody>
          <a:bodyPr>
            <a:normAutofit/>
          </a:bodyPr>
          <a:lstStyle/>
          <a:p>
            <a:pPr eaLnBrk="1" hangingPunct="1"/>
            <a:r>
              <a:rPr lang="en-US" sz="6000" b="1">
                <a:ea typeface="Tahoma" pitchFamily="34" charset="0"/>
                <a:cs typeface="Tahoma" pitchFamily="34" charset="0"/>
              </a:rPr>
              <a:t>Inventory Audits</a:t>
            </a:r>
          </a:p>
        </p:txBody>
      </p:sp>
      <p:pic>
        <p:nvPicPr>
          <p:cNvPr id="4" name="Content Placeholder 4" descr="Fotolia_33099869_Subscription_L.jpg"/>
          <p:cNvPicPr>
            <a:picLocks noChangeAspect="1"/>
          </p:cNvPicPr>
          <p:nvPr/>
        </p:nvPicPr>
        <p:blipFill rotWithShape="1">
          <a:blip r:embed="rId6" cstate="print"/>
          <a:srcRect l="3431" r="10104"/>
          <a:stretch/>
        </p:blipFill>
        <p:spPr>
          <a:xfrm>
            <a:off x="1123357" y="3018327"/>
            <a:ext cx="3533985" cy="2728198"/>
          </a:xfrm>
          <a:prstGeom prst="rect">
            <a:avLst/>
          </a:prstGeom>
        </p:spPr>
      </p:pic>
      <p:sp>
        <p:nvSpPr>
          <p:cNvPr id="105475" name="Rectangle 3"/>
          <p:cNvSpPr>
            <a:spLocks noGrp="1" noChangeArrowheads="1"/>
          </p:cNvSpPr>
          <p:nvPr>
            <p:ph idx="1"/>
            <p:custDataLst>
              <p:tags r:id="rId3"/>
            </p:custDataLst>
          </p:nvPr>
        </p:nvSpPr>
        <p:spPr>
          <a:xfrm>
            <a:off x="5255260" y="2998277"/>
            <a:ext cx="6022340" cy="3232879"/>
          </a:xfrm>
        </p:spPr>
        <p:txBody>
          <a:bodyPr anchor="t">
            <a:normAutofit fontScale="92500" lnSpcReduction="10000"/>
          </a:bodyPr>
          <a:lstStyle/>
          <a:p>
            <a:pPr eaLnBrk="1" hangingPunct="1"/>
            <a:r>
              <a:rPr lang="en-US" dirty="0">
                <a:ea typeface="Tahoma" pitchFamily="34" charset="0"/>
                <a:cs typeface="Tahoma" pitchFamily="34" charset="0"/>
              </a:rPr>
              <a:t>A vendor must make available at any reasonable time and place </a:t>
            </a:r>
            <a:r>
              <a:rPr lang="en-US" b="1" dirty="0">
                <a:ea typeface="Tahoma" pitchFamily="34" charset="0"/>
                <a:cs typeface="Tahoma" pitchFamily="34" charset="0"/>
              </a:rPr>
              <a:t>ALL</a:t>
            </a:r>
            <a:r>
              <a:rPr lang="en-US" dirty="0">
                <a:ea typeface="Tahoma" pitchFamily="34" charset="0"/>
                <a:cs typeface="Tahoma" pitchFamily="34" charset="0"/>
              </a:rPr>
              <a:t>:</a:t>
            </a:r>
          </a:p>
          <a:p>
            <a:pPr lvl="1">
              <a:buFont typeface="Wingdings" panose="05000000000000000000" pitchFamily="2" charset="2"/>
              <a:buChar char="ü"/>
            </a:pPr>
            <a:r>
              <a:rPr lang="en-US" sz="2800" dirty="0">
                <a:ea typeface="Tahoma" pitchFamily="34" charset="0"/>
                <a:cs typeface="Tahoma" pitchFamily="34" charset="0"/>
              </a:rPr>
              <a:t>Program-related records: invoices, purchase orders, various tax and business records</a:t>
            </a:r>
          </a:p>
          <a:p>
            <a:pPr eaLnBrk="1" hangingPunct="1"/>
            <a:r>
              <a:rPr lang="en-US" b="1" dirty="0">
                <a:ea typeface="Tahoma" pitchFamily="34" charset="0"/>
                <a:cs typeface="Tahoma" pitchFamily="34" charset="0"/>
              </a:rPr>
              <a:t>MUST </a:t>
            </a:r>
            <a:r>
              <a:rPr lang="en-US" dirty="0">
                <a:ea typeface="Tahoma" pitchFamily="34" charset="0"/>
                <a:cs typeface="Tahoma" pitchFamily="34" charset="0"/>
              </a:rPr>
              <a:t>be retained 3 years or until audit pertaining to these records is resolved, whichever is later </a:t>
            </a:r>
            <a:br>
              <a:rPr lang="en-US" sz="2000" dirty="0">
                <a:ea typeface="Tahoma" pitchFamily="34" charset="0"/>
                <a:cs typeface="Tahoma" pitchFamily="34" charset="0"/>
              </a:rPr>
            </a:br>
            <a:endParaRPr lang="en-US" sz="2000" dirty="0">
              <a:ea typeface="Tahoma" pitchFamily="34" charset="0"/>
              <a:cs typeface="Tahoma" pitchFamily="34" charset="0"/>
            </a:endParaRPr>
          </a:p>
          <a:p>
            <a:pPr eaLnBrk="1" hangingPunct="1"/>
            <a:endParaRPr lang="en-US" sz="1900" u="none" dirty="0">
              <a:latin typeface="Constantia" panose="02030602050306030303" pitchFamily="18" charset="0"/>
              <a:ea typeface="Tahoma" pitchFamily="34" charset="0"/>
              <a:cs typeface="Tahoma" pitchFamily="34" charset="0"/>
            </a:endParaRPr>
          </a:p>
          <a:p>
            <a:pPr marL="61738" indent="0">
              <a:buNone/>
            </a:pPr>
            <a:endParaRPr lang="en-US" sz="19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2411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10068560" cy="1618489"/>
          </a:xfrm>
        </p:spPr>
        <p:txBody>
          <a:bodyPr anchor="ctr">
            <a:normAutofit/>
          </a:bodyPr>
          <a:lstStyle/>
          <a:p>
            <a:r>
              <a:rPr lang="en-US" sz="5000" b="1" dirty="0">
                <a:ea typeface="Tahoma" pitchFamily="34" charset="0"/>
                <a:cs typeface="Tahoma" pitchFamily="34" charset="0"/>
              </a:rPr>
              <a:t>Purchase Documentation Requirement</a:t>
            </a:r>
          </a:p>
        </p:txBody>
      </p:sp>
      <p:sp>
        <p:nvSpPr>
          <p:cNvPr id="4" name="Content Placeholder 3"/>
          <p:cNvSpPr>
            <a:spLocks noGrp="1"/>
          </p:cNvSpPr>
          <p:nvPr>
            <p:ph idx="1"/>
            <p:custDataLst>
              <p:tags r:id="rId3"/>
            </p:custDataLst>
          </p:nvPr>
        </p:nvSpPr>
        <p:spPr>
          <a:xfrm>
            <a:off x="1285240" y="2669084"/>
            <a:ext cx="9001760" cy="3352800"/>
          </a:xfrm>
        </p:spPr>
        <p:txBody>
          <a:bodyPr anchor="t">
            <a:normAutofit fontScale="92500" lnSpcReduction="10000"/>
          </a:bodyPr>
          <a:lstStyle/>
          <a:p>
            <a:r>
              <a:rPr lang="en-US" sz="2400" dirty="0">
                <a:ea typeface="Tahoma" pitchFamily="34" charset="0"/>
                <a:cs typeface="Tahoma" pitchFamily="34" charset="0"/>
              </a:rPr>
              <a:t>Specific requirements for purchase documentation of WIC supplemental foods</a:t>
            </a:r>
          </a:p>
          <a:p>
            <a:r>
              <a:rPr lang="en-US" sz="2400" dirty="0">
                <a:ea typeface="Tahoma" pitchFamily="34" charset="0"/>
                <a:cs typeface="Tahoma" pitchFamily="34" charset="0"/>
              </a:rPr>
              <a:t>Invoices, receipts, purchase orders, and any other proofs of purchase for WIC supplemental foods must include the following:</a:t>
            </a:r>
          </a:p>
          <a:p>
            <a:pPr marL="662995" lvl="1" indent="-457200">
              <a:spcAft>
                <a:spcPts val="450"/>
              </a:spcAft>
              <a:buFont typeface="+mj-lt"/>
              <a:buAutoNum type="arabicPeriod"/>
            </a:pPr>
            <a:r>
              <a:rPr lang="en-US" dirty="0">
                <a:ea typeface="Tahoma" pitchFamily="34" charset="0"/>
                <a:cs typeface="Tahoma" pitchFamily="34" charset="0"/>
              </a:rPr>
              <a:t>The name of the seller and be prepared entirely by the seller or on the seller’s business letterhead;</a:t>
            </a:r>
          </a:p>
          <a:p>
            <a:pPr marL="662995" lvl="1" indent="-457200">
              <a:spcAft>
                <a:spcPts val="450"/>
              </a:spcAft>
              <a:buFont typeface="+mj-lt"/>
              <a:buAutoNum type="arabicPeriod"/>
            </a:pPr>
            <a:r>
              <a:rPr lang="en-US" dirty="0">
                <a:ea typeface="Tahoma" pitchFamily="34" charset="0"/>
                <a:cs typeface="Tahoma" pitchFamily="34" charset="0"/>
              </a:rPr>
              <a:t>The date of purchase and the date the authorized vendor received the WIC supplemental food at the store if this date is different;</a:t>
            </a:r>
          </a:p>
          <a:p>
            <a:pPr marL="662995" lvl="1" indent="-457200">
              <a:buFont typeface="+mj-lt"/>
              <a:buAutoNum type="arabicPeriod"/>
            </a:pPr>
            <a:r>
              <a:rPr lang="en-US" dirty="0">
                <a:ea typeface="Tahoma" pitchFamily="34" charset="0"/>
                <a:cs typeface="Tahoma" pitchFamily="34" charset="0"/>
              </a:rPr>
              <a:t>A description of each WIC supplemental food item purchased, including brand name, unit size, type or form, and quantity</a:t>
            </a:r>
          </a:p>
        </p:txBody>
      </p:sp>
    </p:spTree>
    <p:custDataLst>
      <p:tags r:id="rId1"/>
    </p:custDataLst>
    <p:extLst>
      <p:ext uri="{BB962C8B-B14F-4D97-AF65-F5344CB8AC3E}">
        <p14:creationId xmlns:p14="http://schemas.microsoft.com/office/powerpoint/2010/main" val="88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Rectangle 4"/>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Violations Detected During Inventory Audit</a:t>
            </a:r>
          </a:p>
        </p:txBody>
      </p:sp>
      <p:sp>
        <p:nvSpPr>
          <p:cNvPr id="108547" name="Rectangle 5"/>
          <p:cNvSpPr>
            <a:spLocks noGrp="1" noChangeArrowheads="1"/>
          </p:cNvSpPr>
          <p:nvPr>
            <p:ph idx="1"/>
            <p:custDataLst>
              <p:tags r:id="rId3"/>
            </p:custDataLst>
          </p:nvPr>
        </p:nvSpPr>
        <p:spPr>
          <a:xfrm>
            <a:off x="1285240" y="2969469"/>
            <a:ext cx="9306560" cy="3126531"/>
          </a:xfrm>
        </p:spPr>
        <p:txBody>
          <a:bodyPr anchor="t">
            <a:normAutofit/>
          </a:bodyPr>
          <a:lstStyle/>
          <a:p>
            <a:pPr eaLnBrk="1" hangingPunct="1"/>
            <a:r>
              <a:rPr lang="en-US" sz="2400" dirty="0">
                <a:ea typeface="Tahoma" pitchFamily="34" charset="0"/>
                <a:cs typeface="Tahoma" pitchFamily="34" charset="0"/>
              </a:rPr>
              <a:t>Claiming reimbursement for the sale of an amount of a specific supplemental food item which exceeds the store’s documented inventory of that supplemental food item for six or more days within the 60-day period</a:t>
            </a:r>
          </a:p>
          <a:p>
            <a:pPr lvl="1">
              <a:buFont typeface="Courier New" panose="02070309020205020404" pitchFamily="49" charset="0"/>
              <a:buChar char="o"/>
            </a:pPr>
            <a:r>
              <a:rPr lang="en-US" dirty="0">
                <a:ea typeface="Tahoma" pitchFamily="34" charset="0"/>
                <a:cs typeface="Tahoma" pitchFamily="34" charset="0"/>
              </a:rPr>
              <a:t>  The six or more days do not have to be consecutive</a:t>
            </a:r>
          </a:p>
          <a:p>
            <a:pPr marL="274320" lvl="1" indent="0">
              <a:buNone/>
            </a:pPr>
            <a:endParaRPr lang="en-US" dirty="0">
              <a:ea typeface="Tahoma" pitchFamily="34" charset="0"/>
              <a:cs typeface="Tahoma" pitchFamily="34" charset="0"/>
            </a:endParaRPr>
          </a:p>
          <a:p>
            <a:pPr eaLnBrk="1" hangingPunct="1"/>
            <a:r>
              <a:rPr lang="en-US" sz="2400" dirty="0">
                <a:ea typeface="Tahoma" pitchFamily="34" charset="0"/>
                <a:cs typeface="Tahoma" pitchFamily="34" charset="0"/>
              </a:rPr>
              <a:t>Inability to provide records or providing false records is also a violation</a:t>
            </a:r>
          </a:p>
        </p:txBody>
      </p:sp>
    </p:spTree>
    <p:custDataLst>
      <p:tags r:id="rId1"/>
    </p:custDataLst>
    <p:extLst>
      <p:ext uri="{BB962C8B-B14F-4D97-AF65-F5344CB8AC3E}">
        <p14:creationId xmlns:p14="http://schemas.microsoft.com/office/powerpoint/2010/main" val="22774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4000" b="1" dirty="0">
                <a:ea typeface="Tahoma" pitchFamily="34" charset="0"/>
                <a:cs typeface="Tahoma" pitchFamily="34" charset="0"/>
              </a:rPr>
              <a:t>Purchasing and Providing Infant Formula from a State-approved Source</a:t>
            </a:r>
          </a:p>
        </p:txBody>
      </p:sp>
      <p:sp>
        <p:nvSpPr>
          <p:cNvPr id="4" name="Content Placeholder 3"/>
          <p:cNvSpPr>
            <a:spLocks noGrp="1"/>
          </p:cNvSpPr>
          <p:nvPr>
            <p:ph idx="1"/>
            <p:custDataLst>
              <p:tags r:id="rId3"/>
            </p:custDataLst>
          </p:nvPr>
        </p:nvSpPr>
        <p:spPr>
          <a:xfrm>
            <a:off x="1285240" y="2969469"/>
            <a:ext cx="8773160" cy="3202731"/>
          </a:xfrm>
        </p:spPr>
        <p:txBody>
          <a:bodyPr anchor="t">
            <a:normAutofit/>
          </a:bodyPr>
          <a:lstStyle/>
          <a:p>
            <a:r>
              <a:rPr lang="en-US" sz="2000" dirty="0">
                <a:ea typeface="Tahoma" pitchFamily="34" charset="0"/>
                <a:cs typeface="Tahoma" pitchFamily="34" charset="0"/>
              </a:rPr>
              <a:t>Vendors must purchase all infant formula, exempt infant formula and WIC-eligible </a:t>
            </a:r>
            <a:r>
              <a:rPr lang="en-US" sz="2000" dirty="0" err="1">
                <a:ea typeface="Tahoma" pitchFamily="34" charset="0"/>
                <a:cs typeface="Tahoma" pitchFamily="34" charset="0"/>
              </a:rPr>
              <a:t>nutritionals</a:t>
            </a:r>
            <a:r>
              <a:rPr lang="en-US" sz="2000" dirty="0">
                <a:ea typeface="Tahoma" pitchFamily="34" charset="0"/>
                <a:cs typeface="Tahoma" pitchFamily="34" charset="0"/>
              </a:rPr>
              <a:t> only from the sources on the State WIC Agency’s list of approved sources</a:t>
            </a:r>
          </a:p>
          <a:p>
            <a:r>
              <a:rPr lang="en-US" sz="2000" dirty="0">
                <a:ea typeface="Tahoma" pitchFamily="34" charset="0"/>
                <a:cs typeface="Tahoma" pitchFamily="34" charset="0"/>
              </a:rPr>
              <a:t>Vendors must provide only such infant formula, exempt infant formula and WIC-eligible </a:t>
            </a:r>
            <a:r>
              <a:rPr lang="en-US" sz="2000" dirty="0" err="1">
                <a:ea typeface="Tahoma" pitchFamily="34" charset="0"/>
                <a:cs typeface="Tahoma" pitchFamily="34" charset="0"/>
              </a:rPr>
              <a:t>nutritionals</a:t>
            </a:r>
            <a:r>
              <a:rPr lang="en-US" sz="2000" dirty="0">
                <a:ea typeface="Tahoma" pitchFamily="34" charset="0"/>
                <a:cs typeface="Tahoma" pitchFamily="34" charset="0"/>
              </a:rPr>
              <a:t> to WIC customers</a:t>
            </a:r>
          </a:p>
          <a:p>
            <a:r>
              <a:rPr lang="en-US" sz="2000" dirty="0">
                <a:ea typeface="Tahoma" pitchFamily="34" charset="0"/>
                <a:cs typeface="Tahoma" pitchFamily="34" charset="0"/>
              </a:rPr>
              <a:t>Authorized vendors will have their WIC Vendor Agreement terminated for failure to comply with this requirement</a:t>
            </a:r>
          </a:p>
          <a:p>
            <a:r>
              <a:rPr lang="en-US" sz="2000" b="0" i="0" dirty="0">
                <a:effectLst/>
              </a:rPr>
              <a:t>A list of State-approved sources can be obtained from your Local WIC Agency or found at </a:t>
            </a:r>
            <a:r>
              <a:rPr lang="en-US" sz="2000" b="0" i="0" dirty="0">
                <a:effectLst/>
                <a:hlinkClick r:id="rId6"/>
              </a:rPr>
              <a:t>www.nutritionnc.com/wic/vendor.htm</a:t>
            </a:r>
            <a:r>
              <a:rPr lang="en-US" sz="2000" b="0" i="0" dirty="0">
                <a:effectLst/>
              </a:rPr>
              <a:t> </a:t>
            </a:r>
          </a:p>
          <a:p>
            <a:endParaRPr lang="en-US" sz="17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5021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7200" b="1">
                <a:ea typeface="Tahoma" pitchFamily="34" charset="0"/>
                <a:cs typeface="Tahoma" pitchFamily="34" charset="0"/>
              </a:rPr>
              <a:t>Vendor Claims</a:t>
            </a:r>
          </a:p>
        </p:txBody>
      </p:sp>
      <p:sp>
        <p:nvSpPr>
          <p:cNvPr id="107523" name="Rectangle 3"/>
          <p:cNvSpPr>
            <a:spLocks noGrp="1" noChangeArrowheads="1"/>
          </p:cNvSpPr>
          <p:nvPr>
            <p:ph idx="1"/>
            <p:custDataLst>
              <p:tags r:id="rId3"/>
            </p:custDataLst>
          </p:nvPr>
        </p:nvSpPr>
        <p:spPr>
          <a:xfrm>
            <a:off x="1285240" y="2669084"/>
            <a:ext cx="9458960" cy="3335867"/>
          </a:xfrm>
        </p:spPr>
        <p:txBody>
          <a:bodyPr anchor="t">
            <a:normAutofit/>
          </a:bodyPr>
          <a:lstStyle/>
          <a:p>
            <a:pPr eaLnBrk="1" hangingPunct="1"/>
            <a:r>
              <a:rPr lang="en-US" sz="2400" dirty="0">
                <a:ea typeface="Tahoma" pitchFamily="34" charset="0"/>
                <a:cs typeface="Tahoma" pitchFamily="34" charset="0"/>
              </a:rPr>
              <a:t>Overpayment to a vendor as determined by an inventory audit or compliance buy investigation requires repayment to the WIC Program</a:t>
            </a:r>
          </a:p>
          <a:p>
            <a:pPr marL="0" indent="0" eaLnBrk="1" hangingPunct="1">
              <a:buNone/>
            </a:pPr>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The State WIC Agency assesses a claim against the vendor in the amount of the overpayment</a:t>
            </a:r>
          </a:p>
          <a:p>
            <a:pPr marL="0" indent="0" eaLnBrk="1" hangingPunct="1">
              <a:buNone/>
            </a:pPr>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Vendors can request a conference to review the claim, but this action cannot be appealed</a:t>
            </a:r>
          </a:p>
        </p:txBody>
      </p:sp>
    </p:spTree>
    <p:custDataLst>
      <p:tags r:id="rId1"/>
    </p:custDataLst>
    <p:extLst>
      <p:ext uri="{BB962C8B-B14F-4D97-AF65-F5344CB8AC3E}">
        <p14:creationId xmlns:p14="http://schemas.microsoft.com/office/powerpoint/2010/main" val="32339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358322" y="794502"/>
            <a:ext cx="9471956" cy="1137111"/>
          </a:xfrm>
        </p:spPr>
        <p:txBody>
          <a:bodyPr>
            <a:normAutofit/>
          </a:bodyPr>
          <a:lstStyle/>
          <a:p>
            <a:r>
              <a:rPr lang="en-US" sz="4600" b="1" dirty="0">
                <a:ea typeface="Tahoma" pitchFamily="34" charset="0"/>
                <a:cs typeface="Tahoma" pitchFamily="34" charset="0"/>
              </a:rPr>
              <a:t>Claims Assessed for Vendor Violations</a:t>
            </a:r>
          </a:p>
        </p:txBody>
      </p:sp>
      <p:sp>
        <p:nvSpPr>
          <p:cNvPr id="4" name="Content Placeholder 3"/>
          <p:cNvSpPr>
            <a:spLocks noGrp="1"/>
          </p:cNvSpPr>
          <p:nvPr>
            <p:ph idx="1"/>
            <p:custDataLst>
              <p:tags r:id="rId3"/>
            </p:custDataLst>
          </p:nvPr>
        </p:nvSpPr>
        <p:spPr>
          <a:xfrm>
            <a:off x="1289304" y="2102840"/>
            <a:ext cx="9683496" cy="3918325"/>
          </a:xfrm>
        </p:spPr>
        <p:txBody>
          <a:bodyPr anchor="t">
            <a:normAutofit lnSpcReduction="10000"/>
          </a:bodyPr>
          <a:lstStyle/>
          <a:p>
            <a:r>
              <a:rPr lang="en-US" dirty="0">
                <a:ea typeface="Tahoma" pitchFamily="34" charset="0"/>
                <a:cs typeface="Tahoma" pitchFamily="34" charset="0"/>
              </a:rPr>
              <a:t>If a vendor is assessed a claim, the vendor must reimburse the State WIC Agency in full or agree to a repayment plan within 30 days of written notification of the claim</a:t>
            </a:r>
          </a:p>
          <a:p>
            <a:pPr lvl="1">
              <a:buFont typeface="Wingdings" panose="05000000000000000000" pitchFamily="2" charset="2"/>
              <a:buChar char="ü"/>
            </a:pPr>
            <a:r>
              <a:rPr lang="en-US" sz="2800" dirty="0">
                <a:ea typeface="Tahoma" pitchFamily="34" charset="0"/>
                <a:cs typeface="Tahoma" pitchFamily="34" charset="0"/>
              </a:rPr>
              <a:t>Failure to do so will lead to termination of the Vendor Agreement</a:t>
            </a:r>
          </a:p>
          <a:p>
            <a:r>
              <a:rPr lang="en-US" dirty="0">
                <a:ea typeface="Tahoma" pitchFamily="34" charset="0"/>
                <a:cs typeface="Tahoma"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custDataLst>
      <p:tags r:id="rId1"/>
    </p:custDataLst>
    <p:extLst>
      <p:ext uri="{BB962C8B-B14F-4D97-AF65-F5344CB8AC3E}">
        <p14:creationId xmlns:p14="http://schemas.microsoft.com/office/powerpoint/2010/main" val="33771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4" descr="Fotolia_6901118_Subscription_L.jpg"/>
          <p:cNvPicPr>
            <a:picLocks noChangeAspect="1"/>
          </p:cNvPicPr>
          <p:nvPr/>
        </p:nvPicPr>
        <p:blipFill rotWithShape="1">
          <a:blip r:embed="rId6" cstate="print"/>
          <a:srcRect l="34100" r="16660" b="-1"/>
          <a:stretch/>
        </p:blipFill>
        <p:spPr>
          <a:xfrm>
            <a:off x="7544661" y="323519"/>
            <a:ext cx="4323899" cy="6212748"/>
          </a:xfrm>
          <a:custGeom>
            <a:avLst/>
            <a:gdLst/>
            <a:ahLst/>
            <a:cxnLst/>
            <a:rect l="l" t="t" r="r" b="b"/>
            <a:pathLst>
              <a:path w="4323899" h="6212748">
                <a:moveTo>
                  <a:pt x="0" y="0"/>
                </a:moveTo>
                <a:lnTo>
                  <a:pt x="4323899" y="0"/>
                </a:lnTo>
                <a:lnTo>
                  <a:pt x="4323899" y="2864954"/>
                </a:lnTo>
                <a:lnTo>
                  <a:pt x="880454" y="6212748"/>
                </a:lnTo>
                <a:lnTo>
                  <a:pt x="0" y="6212748"/>
                </a:lnTo>
                <a:close/>
              </a:path>
            </a:pathLst>
          </a:custGeom>
        </p:spPr>
      </p:pic>
      <p:sp>
        <p:nvSpPr>
          <p:cNvPr id="76" name="Rectangle 75">
            <a:extLst>
              <a:ext uri="{FF2B5EF4-FFF2-40B4-BE49-F238E27FC236}">
                <a16:creationId xmlns:a16="http://schemas.microsoft.com/office/drawing/2014/main" id="{51C89C42-AF83-451A-81EA-472844755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0" name="Rectangle 5"/>
          <p:cNvSpPr>
            <a:spLocks noGrp="1" noChangeArrowheads="1"/>
          </p:cNvSpPr>
          <p:nvPr>
            <p:ph type="title"/>
            <p:custDataLst>
              <p:tags r:id="rId2"/>
            </p:custDataLst>
          </p:nvPr>
        </p:nvSpPr>
        <p:spPr>
          <a:xfrm>
            <a:off x="1123359" y="1188637"/>
            <a:ext cx="5917521" cy="1597228"/>
          </a:xfrm>
        </p:spPr>
        <p:txBody>
          <a:bodyPr>
            <a:normAutofit/>
          </a:bodyPr>
          <a:lstStyle/>
          <a:p>
            <a:pPr eaLnBrk="1" hangingPunct="1"/>
            <a:r>
              <a:rPr lang="en-US" sz="6000" b="1">
                <a:ea typeface="Tahoma" pitchFamily="34" charset="0"/>
                <a:cs typeface="Tahoma" pitchFamily="34" charset="0"/>
              </a:rPr>
              <a:t>Disqualification</a:t>
            </a:r>
            <a:r>
              <a:rPr lang="en-US" sz="6000">
                <a:ea typeface="Tahoma" pitchFamily="34" charset="0"/>
                <a:cs typeface="Tahoma" pitchFamily="34" charset="0"/>
              </a:rPr>
              <a:t> </a:t>
            </a:r>
          </a:p>
        </p:txBody>
      </p:sp>
      <p:sp>
        <p:nvSpPr>
          <p:cNvPr id="109571" name="Rectangle 6"/>
          <p:cNvSpPr>
            <a:spLocks noGrp="1" noChangeArrowheads="1"/>
          </p:cNvSpPr>
          <p:nvPr>
            <p:ph idx="1"/>
            <p:custDataLst>
              <p:tags r:id="rId3"/>
            </p:custDataLst>
          </p:nvPr>
        </p:nvSpPr>
        <p:spPr>
          <a:xfrm>
            <a:off x="1123359" y="2998278"/>
            <a:ext cx="5917520" cy="2728198"/>
          </a:xfrm>
        </p:spPr>
        <p:txBody>
          <a:bodyPr anchor="t">
            <a:normAutofit/>
          </a:bodyPr>
          <a:lstStyle/>
          <a:p>
            <a:pPr eaLnBrk="1" hangingPunct="1"/>
            <a:r>
              <a:rPr lang="en-US" dirty="0">
                <a:ea typeface="Tahoma" pitchFamily="34" charset="0"/>
                <a:cs typeface="Tahoma" pitchFamily="34" charset="0"/>
              </a:rPr>
              <a:t>Ranges from 60 days to permanent</a:t>
            </a:r>
          </a:p>
          <a:p>
            <a:pPr eaLnBrk="1" hangingPunct="1"/>
            <a:r>
              <a:rPr lang="en-US" dirty="0">
                <a:ea typeface="Tahoma" pitchFamily="34" charset="0"/>
                <a:cs typeface="Tahoma" pitchFamily="34" charset="0"/>
              </a:rPr>
              <a:t>WIC status may impact status with SNAP (formerly the Food Stamp Program)</a:t>
            </a:r>
          </a:p>
          <a:p>
            <a:pPr eaLnBrk="1" hangingPunct="1"/>
            <a:r>
              <a:rPr lang="en-US" dirty="0">
                <a:ea typeface="Tahoma" pitchFamily="34" charset="0"/>
                <a:cs typeface="Tahoma" pitchFamily="34" charset="0"/>
              </a:rPr>
              <a:t>Vendor has right to appeal</a:t>
            </a:r>
          </a:p>
        </p:txBody>
      </p:sp>
    </p:spTree>
    <p:custDataLst>
      <p:tags r:id="rId1"/>
    </p:custDataLst>
    <p:extLst>
      <p:ext uri="{BB962C8B-B14F-4D97-AF65-F5344CB8AC3E}">
        <p14:creationId xmlns:p14="http://schemas.microsoft.com/office/powerpoint/2010/main" val="115856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0" name="Rectangle 5"/>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600" b="1">
                <a:ea typeface="Tahoma" pitchFamily="34" charset="0"/>
                <a:cs typeface="Tahoma" pitchFamily="34" charset="0"/>
              </a:rPr>
              <a:t>Disqualification continued</a:t>
            </a:r>
            <a:r>
              <a:rPr lang="en-US" sz="5600">
                <a:ea typeface="Tahoma" pitchFamily="34" charset="0"/>
                <a:cs typeface="Tahoma" pitchFamily="34" charset="0"/>
              </a:rPr>
              <a:t> </a:t>
            </a:r>
          </a:p>
        </p:txBody>
      </p:sp>
      <p:sp>
        <p:nvSpPr>
          <p:cNvPr id="109571" name="Rectangle 6"/>
          <p:cNvSpPr>
            <a:spLocks noGrp="1" noChangeArrowheads="1"/>
          </p:cNvSpPr>
          <p:nvPr>
            <p:ph idx="1"/>
            <p:custDataLst>
              <p:tags r:id="rId3"/>
            </p:custDataLst>
          </p:nvPr>
        </p:nvSpPr>
        <p:spPr>
          <a:xfrm>
            <a:off x="1285240" y="2743201"/>
            <a:ext cx="8849360" cy="3352800"/>
          </a:xfrm>
        </p:spPr>
        <p:txBody>
          <a:bodyPr anchor="t">
            <a:normAutofit/>
          </a:bodyPr>
          <a:lstStyle/>
          <a:p>
            <a:pPr fontAlgn="auto">
              <a:buFont typeface="Arial" panose="020B0604020202020204" pitchFamily="34" charset="0"/>
              <a:buChar char="•"/>
            </a:pPr>
            <a:r>
              <a:rPr lang="en-US" sz="2400" b="0" i="0" dirty="0">
                <a:effectLst/>
              </a:rPr>
              <a:t>Upon disqualification or termination, vendors are required to return their stand-beside equipment to Solutran within 10 business days </a:t>
            </a:r>
          </a:p>
          <a:p>
            <a:pPr lvl="1" fontAlgn="auto">
              <a:buFont typeface="Wingdings" panose="05000000000000000000" pitchFamily="2" charset="2"/>
              <a:buChar char="ü"/>
            </a:pPr>
            <a:r>
              <a:rPr lang="en-US" b="0" i="0" dirty="0">
                <a:effectLst/>
              </a:rPr>
              <a:t>Including all cords, cables, scanners and pin pads (if applicable)</a:t>
            </a:r>
          </a:p>
          <a:p>
            <a:pPr lvl="1" fontAlgn="auto">
              <a:buFont typeface="Wingdings" panose="05000000000000000000" pitchFamily="2" charset="2"/>
              <a:buChar char="ü"/>
            </a:pPr>
            <a:r>
              <a:rPr lang="en-US" b="0" i="0" dirty="0">
                <a:effectLst/>
              </a:rPr>
              <a:t>Solutran will send a shipping label</a:t>
            </a:r>
          </a:p>
          <a:p>
            <a:pPr fontAlgn="auto">
              <a:buFont typeface="Arial" panose="020B0604020202020204" pitchFamily="34" charset="0"/>
              <a:buChar char="•"/>
            </a:pPr>
            <a:r>
              <a:rPr lang="en-US" sz="2400" b="0" i="0" dirty="0">
                <a:effectLst/>
              </a:rPr>
              <a:t>Failure to return all stand-beside equipment to Solutran will result in the initiation of an ACH debit from the vendor’s account </a:t>
            </a:r>
          </a:p>
          <a:p>
            <a:pPr fontAlgn="auto">
              <a:buFont typeface="Arial" panose="020B0604020202020204" pitchFamily="34" charset="0"/>
              <a:buChar char="•"/>
            </a:pPr>
            <a:r>
              <a:rPr lang="en-US" sz="2400" b="0" i="0" dirty="0">
                <a:effectLst/>
              </a:rPr>
              <a:t>If a vendor’s bank account has been closed, Local Agency staff will be asked to retrieve all equipment from the vendor location </a:t>
            </a:r>
          </a:p>
        </p:txBody>
      </p:sp>
    </p:spTree>
    <p:custDataLst>
      <p:tags r:id="rId1"/>
    </p:custDataLst>
    <p:extLst>
      <p:ext uri="{BB962C8B-B14F-4D97-AF65-F5344CB8AC3E}">
        <p14:creationId xmlns:p14="http://schemas.microsoft.com/office/powerpoint/2010/main" val="152956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600" b="1">
                <a:ea typeface="Tahoma" pitchFamily="34" charset="0"/>
                <a:cs typeface="Tahoma" pitchFamily="34" charset="0"/>
              </a:rPr>
              <a:t>Office of Inspector General</a:t>
            </a:r>
          </a:p>
        </p:txBody>
      </p:sp>
      <p:sp>
        <p:nvSpPr>
          <p:cNvPr id="4" name="Content Placeholder 3"/>
          <p:cNvSpPr>
            <a:spLocks noGrp="1"/>
          </p:cNvSpPr>
          <p:nvPr>
            <p:ph idx="1"/>
            <p:custDataLst>
              <p:tags r:id="rId3"/>
            </p:custDataLst>
          </p:nvPr>
        </p:nvSpPr>
        <p:spPr>
          <a:xfrm>
            <a:off x="1285240" y="2669084"/>
            <a:ext cx="9230360" cy="3335867"/>
          </a:xfrm>
        </p:spPr>
        <p:txBody>
          <a:bodyPr anchor="t">
            <a:normAutofit fontScale="92500" lnSpcReduction="10000"/>
          </a:bodyPr>
          <a:lstStyle/>
          <a:p>
            <a:r>
              <a:rPr lang="en-US" u="sng" dirty="0">
                <a:ea typeface="Tahoma" pitchFamily="34" charset="0"/>
                <a:cs typeface="Tahoma" pitchFamily="34" charset="0"/>
              </a:rPr>
              <a:t>MISSION: </a:t>
            </a:r>
          </a:p>
          <a:p>
            <a:pPr lvl="1">
              <a:buFont typeface="Wingdings" panose="05000000000000000000" pitchFamily="2" charset="2"/>
              <a:buChar char="ü"/>
            </a:pPr>
            <a:r>
              <a:rPr lang="en-US" sz="2800" dirty="0">
                <a:ea typeface="Tahoma" pitchFamily="34" charset="0"/>
                <a:cs typeface="Tahoma" pitchFamily="34" charset="0"/>
              </a:rPr>
              <a:t>Perform audits and investigations of the Department's programs and operations; </a:t>
            </a:r>
          </a:p>
          <a:p>
            <a:pPr lvl="1">
              <a:buFont typeface="Wingdings" panose="05000000000000000000" pitchFamily="2" charset="2"/>
              <a:buChar char="ü"/>
            </a:pPr>
            <a:r>
              <a:rPr lang="en-US" sz="2800" dirty="0">
                <a:ea typeface="Tahoma" pitchFamily="34" charset="0"/>
                <a:cs typeface="Tahoma" pitchFamily="34" charset="0"/>
              </a:rPr>
              <a:t>Work with the Department's management team in activities that promote economy, efficiency, and effectiveness or that prevent and detect fraud and abuse in programs and operations, both within USDA and in non-Federal entities that receive USDA assistance;</a:t>
            </a:r>
          </a:p>
          <a:p>
            <a:r>
              <a:rPr lang="en-US" dirty="0">
                <a:ea typeface="Tahoma" pitchFamily="34" charset="0"/>
                <a:cs typeface="Tahoma" pitchFamily="34" charset="0"/>
              </a:rPr>
              <a:t>OIG web site: </a:t>
            </a:r>
            <a:r>
              <a:rPr lang="en-US" dirty="0">
                <a:ea typeface="Tahoma" pitchFamily="34" charset="0"/>
                <a:cs typeface="Tahoma" pitchFamily="34" charset="0"/>
                <a:hlinkClick r:id="rId6"/>
              </a:rPr>
              <a:t>https://usdaoig.oversight.gov/</a:t>
            </a:r>
            <a:endParaRPr lang="en-US" dirty="0">
              <a:ea typeface="Tahoma" pitchFamily="34" charset="0"/>
              <a:cs typeface="Tahoma" pitchFamily="34" charset="0"/>
            </a:endParaRPr>
          </a:p>
          <a:p>
            <a:endParaRPr lang="en-US" dirty="0">
              <a:ea typeface="Tahoma" pitchFamily="34" charset="0"/>
              <a:cs typeface="Tahoma" pitchFamily="34" charset="0"/>
            </a:endParaRPr>
          </a:p>
          <a:p>
            <a:endParaRPr lang="en-US" sz="2000" dirty="0"/>
          </a:p>
        </p:txBody>
      </p:sp>
    </p:spTree>
    <p:custDataLst>
      <p:tags r:id="rId1"/>
    </p:custDataLst>
    <p:extLst>
      <p:ext uri="{BB962C8B-B14F-4D97-AF65-F5344CB8AC3E}">
        <p14:creationId xmlns:p14="http://schemas.microsoft.com/office/powerpoint/2010/main" val="333117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18" name="Rectangle 4"/>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7200" b="1">
                <a:ea typeface="Tahoma" pitchFamily="34" charset="0"/>
                <a:cs typeface="Tahoma" pitchFamily="34" charset="0"/>
              </a:rPr>
              <a:t>Conflict of Interest</a:t>
            </a:r>
          </a:p>
        </p:txBody>
      </p:sp>
      <p:sp>
        <p:nvSpPr>
          <p:cNvPr id="111619" name="Rectangle 5"/>
          <p:cNvSpPr>
            <a:spLocks noGrp="1" noChangeArrowheads="1"/>
          </p:cNvSpPr>
          <p:nvPr>
            <p:ph idx="1"/>
            <p:custDataLst>
              <p:tags r:id="rId3"/>
            </p:custDataLst>
          </p:nvPr>
        </p:nvSpPr>
        <p:spPr>
          <a:xfrm>
            <a:off x="1285240" y="2561296"/>
            <a:ext cx="9001760" cy="3411757"/>
          </a:xfrm>
        </p:spPr>
        <p:txBody>
          <a:bodyPr anchor="t">
            <a:normAutofit fontScale="92500" lnSpcReduction="10000"/>
          </a:bodyPr>
          <a:lstStyle/>
          <a:p>
            <a:r>
              <a:rPr lang="en-US" sz="2400" dirty="0">
                <a:ea typeface="Tahoma" pitchFamily="34" charset="0"/>
                <a:cs typeface="Tahoma" pitchFamily="34" charset="0"/>
              </a:rPr>
              <a:t>A vendor shall not have any owner(s), officer(s) or manager(s) who are employed, or who have a spouse, child, or parent employed by the State WIC Agency or the Local WIC Agency serving the county in which the vendor conducts business</a:t>
            </a:r>
          </a:p>
          <a:p>
            <a:pPr eaLnBrk="1" hangingPunct="1"/>
            <a:r>
              <a:rPr lang="en-US" sz="2400" dirty="0">
                <a:ea typeface="Tahoma" pitchFamily="34" charset="0"/>
                <a:cs typeface="Tahoma" pitchFamily="34" charset="0"/>
              </a:rPr>
              <a:t>A vendor shall not have an employee who handles or transacts food benefits or cash-value benefits who is employed or has a spouse, child or parent who is employed by the State WIC Agency or the Local WIC Agency serving the county in which the vendor conducts business</a:t>
            </a:r>
          </a:p>
          <a:p>
            <a:pPr eaLnBrk="1" hangingPunct="1"/>
            <a:r>
              <a:rPr lang="en-US" sz="2400" dirty="0">
                <a:ea typeface="Tahoma" pitchFamily="34" charset="0"/>
                <a:cs typeface="Tahoma" pitchFamily="34" charset="0"/>
              </a:rPr>
              <a:t>Ask your staff if they have a spouse, child or parent who works for the WIC program</a:t>
            </a:r>
          </a:p>
          <a:p>
            <a:pPr lvl="1">
              <a:buFont typeface="Wingdings" panose="05000000000000000000" pitchFamily="2" charset="2"/>
              <a:buChar char="ü"/>
            </a:pPr>
            <a:r>
              <a:rPr lang="en-US" dirty="0">
                <a:ea typeface="Tahoma" pitchFamily="34" charset="0"/>
                <a:cs typeface="Tahoma" pitchFamily="34" charset="0"/>
              </a:rPr>
              <a:t>If they do, report it to your vendor contact at your Local WIC Agency</a:t>
            </a:r>
          </a:p>
        </p:txBody>
      </p:sp>
    </p:spTree>
    <p:custDataLst>
      <p:tags r:id="rId1"/>
    </p:custDataLst>
    <p:extLst>
      <p:ext uri="{BB962C8B-B14F-4D97-AF65-F5344CB8AC3E}">
        <p14:creationId xmlns:p14="http://schemas.microsoft.com/office/powerpoint/2010/main" val="2441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2"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7200" b="1">
                <a:ea typeface="Tahoma" pitchFamily="34" charset="0"/>
                <a:cs typeface="Tahoma" pitchFamily="34" charset="0"/>
              </a:rPr>
              <a:t>Routine Monitoring</a:t>
            </a:r>
          </a:p>
        </p:txBody>
      </p:sp>
      <p:sp>
        <p:nvSpPr>
          <p:cNvPr id="112643" name="Rectangle 3"/>
          <p:cNvSpPr>
            <a:spLocks noGrp="1" noChangeArrowheads="1"/>
          </p:cNvSpPr>
          <p:nvPr>
            <p:ph idx="1"/>
            <p:custDataLst>
              <p:tags r:id="rId3"/>
            </p:custDataLst>
          </p:nvPr>
        </p:nvSpPr>
        <p:spPr>
          <a:xfrm>
            <a:off x="1285240" y="2590800"/>
            <a:ext cx="8849360" cy="3562073"/>
          </a:xfrm>
        </p:spPr>
        <p:txBody>
          <a:bodyPr anchor="t">
            <a:normAutofit/>
          </a:bodyPr>
          <a:lstStyle/>
          <a:p>
            <a:pPr eaLnBrk="1" hangingPunct="1">
              <a:buFont typeface="Arial" panose="020B0604020202020204" pitchFamily="34" charset="0"/>
              <a:buChar char="•"/>
            </a:pPr>
            <a:r>
              <a:rPr lang="en-US" sz="2000" dirty="0">
                <a:ea typeface="Tahoma" pitchFamily="34" charset="0"/>
                <a:cs typeface="Tahoma" pitchFamily="34" charset="0"/>
              </a:rPr>
              <a:t>Includes, but is not limited to:</a:t>
            </a:r>
          </a:p>
          <a:p>
            <a:pPr lvl="1" eaLnBrk="1" hangingPunct="1">
              <a:buFont typeface="Wingdings" panose="05000000000000000000" pitchFamily="2" charset="2"/>
              <a:buChar char="ü"/>
            </a:pPr>
            <a:r>
              <a:rPr lang="en-US" sz="2000" dirty="0">
                <a:ea typeface="Tahoma" pitchFamily="34" charset="0"/>
                <a:cs typeface="Tahoma" pitchFamily="34" charset="0"/>
              </a:rPr>
              <a:t>Review of formula invoices and receipts</a:t>
            </a:r>
          </a:p>
          <a:p>
            <a:pPr lvl="1" eaLnBrk="1" hangingPunct="1">
              <a:buFont typeface="Wingdings" panose="05000000000000000000" pitchFamily="2" charset="2"/>
              <a:buChar char="ü"/>
            </a:pPr>
            <a:r>
              <a:rPr lang="en-US" sz="2000" dirty="0">
                <a:ea typeface="Tahoma" pitchFamily="34" charset="0"/>
                <a:cs typeface="Tahoma" pitchFamily="34" charset="0"/>
              </a:rPr>
              <a:t>Price checks</a:t>
            </a:r>
          </a:p>
          <a:p>
            <a:pPr lvl="1" eaLnBrk="1" hangingPunct="1">
              <a:buFont typeface="Wingdings" panose="05000000000000000000" pitchFamily="2" charset="2"/>
              <a:buChar char="ü"/>
            </a:pPr>
            <a:r>
              <a:rPr lang="en-US" sz="2000" dirty="0">
                <a:ea typeface="Tahoma" pitchFamily="34" charset="0"/>
                <a:cs typeface="Tahoma" pitchFamily="34" charset="0"/>
              </a:rPr>
              <a:t>Treatment of WIC Program participants and customers</a:t>
            </a:r>
          </a:p>
          <a:p>
            <a:pPr lvl="1" eaLnBrk="1" hangingPunct="1">
              <a:buFont typeface="Wingdings" panose="05000000000000000000" pitchFamily="2" charset="2"/>
              <a:buChar char="ü"/>
            </a:pPr>
            <a:r>
              <a:rPr lang="en-US" sz="2000" dirty="0">
                <a:ea typeface="Tahoma" pitchFamily="34" charset="0"/>
                <a:cs typeface="Tahoma" pitchFamily="34" charset="0"/>
              </a:rPr>
              <a:t>Inventory of WIC-approved foods subject to minimum inventory requirement</a:t>
            </a:r>
          </a:p>
          <a:p>
            <a:pPr lvl="1" eaLnBrk="1" hangingPunct="1">
              <a:buFont typeface="Wingdings" panose="05000000000000000000" pitchFamily="2" charset="2"/>
              <a:buChar char="ü"/>
            </a:pPr>
            <a:r>
              <a:rPr lang="en-US" sz="2000" dirty="0">
                <a:ea typeface="Tahoma" pitchFamily="34" charset="0"/>
                <a:cs typeface="Tahoma" pitchFamily="34" charset="0"/>
              </a:rPr>
              <a:t>Ensure equipment for use in transacting </a:t>
            </a:r>
            <a:r>
              <a:rPr lang="en-US" sz="2000" dirty="0" err="1">
                <a:ea typeface="Tahoma" pitchFamily="34" charset="0"/>
                <a:cs typeface="Tahoma" pitchFamily="34" charset="0"/>
              </a:rPr>
              <a:t>eWIC</a:t>
            </a:r>
            <a:r>
              <a:rPr lang="en-US" sz="2000" dirty="0">
                <a:ea typeface="Tahoma" pitchFamily="34" charset="0"/>
                <a:cs typeface="Tahoma" pitchFamily="34" charset="0"/>
              </a:rPr>
              <a:t> is accessible</a:t>
            </a:r>
          </a:p>
          <a:p>
            <a:pPr eaLnBrk="1" hangingPunct="1">
              <a:buFont typeface="Arial" panose="020B0604020202020204" pitchFamily="34" charset="0"/>
              <a:buChar char="•"/>
            </a:pPr>
            <a:r>
              <a:rPr lang="en-US" sz="2000" dirty="0">
                <a:ea typeface="Tahoma" pitchFamily="34" charset="0"/>
                <a:cs typeface="Tahoma" pitchFamily="34" charset="0"/>
              </a:rPr>
              <a:t>Visits are documented and if violations found:</a:t>
            </a:r>
          </a:p>
          <a:p>
            <a:pPr lvl="1">
              <a:buFont typeface="Wingdings" panose="05000000000000000000" pitchFamily="2" charset="2"/>
              <a:buChar char="ü"/>
            </a:pPr>
            <a:r>
              <a:rPr lang="en-US" sz="2000" dirty="0">
                <a:ea typeface="Tahoma" pitchFamily="34" charset="0"/>
                <a:cs typeface="Tahoma" pitchFamily="34" charset="0"/>
              </a:rPr>
              <a:t>An occurrence assessed </a:t>
            </a:r>
          </a:p>
          <a:p>
            <a:pPr lvl="1">
              <a:buFont typeface="Wingdings" panose="05000000000000000000" pitchFamily="2" charset="2"/>
              <a:buChar char="ü"/>
            </a:pPr>
            <a:r>
              <a:rPr lang="en-US" sz="2000" dirty="0">
                <a:ea typeface="Tahoma" pitchFamily="34" charset="0"/>
                <a:cs typeface="Tahoma" pitchFamily="34" charset="0"/>
              </a:rPr>
              <a:t>The vendor must take steps to correct them</a:t>
            </a:r>
          </a:p>
          <a:p>
            <a:pPr lvl="1">
              <a:buFont typeface="Wingdings" panose="05000000000000000000" pitchFamily="2" charset="2"/>
              <a:buChar char="ü"/>
            </a:pPr>
            <a:r>
              <a:rPr lang="en-US" sz="2000" dirty="0">
                <a:ea typeface="Tahoma" pitchFamily="34" charset="0"/>
                <a:cs typeface="Tahoma" pitchFamily="34" charset="0"/>
              </a:rPr>
              <a:t>Will be monitored again within 21 days</a:t>
            </a:r>
          </a:p>
          <a:p>
            <a:pPr eaLnBrk="1" hangingPunct="1"/>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31174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7200" b="1">
                <a:ea typeface="Tahoma" panose="020B0604030504040204" pitchFamily="34" charset="0"/>
                <a:cs typeface="Tahoma" panose="020B0604030504040204" pitchFamily="34" charset="0"/>
              </a:rPr>
              <a:t>Equitable Treatment</a:t>
            </a:r>
          </a:p>
        </p:txBody>
      </p:sp>
      <p:sp>
        <p:nvSpPr>
          <p:cNvPr id="3" name="Content Placeholder 2"/>
          <p:cNvSpPr>
            <a:spLocks noGrp="1"/>
          </p:cNvSpPr>
          <p:nvPr>
            <p:ph idx="1"/>
            <p:custDataLst>
              <p:tags r:id="rId3"/>
            </p:custDataLst>
          </p:nvPr>
        </p:nvSpPr>
        <p:spPr>
          <a:xfrm>
            <a:off x="1285240" y="2819401"/>
            <a:ext cx="8074815" cy="2950464"/>
          </a:xfrm>
        </p:spPr>
        <p:txBody>
          <a:bodyPr anchor="t">
            <a:normAutofit fontScale="92500" lnSpcReduction="20000"/>
          </a:bodyPr>
          <a:lstStyle/>
          <a:p>
            <a:r>
              <a:rPr lang="en-US" sz="2400" dirty="0">
                <a:ea typeface="Tahoma" panose="020B0604030504040204" pitchFamily="34" charset="0"/>
                <a:cs typeface="Tahoma" panose="020B0604030504040204" pitchFamily="34" charset="0"/>
              </a:rPr>
              <a:t>Section 246.12(h)(3)iii of the Federal WIC Regulations requires WIC-authorized vendors to offer WIC customers the same courtesies that are offered to other (non-WIC) customers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WIC customers cannot be excluded from in-store promotions	</a:t>
            </a:r>
          </a:p>
          <a:p>
            <a:r>
              <a:rPr lang="en-US" sz="2400" dirty="0">
                <a:ea typeface="Tahoma" panose="020B0604030504040204" pitchFamily="34" charset="0"/>
                <a:cs typeface="Tahoma" panose="020B0604030504040204" pitchFamily="34" charset="0"/>
              </a:rPr>
              <a:t>Failure to provide the same courtesies to WIC customers is a violation of Federal WIC Regulations, thereby constituting a vendor violation</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Discrimination on the basis of WIC participation</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May result in disqualification</a:t>
            </a:r>
          </a:p>
        </p:txBody>
      </p:sp>
    </p:spTree>
    <p:custDataLst>
      <p:tags r:id="rId1"/>
    </p:custDataLst>
    <p:extLst>
      <p:ext uri="{BB962C8B-B14F-4D97-AF65-F5344CB8AC3E}">
        <p14:creationId xmlns:p14="http://schemas.microsoft.com/office/powerpoint/2010/main" val="367902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7200" b="1">
                <a:ea typeface="Tahoma" panose="020B0604030504040204" pitchFamily="34" charset="0"/>
                <a:cs typeface="Tahoma" panose="020B0604030504040204" pitchFamily="34" charset="0"/>
              </a:rPr>
              <a:t>Definitions</a:t>
            </a:r>
          </a:p>
        </p:txBody>
      </p:sp>
      <p:sp>
        <p:nvSpPr>
          <p:cNvPr id="3" name="Content Placeholder 2"/>
          <p:cNvSpPr>
            <a:spLocks noGrp="1"/>
          </p:cNvSpPr>
          <p:nvPr>
            <p:ph idx="1"/>
            <p:custDataLst>
              <p:tags r:id="rId3"/>
            </p:custDataLst>
          </p:nvPr>
        </p:nvSpPr>
        <p:spPr>
          <a:xfrm>
            <a:off x="1285240" y="2819401"/>
            <a:ext cx="8696960" cy="3352800"/>
          </a:xfrm>
        </p:spPr>
        <p:txBody>
          <a:bodyPr anchor="t">
            <a:normAutofit/>
          </a:bodyPr>
          <a:lstStyle/>
          <a:p>
            <a:r>
              <a:rPr lang="en-US" sz="2400" b="1" dirty="0">
                <a:ea typeface="Tahoma" panose="020B0604030504040204" pitchFamily="34" charset="0"/>
                <a:cs typeface="Tahoma" panose="020B0604030504040204" pitchFamily="34" charset="0"/>
              </a:rPr>
              <a:t>Incentive item</a:t>
            </a:r>
            <a:r>
              <a:rPr lang="en-US" sz="2400" dirty="0">
                <a:ea typeface="Tahoma" panose="020B0604030504040204" pitchFamily="34" charset="0"/>
                <a:cs typeface="Tahoma" panose="020B0604030504040204" pitchFamily="34" charset="0"/>
              </a:rPr>
              <a:t>-an item or service provided by a vendor to attract customers or encourage customer loyalty</a:t>
            </a:r>
          </a:p>
          <a:p>
            <a:r>
              <a:rPr lang="en-US" sz="2400" b="1" dirty="0">
                <a:ea typeface="Tahoma" panose="020B0604030504040204" pitchFamily="34" charset="0"/>
                <a:cs typeface="Tahoma" panose="020B0604030504040204" pitchFamily="34" charset="0"/>
              </a:rPr>
              <a:t>Vendor discount</a:t>
            </a:r>
            <a:r>
              <a:rPr lang="en-US" sz="2400" dirty="0">
                <a:ea typeface="Tahoma" panose="020B0604030504040204" pitchFamily="34" charset="0"/>
                <a:cs typeface="Tahoma" panose="020B0604030504040204" pitchFamily="34" charset="0"/>
              </a:rPr>
              <a:t>-an in-store promotion that reduces the price or increase the quantity of a given product; a vendor discount could also result from the use of a coupon</a:t>
            </a:r>
          </a:p>
          <a:p>
            <a:r>
              <a:rPr lang="en-US" sz="2400" b="1" dirty="0">
                <a:ea typeface="Tahoma" panose="020B0604030504040204" pitchFamily="34" charset="0"/>
                <a:cs typeface="Tahoma" panose="020B0604030504040204" pitchFamily="34" charset="0"/>
              </a:rPr>
              <a:t>In-store promotion</a:t>
            </a:r>
            <a:r>
              <a:rPr lang="en-US" sz="2400" dirty="0">
                <a:ea typeface="Tahoma" panose="020B0604030504040204" pitchFamily="34" charset="0"/>
                <a:cs typeface="Tahoma" panose="020B0604030504040204" pitchFamily="34" charset="0"/>
              </a:rPr>
              <a:t>-a sales promotion in which a vendor may offer incentive items, vendor discounts or coupons in order to increase sales of certain items or to encourage customer loyalty to the vendor</a:t>
            </a:r>
          </a:p>
          <a:p>
            <a:endParaRPr lang="en-US" sz="2000" dirty="0">
              <a:latin typeface="Constantia" panose="02030602050306030303" pitchFamily="18" charset="0"/>
              <a:ea typeface="Tahoma" panose="020B0604030504040204" pitchFamily="34" charset="0"/>
              <a:cs typeface="Tahoma" panose="020B0604030504040204" pitchFamily="34" charset="0"/>
            </a:endParaRPr>
          </a:p>
          <a:p>
            <a:endParaRPr lang="en-US" sz="2000" dirty="0"/>
          </a:p>
        </p:txBody>
      </p:sp>
    </p:spTree>
    <p:custDataLst>
      <p:tags r:id="rId1"/>
    </p:custDataLst>
    <p:extLst>
      <p:ext uri="{BB962C8B-B14F-4D97-AF65-F5344CB8AC3E}">
        <p14:creationId xmlns:p14="http://schemas.microsoft.com/office/powerpoint/2010/main" val="15331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7200" b="1">
                <a:ea typeface="Tahoma" panose="020B0604030504040204" pitchFamily="34" charset="0"/>
                <a:cs typeface="Tahoma" panose="020B0604030504040204" pitchFamily="34" charset="0"/>
              </a:rPr>
              <a:t>Incentive Items</a:t>
            </a:r>
            <a:endParaRPr lang="en-US" sz="7200" b="1"/>
          </a:p>
        </p:txBody>
      </p:sp>
      <p:sp>
        <p:nvSpPr>
          <p:cNvPr id="4" name="Content Placeholder 3"/>
          <p:cNvSpPr>
            <a:spLocks noGrp="1"/>
          </p:cNvSpPr>
          <p:nvPr>
            <p:ph idx="1"/>
            <p:custDataLst>
              <p:tags r:id="rId3"/>
            </p:custDataLst>
          </p:nvPr>
        </p:nvSpPr>
        <p:spPr>
          <a:xfrm>
            <a:off x="1285240" y="2969469"/>
            <a:ext cx="8925560" cy="3035482"/>
          </a:xfrm>
        </p:spPr>
        <p:txBody>
          <a:bodyPr anchor="t">
            <a:normAutofit/>
          </a:bodyPr>
          <a:lstStyle/>
          <a:p>
            <a:pPr>
              <a:spcBef>
                <a:spcPts val="0"/>
              </a:spcBef>
              <a:spcAft>
                <a:spcPts val="600"/>
              </a:spcAft>
            </a:pPr>
            <a:r>
              <a:rPr lang="en-US" sz="2400" dirty="0">
                <a:ea typeface="Tahoma" panose="020B0604030504040204" pitchFamily="34" charset="0"/>
                <a:cs typeface="Tahoma" panose="020B0604030504040204" pitchFamily="34" charset="0"/>
              </a:rPr>
              <a:t>Incentive items must be approved by the North Carolina WIC Program prior to providing them to WIC customers</a:t>
            </a:r>
          </a:p>
          <a:p>
            <a:pPr>
              <a:spcBef>
                <a:spcPts val="0"/>
              </a:spcBef>
              <a:spcAft>
                <a:spcPts val="600"/>
              </a:spcAft>
            </a:pPr>
            <a:r>
              <a:rPr lang="en-US" sz="2400" dirty="0">
                <a:ea typeface="Tahoma" panose="020B0604030504040204" pitchFamily="34" charset="0"/>
                <a:cs typeface="Tahoma" panose="020B060403050404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a:t>
            </a:r>
            <a:endParaRPr lang="en-US" sz="2400" dirty="0"/>
          </a:p>
        </p:txBody>
      </p:sp>
    </p:spTree>
    <p:custDataLst>
      <p:tags r:id="rId1"/>
    </p:custDataLst>
    <p:extLst>
      <p:ext uri="{BB962C8B-B14F-4D97-AF65-F5344CB8AC3E}">
        <p14:creationId xmlns:p14="http://schemas.microsoft.com/office/powerpoint/2010/main" val="209524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2"/>
            </p:custDataLst>
          </p:nvPr>
        </p:nvSpPr>
        <p:spPr>
          <a:xfrm>
            <a:off x="1219200" y="358140"/>
            <a:ext cx="9875520" cy="838200"/>
          </a:xfrm>
        </p:spPr>
        <p:txBody>
          <a:bodyPr anchor="b">
            <a:normAutofit/>
          </a:bodyPr>
          <a:lstStyle/>
          <a:p>
            <a:pPr eaLnBrk="1" hangingPunct="1"/>
            <a:r>
              <a:rPr lang="en-US" b="1" dirty="0">
                <a:solidFill>
                  <a:schemeClr val="tx1"/>
                </a:solidFill>
                <a:ea typeface="Tahoma" pitchFamily="34" charset="0"/>
                <a:cs typeface="Tahoma" pitchFamily="34" charset="0"/>
              </a:rPr>
              <a:t>Contract Infant Formulas</a:t>
            </a:r>
          </a:p>
        </p:txBody>
      </p:sp>
      <p:sp>
        <p:nvSpPr>
          <p:cNvPr id="24579" name="Rectangle 3"/>
          <p:cNvSpPr>
            <a:spLocks noGrp="1" noChangeArrowheads="1"/>
          </p:cNvSpPr>
          <p:nvPr>
            <p:ph sz="half" idx="1"/>
            <p:custDataLst>
              <p:tags r:id="rId3"/>
            </p:custDataLst>
          </p:nvPr>
        </p:nvSpPr>
        <p:spPr>
          <a:xfrm>
            <a:off x="150686" y="2639393"/>
            <a:ext cx="5632893" cy="3452126"/>
          </a:xfrm>
        </p:spPr>
        <p:txBody>
          <a:bodyPr>
            <a:noAutofit/>
          </a:bodyPr>
          <a:lstStyle/>
          <a:p>
            <a:pPr marL="45720" indent="0" eaLnBrk="1" hangingPunct="1">
              <a:buNone/>
            </a:pPr>
            <a:endParaRPr lang="en-US" sz="1800" dirty="0">
              <a:solidFill>
                <a:schemeClr val="tx1"/>
              </a:solidFill>
              <a:ea typeface="Tahoma" pitchFamily="34" charset="0"/>
              <a:cs typeface="Tahoma" pitchFamily="34" charset="0"/>
            </a:endParaRPr>
          </a:p>
          <a:p>
            <a:pPr lvl="1">
              <a:buFont typeface="Courier New" panose="02070309020205020404" pitchFamily="49" charset="0"/>
              <a:buChar char="o"/>
            </a:pPr>
            <a:r>
              <a:rPr lang="en-US" sz="2700" b="1" dirty="0">
                <a:solidFill>
                  <a:schemeClr val="tx1"/>
                </a:solidFill>
                <a:ea typeface="Tahoma" pitchFamily="34" charset="0"/>
                <a:cs typeface="Tahoma" pitchFamily="34" charset="0"/>
              </a:rPr>
              <a:t>Gerber Good Start Gentle® </a:t>
            </a:r>
          </a:p>
          <a:p>
            <a:pPr lvl="2">
              <a:lnSpc>
                <a:spcPct val="120000"/>
              </a:lnSpc>
              <a:spcBef>
                <a:spcPts val="450"/>
              </a:spcBef>
              <a:buFont typeface="Wingdings" panose="05000000000000000000" pitchFamily="2" charset="2"/>
              <a:buChar char="ü"/>
            </a:pPr>
            <a:r>
              <a:rPr lang="pt-BR" sz="2100" b="1" dirty="0">
                <a:solidFill>
                  <a:schemeClr val="tx1"/>
                </a:solidFill>
                <a:ea typeface="Tahoma" pitchFamily="34" charset="0"/>
                <a:cs typeface="Tahoma" pitchFamily="34" charset="0"/>
              </a:rPr>
              <a:t>12.7 oz. Powder**</a:t>
            </a:r>
          </a:p>
          <a:p>
            <a:pPr lvl="2">
              <a:lnSpc>
                <a:spcPct val="120000"/>
              </a:lnSpc>
              <a:spcBef>
                <a:spcPts val="450"/>
              </a:spcBef>
              <a:buFont typeface="Wingdings" panose="05000000000000000000" pitchFamily="2" charset="2"/>
              <a:buChar char="ü"/>
            </a:pPr>
            <a:r>
              <a:rPr lang="pt-BR" sz="1900" b="1" dirty="0">
                <a:solidFill>
                  <a:schemeClr val="accent4">
                    <a:lumMod val="60000"/>
                    <a:lumOff val="40000"/>
                  </a:schemeClr>
                </a:solidFill>
                <a:ea typeface="Tahoma" pitchFamily="34" charset="0"/>
                <a:cs typeface="Tahoma" pitchFamily="34" charset="0"/>
              </a:rPr>
              <a:t>8.1 oz. Concentrate (GentlePro)</a:t>
            </a:r>
          </a:p>
          <a:p>
            <a:pPr lvl="2">
              <a:lnSpc>
                <a:spcPct val="120000"/>
              </a:lnSpc>
              <a:spcBef>
                <a:spcPts val="450"/>
              </a:spcBef>
              <a:buFont typeface="Wingdings" panose="05000000000000000000" pitchFamily="2" charset="2"/>
              <a:buChar char="ü"/>
            </a:pPr>
            <a:r>
              <a:rPr lang="pt-BR" sz="1900" b="1" dirty="0">
                <a:solidFill>
                  <a:schemeClr val="accent4">
                    <a:lumMod val="60000"/>
                    <a:lumOff val="40000"/>
                  </a:schemeClr>
                </a:solidFill>
                <a:ea typeface="Tahoma" pitchFamily="34" charset="0"/>
                <a:cs typeface="Tahoma" pitchFamily="34" charset="0"/>
              </a:rPr>
              <a:t>33.8 oz. Ready To Feed (4 pack of 8.45 oz containers) (GentlePro)</a:t>
            </a:r>
          </a:p>
          <a:p>
            <a:pPr lvl="1">
              <a:buFont typeface="Courier New" panose="02070309020205020404" pitchFamily="49" charset="0"/>
              <a:buChar char="o"/>
            </a:pPr>
            <a:endParaRPr lang="en-US" sz="1400" b="1" dirty="0">
              <a:solidFill>
                <a:schemeClr val="tx1"/>
              </a:solidFill>
              <a:ea typeface="Tahoma" pitchFamily="34" charset="0"/>
              <a:cs typeface="Tahoma" pitchFamily="34" charset="0"/>
            </a:endParaRPr>
          </a:p>
          <a:p>
            <a:pPr lvl="2">
              <a:lnSpc>
                <a:spcPct val="120000"/>
              </a:lnSpc>
              <a:spcBef>
                <a:spcPts val="450"/>
              </a:spcBef>
              <a:buFont typeface="Wingdings" panose="05000000000000000000" pitchFamily="2" charset="2"/>
              <a:buChar char="ü"/>
            </a:pPr>
            <a:endParaRPr lang="pt-BR" sz="1400" dirty="0">
              <a:solidFill>
                <a:schemeClr val="accent2"/>
              </a:solidFill>
              <a:ea typeface="Tahoma" pitchFamily="34" charset="0"/>
              <a:cs typeface="Tahoma" pitchFamily="34" charset="0"/>
            </a:endParaRPr>
          </a:p>
          <a:p>
            <a:pPr marL="0" indent="0">
              <a:lnSpc>
                <a:spcPct val="150000"/>
              </a:lnSpc>
              <a:buNone/>
            </a:pPr>
            <a:endParaRPr lang="en-US" sz="100" b="1" dirty="0">
              <a:latin typeface="Constantia" panose="02030602050306030303" pitchFamily="18" charset="0"/>
              <a:ea typeface="Tahoma" pitchFamily="34" charset="0"/>
              <a:cs typeface="Tahoma" pitchFamily="34" charset="0"/>
            </a:endParaRPr>
          </a:p>
        </p:txBody>
      </p:sp>
      <p:sp>
        <p:nvSpPr>
          <p:cNvPr id="3" name="Content Placeholder 2">
            <a:extLst>
              <a:ext uri="{FF2B5EF4-FFF2-40B4-BE49-F238E27FC236}">
                <a16:creationId xmlns:a16="http://schemas.microsoft.com/office/drawing/2014/main" id="{B4CDE725-ACA2-490F-824C-190EB4F39D4E}"/>
              </a:ext>
            </a:extLst>
          </p:cNvPr>
          <p:cNvSpPr>
            <a:spLocks noGrp="1"/>
          </p:cNvSpPr>
          <p:nvPr>
            <p:ph sz="half" idx="2"/>
            <p:custDataLst>
              <p:tags r:id="rId4"/>
            </p:custDataLst>
          </p:nvPr>
        </p:nvSpPr>
        <p:spPr>
          <a:xfrm>
            <a:off x="5257800" y="2750653"/>
            <a:ext cx="6780050" cy="3472908"/>
          </a:xfrm>
        </p:spPr>
        <p:txBody>
          <a:bodyPr>
            <a:normAutofit fontScale="92500" lnSpcReduction="20000"/>
          </a:bodyPr>
          <a:lstStyle/>
          <a:p>
            <a:pPr lvl="1">
              <a:buFont typeface="Courier New" panose="02070309020205020404" pitchFamily="49" charset="0"/>
              <a:buChar char="o"/>
            </a:pPr>
            <a:endParaRPr lang="en-US" b="1" dirty="0">
              <a:solidFill>
                <a:schemeClr val="tx1"/>
              </a:solidFill>
              <a:ea typeface="Tahoma" pitchFamily="34" charset="0"/>
              <a:cs typeface="Tahoma" pitchFamily="34" charset="0"/>
            </a:endParaRPr>
          </a:p>
          <a:p>
            <a:pPr lvl="1">
              <a:buFont typeface="Courier New" panose="02070309020205020404" pitchFamily="49" charset="0"/>
              <a:buChar char="o"/>
            </a:pPr>
            <a:r>
              <a:rPr lang="en-US" sz="3200" b="1" dirty="0">
                <a:solidFill>
                  <a:schemeClr val="tx1"/>
                </a:solidFill>
                <a:ea typeface="Tahoma" pitchFamily="34" charset="0"/>
                <a:cs typeface="Tahoma" pitchFamily="34" charset="0"/>
              </a:rPr>
              <a:t>Gerber Good Start Soy®</a:t>
            </a:r>
          </a:p>
          <a:p>
            <a:pPr lvl="2">
              <a:lnSpc>
                <a:spcPct val="120000"/>
              </a:lnSpc>
              <a:spcBef>
                <a:spcPts val="450"/>
              </a:spcBef>
              <a:buFont typeface="Wingdings" panose="05000000000000000000" pitchFamily="2" charset="2"/>
              <a:buChar char="ü"/>
            </a:pPr>
            <a:r>
              <a:rPr lang="pt-BR" sz="2500" b="1" dirty="0">
                <a:solidFill>
                  <a:schemeClr val="tx1"/>
                </a:solidFill>
                <a:ea typeface="Tahoma" pitchFamily="34" charset="0"/>
                <a:cs typeface="Tahoma" pitchFamily="34" charset="0"/>
              </a:rPr>
              <a:t>12.9 oz. Powder**</a:t>
            </a:r>
          </a:p>
          <a:p>
            <a:pPr lvl="2">
              <a:lnSpc>
                <a:spcPct val="120000"/>
              </a:lnSpc>
              <a:spcBef>
                <a:spcPts val="450"/>
              </a:spcBef>
              <a:buFont typeface="Wingdings" panose="05000000000000000000" pitchFamily="2" charset="2"/>
              <a:buChar char="ü"/>
            </a:pPr>
            <a:r>
              <a:rPr lang="pt-BR" sz="2500" b="1" dirty="0">
                <a:solidFill>
                  <a:schemeClr val="accent4">
                    <a:lumMod val="60000"/>
                    <a:lumOff val="40000"/>
                  </a:schemeClr>
                </a:solidFill>
                <a:ea typeface="Tahoma" pitchFamily="34" charset="0"/>
                <a:cs typeface="Tahoma" pitchFamily="34" charset="0"/>
              </a:rPr>
              <a:t>8.1 oz. Concentrate</a:t>
            </a:r>
          </a:p>
          <a:p>
            <a:pPr lvl="2">
              <a:lnSpc>
                <a:spcPct val="120000"/>
              </a:lnSpc>
              <a:spcBef>
                <a:spcPts val="450"/>
              </a:spcBef>
              <a:buFont typeface="Wingdings" panose="05000000000000000000" pitchFamily="2" charset="2"/>
              <a:buChar char="ü"/>
            </a:pPr>
            <a:r>
              <a:rPr lang="pt-BR" sz="2500" b="1" dirty="0">
                <a:solidFill>
                  <a:schemeClr val="accent4">
                    <a:lumMod val="60000"/>
                    <a:lumOff val="40000"/>
                  </a:schemeClr>
                </a:solidFill>
                <a:ea typeface="Tahoma" pitchFamily="34" charset="0"/>
                <a:cs typeface="Tahoma" pitchFamily="34" charset="0"/>
              </a:rPr>
              <a:t>33.8 oz. Ready To Feed (4 pack of 8.45 oz containers)</a:t>
            </a:r>
          </a:p>
          <a:p>
            <a:pPr lvl="1">
              <a:buFont typeface="Courier New" panose="02070309020205020404" pitchFamily="49" charset="0"/>
              <a:buChar char="o"/>
            </a:pPr>
            <a:endParaRPr lang="en-US" sz="3200" b="1" dirty="0">
              <a:solidFill>
                <a:schemeClr val="tx1"/>
              </a:solidFill>
              <a:ea typeface="Tahoma" pitchFamily="34" charset="0"/>
              <a:cs typeface="Tahoma" pitchFamily="34" charset="0"/>
            </a:endParaRPr>
          </a:p>
          <a:p>
            <a:pPr lvl="1">
              <a:buFont typeface="Courier New" panose="02070309020205020404" pitchFamily="49" charset="0"/>
              <a:buChar char="o"/>
            </a:pPr>
            <a:r>
              <a:rPr lang="en-US" sz="3200" b="1" dirty="0">
                <a:solidFill>
                  <a:schemeClr val="tx1"/>
                </a:solidFill>
                <a:ea typeface="Tahoma" pitchFamily="34" charset="0"/>
                <a:cs typeface="Tahoma" pitchFamily="34" charset="0"/>
              </a:rPr>
              <a:t>Gerber Good Start </a:t>
            </a:r>
            <a:r>
              <a:rPr lang="en-US" sz="3200" b="1">
                <a:solidFill>
                  <a:schemeClr val="tx1"/>
                </a:solidFill>
                <a:ea typeface="Tahoma" pitchFamily="34" charset="0"/>
                <a:cs typeface="Tahoma" pitchFamily="34" charset="0"/>
              </a:rPr>
              <a:t>SoothePro®</a:t>
            </a:r>
            <a:endParaRPr lang="en-US" sz="3200" b="1" dirty="0">
              <a:solidFill>
                <a:schemeClr val="tx1"/>
              </a:solidFill>
              <a:ea typeface="Tahoma" pitchFamily="34" charset="0"/>
              <a:cs typeface="Tahoma" pitchFamily="34" charset="0"/>
            </a:endParaRPr>
          </a:p>
          <a:p>
            <a:pPr lvl="2">
              <a:buFont typeface="Wingdings" panose="05000000000000000000" pitchFamily="2" charset="2"/>
              <a:buChar char="ü"/>
            </a:pPr>
            <a:r>
              <a:rPr lang="en-US" sz="2500" b="1" dirty="0">
                <a:solidFill>
                  <a:schemeClr val="tx1"/>
                </a:solidFill>
                <a:ea typeface="Tahoma" pitchFamily="34" charset="0"/>
                <a:cs typeface="Tahoma" pitchFamily="34" charset="0"/>
              </a:rPr>
              <a:t>12.4 oz Powder</a:t>
            </a:r>
          </a:p>
          <a:p>
            <a:pPr lvl="2">
              <a:lnSpc>
                <a:spcPct val="120000"/>
              </a:lnSpc>
              <a:spcBef>
                <a:spcPts val="450"/>
              </a:spcBef>
              <a:buFont typeface="Wingdings" panose="05000000000000000000" pitchFamily="2" charset="2"/>
              <a:buChar char="ü"/>
            </a:pPr>
            <a:endParaRPr lang="en-US" sz="200" b="1" dirty="0">
              <a:ea typeface="Tahoma" pitchFamily="34" charset="0"/>
              <a:cs typeface="Tahoma" pitchFamily="34" charset="0"/>
            </a:endParaRPr>
          </a:p>
          <a:p>
            <a:endParaRPr lang="en-US" dirty="0"/>
          </a:p>
        </p:txBody>
      </p:sp>
      <p:sp>
        <p:nvSpPr>
          <p:cNvPr id="2" name="Rectangle 1">
            <a:extLst>
              <a:ext uri="{FF2B5EF4-FFF2-40B4-BE49-F238E27FC236}">
                <a16:creationId xmlns:a16="http://schemas.microsoft.com/office/drawing/2014/main" id="{11421C8A-762E-4AD4-8B43-5E1638738A21}"/>
              </a:ext>
            </a:extLst>
          </p:cNvPr>
          <p:cNvSpPr/>
          <p:nvPr>
            <p:custDataLst>
              <p:tags r:id="rId5"/>
            </p:custDataLst>
          </p:nvPr>
        </p:nvSpPr>
        <p:spPr>
          <a:xfrm>
            <a:off x="7214427" y="6223561"/>
            <a:ext cx="3880293" cy="506292"/>
          </a:xfrm>
          <a:prstGeom prst="rect">
            <a:avLst/>
          </a:prstGeom>
        </p:spPr>
        <p:txBody>
          <a:bodyPr wrap="none">
            <a:spAutoFit/>
          </a:bodyPr>
          <a:lstStyle/>
          <a:p>
            <a:pPr marL="338359" lvl="1">
              <a:lnSpc>
                <a:spcPct val="150000"/>
              </a:lnSpc>
              <a:buClr>
                <a:srgbClr val="0070C0"/>
              </a:buClr>
            </a:pPr>
            <a:r>
              <a:rPr lang="en-US" sz="2000" b="1" dirty="0">
                <a:latin typeface="Constantia" panose="02030602050306030303" pitchFamily="18" charset="0"/>
                <a:ea typeface="Tahoma" pitchFamily="34" charset="0"/>
                <a:cs typeface="Tahoma" pitchFamily="34" charset="0"/>
              </a:rPr>
              <a:t>** Minimum Inventory item</a:t>
            </a:r>
          </a:p>
        </p:txBody>
      </p:sp>
      <p:sp>
        <p:nvSpPr>
          <p:cNvPr id="4" name="TextBox 3">
            <a:extLst>
              <a:ext uri="{FF2B5EF4-FFF2-40B4-BE49-F238E27FC236}">
                <a16:creationId xmlns:a16="http://schemas.microsoft.com/office/drawing/2014/main" id="{73AD9CC0-F25E-4F59-8A62-5031A617996E}"/>
              </a:ext>
            </a:extLst>
          </p:cNvPr>
          <p:cNvSpPr txBox="1"/>
          <p:nvPr>
            <p:custDataLst>
              <p:tags r:id="rId6"/>
            </p:custDataLst>
          </p:nvPr>
        </p:nvSpPr>
        <p:spPr>
          <a:xfrm>
            <a:off x="895003" y="1538438"/>
            <a:ext cx="10027920" cy="954107"/>
          </a:xfrm>
          <a:prstGeom prst="rect">
            <a:avLst/>
          </a:prstGeom>
          <a:noFill/>
        </p:spPr>
        <p:txBody>
          <a:bodyPr wrap="square" rtlCol="0">
            <a:spAutoFit/>
          </a:bodyPr>
          <a:lstStyle/>
          <a:p>
            <a:pPr marL="0" marR="0">
              <a:spcBef>
                <a:spcPts val="0"/>
              </a:spcBef>
              <a:spcAft>
                <a:spcPts val="0"/>
              </a:spcAft>
            </a:pPr>
            <a:r>
              <a:rPr lang="en-US" sz="2800" dirty="0">
                <a:effectLst/>
                <a:latin typeface="+mj-lt"/>
                <a:ea typeface="Calibri" panose="020F0502020204030204" pitchFamily="34" charset="0"/>
              </a:rPr>
              <a:t>NTEs are set for contract milk-based and soy-based formulas. See contract formulas below</a:t>
            </a:r>
            <a:r>
              <a:rPr lang="en-US" sz="2800"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279401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600" b="1">
                <a:ea typeface="Tahoma" panose="020B0604030504040204" pitchFamily="34" charset="0"/>
                <a:cs typeface="Tahoma" panose="020B0604030504040204" pitchFamily="34" charset="0"/>
              </a:rPr>
              <a:t>Approval for Incentive Items</a:t>
            </a:r>
          </a:p>
        </p:txBody>
      </p:sp>
      <p:sp>
        <p:nvSpPr>
          <p:cNvPr id="4" name="Content Placeholder 3"/>
          <p:cNvSpPr>
            <a:spLocks noGrp="1"/>
          </p:cNvSpPr>
          <p:nvPr>
            <p:ph idx="1"/>
            <p:custDataLst>
              <p:tags r:id="rId3"/>
            </p:custDataLst>
          </p:nvPr>
        </p:nvSpPr>
        <p:spPr>
          <a:xfrm>
            <a:off x="1285240" y="2969469"/>
            <a:ext cx="8074815" cy="2800395"/>
          </a:xfrm>
        </p:spPr>
        <p:txBody>
          <a:bodyPr anchor="t">
            <a:normAutofit/>
          </a:bodyPr>
          <a:lstStyle/>
          <a:p>
            <a:r>
              <a:rPr lang="en-US" sz="2400" dirty="0">
                <a:ea typeface="Tahoma" panose="020B0604030504040204" pitchFamily="34" charset="0"/>
                <a:cs typeface="Tahoma" panose="020B0604030504040204" pitchFamily="34" charset="0"/>
              </a:rPr>
              <a:t>To obtain approval to provide incentive items to WIC customers, a vendor must submit a written request directly to the North Carolina State WIC Agency </a:t>
            </a:r>
          </a:p>
          <a:p>
            <a:pPr marL="0" indent="0">
              <a:buNone/>
            </a:pPr>
            <a:endParaRPr lang="en-US" sz="2400" dirty="0">
              <a:ea typeface="Tahoma" panose="020B0604030504040204" pitchFamily="34" charset="0"/>
              <a:cs typeface="Tahoma" panose="020B0604030504040204" pitchFamily="34" charset="0"/>
            </a:endParaRPr>
          </a:p>
          <a:p>
            <a:r>
              <a:rPr lang="en-US" sz="2400" dirty="0">
                <a:ea typeface="Tahoma" panose="020B0604030504040204" pitchFamily="34" charset="0"/>
                <a:cs typeface="Tahoma" panose="020B0604030504040204" pitchFamily="34" charset="0"/>
              </a:rPr>
              <a:t>WIC vendors </a:t>
            </a:r>
            <a:r>
              <a:rPr lang="en-US" sz="2400" b="1" dirty="0">
                <a:ea typeface="Tahoma" panose="020B0604030504040204" pitchFamily="34" charset="0"/>
                <a:cs typeface="Tahoma" panose="020B0604030504040204" pitchFamily="34" charset="0"/>
              </a:rPr>
              <a:t>cannot</a:t>
            </a:r>
            <a:r>
              <a:rPr lang="en-US" sz="2400" dirty="0">
                <a:ea typeface="Tahoma" panose="020B0604030504040204" pitchFamily="34" charset="0"/>
                <a:cs typeface="Tahoma" panose="020B0604030504040204" pitchFamily="34" charset="0"/>
              </a:rPr>
              <a:t> offer incentive items to WIC customers without approval from the State WIC Agency</a:t>
            </a:r>
          </a:p>
          <a:p>
            <a:endParaRPr lang="en-US" sz="2400" dirty="0"/>
          </a:p>
          <a:p>
            <a:endParaRPr lang="en-US" sz="2400" dirty="0"/>
          </a:p>
          <a:p>
            <a:endParaRPr lang="en-US" sz="2400" dirty="0"/>
          </a:p>
        </p:txBody>
      </p:sp>
    </p:spTree>
    <p:custDataLst>
      <p:tags r:id="rId1"/>
    </p:custDataLst>
    <p:extLst>
      <p:ext uri="{BB962C8B-B14F-4D97-AF65-F5344CB8AC3E}">
        <p14:creationId xmlns:p14="http://schemas.microsoft.com/office/powerpoint/2010/main" val="84197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anose="020B0604030504040204" pitchFamily="34" charset="0"/>
                <a:cs typeface="Tahoma" panose="020B0604030504040204" pitchFamily="34" charset="0"/>
              </a:rPr>
              <a:t>Approval for Incentive Items - continued</a:t>
            </a:r>
          </a:p>
        </p:txBody>
      </p:sp>
      <p:sp>
        <p:nvSpPr>
          <p:cNvPr id="4" name="Content Placeholder 3"/>
          <p:cNvSpPr>
            <a:spLocks noGrp="1"/>
          </p:cNvSpPr>
          <p:nvPr>
            <p:ph idx="1"/>
            <p:custDataLst>
              <p:tags r:id="rId3"/>
            </p:custDataLst>
          </p:nvPr>
        </p:nvSpPr>
        <p:spPr>
          <a:xfrm>
            <a:off x="1285240" y="2969469"/>
            <a:ext cx="8925560" cy="3126531"/>
          </a:xfrm>
        </p:spPr>
        <p:txBody>
          <a:bodyPr anchor="t">
            <a:normAutofit/>
          </a:bodyPr>
          <a:lstStyle/>
          <a:p>
            <a:r>
              <a:rPr lang="en-US" sz="2000" dirty="0">
                <a:ea typeface="Tahoma" panose="020B0604030504040204" pitchFamily="34" charset="0"/>
                <a:cs typeface="Tahoma" panose="020B0604030504040204" pitchFamily="34" charset="0"/>
              </a:rPr>
              <a:t>Following is a list of prohibited incentive items: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Assistance applying for WIC benefits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Transportation for WIC customer to and/or from vendor premises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Delivery of WIC supplemental foods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Lottery tickets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Cash gifts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Any other service that results in a conflict of interest, any item that incurs a liability to the WIC Program or violates any Federal, State or Local law or regulation</a:t>
            </a:r>
          </a:p>
          <a:p>
            <a:endParaRPr lang="en-US" sz="1700" dirty="0"/>
          </a:p>
          <a:p>
            <a:endParaRPr lang="en-US" sz="1700" dirty="0"/>
          </a:p>
          <a:p>
            <a:endParaRPr lang="en-US" sz="1700" dirty="0"/>
          </a:p>
        </p:txBody>
      </p:sp>
    </p:spTree>
    <p:custDataLst>
      <p:tags r:id="rId1"/>
    </p:custDataLst>
    <p:extLst>
      <p:ext uri="{BB962C8B-B14F-4D97-AF65-F5344CB8AC3E}">
        <p14:creationId xmlns:p14="http://schemas.microsoft.com/office/powerpoint/2010/main" val="282472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anose="020B0604030504040204" pitchFamily="34" charset="0"/>
                <a:cs typeface="Tahoma" panose="020B0604030504040204" pitchFamily="34" charset="0"/>
              </a:rPr>
              <a:t>In-Store Promotions and Coupons</a:t>
            </a:r>
          </a:p>
        </p:txBody>
      </p:sp>
      <p:sp>
        <p:nvSpPr>
          <p:cNvPr id="3" name="Content Placeholder 2"/>
          <p:cNvSpPr>
            <a:spLocks noGrp="1"/>
          </p:cNvSpPr>
          <p:nvPr>
            <p:ph idx="1"/>
            <p:custDataLst>
              <p:tags r:id="rId3"/>
            </p:custDataLst>
          </p:nvPr>
        </p:nvSpPr>
        <p:spPr>
          <a:xfrm>
            <a:off x="1285240" y="2969469"/>
            <a:ext cx="8074815" cy="2800395"/>
          </a:xfrm>
        </p:spPr>
        <p:txBody>
          <a:bodyPr anchor="t">
            <a:normAutofit/>
          </a:bodyPr>
          <a:lstStyle/>
          <a:p>
            <a:r>
              <a:rPr lang="en-US" sz="2200">
                <a:ea typeface="Tahoma" panose="020B0604030504040204" pitchFamily="34" charset="0"/>
                <a:cs typeface="Tahoma" panose="020B0604030504040204" pitchFamily="34" charset="0"/>
              </a:rPr>
              <a:t>Allowing WIC customers to use vendor discounts in WIC purchases reinforces wise food purchasing practices</a:t>
            </a:r>
          </a:p>
          <a:p>
            <a:r>
              <a:rPr lang="en-US" sz="2200">
                <a:ea typeface="Tahoma" panose="020B0604030504040204" pitchFamily="34" charset="0"/>
                <a:cs typeface="Tahoma" panose="020B0604030504040204" pitchFamily="34" charset="0"/>
              </a:rPr>
              <a:t>Vendor staff/cashiers should be well-informed about the use of different types of in-store promotions and coupons</a:t>
            </a:r>
          </a:p>
          <a:p>
            <a:pPr lvl="1">
              <a:buFont typeface="Wingdings" panose="05000000000000000000" pitchFamily="2" charset="2"/>
              <a:buChar char="ü"/>
            </a:pPr>
            <a:r>
              <a:rPr lang="en-US" sz="2200">
                <a:ea typeface="Tahoma" panose="020B0604030504040204" pitchFamily="34" charset="0"/>
                <a:cs typeface="Tahoma" panose="020B0604030504040204" pitchFamily="34" charset="0"/>
              </a:rPr>
              <a:t>Understand the temporary nature of some offers in order to reduce confusion at the point of sale</a:t>
            </a:r>
          </a:p>
          <a:p>
            <a:pPr lvl="1">
              <a:buFont typeface="Wingdings" panose="05000000000000000000" pitchFamily="2" charset="2"/>
              <a:buChar char="ü"/>
            </a:pPr>
            <a:r>
              <a:rPr lang="en-US" sz="2200">
                <a:ea typeface="Tahoma" panose="020B0604030504040204" pitchFamily="34" charset="0"/>
                <a:cs typeface="Tahoma" panose="020B0604030504040204" pitchFamily="34" charset="0"/>
              </a:rPr>
              <a:t>Know how to properly transact eWIC using in-store promotions and coupons</a:t>
            </a:r>
          </a:p>
        </p:txBody>
      </p:sp>
    </p:spTree>
    <p:custDataLst>
      <p:tags r:id="rId1"/>
    </p:custDataLst>
    <p:extLst>
      <p:ext uri="{BB962C8B-B14F-4D97-AF65-F5344CB8AC3E}">
        <p14:creationId xmlns:p14="http://schemas.microsoft.com/office/powerpoint/2010/main" val="29784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anose="020B0604030504040204" pitchFamily="34" charset="0"/>
                <a:cs typeface="Tahoma" panose="020B0604030504040204" pitchFamily="34" charset="0"/>
              </a:rPr>
              <a:t>Types of In-Store Promotions and Coupons</a:t>
            </a:r>
          </a:p>
        </p:txBody>
      </p:sp>
      <p:sp>
        <p:nvSpPr>
          <p:cNvPr id="3" name="Content Placeholder 2"/>
          <p:cNvSpPr>
            <a:spLocks noGrp="1"/>
          </p:cNvSpPr>
          <p:nvPr>
            <p:ph idx="1"/>
            <p:custDataLst>
              <p:tags r:id="rId3"/>
            </p:custDataLst>
          </p:nvPr>
        </p:nvSpPr>
        <p:spPr>
          <a:xfrm>
            <a:off x="1285240" y="2969469"/>
            <a:ext cx="8074815" cy="2800395"/>
          </a:xfrm>
        </p:spPr>
        <p:txBody>
          <a:bodyPr anchor="t">
            <a:normAutofit lnSpcReduction="10000"/>
          </a:bodyPr>
          <a:lstStyle/>
          <a:p>
            <a:r>
              <a:rPr lang="en-US" sz="2400" dirty="0">
                <a:ea typeface="Tahoma" panose="020B0604030504040204" pitchFamily="34" charset="0"/>
                <a:cs typeface="Tahoma" panose="020B0604030504040204" pitchFamily="34" charset="0"/>
              </a:rPr>
              <a:t>Buy One, Get One Free (BOGO)</a:t>
            </a:r>
          </a:p>
          <a:p>
            <a:r>
              <a:rPr lang="en-US" sz="2400" dirty="0">
                <a:ea typeface="Tahoma" panose="020B0604030504040204" pitchFamily="34" charset="0"/>
                <a:cs typeface="Tahoma" panose="020B0604030504040204" pitchFamily="34" charset="0"/>
              </a:rPr>
              <a:t>Buy One, Get One at a Reduced Price</a:t>
            </a:r>
          </a:p>
          <a:p>
            <a:r>
              <a:rPr lang="en-US" sz="2400" dirty="0">
                <a:ea typeface="Tahoma" panose="020B0604030504040204" pitchFamily="34" charset="0"/>
                <a:cs typeface="Tahoma" panose="020B0604030504040204" pitchFamily="34" charset="0"/>
              </a:rPr>
              <a:t>Free Ounces Added to Food Item by Manufacturer (Bonus Size Items)</a:t>
            </a:r>
          </a:p>
          <a:p>
            <a:r>
              <a:rPr lang="en-US" sz="2400" dirty="0">
                <a:ea typeface="Tahoma" panose="020B0604030504040204" pitchFamily="34" charset="0"/>
                <a:cs typeface="Tahoma" panose="020B0604030504040204" pitchFamily="34" charset="0"/>
              </a:rPr>
              <a:t>Transaction Discounts</a:t>
            </a:r>
          </a:p>
          <a:p>
            <a:r>
              <a:rPr lang="en-US" sz="2400" dirty="0">
                <a:ea typeface="Tahoma" panose="020B0604030504040204" pitchFamily="34" charset="0"/>
                <a:cs typeface="Tahoma" panose="020B0604030504040204" pitchFamily="34" charset="0"/>
              </a:rPr>
              <a:t>Store Loyalty/Rewards Cards</a:t>
            </a:r>
          </a:p>
          <a:p>
            <a:r>
              <a:rPr lang="en-US" sz="2400" dirty="0">
                <a:ea typeface="Tahoma" panose="020B0604030504040204" pitchFamily="34" charset="0"/>
                <a:cs typeface="Tahoma" panose="020B0604030504040204" pitchFamily="34" charset="0"/>
              </a:rPr>
              <a:t>Manufacturers’ Cents Off Coupons</a:t>
            </a:r>
          </a:p>
        </p:txBody>
      </p:sp>
    </p:spTree>
    <p:custDataLst>
      <p:tags r:id="rId1"/>
    </p:custDataLst>
    <p:extLst>
      <p:ext uri="{BB962C8B-B14F-4D97-AF65-F5344CB8AC3E}">
        <p14:creationId xmlns:p14="http://schemas.microsoft.com/office/powerpoint/2010/main" val="95903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t>In-Store Promotions: BOGOs and eWIC</a:t>
            </a:r>
          </a:p>
        </p:txBody>
      </p:sp>
      <p:sp>
        <p:nvSpPr>
          <p:cNvPr id="3" name="Content Placeholder 2"/>
          <p:cNvSpPr>
            <a:spLocks noGrp="1"/>
          </p:cNvSpPr>
          <p:nvPr>
            <p:ph idx="1"/>
            <p:custDataLst>
              <p:tags r:id="rId3"/>
            </p:custDataLst>
          </p:nvPr>
        </p:nvSpPr>
        <p:spPr>
          <a:xfrm>
            <a:off x="1285240" y="2969469"/>
            <a:ext cx="8849360" cy="3126531"/>
          </a:xfrm>
        </p:spPr>
        <p:txBody>
          <a:bodyPr anchor="t">
            <a:normAutofit fontScale="92500" lnSpcReduction="20000"/>
          </a:bodyPr>
          <a:lstStyle/>
          <a:p>
            <a:pPr marL="0" indent="0">
              <a:buNone/>
            </a:pPr>
            <a:r>
              <a:rPr lang="en-US" sz="2400" dirty="0"/>
              <a:t>Per the USDA WIC EBT Operating Rules:</a:t>
            </a:r>
          </a:p>
          <a:p>
            <a:r>
              <a:rPr lang="en-US" sz="2400" dirty="0"/>
              <a:t>In a true BOGO, the free item cannot be deducted from the WIC customer’s benefit balance or reported to the State Agency.</a:t>
            </a:r>
          </a:p>
          <a:p>
            <a:r>
              <a:rPr lang="en-US" sz="2400" dirty="0"/>
              <a:t>If a food item is advertised as “Buy one, get one free” </a:t>
            </a:r>
            <a:r>
              <a:rPr lang="en-US" sz="2400" b="1" dirty="0"/>
              <a:t>with the disclosure that each item is sold for half the advertised price</a:t>
            </a:r>
            <a:r>
              <a:rPr lang="en-US" sz="2400" dirty="0"/>
              <a:t>, both food items shall be redeemed using WIC benefits and shall reflect an item price of half the advertised price in the transaction.</a:t>
            </a:r>
          </a:p>
          <a:p>
            <a:pPr lvl="1">
              <a:buFont typeface="Wingdings" panose="05000000000000000000" pitchFamily="2" charset="2"/>
              <a:buChar char="ü"/>
            </a:pPr>
            <a:r>
              <a:rPr lang="en-US" dirty="0"/>
              <a:t>Quantity discount</a:t>
            </a:r>
          </a:p>
          <a:p>
            <a:pPr lvl="1">
              <a:buFont typeface="Wingdings" panose="05000000000000000000" pitchFamily="2" charset="2"/>
              <a:buChar char="ü"/>
            </a:pPr>
            <a:r>
              <a:rPr lang="en-US" dirty="0"/>
              <a:t>If using this methodology for BOGOs, vendors must put this disclosure in store advertising  </a:t>
            </a:r>
          </a:p>
        </p:txBody>
      </p:sp>
    </p:spTree>
    <p:custDataLst>
      <p:tags r:id="rId1"/>
    </p:custDataLst>
    <p:extLst>
      <p:ext uri="{BB962C8B-B14F-4D97-AF65-F5344CB8AC3E}">
        <p14:creationId xmlns:p14="http://schemas.microsoft.com/office/powerpoint/2010/main" val="204654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075767" y="1188637"/>
            <a:ext cx="2988234" cy="4480726"/>
          </a:xfrm>
        </p:spPr>
        <p:txBody>
          <a:bodyPr>
            <a:normAutofit/>
          </a:bodyPr>
          <a:lstStyle/>
          <a:p>
            <a:pPr algn="r"/>
            <a:r>
              <a:rPr lang="en-US" sz="6600" b="1">
                <a:ea typeface="Tahoma" panose="020B0604030504040204" pitchFamily="34" charset="0"/>
                <a:cs typeface="Tahoma" panose="020B0604030504040204" pitchFamily="34" charset="0"/>
              </a:rPr>
              <a:t>Sales Tax &amp; Cash Back</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custDataLst>
              <p:tags r:id="rId3"/>
            </p:custDataLst>
          </p:nvPr>
        </p:nvSpPr>
        <p:spPr>
          <a:xfrm>
            <a:off x="5255260" y="1648870"/>
            <a:ext cx="4702848" cy="3560260"/>
          </a:xfrm>
        </p:spPr>
        <p:txBody>
          <a:bodyPr anchor="ctr">
            <a:normAutofit fontScale="92500" lnSpcReduction="10000"/>
          </a:bodyPr>
          <a:lstStyle/>
          <a:p>
            <a:r>
              <a:rPr lang="en-US" dirty="0">
                <a:ea typeface="Tahoma" panose="020B0604030504040204" pitchFamily="34" charset="0"/>
                <a:cs typeface="Tahoma" panose="020B0604030504040204" pitchFamily="34" charset="0"/>
              </a:rPr>
              <a:t>Sales Tax on Manufacturers’ Coupons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to tax WIC items, so cannot charge WIC customers tax on manufacturer’s coupons</a:t>
            </a:r>
          </a:p>
          <a:p>
            <a:r>
              <a:rPr lang="en-US" dirty="0">
                <a:ea typeface="Tahoma" panose="020B0604030504040204" pitchFamily="34" charset="0"/>
                <a:cs typeface="Tahoma" panose="020B0604030504040204" pitchFamily="34" charset="0"/>
              </a:rPr>
              <a:t>Cash Back</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as a result of vendor discount in any WIC transaction</a:t>
            </a:r>
          </a:p>
        </p:txBody>
      </p:sp>
    </p:spTree>
    <p:custDataLst>
      <p:tags r:id="rId1"/>
    </p:custDataLst>
    <p:extLst>
      <p:ext uri="{BB962C8B-B14F-4D97-AF65-F5344CB8AC3E}">
        <p14:creationId xmlns:p14="http://schemas.microsoft.com/office/powerpoint/2010/main" val="19996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6" name="Rectangle 5"/>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Reporting Customer Service Issues (Complaints</a:t>
            </a:r>
            <a:r>
              <a:rPr lang="en-US" sz="5000">
                <a:ea typeface="Tahoma" pitchFamily="34" charset="0"/>
                <a:cs typeface="Tahoma" pitchFamily="34" charset="0"/>
              </a:rPr>
              <a:t>)</a:t>
            </a:r>
          </a:p>
        </p:txBody>
      </p:sp>
      <p:sp>
        <p:nvSpPr>
          <p:cNvPr id="113667" name="Rectangle 6"/>
          <p:cNvSpPr>
            <a:spLocks noGrp="1" noChangeArrowheads="1"/>
          </p:cNvSpPr>
          <p:nvPr>
            <p:ph idx="1"/>
            <p:custDataLst>
              <p:tags r:id="rId3"/>
            </p:custDataLst>
          </p:nvPr>
        </p:nvSpPr>
        <p:spPr>
          <a:xfrm>
            <a:off x="1285240" y="2969469"/>
            <a:ext cx="8925560" cy="3035482"/>
          </a:xfrm>
        </p:spPr>
        <p:txBody>
          <a:bodyPr anchor="t">
            <a:normAutofit lnSpcReduction="10000"/>
          </a:bodyPr>
          <a:lstStyle/>
          <a:p>
            <a:pPr eaLnBrk="1" hangingPunct="1"/>
            <a:r>
              <a:rPr lang="en-US" sz="2400" dirty="0">
                <a:ea typeface="Tahoma" pitchFamily="34" charset="0"/>
                <a:cs typeface="Tahoma" pitchFamily="34" charset="0"/>
              </a:rPr>
              <a:t>Vendors should report customer service issues (complaints) to the Local WIC Agency concerning:</a:t>
            </a:r>
          </a:p>
          <a:p>
            <a:pPr lvl="1">
              <a:buFont typeface="Courier New" panose="02070309020205020404" pitchFamily="49" charset="0"/>
              <a:buChar char="o"/>
            </a:pPr>
            <a:r>
              <a:rPr lang="en-US" dirty="0">
                <a:ea typeface="Tahoma" pitchFamily="34" charset="0"/>
                <a:cs typeface="Tahoma" pitchFamily="34" charset="0"/>
              </a:rPr>
              <a:t>WIC customer inappropriate behavior</a:t>
            </a:r>
          </a:p>
          <a:p>
            <a:pPr lvl="2" eaLnBrk="1" hangingPunct="1">
              <a:buFont typeface="Wingdings" panose="05000000000000000000" pitchFamily="2" charset="2"/>
              <a:buChar char="ü"/>
            </a:pPr>
            <a:r>
              <a:rPr lang="en-US" sz="2400" dirty="0">
                <a:ea typeface="Tahoma" pitchFamily="34" charset="0"/>
                <a:cs typeface="Tahoma" pitchFamily="34" charset="0"/>
              </a:rPr>
              <a:t>Vendors are not required to tolerate behavior from a WIC customer that they would not tolerate from other customers</a:t>
            </a:r>
          </a:p>
          <a:p>
            <a:pPr lvl="2" eaLnBrk="1" hangingPunct="1">
              <a:buFont typeface="Wingdings" panose="05000000000000000000" pitchFamily="2" charset="2"/>
              <a:buChar char="ü"/>
            </a:pPr>
            <a:r>
              <a:rPr lang="en-US" sz="2400" dirty="0">
                <a:ea typeface="Tahoma" pitchFamily="34" charset="0"/>
                <a:cs typeface="Tahoma" pitchFamily="34" charset="0"/>
              </a:rPr>
              <a:t>May also report complaints about other vendors</a:t>
            </a:r>
          </a:p>
          <a:p>
            <a:r>
              <a:rPr lang="en-US" sz="2400" dirty="0">
                <a:ea typeface="Tahoma" pitchFamily="34" charset="0"/>
                <a:cs typeface="Tahoma" pitchFamily="34" charset="0"/>
              </a:rPr>
              <a:t>May use form in the Vendor Manual or on website at </a:t>
            </a:r>
            <a:r>
              <a:rPr lang="en-US" sz="2400" dirty="0">
                <a:ea typeface="Tahoma" pitchFamily="34" charset="0"/>
                <a:cs typeface="Tahoma" pitchFamily="34" charset="0"/>
                <a:hlinkClick r:id="rId6">
                  <a:extLst>
                    <a:ext uri="{A12FA001-AC4F-418D-AE19-62706E023703}">
                      <ahyp:hlinkClr xmlns:ahyp="http://schemas.microsoft.com/office/drawing/2018/hyperlinkcolor" val="tx"/>
                    </a:ext>
                  </a:extLst>
                </a:hlinkClick>
              </a:rPr>
              <a:t>https://www.nutritionnc.com/wic/vendor.htm</a:t>
            </a:r>
            <a:endParaRPr lang="en-US" sz="2400" dirty="0">
              <a:ea typeface="Tahoma" pitchFamily="34" charset="0"/>
              <a:cs typeface="Tahoma" pitchFamily="34" charset="0"/>
            </a:endParaRPr>
          </a:p>
          <a:p>
            <a:endParaRPr lang="en-US" sz="20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87276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7200" b="1">
                <a:ea typeface="Tahoma" panose="020B0604030504040204" pitchFamily="34" charset="0"/>
                <a:cs typeface="Tahoma" panose="020B0604030504040204" pitchFamily="34" charset="0"/>
              </a:rPr>
              <a:t>Training Employees</a:t>
            </a:r>
          </a:p>
        </p:txBody>
      </p:sp>
      <p:sp>
        <p:nvSpPr>
          <p:cNvPr id="3" name="Content Placeholder 2"/>
          <p:cNvSpPr>
            <a:spLocks noGrp="1"/>
          </p:cNvSpPr>
          <p:nvPr>
            <p:ph idx="1"/>
            <p:custDataLst>
              <p:tags r:id="rId3"/>
            </p:custDataLst>
          </p:nvPr>
        </p:nvSpPr>
        <p:spPr>
          <a:xfrm>
            <a:off x="1285240" y="2878420"/>
            <a:ext cx="8773160" cy="3126531"/>
          </a:xfrm>
        </p:spPr>
        <p:txBody>
          <a:bodyPr anchor="t">
            <a:normAutofit fontScale="70000" lnSpcReduction="20000"/>
          </a:bodyPr>
          <a:lstStyle/>
          <a:p>
            <a:r>
              <a:rPr lang="en-US" dirty="0">
                <a:ea typeface="Tahoma" panose="020B0604030504040204" pitchFamily="34" charset="0"/>
                <a:cs typeface="Tahoma" panose="020B0604030504040204" pitchFamily="34" charset="0"/>
              </a:rPr>
              <a:t>Vendor owners/managers are responsible for training all cashiers on WIC as it pertains to the following:</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WIC-approved foods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WIC Vendor Transaction Guides</a:t>
            </a:r>
          </a:p>
          <a:p>
            <a:pPr lvl="1"/>
            <a:endParaRPr lang="en-US" sz="2800" dirty="0">
              <a:ea typeface="Tahoma" panose="020B0604030504040204" pitchFamily="34" charset="0"/>
              <a:cs typeface="Tahoma" panose="020B0604030504040204" pitchFamily="34" charset="0"/>
            </a:endParaRPr>
          </a:p>
          <a:p>
            <a:pPr lvl="1"/>
            <a:r>
              <a:rPr lang="en-US" sz="2800" dirty="0">
                <a:ea typeface="Tahoma" panose="020B0604030504040204" pitchFamily="34" charset="0"/>
                <a:cs typeface="Tahoma" panose="020B0604030504040204" pitchFamily="34" charset="0"/>
              </a:rPr>
              <a:t>Allowing same courtesies to WIC customers that are provided to non-WIC customers</a:t>
            </a:r>
          </a:p>
          <a:p>
            <a:pPr lvl="1"/>
            <a:endParaRPr lang="en-US" sz="2800" dirty="0">
              <a:ea typeface="Tahoma" panose="020B0604030504040204" pitchFamily="34" charset="0"/>
              <a:cs typeface="Tahoma" panose="020B0604030504040204" pitchFamily="34" charset="0"/>
            </a:endParaRPr>
          </a:p>
          <a:p>
            <a:pPr lvl="1"/>
            <a:r>
              <a:rPr lang="en-US" sz="2800" dirty="0">
                <a:ea typeface="Tahoma" panose="020B0604030504040204" pitchFamily="34" charset="0"/>
                <a:cs typeface="Tahoma" panose="020B0604030504040204" pitchFamily="34" charset="0"/>
              </a:rPr>
              <a:t>Completing </a:t>
            </a:r>
            <a:r>
              <a:rPr lang="en-US" sz="2800" dirty="0" err="1">
                <a:ea typeface="Tahoma" panose="020B0604030504040204" pitchFamily="34" charset="0"/>
                <a:cs typeface="Tahoma" panose="020B0604030504040204" pitchFamily="34" charset="0"/>
              </a:rPr>
              <a:t>eWIC</a:t>
            </a:r>
            <a:r>
              <a:rPr lang="en-US" sz="2800" dirty="0">
                <a:ea typeface="Tahoma" panose="020B0604030504040204" pitchFamily="34" charset="0"/>
                <a:cs typeface="Tahoma" panose="020B0604030504040204" pitchFamily="34" charset="0"/>
              </a:rPr>
              <a:t> transactions</a:t>
            </a:r>
          </a:p>
          <a:p>
            <a:pPr lvl="1"/>
            <a:endParaRPr lang="en-US" sz="2800" dirty="0">
              <a:ea typeface="Tahoma" panose="020B0604030504040204" pitchFamily="34" charset="0"/>
              <a:cs typeface="Tahoma" panose="020B0604030504040204" pitchFamily="34" charset="0"/>
            </a:endParaRPr>
          </a:p>
          <a:p>
            <a:pPr lvl="1"/>
            <a:r>
              <a:rPr lang="en-US" sz="2800" dirty="0">
                <a:ea typeface="MS PGothic" panose="020B0600070205080204" pitchFamily="34" charset="-128"/>
              </a:rPr>
              <a:t>A</a:t>
            </a:r>
            <a:r>
              <a:rPr lang="en-US" sz="2800" dirty="0">
                <a:effectLst/>
                <a:ea typeface="MS PGothic" panose="020B0600070205080204" pitchFamily="34" charset="-128"/>
              </a:rPr>
              <a:t>ll other NC WIC-vendor related policies and procedures</a:t>
            </a:r>
            <a:endParaRPr lang="en-US" sz="2800" dirty="0">
              <a:ea typeface="Tahoma" panose="020B0604030504040204" pitchFamily="34" charset="0"/>
              <a:cs typeface="Tahoma" panose="020B0604030504040204" pitchFamily="34" charset="0"/>
            </a:endParaRPr>
          </a:p>
          <a:p>
            <a:pPr lvl="1"/>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5051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4544742" y="1581326"/>
            <a:ext cx="6705067" cy="3779568"/>
          </a:xfrm>
        </p:spPr>
        <p:txBody>
          <a:bodyPr vert="horz" lIns="91440" tIns="45720" rIns="91440" bIns="45720" rtlCol="0" anchor="ctr">
            <a:normAutofit/>
          </a:bodyPr>
          <a:lstStyle/>
          <a:p>
            <a:r>
              <a:rPr lang="en-US" sz="9600" kern="1200" dirty="0">
                <a:solidFill>
                  <a:schemeClr val="tx1"/>
                </a:solidFill>
                <a:latin typeface="+mj-lt"/>
                <a:ea typeface="+mj-ea"/>
                <a:cs typeface="+mj-cs"/>
              </a:rPr>
              <a:t>Questions</a:t>
            </a:r>
          </a:p>
        </p:txBody>
      </p:sp>
      <p:cxnSp>
        <p:nvCxnSpPr>
          <p:cNvPr id="15" name="Straight Connector 14">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742AC8B-F7F8-45CC-BFF5-27E8A564B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97E15-F41D-4B10-96C1-4E8F33E42A37}"/>
              </a:ext>
            </a:extLst>
          </p:cNvPr>
          <p:cNvSpPr>
            <a:spLocks noGrp="1"/>
          </p:cNvSpPr>
          <p:nvPr>
            <p:ph type="title"/>
            <p:custDataLst>
              <p:tags r:id="rId2"/>
            </p:custDataLst>
          </p:nvPr>
        </p:nvSpPr>
        <p:spPr>
          <a:xfrm>
            <a:off x="965200" y="1383527"/>
            <a:ext cx="6117158" cy="4175166"/>
          </a:xfrm>
        </p:spPr>
        <p:txBody>
          <a:bodyPr vert="horz" lIns="91440" tIns="45720" rIns="91440" bIns="45720" rtlCol="0" anchor="ctr">
            <a:normAutofit/>
          </a:bodyPr>
          <a:lstStyle/>
          <a:p>
            <a:pPr algn="r"/>
            <a:r>
              <a:rPr lang="en-US" sz="9600" b="1" kern="1200" cap="none" baseline="0">
                <a:solidFill>
                  <a:schemeClr val="tx1"/>
                </a:solidFill>
                <a:latin typeface="+mj-lt"/>
                <a:ea typeface="+mj-ea"/>
                <a:cs typeface="+mj-cs"/>
              </a:rPr>
              <a:t>Completing Required Forms</a:t>
            </a:r>
          </a:p>
        </p:txBody>
      </p:sp>
    </p:spTree>
    <p:custDataLst>
      <p:tags r:id="rId1"/>
    </p:custDataLst>
    <p:extLst>
      <p:ext uri="{BB962C8B-B14F-4D97-AF65-F5344CB8AC3E}">
        <p14:creationId xmlns:p14="http://schemas.microsoft.com/office/powerpoint/2010/main" val="2146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600" b="1"/>
              <a:t>Not-to-Exceed (NTE) Prices</a:t>
            </a:r>
          </a:p>
        </p:txBody>
      </p:sp>
      <p:sp>
        <p:nvSpPr>
          <p:cNvPr id="25603" name="Rectangle 3"/>
          <p:cNvSpPr>
            <a:spLocks noGrp="1" noChangeArrowheads="1"/>
          </p:cNvSpPr>
          <p:nvPr>
            <p:ph idx="1"/>
            <p:custDataLst>
              <p:tags r:id="rId3"/>
            </p:custDataLst>
          </p:nvPr>
        </p:nvSpPr>
        <p:spPr>
          <a:xfrm>
            <a:off x="1285240" y="2669084"/>
            <a:ext cx="8925560" cy="3562073"/>
          </a:xfrm>
        </p:spPr>
        <p:txBody>
          <a:bodyPr anchor="t">
            <a:normAutofit/>
          </a:bodyPr>
          <a:lstStyle/>
          <a:p>
            <a:pPr>
              <a:spcBef>
                <a:spcPct val="50000"/>
              </a:spcBef>
              <a:spcAft>
                <a:spcPts val="1200"/>
              </a:spcAft>
            </a:pPr>
            <a:r>
              <a:rPr lang="en-US" sz="2000" dirty="0"/>
              <a:t>NTEs are set at 2 standard deviations above the average price for supplemental foods within a vendor peer group.</a:t>
            </a:r>
          </a:p>
          <a:p>
            <a:pPr lvl="2">
              <a:buFont typeface="Wingdings" panose="05000000000000000000" pitchFamily="2" charset="2"/>
              <a:buChar char="ü"/>
            </a:pPr>
            <a:r>
              <a:rPr lang="en-US" dirty="0"/>
              <a:t>Calculated for each UPC for each WIC supplemental food </a:t>
            </a:r>
          </a:p>
          <a:p>
            <a:pPr lvl="2">
              <a:buFont typeface="Wingdings" panose="05000000000000000000" pitchFamily="2" charset="2"/>
              <a:buChar char="ü"/>
            </a:pPr>
            <a:r>
              <a:rPr lang="en-US" dirty="0"/>
              <a:t>Based on redemption of all vendors in the peer group</a:t>
            </a:r>
          </a:p>
          <a:p>
            <a:pPr lvl="2">
              <a:buFont typeface="Wingdings" panose="05000000000000000000" pitchFamily="2" charset="2"/>
              <a:buChar char="ü"/>
            </a:pPr>
            <a:r>
              <a:rPr lang="en-US" dirty="0"/>
              <a:t>Obtained from the </a:t>
            </a:r>
            <a:r>
              <a:rPr lang="en-US" dirty="0" err="1"/>
              <a:t>eWIC</a:t>
            </a:r>
            <a:r>
              <a:rPr lang="en-US" dirty="0"/>
              <a:t> system</a:t>
            </a:r>
          </a:p>
          <a:p>
            <a:pPr lvl="2">
              <a:buFont typeface="Wingdings" panose="05000000000000000000" pitchFamily="2" charset="2"/>
              <a:buChar char="ü"/>
            </a:pPr>
            <a:r>
              <a:rPr lang="en-US" dirty="0"/>
              <a:t>Different NTEs for different sizes of the same food even if it is the same brand</a:t>
            </a:r>
          </a:p>
          <a:p>
            <a:pPr>
              <a:spcBef>
                <a:spcPct val="50000"/>
              </a:spcBef>
              <a:spcAft>
                <a:spcPts val="1200"/>
              </a:spcAft>
            </a:pPr>
            <a:r>
              <a:rPr lang="en-US" sz="2000" dirty="0"/>
              <a:t>Foods and Contract Formula</a:t>
            </a:r>
          </a:p>
          <a:p>
            <a:pPr marL="0" indent="0">
              <a:spcBef>
                <a:spcPct val="50000"/>
              </a:spcBef>
              <a:spcAft>
                <a:spcPts val="1200"/>
              </a:spcAft>
              <a:buNone/>
            </a:pPr>
            <a:endParaRPr lang="en-US" sz="1700" dirty="0"/>
          </a:p>
        </p:txBody>
      </p:sp>
    </p:spTree>
    <p:custDataLst>
      <p:tags r:id="rId1"/>
    </p:custDataLst>
    <p:extLst>
      <p:ext uri="{BB962C8B-B14F-4D97-AF65-F5344CB8AC3E}">
        <p14:creationId xmlns:p14="http://schemas.microsoft.com/office/powerpoint/2010/main" val="15431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A583E-5392-4002-AD5C-AA4E27C4D8B0}"/>
              </a:ext>
            </a:extLst>
          </p:cNvPr>
          <p:cNvSpPr>
            <a:spLocks noGrp="1"/>
          </p:cNvSpPr>
          <p:nvPr>
            <p:ph type="title"/>
          </p:nvPr>
        </p:nvSpPr>
        <p:spPr>
          <a:xfrm>
            <a:off x="1285240" y="726468"/>
            <a:ext cx="8074815" cy="1618489"/>
          </a:xfrm>
        </p:spPr>
        <p:txBody>
          <a:bodyPr anchor="ctr">
            <a:normAutofit/>
          </a:bodyPr>
          <a:lstStyle/>
          <a:p>
            <a:r>
              <a:rPr lang="en-US" sz="5600" b="1" i="0" dirty="0">
                <a:effectLst/>
              </a:rPr>
              <a:t>Completing Required Forms</a:t>
            </a:r>
            <a:endParaRPr lang="en-US" sz="5600" dirty="0"/>
          </a:p>
        </p:txBody>
      </p:sp>
      <p:sp>
        <p:nvSpPr>
          <p:cNvPr id="3" name="Content Placeholder 2">
            <a:extLst>
              <a:ext uri="{FF2B5EF4-FFF2-40B4-BE49-F238E27FC236}">
                <a16:creationId xmlns:a16="http://schemas.microsoft.com/office/drawing/2014/main" id="{CFBC4026-3C6E-45EC-824C-397346C4DEF9}"/>
              </a:ext>
            </a:extLst>
          </p:cNvPr>
          <p:cNvSpPr>
            <a:spLocks noGrp="1"/>
          </p:cNvSpPr>
          <p:nvPr>
            <p:ph idx="1"/>
          </p:nvPr>
        </p:nvSpPr>
        <p:spPr>
          <a:xfrm>
            <a:off x="1285240" y="2344957"/>
            <a:ext cx="9382760" cy="3886200"/>
          </a:xfrm>
        </p:spPr>
        <p:txBody>
          <a:bodyPr anchor="t">
            <a:normAutofit fontScale="92500"/>
          </a:bodyPr>
          <a:lstStyle/>
          <a:p>
            <a:pPr marL="0" indent="0" fontAlgn="auto">
              <a:buNone/>
            </a:pPr>
            <a:r>
              <a:rPr lang="en-US" sz="2400" dirty="0"/>
              <a:t>To comply with renewal requirements, these documents must be completed</a:t>
            </a:r>
          </a:p>
          <a:p>
            <a:pPr fontAlgn="auto">
              <a:buFont typeface="Arial" panose="020B0604020202020204" pitchFamily="34" charset="0"/>
              <a:buChar char="•"/>
            </a:pPr>
            <a:r>
              <a:rPr lang="en-US" sz="2400" b="1" dirty="0"/>
              <a:t>Corporate Contract Vendors</a:t>
            </a:r>
            <a:endParaRPr lang="en-US" sz="2400" dirty="0"/>
          </a:p>
          <a:p>
            <a:pPr lvl="1">
              <a:buFont typeface="Wingdings" panose="05000000000000000000" pitchFamily="2" charset="2"/>
              <a:buChar char="ü"/>
            </a:pPr>
            <a:r>
              <a:rPr lang="en-US" dirty="0"/>
              <a:t>The corporate office will:</a:t>
            </a:r>
          </a:p>
          <a:p>
            <a:pPr marL="1371600" lvl="2" indent="-457200">
              <a:buFont typeface="+mj-lt"/>
              <a:buAutoNum type="arabicPeriod"/>
            </a:pPr>
            <a:r>
              <a:rPr lang="en-US" sz="2400" dirty="0"/>
              <a:t>Update the vendor record using the Vendor Portal</a:t>
            </a:r>
          </a:p>
          <a:p>
            <a:pPr lvl="1">
              <a:buFont typeface="Wingdings" panose="05000000000000000000" pitchFamily="2" charset="2"/>
              <a:buChar char="ü"/>
            </a:pPr>
            <a:r>
              <a:rPr lang="en-US" i="1" u="sng" dirty="0"/>
              <a:t>Individual corporate contract store </a:t>
            </a:r>
            <a:r>
              <a:rPr lang="en-US" dirty="0"/>
              <a:t>managers must complete annual training and submit the </a:t>
            </a:r>
            <a:r>
              <a:rPr lang="en-US" b="1" dirty="0">
                <a:solidFill>
                  <a:schemeClr val="accent2"/>
                </a:solidFill>
              </a:rPr>
              <a:t>Verification of Attendance</a:t>
            </a:r>
          </a:p>
          <a:p>
            <a:pPr fontAlgn="auto">
              <a:buFont typeface="Arial" panose="020B0604020202020204" pitchFamily="34" charset="0"/>
              <a:buChar char="•"/>
            </a:pPr>
            <a:r>
              <a:rPr lang="en-US" sz="2400" b="1" dirty="0"/>
              <a:t>Non-corporate contract vendors</a:t>
            </a:r>
            <a:endParaRPr lang="en-US" sz="2400" dirty="0"/>
          </a:p>
          <a:p>
            <a:pPr marL="914400" lvl="1" indent="-457200">
              <a:buFont typeface="+mj-lt"/>
              <a:buAutoNum type="arabicPeriod"/>
            </a:pPr>
            <a:r>
              <a:rPr lang="en-US" dirty="0"/>
              <a:t>Pre-populated NC WIC Information Update</a:t>
            </a:r>
          </a:p>
          <a:p>
            <a:pPr marL="914400" lvl="1" indent="-457200">
              <a:buFont typeface="+mj-lt"/>
              <a:buAutoNum type="arabicPeriod"/>
            </a:pPr>
            <a:r>
              <a:rPr lang="en-US" dirty="0" err="1"/>
              <a:t>eWIC</a:t>
            </a:r>
            <a:r>
              <a:rPr lang="en-US" dirty="0"/>
              <a:t> Update for Non-Corporate Vendors</a:t>
            </a:r>
          </a:p>
          <a:p>
            <a:pPr marL="914400" lvl="1" indent="-457200">
              <a:buFont typeface="+mj-lt"/>
              <a:buAutoNum type="arabicPeriod"/>
            </a:pPr>
            <a:r>
              <a:rPr lang="en-US" dirty="0"/>
              <a:t>Verification of Attendance</a:t>
            </a:r>
          </a:p>
          <a:p>
            <a:pPr marL="468630" indent="-285750">
              <a:buFont typeface="Arial" panose="020B0604020202020204" pitchFamily="34" charset="0"/>
              <a:buChar char="•"/>
            </a:pPr>
            <a:endParaRPr lang="en-US" sz="1500" dirty="0"/>
          </a:p>
          <a:p>
            <a:endParaRPr lang="en-US" sz="1500" dirty="0"/>
          </a:p>
        </p:txBody>
      </p:sp>
    </p:spTree>
    <p:custDataLst>
      <p:tags r:id="rId1"/>
    </p:custDataLst>
    <p:extLst>
      <p:ext uri="{BB962C8B-B14F-4D97-AF65-F5344CB8AC3E}">
        <p14:creationId xmlns:p14="http://schemas.microsoft.com/office/powerpoint/2010/main" val="365885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63629D85-EF75-4E51-A574-0E9DFCD356D0}"/>
              </a:ext>
            </a:extLst>
          </p:cNvPr>
          <p:cNvPicPr>
            <a:picLocks noChangeAspect="1"/>
          </p:cNvPicPr>
          <p:nvPr/>
        </p:nvPicPr>
        <p:blipFill rotWithShape="1">
          <a:blip r:embed="rId4"/>
          <a:srcRect l="1812" r="3572" b="2"/>
          <a:stretch/>
        </p:blipFill>
        <p:spPr>
          <a:xfrm>
            <a:off x="621675" y="623275"/>
            <a:ext cx="4032621" cy="5607882"/>
          </a:xfrm>
          <a:prstGeom prst="rect">
            <a:avLst/>
          </a:prstGeom>
          <a:ln w="12700">
            <a:solidFill>
              <a:schemeClr val="tx1"/>
            </a:solidFill>
          </a:ln>
        </p:spPr>
      </p:pic>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FBE8E-4EA9-4A20-99AE-17D2D685ACEE}"/>
              </a:ext>
            </a:extLst>
          </p:cNvPr>
          <p:cNvSpPr>
            <a:spLocks noGrp="1"/>
          </p:cNvSpPr>
          <p:nvPr>
            <p:ph type="title"/>
          </p:nvPr>
        </p:nvSpPr>
        <p:spPr>
          <a:xfrm>
            <a:off x="5465659" y="1188637"/>
            <a:ext cx="5642312" cy="1597228"/>
          </a:xfrm>
        </p:spPr>
        <p:txBody>
          <a:bodyPr>
            <a:normAutofit/>
          </a:bodyPr>
          <a:lstStyle/>
          <a:p>
            <a:r>
              <a:rPr lang="en-US" sz="5400" b="1" dirty="0"/>
              <a:t>NC WIC Information Update</a:t>
            </a:r>
          </a:p>
        </p:txBody>
      </p:sp>
      <p:sp>
        <p:nvSpPr>
          <p:cNvPr id="3" name="Content Placeholder 2">
            <a:extLst>
              <a:ext uri="{FF2B5EF4-FFF2-40B4-BE49-F238E27FC236}">
                <a16:creationId xmlns:a16="http://schemas.microsoft.com/office/drawing/2014/main" id="{1BFFA193-3A58-4DB4-B458-00CF55BB9D82}"/>
              </a:ext>
            </a:extLst>
          </p:cNvPr>
          <p:cNvSpPr>
            <a:spLocks noGrp="1"/>
          </p:cNvSpPr>
          <p:nvPr>
            <p:ph idx="1"/>
          </p:nvPr>
        </p:nvSpPr>
        <p:spPr>
          <a:xfrm>
            <a:off x="5465659" y="2998278"/>
            <a:ext cx="5642312" cy="2945322"/>
          </a:xfrm>
        </p:spPr>
        <p:txBody>
          <a:bodyPr anchor="t">
            <a:normAutofit/>
          </a:bodyPr>
          <a:lstStyle/>
          <a:p>
            <a:r>
              <a:rPr lang="en-US" sz="2400" dirty="0"/>
              <a:t>Pre-populated </a:t>
            </a:r>
          </a:p>
          <a:p>
            <a:endParaRPr lang="en-US" sz="2400" dirty="0"/>
          </a:p>
          <a:p>
            <a:r>
              <a:rPr lang="en-US" sz="2400" dirty="0"/>
              <a:t>Non-Corporate Contract vendors only</a:t>
            </a:r>
          </a:p>
          <a:p>
            <a:endParaRPr lang="en-US" sz="2400" dirty="0"/>
          </a:p>
          <a:p>
            <a:r>
              <a:rPr lang="en-US" sz="2400" dirty="0"/>
              <a:t>Review data and make corrections or update information where necessary</a:t>
            </a:r>
          </a:p>
        </p:txBody>
      </p:sp>
    </p:spTree>
    <p:custDataLst>
      <p:tags r:id="rId1"/>
    </p:custDataLst>
    <p:extLst>
      <p:ext uri="{BB962C8B-B14F-4D97-AF65-F5344CB8AC3E}">
        <p14:creationId xmlns:p14="http://schemas.microsoft.com/office/powerpoint/2010/main" val="95449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31595B-9C08-4E08-8B9B-82269572FFE3}"/>
              </a:ext>
            </a:extLst>
          </p:cNvPr>
          <p:cNvPicPr>
            <a:picLocks noChangeAspect="1"/>
          </p:cNvPicPr>
          <p:nvPr/>
        </p:nvPicPr>
        <p:blipFill>
          <a:blip r:embed="rId4"/>
          <a:stretch>
            <a:fillRect/>
          </a:stretch>
        </p:blipFill>
        <p:spPr>
          <a:xfrm>
            <a:off x="9308559" y="3508058"/>
            <a:ext cx="2577150" cy="3222942"/>
          </a:xfrm>
          <a:prstGeom prst="rect">
            <a:avLst/>
          </a:prstGeom>
          <a:ln>
            <a:solidFill>
              <a:schemeClr val="tx1"/>
            </a:solidFill>
          </a:ln>
        </p:spPr>
      </p:pic>
      <p:pic>
        <p:nvPicPr>
          <p:cNvPr id="6" name="Picture 5">
            <a:extLst>
              <a:ext uri="{FF2B5EF4-FFF2-40B4-BE49-F238E27FC236}">
                <a16:creationId xmlns:a16="http://schemas.microsoft.com/office/drawing/2014/main" id="{3C9782CA-A2FB-4AEA-9963-017509D64DED}"/>
              </a:ext>
            </a:extLst>
          </p:cNvPr>
          <p:cNvPicPr>
            <a:picLocks noChangeAspect="1"/>
          </p:cNvPicPr>
          <p:nvPr/>
        </p:nvPicPr>
        <p:blipFill>
          <a:blip r:embed="rId5"/>
          <a:stretch>
            <a:fillRect/>
          </a:stretch>
        </p:blipFill>
        <p:spPr>
          <a:xfrm>
            <a:off x="990600" y="1468339"/>
            <a:ext cx="8317958" cy="1960661"/>
          </a:xfrm>
          <a:prstGeom prst="rect">
            <a:avLst/>
          </a:prstGeom>
          <a:ln>
            <a:solidFill>
              <a:schemeClr val="tx1"/>
            </a:solidFill>
          </a:ln>
        </p:spPr>
      </p:pic>
      <p:sp>
        <p:nvSpPr>
          <p:cNvPr id="2" name="Title 1">
            <a:extLst>
              <a:ext uri="{FF2B5EF4-FFF2-40B4-BE49-F238E27FC236}">
                <a16:creationId xmlns:a16="http://schemas.microsoft.com/office/drawing/2014/main" id="{FFE37B36-464A-407C-AD5D-8E74E117778E}"/>
              </a:ext>
            </a:extLst>
          </p:cNvPr>
          <p:cNvSpPr>
            <a:spLocks noGrp="1"/>
          </p:cNvSpPr>
          <p:nvPr>
            <p:ph type="title"/>
          </p:nvPr>
        </p:nvSpPr>
        <p:spPr>
          <a:xfrm>
            <a:off x="381000" y="190989"/>
            <a:ext cx="10820400" cy="1280890"/>
          </a:xfrm>
        </p:spPr>
        <p:txBody>
          <a:bodyPr>
            <a:normAutofit/>
          </a:bodyPr>
          <a:lstStyle/>
          <a:p>
            <a:r>
              <a:rPr lang="en-US" sz="4000" b="1" dirty="0"/>
              <a:t>NC WIC Information Update - REMINDER</a:t>
            </a:r>
          </a:p>
        </p:txBody>
      </p:sp>
      <p:sp>
        <p:nvSpPr>
          <p:cNvPr id="4" name="Content Placeholder 3">
            <a:extLst>
              <a:ext uri="{FF2B5EF4-FFF2-40B4-BE49-F238E27FC236}">
                <a16:creationId xmlns:a16="http://schemas.microsoft.com/office/drawing/2014/main" id="{7107AE57-EB9A-4581-A3E8-C3178DA9EE54}"/>
              </a:ext>
            </a:extLst>
          </p:cNvPr>
          <p:cNvSpPr>
            <a:spLocks noGrp="1"/>
          </p:cNvSpPr>
          <p:nvPr>
            <p:ph sz="half" idx="1"/>
          </p:nvPr>
        </p:nvSpPr>
        <p:spPr>
          <a:xfrm>
            <a:off x="1143000" y="3886200"/>
            <a:ext cx="6781800" cy="2347690"/>
          </a:xfrm>
        </p:spPr>
        <p:txBody>
          <a:bodyPr>
            <a:normAutofit/>
          </a:bodyPr>
          <a:lstStyle/>
          <a:p>
            <a:r>
              <a:rPr lang="en-US" sz="2400" dirty="0"/>
              <a:t>Business Integrity and Signature</a:t>
            </a:r>
          </a:p>
          <a:p>
            <a:r>
              <a:rPr lang="en-US" sz="2400" dirty="0"/>
              <a:t>Question must be read and answered</a:t>
            </a:r>
          </a:p>
          <a:p>
            <a:r>
              <a:rPr lang="en-US" sz="2400" dirty="0"/>
              <a:t>Must only be signed and dated by an owner or officer (no managers)</a:t>
            </a:r>
          </a:p>
        </p:txBody>
      </p:sp>
      <p:sp>
        <p:nvSpPr>
          <p:cNvPr id="7" name="Rectangle 6">
            <a:extLst>
              <a:ext uri="{FF2B5EF4-FFF2-40B4-BE49-F238E27FC236}">
                <a16:creationId xmlns:a16="http://schemas.microsoft.com/office/drawing/2014/main" id="{42662B99-E942-4AF6-88B1-067A5953BB3B}"/>
              </a:ext>
            </a:extLst>
          </p:cNvPr>
          <p:cNvSpPr/>
          <p:nvPr/>
        </p:nvSpPr>
        <p:spPr>
          <a:xfrm>
            <a:off x="9308560" y="6172200"/>
            <a:ext cx="2577149" cy="533400"/>
          </a:xfrm>
          <a:prstGeom prst="rect">
            <a:avLst/>
          </a:prstGeom>
          <a:solidFill>
            <a:srgbClr val="89C01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Triangle 75">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B691EF-9585-456E-A4B1-FD8585C203D6}"/>
              </a:ext>
            </a:extLst>
          </p:cNvPr>
          <p:cNvSpPr>
            <a:spLocks noGrp="1"/>
          </p:cNvSpPr>
          <p:nvPr>
            <p:ph type="title"/>
          </p:nvPr>
        </p:nvSpPr>
        <p:spPr>
          <a:xfrm>
            <a:off x="6889832" y="869320"/>
            <a:ext cx="4218138" cy="1597228"/>
          </a:xfrm>
        </p:spPr>
        <p:txBody>
          <a:bodyPr vert="horz" lIns="91440" tIns="45720" rIns="91440" bIns="45720" rtlCol="0" anchor="ctr">
            <a:normAutofit/>
          </a:bodyPr>
          <a:lstStyle/>
          <a:p>
            <a:r>
              <a:rPr lang="en-US" sz="5400" b="1" kern="1200" dirty="0" err="1">
                <a:solidFill>
                  <a:schemeClr val="tx1"/>
                </a:solidFill>
                <a:latin typeface="+mj-lt"/>
                <a:ea typeface="+mj-ea"/>
                <a:cs typeface="+mj-cs"/>
              </a:rPr>
              <a:t>eWIC</a:t>
            </a:r>
            <a:r>
              <a:rPr lang="en-US" sz="5400" b="1" kern="1200" dirty="0">
                <a:solidFill>
                  <a:schemeClr val="tx1"/>
                </a:solidFill>
                <a:latin typeface="+mj-lt"/>
                <a:ea typeface="+mj-ea"/>
                <a:cs typeface="+mj-cs"/>
              </a:rPr>
              <a:t> Update</a:t>
            </a:r>
          </a:p>
        </p:txBody>
      </p:sp>
      <p:sp>
        <p:nvSpPr>
          <p:cNvPr id="3" name="Content Placeholder 2">
            <a:extLst>
              <a:ext uri="{FF2B5EF4-FFF2-40B4-BE49-F238E27FC236}">
                <a16:creationId xmlns:a16="http://schemas.microsoft.com/office/drawing/2014/main" id="{2C4AD00D-B449-4F8C-91D3-496358A64426}"/>
              </a:ext>
            </a:extLst>
          </p:cNvPr>
          <p:cNvSpPr>
            <a:spLocks noGrp="1"/>
          </p:cNvSpPr>
          <p:nvPr>
            <p:ph sz="half" idx="1"/>
          </p:nvPr>
        </p:nvSpPr>
        <p:spPr>
          <a:xfrm>
            <a:off x="6889832" y="2286000"/>
            <a:ext cx="4311568" cy="3945157"/>
          </a:xfrm>
        </p:spPr>
        <p:txBody>
          <a:bodyPr vert="horz" lIns="91440" tIns="45720" rIns="91440" bIns="45720" rtlCol="0" anchor="t">
            <a:normAutofit fontScale="92500" lnSpcReduction="10000"/>
          </a:bodyPr>
          <a:lstStyle/>
          <a:p>
            <a:r>
              <a:rPr lang="en-US" sz="2200" dirty="0"/>
              <a:t>Updated information needed on vendor’s cash register system</a:t>
            </a:r>
          </a:p>
          <a:p>
            <a:r>
              <a:rPr lang="en-US" sz="2200" dirty="0"/>
              <a:t>Stand-beside device or integrated system</a:t>
            </a:r>
          </a:p>
          <a:p>
            <a:r>
              <a:rPr lang="en-US" sz="2200" dirty="0"/>
              <a:t>If integrated system:</a:t>
            </a:r>
          </a:p>
          <a:p>
            <a:pPr lvl="1">
              <a:buFont typeface="Wingdings" panose="05000000000000000000" pitchFamily="2" charset="2"/>
              <a:buChar char="ü"/>
            </a:pPr>
            <a:r>
              <a:rPr lang="en-US" sz="2200" dirty="0"/>
              <a:t>Point-of-sale provider</a:t>
            </a:r>
          </a:p>
          <a:p>
            <a:pPr lvl="1">
              <a:buFont typeface="Wingdings" panose="05000000000000000000" pitchFamily="2" charset="2"/>
              <a:buChar char="ü"/>
            </a:pPr>
            <a:r>
              <a:rPr lang="en-US" sz="2200" dirty="0"/>
              <a:t>Third-party processor</a:t>
            </a:r>
          </a:p>
          <a:p>
            <a:pPr lvl="1">
              <a:buFont typeface="Wingdings" panose="05000000000000000000" pitchFamily="2" charset="2"/>
              <a:buChar char="ü"/>
            </a:pPr>
            <a:r>
              <a:rPr lang="en-US" sz="2200" dirty="0"/>
              <a:t>Possible plans for upgrade; time frame</a:t>
            </a:r>
          </a:p>
          <a:p>
            <a:r>
              <a:rPr lang="en-US" sz="2200" dirty="0"/>
              <a:t>If stand-beside device:</a:t>
            </a:r>
          </a:p>
          <a:p>
            <a:pPr lvl="1">
              <a:buFont typeface="Wingdings" panose="05000000000000000000" pitchFamily="2" charset="2"/>
              <a:buChar char="ü"/>
            </a:pPr>
            <a:r>
              <a:rPr lang="en-US" sz="2200" dirty="0"/>
              <a:t>Possible plans for upgrading to an integrated system</a:t>
            </a:r>
            <a:endParaRPr lang="en-US" sz="1200" dirty="0"/>
          </a:p>
        </p:txBody>
      </p:sp>
      <p:grpSp>
        <p:nvGrpSpPr>
          <p:cNvPr id="6" name="Group 4">
            <a:extLst>
              <a:ext uri="{FF2B5EF4-FFF2-40B4-BE49-F238E27FC236}">
                <a16:creationId xmlns:a16="http://schemas.microsoft.com/office/drawing/2014/main" id="{BA315530-F175-4A3D-A45E-051AFB923DC1}"/>
              </a:ext>
            </a:extLst>
          </p:cNvPr>
          <p:cNvGrpSpPr>
            <a:grpSpLocks noChangeAspect="1"/>
          </p:cNvGrpSpPr>
          <p:nvPr/>
        </p:nvGrpSpPr>
        <p:grpSpPr bwMode="auto">
          <a:xfrm>
            <a:off x="1345332" y="623275"/>
            <a:ext cx="4029643" cy="5610478"/>
            <a:chOff x="2310" y="0"/>
            <a:chExt cx="3060" cy="4322"/>
          </a:xfrm>
        </p:grpSpPr>
        <p:sp>
          <p:nvSpPr>
            <p:cNvPr id="7" name="AutoShape 3">
              <a:extLst>
                <a:ext uri="{FF2B5EF4-FFF2-40B4-BE49-F238E27FC236}">
                  <a16:creationId xmlns:a16="http://schemas.microsoft.com/office/drawing/2014/main" id="{96E45BE6-344C-4B04-BFE6-10D1D86DDE25}"/>
                </a:ext>
              </a:extLst>
            </p:cNvPr>
            <p:cNvSpPr>
              <a:spLocks noChangeAspect="1" noChangeArrowheads="1" noTextEdit="1"/>
            </p:cNvSpPr>
            <p:nvPr/>
          </p:nvSpPr>
          <p:spPr bwMode="auto">
            <a:xfrm>
              <a:off x="2310" y="0"/>
              <a:ext cx="3058" cy="432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Graphical user interface, text, application, email&#10;&#10;Description automatically generated">
              <a:extLst>
                <a:ext uri="{FF2B5EF4-FFF2-40B4-BE49-F238E27FC236}">
                  <a16:creationId xmlns:a16="http://schemas.microsoft.com/office/drawing/2014/main" id="{544EE334-C46D-4E4F-A129-990C931E48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0" y="0"/>
              <a:ext cx="3060" cy="432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33224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0EDD6-E260-4D0D-B6ED-50AE13B7C788}"/>
              </a:ext>
            </a:extLst>
          </p:cNvPr>
          <p:cNvSpPr>
            <a:spLocks noGrp="1"/>
          </p:cNvSpPr>
          <p:nvPr>
            <p:ph type="title"/>
          </p:nvPr>
        </p:nvSpPr>
        <p:spPr>
          <a:xfrm>
            <a:off x="1285240" y="1050595"/>
            <a:ext cx="8074815" cy="1618489"/>
          </a:xfrm>
        </p:spPr>
        <p:txBody>
          <a:bodyPr vert="horz" lIns="91440" tIns="45720" rIns="91440" bIns="45720" rtlCol="0" anchor="ctr">
            <a:normAutofit/>
          </a:bodyPr>
          <a:lstStyle/>
          <a:p>
            <a:r>
              <a:rPr lang="en-US" sz="6100" b="1" kern="1200" dirty="0" err="1">
                <a:solidFill>
                  <a:schemeClr val="tx1"/>
                </a:solidFill>
                <a:latin typeface="+mj-lt"/>
                <a:ea typeface="+mj-ea"/>
                <a:cs typeface="+mj-cs"/>
              </a:rPr>
              <a:t>eWIC</a:t>
            </a:r>
            <a:r>
              <a:rPr lang="en-US" sz="6100" b="1" kern="1200" dirty="0">
                <a:solidFill>
                  <a:schemeClr val="tx1"/>
                </a:solidFill>
                <a:latin typeface="+mj-lt"/>
                <a:ea typeface="+mj-ea"/>
                <a:cs typeface="+mj-cs"/>
              </a:rPr>
              <a:t> Update continued</a:t>
            </a:r>
          </a:p>
        </p:txBody>
      </p:sp>
      <p:sp>
        <p:nvSpPr>
          <p:cNvPr id="3" name="Content Placeholder 2">
            <a:extLst>
              <a:ext uri="{FF2B5EF4-FFF2-40B4-BE49-F238E27FC236}">
                <a16:creationId xmlns:a16="http://schemas.microsoft.com/office/drawing/2014/main" id="{F46B9CC4-7F5E-485F-A7C4-11595672D526}"/>
              </a:ext>
            </a:extLst>
          </p:cNvPr>
          <p:cNvSpPr>
            <a:spLocks noGrp="1"/>
          </p:cNvSpPr>
          <p:nvPr>
            <p:ph sz="half" idx="1"/>
          </p:nvPr>
        </p:nvSpPr>
        <p:spPr>
          <a:xfrm>
            <a:off x="1285239" y="2970829"/>
            <a:ext cx="8925561" cy="2836576"/>
          </a:xfrm>
        </p:spPr>
        <p:txBody>
          <a:bodyPr vert="horz" lIns="91440" tIns="45720" rIns="91440" bIns="45720" rtlCol="0" anchor="t">
            <a:normAutofit/>
          </a:bodyPr>
          <a:lstStyle/>
          <a:p>
            <a:pPr marL="0"/>
            <a:r>
              <a:rPr lang="en-US" sz="3200" b="1" dirty="0"/>
              <a:t>Why Is This Form Needed?</a:t>
            </a:r>
          </a:p>
          <a:p>
            <a:pPr marL="0"/>
            <a:endParaRPr lang="en-US" sz="3200" b="1" dirty="0"/>
          </a:p>
          <a:p>
            <a:r>
              <a:rPr lang="en-US" sz="3200" dirty="0"/>
              <a:t>Comply with the Electronic Benefit Transfer (EBT) provisions in the Terms of Vendor Agreement</a:t>
            </a:r>
          </a:p>
          <a:p>
            <a:pPr marL="731370" lvl="2" indent="-457200">
              <a:buFont typeface="Courier New" panose="02070309020205020404" pitchFamily="49" charset="0"/>
              <a:buChar char="o"/>
            </a:pPr>
            <a:r>
              <a:rPr lang="en-US" sz="3200" dirty="0"/>
              <a:t>Section I, Number 18(e)</a:t>
            </a:r>
          </a:p>
          <a:p>
            <a:pPr marL="0"/>
            <a:endParaRPr lang="en-US" sz="2400" dirty="0"/>
          </a:p>
        </p:txBody>
      </p:sp>
    </p:spTree>
    <p:custDataLst>
      <p:tags r:id="rId1"/>
    </p:custDataLst>
    <p:extLst>
      <p:ext uri="{BB962C8B-B14F-4D97-AF65-F5344CB8AC3E}">
        <p14:creationId xmlns:p14="http://schemas.microsoft.com/office/powerpoint/2010/main" val="154033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p:cNvSpPr>
            <a:spLocks noGrp="1" noChangeArrowheads="1"/>
          </p:cNvSpPr>
          <p:nvPr>
            <p:ph type="title"/>
          </p:nvPr>
        </p:nvSpPr>
        <p:spPr>
          <a:xfrm>
            <a:off x="1101992" y="517161"/>
            <a:ext cx="9984615" cy="1597228"/>
          </a:xfrm>
        </p:spPr>
        <p:txBody>
          <a:bodyPr vert="horz" lIns="91440" tIns="45720" rIns="91440" bIns="45720" rtlCol="0" anchor="ctr">
            <a:normAutofit/>
          </a:bodyPr>
          <a:lstStyle/>
          <a:p>
            <a:pPr>
              <a:defRPr/>
            </a:pPr>
            <a:r>
              <a:rPr lang="en-US" sz="5500" b="1" kern="1200" dirty="0">
                <a:solidFill>
                  <a:schemeClr val="tx1"/>
                </a:solidFill>
                <a:latin typeface="+mj-lt"/>
                <a:ea typeface="+mj-ea"/>
                <a:cs typeface="+mj-cs"/>
              </a:rPr>
              <a:t>Verification of Attendance Form</a:t>
            </a:r>
          </a:p>
        </p:txBody>
      </p:sp>
      <p:pic>
        <p:nvPicPr>
          <p:cNvPr id="3" name="Picture 2" descr="Text&#10;&#10;Description automatically generated">
            <a:extLst>
              <a:ext uri="{FF2B5EF4-FFF2-40B4-BE49-F238E27FC236}">
                <a16:creationId xmlns:a16="http://schemas.microsoft.com/office/drawing/2014/main" id="{2C827866-AB4C-4C58-BEF6-5865BB69B8BB}"/>
              </a:ext>
            </a:extLst>
          </p:cNvPr>
          <p:cNvPicPr>
            <a:picLocks noChangeAspect="1"/>
          </p:cNvPicPr>
          <p:nvPr/>
        </p:nvPicPr>
        <p:blipFill>
          <a:blip r:embed="rId4"/>
          <a:stretch>
            <a:fillRect/>
          </a:stretch>
        </p:blipFill>
        <p:spPr>
          <a:xfrm>
            <a:off x="1101991" y="1752600"/>
            <a:ext cx="3560505" cy="4276884"/>
          </a:xfrm>
          <a:prstGeom prst="rect">
            <a:avLst/>
          </a:prstGeom>
          <a:ln w="12700">
            <a:solidFill>
              <a:schemeClr val="tx1"/>
            </a:solidFill>
          </a:ln>
        </p:spPr>
      </p:pic>
      <p:sp>
        <p:nvSpPr>
          <p:cNvPr id="25603" name="Rectangle 5"/>
          <p:cNvSpPr>
            <a:spLocks noGrp="1" noChangeArrowheads="1"/>
          </p:cNvSpPr>
          <p:nvPr>
            <p:ph sz="half" idx="1"/>
          </p:nvPr>
        </p:nvSpPr>
        <p:spPr>
          <a:xfrm>
            <a:off x="5071306" y="2114389"/>
            <a:ext cx="6015302" cy="3829211"/>
          </a:xfrm>
        </p:spPr>
        <p:txBody>
          <a:bodyPr vert="horz" lIns="91440" tIns="45720" rIns="91440" bIns="45720" rtlCol="0" anchor="t">
            <a:normAutofit/>
          </a:bodyPr>
          <a:lstStyle/>
          <a:p>
            <a:r>
              <a:rPr lang="en-US" dirty="0"/>
              <a:t>Vendors must check off ALL items they receive in their training packets </a:t>
            </a:r>
          </a:p>
          <a:p>
            <a:r>
              <a:rPr lang="en-US" dirty="0"/>
              <a:t>Vendor number must be documented on the form</a:t>
            </a:r>
          </a:p>
          <a:p>
            <a:r>
              <a:rPr lang="en-US" dirty="0"/>
              <a:t>Signature of the vendor owner/ representative reviewing training ensures the receipt of forms, manual and training materials</a:t>
            </a:r>
          </a:p>
        </p:txBody>
      </p:sp>
    </p:spTree>
    <p:custDataLst>
      <p:tags r:id="rId1"/>
    </p:custDataLst>
    <p:extLst>
      <p:ext uri="{BB962C8B-B14F-4D97-AF65-F5344CB8AC3E}">
        <p14:creationId xmlns:p14="http://schemas.microsoft.com/office/powerpoint/2010/main" val="344713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6" name="Rectangle 2"/>
          <p:cNvSpPr>
            <a:spLocks noGrp="1" noChangeArrowheads="1"/>
          </p:cNvSpPr>
          <p:nvPr>
            <p:ph type="title"/>
            <p:custDataLst>
              <p:tags r:id="rId2"/>
            </p:custDataLst>
          </p:nvPr>
        </p:nvSpPr>
        <p:spPr>
          <a:xfrm>
            <a:off x="1285239" y="511784"/>
            <a:ext cx="8074815" cy="1618489"/>
          </a:xfrm>
        </p:spPr>
        <p:txBody>
          <a:bodyPr anchor="ctr">
            <a:normAutofit/>
          </a:bodyPr>
          <a:lstStyle/>
          <a:p>
            <a:pPr eaLnBrk="1" hangingPunct="1"/>
            <a:r>
              <a:rPr lang="en-US" sz="5000" u="none" dirty="0">
                <a:effectLst/>
                <a:latin typeface="Constantia" panose="02030602050306030303" pitchFamily="18" charset="0"/>
                <a:ea typeface="Tahoma" pitchFamily="34" charset="0"/>
                <a:cs typeface="Tahoma" pitchFamily="34" charset="0"/>
              </a:rPr>
              <a:t> </a:t>
            </a:r>
            <a:r>
              <a:rPr lang="en-US" sz="5000" b="1" dirty="0">
                <a:ea typeface="Tahoma" pitchFamily="34" charset="0"/>
                <a:cs typeface="Tahoma" pitchFamily="34" charset="0"/>
              </a:rPr>
              <a:t>Required Forms Reminders!</a:t>
            </a:r>
          </a:p>
        </p:txBody>
      </p:sp>
      <p:sp>
        <p:nvSpPr>
          <p:cNvPr id="93187" name="Rectangle 3"/>
          <p:cNvSpPr>
            <a:spLocks noGrp="1" noChangeArrowheads="1"/>
          </p:cNvSpPr>
          <p:nvPr>
            <p:ph idx="1"/>
            <p:custDataLst>
              <p:tags r:id="rId3"/>
            </p:custDataLst>
          </p:nvPr>
        </p:nvSpPr>
        <p:spPr>
          <a:xfrm>
            <a:off x="1143000" y="1971235"/>
            <a:ext cx="9458960" cy="3778035"/>
          </a:xfrm>
        </p:spPr>
        <p:txBody>
          <a:bodyPr anchor="t">
            <a:normAutofit lnSpcReduction="10000"/>
          </a:bodyPr>
          <a:lstStyle/>
          <a:p>
            <a:r>
              <a:rPr lang="en-US" sz="2400" dirty="0"/>
              <a:t>All required forms must be completed, dated and </a:t>
            </a:r>
            <a:r>
              <a:rPr lang="en-US" sz="2400" b="1" dirty="0"/>
              <a:t>returned</a:t>
            </a:r>
            <a:r>
              <a:rPr lang="en-US" sz="2400" dirty="0"/>
              <a:t> to the Vendor Coordinator at your Local WIC Agency, by the date the Vendor Coordinator has provided</a:t>
            </a:r>
          </a:p>
          <a:p>
            <a:pPr eaLnBrk="1" hangingPunct="1"/>
            <a:r>
              <a:rPr lang="en-US" sz="2400" dirty="0">
                <a:ea typeface="Tahoma" pitchFamily="34" charset="0"/>
                <a:cs typeface="Tahoma" pitchFamily="34" charset="0"/>
              </a:rPr>
              <a:t>Be complete and accurate</a:t>
            </a:r>
          </a:p>
          <a:p>
            <a:pPr eaLnBrk="1" hangingPunct="1"/>
            <a:r>
              <a:rPr lang="en-US" sz="2400" dirty="0">
                <a:ea typeface="Tahoma" pitchFamily="34" charset="0"/>
                <a:cs typeface="Tahoma" pitchFamily="34" charset="0"/>
              </a:rPr>
              <a:t>Vendor number, store name must be the same on each form</a:t>
            </a:r>
          </a:p>
          <a:p>
            <a:pPr eaLnBrk="1" hangingPunct="1"/>
            <a:r>
              <a:rPr lang="en-US" sz="2400" dirty="0">
                <a:ea typeface="Tahoma" pitchFamily="34" charset="0"/>
                <a:cs typeface="Tahoma" pitchFamily="34" charset="0"/>
              </a:rPr>
              <a:t>Only an owner or officer can sign the Information Update form</a:t>
            </a:r>
          </a:p>
          <a:p>
            <a:pPr lvl="1">
              <a:buFont typeface="Wingdings" panose="05000000000000000000" pitchFamily="2" charset="2"/>
              <a:buChar char="ü"/>
            </a:pPr>
            <a:r>
              <a:rPr lang="en-US" i="1" dirty="0">
                <a:ea typeface="Tahoma" pitchFamily="34" charset="0"/>
                <a:cs typeface="Tahoma" pitchFamily="34" charset="0"/>
              </a:rPr>
              <a:t>Completed by Non-corporate contract vendors only</a:t>
            </a:r>
          </a:p>
          <a:p>
            <a:pPr lvl="1">
              <a:buFont typeface="Wingdings" panose="05000000000000000000" pitchFamily="2" charset="2"/>
              <a:buChar char="ü"/>
            </a:pPr>
            <a:r>
              <a:rPr lang="en-US" dirty="0">
                <a:ea typeface="Tahoma" pitchFamily="34" charset="0"/>
                <a:cs typeface="Tahoma" pitchFamily="34" charset="0"/>
              </a:rPr>
              <a:t>If store is Incorporated or an LLC, the store must forward the form to corporate office for signature</a:t>
            </a:r>
          </a:p>
          <a:p>
            <a:r>
              <a:rPr lang="en-US" sz="2400" dirty="0">
                <a:ea typeface="Tahoma" pitchFamily="34" charset="0"/>
                <a:cs typeface="Tahoma" pitchFamily="34" charset="0"/>
              </a:rPr>
              <a:t>Call your Local WIC Agency, if you have questions</a:t>
            </a:r>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84879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6" name="Rectangle 2"/>
          <p:cNvSpPr>
            <a:spLocks noGrp="1" noChangeArrowheads="1"/>
          </p:cNvSpPr>
          <p:nvPr>
            <p:ph type="title"/>
            <p:custDataLst>
              <p:tags r:id="rId2"/>
            </p:custDataLst>
          </p:nvPr>
        </p:nvSpPr>
        <p:spPr>
          <a:xfrm>
            <a:off x="1285239" y="511784"/>
            <a:ext cx="8074815" cy="1618489"/>
          </a:xfrm>
        </p:spPr>
        <p:txBody>
          <a:bodyPr anchor="ctr">
            <a:normAutofit/>
          </a:bodyPr>
          <a:lstStyle/>
          <a:p>
            <a:pPr eaLnBrk="1" hangingPunct="1"/>
            <a:r>
              <a:rPr lang="en-US" sz="5000" u="none" dirty="0">
                <a:effectLst/>
                <a:latin typeface="Constantia" panose="02030602050306030303" pitchFamily="18" charset="0"/>
                <a:ea typeface="Tahoma" pitchFamily="34" charset="0"/>
                <a:cs typeface="Tahoma" pitchFamily="34" charset="0"/>
              </a:rPr>
              <a:t> </a:t>
            </a:r>
            <a:r>
              <a:rPr lang="en-US" sz="5000" b="1" dirty="0">
                <a:ea typeface="Tahoma" pitchFamily="34" charset="0"/>
                <a:cs typeface="Tahoma" pitchFamily="34" charset="0"/>
              </a:rPr>
              <a:t>WIC Shelf Tags</a:t>
            </a:r>
          </a:p>
        </p:txBody>
      </p:sp>
      <p:sp>
        <p:nvSpPr>
          <p:cNvPr id="93187" name="Rectangle 3"/>
          <p:cNvSpPr>
            <a:spLocks noGrp="1" noChangeArrowheads="1"/>
          </p:cNvSpPr>
          <p:nvPr>
            <p:ph idx="1"/>
            <p:custDataLst>
              <p:tags r:id="rId3"/>
            </p:custDataLst>
          </p:nvPr>
        </p:nvSpPr>
        <p:spPr>
          <a:xfrm>
            <a:off x="1143000" y="1971235"/>
            <a:ext cx="9458960" cy="3778035"/>
          </a:xfrm>
        </p:spPr>
        <p:txBody>
          <a:bodyPr anchor="t">
            <a:normAutofit/>
          </a:bodyPr>
          <a:lstStyle/>
          <a:p>
            <a:r>
              <a:rPr lang="en-US" sz="2400" dirty="0">
                <a:solidFill>
                  <a:prstClr val="black"/>
                </a:solidFill>
              </a:rPr>
              <a:t>Identify WIC-approved foods in your store</a:t>
            </a:r>
          </a:p>
          <a:p>
            <a:pPr lvl="1"/>
            <a:r>
              <a:rPr lang="en-US" sz="2400" dirty="0">
                <a:solidFill>
                  <a:prstClr val="black"/>
                </a:solidFill>
              </a:rPr>
              <a:t>Decreases confusion for WIC customers  when selecting food items</a:t>
            </a:r>
          </a:p>
          <a:p>
            <a:r>
              <a:rPr lang="en-US" sz="2400" dirty="0">
                <a:solidFill>
                  <a:prstClr val="black"/>
                </a:solidFill>
              </a:rPr>
              <a:t>For vendors that do not have shelf     tags that include WIC information already</a:t>
            </a:r>
          </a:p>
          <a:p>
            <a:r>
              <a:rPr lang="en-US" sz="2400" dirty="0">
                <a:solidFill>
                  <a:prstClr val="black"/>
                </a:solidFill>
              </a:rPr>
              <a:t>Sent to vendors by mail last year </a:t>
            </a:r>
          </a:p>
          <a:p>
            <a:pPr lvl="1">
              <a:buFont typeface="Wingdings" panose="05000000000000000000" pitchFamily="2" charset="2"/>
              <a:buChar char="ü"/>
            </a:pPr>
            <a:r>
              <a:rPr lang="en-US" sz="2400" dirty="0">
                <a:solidFill>
                  <a:prstClr val="black"/>
                </a:solidFill>
              </a:rPr>
              <a:t>Can request additional shelf tags, if needed, from your Local WIC Agency</a:t>
            </a:r>
          </a:p>
          <a:p>
            <a:r>
              <a:rPr lang="en-US" sz="2400" dirty="0">
                <a:solidFill>
                  <a:prstClr val="black"/>
                </a:solidFill>
              </a:rPr>
              <a:t>Highly recommended, but not required</a:t>
            </a:r>
          </a:p>
        </p:txBody>
      </p:sp>
    </p:spTree>
    <p:custDataLst>
      <p:tags r:id="rId1"/>
    </p:custDataLst>
    <p:extLst>
      <p:ext uri="{BB962C8B-B14F-4D97-AF65-F5344CB8AC3E}">
        <p14:creationId xmlns:p14="http://schemas.microsoft.com/office/powerpoint/2010/main" val="219566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4544742" y="1581326"/>
            <a:ext cx="6705067" cy="3779568"/>
          </a:xfrm>
        </p:spPr>
        <p:txBody>
          <a:bodyPr vert="horz" lIns="91440" tIns="45720" rIns="91440" bIns="45720" rtlCol="0" anchor="ctr">
            <a:normAutofit/>
          </a:bodyPr>
          <a:lstStyle/>
          <a:p>
            <a:r>
              <a:rPr lang="en-US" sz="9600" kern="1200" dirty="0">
                <a:solidFill>
                  <a:schemeClr val="tx1"/>
                </a:solidFill>
                <a:latin typeface="+mj-lt"/>
                <a:ea typeface="+mj-ea"/>
                <a:cs typeface="+mj-cs"/>
              </a:rPr>
              <a:t>Questions</a:t>
            </a:r>
          </a:p>
        </p:txBody>
      </p:sp>
      <p:cxnSp>
        <p:nvCxnSpPr>
          <p:cNvPr id="15" name="Straight Connector 14">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2238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FFDA0-A0D0-4AA4-BB02-E11B7BA5069C}"/>
              </a:ext>
            </a:extLst>
          </p:cNvPr>
          <p:cNvSpPr>
            <a:spLocks noGrp="1"/>
          </p:cNvSpPr>
          <p:nvPr>
            <p:ph type="title"/>
            <p:custDataLst>
              <p:tags r:id="rId2"/>
            </p:custDataLst>
          </p:nvPr>
        </p:nvSpPr>
        <p:spPr>
          <a:xfrm>
            <a:off x="171463" y="585783"/>
            <a:ext cx="11849074" cy="1229786"/>
          </a:xfrm>
        </p:spPr>
        <p:txBody>
          <a:bodyPr>
            <a:normAutofit fontScale="90000"/>
          </a:bodyPr>
          <a:lstStyle/>
          <a:p>
            <a:pPr algn="ctr"/>
            <a:r>
              <a:rPr lang="en-US" sz="4399" b="1" dirty="0">
                <a:solidFill>
                  <a:schemeClr val="tx1"/>
                </a:solidFill>
              </a:rPr>
              <a:t>Assurance of Civil Rights Compliance</a:t>
            </a:r>
            <a:br>
              <a:rPr lang="en-US" dirty="0"/>
            </a:br>
            <a:endParaRPr lang="en-US" dirty="0"/>
          </a:p>
        </p:txBody>
      </p:sp>
      <p:sp>
        <p:nvSpPr>
          <p:cNvPr id="4" name="Content Placeholder 5">
            <a:extLst>
              <a:ext uri="{FF2B5EF4-FFF2-40B4-BE49-F238E27FC236}">
                <a16:creationId xmlns:a16="http://schemas.microsoft.com/office/drawing/2014/main" id="{82C88F45-DE27-4C71-8B90-032BB7D2D074}"/>
              </a:ext>
            </a:extLst>
          </p:cNvPr>
          <p:cNvSpPr>
            <a:spLocks noGrp="1"/>
          </p:cNvSpPr>
          <p:nvPr>
            <p:ph idx="1"/>
            <p:custDataLst>
              <p:tags r:id="rId3"/>
            </p:custDataLst>
          </p:nvPr>
        </p:nvSpPr>
        <p:spPr>
          <a:xfrm>
            <a:off x="762000" y="1524000"/>
            <a:ext cx="10744200" cy="5029200"/>
          </a:xfrm>
        </p:spPr>
        <p:txBody>
          <a:bodyPr>
            <a:normAutofit fontScale="92500" lnSpcReduction="20000"/>
          </a:bodyPr>
          <a:lstStyle/>
          <a:p>
            <a:pPr marL="0" marR="0" indent="0">
              <a:lnSpc>
                <a:spcPct val="107000"/>
              </a:lnSpc>
              <a:spcBef>
                <a:spcPts val="0"/>
              </a:spcBef>
              <a:spcAft>
                <a:spcPts val="0"/>
              </a:spcAft>
              <a:buNone/>
            </a:pPr>
            <a:r>
              <a:rPr lang="en-US" sz="1300" b="1" dirty="0"/>
              <a:t> </a:t>
            </a:r>
            <a:r>
              <a:rPr lang="en-US" sz="1600" dirty="0">
                <a:effectLst/>
                <a:ea typeface="Calibri" panose="020F0502020204030204" pitchFamily="34" charset="0"/>
                <a:cs typeface="Times New Roman" panose="02020603050405020304" pitchFamily="18" charset="0"/>
              </a:rPr>
              <a:t>The vendor hereby agrees that it will comply with Title VI of the Civil Rights Act of 1964 (42 U.S.C. 2000d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Title IX of the Education Amendments of 1972 (20 U.S.C. 1681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Section 504 of the Rehabilitation Act of 1973 (29 U.S.C. 794); the Age Discrimination Act of 1975 (42 U.S.C. 6101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Title II and Title III of the Americans with Disabilities Act (ADA) of 1990, as amended by the ADA Amendment Act of 2008 (42 U.S.C. 12131-12189) and as implemented by Department of Justice regulations at 28 CFR Parts 35 and 36; Executive Order 13166, "Improving Access to Services for Persons with Limited English Proficiency" (August 11, 2000); all provisions required by the implementing regulations of the U.S. Department of Agriculture (7 CFR Part 15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and FNS directives and guidelines to the effect that no person shall, on the ground of race, color, national origin, age, sex, or disability, be excluded from participation in, be denied the benefits of, or otherwise be subjected to discrimination under any program or activity for which the agency receives Federal financial assistance from FNS; and hereby gives assurance that it will immediately take measures necessary to effectuate this agreement.</a:t>
            </a:r>
          </a:p>
          <a:p>
            <a:pPr marL="0" marR="0" indent="0">
              <a:lnSpc>
                <a:spcPct val="107000"/>
              </a:lnSpc>
              <a:spcBef>
                <a:spcPts val="0"/>
              </a:spcBef>
              <a:spcAft>
                <a:spcPts val="0"/>
              </a:spcAft>
              <a:buNone/>
            </a:pPr>
            <a:endParaRPr lang="en-US" sz="16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a:t>
            </a:r>
          </a:p>
          <a:p>
            <a:pPr marL="0" marR="0" indent="0">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This assurance is binding on the vendor, its successors, transferees, and assignees as long as it receives assistance or retains possession of any assistance from the Department. The person or persons whose signatures appear below are authorized to sign this assurance on the behalf of the vendor.</a:t>
            </a:r>
          </a:p>
        </p:txBody>
      </p:sp>
    </p:spTree>
    <p:custDataLst>
      <p:tags r:id="rId1"/>
    </p:custDataLst>
    <p:extLst>
      <p:ext uri="{BB962C8B-B14F-4D97-AF65-F5344CB8AC3E}">
        <p14:creationId xmlns:p14="http://schemas.microsoft.com/office/powerpoint/2010/main" val="20098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4"/>
          <p:cNvSpPr>
            <a:spLocks noGrp="1" noChangeArrowheads="1"/>
          </p:cNvSpPr>
          <p:nvPr>
            <p:ph type="title"/>
            <p:custDataLst>
              <p:tags r:id="rId2"/>
            </p:custDataLst>
          </p:nvPr>
        </p:nvSpPr>
        <p:spPr>
          <a:xfrm>
            <a:off x="1285240" y="1050595"/>
            <a:ext cx="8074815" cy="1618489"/>
          </a:xfrm>
        </p:spPr>
        <p:txBody>
          <a:bodyPr vert="horz" lIns="91440" tIns="45720" rIns="91440" bIns="45720" rtlCol="0" anchor="ctr">
            <a:normAutofit/>
          </a:bodyPr>
          <a:lstStyle/>
          <a:p>
            <a:pPr>
              <a:defRPr/>
            </a:pPr>
            <a:r>
              <a:rPr lang="en-US" sz="5600" b="1" kern="1200" dirty="0">
                <a:solidFill>
                  <a:schemeClr val="tx1"/>
                </a:solidFill>
                <a:latin typeface="+mj-lt"/>
                <a:ea typeface="+mj-ea"/>
                <a:cs typeface="+mj-cs"/>
              </a:rPr>
              <a:t>NTEs vs. Current Shelf Price</a:t>
            </a:r>
          </a:p>
        </p:txBody>
      </p:sp>
      <p:sp>
        <p:nvSpPr>
          <p:cNvPr id="26627" name="Rectangle 5"/>
          <p:cNvSpPr>
            <a:spLocks noGrp="1" noChangeArrowheads="1"/>
          </p:cNvSpPr>
          <p:nvPr>
            <p:ph sz="half" idx="1"/>
            <p:custDataLst>
              <p:tags r:id="rId3"/>
            </p:custDataLst>
          </p:nvPr>
        </p:nvSpPr>
        <p:spPr>
          <a:xfrm>
            <a:off x="1285240" y="2804551"/>
            <a:ext cx="8925560" cy="3200400"/>
          </a:xfrm>
        </p:spPr>
        <p:txBody>
          <a:bodyPr vert="horz" lIns="91440" tIns="45720" rIns="91440" bIns="45720" rtlCol="0" anchor="t">
            <a:normAutofit lnSpcReduction="10000"/>
          </a:bodyPr>
          <a:lstStyle/>
          <a:p>
            <a:pPr>
              <a:spcBef>
                <a:spcPct val="50000"/>
              </a:spcBef>
              <a:spcAft>
                <a:spcPts val="1200"/>
              </a:spcAft>
            </a:pPr>
            <a:r>
              <a:rPr lang="en-US" sz="2400" dirty="0"/>
              <a:t>Vendors </a:t>
            </a:r>
            <a:r>
              <a:rPr lang="en-US" sz="2400" b="1" dirty="0"/>
              <a:t>must </a:t>
            </a:r>
            <a:r>
              <a:rPr lang="en-US" sz="2400" dirty="0"/>
              <a:t>charge current shelf price</a:t>
            </a:r>
          </a:p>
          <a:p>
            <a:pPr>
              <a:spcBef>
                <a:spcPct val="50000"/>
              </a:spcBef>
              <a:spcAft>
                <a:spcPts val="1200"/>
              </a:spcAft>
            </a:pPr>
            <a:r>
              <a:rPr lang="en-US" sz="2400" dirty="0"/>
              <a:t>Vendors </a:t>
            </a:r>
            <a:r>
              <a:rPr lang="en-US" sz="2400" b="1" dirty="0"/>
              <a:t>DO NOT</a:t>
            </a:r>
            <a:r>
              <a:rPr lang="en-US" sz="2400" dirty="0"/>
              <a:t> have to charge the NTE</a:t>
            </a:r>
          </a:p>
          <a:p>
            <a:pPr>
              <a:spcBef>
                <a:spcPct val="50000"/>
              </a:spcBef>
              <a:spcAft>
                <a:spcPts val="1200"/>
              </a:spcAft>
            </a:pPr>
            <a:r>
              <a:rPr lang="en-US" sz="2400" dirty="0"/>
              <a:t>Charges for WIC transactions must be less than or equal to charges to regular customers</a:t>
            </a:r>
          </a:p>
          <a:p>
            <a:pPr>
              <a:spcBef>
                <a:spcPts val="0"/>
              </a:spcBef>
              <a:spcAft>
                <a:spcPts val="1200"/>
              </a:spcAft>
            </a:pPr>
            <a:r>
              <a:rPr lang="en-US" sz="2400" dirty="0"/>
              <a:t>Vendors </a:t>
            </a:r>
            <a:r>
              <a:rPr lang="en-US" sz="2400" b="1" dirty="0"/>
              <a:t>cannot</a:t>
            </a:r>
            <a:r>
              <a:rPr lang="en-US" sz="2400" dirty="0"/>
              <a:t> set their prices at the NTE and charge other customers less</a:t>
            </a:r>
          </a:p>
          <a:p>
            <a:pPr lvl="1">
              <a:spcBef>
                <a:spcPts val="0"/>
              </a:spcBef>
              <a:spcAft>
                <a:spcPts val="1200"/>
              </a:spcAft>
              <a:buFont typeface="Wingdings" panose="05000000000000000000" pitchFamily="2" charset="2"/>
              <a:buChar char="ü"/>
            </a:pPr>
            <a:r>
              <a:rPr lang="en-US" dirty="0"/>
              <a:t> This is a federal violation for which a vendor can be disqualified</a:t>
            </a:r>
          </a:p>
        </p:txBody>
      </p:sp>
    </p:spTree>
    <p:custDataLst>
      <p:tags r:id="rId1"/>
    </p:custDataLst>
    <p:extLst>
      <p:ext uri="{BB962C8B-B14F-4D97-AF65-F5344CB8AC3E}">
        <p14:creationId xmlns:p14="http://schemas.microsoft.com/office/powerpoint/2010/main" val="24383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6C4E-89AE-4B5E-A307-C94B599BB79B}"/>
              </a:ext>
            </a:extLst>
          </p:cNvPr>
          <p:cNvSpPr>
            <a:spLocks noGrp="1"/>
          </p:cNvSpPr>
          <p:nvPr>
            <p:ph type="title"/>
          </p:nvPr>
        </p:nvSpPr>
        <p:spPr/>
        <p:txBody>
          <a:bodyPr>
            <a:normAutofit/>
          </a:bodyPr>
          <a:lstStyle/>
          <a:p>
            <a:pPr algn="ctr"/>
            <a:r>
              <a:rPr lang="en-US" sz="3200" b="1" dirty="0">
                <a:cs typeface="Arial" panose="020B0604020202020204" pitchFamily="34" charset="0"/>
              </a:rPr>
              <a:t>USDA Nondiscrimination Statement</a:t>
            </a:r>
          </a:p>
        </p:txBody>
      </p:sp>
      <p:sp>
        <p:nvSpPr>
          <p:cNvPr id="3" name="Content Placeholder 2">
            <a:extLst>
              <a:ext uri="{FF2B5EF4-FFF2-40B4-BE49-F238E27FC236}">
                <a16:creationId xmlns:a16="http://schemas.microsoft.com/office/drawing/2014/main" id="{76625025-BD44-4306-846E-CBE08B1D32D3}"/>
              </a:ext>
            </a:extLst>
          </p:cNvPr>
          <p:cNvSpPr>
            <a:spLocks noGrp="1"/>
          </p:cNvSpPr>
          <p:nvPr>
            <p:ph idx="1"/>
          </p:nvPr>
        </p:nvSpPr>
        <p:spPr>
          <a:xfrm>
            <a:off x="822960" y="1463039"/>
            <a:ext cx="10515600" cy="5029836"/>
          </a:xfrm>
        </p:spPr>
        <p:txBody>
          <a:bodyPr>
            <a:noAutofit/>
          </a:bodyPr>
          <a:lstStyle/>
          <a:p>
            <a:pPr marL="0" indent="0">
              <a:lnSpc>
                <a:spcPct val="125000"/>
              </a:lnSpc>
              <a:spcBef>
                <a:spcPts val="0"/>
              </a:spcBef>
              <a:buNone/>
            </a:pPr>
            <a:r>
              <a:rPr lang="en-US" sz="1050" b="0" i="0" dirty="0">
                <a:solidFill>
                  <a:srgbClr val="1B1B1B"/>
                </a:solidFill>
                <a:effectLst/>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050" dirty="0">
              <a:solidFill>
                <a:srgbClr val="1B1B1B"/>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5000"/>
              </a:lnSpc>
              <a:spcBef>
                <a:spcPts val="0"/>
              </a:spcBef>
              <a:buNone/>
            </a:pPr>
            <a:endParaRPr lang="en-US" sz="1050" dirty="0">
              <a:solidFill>
                <a:srgbClr val="1B1B1B"/>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5000"/>
              </a:lnSpc>
              <a:spcBef>
                <a:spcPts val="0"/>
              </a:spcBef>
              <a:buNone/>
            </a:pPr>
            <a:r>
              <a:rPr lang="en-US" sz="1050" b="0" i="0" dirty="0">
                <a:solidFill>
                  <a:srgbClr val="1B1B1B"/>
                </a:solidFill>
                <a:effectLst/>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nSpc>
                <a:spcPct val="125000"/>
              </a:lnSpc>
              <a:spcBef>
                <a:spcPts val="0"/>
              </a:spcBef>
              <a:buNone/>
            </a:pPr>
            <a:endParaRPr lang="en-US" sz="1050" dirty="0">
              <a:solidFill>
                <a:srgbClr val="1B1B1B"/>
              </a:solidFill>
              <a:latin typeface="Arial" panose="020B0604020202020204" pitchFamily="34" charset="0"/>
              <a:cs typeface="Arial" panose="020B0604020202020204" pitchFamily="34" charset="0"/>
            </a:endParaRPr>
          </a:p>
          <a:p>
            <a:pPr marL="0" indent="0" algn="l">
              <a:lnSpc>
                <a:spcPct val="125000"/>
              </a:lnSpc>
              <a:spcBef>
                <a:spcPts val="0"/>
              </a:spcBef>
              <a:buNone/>
            </a:pPr>
            <a:r>
              <a:rPr lang="en-US" sz="1050" b="0" i="0" dirty="0">
                <a:solidFill>
                  <a:srgbClr val="1B1B1B"/>
                </a:solidFill>
                <a:effectLst/>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050" b="0" i="0" dirty="0">
                <a:solidFill>
                  <a:srgbClr val="2E8540"/>
                </a:solidFill>
                <a:effectLst/>
                <a:latin typeface="Arial" panose="020B0604020202020204" pitchFamily="34" charset="0"/>
                <a:cs typeface="Arial" panose="020B0604020202020204" pitchFamily="34" charset="0"/>
                <a:hlinkClick r:id="rId4"/>
              </a:rPr>
              <a:t>https://www.usda.gov/sites/default/files/documents/USDA-OASCR%20P-Complaint-Form-0508-0002-508-11-28-17Fax2Mail.pdf</a:t>
            </a:r>
            <a:r>
              <a:rPr lang="en-US" sz="1050" b="0" i="0" dirty="0">
                <a:solidFill>
                  <a:srgbClr val="1B1B1B"/>
                </a:solidFill>
                <a:effectLst/>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gn="l">
              <a:lnSpc>
                <a:spcPct val="125000"/>
              </a:lnSpc>
              <a:spcBef>
                <a:spcPts val="0"/>
              </a:spcBef>
              <a:buFont typeface="+mj-lt"/>
              <a:buAutoNum type="arabicPeriod"/>
            </a:pPr>
            <a:endParaRPr lang="en-US" sz="1050" b="0" i="0" dirty="0">
              <a:solidFill>
                <a:srgbClr val="1B1B1B"/>
              </a:solidFill>
              <a:effectLst/>
              <a:latin typeface="Arial" panose="020B0604020202020204" pitchFamily="34" charset="0"/>
              <a:cs typeface="Arial" panose="020B0604020202020204" pitchFamily="34" charset="0"/>
            </a:endParaRPr>
          </a:p>
          <a:p>
            <a:pPr algn="l">
              <a:lnSpc>
                <a:spcPct val="125000"/>
              </a:lnSpc>
              <a:spcBef>
                <a:spcPts val="0"/>
              </a:spcBef>
              <a:buFont typeface="+mj-lt"/>
              <a:buAutoNum type="arabicPeriod"/>
            </a:pPr>
            <a:r>
              <a:rPr lang="en-US" sz="1050" i="0" dirty="0">
                <a:solidFill>
                  <a:srgbClr val="1B1B1B"/>
                </a:solidFill>
                <a:effectLst/>
                <a:latin typeface="Arial" panose="020B0604020202020204" pitchFamily="34" charset="0"/>
                <a:cs typeface="Arial" panose="020B0604020202020204" pitchFamily="34" charset="0"/>
              </a:rPr>
              <a:t> </a:t>
            </a:r>
            <a:r>
              <a:rPr lang="en-US" sz="1050" b="1" i="0" dirty="0">
                <a:solidFill>
                  <a:srgbClr val="1B1B1B"/>
                </a:solidFill>
                <a:effectLst/>
                <a:latin typeface="Arial" panose="020B0604020202020204" pitchFamily="34" charset="0"/>
                <a:cs typeface="Arial" panose="020B0604020202020204" pitchFamily="34" charset="0"/>
              </a:rPr>
              <a:t>mail:</a:t>
            </a:r>
            <a:r>
              <a:rPr lang="en-US" sz="1050" b="1" dirty="0">
                <a:solidFill>
                  <a:srgbClr val="1B1B1B"/>
                </a:solidFill>
                <a:latin typeface="Arial" panose="020B0604020202020204" pitchFamily="34" charset="0"/>
                <a:cs typeface="Arial" panose="020B0604020202020204" pitchFamily="34" charset="0"/>
              </a:rPr>
              <a:t>  </a:t>
            </a:r>
            <a:r>
              <a:rPr lang="en-US" sz="1050" i="0" dirty="0">
                <a:solidFill>
                  <a:srgbClr val="1B1B1B"/>
                </a:solidFill>
                <a:effectLst/>
                <a:latin typeface="Arial" panose="020B0604020202020204" pitchFamily="34" charset="0"/>
                <a:cs typeface="Arial" panose="020B0604020202020204" pitchFamily="34" charset="0"/>
              </a:rPr>
              <a:t>U.S. Department of Agriculture</a:t>
            </a:r>
            <a:br>
              <a:rPr lang="en-US" sz="1050" i="0" dirty="0">
                <a:solidFill>
                  <a:srgbClr val="1B1B1B"/>
                </a:solidFill>
                <a:effectLst/>
                <a:latin typeface="Arial" panose="020B0604020202020204" pitchFamily="34" charset="0"/>
                <a:cs typeface="Arial" panose="020B0604020202020204" pitchFamily="34" charset="0"/>
              </a:rPr>
            </a:br>
            <a:r>
              <a:rPr lang="en-US" sz="1050" i="0" dirty="0">
                <a:solidFill>
                  <a:srgbClr val="1B1B1B"/>
                </a:solidFill>
                <a:effectLst/>
                <a:latin typeface="Arial" panose="020B0604020202020204" pitchFamily="34" charset="0"/>
                <a:cs typeface="Arial" panose="020B0604020202020204" pitchFamily="34" charset="0"/>
              </a:rPr>
              <a:t> Office of the Assistant Secretary for Civil Rights</a:t>
            </a:r>
            <a:br>
              <a:rPr lang="en-US" sz="1050" i="0" dirty="0">
                <a:solidFill>
                  <a:srgbClr val="1B1B1B"/>
                </a:solidFill>
                <a:effectLst/>
                <a:latin typeface="Arial" panose="020B0604020202020204" pitchFamily="34" charset="0"/>
                <a:cs typeface="Arial" panose="020B0604020202020204" pitchFamily="34" charset="0"/>
              </a:rPr>
            </a:br>
            <a:r>
              <a:rPr lang="en-US" sz="1050" i="0" dirty="0">
                <a:solidFill>
                  <a:srgbClr val="1B1B1B"/>
                </a:solidFill>
                <a:effectLst/>
                <a:latin typeface="Arial" panose="020B0604020202020204" pitchFamily="34" charset="0"/>
                <a:cs typeface="Arial" panose="020B0604020202020204" pitchFamily="34" charset="0"/>
              </a:rPr>
              <a:t> 1400 Independence Avenue, SW</a:t>
            </a:r>
            <a:br>
              <a:rPr lang="en-US" sz="1050" i="0" dirty="0">
                <a:solidFill>
                  <a:srgbClr val="1B1B1B"/>
                </a:solidFill>
                <a:effectLst/>
                <a:latin typeface="Arial" panose="020B0604020202020204" pitchFamily="34" charset="0"/>
                <a:cs typeface="Arial" panose="020B0604020202020204" pitchFamily="34" charset="0"/>
              </a:rPr>
            </a:br>
            <a:r>
              <a:rPr lang="en-US" sz="1050" i="0" dirty="0">
                <a:solidFill>
                  <a:srgbClr val="1B1B1B"/>
                </a:solidFill>
                <a:effectLst/>
                <a:latin typeface="Arial" panose="020B0604020202020204" pitchFamily="34" charset="0"/>
                <a:cs typeface="Arial" panose="020B0604020202020204" pitchFamily="34" charset="0"/>
              </a:rPr>
              <a:t> Washington, D.C. 20250-9410; </a:t>
            </a:r>
          </a:p>
          <a:p>
            <a:pPr algn="l">
              <a:lnSpc>
                <a:spcPct val="125000"/>
              </a:lnSpc>
              <a:spcBef>
                <a:spcPts val="0"/>
              </a:spcBef>
              <a:buFont typeface="+mj-lt"/>
              <a:buAutoNum type="arabicPeriod"/>
            </a:pPr>
            <a:endParaRPr lang="en-US" sz="1050" i="0" dirty="0">
              <a:solidFill>
                <a:srgbClr val="1B1B1B"/>
              </a:solidFill>
              <a:effectLst/>
              <a:latin typeface="Arial" panose="020B0604020202020204" pitchFamily="34" charset="0"/>
              <a:cs typeface="Arial" panose="020B0604020202020204" pitchFamily="34" charset="0"/>
            </a:endParaRPr>
          </a:p>
          <a:p>
            <a:pPr algn="l">
              <a:lnSpc>
                <a:spcPct val="125000"/>
              </a:lnSpc>
              <a:spcBef>
                <a:spcPts val="0"/>
              </a:spcBef>
              <a:buFont typeface="+mj-lt"/>
              <a:buAutoNum type="arabicPeriod"/>
            </a:pPr>
            <a:r>
              <a:rPr lang="en-US" sz="1050" i="0" dirty="0">
                <a:solidFill>
                  <a:srgbClr val="1B1B1B"/>
                </a:solidFill>
                <a:effectLst/>
                <a:latin typeface="Arial" panose="020B0604020202020204" pitchFamily="34" charset="0"/>
                <a:cs typeface="Arial" panose="020B0604020202020204" pitchFamily="34" charset="0"/>
              </a:rPr>
              <a:t> </a:t>
            </a:r>
            <a:r>
              <a:rPr lang="en-US" sz="1050" b="1" i="0" dirty="0">
                <a:solidFill>
                  <a:srgbClr val="1B1B1B"/>
                </a:solidFill>
                <a:effectLst/>
                <a:latin typeface="Arial" panose="020B0604020202020204" pitchFamily="34" charset="0"/>
                <a:cs typeface="Arial" panose="020B0604020202020204" pitchFamily="34" charset="0"/>
              </a:rPr>
              <a:t>fax:</a:t>
            </a:r>
            <a:r>
              <a:rPr lang="en-US" sz="1050" b="1" dirty="0">
                <a:solidFill>
                  <a:srgbClr val="1B1B1B"/>
                </a:solidFill>
                <a:latin typeface="Arial" panose="020B0604020202020204" pitchFamily="34" charset="0"/>
                <a:cs typeface="Arial" panose="020B0604020202020204" pitchFamily="34" charset="0"/>
              </a:rPr>
              <a:t>  </a:t>
            </a:r>
            <a:r>
              <a:rPr lang="en-US" sz="1050" i="0" dirty="0">
                <a:solidFill>
                  <a:srgbClr val="1B1B1B"/>
                </a:solidFill>
                <a:effectLst/>
                <a:latin typeface="Arial" panose="020B0604020202020204" pitchFamily="34" charset="0"/>
                <a:cs typeface="Arial" panose="020B0604020202020204" pitchFamily="34" charset="0"/>
              </a:rPr>
              <a:t>(833) 256-1665 or (202) 690-7442; or</a:t>
            </a:r>
          </a:p>
          <a:p>
            <a:pPr algn="l">
              <a:lnSpc>
                <a:spcPct val="125000"/>
              </a:lnSpc>
              <a:spcBef>
                <a:spcPts val="0"/>
              </a:spcBef>
              <a:buFont typeface="+mj-lt"/>
              <a:buAutoNum type="arabicPeriod"/>
            </a:pPr>
            <a:endParaRPr lang="en-US" sz="1050" i="0" dirty="0">
              <a:solidFill>
                <a:srgbClr val="1B1B1B"/>
              </a:solidFill>
              <a:effectLst/>
              <a:latin typeface="Arial" panose="020B0604020202020204" pitchFamily="34" charset="0"/>
              <a:cs typeface="Arial" panose="020B0604020202020204" pitchFamily="34" charset="0"/>
            </a:endParaRPr>
          </a:p>
          <a:p>
            <a:pPr algn="l">
              <a:lnSpc>
                <a:spcPct val="125000"/>
              </a:lnSpc>
              <a:spcBef>
                <a:spcPts val="0"/>
              </a:spcBef>
              <a:buFont typeface="+mj-lt"/>
              <a:buAutoNum type="arabicPeriod"/>
            </a:pPr>
            <a:r>
              <a:rPr lang="en-US" sz="1050" i="0" dirty="0">
                <a:solidFill>
                  <a:srgbClr val="1B1B1B"/>
                </a:solidFill>
                <a:effectLst/>
                <a:latin typeface="Arial" panose="020B0604020202020204" pitchFamily="34" charset="0"/>
                <a:cs typeface="Arial" panose="020B0604020202020204" pitchFamily="34" charset="0"/>
              </a:rPr>
              <a:t> </a:t>
            </a:r>
            <a:r>
              <a:rPr lang="en-US" sz="1050" b="1" i="0" dirty="0">
                <a:solidFill>
                  <a:srgbClr val="1B1B1B"/>
                </a:solidFill>
                <a:effectLst/>
                <a:latin typeface="Arial" panose="020B0604020202020204" pitchFamily="34" charset="0"/>
                <a:cs typeface="Arial" panose="020B0604020202020204" pitchFamily="34" charset="0"/>
              </a:rPr>
              <a:t>email:</a:t>
            </a:r>
            <a:r>
              <a:rPr lang="en-US" sz="1050" b="1" dirty="0">
                <a:solidFill>
                  <a:srgbClr val="1B1B1B"/>
                </a:solidFill>
                <a:latin typeface="Arial" panose="020B0604020202020204" pitchFamily="34" charset="0"/>
                <a:cs typeface="Arial" panose="020B0604020202020204" pitchFamily="34" charset="0"/>
              </a:rPr>
              <a:t>  </a:t>
            </a:r>
            <a:r>
              <a:rPr lang="en-US" sz="1050" i="0" dirty="0">
                <a:solidFill>
                  <a:srgbClr val="2E8540"/>
                </a:solidFill>
                <a:effectLst/>
                <a:latin typeface="Arial" panose="020B0604020202020204" pitchFamily="34" charset="0"/>
                <a:cs typeface="Arial" panose="020B0604020202020204" pitchFamily="34" charset="0"/>
                <a:hlinkClick r:id="rId5"/>
              </a:rPr>
              <a:t>program.intake@usda.gov</a:t>
            </a:r>
            <a:endParaRPr lang="en-US" sz="1050" dirty="0">
              <a:solidFill>
                <a:srgbClr val="2E8540"/>
              </a:solidFill>
              <a:latin typeface="Arial" panose="020B0604020202020204" pitchFamily="34" charset="0"/>
              <a:cs typeface="Arial" panose="020B0604020202020204" pitchFamily="34" charset="0"/>
            </a:endParaRPr>
          </a:p>
          <a:p>
            <a:pPr algn="l">
              <a:lnSpc>
                <a:spcPct val="125000"/>
              </a:lnSpc>
              <a:spcBef>
                <a:spcPts val="0"/>
              </a:spcBef>
              <a:buFont typeface="+mj-lt"/>
              <a:buAutoNum type="arabicPeriod"/>
            </a:pPr>
            <a:endParaRPr lang="en-US" sz="1050" dirty="0">
              <a:solidFill>
                <a:srgbClr val="2E8540"/>
              </a:solidFill>
              <a:latin typeface="Arial" panose="020B0604020202020204" pitchFamily="34" charset="0"/>
              <a:cs typeface="Arial" panose="020B0604020202020204" pitchFamily="34" charset="0"/>
            </a:endParaRPr>
          </a:p>
          <a:p>
            <a:pPr marL="0" indent="0" algn="l">
              <a:lnSpc>
                <a:spcPct val="125000"/>
              </a:lnSpc>
              <a:spcBef>
                <a:spcPts val="0"/>
              </a:spcBef>
              <a:buNone/>
            </a:pPr>
            <a:r>
              <a:rPr lang="en-US" sz="1050" i="0" dirty="0">
                <a:solidFill>
                  <a:srgbClr val="1B1B1B"/>
                </a:solidFill>
                <a:effectLst/>
                <a:latin typeface="Arial" panose="020B0604020202020204" pitchFamily="34" charset="0"/>
                <a:cs typeface="Arial" panose="020B0604020202020204" pitchFamily="34" charset="0"/>
              </a:rPr>
              <a:t>This institution is an equal opportunity provider.</a:t>
            </a:r>
          </a:p>
        </p:txBody>
      </p:sp>
    </p:spTree>
    <p:custDataLst>
      <p:tags r:id="rId1"/>
    </p:custDataLst>
    <p:extLst>
      <p:ext uri="{BB962C8B-B14F-4D97-AF65-F5344CB8AC3E}">
        <p14:creationId xmlns:p14="http://schemas.microsoft.com/office/powerpoint/2010/main" val="29461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Triangle 1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a:defRPr/>
            </a:pPr>
            <a:r>
              <a:rPr lang="en-US" sz="5000" b="1"/>
              <a:t>WIC</a:t>
            </a:r>
            <a:r>
              <a:rPr lang="en-US" sz="5000"/>
              <a:t> </a:t>
            </a:r>
            <a:r>
              <a:rPr lang="en-US" sz="5000" b="1"/>
              <a:t>Approved Foods With No NTE</a:t>
            </a:r>
          </a:p>
        </p:txBody>
      </p:sp>
      <p:sp>
        <p:nvSpPr>
          <p:cNvPr id="27651" name="Rectangle 3"/>
          <p:cNvSpPr>
            <a:spLocks noGrp="1" noChangeArrowheads="1"/>
          </p:cNvSpPr>
          <p:nvPr>
            <p:ph idx="1"/>
            <p:custDataLst>
              <p:tags r:id="rId3"/>
            </p:custDataLst>
          </p:nvPr>
        </p:nvSpPr>
        <p:spPr>
          <a:xfrm>
            <a:off x="1285240" y="2969469"/>
            <a:ext cx="8074815" cy="2800395"/>
          </a:xfrm>
        </p:spPr>
        <p:txBody>
          <a:bodyPr anchor="t">
            <a:normAutofit/>
          </a:bodyPr>
          <a:lstStyle/>
          <a:p>
            <a:pPr>
              <a:spcBef>
                <a:spcPct val="50000"/>
              </a:spcBef>
              <a:spcAft>
                <a:spcPts val="900"/>
              </a:spcAft>
            </a:pPr>
            <a:r>
              <a:rPr lang="en-US" sz="2000"/>
              <a:t>NTEs do not apply to exempt infant formula or WIC-eligible nutritionals</a:t>
            </a:r>
          </a:p>
          <a:p>
            <a:pPr>
              <a:spcBef>
                <a:spcPct val="50000"/>
              </a:spcBef>
              <a:spcAft>
                <a:spcPts val="900"/>
              </a:spcAft>
            </a:pPr>
            <a:r>
              <a:rPr lang="en-US" sz="2000"/>
              <a:t>Open market system (shelf price)</a:t>
            </a:r>
          </a:p>
          <a:p>
            <a:pPr>
              <a:spcBef>
                <a:spcPct val="50000"/>
              </a:spcBef>
              <a:spcAft>
                <a:spcPts val="900"/>
              </a:spcAft>
            </a:pPr>
            <a:r>
              <a:rPr lang="en-US" sz="2000"/>
              <a:t>Exempt infant formula and WIC-eligible nutritionals can be found at </a:t>
            </a:r>
            <a:r>
              <a:rPr lang="en-US" sz="2000">
                <a:hlinkClick r:id="rId6">
                  <a:extLst>
                    <a:ext uri="{A12FA001-AC4F-418D-AE19-62706E023703}">
                      <ahyp:hlinkClr xmlns:ahyp="http://schemas.microsoft.com/office/drawing/2018/hyperlinkcolor" val="tx"/>
                    </a:ext>
                  </a:extLst>
                </a:hlinkClick>
              </a:rPr>
              <a:t>www.nutritionnc.com/wic/vendor.htm</a:t>
            </a:r>
            <a:endParaRPr lang="en-US" sz="2000"/>
          </a:p>
          <a:p>
            <a:pPr>
              <a:spcBef>
                <a:spcPct val="50000"/>
              </a:spcBef>
              <a:spcAft>
                <a:spcPts val="900"/>
              </a:spcAft>
            </a:pPr>
            <a:r>
              <a:rPr lang="en-US" sz="2000"/>
              <a:t>NTEs do not apply to fruits and vegetables purchasable with cash-value benefits (CVBs)</a:t>
            </a:r>
          </a:p>
          <a:p>
            <a:pPr marL="0" indent="0">
              <a:spcBef>
                <a:spcPct val="50000"/>
              </a:spcBef>
              <a:spcAft>
                <a:spcPts val="900"/>
              </a:spcAft>
              <a:buNone/>
            </a:pPr>
            <a:endParaRPr lang="en-US" sz="2000"/>
          </a:p>
          <a:p>
            <a:pPr>
              <a:spcBef>
                <a:spcPct val="50000"/>
              </a:spcBef>
              <a:buFontTx/>
              <a:buNone/>
            </a:pPr>
            <a:endParaRPr lang="en-US" sz="2000"/>
          </a:p>
        </p:txBody>
      </p:sp>
    </p:spTree>
    <p:custDataLst>
      <p:tags r:id="rId1"/>
    </p:custDataLst>
    <p:extLst>
      <p:ext uri="{BB962C8B-B14F-4D97-AF65-F5344CB8AC3E}">
        <p14:creationId xmlns:p14="http://schemas.microsoft.com/office/powerpoint/2010/main" val="329643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2"/>
            </p:custDataLst>
          </p:nvPr>
        </p:nvSpPr>
        <p:spPr>
          <a:xfrm>
            <a:off x="5334000" y="2687535"/>
            <a:ext cx="6248577" cy="35052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3600" dirty="0">
                <a:solidFill>
                  <a:srgbClr val="D31145"/>
                </a:solidFill>
                <a:latin typeface="+mj-lt"/>
                <a:ea typeface="Tahoma" pitchFamily="34" charset="0"/>
                <a:cs typeface="Tahoma" pitchFamily="34" charset="0"/>
              </a:rPr>
              <a:t>Identical items only</a:t>
            </a:r>
            <a:r>
              <a:rPr lang="en-US" sz="3600" dirty="0">
                <a:latin typeface="+mj-lt"/>
                <a:ea typeface="Tahoma" pitchFamily="34" charset="0"/>
                <a:cs typeface="Tahoma" pitchFamily="34" charset="0"/>
              </a:rPr>
              <a:t> when:</a:t>
            </a:r>
          </a:p>
          <a:p>
            <a:pPr lvl="1">
              <a:buClr>
                <a:schemeClr val="accent1"/>
              </a:buClr>
            </a:pPr>
            <a:r>
              <a:rPr lang="en-US" sz="3200" dirty="0">
                <a:solidFill>
                  <a:schemeClr val="tx1"/>
                </a:solidFill>
                <a:latin typeface="+mj-lt"/>
                <a:ea typeface="Tahoma" pitchFamily="34" charset="0"/>
                <a:cs typeface="Tahoma" pitchFamily="34" charset="0"/>
              </a:rPr>
              <a:t>Defective</a:t>
            </a:r>
          </a:p>
          <a:p>
            <a:pPr lvl="1">
              <a:buClr>
                <a:schemeClr val="accent1"/>
              </a:buClr>
            </a:pPr>
            <a:r>
              <a:rPr lang="en-US" sz="3200" dirty="0">
                <a:solidFill>
                  <a:schemeClr val="tx1"/>
                </a:solidFill>
                <a:latin typeface="+mj-lt"/>
                <a:ea typeface="Tahoma" pitchFamily="34" charset="0"/>
                <a:cs typeface="Tahoma" pitchFamily="34" charset="0"/>
              </a:rPr>
              <a:t>spoiled or </a:t>
            </a:r>
          </a:p>
          <a:p>
            <a:pPr lvl="1">
              <a:buClr>
                <a:schemeClr val="accent1"/>
              </a:buClr>
            </a:pPr>
            <a:r>
              <a:rPr lang="en-US" sz="3200" dirty="0">
                <a:solidFill>
                  <a:schemeClr val="tx1"/>
                </a:solidFill>
                <a:latin typeface="+mj-lt"/>
                <a:ea typeface="Tahoma" pitchFamily="34" charset="0"/>
                <a:cs typeface="Tahoma" pitchFamily="34" charset="0"/>
              </a:rPr>
              <a:t>has exceeded its “best if used by” or  “sell by” date on the date of purchase</a:t>
            </a:r>
          </a:p>
        </p:txBody>
      </p:sp>
      <p:sp>
        <p:nvSpPr>
          <p:cNvPr id="5" name="AutoShape 3"/>
          <p:cNvSpPr>
            <a:spLocks noChangeArrowheads="1"/>
          </p:cNvSpPr>
          <p:nvPr>
            <p:custDataLst>
              <p:tags r:id="rId3"/>
            </p:custDataLst>
          </p:nvPr>
        </p:nvSpPr>
        <p:spPr bwMode="auto">
          <a:xfrm>
            <a:off x="4572000" y="417095"/>
            <a:ext cx="4401696" cy="2000771"/>
          </a:xfrm>
          <a:prstGeom prst="cloudCallout">
            <a:avLst>
              <a:gd name="adj1" fmla="val -68483"/>
              <a:gd name="adj2" fmla="val 53704"/>
            </a:avLst>
          </a:prstGeom>
          <a:solidFill>
            <a:schemeClr val="bg1"/>
          </a:solidFill>
          <a:ln w="25400">
            <a:solidFill>
              <a:schemeClr val="accent3">
                <a:lumMod val="75000"/>
              </a:schemeClr>
            </a:solidFill>
            <a:miter lim="800000"/>
            <a:headEnd/>
            <a:tailEnd/>
          </a:ln>
        </p:spPr>
        <p:txBody>
          <a:bodyPr wrap="none" anchor="ctr"/>
          <a:lstStyle/>
          <a:p>
            <a:pPr algn="ctr">
              <a:spcBef>
                <a:spcPct val="20000"/>
              </a:spcBef>
              <a:buFontTx/>
              <a:buNone/>
            </a:pPr>
            <a:r>
              <a:rPr kumimoji="1" lang="en-US" sz="3600" b="1" dirty="0">
                <a:latin typeface="+mj-lt"/>
              </a:rPr>
              <a:t>What about </a:t>
            </a:r>
          </a:p>
          <a:p>
            <a:pPr algn="ctr">
              <a:spcBef>
                <a:spcPct val="20000"/>
              </a:spcBef>
              <a:buFontTx/>
              <a:buNone/>
            </a:pPr>
            <a:r>
              <a:rPr kumimoji="1" lang="en-US" sz="3600" b="1" dirty="0">
                <a:latin typeface="+mj-lt"/>
              </a:rPr>
              <a:t>exchanges?</a:t>
            </a:r>
          </a:p>
        </p:txBody>
      </p:sp>
      <p:pic>
        <p:nvPicPr>
          <p:cNvPr id="5122" name="Picture 2" descr="S:\NSB\Resources\PHOTOS-CLIPART\People\Men\Permission To Use\blond man thinking_Fotolia_82668318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2803358"/>
            <a:ext cx="2514600" cy="32688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19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6700" b="1">
                <a:ea typeface="Tahoma" pitchFamily="34" charset="0"/>
                <a:cs typeface="Tahoma" pitchFamily="34" charset="0"/>
              </a:rPr>
              <a:t>Annual Vendor Training</a:t>
            </a:r>
          </a:p>
        </p:txBody>
      </p:sp>
      <p:sp>
        <p:nvSpPr>
          <p:cNvPr id="4" name="Content Placeholder 3"/>
          <p:cNvSpPr>
            <a:spLocks noGrp="1"/>
          </p:cNvSpPr>
          <p:nvPr>
            <p:ph idx="1"/>
            <p:custDataLst>
              <p:tags r:id="rId3"/>
            </p:custDataLst>
          </p:nvPr>
        </p:nvSpPr>
        <p:spPr>
          <a:xfrm>
            <a:off x="1285240" y="2969469"/>
            <a:ext cx="8074815" cy="2800395"/>
          </a:xfrm>
        </p:spPr>
        <p:txBody>
          <a:bodyPr anchor="t">
            <a:normAutofit/>
          </a:bodyPr>
          <a:lstStyle/>
          <a:p>
            <a:r>
              <a:rPr lang="en-US" sz="2400">
                <a:ea typeface="Tahoma" pitchFamily="34" charset="0"/>
                <a:cs typeface="Tahoma" pitchFamily="34" charset="0"/>
              </a:rPr>
              <a:t>Vendors, their store manager or other authorized store representative are required to attend vendor training</a:t>
            </a:r>
          </a:p>
          <a:p>
            <a:endParaRPr lang="en-US" sz="2400">
              <a:ea typeface="Tahoma" pitchFamily="34" charset="0"/>
              <a:cs typeface="Tahoma" pitchFamily="34" charset="0"/>
            </a:endParaRPr>
          </a:p>
          <a:p>
            <a:r>
              <a:rPr lang="en-US" sz="2400">
                <a:ea typeface="Tahoma" pitchFamily="34" charset="0"/>
                <a:cs typeface="Tahoma" pitchFamily="34" charset="0"/>
              </a:rPr>
              <a:t>Failure to attend annual training by September 30th of each year will result in termination of the WIC Vendor Agreement</a:t>
            </a:r>
          </a:p>
        </p:txBody>
      </p:sp>
    </p:spTree>
    <p:custDataLst>
      <p:tags r:id="rId1"/>
    </p:custDataLst>
    <p:extLst>
      <p:ext uri="{BB962C8B-B14F-4D97-AF65-F5344CB8AC3E}">
        <p14:creationId xmlns:p14="http://schemas.microsoft.com/office/powerpoint/2010/main" val="292155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itchFamily="34" charset="0"/>
                <a:cs typeface="Tahoma" pitchFamily="34" charset="0"/>
              </a:rPr>
              <a:t>Predominantly WIC Vendor (PWV)</a:t>
            </a:r>
            <a:endParaRPr lang="en-US" sz="5000" b="1"/>
          </a:p>
        </p:txBody>
      </p:sp>
      <p:sp>
        <p:nvSpPr>
          <p:cNvPr id="4" name="Content Placeholder 3"/>
          <p:cNvSpPr>
            <a:spLocks noGrp="1"/>
          </p:cNvSpPr>
          <p:nvPr>
            <p:ph idx="1"/>
            <p:custDataLst>
              <p:tags r:id="rId3"/>
            </p:custDataLst>
          </p:nvPr>
        </p:nvSpPr>
        <p:spPr>
          <a:xfrm>
            <a:off x="1285240" y="2829950"/>
            <a:ext cx="9306560" cy="3562073"/>
          </a:xfrm>
        </p:spPr>
        <p:txBody>
          <a:bodyPr anchor="t">
            <a:normAutofit lnSpcReduction="10000"/>
          </a:bodyPr>
          <a:lstStyle/>
          <a:p>
            <a:pPr>
              <a:spcAft>
                <a:spcPts val="263"/>
              </a:spcAft>
            </a:pPr>
            <a:r>
              <a:rPr lang="en-US" sz="2000" dirty="0">
                <a:ea typeface="Tahoma" pitchFamily="34" charset="0"/>
                <a:cs typeface="Tahoma" pitchFamily="34" charset="0"/>
              </a:rPr>
              <a:t>In North Carolina, the WIC Program classifies vendors that derive more than 50% of their  annual food sales revenue from WIC food benefits (excluding CVBs) as Predominately WIC Vendors or PWVs </a:t>
            </a:r>
          </a:p>
          <a:p>
            <a:pPr>
              <a:spcAft>
                <a:spcPts val="263"/>
              </a:spcAft>
            </a:pPr>
            <a:r>
              <a:rPr lang="en-US" sz="2000" dirty="0">
                <a:ea typeface="Tahoma" pitchFamily="34" charset="0"/>
                <a:cs typeface="Tahoma" pitchFamily="34" charset="0"/>
              </a:rPr>
              <a:t>PWVs cannot be authorized NC WIC vendors</a:t>
            </a:r>
          </a:p>
          <a:p>
            <a:pPr lvl="1">
              <a:buFont typeface="Wingdings" panose="05000000000000000000" pitchFamily="2" charset="2"/>
              <a:buChar char="ü"/>
            </a:pPr>
            <a:r>
              <a:rPr lang="en-US" sz="2000" dirty="0">
                <a:ea typeface="Tahoma" pitchFamily="34" charset="0"/>
                <a:cs typeface="Tahoma" pitchFamily="34" charset="0"/>
              </a:rPr>
              <a:t>If a vendor applicant is expected to be a PWV, the application will be denied</a:t>
            </a:r>
          </a:p>
          <a:p>
            <a:pPr lvl="1">
              <a:spcAft>
                <a:spcPts val="263"/>
              </a:spcAft>
              <a:buFont typeface="Wingdings" panose="05000000000000000000" pitchFamily="2" charset="2"/>
              <a:buChar char="ü"/>
            </a:pPr>
            <a:r>
              <a:rPr lang="en-US" sz="2000" dirty="0">
                <a:ea typeface="Tahoma" pitchFamily="34" charset="0"/>
                <a:cs typeface="Tahoma" pitchFamily="34" charset="0"/>
              </a:rPr>
              <a:t>If a vendor becomes a PWV anytime during authorization, the Vendor Agreement will be terminated</a:t>
            </a:r>
          </a:p>
          <a:p>
            <a:pPr lvl="1">
              <a:spcAft>
                <a:spcPts val="263"/>
              </a:spcAft>
              <a:buFont typeface="Wingdings" panose="05000000000000000000" pitchFamily="2" charset="2"/>
              <a:buChar char="ü"/>
            </a:pPr>
            <a:r>
              <a:rPr lang="en-US" sz="2000" dirty="0">
                <a:ea typeface="Tahoma" pitchFamily="34" charset="0"/>
                <a:cs typeface="Tahoma" pitchFamily="34" charset="0"/>
              </a:rPr>
              <a:t>Must wait 90 days to reapply</a:t>
            </a:r>
          </a:p>
          <a:p>
            <a:r>
              <a:rPr lang="en-US" sz="2000" dirty="0">
                <a:ea typeface="Tahoma" pitchFamily="34" charset="0"/>
                <a:cs typeface="Tahoma" pitchFamily="34" charset="0"/>
              </a:rPr>
              <a:t>State Rule 10A NCAC 43D.0706-Vendor Peer Groups</a:t>
            </a:r>
          </a:p>
          <a:p>
            <a:pPr>
              <a:spcAft>
                <a:spcPts val="1200"/>
              </a:spcAft>
            </a:pPr>
            <a:r>
              <a:rPr lang="en-US" sz="2000" dirty="0"/>
              <a:t>Terms of Vendor Agreement): Section I Number 3(n)</a:t>
            </a:r>
          </a:p>
          <a:p>
            <a:endParaRPr lang="en-US" sz="1300" dirty="0"/>
          </a:p>
        </p:txBody>
      </p:sp>
    </p:spTree>
    <p:custDataLst>
      <p:tags r:id="rId1"/>
    </p:custDataLst>
    <p:extLst>
      <p:ext uri="{BB962C8B-B14F-4D97-AF65-F5344CB8AC3E}">
        <p14:creationId xmlns:p14="http://schemas.microsoft.com/office/powerpoint/2010/main" val="404006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6100" b="1">
                <a:ea typeface="Tahoma" pitchFamily="34" charset="0"/>
                <a:cs typeface="Tahoma" pitchFamily="34" charset="0"/>
              </a:rPr>
              <a:t>Training Overview and Goals</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23" name="Rectangle 3"/>
          <p:cNvSpPr>
            <a:spLocks noGrp="1" noChangeArrowheads="1"/>
          </p:cNvSpPr>
          <p:nvPr>
            <p:ph idx="1"/>
            <p:custDataLst>
              <p:tags r:id="rId3"/>
            </p:custDataLst>
          </p:nvPr>
        </p:nvSpPr>
        <p:spPr>
          <a:xfrm>
            <a:off x="5138927" y="1338728"/>
            <a:ext cx="6214869" cy="5062071"/>
          </a:xfrm>
        </p:spPr>
        <p:txBody>
          <a:bodyPr anchor="ctr">
            <a:normAutofit/>
          </a:bodyPr>
          <a:lstStyle/>
          <a:p>
            <a:pPr eaLnBrk="1" hangingPunct="1"/>
            <a:r>
              <a:rPr lang="en-US" sz="2400" dirty="0">
                <a:ea typeface="Tahoma" pitchFamily="34" charset="0"/>
                <a:cs typeface="Tahoma" pitchFamily="34" charset="0"/>
              </a:rPr>
              <a:t>Review how to maintain vendor status</a:t>
            </a:r>
          </a:p>
          <a:p>
            <a:pPr lvl="1" eaLnBrk="1" hangingPunct="1">
              <a:buSzPct val="75000"/>
              <a:buFont typeface="Wingdings" panose="05000000000000000000" pitchFamily="2" charset="2"/>
              <a:buChar char="ü"/>
            </a:pPr>
            <a:r>
              <a:rPr lang="en-US" dirty="0">
                <a:ea typeface="Tahoma" pitchFamily="34" charset="0"/>
                <a:cs typeface="Tahoma" pitchFamily="34" charset="0"/>
              </a:rPr>
              <a:t>Selection criteria</a:t>
            </a:r>
          </a:p>
          <a:p>
            <a:pPr lvl="1" eaLnBrk="1" hangingPunct="1">
              <a:buSzPct val="75000"/>
              <a:buFont typeface="Wingdings" panose="05000000000000000000" pitchFamily="2" charset="2"/>
              <a:buChar char="ü"/>
            </a:pPr>
            <a:r>
              <a:rPr lang="en-US" dirty="0">
                <a:ea typeface="Tahoma" pitchFamily="34" charset="0"/>
                <a:cs typeface="Tahoma" pitchFamily="34" charset="0"/>
              </a:rPr>
              <a:t>Competitive pricing and limits</a:t>
            </a:r>
          </a:p>
          <a:p>
            <a:pPr eaLnBrk="1" hangingPunct="1"/>
            <a:r>
              <a:rPr lang="en-US" sz="2400" dirty="0">
                <a:ea typeface="Tahoma" pitchFamily="34" charset="0"/>
                <a:cs typeface="Tahoma" pitchFamily="34" charset="0"/>
              </a:rPr>
              <a:t>WIC Approved Foods List</a:t>
            </a:r>
          </a:p>
          <a:p>
            <a:pPr eaLnBrk="1" hangingPunct="1"/>
            <a:r>
              <a:rPr lang="en-US" sz="2400" dirty="0">
                <a:ea typeface="Tahoma" pitchFamily="34" charset="0"/>
                <a:cs typeface="Tahoma" pitchFamily="34" charset="0"/>
              </a:rPr>
              <a:t>Minimum Variety and Inventory</a:t>
            </a:r>
          </a:p>
          <a:p>
            <a:pPr eaLnBrk="1" hangingPunct="1"/>
            <a:r>
              <a:rPr lang="en-US" sz="2400" dirty="0">
                <a:ea typeface="Tahoma" pitchFamily="34" charset="0"/>
                <a:cs typeface="Tahoma" pitchFamily="34" charset="0"/>
              </a:rPr>
              <a:t>Transactions</a:t>
            </a:r>
          </a:p>
          <a:p>
            <a:r>
              <a:rPr lang="en-US" sz="2400" dirty="0" err="1">
                <a:ea typeface="Tahoma" pitchFamily="34" charset="0"/>
                <a:cs typeface="Tahoma" pitchFamily="34" charset="0"/>
              </a:rPr>
              <a:t>eWIC</a:t>
            </a:r>
            <a:r>
              <a:rPr lang="en-US" sz="2400" dirty="0">
                <a:ea typeface="Tahoma" pitchFamily="34" charset="0"/>
                <a:cs typeface="Tahoma" pitchFamily="34" charset="0"/>
              </a:rPr>
              <a:t> procedures</a:t>
            </a:r>
          </a:p>
          <a:p>
            <a:pPr eaLnBrk="1" hangingPunct="1"/>
            <a:r>
              <a:rPr lang="en-US" sz="2400" dirty="0">
                <a:ea typeface="Tahoma" pitchFamily="34" charset="0"/>
                <a:cs typeface="Tahoma" pitchFamily="34" charset="0"/>
              </a:rPr>
              <a:t>Preventing Fraud and Program Compliance</a:t>
            </a:r>
          </a:p>
          <a:p>
            <a:pPr lvl="1">
              <a:buSzPct val="75000"/>
              <a:buFont typeface="Wingdings" panose="05000000000000000000" pitchFamily="2" charset="2"/>
              <a:buChar char="ü"/>
            </a:pPr>
            <a:r>
              <a:rPr lang="en-US" dirty="0">
                <a:ea typeface="Tahoma" pitchFamily="34" charset="0"/>
                <a:cs typeface="Tahoma" pitchFamily="34" charset="0"/>
              </a:rPr>
              <a:t>Monitoring, Inventory Audits, Violations &amp; Sanctions, Claims, Handling Customer Service Issues</a:t>
            </a:r>
          </a:p>
          <a:p>
            <a:pPr eaLnBrk="1" hangingPunct="1"/>
            <a:r>
              <a:rPr lang="en-US" sz="2400" dirty="0">
                <a:ea typeface="Tahoma" pitchFamily="34" charset="0"/>
                <a:cs typeface="Tahoma" pitchFamily="34" charset="0"/>
              </a:rPr>
              <a:t>Completing required forms</a:t>
            </a:r>
          </a:p>
          <a:p>
            <a:pPr eaLnBrk="1" hangingPunct="1"/>
            <a:endParaRPr lang="en-US" sz="1900" u="none" dirty="0">
              <a:latin typeface="Constantia" panose="02030602050306030303" pitchFamily="18" charset="0"/>
              <a:ea typeface="Tahoma" pitchFamily="34" charset="0"/>
              <a:cs typeface="Tahoma" pitchFamily="34" charset="0"/>
            </a:endParaRPr>
          </a:p>
          <a:p>
            <a:pPr eaLnBrk="1" hangingPunct="1"/>
            <a:endParaRPr lang="en-US" sz="19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486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Predominantly WIC Vendor (PWV) continued </a:t>
            </a:r>
          </a:p>
        </p:txBody>
      </p:sp>
      <p:sp>
        <p:nvSpPr>
          <p:cNvPr id="18435" name="Rectangle 3"/>
          <p:cNvSpPr>
            <a:spLocks noGrp="1" noChangeArrowheads="1"/>
          </p:cNvSpPr>
          <p:nvPr>
            <p:ph idx="1"/>
            <p:custDataLst>
              <p:tags r:id="rId3"/>
            </p:custDataLst>
          </p:nvPr>
        </p:nvSpPr>
        <p:spPr>
          <a:xfrm>
            <a:off x="1285240" y="2969469"/>
            <a:ext cx="9154160" cy="3200400"/>
          </a:xfrm>
        </p:spPr>
        <p:txBody>
          <a:bodyPr anchor="t">
            <a:normAutofit/>
          </a:bodyPr>
          <a:lstStyle/>
          <a:p>
            <a:pPr>
              <a:spcBef>
                <a:spcPct val="50000"/>
              </a:spcBef>
              <a:buSzPct val="115000"/>
              <a:defRPr/>
            </a:pPr>
            <a:r>
              <a:rPr lang="en-US" sz="2400" dirty="0">
                <a:ea typeface="Tahoma" pitchFamily="34" charset="0"/>
                <a:cs typeface="Tahoma" pitchFamily="34" charset="0"/>
              </a:rPr>
              <a:t>State WIC Agencies are required to identify vendors that derive more than 50% of their annual food sales revenue from WIC food benefits</a:t>
            </a:r>
          </a:p>
          <a:p>
            <a:pPr>
              <a:spcBef>
                <a:spcPct val="50000"/>
              </a:spcBef>
              <a:buSzPct val="115000"/>
              <a:defRPr/>
            </a:pPr>
            <a:r>
              <a:rPr lang="en-US" sz="2400" dirty="0">
                <a:ea typeface="Tahoma" pitchFamily="34" charset="0"/>
                <a:cs typeface="Tahoma" pitchFamily="34" charset="0"/>
              </a:rPr>
              <a:t>The USDA classifies these vendors as Above 50% Vendors</a:t>
            </a:r>
          </a:p>
          <a:p>
            <a:pPr>
              <a:spcBef>
                <a:spcPct val="50000"/>
              </a:spcBef>
              <a:buSzPct val="115000"/>
              <a:defRPr/>
            </a:pPr>
            <a:r>
              <a:rPr lang="en-US" sz="2400" dirty="0">
                <a:ea typeface="Tahoma" pitchFamily="34" charset="0"/>
                <a:cs typeface="Tahoma" pitchFamily="34" charset="0"/>
              </a:rPr>
              <a:t>In North Carolina, these stores are called Predominantly WIC vendors (PWVs)</a:t>
            </a:r>
          </a:p>
          <a:p>
            <a:pPr>
              <a:spcBef>
                <a:spcPct val="50000"/>
              </a:spcBef>
              <a:buSzPct val="115000"/>
              <a:defRPr/>
            </a:pPr>
            <a:r>
              <a:rPr lang="en-US" sz="2400" dirty="0">
                <a:ea typeface="Tahoma" pitchFamily="34" charset="0"/>
                <a:cs typeface="Tahoma" pitchFamily="34" charset="0"/>
              </a:rPr>
              <a:t>State WIC Agency collects data to determine total SNAP – eligible food sales as part of the PWV identification process</a:t>
            </a:r>
          </a:p>
        </p:txBody>
      </p:sp>
    </p:spTree>
    <p:custDataLst>
      <p:tags r:id="rId1"/>
    </p:custDataLst>
    <p:extLst>
      <p:ext uri="{BB962C8B-B14F-4D97-AF65-F5344CB8AC3E}">
        <p14:creationId xmlns:p14="http://schemas.microsoft.com/office/powerpoint/2010/main" val="231595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4B4EF-F1AF-4A4A-9C98-DD603FCDBF51}"/>
              </a:ext>
            </a:extLst>
          </p:cNvPr>
          <p:cNvSpPr>
            <a:spLocks noGrp="1"/>
          </p:cNvSpPr>
          <p:nvPr>
            <p:ph type="title"/>
          </p:nvPr>
        </p:nvSpPr>
        <p:spPr>
          <a:xfrm>
            <a:off x="1285240" y="1050595"/>
            <a:ext cx="8074815" cy="1618489"/>
          </a:xfrm>
        </p:spPr>
        <p:txBody>
          <a:bodyPr anchor="ctr">
            <a:normAutofit/>
          </a:bodyPr>
          <a:lstStyle/>
          <a:p>
            <a:r>
              <a:rPr lang="en-US" sz="6600" b="1" dirty="0"/>
              <a:t>PWV Identification</a:t>
            </a:r>
          </a:p>
        </p:txBody>
      </p:sp>
      <p:sp>
        <p:nvSpPr>
          <p:cNvPr id="3" name="Content Placeholder 2">
            <a:extLst>
              <a:ext uri="{FF2B5EF4-FFF2-40B4-BE49-F238E27FC236}">
                <a16:creationId xmlns:a16="http://schemas.microsoft.com/office/drawing/2014/main" id="{97F3598B-7A87-4837-A129-604E44321380}"/>
              </a:ext>
            </a:extLst>
          </p:cNvPr>
          <p:cNvSpPr>
            <a:spLocks noGrp="1"/>
          </p:cNvSpPr>
          <p:nvPr>
            <p:ph idx="1"/>
          </p:nvPr>
        </p:nvSpPr>
        <p:spPr>
          <a:xfrm>
            <a:off x="1285240" y="2969469"/>
            <a:ext cx="8074815" cy="2800395"/>
          </a:xfrm>
        </p:spPr>
        <p:txBody>
          <a:bodyPr anchor="t">
            <a:normAutofit/>
          </a:bodyPr>
          <a:lstStyle/>
          <a:p>
            <a:r>
              <a:rPr lang="en-US" sz="2400" dirty="0"/>
              <a:t>PWV Identification is reviewed after six months of authorization as well as annually</a:t>
            </a:r>
          </a:p>
        </p:txBody>
      </p:sp>
    </p:spTree>
    <p:custDataLst>
      <p:tags r:id="rId1"/>
    </p:custDataLst>
    <p:extLst>
      <p:ext uri="{BB962C8B-B14F-4D97-AF65-F5344CB8AC3E}">
        <p14:creationId xmlns:p14="http://schemas.microsoft.com/office/powerpoint/2010/main" val="192161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PWV Identification continued </a:t>
            </a:r>
          </a:p>
        </p:txBody>
      </p:sp>
      <p:sp>
        <p:nvSpPr>
          <p:cNvPr id="18435" name="Rectangle 3"/>
          <p:cNvSpPr>
            <a:spLocks noGrp="1" noChangeArrowheads="1"/>
          </p:cNvSpPr>
          <p:nvPr>
            <p:ph idx="1"/>
            <p:custDataLst>
              <p:tags r:id="rId3"/>
            </p:custDataLst>
          </p:nvPr>
        </p:nvSpPr>
        <p:spPr>
          <a:xfrm>
            <a:off x="1285240" y="2969469"/>
            <a:ext cx="8074815" cy="2800395"/>
          </a:xfrm>
        </p:spPr>
        <p:txBody>
          <a:bodyPr anchor="t">
            <a:normAutofit/>
          </a:bodyPr>
          <a:lstStyle/>
          <a:p>
            <a:pPr>
              <a:spcBef>
                <a:spcPct val="50000"/>
              </a:spcBef>
              <a:spcAft>
                <a:spcPts val="1200"/>
              </a:spcAft>
            </a:pPr>
            <a:r>
              <a:rPr lang="en-US" sz="2000"/>
              <a:t>Request sales records, financial statements, reports, tax documents or other verifiable documentation</a:t>
            </a:r>
          </a:p>
          <a:p>
            <a:pPr>
              <a:spcBef>
                <a:spcPct val="50000"/>
              </a:spcBef>
              <a:spcAft>
                <a:spcPts val="1200"/>
              </a:spcAft>
            </a:pPr>
            <a:r>
              <a:rPr lang="en-US" sz="2000" b="1"/>
              <a:t>State Agency may require vendor to sign a release of information form from the Department of Revenue to verify SNAP eligible food sales-known as the “GEN-93”</a:t>
            </a:r>
          </a:p>
          <a:p>
            <a:pPr>
              <a:spcBef>
                <a:spcPct val="50000"/>
              </a:spcBef>
              <a:spcAft>
                <a:spcPts val="1200"/>
              </a:spcAft>
            </a:pPr>
            <a:r>
              <a:rPr lang="en-US" sz="2000" b="1"/>
              <a:t>Very important</a:t>
            </a:r>
            <a:r>
              <a:rPr lang="en-US" sz="2000"/>
              <a:t> for vendors to be aware that this information may be requested each year for the previous federal fiscal year</a:t>
            </a:r>
          </a:p>
        </p:txBody>
      </p:sp>
    </p:spTree>
    <p:custDataLst>
      <p:tags r:id="rId1"/>
    </p:custDataLst>
    <p:extLst>
      <p:ext uri="{BB962C8B-B14F-4D97-AF65-F5344CB8AC3E}">
        <p14:creationId xmlns:p14="http://schemas.microsoft.com/office/powerpoint/2010/main" val="76527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52600" y="609600"/>
            <a:ext cx="6702011" cy="605948"/>
          </a:xfrm>
        </p:spPr>
        <p:txBody>
          <a:bodyPr>
            <a:noAutofit/>
          </a:bodyPr>
          <a:lstStyle/>
          <a:p>
            <a:r>
              <a:rPr lang="en-US" b="1" dirty="0">
                <a:solidFill>
                  <a:schemeClr val="tx1"/>
                </a:solidFill>
                <a:ea typeface="Tahoma" panose="020B0604030504040204" pitchFamily="34" charset="0"/>
                <a:cs typeface="Tahoma" panose="020B0604030504040204" pitchFamily="34" charset="0"/>
              </a:rPr>
              <a:t>GEN-93 FORM</a:t>
            </a:r>
          </a:p>
        </p:txBody>
      </p:sp>
      <p:pic>
        <p:nvPicPr>
          <p:cNvPr id="1026" name="Picture 2"/>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505251"/>
            <a:ext cx="3454651" cy="44534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Content Placeholder 3"/>
          <p:cNvSpPr>
            <a:spLocks noGrp="1"/>
          </p:cNvSpPr>
          <p:nvPr>
            <p:ph sz="half" idx="2"/>
            <p:custDataLst>
              <p:tags r:id="rId3"/>
            </p:custDataLst>
          </p:nvPr>
        </p:nvSpPr>
        <p:spPr>
          <a:xfrm>
            <a:off x="5334000" y="1505252"/>
            <a:ext cx="6019800" cy="4743148"/>
          </a:xfrm>
        </p:spPr>
        <p:txBody>
          <a:bodyPr>
            <a:normAutofit fontScale="92500" lnSpcReduction="10000"/>
          </a:bodyPr>
          <a:lstStyle/>
          <a:p>
            <a:pPr>
              <a:lnSpc>
                <a:spcPct val="110000"/>
              </a:lnSpc>
            </a:pPr>
            <a:r>
              <a:rPr lang="en-US" sz="3200" dirty="0">
                <a:solidFill>
                  <a:schemeClr val="tx1"/>
                </a:solidFill>
                <a:ea typeface="Tahoma" panose="020B0604030504040204" pitchFamily="34" charset="0"/>
                <a:cs typeface="Tahoma" panose="020B0604030504040204" pitchFamily="34" charset="0"/>
              </a:rPr>
              <a:t>Release of Tax Information Form </a:t>
            </a:r>
          </a:p>
          <a:p>
            <a:pPr>
              <a:lnSpc>
                <a:spcPct val="110000"/>
              </a:lnSpc>
            </a:pPr>
            <a:r>
              <a:rPr lang="en-US" sz="3200" dirty="0">
                <a:solidFill>
                  <a:schemeClr val="tx1"/>
                </a:solidFill>
                <a:ea typeface="Tahoma" panose="020B0604030504040204" pitchFamily="34" charset="0"/>
                <a:cs typeface="Tahoma" panose="020B0604030504040204" pitchFamily="34" charset="0"/>
              </a:rPr>
              <a:t>Authorizes the Nutrition Services Vendor Unit to acquire the vendor’s E-500 forms directly from Department of Revenue (DOR)</a:t>
            </a:r>
          </a:p>
          <a:p>
            <a:pPr>
              <a:lnSpc>
                <a:spcPct val="110000"/>
              </a:lnSpc>
            </a:pPr>
            <a:r>
              <a:rPr lang="en-US" sz="3200" dirty="0">
                <a:solidFill>
                  <a:schemeClr val="tx1"/>
                </a:solidFill>
                <a:ea typeface="Tahoma" panose="020B0604030504040204" pitchFamily="34" charset="0"/>
                <a:cs typeface="Tahoma" panose="020B0604030504040204" pitchFamily="34" charset="0"/>
              </a:rPr>
              <a:t>Must be completed accurately matching what DOR has on file for store</a:t>
            </a:r>
          </a:p>
          <a:p>
            <a:pPr>
              <a:lnSpc>
                <a:spcPct val="110000"/>
              </a:lnSpc>
            </a:pPr>
            <a:r>
              <a:rPr lang="en-US" sz="3200" dirty="0">
                <a:solidFill>
                  <a:schemeClr val="tx1"/>
                </a:solidFill>
                <a:ea typeface="Tahoma" panose="020B0604030504040204" pitchFamily="34" charset="0"/>
                <a:cs typeface="Tahoma" panose="020B0604030504040204" pitchFamily="34" charset="0"/>
              </a:rPr>
              <a:t>Must be notarized</a:t>
            </a:r>
            <a:endParaRPr lang="en-US" sz="2000" dirty="0">
              <a:solidFill>
                <a:schemeClr val="tx1"/>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74003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itchFamily="34" charset="0"/>
                <a:cs typeface="Tahoma" pitchFamily="34" charset="0"/>
              </a:rPr>
              <a:t>SNAP-eligible Food Sales Records</a:t>
            </a:r>
          </a:p>
        </p:txBody>
      </p:sp>
      <p:sp>
        <p:nvSpPr>
          <p:cNvPr id="4" name="Content Placeholder 3"/>
          <p:cNvSpPr>
            <a:spLocks noGrp="1"/>
          </p:cNvSpPr>
          <p:nvPr>
            <p:ph idx="1"/>
            <p:custDataLst>
              <p:tags r:id="rId3"/>
            </p:custDataLst>
          </p:nvPr>
        </p:nvSpPr>
        <p:spPr>
          <a:xfrm>
            <a:off x="1285240" y="2969469"/>
            <a:ext cx="8074815" cy="2800395"/>
          </a:xfrm>
        </p:spPr>
        <p:txBody>
          <a:bodyPr anchor="t">
            <a:normAutofit/>
          </a:bodyPr>
          <a:lstStyle/>
          <a:p>
            <a:r>
              <a:rPr lang="en-US" sz="1500">
                <a:ea typeface="Tahoma" pitchFamily="34" charset="0"/>
                <a:cs typeface="Tahoma" pitchFamily="34" charset="0"/>
              </a:rPr>
              <a:t>Vendors must maintain a record of all SNAP-eligible food sales</a:t>
            </a:r>
          </a:p>
          <a:p>
            <a:r>
              <a:rPr lang="en-US" sz="1500">
                <a:ea typeface="Tahoma" pitchFamily="34" charset="0"/>
                <a:cs typeface="Tahoma" pitchFamily="34" charset="0"/>
              </a:rPr>
              <a:t>SNAP-eligible food sales are sales of those foods that can be purchased with SNAP (Food Stamp) benefits</a:t>
            </a:r>
          </a:p>
          <a:p>
            <a:r>
              <a:rPr lang="en-US" sz="1500">
                <a:ea typeface="Tahoma" pitchFamily="34" charset="0"/>
                <a:cs typeface="Tahoma" pitchFamily="34" charset="0"/>
              </a:rPr>
              <a:t>Vendors are required to provide the State WIC Agency, upon request, a statement of the total amount of revenue derived from SNAP-eligible food sales and written documentation to support the dollar amount of sales claimed</a:t>
            </a:r>
          </a:p>
          <a:p>
            <a:pPr>
              <a:spcBef>
                <a:spcPct val="50000"/>
              </a:spcBef>
            </a:pPr>
            <a:r>
              <a:rPr lang="en-US" sz="1500">
                <a:ea typeface="Tahoma" pitchFamily="34" charset="0"/>
                <a:cs typeface="Tahoma" pitchFamily="34" charset="0"/>
              </a:rPr>
              <a:t>Food Sales</a:t>
            </a:r>
          </a:p>
          <a:p>
            <a:pPr lvl="1">
              <a:spcBef>
                <a:spcPct val="50000"/>
              </a:spcBef>
              <a:buFont typeface="Wingdings" panose="05000000000000000000" pitchFamily="2" charset="2"/>
              <a:buChar char="ü"/>
            </a:pPr>
            <a:r>
              <a:rPr lang="en-US" sz="1500">
                <a:ea typeface="Tahoma" pitchFamily="34" charset="0"/>
                <a:cs typeface="Tahoma" pitchFamily="34" charset="0"/>
              </a:rPr>
              <a:t>The sale of all foods that could be purchased with SNAP benefits</a:t>
            </a:r>
          </a:p>
          <a:p>
            <a:pPr lvl="1">
              <a:spcBef>
                <a:spcPct val="50000"/>
              </a:spcBef>
              <a:buFont typeface="Wingdings" panose="05000000000000000000" pitchFamily="2" charset="2"/>
              <a:buChar char="ü"/>
            </a:pPr>
            <a:r>
              <a:rPr lang="en-US" sz="1500">
                <a:ea typeface="Tahoma" pitchFamily="34" charset="0"/>
                <a:cs typeface="Tahoma" pitchFamily="34" charset="0"/>
              </a:rPr>
              <a:t>Food Sales Fact Sheet</a:t>
            </a:r>
          </a:p>
          <a:p>
            <a:endParaRPr lang="en-US" sz="150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95905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600" b="1">
                <a:ea typeface="Tahoma" pitchFamily="34" charset="0"/>
                <a:cs typeface="Tahoma" pitchFamily="34" charset="0"/>
              </a:rPr>
              <a:t>Appropriate Documentation</a:t>
            </a:r>
          </a:p>
        </p:txBody>
      </p:sp>
      <p:sp>
        <p:nvSpPr>
          <p:cNvPr id="16387" name="Rectangle 3"/>
          <p:cNvSpPr>
            <a:spLocks noGrp="1" noChangeArrowheads="1"/>
          </p:cNvSpPr>
          <p:nvPr>
            <p:ph idx="1"/>
            <p:custDataLst>
              <p:tags r:id="rId3"/>
            </p:custDataLst>
          </p:nvPr>
        </p:nvSpPr>
        <p:spPr>
          <a:xfrm>
            <a:off x="1285240" y="2969469"/>
            <a:ext cx="8074815" cy="2800395"/>
          </a:xfrm>
        </p:spPr>
        <p:txBody>
          <a:bodyPr anchor="t">
            <a:normAutofit/>
          </a:bodyPr>
          <a:lstStyle/>
          <a:p>
            <a:pPr eaLnBrk="1" hangingPunct="1"/>
            <a:r>
              <a:rPr lang="en-US" sz="2400">
                <a:ea typeface="Tahoma" pitchFamily="34" charset="0"/>
                <a:cs typeface="Tahoma" pitchFamily="34" charset="0"/>
              </a:rPr>
              <a:t>Each year select vendors are asked to submit SNAP eligible food sales as part of PWV determination</a:t>
            </a:r>
          </a:p>
          <a:p>
            <a:pPr eaLnBrk="1" hangingPunct="1"/>
            <a:r>
              <a:rPr lang="en-US" sz="2400">
                <a:ea typeface="Tahoma" pitchFamily="34" charset="0"/>
                <a:cs typeface="Tahoma" pitchFamily="34" charset="0"/>
              </a:rPr>
              <a:t>Request sales records, financial statements, reports, tax documents or other verifiable documentation</a:t>
            </a:r>
          </a:p>
          <a:p>
            <a:pPr eaLnBrk="1" hangingPunct="1"/>
            <a:r>
              <a:rPr lang="en-US" sz="2400">
                <a:ea typeface="Tahoma" pitchFamily="34" charset="0"/>
                <a:cs typeface="Tahoma" pitchFamily="34" charset="0"/>
              </a:rPr>
              <a:t>Keep a monthly copy in files</a:t>
            </a:r>
          </a:p>
        </p:txBody>
      </p:sp>
    </p:spTree>
    <p:custDataLst>
      <p:tags r:id="rId1"/>
    </p:custDataLst>
    <p:extLst>
      <p:ext uri="{BB962C8B-B14F-4D97-AF65-F5344CB8AC3E}">
        <p14:creationId xmlns:p14="http://schemas.microsoft.com/office/powerpoint/2010/main" val="3493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custDataLst>
              <p:tags r:id="rId2"/>
            </p:custDataLst>
          </p:nvPr>
        </p:nvSpPr>
        <p:spPr>
          <a:xfrm>
            <a:off x="1285240" y="1050595"/>
            <a:ext cx="8074815" cy="1618489"/>
          </a:xfrm>
        </p:spPr>
        <p:txBody>
          <a:bodyPr anchor="ctr">
            <a:normAutofit/>
          </a:bodyPr>
          <a:lstStyle/>
          <a:p>
            <a:pPr>
              <a:defRPr/>
            </a:pPr>
            <a:r>
              <a:rPr lang="en-US" sz="5000" b="1">
                <a:ea typeface="Tahoma" pitchFamily="34" charset="0"/>
                <a:cs typeface="Tahoma" pitchFamily="34" charset="0"/>
              </a:rPr>
              <a:t>Verifiable Documentation of SNAP-eligible Food Sales</a:t>
            </a:r>
          </a:p>
        </p:txBody>
      </p:sp>
      <p:sp>
        <p:nvSpPr>
          <p:cNvPr id="6" name="Content Placeholder 5"/>
          <p:cNvSpPr>
            <a:spLocks noGrp="1"/>
          </p:cNvSpPr>
          <p:nvPr>
            <p:ph idx="1"/>
            <p:custDataLst>
              <p:tags r:id="rId3"/>
            </p:custDataLst>
          </p:nvPr>
        </p:nvSpPr>
        <p:spPr>
          <a:xfrm>
            <a:off x="1285240" y="2969469"/>
            <a:ext cx="8074815" cy="2800395"/>
          </a:xfrm>
        </p:spPr>
        <p:txBody>
          <a:bodyPr anchor="t">
            <a:normAutofit/>
          </a:bodyPr>
          <a:lstStyle/>
          <a:p>
            <a:pPr marL="205556" indent="-137197">
              <a:defRPr/>
            </a:pPr>
            <a:r>
              <a:rPr lang="en-US" sz="1500">
                <a:ea typeface="Tahoma" pitchFamily="34" charset="0"/>
                <a:cs typeface="Tahoma" pitchFamily="34" charset="0"/>
              </a:rPr>
              <a:t>Ledger Totals</a:t>
            </a:r>
          </a:p>
          <a:p>
            <a:pPr marL="617054" lvl="1" indent="-342900">
              <a:buFont typeface="Wingdings" panose="05000000000000000000" pitchFamily="2" charset="2"/>
              <a:buChar char="ü"/>
              <a:defRPr/>
            </a:pPr>
            <a:r>
              <a:rPr lang="en-US" sz="1500">
                <a:ea typeface="Tahoma" pitchFamily="34" charset="0"/>
                <a:cs typeface="Tahoma" pitchFamily="34" charset="0"/>
              </a:rPr>
              <a:t>Daily, Weekly or Monthly Cash Register Receipts totaled in a ledger </a:t>
            </a:r>
            <a:r>
              <a:rPr lang="en-US" sz="1500" b="1">
                <a:ea typeface="Tahoma" pitchFamily="34" charset="0"/>
                <a:cs typeface="Tahoma" pitchFamily="34" charset="0"/>
              </a:rPr>
              <a:t>(DO NOT send actual cash register receipts)</a:t>
            </a:r>
          </a:p>
          <a:p>
            <a:pPr marL="617054" lvl="1" indent="-342900">
              <a:buFont typeface="Wingdings" panose="05000000000000000000" pitchFamily="2" charset="2"/>
              <a:buChar char="ü"/>
              <a:defRPr/>
            </a:pPr>
            <a:r>
              <a:rPr lang="en-US" sz="1500">
                <a:ea typeface="Tahoma" pitchFamily="34" charset="0"/>
                <a:cs typeface="Tahoma" pitchFamily="34" charset="0"/>
              </a:rPr>
              <a:t>Some registers have the ability to separate out different types of items</a:t>
            </a:r>
          </a:p>
          <a:p>
            <a:pPr marL="617054" lvl="1" indent="-342900">
              <a:buFont typeface="Wingdings" panose="05000000000000000000" pitchFamily="2" charset="2"/>
              <a:buChar char="ü"/>
              <a:defRPr/>
            </a:pPr>
            <a:r>
              <a:rPr lang="en-US" sz="1500">
                <a:ea typeface="Tahoma" pitchFamily="34" charset="0"/>
                <a:cs typeface="Tahoma" pitchFamily="34" charset="0"/>
              </a:rPr>
              <a:t>It is highly recommended that Vendors maintain this type of system. Makes this annual process easier</a:t>
            </a:r>
          </a:p>
          <a:p>
            <a:pPr marL="205795">
              <a:defRPr/>
            </a:pPr>
            <a:r>
              <a:rPr lang="en-US" sz="1500">
                <a:ea typeface="Tahoma" pitchFamily="34" charset="0"/>
                <a:cs typeface="Tahoma" pitchFamily="34" charset="0"/>
              </a:rPr>
              <a:t>Sales and Use Tax returns are not always sufficient for documenting complete SNAP eligible food sales</a:t>
            </a:r>
          </a:p>
          <a:p>
            <a:pPr marL="617054" lvl="1" indent="-342900">
              <a:buFont typeface="Wingdings" panose="05000000000000000000" pitchFamily="2" charset="2"/>
              <a:buChar char="ü"/>
              <a:defRPr/>
            </a:pPr>
            <a:r>
              <a:rPr lang="en-US" sz="1500">
                <a:ea typeface="Tahoma" pitchFamily="34" charset="0"/>
                <a:cs typeface="Tahoma" pitchFamily="34" charset="0"/>
              </a:rPr>
              <a:t>These returns may be used along with ledger totals to verify a vendor’s documentation of SNAP eligible food sales</a:t>
            </a:r>
          </a:p>
          <a:p>
            <a:pPr marL="617385" lvl="2" indent="-137197">
              <a:buClr>
                <a:schemeClr val="accent3"/>
              </a:buClr>
              <a:defRPr/>
            </a:pPr>
            <a:endParaRPr lang="en-US" sz="1500" dirty="0"/>
          </a:p>
        </p:txBody>
      </p:sp>
    </p:spTree>
    <p:custDataLst>
      <p:tags r:id="rId1"/>
    </p:custDataLst>
    <p:extLst>
      <p:ext uri="{BB962C8B-B14F-4D97-AF65-F5344CB8AC3E}">
        <p14:creationId xmlns:p14="http://schemas.microsoft.com/office/powerpoint/2010/main" val="17112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1828800" y="710980"/>
            <a:ext cx="6683765" cy="638569"/>
          </a:xfrm>
        </p:spPr>
        <p:txBody>
          <a:bodyPr>
            <a:noAutofit/>
          </a:bodyPr>
          <a:lstStyle/>
          <a:p>
            <a:pPr eaLnBrk="1" hangingPunct="1">
              <a:defRPr/>
            </a:pPr>
            <a:r>
              <a:rPr lang="en-US" b="1" dirty="0">
                <a:solidFill>
                  <a:schemeClr val="tx1"/>
                </a:solidFill>
                <a:ea typeface="Tahoma" pitchFamily="34" charset="0"/>
                <a:cs typeface="Tahoma" pitchFamily="34" charset="0"/>
              </a:rPr>
              <a:t>SAMPLE LEDGER</a:t>
            </a:r>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1340051724"/>
              </p:ext>
            </p:extLst>
          </p:nvPr>
        </p:nvGraphicFramePr>
        <p:xfrm>
          <a:off x="2209800" y="1828800"/>
          <a:ext cx="7543799" cy="3962396"/>
        </p:xfrm>
        <a:graphic>
          <a:graphicData uri="http://schemas.openxmlformats.org/drawingml/2006/table">
            <a:tbl>
              <a:tblPr firstRow="1" bandRow="1">
                <a:tableStyleId>{7DF18680-E054-41AD-8BC1-D1AEF772440D}</a:tableStyleId>
              </a:tblPr>
              <a:tblGrid>
                <a:gridCol w="888892">
                  <a:extLst>
                    <a:ext uri="{9D8B030D-6E8A-4147-A177-3AD203B41FA5}">
                      <a16:colId xmlns:a16="http://schemas.microsoft.com/office/drawing/2014/main" val="20000"/>
                    </a:ext>
                  </a:extLst>
                </a:gridCol>
                <a:gridCol w="1380925">
                  <a:extLst>
                    <a:ext uri="{9D8B030D-6E8A-4147-A177-3AD203B41FA5}">
                      <a16:colId xmlns:a16="http://schemas.microsoft.com/office/drawing/2014/main" val="20001"/>
                    </a:ext>
                  </a:extLst>
                </a:gridCol>
                <a:gridCol w="1335184">
                  <a:extLst>
                    <a:ext uri="{9D8B030D-6E8A-4147-A177-3AD203B41FA5}">
                      <a16:colId xmlns:a16="http://schemas.microsoft.com/office/drawing/2014/main" val="20002"/>
                    </a:ext>
                  </a:extLst>
                </a:gridCol>
                <a:gridCol w="1201112">
                  <a:extLst>
                    <a:ext uri="{9D8B030D-6E8A-4147-A177-3AD203B41FA5}">
                      <a16:colId xmlns:a16="http://schemas.microsoft.com/office/drawing/2014/main" val="20003"/>
                    </a:ext>
                  </a:extLst>
                </a:gridCol>
                <a:gridCol w="1201667">
                  <a:extLst>
                    <a:ext uri="{9D8B030D-6E8A-4147-A177-3AD203B41FA5}">
                      <a16:colId xmlns:a16="http://schemas.microsoft.com/office/drawing/2014/main" val="20004"/>
                    </a:ext>
                  </a:extLst>
                </a:gridCol>
                <a:gridCol w="801112">
                  <a:extLst>
                    <a:ext uri="{9D8B030D-6E8A-4147-A177-3AD203B41FA5}">
                      <a16:colId xmlns:a16="http://schemas.microsoft.com/office/drawing/2014/main" val="20005"/>
                    </a:ext>
                  </a:extLst>
                </a:gridCol>
                <a:gridCol w="734907">
                  <a:extLst>
                    <a:ext uri="{9D8B030D-6E8A-4147-A177-3AD203B41FA5}">
                      <a16:colId xmlns:a16="http://schemas.microsoft.com/office/drawing/2014/main" val="20006"/>
                    </a:ext>
                  </a:extLst>
                </a:gridCol>
              </a:tblGrid>
              <a:tr h="909623">
                <a:tc>
                  <a:txBody>
                    <a:bodyPr/>
                    <a:lstStyle/>
                    <a:p>
                      <a:pPr algn="ctr"/>
                      <a:r>
                        <a:rPr lang="en-US" sz="900" dirty="0"/>
                        <a:t>Date</a:t>
                      </a:r>
                      <a:endParaRPr lang="en-US" sz="900" b="1" dirty="0">
                        <a:solidFill>
                          <a:schemeClr val="tx1"/>
                        </a:solidFill>
                      </a:endParaRPr>
                    </a:p>
                  </a:txBody>
                  <a:tcPr marL="68598" marR="68598" marT="34296" marB="34296"/>
                </a:tc>
                <a:tc>
                  <a:txBody>
                    <a:bodyPr/>
                    <a:lstStyle/>
                    <a:p>
                      <a:pPr algn="ctr"/>
                      <a:r>
                        <a:rPr lang="en-US" sz="900" dirty="0"/>
                        <a:t>Grocery</a:t>
                      </a:r>
                    </a:p>
                    <a:p>
                      <a:pPr algn="ctr"/>
                      <a:r>
                        <a:rPr lang="en-US" sz="900" dirty="0"/>
                        <a:t>(</a:t>
                      </a:r>
                      <a:r>
                        <a:rPr lang="en-US" sz="900" kern="1200" dirty="0"/>
                        <a:t>food</a:t>
                      </a:r>
                      <a:r>
                        <a:rPr lang="en-US" sz="900" dirty="0"/>
                        <a:t> only</a:t>
                      </a:r>
                      <a:r>
                        <a:rPr lang="en-US" sz="900" baseline="0" dirty="0"/>
                        <a:t> 2% rate)</a:t>
                      </a:r>
                    </a:p>
                    <a:p>
                      <a:pPr algn="ctr"/>
                      <a:endParaRPr lang="en-US" sz="900" b="1" dirty="0">
                        <a:solidFill>
                          <a:schemeClr val="tx1"/>
                        </a:solidFill>
                      </a:endParaRPr>
                    </a:p>
                  </a:txBody>
                  <a:tcPr marL="68598" marR="68598" marT="34296" marB="34296"/>
                </a:tc>
                <a:tc>
                  <a:txBody>
                    <a:bodyPr/>
                    <a:lstStyle/>
                    <a:p>
                      <a:pPr algn="ctr"/>
                      <a:r>
                        <a:rPr lang="en-US" sz="900" dirty="0"/>
                        <a:t>Non-food items </a:t>
                      </a:r>
                      <a:endParaRPr lang="en-US" sz="900" b="1" dirty="0">
                        <a:solidFill>
                          <a:schemeClr val="tx1"/>
                        </a:solidFill>
                      </a:endParaRPr>
                    </a:p>
                  </a:txBody>
                  <a:tcPr marL="68598" marR="68598" marT="34296" marB="34296"/>
                </a:tc>
                <a:tc>
                  <a:txBody>
                    <a:bodyPr/>
                    <a:lstStyle/>
                    <a:p>
                      <a:pPr algn="ctr"/>
                      <a:r>
                        <a:rPr lang="en-US" sz="900" dirty="0"/>
                        <a:t>Food items</a:t>
                      </a:r>
                      <a:endParaRPr lang="en-US" sz="900" b="1" dirty="0">
                        <a:solidFill>
                          <a:schemeClr val="tx1"/>
                        </a:solidFill>
                      </a:endParaRP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Total of Food &amp;</a:t>
                      </a:r>
                      <a:r>
                        <a:rPr lang="en-US" sz="900" baseline="0" dirty="0"/>
                        <a:t> Non-Food</a:t>
                      </a:r>
                      <a:endParaRPr lang="en-US" sz="900" b="1" dirty="0">
                        <a:solidFill>
                          <a:schemeClr val="tx1"/>
                        </a:solidFill>
                      </a:endParaRPr>
                    </a:p>
                  </a:txBody>
                  <a:tcPr marL="68598" marR="68598" marT="34296" marB="34296"/>
                </a:tc>
                <a:tc>
                  <a:txBody>
                    <a:bodyPr/>
                    <a:lstStyle/>
                    <a:p>
                      <a:pPr algn="ctr"/>
                      <a:r>
                        <a:rPr lang="en-US" sz="900" dirty="0"/>
                        <a:t>WIC</a:t>
                      </a:r>
                      <a:endParaRPr lang="en-US" sz="900" b="1" dirty="0">
                        <a:solidFill>
                          <a:schemeClr val="tx1"/>
                        </a:solidFill>
                      </a:endParaRPr>
                    </a:p>
                  </a:txBody>
                  <a:tcPr marL="68598" marR="68598" marT="34296" marB="34296"/>
                </a:tc>
                <a:tc>
                  <a:txBody>
                    <a:bodyPr/>
                    <a:lstStyle/>
                    <a:p>
                      <a:pPr algn="ctr"/>
                      <a:r>
                        <a:rPr lang="en-US" sz="900" dirty="0"/>
                        <a:t>SNAP</a:t>
                      </a:r>
                      <a:endParaRPr lang="en-US" sz="900" b="1" dirty="0">
                        <a:solidFill>
                          <a:schemeClr val="tx1"/>
                        </a:solidFill>
                      </a:endParaRPr>
                    </a:p>
                  </a:txBody>
                  <a:tcPr marL="68598" marR="68598" marT="34296" marB="34296"/>
                </a:tc>
                <a:extLst>
                  <a:ext uri="{0D108BD9-81ED-4DB2-BD59-A6C34878D82A}">
                    <a16:rowId xmlns:a16="http://schemas.microsoft.com/office/drawing/2014/main" val="10000"/>
                  </a:ext>
                </a:extLst>
              </a:tr>
              <a:tr h="328601">
                <a:tc>
                  <a:txBody>
                    <a:bodyPr/>
                    <a:lstStyle/>
                    <a:p>
                      <a:r>
                        <a:rPr lang="en-US" sz="1100" dirty="0"/>
                        <a:t>1/1/13</a:t>
                      </a:r>
                    </a:p>
                  </a:txBody>
                  <a:tcPr marL="68598" marR="68598" marT="34296" marB="34296"/>
                </a:tc>
                <a:tc>
                  <a:txBody>
                    <a:bodyPr/>
                    <a:lstStyle/>
                    <a:p>
                      <a:pPr algn="ctr"/>
                      <a:r>
                        <a:rPr lang="en-US" sz="1100" dirty="0"/>
                        <a:t>$250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$200</a:t>
                      </a:r>
                    </a:p>
                  </a:txBody>
                  <a:tcPr marL="68598" marR="68598" marT="34296" marB="34296"/>
                </a:tc>
                <a:extLst>
                  <a:ext uri="{0D108BD9-81ED-4DB2-BD59-A6C34878D82A}">
                    <a16:rowId xmlns:a16="http://schemas.microsoft.com/office/drawing/2014/main" val="10001"/>
                  </a:ext>
                </a:extLst>
              </a:tr>
              <a:tr h="328601">
                <a:tc>
                  <a:txBody>
                    <a:bodyPr/>
                    <a:lstStyle/>
                    <a:p>
                      <a:r>
                        <a:rPr lang="en-US" sz="1100" dirty="0"/>
                        <a:t>1/2/13</a:t>
                      </a:r>
                    </a:p>
                  </a:txBody>
                  <a:tcPr marL="68598" marR="68598" marT="34296" marB="34296"/>
                </a:tc>
                <a:tc>
                  <a:txBody>
                    <a:bodyPr/>
                    <a:lstStyle/>
                    <a:p>
                      <a:pPr algn="ctr"/>
                      <a:r>
                        <a:rPr lang="en-US" sz="1100" dirty="0"/>
                        <a:t>$120</a:t>
                      </a:r>
                    </a:p>
                  </a:txBody>
                  <a:tcPr marL="68598" marR="68598" marT="34296" marB="34296"/>
                </a:tc>
                <a:tc>
                  <a:txBody>
                    <a:bodyPr/>
                    <a:lstStyle/>
                    <a:p>
                      <a:pPr algn="ctr"/>
                      <a:r>
                        <a:rPr lang="en-US" sz="1100" dirty="0"/>
                        <a:t>$650</a:t>
                      </a:r>
                    </a:p>
                  </a:txBody>
                  <a:tcPr marL="68598" marR="68598" marT="34296" marB="34296"/>
                </a:tc>
                <a:tc>
                  <a:txBody>
                    <a:bodyPr/>
                    <a:lstStyle/>
                    <a:p>
                      <a:pPr algn="ctr"/>
                      <a:r>
                        <a:rPr lang="en-US" sz="1100" dirty="0"/>
                        <a:t>$25</a:t>
                      </a:r>
                    </a:p>
                  </a:txBody>
                  <a:tcPr marL="68598" marR="68598" marT="34296" marB="34296"/>
                </a:tc>
                <a:tc>
                  <a:txBody>
                    <a:bodyPr/>
                    <a:lstStyle/>
                    <a:p>
                      <a:pPr algn="ctr"/>
                      <a:r>
                        <a:rPr lang="en-US" sz="1100" dirty="0"/>
                        <a:t>$675</a:t>
                      </a:r>
                    </a:p>
                  </a:txBody>
                  <a:tcPr marL="68598" marR="68598" marT="34296" marB="34296"/>
                </a:tc>
                <a:tc>
                  <a:txBody>
                    <a:bodyPr/>
                    <a:lstStyle/>
                    <a:p>
                      <a:pPr algn="ctr"/>
                      <a:r>
                        <a:rPr lang="en-US" sz="1100" dirty="0"/>
                        <a:t>$100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2"/>
                  </a:ext>
                </a:extLst>
              </a:tr>
              <a:tr h="328601">
                <a:tc>
                  <a:txBody>
                    <a:bodyPr/>
                    <a:lstStyle/>
                    <a:p>
                      <a:r>
                        <a:rPr lang="en-US" sz="1100" dirty="0"/>
                        <a:t>1/3/13</a:t>
                      </a:r>
                    </a:p>
                  </a:txBody>
                  <a:tcPr marL="68598" marR="68598" marT="34296" marB="34296"/>
                </a:tc>
                <a:tc>
                  <a:txBody>
                    <a:bodyPr/>
                    <a:lstStyle/>
                    <a:p>
                      <a:pPr algn="ctr"/>
                      <a:r>
                        <a:rPr lang="en-US" sz="1100" dirty="0"/>
                        <a:t>$195</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98" marR="68598" marT="34296" marB="34296"/>
                </a:tc>
                <a:tc>
                  <a:txBody>
                    <a:bodyPr/>
                    <a:lstStyle/>
                    <a:p>
                      <a:pPr algn="ctr"/>
                      <a:r>
                        <a:rPr lang="en-US" sz="1100" dirty="0"/>
                        <a:t>$100</a:t>
                      </a:r>
                    </a:p>
                  </a:txBody>
                  <a:tcPr marL="68598" marR="68598" marT="34296" marB="34296"/>
                </a:tc>
                <a:tc>
                  <a:txBody>
                    <a:bodyPr/>
                    <a:lstStyle/>
                    <a:p>
                      <a:pPr algn="ctr"/>
                      <a:r>
                        <a:rPr lang="en-US" sz="1100" dirty="0"/>
                        <a:t>$300</a:t>
                      </a:r>
                    </a:p>
                  </a:txBody>
                  <a:tcPr marL="68598" marR="68598" marT="34296" marB="34296"/>
                </a:tc>
                <a:extLst>
                  <a:ext uri="{0D108BD9-81ED-4DB2-BD59-A6C34878D82A}">
                    <a16:rowId xmlns:a16="http://schemas.microsoft.com/office/drawing/2014/main" val="10003"/>
                  </a:ext>
                </a:extLst>
              </a:tr>
              <a:tr h="328601">
                <a:tc>
                  <a:txBody>
                    <a:bodyPr/>
                    <a:lstStyle/>
                    <a:p>
                      <a:r>
                        <a:rPr lang="en-US" sz="1100" dirty="0"/>
                        <a:t>1/4/13</a:t>
                      </a:r>
                    </a:p>
                  </a:txBody>
                  <a:tcPr marL="68598" marR="68598" marT="34296" marB="34296"/>
                </a:tc>
                <a:tc>
                  <a:txBody>
                    <a:bodyPr/>
                    <a:lstStyle/>
                    <a:p>
                      <a:pPr algn="ctr"/>
                      <a:r>
                        <a:rPr lang="en-US" sz="1100" dirty="0"/>
                        <a:t>$135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$50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$1050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$250</a:t>
                      </a:r>
                    </a:p>
                  </a:txBody>
                  <a:tcPr marL="68598" marR="68598" marT="34296" marB="34296"/>
                </a:tc>
                <a:extLst>
                  <a:ext uri="{0D108BD9-81ED-4DB2-BD59-A6C34878D82A}">
                    <a16:rowId xmlns:a16="http://schemas.microsoft.com/office/drawing/2014/main" val="10004"/>
                  </a:ext>
                </a:extLst>
              </a:tr>
              <a:tr h="352442">
                <a:tc>
                  <a:txBody>
                    <a:bodyPr/>
                    <a:lstStyle/>
                    <a:p>
                      <a:pPr algn="ctr"/>
                      <a:r>
                        <a:rPr lang="en-US" sz="1400" dirty="0"/>
                        <a:t>“</a:t>
                      </a:r>
                    </a:p>
                  </a:txBody>
                  <a:tcPr marL="68598" marR="68598" marT="34296" marB="34296"/>
                </a:tc>
                <a:tc>
                  <a:txBody>
                    <a:bodyPr/>
                    <a:lstStyle/>
                    <a:p>
                      <a:pPr algn="ctr"/>
                      <a:r>
                        <a:rPr lang="en-US" sz="1100" dirty="0"/>
                        <a:t>$195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98" marR="68598" marT="34296" marB="34296"/>
                </a:tc>
                <a:tc>
                  <a:txBody>
                    <a:bodyPr/>
                    <a:lstStyle/>
                    <a:p>
                      <a:pPr algn="ctr"/>
                      <a:r>
                        <a:rPr lang="en-US" sz="1100" dirty="0"/>
                        <a:t>$300</a:t>
                      </a:r>
                    </a:p>
                  </a:txBody>
                  <a:tcPr marL="68598" marR="68598" marT="34296" marB="34296"/>
                </a:tc>
                <a:tc>
                  <a:txBody>
                    <a:bodyPr/>
                    <a:lstStyle/>
                    <a:p>
                      <a:pPr algn="ctr"/>
                      <a:r>
                        <a:rPr lang="en-US" sz="1100" dirty="0"/>
                        <a:t>$300</a:t>
                      </a:r>
                    </a:p>
                  </a:txBody>
                  <a:tcPr marL="68598" marR="68598" marT="34296" marB="34296"/>
                </a:tc>
                <a:extLst>
                  <a:ext uri="{0D108BD9-81ED-4DB2-BD59-A6C34878D82A}">
                    <a16:rowId xmlns:a16="http://schemas.microsoft.com/office/drawing/2014/main" val="10005"/>
                  </a:ext>
                </a:extLst>
              </a:tr>
              <a:tr h="352442">
                <a:tc>
                  <a:txBody>
                    <a:bodyPr/>
                    <a:lstStyle/>
                    <a:p>
                      <a:pPr algn="ctr"/>
                      <a:r>
                        <a:rPr lang="en-US" sz="1400" dirty="0"/>
                        <a:t>“</a:t>
                      </a:r>
                    </a:p>
                  </a:txBody>
                  <a:tcPr marL="68598" marR="68598" marT="34296" marB="34296"/>
                </a:tc>
                <a:tc>
                  <a:txBody>
                    <a:bodyPr/>
                    <a:lstStyle/>
                    <a:p>
                      <a:pPr algn="ctr"/>
                      <a:r>
                        <a:rPr lang="en-US" sz="1100" dirty="0"/>
                        <a:t>$210</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98" marR="68598" marT="34296" marB="34296"/>
                </a:tc>
                <a:tc>
                  <a:txBody>
                    <a:bodyPr/>
                    <a:lstStyle/>
                    <a:p>
                      <a:pPr algn="ctr"/>
                      <a:r>
                        <a:rPr lang="en-US" sz="1100" dirty="0"/>
                        <a:t>$550</a:t>
                      </a:r>
                    </a:p>
                  </a:txBody>
                  <a:tcPr marL="68598" marR="68598" marT="34296" marB="34296"/>
                </a:tc>
                <a:tc>
                  <a:txBody>
                    <a:bodyPr/>
                    <a:lstStyle/>
                    <a:p>
                      <a:pPr algn="ctr"/>
                      <a:r>
                        <a:rPr lang="en-US" sz="1100" dirty="0"/>
                        <a:t>$250</a:t>
                      </a:r>
                    </a:p>
                  </a:txBody>
                  <a:tcPr marL="68598" marR="68598" marT="34296" marB="34296"/>
                </a:tc>
                <a:extLst>
                  <a:ext uri="{0D108BD9-81ED-4DB2-BD59-A6C34878D82A}">
                    <a16:rowId xmlns:a16="http://schemas.microsoft.com/office/drawing/2014/main" val="10006"/>
                  </a:ext>
                </a:extLst>
              </a:tr>
              <a:tr h="352442">
                <a:tc>
                  <a:txBody>
                    <a:bodyPr/>
                    <a:lstStyle/>
                    <a:p>
                      <a:pPr algn="ctr"/>
                      <a:r>
                        <a:rPr lang="en-US" sz="1400" dirty="0"/>
                        <a:t>“</a:t>
                      </a:r>
                    </a:p>
                  </a:txBody>
                  <a:tcPr marL="68598" marR="68598" marT="34296" marB="34296"/>
                </a:tc>
                <a:tc>
                  <a:txBody>
                    <a:bodyPr/>
                    <a:lstStyle/>
                    <a:p>
                      <a:pPr algn="ctr"/>
                      <a:r>
                        <a:rPr lang="en-US" sz="1100" dirty="0"/>
                        <a:t>$190</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$55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$1005</a:t>
                      </a:r>
                    </a:p>
                  </a:txBody>
                  <a:tcPr marL="68598" marR="68598" marT="34296" marB="34296"/>
                </a:tc>
                <a:tc>
                  <a:txBody>
                    <a:bodyPr/>
                    <a:lstStyle/>
                    <a:p>
                      <a:pPr algn="ctr"/>
                      <a:r>
                        <a:rPr lang="en-US" sz="1100" dirty="0"/>
                        <a:t>$750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7"/>
                  </a:ext>
                </a:extLst>
              </a:tr>
              <a:tr h="328601">
                <a:tc>
                  <a:txBody>
                    <a:bodyPr/>
                    <a:lstStyle/>
                    <a:p>
                      <a:pPr algn="ctr"/>
                      <a:r>
                        <a:rPr lang="en-US" sz="1100" kern="1200" dirty="0"/>
                        <a:t>1/31/13</a:t>
                      </a:r>
                      <a:endParaRPr lang="en-US" sz="1100" kern="1200" dirty="0">
                        <a:solidFill>
                          <a:schemeClr val="dk1"/>
                        </a:solidFill>
                        <a:latin typeface="+mn-lt"/>
                        <a:ea typeface="+mn-ea"/>
                        <a:cs typeface="+mn-cs"/>
                      </a:endParaRPr>
                    </a:p>
                  </a:txBody>
                  <a:tcPr marL="68598" marR="68598" marT="34296" marB="34296"/>
                </a:tc>
                <a:tc>
                  <a:txBody>
                    <a:bodyPr/>
                    <a:lstStyle/>
                    <a:p>
                      <a:pPr algn="ctr"/>
                      <a:r>
                        <a:rPr lang="en-US" sz="1100" dirty="0"/>
                        <a:t>$105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8"/>
                  </a:ext>
                </a:extLst>
              </a:tr>
              <a:tr h="352442">
                <a:tc>
                  <a:txBody>
                    <a:bodyPr/>
                    <a:lstStyle/>
                    <a:p>
                      <a:r>
                        <a:rPr lang="en-US" sz="1400" dirty="0"/>
                        <a:t>Totals</a:t>
                      </a:r>
                    </a:p>
                  </a:txBody>
                  <a:tcPr marL="68598" marR="68598" marT="34296" marB="34296"/>
                </a:tc>
                <a:tc>
                  <a:txBody>
                    <a:bodyPr/>
                    <a:lstStyle/>
                    <a:p>
                      <a:pPr algn="ctr"/>
                      <a:r>
                        <a:rPr lang="en-US" sz="1100" dirty="0"/>
                        <a:t>$1,400</a:t>
                      </a:r>
                    </a:p>
                  </a:txBody>
                  <a:tcPr marL="68598" marR="68598" marT="34296" marB="34296"/>
                </a:tc>
                <a:tc>
                  <a:txBody>
                    <a:bodyPr/>
                    <a:lstStyle/>
                    <a:p>
                      <a:pPr algn="ctr"/>
                      <a:r>
                        <a:rPr lang="en-US" sz="1100" dirty="0"/>
                        <a:t>$6,650</a:t>
                      </a:r>
                    </a:p>
                  </a:txBody>
                  <a:tcPr marL="68598" marR="68598" marT="34296" marB="34296"/>
                </a:tc>
                <a:tc>
                  <a:txBody>
                    <a:bodyPr/>
                    <a:lstStyle/>
                    <a:p>
                      <a:pPr algn="ctr"/>
                      <a:r>
                        <a:rPr lang="en-US" sz="1100" dirty="0"/>
                        <a:t>$400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$7,050</a:t>
                      </a:r>
                    </a:p>
                  </a:txBody>
                  <a:tcPr marL="68598" marR="68598" marT="34296" marB="34296"/>
                </a:tc>
                <a:tc>
                  <a:txBody>
                    <a:bodyPr/>
                    <a:lstStyle/>
                    <a:p>
                      <a:pPr algn="ctr"/>
                      <a:r>
                        <a:rPr lang="en-US" sz="1100" dirty="0"/>
                        <a:t>$3,300</a:t>
                      </a:r>
                    </a:p>
                  </a:txBody>
                  <a:tcPr marL="68598" marR="68598" marT="34296" marB="34296"/>
                </a:tc>
                <a:tc>
                  <a:txBody>
                    <a:bodyPr/>
                    <a:lstStyle/>
                    <a:p>
                      <a:pPr algn="ctr"/>
                      <a:r>
                        <a:rPr lang="en-US" sz="1100" dirty="0"/>
                        <a:t>$1,600</a:t>
                      </a:r>
                    </a:p>
                  </a:txBody>
                  <a:tcPr marL="68598" marR="68598" marT="34296" marB="34296"/>
                </a:tc>
                <a:extLst>
                  <a:ext uri="{0D108BD9-81ED-4DB2-BD59-A6C34878D82A}">
                    <a16:rowId xmlns:a16="http://schemas.microsoft.com/office/drawing/2014/main" val="10009"/>
                  </a:ext>
                </a:extLst>
              </a:tr>
            </a:tbl>
          </a:graphicData>
        </a:graphic>
      </p:graphicFrame>
      <p:sp>
        <p:nvSpPr>
          <p:cNvPr id="6" name="TextBox 5"/>
          <p:cNvSpPr txBox="1"/>
          <p:nvPr>
            <p:custDataLst>
              <p:tags r:id="rId4"/>
            </p:custDataLst>
          </p:nvPr>
        </p:nvSpPr>
        <p:spPr>
          <a:xfrm rot="20781374">
            <a:off x="3154165" y="3512522"/>
            <a:ext cx="5332898" cy="854208"/>
          </a:xfrm>
          <a:prstGeom prst="rect">
            <a:avLst/>
          </a:prstGeom>
          <a:solidFill>
            <a:schemeClr val="accent5">
              <a:lumMod val="75000"/>
              <a:alpha val="27059"/>
            </a:schemeClr>
          </a:solidFill>
          <a:ln w="57150">
            <a:solidFill>
              <a:schemeClr val="accent3">
                <a:lumMod val="75000"/>
              </a:schemeClr>
            </a:solidFill>
          </a:ln>
        </p:spPr>
        <p:txBody>
          <a:bodyPr wrap="square">
            <a:spAutoFit/>
          </a:bodyPr>
          <a:lstStyle/>
          <a:p>
            <a:pPr algn="ctr">
              <a:defRPr/>
            </a:pPr>
            <a:r>
              <a:rPr lang="en-US" sz="4951" dirty="0">
                <a:solidFill>
                  <a:schemeClr val="bg2">
                    <a:lumMod val="25000"/>
                  </a:schemeClr>
                </a:solidFill>
              </a:rPr>
              <a:t>SAMPLE ONLY</a:t>
            </a:r>
          </a:p>
        </p:txBody>
      </p:sp>
    </p:spTree>
    <p:custDataLst>
      <p:tags r:id="rId1"/>
    </p:custDataLst>
    <p:extLst>
      <p:ext uri="{BB962C8B-B14F-4D97-AF65-F5344CB8AC3E}">
        <p14:creationId xmlns:p14="http://schemas.microsoft.com/office/powerpoint/2010/main" val="509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srcRect/>
          <a:stretch>
            <a:fillRect/>
          </a:stretch>
        </p:blipFill>
        <p:spPr bwMode="auto">
          <a:xfrm>
            <a:off x="1676400" y="1556106"/>
            <a:ext cx="3531302" cy="4660187"/>
          </a:xfrm>
          <a:prstGeom prst="rect">
            <a:avLst/>
          </a:prstGeom>
          <a:noFill/>
          <a:ln w="38100">
            <a:solidFill>
              <a:schemeClr val="bg2">
                <a:lumMod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2"/>
            </p:custDataLst>
          </p:nvPr>
        </p:nvSpPr>
        <p:spPr>
          <a:xfrm>
            <a:off x="800100" y="457200"/>
            <a:ext cx="10591800" cy="936553"/>
          </a:xfrm>
        </p:spPr>
        <p:txBody>
          <a:bodyPr>
            <a:noAutofit/>
          </a:bodyPr>
          <a:lstStyle/>
          <a:p>
            <a:pPr>
              <a:defRPr/>
            </a:pPr>
            <a:r>
              <a:rPr lang="en-US" b="1">
                <a:solidFill>
                  <a:schemeClr val="tx1"/>
                </a:solidFill>
                <a:ea typeface="Tahoma" pitchFamily="34" charset="0"/>
                <a:cs typeface="Tahoma" pitchFamily="34" charset="0"/>
              </a:rPr>
              <a:t>Different Types of Documentation</a:t>
            </a:r>
            <a:endParaRPr lang="en-US" b="1" dirty="0">
              <a:solidFill>
                <a:schemeClr val="tx1"/>
              </a:solidFill>
              <a:ea typeface="Tahoma" pitchFamily="34" charset="0"/>
              <a:cs typeface="Tahoma" pitchFamily="34" charset="0"/>
            </a:endParaRPr>
          </a:p>
        </p:txBody>
      </p:sp>
      <p:sp>
        <p:nvSpPr>
          <p:cNvPr id="4" name="Content Placeholder 3"/>
          <p:cNvSpPr>
            <a:spLocks noGrp="1"/>
          </p:cNvSpPr>
          <p:nvPr>
            <p:ph sz="half" idx="1"/>
            <p:custDataLst>
              <p:tags r:id="rId3"/>
            </p:custDataLst>
          </p:nvPr>
        </p:nvSpPr>
        <p:spPr>
          <a:xfrm>
            <a:off x="5943600" y="1556106"/>
            <a:ext cx="5372129" cy="4660186"/>
          </a:xfrm>
        </p:spPr>
        <p:txBody>
          <a:bodyPr>
            <a:normAutofit fontScale="92500" lnSpcReduction="10000"/>
          </a:bodyPr>
          <a:lstStyle/>
          <a:p>
            <a:pPr marL="560098" indent="-457200">
              <a:lnSpc>
                <a:spcPct val="120000"/>
              </a:lnSpc>
              <a:buSzPct val="100000"/>
              <a:defRPr/>
            </a:pPr>
            <a:r>
              <a:rPr lang="en-US" sz="2800" dirty="0">
                <a:solidFill>
                  <a:schemeClr val="tx1"/>
                </a:solidFill>
                <a:ea typeface="Tahoma" pitchFamily="34" charset="0"/>
                <a:cs typeface="Tahoma" pitchFamily="34" charset="0"/>
              </a:rPr>
              <a:t>Sales and Use Tax Return</a:t>
            </a:r>
          </a:p>
          <a:p>
            <a:pPr marL="560098" lvl="1" indent="-457200">
              <a:lnSpc>
                <a:spcPct val="120000"/>
              </a:lnSpc>
              <a:spcBef>
                <a:spcPts val="450"/>
              </a:spcBef>
              <a:buSzPct val="100000"/>
              <a:defRPr/>
            </a:pPr>
            <a:r>
              <a:rPr lang="en-US" sz="2800" dirty="0">
                <a:solidFill>
                  <a:schemeClr val="tx1"/>
                </a:solidFill>
                <a:ea typeface="Tahoma" pitchFamily="34" charset="0"/>
                <a:cs typeface="Tahoma" pitchFamily="34" charset="0"/>
              </a:rPr>
              <a:t>If your store files electronically, it is recommended that you keep a copy for your records as this documentation may be requested as additional documentation</a:t>
            </a:r>
          </a:p>
          <a:p>
            <a:pPr marL="560098" lvl="1" indent="-457200">
              <a:lnSpc>
                <a:spcPct val="120000"/>
              </a:lnSpc>
              <a:spcBef>
                <a:spcPts val="450"/>
              </a:spcBef>
              <a:buSzPct val="100000"/>
              <a:defRPr/>
            </a:pPr>
            <a:r>
              <a:rPr lang="en-US" sz="2800" dirty="0">
                <a:solidFill>
                  <a:schemeClr val="tx1"/>
                </a:solidFill>
                <a:ea typeface="Tahoma" pitchFamily="34" charset="0"/>
                <a:cs typeface="Tahoma" pitchFamily="34" charset="0"/>
              </a:rPr>
              <a:t>Additional information may still be requested from the State WIC Agency if these forms are submitted as documentation</a:t>
            </a:r>
          </a:p>
          <a:p>
            <a:pPr marL="445889" indent="-342991">
              <a:defRPr/>
            </a:pPr>
            <a:endParaRPr lang="en-US"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35289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05086" y="461782"/>
            <a:ext cx="7029376" cy="571649"/>
          </a:xfrm>
        </p:spPr>
        <p:txBody>
          <a:bodyPr>
            <a:noAutofit/>
          </a:bodyPr>
          <a:lstStyle/>
          <a:p>
            <a:pPr>
              <a:defRPr/>
            </a:pPr>
            <a:r>
              <a:rPr lang="en-US" b="1" dirty="0">
                <a:solidFill>
                  <a:schemeClr val="tx1"/>
                </a:solidFill>
                <a:ea typeface="Tahoma" panose="020B0604030504040204" pitchFamily="34" charset="0"/>
                <a:cs typeface="Tahoma" panose="020B0604030504040204" pitchFamily="34" charset="0"/>
              </a:rPr>
              <a:t>Type of Tax Rates</a:t>
            </a:r>
          </a:p>
        </p:txBody>
      </p:sp>
      <p:pic>
        <p:nvPicPr>
          <p:cNvPr id="19458"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982544" y="1885686"/>
            <a:ext cx="3284744" cy="4194913"/>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5938674" y="1320290"/>
            <a:ext cx="5867400" cy="4928111"/>
          </a:xfrm>
          <a:ln w="38100"/>
        </p:spPr>
        <p:txBody>
          <a:bodyPr>
            <a:normAutofit lnSpcReduction="10000"/>
          </a:bodyPr>
          <a:lstStyle/>
          <a:p>
            <a:pPr marL="205795">
              <a:defRPr/>
            </a:pPr>
            <a:r>
              <a:rPr lang="en-US" sz="3600" dirty="0">
                <a:solidFill>
                  <a:schemeClr val="tx1"/>
                </a:solidFill>
              </a:rPr>
              <a:t>Tax Type Column</a:t>
            </a:r>
          </a:p>
          <a:p>
            <a:pPr marL="617293" lvl="1" indent="-342900">
              <a:buFont typeface="Courier New" panose="02070309020205020404" pitchFamily="49" charset="0"/>
              <a:buChar char="o"/>
              <a:defRPr/>
            </a:pPr>
            <a:r>
              <a:rPr lang="en-US" sz="3600" dirty="0">
                <a:solidFill>
                  <a:schemeClr val="tx1"/>
                </a:solidFill>
              </a:rPr>
              <a:t>Line 8 </a:t>
            </a:r>
          </a:p>
          <a:p>
            <a:pPr marL="823088" lvl="2" indent="-342900">
              <a:buFont typeface="Wingdings" panose="05000000000000000000" pitchFamily="2" charset="2"/>
              <a:buChar char="ü"/>
              <a:defRPr/>
            </a:pPr>
            <a:r>
              <a:rPr lang="en-US" sz="3600" dirty="0">
                <a:solidFill>
                  <a:schemeClr val="tx1"/>
                </a:solidFill>
              </a:rPr>
              <a:t>2% Food Rate</a:t>
            </a:r>
          </a:p>
          <a:p>
            <a:pPr marL="823088" lvl="2" indent="-342900">
              <a:buFont typeface="Wingdings" panose="05000000000000000000" pitchFamily="2" charset="2"/>
              <a:buChar char="ü"/>
              <a:defRPr/>
            </a:pPr>
            <a:r>
              <a:rPr lang="en-US" sz="3600" dirty="0">
                <a:solidFill>
                  <a:schemeClr val="tx1"/>
                </a:solidFill>
              </a:rPr>
              <a:t>Any food sold that only requires a tax of 2%</a:t>
            </a:r>
          </a:p>
          <a:p>
            <a:pPr marL="205795">
              <a:defRPr/>
            </a:pPr>
            <a:r>
              <a:rPr lang="en-US" sz="3600" dirty="0">
                <a:solidFill>
                  <a:schemeClr val="tx1"/>
                </a:solidFill>
              </a:rPr>
              <a:t>Receipts Column</a:t>
            </a:r>
          </a:p>
          <a:p>
            <a:pPr marL="571848" lvl="1" indent="-342900">
              <a:buFont typeface="Courier New" panose="02070309020205020404" pitchFamily="49" charset="0"/>
              <a:buChar char="o"/>
              <a:defRPr/>
            </a:pPr>
            <a:r>
              <a:rPr lang="en-US" sz="3600" dirty="0">
                <a:solidFill>
                  <a:schemeClr val="tx1"/>
                </a:solidFill>
              </a:rPr>
              <a:t>Line 8</a:t>
            </a:r>
          </a:p>
          <a:p>
            <a:pPr marL="823325" lvl="2" indent="-342900">
              <a:buFont typeface="Wingdings" panose="05000000000000000000" pitchFamily="2" charset="2"/>
              <a:buChar char="ü"/>
              <a:defRPr/>
            </a:pPr>
            <a:r>
              <a:rPr lang="en-US" sz="3600" dirty="0">
                <a:solidFill>
                  <a:schemeClr val="tx1"/>
                </a:solidFill>
              </a:rPr>
              <a:t>Dollar ($) total of food sold at the 2% food rate</a:t>
            </a:r>
          </a:p>
          <a:p>
            <a:pPr marL="274393" lvl="1" indent="0">
              <a:buNone/>
              <a:defRPr/>
            </a:pPr>
            <a:endParaRPr lang="en-US" sz="1800" dirty="0"/>
          </a:p>
          <a:p>
            <a:pPr marL="205795">
              <a:defRPr/>
            </a:pPr>
            <a:endParaRPr lang="en-US" dirty="0"/>
          </a:p>
        </p:txBody>
      </p:sp>
      <p:grpSp>
        <p:nvGrpSpPr>
          <p:cNvPr id="19461" name="Group 8"/>
          <p:cNvGrpSpPr>
            <a:grpSpLocks/>
          </p:cNvGrpSpPr>
          <p:nvPr/>
        </p:nvGrpSpPr>
        <p:grpSpPr bwMode="auto">
          <a:xfrm>
            <a:off x="2527670" y="3009900"/>
            <a:ext cx="3873130" cy="1060412"/>
            <a:chOff x="786263" y="2910101"/>
            <a:chExt cx="4219621" cy="1356975"/>
          </a:xfrm>
        </p:grpSpPr>
        <p:cxnSp>
          <p:nvCxnSpPr>
            <p:cNvPr id="8" name="Straight Arrow Connector 7"/>
            <p:cNvCxnSpPr>
              <a:cxnSpLocks/>
            </p:cNvCxnSpPr>
            <p:nvPr/>
          </p:nvCxnSpPr>
          <p:spPr>
            <a:xfrm flipH="1">
              <a:off x="1270126" y="2910101"/>
              <a:ext cx="3735758" cy="116011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custDataLst>
                <p:tags r:id="rId4"/>
              </p:custDataLst>
            </p:nvPr>
          </p:nvSpPr>
          <p:spPr>
            <a:xfrm>
              <a:off x="1932796" y="4070215"/>
              <a:ext cx="676492" cy="196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16" name="Straight Arrow Connector 15"/>
            <p:cNvCxnSpPr>
              <a:cxnSpLocks/>
              <a:stCxn id="4" idx="1"/>
            </p:cNvCxnSpPr>
            <p:nvPr/>
          </p:nvCxnSpPr>
          <p:spPr>
            <a:xfrm flipH="1">
              <a:off x="2935990" y="3901135"/>
              <a:ext cx="1566426" cy="36594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custDataLst>
                <p:tags r:id="rId5"/>
              </p:custDataLst>
            </p:nvPr>
          </p:nvSpPr>
          <p:spPr>
            <a:xfrm>
              <a:off x="786263" y="4070213"/>
              <a:ext cx="415084" cy="196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Tree>
    <p:custDataLst>
      <p:tags r:id="rId1"/>
    </p:custDataLst>
    <p:extLst>
      <p:ext uri="{BB962C8B-B14F-4D97-AF65-F5344CB8AC3E}">
        <p14:creationId xmlns:p14="http://schemas.microsoft.com/office/powerpoint/2010/main" val="15674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6600" b="1">
                <a:ea typeface="Tahoma" pitchFamily="34" charset="0"/>
                <a:cs typeface="Tahoma" pitchFamily="34" charset="0"/>
              </a:rPr>
              <a:t>What is WIC?</a:t>
            </a:r>
            <a:r>
              <a:rPr lang="en-US" sz="6600" b="1">
                <a:effectLst>
                  <a:outerShdw blurRad="38100" dist="38100" dir="2700000" algn="tl">
                    <a:srgbClr val="000000">
                      <a:alpha val="43137"/>
                    </a:srgbClr>
                  </a:outerShdw>
                </a:effectLst>
                <a:ea typeface="Tahoma" pitchFamily="34" charset="0"/>
                <a:cs typeface="Tahoma" pitchFamily="34" charset="0"/>
              </a:rPr>
              <a:t>	</a:t>
            </a:r>
            <a:r>
              <a:rPr lang="en-US" sz="6600">
                <a:effectLst>
                  <a:outerShdw blurRad="38100" dist="38100" dir="2700000" algn="tl">
                    <a:srgbClr val="000000">
                      <a:alpha val="43137"/>
                    </a:srgbClr>
                  </a:outerShdw>
                </a:effectLst>
                <a:latin typeface="Constantia" panose="02030602050306030303" pitchFamily="18" charset="0"/>
                <a:ea typeface="Tahoma" pitchFamily="34" charset="0"/>
                <a:cs typeface="Tahoma" pitchFamily="34" charset="0"/>
              </a:rPr>
              <a:t>	</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23" name="Rectangle 3"/>
          <p:cNvSpPr>
            <a:spLocks noGrp="1" noChangeArrowheads="1"/>
          </p:cNvSpPr>
          <p:nvPr>
            <p:ph idx="1"/>
            <p:custDataLst>
              <p:tags r:id="rId3"/>
            </p:custDataLst>
          </p:nvPr>
        </p:nvSpPr>
        <p:spPr>
          <a:xfrm>
            <a:off x="5138927" y="1338728"/>
            <a:ext cx="5452869" cy="4833471"/>
          </a:xfrm>
        </p:spPr>
        <p:txBody>
          <a:bodyPr anchor="ctr">
            <a:normAutofit fontScale="92500" lnSpcReduction="20000"/>
          </a:bodyPr>
          <a:lstStyle/>
          <a:p>
            <a:pPr eaLnBrk="1" hangingPunct="1">
              <a:spcBef>
                <a:spcPct val="75000"/>
              </a:spcBef>
            </a:pPr>
            <a:r>
              <a:rPr lang="en-US" sz="2600" dirty="0">
                <a:ea typeface="Tahoma" pitchFamily="34" charset="0"/>
                <a:cs typeface="Tahoma" pitchFamily="34" charset="0"/>
              </a:rPr>
              <a:t>The Special Supplemental Nutrition Program for </a:t>
            </a:r>
            <a:r>
              <a:rPr lang="en-US" sz="2600" b="1" dirty="0">
                <a:ea typeface="Tahoma" pitchFamily="34" charset="0"/>
                <a:cs typeface="Tahoma" pitchFamily="34" charset="0"/>
              </a:rPr>
              <a:t>W</a:t>
            </a:r>
            <a:r>
              <a:rPr lang="en-US" sz="2600" dirty="0">
                <a:ea typeface="Tahoma" pitchFamily="34" charset="0"/>
                <a:cs typeface="Tahoma" pitchFamily="34" charset="0"/>
              </a:rPr>
              <a:t>omen, </a:t>
            </a:r>
            <a:r>
              <a:rPr lang="en-US" sz="2600" b="1" dirty="0">
                <a:ea typeface="Tahoma" pitchFamily="34" charset="0"/>
                <a:cs typeface="Tahoma" pitchFamily="34" charset="0"/>
              </a:rPr>
              <a:t>I</a:t>
            </a:r>
            <a:r>
              <a:rPr lang="en-US" sz="2600" dirty="0">
                <a:ea typeface="Tahoma" pitchFamily="34" charset="0"/>
                <a:cs typeface="Tahoma" pitchFamily="34" charset="0"/>
              </a:rPr>
              <a:t>nfants and </a:t>
            </a:r>
            <a:r>
              <a:rPr lang="en-US" sz="2600" b="1" dirty="0">
                <a:ea typeface="Tahoma" pitchFamily="34" charset="0"/>
                <a:cs typeface="Tahoma" pitchFamily="34" charset="0"/>
              </a:rPr>
              <a:t>C</a:t>
            </a:r>
            <a:r>
              <a:rPr lang="en-US" sz="2600" dirty="0">
                <a:ea typeface="Tahoma" pitchFamily="34" charset="0"/>
                <a:cs typeface="Tahoma" pitchFamily="34" charset="0"/>
              </a:rPr>
              <a:t>hildren</a:t>
            </a:r>
          </a:p>
          <a:p>
            <a:pPr>
              <a:spcBef>
                <a:spcPct val="75000"/>
              </a:spcBef>
            </a:pPr>
            <a:r>
              <a:rPr lang="en-US" sz="2600" dirty="0">
                <a:ea typeface="Tahoma" pitchFamily="34" charset="0"/>
                <a:cs typeface="Tahoma" pitchFamily="34" charset="0"/>
              </a:rPr>
              <a:t>Federally funded by the United States Department of Agriculture (USDA)</a:t>
            </a:r>
          </a:p>
          <a:p>
            <a:pPr>
              <a:spcBef>
                <a:spcPct val="75000"/>
              </a:spcBef>
            </a:pPr>
            <a:r>
              <a:rPr lang="en-US" sz="2600" dirty="0">
                <a:ea typeface="Tahoma" pitchFamily="34" charset="0"/>
                <a:cs typeface="Tahoma" pitchFamily="34" charset="0"/>
              </a:rPr>
              <a:t>State-administered by the NC Department of Health and Human Services</a:t>
            </a:r>
          </a:p>
          <a:p>
            <a:pPr>
              <a:spcBef>
                <a:spcPct val="75000"/>
              </a:spcBef>
            </a:pPr>
            <a:r>
              <a:rPr lang="en-US" sz="2600" dirty="0">
                <a:ea typeface="Tahoma" pitchFamily="34" charset="0"/>
                <a:cs typeface="Tahoma" pitchFamily="34" charset="0"/>
              </a:rPr>
              <a:t>WIC clinical services provided by contracted public health agencies</a:t>
            </a:r>
          </a:p>
          <a:p>
            <a:pPr>
              <a:spcBef>
                <a:spcPct val="75000"/>
              </a:spcBef>
            </a:pPr>
            <a:r>
              <a:rPr lang="en-US" sz="2600" dirty="0">
                <a:ea typeface="Tahoma" pitchFamily="34" charset="0"/>
                <a:cs typeface="Tahoma" pitchFamily="34" charset="0"/>
              </a:rPr>
              <a:t>NC WIC-authorized vendors are contracted with the NC Department of Health and Human Services and Local WIC Agencies</a:t>
            </a:r>
          </a:p>
          <a:p>
            <a:pPr eaLnBrk="1" hangingPunct="1">
              <a:spcBef>
                <a:spcPct val="75000"/>
              </a:spcBef>
            </a:pPr>
            <a:endParaRPr lang="en-US" sz="19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6002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39622" y="363077"/>
            <a:ext cx="9204578" cy="734563"/>
          </a:xfrm>
        </p:spPr>
        <p:txBody>
          <a:bodyPr>
            <a:noAutofit/>
          </a:bodyPr>
          <a:lstStyle/>
          <a:p>
            <a:pPr>
              <a:defRPr/>
            </a:pPr>
            <a:r>
              <a:rPr lang="en-US" sz="4400" b="1" dirty="0">
                <a:solidFill>
                  <a:schemeClr val="tx1"/>
                </a:solidFill>
                <a:ea typeface="Tahoma" panose="020B0604030504040204" pitchFamily="34" charset="0"/>
                <a:cs typeface="Tahoma" panose="020B0604030504040204" pitchFamily="34" charset="0"/>
              </a:rPr>
              <a:t>Types of Tax Rates - </a:t>
            </a:r>
            <a:r>
              <a:rPr lang="en-US" b="1" dirty="0">
                <a:solidFill>
                  <a:schemeClr val="tx1"/>
                </a:solidFill>
                <a:ea typeface="Tahoma" panose="020B0604030504040204" pitchFamily="34" charset="0"/>
                <a:cs typeface="Tahoma" panose="020B0604030504040204" pitchFamily="34" charset="0"/>
              </a:rPr>
              <a:t>continued</a:t>
            </a:r>
          </a:p>
        </p:txBody>
      </p:sp>
      <p:pic>
        <p:nvPicPr>
          <p:cNvPr id="20482"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2356929" y="1828800"/>
            <a:ext cx="3335593" cy="4188884"/>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6537711" y="1376535"/>
            <a:ext cx="5314846" cy="5257800"/>
          </a:xfrm>
          <a:ln w="28575"/>
        </p:spPr>
        <p:txBody>
          <a:bodyPr>
            <a:normAutofit/>
          </a:bodyPr>
          <a:lstStyle/>
          <a:p>
            <a:pPr marL="205795">
              <a:defRPr/>
            </a:pPr>
            <a:r>
              <a:rPr lang="en-US" sz="3600" b="1" dirty="0">
                <a:solidFill>
                  <a:schemeClr val="tx1"/>
                </a:solidFill>
              </a:rPr>
              <a:t>Tax Type Column</a:t>
            </a:r>
          </a:p>
          <a:p>
            <a:pPr marL="617293" lvl="1" indent="-342900">
              <a:buFont typeface="Courier New" panose="02070309020205020404" pitchFamily="49" charset="0"/>
              <a:buChar char="o"/>
              <a:defRPr/>
            </a:pPr>
            <a:r>
              <a:rPr lang="en-US" sz="3600" dirty="0">
                <a:solidFill>
                  <a:schemeClr val="tx1"/>
                </a:solidFill>
              </a:rPr>
              <a:t>Line 4 </a:t>
            </a:r>
          </a:p>
          <a:p>
            <a:pPr marL="617293" lvl="1" indent="-342900">
              <a:buFont typeface="Wingdings" panose="05000000000000000000" pitchFamily="2" charset="2"/>
              <a:buChar char="ü"/>
              <a:defRPr/>
            </a:pPr>
            <a:r>
              <a:rPr lang="en-US" sz="3600" dirty="0">
                <a:solidFill>
                  <a:schemeClr val="tx1"/>
                </a:solidFill>
              </a:rPr>
              <a:t>General State Rate</a:t>
            </a:r>
          </a:p>
          <a:p>
            <a:pPr marL="205795">
              <a:defRPr/>
            </a:pPr>
            <a:r>
              <a:rPr lang="en-US" sz="3600" b="1" dirty="0">
                <a:solidFill>
                  <a:schemeClr val="tx1"/>
                </a:solidFill>
              </a:rPr>
              <a:t>Receipts Column</a:t>
            </a:r>
          </a:p>
          <a:p>
            <a:pPr marL="617293" lvl="1" indent="-342900">
              <a:buFont typeface="Wingdings" panose="05000000000000000000" pitchFamily="2" charset="2"/>
              <a:buChar char="ü"/>
              <a:defRPr/>
            </a:pPr>
            <a:r>
              <a:rPr lang="en-US" sz="3600" dirty="0">
                <a:solidFill>
                  <a:schemeClr val="tx1"/>
                </a:solidFill>
              </a:rPr>
              <a:t>Current % 4.75</a:t>
            </a:r>
          </a:p>
          <a:p>
            <a:pPr marL="617293" lvl="1" indent="-342900">
              <a:buFont typeface="Wingdings" panose="05000000000000000000" pitchFamily="2" charset="2"/>
              <a:buChar char="ü"/>
              <a:defRPr/>
            </a:pPr>
            <a:r>
              <a:rPr lang="en-US" sz="3600" dirty="0">
                <a:solidFill>
                  <a:schemeClr val="tx1"/>
                </a:solidFill>
              </a:rPr>
              <a:t>Food items may also be reported in this column</a:t>
            </a:r>
          </a:p>
          <a:p>
            <a:pPr>
              <a:defRPr/>
            </a:pPr>
            <a:r>
              <a:rPr lang="en-US" sz="3600" b="1" dirty="0">
                <a:solidFill>
                  <a:schemeClr val="tx1"/>
                </a:solidFill>
              </a:rPr>
              <a:t>SNAP eligible food sales     possibly included</a:t>
            </a:r>
          </a:p>
          <a:p>
            <a:pPr marL="34299" indent="0">
              <a:buNone/>
              <a:defRPr/>
            </a:pPr>
            <a:endParaRPr lang="en-US" sz="2000" dirty="0"/>
          </a:p>
          <a:p>
            <a:pPr marL="205795">
              <a:defRPr/>
            </a:pPr>
            <a:endParaRPr lang="en-US" dirty="0"/>
          </a:p>
        </p:txBody>
      </p:sp>
      <p:grpSp>
        <p:nvGrpSpPr>
          <p:cNvPr id="20485" name="Group 5"/>
          <p:cNvGrpSpPr>
            <a:grpSpLocks/>
          </p:cNvGrpSpPr>
          <p:nvPr/>
        </p:nvGrpSpPr>
        <p:grpSpPr bwMode="auto">
          <a:xfrm>
            <a:off x="2895600" y="2057400"/>
            <a:ext cx="4190999" cy="1492215"/>
            <a:chOff x="891382" y="1814548"/>
            <a:chExt cx="4493205" cy="1989102"/>
          </a:xfrm>
        </p:grpSpPr>
        <p:sp>
          <p:nvSpPr>
            <p:cNvPr id="20" name="Rectangle 19"/>
            <p:cNvSpPr/>
            <p:nvPr>
              <p:custDataLst>
                <p:tags r:id="rId4"/>
              </p:custDataLst>
            </p:nvPr>
          </p:nvSpPr>
          <p:spPr>
            <a:xfrm>
              <a:off x="891382" y="3581400"/>
              <a:ext cx="609600" cy="222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cxnSp>
          <p:nvCxnSpPr>
            <p:cNvPr id="12" name="Straight Arrow Connector 11"/>
            <p:cNvCxnSpPr>
              <a:cxnSpLocks/>
            </p:cNvCxnSpPr>
            <p:nvPr/>
          </p:nvCxnSpPr>
          <p:spPr>
            <a:xfrm flipH="1">
              <a:off x="1524000" y="1814548"/>
              <a:ext cx="3860587" cy="1700177"/>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custDataLst>
                <p:tags r:id="rId5"/>
              </p:custDataLst>
            </p:nvPr>
          </p:nvSpPr>
          <p:spPr>
            <a:xfrm>
              <a:off x="2236787" y="3581400"/>
              <a:ext cx="744538" cy="222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grpSp>
      <p:cxnSp>
        <p:nvCxnSpPr>
          <p:cNvPr id="14" name="Straight Arrow Connector 13"/>
          <p:cNvCxnSpPr>
            <a:cxnSpLocks/>
          </p:cNvCxnSpPr>
          <p:nvPr/>
        </p:nvCxnSpPr>
        <p:spPr>
          <a:xfrm flipH="1">
            <a:off x="4909828" y="3626695"/>
            <a:ext cx="1586326" cy="28582"/>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89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itchFamily="34" charset="0"/>
                <a:cs typeface="Tahoma" pitchFamily="34" charset="0"/>
              </a:rPr>
              <a:t>Submitting False Information</a:t>
            </a:r>
          </a:p>
        </p:txBody>
      </p:sp>
      <p:sp>
        <p:nvSpPr>
          <p:cNvPr id="4" name="Content Placeholder 3"/>
          <p:cNvSpPr>
            <a:spLocks noGrp="1"/>
          </p:cNvSpPr>
          <p:nvPr>
            <p:ph idx="1"/>
            <p:custDataLst>
              <p:tags r:id="rId3"/>
            </p:custDataLst>
          </p:nvPr>
        </p:nvSpPr>
        <p:spPr>
          <a:xfrm>
            <a:off x="1285240" y="2969469"/>
            <a:ext cx="8074815" cy="2800395"/>
          </a:xfrm>
        </p:spPr>
        <p:txBody>
          <a:bodyPr anchor="t">
            <a:normAutofit/>
          </a:bodyPr>
          <a:lstStyle/>
          <a:p>
            <a:r>
              <a:rPr lang="en-US" sz="2400">
                <a:ea typeface="Tahoma" pitchFamily="34" charset="0"/>
                <a:cs typeface="Tahoma" pitchFamily="34" charset="0"/>
              </a:rPr>
              <a:t>Vendors must not submit false, erroneous, or misleading information to the State or Local WIC Agency</a:t>
            </a:r>
          </a:p>
          <a:p>
            <a:r>
              <a:rPr lang="en-US" sz="2400">
                <a:ea typeface="Tahoma" pitchFamily="34" charset="0"/>
                <a:cs typeface="Tahoma" pitchFamily="34" charset="0"/>
              </a:rPr>
              <a:t>Failure to comply will lead to denial of a vendor applicant’s authorization or termination of an authorized vendor’s WIC Vendor Agreement</a:t>
            </a:r>
          </a:p>
          <a:p>
            <a:r>
              <a:rPr lang="en-US" sz="2400">
                <a:ea typeface="Tahoma" pitchFamily="34" charset="0"/>
                <a:cs typeface="Tahoma" pitchFamily="34" charset="0"/>
              </a:rPr>
              <a:t>The store must wait 1 year to become eligible to reapply for WIC vendor authorization</a:t>
            </a:r>
          </a:p>
        </p:txBody>
      </p:sp>
    </p:spTree>
    <p:custDataLst>
      <p:tags r:id="rId1"/>
    </p:custDataLst>
    <p:extLst>
      <p:ext uri="{BB962C8B-B14F-4D97-AF65-F5344CB8AC3E}">
        <p14:creationId xmlns:p14="http://schemas.microsoft.com/office/powerpoint/2010/main" val="77937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F847C8-7801-44D8-8CCA-CDBA7AD91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E600F8C-C8F3-420C-9D3B-E1FBE7BAE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010024" y="1383527"/>
            <a:ext cx="6072333" cy="4175166"/>
          </a:xfrm>
        </p:spPr>
        <p:txBody>
          <a:bodyPr vert="horz" lIns="91440" tIns="45720" rIns="91440" bIns="45720" rtlCol="0" anchor="ctr">
            <a:normAutofit/>
          </a:bodyPr>
          <a:lstStyle/>
          <a:p>
            <a:pPr algn="r"/>
            <a:r>
              <a:rPr lang="en-US" sz="7400" b="1" kern="1200">
                <a:solidFill>
                  <a:schemeClr val="tx1"/>
                </a:solidFill>
                <a:latin typeface="+mj-lt"/>
                <a:ea typeface="+mj-ea"/>
                <a:cs typeface="+mj-cs"/>
              </a:rPr>
              <a:t>eWIC Payments</a:t>
            </a:r>
            <a:br>
              <a:rPr lang="en-US" sz="7400" b="1" kern="1200">
                <a:solidFill>
                  <a:schemeClr val="tx1"/>
                </a:solidFill>
                <a:latin typeface="+mj-lt"/>
                <a:ea typeface="+mj-ea"/>
                <a:cs typeface="+mj-cs"/>
              </a:rPr>
            </a:br>
            <a:r>
              <a:rPr lang="en-US" sz="7400" b="1" kern="1200">
                <a:solidFill>
                  <a:schemeClr val="tx1"/>
                </a:solidFill>
                <a:latin typeface="+mj-lt"/>
                <a:ea typeface="+mj-ea"/>
                <a:cs typeface="+mj-cs"/>
              </a:rPr>
              <a:t>Through the Banking System</a:t>
            </a:r>
            <a:endParaRPr lang="en-US" sz="7400" kern="1200">
              <a:solidFill>
                <a:schemeClr val="tx1"/>
              </a:solidFill>
              <a:latin typeface="+mj-lt"/>
              <a:ea typeface="+mj-ea"/>
              <a:cs typeface="+mj-cs"/>
            </a:endParaRPr>
          </a:p>
        </p:txBody>
      </p:sp>
      <p:cxnSp>
        <p:nvCxnSpPr>
          <p:cNvPr id="15" name="Straight Connector 14">
            <a:extLst>
              <a:ext uri="{FF2B5EF4-FFF2-40B4-BE49-F238E27FC236}">
                <a16:creationId xmlns:a16="http://schemas.microsoft.com/office/drawing/2014/main" id="{7AA55BF2-380C-4942-8AB1-55A6A52A3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96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11"/>
          <p:cNvSpPr>
            <a:spLocks noGrp="1" noChangeArrowheads="1"/>
          </p:cNvSpPr>
          <p:nvPr>
            <p:ph type="title"/>
            <p:custDataLst>
              <p:tags r:id="rId2"/>
            </p:custDataLst>
          </p:nvPr>
        </p:nvSpPr>
        <p:spPr>
          <a:xfrm>
            <a:off x="1285240" y="1050595"/>
            <a:ext cx="8074815" cy="1618489"/>
          </a:xfrm>
        </p:spPr>
        <p:txBody>
          <a:bodyPr anchor="ctr">
            <a:normAutofit/>
          </a:bodyPr>
          <a:lstStyle/>
          <a:p>
            <a:pPr>
              <a:defRPr/>
            </a:pPr>
            <a:r>
              <a:rPr lang="en-US" sz="5000" b="1"/>
              <a:t>Automated Clearing House (ACH)</a:t>
            </a:r>
          </a:p>
        </p:txBody>
      </p:sp>
      <p:sp>
        <p:nvSpPr>
          <p:cNvPr id="68611" name="Rectangle 12"/>
          <p:cNvSpPr>
            <a:spLocks noGrp="1" noChangeArrowheads="1"/>
          </p:cNvSpPr>
          <p:nvPr>
            <p:ph idx="1"/>
            <p:custDataLst>
              <p:tags r:id="rId3"/>
            </p:custDataLst>
          </p:nvPr>
        </p:nvSpPr>
        <p:spPr>
          <a:xfrm>
            <a:off x="1285240" y="2969469"/>
            <a:ext cx="8696960" cy="3261688"/>
          </a:xfrm>
        </p:spPr>
        <p:txBody>
          <a:bodyPr anchor="t">
            <a:normAutofit/>
          </a:bodyPr>
          <a:lstStyle/>
          <a:p>
            <a:pPr>
              <a:spcBef>
                <a:spcPct val="50000"/>
              </a:spcBef>
              <a:spcAft>
                <a:spcPts val="450"/>
              </a:spcAft>
              <a:buSzPct val="115000"/>
              <a:defRPr/>
            </a:pPr>
            <a:r>
              <a:rPr lang="en-US" sz="2400" dirty="0"/>
              <a:t>Vendors will receive payment for all </a:t>
            </a:r>
            <a:r>
              <a:rPr lang="en-US" sz="2400" dirty="0" err="1"/>
              <a:t>eWIC</a:t>
            </a:r>
            <a:r>
              <a:rPr lang="en-US" sz="2400" dirty="0"/>
              <a:t> transactions processed in their store through an Automated Clearinghouse (ACH) system in which payments are directly deposited into their bank account</a:t>
            </a:r>
          </a:p>
          <a:p>
            <a:pPr>
              <a:spcBef>
                <a:spcPct val="50000"/>
              </a:spcBef>
              <a:spcAft>
                <a:spcPts val="450"/>
              </a:spcAft>
              <a:buSzPct val="115000"/>
              <a:defRPr/>
            </a:pPr>
            <a:r>
              <a:rPr lang="en-US" sz="2400" dirty="0"/>
              <a:t>Each approved food has an NTE</a:t>
            </a:r>
          </a:p>
          <a:p>
            <a:pPr>
              <a:spcBef>
                <a:spcPct val="50000"/>
              </a:spcBef>
              <a:spcAft>
                <a:spcPts val="450"/>
              </a:spcAft>
              <a:buSzPct val="115000"/>
              <a:defRPr/>
            </a:pPr>
            <a:r>
              <a:rPr lang="en-US" sz="2400" dirty="0"/>
              <a:t>If a vendor submits an item price that is above the NTE, their payment will be decreased to the NTE amount for the item</a:t>
            </a:r>
          </a:p>
          <a:p>
            <a:pPr>
              <a:spcBef>
                <a:spcPct val="50000"/>
              </a:spcBef>
              <a:spcAft>
                <a:spcPts val="450"/>
              </a:spcAft>
              <a:buSzPct val="115000"/>
              <a:defRPr/>
            </a:pPr>
            <a:endParaRPr lang="en-US" sz="2200" dirty="0"/>
          </a:p>
        </p:txBody>
      </p:sp>
    </p:spTree>
    <p:custDataLst>
      <p:tags r:id="rId1"/>
    </p:custDataLst>
    <p:extLst>
      <p:ext uri="{BB962C8B-B14F-4D97-AF65-F5344CB8AC3E}">
        <p14:creationId xmlns:p14="http://schemas.microsoft.com/office/powerpoint/2010/main" val="1965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S:\NSB\Resources\PHOTOS-CLIPART\Misc\Permission To Use\PiggyBank_Fotolia_113540_Subscription_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332" r="18512" b="1"/>
          <a:stretch/>
        </p:blipFill>
        <p:spPr bwMode="auto">
          <a:xfrm>
            <a:off x="1190925" y="1188637"/>
            <a:ext cx="2977896" cy="4141150"/>
          </a:xfrm>
          <a:prstGeom prst="rect">
            <a:avLst/>
          </a:prstGeom>
          <a:noFill/>
          <a:extLst>
            <a:ext uri="{909E8E84-426E-40DD-AFC4-6F175D3DCCD1}">
              <a14:hiddenFill xmlns:a14="http://schemas.microsoft.com/office/drawing/2010/main">
                <a:solidFill>
                  <a:srgbClr val="FFFFFF"/>
                </a:solidFill>
              </a14:hiddenFill>
            </a:ext>
          </a:extLst>
        </p:spPr>
      </p:pic>
      <p:sp>
        <p:nvSpPr>
          <p:cNvPr id="139" name="Right Triangle 13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Rectangle 2"/>
          <p:cNvSpPr>
            <a:spLocks noGrp="1" noChangeArrowheads="1"/>
          </p:cNvSpPr>
          <p:nvPr>
            <p:ph type="title"/>
            <p:custDataLst>
              <p:tags r:id="rId2"/>
            </p:custDataLst>
          </p:nvPr>
        </p:nvSpPr>
        <p:spPr>
          <a:xfrm>
            <a:off x="5465659" y="1188637"/>
            <a:ext cx="5642312" cy="1597228"/>
          </a:xfrm>
        </p:spPr>
        <p:txBody>
          <a:bodyPr vert="horz" lIns="91440" tIns="45720" rIns="91440" bIns="45720" rtlCol="0" anchor="ctr">
            <a:normAutofit/>
          </a:bodyPr>
          <a:lstStyle/>
          <a:p>
            <a:pPr>
              <a:defRPr/>
            </a:pPr>
            <a:r>
              <a:rPr lang="en-US" sz="5400" b="1"/>
              <a:t>Vendor Bank Accounts</a:t>
            </a:r>
          </a:p>
        </p:txBody>
      </p:sp>
      <p:sp>
        <p:nvSpPr>
          <p:cNvPr id="75779" name="Rectangle 3"/>
          <p:cNvSpPr>
            <a:spLocks noGrp="1" noChangeArrowheads="1"/>
          </p:cNvSpPr>
          <p:nvPr>
            <p:ph sz="half" idx="1"/>
            <p:custDataLst>
              <p:tags r:id="rId3"/>
            </p:custDataLst>
          </p:nvPr>
        </p:nvSpPr>
        <p:spPr>
          <a:xfrm>
            <a:off x="5465659" y="2982133"/>
            <a:ext cx="5278541" cy="3249024"/>
          </a:xfrm>
        </p:spPr>
        <p:txBody>
          <a:bodyPr vert="horz" lIns="91440" tIns="45720" rIns="91440" bIns="45720" rtlCol="0" anchor="t">
            <a:normAutofit fontScale="92500" lnSpcReduction="10000"/>
          </a:bodyPr>
          <a:lstStyle/>
          <a:p>
            <a:r>
              <a:rPr lang="en-US" sz="2000" dirty="0"/>
              <a:t>Vendor applicants must submit their most current banking information to the </a:t>
            </a:r>
            <a:r>
              <a:rPr lang="en-US" sz="2000" dirty="0" err="1"/>
              <a:t>eWIC</a:t>
            </a:r>
            <a:r>
              <a:rPr lang="en-US" sz="2000" dirty="0"/>
              <a:t> contractor, Solutran or their third-party processor, to ensure payment for </a:t>
            </a:r>
            <a:r>
              <a:rPr lang="en-US" sz="2000" dirty="0" err="1"/>
              <a:t>eWIC</a:t>
            </a:r>
            <a:r>
              <a:rPr lang="en-US" sz="2000" dirty="0"/>
              <a:t> transactions</a:t>
            </a:r>
          </a:p>
          <a:p>
            <a:pPr lvl="1">
              <a:buFont typeface="Wingdings" panose="05000000000000000000" pitchFamily="2" charset="2"/>
              <a:buChar char="ü"/>
            </a:pPr>
            <a:r>
              <a:rPr lang="en-US" sz="2000" dirty="0"/>
              <a:t>Retailer Helpdesk: 1-866-730-7746 (available 24/7)</a:t>
            </a:r>
          </a:p>
          <a:p>
            <a:pPr lvl="1">
              <a:buFont typeface="Wingdings" panose="05000000000000000000" pitchFamily="2" charset="2"/>
              <a:buChar char="ü"/>
            </a:pPr>
            <a:r>
              <a:rPr lang="en-US" sz="2000" dirty="0"/>
              <a:t>Email: </a:t>
            </a:r>
            <a:r>
              <a:rPr lang="en-US" sz="2000" dirty="0">
                <a:hlinkClick r:id="rId7"/>
              </a:rPr>
              <a:t>ebtservices@Solutran.com</a:t>
            </a:r>
            <a:endParaRPr lang="en-US" sz="2000" dirty="0"/>
          </a:p>
          <a:p>
            <a:pPr marL="548640" lvl="2"/>
            <a:endParaRPr lang="en-US" dirty="0"/>
          </a:p>
          <a:p>
            <a:r>
              <a:rPr lang="en-US" sz="2000" dirty="0"/>
              <a:t>Current vendors must contact the </a:t>
            </a:r>
            <a:r>
              <a:rPr lang="en-US" sz="2000" dirty="0" err="1"/>
              <a:t>eWIC</a:t>
            </a:r>
            <a:r>
              <a:rPr lang="en-US" sz="2000" dirty="0"/>
              <a:t> contractor with any changes in a vendor’s bank account</a:t>
            </a:r>
          </a:p>
          <a:p>
            <a:endParaRPr lang="en-US" sz="1300" dirty="0"/>
          </a:p>
        </p:txBody>
      </p:sp>
    </p:spTree>
    <p:custDataLst>
      <p:tags r:id="rId1"/>
    </p:custDataLst>
    <p:extLst>
      <p:ext uri="{BB962C8B-B14F-4D97-AF65-F5344CB8AC3E}">
        <p14:creationId xmlns:p14="http://schemas.microsoft.com/office/powerpoint/2010/main" val="414459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4"/>
          <p:cNvSpPr>
            <a:spLocks noGrp="1" noChangeArrowheads="1"/>
          </p:cNvSpPr>
          <p:nvPr>
            <p:ph type="title"/>
            <p:custDataLst>
              <p:tags r:id="rId2"/>
            </p:custDataLst>
          </p:nvPr>
        </p:nvSpPr>
        <p:spPr>
          <a:xfrm>
            <a:off x="1285240" y="1050595"/>
            <a:ext cx="8074815" cy="1618489"/>
          </a:xfrm>
        </p:spPr>
        <p:txBody>
          <a:bodyPr anchor="ctr">
            <a:normAutofit/>
          </a:bodyPr>
          <a:lstStyle/>
          <a:p>
            <a:pPr>
              <a:defRPr/>
            </a:pPr>
            <a:r>
              <a:rPr lang="en-US" sz="5000" b="1"/>
              <a:t>Vendor Reimbursement Policy </a:t>
            </a:r>
          </a:p>
        </p:txBody>
      </p:sp>
      <p:sp>
        <p:nvSpPr>
          <p:cNvPr id="78851" name="Rectangle 5"/>
          <p:cNvSpPr>
            <a:spLocks noGrp="1" noChangeArrowheads="1"/>
          </p:cNvSpPr>
          <p:nvPr>
            <p:ph idx="1"/>
            <p:custDataLst>
              <p:tags r:id="rId3"/>
            </p:custDataLst>
          </p:nvPr>
        </p:nvSpPr>
        <p:spPr>
          <a:xfrm>
            <a:off x="1285240" y="2969469"/>
            <a:ext cx="8074815" cy="2800395"/>
          </a:xfrm>
        </p:spPr>
        <p:txBody>
          <a:bodyPr anchor="t">
            <a:normAutofit/>
          </a:bodyPr>
          <a:lstStyle/>
          <a:p>
            <a:pPr>
              <a:spcBef>
                <a:spcPct val="50000"/>
              </a:spcBef>
              <a:buSzPct val="115000"/>
              <a:buFont typeface="Arial" pitchFamily="34" charset="0"/>
              <a:buChar char="•"/>
            </a:pPr>
            <a:r>
              <a:rPr lang="en-US" sz="2400"/>
              <a:t>Vendors may not ask the WIC customer: </a:t>
            </a:r>
          </a:p>
          <a:p>
            <a:pPr lvl="1">
              <a:spcBef>
                <a:spcPct val="50000"/>
              </a:spcBef>
              <a:buFont typeface="Wingdings" panose="05000000000000000000" pitchFamily="2" charset="2"/>
              <a:buChar char="ü"/>
            </a:pPr>
            <a:r>
              <a:rPr lang="en-US"/>
              <a:t>To make up the difference in price for eWIC transactions </a:t>
            </a:r>
          </a:p>
          <a:p>
            <a:pPr>
              <a:spcBef>
                <a:spcPct val="50000"/>
              </a:spcBef>
              <a:buSzPct val="115000"/>
              <a:buFont typeface="Arial" pitchFamily="34" charset="0"/>
              <a:buChar char="•"/>
            </a:pPr>
            <a:r>
              <a:rPr lang="en-US" sz="2400"/>
              <a:t>Vendors are responsible for keeping their prices at or below the NTE for their peer group</a:t>
            </a:r>
          </a:p>
        </p:txBody>
      </p:sp>
    </p:spTree>
    <p:custDataLst>
      <p:tags r:id="rId1"/>
    </p:custDataLst>
    <p:extLst>
      <p:ext uri="{BB962C8B-B14F-4D97-AF65-F5344CB8AC3E}">
        <p14:creationId xmlns:p14="http://schemas.microsoft.com/office/powerpoint/2010/main" val="231958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600" b="1"/>
              <a:t>Paying Above the Maximum</a:t>
            </a:r>
          </a:p>
        </p:txBody>
      </p:sp>
      <p:sp>
        <p:nvSpPr>
          <p:cNvPr id="3" name="Content Placeholder 2"/>
          <p:cNvSpPr>
            <a:spLocks noGrp="1"/>
          </p:cNvSpPr>
          <p:nvPr>
            <p:ph idx="1"/>
            <p:custDataLst>
              <p:tags r:id="rId3"/>
            </p:custDataLst>
          </p:nvPr>
        </p:nvSpPr>
        <p:spPr>
          <a:xfrm>
            <a:off x="1285240" y="2969469"/>
            <a:ext cx="8074815" cy="2800395"/>
          </a:xfrm>
        </p:spPr>
        <p:txBody>
          <a:bodyPr anchor="t">
            <a:normAutofit/>
          </a:bodyPr>
          <a:lstStyle/>
          <a:p>
            <a:r>
              <a:rPr lang="en-US" sz="2200"/>
              <a:t>Customer can pay for an amount that exceeds the CVB maximum</a:t>
            </a:r>
          </a:p>
          <a:p>
            <a:pPr lvl="1">
              <a:buFont typeface="Wingdings" panose="05000000000000000000" pitchFamily="2" charset="2"/>
              <a:buChar char="ü"/>
            </a:pPr>
            <a:r>
              <a:rPr lang="en-US" sz="2200"/>
              <a:t>Example: $10.00 CVB</a:t>
            </a:r>
          </a:p>
          <a:p>
            <a:pPr lvl="1">
              <a:buFont typeface="Wingdings" panose="05000000000000000000" pitchFamily="2" charset="2"/>
              <a:buChar char="ü"/>
            </a:pPr>
            <a:r>
              <a:rPr lang="en-US" sz="2200"/>
              <a:t>Total cost of WIC fruits and vegetables is $10.25 Customer can pay 25¢ plus tax on the 25¢ or use other acceptable methods to pay for the outstanding balance, e.g SNAP which is not taxable</a:t>
            </a:r>
          </a:p>
          <a:p>
            <a:pPr lvl="1">
              <a:buFont typeface="Wingdings" panose="05000000000000000000" pitchFamily="2" charset="2"/>
              <a:buChar char="ü"/>
            </a:pPr>
            <a:r>
              <a:rPr lang="en-US" sz="2200"/>
              <a:t>Vendor submits an eWIC transaction for $10.00 in CVBs </a:t>
            </a:r>
          </a:p>
        </p:txBody>
      </p:sp>
    </p:spTree>
    <p:custDataLst>
      <p:tags r:id="rId1"/>
    </p:custDataLst>
    <p:extLst>
      <p:ext uri="{BB962C8B-B14F-4D97-AF65-F5344CB8AC3E}">
        <p14:creationId xmlns:p14="http://schemas.microsoft.com/office/powerpoint/2010/main" val="30396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4544742" y="1581326"/>
            <a:ext cx="6705067" cy="3779568"/>
          </a:xfrm>
        </p:spPr>
        <p:txBody>
          <a:bodyPr vert="horz" lIns="91440" tIns="45720" rIns="91440" bIns="45720" rtlCol="0" anchor="ctr">
            <a:normAutofit/>
          </a:bodyPr>
          <a:lstStyle/>
          <a:p>
            <a:r>
              <a:rPr lang="en-US" sz="9600" kern="1200" dirty="0">
                <a:solidFill>
                  <a:schemeClr val="tx1"/>
                </a:solidFill>
                <a:latin typeface="+mj-lt"/>
                <a:ea typeface="+mj-ea"/>
                <a:cs typeface="+mj-cs"/>
              </a:rPr>
              <a:t>Questions</a:t>
            </a:r>
          </a:p>
        </p:txBody>
      </p:sp>
      <p:cxnSp>
        <p:nvCxnSpPr>
          <p:cNvPr id="15" name="Straight Connector 14">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6379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39860" y="385392"/>
            <a:ext cx="7855079" cy="833392"/>
          </a:xfrm>
        </p:spPr>
        <p:txBody>
          <a:bodyPr>
            <a:noAutofit/>
            <a:scene3d>
              <a:camera prst="perspectiveFront"/>
              <a:lightRig rig="threePt" dir="t"/>
            </a:scene3d>
          </a:bodyPr>
          <a:lstStyle/>
          <a:p>
            <a:r>
              <a:rPr lang="en-US" sz="6600" b="1" dirty="0"/>
              <a:t>WIC Approved Foods</a:t>
            </a:r>
          </a:p>
        </p:txBody>
      </p:sp>
      <p:sp>
        <p:nvSpPr>
          <p:cNvPr id="7" name="Oval 6">
            <a:extLst>
              <a:ext uri="{FF2B5EF4-FFF2-40B4-BE49-F238E27FC236}">
                <a16:creationId xmlns:a16="http://schemas.microsoft.com/office/drawing/2014/main" id="{1F808911-A31E-429F-B5CD-7C852BEB90EE}"/>
              </a:ext>
            </a:extLst>
          </p:cNvPr>
          <p:cNvSpPr/>
          <p:nvPr/>
        </p:nvSpPr>
        <p:spPr>
          <a:xfrm>
            <a:off x="1600200" y="990603"/>
            <a:ext cx="8610600" cy="1603387"/>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mj-lt"/>
                <a:ea typeface="Tahoma" panose="020B0604030504040204" pitchFamily="34" charset="0"/>
                <a:cs typeface="Tahoma" panose="020B0604030504040204" pitchFamily="34" charset="0"/>
              </a:rPr>
              <a:t>Authorized Product List</a:t>
            </a:r>
          </a:p>
        </p:txBody>
      </p:sp>
      <p:pic>
        <p:nvPicPr>
          <p:cNvPr id="2" name="Picture 1">
            <a:extLst>
              <a:ext uri="{FF2B5EF4-FFF2-40B4-BE49-F238E27FC236}">
                <a16:creationId xmlns:a16="http://schemas.microsoft.com/office/drawing/2014/main" id="{224401F2-287A-4CF7-9201-BE43D44539E7}"/>
              </a:ext>
            </a:extLst>
          </p:cNvPr>
          <p:cNvPicPr>
            <a:picLocks noChangeAspect="1"/>
          </p:cNvPicPr>
          <p:nvPr/>
        </p:nvPicPr>
        <p:blipFill>
          <a:blip r:embed="rId4"/>
          <a:stretch>
            <a:fillRect/>
          </a:stretch>
        </p:blipFill>
        <p:spPr>
          <a:xfrm>
            <a:off x="3657600" y="4554167"/>
            <a:ext cx="2209800" cy="1053965"/>
          </a:xfrm>
          <a:prstGeom prst="rect">
            <a:avLst/>
          </a:prstGeom>
          <a:noFill/>
          <a:ln>
            <a:noFill/>
          </a:ln>
        </p:spPr>
      </p:pic>
      <p:sp>
        <p:nvSpPr>
          <p:cNvPr id="8" name="Oval 7">
            <a:extLst>
              <a:ext uri="{FF2B5EF4-FFF2-40B4-BE49-F238E27FC236}">
                <a16:creationId xmlns:a16="http://schemas.microsoft.com/office/drawing/2014/main" id="{2287B0F5-CDDB-4910-92AA-C5DC229B35BB}"/>
              </a:ext>
            </a:extLst>
          </p:cNvPr>
          <p:cNvSpPr/>
          <p:nvPr/>
        </p:nvSpPr>
        <p:spPr>
          <a:xfrm>
            <a:off x="3048000" y="2074468"/>
            <a:ext cx="4648200" cy="1247827"/>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600" b="1" dirty="0">
                <a:solidFill>
                  <a:schemeClr val="tx1"/>
                </a:solidFill>
                <a:latin typeface="+mj-lt"/>
                <a:ea typeface="Tahoma" panose="020B0604030504040204" pitchFamily="34" charset="0"/>
                <a:cs typeface="Tahoma" panose="020B0604030504040204" pitchFamily="34" charset="0"/>
              </a:rPr>
              <a:t>Approved Criteria</a:t>
            </a:r>
          </a:p>
        </p:txBody>
      </p:sp>
      <p:pic>
        <p:nvPicPr>
          <p:cNvPr id="26" name="Picture 25">
            <a:extLst>
              <a:ext uri="{FF2B5EF4-FFF2-40B4-BE49-F238E27FC236}">
                <a16:creationId xmlns:a16="http://schemas.microsoft.com/office/drawing/2014/main" id="{3E931A64-1D2C-47FE-BC18-B5735322EC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987" y="2335082"/>
            <a:ext cx="763377" cy="784702"/>
          </a:xfrm>
          <a:prstGeom prst="rect">
            <a:avLst/>
          </a:prstGeom>
        </p:spPr>
      </p:pic>
      <p:pic>
        <p:nvPicPr>
          <p:cNvPr id="27" name="Picture 26">
            <a:extLst>
              <a:ext uri="{FF2B5EF4-FFF2-40B4-BE49-F238E27FC236}">
                <a16:creationId xmlns:a16="http://schemas.microsoft.com/office/drawing/2014/main" id="{5BE21844-A02E-4348-BE6B-177FA7D898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4721" y="4385268"/>
            <a:ext cx="1203698" cy="1222865"/>
          </a:xfrm>
          <a:prstGeom prst="rect">
            <a:avLst/>
          </a:prstGeom>
        </p:spPr>
      </p:pic>
      <p:pic>
        <p:nvPicPr>
          <p:cNvPr id="28" name="Picture 27">
            <a:extLst>
              <a:ext uri="{FF2B5EF4-FFF2-40B4-BE49-F238E27FC236}">
                <a16:creationId xmlns:a16="http://schemas.microsoft.com/office/drawing/2014/main" id="{608612CF-9041-4297-B6D3-DD955788DA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629" y="3408443"/>
            <a:ext cx="1040552" cy="872430"/>
          </a:xfrm>
          <a:prstGeom prst="rect">
            <a:avLst/>
          </a:prstGeom>
        </p:spPr>
      </p:pic>
      <p:pic>
        <p:nvPicPr>
          <p:cNvPr id="29" name="Picture 28">
            <a:extLst>
              <a:ext uri="{FF2B5EF4-FFF2-40B4-BE49-F238E27FC236}">
                <a16:creationId xmlns:a16="http://schemas.microsoft.com/office/drawing/2014/main" id="{EB071CF5-1A56-40F0-A285-C71A60BBA4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051984" y="1500273"/>
            <a:ext cx="767416" cy="546150"/>
          </a:xfrm>
          <a:prstGeom prst="rect">
            <a:avLst/>
          </a:prstGeom>
        </p:spPr>
      </p:pic>
      <p:sp>
        <p:nvSpPr>
          <p:cNvPr id="19" name="TextBox 18">
            <a:extLst>
              <a:ext uri="{FF2B5EF4-FFF2-40B4-BE49-F238E27FC236}">
                <a16:creationId xmlns:a16="http://schemas.microsoft.com/office/drawing/2014/main" id="{E48FA41E-31CC-4C4E-9F24-1537E1D5E5E6}"/>
              </a:ext>
            </a:extLst>
          </p:cNvPr>
          <p:cNvSpPr txBox="1"/>
          <p:nvPr/>
        </p:nvSpPr>
        <p:spPr bwMode="auto">
          <a:xfrm>
            <a:off x="3569188" y="3591079"/>
            <a:ext cx="2298215" cy="400110"/>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000" b="1" dirty="0">
                <a:solidFill>
                  <a:schemeClr val="tx2">
                    <a:lumMod val="75000"/>
                  </a:schemeClr>
                </a:solidFill>
                <a:latin typeface="+mj-lt"/>
              </a:rPr>
              <a:t>Unit of Measure</a:t>
            </a:r>
            <a:endParaRPr lang="en-US" sz="2000" b="1" dirty="0">
              <a:solidFill>
                <a:schemeClr val="tx1">
                  <a:lumMod val="65000"/>
                  <a:lumOff val="35000"/>
                </a:schemeClr>
              </a:solidFill>
              <a:latin typeface="+mj-lt"/>
            </a:endParaRPr>
          </a:p>
        </p:txBody>
      </p:sp>
      <p:pic>
        <p:nvPicPr>
          <p:cNvPr id="18" name="Picture 17">
            <a:extLst>
              <a:ext uri="{FF2B5EF4-FFF2-40B4-BE49-F238E27FC236}">
                <a16:creationId xmlns:a16="http://schemas.microsoft.com/office/drawing/2014/main" id="{86CFFCD9-20D3-4F33-A5D7-E9E5BD798A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57225" y="2215320"/>
            <a:ext cx="1821061" cy="4097388"/>
          </a:xfrm>
          <a:prstGeom prst="rect">
            <a:avLst/>
          </a:prstGeom>
          <a:ln>
            <a:noFill/>
          </a:ln>
          <a:effectLst/>
        </p:spPr>
      </p:pic>
    </p:spTree>
    <p:custDataLst>
      <p:tags r:id="rId1"/>
    </p:custDataLst>
    <p:extLst>
      <p:ext uri="{BB962C8B-B14F-4D97-AF65-F5344CB8AC3E}">
        <p14:creationId xmlns:p14="http://schemas.microsoft.com/office/powerpoint/2010/main" val="360217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D4453E5E-03D5-4794-86BC-716B030B6BEB}"/>
              </a:ext>
            </a:extLst>
          </p:cNvPr>
          <p:cNvSpPr txBox="1">
            <a:spLocks/>
          </p:cNvSpPr>
          <p:nvPr/>
        </p:nvSpPr>
        <p:spPr>
          <a:xfrm>
            <a:off x="1974723" y="125989"/>
            <a:ext cx="7855079" cy="833392"/>
          </a:xfrm>
          <a:prstGeom prst="rect">
            <a:avLst/>
          </a:prstGeom>
        </p:spPr>
        <p:txBody>
          <a:bodyPr>
            <a:noAutofit/>
            <a:scene3d>
              <a:camera prst="perspectiveFront"/>
              <a:lightRig rig="threePt" dir="t"/>
            </a:scene3d>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4800" b="1" dirty="0">
                <a:latin typeface="+mj-lt"/>
              </a:rPr>
              <a:t>WIC Approved Foods</a:t>
            </a:r>
          </a:p>
        </p:txBody>
      </p:sp>
      <p:pic>
        <p:nvPicPr>
          <p:cNvPr id="8" name="Picture 7" descr="Timeline&#10;&#10;Description automatically generated with medium confidence">
            <a:extLst>
              <a:ext uri="{FF2B5EF4-FFF2-40B4-BE49-F238E27FC236}">
                <a16:creationId xmlns:a16="http://schemas.microsoft.com/office/drawing/2014/main" id="{F5748D01-53B8-4E19-B474-4FA699DC9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892806"/>
            <a:ext cx="4960789" cy="5929099"/>
          </a:xfrm>
          <a:prstGeom prst="rect">
            <a:avLst/>
          </a:prstGeom>
        </p:spPr>
      </p:pic>
    </p:spTree>
    <p:custDataLst>
      <p:tags r:id="rId1"/>
    </p:custDataLst>
    <p:extLst>
      <p:ext uri="{BB962C8B-B14F-4D97-AF65-F5344CB8AC3E}">
        <p14:creationId xmlns:p14="http://schemas.microsoft.com/office/powerpoint/2010/main" val="319322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048C2-1F74-4D12-8432-FD4B3F71A821}"/>
              </a:ext>
            </a:extLst>
          </p:cNvPr>
          <p:cNvSpPr>
            <a:spLocks noGrp="1"/>
          </p:cNvSpPr>
          <p:nvPr>
            <p:ph type="title"/>
          </p:nvPr>
        </p:nvSpPr>
        <p:spPr>
          <a:xfrm>
            <a:off x="1006900" y="1188637"/>
            <a:ext cx="3141430" cy="4480726"/>
          </a:xfrm>
        </p:spPr>
        <p:txBody>
          <a:bodyPr>
            <a:normAutofit/>
          </a:bodyPr>
          <a:lstStyle/>
          <a:p>
            <a:pPr algn="r"/>
            <a:r>
              <a:rPr lang="en-US" sz="6600" b="1">
                <a:effectLst/>
              </a:rPr>
              <a:t>What is eWIC?</a:t>
            </a:r>
            <a:br>
              <a:rPr lang="en-US" sz="6600" b="1">
                <a:effectLst/>
              </a:rPr>
            </a:br>
            <a:endParaRPr lang="en-US" sz="6600"/>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673A0F-7EFF-4433-8614-E1D6806CDCB5}"/>
              </a:ext>
            </a:extLst>
          </p:cNvPr>
          <p:cNvSpPr>
            <a:spLocks noGrp="1"/>
          </p:cNvSpPr>
          <p:nvPr>
            <p:ph idx="1"/>
          </p:nvPr>
        </p:nvSpPr>
        <p:spPr>
          <a:xfrm>
            <a:off x="5138928" y="1338729"/>
            <a:ext cx="4795584" cy="4180542"/>
          </a:xfrm>
        </p:spPr>
        <p:txBody>
          <a:bodyPr anchor="ctr">
            <a:normAutofit/>
          </a:bodyPr>
          <a:lstStyle/>
          <a:p>
            <a:pPr>
              <a:buFont typeface="Arial" panose="020B0604020202020204" pitchFamily="34" charset="0"/>
              <a:buChar char="•"/>
            </a:pPr>
            <a:r>
              <a:rPr lang="en-US" sz="2400" dirty="0" err="1">
                <a:effectLst/>
              </a:rPr>
              <a:t>eWIC</a:t>
            </a:r>
            <a:r>
              <a:rPr lang="en-US" sz="2400" dirty="0">
                <a:effectLst/>
              </a:rPr>
              <a:t> is the term used for EBT (Electronic Benefit Transfer) by the North Carolina WIC Program</a:t>
            </a:r>
          </a:p>
          <a:p>
            <a:pPr>
              <a:buFont typeface="Arial" panose="020B0604020202020204" pitchFamily="34" charset="0"/>
              <a:buChar char="•"/>
            </a:pPr>
            <a:r>
              <a:rPr lang="en-US" sz="2400" dirty="0">
                <a:effectLst/>
              </a:rPr>
              <a:t>EBT is a method that permits access to WIC food benefits using a plastic card</a:t>
            </a:r>
          </a:p>
          <a:p>
            <a:endParaRPr lang="en-US" sz="2400" dirty="0"/>
          </a:p>
        </p:txBody>
      </p:sp>
    </p:spTree>
    <p:custDataLst>
      <p:tags r:id="rId1"/>
    </p:custDataLst>
    <p:extLst>
      <p:ext uri="{BB962C8B-B14F-4D97-AF65-F5344CB8AC3E}">
        <p14:creationId xmlns:p14="http://schemas.microsoft.com/office/powerpoint/2010/main" val="11334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2174242" y="1258824"/>
            <a:ext cx="5999082" cy="5411724"/>
          </a:xfrm>
        </p:spPr>
        <p:txBody>
          <a:bodyPr>
            <a:normAutofit/>
          </a:bodyPr>
          <a:lstStyle/>
          <a:p>
            <a:pPr marL="34290" indent="0">
              <a:lnSpc>
                <a:spcPct val="110000"/>
              </a:lnSpc>
              <a:spcBef>
                <a:spcPts val="0"/>
              </a:spcBef>
              <a:buNone/>
            </a:pPr>
            <a:r>
              <a:rPr lang="en-US" sz="3600" b="1" dirty="0"/>
              <a:t>Approved Criteria</a:t>
            </a:r>
          </a:p>
          <a:p>
            <a:pPr lvl="1">
              <a:lnSpc>
                <a:spcPct val="110000"/>
              </a:lnSpc>
              <a:spcBef>
                <a:spcPts val="0"/>
              </a:spcBef>
            </a:pPr>
            <a:r>
              <a:rPr lang="en-US" sz="3200" dirty="0"/>
              <a:t>Pasteurized cow’s milk </a:t>
            </a:r>
          </a:p>
          <a:p>
            <a:pPr lvl="2">
              <a:lnSpc>
                <a:spcPct val="110000"/>
              </a:lnSpc>
              <a:spcBef>
                <a:spcPts val="0"/>
              </a:spcBef>
            </a:pPr>
            <a:r>
              <a:rPr lang="en-US" sz="2400" dirty="0"/>
              <a:t>Skim/1%/2%/Whole</a:t>
            </a:r>
          </a:p>
          <a:p>
            <a:pPr lvl="2">
              <a:lnSpc>
                <a:spcPct val="110000"/>
              </a:lnSpc>
              <a:spcBef>
                <a:spcPts val="0"/>
              </a:spcBef>
            </a:pPr>
            <a:r>
              <a:rPr lang="en-US" sz="2400" dirty="0"/>
              <a:t>Lactose-reduced/free</a:t>
            </a:r>
          </a:p>
          <a:p>
            <a:pPr lvl="2">
              <a:lnSpc>
                <a:spcPct val="110000"/>
              </a:lnSpc>
              <a:spcBef>
                <a:spcPts val="0"/>
              </a:spcBef>
            </a:pPr>
            <a:r>
              <a:rPr lang="en-US" sz="2400" dirty="0"/>
              <a:t>Ultra High Temperature (UHT)</a:t>
            </a:r>
          </a:p>
          <a:p>
            <a:pPr lvl="2">
              <a:lnSpc>
                <a:spcPct val="110000"/>
              </a:lnSpc>
              <a:spcBef>
                <a:spcPts val="0"/>
              </a:spcBef>
            </a:pPr>
            <a:r>
              <a:rPr lang="en-US" sz="2400" dirty="0"/>
              <a:t>Evaporated</a:t>
            </a:r>
          </a:p>
          <a:p>
            <a:pPr lvl="2">
              <a:lnSpc>
                <a:spcPct val="110000"/>
              </a:lnSpc>
              <a:spcBef>
                <a:spcPts val="0"/>
              </a:spcBef>
            </a:pPr>
            <a:r>
              <a:rPr lang="en-US" sz="2400" dirty="0"/>
              <a:t>Organic</a:t>
            </a:r>
          </a:p>
          <a:p>
            <a:pPr lvl="1">
              <a:lnSpc>
                <a:spcPct val="110000"/>
              </a:lnSpc>
              <a:spcBef>
                <a:spcPts val="0"/>
              </a:spcBef>
            </a:pPr>
            <a:r>
              <a:rPr lang="en-US" sz="3200" dirty="0"/>
              <a:t>Gallons, half gallons, quarts and cans</a:t>
            </a:r>
            <a:r>
              <a:rPr lang="en-US" sz="2800" dirty="0">
                <a:solidFill>
                  <a:schemeClr val="accent4"/>
                </a:solidFill>
              </a:rPr>
              <a:t>*</a:t>
            </a:r>
            <a:endParaRPr lang="en-US" sz="3200" b="1" dirty="0">
              <a:solidFill>
                <a:schemeClr val="accent4"/>
              </a:solidFill>
            </a:endParaRPr>
          </a:p>
          <a:p>
            <a:pPr marL="0" indent="0">
              <a:buNone/>
            </a:pPr>
            <a:r>
              <a:rPr lang="en-US" sz="3200" i="1" dirty="0">
                <a:solidFill>
                  <a:schemeClr val="accent4"/>
                </a:solidFill>
              </a:rPr>
              <a:t>*</a:t>
            </a:r>
            <a:r>
              <a:rPr lang="en-US" sz="1700" i="1" dirty="0"/>
              <a:t>Evaporated milk only</a:t>
            </a:r>
          </a:p>
          <a:p>
            <a:pPr eaLnBrk="1" hangingPunct="1"/>
            <a:endParaRPr lang="en-US" i="1" dirty="0">
              <a:solidFill>
                <a:schemeClr val="accent6">
                  <a:lumMod val="75000"/>
                </a:schemeClr>
              </a:solidFill>
            </a:endParaRPr>
          </a:p>
        </p:txBody>
      </p:sp>
      <p:sp>
        <p:nvSpPr>
          <p:cNvPr id="6" name="Rectangle 4">
            <a:extLst>
              <a:ext uri="{FF2B5EF4-FFF2-40B4-BE49-F238E27FC236}">
                <a16:creationId xmlns:a16="http://schemas.microsoft.com/office/drawing/2014/main" id="{04FDACF0-C5D9-480A-BF04-4F9553D40BD2}"/>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Milk</a:t>
            </a:r>
          </a:p>
        </p:txBody>
      </p:sp>
      <p:pic>
        <p:nvPicPr>
          <p:cNvPr id="18" name="Picture 17">
            <a:extLst>
              <a:ext uri="{FF2B5EF4-FFF2-40B4-BE49-F238E27FC236}">
                <a16:creationId xmlns:a16="http://schemas.microsoft.com/office/drawing/2014/main" id="{447954DF-EC38-436D-A8E4-8D27EC733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1392174"/>
            <a:ext cx="345442" cy="355092"/>
          </a:xfrm>
          <a:prstGeom prst="rect">
            <a:avLst/>
          </a:prstGeom>
        </p:spPr>
      </p:pic>
      <p:pic>
        <p:nvPicPr>
          <p:cNvPr id="19" name="Picture 18">
            <a:extLst>
              <a:ext uri="{FF2B5EF4-FFF2-40B4-BE49-F238E27FC236}">
                <a16:creationId xmlns:a16="http://schemas.microsoft.com/office/drawing/2014/main" id="{AF45B0FC-12C0-4AEC-BF67-AF3EF0F192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73324" y="1066800"/>
            <a:ext cx="2342276" cy="4977336"/>
          </a:xfrm>
          <a:prstGeom prst="rect">
            <a:avLst/>
          </a:prstGeom>
          <a:ln>
            <a:noFill/>
          </a:ln>
          <a:effectLst/>
        </p:spPr>
      </p:pic>
    </p:spTree>
    <p:custDataLst>
      <p:tags r:id="rId1"/>
    </p:custDataLst>
    <p:extLst>
      <p:ext uri="{BB962C8B-B14F-4D97-AF65-F5344CB8AC3E}">
        <p14:creationId xmlns:p14="http://schemas.microsoft.com/office/powerpoint/2010/main" val="273171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5486825" y="1657289"/>
            <a:ext cx="2573048" cy="482934"/>
          </a:xfrm>
        </p:spPr>
        <p:txBody>
          <a:bodyPr>
            <a:normAutofit fontScale="92500" lnSpcReduction="10000"/>
          </a:bodyPr>
          <a:lstStyle/>
          <a:p>
            <a:pPr marL="34290" indent="0">
              <a:buNone/>
            </a:pPr>
            <a:r>
              <a:rPr lang="en-US" sz="3200" b="1" dirty="0">
                <a:solidFill>
                  <a:schemeClr val="tx1">
                    <a:lumMod val="65000"/>
                    <a:lumOff val="35000"/>
                  </a:schemeClr>
                </a:solidFill>
              </a:rPr>
              <a:t>GAL = 1 Gallon</a:t>
            </a:r>
          </a:p>
          <a:p>
            <a:pPr marL="0" indent="0">
              <a:buNone/>
            </a:pPr>
            <a:endParaRPr lang="en-US" b="1" dirty="0">
              <a:solidFill>
                <a:srgbClr val="0055A4"/>
              </a:solidFill>
            </a:endParaRPr>
          </a:p>
        </p:txBody>
      </p:sp>
      <p:pic>
        <p:nvPicPr>
          <p:cNvPr id="1026" name="Picture 2" descr="image005">
            <a:extLst>
              <a:ext uri="{FF2B5EF4-FFF2-40B4-BE49-F238E27FC236}">
                <a16:creationId xmlns:a16="http://schemas.microsoft.com/office/drawing/2014/main" id="{3DBDE90C-ACC1-4C02-BB54-06819FE9D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3" y="3009671"/>
            <a:ext cx="6679883" cy="256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7E2A0D3-D9FA-4210-8C1A-67E7D32AE8F7}"/>
              </a:ext>
            </a:extLst>
          </p:cNvPr>
          <p:cNvSpPr txBox="1"/>
          <p:nvPr/>
        </p:nvSpPr>
        <p:spPr bwMode="auto">
          <a:xfrm>
            <a:off x="2983319" y="1605066"/>
            <a:ext cx="2503506"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pic>
        <p:nvPicPr>
          <p:cNvPr id="15" name="Picture 14">
            <a:extLst>
              <a:ext uri="{FF2B5EF4-FFF2-40B4-BE49-F238E27FC236}">
                <a16:creationId xmlns:a16="http://schemas.microsoft.com/office/drawing/2014/main" id="{CCDE3CA7-05A6-45FD-931E-3C1DA440E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3423" y="1450321"/>
            <a:ext cx="909750" cy="762762"/>
          </a:xfrm>
          <a:prstGeom prst="rect">
            <a:avLst/>
          </a:prstGeom>
        </p:spPr>
      </p:pic>
      <p:pic>
        <p:nvPicPr>
          <p:cNvPr id="8" name="Picture 7">
            <a:extLst>
              <a:ext uri="{FF2B5EF4-FFF2-40B4-BE49-F238E27FC236}">
                <a16:creationId xmlns:a16="http://schemas.microsoft.com/office/drawing/2014/main" id="{30FDC601-6228-4C2B-9D20-42A45F422F5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73324" y="1066800"/>
            <a:ext cx="2342276" cy="4977336"/>
          </a:xfrm>
          <a:prstGeom prst="rect">
            <a:avLst/>
          </a:prstGeom>
          <a:ln>
            <a:noFill/>
          </a:ln>
          <a:effectLst/>
        </p:spPr>
      </p:pic>
      <p:sp>
        <p:nvSpPr>
          <p:cNvPr id="10" name="Rectangle 4">
            <a:extLst>
              <a:ext uri="{FF2B5EF4-FFF2-40B4-BE49-F238E27FC236}">
                <a16:creationId xmlns:a16="http://schemas.microsoft.com/office/drawing/2014/main" id="{BA1E2FC4-8E0B-4846-9AF6-F571DC7E77F0}"/>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Milk</a:t>
            </a:r>
          </a:p>
        </p:txBody>
      </p:sp>
    </p:spTree>
    <p:custDataLst>
      <p:tags r:id="rId1"/>
    </p:custDataLst>
    <p:extLst>
      <p:ext uri="{BB962C8B-B14F-4D97-AF65-F5344CB8AC3E}">
        <p14:creationId xmlns:p14="http://schemas.microsoft.com/office/powerpoint/2010/main" val="3748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5" name="Rectangle 3"/>
          <p:cNvSpPr>
            <a:spLocks noGrp="1" noChangeArrowheads="1"/>
          </p:cNvSpPr>
          <p:nvPr>
            <p:ph idx="1"/>
          </p:nvPr>
        </p:nvSpPr>
        <p:spPr>
          <a:xfrm>
            <a:off x="2018258" y="2184167"/>
            <a:ext cx="6045620" cy="3263067"/>
          </a:xfrm>
        </p:spPr>
        <p:txBody>
          <a:bodyPr>
            <a:normAutofit lnSpcReduction="10000"/>
          </a:bodyPr>
          <a:lstStyle/>
          <a:p>
            <a:pPr eaLnBrk="1" hangingPunct="1">
              <a:buFont typeface="Arial" panose="020B0604020202020204" pitchFamily="34" charset="0"/>
              <a:buChar char="•"/>
            </a:pPr>
            <a:r>
              <a:rPr lang="en-US" sz="3200" b="1" dirty="0">
                <a:solidFill>
                  <a:schemeClr val="accent4"/>
                </a:solidFill>
              </a:rPr>
              <a:t>Two (2) </a:t>
            </a:r>
            <a:r>
              <a:rPr lang="en-US" sz="3200" dirty="0"/>
              <a:t>types required…</a:t>
            </a:r>
          </a:p>
          <a:p>
            <a:pPr lvl="1">
              <a:buFont typeface="Arial" panose="020B0604020202020204" pitchFamily="34" charset="0"/>
              <a:buChar char="•"/>
            </a:pPr>
            <a:r>
              <a:rPr lang="en-US" sz="2800" dirty="0"/>
              <a:t>Skim/Low fat</a:t>
            </a:r>
          </a:p>
          <a:p>
            <a:pPr lvl="1">
              <a:buFont typeface="Arial" panose="020B0604020202020204" pitchFamily="34" charset="0"/>
              <a:buChar char="•"/>
            </a:pPr>
            <a:r>
              <a:rPr lang="en-US" sz="2800" dirty="0"/>
              <a:t>Whole</a:t>
            </a:r>
          </a:p>
          <a:p>
            <a:pPr lvl="1" indent="-457200"/>
            <a:endParaRPr lang="en-US" sz="3200" dirty="0"/>
          </a:p>
          <a:p>
            <a:pPr eaLnBrk="1" hangingPunct="1">
              <a:buFont typeface="Arial" panose="020B0604020202020204" pitchFamily="34" charset="0"/>
              <a:buChar char="•"/>
            </a:pPr>
            <a:r>
              <a:rPr lang="en-US" sz="3200" dirty="0"/>
              <a:t>Quantity required…</a:t>
            </a:r>
          </a:p>
          <a:p>
            <a:pPr lvl="1">
              <a:buFont typeface="Arial" panose="020B0604020202020204" pitchFamily="34" charset="0"/>
              <a:buChar char="•"/>
            </a:pPr>
            <a:r>
              <a:rPr lang="en-US" sz="2800" dirty="0"/>
              <a:t>Skim/1% = </a:t>
            </a:r>
            <a:r>
              <a:rPr lang="en-US" sz="2800" b="1" dirty="0">
                <a:solidFill>
                  <a:schemeClr val="accent4"/>
                </a:solidFill>
              </a:rPr>
              <a:t>six (6) </a:t>
            </a:r>
            <a:r>
              <a:rPr lang="en-US" sz="2800" dirty="0"/>
              <a:t>gallons</a:t>
            </a:r>
          </a:p>
          <a:p>
            <a:pPr lvl="1">
              <a:buFont typeface="Arial" panose="020B0604020202020204" pitchFamily="34" charset="0"/>
              <a:buChar char="•"/>
            </a:pPr>
            <a:r>
              <a:rPr lang="en-US" sz="2800" dirty="0"/>
              <a:t>Whole = </a:t>
            </a:r>
            <a:r>
              <a:rPr lang="en-US" sz="2800" b="1" dirty="0">
                <a:solidFill>
                  <a:schemeClr val="accent4"/>
                </a:solidFill>
              </a:rPr>
              <a:t>two (2) </a:t>
            </a:r>
            <a:r>
              <a:rPr lang="en-US" sz="2800" dirty="0"/>
              <a:t>gallons</a:t>
            </a:r>
          </a:p>
        </p:txBody>
      </p:sp>
      <p:pic>
        <p:nvPicPr>
          <p:cNvPr id="3" name="Picture 2">
            <a:extLst>
              <a:ext uri="{FF2B5EF4-FFF2-40B4-BE49-F238E27FC236}">
                <a16:creationId xmlns:a16="http://schemas.microsoft.com/office/drawing/2014/main" id="{FE1B1D22-6879-4521-BC82-E38D9F2953C2}"/>
              </a:ext>
            </a:extLst>
          </p:cNvPr>
          <p:cNvPicPr>
            <a:picLocks noChangeAspect="1"/>
          </p:cNvPicPr>
          <p:nvPr/>
        </p:nvPicPr>
        <p:blipFill>
          <a:blip r:embed="rId4"/>
          <a:stretch>
            <a:fillRect/>
          </a:stretch>
        </p:blipFill>
        <p:spPr>
          <a:xfrm>
            <a:off x="5715003" y="1028727"/>
            <a:ext cx="1689305" cy="1000586"/>
          </a:xfrm>
          <a:prstGeom prst="rect">
            <a:avLst/>
          </a:prstGeom>
        </p:spPr>
      </p:pic>
      <p:pic>
        <p:nvPicPr>
          <p:cNvPr id="15" name="Picture 14">
            <a:extLst>
              <a:ext uri="{FF2B5EF4-FFF2-40B4-BE49-F238E27FC236}">
                <a16:creationId xmlns:a16="http://schemas.microsoft.com/office/drawing/2014/main" id="{3E5BB01E-272B-43A0-8556-B6BE3B76E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112175"/>
            <a:ext cx="785568" cy="798077"/>
          </a:xfrm>
          <a:prstGeom prst="rect">
            <a:avLst/>
          </a:prstGeom>
        </p:spPr>
      </p:pic>
      <p:sp>
        <p:nvSpPr>
          <p:cNvPr id="10" name="Rectangle 4">
            <a:extLst>
              <a:ext uri="{FF2B5EF4-FFF2-40B4-BE49-F238E27FC236}">
                <a16:creationId xmlns:a16="http://schemas.microsoft.com/office/drawing/2014/main" id="{2F8BC814-5AAB-4DA0-AB99-4BBDDA874A23}"/>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Milk</a:t>
            </a:r>
          </a:p>
        </p:txBody>
      </p:sp>
      <p:pic>
        <p:nvPicPr>
          <p:cNvPr id="9" name="Picture 8">
            <a:extLst>
              <a:ext uri="{FF2B5EF4-FFF2-40B4-BE49-F238E27FC236}">
                <a16:creationId xmlns:a16="http://schemas.microsoft.com/office/drawing/2014/main" id="{C85D823F-D3C0-4649-A8C7-9193BD029E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3" y="3200400"/>
            <a:ext cx="1176215" cy="1485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972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910077" y="5867400"/>
            <a:ext cx="1383236" cy="936661"/>
          </a:xfrm>
          <a:prstGeom prst="rect">
            <a:avLst/>
          </a:prstGeom>
        </p:spPr>
      </p:pic>
      <p:sp>
        <p:nvSpPr>
          <p:cNvPr id="7171" name="Rectangle 3"/>
          <p:cNvSpPr>
            <a:spLocks noGrp="1" noChangeArrowheads="1"/>
          </p:cNvSpPr>
          <p:nvPr>
            <p:ph idx="1"/>
          </p:nvPr>
        </p:nvSpPr>
        <p:spPr>
          <a:xfrm>
            <a:off x="2076450" y="1017270"/>
            <a:ext cx="6118554" cy="3249930"/>
          </a:xfrm>
        </p:spPr>
        <p:txBody>
          <a:bodyPr>
            <a:normAutofit fontScale="77500" lnSpcReduction="20000"/>
          </a:bodyPr>
          <a:lstStyle/>
          <a:p>
            <a:pPr marL="34290" indent="0">
              <a:lnSpc>
                <a:spcPct val="120000"/>
              </a:lnSpc>
              <a:spcBef>
                <a:spcPts val="0"/>
              </a:spcBef>
              <a:buNone/>
            </a:pPr>
            <a:r>
              <a:rPr lang="en-US" sz="4600" b="1" dirty="0"/>
              <a:t>Approved Criteria</a:t>
            </a:r>
          </a:p>
          <a:p>
            <a:pPr>
              <a:lnSpc>
                <a:spcPct val="120000"/>
              </a:lnSpc>
              <a:spcBef>
                <a:spcPts val="0"/>
              </a:spcBef>
            </a:pPr>
            <a:r>
              <a:rPr lang="en-US" sz="3400" dirty="0"/>
              <a:t>8-ounce and 16-ounce (1 Pound) sizes of all types of approved packaged cheese</a:t>
            </a:r>
          </a:p>
          <a:p>
            <a:pPr>
              <a:lnSpc>
                <a:spcPct val="120000"/>
              </a:lnSpc>
              <a:spcBef>
                <a:spcPts val="0"/>
              </a:spcBef>
            </a:pPr>
            <a:r>
              <a:rPr lang="en-US" sz="3400" dirty="0"/>
              <a:t>Low-sodium varieties</a:t>
            </a:r>
          </a:p>
          <a:p>
            <a:pPr>
              <a:lnSpc>
                <a:spcPct val="120000"/>
              </a:lnSpc>
              <a:spcBef>
                <a:spcPts val="0"/>
              </a:spcBef>
            </a:pPr>
            <a:r>
              <a:rPr lang="en-US" sz="3400" dirty="0"/>
              <a:t>Reduced-fat/cholesterol varieties</a:t>
            </a:r>
          </a:p>
          <a:p>
            <a:pPr>
              <a:lnSpc>
                <a:spcPct val="120000"/>
              </a:lnSpc>
              <a:spcBef>
                <a:spcPts val="0"/>
              </a:spcBef>
            </a:pPr>
            <a:r>
              <a:rPr lang="en-US" sz="3400" dirty="0"/>
              <a:t>Organic or Regular</a:t>
            </a:r>
          </a:p>
        </p:txBody>
      </p:sp>
      <p:pic>
        <p:nvPicPr>
          <p:cNvPr id="15" name="Picture 14">
            <a:extLst>
              <a:ext uri="{FF2B5EF4-FFF2-40B4-BE49-F238E27FC236}">
                <a16:creationId xmlns:a16="http://schemas.microsoft.com/office/drawing/2014/main" id="{D2CB828F-3F01-475D-AB6E-B90BAD0BE4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1807120" y="1138743"/>
            <a:ext cx="304800" cy="313314"/>
          </a:xfrm>
          <a:prstGeom prst="rect">
            <a:avLst/>
          </a:prstGeom>
        </p:spPr>
      </p:pic>
      <p:pic>
        <p:nvPicPr>
          <p:cNvPr id="8" name="Picture 7">
            <a:extLst>
              <a:ext uri="{FF2B5EF4-FFF2-40B4-BE49-F238E27FC236}">
                <a16:creationId xmlns:a16="http://schemas.microsoft.com/office/drawing/2014/main" id="{A2205415-C6BD-4769-993A-CB60D629C3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26291" y="1017270"/>
            <a:ext cx="2342276" cy="4977336"/>
          </a:xfrm>
          <a:prstGeom prst="rect">
            <a:avLst/>
          </a:prstGeom>
          <a:ln>
            <a:noFill/>
          </a:ln>
          <a:effectLst/>
        </p:spPr>
      </p:pic>
      <p:sp>
        <p:nvSpPr>
          <p:cNvPr id="10" name="Rectangle 4">
            <a:extLst>
              <a:ext uri="{FF2B5EF4-FFF2-40B4-BE49-F238E27FC236}">
                <a16:creationId xmlns:a16="http://schemas.microsoft.com/office/drawing/2014/main" id="{D79D53B1-702F-4603-87FF-8FF66C97D6C6}"/>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Cheese</a:t>
            </a:r>
          </a:p>
        </p:txBody>
      </p:sp>
      <p:sp>
        <p:nvSpPr>
          <p:cNvPr id="11" name="TextBox 10">
            <a:extLst>
              <a:ext uri="{FF2B5EF4-FFF2-40B4-BE49-F238E27FC236}">
                <a16:creationId xmlns:a16="http://schemas.microsoft.com/office/drawing/2014/main" id="{EC4B14E8-1D4D-494B-8113-7CDA80BDC84A}"/>
              </a:ext>
            </a:extLst>
          </p:cNvPr>
          <p:cNvSpPr txBox="1"/>
          <p:nvPr/>
        </p:nvSpPr>
        <p:spPr>
          <a:xfrm>
            <a:off x="764968" y="3631710"/>
            <a:ext cx="9487778" cy="2554545"/>
          </a:xfrm>
          <a:prstGeom prst="rect">
            <a:avLst/>
          </a:prstGeom>
          <a:noFill/>
        </p:spPr>
        <p:txBody>
          <a:bodyPr wrap="square" numCol="2">
            <a:spAutoFit/>
          </a:bodyPr>
          <a:lstStyle/>
          <a:p>
            <a:pPr marL="182880" indent="-182880">
              <a:buSzPct val="85000"/>
              <a:buFont typeface="Arial" panose="020B0604020202020204" pitchFamily="34" charset="0"/>
              <a:buChar char="•"/>
            </a:pPr>
            <a:r>
              <a:rPr lang="en-US" sz="3200" dirty="0"/>
              <a:t>Types:</a:t>
            </a:r>
          </a:p>
          <a:p>
            <a:pPr lvl="1" indent="-182880">
              <a:lnSpc>
                <a:spcPct val="90000"/>
              </a:lnSpc>
              <a:spcBef>
                <a:spcPts val="400"/>
              </a:spcBef>
              <a:spcAft>
                <a:spcPts val="200"/>
              </a:spcAft>
              <a:buSzPct val="85000"/>
              <a:buFont typeface="Arial" panose="020B0604020202020204" pitchFamily="34" charset="0"/>
              <a:buChar char="•"/>
            </a:pPr>
            <a:r>
              <a:rPr lang="en-US" sz="2400" dirty="0"/>
              <a:t>Cheddar (Mild, Medium, Sharp, Extra Sharp)</a:t>
            </a:r>
          </a:p>
          <a:p>
            <a:pPr lvl="1" indent="-182880">
              <a:lnSpc>
                <a:spcPct val="90000"/>
              </a:lnSpc>
              <a:spcBef>
                <a:spcPts val="400"/>
              </a:spcBef>
              <a:spcAft>
                <a:spcPts val="200"/>
              </a:spcAft>
              <a:buSzPct val="85000"/>
              <a:buFont typeface="Arial" panose="020B0604020202020204" pitchFamily="34" charset="0"/>
              <a:buChar char="•"/>
            </a:pPr>
            <a:r>
              <a:rPr lang="en-US" sz="2400" dirty="0"/>
              <a:t>Colby</a:t>
            </a:r>
          </a:p>
          <a:p>
            <a:pPr lvl="1" indent="-182880">
              <a:lnSpc>
                <a:spcPct val="90000"/>
              </a:lnSpc>
              <a:spcBef>
                <a:spcPts val="400"/>
              </a:spcBef>
              <a:spcAft>
                <a:spcPts val="200"/>
              </a:spcAft>
              <a:buSzPct val="85000"/>
              <a:buFont typeface="Arial" panose="020B0604020202020204" pitchFamily="34" charset="0"/>
              <a:buChar char="•"/>
            </a:pPr>
            <a:r>
              <a:rPr lang="en-US" sz="2400" dirty="0"/>
              <a:t>Monterey Jack</a:t>
            </a:r>
          </a:p>
          <a:p>
            <a:pPr lvl="1" indent="-182880">
              <a:lnSpc>
                <a:spcPct val="90000"/>
              </a:lnSpc>
              <a:spcBef>
                <a:spcPts val="400"/>
              </a:spcBef>
              <a:spcAft>
                <a:spcPts val="200"/>
              </a:spcAft>
              <a:buSzPct val="85000"/>
              <a:buFont typeface="Arial" panose="020B0604020202020204" pitchFamily="34" charset="0"/>
              <a:buChar char="•"/>
            </a:pPr>
            <a:r>
              <a:rPr lang="en-US" sz="2400" dirty="0"/>
              <a:t>Pasteurized Processed American</a:t>
            </a:r>
          </a:p>
          <a:p>
            <a:pPr marL="274320" lvl="1">
              <a:lnSpc>
                <a:spcPct val="90000"/>
              </a:lnSpc>
              <a:spcBef>
                <a:spcPts val="400"/>
              </a:spcBef>
              <a:spcAft>
                <a:spcPts val="200"/>
              </a:spcAft>
              <a:buSzPct val="85000"/>
            </a:pPr>
            <a:endParaRPr lang="en-US" sz="2000" dirty="0"/>
          </a:p>
          <a:p>
            <a:pPr marL="274320" lvl="1">
              <a:lnSpc>
                <a:spcPct val="90000"/>
              </a:lnSpc>
              <a:spcBef>
                <a:spcPts val="400"/>
              </a:spcBef>
              <a:spcAft>
                <a:spcPts val="200"/>
              </a:spcAft>
              <a:buSzPct val="85000"/>
            </a:pPr>
            <a:endParaRPr lang="en-US" sz="2000" dirty="0"/>
          </a:p>
          <a:p>
            <a:pPr lvl="1" indent="-182880">
              <a:lnSpc>
                <a:spcPct val="90000"/>
              </a:lnSpc>
              <a:spcBef>
                <a:spcPts val="400"/>
              </a:spcBef>
              <a:spcAft>
                <a:spcPts val="200"/>
              </a:spcAft>
              <a:buSzPct val="85000"/>
              <a:buFont typeface="Arial" panose="020B0604020202020204" pitchFamily="34" charset="0"/>
              <a:buChar char="•"/>
            </a:pPr>
            <a:r>
              <a:rPr lang="en-US" sz="2400" dirty="0"/>
              <a:t>Mozzarella</a:t>
            </a:r>
          </a:p>
          <a:p>
            <a:pPr lvl="1" indent="-182880">
              <a:lnSpc>
                <a:spcPct val="90000"/>
              </a:lnSpc>
              <a:spcBef>
                <a:spcPts val="400"/>
              </a:spcBef>
              <a:spcAft>
                <a:spcPts val="200"/>
              </a:spcAft>
              <a:buSzPct val="85000"/>
              <a:buFont typeface="Arial" panose="020B0604020202020204" pitchFamily="34" charset="0"/>
              <a:buChar char="•"/>
            </a:pPr>
            <a:r>
              <a:rPr lang="en-US" sz="2400" dirty="0"/>
              <a:t>Muenster</a:t>
            </a:r>
          </a:p>
          <a:p>
            <a:pPr lvl="1" indent="-182880">
              <a:lnSpc>
                <a:spcPct val="90000"/>
              </a:lnSpc>
              <a:spcBef>
                <a:spcPts val="400"/>
              </a:spcBef>
              <a:spcAft>
                <a:spcPts val="200"/>
              </a:spcAft>
              <a:buSzPct val="85000"/>
              <a:buFont typeface="Arial" panose="020B0604020202020204" pitchFamily="34" charset="0"/>
              <a:buChar char="•"/>
            </a:pPr>
            <a:r>
              <a:rPr lang="en-US" sz="2400" dirty="0"/>
              <a:t>Provolone </a:t>
            </a:r>
          </a:p>
          <a:p>
            <a:pPr lvl="1" indent="-182880">
              <a:lnSpc>
                <a:spcPct val="90000"/>
              </a:lnSpc>
              <a:spcBef>
                <a:spcPts val="400"/>
              </a:spcBef>
              <a:spcAft>
                <a:spcPts val="200"/>
              </a:spcAft>
              <a:buSzPct val="85000"/>
              <a:buFont typeface="Arial" panose="020B0604020202020204" pitchFamily="34" charset="0"/>
              <a:buChar char="•"/>
            </a:pPr>
            <a:r>
              <a:rPr lang="en-US" sz="2400" dirty="0"/>
              <a:t>Swiss</a:t>
            </a:r>
            <a:endParaRPr lang="en-US" dirty="0"/>
          </a:p>
        </p:txBody>
      </p:sp>
    </p:spTree>
    <p:custDataLst>
      <p:tags r:id="rId1"/>
    </p:custDataLst>
    <p:extLst>
      <p:ext uri="{BB962C8B-B14F-4D97-AF65-F5344CB8AC3E}">
        <p14:creationId xmlns:p14="http://schemas.microsoft.com/office/powerpoint/2010/main" val="274609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F484-6A4A-41A4-968A-D5055660F382}"/>
              </a:ext>
            </a:extLst>
          </p:cNvPr>
          <p:cNvSpPr>
            <a:spLocks noGrp="1"/>
          </p:cNvSpPr>
          <p:nvPr>
            <p:ph idx="1"/>
          </p:nvPr>
        </p:nvSpPr>
        <p:spPr>
          <a:xfrm>
            <a:off x="2895600" y="1849885"/>
            <a:ext cx="5105400" cy="678180"/>
          </a:xfrm>
        </p:spPr>
        <p:txBody>
          <a:bodyPr numCol="1">
            <a:noAutofit/>
          </a:bodyPr>
          <a:lstStyle/>
          <a:p>
            <a:pPr marL="34290" indent="0">
              <a:lnSpc>
                <a:spcPct val="100000"/>
              </a:lnSpc>
              <a:spcBef>
                <a:spcPts val="0"/>
              </a:spcBef>
              <a:buNone/>
            </a:pPr>
            <a:r>
              <a:rPr lang="en-US" sz="2400" b="1" dirty="0">
                <a:solidFill>
                  <a:schemeClr val="tx1">
                    <a:lumMod val="65000"/>
                    <a:lumOff val="35000"/>
                  </a:schemeClr>
                </a:solidFill>
              </a:rPr>
              <a:t>CTR = 1 (16-ounce) package or </a:t>
            </a:r>
          </a:p>
          <a:p>
            <a:pPr marL="857250" lvl="3" indent="0">
              <a:lnSpc>
                <a:spcPct val="100000"/>
              </a:lnSpc>
              <a:spcBef>
                <a:spcPts val="0"/>
              </a:spcBef>
              <a:buNone/>
            </a:pPr>
            <a:r>
              <a:rPr lang="en-US" sz="2400" b="1" dirty="0">
                <a:solidFill>
                  <a:schemeClr val="tx1">
                    <a:lumMod val="65000"/>
                    <a:lumOff val="35000"/>
                  </a:schemeClr>
                </a:solidFill>
              </a:rPr>
              <a:t>2 (8-ounce) packages</a:t>
            </a:r>
          </a:p>
        </p:txBody>
      </p:sp>
      <p:pic>
        <p:nvPicPr>
          <p:cNvPr id="4" name="Picture 3">
            <a:extLst>
              <a:ext uri="{FF2B5EF4-FFF2-40B4-BE49-F238E27FC236}">
                <a16:creationId xmlns:a16="http://schemas.microsoft.com/office/drawing/2014/main" id="{F0AE2B8F-E8EF-4F25-B71B-4BDE87A5E44F}"/>
              </a:ext>
            </a:extLst>
          </p:cNvPr>
          <p:cNvPicPr>
            <a:picLocks noChangeAspect="1"/>
          </p:cNvPicPr>
          <p:nvPr/>
        </p:nvPicPr>
        <p:blipFill>
          <a:blip r:embed="rId4"/>
          <a:stretch>
            <a:fillRect/>
          </a:stretch>
        </p:blipFill>
        <p:spPr>
          <a:xfrm>
            <a:off x="2864286" y="2953751"/>
            <a:ext cx="2213946" cy="1130611"/>
          </a:xfrm>
          <a:prstGeom prst="rect">
            <a:avLst/>
          </a:prstGeom>
        </p:spPr>
      </p:pic>
      <p:sp>
        <p:nvSpPr>
          <p:cNvPr id="5" name="Rectangle 4">
            <a:extLst>
              <a:ext uri="{FF2B5EF4-FFF2-40B4-BE49-F238E27FC236}">
                <a16:creationId xmlns:a16="http://schemas.microsoft.com/office/drawing/2014/main" id="{3F458392-A29A-4C80-8A59-7180E2B5555E}"/>
              </a:ext>
            </a:extLst>
          </p:cNvPr>
          <p:cNvSpPr/>
          <p:nvPr/>
        </p:nvSpPr>
        <p:spPr>
          <a:xfrm>
            <a:off x="2258894" y="4125453"/>
            <a:ext cx="5914433" cy="1938992"/>
          </a:xfrm>
          <a:prstGeom prst="rect">
            <a:avLst/>
          </a:prstGeom>
        </p:spPr>
        <p:txBody>
          <a:bodyPr wrap="square">
            <a:spAutoFit/>
          </a:bodyPr>
          <a:lstStyle/>
          <a:p>
            <a:pPr marL="182880" indent="-182880">
              <a:buSzPct val="85000"/>
              <a:buFont typeface="Arial" panose="020B0604020202020204" pitchFamily="34" charset="0"/>
              <a:buChar char="•"/>
            </a:pPr>
            <a:r>
              <a:rPr lang="en-US" sz="2400" dirty="0"/>
              <a:t>Required Package size…</a:t>
            </a:r>
          </a:p>
          <a:p>
            <a:pPr marL="640080" lvl="2" indent="-182880">
              <a:buSzPct val="85000"/>
              <a:buFont typeface="Arial" panose="020B0604020202020204" pitchFamily="34" charset="0"/>
              <a:buChar char="•"/>
            </a:pPr>
            <a:r>
              <a:rPr lang="en-US" sz="2400" dirty="0"/>
              <a:t>one (1) pound (16 ounces)</a:t>
            </a:r>
          </a:p>
          <a:p>
            <a:pPr marL="182880" indent="-182880">
              <a:buSzPct val="85000"/>
              <a:buFont typeface="Arial" panose="020B0604020202020204" pitchFamily="34" charset="0"/>
              <a:buChar char="•"/>
            </a:pPr>
            <a:r>
              <a:rPr lang="en-US" sz="2400" dirty="0"/>
              <a:t>Quantity required…</a:t>
            </a:r>
          </a:p>
          <a:p>
            <a:pPr marL="640080" lvl="2" indent="-182880">
              <a:buSzPct val="85000"/>
              <a:buFont typeface="Arial" panose="020B0604020202020204" pitchFamily="34" charset="0"/>
              <a:buChar char="•"/>
            </a:pPr>
            <a:r>
              <a:rPr lang="en-US" sz="2400" dirty="0"/>
              <a:t>two (2) pounds</a:t>
            </a:r>
          </a:p>
          <a:p>
            <a:pPr marL="182880" indent="-182880">
              <a:buSzPct val="85000"/>
              <a:buFont typeface="Arial" panose="020B0604020202020204" pitchFamily="34" charset="0"/>
              <a:buChar char="•"/>
            </a:pPr>
            <a:r>
              <a:rPr lang="en-US" sz="2400" dirty="0"/>
              <a:t>Only one (1) approved type required</a:t>
            </a:r>
          </a:p>
        </p:txBody>
      </p:sp>
      <p:sp>
        <p:nvSpPr>
          <p:cNvPr id="8" name="TextBox 7">
            <a:extLst>
              <a:ext uri="{FF2B5EF4-FFF2-40B4-BE49-F238E27FC236}">
                <a16:creationId xmlns:a16="http://schemas.microsoft.com/office/drawing/2014/main" id="{EC342D23-5F52-4531-9FE1-74DD9456B523}"/>
              </a:ext>
            </a:extLst>
          </p:cNvPr>
          <p:cNvSpPr txBox="1"/>
          <p:nvPr/>
        </p:nvSpPr>
        <p:spPr bwMode="auto">
          <a:xfrm>
            <a:off x="2895600" y="1309344"/>
            <a:ext cx="2531910"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pic>
        <p:nvPicPr>
          <p:cNvPr id="17" name="Picture 16">
            <a:extLst>
              <a:ext uri="{FF2B5EF4-FFF2-40B4-BE49-F238E27FC236}">
                <a16:creationId xmlns:a16="http://schemas.microsoft.com/office/drawing/2014/main" id="{146BDB2C-6243-48FB-9A98-E6E446EA69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3048353"/>
            <a:ext cx="883086" cy="897147"/>
          </a:xfrm>
          <a:prstGeom prst="rect">
            <a:avLst/>
          </a:prstGeom>
        </p:spPr>
      </p:pic>
      <p:pic>
        <p:nvPicPr>
          <p:cNvPr id="18" name="Picture 17">
            <a:extLst>
              <a:ext uri="{FF2B5EF4-FFF2-40B4-BE49-F238E27FC236}">
                <a16:creationId xmlns:a16="http://schemas.microsoft.com/office/drawing/2014/main" id="{2AB31336-C86D-4D0E-8C96-E924C10953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7445" y="1123939"/>
            <a:ext cx="751544" cy="630117"/>
          </a:xfrm>
          <a:prstGeom prst="rect">
            <a:avLst/>
          </a:prstGeom>
        </p:spPr>
      </p:pic>
      <p:sp>
        <p:nvSpPr>
          <p:cNvPr id="12" name="Rectangle 4">
            <a:extLst>
              <a:ext uri="{FF2B5EF4-FFF2-40B4-BE49-F238E27FC236}">
                <a16:creationId xmlns:a16="http://schemas.microsoft.com/office/drawing/2014/main" id="{46E285DB-E15A-48FB-9665-E185AC7EC57F}"/>
              </a:ext>
            </a:extLst>
          </p:cNvPr>
          <p:cNvSpPr txBox="1">
            <a:spLocks noChangeArrowheads="1"/>
          </p:cNvSpPr>
          <p:nvPr/>
        </p:nvSpPr>
        <p:spPr>
          <a:xfrm>
            <a:off x="2245277" y="1573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Cheese</a:t>
            </a:r>
          </a:p>
        </p:txBody>
      </p:sp>
      <p:pic>
        <p:nvPicPr>
          <p:cNvPr id="13" name="Picture 12">
            <a:extLst>
              <a:ext uri="{FF2B5EF4-FFF2-40B4-BE49-F238E27FC236}">
                <a16:creationId xmlns:a16="http://schemas.microsoft.com/office/drawing/2014/main" id="{23406702-3351-4012-BA5B-60B0E27AC8E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73324" y="1066800"/>
            <a:ext cx="2342276" cy="4977336"/>
          </a:xfrm>
          <a:prstGeom prst="rect">
            <a:avLst/>
          </a:prstGeom>
          <a:ln>
            <a:noFill/>
          </a:ln>
          <a:effectLst/>
        </p:spPr>
      </p:pic>
    </p:spTree>
    <p:custDataLst>
      <p:tags r:id="rId1"/>
    </p:custDataLst>
    <p:extLst>
      <p:ext uri="{BB962C8B-B14F-4D97-AF65-F5344CB8AC3E}">
        <p14:creationId xmlns:p14="http://schemas.microsoft.com/office/powerpoint/2010/main" val="289523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2335358" y="1075137"/>
            <a:ext cx="5920015" cy="2745308"/>
          </a:xfrm>
        </p:spPr>
        <p:txBody>
          <a:bodyPr>
            <a:normAutofit fontScale="92500" lnSpcReduction="10000"/>
          </a:bodyPr>
          <a:lstStyle/>
          <a:p>
            <a:pPr marL="0" indent="0">
              <a:lnSpc>
                <a:spcPct val="150000"/>
              </a:lnSpc>
              <a:buNone/>
            </a:pPr>
            <a:r>
              <a:rPr lang="en-US" sz="3600" b="1" dirty="0"/>
              <a:t>Approved Criteria</a:t>
            </a:r>
          </a:p>
          <a:p>
            <a:pPr>
              <a:lnSpc>
                <a:spcPct val="120000"/>
              </a:lnSpc>
              <a:spcBef>
                <a:spcPts val="0"/>
              </a:spcBef>
            </a:pPr>
            <a:r>
              <a:rPr lang="en-US" sz="3000" dirty="0"/>
              <a:t>Half gallon containers</a:t>
            </a:r>
          </a:p>
          <a:p>
            <a:pPr>
              <a:lnSpc>
                <a:spcPct val="120000"/>
              </a:lnSpc>
              <a:spcBef>
                <a:spcPts val="0"/>
              </a:spcBef>
            </a:pPr>
            <a:r>
              <a:rPr lang="en-US" sz="3000" dirty="0"/>
              <a:t>Unflavored</a:t>
            </a:r>
          </a:p>
          <a:p>
            <a:pPr>
              <a:lnSpc>
                <a:spcPct val="120000"/>
              </a:lnSpc>
              <a:spcBef>
                <a:spcPts val="0"/>
              </a:spcBef>
            </a:pPr>
            <a:r>
              <a:rPr lang="en-US" sz="3000" dirty="0"/>
              <a:t>Meets nutrient requirements</a:t>
            </a:r>
          </a:p>
          <a:p>
            <a:pPr>
              <a:lnSpc>
                <a:spcPct val="120000"/>
              </a:lnSpc>
              <a:spcBef>
                <a:spcPts val="0"/>
              </a:spcBef>
            </a:pPr>
            <a:r>
              <a:rPr lang="en-US" sz="3000" dirty="0"/>
              <a:t>Organic</a:t>
            </a:r>
          </a:p>
          <a:p>
            <a:pPr>
              <a:lnSpc>
                <a:spcPct val="120000"/>
              </a:lnSpc>
              <a:spcBef>
                <a:spcPts val="0"/>
              </a:spcBef>
            </a:pPr>
            <a:endParaRPr lang="en-US" sz="3000" dirty="0"/>
          </a:p>
          <a:p>
            <a:pPr marL="0" indent="0">
              <a:buNone/>
            </a:pP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323" t="8484" r="17400" b="10665"/>
          <a:stretch/>
        </p:blipFill>
        <p:spPr>
          <a:xfrm>
            <a:off x="6606308" y="4064916"/>
            <a:ext cx="1191863" cy="1988059"/>
          </a:xfrm>
          <a:prstGeom prst="rect">
            <a:avLst/>
          </a:prstGeom>
        </p:spPr>
      </p:pic>
      <p:sp>
        <p:nvSpPr>
          <p:cNvPr id="2" name="Rectangle 1">
            <a:extLst>
              <a:ext uri="{FF2B5EF4-FFF2-40B4-BE49-F238E27FC236}">
                <a16:creationId xmlns:a16="http://schemas.microsoft.com/office/drawing/2014/main" id="{AE18A4A7-A40F-4B8A-A6AE-3CF07C8460A6}"/>
              </a:ext>
            </a:extLst>
          </p:cNvPr>
          <p:cNvSpPr/>
          <p:nvPr/>
        </p:nvSpPr>
        <p:spPr>
          <a:xfrm>
            <a:off x="2931738" y="4837829"/>
            <a:ext cx="3088065" cy="830997"/>
          </a:xfrm>
          <a:prstGeom prst="rect">
            <a:avLst/>
          </a:prstGeom>
        </p:spPr>
        <p:txBody>
          <a:bodyPr wrap="square">
            <a:spAutoFit/>
          </a:bodyPr>
          <a:lstStyle/>
          <a:p>
            <a:r>
              <a:rPr lang="en-US" sz="2400" b="1" dirty="0">
                <a:solidFill>
                  <a:schemeClr val="tx1">
                    <a:lumMod val="65000"/>
                    <a:lumOff val="35000"/>
                  </a:schemeClr>
                </a:solidFill>
                <a:latin typeface="+mj-lt"/>
              </a:rPr>
              <a:t>GAL = Equivalent to 		1 Gallon</a:t>
            </a:r>
          </a:p>
        </p:txBody>
      </p:sp>
      <p:sp>
        <p:nvSpPr>
          <p:cNvPr id="8" name="TextBox 7">
            <a:extLst>
              <a:ext uri="{FF2B5EF4-FFF2-40B4-BE49-F238E27FC236}">
                <a16:creationId xmlns:a16="http://schemas.microsoft.com/office/drawing/2014/main" id="{BCC39D04-6A3C-429E-AC00-274C25B75A65}"/>
              </a:ext>
            </a:extLst>
          </p:cNvPr>
          <p:cNvSpPr txBox="1"/>
          <p:nvPr/>
        </p:nvSpPr>
        <p:spPr bwMode="auto">
          <a:xfrm>
            <a:off x="2743203" y="4114803"/>
            <a:ext cx="2832129"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pic>
        <p:nvPicPr>
          <p:cNvPr id="13" name="Picture 12">
            <a:extLst>
              <a:ext uri="{FF2B5EF4-FFF2-40B4-BE49-F238E27FC236}">
                <a16:creationId xmlns:a16="http://schemas.microsoft.com/office/drawing/2014/main" id="{CA5CCEF9-82E1-4AB1-B65F-42626ACA30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28738" y="980888"/>
            <a:ext cx="2386862" cy="5072084"/>
          </a:xfrm>
          <a:prstGeom prst="rect">
            <a:avLst/>
          </a:prstGeom>
          <a:ln>
            <a:noFill/>
          </a:ln>
          <a:effectLst/>
        </p:spPr>
      </p:pic>
      <p:pic>
        <p:nvPicPr>
          <p:cNvPr id="10" name="Picture 9">
            <a:extLst>
              <a:ext uri="{FF2B5EF4-FFF2-40B4-BE49-F238E27FC236}">
                <a16:creationId xmlns:a16="http://schemas.microsoft.com/office/drawing/2014/main" id="{F8416D71-7D5A-4FD4-966C-B9AC6D779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1949834" y="1355913"/>
            <a:ext cx="304800" cy="313314"/>
          </a:xfrm>
          <a:prstGeom prst="rect">
            <a:avLst/>
          </a:prstGeom>
        </p:spPr>
      </p:pic>
      <p:sp>
        <p:nvSpPr>
          <p:cNvPr id="11" name="Rectangle 4">
            <a:extLst>
              <a:ext uri="{FF2B5EF4-FFF2-40B4-BE49-F238E27FC236}">
                <a16:creationId xmlns:a16="http://schemas.microsoft.com/office/drawing/2014/main" id="{A8B5B806-FA93-4A49-BE79-96A46F40D804}"/>
              </a:ext>
            </a:extLst>
          </p:cNvPr>
          <p:cNvSpPr txBox="1">
            <a:spLocks noChangeArrowheads="1"/>
          </p:cNvSpPr>
          <p:nvPr/>
        </p:nvSpPr>
        <p:spPr>
          <a:xfrm>
            <a:off x="1066800" y="0"/>
            <a:ext cx="6858003" cy="135636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Soy-Based Beverage</a:t>
            </a:r>
          </a:p>
        </p:txBody>
      </p:sp>
      <p:pic>
        <p:nvPicPr>
          <p:cNvPr id="12" name="Picture 11">
            <a:extLst>
              <a:ext uri="{FF2B5EF4-FFF2-40B4-BE49-F238E27FC236}">
                <a16:creationId xmlns:a16="http://schemas.microsoft.com/office/drawing/2014/main" id="{A41B48E8-491E-4F87-92DF-42935705C6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5519" y="3923592"/>
            <a:ext cx="866749" cy="726708"/>
          </a:xfrm>
          <a:prstGeom prst="rect">
            <a:avLst/>
          </a:prstGeom>
        </p:spPr>
      </p:pic>
    </p:spTree>
    <p:custDataLst>
      <p:tags r:id="rId1"/>
    </p:custDataLst>
    <p:extLst>
      <p:ext uri="{BB962C8B-B14F-4D97-AF65-F5344CB8AC3E}">
        <p14:creationId xmlns:p14="http://schemas.microsoft.com/office/powerpoint/2010/main" val="33962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2267409" y="1266409"/>
            <a:ext cx="5970709" cy="2494035"/>
          </a:xfrm>
        </p:spPr>
        <p:txBody>
          <a:bodyPr>
            <a:normAutofit/>
          </a:bodyPr>
          <a:lstStyle/>
          <a:p>
            <a:pPr marL="34290" indent="0">
              <a:lnSpc>
                <a:spcPct val="100000"/>
              </a:lnSpc>
              <a:spcBef>
                <a:spcPts val="0"/>
              </a:spcBef>
              <a:buNone/>
            </a:pPr>
            <a:r>
              <a:rPr lang="en-US" sz="3600" b="1" dirty="0"/>
              <a:t>Approved Criteria</a:t>
            </a:r>
          </a:p>
          <a:p>
            <a:pPr>
              <a:lnSpc>
                <a:spcPct val="100000"/>
              </a:lnSpc>
              <a:spcBef>
                <a:spcPts val="0"/>
              </a:spcBef>
            </a:pPr>
            <a:r>
              <a:rPr lang="en-US" sz="3000" dirty="0"/>
              <a:t>14- to 16-ounce prepackaged </a:t>
            </a:r>
          </a:p>
          <a:p>
            <a:pPr>
              <a:lnSpc>
                <a:spcPct val="100000"/>
              </a:lnSpc>
              <a:spcBef>
                <a:spcPts val="0"/>
              </a:spcBef>
            </a:pPr>
            <a:r>
              <a:rPr lang="en-US" sz="3000" dirty="0"/>
              <a:t>Calcium-set tofu</a:t>
            </a:r>
          </a:p>
          <a:p>
            <a:pPr>
              <a:lnSpc>
                <a:spcPct val="100000"/>
              </a:lnSpc>
              <a:spcBef>
                <a:spcPts val="0"/>
              </a:spcBef>
            </a:pPr>
            <a:r>
              <a:rPr lang="en-US" sz="3000" dirty="0"/>
              <a:t>Can contain coagulants</a:t>
            </a:r>
          </a:p>
          <a:p>
            <a:pPr>
              <a:lnSpc>
                <a:spcPct val="100000"/>
              </a:lnSpc>
              <a:spcBef>
                <a:spcPts val="0"/>
              </a:spcBef>
            </a:pPr>
            <a:r>
              <a:rPr lang="en-US" sz="3000" dirty="0"/>
              <a:t>Organic</a:t>
            </a:r>
            <a:endParaRPr lang="en-US" sz="3000" dirty="0">
              <a:solidFill>
                <a:srgbClr val="0055A4"/>
              </a:solidFill>
            </a:endParaRPr>
          </a:p>
        </p:txBody>
      </p:sp>
      <p:pic>
        <p:nvPicPr>
          <p:cNvPr id="2050" name="Picture 2" descr="S:\NSB\Resources\PHOTOS-CLIPART\Food\Proteins\Permission To Use\Tofu_Fotolia_151100_Subscription_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41" t="5532" r="8165" b="2916"/>
          <a:stretch/>
        </p:blipFill>
        <p:spPr bwMode="auto">
          <a:xfrm>
            <a:off x="5966365" y="5237141"/>
            <a:ext cx="1680304" cy="14332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3950B02-D5B6-4763-813A-659073065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519" y="3923592"/>
            <a:ext cx="866749" cy="726708"/>
          </a:xfrm>
          <a:prstGeom prst="rect">
            <a:avLst/>
          </a:prstGeom>
        </p:spPr>
      </p:pic>
      <p:sp>
        <p:nvSpPr>
          <p:cNvPr id="19" name="TextBox 18">
            <a:extLst>
              <a:ext uri="{FF2B5EF4-FFF2-40B4-BE49-F238E27FC236}">
                <a16:creationId xmlns:a16="http://schemas.microsoft.com/office/drawing/2014/main" id="{A49BAC3E-2CBC-41A5-A2D4-7FEC30602EAE}"/>
              </a:ext>
            </a:extLst>
          </p:cNvPr>
          <p:cNvSpPr txBox="1"/>
          <p:nvPr/>
        </p:nvSpPr>
        <p:spPr>
          <a:xfrm>
            <a:off x="2861916" y="4650302"/>
            <a:ext cx="5523123" cy="589072"/>
          </a:xfrm>
          <a:prstGeom prst="rect">
            <a:avLst/>
          </a:prstGeom>
          <a:noFill/>
        </p:spPr>
        <p:txBody>
          <a:bodyPr wrap="square">
            <a:spAutoFit/>
          </a:bodyPr>
          <a:lstStyle/>
          <a:p>
            <a:pPr>
              <a:lnSpc>
                <a:spcPct val="150000"/>
              </a:lnSpc>
            </a:pPr>
            <a:r>
              <a:rPr lang="en-US" sz="2400" b="1" dirty="0">
                <a:solidFill>
                  <a:schemeClr val="tx1">
                    <a:lumMod val="65000"/>
                    <a:lumOff val="35000"/>
                  </a:schemeClr>
                </a:solidFill>
                <a:latin typeface="+mj-lt"/>
              </a:rPr>
              <a:t>CTR = 14- to 16-Ounce Package</a:t>
            </a:r>
          </a:p>
        </p:txBody>
      </p:sp>
      <p:pic>
        <p:nvPicPr>
          <p:cNvPr id="11" name="Picture 10">
            <a:extLst>
              <a:ext uri="{FF2B5EF4-FFF2-40B4-BE49-F238E27FC236}">
                <a16:creationId xmlns:a16="http://schemas.microsoft.com/office/drawing/2014/main" id="{A07B8FD5-5B34-46DF-AFB4-C111A6843EA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28738" y="980888"/>
            <a:ext cx="2386862" cy="5072084"/>
          </a:xfrm>
          <a:prstGeom prst="rect">
            <a:avLst/>
          </a:prstGeom>
          <a:ln>
            <a:noFill/>
          </a:ln>
          <a:effectLst/>
        </p:spPr>
      </p:pic>
      <p:sp>
        <p:nvSpPr>
          <p:cNvPr id="12" name="Rectangle 4">
            <a:extLst>
              <a:ext uri="{FF2B5EF4-FFF2-40B4-BE49-F238E27FC236}">
                <a16:creationId xmlns:a16="http://schemas.microsoft.com/office/drawing/2014/main" id="{B38BC0C1-412E-4227-BEF5-11CC41964F78}"/>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Tofu</a:t>
            </a:r>
          </a:p>
        </p:txBody>
      </p:sp>
      <p:pic>
        <p:nvPicPr>
          <p:cNvPr id="13" name="Picture 12">
            <a:extLst>
              <a:ext uri="{FF2B5EF4-FFF2-40B4-BE49-F238E27FC236}">
                <a16:creationId xmlns:a16="http://schemas.microsoft.com/office/drawing/2014/main" id="{61E44B21-AC76-483C-A1B6-33F5BE6998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a:off x="1949834" y="1355913"/>
            <a:ext cx="304800" cy="313314"/>
          </a:xfrm>
          <a:prstGeom prst="rect">
            <a:avLst/>
          </a:prstGeom>
        </p:spPr>
      </p:pic>
      <p:sp>
        <p:nvSpPr>
          <p:cNvPr id="14" name="TextBox 13">
            <a:extLst>
              <a:ext uri="{FF2B5EF4-FFF2-40B4-BE49-F238E27FC236}">
                <a16:creationId xmlns:a16="http://schemas.microsoft.com/office/drawing/2014/main" id="{9CDC59F4-69DC-4EF8-8200-C949DFBF224F}"/>
              </a:ext>
            </a:extLst>
          </p:cNvPr>
          <p:cNvSpPr txBox="1"/>
          <p:nvPr/>
        </p:nvSpPr>
        <p:spPr bwMode="auto">
          <a:xfrm>
            <a:off x="2743203" y="4114803"/>
            <a:ext cx="2832129"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spTree>
    <p:custDataLst>
      <p:tags r:id="rId1"/>
    </p:custDataLst>
    <p:extLst>
      <p:ext uri="{BB962C8B-B14F-4D97-AF65-F5344CB8AC3E}">
        <p14:creationId xmlns:p14="http://schemas.microsoft.com/office/powerpoint/2010/main" val="311467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2292801" y="1281408"/>
            <a:ext cx="6180005" cy="3655056"/>
          </a:xfrm>
        </p:spPr>
        <p:txBody>
          <a:bodyPr>
            <a:normAutofit fontScale="92500" lnSpcReduction="10000"/>
          </a:bodyPr>
          <a:lstStyle/>
          <a:p>
            <a:pPr marL="82296" indent="0">
              <a:lnSpc>
                <a:spcPct val="100000"/>
              </a:lnSpc>
              <a:buNone/>
            </a:pPr>
            <a:r>
              <a:rPr lang="en-US" sz="3600" b="1" dirty="0"/>
              <a:t>Approved Criteria</a:t>
            </a:r>
            <a:endParaRPr lang="en-US" sz="3600" dirty="0"/>
          </a:p>
          <a:p>
            <a:pPr>
              <a:lnSpc>
                <a:spcPct val="100000"/>
              </a:lnSpc>
              <a:spcBef>
                <a:spcPts val="0"/>
              </a:spcBef>
            </a:pPr>
            <a:r>
              <a:rPr lang="en-US" sz="2800" dirty="0"/>
              <a:t>Equivalent to one 32 oz. container in total package sizes of 16 oz. or 32 oz.</a:t>
            </a:r>
          </a:p>
          <a:p>
            <a:pPr>
              <a:lnSpc>
                <a:spcPct val="100000"/>
              </a:lnSpc>
              <a:spcBef>
                <a:spcPts val="0"/>
              </a:spcBef>
            </a:pPr>
            <a:r>
              <a:rPr lang="en-US" sz="2800" dirty="0"/>
              <a:t>Regular or organic</a:t>
            </a:r>
          </a:p>
          <a:p>
            <a:pPr>
              <a:lnSpc>
                <a:spcPct val="100000"/>
              </a:lnSpc>
              <a:spcBef>
                <a:spcPts val="0"/>
              </a:spcBef>
            </a:pPr>
            <a:r>
              <a:rPr lang="en-US" sz="2800" dirty="0"/>
              <a:t>Pasteurized</a:t>
            </a:r>
          </a:p>
          <a:p>
            <a:pPr>
              <a:lnSpc>
                <a:spcPct val="100000"/>
              </a:lnSpc>
              <a:spcBef>
                <a:spcPts val="0"/>
              </a:spcBef>
            </a:pPr>
            <a:r>
              <a:rPr lang="en-US" sz="2800" dirty="0"/>
              <a:t>Flavored and unflavored</a:t>
            </a:r>
          </a:p>
          <a:p>
            <a:pPr>
              <a:lnSpc>
                <a:spcPct val="100000"/>
              </a:lnSpc>
              <a:spcBef>
                <a:spcPts val="0"/>
              </a:spcBef>
            </a:pPr>
            <a:r>
              <a:rPr lang="en-US" sz="2800" dirty="0"/>
              <a:t>&lt; 40 grams sugar per cup</a:t>
            </a:r>
          </a:p>
          <a:p>
            <a:pPr>
              <a:lnSpc>
                <a:spcPct val="100000"/>
              </a:lnSpc>
              <a:spcBef>
                <a:spcPts val="0"/>
              </a:spcBef>
            </a:pPr>
            <a:r>
              <a:rPr lang="en-US" sz="2800" dirty="0"/>
              <a:t>Fortified with Vitamin A and D</a:t>
            </a:r>
          </a:p>
          <a:p>
            <a:pPr>
              <a:lnSpc>
                <a:spcPct val="100000"/>
              </a:lnSpc>
              <a:spcBef>
                <a:spcPts val="0"/>
              </a:spcBef>
            </a:pPr>
            <a:r>
              <a:rPr lang="en-US" sz="2800" dirty="0"/>
              <a:t>Non-fat, Low-fat, Whole-fat yogurt</a:t>
            </a:r>
          </a:p>
          <a:p>
            <a:pPr marL="0" indent="0">
              <a:lnSpc>
                <a:spcPct val="100000"/>
              </a:lnSpc>
              <a:spcBef>
                <a:spcPts val="0"/>
              </a:spcBef>
              <a:buNone/>
            </a:pPr>
            <a:endParaRPr lang="en-US" sz="3200" dirty="0"/>
          </a:p>
        </p:txBody>
      </p:sp>
      <p:sp>
        <p:nvSpPr>
          <p:cNvPr id="4" name="TextBox 3">
            <a:extLst>
              <a:ext uri="{FF2B5EF4-FFF2-40B4-BE49-F238E27FC236}">
                <a16:creationId xmlns:a16="http://schemas.microsoft.com/office/drawing/2014/main" id="{01130124-7B90-44B8-B526-E86650019E33}"/>
              </a:ext>
            </a:extLst>
          </p:cNvPr>
          <p:cNvSpPr txBox="1"/>
          <p:nvPr/>
        </p:nvSpPr>
        <p:spPr bwMode="auto">
          <a:xfrm>
            <a:off x="3933336" y="5108467"/>
            <a:ext cx="2514600"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F711C7FD-8DD3-473E-AB8F-061B7A083CFC}"/>
              </a:ext>
            </a:extLst>
          </p:cNvPr>
          <p:cNvSpPr/>
          <p:nvPr/>
        </p:nvSpPr>
        <p:spPr>
          <a:xfrm>
            <a:off x="2895600" y="5576592"/>
            <a:ext cx="3810000" cy="400110"/>
          </a:xfrm>
          <a:prstGeom prst="rect">
            <a:avLst/>
          </a:prstGeom>
        </p:spPr>
        <p:txBody>
          <a:bodyPr wrap="square">
            <a:spAutoFit/>
          </a:bodyPr>
          <a:lstStyle/>
          <a:p>
            <a:r>
              <a:rPr lang="en-US" sz="2000" b="1" dirty="0">
                <a:solidFill>
                  <a:schemeClr val="tx1">
                    <a:lumMod val="65000"/>
                    <a:lumOff val="35000"/>
                  </a:schemeClr>
                </a:solidFill>
                <a:latin typeface="+mj-lt"/>
              </a:rPr>
              <a:t>CTR = One Quart/Total 32 Ounces</a:t>
            </a:r>
          </a:p>
        </p:txBody>
      </p:sp>
      <p:pic>
        <p:nvPicPr>
          <p:cNvPr id="16" name="Picture 15">
            <a:extLst>
              <a:ext uri="{FF2B5EF4-FFF2-40B4-BE49-F238E27FC236}">
                <a16:creationId xmlns:a16="http://schemas.microsoft.com/office/drawing/2014/main" id="{6BBEEEBD-3D80-40C0-8EA0-A059D27D27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6464" y="4936449"/>
            <a:ext cx="737624" cy="618446"/>
          </a:xfrm>
          <a:prstGeom prst="rect">
            <a:avLst/>
          </a:prstGeom>
        </p:spPr>
      </p:pic>
      <p:pic>
        <p:nvPicPr>
          <p:cNvPr id="5" name="Picture 4">
            <a:extLst>
              <a:ext uri="{FF2B5EF4-FFF2-40B4-BE49-F238E27FC236}">
                <a16:creationId xmlns:a16="http://schemas.microsoft.com/office/drawing/2014/main" id="{04F96B6D-C762-4E7D-B485-5B40574B4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8834" y="5111148"/>
            <a:ext cx="1296666" cy="1240434"/>
          </a:xfrm>
          <a:prstGeom prst="rect">
            <a:avLst/>
          </a:prstGeom>
        </p:spPr>
      </p:pic>
      <p:pic>
        <p:nvPicPr>
          <p:cNvPr id="11" name="Picture 10">
            <a:extLst>
              <a:ext uri="{FF2B5EF4-FFF2-40B4-BE49-F238E27FC236}">
                <a16:creationId xmlns:a16="http://schemas.microsoft.com/office/drawing/2014/main" id="{08DF8FFB-F805-4789-AA97-B6A45402C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153400" y="304801"/>
            <a:ext cx="2093024" cy="4447679"/>
          </a:xfrm>
          <a:prstGeom prst="rect">
            <a:avLst/>
          </a:prstGeom>
          <a:ln>
            <a:noFill/>
          </a:ln>
          <a:effectLst/>
        </p:spPr>
      </p:pic>
      <p:sp>
        <p:nvSpPr>
          <p:cNvPr id="10" name="Rectangle 4">
            <a:extLst>
              <a:ext uri="{FF2B5EF4-FFF2-40B4-BE49-F238E27FC236}">
                <a16:creationId xmlns:a16="http://schemas.microsoft.com/office/drawing/2014/main" id="{9ADD20B5-6120-467D-B626-8D5435CE6192}"/>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Yogurt</a:t>
            </a:r>
          </a:p>
        </p:txBody>
      </p:sp>
      <p:pic>
        <p:nvPicPr>
          <p:cNvPr id="12" name="Picture 11">
            <a:extLst>
              <a:ext uri="{FF2B5EF4-FFF2-40B4-BE49-F238E27FC236}">
                <a16:creationId xmlns:a16="http://schemas.microsoft.com/office/drawing/2014/main" id="{8857DF65-A585-47EA-A9B0-DF7F0D441A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a:off x="1949834" y="1284771"/>
            <a:ext cx="304800" cy="313314"/>
          </a:xfrm>
          <a:prstGeom prst="rect">
            <a:avLst/>
          </a:prstGeom>
        </p:spPr>
      </p:pic>
      <p:pic>
        <p:nvPicPr>
          <p:cNvPr id="7" name="Picture 6" descr="A picture containing text, container, bin&#10;&#10;Description automatically generated">
            <a:extLst>
              <a:ext uri="{FF2B5EF4-FFF2-40B4-BE49-F238E27FC236}">
                <a16:creationId xmlns:a16="http://schemas.microsoft.com/office/drawing/2014/main" id="{04C2107C-78D1-46BB-84DB-18353315E1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0504" y="4816822"/>
            <a:ext cx="3752417" cy="1870125"/>
          </a:xfrm>
          <a:prstGeom prst="rect">
            <a:avLst/>
          </a:prstGeom>
        </p:spPr>
      </p:pic>
    </p:spTree>
    <p:custDataLst>
      <p:tags r:id="rId1"/>
    </p:custDataLst>
    <p:extLst>
      <p:ext uri="{BB962C8B-B14F-4D97-AF65-F5344CB8AC3E}">
        <p14:creationId xmlns:p14="http://schemas.microsoft.com/office/powerpoint/2010/main" val="69646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D894D-3437-494B-AAD0-4F4FD3C5A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0521" y="54235"/>
            <a:ext cx="1115113" cy="1745939"/>
          </a:xfrm>
          <a:prstGeom prst="rect">
            <a:avLst/>
          </a:prstGeom>
        </p:spPr>
      </p:pic>
      <p:sp>
        <p:nvSpPr>
          <p:cNvPr id="15363" name="Rectangle 5"/>
          <p:cNvSpPr>
            <a:spLocks noGrp="1" noChangeArrowheads="1"/>
          </p:cNvSpPr>
          <p:nvPr>
            <p:ph idx="1"/>
          </p:nvPr>
        </p:nvSpPr>
        <p:spPr>
          <a:xfrm>
            <a:off x="1989714" y="927202"/>
            <a:ext cx="6262307" cy="6001558"/>
          </a:xfrm>
        </p:spPr>
        <p:txBody>
          <a:bodyPr>
            <a:normAutofit fontScale="92500"/>
          </a:bodyPr>
          <a:lstStyle/>
          <a:p>
            <a:pPr marL="34290" indent="0">
              <a:lnSpc>
                <a:spcPct val="150000"/>
              </a:lnSpc>
              <a:spcBef>
                <a:spcPts val="0"/>
              </a:spcBef>
              <a:buNone/>
            </a:pPr>
            <a:r>
              <a:rPr lang="en-US" sz="4200" b="1" dirty="0"/>
              <a:t>Approved Criteria</a:t>
            </a:r>
          </a:p>
          <a:p>
            <a:pPr>
              <a:lnSpc>
                <a:spcPct val="120000"/>
              </a:lnSpc>
              <a:spcBef>
                <a:spcPts val="0"/>
              </a:spcBef>
            </a:pPr>
            <a:r>
              <a:rPr lang="en-US" sz="2800" dirty="0"/>
              <a:t>Frozen or Shelf-stable Concentrate:</a:t>
            </a:r>
          </a:p>
          <a:p>
            <a:pPr lvl="1">
              <a:lnSpc>
                <a:spcPct val="120000"/>
              </a:lnSpc>
              <a:spcBef>
                <a:spcPts val="0"/>
              </a:spcBef>
            </a:pPr>
            <a:r>
              <a:rPr lang="en-US" sz="2400" dirty="0"/>
              <a:t>11.5 to 12 ounce containers</a:t>
            </a:r>
          </a:p>
          <a:p>
            <a:pPr>
              <a:lnSpc>
                <a:spcPct val="120000"/>
              </a:lnSpc>
              <a:spcBef>
                <a:spcPts val="0"/>
              </a:spcBef>
            </a:pPr>
            <a:r>
              <a:rPr lang="en-US" sz="2800" dirty="0"/>
              <a:t>Single Strength</a:t>
            </a:r>
          </a:p>
          <a:p>
            <a:pPr lvl="1">
              <a:lnSpc>
                <a:spcPct val="120000"/>
              </a:lnSpc>
              <a:spcBef>
                <a:spcPts val="0"/>
              </a:spcBef>
            </a:pPr>
            <a:r>
              <a:rPr lang="en-US" sz="2400" dirty="0"/>
              <a:t>48 and 64 ounce containers</a:t>
            </a:r>
          </a:p>
          <a:p>
            <a:pPr>
              <a:lnSpc>
                <a:spcPct val="120000"/>
              </a:lnSpc>
              <a:spcBef>
                <a:spcPts val="0"/>
              </a:spcBef>
            </a:pPr>
            <a:r>
              <a:rPr lang="en-US" sz="2800" dirty="0"/>
              <a:t>100% fruit or vegetable juice or blends</a:t>
            </a:r>
          </a:p>
          <a:p>
            <a:pPr lvl="1">
              <a:lnSpc>
                <a:spcPct val="120000"/>
              </a:lnSpc>
              <a:spcBef>
                <a:spcPts val="0"/>
              </a:spcBef>
            </a:pPr>
            <a:r>
              <a:rPr lang="en-US" sz="2400" dirty="0"/>
              <a:t>Unsweetened and Pasteurized </a:t>
            </a:r>
          </a:p>
          <a:p>
            <a:pPr>
              <a:lnSpc>
                <a:spcPct val="120000"/>
              </a:lnSpc>
              <a:spcBef>
                <a:spcPts val="0"/>
              </a:spcBef>
            </a:pPr>
            <a:r>
              <a:rPr lang="en-US" sz="2600" dirty="0"/>
              <a:t>Fortified with Calcium, Vitamin D or Vitamin C</a:t>
            </a:r>
          </a:p>
          <a:p>
            <a:pPr>
              <a:lnSpc>
                <a:spcPct val="120000"/>
              </a:lnSpc>
              <a:spcBef>
                <a:spcPts val="0"/>
              </a:spcBef>
            </a:pPr>
            <a:r>
              <a:rPr lang="en-US" sz="2600" dirty="0"/>
              <a:t>Contains &gt;30mg of Vitamin C  per 100 ml</a:t>
            </a:r>
          </a:p>
          <a:p>
            <a:pPr>
              <a:lnSpc>
                <a:spcPct val="120000"/>
              </a:lnSpc>
              <a:spcBef>
                <a:spcPts val="0"/>
              </a:spcBef>
            </a:pPr>
            <a:r>
              <a:rPr lang="en-US" sz="2600" dirty="0"/>
              <a:t>Plastic, glass, cans or refrigerated paper cartons</a:t>
            </a:r>
          </a:p>
          <a:p>
            <a:pPr>
              <a:lnSpc>
                <a:spcPct val="120000"/>
              </a:lnSpc>
              <a:spcBef>
                <a:spcPts val="0"/>
              </a:spcBef>
            </a:pPr>
            <a:r>
              <a:rPr lang="en-US" sz="2600" dirty="0"/>
              <a:t>Organic varieties</a:t>
            </a:r>
            <a:endParaRPr lang="en-US" b="1" dirty="0">
              <a:solidFill>
                <a:srgbClr val="0055A4"/>
              </a:solidFill>
            </a:endParaRPr>
          </a:p>
        </p:txBody>
      </p:sp>
      <p:pic>
        <p:nvPicPr>
          <p:cNvPr id="9" name="Picture 8">
            <a:extLst>
              <a:ext uri="{FF2B5EF4-FFF2-40B4-BE49-F238E27FC236}">
                <a16:creationId xmlns:a16="http://schemas.microsoft.com/office/drawing/2014/main" id="{6D7179C2-A6C3-4563-BD4D-4D07439D689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153403" y="1769021"/>
            <a:ext cx="2383369" cy="4317920"/>
          </a:xfrm>
          <a:prstGeom prst="rect">
            <a:avLst/>
          </a:prstGeom>
          <a:ln>
            <a:noFill/>
          </a:ln>
          <a:effectLst/>
        </p:spPr>
      </p:pic>
      <p:sp>
        <p:nvSpPr>
          <p:cNvPr id="7" name="Rectangle 4">
            <a:extLst>
              <a:ext uri="{FF2B5EF4-FFF2-40B4-BE49-F238E27FC236}">
                <a16:creationId xmlns:a16="http://schemas.microsoft.com/office/drawing/2014/main" id="{1E040DC6-D018-4158-8B9E-6638935DB5D8}"/>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Juice</a:t>
            </a:r>
          </a:p>
        </p:txBody>
      </p:sp>
      <p:pic>
        <p:nvPicPr>
          <p:cNvPr id="8" name="Picture 7">
            <a:extLst>
              <a:ext uri="{FF2B5EF4-FFF2-40B4-BE49-F238E27FC236}">
                <a16:creationId xmlns:a16="http://schemas.microsoft.com/office/drawing/2014/main" id="{168449A0-CE49-4B1B-84F7-7FEB881E14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1680657" y="1264674"/>
            <a:ext cx="304800" cy="313314"/>
          </a:xfrm>
          <a:prstGeom prst="rect">
            <a:avLst/>
          </a:prstGeom>
        </p:spPr>
      </p:pic>
    </p:spTree>
    <p:custDataLst>
      <p:tags r:id="rId1"/>
    </p:custDataLst>
    <p:extLst>
      <p:ext uri="{BB962C8B-B14F-4D97-AF65-F5344CB8AC3E}">
        <p14:creationId xmlns:p14="http://schemas.microsoft.com/office/powerpoint/2010/main" val="6674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Grp="1" noChangeArrowheads="1"/>
          </p:cNvSpPr>
          <p:nvPr>
            <p:ph idx="1"/>
          </p:nvPr>
        </p:nvSpPr>
        <p:spPr>
          <a:xfrm>
            <a:off x="2011089" y="1118347"/>
            <a:ext cx="7922023" cy="1375449"/>
          </a:xfrm>
        </p:spPr>
        <p:txBody>
          <a:bodyPr>
            <a:normAutofit fontScale="25000" lnSpcReduction="20000"/>
          </a:bodyPr>
          <a:lstStyle/>
          <a:p>
            <a:pPr marL="34290" indent="0">
              <a:lnSpc>
                <a:spcPct val="120000"/>
              </a:lnSpc>
              <a:spcBef>
                <a:spcPts val="0"/>
              </a:spcBef>
              <a:buNone/>
            </a:pPr>
            <a:r>
              <a:rPr lang="en-US" sz="12800" b="1" dirty="0"/>
              <a:t>Food Packages</a:t>
            </a:r>
          </a:p>
          <a:p>
            <a:pPr>
              <a:lnSpc>
                <a:spcPct val="120000"/>
              </a:lnSpc>
              <a:spcBef>
                <a:spcPts val="0"/>
              </a:spcBef>
            </a:pPr>
            <a:r>
              <a:rPr lang="en-US" sz="10400" dirty="0"/>
              <a:t>Pregnant, Postpartum, and </a:t>
            </a:r>
          </a:p>
          <a:p>
            <a:pPr>
              <a:lnSpc>
                <a:spcPct val="120000"/>
              </a:lnSpc>
              <a:spcBef>
                <a:spcPts val="0"/>
              </a:spcBef>
            </a:pPr>
            <a:r>
              <a:rPr lang="en-US" sz="10400" dirty="0"/>
              <a:t>Breastfeeding Woman</a:t>
            </a:r>
          </a:p>
          <a:p>
            <a:pPr marL="402336" lvl="1" indent="0">
              <a:buNone/>
            </a:pPr>
            <a:endParaRPr lang="en-US" dirty="0"/>
          </a:p>
          <a:p>
            <a:pPr marL="82296" indent="0">
              <a:buNone/>
            </a:pPr>
            <a:endParaRPr lang="en-US" b="1" dirty="0">
              <a:solidFill>
                <a:srgbClr val="0055A4"/>
              </a:solidFill>
            </a:endParaRPr>
          </a:p>
        </p:txBody>
      </p:sp>
      <p:sp>
        <p:nvSpPr>
          <p:cNvPr id="4" name="TextBox 3">
            <a:extLst>
              <a:ext uri="{FF2B5EF4-FFF2-40B4-BE49-F238E27FC236}">
                <a16:creationId xmlns:a16="http://schemas.microsoft.com/office/drawing/2014/main" id="{CFA70E9C-D197-4F00-BB0C-2B4DDC5AD1AD}"/>
              </a:ext>
            </a:extLst>
          </p:cNvPr>
          <p:cNvSpPr txBox="1"/>
          <p:nvPr/>
        </p:nvSpPr>
        <p:spPr bwMode="auto">
          <a:xfrm>
            <a:off x="2641294" y="2699173"/>
            <a:ext cx="2566035"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1156E07F-2997-4B29-ACC6-9A89C083F20D}"/>
              </a:ext>
            </a:extLst>
          </p:cNvPr>
          <p:cNvSpPr/>
          <p:nvPr/>
        </p:nvSpPr>
        <p:spPr>
          <a:xfrm>
            <a:off x="2206680" y="4590843"/>
            <a:ext cx="5410200" cy="492443"/>
          </a:xfrm>
          <a:prstGeom prst="rect">
            <a:avLst/>
          </a:prstGeom>
        </p:spPr>
        <p:txBody>
          <a:bodyPr wrap="square">
            <a:spAutoFit/>
          </a:bodyPr>
          <a:lstStyle/>
          <a:p>
            <a:pPr marL="182880" indent="-182880">
              <a:buFont typeface="Arial" panose="020B0604020202020204" pitchFamily="34" charset="0"/>
              <a:buChar char="•"/>
            </a:pPr>
            <a:r>
              <a:rPr lang="en-US" sz="2600" dirty="0">
                <a:latin typeface="Century Gothic" panose="020B0502020202020204" pitchFamily="34" charset="0"/>
              </a:rPr>
              <a:t>Child</a:t>
            </a:r>
          </a:p>
        </p:txBody>
      </p:sp>
      <p:sp>
        <p:nvSpPr>
          <p:cNvPr id="3" name="Rectangle 2">
            <a:extLst>
              <a:ext uri="{FF2B5EF4-FFF2-40B4-BE49-F238E27FC236}">
                <a16:creationId xmlns:a16="http://schemas.microsoft.com/office/drawing/2014/main" id="{4E9B5533-A444-40EA-8472-53EDD6EFE93D}"/>
              </a:ext>
            </a:extLst>
          </p:cNvPr>
          <p:cNvSpPr/>
          <p:nvPr/>
        </p:nvSpPr>
        <p:spPr>
          <a:xfrm>
            <a:off x="2505817" y="3251507"/>
            <a:ext cx="5027504" cy="1200329"/>
          </a:xfrm>
          <a:prstGeom prst="rect">
            <a:avLst/>
          </a:prstGeom>
        </p:spPr>
        <p:txBody>
          <a:bodyPr wrap="square">
            <a:spAutoFit/>
          </a:bodyPr>
          <a:lstStyle/>
          <a:p>
            <a:pPr marL="34290" lvl="1"/>
            <a:r>
              <a:rPr lang="en-US" sz="2400" b="1" dirty="0">
                <a:solidFill>
                  <a:schemeClr val="tx1">
                    <a:lumMod val="65000"/>
                    <a:lumOff val="35000"/>
                  </a:schemeClr>
                </a:solidFill>
                <a:latin typeface="+mj-lt"/>
              </a:rPr>
              <a:t>1 CTR Juice (48 oz Fluid) = </a:t>
            </a:r>
          </a:p>
          <a:p>
            <a:pPr marL="34290" lvl="1"/>
            <a:r>
              <a:rPr lang="en-US" sz="2400" b="1" dirty="0">
                <a:solidFill>
                  <a:schemeClr val="tx1">
                    <a:lumMod val="65000"/>
                    <a:lumOff val="35000"/>
                  </a:schemeClr>
                </a:solidFill>
                <a:latin typeface="+mj-lt"/>
              </a:rPr>
              <a:t>1 - 48 oz Single Strength or </a:t>
            </a:r>
          </a:p>
          <a:p>
            <a:pPr marL="34290" lvl="1"/>
            <a:r>
              <a:rPr lang="en-US" sz="2400" b="1" dirty="0">
                <a:solidFill>
                  <a:schemeClr val="tx1">
                    <a:lumMod val="65000"/>
                    <a:lumOff val="35000"/>
                  </a:schemeClr>
                </a:solidFill>
                <a:latin typeface="+mj-lt"/>
              </a:rPr>
              <a:t>1 - 11.5-12 oz Concentrate</a:t>
            </a:r>
          </a:p>
        </p:txBody>
      </p:sp>
      <p:sp>
        <p:nvSpPr>
          <p:cNvPr id="5" name="Rectangle 4">
            <a:extLst>
              <a:ext uri="{FF2B5EF4-FFF2-40B4-BE49-F238E27FC236}">
                <a16:creationId xmlns:a16="http://schemas.microsoft.com/office/drawing/2014/main" id="{75749F8E-8112-48AC-856E-31D47015D20F}"/>
              </a:ext>
            </a:extLst>
          </p:cNvPr>
          <p:cNvSpPr/>
          <p:nvPr/>
        </p:nvSpPr>
        <p:spPr>
          <a:xfrm>
            <a:off x="2505817" y="5705896"/>
            <a:ext cx="4423412" cy="830997"/>
          </a:xfrm>
          <a:prstGeom prst="rect">
            <a:avLst/>
          </a:prstGeom>
        </p:spPr>
        <p:txBody>
          <a:bodyPr wrap="square">
            <a:spAutoFit/>
          </a:bodyPr>
          <a:lstStyle/>
          <a:p>
            <a:pPr marL="34290" lvl="1"/>
            <a:r>
              <a:rPr lang="en-US" sz="2400" b="1" dirty="0">
                <a:solidFill>
                  <a:schemeClr val="tx1">
                    <a:lumMod val="65000"/>
                    <a:lumOff val="35000"/>
                  </a:schemeClr>
                </a:solidFill>
                <a:latin typeface="+mj-lt"/>
              </a:rPr>
              <a:t>1 CTR Juice 64oz Fluid = </a:t>
            </a:r>
          </a:p>
          <a:p>
            <a:pPr marL="34290" lvl="1"/>
            <a:r>
              <a:rPr lang="en-US" sz="2400" b="1" dirty="0">
                <a:solidFill>
                  <a:schemeClr val="tx1">
                    <a:lumMod val="65000"/>
                    <a:lumOff val="35000"/>
                  </a:schemeClr>
                </a:solidFill>
                <a:latin typeface="+mj-lt"/>
              </a:rPr>
              <a:t>1 -64 oz Single Strength </a:t>
            </a:r>
          </a:p>
        </p:txBody>
      </p:sp>
      <p:pic>
        <p:nvPicPr>
          <p:cNvPr id="18" name="Picture 17">
            <a:extLst>
              <a:ext uri="{FF2B5EF4-FFF2-40B4-BE49-F238E27FC236}">
                <a16:creationId xmlns:a16="http://schemas.microsoft.com/office/drawing/2014/main" id="{AEAD7898-5B2D-4033-9254-0EA3C9351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163" y="2647656"/>
            <a:ext cx="583034" cy="521543"/>
          </a:xfrm>
          <a:prstGeom prst="rect">
            <a:avLst/>
          </a:prstGeom>
        </p:spPr>
      </p:pic>
      <p:pic>
        <p:nvPicPr>
          <p:cNvPr id="13" name="Picture 12">
            <a:extLst>
              <a:ext uri="{FF2B5EF4-FFF2-40B4-BE49-F238E27FC236}">
                <a16:creationId xmlns:a16="http://schemas.microsoft.com/office/drawing/2014/main" id="{39589AA4-BBFA-4461-B0F3-585837F8EE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76416" y="1379221"/>
            <a:ext cx="2843740" cy="4792980"/>
          </a:xfrm>
          <a:prstGeom prst="rect">
            <a:avLst/>
          </a:prstGeom>
          <a:ln>
            <a:noFill/>
          </a:ln>
          <a:effectLst/>
        </p:spPr>
      </p:pic>
      <p:sp>
        <p:nvSpPr>
          <p:cNvPr id="12" name="Rectangle 4">
            <a:extLst>
              <a:ext uri="{FF2B5EF4-FFF2-40B4-BE49-F238E27FC236}">
                <a16:creationId xmlns:a16="http://schemas.microsoft.com/office/drawing/2014/main" id="{54405A38-4517-462F-B367-440D29975A67}"/>
              </a:ext>
            </a:extLst>
          </p:cNvPr>
          <p:cNvSpPr txBox="1">
            <a:spLocks noChangeArrowheads="1"/>
          </p:cNvSpPr>
          <p:nvPr/>
        </p:nvSpPr>
        <p:spPr>
          <a:xfrm>
            <a:off x="2243654" y="2286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Juice</a:t>
            </a:r>
          </a:p>
        </p:txBody>
      </p:sp>
      <p:pic>
        <p:nvPicPr>
          <p:cNvPr id="14" name="Picture 13">
            <a:extLst>
              <a:ext uri="{FF2B5EF4-FFF2-40B4-BE49-F238E27FC236}">
                <a16:creationId xmlns:a16="http://schemas.microsoft.com/office/drawing/2014/main" id="{FE19DEEE-9672-49DB-B991-31424CC5D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83" y="5139720"/>
            <a:ext cx="583034" cy="521543"/>
          </a:xfrm>
          <a:prstGeom prst="rect">
            <a:avLst/>
          </a:prstGeom>
        </p:spPr>
      </p:pic>
      <p:sp>
        <p:nvSpPr>
          <p:cNvPr id="16" name="TextBox 15">
            <a:extLst>
              <a:ext uri="{FF2B5EF4-FFF2-40B4-BE49-F238E27FC236}">
                <a16:creationId xmlns:a16="http://schemas.microsoft.com/office/drawing/2014/main" id="{B1B25F0A-3610-451C-A3A3-B442397E766E}"/>
              </a:ext>
            </a:extLst>
          </p:cNvPr>
          <p:cNvSpPr txBox="1"/>
          <p:nvPr/>
        </p:nvSpPr>
        <p:spPr bwMode="auto">
          <a:xfrm>
            <a:off x="2641294" y="5169658"/>
            <a:ext cx="2566035"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spTree>
    <p:custDataLst>
      <p:tags r:id="rId1"/>
    </p:custDataLst>
    <p:extLst>
      <p:ext uri="{BB962C8B-B14F-4D97-AF65-F5344CB8AC3E}">
        <p14:creationId xmlns:p14="http://schemas.microsoft.com/office/powerpoint/2010/main" val="39603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297" name="Picture 1" descr="A close-up of a person's leg&#10;&#10;Description automatically generated with low confidence"/>
          <p:cNvPicPr>
            <a:picLocks noChangeAspect="1" noChangeArrowheads="1"/>
          </p:cNvPicPr>
          <p:nvPr/>
        </p:nvPicPr>
        <p:blipFill rotWithShape="1">
          <a:blip r:embed="rId6" cstate="print"/>
          <a:srcRect t="18834" r="2" b="31443"/>
          <a:stretch/>
        </p:blipFill>
        <p:spPr bwMode="auto">
          <a:xfrm>
            <a:off x="621675" y="623282"/>
            <a:ext cx="4030914" cy="2764577"/>
          </a:xfrm>
          <a:prstGeom prst="rect">
            <a:avLst/>
          </a:prstGeom>
          <a:noFill/>
        </p:spPr>
      </p:pic>
      <p:pic>
        <p:nvPicPr>
          <p:cNvPr id="3074" name="Picture 2" descr="S:\NSB\Resources\PHOTOS-CLIPART\Child Care\Permission To Use\AA Boy Apple_Fotolia_1482034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495" r="-3" b="36743"/>
          <a:stretch/>
        </p:blipFill>
        <p:spPr bwMode="auto">
          <a:xfrm>
            <a:off x="621675" y="3466572"/>
            <a:ext cx="4032621" cy="2764578"/>
          </a:xfrm>
          <a:prstGeom prst="rect">
            <a:avLst/>
          </a:prstGeom>
          <a:noFill/>
          <a:extLst>
            <a:ext uri="{909E8E84-426E-40DD-AFC4-6F175D3DCCD1}">
              <a14:hiddenFill xmlns:a14="http://schemas.microsoft.com/office/drawing/2010/main">
                <a:solidFill>
                  <a:srgbClr val="FFFFFF"/>
                </a:solidFill>
              </a14:hiddenFill>
            </a:ext>
          </a:extLst>
        </p:spPr>
      </p:pic>
      <p:sp>
        <p:nvSpPr>
          <p:cNvPr id="75" name="Right Triangle 7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custDataLst>
              <p:tags r:id="rId2"/>
            </p:custDataLst>
          </p:nvPr>
        </p:nvSpPr>
        <p:spPr>
          <a:xfrm>
            <a:off x="5465659" y="1188637"/>
            <a:ext cx="5642312" cy="1597228"/>
          </a:xfrm>
        </p:spPr>
        <p:txBody>
          <a:bodyPr>
            <a:normAutofit/>
          </a:bodyPr>
          <a:lstStyle/>
          <a:p>
            <a:pPr eaLnBrk="1" hangingPunct="1"/>
            <a:r>
              <a:rPr lang="en-US" sz="5400" b="1">
                <a:ea typeface="Tahoma" pitchFamily="34" charset="0"/>
                <a:cs typeface="Tahoma" pitchFamily="34" charset="0"/>
              </a:rPr>
              <a:t>WIC Works!</a:t>
            </a:r>
          </a:p>
        </p:txBody>
      </p:sp>
      <p:sp>
        <p:nvSpPr>
          <p:cNvPr id="6147" name="Rectangle 3"/>
          <p:cNvSpPr>
            <a:spLocks noGrp="1" noChangeArrowheads="1"/>
          </p:cNvSpPr>
          <p:nvPr>
            <p:ph idx="1"/>
            <p:custDataLst>
              <p:tags r:id="rId3"/>
            </p:custDataLst>
          </p:nvPr>
        </p:nvSpPr>
        <p:spPr>
          <a:xfrm>
            <a:off x="5465660" y="2998278"/>
            <a:ext cx="5354740" cy="2792922"/>
          </a:xfrm>
        </p:spPr>
        <p:txBody>
          <a:bodyPr anchor="t">
            <a:normAutofit/>
          </a:bodyPr>
          <a:lstStyle/>
          <a:p>
            <a:pPr eaLnBrk="1" hangingPunct="1"/>
            <a:r>
              <a:rPr lang="en-US" sz="2400" dirty="0">
                <a:ea typeface="Tahoma" pitchFamily="34" charset="0"/>
                <a:cs typeface="Tahoma" pitchFamily="34" charset="0"/>
              </a:rPr>
              <a:t>In NC, every WIC dollar spent on a pregnant woman saves multiple dollars in newborn health care costs</a:t>
            </a:r>
          </a:p>
          <a:p>
            <a:pPr eaLnBrk="1" hangingPunct="1"/>
            <a:r>
              <a:rPr lang="en-US" sz="2400" dirty="0">
                <a:ea typeface="Tahoma" pitchFamily="34" charset="0"/>
                <a:cs typeface="Tahoma" pitchFamily="34" charset="0"/>
              </a:rPr>
              <a:t>Children on WIC have better diets; particularly for vitamin C, thiamin, protein, niacin and vitamin B</a:t>
            </a:r>
            <a:r>
              <a:rPr lang="en-US" sz="2400" baseline="-25000" dirty="0">
                <a:ea typeface="Tahoma" pitchFamily="34" charset="0"/>
                <a:cs typeface="Tahoma" pitchFamily="34" charset="0"/>
              </a:rPr>
              <a:t>6</a:t>
            </a:r>
          </a:p>
        </p:txBody>
      </p:sp>
    </p:spTree>
    <p:custDataLst>
      <p:tags r:id="rId1"/>
    </p:custDataLst>
    <p:extLst>
      <p:ext uri="{BB962C8B-B14F-4D97-AF65-F5344CB8AC3E}">
        <p14:creationId xmlns:p14="http://schemas.microsoft.com/office/powerpoint/2010/main" val="200707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Grp="1" noChangeArrowheads="1"/>
          </p:cNvSpPr>
          <p:nvPr>
            <p:ph idx="1"/>
          </p:nvPr>
        </p:nvSpPr>
        <p:spPr>
          <a:xfrm>
            <a:off x="1828800" y="2133600"/>
            <a:ext cx="7315200" cy="4191000"/>
          </a:xfrm>
        </p:spPr>
        <p:txBody>
          <a:bodyPr>
            <a:normAutofit/>
          </a:bodyPr>
          <a:lstStyle/>
          <a:p>
            <a:pPr>
              <a:lnSpc>
                <a:spcPct val="100000"/>
              </a:lnSpc>
              <a:spcBef>
                <a:spcPts val="0"/>
              </a:spcBef>
            </a:pPr>
            <a:r>
              <a:rPr lang="en-US" sz="3200" b="1" dirty="0">
                <a:solidFill>
                  <a:schemeClr val="accent4"/>
                </a:solidFill>
              </a:rPr>
              <a:t>Two (2) </a:t>
            </a:r>
            <a:r>
              <a:rPr lang="en-US" sz="3200" dirty="0"/>
              <a:t>sizes required…</a:t>
            </a:r>
          </a:p>
          <a:p>
            <a:pPr lvl="1">
              <a:lnSpc>
                <a:spcPct val="100000"/>
              </a:lnSpc>
              <a:spcBef>
                <a:spcPts val="0"/>
              </a:spcBef>
            </a:pPr>
            <a:r>
              <a:rPr lang="en-US" sz="2800" dirty="0"/>
              <a:t>48-ounce container</a:t>
            </a:r>
          </a:p>
          <a:p>
            <a:pPr lvl="1">
              <a:lnSpc>
                <a:spcPct val="100000"/>
              </a:lnSpc>
              <a:spcBef>
                <a:spcPts val="0"/>
              </a:spcBef>
            </a:pPr>
            <a:r>
              <a:rPr lang="en-US" sz="2800" dirty="0"/>
              <a:t>64-ounce container</a:t>
            </a:r>
          </a:p>
          <a:p>
            <a:pPr>
              <a:lnSpc>
                <a:spcPct val="100000"/>
              </a:lnSpc>
              <a:spcBef>
                <a:spcPts val="0"/>
              </a:spcBef>
            </a:pPr>
            <a:r>
              <a:rPr lang="en-US" sz="3200" dirty="0"/>
              <a:t>Quantity required…</a:t>
            </a:r>
          </a:p>
          <a:p>
            <a:pPr lvl="1">
              <a:lnSpc>
                <a:spcPct val="100000"/>
              </a:lnSpc>
              <a:spcBef>
                <a:spcPts val="0"/>
              </a:spcBef>
            </a:pPr>
            <a:r>
              <a:rPr lang="en-US" sz="2800" dirty="0"/>
              <a:t>48-ounce container = </a:t>
            </a:r>
            <a:r>
              <a:rPr lang="en-US" sz="2800" b="1" dirty="0">
                <a:solidFill>
                  <a:schemeClr val="accent4"/>
                </a:solidFill>
              </a:rPr>
              <a:t>four (4) </a:t>
            </a:r>
            <a:r>
              <a:rPr lang="en-US" sz="2800" dirty="0"/>
              <a:t>containers</a:t>
            </a:r>
          </a:p>
          <a:p>
            <a:pPr lvl="1">
              <a:lnSpc>
                <a:spcPct val="100000"/>
              </a:lnSpc>
              <a:spcBef>
                <a:spcPts val="0"/>
              </a:spcBef>
            </a:pPr>
            <a:r>
              <a:rPr lang="en-US" sz="2800" dirty="0"/>
              <a:t>64-ounce container = </a:t>
            </a:r>
            <a:r>
              <a:rPr lang="en-US" sz="2800" b="1" dirty="0">
                <a:solidFill>
                  <a:schemeClr val="accent4"/>
                </a:solidFill>
              </a:rPr>
              <a:t>four (4) </a:t>
            </a:r>
            <a:r>
              <a:rPr lang="en-US" sz="2800" dirty="0"/>
              <a:t>containers</a:t>
            </a:r>
          </a:p>
          <a:p>
            <a:pPr marL="34290" indent="0">
              <a:lnSpc>
                <a:spcPct val="100000"/>
              </a:lnSpc>
              <a:spcBef>
                <a:spcPts val="0"/>
              </a:spcBef>
              <a:buNone/>
            </a:pPr>
            <a:endParaRPr lang="en-US" sz="3200" dirty="0">
              <a:solidFill>
                <a:schemeClr val="accent1">
                  <a:lumMod val="75000"/>
                </a:schemeClr>
              </a:solidFill>
            </a:endParaRPr>
          </a:p>
          <a:p>
            <a:pPr marL="34290" indent="0">
              <a:lnSpc>
                <a:spcPct val="100000"/>
              </a:lnSpc>
              <a:spcBef>
                <a:spcPts val="0"/>
              </a:spcBef>
              <a:buNone/>
            </a:pPr>
            <a:r>
              <a:rPr lang="en-US" dirty="0">
                <a:solidFill>
                  <a:schemeClr val="accent1">
                    <a:lumMod val="75000"/>
                  </a:schemeClr>
                </a:solidFill>
              </a:rPr>
              <a:t>Concentrated Juice = NOT REQUIRED</a:t>
            </a:r>
            <a:endParaRPr lang="en-US" sz="3200" b="1" dirty="0">
              <a:solidFill>
                <a:schemeClr val="accent1">
                  <a:lumMod val="75000"/>
                </a:schemeClr>
              </a:solidFill>
            </a:endParaRPr>
          </a:p>
        </p:txBody>
      </p:sp>
      <p:pic>
        <p:nvPicPr>
          <p:cNvPr id="2" name="Picture 1">
            <a:extLst>
              <a:ext uri="{FF2B5EF4-FFF2-40B4-BE49-F238E27FC236}">
                <a16:creationId xmlns:a16="http://schemas.microsoft.com/office/drawing/2014/main" id="{5C5DD9CF-0436-4DF4-999A-FFBD93B3D381}"/>
              </a:ext>
            </a:extLst>
          </p:cNvPr>
          <p:cNvPicPr>
            <a:picLocks noChangeAspect="1"/>
          </p:cNvPicPr>
          <p:nvPr/>
        </p:nvPicPr>
        <p:blipFill>
          <a:blip r:embed="rId4"/>
          <a:stretch>
            <a:fillRect/>
          </a:stretch>
        </p:blipFill>
        <p:spPr>
          <a:xfrm>
            <a:off x="7688824" y="1706524"/>
            <a:ext cx="1981200" cy="984632"/>
          </a:xfrm>
          <a:prstGeom prst="rect">
            <a:avLst/>
          </a:prstGeom>
        </p:spPr>
      </p:pic>
      <p:sp>
        <p:nvSpPr>
          <p:cNvPr id="5" name="Rectangle 4">
            <a:extLst>
              <a:ext uri="{FF2B5EF4-FFF2-40B4-BE49-F238E27FC236}">
                <a16:creationId xmlns:a16="http://schemas.microsoft.com/office/drawing/2014/main" id="{32571030-1302-4F83-91C3-DAF91FFA5A41}"/>
              </a:ext>
            </a:extLst>
          </p:cNvPr>
          <p:cNvSpPr txBox="1">
            <a:spLocks noChangeArrowheads="1"/>
          </p:cNvSpPr>
          <p:nvPr/>
        </p:nvSpPr>
        <p:spPr>
          <a:xfrm>
            <a:off x="6629400" y="3810003"/>
            <a:ext cx="5791200" cy="69670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endParaRPr lang="en-US" b="1" dirty="0">
              <a:solidFill>
                <a:schemeClr val="tx1"/>
              </a:solidFill>
            </a:endParaRPr>
          </a:p>
        </p:txBody>
      </p:sp>
      <p:pic>
        <p:nvPicPr>
          <p:cNvPr id="14" name="Picture 13">
            <a:extLst>
              <a:ext uri="{FF2B5EF4-FFF2-40B4-BE49-F238E27FC236}">
                <a16:creationId xmlns:a16="http://schemas.microsoft.com/office/drawing/2014/main" id="{6E06F26A-A809-4C76-88E1-BC143DEFE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1817151"/>
            <a:ext cx="751413" cy="763378"/>
          </a:xfrm>
          <a:prstGeom prst="rect">
            <a:avLst/>
          </a:prstGeom>
        </p:spPr>
      </p:pic>
      <p:sp>
        <p:nvSpPr>
          <p:cNvPr id="7" name="Rectangle 4">
            <a:extLst>
              <a:ext uri="{FF2B5EF4-FFF2-40B4-BE49-F238E27FC236}">
                <a16:creationId xmlns:a16="http://schemas.microsoft.com/office/drawing/2014/main" id="{C5974F93-EC1B-4370-A740-E3A83108BEF8}"/>
              </a:ext>
            </a:extLst>
          </p:cNvPr>
          <p:cNvSpPr txBox="1">
            <a:spLocks noChangeArrowheads="1"/>
          </p:cNvSpPr>
          <p:nvPr/>
        </p:nvSpPr>
        <p:spPr>
          <a:xfrm>
            <a:off x="2258894" y="0"/>
            <a:ext cx="5665909" cy="18288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Juice</a:t>
            </a:r>
          </a:p>
          <a:p>
            <a:r>
              <a:rPr lang="en-US" sz="6000" b="1" dirty="0">
                <a:solidFill>
                  <a:schemeClr val="tx1"/>
                </a:solidFill>
              </a:rPr>
              <a:t>(Single-Strength)</a:t>
            </a:r>
          </a:p>
        </p:txBody>
      </p:sp>
    </p:spTree>
    <p:custDataLst>
      <p:tags r:id="rId1"/>
    </p:custDataLst>
    <p:extLst>
      <p:ext uri="{BB962C8B-B14F-4D97-AF65-F5344CB8AC3E}">
        <p14:creationId xmlns:p14="http://schemas.microsoft.com/office/powerpoint/2010/main" val="421909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idx="1"/>
          </p:nvPr>
        </p:nvSpPr>
        <p:spPr>
          <a:xfrm>
            <a:off x="2266513" y="1143003"/>
            <a:ext cx="5734489" cy="4798287"/>
          </a:xfrm>
        </p:spPr>
        <p:txBody>
          <a:bodyPr>
            <a:normAutofit/>
          </a:bodyPr>
          <a:lstStyle/>
          <a:p>
            <a:pPr marL="34290" indent="0">
              <a:lnSpc>
                <a:spcPct val="100000"/>
              </a:lnSpc>
              <a:spcBef>
                <a:spcPts val="0"/>
              </a:spcBef>
              <a:buNone/>
            </a:pPr>
            <a:r>
              <a:rPr lang="en-US" sz="3600" b="1" dirty="0"/>
              <a:t>Approved Criteria</a:t>
            </a:r>
          </a:p>
          <a:p>
            <a:pPr>
              <a:lnSpc>
                <a:spcPct val="100000"/>
              </a:lnSpc>
              <a:spcBef>
                <a:spcPts val="0"/>
              </a:spcBef>
            </a:pPr>
            <a:r>
              <a:rPr lang="en-US" sz="2800" dirty="0"/>
              <a:t>11.8 ounce-12 ounce or larger box or bag, regular or organic</a:t>
            </a:r>
          </a:p>
          <a:p>
            <a:pPr>
              <a:lnSpc>
                <a:spcPct val="100000"/>
              </a:lnSpc>
              <a:spcBef>
                <a:spcPts val="0"/>
              </a:spcBef>
            </a:pPr>
            <a:r>
              <a:rPr lang="en-US" sz="2800" dirty="0"/>
              <a:t>Ready to eat</a:t>
            </a:r>
          </a:p>
          <a:p>
            <a:pPr>
              <a:lnSpc>
                <a:spcPct val="100000"/>
              </a:lnSpc>
              <a:spcBef>
                <a:spcPts val="0"/>
              </a:spcBef>
            </a:pPr>
            <a:r>
              <a:rPr lang="en-US" sz="2800" dirty="0"/>
              <a:t>Instant and regular hot cereal</a:t>
            </a:r>
          </a:p>
          <a:p>
            <a:pPr>
              <a:lnSpc>
                <a:spcPct val="100000"/>
              </a:lnSpc>
              <a:spcBef>
                <a:spcPts val="0"/>
              </a:spcBef>
            </a:pPr>
            <a:r>
              <a:rPr lang="en-US" sz="2800" dirty="0"/>
              <a:t>Organic</a:t>
            </a:r>
          </a:p>
          <a:p>
            <a:pPr marL="0" indent="0">
              <a:spcBef>
                <a:spcPct val="40000"/>
              </a:spcBef>
              <a:buNone/>
            </a:pPr>
            <a:endParaRPr lang="en-US" dirty="0"/>
          </a:p>
          <a:p>
            <a:pPr eaLnBrk="1" hangingPunct="1">
              <a:spcBef>
                <a:spcPct val="40000"/>
              </a:spcBef>
            </a:pPr>
            <a:endParaRPr lang="en-US" dirty="0"/>
          </a:p>
          <a:p>
            <a:pPr marL="82296" indent="0">
              <a:spcBef>
                <a:spcPct val="40000"/>
              </a:spcBef>
              <a:buNone/>
            </a:pPr>
            <a:endParaRPr lang="en-US" dirty="0"/>
          </a:p>
          <a:p>
            <a:pPr marL="82296" indent="0">
              <a:spcBef>
                <a:spcPct val="40000"/>
              </a:spcBef>
              <a:buNone/>
            </a:pPr>
            <a:endParaRPr lang="en-US" b="1" dirty="0">
              <a:solidFill>
                <a:srgbClr val="0055A4"/>
              </a:solidFill>
            </a:endParaRPr>
          </a:p>
        </p:txBody>
      </p:sp>
      <p:pic>
        <p:nvPicPr>
          <p:cNvPr id="5" name="Picture 2" descr="S:\NSBranch\Resources\PHOTOS-CLIPART\Food\Grains\Cereal3_Fotolia_22865129.jpg"/>
          <p:cNvPicPr>
            <a:picLocks noChangeAspect="1" noChangeArrowheads="1"/>
          </p:cNvPicPr>
          <p:nvPr/>
        </p:nvPicPr>
        <p:blipFill rotWithShape="1">
          <a:blip r:embed="rId4" cstate="print"/>
          <a:srcRect l="9220" t="8217" r="14769" b="20441"/>
          <a:stretch/>
        </p:blipFill>
        <p:spPr bwMode="auto">
          <a:xfrm>
            <a:off x="1739155" y="4067414"/>
            <a:ext cx="2281287" cy="1660344"/>
          </a:xfrm>
          <a:prstGeom prst="rect">
            <a:avLst/>
          </a:prstGeom>
          <a:noFill/>
        </p:spPr>
      </p:pic>
      <p:pic>
        <p:nvPicPr>
          <p:cNvPr id="9" name="Picture 8">
            <a:extLst>
              <a:ext uri="{FF2B5EF4-FFF2-40B4-BE49-F238E27FC236}">
                <a16:creationId xmlns:a16="http://schemas.microsoft.com/office/drawing/2014/main" id="{D8270764-9BC4-4306-B53D-1E8636FF92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77200" y="990600"/>
            <a:ext cx="2375648" cy="5132294"/>
          </a:xfrm>
          <a:prstGeom prst="rect">
            <a:avLst/>
          </a:prstGeom>
          <a:ln>
            <a:noFill/>
          </a:ln>
          <a:effectLst/>
        </p:spPr>
      </p:pic>
      <p:sp>
        <p:nvSpPr>
          <p:cNvPr id="10" name="Rectangle 4">
            <a:extLst>
              <a:ext uri="{FF2B5EF4-FFF2-40B4-BE49-F238E27FC236}">
                <a16:creationId xmlns:a16="http://schemas.microsoft.com/office/drawing/2014/main" id="{E6AA800B-F687-477F-AA96-FF56E7CC2D3D}"/>
              </a:ext>
            </a:extLst>
          </p:cNvPr>
          <p:cNvSpPr txBox="1">
            <a:spLocks noChangeArrowheads="1"/>
          </p:cNvSpPr>
          <p:nvPr/>
        </p:nvSpPr>
        <p:spPr>
          <a:xfrm>
            <a:off x="2243654" y="2286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Cereal</a:t>
            </a:r>
          </a:p>
        </p:txBody>
      </p:sp>
      <p:pic>
        <p:nvPicPr>
          <p:cNvPr id="11" name="Picture 10">
            <a:extLst>
              <a:ext uri="{FF2B5EF4-FFF2-40B4-BE49-F238E27FC236}">
                <a16:creationId xmlns:a16="http://schemas.microsoft.com/office/drawing/2014/main" id="{EE9CC165-4B10-484E-B7D3-ABC3A7115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1949834" y="1284771"/>
            <a:ext cx="304800" cy="313314"/>
          </a:xfrm>
          <a:prstGeom prst="rect">
            <a:avLst/>
          </a:prstGeom>
        </p:spPr>
      </p:pic>
      <p:pic>
        <p:nvPicPr>
          <p:cNvPr id="4" name="Picture 3">
            <a:extLst>
              <a:ext uri="{FF2B5EF4-FFF2-40B4-BE49-F238E27FC236}">
                <a16:creationId xmlns:a16="http://schemas.microsoft.com/office/drawing/2014/main" id="{BE43EE8B-4BBA-4E24-ABD0-15725FAC288F}"/>
              </a:ext>
            </a:extLst>
          </p:cNvPr>
          <p:cNvPicPr>
            <a:picLocks noChangeAspect="1"/>
          </p:cNvPicPr>
          <p:nvPr/>
        </p:nvPicPr>
        <p:blipFill>
          <a:blip r:embed="rId7"/>
          <a:stretch>
            <a:fillRect/>
          </a:stretch>
        </p:blipFill>
        <p:spPr>
          <a:xfrm>
            <a:off x="4421747" y="4067414"/>
            <a:ext cx="2893454" cy="2055480"/>
          </a:xfrm>
          <a:prstGeom prst="rect">
            <a:avLst/>
          </a:prstGeom>
        </p:spPr>
      </p:pic>
    </p:spTree>
    <p:custDataLst>
      <p:tags r:id="rId1"/>
    </p:custDataLst>
    <p:extLst>
      <p:ext uri="{BB962C8B-B14F-4D97-AF65-F5344CB8AC3E}">
        <p14:creationId xmlns:p14="http://schemas.microsoft.com/office/powerpoint/2010/main" val="345502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sz="half" idx="4294967295"/>
          </p:nvPr>
        </p:nvSpPr>
        <p:spPr>
          <a:xfrm>
            <a:off x="1981203" y="1979210"/>
            <a:ext cx="5681663" cy="2119312"/>
          </a:xfrm>
          <a:solidFill>
            <a:schemeClr val="bg2"/>
          </a:solidFill>
          <a:ln>
            <a:solidFill>
              <a:schemeClr val="accent6">
                <a:lumMod val="20000"/>
                <a:lumOff val="80000"/>
              </a:schemeClr>
            </a:solidFill>
          </a:ln>
        </p:spPr>
        <p:txBody>
          <a:bodyPr>
            <a:normAutofit/>
          </a:bodyPr>
          <a:lstStyle/>
          <a:p>
            <a:pPr eaLnBrk="1" hangingPunct="1">
              <a:spcBef>
                <a:spcPct val="40000"/>
              </a:spcBef>
            </a:pPr>
            <a:endParaRPr lang="en-US" b="1" dirty="0">
              <a:solidFill>
                <a:srgbClr val="0070C0"/>
              </a:solidFill>
            </a:endParaRPr>
          </a:p>
          <a:p>
            <a:pPr marL="0" indent="0">
              <a:spcBef>
                <a:spcPct val="40000"/>
              </a:spcBef>
              <a:buNone/>
            </a:pPr>
            <a:endParaRPr lang="en-US" dirty="0"/>
          </a:p>
          <a:p>
            <a:pPr marL="82296" indent="0">
              <a:spcBef>
                <a:spcPct val="40000"/>
              </a:spcBef>
              <a:buNone/>
            </a:pPr>
            <a:endParaRPr lang="en-US" dirty="0"/>
          </a:p>
          <a:p>
            <a:pPr marL="82296" indent="0">
              <a:spcBef>
                <a:spcPct val="40000"/>
              </a:spcBef>
              <a:buNone/>
            </a:pPr>
            <a:endParaRPr lang="en-US" b="1" dirty="0">
              <a:solidFill>
                <a:srgbClr val="0055A4"/>
              </a:solidFill>
            </a:endParaRPr>
          </a:p>
        </p:txBody>
      </p:sp>
      <p:pic>
        <p:nvPicPr>
          <p:cNvPr id="9" name="Picture 8">
            <a:extLst>
              <a:ext uri="{FF2B5EF4-FFF2-40B4-BE49-F238E27FC236}">
                <a16:creationId xmlns:a16="http://schemas.microsoft.com/office/drawing/2014/main" id="{E11BA854-5D8D-4D8C-87A8-4C0F44B714A1}"/>
              </a:ext>
            </a:extLst>
          </p:cNvPr>
          <p:cNvPicPr>
            <a:picLocks noChangeAspect="1"/>
          </p:cNvPicPr>
          <p:nvPr/>
        </p:nvPicPr>
        <p:blipFill rotWithShape="1">
          <a:blip r:embed="rId4"/>
          <a:srcRect l="-126" t="-369" r="126" b="45301"/>
          <a:stretch/>
        </p:blipFill>
        <p:spPr>
          <a:xfrm>
            <a:off x="1981203" y="4222391"/>
            <a:ext cx="5992507" cy="1800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0C94BE4A-DF52-4D26-8829-FFE2DBD17BFF}"/>
              </a:ext>
            </a:extLst>
          </p:cNvPr>
          <p:cNvSpPr txBox="1"/>
          <p:nvPr/>
        </p:nvSpPr>
        <p:spPr>
          <a:xfrm>
            <a:off x="2971225" y="5569496"/>
            <a:ext cx="3866889" cy="369332"/>
          </a:xfrm>
          <a:prstGeom prst="rect">
            <a:avLst/>
          </a:prstGeom>
          <a:noFill/>
          <a:ln w="76200">
            <a:solidFill>
              <a:schemeClr val="tx1"/>
            </a:solidFill>
          </a:ln>
        </p:spPr>
        <p:txBody>
          <a:bodyPr wrap="square" rtlCol="0">
            <a:spAutoFit/>
          </a:bodyPr>
          <a:lstStyle/>
          <a:p>
            <a:endParaRPr lang="en-US" dirty="0"/>
          </a:p>
        </p:txBody>
      </p:sp>
      <p:grpSp>
        <p:nvGrpSpPr>
          <p:cNvPr id="18438" name="Group 18437">
            <a:extLst>
              <a:ext uri="{FF2B5EF4-FFF2-40B4-BE49-F238E27FC236}">
                <a16:creationId xmlns:a16="http://schemas.microsoft.com/office/drawing/2014/main" id="{380756D4-5376-40C7-B55E-3B3BED984A8F}"/>
              </a:ext>
            </a:extLst>
          </p:cNvPr>
          <p:cNvGrpSpPr/>
          <p:nvPr/>
        </p:nvGrpSpPr>
        <p:grpSpPr>
          <a:xfrm>
            <a:off x="2217225" y="2256640"/>
            <a:ext cx="5374425" cy="1658244"/>
            <a:chOff x="122500" y="2139634"/>
            <a:chExt cx="8676169" cy="2526214"/>
          </a:xfrm>
        </p:grpSpPr>
        <p:grpSp>
          <p:nvGrpSpPr>
            <p:cNvPr id="18436" name="Group 18435">
              <a:extLst>
                <a:ext uri="{FF2B5EF4-FFF2-40B4-BE49-F238E27FC236}">
                  <a16:creationId xmlns:a16="http://schemas.microsoft.com/office/drawing/2014/main" id="{E9658910-DD2E-457E-947E-4D3EE1678310}"/>
                </a:ext>
              </a:extLst>
            </p:cNvPr>
            <p:cNvGrpSpPr/>
            <p:nvPr/>
          </p:nvGrpSpPr>
          <p:grpSpPr>
            <a:xfrm>
              <a:off x="122500" y="2368234"/>
              <a:ext cx="3049341" cy="2297614"/>
              <a:chOff x="280509" y="2483449"/>
              <a:chExt cx="3049341" cy="2297614"/>
            </a:xfrm>
          </p:grpSpPr>
          <p:grpSp>
            <p:nvGrpSpPr>
              <p:cNvPr id="16" name="Group 15">
                <a:extLst>
                  <a:ext uri="{FF2B5EF4-FFF2-40B4-BE49-F238E27FC236}">
                    <a16:creationId xmlns:a16="http://schemas.microsoft.com/office/drawing/2014/main" id="{772903FB-86FE-4AAD-B02A-A52E9555A155}"/>
                  </a:ext>
                </a:extLst>
              </p:cNvPr>
              <p:cNvGrpSpPr/>
              <p:nvPr/>
            </p:nvGrpSpPr>
            <p:grpSpPr>
              <a:xfrm>
                <a:off x="2173515" y="2483449"/>
                <a:ext cx="1156335" cy="2297612"/>
                <a:chOff x="248347" y="3481306"/>
                <a:chExt cx="1156335" cy="2297612"/>
              </a:xfrm>
            </p:grpSpPr>
            <p:pic>
              <p:nvPicPr>
                <p:cNvPr id="6" name="Picture 5" descr="A picture containing photo&#10;&#10;Description generated with high confidence">
                  <a:extLst>
                    <a:ext uri="{FF2B5EF4-FFF2-40B4-BE49-F238E27FC236}">
                      <a16:creationId xmlns:a16="http://schemas.microsoft.com/office/drawing/2014/main" id="{F778EFBA-F12D-4910-9C90-7369546D2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47" y="3481306"/>
                  <a:ext cx="1063999" cy="1800053"/>
                </a:xfrm>
                <a:prstGeom prst="rect">
                  <a:avLst/>
                </a:prstGeom>
                <a:ln>
                  <a:noFill/>
                </a:ln>
              </p:spPr>
            </p:pic>
            <p:sp>
              <p:nvSpPr>
                <p:cNvPr id="14" name="TextBox 13">
                  <a:extLst>
                    <a:ext uri="{FF2B5EF4-FFF2-40B4-BE49-F238E27FC236}">
                      <a16:creationId xmlns:a16="http://schemas.microsoft.com/office/drawing/2014/main" id="{CBCE3B64-252A-43E9-96B6-7B46672C4A90}"/>
                    </a:ext>
                  </a:extLst>
                </p:cNvPr>
                <p:cNvSpPr txBox="1"/>
                <p:nvPr/>
              </p:nvSpPr>
              <p:spPr>
                <a:xfrm>
                  <a:off x="325666" y="4700506"/>
                  <a:ext cx="1079016" cy="1078412"/>
                </a:xfrm>
                <a:prstGeom prst="rect">
                  <a:avLst/>
                </a:prstGeom>
                <a:noFill/>
                <a:ln>
                  <a:noFill/>
                </a:ln>
              </p:spPr>
              <p:txBody>
                <a:bodyPr wrap="square" rtlCol="0">
                  <a:spAutoFit/>
                </a:bodyPr>
                <a:lstStyle/>
                <a:p>
                  <a:r>
                    <a:rPr lang="en-US" sz="2000" dirty="0">
                      <a:latin typeface="+mj-lt"/>
                    </a:rPr>
                    <a:t>12 oz</a:t>
                  </a:r>
                </a:p>
              </p:txBody>
            </p:sp>
          </p:grpSp>
          <p:grpSp>
            <p:nvGrpSpPr>
              <p:cNvPr id="21" name="Group 20">
                <a:extLst>
                  <a:ext uri="{FF2B5EF4-FFF2-40B4-BE49-F238E27FC236}">
                    <a16:creationId xmlns:a16="http://schemas.microsoft.com/office/drawing/2014/main" id="{0123CC0D-0173-4C92-A77D-D7D00A624290}"/>
                  </a:ext>
                </a:extLst>
              </p:cNvPr>
              <p:cNvGrpSpPr/>
              <p:nvPr/>
            </p:nvGrpSpPr>
            <p:grpSpPr>
              <a:xfrm>
                <a:off x="1296883" y="2483449"/>
                <a:ext cx="1063999" cy="2297614"/>
                <a:chOff x="336635" y="3544093"/>
                <a:chExt cx="1063999" cy="2297614"/>
              </a:xfrm>
            </p:grpSpPr>
            <p:pic>
              <p:nvPicPr>
                <p:cNvPr id="22" name="Picture 21" descr="A picture containing photo&#10;&#10;Description generated with high confidence">
                  <a:extLst>
                    <a:ext uri="{FF2B5EF4-FFF2-40B4-BE49-F238E27FC236}">
                      <a16:creationId xmlns:a16="http://schemas.microsoft.com/office/drawing/2014/main" id="{A1F38925-062D-44B4-BF68-76E97A5872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35" y="3544093"/>
                  <a:ext cx="1063999" cy="1800053"/>
                </a:xfrm>
                <a:prstGeom prst="rect">
                  <a:avLst/>
                </a:prstGeom>
                <a:ln>
                  <a:noFill/>
                </a:ln>
              </p:spPr>
            </p:pic>
            <p:sp>
              <p:nvSpPr>
                <p:cNvPr id="23" name="TextBox 22">
                  <a:extLst>
                    <a:ext uri="{FF2B5EF4-FFF2-40B4-BE49-F238E27FC236}">
                      <a16:creationId xmlns:a16="http://schemas.microsoft.com/office/drawing/2014/main" id="{BC07AD89-EA65-4C59-9BF4-8AA593D7D494}"/>
                    </a:ext>
                  </a:extLst>
                </p:cNvPr>
                <p:cNvSpPr txBox="1"/>
                <p:nvPr/>
              </p:nvSpPr>
              <p:spPr>
                <a:xfrm>
                  <a:off x="369216" y="4763294"/>
                  <a:ext cx="954716" cy="1078413"/>
                </a:xfrm>
                <a:prstGeom prst="rect">
                  <a:avLst/>
                </a:prstGeom>
                <a:noFill/>
                <a:ln>
                  <a:noFill/>
                </a:ln>
              </p:spPr>
              <p:txBody>
                <a:bodyPr wrap="square" rtlCol="0">
                  <a:spAutoFit/>
                </a:bodyPr>
                <a:lstStyle/>
                <a:p>
                  <a:r>
                    <a:rPr lang="en-US" sz="2000" dirty="0">
                      <a:latin typeface="+mj-lt"/>
                    </a:rPr>
                    <a:t>12 oz</a:t>
                  </a:r>
                </a:p>
              </p:txBody>
            </p:sp>
          </p:grpSp>
          <p:grpSp>
            <p:nvGrpSpPr>
              <p:cNvPr id="24" name="Group 23">
                <a:extLst>
                  <a:ext uri="{FF2B5EF4-FFF2-40B4-BE49-F238E27FC236}">
                    <a16:creationId xmlns:a16="http://schemas.microsoft.com/office/drawing/2014/main" id="{C657B1CC-722E-4370-AA68-2019B0384128}"/>
                  </a:ext>
                </a:extLst>
              </p:cNvPr>
              <p:cNvGrpSpPr/>
              <p:nvPr/>
            </p:nvGrpSpPr>
            <p:grpSpPr>
              <a:xfrm>
                <a:off x="280509" y="2483449"/>
                <a:ext cx="1177286" cy="2289334"/>
                <a:chOff x="251157" y="3512700"/>
                <a:chExt cx="1207304" cy="2289334"/>
              </a:xfrm>
            </p:grpSpPr>
            <p:pic>
              <p:nvPicPr>
                <p:cNvPr id="25" name="Picture 24" descr="A picture containing photo&#10;&#10;Description generated with high confidence">
                  <a:extLst>
                    <a:ext uri="{FF2B5EF4-FFF2-40B4-BE49-F238E27FC236}">
                      <a16:creationId xmlns:a16="http://schemas.microsoft.com/office/drawing/2014/main" id="{9C13AEDA-6357-4B5C-BD13-6573162F7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62" y="3512700"/>
                  <a:ext cx="1063999" cy="1800053"/>
                </a:xfrm>
                <a:prstGeom prst="rect">
                  <a:avLst/>
                </a:prstGeom>
                <a:ln>
                  <a:noFill/>
                </a:ln>
              </p:spPr>
            </p:pic>
            <p:sp>
              <p:nvSpPr>
                <p:cNvPr id="26" name="TextBox 25">
                  <a:extLst>
                    <a:ext uri="{FF2B5EF4-FFF2-40B4-BE49-F238E27FC236}">
                      <a16:creationId xmlns:a16="http://schemas.microsoft.com/office/drawing/2014/main" id="{335459DB-83E0-4AA2-A50B-8C7A4A788112}"/>
                    </a:ext>
                  </a:extLst>
                </p:cNvPr>
                <p:cNvSpPr txBox="1"/>
                <p:nvPr/>
              </p:nvSpPr>
              <p:spPr>
                <a:xfrm>
                  <a:off x="251157" y="4723621"/>
                  <a:ext cx="1200007" cy="1078413"/>
                </a:xfrm>
                <a:prstGeom prst="rect">
                  <a:avLst/>
                </a:prstGeom>
                <a:noFill/>
                <a:ln>
                  <a:noFill/>
                </a:ln>
              </p:spPr>
              <p:txBody>
                <a:bodyPr wrap="square" rtlCol="0">
                  <a:spAutoFit/>
                </a:bodyPr>
                <a:lstStyle/>
                <a:p>
                  <a:r>
                    <a:rPr lang="en-US" sz="2000" dirty="0">
                      <a:latin typeface="+mj-lt"/>
                    </a:rPr>
                    <a:t>12 oz</a:t>
                  </a:r>
                </a:p>
              </p:txBody>
            </p:sp>
          </p:grpSp>
        </p:grpSp>
        <p:grpSp>
          <p:nvGrpSpPr>
            <p:cNvPr id="18437" name="Group 18436">
              <a:extLst>
                <a:ext uri="{FF2B5EF4-FFF2-40B4-BE49-F238E27FC236}">
                  <a16:creationId xmlns:a16="http://schemas.microsoft.com/office/drawing/2014/main" id="{46C88B6D-9B68-45BA-A3C9-577D44C09D9C}"/>
                </a:ext>
              </a:extLst>
            </p:cNvPr>
            <p:cNvGrpSpPr/>
            <p:nvPr/>
          </p:nvGrpSpPr>
          <p:grpSpPr>
            <a:xfrm>
              <a:off x="4366777" y="2139634"/>
              <a:ext cx="2323123" cy="2526214"/>
              <a:chOff x="4386595" y="2354581"/>
              <a:chExt cx="2323123" cy="2526214"/>
            </a:xfrm>
          </p:grpSpPr>
          <p:grpSp>
            <p:nvGrpSpPr>
              <p:cNvPr id="19" name="Group 18">
                <a:extLst>
                  <a:ext uri="{FF2B5EF4-FFF2-40B4-BE49-F238E27FC236}">
                    <a16:creationId xmlns:a16="http://schemas.microsoft.com/office/drawing/2014/main" id="{1612B4FF-F840-42C6-9D1F-0D32743B23EE}"/>
                  </a:ext>
                </a:extLst>
              </p:cNvPr>
              <p:cNvGrpSpPr/>
              <p:nvPr/>
            </p:nvGrpSpPr>
            <p:grpSpPr>
              <a:xfrm>
                <a:off x="5490518" y="2354583"/>
                <a:ext cx="1219200" cy="2526210"/>
                <a:chOff x="4534523" y="3384839"/>
                <a:chExt cx="1219200" cy="3121363"/>
              </a:xfrm>
            </p:grpSpPr>
            <p:pic>
              <p:nvPicPr>
                <p:cNvPr id="12" name="Picture 11" descr="A picture containing photo&#10;&#10;Description generated with high confidence">
                  <a:extLst>
                    <a:ext uri="{FF2B5EF4-FFF2-40B4-BE49-F238E27FC236}">
                      <a16:creationId xmlns:a16="http://schemas.microsoft.com/office/drawing/2014/main" id="{17CC53F3-4317-44AA-983C-F01601FE3E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523" y="3384839"/>
                  <a:ext cx="1219200" cy="2595735"/>
                </a:xfrm>
                <a:prstGeom prst="rect">
                  <a:avLst/>
                </a:prstGeom>
                <a:ln>
                  <a:noFill/>
                </a:ln>
              </p:spPr>
            </p:pic>
            <p:sp>
              <p:nvSpPr>
                <p:cNvPr id="10" name="TextBox 9">
                  <a:extLst>
                    <a:ext uri="{FF2B5EF4-FFF2-40B4-BE49-F238E27FC236}">
                      <a16:creationId xmlns:a16="http://schemas.microsoft.com/office/drawing/2014/main" id="{D766A2E7-7435-4C40-AFC2-05B3C6700087}"/>
                    </a:ext>
                  </a:extLst>
                </p:cNvPr>
                <p:cNvSpPr txBox="1"/>
                <p:nvPr/>
              </p:nvSpPr>
              <p:spPr>
                <a:xfrm>
                  <a:off x="4546041" y="5173725"/>
                  <a:ext cx="1067939" cy="1332477"/>
                </a:xfrm>
                <a:prstGeom prst="rect">
                  <a:avLst/>
                </a:prstGeom>
                <a:noFill/>
                <a:ln>
                  <a:noFill/>
                </a:ln>
              </p:spPr>
              <p:txBody>
                <a:bodyPr wrap="square" rtlCol="0">
                  <a:spAutoFit/>
                </a:bodyPr>
                <a:lstStyle/>
                <a:p>
                  <a:r>
                    <a:rPr lang="en-US" sz="2000" dirty="0">
                      <a:latin typeface="+mj-lt"/>
                    </a:rPr>
                    <a:t>18 oz</a:t>
                  </a:r>
                </a:p>
              </p:txBody>
            </p:sp>
          </p:grpSp>
          <p:grpSp>
            <p:nvGrpSpPr>
              <p:cNvPr id="29" name="Group 28">
                <a:extLst>
                  <a:ext uri="{FF2B5EF4-FFF2-40B4-BE49-F238E27FC236}">
                    <a16:creationId xmlns:a16="http://schemas.microsoft.com/office/drawing/2014/main" id="{DD466E3A-46A4-424F-97E2-968414139A71}"/>
                  </a:ext>
                </a:extLst>
              </p:cNvPr>
              <p:cNvGrpSpPr/>
              <p:nvPr/>
            </p:nvGrpSpPr>
            <p:grpSpPr>
              <a:xfrm>
                <a:off x="4386595" y="2354581"/>
                <a:ext cx="1219200" cy="2526214"/>
                <a:chOff x="4604519" y="3510837"/>
                <a:chExt cx="1219200" cy="2985048"/>
              </a:xfrm>
            </p:grpSpPr>
            <p:pic>
              <p:nvPicPr>
                <p:cNvPr id="30" name="Picture 29" descr="A picture containing photo&#10;&#10;Description generated with high confidence">
                  <a:extLst>
                    <a:ext uri="{FF2B5EF4-FFF2-40B4-BE49-F238E27FC236}">
                      <a16:creationId xmlns:a16="http://schemas.microsoft.com/office/drawing/2014/main" id="{A37EA6EA-CEF3-4934-9140-10EEDEBD93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519" y="3510837"/>
                  <a:ext cx="1219200" cy="2499037"/>
                </a:xfrm>
                <a:prstGeom prst="rect">
                  <a:avLst/>
                </a:prstGeom>
                <a:ln>
                  <a:noFill/>
                </a:ln>
              </p:spPr>
            </p:pic>
            <p:sp>
              <p:nvSpPr>
                <p:cNvPr id="31" name="TextBox 30">
                  <a:extLst>
                    <a:ext uri="{FF2B5EF4-FFF2-40B4-BE49-F238E27FC236}">
                      <a16:creationId xmlns:a16="http://schemas.microsoft.com/office/drawing/2014/main" id="{7EA95C9E-94C3-4E8E-8FA4-6C915E45D1E5}"/>
                    </a:ext>
                  </a:extLst>
                </p:cNvPr>
                <p:cNvSpPr txBox="1"/>
                <p:nvPr/>
              </p:nvSpPr>
              <p:spPr>
                <a:xfrm>
                  <a:off x="4754727" y="5221601"/>
                  <a:ext cx="1067939" cy="1274284"/>
                </a:xfrm>
                <a:prstGeom prst="rect">
                  <a:avLst/>
                </a:prstGeom>
                <a:noFill/>
                <a:ln>
                  <a:noFill/>
                </a:ln>
              </p:spPr>
              <p:txBody>
                <a:bodyPr wrap="square" rtlCol="0">
                  <a:spAutoFit/>
                </a:bodyPr>
                <a:lstStyle/>
                <a:p>
                  <a:r>
                    <a:rPr lang="en-US" sz="2000" dirty="0">
                      <a:latin typeface="+mj-lt"/>
                    </a:rPr>
                    <a:t>18 oz</a:t>
                  </a:r>
                </a:p>
              </p:txBody>
            </p:sp>
          </p:grpSp>
        </p:grpSp>
        <p:sp>
          <p:nvSpPr>
            <p:cNvPr id="20" name="Plus Sign 19">
              <a:extLst>
                <a:ext uri="{FF2B5EF4-FFF2-40B4-BE49-F238E27FC236}">
                  <a16:creationId xmlns:a16="http://schemas.microsoft.com/office/drawing/2014/main" id="{35516927-F6F8-4342-8226-5D1EB47406AD}"/>
                </a:ext>
              </a:extLst>
            </p:cNvPr>
            <p:cNvSpPr/>
            <p:nvPr/>
          </p:nvSpPr>
          <p:spPr>
            <a:xfrm>
              <a:off x="3381900" y="2826703"/>
              <a:ext cx="682482" cy="88311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Equals 27">
              <a:extLst>
                <a:ext uri="{FF2B5EF4-FFF2-40B4-BE49-F238E27FC236}">
                  <a16:creationId xmlns:a16="http://schemas.microsoft.com/office/drawing/2014/main" id="{A5CB3ACC-8F53-4461-9CA5-AF926248D68A}"/>
                </a:ext>
              </a:extLst>
            </p:cNvPr>
            <p:cNvSpPr/>
            <p:nvPr/>
          </p:nvSpPr>
          <p:spPr>
            <a:xfrm>
              <a:off x="6660299" y="2854895"/>
              <a:ext cx="774657" cy="83909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8432" name="TextBox 18431">
              <a:extLst>
                <a:ext uri="{FF2B5EF4-FFF2-40B4-BE49-F238E27FC236}">
                  <a16:creationId xmlns:a16="http://schemas.microsoft.com/office/drawing/2014/main" id="{EF41DBC6-90F1-491F-914A-61AC20403E91}"/>
                </a:ext>
              </a:extLst>
            </p:cNvPr>
            <p:cNvSpPr txBox="1"/>
            <p:nvPr/>
          </p:nvSpPr>
          <p:spPr>
            <a:xfrm>
              <a:off x="7405066" y="2353953"/>
              <a:ext cx="1393603" cy="1828612"/>
            </a:xfrm>
            <a:prstGeom prst="rect">
              <a:avLst/>
            </a:prstGeom>
            <a:noFill/>
            <a:ln>
              <a:noFill/>
            </a:ln>
          </p:spPr>
          <p:txBody>
            <a:bodyPr wrap="square" rtlCol="0">
              <a:spAutoFit/>
            </a:bodyPr>
            <a:lstStyle/>
            <a:p>
              <a:r>
                <a:rPr lang="en-US" sz="3600" b="1" dirty="0">
                  <a:latin typeface="+mj-lt"/>
                </a:rPr>
                <a:t>72 OZ</a:t>
              </a:r>
            </a:p>
          </p:txBody>
        </p:sp>
      </p:grpSp>
      <p:sp>
        <p:nvSpPr>
          <p:cNvPr id="18440" name="TextBox 18439">
            <a:extLst>
              <a:ext uri="{FF2B5EF4-FFF2-40B4-BE49-F238E27FC236}">
                <a16:creationId xmlns:a16="http://schemas.microsoft.com/office/drawing/2014/main" id="{8F0263FD-983B-4125-9DDD-442A61B88C14}"/>
              </a:ext>
            </a:extLst>
          </p:cNvPr>
          <p:cNvSpPr txBox="1"/>
          <p:nvPr/>
        </p:nvSpPr>
        <p:spPr>
          <a:xfrm>
            <a:off x="5534213" y="1181370"/>
            <a:ext cx="3581400" cy="461665"/>
          </a:xfrm>
          <a:prstGeom prst="rect">
            <a:avLst/>
          </a:prstGeom>
          <a:noFill/>
        </p:spPr>
        <p:txBody>
          <a:bodyPr wrap="square" rtlCol="0">
            <a:spAutoFit/>
          </a:bodyPr>
          <a:lstStyle/>
          <a:p>
            <a:pPr>
              <a:buClr>
                <a:schemeClr val="accent1"/>
              </a:buClr>
            </a:pPr>
            <a:r>
              <a:rPr lang="en-US" sz="2400" b="1" dirty="0">
                <a:solidFill>
                  <a:schemeClr val="tx1">
                    <a:lumMod val="50000"/>
                    <a:lumOff val="50000"/>
                  </a:schemeClr>
                </a:solidFill>
                <a:latin typeface="Century Gothic" panose="020B0502020202020204" pitchFamily="34" charset="0"/>
              </a:rPr>
              <a:t>OZ = OUNCE</a:t>
            </a:r>
          </a:p>
        </p:txBody>
      </p:sp>
      <p:sp>
        <p:nvSpPr>
          <p:cNvPr id="32" name="TextBox 31">
            <a:extLst>
              <a:ext uri="{FF2B5EF4-FFF2-40B4-BE49-F238E27FC236}">
                <a16:creationId xmlns:a16="http://schemas.microsoft.com/office/drawing/2014/main" id="{6441E891-058C-4196-B61C-D69556E4901D}"/>
              </a:ext>
            </a:extLst>
          </p:cNvPr>
          <p:cNvSpPr txBox="1"/>
          <p:nvPr/>
        </p:nvSpPr>
        <p:spPr bwMode="auto">
          <a:xfrm>
            <a:off x="3053379" y="1220138"/>
            <a:ext cx="2353721"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33" name="Rectangle 4">
            <a:extLst>
              <a:ext uri="{FF2B5EF4-FFF2-40B4-BE49-F238E27FC236}">
                <a16:creationId xmlns:a16="http://schemas.microsoft.com/office/drawing/2014/main" id="{AB694101-6781-4173-BCB2-C6469F87E44F}"/>
              </a:ext>
            </a:extLst>
          </p:cNvPr>
          <p:cNvSpPr txBox="1">
            <a:spLocks noChangeArrowheads="1"/>
          </p:cNvSpPr>
          <p:nvPr/>
        </p:nvSpPr>
        <p:spPr>
          <a:xfrm>
            <a:off x="1981204" y="318444"/>
            <a:ext cx="2353721" cy="678072"/>
          </a:xfrm>
          <a:prstGeom prst="rect">
            <a:avLst/>
          </a:prstGeom>
        </p:spPr>
        <p:txBody>
          <a:bodyPr anchor="ct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Cereal</a:t>
            </a:r>
          </a:p>
        </p:txBody>
      </p:sp>
      <p:pic>
        <p:nvPicPr>
          <p:cNvPr id="42" name="Picture 41">
            <a:extLst>
              <a:ext uri="{FF2B5EF4-FFF2-40B4-BE49-F238E27FC236}">
                <a16:creationId xmlns:a16="http://schemas.microsoft.com/office/drawing/2014/main" id="{B887385A-38EF-4C03-8D2C-3F826242F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6364" y="1161223"/>
            <a:ext cx="724858" cy="607743"/>
          </a:xfrm>
          <a:prstGeom prst="rect">
            <a:avLst/>
          </a:prstGeom>
        </p:spPr>
      </p:pic>
      <p:pic>
        <p:nvPicPr>
          <p:cNvPr id="35" name="Picture 34">
            <a:extLst>
              <a:ext uri="{FF2B5EF4-FFF2-40B4-BE49-F238E27FC236}">
                <a16:creationId xmlns:a16="http://schemas.microsoft.com/office/drawing/2014/main" id="{A63DEDF1-9C04-41B9-ABB2-4AF90A4747F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10800000">
            <a:off x="8416713" y="838196"/>
            <a:ext cx="2111274" cy="5184244"/>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35484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idx="1"/>
          </p:nvPr>
        </p:nvSpPr>
        <p:spPr>
          <a:xfrm>
            <a:off x="1170432" y="2439019"/>
            <a:ext cx="8887968" cy="3885581"/>
          </a:xfrm>
        </p:spPr>
        <p:txBody>
          <a:bodyPr>
            <a:normAutofit fontScale="92500" lnSpcReduction="20000"/>
          </a:bodyPr>
          <a:lstStyle/>
          <a:p>
            <a:pPr marL="34290" indent="0">
              <a:lnSpc>
                <a:spcPct val="110000"/>
              </a:lnSpc>
              <a:buNone/>
            </a:pPr>
            <a:r>
              <a:rPr lang="en-US" sz="3500" dirty="0"/>
              <a:t>Required package size…</a:t>
            </a:r>
          </a:p>
          <a:p>
            <a:pPr marL="205740" lvl="1" indent="0">
              <a:lnSpc>
                <a:spcPct val="110000"/>
              </a:lnSpc>
              <a:buNone/>
            </a:pPr>
            <a:r>
              <a:rPr lang="en-US" sz="3500" b="1" dirty="0">
                <a:solidFill>
                  <a:schemeClr val="accent4"/>
                </a:solidFill>
              </a:rPr>
              <a:t>	12-ounce package </a:t>
            </a:r>
            <a:r>
              <a:rPr lang="en-US" sz="3500" dirty="0"/>
              <a:t>(minimum size)</a:t>
            </a:r>
          </a:p>
          <a:p>
            <a:pPr marL="34290" indent="0">
              <a:lnSpc>
                <a:spcPct val="110000"/>
              </a:lnSpc>
              <a:buNone/>
            </a:pPr>
            <a:r>
              <a:rPr lang="en-US" sz="3500" dirty="0"/>
              <a:t>Quantity required…</a:t>
            </a:r>
          </a:p>
          <a:p>
            <a:pPr marL="205740" lvl="1" indent="0">
              <a:lnSpc>
                <a:spcPct val="110000"/>
              </a:lnSpc>
              <a:buNone/>
            </a:pPr>
            <a:r>
              <a:rPr lang="en-US" sz="3500" b="1" dirty="0">
                <a:solidFill>
                  <a:schemeClr val="accent4"/>
                </a:solidFill>
              </a:rPr>
              <a:t>	six (6) </a:t>
            </a:r>
            <a:r>
              <a:rPr lang="en-US" sz="3500" dirty="0"/>
              <a:t>packages</a:t>
            </a:r>
          </a:p>
          <a:p>
            <a:pPr marL="205740" lvl="1" indent="0">
              <a:lnSpc>
                <a:spcPct val="110000"/>
              </a:lnSpc>
              <a:buNone/>
            </a:pPr>
            <a:endParaRPr lang="en-US" sz="3500" dirty="0"/>
          </a:p>
          <a:p>
            <a:pPr marL="34290" indent="0">
              <a:lnSpc>
                <a:spcPct val="110000"/>
              </a:lnSpc>
              <a:buNone/>
            </a:pPr>
            <a:r>
              <a:rPr lang="en-US" sz="3500" b="1" dirty="0">
                <a:solidFill>
                  <a:schemeClr val="accent4"/>
                </a:solidFill>
              </a:rPr>
              <a:t>Two (2) </a:t>
            </a:r>
            <a:r>
              <a:rPr lang="en-US" sz="3500" dirty="0"/>
              <a:t>approved types whole grain cereals required</a:t>
            </a:r>
          </a:p>
          <a:p>
            <a:pPr eaLnBrk="1" hangingPunct="1"/>
            <a:endParaRPr lang="en-US" dirty="0"/>
          </a:p>
        </p:txBody>
      </p:sp>
      <p:sp>
        <p:nvSpPr>
          <p:cNvPr id="19459" name="Rectangle 3"/>
          <p:cNvSpPr>
            <a:spLocks noChangeArrowheads="1"/>
          </p:cNvSpPr>
          <p:nvPr/>
        </p:nvSpPr>
        <p:spPr bwMode="auto">
          <a:xfrm>
            <a:off x="2715768" y="879322"/>
            <a:ext cx="8305800" cy="5257800"/>
          </a:xfrm>
          <a:prstGeom prst="rect">
            <a:avLst/>
          </a:prstGeom>
          <a:noFill/>
          <a:ln w="9525">
            <a:noFill/>
            <a:miter lim="800000"/>
            <a:headEnd/>
            <a:tailEnd/>
          </a:ln>
        </p:spPr>
        <p:txBody>
          <a:bodyPr/>
          <a:lstStyle/>
          <a:p>
            <a:pPr marL="342900" indent="-342900">
              <a:spcBef>
                <a:spcPct val="20000"/>
              </a:spcBef>
              <a:buClr>
                <a:srgbClr val="96DE0A"/>
              </a:buClr>
              <a:buFontTx/>
              <a:buChar char="•"/>
            </a:pPr>
            <a:endParaRPr lang="en-US" sz="2800" dirty="0">
              <a:solidFill>
                <a:prstClr val="black"/>
              </a:solidFill>
              <a:latin typeface="Tahoma" pitchFamily="34" charset="0"/>
            </a:endParaRPr>
          </a:p>
        </p:txBody>
      </p:sp>
      <p:pic>
        <p:nvPicPr>
          <p:cNvPr id="2" name="Picture 1">
            <a:extLst>
              <a:ext uri="{FF2B5EF4-FFF2-40B4-BE49-F238E27FC236}">
                <a16:creationId xmlns:a16="http://schemas.microsoft.com/office/drawing/2014/main" id="{883FF5BE-5786-433A-A4A2-E7A6EB7D7AD8}"/>
              </a:ext>
            </a:extLst>
          </p:cNvPr>
          <p:cNvPicPr>
            <a:picLocks noChangeAspect="1"/>
          </p:cNvPicPr>
          <p:nvPr/>
        </p:nvPicPr>
        <p:blipFill>
          <a:blip r:embed="rId4"/>
          <a:stretch>
            <a:fillRect/>
          </a:stretch>
        </p:blipFill>
        <p:spPr>
          <a:xfrm>
            <a:off x="6050533" y="1433197"/>
            <a:ext cx="2118765" cy="1005822"/>
          </a:xfrm>
          <a:prstGeom prst="rect">
            <a:avLst/>
          </a:prstGeom>
        </p:spPr>
      </p:pic>
      <p:sp>
        <p:nvSpPr>
          <p:cNvPr id="9" name="Rectangle 4">
            <a:extLst>
              <a:ext uri="{FF2B5EF4-FFF2-40B4-BE49-F238E27FC236}">
                <a16:creationId xmlns:a16="http://schemas.microsoft.com/office/drawing/2014/main" id="{D71D0633-BC11-4675-BFCA-6B75C2411E22}"/>
              </a:ext>
            </a:extLst>
          </p:cNvPr>
          <p:cNvSpPr txBox="1">
            <a:spLocks noChangeArrowheads="1"/>
          </p:cNvSpPr>
          <p:nvPr/>
        </p:nvSpPr>
        <p:spPr>
          <a:xfrm>
            <a:off x="2165375" y="289247"/>
            <a:ext cx="5284134"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Cereal</a:t>
            </a:r>
          </a:p>
        </p:txBody>
      </p:sp>
      <p:pic>
        <p:nvPicPr>
          <p:cNvPr id="16" name="Picture 15">
            <a:extLst>
              <a:ext uri="{FF2B5EF4-FFF2-40B4-BE49-F238E27FC236}">
                <a16:creationId xmlns:a16="http://schemas.microsoft.com/office/drawing/2014/main" id="{BBFFC680-503B-462A-BB01-EDB6CA3C79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3" y="1524003"/>
            <a:ext cx="775737" cy="727241"/>
          </a:xfrm>
          <a:prstGeom prst="rect">
            <a:avLst/>
          </a:prstGeom>
        </p:spPr>
      </p:pic>
    </p:spTree>
    <p:custDataLst>
      <p:tags r:id="rId1"/>
    </p:custDataLst>
    <p:extLst>
      <p:ext uri="{BB962C8B-B14F-4D97-AF65-F5344CB8AC3E}">
        <p14:creationId xmlns:p14="http://schemas.microsoft.com/office/powerpoint/2010/main" val="7447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F7D1-DA48-40B9-B957-CAB7DE754DA4}"/>
              </a:ext>
            </a:extLst>
          </p:cNvPr>
          <p:cNvSpPr>
            <a:spLocks noGrp="1"/>
          </p:cNvSpPr>
          <p:nvPr>
            <p:ph type="title"/>
          </p:nvPr>
        </p:nvSpPr>
        <p:spPr>
          <a:xfrm>
            <a:off x="1295400" y="473373"/>
            <a:ext cx="8601752" cy="850422"/>
          </a:xfrm>
        </p:spPr>
        <p:txBody>
          <a:bodyPr>
            <a:noAutofit/>
          </a:bodyPr>
          <a:lstStyle/>
          <a:p>
            <a:r>
              <a:rPr lang="en-US" sz="5500" b="1" dirty="0">
                <a:solidFill>
                  <a:schemeClr val="tx1"/>
                </a:solidFill>
              </a:rPr>
              <a:t>Whole Grain Cereal</a:t>
            </a:r>
            <a:r>
              <a:rPr lang="en-US" sz="5500" dirty="0">
                <a:solidFill>
                  <a:schemeClr val="tx1"/>
                </a:solidFill>
              </a:rPr>
              <a:t> </a:t>
            </a:r>
            <a:r>
              <a:rPr lang="en-US" sz="5500" b="1" dirty="0">
                <a:solidFill>
                  <a:schemeClr val="tx1"/>
                </a:solidFill>
              </a:rPr>
              <a:t>vs.</a:t>
            </a:r>
            <a:br>
              <a:rPr lang="en-US" sz="5500" b="1" dirty="0">
                <a:solidFill>
                  <a:schemeClr val="tx1"/>
                </a:solidFill>
              </a:rPr>
            </a:br>
            <a:r>
              <a:rPr lang="en-US" sz="5500" b="1" dirty="0">
                <a:solidFill>
                  <a:schemeClr val="tx1"/>
                </a:solidFill>
              </a:rPr>
              <a:t>Non-Whole Grain Cereal</a:t>
            </a:r>
          </a:p>
        </p:txBody>
      </p:sp>
      <p:sp>
        <p:nvSpPr>
          <p:cNvPr id="3" name="Content Placeholder 2">
            <a:extLst>
              <a:ext uri="{FF2B5EF4-FFF2-40B4-BE49-F238E27FC236}">
                <a16:creationId xmlns:a16="http://schemas.microsoft.com/office/drawing/2014/main" id="{47F7A7D4-88FA-4197-A487-DCA4AB85F0C4}"/>
              </a:ext>
            </a:extLst>
          </p:cNvPr>
          <p:cNvSpPr>
            <a:spLocks noGrp="1"/>
          </p:cNvSpPr>
          <p:nvPr>
            <p:ph idx="1"/>
          </p:nvPr>
        </p:nvSpPr>
        <p:spPr>
          <a:xfrm>
            <a:off x="1066800" y="2244403"/>
            <a:ext cx="9448800" cy="4419600"/>
          </a:xfrm>
        </p:spPr>
        <p:txBody>
          <a:bodyPr>
            <a:normAutofit fontScale="70000" lnSpcReduction="20000"/>
          </a:bodyPr>
          <a:lstStyle/>
          <a:p>
            <a:pPr>
              <a:buFont typeface="Arial" panose="020B0604020202020204" pitchFamily="34" charset="0"/>
              <a:buChar char="•"/>
            </a:pPr>
            <a:r>
              <a:rPr lang="en-US" sz="3800" dirty="0"/>
              <a:t>Only whole grain cereal can count toward minimum inventory</a:t>
            </a:r>
          </a:p>
          <a:p>
            <a:pPr>
              <a:buFont typeface="Arial" panose="020B0604020202020204" pitchFamily="34" charset="0"/>
              <a:buChar char="•"/>
            </a:pPr>
            <a:endParaRPr lang="en-US" sz="2200" dirty="0"/>
          </a:p>
          <a:p>
            <a:pPr>
              <a:buFont typeface="Arial" panose="020B0604020202020204" pitchFamily="34" charset="0"/>
              <a:buChar char="•"/>
            </a:pPr>
            <a:r>
              <a:rPr lang="en-US" sz="3800" dirty="0"/>
              <a:t>Some non-whole grain cereal is currently listed in our authorized product list (APL) and allowed for purchase; however, they </a:t>
            </a:r>
            <a:r>
              <a:rPr lang="en-US" sz="3800" b="1" u="sng" dirty="0">
                <a:solidFill>
                  <a:srgbClr val="FF0000"/>
                </a:solidFill>
              </a:rPr>
              <a:t>cannot</a:t>
            </a:r>
            <a:r>
              <a:rPr lang="en-US" sz="3800" dirty="0"/>
              <a:t> be counted toward minimum inventory.  Examples include:</a:t>
            </a:r>
          </a:p>
          <a:p>
            <a:pPr marL="0" indent="0">
              <a:buNone/>
            </a:pPr>
            <a:endParaRPr lang="en-US" sz="3000" dirty="0"/>
          </a:p>
          <a:p>
            <a:pPr marL="546508" lvl="2" indent="-96467"/>
            <a:r>
              <a:rPr lang="en-US" sz="2900" b="1" dirty="0"/>
              <a:t>Rice Krispies (various brands)</a:t>
            </a:r>
          </a:p>
          <a:p>
            <a:pPr marL="546508" lvl="2" indent="-96467"/>
            <a:r>
              <a:rPr lang="en-US" sz="2900" b="1" dirty="0"/>
              <a:t>Corn Flakes (various brands)</a:t>
            </a:r>
          </a:p>
          <a:p>
            <a:pPr marL="546508" lvl="2" indent="-96467"/>
            <a:r>
              <a:rPr lang="en-US" sz="2900" b="1" dirty="0"/>
              <a:t>Special K</a:t>
            </a:r>
          </a:p>
          <a:p>
            <a:pPr marL="546508" lvl="2" indent="-96467"/>
            <a:r>
              <a:rPr lang="en-US" sz="2900" b="1" dirty="0"/>
              <a:t>Corn Chex </a:t>
            </a:r>
          </a:p>
          <a:p>
            <a:pPr marL="546508" lvl="2" indent="-96467"/>
            <a:r>
              <a:rPr lang="en-US" sz="2900" b="1" dirty="0"/>
              <a:t>Rice Chex</a:t>
            </a:r>
          </a:p>
          <a:p>
            <a:pPr marL="546508" lvl="2" indent="-96467"/>
            <a:r>
              <a:rPr lang="en-US" sz="2900" b="1" dirty="0"/>
              <a:t>Cinnamon Chex </a:t>
            </a:r>
          </a:p>
          <a:p>
            <a:pPr marL="546508" lvl="2" indent="-96467"/>
            <a:r>
              <a:rPr lang="en-US" sz="2900" b="1" dirty="0"/>
              <a:t>Blueberry Chex</a:t>
            </a:r>
          </a:p>
          <a:p>
            <a:pPr marL="450041" lvl="2" indent="0">
              <a:buNone/>
            </a:pPr>
            <a:endParaRPr lang="en-US" sz="2600" b="1" dirty="0"/>
          </a:p>
          <a:p>
            <a:pPr marL="34290" indent="0">
              <a:buNone/>
            </a:pPr>
            <a:endParaRPr lang="en-US" dirty="0"/>
          </a:p>
        </p:txBody>
      </p:sp>
      <p:pic>
        <p:nvPicPr>
          <p:cNvPr id="12" name="Picture 11">
            <a:extLst>
              <a:ext uri="{FF2B5EF4-FFF2-40B4-BE49-F238E27FC236}">
                <a16:creationId xmlns:a16="http://schemas.microsoft.com/office/drawing/2014/main" id="{A129EDC3-DD38-4966-A3A4-A6497E2FC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1176" y="1435587"/>
            <a:ext cx="677527" cy="688315"/>
          </a:xfrm>
          <a:prstGeom prst="rect">
            <a:avLst/>
          </a:prstGeom>
        </p:spPr>
      </p:pic>
      <p:pic>
        <p:nvPicPr>
          <p:cNvPr id="13" name="Picture 12">
            <a:extLst>
              <a:ext uri="{FF2B5EF4-FFF2-40B4-BE49-F238E27FC236}">
                <a16:creationId xmlns:a16="http://schemas.microsoft.com/office/drawing/2014/main" id="{A3CC11DD-FFA4-4E33-B409-D68B72AF6DFB}"/>
              </a:ext>
            </a:extLst>
          </p:cNvPr>
          <p:cNvPicPr>
            <a:picLocks noChangeAspect="1"/>
          </p:cNvPicPr>
          <p:nvPr/>
        </p:nvPicPr>
        <p:blipFill>
          <a:blip r:embed="rId5"/>
          <a:stretch>
            <a:fillRect/>
          </a:stretch>
        </p:blipFill>
        <p:spPr>
          <a:xfrm>
            <a:off x="8686803" y="1219203"/>
            <a:ext cx="1646725" cy="801615"/>
          </a:xfrm>
          <a:prstGeom prst="rect">
            <a:avLst/>
          </a:prstGeom>
        </p:spPr>
      </p:pic>
    </p:spTree>
    <p:custDataLst>
      <p:tags r:id="rId1"/>
    </p:custDataLst>
    <p:extLst>
      <p:ext uri="{BB962C8B-B14F-4D97-AF65-F5344CB8AC3E}">
        <p14:creationId xmlns:p14="http://schemas.microsoft.com/office/powerpoint/2010/main" val="30167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69650F4C-A3EF-4DB3-9558-80AD91C09BB0}"/>
              </a:ext>
            </a:extLst>
          </p:cNvPr>
          <p:cNvSpPr>
            <a:spLocks noGrp="1" noChangeArrowheads="1"/>
          </p:cNvSpPr>
          <p:nvPr>
            <p:ph type="title"/>
          </p:nvPr>
        </p:nvSpPr>
        <p:spPr>
          <a:xfrm>
            <a:off x="1728537" y="123990"/>
            <a:ext cx="6872197" cy="1356360"/>
          </a:xfrm>
        </p:spPr>
        <p:txBody>
          <a:bodyPr>
            <a:noAutofit/>
          </a:bodyPr>
          <a:lstStyle/>
          <a:p>
            <a:pPr eaLnBrk="1" hangingPunct="1"/>
            <a:r>
              <a:rPr lang="en-US" sz="6000" b="1" dirty="0">
                <a:solidFill>
                  <a:schemeClr val="tx1"/>
                </a:solidFill>
              </a:rPr>
              <a:t>Bread/Whole Grains</a:t>
            </a:r>
          </a:p>
        </p:txBody>
      </p:sp>
      <p:sp>
        <p:nvSpPr>
          <p:cNvPr id="21507" name="Rectangle 5"/>
          <p:cNvSpPr>
            <a:spLocks noGrp="1" noChangeArrowheads="1"/>
          </p:cNvSpPr>
          <p:nvPr>
            <p:ph sz="half" idx="1"/>
          </p:nvPr>
        </p:nvSpPr>
        <p:spPr>
          <a:xfrm>
            <a:off x="1973179" y="1371602"/>
            <a:ext cx="7094621" cy="5486398"/>
          </a:xfrm>
        </p:spPr>
        <p:txBody>
          <a:bodyPr numCol="1">
            <a:normAutofit/>
          </a:bodyPr>
          <a:lstStyle/>
          <a:p>
            <a:pPr marL="34290" indent="0">
              <a:buNone/>
            </a:pPr>
            <a:r>
              <a:rPr lang="en-US" sz="3500" b="1" dirty="0"/>
              <a:t>Approved Criteria</a:t>
            </a:r>
          </a:p>
          <a:p>
            <a:pPr>
              <a:lnSpc>
                <a:spcPct val="150000"/>
              </a:lnSpc>
              <a:buFont typeface="Arial" panose="020B0604020202020204" pitchFamily="34" charset="0"/>
              <a:buChar char="•"/>
            </a:pPr>
            <a:r>
              <a:rPr lang="en-US" sz="2000" dirty="0"/>
              <a:t>Whole wheat tortillas</a:t>
            </a:r>
          </a:p>
          <a:p>
            <a:pPr>
              <a:lnSpc>
                <a:spcPct val="150000"/>
              </a:lnSpc>
              <a:buFont typeface="Arial" panose="020B0604020202020204" pitchFamily="34" charset="0"/>
              <a:buChar char="•"/>
            </a:pPr>
            <a:r>
              <a:rPr lang="en-US" sz="2000" dirty="0"/>
              <a:t>Soft corn tortillas</a:t>
            </a:r>
          </a:p>
          <a:p>
            <a:pPr eaLnBrk="1" hangingPunct="1">
              <a:lnSpc>
                <a:spcPct val="150000"/>
              </a:lnSpc>
              <a:buFont typeface="Arial" panose="020B0604020202020204" pitchFamily="34" charset="0"/>
              <a:buChar char="•"/>
            </a:pPr>
            <a:r>
              <a:rPr lang="en-US" sz="2000" dirty="0"/>
              <a:t>Whole grain/whole wheat bread/Buns/Rolls</a:t>
            </a:r>
          </a:p>
          <a:p>
            <a:pPr eaLnBrk="1" hangingPunct="1">
              <a:lnSpc>
                <a:spcPct val="150000"/>
              </a:lnSpc>
              <a:buFont typeface="Arial" panose="020B0604020202020204" pitchFamily="34" charset="0"/>
              <a:buChar char="•"/>
            </a:pPr>
            <a:r>
              <a:rPr lang="en-US" sz="2000" dirty="0"/>
              <a:t>Brown rice</a:t>
            </a:r>
          </a:p>
          <a:p>
            <a:pPr eaLnBrk="1" hangingPunct="1">
              <a:lnSpc>
                <a:spcPct val="150000"/>
              </a:lnSpc>
              <a:buFont typeface="Arial" panose="020B0604020202020204" pitchFamily="34" charset="0"/>
              <a:buChar char="•"/>
            </a:pPr>
            <a:r>
              <a:rPr lang="en-US" sz="2000" dirty="0"/>
              <a:t>Whole wheat pasta</a:t>
            </a:r>
          </a:p>
          <a:p>
            <a:pPr eaLnBrk="1" hangingPunct="1">
              <a:lnSpc>
                <a:spcPct val="150000"/>
              </a:lnSpc>
              <a:buFont typeface="Arial" panose="020B0604020202020204" pitchFamily="34" charset="0"/>
              <a:buChar char="•"/>
            </a:pPr>
            <a:r>
              <a:rPr lang="en-US" sz="2000" b="1" dirty="0"/>
              <a:t>Whole grain Barley </a:t>
            </a:r>
          </a:p>
          <a:p>
            <a:pPr eaLnBrk="1" hangingPunct="1">
              <a:lnSpc>
                <a:spcPct val="150000"/>
              </a:lnSpc>
              <a:buFont typeface="Arial" panose="020B0604020202020204" pitchFamily="34" charset="0"/>
              <a:buChar char="•"/>
            </a:pPr>
            <a:r>
              <a:rPr lang="en-US" sz="2000" b="1" dirty="0"/>
              <a:t>Bulgur</a:t>
            </a:r>
          </a:p>
          <a:p>
            <a:pPr eaLnBrk="1" hangingPunct="1">
              <a:lnSpc>
                <a:spcPct val="150000"/>
              </a:lnSpc>
              <a:buFont typeface="Arial" panose="020B0604020202020204" pitchFamily="34" charset="0"/>
              <a:buChar char="•"/>
            </a:pPr>
            <a:r>
              <a:rPr lang="en-US" sz="2000" b="1" dirty="0"/>
              <a:t>Oats</a:t>
            </a:r>
          </a:p>
          <a:p>
            <a:pPr eaLnBrk="1" hangingPunct="1">
              <a:lnSpc>
                <a:spcPct val="150000"/>
              </a:lnSpc>
              <a:buFont typeface="Arial" panose="020B0604020202020204" pitchFamily="34" charset="0"/>
              <a:buChar char="•"/>
            </a:pPr>
            <a:endParaRPr lang="en-US" sz="1800" dirty="0"/>
          </a:p>
          <a:p>
            <a:pPr eaLnBrk="1" hangingPunct="1">
              <a:lnSpc>
                <a:spcPct val="150000"/>
              </a:lnSpc>
              <a:buFont typeface="Arial" panose="020B0604020202020204" pitchFamily="34" charset="0"/>
              <a:buChar char="•"/>
            </a:pPr>
            <a:endParaRPr lang="en-US" dirty="0">
              <a:solidFill>
                <a:schemeClr val="tx1"/>
              </a:solidFill>
            </a:endParaRPr>
          </a:p>
          <a:p>
            <a:pPr eaLnBrk="1" hangingPunct="1">
              <a:lnSpc>
                <a:spcPct val="150000"/>
              </a:lnSpc>
              <a:buFont typeface="Arial" panose="020B0604020202020204" pitchFamily="34" charset="0"/>
              <a:buChar char="•"/>
            </a:pPr>
            <a:endParaRPr lang="en-US" sz="3000" dirty="0"/>
          </a:p>
          <a:p>
            <a:pPr marL="82296" indent="0">
              <a:buNone/>
            </a:pPr>
            <a:endParaRPr lang="en-US" dirty="0">
              <a:solidFill>
                <a:schemeClr val="tx1"/>
              </a:solidFill>
            </a:endParaRPr>
          </a:p>
          <a:p>
            <a:pPr eaLnBrk="1" hangingPunct="1"/>
            <a:endParaRPr lang="en-US" dirty="0">
              <a:solidFill>
                <a:schemeClr val="tx1"/>
              </a:solidFill>
            </a:endParaRPr>
          </a:p>
          <a:p>
            <a:pPr algn="ctr">
              <a:spcBef>
                <a:spcPct val="50000"/>
              </a:spcBef>
              <a:buClrTx/>
              <a:buFontTx/>
              <a:buNone/>
            </a:pPr>
            <a:endParaRPr lang="en-US" b="1" dirty="0">
              <a:solidFill>
                <a:schemeClr val="tx1"/>
              </a:solidFill>
            </a:endParaRPr>
          </a:p>
          <a:p>
            <a:pPr eaLnBrk="1" hangingPunct="1"/>
            <a:endParaRPr lang="en-US" dirty="0">
              <a:solidFill>
                <a:schemeClr val="tx1"/>
              </a:solidFill>
            </a:endParaRPr>
          </a:p>
          <a:p>
            <a:pPr eaLnBrk="1" hangingPunct="1"/>
            <a:endParaRPr lang="en-US" dirty="0"/>
          </a:p>
        </p:txBody>
      </p:sp>
      <p:pic>
        <p:nvPicPr>
          <p:cNvPr id="13" name="Picture 12">
            <a:extLst>
              <a:ext uri="{FF2B5EF4-FFF2-40B4-BE49-F238E27FC236}">
                <a16:creationId xmlns:a16="http://schemas.microsoft.com/office/drawing/2014/main" id="{6EA328CE-4FEA-437F-8DC9-B3131A4F8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448" y="1600200"/>
            <a:ext cx="418226" cy="424650"/>
          </a:xfrm>
          <a:prstGeom prst="rect">
            <a:avLst/>
          </a:prstGeom>
        </p:spPr>
      </p:pic>
      <p:pic>
        <p:nvPicPr>
          <p:cNvPr id="3" name="Picture 2">
            <a:extLst>
              <a:ext uri="{FF2B5EF4-FFF2-40B4-BE49-F238E27FC236}">
                <a16:creationId xmlns:a16="http://schemas.microsoft.com/office/drawing/2014/main" id="{E156C063-ABDB-45EB-8B4E-ADAA2B5E93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41951">
            <a:off x="6949358" y="4171206"/>
            <a:ext cx="1991146" cy="1459738"/>
          </a:xfrm>
          <a:prstGeom prst="rect">
            <a:avLst/>
          </a:prstGeom>
        </p:spPr>
      </p:pic>
      <p:pic>
        <p:nvPicPr>
          <p:cNvPr id="10" name="Picture 9">
            <a:extLst>
              <a:ext uri="{FF2B5EF4-FFF2-40B4-BE49-F238E27FC236}">
                <a16:creationId xmlns:a16="http://schemas.microsoft.com/office/drawing/2014/main" id="{E428D4AB-D82F-4489-A694-300F847201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9067800" y="1371603"/>
            <a:ext cx="1978725" cy="4587493"/>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56944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6913B2B1-963D-489C-B15B-2B6B34BFAE9D}"/>
              </a:ext>
            </a:extLst>
          </p:cNvPr>
          <p:cNvSpPr>
            <a:spLocks noGrp="1" noChangeArrowheads="1"/>
          </p:cNvSpPr>
          <p:nvPr>
            <p:ph type="title"/>
          </p:nvPr>
        </p:nvSpPr>
        <p:spPr>
          <a:xfrm>
            <a:off x="2362202" y="76200"/>
            <a:ext cx="4572001" cy="1203960"/>
          </a:xfrm>
        </p:spPr>
        <p:txBody>
          <a:bodyPr>
            <a:normAutofit fontScale="90000"/>
          </a:bodyPr>
          <a:lstStyle/>
          <a:p>
            <a:pPr eaLnBrk="1" hangingPunct="1"/>
            <a:br>
              <a:rPr lang="en-US" b="1" dirty="0">
                <a:solidFill>
                  <a:schemeClr val="tx1"/>
                </a:solidFill>
              </a:rPr>
            </a:br>
            <a:r>
              <a:rPr lang="en-US" b="1" dirty="0">
                <a:solidFill>
                  <a:schemeClr val="tx1"/>
                </a:solidFill>
              </a:rPr>
              <a:t>Breads/Buns/Rolls</a:t>
            </a:r>
          </a:p>
        </p:txBody>
      </p:sp>
      <p:sp>
        <p:nvSpPr>
          <p:cNvPr id="22531" name="Rectangle 3"/>
          <p:cNvSpPr>
            <a:spLocks noGrp="1" noChangeArrowheads="1"/>
          </p:cNvSpPr>
          <p:nvPr>
            <p:ph idx="1"/>
          </p:nvPr>
        </p:nvSpPr>
        <p:spPr>
          <a:xfrm>
            <a:off x="2109393" y="1136246"/>
            <a:ext cx="6434922" cy="3219460"/>
          </a:xfrm>
        </p:spPr>
        <p:txBody>
          <a:bodyPr>
            <a:normAutofit/>
          </a:bodyPr>
          <a:lstStyle/>
          <a:p>
            <a:pPr eaLnBrk="1" hangingPunct="1">
              <a:lnSpc>
                <a:spcPct val="150000"/>
              </a:lnSpc>
              <a:buFont typeface="Arial" panose="020B0604020202020204" pitchFamily="34" charset="0"/>
              <a:buChar char="•"/>
            </a:pPr>
            <a:r>
              <a:rPr lang="en-US" sz="3200" dirty="0"/>
              <a:t>16-ounce loaf, regular or organic</a:t>
            </a:r>
          </a:p>
          <a:p>
            <a:pPr eaLnBrk="1" hangingPunct="1">
              <a:lnSpc>
                <a:spcPct val="150000"/>
              </a:lnSpc>
              <a:buFont typeface="Arial" panose="020B0604020202020204" pitchFamily="34" charset="0"/>
              <a:buChar char="•"/>
            </a:pPr>
            <a:r>
              <a:rPr lang="en-US" sz="3200" dirty="0"/>
              <a:t>100% whole-grain and/or whole-wheat bread/Buns/Rolls</a:t>
            </a:r>
          </a:p>
          <a:p>
            <a:pPr marL="0" indent="0">
              <a:lnSpc>
                <a:spcPct val="150000"/>
              </a:lnSpc>
              <a:buNone/>
            </a:pPr>
            <a:endParaRPr lang="en-US" sz="3200" dirty="0"/>
          </a:p>
          <a:p>
            <a:pPr marL="82296" indent="0">
              <a:buNone/>
            </a:pPr>
            <a:endParaRPr lang="en-US" dirty="0"/>
          </a:p>
          <a:p>
            <a:pPr marL="0" indent="0">
              <a:buNone/>
            </a:pPr>
            <a:endParaRPr lang="en-US" dirty="0"/>
          </a:p>
        </p:txBody>
      </p:sp>
      <p:pic>
        <p:nvPicPr>
          <p:cNvPr id="4" name="Picture 3" descr="S:\NSBranch\Resources\PHOTOS-CLIPART\Food\Grains\Bread Sliced_Fotolia_7513047.jpg"/>
          <p:cNvPicPr>
            <a:picLocks noChangeAspect="1" noChangeArrowheads="1"/>
          </p:cNvPicPr>
          <p:nvPr/>
        </p:nvPicPr>
        <p:blipFill>
          <a:blip r:embed="rId4" cstate="print"/>
          <a:srcRect/>
          <a:stretch>
            <a:fillRect/>
          </a:stretch>
        </p:blipFill>
        <p:spPr bwMode="auto">
          <a:xfrm>
            <a:off x="1828803" y="4286134"/>
            <a:ext cx="3670663" cy="2057400"/>
          </a:xfrm>
          <a:prstGeom prst="rect">
            <a:avLst/>
          </a:prstGeom>
          <a:noFill/>
        </p:spPr>
      </p:pic>
      <p:pic>
        <p:nvPicPr>
          <p:cNvPr id="9" name="Picture 8">
            <a:extLst>
              <a:ext uri="{FF2B5EF4-FFF2-40B4-BE49-F238E27FC236}">
                <a16:creationId xmlns:a16="http://schemas.microsoft.com/office/drawing/2014/main" id="{118F6280-AD56-43DE-9AA5-932680BB04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58200" y="1280163"/>
            <a:ext cx="2057400" cy="466343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08B9EDBC-C241-4A0C-85FA-757E4A4CB2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730" y="711596"/>
            <a:ext cx="469422" cy="424650"/>
          </a:xfrm>
          <a:prstGeom prst="rect">
            <a:avLst/>
          </a:prstGeom>
        </p:spPr>
      </p:pic>
      <p:pic>
        <p:nvPicPr>
          <p:cNvPr id="5" name="Picture 4" descr="A close-up of a planet&#10;&#10;Description automatically generated with low confidence">
            <a:extLst>
              <a:ext uri="{FF2B5EF4-FFF2-40B4-BE49-F238E27FC236}">
                <a16:creationId xmlns:a16="http://schemas.microsoft.com/office/drawing/2014/main" id="{B5EF5430-A352-4C03-8A66-08ED37D0E1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4084430"/>
            <a:ext cx="2121866" cy="2316370"/>
          </a:xfrm>
          <a:prstGeom prst="rect">
            <a:avLst/>
          </a:prstGeom>
        </p:spPr>
      </p:pic>
    </p:spTree>
    <p:custDataLst>
      <p:tags r:id="rId1"/>
    </p:custDataLst>
    <p:extLst>
      <p:ext uri="{BB962C8B-B14F-4D97-AF65-F5344CB8AC3E}">
        <p14:creationId xmlns:p14="http://schemas.microsoft.com/office/powerpoint/2010/main" val="148249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NSB\Resources\PHOTOS-CLIPART\Food\Grains\Permission To Use\Corn Tortillas_Fotolia_270352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528" y="3886203"/>
            <a:ext cx="3113106" cy="20841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68FC7800-B9F7-456C-A622-AD7884DB5D47}"/>
              </a:ext>
            </a:extLst>
          </p:cNvPr>
          <p:cNvSpPr>
            <a:spLocks noGrp="1" noChangeArrowheads="1"/>
          </p:cNvSpPr>
          <p:nvPr>
            <p:ph type="title"/>
          </p:nvPr>
        </p:nvSpPr>
        <p:spPr>
          <a:xfrm>
            <a:off x="2133600" y="406146"/>
            <a:ext cx="5453884" cy="1356360"/>
          </a:xfrm>
        </p:spPr>
        <p:txBody>
          <a:bodyPr/>
          <a:lstStyle/>
          <a:p>
            <a:pPr eaLnBrk="1" hangingPunct="1"/>
            <a:r>
              <a:rPr lang="en-US" b="1" dirty="0">
                <a:solidFill>
                  <a:schemeClr val="tx1"/>
                </a:solidFill>
              </a:rPr>
              <a:t> Tortillas</a:t>
            </a:r>
          </a:p>
        </p:txBody>
      </p:sp>
      <p:sp>
        <p:nvSpPr>
          <p:cNvPr id="24579" name="Rectangle 3"/>
          <p:cNvSpPr>
            <a:spLocks noGrp="1" noChangeArrowheads="1"/>
          </p:cNvSpPr>
          <p:nvPr>
            <p:ph idx="1"/>
          </p:nvPr>
        </p:nvSpPr>
        <p:spPr>
          <a:xfrm>
            <a:off x="1938912" y="1119101"/>
            <a:ext cx="5855459" cy="4800600"/>
          </a:xfrm>
        </p:spPr>
        <p:txBody>
          <a:bodyPr>
            <a:normAutofit/>
          </a:bodyPr>
          <a:lstStyle/>
          <a:p>
            <a:pPr marL="0" indent="0">
              <a:buNone/>
            </a:pPr>
            <a:endParaRPr lang="en-US" sz="2800" b="1" dirty="0">
              <a:solidFill>
                <a:srgbClr val="0070C0"/>
              </a:solidFill>
            </a:endParaRPr>
          </a:p>
          <a:p>
            <a:pPr eaLnBrk="1" hangingPunct="1">
              <a:lnSpc>
                <a:spcPct val="150000"/>
              </a:lnSpc>
              <a:buFont typeface="Arial" panose="020B0604020202020204" pitchFamily="34" charset="0"/>
              <a:buChar char="•"/>
            </a:pPr>
            <a:r>
              <a:rPr lang="en-US" sz="3200" dirty="0"/>
              <a:t>16-ounce</a:t>
            </a:r>
            <a:r>
              <a:rPr lang="en-US" sz="2800" dirty="0"/>
              <a:t> </a:t>
            </a:r>
            <a:r>
              <a:rPr lang="en-US" sz="3200" dirty="0"/>
              <a:t>package regular or organic</a:t>
            </a:r>
            <a:endParaRPr lang="en-US" sz="2800" dirty="0"/>
          </a:p>
          <a:p>
            <a:pPr eaLnBrk="1" hangingPunct="1">
              <a:lnSpc>
                <a:spcPct val="150000"/>
              </a:lnSpc>
              <a:buFont typeface="Arial" panose="020B0604020202020204" pitchFamily="34" charset="0"/>
              <a:buChar char="•"/>
            </a:pPr>
            <a:r>
              <a:rPr lang="en-US" sz="3200" dirty="0"/>
              <a:t>Soft corn tortillas (yellow or white)</a:t>
            </a:r>
          </a:p>
          <a:p>
            <a:pPr eaLnBrk="1" hangingPunct="1">
              <a:lnSpc>
                <a:spcPct val="150000"/>
              </a:lnSpc>
              <a:buFont typeface="Arial" panose="020B0604020202020204" pitchFamily="34" charset="0"/>
              <a:buChar char="•"/>
            </a:pPr>
            <a:r>
              <a:rPr lang="en-US" sz="3200" dirty="0"/>
              <a:t>Whole wheat tortillas</a:t>
            </a:r>
          </a:p>
          <a:p>
            <a:pPr marL="0" indent="0">
              <a:lnSpc>
                <a:spcPct val="150000"/>
              </a:lnSpc>
              <a:buNone/>
            </a:pPr>
            <a:endParaRPr lang="en-US" sz="3200" dirty="0"/>
          </a:p>
          <a:p>
            <a:pPr lvl="1" eaLnBrk="1" hangingPunct="1"/>
            <a:endParaRPr lang="en-US" sz="2400" dirty="0"/>
          </a:p>
          <a:p>
            <a:pPr marL="0" indent="0">
              <a:buNone/>
            </a:pPr>
            <a:endParaRPr lang="en-US" dirty="0"/>
          </a:p>
        </p:txBody>
      </p:sp>
      <p:pic>
        <p:nvPicPr>
          <p:cNvPr id="9" name="Picture 8">
            <a:extLst>
              <a:ext uri="{FF2B5EF4-FFF2-40B4-BE49-F238E27FC236}">
                <a16:creationId xmlns:a16="http://schemas.microsoft.com/office/drawing/2014/main" id="{6620476A-336B-4BC1-B954-14EC8D7449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407285" y="1447800"/>
            <a:ext cx="2032112" cy="434339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6026891-82B8-479D-8237-B94C7440BD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374" y="906776"/>
            <a:ext cx="418226" cy="424650"/>
          </a:xfrm>
          <a:prstGeom prst="rect">
            <a:avLst/>
          </a:prstGeom>
        </p:spPr>
      </p:pic>
    </p:spTree>
    <p:custDataLst>
      <p:tags r:id="rId1"/>
    </p:custDataLst>
    <p:extLst>
      <p:ext uri="{BB962C8B-B14F-4D97-AF65-F5344CB8AC3E}">
        <p14:creationId xmlns:p14="http://schemas.microsoft.com/office/powerpoint/2010/main" val="214949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17C92856-7008-400C-ADF2-FA7E0FBFBB85}"/>
              </a:ext>
            </a:extLst>
          </p:cNvPr>
          <p:cNvSpPr>
            <a:spLocks noGrp="1" noChangeArrowheads="1"/>
          </p:cNvSpPr>
          <p:nvPr>
            <p:ph type="title"/>
          </p:nvPr>
        </p:nvSpPr>
        <p:spPr>
          <a:xfrm>
            <a:off x="1931076" y="375434"/>
            <a:ext cx="5652516" cy="955233"/>
          </a:xfrm>
        </p:spPr>
        <p:txBody>
          <a:bodyPr/>
          <a:lstStyle/>
          <a:p>
            <a:pPr eaLnBrk="1" hangingPunct="1"/>
            <a:r>
              <a:rPr lang="en-US" b="1" dirty="0">
                <a:solidFill>
                  <a:schemeClr val="tx1"/>
                </a:solidFill>
              </a:rPr>
              <a:t>Breads and Tortillas</a:t>
            </a:r>
          </a:p>
        </p:txBody>
      </p:sp>
      <p:sp>
        <p:nvSpPr>
          <p:cNvPr id="7" name="Content Placeholder 6"/>
          <p:cNvSpPr>
            <a:spLocks noGrp="1"/>
          </p:cNvSpPr>
          <p:nvPr>
            <p:ph idx="1"/>
          </p:nvPr>
        </p:nvSpPr>
        <p:spPr>
          <a:xfrm>
            <a:off x="1447800" y="1676400"/>
            <a:ext cx="7620000" cy="5122926"/>
          </a:xfrm>
        </p:spPr>
        <p:txBody>
          <a:bodyPr/>
          <a:lstStyle/>
          <a:p>
            <a:endParaRPr lang="en-US" dirty="0"/>
          </a:p>
          <a:p>
            <a:pPr>
              <a:buFont typeface="Arial" panose="020B0604020202020204" pitchFamily="34" charset="0"/>
              <a:buChar char="•"/>
            </a:pPr>
            <a:r>
              <a:rPr lang="en-US" sz="3600" dirty="0"/>
              <a:t>Required package size…</a:t>
            </a:r>
          </a:p>
          <a:p>
            <a:pPr lvl="1">
              <a:buFont typeface="Arial" panose="020B0604020202020204" pitchFamily="34" charset="0"/>
              <a:buChar char="•"/>
            </a:pPr>
            <a:r>
              <a:rPr lang="en-US" sz="3200" b="1" dirty="0">
                <a:solidFill>
                  <a:schemeClr val="accent4"/>
                </a:solidFill>
              </a:rPr>
              <a:t>16-ounce</a:t>
            </a:r>
            <a:r>
              <a:rPr lang="en-US" sz="3200" dirty="0">
                <a:solidFill>
                  <a:srgbClr val="C00000"/>
                </a:solidFill>
              </a:rPr>
              <a:t> </a:t>
            </a:r>
            <a:r>
              <a:rPr lang="en-US" sz="3200" dirty="0">
                <a:solidFill>
                  <a:srgbClr val="000000"/>
                </a:solidFill>
              </a:rPr>
              <a:t>loaf of bread</a:t>
            </a:r>
          </a:p>
          <a:p>
            <a:pPr lvl="1">
              <a:buFont typeface="Arial" panose="020B0604020202020204" pitchFamily="34" charset="0"/>
              <a:buChar char="•"/>
            </a:pPr>
            <a:r>
              <a:rPr lang="en-US" sz="3200" b="1" dirty="0">
                <a:solidFill>
                  <a:schemeClr val="accent4"/>
                </a:solidFill>
              </a:rPr>
              <a:t>16-ounce </a:t>
            </a:r>
            <a:r>
              <a:rPr lang="en-US" sz="3200" dirty="0">
                <a:solidFill>
                  <a:srgbClr val="000000"/>
                </a:solidFill>
              </a:rPr>
              <a:t>package of tortillas</a:t>
            </a:r>
          </a:p>
          <a:p>
            <a:pPr marL="795559" lvl="1" indent="-457200">
              <a:buClr>
                <a:srgbClr val="89C01C">
                  <a:lumMod val="75000"/>
                </a:srgbClr>
              </a:buClr>
            </a:pPr>
            <a:endParaRPr lang="en-US" sz="3200" dirty="0"/>
          </a:p>
          <a:p>
            <a:pPr>
              <a:buFont typeface="Arial" panose="020B0604020202020204" pitchFamily="34" charset="0"/>
              <a:buChar char="•"/>
            </a:pPr>
            <a:r>
              <a:rPr lang="en-US" sz="3600" dirty="0"/>
              <a:t>Quantity required….</a:t>
            </a:r>
          </a:p>
          <a:p>
            <a:pPr lvl="1">
              <a:buFont typeface="Arial" panose="020B0604020202020204" pitchFamily="34" charset="0"/>
              <a:buChar char="•"/>
            </a:pPr>
            <a:r>
              <a:rPr lang="en-US" sz="3200" b="1" dirty="0">
                <a:solidFill>
                  <a:schemeClr val="accent4"/>
                </a:solidFill>
              </a:rPr>
              <a:t>Two (2) </a:t>
            </a:r>
            <a:r>
              <a:rPr lang="en-US" sz="3200" dirty="0"/>
              <a:t>loaves or packages </a:t>
            </a:r>
            <a:r>
              <a:rPr lang="en-US" sz="3200" b="1" u="sng" dirty="0"/>
              <a:t>OR</a:t>
            </a:r>
          </a:p>
          <a:p>
            <a:pPr lvl="1">
              <a:buFont typeface="Arial" panose="020B0604020202020204" pitchFamily="34" charset="0"/>
              <a:buChar char="•"/>
            </a:pPr>
            <a:r>
              <a:rPr lang="en-US" sz="3200" b="1" dirty="0">
                <a:solidFill>
                  <a:schemeClr val="accent4"/>
                </a:solidFill>
              </a:rPr>
              <a:t>One (1) </a:t>
            </a:r>
            <a:r>
              <a:rPr lang="en-US" sz="3200" dirty="0"/>
              <a:t>loaf and </a:t>
            </a:r>
            <a:r>
              <a:rPr lang="en-US" sz="3200" b="1" dirty="0">
                <a:solidFill>
                  <a:schemeClr val="accent4"/>
                </a:solidFill>
              </a:rPr>
              <a:t>One (1) </a:t>
            </a:r>
            <a:r>
              <a:rPr lang="en-US" sz="3200" dirty="0"/>
              <a:t>package </a:t>
            </a:r>
          </a:p>
          <a:p>
            <a:pPr lvl="1"/>
            <a:endParaRPr lang="en-US" dirty="0"/>
          </a:p>
        </p:txBody>
      </p:sp>
      <p:pic>
        <p:nvPicPr>
          <p:cNvPr id="3" name="Picture 2">
            <a:extLst>
              <a:ext uri="{FF2B5EF4-FFF2-40B4-BE49-F238E27FC236}">
                <a16:creationId xmlns:a16="http://schemas.microsoft.com/office/drawing/2014/main" id="{3ED580BB-30DE-4DEC-920F-319A81FC498E}"/>
              </a:ext>
            </a:extLst>
          </p:cNvPr>
          <p:cNvPicPr>
            <a:picLocks noChangeAspect="1"/>
          </p:cNvPicPr>
          <p:nvPr/>
        </p:nvPicPr>
        <p:blipFill>
          <a:blip r:embed="rId4"/>
          <a:stretch>
            <a:fillRect/>
          </a:stretch>
        </p:blipFill>
        <p:spPr>
          <a:xfrm>
            <a:off x="7583595" y="1341174"/>
            <a:ext cx="1934835" cy="1148672"/>
          </a:xfrm>
          <a:prstGeom prst="rect">
            <a:avLst/>
          </a:prstGeom>
        </p:spPr>
      </p:pic>
      <p:pic>
        <p:nvPicPr>
          <p:cNvPr id="15" name="Picture 14">
            <a:extLst>
              <a:ext uri="{FF2B5EF4-FFF2-40B4-BE49-F238E27FC236}">
                <a16:creationId xmlns:a16="http://schemas.microsoft.com/office/drawing/2014/main" id="{328DCEE7-85A7-4093-B545-319893457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501349"/>
            <a:ext cx="815340" cy="828322"/>
          </a:xfrm>
          <a:prstGeom prst="rect">
            <a:avLst/>
          </a:prstGeom>
        </p:spPr>
      </p:pic>
    </p:spTree>
    <p:custDataLst>
      <p:tags r:id="rId1"/>
    </p:custDataLst>
    <p:extLst>
      <p:ext uri="{BB962C8B-B14F-4D97-AF65-F5344CB8AC3E}">
        <p14:creationId xmlns:p14="http://schemas.microsoft.com/office/powerpoint/2010/main" val="2731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CBF47FA-F02E-4E66-A854-472DF4854E0C}"/>
              </a:ext>
            </a:extLst>
          </p:cNvPr>
          <p:cNvSpPr>
            <a:spLocks noGrp="1" noChangeArrowheads="1"/>
          </p:cNvSpPr>
          <p:nvPr>
            <p:ph type="title"/>
          </p:nvPr>
        </p:nvSpPr>
        <p:spPr>
          <a:xfrm>
            <a:off x="2209800" y="440921"/>
            <a:ext cx="4038600" cy="1356360"/>
          </a:xfrm>
        </p:spPr>
        <p:txBody>
          <a:bodyPr>
            <a:noAutofit/>
          </a:bodyPr>
          <a:lstStyle/>
          <a:p>
            <a:pPr eaLnBrk="1" hangingPunct="1"/>
            <a:r>
              <a:rPr lang="en-US" sz="6000" b="1" dirty="0">
                <a:solidFill>
                  <a:schemeClr val="tx1"/>
                </a:solidFill>
              </a:rPr>
              <a:t>Brown Rice</a:t>
            </a:r>
          </a:p>
        </p:txBody>
      </p:sp>
      <p:sp>
        <p:nvSpPr>
          <p:cNvPr id="23555" name="Rectangle 3"/>
          <p:cNvSpPr>
            <a:spLocks noGrp="1" noChangeArrowheads="1"/>
          </p:cNvSpPr>
          <p:nvPr>
            <p:ph idx="1"/>
          </p:nvPr>
        </p:nvSpPr>
        <p:spPr>
          <a:xfrm>
            <a:off x="1874426" y="1778508"/>
            <a:ext cx="6629400" cy="4439412"/>
          </a:xfrm>
        </p:spPr>
        <p:txBody>
          <a:bodyPr/>
          <a:lstStyle/>
          <a:p>
            <a:pPr eaLnBrk="1" hangingPunct="1">
              <a:lnSpc>
                <a:spcPct val="150000"/>
              </a:lnSpc>
              <a:buFont typeface="Arial" panose="020B0604020202020204" pitchFamily="34" charset="0"/>
              <a:buChar char="•"/>
            </a:pPr>
            <a:r>
              <a:rPr lang="en-US" sz="3000" dirty="0"/>
              <a:t>14 to 16-ounce bag or box, regular or organic</a:t>
            </a:r>
          </a:p>
          <a:p>
            <a:pPr eaLnBrk="1" hangingPunct="1">
              <a:lnSpc>
                <a:spcPct val="150000"/>
              </a:lnSpc>
              <a:buFont typeface="Arial" panose="020B0604020202020204" pitchFamily="34" charset="0"/>
              <a:buChar char="•"/>
            </a:pPr>
            <a:r>
              <a:rPr lang="en-US" sz="3000" dirty="0"/>
              <a:t>Plain, whole grain brown rice</a:t>
            </a:r>
          </a:p>
          <a:p>
            <a:pPr eaLnBrk="1" hangingPunct="1">
              <a:lnSpc>
                <a:spcPct val="150000"/>
              </a:lnSpc>
              <a:buFont typeface="Arial" panose="020B0604020202020204" pitchFamily="34" charset="0"/>
              <a:buChar char="•"/>
            </a:pPr>
            <a:r>
              <a:rPr lang="en-US" sz="3000" dirty="0"/>
              <a:t>Instant, quick or regular cooking</a:t>
            </a:r>
          </a:p>
          <a:p>
            <a:pPr marL="402336" lvl="1" indent="0">
              <a:buNone/>
            </a:pPr>
            <a:endParaRPr lang="en-US" dirty="0"/>
          </a:p>
          <a:p>
            <a:pPr marL="0" indent="0">
              <a:buNone/>
            </a:pP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851899"/>
            <a:ext cx="2442210" cy="16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BA010622-DEF0-4F72-A1F2-1A69C2A1A3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305800" y="1447800"/>
            <a:ext cx="2133598" cy="434339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19ED1C18-5F34-44AF-A281-739E35A3E7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374" y="906776"/>
            <a:ext cx="418226" cy="424650"/>
          </a:xfrm>
          <a:prstGeom prst="rect">
            <a:avLst/>
          </a:prstGeom>
        </p:spPr>
      </p:pic>
    </p:spTree>
    <p:custDataLst>
      <p:tags r:id="rId1"/>
    </p:custDataLst>
    <p:extLst>
      <p:ext uri="{BB962C8B-B14F-4D97-AF65-F5344CB8AC3E}">
        <p14:creationId xmlns:p14="http://schemas.microsoft.com/office/powerpoint/2010/main" val="192534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6600" b="1">
                <a:ea typeface="Tahoma" pitchFamily="34" charset="0"/>
                <a:cs typeface="Tahoma" pitchFamily="34" charset="0"/>
              </a:rPr>
              <a:t>WIC Works!</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47" name="Rectangle 3"/>
          <p:cNvSpPr>
            <a:spLocks noGrp="1" noChangeArrowheads="1"/>
          </p:cNvSpPr>
          <p:nvPr>
            <p:ph idx="1"/>
            <p:custDataLst>
              <p:tags r:id="rId3"/>
            </p:custDataLst>
          </p:nvPr>
        </p:nvSpPr>
        <p:spPr>
          <a:xfrm>
            <a:off x="5138928" y="1338729"/>
            <a:ext cx="4795584" cy="4180542"/>
          </a:xfrm>
        </p:spPr>
        <p:txBody>
          <a:bodyPr anchor="ctr">
            <a:normAutofit/>
          </a:bodyPr>
          <a:lstStyle/>
          <a:p>
            <a:pPr fontAlgn="auto">
              <a:buFont typeface="Arial" panose="020B0604020202020204" pitchFamily="34" charset="0"/>
              <a:buChar char="•"/>
            </a:pPr>
            <a:r>
              <a:rPr lang="en-US" sz="2400" b="0" i="0" dirty="0">
                <a:effectLst/>
              </a:rPr>
              <a:t>WIC serves approximately 6.4 million participants nationwide</a:t>
            </a:r>
          </a:p>
          <a:p>
            <a:pPr fontAlgn="auto">
              <a:buFont typeface="Arial" panose="020B0604020202020204" pitchFamily="34" charset="0"/>
              <a:buChar char="•"/>
            </a:pPr>
            <a:r>
              <a:rPr lang="en-US" sz="2400" b="0" i="0" dirty="0">
                <a:effectLst/>
              </a:rPr>
              <a:t>WIC also improves other health outcomes</a:t>
            </a:r>
          </a:p>
          <a:p>
            <a:pPr lvl="1" fontAlgn="auto">
              <a:buFont typeface="Wingdings" panose="05000000000000000000" pitchFamily="2" charset="2"/>
              <a:buChar char="ü"/>
            </a:pPr>
            <a:r>
              <a:rPr lang="en-US" b="0" i="0" dirty="0">
                <a:effectLst/>
              </a:rPr>
              <a:t>Reduced likelihood of adverse birth outcomes</a:t>
            </a:r>
          </a:p>
          <a:p>
            <a:pPr lvl="1" fontAlgn="auto">
              <a:buFont typeface="Wingdings" panose="05000000000000000000" pitchFamily="2" charset="2"/>
              <a:buChar char="ü"/>
            </a:pPr>
            <a:r>
              <a:rPr lang="en-US" b="0" i="0" dirty="0">
                <a:effectLst/>
              </a:rPr>
              <a:t>Increased breastfeeding initiation and duration</a:t>
            </a:r>
          </a:p>
        </p:txBody>
      </p:sp>
    </p:spTree>
    <p:custDataLst>
      <p:tags r:id="rId1"/>
    </p:custDataLst>
    <p:extLst>
      <p:ext uri="{BB962C8B-B14F-4D97-AF65-F5344CB8AC3E}">
        <p14:creationId xmlns:p14="http://schemas.microsoft.com/office/powerpoint/2010/main" val="282706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6EA26256-C185-4DB2-88BE-2140F3A0A205}"/>
              </a:ext>
            </a:extLst>
          </p:cNvPr>
          <p:cNvSpPr>
            <a:spLocks noGrp="1" noChangeArrowheads="1"/>
          </p:cNvSpPr>
          <p:nvPr>
            <p:ph type="title"/>
          </p:nvPr>
        </p:nvSpPr>
        <p:spPr>
          <a:xfrm>
            <a:off x="1995804" y="554428"/>
            <a:ext cx="3947795" cy="624840"/>
          </a:xfrm>
        </p:spPr>
        <p:txBody>
          <a:bodyPr>
            <a:noAutofit/>
          </a:bodyPr>
          <a:lstStyle/>
          <a:p>
            <a:pPr eaLnBrk="1" hangingPunct="1"/>
            <a:r>
              <a:rPr lang="en-US" sz="6000" b="1" dirty="0">
                <a:solidFill>
                  <a:schemeClr val="tx1"/>
                </a:solidFill>
              </a:rPr>
              <a:t>Brown Rice</a:t>
            </a:r>
          </a:p>
        </p:txBody>
      </p:sp>
      <p:sp>
        <p:nvSpPr>
          <p:cNvPr id="7" name="Content Placeholder 6"/>
          <p:cNvSpPr>
            <a:spLocks noGrp="1"/>
          </p:cNvSpPr>
          <p:nvPr>
            <p:ph idx="1"/>
          </p:nvPr>
        </p:nvSpPr>
        <p:spPr>
          <a:xfrm>
            <a:off x="1828800" y="2438400"/>
            <a:ext cx="7315200" cy="4419600"/>
          </a:xfrm>
        </p:spPr>
        <p:txBody>
          <a:bodyPr>
            <a:normAutofit/>
          </a:bodyPr>
          <a:lstStyle/>
          <a:p>
            <a:pPr>
              <a:lnSpc>
                <a:spcPct val="150000"/>
              </a:lnSpc>
              <a:buFont typeface="Arial" panose="020B0604020202020204" pitchFamily="34" charset="0"/>
              <a:buChar char="•"/>
            </a:pPr>
            <a:r>
              <a:rPr lang="en-US" sz="3600" dirty="0"/>
              <a:t>Required Package Size…</a:t>
            </a:r>
          </a:p>
          <a:p>
            <a:pPr lvl="1">
              <a:lnSpc>
                <a:spcPct val="150000"/>
              </a:lnSpc>
              <a:buFont typeface="Arial" panose="020B0604020202020204" pitchFamily="34" charset="0"/>
              <a:buChar char="•"/>
            </a:pPr>
            <a:r>
              <a:rPr lang="en-US" sz="3200" b="1" dirty="0">
                <a:solidFill>
                  <a:schemeClr val="accent4"/>
                </a:solidFill>
              </a:rPr>
              <a:t>14 to 16- ounce </a:t>
            </a:r>
            <a:r>
              <a:rPr lang="en-US" sz="3200" dirty="0">
                <a:solidFill>
                  <a:srgbClr val="000000"/>
                </a:solidFill>
              </a:rPr>
              <a:t>package</a:t>
            </a:r>
          </a:p>
          <a:p>
            <a:pPr marL="624109" lvl="1" indent="-285750">
              <a:lnSpc>
                <a:spcPct val="150000"/>
              </a:lnSpc>
              <a:buClr>
                <a:srgbClr val="89C01C">
                  <a:lumMod val="75000"/>
                </a:srgbClr>
              </a:buClr>
            </a:pPr>
            <a:endParaRPr lang="en-US" dirty="0"/>
          </a:p>
          <a:p>
            <a:pPr>
              <a:lnSpc>
                <a:spcPct val="150000"/>
              </a:lnSpc>
              <a:buFont typeface="Arial" panose="020B0604020202020204" pitchFamily="34" charset="0"/>
              <a:buChar char="•"/>
            </a:pPr>
            <a:r>
              <a:rPr lang="en-US" sz="3600" dirty="0"/>
              <a:t>Quantity Required….</a:t>
            </a:r>
          </a:p>
          <a:p>
            <a:pPr lvl="1">
              <a:lnSpc>
                <a:spcPct val="150000"/>
              </a:lnSpc>
              <a:buFont typeface="Arial" panose="020B0604020202020204" pitchFamily="34" charset="0"/>
              <a:buChar char="•"/>
            </a:pPr>
            <a:r>
              <a:rPr lang="en-US" sz="3200" b="1" dirty="0">
                <a:solidFill>
                  <a:schemeClr val="accent4"/>
                </a:solidFill>
              </a:rPr>
              <a:t>Two (2) </a:t>
            </a:r>
            <a:r>
              <a:rPr lang="en-US" sz="3200" dirty="0"/>
              <a:t>packages</a:t>
            </a:r>
            <a:endParaRPr lang="en-US" dirty="0">
              <a:solidFill>
                <a:schemeClr val="tx1"/>
              </a:solidFill>
            </a:endParaRPr>
          </a:p>
        </p:txBody>
      </p:sp>
      <p:pic>
        <p:nvPicPr>
          <p:cNvPr id="3" name="Picture 2">
            <a:extLst>
              <a:ext uri="{FF2B5EF4-FFF2-40B4-BE49-F238E27FC236}">
                <a16:creationId xmlns:a16="http://schemas.microsoft.com/office/drawing/2014/main" id="{56E15EDF-EE2E-4FB3-B18E-BD06E9936072}"/>
              </a:ext>
            </a:extLst>
          </p:cNvPr>
          <p:cNvPicPr>
            <a:picLocks noChangeAspect="1"/>
          </p:cNvPicPr>
          <p:nvPr/>
        </p:nvPicPr>
        <p:blipFill>
          <a:blip r:embed="rId4"/>
          <a:stretch>
            <a:fillRect/>
          </a:stretch>
        </p:blipFill>
        <p:spPr>
          <a:xfrm>
            <a:off x="5195768" y="1179268"/>
            <a:ext cx="2271832" cy="1348740"/>
          </a:xfrm>
          <a:prstGeom prst="rect">
            <a:avLst/>
          </a:prstGeom>
        </p:spPr>
      </p:pic>
      <p:pic>
        <p:nvPicPr>
          <p:cNvPr id="15" name="Picture 14">
            <a:extLst>
              <a:ext uri="{FF2B5EF4-FFF2-40B4-BE49-F238E27FC236}">
                <a16:creationId xmlns:a16="http://schemas.microsoft.com/office/drawing/2014/main" id="{7EA3249A-E33A-49C4-92E8-3168C9E42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760" y="1485555"/>
            <a:ext cx="822142" cy="835233"/>
          </a:xfrm>
          <a:prstGeom prst="rect">
            <a:avLst/>
          </a:prstGeom>
        </p:spPr>
      </p:pic>
    </p:spTree>
    <p:custDataLst>
      <p:tags r:id="rId1"/>
    </p:custDataLst>
    <p:extLst>
      <p:ext uri="{BB962C8B-B14F-4D97-AF65-F5344CB8AC3E}">
        <p14:creationId xmlns:p14="http://schemas.microsoft.com/office/powerpoint/2010/main" val="224336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D49AF1C7-07A0-44C0-80AB-381946EB2C4E}"/>
              </a:ext>
            </a:extLst>
          </p:cNvPr>
          <p:cNvSpPr>
            <a:spLocks noGrp="1" noChangeArrowheads="1"/>
          </p:cNvSpPr>
          <p:nvPr>
            <p:ph type="title"/>
          </p:nvPr>
        </p:nvSpPr>
        <p:spPr>
          <a:xfrm>
            <a:off x="2133600" y="346105"/>
            <a:ext cx="6248400" cy="1356360"/>
          </a:xfrm>
        </p:spPr>
        <p:txBody>
          <a:bodyPr>
            <a:noAutofit/>
          </a:bodyPr>
          <a:lstStyle/>
          <a:p>
            <a:pPr eaLnBrk="1" hangingPunct="1"/>
            <a:r>
              <a:rPr lang="en-US" sz="6000" b="1" dirty="0">
                <a:solidFill>
                  <a:schemeClr val="tx1"/>
                </a:solidFill>
              </a:rPr>
              <a:t>Whole-Wheat Pasta</a:t>
            </a:r>
          </a:p>
        </p:txBody>
      </p:sp>
      <p:sp>
        <p:nvSpPr>
          <p:cNvPr id="24579" name="Rectangle 3"/>
          <p:cNvSpPr>
            <a:spLocks noGrp="1" noChangeArrowheads="1"/>
          </p:cNvSpPr>
          <p:nvPr>
            <p:ph idx="1"/>
          </p:nvPr>
        </p:nvSpPr>
        <p:spPr>
          <a:xfrm>
            <a:off x="1447800" y="1828800"/>
            <a:ext cx="6934200" cy="4572000"/>
          </a:xfrm>
        </p:spPr>
        <p:txBody>
          <a:bodyPr>
            <a:normAutofit/>
          </a:bodyPr>
          <a:lstStyle/>
          <a:p>
            <a:pPr>
              <a:lnSpc>
                <a:spcPct val="150000"/>
              </a:lnSpc>
              <a:buFont typeface="Arial" panose="020B0604020202020204" pitchFamily="34" charset="0"/>
              <a:buChar char="•"/>
            </a:pPr>
            <a:r>
              <a:rPr lang="en-US" sz="3200" dirty="0"/>
              <a:t>16-ounce packages regular or organic</a:t>
            </a:r>
          </a:p>
          <a:p>
            <a:pPr>
              <a:lnSpc>
                <a:spcPct val="150000"/>
              </a:lnSpc>
              <a:buFont typeface="Arial" panose="020B0604020202020204" pitchFamily="34" charset="0"/>
              <a:buChar char="•"/>
            </a:pPr>
            <a:r>
              <a:rPr lang="en-US" sz="3200" dirty="0"/>
              <a:t>100% whole grain and/or whole wheat </a:t>
            </a:r>
          </a:p>
          <a:p>
            <a:pPr>
              <a:lnSpc>
                <a:spcPct val="150000"/>
              </a:lnSpc>
              <a:buFont typeface="Arial" panose="020B0604020202020204" pitchFamily="34" charset="0"/>
              <a:buChar char="•"/>
            </a:pPr>
            <a:r>
              <a:rPr lang="en-US" sz="3200" dirty="0"/>
              <a:t>All shapes</a:t>
            </a:r>
          </a:p>
          <a:p>
            <a:pPr marL="402336" lvl="1" indent="0">
              <a:buNone/>
            </a:pPr>
            <a:endParaRPr lang="en-US" dirty="0"/>
          </a:p>
          <a:p>
            <a:pPr eaLnBrk="1" hangingPunct="1"/>
            <a:endParaRPr lang="en-US" dirty="0"/>
          </a:p>
        </p:txBody>
      </p:sp>
      <p:pic>
        <p:nvPicPr>
          <p:cNvPr id="10243" name="Picture 3" descr="C:\Users\TonyaNicholson\Pictures\Whole wheat Pasta Spaghetti and Penne_Fotolia_92794316_Subscription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48418" y="3968328"/>
            <a:ext cx="2057400" cy="29797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A36190F-F699-4AD1-98B2-7D89F6FF8D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82000" y="1742697"/>
            <a:ext cx="2019636" cy="3896105"/>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9C46307-4FC6-42EF-BEAE-154B52D1C5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374" y="762000"/>
            <a:ext cx="418226" cy="533400"/>
          </a:xfrm>
          <a:prstGeom prst="rect">
            <a:avLst/>
          </a:prstGeom>
        </p:spPr>
      </p:pic>
    </p:spTree>
    <p:custDataLst>
      <p:tags r:id="rId1"/>
    </p:custDataLst>
    <p:extLst>
      <p:ext uri="{BB962C8B-B14F-4D97-AF65-F5344CB8AC3E}">
        <p14:creationId xmlns:p14="http://schemas.microsoft.com/office/powerpoint/2010/main" val="19183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CBF47FA-F02E-4E66-A854-472DF4854E0C}"/>
              </a:ext>
            </a:extLst>
          </p:cNvPr>
          <p:cNvSpPr>
            <a:spLocks noGrp="1" noChangeArrowheads="1"/>
          </p:cNvSpPr>
          <p:nvPr>
            <p:ph type="title"/>
          </p:nvPr>
        </p:nvSpPr>
        <p:spPr>
          <a:xfrm>
            <a:off x="2209800" y="440921"/>
            <a:ext cx="9067800" cy="1356360"/>
          </a:xfrm>
        </p:spPr>
        <p:txBody>
          <a:bodyPr>
            <a:noAutofit/>
          </a:bodyPr>
          <a:lstStyle/>
          <a:p>
            <a:pPr eaLnBrk="1" hangingPunct="1"/>
            <a:r>
              <a:rPr lang="en-US" sz="5500" b="1" dirty="0">
                <a:solidFill>
                  <a:schemeClr val="tx1"/>
                </a:solidFill>
              </a:rPr>
              <a:t>Whole Grain Barley/Bulgur/Oats</a:t>
            </a:r>
          </a:p>
        </p:txBody>
      </p:sp>
      <p:sp>
        <p:nvSpPr>
          <p:cNvPr id="23555" name="Rectangle 3"/>
          <p:cNvSpPr>
            <a:spLocks noGrp="1" noChangeArrowheads="1"/>
          </p:cNvSpPr>
          <p:nvPr>
            <p:ph idx="1"/>
          </p:nvPr>
        </p:nvSpPr>
        <p:spPr>
          <a:xfrm>
            <a:off x="1874426" y="1778508"/>
            <a:ext cx="5974174" cy="4439412"/>
          </a:xfrm>
        </p:spPr>
        <p:txBody>
          <a:bodyPr/>
          <a:lstStyle/>
          <a:p>
            <a:pPr eaLnBrk="1" hangingPunct="1">
              <a:lnSpc>
                <a:spcPct val="150000"/>
              </a:lnSpc>
              <a:buFont typeface="Arial" panose="020B0604020202020204" pitchFamily="34" charset="0"/>
              <a:buChar char="•"/>
            </a:pPr>
            <a:r>
              <a:rPr lang="en-US" sz="3000" dirty="0"/>
              <a:t>14 to 16-ounce bag or box, regular or organic</a:t>
            </a:r>
          </a:p>
          <a:p>
            <a:pPr eaLnBrk="1" hangingPunct="1">
              <a:lnSpc>
                <a:spcPct val="150000"/>
              </a:lnSpc>
              <a:buFont typeface="Arial" panose="020B0604020202020204" pitchFamily="34" charset="0"/>
              <a:buChar char="•"/>
            </a:pPr>
            <a:r>
              <a:rPr lang="en-US" sz="3000" dirty="0"/>
              <a:t>Plain, whole grain barley/Bulgur/Oats</a:t>
            </a:r>
          </a:p>
          <a:p>
            <a:pPr eaLnBrk="1" hangingPunct="1">
              <a:lnSpc>
                <a:spcPct val="150000"/>
              </a:lnSpc>
              <a:buFont typeface="Arial" panose="020B0604020202020204" pitchFamily="34" charset="0"/>
              <a:buChar char="•"/>
            </a:pPr>
            <a:r>
              <a:rPr lang="en-US" sz="3000" dirty="0"/>
              <a:t>Instant, quick or regular cooking</a:t>
            </a:r>
          </a:p>
          <a:p>
            <a:pPr marL="402336" lvl="1"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19ED1C18-5F34-44AF-A281-739E35A3E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5374" y="906776"/>
            <a:ext cx="418226" cy="424650"/>
          </a:xfrm>
          <a:prstGeom prst="rect">
            <a:avLst/>
          </a:prstGeom>
        </p:spPr>
      </p:pic>
      <p:pic>
        <p:nvPicPr>
          <p:cNvPr id="4" name="Picture 3">
            <a:extLst>
              <a:ext uri="{FF2B5EF4-FFF2-40B4-BE49-F238E27FC236}">
                <a16:creationId xmlns:a16="http://schemas.microsoft.com/office/drawing/2014/main" id="{B20AA9C6-3F1F-433E-BE56-0ABE89F38B49}"/>
              </a:ext>
            </a:extLst>
          </p:cNvPr>
          <p:cNvPicPr>
            <a:picLocks noChangeAspect="1"/>
          </p:cNvPicPr>
          <p:nvPr/>
        </p:nvPicPr>
        <p:blipFill>
          <a:blip r:embed="rId5"/>
          <a:stretch>
            <a:fillRect/>
          </a:stretch>
        </p:blipFill>
        <p:spPr>
          <a:xfrm>
            <a:off x="6096003" y="2514600"/>
            <a:ext cx="1373635" cy="2397922"/>
          </a:xfrm>
          <a:prstGeom prst="rect">
            <a:avLst/>
          </a:prstGeom>
        </p:spPr>
      </p:pic>
      <p:pic>
        <p:nvPicPr>
          <p:cNvPr id="6" name="Picture 5">
            <a:extLst>
              <a:ext uri="{FF2B5EF4-FFF2-40B4-BE49-F238E27FC236}">
                <a16:creationId xmlns:a16="http://schemas.microsoft.com/office/drawing/2014/main" id="{DC8E359F-FC91-4982-A80B-887C2F84E552}"/>
              </a:ext>
            </a:extLst>
          </p:cNvPr>
          <p:cNvPicPr>
            <a:picLocks noChangeAspect="1"/>
          </p:cNvPicPr>
          <p:nvPr/>
        </p:nvPicPr>
        <p:blipFill>
          <a:blip r:embed="rId6"/>
          <a:stretch>
            <a:fillRect/>
          </a:stretch>
        </p:blipFill>
        <p:spPr>
          <a:xfrm>
            <a:off x="7469635" y="2667000"/>
            <a:ext cx="1651208" cy="2133600"/>
          </a:xfrm>
          <a:prstGeom prst="rect">
            <a:avLst/>
          </a:prstGeom>
        </p:spPr>
      </p:pic>
      <p:pic>
        <p:nvPicPr>
          <p:cNvPr id="11" name="Picture 10">
            <a:extLst>
              <a:ext uri="{FF2B5EF4-FFF2-40B4-BE49-F238E27FC236}">
                <a16:creationId xmlns:a16="http://schemas.microsoft.com/office/drawing/2014/main" id="{FE778D38-1173-413B-A444-92620154CDDC}"/>
              </a:ext>
            </a:extLst>
          </p:cNvPr>
          <p:cNvPicPr>
            <a:picLocks noChangeAspect="1"/>
          </p:cNvPicPr>
          <p:nvPr/>
        </p:nvPicPr>
        <p:blipFill>
          <a:blip r:embed="rId7"/>
          <a:stretch>
            <a:fillRect/>
          </a:stretch>
        </p:blipFill>
        <p:spPr>
          <a:xfrm>
            <a:off x="9067800" y="2224816"/>
            <a:ext cx="1359536" cy="2687706"/>
          </a:xfrm>
          <a:prstGeom prst="rect">
            <a:avLst/>
          </a:prstGeom>
        </p:spPr>
      </p:pic>
    </p:spTree>
    <p:custDataLst>
      <p:tags r:id="rId1"/>
    </p:custDataLst>
    <p:extLst>
      <p:ext uri="{BB962C8B-B14F-4D97-AF65-F5344CB8AC3E}">
        <p14:creationId xmlns:p14="http://schemas.microsoft.com/office/powerpoint/2010/main" val="12148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249E103-0F7A-4333-AFC8-7B3FA0DC18D9}"/>
              </a:ext>
            </a:extLst>
          </p:cNvPr>
          <p:cNvGrpSpPr/>
          <p:nvPr/>
        </p:nvGrpSpPr>
        <p:grpSpPr>
          <a:xfrm>
            <a:off x="3015243" y="4630566"/>
            <a:ext cx="5923873" cy="1770237"/>
            <a:chOff x="-105142" y="1482748"/>
            <a:chExt cx="8305800" cy="2029793"/>
          </a:xfrm>
        </p:grpSpPr>
        <p:pic>
          <p:nvPicPr>
            <p:cNvPr id="6" name="Picture 5">
              <a:extLst>
                <a:ext uri="{FF2B5EF4-FFF2-40B4-BE49-F238E27FC236}">
                  <a16:creationId xmlns:a16="http://schemas.microsoft.com/office/drawing/2014/main" id="{57D1225B-9B69-44E1-B7D6-7617F02AB052}"/>
                </a:ext>
              </a:extLst>
            </p:cNvPr>
            <p:cNvPicPr>
              <a:picLocks noChangeAspect="1"/>
            </p:cNvPicPr>
            <p:nvPr/>
          </p:nvPicPr>
          <p:blipFill rotWithShape="1">
            <a:blip r:embed="rId4"/>
            <a:srcRect l="833" t="340" r="8334" b="46914"/>
            <a:stretch/>
          </p:blipFill>
          <p:spPr>
            <a:xfrm>
              <a:off x="-105142" y="1482748"/>
              <a:ext cx="8305800" cy="20297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20F8CAD1-58AC-4DAB-B4B3-8190E11A8673}"/>
                </a:ext>
              </a:extLst>
            </p:cNvPr>
            <p:cNvSpPr/>
            <p:nvPr/>
          </p:nvSpPr>
          <p:spPr>
            <a:xfrm>
              <a:off x="2135664" y="3116139"/>
              <a:ext cx="5928890" cy="3444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500DED6E-B8D0-46F3-A235-8015BC28213F}"/>
              </a:ext>
            </a:extLst>
          </p:cNvPr>
          <p:cNvGrpSpPr/>
          <p:nvPr/>
        </p:nvGrpSpPr>
        <p:grpSpPr>
          <a:xfrm>
            <a:off x="2417860" y="2932583"/>
            <a:ext cx="7259540" cy="1395705"/>
            <a:chOff x="-879424" y="2197997"/>
            <a:chExt cx="10254961" cy="1630436"/>
          </a:xfrm>
        </p:grpSpPr>
        <p:grpSp>
          <p:nvGrpSpPr>
            <p:cNvPr id="17" name="Group 16">
              <a:extLst>
                <a:ext uri="{FF2B5EF4-FFF2-40B4-BE49-F238E27FC236}">
                  <a16:creationId xmlns:a16="http://schemas.microsoft.com/office/drawing/2014/main" id="{76A8B17B-8B12-429A-9BF6-D24656B29B93}"/>
                </a:ext>
              </a:extLst>
            </p:cNvPr>
            <p:cNvGrpSpPr/>
            <p:nvPr/>
          </p:nvGrpSpPr>
          <p:grpSpPr>
            <a:xfrm rot="1470405">
              <a:off x="-879424" y="2294983"/>
              <a:ext cx="1527421" cy="1208669"/>
              <a:chOff x="-930197" y="4004513"/>
              <a:chExt cx="2084676" cy="1208669"/>
            </a:xfrm>
          </p:grpSpPr>
          <p:pic>
            <p:nvPicPr>
              <p:cNvPr id="16" name="Picture 15" descr="A picture containing furniture, indoor&#10;&#10;Description generated with high confidence">
                <a:extLst>
                  <a:ext uri="{FF2B5EF4-FFF2-40B4-BE49-F238E27FC236}">
                    <a16:creationId xmlns:a16="http://schemas.microsoft.com/office/drawing/2014/main" id="{C7D1821A-FC10-4C19-B79C-D4E9886E5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197" y="4077520"/>
                <a:ext cx="1950667" cy="1135662"/>
              </a:xfrm>
              <a:prstGeom prst="rect">
                <a:avLst/>
              </a:prstGeom>
            </p:spPr>
          </p:pic>
          <p:sp>
            <p:nvSpPr>
              <p:cNvPr id="2" name="TextBox 1">
                <a:extLst>
                  <a:ext uri="{FF2B5EF4-FFF2-40B4-BE49-F238E27FC236}">
                    <a16:creationId xmlns:a16="http://schemas.microsoft.com/office/drawing/2014/main" id="{659F4253-BE77-4D05-AA87-7FFD26AED348}"/>
                  </a:ext>
                </a:extLst>
              </p:cNvPr>
              <p:cNvSpPr txBox="1"/>
              <p:nvPr/>
            </p:nvSpPr>
            <p:spPr>
              <a:xfrm>
                <a:off x="-707929" y="4004513"/>
                <a:ext cx="1862408" cy="755031"/>
              </a:xfrm>
              <a:prstGeom prst="rect">
                <a:avLst/>
              </a:prstGeom>
              <a:noFill/>
            </p:spPr>
            <p:txBody>
              <a:bodyPr wrap="square" rtlCol="0">
                <a:spAutoFit/>
              </a:bodyPr>
              <a:lstStyle/>
              <a:p>
                <a:r>
                  <a:rPr lang="en-US" b="1" dirty="0">
                    <a:latin typeface="Century Gothic" panose="020B0502020202020204" pitchFamily="34" charset="0"/>
                  </a:rPr>
                  <a:t>16 oz Rice</a:t>
                </a:r>
              </a:p>
            </p:txBody>
          </p:sp>
        </p:grpSp>
        <p:grpSp>
          <p:nvGrpSpPr>
            <p:cNvPr id="3" name="Group 2">
              <a:extLst>
                <a:ext uri="{FF2B5EF4-FFF2-40B4-BE49-F238E27FC236}">
                  <a16:creationId xmlns:a16="http://schemas.microsoft.com/office/drawing/2014/main" id="{AD5EDB62-F0B1-4138-8CA7-5B45D5DD7573}"/>
                </a:ext>
              </a:extLst>
            </p:cNvPr>
            <p:cNvGrpSpPr/>
            <p:nvPr/>
          </p:nvGrpSpPr>
          <p:grpSpPr>
            <a:xfrm>
              <a:off x="1163427" y="2216445"/>
              <a:ext cx="1369796" cy="1535559"/>
              <a:chOff x="1503782" y="3765166"/>
              <a:chExt cx="1546860" cy="1787371"/>
            </a:xfrm>
          </p:grpSpPr>
          <p:pic>
            <p:nvPicPr>
              <p:cNvPr id="14" name="Picture 13" descr="A picture containing indoor, food&#10;&#10;Description generated with very high confidence">
                <a:extLst>
                  <a:ext uri="{FF2B5EF4-FFF2-40B4-BE49-F238E27FC236}">
                    <a16:creationId xmlns:a16="http://schemas.microsoft.com/office/drawing/2014/main" id="{6E1FC861-AC0A-4E1E-A623-56CDEEB4FF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782" y="3765166"/>
                <a:ext cx="1499220" cy="1787371"/>
              </a:xfrm>
              <a:prstGeom prst="rect">
                <a:avLst/>
              </a:prstGeom>
            </p:spPr>
          </p:pic>
          <p:sp>
            <p:nvSpPr>
              <p:cNvPr id="9" name="TextBox 8">
                <a:extLst>
                  <a:ext uri="{FF2B5EF4-FFF2-40B4-BE49-F238E27FC236}">
                    <a16:creationId xmlns:a16="http://schemas.microsoft.com/office/drawing/2014/main" id="{73CF3551-98C8-467A-9EA1-0F682AE4F47C}"/>
                  </a:ext>
                </a:extLst>
              </p:cNvPr>
              <p:cNvSpPr txBox="1"/>
              <p:nvPr/>
            </p:nvSpPr>
            <p:spPr>
              <a:xfrm>
                <a:off x="1694364" y="4355084"/>
                <a:ext cx="1356278" cy="711447"/>
              </a:xfrm>
              <a:prstGeom prst="rect">
                <a:avLst/>
              </a:prstGeom>
              <a:noFill/>
            </p:spPr>
            <p:txBody>
              <a:bodyPr wrap="square" rtlCol="0">
                <a:spAutoFit/>
              </a:bodyPr>
              <a:lstStyle/>
              <a:p>
                <a:r>
                  <a:rPr lang="en-US" sz="1400" b="1" dirty="0">
                    <a:latin typeface="Century Gothic" panose="020B0502020202020204" pitchFamily="34" charset="0"/>
                  </a:rPr>
                  <a:t>16 oz Tortilla</a:t>
                </a:r>
              </a:p>
            </p:txBody>
          </p:sp>
        </p:grpSp>
        <p:grpSp>
          <p:nvGrpSpPr>
            <p:cNvPr id="4" name="Group 3">
              <a:extLst>
                <a:ext uri="{FF2B5EF4-FFF2-40B4-BE49-F238E27FC236}">
                  <a16:creationId xmlns:a16="http://schemas.microsoft.com/office/drawing/2014/main" id="{161463FC-9C82-4FA5-A78F-7070F2BC1044}"/>
                </a:ext>
              </a:extLst>
            </p:cNvPr>
            <p:cNvGrpSpPr/>
            <p:nvPr/>
          </p:nvGrpSpPr>
          <p:grpSpPr>
            <a:xfrm rot="20771517">
              <a:off x="2932332" y="2345875"/>
              <a:ext cx="1399858" cy="1331290"/>
              <a:chOff x="3349989" y="3357333"/>
              <a:chExt cx="1919059" cy="1763627"/>
            </a:xfrm>
          </p:grpSpPr>
          <p:pic>
            <p:nvPicPr>
              <p:cNvPr id="12" name="Picture 11">
                <a:extLst>
                  <a:ext uri="{FF2B5EF4-FFF2-40B4-BE49-F238E27FC236}">
                    <a16:creationId xmlns:a16="http://schemas.microsoft.com/office/drawing/2014/main" id="{D756D75D-5F4B-4B52-A97B-E5DFDEA17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3517" y="3357333"/>
                <a:ext cx="1793298" cy="1763627"/>
              </a:xfrm>
              <a:prstGeom prst="rect">
                <a:avLst/>
              </a:prstGeom>
            </p:spPr>
          </p:pic>
          <p:sp>
            <p:nvSpPr>
              <p:cNvPr id="11" name="TextBox 10">
                <a:extLst>
                  <a:ext uri="{FF2B5EF4-FFF2-40B4-BE49-F238E27FC236}">
                    <a16:creationId xmlns:a16="http://schemas.microsoft.com/office/drawing/2014/main" id="{E8DD0E0E-4453-4179-ABAE-20FADD6DB95E}"/>
                  </a:ext>
                </a:extLst>
              </p:cNvPr>
              <p:cNvSpPr txBox="1"/>
              <p:nvPr/>
            </p:nvSpPr>
            <p:spPr>
              <a:xfrm rot="19638436">
                <a:off x="3349989" y="3538926"/>
                <a:ext cx="1919059" cy="904967"/>
              </a:xfrm>
              <a:prstGeom prst="rect">
                <a:avLst/>
              </a:prstGeom>
              <a:noFill/>
            </p:spPr>
            <p:txBody>
              <a:bodyPr wrap="square" rtlCol="0">
                <a:spAutoFit/>
              </a:bodyPr>
              <a:lstStyle/>
              <a:p>
                <a:r>
                  <a:rPr lang="en-US" sz="1600" b="1" dirty="0">
                    <a:latin typeface="Century Gothic" panose="020B0502020202020204" pitchFamily="34" charset="0"/>
                  </a:rPr>
                  <a:t>16 oz Loaf</a:t>
                </a:r>
              </a:p>
            </p:txBody>
          </p:sp>
        </p:grpSp>
        <p:grpSp>
          <p:nvGrpSpPr>
            <p:cNvPr id="5" name="Group 4">
              <a:extLst>
                <a:ext uri="{FF2B5EF4-FFF2-40B4-BE49-F238E27FC236}">
                  <a16:creationId xmlns:a16="http://schemas.microsoft.com/office/drawing/2014/main" id="{53237D06-2549-4421-A327-EBA9641D9551}"/>
                </a:ext>
              </a:extLst>
            </p:cNvPr>
            <p:cNvGrpSpPr/>
            <p:nvPr/>
          </p:nvGrpSpPr>
          <p:grpSpPr>
            <a:xfrm>
              <a:off x="4548112" y="2197997"/>
              <a:ext cx="1072548" cy="1630436"/>
              <a:chOff x="6030071" y="2198788"/>
              <a:chExt cx="1279063" cy="1952280"/>
            </a:xfrm>
          </p:grpSpPr>
          <p:pic>
            <p:nvPicPr>
              <p:cNvPr id="10" name="Picture 9">
                <a:extLst>
                  <a:ext uri="{FF2B5EF4-FFF2-40B4-BE49-F238E27FC236}">
                    <a16:creationId xmlns:a16="http://schemas.microsoft.com/office/drawing/2014/main" id="{0D440DD6-B872-4D77-811C-3827708F18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3905" y="2198788"/>
                <a:ext cx="1135229" cy="1952280"/>
              </a:xfrm>
              <a:prstGeom prst="rect">
                <a:avLst/>
              </a:prstGeom>
            </p:spPr>
          </p:pic>
          <p:sp>
            <p:nvSpPr>
              <p:cNvPr id="13" name="TextBox 12">
                <a:extLst>
                  <a:ext uri="{FF2B5EF4-FFF2-40B4-BE49-F238E27FC236}">
                    <a16:creationId xmlns:a16="http://schemas.microsoft.com/office/drawing/2014/main" id="{0034ED44-3017-48CF-9DBD-CBAADA255A0A}"/>
                  </a:ext>
                </a:extLst>
              </p:cNvPr>
              <p:cNvSpPr txBox="1"/>
              <p:nvPr/>
            </p:nvSpPr>
            <p:spPr>
              <a:xfrm>
                <a:off x="6030071" y="2847023"/>
                <a:ext cx="1237389" cy="817970"/>
              </a:xfrm>
              <a:prstGeom prst="rect">
                <a:avLst/>
              </a:prstGeom>
              <a:noFill/>
            </p:spPr>
            <p:txBody>
              <a:bodyPr wrap="square" rtlCol="0">
                <a:spAutoFit/>
              </a:bodyPr>
              <a:lstStyle/>
              <a:p>
                <a:r>
                  <a:rPr lang="en-US" sz="1600" b="1" dirty="0">
                    <a:latin typeface="Century Gothic" panose="020B0502020202020204" pitchFamily="34" charset="0"/>
                  </a:rPr>
                  <a:t>16 oz Pasta</a:t>
                </a:r>
              </a:p>
            </p:txBody>
          </p:sp>
        </p:grpSp>
        <p:sp>
          <p:nvSpPr>
            <p:cNvPr id="18" name="Plus Sign 17">
              <a:extLst>
                <a:ext uri="{FF2B5EF4-FFF2-40B4-BE49-F238E27FC236}">
                  <a16:creationId xmlns:a16="http://schemas.microsoft.com/office/drawing/2014/main" id="{4A93C1D6-0465-4C4D-B343-1E68F905B7A8}"/>
                </a:ext>
              </a:extLst>
            </p:cNvPr>
            <p:cNvSpPr/>
            <p:nvPr/>
          </p:nvSpPr>
          <p:spPr>
            <a:xfrm>
              <a:off x="650686" y="285172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lus Sign 19">
              <a:extLst>
                <a:ext uri="{FF2B5EF4-FFF2-40B4-BE49-F238E27FC236}">
                  <a16:creationId xmlns:a16="http://schemas.microsoft.com/office/drawing/2014/main" id="{2926380E-5554-4406-A89E-86835283E39B}"/>
                </a:ext>
              </a:extLst>
            </p:cNvPr>
            <p:cNvSpPr/>
            <p:nvPr/>
          </p:nvSpPr>
          <p:spPr>
            <a:xfrm>
              <a:off x="2462680" y="278697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lus Sign 20">
              <a:extLst>
                <a:ext uri="{FF2B5EF4-FFF2-40B4-BE49-F238E27FC236}">
                  <a16:creationId xmlns:a16="http://schemas.microsoft.com/office/drawing/2014/main" id="{C22FF86A-5025-4B81-A9A2-655D39D4C896}"/>
                </a:ext>
              </a:extLst>
            </p:cNvPr>
            <p:cNvSpPr/>
            <p:nvPr/>
          </p:nvSpPr>
          <p:spPr>
            <a:xfrm>
              <a:off x="4148532" y="2755265"/>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Equals 18">
              <a:extLst>
                <a:ext uri="{FF2B5EF4-FFF2-40B4-BE49-F238E27FC236}">
                  <a16:creationId xmlns:a16="http://schemas.microsoft.com/office/drawing/2014/main" id="{F51924AC-2365-4B1F-8B42-54B6BB33C57F}"/>
                </a:ext>
              </a:extLst>
            </p:cNvPr>
            <p:cNvSpPr/>
            <p:nvPr/>
          </p:nvSpPr>
          <p:spPr>
            <a:xfrm>
              <a:off x="7633889" y="2592750"/>
              <a:ext cx="497871" cy="782951"/>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B48F1C3A-6397-402F-8404-DC14CFBFDFF1}"/>
                </a:ext>
              </a:extLst>
            </p:cNvPr>
            <p:cNvSpPr txBox="1"/>
            <p:nvPr/>
          </p:nvSpPr>
          <p:spPr>
            <a:xfrm>
              <a:off x="8190217" y="2351017"/>
              <a:ext cx="1185320" cy="1114570"/>
            </a:xfrm>
            <a:prstGeom prst="rect">
              <a:avLst/>
            </a:prstGeom>
            <a:noFill/>
          </p:spPr>
          <p:txBody>
            <a:bodyPr wrap="square" rtlCol="0">
              <a:spAutoFit/>
            </a:bodyPr>
            <a:lstStyle/>
            <a:p>
              <a:r>
                <a:rPr lang="en-US" sz="2800" b="1" dirty="0">
                  <a:latin typeface="Century Gothic" panose="020B0502020202020204" pitchFamily="34" charset="0"/>
                </a:rPr>
                <a:t>80 oz</a:t>
              </a:r>
            </a:p>
          </p:txBody>
        </p:sp>
      </p:grpSp>
      <p:sp>
        <p:nvSpPr>
          <p:cNvPr id="32" name="Rectangle 4">
            <a:extLst>
              <a:ext uri="{FF2B5EF4-FFF2-40B4-BE49-F238E27FC236}">
                <a16:creationId xmlns:a16="http://schemas.microsoft.com/office/drawing/2014/main" id="{54398F05-6C8A-4F6B-942F-01804526DE08}"/>
              </a:ext>
            </a:extLst>
          </p:cNvPr>
          <p:cNvSpPr>
            <a:spLocks noGrp="1" noChangeArrowheads="1"/>
          </p:cNvSpPr>
          <p:nvPr>
            <p:ph type="title"/>
          </p:nvPr>
        </p:nvSpPr>
        <p:spPr>
          <a:xfrm>
            <a:off x="3665410" y="635259"/>
            <a:ext cx="4840306" cy="664268"/>
          </a:xfrm>
        </p:spPr>
        <p:txBody>
          <a:bodyPr vert="horz" lIns="0" tIns="45720" rIns="91440" bIns="45720" rtlCol="0" anchor="t">
            <a:noAutofit/>
          </a:bodyPr>
          <a:lstStyle/>
          <a:p>
            <a:pPr eaLnBrk="1" hangingPunct="1"/>
            <a:r>
              <a:rPr lang="en-US" sz="6000" b="1" dirty="0">
                <a:solidFill>
                  <a:schemeClr val="tx1"/>
                </a:solidFill>
              </a:rPr>
              <a:t>Whole Grains</a:t>
            </a:r>
          </a:p>
        </p:txBody>
      </p:sp>
      <p:sp>
        <p:nvSpPr>
          <p:cNvPr id="33" name="TextBox 32">
            <a:extLst>
              <a:ext uri="{FF2B5EF4-FFF2-40B4-BE49-F238E27FC236}">
                <a16:creationId xmlns:a16="http://schemas.microsoft.com/office/drawing/2014/main" id="{483528C1-57F5-4BEF-B214-D02B521A9903}"/>
              </a:ext>
            </a:extLst>
          </p:cNvPr>
          <p:cNvSpPr txBox="1"/>
          <p:nvPr/>
        </p:nvSpPr>
        <p:spPr bwMode="auto">
          <a:xfrm>
            <a:off x="4848626" y="1739882"/>
            <a:ext cx="2310143"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25" name="TextBox 24">
            <a:extLst>
              <a:ext uri="{FF2B5EF4-FFF2-40B4-BE49-F238E27FC236}">
                <a16:creationId xmlns:a16="http://schemas.microsoft.com/office/drawing/2014/main" id="{5DC15B3F-8D8B-41AA-A036-5ADE7E3C9137}"/>
              </a:ext>
            </a:extLst>
          </p:cNvPr>
          <p:cNvSpPr txBox="1"/>
          <p:nvPr/>
        </p:nvSpPr>
        <p:spPr>
          <a:xfrm>
            <a:off x="7314632" y="1697495"/>
            <a:ext cx="2131797" cy="430887"/>
          </a:xfrm>
          <a:prstGeom prst="rect">
            <a:avLst/>
          </a:prstGeom>
          <a:noFill/>
        </p:spPr>
        <p:txBody>
          <a:bodyPr wrap="square" rtlCol="0">
            <a:spAutoFit/>
          </a:bodyPr>
          <a:lstStyle/>
          <a:p>
            <a:r>
              <a:rPr lang="en-US" sz="2200" b="1" dirty="0">
                <a:solidFill>
                  <a:schemeClr val="tx1">
                    <a:lumMod val="50000"/>
                    <a:lumOff val="50000"/>
                  </a:schemeClr>
                </a:solidFill>
                <a:latin typeface="+mj-lt"/>
              </a:rPr>
              <a:t>OZ = Ounce</a:t>
            </a:r>
          </a:p>
        </p:txBody>
      </p:sp>
      <p:pic>
        <p:nvPicPr>
          <p:cNvPr id="41" name="Picture 40">
            <a:extLst>
              <a:ext uri="{FF2B5EF4-FFF2-40B4-BE49-F238E27FC236}">
                <a16:creationId xmlns:a16="http://schemas.microsoft.com/office/drawing/2014/main" id="{2DC9A4E3-0687-4E64-9D7B-71C86F3416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5410" y="1530437"/>
            <a:ext cx="1040552" cy="872430"/>
          </a:xfrm>
          <a:prstGeom prst="rect">
            <a:avLst/>
          </a:prstGeom>
        </p:spPr>
      </p:pic>
      <p:sp>
        <p:nvSpPr>
          <p:cNvPr id="30" name="Plus Sign 29">
            <a:extLst>
              <a:ext uri="{FF2B5EF4-FFF2-40B4-BE49-F238E27FC236}">
                <a16:creationId xmlns:a16="http://schemas.microsoft.com/office/drawing/2014/main" id="{AD4D63D3-D807-480C-80FE-0B576F59EF8D}"/>
              </a:ext>
            </a:extLst>
          </p:cNvPr>
          <p:cNvSpPr/>
          <p:nvPr/>
        </p:nvSpPr>
        <p:spPr>
          <a:xfrm>
            <a:off x="6924566" y="3391027"/>
            <a:ext cx="335107" cy="42918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Icon&#10;&#10;Description automatically generated">
            <a:extLst>
              <a:ext uri="{FF2B5EF4-FFF2-40B4-BE49-F238E27FC236}">
                <a16:creationId xmlns:a16="http://schemas.microsoft.com/office/drawing/2014/main" id="{B2C905FB-547D-4FEB-8C64-169EC7D614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1317" y="2768545"/>
            <a:ext cx="798056" cy="1694964"/>
          </a:xfrm>
          <a:prstGeom prst="rect">
            <a:avLst/>
          </a:prstGeom>
        </p:spPr>
      </p:pic>
      <p:sp>
        <p:nvSpPr>
          <p:cNvPr id="37" name="TextBox 36">
            <a:extLst>
              <a:ext uri="{FF2B5EF4-FFF2-40B4-BE49-F238E27FC236}">
                <a16:creationId xmlns:a16="http://schemas.microsoft.com/office/drawing/2014/main" id="{0165CBDA-7C3C-4D78-96F6-959247A2F210}"/>
              </a:ext>
            </a:extLst>
          </p:cNvPr>
          <p:cNvSpPr txBox="1"/>
          <p:nvPr/>
        </p:nvSpPr>
        <p:spPr>
          <a:xfrm>
            <a:off x="7268041" y="3386218"/>
            <a:ext cx="1135057" cy="584775"/>
          </a:xfrm>
          <a:prstGeom prst="rect">
            <a:avLst/>
          </a:prstGeom>
          <a:noFill/>
        </p:spPr>
        <p:txBody>
          <a:bodyPr wrap="square" rtlCol="0">
            <a:spAutoFit/>
          </a:bodyPr>
          <a:lstStyle/>
          <a:p>
            <a:pPr algn="ctr"/>
            <a:r>
              <a:rPr lang="en-US" sz="1600" b="1" dirty="0">
                <a:latin typeface="Century Gothic" panose="020B0502020202020204" pitchFamily="34" charset="0"/>
              </a:rPr>
              <a:t>16 oz Oatmeal</a:t>
            </a:r>
          </a:p>
        </p:txBody>
      </p:sp>
    </p:spTree>
    <p:custDataLst>
      <p:tags r:id="rId1"/>
    </p:custDataLst>
    <p:extLst>
      <p:ext uri="{BB962C8B-B14F-4D97-AF65-F5344CB8AC3E}">
        <p14:creationId xmlns:p14="http://schemas.microsoft.com/office/powerpoint/2010/main" val="373081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33" t="10500" r="4166" b="5500"/>
          <a:stretch/>
        </p:blipFill>
        <p:spPr bwMode="auto">
          <a:xfrm>
            <a:off x="4920284" y="5257803"/>
            <a:ext cx="2552700" cy="145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A0E8C2ED-56F7-4A43-A6CF-7E97586B7276}"/>
              </a:ext>
            </a:extLst>
          </p:cNvPr>
          <p:cNvSpPr>
            <a:spLocks noGrp="1" noChangeArrowheads="1"/>
          </p:cNvSpPr>
          <p:nvPr>
            <p:ph type="title"/>
          </p:nvPr>
        </p:nvSpPr>
        <p:spPr>
          <a:xfrm>
            <a:off x="1828800" y="476655"/>
            <a:ext cx="2514600" cy="590680"/>
          </a:xfrm>
        </p:spPr>
        <p:txBody>
          <a:bodyPr>
            <a:normAutofit fontScale="90000"/>
          </a:bodyPr>
          <a:lstStyle/>
          <a:p>
            <a:pPr eaLnBrk="1" hangingPunct="1"/>
            <a:r>
              <a:rPr lang="en-US" b="1" dirty="0">
                <a:solidFill>
                  <a:schemeClr val="tx1"/>
                </a:solidFill>
              </a:rPr>
              <a:t> </a:t>
            </a:r>
            <a:r>
              <a:rPr lang="en-US" sz="6100" b="1" dirty="0">
                <a:solidFill>
                  <a:schemeClr val="tx1"/>
                </a:solidFill>
              </a:rPr>
              <a:t>Eggs</a:t>
            </a:r>
          </a:p>
        </p:txBody>
      </p:sp>
      <p:sp>
        <p:nvSpPr>
          <p:cNvPr id="10243" name="Rectangle 3"/>
          <p:cNvSpPr>
            <a:spLocks noGrp="1" noChangeArrowheads="1"/>
          </p:cNvSpPr>
          <p:nvPr>
            <p:ph idx="1"/>
          </p:nvPr>
        </p:nvSpPr>
        <p:spPr>
          <a:xfrm>
            <a:off x="1572629" y="1190219"/>
            <a:ext cx="6882573" cy="3513811"/>
          </a:xfrm>
        </p:spPr>
        <p:txBody>
          <a:bodyPr>
            <a:normAutofit fontScale="70000" lnSpcReduction="20000"/>
          </a:bodyPr>
          <a:lstStyle/>
          <a:p>
            <a:pPr marL="0" indent="0" defTabSz="881390">
              <a:buNone/>
              <a:defRPr/>
            </a:pPr>
            <a:r>
              <a:rPr lang="en-US" sz="4200" b="1" dirty="0"/>
              <a:t>   Approved Criteria</a:t>
            </a:r>
          </a:p>
          <a:p>
            <a:pPr marL="285750" indent="-285750" defTabSz="881390">
              <a:lnSpc>
                <a:spcPct val="120000"/>
              </a:lnSpc>
              <a:defRPr/>
            </a:pPr>
            <a:r>
              <a:rPr lang="en-US" sz="3800" dirty="0"/>
              <a:t>One dozen chicken eggs of different sizes and grades</a:t>
            </a:r>
          </a:p>
          <a:p>
            <a:pPr marL="742950" lvl="1" indent="-285750" defTabSz="881390">
              <a:lnSpc>
                <a:spcPct val="120000"/>
              </a:lnSpc>
              <a:buFont typeface="Courier New" panose="02070309020205020404" pitchFamily="49" charset="0"/>
              <a:buChar char="o"/>
              <a:defRPr/>
            </a:pPr>
            <a:r>
              <a:rPr lang="en-US" sz="3300" dirty="0"/>
              <a:t>Brown eggs</a:t>
            </a:r>
          </a:p>
          <a:p>
            <a:pPr marL="742950" lvl="1" indent="-285750" defTabSz="881390">
              <a:lnSpc>
                <a:spcPct val="120000"/>
              </a:lnSpc>
              <a:buFont typeface="Courier New" panose="02070309020205020404" pitchFamily="49" charset="0"/>
              <a:buChar char="o"/>
              <a:defRPr/>
            </a:pPr>
            <a:r>
              <a:rPr lang="en-US" sz="3300" dirty="0"/>
              <a:t>Specialty eggs such as low-cholesterol, cage free, stress-free, free-range, vitamin enriched, antibiotic-free, vegetarian-fed-hen, no-growth-hormones</a:t>
            </a:r>
            <a:r>
              <a:rPr lang="en-US" sz="2800" dirty="0"/>
              <a:t>, </a:t>
            </a:r>
            <a:r>
              <a:rPr lang="en-US" sz="3400" dirty="0"/>
              <a:t>fertile or organic eggs</a:t>
            </a:r>
          </a:p>
          <a:p>
            <a:pPr marL="82296" indent="0">
              <a:buNone/>
            </a:pPr>
            <a:endParaRPr lang="en-US" sz="2400" dirty="0"/>
          </a:p>
        </p:txBody>
      </p:sp>
      <p:sp>
        <p:nvSpPr>
          <p:cNvPr id="8" name="TextBox 7">
            <a:extLst>
              <a:ext uri="{FF2B5EF4-FFF2-40B4-BE49-F238E27FC236}">
                <a16:creationId xmlns:a16="http://schemas.microsoft.com/office/drawing/2014/main" id="{F7BEB63C-8F9C-431B-81B9-EA58CF123E3A}"/>
              </a:ext>
            </a:extLst>
          </p:cNvPr>
          <p:cNvSpPr txBox="1"/>
          <p:nvPr/>
        </p:nvSpPr>
        <p:spPr bwMode="auto">
          <a:xfrm>
            <a:off x="3152058" y="4704031"/>
            <a:ext cx="2411480"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5" name="Rectangle 4">
            <a:extLst>
              <a:ext uri="{FF2B5EF4-FFF2-40B4-BE49-F238E27FC236}">
                <a16:creationId xmlns:a16="http://schemas.microsoft.com/office/drawing/2014/main" id="{78F17B5B-9637-41EF-B9AF-9A411928E3A2}"/>
              </a:ext>
            </a:extLst>
          </p:cNvPr>
          <p:cNvSpPr/>
          <p:nvPr/>
        </p:nvSpPr>
        <p:spPr>
          <a:xfrm>
            <a:off x="5611797" y="4655263"/>
            <a:ext cx="1814471" cy="430887"/>
          </a:xfrm>
          <a:prstGeom prst="rect">
            <a:avLst/>
          </a:prstGeom>
        </p:spPr>
        <p:txBody>
          <a:bodyPr wrap="none">
            <a:spAutoFit/>
          </a:bodyPr>
          <a:lstStyle/>
          <a:p>
            <a:r>
              <a:rPr lang="en-US" sz="2200" b="1" dirty="0">
                <a:solidFill>
                  <a:schemeClr val="tx1">
                    <a:lumMod val="50000"/>
                    <a:lumOff val="50000"/>
                  </a:schemeClr>
                </a:solidFill>
                <a:latin typeface="+mj-lt"/>
              </a:rPr>
              <a:t>DOZ = 1 Dozen</a:t>
            </a:r>
          </a:p>
        </p:txBody>
      </p:sp>
      <p:pic>
        <p:nvPicPr>
          <p:cNvPr id="18" name="Picture 17">
            <a:extLst>
              <a:ext uri="{FF2B5EF4-FFF2-40B4-BE49-F238E27FC236}">
                <a16:creationId xmlns:a16="http://schemas.microsoft.com/office/drawing/2014/main" id="{08077DE5-90B3-4486-A307-21F4A54262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8186" y="4497883"/>
            <a:ext cx="835619" cy="700608"/>
          </a:xfrm>
          <a:prstGeom prst="rect">
            <a:avLst/>
          </a:prstGeom>
        </p:spPr>
      </p:pic>
      <p:pic>
        <p:nvPicPr>
          <p:cNvPr id="12" name="Picture 11">
            <a:extLst>
              <a:ext uri="{FF2B5EF4-FFF2-40B4-BE49-F238E27FC236}">
                <a16:creationId xmlns:a16="http://schemas.microsoft.com/office/drawing/2014/main" id="{C6197A59-7673-4706-B055-8513212A78F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455202" y="1524000"/>
            <a:ext cx="1984198" cy="414378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CDE51AE5-9EE7-4653-8E52-E752EA0F11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0574" y="1182197"/>
            <a:ext cx="418226" cy="424650"/>
          </a:xfrm>
          <a:prstGeom prst="rect">
            <a:avLst/>
          </a:prstGeom>
        </p:spPr>
      </p:pic>
    </p:spTree>
    <p:custDataLst>
      <p:tags r:id="rId1"/>
    </p:custDataLst>
    <p:extLst>
      <p:ext uri="{BB962C8B-B14F-4D97-AF65-F5344CB8AC3E}">
        <p14:creationId xmlns:p14="http://schemas.microsoft.com/office/powerpoint/2010/main" val="220208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B94051F7-3F16-4E6D-8C67-7B767DF23F86}"/>
              </a:ext>
            </a:extLst>
          </p:cNvPr>
          <p:cNvSpPr>
            <a:spLocks noGrp="1" noChangeArrowheads="1"/>
          </p:cNvSpPr>
          <p:nvPr>
            <p:ph type="title"/>
          </p:nvPr>
        </p:nvSpPr>
        <p:spPr>
          <a:xfrm>
            <a:off x="2526558" y="473588"/>
            <a:ext cx="1980878" cy="1356360"/>
          </a:xfrm>
        </p:spPr>
        <p:txBody>
          <a:bodyPr>
            <a:noAutofit/>
          </a:bodyPr>
          <a:lstStyle/>
          <a:p>
            <a:pPr eaLnBrk="1" hangingPunct="1"/>
            <a:r>
              <a:rPr lang="en-US" sz="6000" b="1" dirty="0">
                <a:solidFill>
                  <a:schemeClr val="tx1"/>
                </a:solidFill>
              </a:rPr>
              <a:t>Eggs</a:t>
            </a:r>
          </a:p>
        </p:txBody>
      </p:sp>
      <p:sp>
        <p:nvSpPr>
          <p:cNvPr id="11268" name="Rectangle 4"/>
          <p:cNvSpPr>
            <a:spLocks noGrp="1" noChangeArrowheads="1"/>
          </p:cNvSpPr>
          <p:nvPr>
            <p:ph idx="1"/>
          </p:nvPr>
        </p:nvSpPr>
        <p:spPr>
          <a:xfrm>
            <a:off x="1776323" y="1829948"/>
            <a:ext cx="9332256" cy="4799452"/>
          </a:xfrm>
        </p:spPr>
        <p:txBody>
          <a:bodyPr>
            <a:normAutofit lnSpcReduction="10000"/>
          </a:bodyPr>
          <a:lstStyle/>
          <a:p>
            <a:pPr eaLnBrk="1" hangingPunct="1">
              <a:buFont typeface="Arial" panose="020B0604020202020204" pitchFamily="34" charset="0"/>
              <a:buChar char="•"/>
            </a:pPr>
            <a:r>
              <a:rPr lang="en-US" sz="3200" dirty="0"/>
              <a:t>Required package size…</a:t>
            </a:r>
          </a:p>
          <a:p>
            <a:pPr marL="205740" lvl="1" indent="0">
              <a:buNone/>
            </a:pPr>
            <a:r>
              <a:rPr lang="en-US" sz="3200" b="1" dirty="0">
                <a:solidFill>
                  <a:schemeClr val="accent4"/>
                </a:solidFill>
              </a:rPr>
              <a:t>		One (1) </a:t>
            </a:r>
            <a:r>
              <a:rPr lang="en-US" sz="3200" dirty="0"/>
              <a:t>dozen </a:t>
            </a:r>
          </a:p>
          <a:p>
            <a:pPr lvl="1"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Quantity required…</a:t>
            </a:r>
          </a:p>
          <a:p>
            <a:pPr marL="205740" lvl="1" indent="0">
              <a:buNone/>
            </a:pPr>
            <a:r>
              <a:rPr lang="en-US" sz="3200" b="1" dirty="0">
                <a:solidFill>
                  <a:schemeClr val="accent4"/>
                </a:solidFill>
              </a:rPr>
              <a:t>		Two (2) </a:t>
            </a:r>
            <a:r>
              <a:rPr lang="en-US" sz="3200" dirty="0"/>
              <a:t>packages</a:t>
            </a:r>
          </a:p>
          <a:p>
            <a:pPr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Must be Grade A and large size</a:t>
            </a:r>
          </a:p>
          <a:p>
            <a:pPr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White eggs only</a:t>
            </a:r>
          </a:p>
        </p:txBody>
      </p:sp>
      <p:sp>
        <p:nvSpPr>
          <p:cNvPr id="11267" name="Rectangle 3"/>
          <p:cNvSpPr>
            <a:spLocks noChangeArrowheads="1"/>
          </p:cNvSpPr>
          <p:nvPr/>
        </p:nvSpPr>
        <p:spPr bwMode="auto">
          <a:xfrm>
            <a:off x="2289551" y="1447800"/>
            <a:ext cx="8305800" cy="5257800"/>
          </a:xfrm>
          <a:prstGeom prst="rect">
            <a:avLst/>
          </a:prstGeom>
          <a:noFill/>
          <a:ln w="9525">
            <a:noFill/>
            <a:miter lim="800000"/>
            <a:headEnd/>
            <a:tailEnd/>
          </a:ln>
        </p:spPr>
        <p:txBody>
          <a:bodyPr/>
          <a:lstStyle/>
          <a:p>
            <a:pPr marL="342900" indent="-342900">
              <a:spcBef>
                <a:spcPct val="20000"/>
              </a:spcBef>
              <a:buClr>
                <a:srgbClr val="96DE0A"/>
              </a:buClr>
              <a:buFontTx/>
              <a:buChar char="•"/>
            </a:pPr>
            <a:endParaRPr lang="en-US" sz="2800" dirty="0">
              <a:solidFill>
                <a:prstClr val="black"/>
              </a:solidFill>
              <a:latin typeface="Tahoma" pitchFamily="34" charset="0"/>
            </a:endParaRPr>
          </a:p>
          <a:p>
            <a:pPr marL="342900" indent="-342900">
              <a:spcBef>
                <a:spcPct val="20000"/>
              </a:spcBef>
              <a:buClr>
                <a:srgbClr val="96DE0A"/>
              </a:buClr>
              <a:buFontTx/>
              <a:buChar char="•"/>
            </a:pPr>
            <a:endParaRPr lang="en-US" sz="2800" dirty="0">
              <a:solidFill>
                <a:prstClr val="black"/>
              </a:solidFill>
              <a:latin typeface="Tahoma" pitchFamily="34" charset="0"/>
            </a:endParaRPr>
          </a:p>
        </p:txBody>
      </p:sp>
      <p:pic>
        <p:nvPicPr>
          <p:cNvPr id="2" name="Picture 1">
            <a:extLst>
              <a:ext uri="{FF2B5EF4-FFF2-40B4-BE49-F238E27FC236}">
                <a16:creationId xmlns:a16="http://schemas.microsoft.com/office/drawing/2014/main" id="{0AB56B8E-9A18-49AC-9F31-0119C9B0AFA9}"/>
              </a:ext>
            </a:extLst>
          </p:cNvPr>
          <p:cNvPicPr>
            <a:picLocks noChangeAspect="1"/>
          </p:cNvPicPr>
          <p:nvPr/>
        </p:nvPicPr>
        <p:blipFill>
          <a:blip r:embed="rId4"/>
          <a:stretch>
            <a:fillRect/>
          </a:stretch>
        </p:blipFill>
        <p:spPr>
          <a:xfrm>
            <a:off x="7848600" y="976884"/>
            <a:ext cx="1816842" cy="1078622"/>
          </a:xfrm>
          <a:prstGeom prst="rect">
            <a:avLst/>
          </a:prstGeom>
        </p:spPr>
      </p:pic>
      <p:pic>
        <p:nvPicPr>
          <p:cNvPr id="15" name="Picture 14">
            <a:extLst>
              <a:ext uri="{FF2B5EF4-FFF2-40B4-BE49-F238E27FC236}">
                <a16:creationId xmlns:a16="http://schemas.microsoft.com/office/drawing/2014/main" id="{FABCFF4A-9244-46AE-9C57-ACC3C2A88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8424" y="772285"/>
            <a:ext cx="1203698" cy="1222864"/>
          </a:xfrm>
          <a:prstGeom prst="rect">
            <a:avLst/>
          </a:prstGeom>
        </p:spPr>
      </p:pic>
    </p:spTree>
    <p:custDataLst>
      <p:tags r:id="rId1"/>
    </p:custDataLst>
    <p:extLst>
      <p:ext uri="{BB962C8B-B14F-4D97-AF65-F5344CB8AC3E}">
        <p14:creationId xmlns:p14="http://schemas.microsoft.com/office/powerpoint/2010/main" val="373248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FC0AC40-6915-42E0-AE11-A20609508620}"/>
              </a:ext>
            </a:extLst>
          </p:cNvPr>
          <p:cNvSpPr>
            <a:spLocks noGrp="1" noChangeArrowheads="1"/>
          </p:cNvSpPr>
          <p:nvPr>
            <p:ph type="title"/>
          </p:nvPr>
        </p:nvSpPr>
        <p:spPr>
          <a:xfrm>
            <a:off x="1811899" y="306446"/>
            <a:ext cx="7332101" cy="1356360"/>
          </a:xfrm>
        </p:spPr>
        <p:txBody>
          <a:bodyPr vert="horz" lIns="0" tIns="45720" rIns="91440" bIns="45720" rtlCol="0" anchor="t">
            <a:noAutofit/>
          </a:bodyPr>
          <a:lstStyle/>
          <a:p>
            <a:pPr eaLnBrk="1" hangingPunct="1"/>
            <a:r>
              <a:rPr lang="en-US" sz="6000" b="1" dirty="0">
                <a:solidFill>
                  <a:schemeClr val="tx1"/>
                </a:solidFill>
              </a:rPr>
              <a:t>Beans, Peas, and Lentils</a:t>
            </a:r>
          </a:p>
        </p:txBody>
      </p:sp>
      <p:sp>
        <p:nvSpPr>
          <p:cNvPr id="28675" name="Rectangle 3"/>
          <p:cNvSpPr>
            <a:spLocks noGrp="1" noChangeArrowheads="1"/>
          </p:cNvSpPr>
          <p:nvPr>
            <p:ph idx="1"/>
          </p:nvPr>
        </p:nvSpPr>
        <p:spPr>
          <a:xfrm>
            <a:off x="2461005" y="1371600"/>
            <a:ext cx="5604678" cy="4191003"/>
          </a:xfrm>
        </p:spPr>
        <p:txBody>
          <a:bodyPr>
            <a:normAutofit fontScale="92500" lnSpcReduction="10000"/>
          </a:bodyPr>
          <a:lstStyle/>
          <a:p>
            <a:pPr marL="34290" indent="0">
              <a:buNone/>
            </a:pPr>
            <a:r>
              <a:rPr lang="en-US" sz="3500" dirty="0"/>
              <a:t>Dry</a:t>
            </a:r>
          </a:p>
          <a:p>
            <a:pPr lvl="1" eaLnBrk="1" hangingPunct="1">
              <a:buFont typeface="Arial" panose="020B0604020202020204" pitchFamily="34" charset="0"/>
              <a:buChar char="•"/>
            </a:pPr>
            <a:r>
              <a:rPr lang="en-US" sz="3000" dirty="0"/>
              <a:t>(Any type) plain, unseasoned mature, regular or organic</a:t>
            </a:r>
          </a:p>
          <a:p>
            <a:pPr lvl="1" eaLnBrk="1" hangingPunct="1">
              <a:buFont typeface="Arial" panose="020B0604020202020204" pitchFamily="34" charset="0"/>
              <a:buChar char="•"/>
            </a:pPr>
            <a:r>
              <a:rPr lang="en-US" sz="3000" dirty="0"/>
              <a:t>16-ounce bag or box</a:t>
            </a:r>
          </a:p>
          <a:p>
            <a:pPr marL="402336" lvl="1" indent="0">
              <a:buNone/>
            </a:pPr>
            <a:endParaRPr lang="en-US" sz="3000" dirty="0"/>
          </a:p>
          <a:p>
            <a:pPr marL="34290" indent="0">
              <a:buNone/>
            </a:pPr>
            <a:r>
              <a:rPr lang="en-US" sz="3500" dirty="0"/>
              <a:t>Canned</a:t>
            </a:r>
          </a:p>
          <a:p>
            <a:pPr lvl="1" eaLnBrk="1" hangingPunct="1">
              <a:buFont typeface="Arial" panose="020B0604020202020204" pitchFamily="34" charset="0"/>
              <a:buChar char="•"/>
            </a:pPr>
            <a:r>
              <a:rPr lang="en-US" sz="3000" dirty="0"/>
              <a:t>(Any type) plain, unseasoned mature, regular or organic</a:t>
            </a:r>
          </a:p>
          <a:p>
            <a:pPr lvl="1" eaLnBrk="1" hangingPunct="1">
              <a:buFont typeface="Arial" panose="020B0604020202020204" pitchFamily="34" charset="0"/>
              <a:buChar char="•"/>
            </a:pPr>
            <a:r>
              <a:rPr lang="en-US" sz="3000" dirty="0"/>
              <a:t>Low sodium </a:t>
            </a:r>
          </a:p>
          <a:p>
            <a:pPr lvl="1" eaLnBrk="1" hangingPunct="1">
              <a:buFont typeface="Arial" panose="020B0604020202020204" pitchFamily="34" charset="0"/>
              <a:buChar char="•"/>
            </a:pPr>
            <a:r>
              <a:rPr lang="en-US" sz="3000" dirty="0"/>
              <a:t>15 to 16-ounce can</a:t>
            </a:r>
          </a:p>
          <a:p>
            <a:pPr lvl="1" eaLnBrk="1" hangingPunct="1">
              <a:buFont typeface="Arial" panose="020B0604020202020204" pitchFamily="34" charset="0"/>
              <a:buChar char="•"/>
            </a:pPr>
            <a:endParaRPr lang="en-US" dirty="0"/>
          </a:p>
          <a:p>
            <a:pPr marL="338359" lvl="1" indent="0">
              <a:buNone/>
            </a:pPr>
            <a:endParaRPr lang="en-US" dirty="0"/>
          </a:p>
        </p:txBody>
      </p:sp>
      <p:pic>
        <p:nvPicPr>
          <p:cNvPr id="11268" name="Picture 4" descr="C:\Users\TonyaNicholson\Pictures\Vegetables on Wooden Spoon on white background_ Fotolia_77226525_Subscription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689" y="5404844"/>
            <a:ext cx="3143250" cy="12299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0C53E60-AF0C-453F-A4D6-7DA2F497D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455198" y="1615440"/>
            <a:ext cx="1993602" cy="409956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25DCE31B-71CD-42CA-A033-56C1490D8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1899" y="1450481"/>
            <a:ext cx="418226" cy="424650"/>
          </a:xfrm>
          <a:prstGeom prst="rect">
            <a:avLst/>
          </a:prstGeom>
        </p:spPr>
      </p:pic>
      <p:pic>
        <p:nvPicPr>
          <p:cNvPr id="10" name="Picture 9">
            <a:extLst>
              <a:ext uri="{FF2B5EF4-FFF2-40B4-BE49-F238E27FC236}">
                <a16:creationId xmlns:a16="http://schemas.microsoft.com/office/drawing/2014/main" id="{ADB448A9-D802-487D-B0B0-9E3347CB78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039" y="3393688"/>
            <a:ext cx="418226" cy="424650"/>
          </a:xfrm>
          <a:prstGeom prst="rect">
            <a:avLst/>
          </a:prstGeom>
        </p:spPr>
      </p:pic>
    </p:spTree>
    <p:custDataLst>
      <p:tags r:id="rId1"/>
    </p:custDataLst>
    <p:extLst>
      <p:ext uri="{BB962C8B-B14F-4D97-AF65-F5344CB8AC3E}">
        <p14:creationId xmlns:p14="http://schemas.microsoft.com/office/powerpoint/2010/main" val="203491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624C79B2-48ED-4295-A851-0983CA9D2B14}"/>
              </a:ext>
            </a:extLst>
          </p:cNvPr>
          <p:cNvSpPr>
            <a:spLocks noGrp="1" noChangeArrowheads="1"/>
          </p:cNvSpPr>
          <p:nvPr>
            <p:ph type="title"/>
          </p:nvPr>
        </p:nvSpPr>
        <p:spPr>
          <a:xfrm>
            <a:off x="1776253" y="473989"/>
            <a:ext cx="7137655" cy="1356360"/>
          </a:xfrm>
        </p:spPr>
        <p:txBody>
          <a:bodyPr vert="horz" lIns="0" tIns="45720" rIns="91440" bIns="45720" rtlCol="0" anchor="t">
            <a:normAutofit/>
          </a:bodyPr>
          <a:lstStyle/>
          <a:p>
            <a:pPr eaLnBrk="1" hangingPunct="1"/>
            <a:r>
              <a:rPr lang="en-US" sz="5500" b="1" dirty="0">
                <a:solidFill>
                  <a:schemeClr val="tx1"/>
                </a:solidFill>
              </a:rPr>
              <a:t>Beans, Peas, and Lentils</a:t>
            </a:r>
          </a:p>
        </p:txBody>
      </p:sp>
      <p:sp>
        <p:nvSpPr>
          <p:cNvPr id="5" name="Text Placeholder 4">
            <a:extLst>
              <a:ext uri="{FF2B5EF4-FFF2-40B4-BE49-F238E27FC236}">
                <a16:creationId xmlns:a16="http://schemas.microsoft.com/office/drawing/2014/main" id="{2979ADB0-F1D1-4859-98A4-51F4C6840738}"/>
              </a:ext>
            </a:extLst>
          </p:cNvPr>
          <p:cNvSpPr>
            <a:spLocks noGrp="1"/>
          </p:cNvSpPr>
          <p:nvPr>
            <p:ph type="body" idx="1"/>
          </p:nvPr>
        </p:nvSpPr>
        <p:spPr>
          <a:xfrm>
            <a:off x="4014636" y="1462121"/>
            <a:ext cx="3162056" cy="576262"/>
          </a:xfrm>
        </p:spPr>
        <p:txBody>
          <a:bodyPr/>
          <a:lstStyle/>
          <a:p>
            <a:r>
              <a:rPr lang="en-US" sz="2800" dirty="0"/>
              <a:t>		</a:t>
            </a:r>
          </a:p>
        </p:txBody>
      </p:sp>
      <p:sp>
        <p:nvSpPr>
          <p:cNvPr id="6" name="Content Placeholder 5">
            <a:extLst>
              <a:ext uri="{FF2B5EF4-FFF2-40B4-BE49-F238E27FC236}">
                <a16:creationId xmlns:a16="http://schemas.microsoft.com/office/drawing/2014/main" id="{BA422556-AAD9-4313-B7C7-C0C23D97C86E}"/>
              </a:ext>
            </a:extLst>
          </p:cNvPr>
          <p:cNvSpPr>
            <a:spLocks noGrp="1"/>
          </p:cNvSpPr>
          <p:nvPr>
            <p:ph sz="half" idx="2"/>
          </p:nvPr>
        </p:nvSpPr>
        <p:spPr>
          <a:xfrm>
            <a:off x="1885342" y="2369004"/>
            <a:ext cx="3261760" cy="4107996"/>
          </a:xfrm>
          <a:ln>
            <a:noFill/>
          </a:ln>
        </p:spPr>
        <p:txBody>
          <a:bodyPr>
            <a:normAutofit/>
          </a:bodyPr>
          <a:lstStyle/>
          <a:p>
            <a:pPr marL="0" indent="0">
              <a:buNone/>
            </a:pPr>
            <a:r>
              <a:rPr lang="en-US" sz="3200" b="1" dirty="0">
                <a:latin typeface="+mj-lt"/>
              </a:rPr>
              <a:t>Mature</a:t>
            </a:r>
          </a:p>
          <a:p>
            <a:pPr>
              <a:buFont typeface="Arial" panose="020B0604020202020204" pitchFamily="34" charset="0"/>
              <a:buChar char="•"/>
            </a:pPr>
            <a:r>
              <a:rPr lang="en-US" sz="2800" dirty="0">
                <a:latin typeface="+mj-lt"/>
              </a:rPr>
              <a:t>Black Beans</a:t>
            </a:r>
          </a:p>
          <a:p>
            <a:pPr>
              <a:buFont typeface="Arial" panose="020B0604020202020204" pitchFamily="34" charset="0"/>
              <a:buChar char="•"/>
            </a:pPr>
            <a:r>
              <a:rPr lang="en-US" sz="2800" dirty="0">
                <a:latin typeface="+mj-lt"/>
              </a:rPr>
              <a:t>Butter Beans</a:t>
            </a:r>
          </a:p>
          <a:p>
            <a:pPr>
              <a:buFont typeface="Arial" panose="020B0604020202020204" pitchFamily="34" charset="0"/>
              <a:buChar char="•"/>
            </a:pPr>
            <a:r>
              <a:rPr lang="en-US" sz="2800" dirty="0">
                <a:latin typeface="+mj-lt"/>
              </a:rPr>
              <a:t>Lima Beans</a:t>
            </a:r>
          </a:p>
          <a:p>
            <a:pPr>
              <a:buFont typeface="Arial" panose="020B0604020202020204" pitchFamily="34" charset="0"/>
              <a:buChar char="•"/>
            </a:pPr>
            <a:r>
              <a:rPr lang="en-US" sz="2800" dirty="0">
                <a:latin typeface="+mj-lt"/>
              </a:rPr>
              <a:t>Garbanzo Beans</a:t>
            </a:r>
          </a:p>
          <a:p>
            <a:pPr>
              <a:buFont typeface="Arial" panose="020B0604020202020204" pitchFamily="34" charset="0"/>
              <a:buChar char="•"/>
            </a:pPr>
            <a:r>
              <a:rPr lang="en-US" sz="2800" dirty="0">
                <a:latin typeface="+mj-lt"/>
              </a:rPr>
              <a:t>Soybeans</a:t>
            </a:r>
          </a:p>
          <a:p>
            <a:pPr>
              <a:buFont typeface="Arial" panose="020B0604020202020204" pitchFamily="34" charset="0"/>
              <a:buChar char="•"/>
            </a:pPr>
            <a:r>
              <a:rPr lang="en-US" sz="2800" dirty="0">
                <a:latin typeface="+mj-lt"/>
              </a:rPr>
              <a:t>Lentils</a:t>
            </a:r>
          </a:p>
          <a:p>
            <a:pPr>
              <a:buFont typeface="Arial" panose="020B0604020202020204" pitchFamily="34" charset="0"/>
              <a:buChar char="•"/>
            </a:pPr>
            <a:r>
              <a:rPr lang="en-US" sz="2800" dirty="0">
                <a:latin typeface="+mj-lt"/>
              </a:rPr>
              <a:t>Split Peas</a:t>
            </a:r>
            <a:endParaRPr lang="en-US" sz="3200" dirty="0">
              <a:latin typeface="+mj-lt"/>
            </a:endParaRPr>
          </a:p>
        </p:txBody>
      </p:sp>
      <p:sp>
        <p:nvSpPr>
          <p:cNvPr id="8" name="Content Placeholder 7">
            <a:extLst>
              <a:ext uri="{FF2B5EF4-FFF2-40B4-BE49-F238E27FC236}">
                <a16:creationId xmlns:a16="http://schemas.microsoft.com/office/drawing/2014/main" id="{74C636E5-EE12-4680-871F-4044B6A21771}"/>
              </a:ext>
            </a:extLst>
          </p:cNvPr>
          <p:cNvSpPr>
            <a:spLocks noGrp="1"/>
          </p:cNvSpPr>
          <p:nvPr>
            <p:ph sz="quarter" idx="4"/>
          </p:nvPr>
        </p:nvSpPr>
        <p:spPr>
          <a:xfrm>
            <a:off x="5401270" y="2369006"/>
            <a:ext cx="3261757" cy="4328977"/>
          </a:xfrm>
          <a:ln>
            <a:noFill/>
          </a:ln>
        </p:spPr>
        <p:txBody>
          <a:bodyPr>
            <a:normAutofit/>
          </a:bodyPr>
          <a:lstStyle/>
          <a:p>
            <a:pPr marL="0" indent="0">
              <a:buNone/>
            </a:pPr>
            <a:r>
              <a:rPr lang="en-US" sz="3200" b="1" dirty="0">
                <a:latin typeface="+mj-lt"/>
              </a:rPr>
              <a:t>Vegetable</a:t>
            </a:r>
            <a:r>
              <a:rPr lang="en-US" sz="2800" b="1" dirty="0">
                <a:latin typeface="+mj-lt"/>
              </a:rPr>
              <a:t> </a:t>
            </a:r>
          </a:p>
          <a:p>
            <a:pPr>
              <a:buFont typeface="Arial" panose="020B0604020202020204" pitchFamily="34" charset="0"/>
              <a:buChar char="•"/>
            </a:pPr>
            <a:r>
              <a:rPr lang="en-US" sz="2800" dirty="0">
                <a:latin typeface="+mj-lt"/>
              </a:rPr>
              <a:t>Green Beans</a:t>
            </a:r>
          </a:p>
          <a:p>
            <a:pPr>
              <a:buFont typeface="Arial" panose="020B0604020202020204" pitchFamily="34" charset="0"/>
              <a:buChar char="•"/>
            </a:pPr>
            <a:r>
              <a:rPr lang="en-US" sz="2800" dirty="0">
                <a:latin typeface="+mj-lt"/>
              </a:rPr>
              <a:t>Green Peas</a:t>
            </a:r>
          </a:p>
          <a:p>
            <a:pPr>
              <a:buFont typeface="Arial" panose="020B0604020202020204" pitchFamily="34" charset="0"/>
              <a:buChar char="•"/>
            </a:pPr>
            <a:r>
              <a:rPr lang="en-US" sz="2800" dirty="0">
                <a:latin typeface="+mj-lt"/>
              </a:rPr>
              <a:t>Snap Peas</a:t>
            </a:r>
          </a:p>
          <a:p>
            <a:pPr>
              <a:buFont typeface="Arial" panose="020B0604020202020204" pitchFamily="34" charset="0"/>
              <a:buChar char="•"/>
            </a:pPr>
            <a:r>
              <a:rPr lang="en-US" sz="2800" dirty="0">
                <a:latin typeface="+mj-lt"/>
              </a:rPr>
              <a:t>Snow Peas</a:t>
            </a:r>
          </a:p>
          <a:p>
            <a:pPr>
              <a:buFont typeface="Arial" panose="020B0604020202020204" pitchFamily="34" charset="0"/>
              <a:buChar char="•"/>
            </a:pPr>
            <a:r>
              <a:rPr lang="en-US" sz="2800" dirty="0">
                <a:latin typeface="+mj-lt"/>
              </a:rPr>
              <a:t>Snap Beans</a:t>
            </a:r>
          </a:p>
          <a:p>
            <a:pPr>
              <a:buFont typeface="Arial" panose="020B0604020202020204" pitchFamily="34" charset="0"/>
              <a:buChar char="•"/>
            </a:pPr>
            <a:r>
              <a:rPr lang="en-US" sz="2800" dirty="0">
                <a:latin typeface="+mj-lt"/>
              </a:rPr>
              <a:t>Garden Peas</a:t>
            </a:r>
          </a:p>
          <a:p>
            <a:pPr>
              <a:buFont typeface="Arial" panose="020B0604020202020204" pitchFamily="34" charset="0"/>
              <a:buChar char="•"/>
            </a:pPr>
            <a:r>
              <a:rPr lang="en-US" sz="2800" dirty="0">
                <a:latin typeface="+mj-lt"/>
              </a:rPr>
              <a:t>Wax Beans </a:t>
            </a:r>
          </a:p>
          <a:p>
            <a:pPr marL="0" indent="0">
              <a:buNone/>
            </a:pPr>
            <a:endParaRPr lang="en-US" dirty="0"/>
          </a:p>
        </p:txBody>
      </p:sp>
      <p:sp>
        <p:nvSpPr>
          <p:cNvPr id="9" name="Title 1">
            <a:extLst>
              <a:ext uri="{FF2B5EF4-FFF2-40B4-BE49-F238E27FC236}">
                <a16:creationId xmlns:a16="http://schemas.microsoft.com/office/drawing/2014/main" id="{A479B9C8-20C4-4B0E-B28B-E94B6F6696B7}"/>
              </a:ext>
            </a:extLst>
          </p:cNvPr>
          <p:cNvSpPr txBox="1">
            <a:spLocks/>
          </p:cNvSpPr>
          <p:nvPr/>
        </p:nvSpPr>
        <p:spPr>
          <a:xfrm>
            <a:off x="4506881" y="2061243"/>
            <a:ext cx="838200" cy="74279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VS</a:t>
            </a:r>
          </a:p>
        </p:txBody>
      </p:sp>
      <p:sp>
        <p:nvSpPr>
          <p:cNvPr id="12" name="TextBox 11">
            <a:extLst>
              <a:ext uri="{FF2B5EF4-FFF2-40B4-BE49-F238E27FC236}">
                <a16:creationId xmlns:a16="http://schemas.microsoft.com/office/drawing/2014/main" id="{1EA471B5-53CD-42FE-A3C0-1DD34E61B4DA}"/>
              </a:ext>
            </a:extLst>
          </p:cNvPr>
          <p:cNvSpPr txBox="1"/>
          <p:nvPr/>
        </p:nvSpPr>
        <p:spPr bwMode="auto">
          <a:xfrm>
            <a:off x="1912162" y="1752001"/>
            <a:ext cx="2504094" cy="461665"/>
          </a:xfrm>
          <a:prstGeom prst="rect">
            <a:avLst/>
          </a:prstGeom>
          <a:noFill/>
          <a:ln w="76200" cmpd="sng">
            <a:solidFill>
              <a:schemeClr val="accent1">
                <a:lumMod val="75000"/>
              </a:schemeClr>
            </a:solidFill>
            <a:miter lim="800000"/>
            <a:headEnd/>
            <a:tailEnd/>
          </a:ln>
        </p:spPr>
        <p:txBody>
          <a:bodyPr wrap="square" rtlCol="0">
            <a:spAutoFit/>
          </a:bodyPr>
          <a:lstStyle/>
          <a:p>
            <a:r>
              <a:rPr lang="en-US" sz="2400" dirty="0">
                <a:latin typeface="+mj-lt"/>
              </a:rPr>
              <a:t>Food Benefits</a:t>
            </a:r>
          </a:p>
        </p:txBody>
      </p:sp>
      <p:sp>
        <p:nvSpPr>
          <p:cNvPr id="13" name="TextBox 12">
            <a:extLst>
              <a:ext uri="{FF2B5EF4-FFF2-40B4-BE49-F238E27FC236}">
                <a16:creationId xmlns:a16="http://schemas.microsoft.com/office/drawing/2014/main" id="{F1CA9DF5-74CE-4CB0-9FB4-327EC1CF28EA}"/>
              </a:ext>
            </a:extLst>
          </p:cNvPr>
          <p:cNvSpPr txBox="1"/>
          <p:nvPr/>
        </p:nvSpPr>
        <p:spPr bwMode="auto">
          <a:xfrm>
            <a:off x="5457619" y="1752001"/>
            <a:ext cx="2639870" cy="461665"/>
          </a:xfrm>
          <a:prstGeom prst="rect">
            <a:avLst/>
          </a:prstGeom>
          <a:noFill/>
          <a:ln w="76200" cmpd="sng">
            <a:solidFill>
              <a:schemeClr val="accent1">
                <a:lumMod val="75000"/>
              </a:schemeClr>
            </a:solidFill>
            <a:miter lim="800000"/>
            <a:headEnd/>
            <a:tailEnd/>
          </a:ln>
        </p:spPr>
        <p:txBody>
          <a:bodyPr wrap="square" rtlCol="0">
            <a:spAutoFit/>
          </a:bodyPr>
          <a:lstStyle/>
          <a:p>
            <a:r>
              <a:rPr lang="en-US" sz="2400" dirty="0">
                <a:latin typeface="+mj-lt"/>
              </a:rPr>
              <a:t>Cash-value Benefits</a:t>
            </a:r>
          </a:p>
        </p:txBody>
      </p:sp>
      <p:pic>
        <p:nvPicPr>
          <p:cNvPr id="11" name="Picture 10">
            <a:extLst>
              <a:ext uri="{FF2B5EF4-FFF2-40B4-BE49-F238E27FC236}">
                <a16:creationId xmlns:a16="http://schemas.microsoft.com/office/drawing/2014/main" id="{46702690-A741-4D98-983D-1D00357E48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455202" y="1751998"/>
            <a:ext cx="1851456" cy="3886802"/>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82674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BB01B7FA-2FE6-4D43-8C2A-4A537E0DDAD1}"/>
              </a:ext>
            </a:extLst>
          </p:cNvPr>
          <p:cNvSpPr>
            <a:spLocks noGrp="1" noChangeArrowheads="1"/>
          </p:cNvSpPr>
          <p:nvPr>
            <p:ph type="title"/>
          </p:nvPr>
        </p:nvSpPr>
        <p:spPr>
          <a:xfrm>
            <a:off x="1752599" y="219456"/>
            <a:ext cx="6882410" cy="1356360"/>
          </a:xfrm>
        </p:spPr>
        <p:txBody>
          <a:bodyPr vert="horz" lIns="0" tIns="45720" rIns="91440" bIns="45720" rtlCol="0" anchor="t">
            <a:normAutofit/>
          </a:bodyPr>
          <a:lstStyle/>
          <a:p>
            <a:pPr eaLnBrk="1" hangingPunct="1"/>
            <a:r>
              <a:rPr lang="en-US" sz="5500" b="1" dirty="0">
                <a:solidFill>
                  <a:schemeClr val="tx1"/>
                </a:solidFill>
              </a:rPr>
              <a:t>Beans, Peas, and Lentils</a:t>
            </a:r>
          </a:p>
        </p:txBody>
      </p:sp>
      <p:sp>
        <p:nvSpPr>
          <p:cNvPr id="29700" name="Rectangle 5"/>
          <p:cNvSpPr>
            <a:spLocks noGrp="1" noChangeArrowheads="1"/>
          </p:cNvSpPr>
          <p:nvPr>
            <p:ph idx="1"/>
          </p:nvPr>
        </p:nvSpPr>
        <p:spPr>
          <a:xfrm>
            <a:off x="1752599" y="1587674"/>
            <a:ext cx="7772400" cy="4736926"/>
          </a:xfrm>
        </p:spPr>
        <p:txBody>
          <a:bodyPr>
            <a:normAutofit fontScale="92500" lnSpcReduction="10000"/>
          </a:bodyPr>
          <a:lstStyle/>
          <a:p>
            <a:pPr eaLnBrk="1" hangingPunct="1">
              <a:lnSpc>
                <a:spcPct val="100000"/>
              </a:lnSpc>
              <a:spcBef>
                <a:spcPct val="50000"/>
              </a:spcBef>
              <a:buFont typeface="Arial" panose="020B0604020202020204" pitchFamily="34" charset="0"/>
              <a:buChar char="•"/>
            </a:pPr>
            <a:r>
              <a:rPr lang="en-US" sz="3600" dirty="0"/>
              <a:t>Required package size…</a:t>
            </a:r>
          </a:p>
          <a:p>
            <a:pPr lvl="1" eaLnBrk="1" hangingPunct="1">
              <a:lnSpc>
                <a:spcPct val="100000"/>
              </a:lnSpc>
              <a:spcBef>
                <a:spcPct val="50000"/>
              </a:spcBef>
              <a:buFont typeface="Arial" panose="020B0604020202020204" pitchFamily="34" charset="0"/>
              <a:buChar char="•"/>
            </a:pPr>
            <a:r>
              <a:rPr lang="en-US" sz="3200" b="1" dirty="0">
                <a:solidFill>
                  <a:schemeClr val="accent4"/>
                </a:solidFill>
              </a:rPr>
              <a:t>one (1) </a:t>
            </a:r>
            <a:r>
              <a:rPr lang="en-US" sz="3200" dirty="0"/>
              <a:t>pound </a:t>
            </a:r>
          </a:p>
          <a:p>
            <a:pPr eaLnBrk="1" hangingPunct="1">
              <a:lnSpc>
                <a:spcPct val="100000"/>
              </a:lnSpc>
              <a:spcBef>
                <a:spcPct val="50000"/>
              </a:spcBef>
              <a:buFont typeface="Arial" panose="020B0604020202020204" pitchFamily="34" charset="0"/>
              <a:buChar char="•"/>
            </a:pPr>
            <a:r>
              <a:rPr lang="en-US" sz="3600" dirty="0"/>
              <a:t>Quantity required…</a:t>
            </a:r>
          </a:p>
          <a:p>
            <a:pPr lvl="1" eaLnBrk="1" hangingPunct="1">
              <a:lnSpc>
                <a:spcPct val="100000"/>
              </a:lnSpc>
              <a:spcBef>
                <a:spcPct val="50000"/>
              </a:spcBef>
              <a:buFont typeface="Arial" panose="020B0604020202020204" pitchFamily="34" charset="0"/>
              <a:buChar char="•"/>
            </a:pPr>
            <a:r>
              <a:rPr lang="en-US" sz="3200" b="1" dirty="0">
                <a:solidFill>
                  <a:schemeClr val="accent4"/>
                </a:solidFill>
              </a:rPr>
              <a:t>two (2) </a:t>
            </a:r>
            <a:r>
              <a:rPr lang="en-US" sz="3200" dirty="0"/>
              <a:t>packages of dry</a:t>
            </a:r>
          </a:p>
          <a:p>
            <a:pPr eaLnBrk="1" hangingPunct="1">
              <a:lnSpc>
                <a:spcPct val="100000"/>
              </a:lnSpc>
              <a:spcBef>
                <a:spcPct val="50000"/>
              </a:spcBef>
              <a:buFont typeface="Arial" panose="020B0604020202020204" pitchFamily="34" charset="0"/>
              <a:buChar char="•"/>
            </a:pPr>
            <a:r>
              <a:rPr lang="en-US" sz="3600" dirty="0"/>
              <a:t>Only </a:t>
            </a:r>
            <a:r>
              <a:rPr lang="en-US" sz="3600" b="1" dirty="0">
                <a:solidFill>
                  <a:schemeClr val="accent4"/>
                </a:solidFill>
              </a:rPr>
              <a:t>one (1) </a:t>
            </a:r>
            <a:r>
              <a:rPr lang="en-US" sz="3600" dirty="0"/>
              <a:t>approved type required</a:t>
            </a:r>
          </a:p>
          <a:p>
            <a:pPr marL="34290" indent="0">
              <a:lnSpc>
                <a:spcPct val="100000"/>
              </a:lnSpc>
              <a:spcBef>
                <a:spcPct val="40000"/>
              </a:spcBef>
              <a:buNone/>
            </a:pPr>
            <a:endParaRPr lang="en-US" sz="3600" dirty="0">
              <a:solidFill>
                <a:schemeClr val="accent1">
                  <a:lumMod val="75000"/>
                </a:schemeClr>
              </a:solidFill>
            </a:endParaRPr>
          </a:p>
          <a:p>
            <a:pPr marL="34290" indent="0">
              <a:lnSpc>
                <a:spcPct val="100000"/>
              </a:lnSpc>
              <a:spcBef>
                <a:spcPct val="40000"/>
              </a:spcBef>
              <a:buNone/>
            </a:pPr>
            <a:r>
              <a:rPr lang="en-US" sz="3200" dirty="0">
                <a:solidFill>
                  <a:schemeClr val="accent1">
                    <a:lumMod val="75000"/>
                  </a:schemeClr>
                </a:solidFill>
              </a:rPr>
              <a:t>Canned beans, peas, lentils = NOT REQUIRED</a:t>
            </a:r>
            <a:endParaRPr lang="en-US" dirty="0">
              <a:solidFill>
                <a:schemeClr val="accent1">
                  <a:lumMod val="75000"/>
                </a:schemeClr>
              </a:solidFill>
            </a:endParaRPr>
          </a:p>
        </p:txBody>
      </p:sp>
      <p:sp>
        <p:nvSpPr>
          <p:cNvPr id="29699" name="Rectangle 3"/>
          <p:cNvSpPr>
            <a:spLocks noChangeArrowheads="1"/>
          </p:cNvSpPr>
          <p:nvPr/>
        </p:nvSpPr>
        <p:spPr bwMode="auto">
          <a:xfrm>
            <a:off x="4614028" y="1592583"/>
            <a:ext cx="8229600" cy="4525963"/>
          </a:xfrm>
          <a:prstGeom prst="rect">
            <a:avLst/>
          </a:prstGeom>
          <a:noFill/>
          <a:ln w="9525">
            <a:noFill/>
            <a:miter lim="800000"/>
            <a:headEnd/>
            <a:tailEnd/>
          </a:ln>
        </p:spPr>
        <p:txBody>
          <a:bodyPr/>
          <a:lstStyle/>
          <a:p>
            <a:pPr marL="342900" indent="-342900">
              <a:spcBef>
                <a:spcPct val="20000"/>
              </a:spcBef>
              <a:buClr>
                <a:srgbClr val="96DE0A"/>
              </a:buClr>
              <a:buFontTx/>
              <a:buChar char="•"/>
            </a:pPr>
            <a:endParaRPr lang="en-US" sz="2800" dirty="0">
              <a:solidFill>
                <a:prstClr val="black"/>
              </a:solidFill>
              <a:latin typeface="Tahoma" pitchFamily="34" charset="0"/>
            </a:endParaRPr>
          </a:p>
        </p:txBody>
      </p:sp>
      <p:pic>
        <p:nvPicPr>
          <p:cNvPr id="2" name="Picture 1">
            <a:extLst>
              <a:ext uri="{FF2B5EF4-FFF2-40B4-BE49-F238E27FC236}">
                <a16:creationId xmlns:a16="http://schemas.microsoft.com/office/drawing/2014/main" id="{5D441584-6369-46E4-B83F-463476FA2A5C}"/>
              </a:ext>
            </a:extLst>
          </p:cNvPr>
          <p:cNvPicPr>
            <a:picLocks noChangeAspect="1"/>
          </p:cNvPicPr>
          <p:nvPr/>
        </p:nvPicPr>
        <p:blipFill>
          <a:blip r:embed="rId4"/>
          <a:stretch>
            <a:fillRect/>
          </a:stretch>
        </p:blipFill>
        <p:spPr>
          <a:xfrm>
            <a:off x="8141445" y="1309821"/>
            <a:ext cx="1691932" cy="1004466"/>
          </a:xfrm>
          <a:prstGeom prst="rect">
            <a:avLst/>
          </a:prstGeom>
        </p:spPr>
      </p:pic>
      <p:pic>
        <p:nvPicPr>
          <p:cNvPr id="15" name="Picture 14">
            <a:extLst>
              <a:ext uri="{FF2B5EF4-FFF2-40B4-BE49-F238E27FC236}">
                <a16:creationId xmlns:a16="http://schemas.microsoft.com/office/drawing/2014/main" id="{F328360F-4F4D-4D58-89BE-EDE969ED1B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3" y="1356680"/>
            <a:ext cx="807997" cy="820862"/>
          </a:xfrm>
          <a:prstGeom prst="rect">
            <a:avLst/>
          </a:prstGeom>
        </p:spPr>
      </p:pic>
    </p:spTree>
    <p:custDataLst>
      <p:tags r:id="rId1"/>
    </p:custDataLst>
    <p:extLst>
      <p:ext uri="{BB962C8B-B14F-4D97-AF65-F5344CB8AC3E}">
        <p14:creationId xmlns:p14="http://schemas.microsoft.com/office/powerpoint/2010/main" val="98314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TonyaNicholson\Pictures\An open Jar of Peanut Butter with Spoon_Fotolia_40556509_Subscription_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4683504"/>
            <a:ext cx="1295400" cy="17828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E9323232-614F-498F-91A5-74C0F4C6B941}"/>
              </a:ext>
            </a:extLst>
          </p:cNvPr>
          <p:cNvSpPr>
            <a:spLocks noGrp="1" noChangeArrowheads="1"/>
          </p:cNvSpPr>
          <p:nvPr>
            <p:ph type="title"/>
          </p:nvPr>
        </p:nvSpPr>
        <p:spPr>
          <a:xfrm>
            <a:off x="2209800" y="391668"/>
            <a:ext cx="5301996" cy="1356360"/>
          </a:xfrm>
        </p:spPr>
        <p:txBody>
          <a:bodyPr vert="horz" lIns="0" tIns="45720" rIns="91440" bIns="45720" rtlCol="0" anchor="t">
            <a:normAutofit/>
          </a:bodyPr>
          <a:lstStyle/>
          <a:p>
            <a:pPr eaLnBrk="1" hangingPunct="1"/>
            <a:r>
              <a:rPr lang="en-US" sz="6000" b="1" dirty="0">
                <a:solidFill>
                  <a:schemeClr val="tx1"/>
                </a:solidFill>
              </a:rPr>
              <a:t>Peanut Butter</a:t>
            </a:r>
          </a:p>
        </p:txBody>
      </p:sp>
      <p:sp>
        <p:nvSpPr>
          <p:cNvPr id="31747" name="Rectangle 3"/>
          <p:cNvSpPr>
            <a:spLocks noGrp="1" noChangeArrowheads="1"/>
          </p:cNvSpPr>
          <p:nvPr>
            <p:ph idx="1"/>
          </p:nvPr>
        </p:nvSpPr>
        <p:spPr>
          <a:xfrm>
            <a:off x="1447800" y="1600200"/>
            <a:ext cx="7162800" cy="4343400"/>
          </a:xfrm>
        </p:spPr>
        <p:txBody>
          <a:bodyPr>
            <a:normAutofit fontScale="92500"/>
          </a:bodyPr>
          <a:lstStyle/>
          <a:p>
            <a:pPr eaLnBrk="1" hangingPunct="1">
              <a:lnSpc>
                <a:spcPct val="150000"/>
              </a:lnSpc>
              <a:buFont typeface="Arial" panose="020B0604020202020204" pitchFamily="34" charset="0"/>
              <a:buChar char="•"/>
            </a:pPr>
            <a:r>
              <a:rPr lang="en-US" sz="3200" dirty="0"/>
              <a:t>16 to 18-ounce container </a:t>
            </a:r>
          </a:p>
          <a:p>
            <a:pPr eaLnBrk="1" hangingPunct="1">
              <a:lnSpc>
                <a:spcPct val="150000"/>
              </a:lnSpc>
              <a:buFont typeface="Arial" panose="020B0604020202020204" pitchFamily="34" charset="0"/>
              <a:buChar char="•"/>
            </a:pPr>
            <a:r>
              <a:rPr lang="en-US" sz="3200" dirty="0"/>
              <a:t>Less sugar, lower-sodium, salt-free, reduced-fat varieties</a:t>
            </a:r>
          </a:p>
          <a:p>
            <a:pPr eaLnBrk="1" hangingPunct="1">
              <a:lnSpc>
                <a:spcPct val="150000"/>
              </a:lnSpc>
              <a:buFont typeface="Arial" panose="020B0604020202020204" pitchFamily="34" charset="0"/>
              <a:buChar char="•"/>
            </a:pPr>
            <a:r>
              <a:rPr lang="en-US" sz="3200" dirty="0"/>
              <a:t>Plain, creamy, crunchy, chunky or whipped</a:t>
            </a:r>
          </a:p>
          <a:p>
            <a:pPr eaLnBrk="1" hangingPunct="1">
              <a:lnSpc>
                <a:spcPct val="150000"/>
              </a:lnSpc>
              <a:buFont typeface="Arial" panose="020B0604020202020204" pitchFamily="34" charset="0"/>
              <a:buChar char="•"/>
            </a:pPr>
            <a:r>
              <a:rPr lang="en-US" sz="3200" dirty="0"/>
              <a:t>‘Natural’, organic varieties</a:t>
            </a:r>
          </a:p>
          <a:p>
            <a:pPr eaLnBrk="1" hangingPunct="1"/>
            <a:endParaRPr lang="en-US" dirty="0"/>
          </a:p>
        </p:txBody>
      </p:sp>
      <p:pic>
        <p:nvPicPr>
          <p:cNvPr id="9" name="Picture 8">
            <a:extLst>
              <a:ext uri="{FF2B5EF4-FFF2-40B4-BE49-F238E27FC236}">
                <a16:creationId xmlns:a16="http://schemas.microsoft.com/office/drawing/2014/main" id="{3D3B493E-C37C-4DC5-B72F-0C99859DD7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686234" y="1618247"/>
            <a:ext cx="2051202" cy="426719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3460695-2F8F-49AF-9AD3-0ADD9518F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7661" y="989637"/>
            <a:ext cx="418226" cy="424650"/>
          </a:xfrm>
          <a:prstGeom prst="rect">
            <a:avLst/>
          </a:prstGeom>
        </p:spPr>
      </p:pic>
    </p:spTree>
    <p:custDataLst>
      <p:tags r:id="rId1"/>
    </p:custDataLst>
    <p:extLst>
      <p:ext uri="{BB962C8B-B14F-4D97-AF65-F5344CB8AC3E}">
        <p14:creationId xmlns:p14="http://schemas.microsoft.com/office/powerpoint/2010/main" val="335342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4600">
                <a:ea typeface="Tahoma" pitchFamily="34" charset="0"/>
                <a:cs typeface="Tahoma" pitchFamily="34" charset="0"/>
              </a:rPr>
              <a:t>Maintaining Vendor Status</a:t>
            </a:r>
            <a:endParaRPr lang="en-US" sz="4600" b="1">
              <a:ea typeface="Tahoma" pitchFamily="34" charset="0"/>
              <a:cs typeface="Tahoma" pitchFamily="34" charset="0"/>
            </a:endParaRP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47" name="Rectangle 3"/>
          <p:cNvSpPr>
            <a:spLocks noGrp="1" noChangeArrowheads="1"/>
          </p:cNvSpPr>
          <p:nvPr>
            <p:ph idx="1"/>
            <p:custDataLst>
              <p:tags r:id="rId3"/>
            </p:custDataLst>
          </p:nvPr>
        </p:nvSpPr>
        <p:spPr>
          <a:xfrm>
            <a:off x="5138927" y="1338728"/>
            <a:ext cx="5529071" cy="4833471"/>
          </a:xfrm>
        </p:spPr>
        <p:txBody>
          <a:bodyPr anchor="ctr">
            <a:normAutofit fontScale="92500"/>
          </a:bodyPr>
          <a:lstStyle/>
          <a:p>
            <a:pPr eaLnBrk="1" hangingPunct="1"/>
            <a:r>
              <a:rPr lang="en-US" sz="2600" dirty="0">
                <a:ea typeface="Tahoma" pitchFamily="34" charset="0"/>
                <a:cs typeface="Tahoma" pitchFamily="34" charset="0"/>
              </a:rPr>
              <a:t>Meet all current selection criteria</a:t>
            </a:r>
          </a:p>
          <a:p>
            <a:pPr eaLnBrk="1" hangingPunct="1"/>
            <a:r>
              <a:rPr lang="en-US" sz="2600" dirty="0">
                <a:ea typeface="Tahoma" pitchFamily="34" charset="0"/>
                <a:cs typeface="Tahoma" pitchFamily="34" charset="0"/>
              </a:rPr>
              <a:t>Follow all Program policies</a:t>
            </a:r>
          </a:p>
          <a:p>
            <a:pPr eaLnBrk="1" hangingPunct="1"/>
            <a:r>
              <a:rPr lang="en-US" sz="2600" dirty="0">
                <a:ea typeface="Tahoma" pitchFamily="34" charset="0"/>
                <a:cs typeface="Tahoma" pitchFamily="34" charset="0"/>
              </a:rPr>
              <a:t>Meet competitive pricing and price limits </a:t>
            </a:r>
          </a:p>
          <a:p>
            <a:pPr eaLnBrk="1" hangingPunct="1"/>
            <a:r>
              <a:rPr lang="en-US" sz="2600" dirty="0">
                <a:ea typeface="Tahoma" pitchFamily="34" charset="0"/>
                <a:cs typeface="Tahoma" pitchFamily="34" charset="0"/>
              </a:rPr>
              <a:t>Attend annual vendor training</a:t>
            </a:r>
          </a:p>
          <a:p>
            <a:pPr eaLnBrk="1" hangingPunct="1"/>
            <a:r>
              <a:rPr lang="en-US" sz="2600" dirty="0">
                <a:ea typeface="Tahoma" pitchFamily="34" charset="0"/>
                <a:cs typeface="Tahoma" pitchFamily="34" charset="0"/>
              </a:rPr>
              <a:t>Train all staff to properly transact </a:t>
            </a:r>
            <a:r>
              <a:rPr lang="en-US" sz="2600" dirty="0" err="1">
                <a:ea typeface="Tahoma" pitchFamily="34" charset="0"/>
                <a:cs typeface="Tahoma" pitchFamily="34" charset="0"/>
              </a:rPr>
              <a:t>eWIC</a:t>
            </a:r>
            <a:r>
              <a:rPr lang="en-US" sz="2600" dirty="0">
                <a:ea typeface="Tahoma" pitchFamily="34" charset="0"/>
                <a:cs typeface="Tahoma" pitchFamily="34" charset="0"/>
              </a:rPr>
              <a:t> benefits</a:t>
            </a:r>
          </a:p>
          <a:p>
            <a:pPr eaLnBrk="1" hangingPunct="1"/>
            <a:r>
              <a:rPr lang="en-US" sz="2600" dirty="0">
                <a:ea typeface="Tahoma" pitchFamily="34" charset="0"/>
                <a:cs typeface="Tahoma" pitchFamily="34" charset="0"/>
              </a:rPr>
              <a:t>Complete vendor-related forms</a:t>
            </a:r>
          </a:p>
          <a:p>
            <a:pPr lvl="1">
              <a:buFont typeface="Wingdings" panose="05000000000000000000" pitchFamily="2" charset="2"/>
              <a:buChar char="ü"/>
            </a:pPr>
            <a:r>
              <a:rPr lang="en-US" sz="2600" dirty="0">
                <a:ea typeface="Tahoma" pitchFamily="34" charset="0"/>
                <a:cs typeface="Tahoma" pitchFamily="34" charset="0"/>
              </a:rPr>
              <a:t>NC WIC Vendor Information Update</a:t>
            </a:r>
          </a:p>
          <a:p>
            <a:pPr lvl="1">
              <a:buFont typeface="Wingdings" panose="05000000000000000000" pitchFamily="2" charset="2"/>
              <a:buChar char="ü"/>
            </a:pPr>
            <a:r>
              <a:rPr lang="en-US" sz="2600" dirty="0" err="1">
                <a:ea typeface="Tahoma" pitchFamily="34" charset="0"/>
                <a:cs typeface="Tahoma" pitchFamily="34" charset="0"/>
              </a:rPr>
              <a:t>eWIC</a:t>
            </a:r>
            <a:r>
              <a:rPr lang="en-US" sz="2600" dirty="0">
                <a:ea typeface="Tahoma" pitchFamily="34" charset="0"/>
                <a:cs typeface="Tahoma" pitchFamily="34" charset="0"/>
              </a:rPr>
              <a:t> Update for Non-Corporate Vendors</a:t>
            </a:r>
          </a:p>
          <a:p>
            <a:pPr lvl="1">
              <a:buFont typeface="Wingdings" panose="05000000000000000000" pitchFamily="2" charset="2"/>
              <a:buChar char="ü"/>
            </a:pPr>
            <a:r>
              <a:rPr lang="en-US" sz="2600" dirty="0">
                <a:ea typeface="Tahoma" pitchFamily="34" charset="0"/>
                <a:cs typeface="Tahoma" pitchFamily="34" charset="0"/>
              </a:rPr>
              <a:t>Verification of Attendance</a:t>
            </a:r>
          </a:p>
          <a:p>
            <a:pPr marL="0" indent="0">
              <a:buNone/>
            </a:pPr>
            <a:endParaRPr lang="en-US" sz="2000" dirty="0">
              <a:ea typeface="Tahoma" pitchFamily="34" charset="0"/>
              <a:cs typeface="Tahoma" pitchFamily="34" charset="0"/>
            </a:endParaRPr>
          </a:p>
          <a:p>
            <a:pPr eaLnBrk="1" hangingPunct="1"/>
            <a:endParaRPr lang="en-US" sz="20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6638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38DBB6D-FC52-4AFA-9D9C-5B6541B98FC9}"/>
              </a:ext>
            </a:extLst>
          </p:cNvPr>
          <p:cNvSpPr>
            <a:spLocks noGrp="1" noChangeArrowheads="1"/>
          </p:cNvSpPr>
          <p:nvPr>
            <p:ph type="title"/>
          </p:nvPr>
        </p:nvSpPr>
        <p:spPr>
          <a:xfrm>
            <a:off x="1974000" y="391668"/>
            <a:ext cx="5290866" cy="1356360"/>
          </a:xfrm>
        </p:spPr>
        <p:txBody>
          <a:bodyPr vert="horz" lIns="0" tIns="45720" rIns="91440" bIns="45720" rtlCol="0" anchor="t">
            <a:normAutofit/>
          </a:bodyPr>
          <a:lstStyle/>
          <a:p>
            <a:pPr eaLnBrk="1" hangingPunct="1"/>
            <a:r>
              <a:rPr lang="en-US" sz="5500" b="1" dirty="0">
                <a:solidFill>
                  <a:schemeClr val="tx1"/>
                </a:solidFill>
              </a:rPr>
              <a:t>Peanut Butter</a:t>
            </a:r>
          </a:p>
        </p:txBody>
      </p:sp>
      <p:sp>
        <p:nvSpPr>
          <p:cNvPr id="2" name="Content Placeholder 1">
            <a:extLst>
              <a:ext uri="{FF2B5EF4-FFF2-40B4-BE49-F238E27FC236}">
                <a16:creationId xmlns:a16="http://schemas.microsoft.com/office/drawing/2014/main" id="{8C3AF36A-9979-489D-B05A-3B7C12E36D4F}"/>
              </a:ext>
            </a:extLst>
          </p:cNvPr>
          <p:cNvSpPr>
            <a:spLocks noGrp="1"/>
          </p:cNvSpPr>
          <p:nvPr>
            <p:ph idx="1"/>
          </p:nvPr>
        </p:nvSpPr>
        <p:spPr>
          <a:xfrm>
            <a:off x="1600203" y="2552700"/>
            <a:ext cx="7404653" cy="4038600"/>
          </a:xfrm>
        </p:spPr>
        <p:txBody>
          <a:bodyPr/>
          <a:lstStyle/>
          <a:p>
            <a:pPr>
              <a:buFont typeface="Arial" panose="020B0604020202020204" pitchFamily="34" charset="0"/>
              <a:buChar char="•"/>
            </a:pPr>
            <a:r>
              <a:rPr lang="en-US" sz="3600" dirty="0"/>
              <a:t>Required package size…</a:t>
            </a:r>
          </a:p>
          <a:p>
            <a:pPr lvl="1">
              <a:buFont typeface="Arial" panose="020B0604020202020204" pitchFamily="34" charset="0"/>
              <a:buChar char="•"/>
            </a:pPr>
            <a:r>
              <a:rPr lang="en-US" sz="3200" b="1" dirty="0">
                <a:solidFill>
                  <a:schemeClr val="accent4"/>
                </a:solidFill>
              </a:rPr>
              <a:t>16- to 18-ounce </a:t>
            </a:r>
            <a:r>
              <a:rPr lang="en-US" sz="3200" dirty="0"/>
              <a:t>containers</a:t>
            </a:r>
          </a:p>
          <a:p>
            <a:pPr marL="1028700" lvl="1" indent="-571500"/>
            <a:endParaRPr lang="en-US" sz="3600" dirty="0"/>
          </a:p>
          <a:p>
            <a:pPr>
              <a:buFont typeface="Arial" panose="020B0604020202020204" pitchFamily="34" charset="0"/>
              <a:buChar char="•"/>
            </a:pPr>
            <a:r>
              <a:rPr lang="en-US" sz="3600" dirty="0"/>
              <a:t>Quantity required…</a:t>
            </a:r>
          </a:p>
          <a:p>
            <a:pPr lvl="1">
              <a:buFont typeface="Arial" panose="020B0604020202020204" pitchFamily="34" charset="0"/>
              <a:buChar char="•"/>
            </a:pPr>
            <a:r>
              <a:rPr lang="en-US" sz="3200" b="1" dirty="0">
                <a:solidFill>
                  <a:schemeClr val="accent4"/>
                </a:solidFill>
              </a:rPr>
              <a:t>two (2) </a:t>
            </a:r>
            <a:r>
              <a:rPr lang="en-US" sz="3200" dirty="0"/>
              <a:t>containers</a:t>
            </a:r>
          </a:p>
          <a:p>
            <a:endParaRPr lang="en-US" dirty="0"/>
          </a:p>
        </p:txBody>
      </p:sp>
      <p:pic>
        <p:nvPicPr>
          <p:cNvPr id="3" name="Picture 2">
            <a:extLst>
              <a:ext uri="{FF2B5EF4-FFF2-40B4-BE49-F238E27FC236}">
                <a16:creationId xmlns:a16="http://schemas.microsoft.com/office/drawing/2014/main" id="{0D24976E-67DB-4A09-9C5C-F7AE651E3BEA}"/>
              </a:ext>
            </a:extLst>
          </p:cNvPr>
          <p:cNvPicPr>
            <a:picLocks noChangeAspect="1"/>
          </p:cNvPicPr>
          <p:nvPr/>
        </p:nvPicPr>
        <p:blipFill>
          <a:blip r:embed="rId4"/>
          <a:stretch>
            <a:fillRect/>
          </a:stretch>
        </p:blipFill>
        <p:spPr>
          <a:xfrm>
            <a:off x="5728888" y="1409700"/>
            <a:ext cx="1993949" cy="1181100"/>
          </a:xfrm>
          <a:prstGeom prst="rect">
            <a:avLst/>
          </a:prstGeom>
        </p:spPr>
      </p:pic>
      <p:pic>
        <p:nvPicPr>
          <p:cNvPr id="14" name="Picture 13">
            <a:extLst>
              <a:ext uri="{FF2B5EF4-FFF2-40B4-BE49-F238E27FC236}">
                <a16:creationId xmlns:a16="http://schemas.microsoft.com/office/drawing/2014/main" id="{C5BFA24B-6A4E-42CA-829A-F71CCC4D87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7242" y="1517596"/>
            <a:ext cx="906372" cy="920804"/>
          </a:xfrm>
          <a:prstGeom prst="rect">
            <a:avLst/>
          </a:prstGeom>
        </p:spPr>
      </p:pic>
    </p:spTree>
    <p:custDataLst>
      <p:tags r:id="rId1"/>
    </p:custDataLst>
    <p:extLst>
      <p:ext uri="{BB962C8B-B14F-4D97-AF65-F5344CB8AC3E}">
        <p14:creationId xmlns:p14="http://schemas.microsoft.com/office/powerpoint/2010/main" val="64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a:extLst>
              <a:ext uri="{FF2B5EF4-FFF2-40B4-BE49-F238E27FC236}">
                <a16:creationId xmlns:a16="http://schemas.microsoft.com/office/drawing/2014/main" id="{1F9A94BD-40A8-4BA4-A55A-8C1A019F0DA7}"/>
              </a:ext>
            </a:extLst>
          </p:cNvPr>
          <p:cNvSpPr>
            <a:spLocks noGrp="1" noChangeArrowheads="1"/>
          </p:cNvSpPr>
          <p:nvPr>
            <p:ph type="title"/>
          </p:nvPr>
        </p:nvSpPr>
        <p:spPr>
          <a:xfrm>
            <a:off x="1766533" y="173243"/>
            <a:ext cx="6571519" cy="1356360"/>
          </a:xfrm>
        </p:spPr>
        <p:txBody>
          <a:bodyPr vert="horz" lIns="0" tIns="45720" rIns="91440" bIns="45720" rtlCol="0" anchor="t">
            <a:noAutofit/>
          </a:bodyPr>
          <a:lstStyle/>
          <a:p>
            <a:r>
              <a:rPr lang="en-US" sz="5000" b="1" dirty="0">
                <a:solidFill>
                  <a:schemeClr val="tx1"/>
                </a:solidFill>
              </a:rPr>
              <a:t>Beans, Peas, Lentils and Peanut Butter</a:t>
            </a:r>
            <a:endParaRPr lang="en-US" sz="5000" b="1"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56C22D22-0217-4291-8065-599CF5D9F747}"/>
              </a:ext>
            </a:extLst>
          </p:cNvPr>
          <p:cNvSpPr>
            <a:spLocks noGrp="1"/>
          </p:cNvSpPr>
          <p:nvPr>
            <p:ph idx="1"/>
          </p:nvPr>
        </p:nvSpPr>
        <p:spPr>
          <a:xfrm>
            <a:off x="3558143" y="1987300"/>
            <a:ext cx="817395" cy="1598436"/>
          </a:xfrm>
        </p:spPr>
        <p:txBody>
          <a:bodyPr>
            <a:normAutofit fontScale="85000" lnSpcReduction="20000"/>
          </a:bodyPr>
          <a:lstStyle/>
          <a:p>
            <a:pPr marL="0" indent="0">
              <a:buNone/>
            </a:pPr>
            <a:endParaRPr lang="en-US" b="1" dirty="0">
              <a:solidFill>
                <a:srgbClr val="0070C0"/>
              </a:solidFill>
            </a:endParaRPr>
          </a:p>
          <a:p>
            <a:pPr marL="0" indent="0">
              <a:buNone/>
            </a:pPr>
            <a:r>
              <a:rPr lang="en-US" b="1" dirty="0">
                <a:solidFill>
                  <a:srgbClr val="0070C0"/>
                </a:solidFill>
              </a:rPr>
              <a:t>	</a:t>
            </a:r>
            <a:r>
              <a:rPr lang="en-US" sz="2800" b="1" dirty="0">
                <a:solidFill>
                  <a:srgbClr val="0070C0"/>
                </a:solidFill>
              </a:rPr>
              <a:t>       	  </a:t>
            </a:r>
            <a:r>
              <a:rPr lang="en-US" sz="2800" b="1" dirty="0">
                <a:solidFill>
                  <a:schemeClr val="tx1">
                    <a:lumMod val="50000"/>
                    <a:lumOff val="50000"/>
                  </a:schemeClr>
                </a:solidFill>
              </a:rPr>
              <a:t>OR</a:t>
            </a:r>
            <a:endParaRPr lang="en-US" b="1" dirty="0">
              <a:solidFill>
                <a:schemeClr val="tx1">
                  <a:lumMod val="50000"/>
                  <a:lumOff val="50000"/>
                </a:schemeClr>
              </a:solidFill>
            </a:endParaRPr>
          </a:p>
        </p:txBody>
      </p:sp>
      <p:pic>
        <p:nvPicPr>
          <p:cNvPr id="6" name="Picture 5">
            <a:extLst>
              <a:ext uri="{FF2B5EF4-FFF2-40B4-BE49-F238E27FC236}">
                <a16:creationId xmlns:a16="http://schemas.microsoft.com/office/drawing/2014/main" id="{81A95479-049F-49EF-8DE3-FB7EEEE21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3407" y="2842509"/>
            <a:ext cx="1430108" cy="969424"/>
          </a:xfrm>
          <a:prstGeom prst="rect">
            <a:avLst/>
          </a:prstGeom>
        </p:spPr>
      </p:pic>
      <p:pic>
        <p:nvPicPr>
          <p:cNvPr id="8" name="Picture 7" descr="A picture containing cup&#10;&#10;Description generated with high confidence">
            <a:extLst>
              <a:ext uri="{FF2B5EF4-FFF2-40B4-BE49-F238E27FC236}">
                <a16:creationId xmlns:a16="http://schemas.microsoft.com/office/drawing/2014/main" id="{E8A49926-EEF1-4B28-8500-EA0381FCBC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9315" y="2844294"/>
            <a:ext cx="847134" cy="1396483"/>
          </a:xfrm>
          <a:prstGeom prst="rect">
            <a:avLst/>
          </a:prstGeom>
        </p:spPr>
      </p:pic>
      <p:pic>
        <p:nvPicPr>
          <p:cNvPr id="10" name="Picture 9" descr="A picture containing cup&#10;&#10;Description generated with high confidence">
            <a:extLst>
              <a:ext uri="{FF2B5EF4-FFF2-40B4-BE49-F238E27FC236}">
                <a16:creationId xmlns:a16="http://schemas.microsoft.com/office/drawing/2014/main" id="{B7F15F05-0273-4A8C-91D9-B521783B17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2606" y="2657057"/>
            <a:ext cx="801781" cy="1394843"/>
          </a:xfrm>
          <a:prstGeom prst="rect">
            <a:avLst/>
          </a:prstGeom>
        </p:spPr>
      </p:pic>
      <p:pic>
        <p:nvPicPr>
          <p:cNvPr id="12" name="Picture 11">
            <a:extLst>
              <a:ext uri="{FF2B5EF4-FFF2-40B4-BE49-F238E27FC236}">
                <a16:creationId xmlns:a16="http://schemas.microsoft.com/office/drawing/2014/main" id="{614B730E-7E1F-4A1F-B2B3-481326E0B3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9845" y="2798765"/>
            <a:ext cx="847134" cy="1396483"/>
          </a:xfrm>
          <a:prstGeom prst="rect">
            <a:avLst/>
          </a:prstGeom>
        </p:spPr>
      </p:pic>
      <p:pic>
        <p:nvPicPr>
          <p:cNvPr id="14" name="Picture 13">
            <a:extLst>
              <a:ext uri="{FF2B5EF4-FFF2-40B4-BE49-F238E27FC236}">
                <a16:creationId xmlns:a16="http://schemas.microsoft.com/office/drawing/2014/main" id="{539420E7-59C2-4920-811D-43B404292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111394" y="2722937"/>
            <a:ext cx="908681" cy="1364425"/>
          </a:xfrm>
          <a:prstGeom prst="rect">
            <a:avLst/>
          </a:prstGeom>
        </p:spPr>
      </p:pic>
      <p:sp>
        <p:nvSpPr>
          <p:cNvPr id="19" name="TextBox 18">
            <a:extLst>
              <a:ext uri="{FF2B5EF4-FFF2-40B4-BE49-F238E27FC236}">
                <a16:creationId xmlns:a16="http://schemas.microsoft.com/office/drawing/2014/main" id="{C0FAEC08-12B5-42A2-AF64-DCB9EA93450D}"/>
              </a:ext>
            </a:extLst>
          </p:cNvPr>
          <p:cNvSpPr txBox="1"/>
          <p:nvPr/>
        </p:nvSpPr>
        <p:spPr>
          <a:xfrm>
            <a:off x="1844405" y="3998979"/>
            <a:ext cx="1818375" cy="461665"/>
          </a:xfrm>
          <a:prstGeom prst="rect">
            <a:avLst/>
          </a:prstGeom>
          <a:noFill/>
        </p:spPr>
        <p:txBody>
          <a:bodyPr wrap="square" rtlCol="0">
            <a:spAutoFit/>
          </a:bodyPr>
          <a:lstStyle/>
          <a:p>
            <a:r>
              <a:rPr lang="en-US" sz="2400" dirty="0">
                <a:latin typeface="+mj-lt"/>
              </a:rPr>
              <a:t>16 oz  dry</a:t>
            </a:r>
          </a:p>
        </p:txBody>
      </p:sp>
      <p:sp>
        <p:nvSpPr>
          <p:cNvPr id="20" name="TextBox 19">
            <a:extLst>
              <a:ext uri="{FF2B5EF4-FFF2-40B4-BE49-F238E27FC236}">
                <a16:creationId xmlns:a16="http://schemas.microsoft.com/office/drawing/2014/main" id="{1B06909E-C233-495B-9AB5-D2BE24DA96A2}"/>
              </a:ext>
            </a:extLst>
          </p:cNvPr>
          <p:cNvSpPr txBox="1"/>
          <p:nvPr/>
        </p:nvSpPr>
        <p:spPr>
          <a:xfrm>
            <a:off x="3683869" y="5911357"/>
            <a:ext cx="2187971" cy="461665"/>
          </a:xfrm>
          <a:prstGeom prst="rect">
            <a:avLst/>
          </a:prstGeom>
          <a:noFill/>
        </p:spPr>
        <p:txBody>
          <a:bodyPr wrap="square" rtlCol="0">
            <a:spAutoFit/>
          </a:bodyPr>
          <a:lstStyle/>
          <a:p>
            <a:r>
              <a:rPr lang="en-US" sz="2400" dirty="0">
                <a:latin typeface="+mj-lt"/>
              </a:rPr>
              <a:t>16-18 oz jar </a:t>
            </a:r>
          </a:p>
        </p:txBody>
      </p:sp>
      <p:sp>
        <p:nvSpPr>
          <p:cNvPr id="21" name="TextBox 20">
            <a:extLst>
              <a:ext uri="{FF2B5EF4-FFF2-40B4-BE49-F238E27FC236}">
                <a16:creationId xmlns:a16="http://schemas.microsoft.com/office/drawing/2014/main" id="{296B95F7-8B3B-4B6F-9B6D-56288A29EDF5}"/>
              </a:ext>
            </a:extLst>
          </p:cNvPr>
          <p:cNvSpPr txBox="1"/>
          <p:nvPr/>
        </p:nvSpPr>
        <p:spPr>
          <a:xfrm>
            <a:off x="3841491" y="4178811"/>
            <a:ext cx="4171090" cy="830997"/>
          </a:xfrm>
          <a:prstGeom prst="rect">
            <a:avLst/>
          </a:prstGeom>
          <a:noFill/>
        </p:spPr>
        <p:txBody>
          <a:bodyPr wrap="square" rtlCol="0">
            <a:spAutoFit/>
          </a:bodyPr>
          <a:lstStyle/>
          <a:p>
            <a:pPr algn="ctr"/>
            <a:r>
              <a:rPr lang="en-US" sz="2400" dirty="0">
                <a:latin typeface="+mj-lt"/>
              </a:rPr>
              <a:t>4 cans (15-16 oz each)</a:t>
            </a:r>
          </a:p>
          <a:p>
            <a:pPr algn="ctr"/>
            <a:r>
              <a:rPr lang="en-US" sz="2400" dirty="0">
                <a:latin typeface="+mj-lt"/>
              </a:rPr>
              <a:t>*Note: 1 can = 0.25 Container</a:t>
            </a:r>
          </a:p>
        </p:txBody>
      </p:sp>
      <p:grpSp>
        <p:nvGrpSpPr>
          <p:cNvPr id="24" name="Group 23">
            <a:extLst>
              <a:ext uri="{FF2B5EF4-FFF2-40B4-BE49-F238E27FC236}">
                <a16:creationId xmlns:a16="http://schemas.microsoft.com/office/drawing/2014/main" id="{379078AC-E154-4C09-B77A-FED9D2775982}"/>
              </a:ext>
            </a:extLst>
          </p:cNvPr>
          <p:cNvGrpSpPr/>
          <p:nvPr/>
        </p:nvGrpSpPr>
        <p:grpSpPr>
          <a:xfrm>
            <a:off x="2516030" y="4946136"/>
            <a:ext cx="1281908" cy="1457317"/>
            <a:chOff x="6767880" y="2783458"/>
            <a:chExt cx="1281908" cy="1621903"/>
          </a:xfrm>
        </p:grpSpPr>
        <p:pic>
          <p:nvPicPr>
            <p:cNvPr id="16" name="Picture 15" descr="A picture containing indoor, cabinet, sitting, white&#10;&#10;Description generated with very high confidence">
              <a:extLst>
                <a:ext uri="{FF2B5EF4-FFF2-40B4-BE49-F238E27FC236}">
                  <a16:creationId xmlns:a16="http://schemas.microsoft.com/office/drawing/2014/main" id="{7C6A4551-669A-49F6-9439-C8F370A14E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311" y="2783458"/>
              <a:ext cx="1028792" cy="1621903"/>
            </a:xfrm>
            <a:prstGeom prst="rect">
              <a:avLst/>
            </a:prstGeom>
          </p:spPr>
        </p:pic>
        <p:sp>
          <p:nvSpPr>
            <p:cNvPr id="22" name="TextBox 21">
              <a:extLst>
                <a:ext uri="{FF2B5EF4-FFF2-40B4-BE49-F238E27FC236}">
                  <a16:creationId xmlns:a16="http://schemas.microsoft.com/office/drawing/2014/main" id="{66840631-95B0-49D9-8C25-41A6D8D0DEBA}"/>
                </a:ext>
              </a:extLst>
            </p:cNvPr>
            <p:cNvSpPr txBox="1"/>
            <p:nvPr/>
          </p:nvSpPr>
          <p:spPr>
            <a:xfrm>
              <a:off x="6767880" y="3647480"/>
              <a:ext cx="1281908" cy="342537"/>
            </a:xfrm>
            <a:prstGeom prst="rect">
              <a:avLst/>
            </a:prstGeom>
            <a:noFill/>
          </p:spPr>
          <p:txBody>
            <a:bodyPr wrap="square" rtlCol="0">
              <a:spAutoFit/>
            </a:bodyPr>
            <a:lstStyle/>
            <a:p>
              <a:pPr algn="ctr"/>
              <a:r>
                <a:rPr lang="en-US" sz="1400" dirty="0">
                  <a:latin typeface="+mj-lt"/>
                </a:rPr>
                <a:t>Peanut Butter</a:t>
              </a:r>
            </a:p>
          </p:txBody>
        </p:sp>
      </p:grpSp>
      <p:sp>
        <p:nvSpPr>
          <p:cNvPr id="18" name="TextBox 17">
            <a:extLst>
              <a:ext uri="{FF2B5EF4-FFF2-40B4-BE49-F238E27FC236}">
                <a16:creationId xmlns:a16="http://schemas.microsoft.com/office/drawing/2014/main" id="{8F06050A-44C3-4731-8DA8-C8DFD89C8C89}"/>
              </a:ext>
            </a:extLst>
          </p:cNvPr>
          <p:cNvSpPr txBox="1"/>
          <p:nvPr/>
        </p:nvSpPr>
        <p:spPr bwMode="auto">
          <a:xfrm>
            <a:off x="7024086" y="1257899"/>
            <a:ext cx="2746416"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7" name="Rectangle 6">
            <a:extLst>
              <a:ext uri="{FF2B5EF4-FFF2-40B4-BE49-F238E27FC236}">
                <a16:creationId xmlns:a16="http://schemas.microsoft.com/office/drawing/2014/main" id="{A52096C3-74CC-4E32-8B82-87A82F791311}"/>
              </a:ext>
            </a:extLst>
          </p:cNvPr>
          <p:cNvSpPr/>
          <p:nvPr/>
        </p:nvSpPr>
        <p:spPr>
          <a:xfrm>
            <a:off x="1676400" y="2027891"/>
            <a:ext cx="5528572" cy="461665"/>
          </a:xfrm>
          <a:prstGeom prst="rect">
            <a:avLst/>
          </a:prstGeom>
        </p:spPr>
        <p:txBody>
          <a:bodyPr wrap="square">
            <a:spAutoFit/>
          </a:bodyPr>
          <a:lstStyle/>
          <a:p>
            <a:r>
              <a:rPr lang="en-US" sz="2400" b="1" dirty="0">
                <a:solidFill>
                  <a:schemeClr val="tx1">
                    <a:lumMod val="50000"/>
                    <a:lumOff val="50000"/>
                  </a:schemeClr>
                </a:solidFill>
                <a:latin typeface="+mj-lt"/>
              </a:rPr>
              <a:t>1 CTR Beans/Peas or Peanut Butter =</a:t>
            </a:r>
          </a:p>
        </p:txBody>
      </p:sp>
      <p:pic>
        <p:nvPicPr>
          <p:cNvPr id="32" name="Picture 31">
            <a:extLst>
              <a:ext uri="{FF2B5EF4-FFF2-40B4-BE49-F238E27FC236}">
                <a16:creationId xmlns:a16="http://schemas.microsoft.com/office/drawing/2014/main" id="{DDB716DF-1D7D-44D5-A660-3EC7860324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6876" y="1121735"/>
            <a:ext cx="702615" cy="589093"/>
          </a:xfrm>
          <a:prstGeom prst="rect">
            <a:avLst/>
          </a:prstGeom>
        </p:spPr>
      </p:pic>
      <p:sp>
        <p:nvSpPr>
          <p:cNvPr id="33" name="Content Placeholder 2">
            <a:extLst>
              <a:ext uri="{FF2B5EF4-FFF2-40B4-BE49-F238E27FC236}">
                <a16:creationId xmlns:a16="http://schemas.microsoft.com/office/drawing/2014/main" id="{E669DF0C-C506-4AB8-9341-9DAD8FCCA372}"/>
              </a:ext>
            </a:extLst>
          </p:cNvPr>
          <p:cNvSpPr txBox="1">
            <a:spLocks/>
          </p:cNvSpPr>
          <p:nvPr/>
        </p:nvSpPr>
        <p:spPr>
          <a:xfrm>
            <a:off x="1766534" y="4409395"/>
            <a:ext cx="817395" cy="1598436"/>
          </a:xfrm>
          <a:prstGeom prst="rect">
            <a:avLst/>
          </a:prstGeom>
        </p:spPr>
        <p:txBody>
          <a:bodyPr vert="horz" lIns="91440" tIns="45720" rIns="91440" bIns="45720" rtlCol="0">
            <a:normAutofit fontScale="92500" lnSpcReduction="20000"/>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indent="0">
              <a:buNone/>
            </a:pPr>
            <a:endParaRPr lang="en-US" b="1" dirty="0">
              <a:solidFill>
                <a:srgbClr val="0070C0"/>
              </a:solidFill>
            </a:endParaRPr>
          </a:p>
          <a:p>
            <a:pPr marL="0" indent="0">
              <a:buNone/>
            </a:pPr>
            <a:r>
              <a:rPr lang="en-US" b="1" dirty="0">
                <a:solidFill>
                  <a:srgbClr val="0070C0"/>
                </a:solidFill>
              </a:rPr>
              <a:t>	</a:t>
            </a:r>
            <a:r>
              <a:rPr lang="en-US" sz="2800" b="1" dirty="0">
                <a:solidFill>
                  <a:srgbClr val="0070C0"/>
                </a:solidFill>
              </a:rPr>
              <a:t>       	  </a:t>
            </a:r>
            <a:r>
              <a:rPr lang="en-US" sz="2800" b="1" dirty="0">
                <a:solidFill>
                  <a:schemeClr val="tx1">
                    <a:lumMod val="50000"/>
                    <a:lumOff val="50000"/>
                  </a:schemeClr>
                </a:solidFill>
                <a:latin typeface="+mj-lt"/>
              </a:rPr>
              <a:t>OR</a:t>
            </a:r>
            <a:endParaRPr lang="en-US" b="1" dirty="0">
              <a:solidFill>
                <a:schemeClr val="tx1">
                  <a:lumMod val="50000"/>
                  <a:lumOff val="50000"/>
                </a:schemeClr>
              </a:solidFill>
              <a:latin typeface="+mj-lt"/>
            </a:endParaRPr>
          </a:p>
        </p:txBody>
      </p:sp>
      <p:pic>
        <p:nvPicPr>
          <p:cNvPr id="27" name="Picture 26">
            <a:extLst>
              <a:ext uri="{FF2B5EF4-FFF2-40B4-BE49-F238E27FC236}">
                <a16:creationId xmlns:a16="http://schemas.microsoft.com/office/drawing/2014/main" id="{153C7531-7361-4D84-8308-01B5E518AD8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338052" y="2133603"/>
            <a:ext cx="2177551" cy="3962399"/>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4496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8654" y="5065776"/>
            <a:ext cx="1590850" cy="160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D9697515-38EA-4456-BFE9-F7366C63AD6D}"/>
              </a:ext>
            </a:extLst>
          </p:cNvPr>
          <p:cNvSpPr>
            <a:spLocks noGrp="1" noChangeArrowheads="1"/>
          </p:cNvSpPr>
          <p:nvPr>
            <p:ph type="title"/>
          </p:nvPr>
        </p:nvSpPr>
        <p:spPr>
          <a:xfrm>
            <a:off x="2034093" y="297942"/>
            <a:ext cx="5443230" cy="668816"/>
          </a:xfrm>
        </p:spPr>
        <p:txBody>
          <a:bodyPr vert="horz" lIns="0" tIns="45720" rIns="91440" bIns="45720" rtlCol="0" anchor="t">
            <a:noAutofit/>
          </a:bodyPr>
          <a:lstStyle/>
          <a:p>
            <a:pPr eaLnBrk="1" hangingPunct="1"/>
            <a:r>
              <a:rPr lang="en-US" sz="5500" b="1" dirty="0">
                <a:solidFill>
                  <a:schemeClr val="tx1"/>
                </a:solidFill>
              </a:rPr>
              <a:t>Fish</a:t>
            </a:r>
          </a:p>
        </p:txBody>
      </p:sp>
      <p:sp>
        <p:nvSpPr>
          <p:cNvPr id="26627" name="Rectangle 3"/>
          <p:cNvSpPr>
            <a:spLocks noGrp="1" noChangeArrowheads="1"/>
          </p:cNvSpPr>
          <p:nvPr>
            <p:ph idx="1"/>
          </p:nvPr>
        </p:nvSpPr>
        <p:spPr>
          <a:xfrm>
            <a:off x="1508274" y="1510550"/>
            <a:ext cx="6850378" cy="4038600"/>
          </a:xfrm>
        </p:spPr>
        <p:txBody>
          <a:bodyPr>
            <a:normAutofit fontScale="92500" lnSpcReduction="20000"/>
          </a:bodyPr>
          <a:lstStyle/>
          <a:p>
            <a:pPr>
              <a:lnSpc>
                <a:spcPct val="160000"/>
              </a:lnSpc>
              <a:buFont typeface="Arial" panose="020B0604020202020204" pitchFamily="34" charset="0"/>
              <a:buChar char="•"/>
            </a:pPr>
            <a:r>
              <a:rPr lang="en-US" sz="3500" dirty="0"/>
              <a:t>5 to 6-ounce cans or foil packs</a:t>
            </a:r>
          </a:p>
          <a:p>
            <a:pPr>
              <a:lnSpc>
                <a:spcPct val="160000"/>
              </a:lnSpc>
              <a:buFont typeface="Arial" panose="020B0604020202020204" pitchFamily="34" charset="0"/>
              <a:buChar char="•"/>
            </a:pPr>
            <a:r>
              <a:rPr lang="en-US" sz="3500" dirty="0"/>
              <a:t>Organic </a:t>
            </a:r>
          </a:p>
          <a:p>
            <a:pPr eaLnBrk="1" hangingPunct="1">
              <a:lnSpc>
                <a:spcPct val="160000"/>
              </a:lnSpc>
              <a:buFont typeface="Arial" panose="020B0604020202020204" pitchFamily="34" charset="0"/>
              <a:buChar char="•"/>
            </a:pPr>
            <a:r>
              <a:rPr lang="en-US" sz="3500" dirty="0"/>
              <a:t>Plain, unseasoned pink salmon </a:t>
            </a:r>
          </a:p>
          <a:p>
            <a:pPr lvl="1">
              <a:lnSpc>
                <a:spcPct val="160000"/>
              </a:lnSpc>
              <a:buFont typeface="Arial" panose="020B0604020202020204" pitchFamily="34" charset="0"/>
              <a:buChar char="•"/>
            </a:pPr>
            <a:r>
              <a:rPr lang="en-US" sz="3000" dirty="0"/>
              <a:t>With or without bones</a:t>
            </a:r>
          </a:p>
          <a:p>
            <a:pPr eaLnBrk="1" hangingPunct="1">
              <a:lnSpc>
                <a:spcPct val="160000"/>
              </a:lnSpc>
              <a:buFont typeface="Arial" panose="020B0604020202020204" pitchFamily="34" charset="0"/>
              <a:buChar char="•"/>
            </a:pPr>
            <a:r>
              <a:rPr lang="en-US" sz="3500" dirty="0"/>
              <a:t>Chunk-light tuna packed in water</a:t>
            </a:r>
          </a:p>
          <a:p>
            <a:pPr marL="0" indent="0">
              <a:lnSpc>
                <a:spcPct val="120000"/>
              </a:lnSpc>
              <a:buNone/>
            </a:pPr>
            <a:endParaRPr lang="en-US" sz="2600" dirty="0"/>
          </a:p>
          <a:p>
            <a:pPr marL="82296" indent="0">
              <a:buNone/>
            </a:pPr>
            <a:endParaRPr lang="en-US" dirty="0"/>
          </a:p>
          <a:p>
            <a:pPr marL="0" indent="0">
              <a:buNone/>
            </a:pPr>
            <a:endParaRPr lang="en-US" dirty="0">
              <a:solidFill>
                <a:srgbClr val="0055A4"/>
              </a:solidFill>
            </a:endParaRPr>
          </a:p>
          <a:p>
            <a:pPr marL="82296" indent="0">
              <a:buNone/>
            </a:pPr>
            <a:endParaRPr lang="en-US" b="1" dirty="0">
              <a:solidFill>
                <a:srgbClr val="0055A4"/>
              </a:solidFill>
            </a:endParaRPr>
          </a:p>
        </p:txBody>
      </p:sp>
      <p:sp>
        <p:nvSpPr>
          <p:cNvPr id="4" name="Rectangle 3">
            <a:extLst>
              <a:ext uri="{FF2B5EF4-FFF2-40B4-BE49-F238E27FC236}">
                <a16:creationId xmlns:a16="http://schemas.microsoft.com/office/drawing/2014/main" id="{5C1EE18F-B3E4-4226-8D79-E6A3E1AF5F0D}"/>
              </a:ext>
            </a:extLst>
          </p:cNvPr>
          <p:cNvSpPr/>
          <p:nvPr/>
        </p:nvSpPr>
        <p:spPr>
          <a:xfrm>
            <a:off x="6529305" y="966758"/>
            <a:ext cx="1829347" cy="471539"/>
          </a:xfrm>
          <a:prstGeom prst="rect">
            <a:avLst/>
          </a:prstGeom>
        </p:spPr>
        <p:txBody>
          <a:bodyPr wrap="square">
            <a:spAutoFit/>
          </a:bodyPr>
          <a:lstStyle/>
          <a:p>
            <a:pPr>
              <a:lnSpc>
                <a:spcPct val="120000"/>
              </a:lnSpc>
            </a:pPr>
            <a:r>
              <a:rPr lang="en-US" sz="2200" b="1" dirty="0">
                <a:solidFill>
                  <a:schemeClr val="tx1">
                    <a:lumMod val="50000"/>
                    <a:lumOff val="50000"/>
                  </a:schemeClr>
                </a:solidFill>
                <a:latin typeface="+mj-lt"/>
              </a:rPr>
              <a:t>OZ = Ounce</a:t>
            </a:r>
          </a:p>
        </p:txBody>
      </p:sp>
      <p:sp>
        <p:nvSpPr>
          <p:cNvPr id="9" name="TextBox 8">
            <a:extLst>
              <a:ext uri="{FF2B5EF4-FFF2-40B4-BE49-F238E27FC236}">
                <a16:creationId xmlns:a16="http://schemas.microsoft.com/office/drawing/2014/main" id="{27CA1C32-B32C-402A-B9D6-AF4A423FACDB}"/>
              </a:ext>
            </a:extLst>
          </p:cNvPr>
          <p:cNvSpPr txBox="1"/>
          <p:nvPr/>
        </p:nvSpPr>
        <p:spPr bwMode="auto">
          <a:xfrm>
            <a:off x="3981383" y="1017718"/>
            <a:ext cx="2459678"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pic>
        <p:nvPicPr>
          <p:cNvPr id="17" name="Picture 16">
            <a:extLst>
              <a:ext uri="{FF2B5EF4-FFF2-40B4-BE49-F238E27FC236}">
                <a16:creationId xmlns:a16="http://schemas.microsoft.com/office/drawing/2014/main" id="{79A156F6-887C-4029-9269-581261B5B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0582" y="946219"/>
            <a:ext cx="801561" cy="635834"/>
          </a:xfrm>
          <a:prstGeom prst="rect">
            <a:avLst/>
          </a:prstGeom>
        </p:spPr>
      </p:pic>
      <p:pic>
        <p:nvPicPr>
          <p:cNvPr id="12" name="Picture 11">
            <a:extLst>
              <a:ext uri="{FF2B5EF4-FFF2-40B4-BE49-F238E27FC236}">
                <a16:creationId xmlns:a16="http://schemas.microsoft.com/office/drawing/2014/main" id="{AADE9EB1-47B4-45C3-849A-2A656090A33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7892015" y="1606863"/>
            <a:ext cx="2133598" cy="403860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1EB170F0-32A0-4C3D-A7EA-447ED40B34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527" y="420025"/>
            <a:ext cx="418226" cy="424650"/>
          </a:xfrm>
          <a:prstGeom prst="rect">
            <a:avLst/>
          </a:prstGeom>
        </p:spPr>
      </p:pic>
    </p:spTree>
    <p:custDataLst>
      <p:tags r:id="rId1"/>
    </p:custDataLst>
    <p:extLst>
      <p:ext uri="{BB962C8B-B14F-4D97-AF65-F5344CB8AC3E}">
        <p14:creationId xmlns:p14="http://schemas.microsoft.com/office/powerpoint/2010/main" val="49702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716DB178-9D23-4328-BF13-305B919E1737}"/>
              </a:ext>
            </a:extLst>
          </p:cNvPr>
          <p:cNvSpPr>
            <a:spLocks noGrp="1" noChangeArrowheads="1"/>
          </p:cNvSpPr>
          <p:nvPr>
            <p:ph type="title"/>
          </p:nvPr>
        </p:nvSpPr>
        <p:spPr>
          <a:xfrm>
            <a:off x="1981200" y="359664"/>
            <a:ext cx="5271516" cy="791092"/>
          </a:xfrm>
        </p:spPr>
        <p:txBody>
          <a:bodyPr vert="horz" lIns="0" tIns="45720" rIns="91440" bIns="45720" rtlCol="0" anchor="t">
            <a:noAutofit/>
          </a:bodyPr>
          <a:lstStyle/>
          <a:p>
            <a:pPr eaLnBrk="1" hangingPunct="1"/>
            <a:r>
              <a:rPr lang="en-US" sz="6000" b="1" dirty="0">
                <a:solidFill>
                  <a:schemeClr val="tx1"/>
                </a:solidFill>
              </a:rPr>
              <a:t>Tuna</a:t>
            </a:r>
          </a:p>
        </p:txBody>
      </p:sp>
      <p:sp>
        <p:nvSpPr>
          <p:cNvPr id="3" name="Content Placeholder 2"/>
          <p:cNvSpPr>
            <a:spLocks noGrp="1"/>
          </p:cNvSpPr>
          <p:nvPr>
            <p:ph idx="1"/>
          </p:nvPr>
        </p:nvSpPr>
        <p:spPr>
          <a:xfrm>
            <a:off x="1752600" y="2352697"/>
            <a:ext cx="6320790" cy="3545183"/>
          </a:xfrm>
        </p:spPr>
        <p:txBody>
          <a:bodyPr>
            <a:normAutofit/>
          </a:bodyPr>
          <a:lstStyle/>
          <a:p>
            <a:pPr>
              <a:buFont typeface="Arial" panose="020B0604020202020204" pitchFamily="34" charset="0"/>
              <a:buChar char="•"/>
            </a:pPr>
            <a:r>
              <a:rPr lang="en-US" sz="3600" dirty="0"/>
              <a:t>Required Package Size…</a:t>
            </a:r>
          </a:p>
          <a:p>
            <a:pPr lvl="1">
              <a:buFont typeface="Arial" panose="020B0604020202020204" pitchFamily="34" charset="0"/>
              <a:buChar char="•"/>
            </a:pPr>
            <a:r>
              <a:rPr lang="en-US" sz="3200" b="1" dirty="0">
                <a:solidFill>
                  <a:schemeClr val="accent4"/>
                </a:solidFill>
              </a:rPr>
              <a:t>5 to 6-ounce </a:t>
            </a:r>
            <a:r>
              <a:rPr lang="en-US" sz="3200" dirty="0"/>
              <a:t>can</a:t>
            </a:r>
            <a:br>
              <a:rPr lang="en-US" sz="3600" dirty="0"/>
            </a:br>
            <a:endParaRPr lang="en-US" sz="3600" dirty="0"/>
          </a:p>
          <a:p>
            <a:pPr>
              <a:buFont typeface="Arial" panose="020B0604020202020204" pitchFamily="34" charset="0"/>
              <a:buChar char="•"/>
            </a:pPr>
            <a:r>
              <a:rPr lang="en-US" sz="3600" dirty="0"/>
              <a:t>Required Quantity…</a:t>
            </a:r>
          </a:p>
          <a:p>
            <a:pPr lvl="1">
              <a:buFont typeface="Arial" panose="020B0604020202020204" pitchFamily="34" charset="0"/>
              <a:buChar char="•"/>
            </a:pPr>
            <a:r>
              <a:rPr lang="en-US" sz="3200" b="1" dirty="0">
                <a:solidFill>
                  <a:schemeClr val="accent4"/>
                </a:solidFill>
              </a:rPr>
              <a:t>six (6) </a:t>
            </a:r>
            <a:r>
              <a:rPr lang="en-US" sz="3200" dirty="0"/>
              <a:t>cans</a:t>
            </a:r>
          </a:p>
        </p:txBody>
      </p:sp>
      <p:pic>
        <p:nvPicPr>
          <p:cNvPr id="5" name="Picture 4">
            <a:extLst>
              <a:ext uri="{FF2B5EF4-FFF2-40B4-BE49-F238E27FC236}">
                <a16:creationId xmlns:a16="http://schemas.microsoft.com/office/drawing/2014/main" id="{2107FF8E-C8CD-4AC2-913C-5E8D98CC8C4B}"/>
              </a:ext>
            </a:extLst>
          </p:cNvPr>
          <p:cNvPicPr>
            <a:picLocks noChangeAspect="1"/>
          </p:cNvPicPr>
          <p:nvPr/>
        </p:nvPicPr>
        <p:blipFill>
          <a:blip r:embed="rId4"/>
          <a:stretch>
            <a:fillRect/>
          </a:stretch>
        </p:blipFill>
        <p:spPr>
          <a:xfrm>
            <a:off x="7273740" y="1282849"/>
            <a:ext cx="1806131" cy="1069848"/>
          </a:xfrm>
          <a:prstGeom prst="rect">
            <a:avLst/>
          </a:prstGeom>
        </p:spPr>
      </p:pic>
      <p:pic>
        <p:nvPicPr>
          <p:cNvPr id="15" name="Picture 14">
            <a:extLst>
              <a:ext uri="{FF2B5EF4-FFF2-40B4-BE49-F238E27FC236}">
                <a16:creationId xmlns:a16="http://schemas.microsoft.com/office/drawing/2014/main" id="{3F1BE325-C0A7-4310-933F-C35C958565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1066803"/>
            <a:ext cx="1203698" cy="1222865"/>
          </a:xfrm>
          <a:prstGeom prst="rect">
            <a:avLst/>
          </a:prstGeom>
        </p:spPr>
      </p:pic>
    </p:spTree>
    <p:custDataLst>
      <p:tags r:id="rId1"/>
    </p:custDataLst>
    <p:extLst>
      <p:ext uri="{BB962C8B-B14F-4D97-AF65-F5344CB8AC3E}">
        <p14:creationId xmlns:p14="http://schemas.microsoft.com/office/powerpoint/2010/main" val="262961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BA1F0CA9-7E2D-497B-9FCB-FE97EA195FF8}"/>
              </a:ext>
            </a:extLst>
          </p:cNvPr>
          <p:cNvSpPr>
            <a:spLocks noGrp="1" noChangeArrowheads="1"/>
          </p:cNvSpPr>
          <p:nvPr>
            <p:ph type="title"/>
          </p:nvPr>
        </p:nvSpPr>
        <p:spPr>
          <a:xfrm>
            <a:off x="2209800" y="750550"/>
            <a:ext cx="5334000" cy="761473"/>
          </a:xfrm>
        </p:spPr>
        <p:txBody>
          <a:bodyPr vert="horz" lIns="0" tIns="45720" rIns="91440" bIns="45720" rtlCol="0" anchor="t">
            <a:noAutofit/>
          </a:bodyPr>
          <a:lstStyle/>
          <a:p>
            <a:pPr eaLnBrk="1" hangingPunct="1"/>
            <a:r>
              <a:rPr lang="en-US" sz="6000" b="1" dirty="0">
                <a:solidFill>
                  <a:schemeClr val="tx1"/>
                </a:solidFill>
              </a:rPr>
              <a:t>Infant Formula</a:t>
            </a:r>
          </a:p>
        </p:txBody>
      </p:sp>
      <p:sp>
        <p:nvSpPr>
          <p:cNvPr id="35843" name="Rectangle 5"/>
          <p:cNvSpPr>
            <a:spLocks noGrp="1" noChangeArrowheads="1"/>
          </p:cNvSpPr>
          <p:nvPr>
            <p:ph idx="1"/>
          </p:nvPr>
        </p:nvSpPr>
        <p:spPr>
          <a:xfrm>
            <a:off x="1524000" y="1752600"/>
            <a:ext cx="6480048" cy="4572000"/>
          </a:xfrm>
        </p:spPr>
        <p:txBody>
          <a:bodyPr vert="horz" lIns="91440" tIns="45720" rIns="91440" bIns="45720" rtlCol="0">
            <a:normAutofit fontScale="92500" lnSpcReduction="20000"/>
          </a:bodyPr>
          <a:lstStyle/>
          <a:p>
            <a:pPr eaLnBrk="1" hangingPunct="1">
              <a:lnSpc>
                <a:spcPct val="150000"/>
              </a:lnSpc>
              <a:buFont typeface="Arial" panose="020B0604020202020204" pitchFamily="34" charset="0"/>
              <a:buChar char="•"/>
            </a:pPr>
            <a:r>
              <a:rPr lang="en-US" sz="3500" dirty="0"/>
              <a:t>WIC participants must purchase what is specified on their food benefit account:</a:t>
            </a:r>
          </a:p>
          <a:p>
            <a:pPr lvl="3">
              <a:lnSpc>
                <a:spcPct val="150000"/>
              </a:lnSpc>
              <a:buFont typeface="Arial" panose="020B0604020202020204" pitchFamily="34" charset="0"/>
              <a:buChar char="•"/>
            </a:pPr>
            <a:r>
              <a:rPr lang="en-US" sz="3000" dirty="0"/>
              <a:t>Brand</a:t>
            </a:r>
          </a:p>
          <a:p>
            <a:pPr lvl="3">
              <a:lnSpc>
                <a:spcPct val="150000"/>
              </a:lnSpc>
              <a:buFont typeface="Arial" panose="020B0604020202020204" pitchFamily="34" charset="0"/>
              <a:buChar char="•"/>
            </a:pPr>
            <a:r>
              <a:rPr lang="en-US" sz="3000" dirty="0"/>
              <a:t>Size</a:t>
            </a:r>
          </a:p>
          <a:p>
            <a:pPr lvl="3">
              <a:lnSpc>
                <a:spcPct val="150000"/>
              </a:lnSpc>
              <a:buFont typeface="Arial" panose="020B0604020202020204" pitchFamily="34" charset="0"/>
              <a:buChar char="•"/>
            </a:pPr>
            <a:r>
              <a:rPr lang="en-US" sz="3000" dirty="0"/>
              <a:t>Type </a:t>
            </a:r>
          </a:p>
          <a:p>
            <a:pPr lvl="3">
              <a:lnSpc>
                <a:spcPct val="150000"/>
              </a:lnSpc>
              <a:buFont typeface="Arial" panose="020B0604020202020204" pitchFamily="34" charset="0"/>
              <a:buChar char="•"/>
            </a:pPr>
            <a:r>
              <a:rPr lang="en-US" sz="3000" dirty="0"/>
              <a:t>Quantity</a:t>
            </a:r>
            <a:endParaRPr lang="en-US" sz="1600" dirty="0"/>
          </a:p>
        </p:txBody>
      </p:sp>
      <p:pic>
        <p:nvPicPr>
          <p:cNvPr id="7" name="Picture 6">
            <a:extLst>
              <a:ext uri="{FF2B5EF4-FFF2-40B4-BE49-F238E27FC236}">
                <a16:creationId xmlns:a16="http://schemas.microsoft.com/office/drawing/2014/main" id="{7D3AD38A-A1D8-4D39-A1C3-C9670FE3B9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153400" y="1512020"/>
            <a:ext cx="2286000" cy="443157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84B139F-8E69-4456-9FEA-4F740F051F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5887" y="918958"/>
            <a:ext cx="418226" cy="424650"/>
          </a:xfrm>
          <a:prstGeom prst="rect">
            <a:avLst/>
          </a:prstGeom>
        </p:spPr>
      </p:pic>
    </p:spTree>
    <p:custDataLst>
      <p:tags r:id="rId1"/>
    </p:custDataLst>
    <p:extLst>
      <p:ext uri="{BB962C8B-B14F-4D97-AF65-F5344CB8AC3E}">
        <p14:creationId xmlns:p14="http://schemas.microsoft.com/office/powerpoint/2010/main" val="392171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p:cNvSpPr>
            <a:spLocks noGrp="1" noChangeArrowheads="1"/>
          </p:cNvSpPr>
          <p:nvPr>
            <p:ph idx="1"/>
          </p:nvPr>
        </p:nvSpPr>
        <p:spPr>
          <a:xfrm>
            <a:off x="1752600" y="1219200"/>
            <a:ext cx="8877300" cy="5470358"/>
          </a:xfrm>
        </p:spPr>
        <p:txBody>
          <a:bodyPr>
            <a:normAutofit fontScale="70000" lnSpcReduction="20000"/>
          </a:bodyPr>
          <a:lstStyle/>
          <a:p>
            <a:pPr>
              <a:lnSpc>
                <a:spcPct val="150000"/>
              </a:lnSpc>
              <a:buFont typeface="Arial" panose="020B0604020202020204" pitchFamily="34" charset="0"/>
              <a:buChar char="•"/>
            </a:pPr>
            <a:r>
              <a:rPr lang="en-US" sz="3400" b="1" dirty="0"/>
              <a:t>Gerber Good Start Gentle</a:t>
            </a:r>
            <a:r>
              <a:rPr lang="en-US" sz="3400" b="1" baseline="30000" dirty="0"/>
              <a:t>® </a:t>
            </a:r>
          </a:p>
          <a:p>
            <a:pPr lvl="1">
              <a:lnSpc>
                <a:spcPct val="150000"/>
              </a:lnSpc>
              <a:buFont typeface="Arial" panose="020B0604020202020204" pitchFamily="34" charset="0"/>
              <a:buChar char="•"/>
            </a:pPr>
            <a:r>
              <a:rPr lang="en-US" sz="2900" dirty="0"/>
              <a:t>12.7 oz cans Powder</a:t>
            </a:r>
          </a:p>
          <a:p>
            <a:pPr lvl="1">
              <a:lnSpc>
                <a:spcPct val="150000"/>
              </a:lnSpc>
              <a:buFont typeface="Arial" panose="020B0604020202020204" pitchFamily="34" charset="0"/>
              <a:buChar char="•"/>
            </a:pPr>
            <a:r>
              <a:rPr lang="en-US" sz="2900" dirty="0"/>
              <a:t>8.1 oz Concentrate Containers (</a:t>
            </a:r>
            <a:r>
              <a:rPr lang="en-US" sz="2900" dirty="0" err="1"/>
              <a:t>GentlePro</a:t>
            </a:r>
            <a:r>
              <a:rPr lang="en-US" sz="2900" dirty="0"/>
              <a:t>)</a:t>
            </a:r>
          </a:p>
          <a:p>
            <a:pPr lvl="1">
              <a:lnSpc>
                <a:spcPct val="150000"/>
              </a:lnSpc>
              <a:buFont typeface="Arial" panose="020B0604020202020204" pitchFamily="34" charset="0"/>
              <a:buChar char="•"/>
            </a:pPr>
            <a:r>
              <a:rPr lang="en-US" sz="2900" dirty="0"/>
              <a:t>33.8 oz Ready to Feed (4 pack of 8.45 oz Containers)</a:t>
            </a:r>
            <a:br>
              <a:rPr lang="en-US" sz="2900" dirty="0"/>
            </a:br>
            <a:r>
              <a:rPr lang="en-US" sz="2900" dirty="0"/>
              <a:t> (GentlePro)</a:t>
            </a:r>
          </a:p>
          <a:p>
            <a:pPr>
              <a:lnSpc>
                <a:spcPct val="150000"/>
              </a:lnSpc>
              <a:buFont typeface="Arial" panose="020B0604020202020204" pitchFamily="34" charset="0"/>
              <a:buChar char="•"/>
            </a:pPr>
            <a:r>
              <a:rPr lang="en-US" sz="3400" b="1" dirty="0"/>
              <a:t>Gerber Good Start </a:t>
            </a:r>
            <a:r>
              <a:rPr lang="en-US" sz="3400" b="1" dirty="0" err="1"/>
              <a:t>SoothePro</a:t>
            </a:r>
            <a:r>
              <a:rPr lang="en-US" sz="3400" b="1" baseline="30000" dirty="0"/>
              <a:t>® </a:t>
            </a:r>
          </a:p>
          <a:p>
            <a:pPr lvl="1">
              <a:lnSpc>
                <a:spcPct val="150000"/>
              </a:lnSpc>
              <a:buFont typeface="Arial" panose="020B0604020202020204" pitchFamily="34" charset="0"/>
              <a:buChar char="•"/>
            </a:pPr>
            <a:r>
              <a:rPr lang="en-US" sz="2900" dirty="0"/>
              <a:t>12.4 oz cans Powder</a:t>
            </a:r>
          </a:p>
          <a:p>
            <a:pPr>
              <a:lnSpc>
                <a:spcPct val="150000"/>
              </a:lnSpc>
              <a:buFont typeface="Arial" panose="020B0604020202020204" pitchFamily="34" charset="0"/>
              <a:buChar char="•"/>
            </a:pPr>
            <a:r>
              <a:rPr lang="en-US" sz="3400" b="1" dirty="0"/>
              <a:t>Gerber Good Start Soy</a:t>
            </a:r>
            <a:r>
              <a:rPr lang="en-US" sz="3400" b="1" baseline="30000" dirty="0"/>
              <a:t>® </a:t>
            </a:r>
          </a:p>
          <a:p>
            <a:pPr lvl="1">
              <a:lnSpc>
                <a:spcPct val="150000"/>
              </a:lnSpc>
              <a:buFont typeface="Arial" panose="020B0604020202020204" pitchFamily="34" charset="0"/>
              <a:buChar char="•"/>
            </a:pPr>
            <a:r>
              <a:rPr lang="en-US" sz="2900" dirty="0"/>
              <a:t>12.9 oz cans Powder</a:t>
            </a:r>
          </a:p>
          <a:p>
            <a:pPr lvl="1">
              <a:lnSpc>
                <a:spcPct val="150000"/>
              </a:lnSpc>
              <a:buFont typeface="Arial" panose="020B0604020202020204" pitchFamily="34" charset="0"/>
              <a:buChar char="•"/>
            </a:pPr>
            <a:r>
              <a:rPr lang="en-US" sz="2900" dirty="0"/>
              <a:t>8.1 oz Concentrate Containers </a:t>
            </a:r>
          </a:p>
          <a:p>
            <a:pPr lvl="1">
              <a:lnSpc>
                <a:spcPct val="150000"/>
              </a:lnSpc>
              <a:buFont typeface="Arial" panose="020B0604020202020204" pitchFamily="34" charset="0"/>
              <a:buChar char="•"/>
            </a:pPr>
            <a:r>
              <a:rPr lang="en-US" sz="2900" dirty="0"/>
              <a:t>33.8 oz Ready to Feed (4 pack of 8.45 oz Containers)</a:t>
            </a:r>
          </a:p>
          <a:p>
            <a:pPr lvl="1">
              <a:lnSpc>
                <a:spcPct val="150000"/>
              </a:lnSpc>
            </a:pPr>
            <a:endParaRPr lang="en-US" baseline="30000" dirty="0">
              <a:solidFill>
                <a:schemeClr val="tx1"/>
              </a:solidFill>
            </a:endParaRPr>
          </a:p>
          <a:p>
            <a:pPr lvl="1">
              <a:lnSpc>
                <a:spcPct val="150000"/>
              </a:lnSpc>
            </a:pPr>
            <a:endParaRPr lang="en-US" sz="2200" dirty="0"/>
          </a:p>
          <a:p>
            <a:pPr marL="0" indent="0">
              <a:lnSpc>
                <a:spcPct val="150000"/>
              </a:lnSpc>
              <a:buNone/>
            </a:pPr>
            <a:endParaRPr lang="en-US" dirty="0"/>
          </a:p>
        </p:txBody>
      </p:sp>
      <p:sp>
        <p:nvSpPr>
          <p:cNvPr id="4" name="Rectangle 4">
            <a:extLst>
              <a:ext uri="{FF2B5EF4-FFF2-40B4-BE49-F238E27FC236}">
                <a16:creationId xmlns:a16="http://schemas.microsoft.com/office/drawing/2014/main" id="{F9724985-88D4-4775-9FD9-031731C83676}"/>
              </a:ext>
            </a:extLst>
          </p:cNvPr>
          <p:cNvSpPr txBox="1">
            <a:spLocks noChangeArrowheads="1"/>
          </p:cNvSpPr>
          <p:nvPr/>
        </p:nvSpPr>
        <p:spPr>
          <a:xfrm>
            <a:off x="1562100" y="16042"/>
            <a:ext cx="9067800" cy="1371600"/>
          </a:xfrm>
          <a:prstGeom prst="rect">
            <a:avLst/>
          </a:prstGeom>
        </p:spPr>
        <p:txBody>
          <a:bodyPr vert="horz" lIns="0" tIns="45720" rIns="91440" bIns="45720" rtlCol="0" anchor="ctr">
            <a:normAutofit fontScale="925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00" b="1" dirty="0">
                <a:solidFill>
                  <a:schemeClr val="tx1"/>
                </a:solidFill>
              </a:rPr>
              <a:t>NC WIC Program Contract Formula</a:t>
            </a:r>
          </a:p>
        </p:txBody>
      </p:sp>
    </p:spTree>
    <p:custDataLst>
      <p:tags r:id="rId1"/>
    </p:custDataLst>
    <p:extLst>
      <p:ext uri="{BB962C8B-B14F-4D97-AF65-F5344CB8AC3E}">
        <p14:creationId xmlns:p14="http://schemas.microsoft.com/office/powerpoint/2010/main" val="338726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5"/>
          <p:cNvSpPr>
            <a:spLocks noGrp="1" noChangeArrowheads="1"/>
          </p:cNvSpPr>
          <p:nvPr>
            <p:ph idx="1"/>
          </p:nvPr>
        </p:nvSpPr>
        <p:spPr>
          <a:xfrm>
            <a:off x="1828800" y="2603958"/>
            <a:ext cx="4267200" cy="3181194"/>
          </a:xfrm>
        </p:spPr>
        <p:txBody>
          <a:bodyPr>
            <a:normAutofit/>
          </a:bodyPr>
          <a:lstStyle/>
          <a:p>
            <a:pPr marL="34290" indent="0">
              <a:spcBef>
                <a:spcPct val="50000"/>
              </a:spcBef>
              <a:buNone/>
            </a:pPr>
            <a:r>
              <a:rPr lang="en-US" sz="2800" dirty="0"/>
              <a:t>Two types required…</a:t>
            </a:r>
          </a:p>
          <a:p>
            <a:pPr lvl="1">
              <a:lnSpc>
                <a:spcPct val="120000"/>
              </a:lnSpc>
              <a:buFont typeface="Arial" panose="020B0604020202020204" pitchFamily="34" charset="0"/>
              <a:buChar char="•"/>
            </a:pPr>
            <a:r>
              <a:rPr lang="en-US" sz="2400" dirty="0"/>
              <a:t>Gerber Good Start Gentle</a:t>
            </a:r>
            <a:r>
              <a:rPr lang="en-US" sz="2400" baseline="30000" dirty="0"/>
              <a:t>®</a:t>
            </a:r>
          </a:p>
          <a:p>
            <a:pPr lvl="1">
              <a:lnSpc>
                <a:spcPct val="120000"/>
              </a:lnSpc>
              <a:buFont typeface="Arial" panose="020B0604020202020204" pitchFamily="34" charset="0"/>
              <a:buChar char="•"/>
            </a:pPr>
            <a:r>
              <a:rPr lang="en-US" sz="2400" dirty="0"/>
              <a:t>Gerber Good Start Soy</a:t>
            </a:r>
            <a:r>
              <a:rPr lang="en-US" sz="2400" baseline="30000" dirty="0"/>
              <a:t>® </a:t>
            </a:r>
          </a:p>
          <a:p>
            <a:pPr marL="34290" indent="0">
              <a:spcBef>
                <a:spcPct val="50000"/>
              </a:spcBef>
              <a:buNone/>
            </a:pPr>
            <a:r>
              <a:rPr lang="en-US" sz="2800" dirty="0"/>
              <a:t>Required package size…</a:t>
            </a:r>
          </a:p>
          <a:p>
            <a:pPr lvl="1" eaLnBrk="1" hangingPunct="1">
              <a:spcBef>
                <a:spcPct val="50000"/>
              </a:spcBef>
              <a:buFont typeface="Arial" panose="020B0604020202020204" pitchFamily="34" charset="0"/>
              <a:buChar char="•"/>
            </a:pPr>
            <a:r>
              <a:rPr lang="en-US" sz="2400" b="1" dirty="0">
                <a:solidFill>
                  <a:schemeClr val="accent4"/>
                </a:solidFill>
              </a:rPr>
              <a:t>11.0-14.0-</a:t>
            </a:r>
            <a:r>
              <a:rPr lang="en-US" sz="2400" dirty="0"/>
              <a:t>ounce cans  </a:t>
            </a:r>
          </a:p>
          <a:p>
            <a:pPr marL="34290" lvl="1" indent="0">
              <a:lnSpc>
                <a:spcPct val="110000"/>
              </a:lnSpc>
              <a:spcBef>
                <a:spcPct val="40000"/>
              </a:spcBef>
              <a:buNone/>
            </a:pPr>
            <a:endParaRPr lang="en-US" sz="2400" baseline="30000" dirty="0"/>
          </a:p>
        </p:txBody>
      </p:sp>
      <p:pic>
        <p:nvPicPr>
          <p:cNvPr id="2" name="Picture 1">
            <a:extLst>
              <a:ext uri="{FF2B5EF4-FFF2-40B4-BE49-F238E27FC236}">
                <a16:creationId xmlns:a16="http://schemas.microsoft.com/office/drawing/2014/main" id="{2D88A8CF-17FE-40D7-B5E8-F5CF9CA802CE}"/>
              </a:ext>
            </a:extLst>
          </p:cNvPr>
          <p:cNvPicPr>
            <a:picLocks noChangeAspect="1"/>
          </p:cNvPicPr>
          <p:nvPr/>
        </p:nvPicPr>
        <p:blipFill>
          <a:blip r:embed="rId4"/>
          <a:stretch>
            <a:fillRect/>
          </a:stretch>
        </p:blipFill>
        <p:spPr>
          <a:xfrm>
            <a:off x="5918603" y="1393097"/>
            <a:ext cx="1432032" cy="850168"/>
          </a:xfrm>
          <a:prstGeom prst="rect">
            <a:avLst/>
          </a:prstGeom>
        </p:spPr>
      </p:pic>
      <p:sp>
        <p:nvSpPr>
          <p:cNvPr id="5" name="Rectangle 4">
            <a:extLst>
              <a:ext uri="{FF2B5EF4-FFF2-40B4-BE49-F238E27FC236}">
                <a16:creationId xmlns:a16="http://schemas.microsoft.com/office/drawing/2014/main" id="{34656CEF-E698-4702-ACD4-DBED6F3BBDDD}"/>
              </a:ext>
            </a:extLst>
          </p:cNvPr>
          <p:cNvSpPr txBox="1">
            <a:spLocks noChangeArrowheads="1"/>
          </p:cNvSpPr>
          <p:nvPr/>
        </p:nvSpPr>
        <p:spPr>
          <a:xfrm>
            <a:off x="2955593" y="240030"/>
            <a:ext cx="7255207"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Formula (Powder)</a:t>
            </a:r>
          </a:p>
        </p:txBody>
      </p:sp>
      <p:pic>
        <p:nvPicPr>
          <p:cNvPr id="6" name="Picture 5">
            <a:extLst>
              <a:ext uri="{FF2B5EF4-FFF2-40B4-BE49-F238E27FC236}">
                <a16:creationId xmlns:a16="http://schemas.microsoft.com/office/drawing/2014/main" id="{D48462C6-8479-4755-B8D8-D25CBABA1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6468" y="1413312"/>
            <a:ext cx="797052" cy="809743"/>
          </a:xfrm>
          <a:prstGeom prst="rect">
            <a:avLst/>
          </a:prstGeom>
        </p:spPr>
      </p:pic>
      <p:sp>
        <p:nvSpPr>
          <p:cNvPr id="3" name="TextBox 2">
            <a:extLst>
              <a:ext uri="{FF2B5EF4-FFF2-40B4-BE49-F238E27FC236}">
                <a16:creationId xmlns:a16="http://schemas.microsoft.com/office/drawing/2014/main" id="{42D09F4D-44FB-4770-9CF5-29E159CDAA6D}"/>
              </a:ext>
            </a:extLst>
          </p:cNvPr>
          <p:cNvSpPr txBox="1"/>
          <p:nvPr/>
        </p:nvSpPr>
        <p:spPr>
          <a:xfrm>
            <a:off x="1828800" y="5685284"/>
            <a:ext cx="8686800" cy="1144929"/>
          </a:xfrm>
          <a:prstGeom prst="rect">
            <a:avLst/>
          </a:prstGeom>
          <a:noFill/>
        </p:spPr>
        <p:txBody>
          <a:bodyPr wrap="square" rtlCol="0">
            <a:spAutoFit/>
          </a:bodyPr>
          <a:lstStyle/>
          <a:p>
            <a:pPr marL="34290" lvl="1">
              <a:lnSpc>
                <a:spcPct val="110000"/>
              </a:lnSpc>
              <a:spcBef>
                <a:spcPct val="40000"/>
              </a:spcBef>
            </a:pPr>
            <a:r>
              <a:rPr lang="en-US" sz="2400" dirty="0">
                <a:solidFill>
                  <a:schemeClr val="accent1">
                    <a:lumMod val="75000"/>
                  </a:schemeClr>
                </a:solidFill>
                <a:latin typeface="+mj-lt"/>
              </a:rPr>
              <a:t>No Minimum Inventory for Concentrate or Ready to Feed</a:t>
            </a:r>
          </a:p>
          <a:p>
            <a:pPr marL="205740" lvl="1">
              <a:lnSpc>
                <a:spcPct val="150000"/>
              </a:lnSpc>
            </a:pPr>
            <a:endParaRPr lang="en-US" sz="2400" baseline="30000" dirty="0">
              <a:latin typeface="+mj-lt"/>
            </a:endParaRPr>
          </a:p>
          <a:p>
            <a:endParaRPr lang="en-US" dirty="0"/>
          </a:p>
        </p:txBody>
      </p:sp>
      <p:sp>
        <p:nvSpPr>
          <p:cNvPr id="4" name="TextBox 3">
            <a:extLst>
              <a:ext uri="{FF2B5EF4-FFF2-40B4-BE49-F238E27FC236}">
                <a16:creationId xmlns:a16="http://schemas.microsoft.com/office/drawing/2014/main" id="{86370999-A1E7-4CC6-9B62-9B3B561C82D8}"/>
              </a:ext>
            </a:extLst>
          </p:cNvPr>
          <p:cNvSpPr txBox="1"/>
          <p:nvPr/>
        </p:nvSpPr>
        <p:spPr>
          <a:xfrm>
            <a:off x="6367832" y="2558049"/>
            <a:ext cx="3995368" cy="2659190"/>
          </a:xfrm>
          <a:prstGeom prst="rect">
            <a:avLst/>
          </a:prstGeom>
          <a:noFill/>
        </p:spPr>
        <p:txBody>
          <a:bodyPr wrap="square" rtlCol="0">
            <a:spAutoFit/>
          </a:bodyPr>
          <a:lstStyle/>
          <a:p>
            <a:pPr>
              <a:lnSpc>
                <a:spcPct val="120000"/>
              </a:lnSpc>
              <a:spcBef>
                <a:spcPct val="50000"/>
              </a:spcBef>
            </a:pPr>
            <a:r>
              <a:rPr lang="en-US" sz="2600" dirty="0">
                <a:latin typeface="+mj-lt"/>
              </a:rPr>
              <a:t>Quantities required</a:t>
            </a:r>
            <a:r>
              <a:rPr lang="en-US" sz="2400" dirty="0">
                <a:latin typeface="+mj-lt"/>
              </a:rPr>
              <a:t>…</a:t>
            </a:r>
          </a:p>
          <a:p>
            <a:pPr marL="285750" indent="-285750">
              <a:lnSpc>
                <a:spcPct val="120000"/>
              </a:lnSpc>
              <a:buFont typeface="Arial" panose="020B0604020202020204" pitchFamily="34" charset="0"/>
              <a:buChar char="•"/>
            </a:pPr>
            <a:r>
              <a:rPr lang="en-US" sz="2100" dirty="0">
                <a:latin typeface="+mj-lt"/>
              </a:rPr>
              <a:t>Gerber Good Start Gentle</a:t>
            </a:r>
            <a:r>
              <a:rPr lang="en-US" sz="2100" baseline="30000" dirty="0">
                <a:latin typeface="+mj-lt"/>
              </a:rPr>
              <a:t>®</a:t>
            </a:r>
          </a:p>
          <a:p>
            <a:pPr marL="1200150" lvl="2" indent="-285750">
              <a:lnSpc>
                <a:spcPct val="120000"/>
              </a:lnSpc>
              <a:buFont typeface="Arial" panose="020B0604020202020204" pitchFamily="34" charset="0"/>
              <a:buChar char="•"/>
            </a:pPr>
            <a:r>
              <a:rPr lang="en-US" sz="2100" b="1" dirty="0">
                <a:solidFill>
                  <a:schemeClr val="accent4"/>
                </a:solidFill>
                <a:latin typeface="+mj-lt"/>
              </a:rPr>
              <a:t>eight (8) </a:t>
            </a:r>
            <a:r>
              <a:rPr lang="en-US" sz="2100" dirty="0">
                <a:latin typeface="+mj-lt"/>
              </a:rPr>
              <a:t>cans</a:t>
            </a:r>
          </a:p>
          <a:p>
            <a:pPr lvl="2">
              <a:lnSpc>
                <a:spcPct val="120000"/>
              </a:lnSpc>
            </a:pPr>
            <a:endParaRPr lang="en-US" sz="2100" baseline="30000" dirty="0">
              <a:latin typeface="+mj-lt"/>
            </a:endParaRPr>
          </a:p>
          <a:p>
            <a:pPr marL="285750" indent="-285750">
              <a:lnSpc>
                <a:spcPct val="120000"/>
              </a:lnSpc>
              <a:buFont typeface="Arial" panose="020B0604020202020204" pitchFamily="34" charset="0"/>
              <a:buChar char="•"/>
            </a:pPr>
            <a:r>
              <a:rPr lang="en-US" sz="2100" dirty="0">
                <a:latin typeface="+mj-lt"/>
              </a:rPr>
              <a:t>Gerber Good Start Soy</a:t>
            </a:r>
            <a:r>
              <a:rPr lang="en-US" sz="2100" baseline="30000" dirty="0">
                <a:latin typeface="+mj-lt"/>
              </a:rPr>
              <a:t>®    </a:t>
            </a:r>
          </a:p>
          <a:p>
            <a:pPr marL="1200150" lvl="2" indent="-285750">
              <a:lnSpc>
                <a:spcPct val="120000"/>
              </a:lnSpc>
              <a:buFont typeface="Arial" panose="020B0604020202020204" pitchFamily="34" charset="0"/>
              <a:buChar char="•"/>
            </a:pPr>
            <a:r>
              <a:rPr lang="en-US" sz="2100" b="1" dirty="0">
                <a:solidFill>
                  <a:schemeClr val="accent4"/>
                </a:solidFill>
                <a:latin typeface="+mj-lt"/>
              </a:rPr>
              <a:t>four (4) </a:t>
            </a:r>
            <a:r>
              <a:rPr lang="en-US" sz="2100" dirty="0">
                <a:latin typeface="+mj-lt"/>
              </a:rPr>
              <a:t>cans</a:t>
            </a:r>
          </a:p>
          <a:p>
            <a:endParaRPr lang="en-US" dirty="0"/>
          </a:p>
        </p:txBody>
      </p:sp>
    </p:spTree>
    <p:custDataLst>
      <p:tags r:id="rId1"/>
    </p:custDataLst>
    <p:extLst>
      <p:ext uri="{BB962C8B-B14F-4D97-AF65-F5344CB8AC3E}">
        <p14:creationId xmlns:p14="http://schemas.microsoft.com/office/powerpoint/2010/main" val="288791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1905000" y="1884206"/>
            <a:ext cx="6096000" cy="3026966"/>
          </a:xfrm>
        </p:spPr>
        <p:txBody>
          <a:bodyPr>
            <a:normAutofit/>
          </a:bodyPr>
          <a:lstStyle/>
          <a:p>
            <a:pPr eaLnBrk="1" hangingPunct="1">
              <a:buFont typeface="Arial" panose="020B0604020202020204" pitchFamily="34" charset="0"/>
              <a:buChar char="•"/>
            </a:pPr>
            <a:r>
              <a:rPr lang="en-US" sz="3200" dirty="0"/>
              <a:t>8-ounce box of plain, dry infant cereal, regular or organic</a:t>
            </a:r>
          </a:p>
          <a:p>
            <a:pPr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Must contain minimum of 45 mgs of iron per 100 grams of dry cereal</a:t>
            </a:r>
          </a:p>
          <a:p>
            <a:pPr eaLnBrk="1" hangingPunct="1"/>
            <a:endParaRPr lang="en-US" sz="2400" dirty="0"/>
          </a:p>
          <a:p>
            <a:pPr eaLnBrk="1" hangingPunct="1"/>
            <a:endParaRPr lang="en-US" dirty="0"/>
          </a:p>
          <a:p>
            <a:pPr marL="82296" indent="0">
              <a:buNone/>
            </a:pPr>
            <a:endParaRPr lang="en-US" dirty="0"/>
          </a:p>
        </p:txBody>
      </p:sp>
      <p:pic>
        <p:nvPicPr>
          <p:cNvPr id="1229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934" r="4086" b="8723"/>
          <a:stretch/>
        </p:blipFill>
        <p:spPr bwMode="auto">
          <a:xfrm>
            <a:off x="6255116" y="533669"/>
            <a:ext cx="1707787" cy="93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4F18DB02-28A9-472E-B557-B65D28705D60}"/>
              </a:ext>
            </a:extLst>
          </p:cNvPr>
          <p:cNvSpPr txBox="1">
            <a:spLocks noChangeArrowheads="1"/>
          </p:cNvSpPr>
          <p:nvPr/>
        </p:nvSpPr>
        <p:spPr>
          <a:xfrm>
            <a:off x="2209800" y="322486"/>
            <a:ext cx="55626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Cereal</a:t>
            </a:r>
          </a:p>
        </p:txBody>
      </p:sp>
      <p:sp>
        <p:nvSpPr>
          <p:cNvPr id="6" name="TextBox 5">
            <a:extLst>
              <a:ext uri="{FF2B5EF4-FFF2-40B4-BE49-F238E27FC236}">
                <a16:creationId xmlns:a16="http://schemas.microsoft.com/office/drawing/2014/main" id="{5CA7CB1C-E062-4FCE-892F-D02D88C5599C}"/>
              </a:ext>
            </a:extLst>
          </p:cNvPr>
          <p:cNvSpPr txBox="1"/>
          <p:nvPr/>
        </p:nvSpPr>
        <p:spPr bwMode="auto">
          <a:xfrm>
            <a:off x="2891594" y="4911175"/>
            <a:ext cx="2362200"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0446FA08-1BEC-4F17-A46C-08F03505156D}"/>
              </a:ext>
            </a:extLst>
          </p:cNvPr>
          <p:cNvSpPr/>
          <p:nvPr/>
        </p:nvSpPr>
        <p:spPr>
          <a:xfrm>
            <a:off x="5482394" y="4953631"/>
            <a:ext cx="1474378" cy="430887"/>
          </a:xfrm>
          <a:prstGeom prst="rect">
            <a:avLst/>
          </a:prstGeom>
        </p:spPr>
        <p:txBody>
          <a:bodyPr wrap="none">
            <a:spAutoFit/>
          </a:bodyPr>
          <a:lstStyle/>
          <a:p>
            <a:r>
              <a:rPr lang="en-US" sz="2200" b="1" dirty="0">
                <a:solidFill>
                  <a:schemeClr val="tx1">
                    <a:lumMod val="50000"/>
                    <a:lumOff val="50000"/>
                  </a:schemeClr>
                </a:solidFill>
                <a:latin typeface="+mj-lt"/>
              </a:rPr>
              <a:t>OZ = Ounce</a:t>
            </a:r>
          </a:p>
        </p:txBody>
      </p:sp>
      <p:pic>
        <p:nvPicPr>
          <p:cNvPr id="7" name="Picture 6">
            <a:extLst>
              <a:ext uri="{FF2B5EF4-FFF2-40B4-BE49-F238E27FC236}">
                <a16:creationId xmlns:a16="http://schemas.microsoft.com/office/drawing/2014/main" id="{61DD9ACF-4F12-4B2E-BE5D-94FE00E53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331" y="4836857"/>
            <a:ext cx="792473" cy="664433"/>
          </a:xfrm>
          <a:prstGeom prst="rect">
            <a:avLst/>
          </a:prstGeom>
        </p:spPr>
      </p:pic>
      <p:pic>
        <p:nvPicPr>
          <p:cNvPr id="9" name="Picture 8">
            <a:extLst>
              <a:ext uri="{FF2B5EF4-FFF2-40B4-BE49-F238E27FC236}">
                <a16:creationId xmlns:a16="http://schemas.microsoft.com/office/drawing/2014/main" id="{3AE69F88-F8F8-48C5-9D35-55E277B722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585422" y="1473488"/>
            <a:ext cx="1829347" cy="424151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3ADA30B9-317F-4440-8D12-932486384D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5887" y="788341"/>
            <a:ext cx="418226" cy="424650"/>
          </a:xfrm>
          <a:prstGeom prst="rect">
            <a:avLst/>
          </a:prstGeom>
        </p:spPr>
      </p:pic>
    </p:spTree>
    <p:custDataLst>
      <p:tags r:id="rId1"/>
    </p:custDataLst>
    <p:extLst>
      <p:ext uri="{BB962C8B-B14F-4D97-AF65-F5344CB8AC3E}">
        <p14:creationId xmlns:p14="http://schemas.microsoft.com/office/powerpoint/2010/main" val="312036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1676400" y="2028444"/>
            <a:ext cx="7251192" cy="4800600"/>
          </a:xfrm>
        </p:spPr>
        <p:txBody>
          <a:bodyPr/>
          <a:lstStyle/>
          <a:p>
            <a:pPr eaLnBrk="1" hangingPunct="1">
              <a:lnSpc>
                <a:spcPct val="150000"/>
              </a:lnSpc>
              <a:spcBef>
                <a:spcPct val="50000"/>
              </a:spcBef>
              <a:buFont typeface="Arial" panose="020B0604020202020204" pitchFamily="34" charset="0"/>
              <a:buChar char="•"/>
            </a:pPr>
            <a:r>
              <a:rPr lang="en-US" sz="3200" dirty="0"/>
              <a:t>Required package size…</a:t>
            </a:r>
          </a:p>
          <a:p>
            <a:pPr lvl="1" eaLnBrk="1" hangingPunct="1">
              <a:lnSpc>
                <a:spcPct val="150000"/>
              </a:lnSpc>
              <a:spcBef>
                <a:spcPct val="50000"/>
              </a:spcBef>
              <a:buFont typeface="Arial" panose="020B0604020202020204" pitchFamily="34" charset="0"/>
              <a:buChar char="•"/>
            </a:pPr>
            <a:r>
              <a:rPr lang="en-US" sz="2800" b="1" dirty="0">
                <a:solidFill>
                  <a:schemeClr val="accent4"/>
                </a:solidFill>
              </a:rPr>
              <a:t>eight (8)-ounce </a:t>
            </a:r>
            <a:r>
              <a:rPr lang="en-US" sz="2800" dirty="0"/>
              <a:t>package</a:t>
            </a:r>
          </a:p>
          <a:p>
            <a:pPr eaLnBrk="1" hangingPunct="1">
              <a:lnSpc>
                <a:spcPct val="150000"/>
              </a:lnSpc>
              <a:spcBef>
                <a:spcPct val="50000"/>
              </a:spcBef>
              <a:buFont typeface="Arial" panose="020B0604020202020204" pitchFamily="34" charset="0"/>
              <a:buChar char="•"/>
            </a:pPr>
            <a:r>
              <a:rPr lang="en-US" sz="3200" dirty="0"/>
              <a:t>Quantity required…</a:t>
            </a:r>
          </a:p>
          <a:p>
            <a:pPr lvl="1" eaLnBrk="1" hangingPunct="1">
              <a:lnSpc>
                <a:spcPct val="150000"/>
              </a:lnSpc>
              <a:spcBef>
                <a:spcPct val="50000"/>
              </a:spcBef>
              <a:buFont typeface="Arial" panose="020B0604020202020204" pitchFamily="34" charset="0"/>
              <a:buChar char="•"/>
            </a:pPr>
            <a:r>
              <a:rPr lang="en-US" sz="2800" b="1" dirty="0">
                <a:solidFill>
                  <a:schemeClr val="accent4"/>
                </a:solidFill>
              </a:rPr>
              <a:t>six (6) </a:t>
            </a:r>
            <a:r>
              <a:rPr lang="en-US" sz="2800" dirty="0"/>
              <a:t>boxes</a:t>
            </a:r>
          </a:p>
          <a:p>
            <a:pPr eaLnBrk="1" hangingPunct="1">
              <a:lnSpc>
                <a:spcPct val="150000"/>
              </a:lnSpc>
              <a:spcBef>
                <a:spcPct val="50000"/>
              </a:spcBef>
              <a:buFont typeface="Arial" panose="020B0604020202020204" pitchFamily="34" charset="0"/>
              <a:buChar char="•"/>
            </a:pPr>
            <a:r>
              <a:rPr lang="en-US" sz="3200" dirty="0"/>
              <a:t>Only </a:t>
            </a:r>
            <a:r>
              <a:rPr lang="en-US" sz="3200" b="1" dirty="0">
                <a:solidFill>
                  <a:schemeClr val="accent4"/>
                </a:solidFill>
              </a:rPr>
              <a:t>one (1) </a:t>
            </a:r>
            <a:r>
              <a:rPr lang="en-US" sz="3200" dirty="0"/>
              <a:t>approved type required</a:t>
            </a:r>
          </a:p>
          <a:p>
            <a:pPr eaLnBrk="1" hangingPunct="1">
              <a:spcBef>
                <a:spcPct val="50000"/>
              </a:spcBef>
            </a:pPr>
            <a:endParaRPr lang="en-US" sz="3200" dirty="0"/>
          </a:p>
          <a:p>
            <a:pPr eaLnBrk="1" hangingPunct="1">
              <a:spcBef>
                <a:spcPct val="50000"/>
              </a:spcBef>
            </a:pPr>
            <a:endParaRPr lang="en-US" dirty="0"/>
          </a:p>
        </p:txBody>
      </p:sp>
      <p:pic>
        <p:nvPicPr>
          <p:cNvPr id="2" name="Picture 1">
            <a:extLst>
              <a:ext uri="{FF2B5EF4-FFF2-40B4-BE49-F238E27FC236}">
                <a16:creationId xmlns:a16="http://schemas.microsoft.com/office/drawing/2014/main" id="{B06F3A37-052C-4E53-93DF-2D1B11C8DE2C}"/>
              </a:ext>
            </a:extLst>
          </p:cNvPr>
          <p:cNvPicPr>
            <a:picLocks noChangeAspect="1"/>
          </p:cNvPicPr>
          <p:nvPr/>
        </p:nvPicPr>
        <p:blipFill>
          <a:blip r:embed="rId4"/>
          <a:stretch>
            <a:fillRect/>
          </a:stretch>
        </p:blipFill>
        <p:spPr>
          <a:xfrm>
            <a:off x="5449957" y="1078491"/>
            <a:ext cx="1748068" cy="888065"/>
          </a:xfrm>
          <a:prstGeom prst="rect">
            <a:avLst/>
          </a:prstGeom>
        </p:spPr>
      </p:pic>
      <p:sp>
        <p:nvSpPr>
          <p:cNvPr id="7" name="Rectangle 4">
            <a:extLst>
              <a:ext uri="{FF2B5EF4-FFF2-40B4-BE49-F238E27FC236}">
                <a16:creationId xmlns:a16="http://schemas.microsoft.com/office/drawing/2014/main" id="{DA0AE60E-E475-401B-A309-2A8FBB02255F}"/>
              </a:ext>
            </a:extLst>
          </p:cNvPr>
          <p:cNvSpPr txBox="1">
            <a:spLocks noChangeArrowheads="1"/>
          </p:cNvSpPr>
          <p:nvPr/>
        </p:nvSpPr>
        <p:spPr>
          <a:xfrm>
            <a:off x="2057400" y="263823"/>
            <a:ext cx="4572000" cy="918609"/>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Cereal</a:t>
            </a:r>
          </a:p>
        </p:txBody>
      </p:sp>
      <p:pic>
        <p:nvPicPr>
          <p:cNvPr id="5" name="Picture 4">
            <a:extLst>
              <a:ext uri="{FF2B5EF4-FFF2-40B4-BE49-F238E27FC236}">
                <a16:creationId xmlns:a16="http://schemas.microsoft.com/office/drawing/2014/main" id="{C644DF1A-26E8-44C4-A1FB-99E1D7B430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1176600"/>
            <a:ext cx="669522" cy="680183"/>
          </a:xfrm>
          <a:prstGeom prst="rect">
            <a:avLst/>
          </a:prstGeom>
        </p:spPr>
      </p:pic>
    </p:spTree>
    <p:custDataLst>
      <p:tags r:id="rId1"/>
    </p:custDataLst>
    <p:extLst>
      <p:ext uri="{BB962C8B-B14F-4D97-AF65-F5344CB8AC3E}">
        <p14:creationId xmlns:p14="http://schemas.microsoft.com/office/powerpoint/2010/main" val="144104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2129268" y="1371603"/>
            <a:ext cx="6100332" cy="2748965"/>
          </a:xfrm>
        </p:spPr>
        <p:txBody>
          <a:bodyPr>
            <a:normAutofit fontScale="92500" lnSpcReduction="20000"/>
          </a:bodyPr>
          <a:lstStyle/>
          <a:p>
            <a:pPr eaLnBrk="1" hangingPunct="1">
              <a:lnSpc>
                <a:spcPct val="150000"/>
              </a:lnSpc>
              <a:buFont typeface="Arial" panose="020B0604020202020204" pitchFamily="34" charset="0"/>
              <a:buChar char="•"/>
            </a:pPr>
            <a:r>
              <a:rPr lang="en-US" sz="3200" dirty="0"/>
              <a:t>Plain meat with gravy or with broth regular or organic</a:t>
            </a:r>
          </a:p>
          <a:p>
            <a:pPr eaLnBrk="1" hangingPunct="1">
              <a:lnSpc>
                <a:spcPct val="150000"/>
              </a:lnSpc>
              <a:buFont typeface="Arial" panose="020B0604020202020204" pitchFamily="34" charset="0"/>
              <a:buChar char="•"/>
            </a:pPr>
            <a:r>
              <a:rPr lang="en-US" sz="3200" dirty="0"/>
              <a:t>2.5-ounce containers, single or multi pack</a:t>
            </a:r>
          </a:p>
          <a:p>
            <a:pPr marL="0" indent="0">
              <a:lnSpc>
                <a:spcPct val="150000"/>
              </a:lnSpc>
              <a:buNone/>
            </a:pPr>
            <a:endParaRPr lang="en-US" sz="2400" dirty="0"/>
          </a:p>
        </p:txBody>
      </p:sp>
      <p:pic>
        <p:nvPicPr>
          <p:cNvPr id="3" name="Picture 2" descr="A close up of a sign&#10;&#10;Description generated with high confidence">
            <a:extLst>
              <a:ext uri="{FF2B5EF4-FFF2-40B4-BE49-F238E27FC236}">
                <a16:creationId xmlns:a16="http://schemas.microsoft.com/office/drawing/2014/main" id="{3999F24F-4E6D-47B0-AAE4-E0F5E0DCE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225" y="5079450"/>
            <a:ext cx="1676400" cy="1536700"/>
          </a:xfrm>
          <a:prstGeom prst="rect">
            <a:avLst/>
          </a:prstGeom>
        </p:spPr>
      </p:pic>
      <p:sp>
        <p:nvSpPr>
          <p:cNvPr id="7" name="Rectangle 4">
            <a:extLst>
              <a:ext uri="{FF2B5EF4-FFF2-40B4-BE49-F238E27FC236}">
                <a16:creationId xmlns:a16="http://schemas.microsoft.com/office/drawing/2014/main" id="{350E71DE-CB84-4070-BB9E-3C7471224155}"/>
              </a:ext>
            </a:extLst>
          </p:cNvPr>
          <p:cNvSpPr txBox="1">
            <a:spLocks noChangeArrowheads="1"/>
          </p:cNvSpPr>
          <p:nvPr/>
        </p:nvSpPr>
        <p:spPr>
          <a:xfrm>
            <a:off x="2286000" y="241850"/>
            <a:ext cx="53340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Meats</a:t>
            </a:r>
          </a:p>
        </p:txBody>
      </p:sp>
      <p:sp>
        <p:nvSpPr>
          <p:cNvPr id="5" name="Rectangle 4">
            <a:extLst>
              <a:ext uri="{FF2B5EF4-FFF2-40B4-BE49-F238E27FC236}">
                <a16:creationId xmlns:a16="http://schemas.microsoft.com/office/drawing/2014/main" id="{AA7FE942-BF62-49AF-9490-73ADB7D28A1E}"/>
              </a:ext>
            </a:extLst>
          </p:cNvPr>
          <p:cNvSpPr/>
          <p:nvPr/>
        </p:nvSpPr>
        <p:spPr>
          <a:xfrm>
            <a:off x="5866017" y="4449360"/>
            <a:ext cx="1474378" cy="547714"/>
          </a:xfrm>
          <a:prstGeom prst="rect">
            <a:avLst/>
          </a:prstGeom>
        </p:spPr>
        <p:txBody>
          <a:bodyPr wrap="none">
            <a:spAutoFit/>
          </a:bodyPr>
          <a:lstStyle/>
          <a:p>
            <a:pPr>
              <a:lnSpc>
                <a:spcPct val="150000"/>
              </a:lnSpc>
            </a:pPr>
            <a:r>
              <a:rPr lang="en-US" sz="2200" b="1" dirty="0">
                <a:solidFill>
                  <a:schemeClr val="tx1">
                    <a:lumMod val="50000"/>
                    <a:lumOff val="50000"/>
                  </a:schemeClr>
                </a:solidFill>
                <a:latin typeface="+mj-lt"/>
              </a:rPr>
              <a:t>OZ = Ounce</a:t>
            </a:r>
          </a:p>
        </p:txBody>
      </p:sp>
      <p:sp>
        <p:nvSpPr>
          <p:cNvPr id="9" name="TextBox 8">
            <a:extLst>
              <a:ext uri="{FF2B5EF4-FFF2-40B4-BE49-F238E27FC236}">
                <a16:creationId xmlns:a16="http://schemas.microsoft.com/office/drawing/2014/main" id="{3D918E35-4E1D-4A8E-B504-A6C576FD4956}"/>
              </a:ext>
            </a:extLst>
          </p:cNvPr>
          <p:cNvSpPr txBox="1"/>
          <p:nvPr/>
        </p:nvSpPr>
        <p:spPr bwMode="auto">
          <a:xfrm>
            <a:off x="3232163" y="4501269"/>
            <a:ext cx="2400922"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pic>
        <p:nvPicPr>
          <p:cNvPr id="8" name="Picture 7">
            <a:extLst>
              <a:ext uri="{FF2B5EF4-FFF2-40B4-BE49-F238E27FC236}">
                <a16:creationId xmlns:a16="http://schemas.microsoft.com/office/drawing/2014/main" id="{5D4A874A-7C12-40AE-A48A-A5A45BCDC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9271" y="4301115"/>
            <a:ext cx="869963" cy="729403"/>
          </a:xfrm>
          <a:prstGeom prst="rect">
            <a:avLst/>
          </a:prstGeom>
        </p:spPr>
      </p:pic>
      <p:pic>
        <p:nvPicPr>
          <p:cNvPr id="11" name="Picture 10">
            <a:extLst>
              <a:ext uri="{FF2B5EF4-FFF2-40B4-BE49-F238E27FC236}">
                <a16:creationId xmlns:a16="http://schemas.microsoft.com/office/drawing/2014/main" id="{7691E8E1-E6DD-4042-9690-A27130DF7E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386332" y="1186650"/>
            <a:ext cx="2100454" cy="4756949"/>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EB1CB192-06D2-4D5D-8C14-61556D67D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6400" y="762000"/>
            <a:ext cx="418226" cy="424650"/>
          </a:xfrm>
          <a:prstGeom prst="rect">
            <a:avLst/>
          </a:prstGeom>
        </p:spPr>
      </p:pic>
    </p:spTree>
    <p:custDataLst>
      <p:tags r:id="rId1"/>
    </p:custDataLst>
    <p:extLst>
      <p:ext uri="{BB962C8B-B14F-4D97-AF65-F5344CB8AC3E}">
        <p14:creationId xmlns:p14="http://schemas.microsoft.com/office/powerpoint/2010/main" val="112682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6100" b="1">
                <a:ea typeface="Tahoma" pitchFamily="34" charset="0"/>
                <a:cs typeface="Tahoma" pitchFamily="34" charset="0"/>
              </a:rPr>
              <a:t>Selection Criteria</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171" name="Rectangle 3"/>
          <p:cNvSpPr>
            <a:spLocks noGrp="1" noChangeArrowheads="1"/>
          </p:cNvSpPr>
          <p:nvPr>
            <p:ph idx="1"/>
            <p:custDataLst>
              <p:tags r:id="rId3"/>
            </p:custDataLst>
          </p:nvPr>
        </p:nvSpPr>
        <p:spPr>
          <a:xfrm>
            <a:off x="5138928" y="1338729"/>
            <a:ext cx="4795584" cy="4180542"/>
          </a:xfrm>
        </p:spPr>
        <p:txBody>
          <a:bodyPr anchor="ctr">
            <a:normAutofit/>
          </a:bodyPr>
          <a:lstStyle/>
          <a:p>
            <a:pPr eaLnBrk="1" hangingPunct="1"/>
            <a:r>
              <a:rPr lang="en-US" sz="2400" dirty="0">
                <a:ea typeface="Tahoma" pitchFamily="34" charset="0"/>
                <a:cs typeface="Tahoma" pitchFamily="34" charset="0"/>
              </a:rPr>
              <a:t>Established by U.S. Department of Agriculture and NC WIC Program</a:t>
            </a:r>
          </a:p>
          <a:p>
            <a:pPr lvl="1" eaLnBrk="1" hangingPunct="1">
              <a:buFont typeface="Wingdings" panose="05000000000000000000" pitchFamily="2" charset="2"/>
              <a:buChar char="ü"/>
            </a:pPr>
            <a:r>
              <a:rPr lang="en-US" dirty="0">
                <a:ea typeface="Tahoma" pitchFamily="34" charset="0"/>
                <a:cs typeface="Tahoma" pitchFamily="34" charset="0"/>
              </a:rPr>
              <a:t>20 items </a:t>
            </a:r>
          </a:p>
          <a:p>
            <a:r>
              <a:rPr lang="en-US" sz="2400" dirty="0">
                <a:ea typeface="Tahoma" pitchFamily="34" charset="0"/>
                <a:cs typeface="Tahoma" pitchFamily="34" charset="0"/>
              </a:rPr>
              <a:t>Listed in the Vendor Manual</a:t>
            </a:r>
            <a:endParaRPr lang="en-US" sz="2400" u="none" dirty="0">
              <a:latin typeface="Constantia" panose="02030602050306030303" pitchFamily="18" charset="0"/>
              <a:ea typeface="Tahoma" pitchFamily="34" charset="0"/>
              <a:cs typeface="Tahoma" pitchFamily="34" charset="0"/>
            </a:endParaRPr>
          </a:p>
          <a:p>
            <a:pPr eaLnBrk="1" hangingPunct="1"/>
            <a:endParaRPr lang="en-US" sz="24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90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1752603" y="2209803"/>
            <a:ext cx="6876137" cy="4392721"/>
          </a:xfrm>
        </p:spPr>
        <p:txBody>
          <a:bodyPr>
            <a:normAutofit fontScale="92500"/>
          </a:bodyPr>
          <a:lstStyle/>
          <a:p>
            <a:pPr>
              <a:lnSpc>
                <a:spcPct val="150000"/>
              </a:lnSpc>
              <a:buFont typeface="Arial" panose="020B0604020202020204" pitchFamily="34" charset="0"/>
              <a:buChar char="•"/>
            </a:pPr>
            <a:r>
              <a:rPr lang="en-US" sz="2800" dirty="0"/>
              <a:t>Regular or organic varieties</a:t>
            </a:r>
          </a:p>
          <a:p>
            <a:pPr eaLnBrk="1" hangingPunct="1">
              <a:lnSpc>
                <a:spcPct val="150000"/>
              </a:lnSpc>
              <a:buFont typeface="Arial" panose="020B0604020202020204" pitchFamily="34" charset="0"/>
              <a:buChar char="•"/>
            </a:pPr>
            <a:r>
              <a:rPr lang="en-US" sz="2800" dirty="0"/>
              <a:t>Single fruit or blends of fruits</a:t>
            </a:r>
          </a:p>
          <a:p>
            <a:pPr>
              <a:lnSpc>
                <a:spcPct val="150000"/>
              </a:lnSpc>
              <a:buFont typeface="Arial" panose="020B0604020202020204" pitchFamily="34" charset="0"/>
              <a:buChar char="•"/>
            </a:pPr>
            <a:r>
              <a:rPr lang="en-US" sz="2800" dirty="0"/>
              <a:t>Single vegetable or blends of vegetables</a:t>
            </a:r>
          </a:p>
          <a:p>
            <a:pPr>
              <a:lnSpc>
                <a:spcPct val="150000"/>
              </a:lnSpc>
              <a:buFont typeface="Arial" panose="020B0604020202020204" pitchFamily="34" charset="0"/>
              <a:buChar char="•"/>
            </a:pPr>
            <a:r>
              <a:rPr lang="en-US" sz="2800" dirty="0"/>
              <a:t>Combination of Infant fruits and vegetables</a:t>
            </a:r>
          </a:p>
          <a:p>
            <a:pPr lvl="1">
              <a:lnSpc>
                <a:spcPct val="150000"/>
              </a:lnSpc>
              <a:buFont typeface="Arial" panose="020B0604020202020204" pitchFamily="34" charset="0"/>
              <a:buChar char="•"/>
            </a:pPr>
            <a:r>
              <a:rPr lang="en-US" sz="2300" dirty="0"/>
              <a:t> 2-ounce (2 pack), </a:t>
            </a:r>
          </a:p>
          <a:p>
            <a:pPr lvl="1">
              <a:lnSpc>
                <a:spcPct val="150000"/>
              </a:lnSpc>
              <a:buFont typeface="Arial" panose="020B0604020202020204" pitchFamily="34" charset="0"/>
              <a:buChar char="•"/>
            </a:pPr>
            <a:r>
              <a:rPr lang="en-US" sz="2300" dirty="0"/>
              <a:t>3.5-ounce or 4-ounce containers single or multi pack</a:t>
            </a:r>
          </a:p>
          <a:p>
            <a:pPr marL="338359" lvl="1" indent="0">
              <a:lnSpc>
                <a:spcPct val="100000"/>
              </a:lnSpc>
              <a:buNone/>
            </a:pPr>
            <a:endParaRPr lang="en-US" b="1" dirty="0">
              <a:solidFill>
                <a:srgbClr val="0070C0"/>
              </a:solidFill>
            </a:endParaRPr>
          </a:p>
        </p:txBody>
      </p:sp>
      <p:sp>
        <p:nvSpPr>
          <p:cNvPr id="7" name="Rectangle 4">
            <a:extLst>
              <a:ext uri="{FF2B5EF4-FFF2-40B4-BE49-F238E27FC236}">
                <a16:creationId xmlns:a16="http://schemas.microsoft.com/office/drawing/2014/main" id="{0E02ADEC-66EB-45A2-B74D-3464E58D0D2C}"/>
              </a:ext>
            </a:extLst>
          </p:cNvPr>
          <p:cNvSpPr txBox="1">
            <a:spLocks noChangeArrowheads="1"/>
          </p:cNvSpPr>
          <p:nvPr/>
        </p:nvSpPr>
        <p:spPr>
          <a:xfrm>
            <a:off x="2286000" y="255479"/>
            <a:ext cx="76200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Fruits &amp; Vegetables</a:t>
            </a:r>
          </a:p>
        </p:txBody>
      </p:sp>
      <p:sp>
        <p:nvSpPr>
          <p:cNvPr id="2" name="Rectangle 1">
            <a:extLst>
              <a:ext uri="{FF2B5EF4-FFF2-40B4-BE49-F238E27FC236}">
                <a16:creationId xmlns:a16="http://schemas.microsoft.com/office/drawing/2014/main" id="{A2005394-12ED-4664-A1F4-352782ACBA9F}"/>
              </a:ext>
            </a:extLst>
          </p:cNvPr>
          <p:cNvSpPr/>
          <p:nvPr/>
        </p:nvSpPr>
        <p:spPr>
          <a:xfrm>
            <a:off x="5865502" y="1481357"/>
            <a:ext cx="1474378" cy="547714"/>
          </a:xfrm>
          <a:prstGeom prst="rect">
            <a:avLst/>
          </a:prstGeom>
        </p:spPr>
        <p:txBody>
          <a:bodyPr wrap="none">
            <a:spAutoFit/>
          </a:bodyPr>
          <a:lstStyle/>
          <a:p>
            <a:pPr>
              <a:lnSpc>
                <a:spcPct val="150000"/>
              </a:lnSpc>
            </a:pPr>
            <a:r>
              <a:rPr lang="en-US" sz="2200" b="1" dirty="0">
                <a:solidFill>
                  <a:schemeClr val="tx1">
                    <a:lumMod val="50000"/>
                    <a:lumOff val="50000"/>
                  </a:schemeClr>
                </a:solidFill>
                <a:latin typeface="+mj-lt"/>
              </a:rPr>
              <a:t>OZ = Ounce</a:t>
            </a:r>
          </a:p>
        </p:txBody>
      </p:sp>
      <p:pic>
        <p:nvPicPr>
          <p:cNvPr id="9" name="Picture 8">
            <a:extLst>
              <a:ext uri="{FF2B5EF4-FFF2-40B4-BE49-F238E27FC236}">
                <a16:creationId xmlns:a16="http://schemas.microsoft.com/office/drawing/2014/main" id="{F9E6F820-C5BD-42FC-9809-67F8DE3934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0337" y="1425568"/>
            <a:ext cx="784648" cy="657872"/>
          </a:xfrm>
          <a:prstGeom prst="rect">
            <a:avLst/>
          </a:prstGeom>
        </p:spPr>
      </p:pic>
      <p:pic>
        <p:nvPicPr>
          <p:cNvPr id="6" name="Picture 5" descr="A picture containing indoor&#10;&#10;Description generated with high confidence">
            <a:extLst>
              <a:ext uri="{FF2B5EF4-FFF2-40B4-BE49-F238E27FC236}">
                <a16:creationId xmlns:a16="http://schemas.microsoft.com/office/drawing/2014/main" id="{B47CAD59-E2C1-445E-9090-3411CBF37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966" y="2424125"/>
            <a:ext cx="990600" cy="1005840"/>
          </a:xfrm>
          <a:prstGeom prst="rect">
            <a:avLst/>
          </a:prstGeom>
        </p:spPr>
      </p:pic>
      <p:pic>
        <p:nvPicPr>
          <p:cNvPr id="3" name="Picture 2" descr="A close up of a sign&#10;&#10;Description generated with very high confidence">
            <a:extLst>
              <a:ext uri="{FF2B5EF4-FFF2-40B4-BE49-F238E27FC236}">
                <a16:creationId xmlns:a16="http://schemas.microsoft.com/office/drawing/2014/main" id="{FF1D381E-0AFD-4F25-AB1E-1FAD5E85EA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7179" y="2151917"/>
            <a:ext cx="1195115" cy="1233257"/>
          </a:xfrm>
          <a:prstGeom prst="rect">
            <a:avLst/>
          </a:prstGeom>
        </p:spPr>
      </p:pic>
      <p:sp>
        <p:nvSpPr>
          <p:cNvPr id="19" name="TextBox 18">
            <a:extLst>
              <a:ext uri="{FF2B5EF4-FFF2-40B4-BE49-F238E27FC236}">
                <a16:creationId xmlns:a16="http://schemas.microsoft.com/office/drawing/2014/main" id="{2F2A00D5-9BD7-4C49-BA4A-DCA422BC1213}"/>
              </a:ext>
            </a:extLst>
          </p:cNvPr>
          <p:cNvSpPr txBox="1"/>
          <p:nvPr/>
        </p:nvSpPr>
        <p:spPr bwMode="auto">
          <a:xfrm>
            <a:off x="3331289" y="1585171"/>
            <a:ext cx="2367915"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pic>
        <p:nvPicPr>
          <p:cNvPr id="11" name="Picture 10">
            <a:extLst>
              <a:ext uri="{FF2B5EF4-FFF2-40B4-BE49-F238E27FC236}">
                <a16:creationId xmlns:a16="http://schemas.microsoft.com/office/drawing/2014/main" id="{E7A818E8-DEEB-456B-B226-4B85037197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559564" y="1752600"/>
            <a:ext cx="1879839" cy="419100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623C07A7-8593-4EC5-93BC-34D66A4DF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3307" y="762000"/>
            <a:ext cx="418226" cy="424650"/>
          </a:xfrm>
          <a:prstGeom prst="rect">
            <a:avLst/>
          </a:prstGeom>
        </p:spPr>
      </p:pic>
    </p:spTree>
    <p:custDataLst>
      <p:tags r:id="rId1"/>
    </p:custDataLst>
    <p:extLst>
      <p:ext uri="{BB962C8B-B14F-4D97-AF65-F5344CB8AC3E}">
        <p14:creationId xmlns:p14="http://schemas.microsoft.com/office/powerpoint/2010/main" val="360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828800"/>
            <a:ext cx="7620000" cy="4767899"/>
          </a:xfrm>
        </p:spPr>
        <p:txBody>
          <a:bodyPr>
            <a:normAutofit/>
          </a:bodyPr>
          <a:lstStyle/>
          <a:p>
            <a:pPr>
              <a:lnSpc>
                <a:spcPct val="150000"/>
              </a:lnSpc>
              <a:buFont typeface="Arial" panose="020B0604020202020204" pitchFamily="34" charset="0"/>
              <a:buChar char="•"/>
            </a:pPr>
            <a:r>
              <a:rPr lang="en-US" sz="3200" dirty="0"/>
              <a:t>Required package size….</a:t>
            </a:r>
          </a:p>
          <a:p>
            <a:pPr lvl="1">
              <a:lnSpc>
                <a:spcPct val="150000"/>
              </a:lnSpc>
              <a:buFont typeface="Arial" panose="020B0604020202020204" pitchFamily="34" charset="0"/>
              <a:buChar char="•"/>
            </a:pPr>
            <a:r>
              <a:rPr lang="en-US" sz="2800" b="1" dirty="0">
                <a:solidFill>
                  <a:schemeClr val="accent4"/>
                </a:solidFill>
              </a:rPr>
              <a:t>3.5 to 4-ounce </a:t>
            </a:r>
            <a:r>
              <a:rPr lang="en-US" sz="2800" dirty="0"/>
              <a:t>containers</a:t>
            </a:r>
          </a:p>
          <a:p>
            <a:pPr lvl="1">
              <a:lnSpc>
                <a:spcPct val="150000"/>
              </a:lnSpc>
              <a:buFont typeface="Arial" panose="020B0604020202020204" pitchFamily="34" charset="0"/>
              <a:buChar char="•"/>
            </a:pPr>
            <a:r>
              <a:rPr lang="en-US" sz="2800" b="1" dirty="0">
                <a:solidFill>
                  <a:schemeClr val="accent4"/>
                </a:solidFill>
              </a:rPr>
              <a:t>one (1) </a:t>
            </a:r>
            <a:r>
              <a:rPr lang="en-US" sz="2800" dirty="0"/>
              <a:t>type of fruit and </a:t>
            </a:r>
            <a:r>
              <a:rPr lang="en-US" sz="2800" b="1" dirty="0">
                <a:solidFill>
                  <a:schemeClr val="accent4"/>
                </a:solidFill>
              </a:rPr>
              <a:t>one (1) </a:t>
            </a:r>
            <a:r>
              <a:rPr lang="en-US" sz="2800" dirty="0"/>
              <a:t>type of vegetable</a:t>
            </a:r>
          </a:p>
          <a:p>
            <a:pPr>
              <a:lnSpc>
                <a:spcPct val="150000"/>
              </a:lnSpc>
              <a:buFont typeface="Arial" panose="020B0604020202020204" pitchFamily="34" charset="0"/>
              <a:buChar char="•"/>
            </a:pPr>
            <a:r>
              <a:rPr lang="en-US" sz="3200" dirty="0"/>
              <a:t>Quantity Required….</a:t>
            </a:r>
          </a:p>
          <a:p>
            <a:pPr lvl="1">
              <a:lnSpc>
                <a:spcPct val="150000"/>
              </a:lnSpc>
              <a:buFont typeface="Arial" panose="020B0604020202020204" pitchFamily="34" charset="0"/>
              <a:buChar char="•"/>
            </a:pPr>
            <a:r>
              <a:rPr lang="en-US" sz="2800" b="1" dirty="0">
                <a:solidFill>
                  <a:schemeClr val="accent4"/>
                </a:solidFill>
              </a:rPr>
              <a:t>64 ounces </a:t>
            </a:r>
            <a:r>
              <a:rPr lang="en-US" sz="2800" dirty="0"/>
              <a:t>total (or ~16-18 Containers)</a:t>
            </a:r>
            <a:endParaRPr lang="en-US" sz="2400" dirty="0"/>
          </a:p>
        </p:txBody>
      </p:sp>
      <p:pic>
        <p:nvPicPr>
          <p:cNvPr id="6" name="Picture 5">
            <a:extLst>
              <a:ext uri="{FF2B5EF4-FFF2-40B4-BE49-F238E27FC236}">
                <a16:creationId xmlns:a16="http://schemas.microsoft.com/office/drawing/2014/main" id="{A28B81AF-B648-4175-AF30-AE3B13F995D5}"/>
              </a:ext>
            </a:extLst>
          </p:cNvPr>
          <p:cNvPicPr>
            <a:picLocks noChangeAspect="1"/>
          </p:cNvPicPr>
          <p:nvPr/>
        </p:nvPicPr>
        <p:blipFill>
          <a:blip r:embed="rId4"/>
          <a:stretch>
            <a:fillRect/>
          </a:stretch>
        </p:blipFill>
        <p:spPr>
          <a:xfrm>
            <a:off x="8153400" y="1523087"/>
            <a:ext cx="1874256" cy="1112707"/>
          </a:xfrm>
          <a:prstGeom prst="rect">
            <a:avLst/>
          </a:prstGeom>
        </p:spPr>
      </p:pic>
      <p:sp>
        <p:nvSpPr>
          <p:cNvPr id="7" name="Rectangle 4">
            <a:extLst>
              <a:ext uri="{FF2B5EF4-FFF2-40B4-BE49-F238E27FC236}">
                <a16:creationId xmlns:a16="http://schemas.microsoft.com/office/drawing/2014/main" id="{4ED2F5B7-7842-400E-95EE-FDE285AB8B79}"/>
              </a:ext>
            </a:extLst>
          </p:cNvPr>
          <p:cNvSpPr txBox="1">
            <a:spLocks noChangeArrowheads="1"/>
          </p:cNvSpPr>
          <p:nvPr/>
        </p:nvSpPr>
        <p:spPr>
          <a:xfrm>
            <a:off x="1850612" y="308672"/>
            <a:ext cx="7369588"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Fruits &amp; Vegetables</a:t>
            </a:r>
          </a:p>
        </p:txBody>
      </p:sp>
      <p:pic>
        <p:nvPicPr>
          <p:cNvPr id="5" name="Picture 4">
            <a:extLst>
              <a:ext uri="{FF2B5EF4-FFF2-40B4-BE49-F238E27FC236}">
                <a16:creationId xmlns:a16="http://schemas.microsoft.com/office/drawing/2014/main" id="{E1AEB622-0DFF-4FEE-B9E9-89EEB56957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0141" y="1580190"/>
            <a:ext cx="982849" cy="998499"/>
          </a:xfrm>
          <a:prstGeom prst="rect">
            <a:avLst/>
          </a:prstGeom>
        </p:spPr>
      </p:pic>
    </p:spTree>
    <p:custDataLst>
      <p:tags r:id="rId1"/>
    </p:custDataLst>
    <p:extLst>
      <p:ext uri="{BB962C8B-B14F-4D97-AF65-F5344CB8AC3E}">
        <p14:creationId xmlns:p14="http://schemas.microsoft.com/office/powerpoint/2010/main" val="58933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247D865-DF37-4D13-8598-E266585BB95B}"/>
              </a:ext>
            </a:extLst>
          </p:cNvPr>
          <p:cNvGraphicFramePr>
            <a:graphicFrameLocks noGrp="1"/>
          </p:cNvGraphicFramePr>
          <p:nvPr/>
        </p:nvGraphicFramePr>
        <p:xfrm>
          <a:off x="1524001" y="1447800"/>
          <a:ext cx="8991598" cy="5105399"/>
        </p:xfrm>
        <a:graphic>
          <a:graphicData uri="http://schemas.openxmlformats.org/drawingml/2006/table">
            <a:tbl>
              <a:tblPr firstRow="1" bandRow="1">
                <a:tableStyleId>{5C22544A-7EE6-4342-B048-85BDC9FD1C3A}</a:tableStyleId>
              </a:tblPr>
              <a:tblGrid>
                <a:gridCol w="2067034">
                  <a:extLst>
                    <a:ext uri="{9D8B030D-6E8A-4147-A177-3AD203B41FA5}">
                      <a16:colId xmlns:a16="http://schemas.microsoft.com/office/drawing/2014/main" val="3992791223"/>
                    </a:ext>
                  </a:extLst>
                </a:gridCol>
                <a:gridCol w="1653626">
                  <a:extLst>
                    <a:ext uri="{9D8B030D-6E8A-4147-A177-3AD203B41FA5}">
                      <a16:colId xmlns:a16="http://schemas.microsoft.com/office/drawing/2014/main" val="2084662102"/>
                    </a:ext>
                  </a:extLst>
                </a:gridCol>
                <a:gridCol w="5270938">
                  <a:extLst>
                    <a:ext uri="{9D8B030D-6E8A-4147-A177-3AD203B41FA5}">
                      <a16:colId xmlns:a16="http://schemas.microsoft.com/office/drawing/2014/main" val="1505507571"/>
                    </a:ext>
                  </a:extLst>
                </a:gridCol>
              </a:tblGrid>
              <a:tr h="1133226">
                <a:tc>
                  <a:txBody>
                    <a:bodyPr/>
                    <a:lstStyle/>
                    <a:p>
                      <a:pPr algn="ctr"/>
                      <a:r>
                        <a:rPr lang="en-US" sz="2400" dirty="0">
                          <a:latin typeface="+mj-lt"/>
                        </a:rPr>
                        <a:t>Food</a:t>
                      </a:r>
                    </a:p>
                  </a:txBody>
                  <a:tcPr>
                    <a:solidFill>
                      <a:schemeClr val="accent1">
                        <a:lumMod val="50000"/>
                      </a:schemeClr>
                    </a:solidFill>
                  </a:tcPr>
                </a:tc>
                <a:tc>
                  <a:txBody>
                    <a:bodyPr/>
                    <a:lstStyle/>
                    <a:p>
                      <a:pPr algn="ctr"/>
                      <a:r>
                        <a:rPr lang="en-US" sz="2200" dirty="0">
                          <a:latin typeface="+mj-lt"/>
                        </a:rPr>
                        <a:t>Amount Listed</a:t>
                      </a:r>
                    </a:p>
                  </a:txBody>
                  <a:tcPr>
                    <a:solidFill>
                      <a:schemeClr val="accent1">
                        <a:lumMod val="50000"/>
                      </a:schemeClr>
                    </a:solidFill>
                  </a:tcPr>
                </a:tc>
                <a:tc>
                  <a:txBody>
                    <a:bodyPr/>
                    <a:lstStyle/>
                    <a:p>
                      <a:pPr algn="ctr"/>
                      <a:r>
                        <a:rPr lang="en-US" sz="2400" dirty="0">
                          <a:latin typeface="+mj-lt"/>
                        </a:rPr>
                        <a:t>Is Equal To</a:t>
                      </a:r>
                    </a:p>
                  </a:txBody>
                  <a:tcPr>
                    <a:solidFill>
                      <a:schemeClr val="accent1">
                        <a:lumMod val="50000"/>
                      </a:schemeClr>
                    </a:solidFill>
                  </a:tcPr>
                </a:tc>
                <a:extLst>
                  <a:ext uri="{0D108BD9-81ED-4DB2-BD59-A6C34878D82A}">
                    <a16:rowId xmlns:a16="http://schemas.microsoft.com/office/drawing/2014/main" val="260993356"/>
                  </a:ext>
                </a:extLst>
              </a:tr>
              <a:tr h="2775697">
                <a:tc>
                  <a:txBody>
                    <a:bodyPr/>
                    <a:lstStyle/>
                    <a:p>
                      <a:pPr algn="ctr"/>
                      <a:r>
                        <a:rPr lang="en-US" sz="2000" b="1" dirty="0">
                          <a:latin typeface="Century Gothic" panose="020B0502020202020204" pitchFamily="34" charset="0"/>
                        </a:rPr>
                        <a:t>Infant Fruits &amp; Vegetables</a:t>
                      </a:r>
                    </a:p>
                  </a:txBody>
                  <a:tcPr/>
                </a:tc>
                <a:tc>
                  <a:txBody>
                    <a:bodyPr/>
                    <a:lstStyle/>
                    <a:p>
                      <a:pPr algn="ctr"/>
                      <a:r>
                        <a:rPr lang="en-US" sz="2000" b="1" dirty="0">
                          <a:latin typeface="Century Gothic" panose="020B0502020202020204" pitchFamily="34" charset="0"/>
                        </a:rPr>
                        <a:t>128 OZ</a:t>
                      </a:r>
                    </a:p>
                  </a:txBody>
                  <a:tcPr/>
                </a:tc>
                <a:tc>
                  <a:txBody>
                    <a:bodyPr/>
                    <a:lstStyle/>
                    <a:p>
                      <a:r>
                        <a:rPr lang="en-US" sz="2000" b="1" dirty="0">
                          <a:latin typeface="Century Gothic" panose="020B0502020202020204" pitchFamily="34" charset="0"/>
                        </a:rPr>
                        <a:t>32 2 oz-2 pack or 4-oz containers of infant fruits and vegetables.</a:t>
                      </a:r>
                    </a:p>
                    <a:p>
                      <a:pPr algn="ctr"/>
                      <a:endParaRPr lang="en-US" sz="2000" b="1" dirty="0">
                        <a:latin typeface="Century Gothic" panose="020B0502020202020204" pitchFamily="34" charset="0"/>
                      </a:endParaRPr>
                    </a:p>
                    <a:p>
                      <a:r>
                        <a:rPr lang="en-US" sz="2000" b="1" dirty="0">
                          <a:latin typeface="Century Gothic" panose="020B0502020202020204" pitchFamily="34" charset="0"/>
                        </a:rPr>
                        <a:t>18 3.5 oz-2 pack containers of infant fruits and vegetables.</a:t>
                      </a:r>
                    </a:p>
                    <a:p>
                      <a:pPr marL="0" marR="0" lvl="0" indent="0" algn="ctr" defTabSz="914484" rtl="0" eaLnBrk="1" fontAlgn="auto" latinLnBrk="0" hangingPunct="1">
                        <a:lnSpc>
                          <a:spcPct val="100000"/>
                        </a:lnSpc>
                        <a:spcBef>
                          <a:spcPts val="0"/>
                        </a:spcBef>
                        <a:spcAft>
                          <a:spcPts val="0"/>
                        </a:spcAft>
                        <a:buClrTx/>
                        <a:buSzTx/>
                        <a:buFontTx/>
                        <a:buNone/>
                        <a:tabLst/>
                        <a:defRPr/>
                      </a:pPr>
                      <a:endParaRPr lang="en-US" sz="2000" b="1" dirty="0">
                        <a:latin typeface="Century Gothic" panose="020B0502020202020204" pitchFamily="34" charset="0"/>
                      </a:endParaRPr>
                    </a:p>
                    <a:p>
                      <a:r>
                        <a:rPr lang="en-US" sz="2000" b="1" dirty="0">
                          <a:latin typeface="Century Gothic" panose="020B0502020202020204" pitchFamily="34" charset="0"/>
                        </a:rPr>
                        <a:t>16 4 oz-2 pack containers of Infant fruits and vegetables.</a:t>
                      </a:r>
                      <a:endParaRPr lang="en-US" sz="1800" b="1" dirty="0">
                        <a:latin typeface="Century Gothic" panose="020B0502020202020204" pitchFamily="34" charset="0"/>
                      </a:endParaRPr>
                    </a:p>
                  </a:txBody>
                  <a:tcPr/>
                </a:tc>
                <a:extLst>
                  <a:ext uri="{0D108BD9-81ED-4DB2-BD59-A6C34878D82A}">
                    <a16:rowId xmlns:a16="http://schemas.microsoft.com/office/drawing/2014/main" val="708619555"/>
                  </a:ext>
                </a:extLst>
              </a:tr>
              <a:tr h="1196476">
                <a:tc>
                  <a:txBody>
                    <a:bodyPr/>
                    <a:lstStyle/>
                    <a:p>
                      <a:pPr algn="ctr"/>
                      <a:r>
                        <a:rPr lang="en-US" sz="2000" b="1" dirty="0">
                          <a:latin typeface="Century Gothic" panose="020B0502020202020204" pitchFamily="34" charset="0"/>
                        </a:rPr>
                        <a:t>Infant Meats</a:t>
                      </a:r>
                    </a:p>
                  </a:txBody>
                  <a:tcPr/>
                </a:tc>
                <a:tc>
                  <a:txBody>
                    <a:bodyPr/>
                    <a:lstStyle/>
                    <a:p>
                      <a:pPr algn="ctr"/>
                      <a:r>
                        <a:rPr lang="en-US" sz="2000" b="1" dirty="0">
                          <a:latin typeface="Century Gothic" panose="020B0502020202020204" pitchFamily="34" charset="0"/>
                        </a:rPr>
                        <a:t>77.5 OZ</a:t>
                      </a:r>
                    </a:p>
                  </a:txBody>
                  <a:tcPr/>
                </a:tc>
                <a:tc>
                  <a:txBody>
                    <a:bodyPr/>
                    <a:lstStyle/>
                    <a:p>
                      <a:r>
                        <a:rPr lang="en-US" sz="2000" b="1" dirty="0">
                          <a:latin typeface="Century Gothic" panose="020B0502020202020204" pitchFamily="34" charset="0"/>
                        </a:rPr>
                        <a:t>31 2.5-oz containers of infant meats.</a:t>
                      </a:r>
                    </a:p>
                  </a:txBody>
                  <a:tcPr/>
                </a:tc>
                <a:extLst>
                  <a:ext uri="{0D108BD9-81ED-4DB2-BD59-A6C34878D82A}">
                    <a16:rowId xmlns:a16="http://schemas.microsoft.com/office/drawing/2014/main" val="3825687982"/>
                  </a:ext>
                </a:extLst>
              </a:tr>
            </a:tbl>
          </a:graphicData>
        </a:graphic>
      </p:graphicFrame>
      <p:sp>
        <p:nvSpPr>
          <p:cNvPr id="4" name="Rectangle 4">
            <a:extLst>
              <a:ext uri="{FF2B5EF4-FFF2-40B4-BE49-F238E27FC236}">
                <a16:creationId xmlns:a16="http://schemas.microsoft.com/office/drawing/2014/main" id="{CA9DA772-05D0-47F8-990F-5DB8DFFE1CC8}"/>
              </a:ext>
            </a:extLst>
          </p:cNvPr>
          <p:cNvSpPr txBox="1">
            <a:spLocks noChangeArrowheads="1"/>
          </p:cNvSpPr>
          <p:nvPr/>
        </p:nvSpPr>
        <p:spPr>
          <a:xfrm>
            <a:off x="1828800" y="630255"/>
            <a:ext cx="7543802" cy="568284"/>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ea typeface="Tahoma" pitchFamily="34" charset="0"/>
                <a:cs typeface="Tahoma" pitchFamily="34" charset="0"/>
              </a:rPr>
              <a:t>Shopping for Infant Foods</a:t>
            </a:r>
            <a:endParaRPr lang="en-US" sz="5500" b="1" dirty="0">
              <a:solidFill>
                <a:schemeClr val="tx1"/>
              </a:solidFill>
            </a:endParaRPr>
          </a:p>
        </p:txBody>
      </p:sp>
    </p:spTree>
    <p:custDataLst>
      <p:tags r:id="rId1"/>
    </p:custDataLst>
    <p:extLst>
      <p:ext uri="{BB962C8B-B14F-4D97-AF65-F5344CB8AC3E}">
        <p14:creationId xmlns:p14="http://schemas.microsoft.com/office/powerpoint/2010/main" val="151932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1979082" y="1907491"/>
            <a:ext cx="6517722" cy="2427327"/>
          </a:xfrm>
        </p:spPr>
        <p:txBody>
          <a:bodyPr>
            <a:normAutofit/>
          </a:bodyPr>
          <a:lstStyle/>
          <a:p>
            <a:pPr eaLnBrk="1" hangingPunct="1">
              <a:buFont typeface="Arial" panose="020B0604020202020204" pitchFamily="34" charset="0"/>
              <a:buChar char="•"/>
            </a:pPr>
            <a:r>
              <a:rPr lang="en-US" sz="3200" dirty="0"/>
              <a:t>Fresh, frozen or canned fruits and vegetables</a:t>
            </a:r>
          </a:p>
          <a:p>
            <a:pPr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Non-organic or organic</a:t>
            </a:r>
          </a:p>
          <a:p>
            <a:pPr eaLnBrk="1" hangingPunct="1"/>
            <a:endParaRPr lang="en-US" sz="2400" dirty="0">
              <a:solidFill>
                <a:schemeClr val="tx1">
                  <a:lumMod val="50000"/>
                  <a:lumOff val="50000"/>
                </a:schemeClr>
              </a:solidFill>
            </a:endParaRPr>
          </a:p>
          <a:p>
            <a:pPr marL="0" indent="0">
              <a:buNone/>
            </a:pPr>
            <a:endParaRPr lang="en-US" dirty="0"/>
          </a:p>
        </p:txBody>
      </p:sp>
      <p:sp>
        <p:nvSpPr>
          <p:cNvPr id="4" name="Rectangle 4">
            <a:extLst>
              <a:ext uri="{FF2B5EF4-FFF2-40B4-BE49-F238E27FC236}">
                <a16:creationId xmlns:a16="http://schemas.microsoft.com/office/drawing/2014/main" id="{8EEB4D2D-3BC4-48D4-84E0-372F8AB279BF}"/>
              </a:ext>
            </a:extLst>
          </p:cNvPr>
          <p:cNvSpPr txBox="1">
            <a:spLocks noChangeArrowheads="1"/>
          </p:cNvSpPr>
          <p:nvPr/>
        </p:nvSpPr>
        <p:spPr>
          <a:xfrm>
            <a:off x="2133600" y="318852"/>
            <a:ext cx="7010400"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Cash-value Benefits</a:t>
            </a:r>
          </a:p>
        </p:txBody>
      </p:sp>
      <p:sp>
        <p:nvSpPr>
          <p:cNvPr id="7" name="TextBox 6">
            <a:extLst>
              <a:ext uri="{FF2B5EF4-FFF2-40B4-BE49-F238E27FC236}">
                <a16:creationId xmlns:a16="http://schemas.microsoft.com/office/drawing/2014/main" id="{D9442680-4D7C-435B-9A32-BDCA58837E28}"/>
              </a:ext>
            </a:extLst>
          </p:cNvPr>
          <p:cNvSpPr txBox="1"/>
          <p:nvPr/>
        </p:nvSpPr>
        <p:spPr bwMode="auto">
          <a:xfrm>
            <a:off x="3872230" y="4948132"/>
            <a:ext cx="2514600"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5" name="Rectangle 4">
            <a:extLst>
              <a:ext uri="{FF2B5EF4-FFF2-40B4-BE49-F238E27FC236}">
                <a16:creationId xmlns:a16="http://schemas.microsoft.com/office/drawing/2014/main" id="{3662E8CE-D296-4C1F-9B88-72C2F40AF7D7}"/>
              </a:ext>
            </a:extLst>
          </p:cNvPr>
          <p:cNvSpPr/>
          <p:nvPr/>
        </p:nvSpPr>
        <p:spPr>
          <a:xfrm>
            <a:off x="2292169" y="5666369"/>
            <a:ext cx="4649991" cy="430887"/>
          </a:xfrm>
          <a:prstGeom prst="rect">
            <a:avLst/>
          </a:prstGeom>
        </p:spPr>
        <p:txBody>
          <a:bodyPr wrap="none">
            <a:spAutoFit/>
          </a:bodyPr>
          <a:lstStyle/>
          <a:p>
            <a:pPr marL="34290"/>
            <a:r>
              <a:rPr lang="en-US" sz="2200" b="1" dirty="0">
                <a:solidFill>
                  <a:schemeClr val="tx1">
                    <a:lumMod val="50000"/>
                    <a:lumOff val="50000"/>
                  </a:schemeClr>
                </a:solidFill>
                <a:latin typeface="+mj-lt"/>
              </a:rPr>
              <a:t>$$$ = Cash-value Benefit Dollar Amount</a:t>
            </a:r>
          </a:p>
        </p:txBody>
      </p:sp>
      <p:pic>
        <p:nvPicPr>
          <p:cNvPr id="6" name="Picture 5">
            <a:extLst>
              <a:ext uri="{FF2B5EF4-FFF2-40B4-BE49-F238E27FC236}">
                <a16:creationId xmlns:a16="http://schemas.microsoft.com/office/drawing/2014/main" id="{CC61C272-F03B-499B-9DE8-14D9D7CF6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282" y="4603115"/>
            <a:ext cx="1040552" cy="872430"/>
          </a:xfrm>
          <a:prstGeom prst="rect">
            <a:avLst/>
          </a:prstGeom>
        </p:spPr>
      </p:pic>
      <p:pic>
        <p:nvPicPr>
          <p:cNvPr id="8" name="Picture 7">
            <a:extLst>
              <a:ext uri="{FF2B5EF4-FFF2-40B4-BE49-F238E27FC236}">
                <a16:creationId xmlns:a16="http://schemas.microsoft.com/office/drawing/2014/main" id="{EA1A9B24-F0E9-4076-8125-E722678FEE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44986" y="1752600"/>
            <a:ext cx="2470617" cy="419100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8D63430C-1912-4BAC-AB69-6D52A92AC1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434" y="784707"/>
            <a:ext cx="418226" cy="424650"/>
          </a:xfrm>
          <a:prstGeom prst="rect">
            <a:avLst/>
          </a:prstGeom>
        </p:spPr>
      </p:pic>
    </p:spTree>
    <p:custDataLst>
      <p:tags r:id="rId1"/>
    </p:custDataLst>
    <p:extLst>
      <p:ext uri="{BB962C8B-B14F-4D97-AF65-F5344CB8AC3E}">
        <p14:creationId xmlns:p14="http://schemas.microsoft.com/office/powerpoint/2010/main" val="114888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NSB\Resources\PHOTOS-CLIPART\Food\Fruits\Permission To Use\FruitSmileyFace_Fotolia_33280198_Subscription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4" y="3466682"/>
            <a:ext cx="6476999" cy="3155950"/>
          </a:xfrm>
          <a:prstGeom prst="rect">
            <a:avLst/>
          </a:prstGeom>
          <a:noFill/>
          <a:extLst>
            <a:ext uri="{909E8E84-426E-40DD-AFC4-6F175D3DCCD1}">
              <a14:hiddenFill xmlns:a14="http://schemas.microsoft.com/office/drawing/2010/main">
                <a:solidFill>
                  <a:srgbClr val="FFFFFF"/>
                </a:solidFill>
              </a14:hiddenFill>
            </a:ext>
          </a:extLst>
        </p:spPr>
      </p:pic>
      <p:sp>
        <p:nvSpPr>
          <p:cNvPr id="46083" name="Rectangle 3"/>
          <p:cNvSpPr>
            <a:spLocks noGrp="1" noChangeArrowheads="1"/>
          </p:cNvSpPr>
          <p:nvPr>
            <p:ph idx="1"/>
          </p:nvPr>
        </p:nvSpPr>
        <p:spPr>
          <a:xfrm>
            <a:off x="2819405" y="1648542"/>
            <a:ext cx="6019799" cy="2782914"/>
          </a:xfrm>
        </p:spPr>
        <p:txBody>
          <a:bodyPr>
            <a:normAutofit/>
          </a:bodyPr>
          <a:lstStyle/>
          <a:p>
            <a:pPr eaLnBrk="1" hangingPunct="1">
              <a:buFont typeface="Arial" panose="020B0604020202020204" pitchFamily="34" charset="0"/>
              <a:buChar char="•"/>
            </a:pPr>
            <a:r>
              <a:rPr lang="en-US" sz="3600" dirty="0"/>
              <a:t>Fresh, frozen, canned</a:t>
            </a:r>
          </a:p>
          <a:p>
            <a:pPr eaLnBrk="1" hangingPunct="1">
              <a:buFont typeface="Arial" panose="020B0604020202020204" pitchFamily="34" charset="0"/>
              <a:buChar char="•"/>
            </a:pPr>
            <a:r>
              <a:rPr lang="en-US" sz="3600" dirty="0"/>
              <a:t>Fruit with no added sugar, fats, oils or salt</a:t>
            </a:r>
          </a:p>
        </p:txBody>
      </p:sp>
      <p:sp>
        <p:nvSpPr>
          <p:cNvPr id="5" name="Rectangle 4">
            <a:extLst>
              <a:ext uri="{FF2B5EF4-FFF2-40B4-BE49-F238E27FC236}">
                <a16:creationId xmlns:a16="http://schemas.microsoft.com/office/drawing/2014/main" id="{3C09151C-52BF-4C25-BD3C-048C8B21097C}"/>
              </a:ext>
            </a:extLst>
          </p:cNvPr>
          <p:cNvSpPr txBox="1">
            <a:spLocks noChangeArrowheads="1"/>
          </p:cNvSpPr>
          <p:nvPr/>
        </p:nvSpPr>
        <p:spPr>
          <a:xfrm>
            <a:off x="3048000" y="449834"/>
            <a:ext cx="1676399"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Fruit</a:t>
            </a:r>
          </a:p>
        </p:txBody>
      </p:sp>
      <p:pic>
        <p:nvPicPr>
          <p:cNvPr id="11" name="Picture 10">
            <a:extLst>
              <a:ext uri="{FF2B5EF4-FFF2-40B4-BE49-F238E27FC236}">
                <a16:creationId xmlns:a16="http://schemas.microsoft.com/office/drawing/2014/main" id="{13DF1803-0294-4F76-86FE-5CAF9364A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1" y="4178808"/>
            <a:ext cx="1322832" cy="1438656"/>
          </a:xfrm>
          <a:prstGeom prst="rect">
            <a:avLst/>
          </a:prstGeom>
          <a:ln>
            <a:noFill/>
          </a:ln>
        </p:spPr>
      </p:pic>
      <p:pic>
        <p:nvPicPr>
          <p:cNvPr id="6" name="Picture 5">
            <a:extLst>
              <a:ext uri="{FF2B5EF4-FFF2-40B4-BE49-F238E27FC236}">
                <a16:creationId xmlns:a16="http://schemas.microsoft.com/office/drawing/2014/main" id="{900043D5-2BD0-472F-86B7-3A9B0455B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915689"/>
            <a:ext cx="418226" cy="424650"/>
          </a:xfrm>
          <a:prstGeom prst="rect">
            <a:avLst/>
          </a:prstGeom>
        </p:spPr>
      </p:pic>
    </p:spTree>
    <p:custDataLst>
      <p:tags r:id="rId1"/>
    </p:custDataLst>
    <p:extLst>
      <p:ext uri="{BB962C8B-B14F-4D97-AF65-F5344CB8AC3E}">
        <p14:creationId xmlns:p14="http://schemas.microsoft.com/office/powerpoint/2010/main" val="46947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2815164" y="2205231"/>
            <a:ext cx="6557436" cy="3843137"/>
          </a:xfrm>
        </p:spPr>
        <p:txBody>
          <a:bodyPr>
            <a:normAutofit/>
          </a:bodyPr>
          <a:lstStyle/>
          <a:p>
            <a:pPr eaLnBrk="1" hangingPunct="1">
              <a:spcBef>
                <a:spcPct val="50000"/>
              </a:spcBef>
              <a:buFont typeface="Arial" panose="020B0604020202020204" pitchFamily="34" charset="0"/>
              <a:buChar char="•"/>
            </a:pPr>
            <a:r>
              <a:rPr lang="en-US" sz="3200" dirty="0"/>
              <a:t>Required package size…</a:t>
            </a:r>
          </a:p>
          <a:p>
            <a:pPr lvl="1" eaLnBrk="1" hangingPunct="1">
              <a:spcBef>
                <a:spcPct val="50000"/>
              </a:spcBef>
              <a:buFont typeface="Arial" panose="020B0604020202020204" pitchFamily="34" charset="0"/>
              <a:buChar char="•"/>
            </a:pPr>
            <a:r>
              <a:rPr lang="en-US" sz="2800" b="1" dirty="0">
                <a:solidFill>
                  <a:schemeClr val="accent4"/>
                </a:solidFill>
              </a:rPr>
              <a:t>14 to 16-ounce </a:t>
            </a:r>
            <a:r>
              <a:rPr lang="en-US" sz="2800" dirty="0"/>
              <a:t>cans </a:t>
            </a:r>
          </a:p>
          <a:p>
            <a:pPr eaLnBrk="1" hangingPunct="1">
              <a:spcBef>
                <a:spcPct val="50000"/>
              </a:spcBef>
              <a:buFont typeface="Arial" panose="020B0604020202020204" pitchFamily="34" charset="0"/>
              <a:buChar char="•"/>
            </a:pPr>
            <a:r>
              <a:rPr lang="en-US" sz="3200" dirty="0"/>
              <a:t>Quantity required…</a:t>
            </a:r>
          </a:p>
          <a:p>
            <a:pPr lvl="1" eaLnBrk="1" hangingPunct="1">
              <a:spcBef>
                <a:spcPct val="50000"/>
              </a:spcBef>
              <a:buFont typeface="Arial" panose="020B0604020202020204" pitchFamily="34" charset="0"/>
              <a:buChar char="•"/>
            </a:pPr>
            <a:r>
              <a:rPr lang="en-US" sz="2800" b="1" dirty="0">
                <a:solidFill>
                  <a:schemeClr val="accent4"/>
                </a:solidFill>
              </a:rPr>
              <a:t>10 </a:t>
            </a:r>
            <a:r>
              <a:rPr lang="en-US" sz="2800" dirty="0"/>
              <a:t>cans</a:t>
            </a:r>
          </a:p>
          <a:p>
            <a:pPr eaLnBrk="1" hangingPunct="1">
              <a:spcBef>
                <a:spcPct val="50000"/>
              </a:spcBef>
              <a:buFont typeface="Arial" panose="020B0604020202020204" pitchFamily="34" charset="0"/>
              <a:buChar char="•"/>
            </a:pPr>
            <a:r>
              <a:rPr lang="en-US" sz="3200" dirty="0"/>
              <a:t>At least </a:t>
            </a:r>
            <a:r>
              <a:rPr lang="en-US" sz="3200" b="1" dirty="0">
                <a:solidFill>
                  <a:schemeClr val="accent4"/>
                </a:solidFill>
              </a:rPr>
              <a:t>two (2) </a:t>
            </a:r>
            <a:r>
              <a:rPr lang="en-US" sz="3200" dirty="0"/>
              <a:t>varieties required</a:t>
            </a:r>
          </a:p>
          <a:p>
            <a:pPr eaLnBrk="1" hangingPunct="1">
              <a:spcBef>
                <a:spcPct val="50000"/>
              </a:spcBef>
              <a:buFont typeface="Arial" panose="020B0604020202020204" pitchFamily="34" charset="0"/>
              <a:buChar char="•"/>
            </a:pPr>
            <a:r>
              <a:rPr lang="en-US" sz="3200" dirty="0"/>
              <a:t>Combinations allowed</a:t>
            </a:r>
          </a:p>
        </p:txBody>
      </p:sp>
      <p:pic>
        <p:nvPicPr>
          <p:cNvPr id="6146" name="Picture 2" descr="S:\NSB\Resources\PHOTOS-CLIPART\Food\Fruits\Permission To Use\Canned Pineapple_Fotolia_68238391_Subscription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6164" y="2876978"/>
            <a:ext cx="2189084" cy="1524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AA8560-9AFC-4AA9-8F5E-4C076F8F8521}"/>
              </a:ext>
            </a:extLst>
          </p:cNvPr>
          <p:cNvPicPr>
            <a:picLocks noChangeAspect="1"/>
          </p:cNvPicPr>
          <p:nvPr/>
        </p:nvPicPr>
        <p:blipFill>
          <a:blip r:embed="rId5"/>
          <a:stretch>
            <a:fillRect/>
          </a:stretch>
        </p:blipFill>
        <p:spPr>
          <a:xfrm>
            <a:off x="6522367" y="1061982"/>
            <a:ext cx="1937766" cy="1147821"/>
          </a:xfrm>
          <a:prstGeom prst="rect">
            <a:avLst/>
          </a:prstGeom>
        </p:spPr>
      </p:pic>
      <p:sp>
        <p:nvSpPr>
          <p:cNvPr id="6" name="Rectangle 4">
            <a:extLst>
              <a:ext uri="{FF2B5EF4-FFF2-40B4-BE49-F238E27FC236}">
                <a16:creationId xmlns:a16="http://schemas.microsoft.com/office/drawing/2014/main" id="{F23CBB2A-8B79-48A0-95AE-C2B031EFD25A}"/>
              </a:ext>
            </a:extLst>
          </p:cNvPr>
          <p:cNvSpPr txBox="1">
            <a:spLocks noChangeArrowheads="1"/>
          </p:cNvSpPr>
          <p:nvPr/>
        </p:nvSpPr>
        <p:spPr>
          <a:xfrm>
            <a:off x="2438400" y="304968"/>
            <a:ext cx="6087954"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Canned Fruit</a:t>
            </a:r>
          </a:p>
        </p:txBody>
      </p:sp>
      <p:pic>
        <p:nvPicPr>
          <p:cNvPr id="7" name="Picture 6">
            <a:extLst>
              <a:ext uri="{FF2B5EF4-FFF2-40B4-BE49-F238E27FC236}">
                <a16:creationId xmlns:a16="http://schemas.microsoft.com/office/drawing/2014/main" id="{CC29BAAF-E675-4932-A8E5-80212207C7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8364" y="1295400"/>
            <a:ext cx="780142" cy="792564"/>
          </a:xfrm>
          <a:prstGeom prst="rect">
            <a:avLst/>
          </a:prstGeom>
        </p:spPr>
      </p:pic>
    </p:spTree>
    <p:custDataLst>
      <p:tags r:id="rId1"/>
    </p:custDataLst>
    <p:extLst>
      <p:ext uri="{BB962C8B-B14F-4D97-AF65-F5344CB8AC3E}">
        <p14:creationId xmlns:p14="http://schemas.microsoft.com/office/powerpoint/2010/main" val="216607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F76C02-AF2F-48FA-BC15-0684C23AB86E}"/>
              </a:ext>
            </a:extLst>
          </p:cNvPr>
          <p:cNvSpPr/>
          <p:nvPr/>
        </p:nvSpPr>
        <p:spPr>
          <a:xfrm>
            <a:off x="5638803" y="4681210"/>
            <a:ext cx="2336965" cy="1762785"/>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155" name="Rectangle 3"/>
          <p:cNvSpPr>
            <a:spLocks noGrp="1" noChangeArrowheads="1"/>
          </p:cNvSpPr>
          <p:nvPr>
            <p:ph sz="half" idx="1"/>
          </p:nvPr>
        </p:nvSpPr>
        <p:spPr>
          <a:xfrm>
            <a:off x="3048000" y="1676400"/>
            <a:ext cx="5791200" cy="3886200"/>
          </a:xfrm>
        </p:spPr>
        <p:txBody>
          <a:bodyPr>
            <a:normAutofit/>
          </a:bodyPr>
          <a:lstStyle/>
          <a:p>
            <a:pPr>
              <a:lnSpc>
                <a:spcPct val="150000"/>
              </a:lnSpc>
              <a:buFont typeface="Arial" panose="020B0604020202020204" pitchFamily="34" charset="0"/>
              <a:buChar char="•"/>
            </a:pPr>
            <a:r>
              <a:rPr lang="en-US" sz="3600" dirty="0"/>
              <a:t>Fresh, frozen and canned</a:t>
            </a:r>
          </a:p>
          <a:p>
            <a:pPr>
              <a:lnSpc>
                <a:spcPct val="150000"/>
              </a:lnSpc>
              <a:buFont typeface="Arial" panose="020B0604020202020204" pitchFamily="34" charset="0"/>
              <a:buChar char="•"/>
            </a:pPr>
            <a:r>
              <a:rPr lang="en-US" sz="3600" dirty="0"/>
              <a:t>No added sugar, fats or oils</a:t>
            </a:r>
          </a:p>
          <a:p>
            <a:pPr>
              <a:lnSpc>
                <a:spcPct val="150000"/>
              </a:lnSpc>
              <a:buFont typeface="Arial" panose="020B0604020202020204" pitchFamily="34" charset="0"/>
              <a:buChar char="•"/>
            </a:pPr>
            <a:r>
              <a:rPr lang="en-US" sz="3600" dirty="0"/>
              <a:t>Vegetables can contain added salt</a:t>
            </a:r>
          </a:p>
          <a:p>
            <a:endParaRPr lang="en-US" dirty="0"/>
          </a:p>
        </p:txBody>
      </p:sp>
      <p:sp>
        <p:nvSpPr>
          <p:cNvPr id="5" name="Rectangle 4">
            <a:extLst>
              <a:ext uri="{FF2B5EF4-FFF2-40B4-BE49-F238E27FC236}">
                <a16:creationId xmlns:a16="http://schemas.microsoft.com/office/drawing/2014/main" id="{E876EC59-4647-4C7D-8BC2-9761B81189F5}"/>
              </a:ext>
            </a:extLst>
          </p:cNvPr>
          <p:cNvSpPr txBox="1">
            <a:spLocks noChangeArrowheads="1"/>
          </p:cNvSpPr>
          <p:nvPr/>
        </p:nvSpPr>
        <p:spPr>
          <a:xfrm>
            <a:off x="3105873" y="642298"/>
            <a:ext cx="498348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Vegetables</a:t>
            </a:r>
          </a:p>
        </p:txBody>
      </p:sp>
      <p:pic>
        <p:nvPicPr>
          <p:cNvPr id="6" name="Picture 5">
            <a:extLst>
              <a:ext uri="{FF2B5EF4-FFF2-40B4-BE49-F238E27FC236}">
                <a16:creationId xmlns:a16="http://schemas.microsoft.com/office/drawing/2014/main" id="{AEF844F8-655C-4784-A5E7-C71321EE4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6913" y="1108153"/>
            <a:ext cx="418226" cy="424650"/>
          </a:xfrm>
          <a:prstGeom prst="rect">
            <a:avLst/>
          </a:prstGeom>
        </p:spPr>
      </p:pic>
    </p:spTree>
    <p:custDataLst>
      <p:tags r:id="rId1"/>
    </p:custDataLst>
    <p:extLst>
      <p:ext uri="{BB962C8B-B14F-4D97-AF65-F5344CB8AC3E}">
        <p14:creationId xmlns:p14="http://schemas.microsoft.com/office/powerpoint/2010/main" val="31847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4"/>
          <p:cNvSpPr>
            <a:spLocks noGrp="1" noChangeArrowheads="1"/>
          </p:cNvSpPr>
          <p:nvPr>
            <p:ph idx="1"/>
          </p:nvPr>
        </p:nvSpPr>
        <p:spPr>
          <a:xfrm>
            <a:off x="2514603" y="1607330"/>
            <a:ext cx="6431823" cy="4724400"/>
          </a:xfrm>
          <a:effectLst>
            <a:glow rad="127000">
              <a:schemeClr val="accent1"/>
            </a:glow>
            <a:outerShdw blurRad="50800" dist="50800" dir="5400000" algn="ctr" rotWithShape="0">
              <a:srgbClr val="000000">
                <a:alpha val="0"/>
              </a:srgbClr>
            </a:outerShdw>
          </a:effectLst>
        </p:spPr>
        <p:txBody>
          <a:bodyPr>
            <a:normAutofit lnSpcReduction="10000"/>
          </a:bodyPr>
          <a:lstStyle/>
          <a:p>
            <a:pPr eaLnBrk="1" hangingPunct="1">
              <a:spcBef>
                <a:spcPct val="40000"/>
              </a:spcBef>
              <a:buFont typeface="Arial" panose="020B0604020202020204" pitchFamily="34" charset="0"/>
              <a:buChar char="•"/>
            </a:pPr>
            <a:r>
              <a:rPr lang="en-US" sz="2800" dirty="0"/>
              <a:t>Required Package size…</a:t>
            </a:r>
          </a:p>
          <a:p>
            <a:pPr lvl="1" eaLnBrk="1" hangingPunct="1">
              <a:spcBef>
                <a:spcPct val="40000"/>
              </a:spcBef>
              <a:buFont typeface="Arial" panose="020B0604020202020204" pitchFamily="34" charset="0"/>
              <a:buChar char="•"/>
            </a:pPr>
            <a:r>
              <a:rPr lang="en-US" sz="2400" b="1" dirty="0">
                <a:solidFill>
                  <a:schemeClr val="accent4"/>
                </a:solidFill>
              </a:rPr>
              <a:t>14- to 16-ounce </a:t>
            </a:r>
            <a:r>
              <a:rPr lang="en-US" sz="2400" dirty="0"/>
              <a:t>cans  </a:t>
            </a:r>
          </a:p>
          <a:p>
            <a:pPr eaLnBrk="1" hangingPunct="1">
              <a:spcBef>
                <a:spcPct val="40000"/>
              </a:spcBef>
              <a:buFont typeface="Arial" panose="020B0604020202020204" pitchFamily="34" charset="0"/>
              <a:buChar char="•"/>
            </a:pPr>
            <a:r>
              <a:rPr lang="en-US" sz="2800" dirty="0"/>
              <a:t>Quantity required…   </a:t>
            </a:r>
          </a:p>
          <a:p>
            <a:pPr lvl="1" eaLnBrk="1" hangingPunct="1">
              <a:spcBef>
                <a:spcPct val="40000"/>
              </a:spcBef>
              <a:buFont typeface="Arial" panose="020B0604020202020204" pitchFamily="34" charset="0"/>
              <a:buChar char="•"/>
            </a:pPr>
            <a:r>
              <a:rPr lang="en-US" sz="2400" b="1" dirty="0">
                <a:solidFill>
                  <a:schemeClr val="accent4"/>
                </a:solidFill>
              </a:rPr>
              <a:t>10</a:t>
            </a:r>
            <a:r>
              <a:rPr lang="en-US" sz="2400" dirty="0">
                <a:solidFill>
                  <a:srgbClr val="D31145"/>
                </a:solidFill>
              </a:rPr>
              <a:t> </a:t>
            </a:r>
            <a:r>
              <a:rPr lang="en-US" sz="2400" dirty="0"/>
              <a:t>cans</a:t>
            </a:r>
          </a:p>
          <a:p>
            <a:pPr eaLnBrk="1" hangingPunct="1">
              <a:spcBef>
                <a:spcPct val="40000"/>
              </a:spcBef>
              <a:buFont typeface="Arial" panose="020B0604020202020204" pitchFamily="34" charset="0"/>
              <a:buChar char="•"/>
            </a:pPr>
            <a:r>
              <a:rPr lang="en-US" sz="2800" dirty="0"/>
              <a:t>At least </a:t>
            </a:r>
            <a:r>
              <a:rPr lang="en-US" sz="2800" b="1" dirty="0">
                <a:solidFill>
                  <a:schemeClr val="accent4"/>
                </a:solidFill>
              </a:rPr>
              <a:t>two (2) </a:t>
            </a:r>
            <a:r>
              <a:rPr lang="en-US" sz="2800" dirty="0"/>
              <a:t>varieties required</a:t>
            </a:r>
          </a:p>
          <a:p>
            <a:pPr eaLnBrk="1" hangingPunct="1">
              <a:spcBef>
                <a:spcPct val="40000"/>
              </a:spcBef>
              <a:buFont typeface="Arial" panose="020B0604020202020204" pitchFamily="34" charset="0"/>
              <a:buChar char="•"/>
            </a:pPr>
            <a:r>
              <a:rPr lang="en-US" sz="2800" dirty="0"/>
              <a:t>Combinations allowed</a:t>
            </a:r>
          </a:p>
          <a:p>
            <a:pPr eaLnBrk="1" hangingPunct="1">
              <a:spcBef>
                <a:spcPct val="40000"/>
              </a:spcBef>
              <a:buFont typeface="Arial" panose="020B0604020202020204" pitchFamily="34" charset="0"/>
              <a:buChar char="•"/>
            </a:pPr>
            <a:r>
              <a:rPr lang="en-US" sz="2800" dirty="0"/>
              <a:t>Canned vegetables vs. beans, peas and lentils</a:t>
            </a:r>
          </a:p>
          <a:p>
            <a:pPr lvl="1" eaLnBrk="1" hangingPunct="1">
              <a:spcBef>
                <a:spcPct val="40000"/>
              </a:spcBef>
              <a:buFont typeface="Arial" panose="020B0604020202020204" pitchFamily="34" charset="0"/>
              <a:buChar char="•"/>
            </a:pPr>
            <a:r>
              <a:rPr lang="en-US" sz="2400" b="1" dirty="0">
                <a:solidFill>
                  <a:schemeClr val="accent4"/>
                </a:solidFill>
              </a:rPr>
              <a:t>NO</a:t>
            </a:r>
            <a:r>
              <a:rPr lang="en-US" sz="2400" b="1" dirty="0"/>
              <a:t> canned mature legumes</a:t>
            </a:r>
          </a:p>
          <a:p>
            <a:pPr lvl="2" eaLnBrk="1" hangingPunct="1">
              <a:spcBef>
                <a:spcPct val="40000"/>
              </a:spcBef>
              <a:buFont typeface="Arial" panose="020B0604020202020204" pitchFamily="34" charset="0"/>
              <a:buChar char="•"/>
            </a:pPr>
            <a:r>
              <a:rPr lang="en-US" sz="2000" b="1" dirty="0"/>
              <a:t>Lima beans do </a:t>
            </a:r>
            <a:r>
              <a:rPr lang="en-US" sz="2000" b="1" dirty="0">
                <a:solidFill>
                  <a:schemeClr val="accent4"/>
                </a:solidFill>
              </a:rPr>
              <a:t>NOT</a:t>
            </a:r>
            <a:r>
              <a:rPr lang="en-US" sz="2000" b="1" dirty="0"/>
              <a:t> count</a:t>
            </a:r>
          </a:p>
        </p:txBody>
      </p:sp>
      <p:pic>
        <p:nvPicPr>
          <p:cNvPr id="4" name="Picture 3">
            <a:extLst>
              <a:ext uri="{FF2B5EF4-FFF2-40B4-BE49-F238E27FC236}">
                <a16:creationId xmlns:a16="http://schemas.microsoft.com/office/drawing/2014/main" id="{B3354BAD-9431-4433-A70C-F3F62D116FC4}"/>
              </a:ext>
            </a:extLst>
          </p:cNvPr>
          <p:cNvPicPr>
            <a:picLocks noChangeAspect="1"/>
          </p:cNvPicPr>
          <p:nvPr/>
        </p:nvPicPr>
        <p:blipFill>
          <a:blip r:embed="rId4"/>
          <a:stretch>
            <a:fillRect/>
          </a:stretch>
        </p:blipFill>
        <p:spPr>
          <a:xfrm>
            <a:off x="8623490" y="788435"/>
            <a:ext cx="1379643" cy="817221"/>
          </a:xfrm>
          <a:prstGeom prst="rect">
            <a:avLst/>
          </a:prstGeom>
        </p:spPr>
      </p:pic>
      <p:sp>
        <p:nvSpPr>
          <p:cNvPr id="6" name="Rectangle 4">
            <a:extLst>
              <a:ext uri="{FF2B5EF4-FFF2-40B4-BE49-F238E27FC236}">
                <a16:creationId xmlns:a16="http://schemas.microsoft.com/office/drawing/2014/main" id="{24372C47-C1BE-4B7E-BDCE-CF34846B02EB}"/>
              </a:ext>
            </a:extLst>
          </p:cNvPr>
          <p:cNvSpPr txBox="1">
            <a:spLocks noChangeArrowheads="1"/>
          </p:cNvSpPr>
          <p:nvPr/>
        </p:nvSpPr>
        <p:spPr>
          <a:xfrm>
            <a:off x="2188867" y="278047"/>
            <a:ext cx="76200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Canned Vegetables</a:t>
            </a:r>
          </a:p>
        </p:txBody>
      </p:sp>
      <p:pic>
        <p:nvPicPr>
          <p:cNvPr id="5" name="Picture 4">
            <a:extLst>
              <a:ext uri="{FF2B5EF4-FFF2-40B4-BE49-F238E27FC236}">
                <a16:creationId xmlns:a16="http://schemas.microsoft.com/office/drawing/2014/main" id="{DD761402-C3C7-4F5C-91FD-7007F3E60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7542" y="691049"/>
            <a:ext cx="928573" cy="943358"/>
          </a:xfrm>
          <a:prstGeom prst="rect">
            <a:avLst/>
          </a:prstGeom>
        </p:spPr>
      </p:pic>
    </p:spTree>
    <p:custDataLst>
      <p:tags r:id="rId1"/>
    </p:custDataLst>
    <p:extLst>
      <p:ext uri="{BB962C8B-B14F-4D97-AF65-F5344CB8AC3E}">
        <p14:creationId xmlns:p14="http://schemas.microsoft.com/office/powerpoint/2010/main" val="100516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F91635-4454-4815-98A8-83B32F18BD53}"/>
              </a:ext>
            </a:extLst>
          </p:cNvPr>
          <p:cNvSpPr>
            <a:spLocks noGrp="1"/>
          </p:cNvSpPr>
          <p:nvPr>
            <p:ph idx="1"/>
          </p:nvPr>
        </p:nvSpPr>
        <p:spPr>
          <a:xfrm>
            <a:off x="6100011" y="1821999"/>
            <a:ext cx="4057617" cy="4190998"/>
          </a:xfrm>
        </p:spPr>
        <p:txBody>
          <a:bodyPr>
            <a:normAutofit fontScale="92500" lnSpcReduction="20000"/>
          </a:bodyPr>
          <a:lstStyle/>
          <a:p>
            <a:pPr algn="r">
              <a:lnSpc>
                <a:spcPct val="120000"/>
              </a:lnSpc>
              <a:buFont typeface="Arial" panose="020B0604020202020204" pitchFamily="34" charset="0"/>
              <a:buChar char="•"/>
            </a:pPr>
            <a:r>
              <a:rPr lang="en-US" sz="2600" dirty="0">
                <a:ea typeface="Tahoma" pitchFamily="34" charset="0"/>
                <a:cs typeface="Tahoma" pitchFamily="34" charset="0"/>
              </a:rPr>
              <a:t>Fruit and/or vegetable juices</a:t>
            </a:r>
            <a:r>
              <a:rPr lang="en-US" sz="2600" b="1" dirty="0">
                <a:ea typeface="Tahoma" pitchFamily="34" charset="0"/>
                <a:cs typeface="Tahoma" pitchFamily="34" charset="0"/>
              </a:rPr>
              <a:t>*</a:t>
            </a:r>
          </a:p>
          <a:p>
            <a:pPr algn="r">
              <a:lnSpc>
                <a:spcPct val="120000"/>
              </a:lnSpc>
              <a:buFont typeface="Arial" panose="020B0604020202020204" pitchFamily="34" charset="0"/>
              <a:buChar char="•"/>
            </a:pPr>
            <a:r>
              <a:rPr lang="en-US" sz="2600" dirty="0">
                <a:ea typeface="Tahoma" pitchFamily="34" charset="0"/>
                <a:cs typeface="Tahoma" pitchFamily="34" charset="0"/>
              </a:rPr>
              <a:t>Fruit baskets</a:t>
            </a:r>
          </a:p>
          <a:p>
            <a:pPr algn="r">
              <a:lnSpc>
                <a:spcPct val="120000"/>
              </a:lnSpc>
              <a:buFont typeface="Arial" panose="020B0604020202020204" pitchFamily="34" charset="0"/>
              <a:buChar char="•"/>
            </a:pPr>
            <a:r>
              <a:rPr lang="en-US" sz="2600" dirty="0">
                <a:ea typeface="Tahoma" pitchFamily="34" charset="0"/>
                <a:cs typeface="Tahoma" pitchFamily="34" charset="0"/>
              </a:rPr>
              <a:t>Fruit leathers and fruit roll ups</a:t>
            </a:r>
          </a:p>
          <a:p>
            <a:pPr algn="r">
              <a:lnSpc>
                <a:spcPct val="120000"/>
              </a:lnSpc>
              <a:buFont typeface="Arial" panose="020B0604020202020204" pitchFamily="34" charset="0"/>
              <a:buChar char="•"/>
            </a:pPr>
            <a:r>
              <a:rPr lang="en-US" sz="2600" dirty="0">
                <a:ea typeface="Tahoma" pitchFamily="34" charset="0"/>
                <a:cs typeface="Tahoma" pitchFamily="34" charset="0"/>
              </a:rPr>
              <a:t>Fruit or vegetable items on party trays</a:t>
            </a:r>
          </a:p>
          <a:p>
            <a:pPr algn="r">
              <a:lnSpc>
                <a:spcPct val="120000"/>
              </a:lnSpc>
              <a:buFont typeface="Arial" panose="020B0604020202020204" pitchFamily="34" charset="0"/>
              <a:buChar char="•"/>
            </a:pPr>
            <a:r>
              <a:rPr lang="en-US" sz="2600" dirty="0">
                <a:ea typeface="Tahoma" pitchFamily="34" charset="0"/>
                <a:cs typeface="Tahoma" pitchFamily="34" charset="0"/>
              </a:rPr>
              <a:t>Fruit or vegetable items on salad bars</a:t>
            </a:r>
          </a:p>
          <a:p>
            <a:endParaRPr lang="en-US" dirty="0"/>
          </a:p>
        </p:txBody>
      </p:sp>
      <p:sp>
        <p:nvSpPr>
          <p:cNvPr id="2" name="TextBox 1">
            <a:extLst>
              <a:ext uri="{FF2B5EF4-FFF2-40B4-BE49-F238E27FC236}">
                <a16:creationId xmlns:a16="http://schemas.microsoft.com/office/drawing/2014/main" id="{F3B9C9E2-CFFB-4817-9A1C-46EDFBE2180C}"/>
              </a:ext>
            </a:extLst>
          </p:cNvPr>
          <p:cNvSpPr txBox="1"/>
          <p:nvPr/>
        </p:nvSpPr>
        <p:spPr>
          <a:xfrm>
            <a:off x="1514074" y="1821999"/>
            <a:ext cx="4495800" cy="4185761"/>
          </a:xfrm>
          <a:prstGeom prst="rect">
            <a:avLst/>
          </a:prstGeom>
          <a:noFill/>
        </p:spPr>
        <p:txBody>
          <a:bodyPr wrap="square" rtlCol="0">
            <a:spAutoFit/>
          </a:bodyPr>
          <a:lstStyle/>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Breaded vegetables</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Fruit packed in cans, glass or plastic containers with artificial sweeteners</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Catsup or other condiments</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Dried fruit</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Dried vegetables</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Salsa</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Sauerkraut</a:t>
            </a:r>
          </a:p>
        </p:txBody>
      </p:sp>
      <p:sp>
        <p:nvSpPr>
          <p:cNvPr id="5" name="Rectangle 4">
            <a:extLst>
              <a:ext uri="{FF2B5EF4-FFF2-40B4-BE49-F238E27FC236}">
                <a16:creationId xmlns:a16="http://schemas.microsoft.com/office/drawing/2014/main" id="{C512DAB7-6B80-4D4D-AA48-350C4544D1D7}"/>
              </a:ext>
            </a:extLst>
          </p:cNvPr>
          <p:cNvSpPr/>
          <p:nvPr/>
        </p:nvSpPr>
        <p:spPr>
          <a:xfrm>
            <a:off x="6781800" y="5875427"/>
            <a:ext cx="3609328" cy="769441"/>
          </a:xfrm>
          <a:prstGeom prst="rect">
            <a:avLst/>
          </a:prstGeom>
        </p:spPr>
        <p:txBody>
          <a:bodyPr wrap="square">
            <a:spAutoFit/>
          </a:bodyPr>
          <a:lstStyle/>
          <a:p>
            <a:pPr marL="342900" indent="-342900">
              <a:spcBef>
                <a:spcPts val="1000"/>
              </a:spcBef>
              <a:buClr>
                <a:srgbClr val="A53010"/>
              </a:buClr>
            </a:pPr>
            <a:r>
              <a:rPr lang="en-US" sz="2200" b="1" dirty="0">
                <a:solidFill>
                  <a:prstClr val="black">
                    <a:lumMod val="75000"/>
                    <a:lumOff val="25000"/>
                  </a:prstClr>
                </a:solidFill>
                <a:ea typeface="Tahoma" pitchFamily="34" charset="0"/>
                <a:cs typeface="Tahoma" pitchFamily="34" charset="0"/>
              </a:rPr>
              <a:t>*</a:t>
            </a:r>
            <a:r>
              <a:rPr lang="en-US" sz="2200" dirty="0">
                <a:solidFill>
                  <a:prstClr val="black">
                    <a:lumMod val="75000"/>
                    <a:lumOff val="25000"/>
                  </a:prstClr>
                </a:solidFill>
                <a:ea typeface="Tahoma" pitchFamily="34" charset="0"/>
                <a:cs typeface="Tahoma" pitchFamily="34" charset="0"/>
              </a:rPr>
              <a:t>	</a:t>
            </a:r>
            <a:r>
              <a:rPr lang="en-US" sz="2200" b="1" dirty="0">
                <a:solidFill>
                  <a:prstClr val="black">
                    <a:lumMod val="75000"/>
                    <a:lumOff val="25000"/>
                  </a:prstClr>
                </a:solidFill>
                <a:ea typeface="Tahoma" pitchFamily="34" charset="0"/>
                <a:cs typeface="Tahoma" pitchFamily="34" charset="0"/>
              </a:rPr>
              <a:t>May obtain when included in food benefits</a:t>
            </a:r>
          </a:p>
        </p:txBody>
      </p:sp>
      <p:sp>
        <p:nvSpPr>
          <p:cNvPr id="6" name="Rectangle 4">
            <a:extLst>
              <a:ext uri="{FF2B5EF4-FFF2-40B4-BE49-F238E27FC236}">
                <a16:creationId xmlns:a16="http://schemas.microsoft.com/office/drawing/2014/main" id="{AC6A0CAE-2B0F-41F3-A363-96638F6958D1}"/>
              </a:ext>
            </a:extLst>
          </p:cNvPr>
          <p:cNvSpPr txBox="1">
            <a:spLocks noChangeArrowheads="1"/>
          </p:cNvSpPr>
          <p:nvPr/>
        </p:nvSpPr>
        <p:spPr>
          <a:xfrm>
            <a:off x="2132531" y="269271"/>
            <a:ext cx="6706670"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000" b="1" dirty="0">
                <a:solidFill>
                  <a:schemeClr val="tx1"/>
                </a:solidFill>
                <a:ea typeface="Tahoma" pitchFamily="34" charset="0"/>
                <a:cs typeface="Tahoma" pitchFamily="34" charset="0"/>
              </a:rPr>
              <a:t>Fruits and Vegetables - Not Approved </a:t>
            </a:r>
            <a:endParaRPr lang="en-US" sz="5000" b="1" dirty="0">
              <a:solidFill>
                <a:schemeClr val="tx1"/>
              </a:solidFill>
            </a:endParaRPr>
          </a:p>
        </p:txBody>
      </p:sp>
    </p:spTree>
    <p:custDataLst>
      <p:tags r:id="rId1"/>
    </p:custDataLst>
    <p:extLst>
      <p:ext uri="{BB962C8B-B14F-4D97-AF65-F5344CB8AC3E}">
        <p14:creationId xmlns:p14="http://schemas.microsoft.com/office/powerpoint/2010/main" val="38030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09DE5-039E-4A04-A04A-309DD6AA22D5}"/>
              </a:ext>
            </a:extLst>
          </p:cNvPr>
          <p:cNvSpPr txBox="1"/>
          <p:nvPr/>
        </p:nvSpPr>
        <p:spPr>
          <a:xfrm>
            <a:off x="1953029" y="1535992"/>
            <a:ext cx="3790143" cy="4852610"/>
          </a:xfrm>
          <a:prstGeom prst="rect">
            <a:avLst/>
          </a:prstGeom>
          <a:noFill/>
        </p:spPr>
        <p:txBody>
          <a:bodyPr wrap="square" rtlCol="0">
            <a:spAutoFit/>
          </a:bodyPr>
          <a:lstStyle/>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Fruits or vegetables mixed with sauces or foods other than other fruits or vegetables</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Herbs used for flavoring</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Infant fruits and vegetables</a:t>
            </a:r>
            <a:r>
              <a:rPr lang="en-US" sz="2300" b="1" dirty="0">
                <a:solidFill>
                  <a:prstClr val="black">
                    <a:lumMod val="75000"/>
                    <a:lumOff val="25000"/>
                  </a:prstClr>
                </a:solidFill>
                <a:ea typeface="Tahoma" pitchFamily="34" charset="0"/>
                <a:cs typeface="Tahoma" pitchFamily="34" charset="0"/>
              </a:rPr>
              <a:t>*</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Mature legumes (dry or canned beans, peas, lentils)</a:t>
            </a:r>
            <a:r>
              <a:rPr lang="en-US" sz="2300" b="1" dirty="0">
                <a:solidFill>
                  <a:prstClr val="black">
                    <a:lumMod val="75000"/>
                    <a:lumOff val="25000"/>
                  </a:prstClr>
                </a:solidFill>
                <a:ea typeface="Tahoma" pitchFamily="34" charset="0"/>
                <a:cs typeface="Tahoma" pitchFamily="34" charset="0"/>
              </a:rPr>
              <a:t>*</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Ornamental or decorative fruits or vegetables</a:t>
            </a:r>
          </a:p>
        </p:txBody>
      </p:sp>
      <p:sp>
        <p:nvSpPr>
          <p:cNvPr id="3" name="TextBox 2">
            <a:extLst>
              <a:ext uri="{FF2B5EF4-FFF2-40B4-BE49-F238E27FC236}">
                <a16:creationId xmlns:a16="http://schemas.microsoft.com/office/drawing/2014/main" id="{0C4DA743-573E-4116-9BEB-4E6B9F43457C}"/>
              </a:ext>
            </a:extLst>
          </p:cNvPr>
          <p:cNvSpPr txBox="1"/>
          <p:nvPr/>
        </p:nvSpPr>
        <p:spPr>
          <a:xfrm>
            <a:off x="6096000" y="1499897"/>
            <a:ext cx="3657600" cy="4852610"/>
          </a:xfrm>
          <a:prstGeom prst="rect">
            <a:avLst/>
          </a:prstGeom>
          <a:noFill/>
        </p:spPr>
        <p:txBody>
          <a:bodyPr wrap="square" rtlCol="0">
            <a:spAutoFit/>
          </a:bodyPr>
          <a:lstStyle/>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No added sugars, fats or oils</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Fruits and vegetables with added corn syrup, high-fructose corn syrup, maltose, dextrose, sucrose, honey, and/or maple syrup</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Pickled vegetables, olives</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Soups</a:t>
            </a:r>
          </a:p>
          <a:p>
            <a:pPr marL="342900" indent="-342900" algn="ctr">
              <a:spcBef>
                <a:spcPts val="1000"/>
              </a:spcBef>
              <a:buClr>
                <a:srgbClr val="A53010"/>
              </a:buClr>
            </a:pPr>
            <a:r>
              <a:rPr lang="en-US" sz="2300" b="1" dirty="0">
                <a:solidFill>
                  <a:prstClr val="black">
                    <a:lumMod val="75000"/>
                    <a:lumOff val="25000"/>
                  </a:prstClr>
                </a:solidFill>
                <a:ea typeface="Tahoma" pitchFamily="34" charset="0"/>
                <a:cs typeface="Tahoma" pitchFamily="34" charset="0"/>
              </a:rPr>
              <a:t>*	May obtain when included in food benefits</a:t>
            </a:r>
          </a:p>
        </p:txBody>
      </p:sp>
      <p:sp>
        <p:nvSpPr>
          <p:cNvPr id="7" name="Rectangle 4">
            <a:extLst>
              <a:ext uri="{FF2B5EF4-FFF2-40B4-BE49-F238E27FC236}">
                <a16:creationId xmlns:a16="http://schemas.microsoft.com/office/drawing/2014/main" id="{3A158264-2C3D-486C-ACFF-C5B3FD391C5B}"/>
              </a:ext>
            </a:extLst>
          </p:cNvPr>
          <p:cNvSpPr txBox="1">
            <a:spLocks noChangeArrowheads="1"/>
          </p:cNvSpPr>
          <p:nvPr/>
        </p:nvSpPr>
        <p:spPr>
          <a:xfrm>
            <a:off x="1752600" y="143537"/>
            <a:ext cx="6667500"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000" b="1" dirty="0">
                <a:solidFill>
                  <a:schemeClr val="tx1"/>
                </a:solidFill>
                <a:ea typeface="Tahoma" pitchFamily="34" charset="0"/>
                <a:cs typeface="Tahoma" pitchFamily="34" charset="0"/>
              </a:rPr>
              <a:t>Fruits and Vegetables - Not Approved </a:t>
            </a:r>
            <a:endParaRPr lang="en-US" sz="5000" b="1" dirty="0">
              <a:solidFill>
                <a:schemeClr val="tx1"/>
              </a:solidFill>
            </a:endParaRPr>
          </a:p>
        </p:txBody>
      </p:sp>
    </p:spTree>
    <p:custDataLst>
      <p:tags r:id="rId1"/>
    </p:custDataLst>
    <p:extLst>
      <p:ext uri="{BB962C8B-B14F-4D97-AF65-F5344CB8AC3E}">
        <p14:creationId xmlns:p14="http://schemas.microsoft.com/office/powerpoint/2010/main" val="203937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30992-AECB-4D69-80C6-A1852AA3CA14}"/>
              </a:ext>
            </a:extLst>
          </p:cNvPr>
          <p:cNvSpPr>
            <a:spLocks noGrp="1"/>
          </p:cNvSpPr>
          <p:nvPr>
            <p:ph type="title"/>
            <p:custDataLst>
              <p:tags r:id="rId2"/>
            </p:custDataLst>
          </p:nvPr>
        </p:nvSpPr>
        <p:spPr>
          <a:xfrm>
            <a:off x="1068109" y="-152400"/>
            <a:ext cx="10055781" cy="1368717"/>
          </a:xfrm>
        </p:spPr>
        <p:txBody>
          <a:bodyPr>
            <a:normAutofit/>
          </a:bodyPr>
          <a:lstStyle/>
          <a:p>
            <a:pPr algn="ctr"/>
            <a:r>
              <a:rPr lang="en-US" b="1" dirty="0">
                <a:solidFill>
                  <a:schemeClr val="tx1"/>
                </a:solidFill>
              </a:rPr>
              <a:t>NC Peer Group System</a:t>
            </a:r>
          </a:p>
        </p:txBody>
      </p:sp>
      <p:graphicFrame>
        <p:nvGraphicFramePr>
          <p:cNvPr id="7" name="Content Placeholder 6">
            <a:extLst>
              <a:ext uri="{FF2B5EF4-FFF2-40B4-BE49-F238E27FC236}">
                <a16:creationId xmlns:a16="http://schemas.microsoft.com/office/drawing/2014/main" id="{0326DA3D-B73C-43B3-8D2A-30BE836CD047}"/>
              </a:ext>
            </a:extLst>
          </p:cNvPr>
          <p:cNvGraphicFramePr>
            <a:graphicFrameLocks noGrp="1"/>
          </p:cNvGraphicFramePr>
          <p:nvPr>
            <p:ph idx="1"/>
            <p:custDataLst>
              <p:tags r:id="rId3"/>
            </p:custDataLst>
            <p:extLst>
              <p:ext uri="{D42A27DB-BD31-4B8C-83A1-F6EECF244321}">
                <p14:modId xmlns:p14="http://schemas.microsoft.com/office/powerpoint/2010/main" val="1338045546"/>
              </p:ext>
            </p:extLst>
          </p:nvPr>
        </p:nvGraphicFramePr>
        <p:xfrm>
          <a:off x="419099" y="990600"/>
          <a:ext cx="11353800" cy="5680472"/>
        </p:xfrm>
        <a:graphic>
          <a:graphicData uri="http://schemas.openxmlformats.org/drawingml/2006/table">
            <a:tbl>
              <a:tblPr>
                <a:tableStyleId>{5C22544A-7EE6-4342-B048-85BDC9FD1C3A}</a:tableStyleId>
              </a:tblPr>
              <a:tblGrid>
                <a:gridCol w="445130">
                  <a:extLst>
                    <a:ext uri="{9D8B030D-6E8A-4147-A177-3AD203B41FA5}">
                      <a16:colId xmlns:a16="http://schemas.microsoft.com/office/drawing/2014/main" val="674979796"/>
                    </a:ext>
                  </a:extLst>
                </a:gridCol>
                <a:gridCol w="1780515">
                  <a:extLst>
                    <a:ext uri="{9D8B030D-6E8A-4147-A177-3AD203B41FA5}">
                      <a16:colId xmlns:a16="http://schemas.microsoft.com/office/drawing/2014/main" val="3641303660"/>
                    </a:ext>
                  </a:extLst>
                </a:gridCol>
                <a:gridCol w="1383511">
                  <a:extLst>
                    <a:ext uri="{9D8B030D-6E8A-4147-A177-3AD203B41FA5}">
                      <a16:colId xmlns:a16="http://schemas.microsoft.com/office/drawing/2014/main" val="2506302033"/>
                    </a:ext>
                  </a:extLst>
                </a:gridCol>
                <a:gridCol w="7744644">
                  <a:extLst>
                    <a:ext uri="{9D8B030D-6E8A-4147-A177-3AD203B41FA5}">
                      <a16:colId xmlns:a16="http://schemas.microsoft.com/office/drawing/2014/main" val="1399538820"/>
                    </a:ext>
                  </a:extLst>
                </a:gridCol>
              </a:tblGrid>
              <a:tr h="327982">
                <a:tc gridSpan="4">
                  <a:txBody>
                    <a:bodyPr/>
                    <a:lstStyle/>
                    <a:p>
                      <a:pPr marL="0" marR="0" algn="ctr">
                        <a:spcBef>
                          <a:spcPts val="0"/>
                        </a:spcBef>
                        <a:spcAft>
                          <a:spcPts val="0"/>
                        </a:spcAft>
                      </a:pPr>
                      <a:r>
                        <a:rPr lang="en-US" sz="2400" b="1" dirty="0">
                          <a:effectLst/>
                          <a:latin typeface="+mj-lt"/>
                        </a:rPr>
                        <a:t>VENDOR PEER GROUPS</a:t>
                      </a:r>
                      <a:endParaRPr lang="en-US" sz="2400" b="1" dirty="0">
                        <a:effectLst/>
                        <a:latin typeface="+mj-lt"/>
                        <a:cs typeface="Times New Roman" panose="02020603050405020304" pitchFamily="18" charset="0"/>
                      </a:endParaRPr>
                    </a:p>
                  </a:txBody>
                  <a:tcPr marL="68562" marR="68562" marT="0" marB="0">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3100362"/>
                  </a:ext>
                </a:extLst>
              </a:tr>
              <a:tr h="382646">
                <a:tc>
                  <a:txBody>
                    <a:bodyPr/>
                    <a:lstStyle/>
                    <a:p>
                      <a:pPr marL="0" marR="0" algn="ctr">
                        <a:spcBef>
                          <a:spcPts val="0"/>
                        </a:spcBef>
                        <a:spcAft>
                          <a:spcPts val="0"/>
                        </a:spcAft>
                      </a:pPr>
                      <a:r>
                        <a:rPr lang="en-US" sz="2800" b="1" dirty="0">
                          <a:effectLst/>
                          <a:latin typeface="+mj-lt"/>
                        </a:rPr>
                        <a:t>#</a:t>
                      </a:r>
                      <a:endParaRPr lang="en-US" sz="28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STORE TYPE</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mj-lt"/>
                        </a:rPr>
                        <a:t>LOCATION</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mj-lt"/>
                        </a:rPr>
                        <a:t>DESCRIPTION</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extLst>
                  <a:ext uri="{0D108BD9-81ED-4DB2-BD59-A6C34878D82A}">
                    <a16:rowId xmlns:a16="http://schemas.microsoft.com/office/drawing/2014/main" val="1709698719"/>
                  </a:ext>
                </a:extLst>
              </a:tr>
              <a:tr h="348832">
                <a:tc>
                  <a:txBody>
                    <a:bodyPr/>
                    <a:lstStyle/>
                    <a:p>
                      <a:pPr marL="0" marR="0" algn="ctr">
                        <a:spcBef>
                          <a:spcPts val="0"/>
                        </a:spcBef>
                        <a:spcAft>
                          <a:spcPts val="0"/>
                        </a:spcAft>
                      </a:pPr>
                      <a:r>
                        <a:rPr lang="en-US" sz="2000" dirty="0">
                          <a:effectLst/>
                          <a:latin typeface="+mj-lt"/>
                        </a:rPr>
                        <a:t>5</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Pharmacy</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Statewide</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dirty="0">
                          <a:effectLst/>
                          <a:latin typeface="+mj-lt"/>
                        </a:rPr>
                        <a:t>Free-standing pharmacy that sells a limited variety of foods</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1342874337"/>
                  </a:ext>
                </a:extLst>
              </a:tr>
              <a:tr h="495382">
                <a:tc>
                  <a:txBody>
                    <a:bodyPr/>
                    <a:lstStyle/>
                    <a:p>
                      <a:pPr marL="0" marR="0" algn="ctr">
                        <a:spcBef>
                          <a:spcPts val="0"/>
                        </a:spcBef>
                        <a:spcAft>
                          <a:spcPts val="0"/>
                        </a:spcAft>
                      </a:pPr>
                      <a:r>
                        <a:rPr lang="en-US" sz="2000" dirty="0">
                          <a:effectLst/>
                          <a:latin typeface="+mj-lt"/>
                        </a:rPr>
                        <a:t>6</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Convenience Store</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Statewide</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dirty="0">
                          <a:effectLst/>
                          <a:latin typeface="+mj-lt"/>
                        </a:rPr>
                        <a:t>Retailer with a limited assortment of grocery items</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907694262"/>
                  </a:ext>
                </a:extLst>
              </a:tr>
              <a:tr h="1270931">
                <a:tc>
                  <a:txBody>
                    <a:bodyPr/>
                    <a:lstStyle/>
                    <a:p>
                      <a:pPr marL="0" marR="0" algn="ctr">
                        <a:spcBef>
                          <a:spcPts val="0"/>
                        </a:spcBef>
                        <a:spcAft>
                          <a:spcPts val="0"/>
                        </a:spcAft>
                      </a:pPr>
                      <a:r>
                        <a:rPr lang="en-US" sz="2000" dirty="0">
                          <a:effectLst/>
                          <a:latin typeface="+mj-lt"/>
                        </a:rPr>
                        <a:t>7</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Mass Merchandiser</a:t>
                      </a:r>
                    </a:p>
                    <a:p>
                      <a:pPr marL="0" marR="0" algn="ctr">
                        <a:spcBef>
                          <a:spcPts val="0"/>
                        </a:spcBef>
                        <a:spcAft>
                          <a:spcPts val="0"/>
                        </a:spcAft>
                      </a:pPr>
                      <a:r>
                        <a:rPr lang="en-US" sz="1050" b="1" dirty="0">
                          <a:effectLst/>
                          <a:latin typeface="+mj-lt"/>
                        </a:rPr>
                        <a:t> </a:t>
                      </a:r>
                      <a:endParaRPr lang="en-US" sz="1800" b="1" dirty="0">
                        <a:effectLst/>
                        <a:latin typeface="+mj-lt"/>
                      </a:endParaRPr>
                    </a:p>
                    <a:p>
                      <a:pPr marL="0" marR="0" algn="ctr">
                        <a:spcBef>
                          <a:spcPts val="0"/>
                        </a:spcBef>
                        <a:spcAft>
                          <a:spcPts val="0"/>
                        </a:spcAft>
                      </a:pPr>
                      <a:r>
                        <a:rPr lang="en-US" sz="1800" b="1" dirty="0">
                          <a:effectLst/>
                          <a:latin typeface="+mj-lt"/>
                        </a:rPr>
                        <a:t> and </a:t>
                      </a:r>
                    </a:p>
                    <a:p>
                      <a:pPr marL="0" marR="0">
                        <a:spcBef>
                          <a:spcPts val="0"/>
                        </a:spcBef>
                        <a:spcAft>
                          <a:spcPts val="0"/>
                        </a:spcAft>
                      </a:pPr>
                      <a:r>
                        <a:rPr lang="en-US" sz="1050" b="1" dirty="0">
                          <a:effectLst/>
                          <a:latin typeface="+mj-lt"/>
                        </a:rPr>
                        <a:t> </a:t>
                      </a:r>
                      <a:endParaRPr lang="en-US" sz="2800" b="1" dirty="0">
                        <a:effectLst/>
                        <a:latin typeface="+mj-lt"/>
                      </a:endParaRPr>
                    </a:p>
                    <a:p>
                      <a:pPr marL="0" marR="0" algn="ctr">
                        <a:spcBef>
                          <a:spcPts val="0"/>
                        </a:spcBef>
                        <a:spcAft>
                          <a:spcPts val="0"/>
                        </a:spcAft>
                      </a:pPr>
                      <a:r>
                        <a:rPr lang="en-US" sz="1800" b="1" dirty="0">
                          <a:effectLst/>
                          <a:latin typeface="+mj-lt"/>
                        </a:rPr>
                        <a:t>Commissary</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Statewide</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dirty="0">
                          <a:effectLst/>
                          <a:latin typeface="+mj-lt"/>
                        </a:rPr>
                        <a:t>Retailer that sells a wide variety of merchandise but also carries groceries and has store locations in most or all states</a:t>
                      </a:r>
                      <a:endParaRPr lang="en-US" sz="2800" b="0" dirty="0">
                        <a:effectLst/>
                        <a:latin typeface="+mj-lt"/>
                      </a:endParaRPr>
                    </a:p>
                    <a:p>
                      <a:pPr marL="0" marR="0" algn="l">
                        <a:spcBef>
                          <a:spcPts val="0"/>
                        </a:spcBef>
                        <a:spcAft>
                          <a:spcPts val="0"/>
                        </a:spcAft>
                      </a:pPr>
                      <a:r>
                        <a:rPr lang="en-US" sz="1800" b="0" dirty="0">
                          <a:effectLst/>
                          <a:latin typeface="+mj-lt"/>
                        </a:rPr>
                        <a:t> </a:t>
                      </a:r>
                      <a:endParaRPr lang="en-US" sz="2800" b="0" dirty="0">
                        <a:effectLst/>
                        <a:latin typeface="+mj-lt"/>
                      </a:endParaRPr>
                    </a:p>
                    <a:p>
                      <a:pPr marL="0" marR="0" algn="l">
                        <a:spcBef>
                          <a:spcPts val="0"/>
                        </a:spcBef>
                        <a:spcAft>
                          <a:spcPts val="0"/>
                        </a:spcAft>
                      </a:pPr>
                      <a:r>
                        <a:rPr lang="en-US" sz="1800" b="0" dirty="0">
                          <a:effectLst/>
                          <a:latin typeface="+mj-lt"/>
                        </a:rPr>
                        <a:t>Grocery store operated by US Defense Commissary on a military base</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415425933"/>
                  </a:ext>
                </a:extLst>
              </a:tr>
              <a:tr h="495382">
                <a:tc>
                  <a:txBody>
                    <a:bodyPr/>
                    <a:lstStyle/>
                    <a:p>
                      <a:pPr marL="0" marR="0" algn="ctr">
                        <a:spcBef>
                          <a:spcPts val="0"/>
                        </a:spcBef>
                        <a:spcAft>
                          <a:spcPts val="0"/>
                        </a:spcAft>
                      </a:pPr>
                      <a:r>
                        <a:rPr lang="en-US" sz="2000" kern="1200" dirty="0">
                          <a:effectLst/>
                          <a:latin typeface="+mj-lt"/>
                        </a:rPr>
                        <a:t>8</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kern="1200" dirty="0">
                          <a:effectLst/>
                          <a:latin typeface="+mj-lt"/>
                        </a:rPr>
                        <a:t>Independent Grocery</a:t>
                      </a:r>
                      <a:endParaRPr lang="en-US" sz="1800" b="1" dirty="0">
                        <a:effectLst/>
                        <a:latin typeface="+mj-lt"/>
                        <a:cs typeface="Times New Roman" panose="02020603050405020304" pitchFamily="18" charset="0"/>
                      </a:endParaRPr>
                    </a:p>
                  </a:txBody>
                  <a:tcPr marL="68562" marR="68562" marT="0" marB="0">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Urban</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1738810736"/>
                  </a:ext>
                </a:extLst>
              </a:tr>
              <a:tr h="495382">
                <a:tc>
                  <a:txBody>
                    <a:bodyPr/>
                    <a:lstStyle/>
                    <a:p>
                      <a:pPr marL="0" marR="0" algn="ctr">
                        <a:spcBef>
                          <a:spcPts val="0"/>
                        </a:spcBef>
                        <a:spcAft>
                          <a:spcPts val="0"/>
                        </a:spcAft>
                      </a:pPr>
                      <a:r>
                        <a:rPr lang="en-US" sz="2000" kern="1200" dirty="0">
                          <a:effectLst/>
                          <a:latin typeface="+mj-lt"/>
                        </a:rPr>
                        <a:t>9</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kern="1200" dirty="0">
                          <a:effectLst/>
                          <a:latin typeface="+mj-lt"/>
                        </a:rPr>
                        <a:t>Independent Grocery</a:t>
                      </a:r>
                      <a:endParaRPr lang="en-US" sz="1800" b="1" dirty="0">
                        <a:effectLst/>
                        <a:latin typeface="+mj-lt"/>
                        <a:cs typeface="Times New Roman" panose="02020603050405020304" pitchFamily="18" charset="0"/>
                      </a:endParaRPr>
                    </a:p>
                  </a:txBody>
                  <a:tcPr marL="68562" marR="68562" marT="0" marB="0">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Non-urban</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2383617032"/>
                  </a:ext>
                </a:extLst>
              </a:tr>
              <a:tr h="737960">
                <a:tc>
                  <a:txBody>
                    <a:bodyPr/>
                    <a:lstStyle/>
                    <a:p>
                      <a:pPr marL="0" marR="0" algn="ctr">
                        <a:spcBef>
                          <a:spcPts val="0"/>
                        </a:spcBef>
                        <a:spcAft>
                          <a:spcPts val="0"/>
                        </a:spcAft>
                      </a:pPr>
                      <a:r>
                        <a:rPr lang="en-US" sz="2000" dirty="0">
                          <a:effectLst/>
                          <a:latin typeface="+mj-lt"/>
                        </a:rPr>
                        <a:t>10</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Regional Grocery Chain</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Urban</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2715577679"/>
                  </a:ext>
                </a:extLst>
              </a:tr>
              <a:tr h="737960">
                <a:tc>
                  <a:txBody>
                    <a:bodyPr/>
                    <a:lstStyle/>
                    <a:p>
                      <a:pPr marL="0" marR="0" algn="ctr">
                        <a:spcBef>
                          <a:spcPts val="0"/>
                        </a:spcBef>
                        <a:spcAft>
                          <a:spcPts val="0"/>
                        </a:spcAft>
                      </a:pPr>
                      <a:r>
                        <a:rPr lang="en-US" sz="2000" dirty="0">
                          <a:effectLst/>
                          <a:latin typeface="+mj-lt"/>
                        </a:rPr>
                        <a:t>11</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Regional Grocery Chain</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Non-urban</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1338657306"/>
                  </a:ext>
                </a:extLst>
              </a:tr>
            </a:tbl>
          </a:graphicData>
        </a:graphic>
      </p:graphicFrame>
      <p:sp>
        <p:nvSpPr>
          <p:cNvPr id="5" name="Rectangle 1">
            <a:extLst>
              <a:ext uri="{FF2B5EF4-FFF2-40B4-BE49-F238E27FC236}">
                <a16:creationId xmlns:a16="http://schemas.microsoft.com/office/drawing/2014/main" id="{E54B6808-550E-4D1D-8FAC-729B682DC962}"/>
              </a:ext>
            </a:extLst>
          </p:cNvPr>
          <p:cNvSpPr>
            <a:spLocks noChangeArrowheads="1"/>
          </p:cNvSpPr>
          <p:nvPr>
            <p:custDataLst>
              <p:tags r:id="rId4"/>
            </p:custDataLst>
          </p:nvPr>
        </p:nvSpPr>
        <p:spPr bwMode="auto">
          <a:xfrm>
            <a:off x="1589"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1799" dirty="0"/>
          </a:p>
        </p:txBody>
      </p:sp>
    </p:spTree>
    <p:custDataLst>
      <p:tags r:id="rId1"/>
    </p:custDataLst>
    <p:extLst>
      <p:ext uri="{BB962C8B-B14F-4D97-AF65-F5344CB8AC3E}">
        <p14:creationId xmlns:p14="http://schemas.microsoft.com/office/powerpoint/2010/main" val="180215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3E0D4AF-2511-4295-BE13-11EEF36E969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p:blipFill>
        <p:spPr>
          <a:xfrm rot="156404">
            <a:off x="2213448" y="1114511"/>
            <a:ext cx="2207842" cy="482943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F5D6C0B7-97EC-4C2A-807D-B0A0C94300D6}"/>
              </a:ext>
            </a:extLst>
          </p:cNvPr>
          <p:cNvSpPr txBox="1">
            <a:spLocks noChangeArrowheads="1"/>
          </p:cNvSpPr>
          <p:nvPr/>
        </p:nvSpPr>
        <p:spPr>
          <a:xfrm>
            <a:off x="2133600" y="19050"/>
            <a:ext cx="80772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ea typeface="Tahoma" pitchFamily="34" charset="0"/>
                <a:cs typeface="Tahoma" pitchFamily="34" charset="0"/>
              </a:rPr>
              <a:t>Resources</a:t>
            </a:r>
            <a:endParaRPr lang="en-US" sz="6000" b="1" dirty="0">
              <a:solidFill>
                <a:schemeClr val="tx1"/>
              </a:solidFill>
            </a:endParaRPr>
          </a:p>
        </p:txBody>
      </p:sp>
      <p:pic>
        <p:nvPicPr>
          <p:cNvPr id="3" name="Picture 2" descr="A picture containing text, screenshot&#10;&#10;Description automatically generated">
            <a:extLst>
              <a:ext uri="{FF2B5EF4-FFF2-40B4-BE49-F238E27FC236}">
                <a16:creationId xmlns:a16="http://schemas.microsoft.com/office/drawing/2014/main" id="{950E9011-0553-489E-A2F0-1576EA571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066800"/>
            <a:ext cx="2210130" cy="4876798"/>
          </a:xfrm>
          <a:prstGeom prst="rect">
            <a:avLst/>
          </a:prstGeom>
        </p:spPr>
      </p:pic>
      <p:pic>
        <p:nvPicPr>
          <p:cNvPr id="6" name="Picture 5">
            <a:extLst>
              <a:ext uri="{FF2B5EF4-FFF2-40B4-BE49-F238E27FC236}">
                <a16:creationId xmlns:a16="http://schemas.microsoft.com/office/drawing/2014/main" id="{981F06B0-7E9B-462C-8974-45A10A2F8D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381003"/>
            <a:ext cx="2349766" cy="2737395"/>
          </a:xfrm>
          <a:prstGeom prst="rect">
            <a:avLst/>
          </a:prstGeom>
        </p:spPr>
      </p:pic>
      <p:pic>
        <p:nvPicPr>
          <p:cNvPr id="9" name="Picture 8">
            <a:extLst>
              <a:ext uri="{FF2B5EF4-FFF2-40B4-BE49-F238E27FC236}">
                <a16:creationId xmlns:a16="http://schemas.microsoft.com/office/drawing/2014/main" id="{E733159F-4ADA-4E44-9D8C-F1DDBF063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764" y="3352803"/>
            <a:ext cx="2425202" cy="2825479"/>
          </a:xfrm>
          <a:prstGeom prst="rect">
            <a:avLst/>
          </a:prstGeom>
        </p:spPr>
      </p:pic>
    </p:spTree>
    <p:custDataLst>
      <p:tags r:id="rId1"/>
    </p:custDataLst>
    <p:extLst>
      <p:ext uri="{BB962C8B-B14F-4D97-AF65-F5344CB8AC3E}">
        <p14:creationId xmlns:p14="http://schemas.microsoft.com/office/powerpoint/2010/main" val="123212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783166" y="-264180"/>
            <a:ext cx="8534400" cy="1295400"/>
          </a:xfrm>
        </p:spPr>
        <p:txBody>
          <a:bodyPr anchor="b">
            <a:noAutofit/>
          </a:bodyPr>
          <a:lstStyle/>
          <a:p>
            <a:pPr eaLnBrk="1" hangingPunct="1"/>
            <a:r>
              <a:rPr lang="en-US" sz="5500" b="1" dirty="0">
                <a:solidFill>
                  <a:schemeClr val="tx1"/>
                </a:solidFill>
                <a:ea typeface="Tahoma" pitchFamily="34" charset="0"/>
                <a:cs typeface="Tahoma" pitchFamily="34" charset="0"/>
              </a:rPr>
              <a:t>Authorized Product List  (APL)</a:t>
            </a:r>
          </a:p>
        </p:txBody>
      </p:sp>
      <p:sp>
        <p:nvSpPr>
          <p:cNvPr id="71683" name="Rectangle 3"/>
          <p:cNvSpPr>
            <a:spLocks noGrp="1" noChangeArrowheads="1"/>
          </p:cNvSpPr>
          <p:nvPr>
            <p:ph idx="1"/>
          </p:nvPr>
        </p:nvSpPr>
        <p:spPr>
          <a:xfrm>
            <a:off x="-4572000" y="2057400"/>
            <a:ext cx="7696200" cy="5334000"/>
          </a:xfrm>
        </p:spPr>
        <p:txBody>
          <a:bodyPr>
            <a:normAutofit/>
          </a:bodyPr>
          <a:lstStyle/>
          <a:p>
            <a:pPr marL="0" indent="0">
              <a:buNone/>
            </a:pPr>
            <a:endParaRPr lang="en-US" dirty="0">
              <a:ea typeface="Tahoma" pitchFamily="34" charset="0"/>
              <a:cs typeface="Tahoma" pitchFamily="34" charset="0"/>
            </a:endParaRPr>
          </a:p>
          <a:p>
            <a:pPr marL="0" indent="0">
              <a:buNone/>
            </a:pPr>
            <a:endParaRPr lang="en-US" dirty="0">
              <a:ea typeface="Tahoma" pitchFamily="34" charset="0"/>
              <a:cs typeface="Tahoma" pitchFamily="34" charset="0"/>
            </a:endParaRPr>
          </a:p>
          <a:p>
            <a:pPr eaLnBrk="1" hangingPunct="1">
              <a:lnSpc>
                <a:spcPct val="90000"/>
              </a:lnSpc>
            </a:pPr>
            <a:endParaRPr lang="en-US" dirty="0">
              <a:ea typeface="Tahoma" pitchFamily="34" charset="0"/>
              <a:cs typeface="Tahoma" pitchFamily="34" charset="0"/>
            </a:endParaRPr>
          </a:p>
          <a:p>
            <a:pPr lvl="1"/>
            <a:endParaRPr lang="en-US" sz="2400" dirty="0">
              <a:ea typeface="Tahoma" pitchFamily="34" charset="0"/>
              <a:cs typeface="Tahoma" pitchFamily="34" charset="0"/>
            </a:endParaRPr>
          </a:p>
          <a:p>
            <a:pPr lvl="1" eaLnBrk="1" hangingPunct="1">
              <a:lnSpc>
                <a:spcPct val="90000"/>
              </a:lnSpc>
              <a:buFont typeface="Wingdings" pitchFamily="2" charset="2"/>
              <a:buNone/>
            </a:pPr>
            <a:endParaRPr lang="en-US" dirty="0">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EA90A435-F023-4F1B-924C-1830131872C8}"/>
              </a:ext>
            </a:extLst>
          </p:cNvPr>
          <p:cNvSpPr txBox="1"/>
          <p:nvPr>
            <p:custDataLst>
              <p:tags r:id="rId2"/>
            </p:custDataLst>
          </p:nvPr>
        </p:nvSpPr>
        <p:spPr>
          <a:xfrm>
            <a:off x="2725376" y="5660400"/>
            <a:ext cx="6649980" cy="52322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800" dirty="0">
                <a:latin typeface="+mj-lt"/>
              </a:rPr>
              <a:t>https://www.nutritionnc.com/ewic</a:t>
            </a:r>
          </a:p>
        </p:txBody>
      </p:sp>
      <p:graphicFrame>
        <p:nvGraphicFramePr>
          <p:cNvPr id="3" name="Diagram 2">
            <a:extLst>
              <a:ext uri="{FF2B5EF4-FFF2-40B4-BE49-F238E27FC236}">
                <a16:creationId xmlns:a16="http://schemas.microsoft.com/office/drawing/2014/main" id="{655EB859-91F5-48E7-B6A1-AE53D65AF69B}"/>
              </a:ext>
            </a:extLst>
          </p:cNvPr>
          <p:cNvGraphicFramePr/>
          <p:nvPr/>
        </p:nvGraphicFramePr>
        <p:xfrm>
          <a:off x="1978355" y="1676400"/>
          <a:ext cx="8144029" cy="37744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6654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400300" y="217170"/>
            <a:ext cx="7391400" cy="914400"/>
          </a:xfrm>
        </p:spPr>
        <p:txBody>
          <a:bodyPr anchor="b">
            <a:noAutofit/>
          </a:bodyPr>
          <a:lstStyle/>
          <a:p>
            <a:pPr eaLnBrk="1" hangingPunct="1"/>
            <a:r>
              <a:rPr lang="en-US" sz="6000" b="1" dirty="0">
                <a:ea typeface="Tahoma" pitchFamily="34" charset="0"/>
                <a:cs typeface="Tahoma" pitchFamily="34" charset="0"/>
              </a:rPr>
              <a:t>Summary</a:t>
            </a:r>
          </a:p>
        </p:txBody>
      </p:sp>
      <p:sp>
        <p:nvSpPr>
          <p:cNvPr id="75779" name="Rectangle 3"/>
          <p:cNvSpPr>
            <a:spLocks noGrp="1" noChangeArrowheads="1"/>
          </p:cNvSpPr>
          <p:nvPr>
            <p:ph idx="1"/>
          </p:nvPr>
        </p:nvSpPr>
        <p:spPr>
          <a:xfrm>
            <a:off x="2057400" y="1143000"/>
            <a:ext cx="8305800" cy="5257800"/>
          </a:xfrm>
        </p:spPr>
        <p:txBody>
          <a:bodyPr>
            <a:noAutofit/>
          </a:bodyPr>
          <a:lstStyle/>
          <a:p>
            <a:pPr>
              <a:lnSpc>
                <a:spcPct val="120000"/>
              </a:lnSpc>
              <a:spcBef>
                <a:spcPts val="600"/>
              </a:spcBef>
            </a:pPr>
            <a:r>
              <a:rPr lang="en-US" sz="2750" dirty="0">
                <a:ea typeface="Tahoma" pitchFamily="34" charset="0"/>
                <a:cs typeface="Tahoma" pitchFamily="34" charset="0"/>
              </a:rPr>
              <a:t>NC WIC Program offers a variety of nutritious foods</a:t>
            </a:r>
          </a:p>
          <a:p>
            <a:pPr>
              <a:lnSpc>
                <a:spcPct val="120000"/>
              </a:lnSpc>
              <a:spcBef>
                <a:spcPts val="600"/>
              </a:spcBef>
            </a:pPr>
            <a:r>
              <a:rPr lang="en-US" sz="2750" dirty="0">
                <a:ea typeface="Tahoma" pitchFamily="34" charset="0"/>
                <a:cs typeface="Tahoma" pitchFamily="34" charset="0"/>
              </a:rPr>
              <a:t>Participants no longer need to purchase the least expensive brand for milk, cheese or eggs</a:t>
            </a:r>
          </a:p>
          <a:p>
            <a:pPr>
              <a:lnSpc>
                <a:spcPct val="120000"/>
              </a:lnSpc>
              <a:spcBef>
                <a:spcPts val="600"/>
              </a:spcBef>
            </a:pPr>
            <a:r>
              <a:rPr lang="en-US" sz="2750" dirty="0">
                <a:ea typeface="Tahoma" pitchFamily="34" charset="0"/>
                <a:cs typeface="Tahoma" pitchFamily="34" charset="0"/>
              </a:rPr>
              <a:t>APL = Authorized Product List: a list of all approved WIC products</a:t>
            </a:r>
          </a:p>
          <a:p>
            <a:pPr>
              <a:lnSpc>
                <a:spcPct val="120000"/>
              </a:lnSpc>
              <a:spcBef>
                <a:spcPts val="600"/>
              </a:spcBef>
            </a:pPr>
            <a:r>
              <a:rPr lang="en-US" sz="2750" dirty="0">
                <a:ea typeface="Tahoma" pitchFamily="34" charset="0"/>
                <a:cs typeface="Tahoma" pitchFamily="34" charset="0"/>
              </a:rPr>
              <a:t> Consider a food category ‘unit of measure’</a:t>
            </a:r>
          </a:p>
          <a:p>
            <a:pPr>
              <a:lnSpc>
                <a:spcPct val="120000"/>
              </a:lnSpc>
              <a:spcBef>
                <a:spcPts val="600"/>
              </a:spcBef>
            </a:pPr>
            <a:r>
              <a:rPr lang="en-US" sz="2750" dirty="0">
                <a:ea typeface="Tahoma" pitchFamily="34" charset="0"/>
                <a:cs typeface="Tahoma" pitchFamily="34" charset="0"/>
              </a:rPr>
              <a:t>Required minimum inventory must be available to WIC customers </a:t>
            </a:r>
            <a:endParaRPr lang="en-US" sz="2750" dirty="0">
              <a:latin typeface="Tahoma"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0962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752600" y="533400"/>
            <a:ext cx="8305800" cy="1107996"/>
          </a:xfrm>
          <a:prstGeom prst="rect">
            <a:avLst/>
          </a:prstGeom>
          <a:noFill/>
          <a:ln w="9525">
            <a:noFill/>
            <a:miter lim="800000"/>
            <a:headEnd/>
            <a:tailEnd/>
          </a:ln>
        </p:spPr>
        <p:txBody>
          <a:bodyPr>
            <a:spAutoFit/>
          </a:bodyPr>
          <a:lstStyle/>
          <a:p>
            <a:pPr algn="ctr" eaLnBrk="0" hangingPunct="0">
              <a:spcBef>
                <a:spcPct val="50000"/>
              </a:spcBef>
            </a:pPr>
            <a:r>
              <a:rPr lang="en-US" sz="6600" b="1" dirty="0">
                <a:latin typeface="+mj-lt"/>
              </a:rPr>
              <a:t>Questions?</a:t>
            </a:r>
          </a:p>
        </p:txBody>
      </p:sp>
      <p:pic>
        <p:nvPicPr>
          <p:cNvPr id="7170" name="Picture 2" descr="S:\NSB\Resources\PHOTOS-CLIPART\Misc\Permission To Use\QuestionsConcernsComments Fotolia_38199224_Subscription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473" y="2133600"/>
            <a:ext cx="4751059"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669525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2934F-AB72-418C-839B-47F704D71B7C}"/>
              </a:ext>
            </a:extLst>
          </p:cNvPr>
          <p:cNvSpPr>
            <a:spLocks noGrp="1"/>
          </p:cNvSpPr>
          <p:nvPr>
            <p:ph type="title"/>
            <p:custDataLst>
              <p:tags r:id="rId2"/>
            </p:custDataLst>
          </p:nvPr>
        </p:nvSpPr>
        <p:spPr>
          <a:xfrm>
            <a:off x="1285240" y="1050595"/>
            <a:ext cx="8074815" cy="1618489"/>
          </a:xfrm>
        </p:spPr>
        <p:txBody>
          <a:bodyPr anchor="ctr">
            <a:normAutofit/>
          </a:bodyPr>
          <a:lstStyle/>
          <a:p>
            <a:r>
              <a:rPr lang="en-US" sz="7200" b="1"/>
              <a:t>eWIC Requirements </a:t>
            </a:r>
          </a:p>
        </p:txBody>
      </p:sp>
      <p:sp>
        <p:nvSpPr>
          <p:cNvPr id="3" name="Content Placeholder 2">
            <a:extLst>
              <a:ext uri="{FF2B5EF4-FFF2-40B4-BE49-F238E27FC236}">
                <a16:creationId xmlns:a16="http://schemas.microsoft.com/office/drawing/2014/main" id="{2663A698-815B-479F-8187-F55EC5C23ED4}"/>
              </a:ext>
            </a:extLst>
          </p:cNvPr>
          <p:cNvSpPr>
            <a:spLocks noGrp="1"/>
          </p:cNvSpPr>
          <p:nvPr>
            <p:ph idx="1"/>
            <p:custDataLst>
              <p:tags r:id="rId3"/>
            </p:custDataLst>
          </p:nvPr>
        </p:nvSpPr>
        <p:spPr>
          <a:xfrm>
            <a:off x="1285240" y="2969469"/>
            <a:ext cx="8074815" cy="2800395"/>
          </a:xfrm>
        </p:spPr>
        <p:txBody>
          <a:bodyPr anchor="t">
            <a:normAutofit/>
          </a:bodyPr>
          <a:lstStyle/>
          <a:p>
            <a:pPr>
              <a:spcBef>
                <a:spcPts val="0"/>
              </a:spcBef>
              <a:spcAft>
                <a:spcPts val="600"/>
              </a:spcAft>
            </a:pPr>
            <a:r>
              <a:rPr lang="en-US" sz="2400"/>
              <a:t>Obtain card readers to support eWIC transactions within their store(s). The vendor must ensure that the card readers they obtain meet all eWIC requirements (Integrated systems) </a:t>
            </a:r>
          </a:p>
          <a:p>
            <a:pPr>
              <a:spcBef>
                <a:spcPct val="45000"/>
              </a:spcBef>
              <a:spcAft>
                <a:spcPts val="1200"/>
              </a:spcAft>
            </a:pPr>
            <a:r>
              <a:rPr lang="en-US" sz="2400"/>
              <a:t>Cessation of operations, withdrawal from the WIC Program or disqualification from the WIC Program shall result in termination of the WIC Vendor Agreement by the State WIC Agency</a:t>
            </a:r>
          </a:p>
          <a:p>
            <a:endParaRPr lang="en-US" sz="2400"/>
          </a:p>
        </p:txBody>
      </p:sp>
    </p:spTree>
    <p:custDataLst>
      <p:tags r:id="rId1"/>
    </p:custDataLst>
    <p:extLst>
      <p:ext uri="{BB962C8B-B14F-4D97-AF65-F5344CB8AC3E}">
        <p14:creationId xmlns:p14="http://schemas.microsoft.com/office/powerpoint/2010/main" val="107540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4"/>
          <p:cNvSpPr>
            <a:spLocks noGrp="1" noChangeArrowheads="1"/>
          </p:cNvSpPr>
          <p:nvPr>
            <p:ph type="title"/>
            <p:custDataLst>
              <p:tags r:id="rId2"/>
            </p:custDataLst>
          </p:nvPr>
        </p:nvSpPr>
        <p:spPr>
          <a:xfrm>
            <a:off x="1285240" y="817442"/>
            <a:ext cx="8849360" cy="1618489"/>
          </a:xfrm>
        </p:spPr>
        <p:txBody>
          <a:bodyPr anchor="ctr">
            <a:normAutofit/>
          </a:bodyPr>
          <a:lstStyle/>
          <a:p>
            <a:pPr>
              <a:defRPr/>
            </a:pPr>
            <a:r>
              <a:rPr lang="en-US" sz="5400" b="1" dirty="0" err="1"/>
              <a:t>eWIC</a:t>
            </a:r>
            <a:r>
              <a:rPr lang="en-US" sz="5400" b="1" dirty="0"/>
              <a:t> Requirements continued</a:t>
            </a:r>
          </a:p>
        </p:txBody>
      </p:sp>
      <p:sp>
        <p:nvSpPr>
          <p:cNvPr id="43011" name="Rectangle 5"/>
          <p:cNvSpPr>
            <a:spLocks noGrp="1" noChangeArrowheads="1"/>
          </p:cNvSpPr>
          <p:nvPr>
            <p:ph idx="1"/>
            <p:custDataLst>
              <p:tags r:id="rId3"/>
            </p:custDataLst>
          </p:nvPr>
        </p:nvSpPr>
        <p:spPr>
          <a:xfrm>
            <a:off x="1285240" y="2532997"/>
            <a:ext cx="8849360" cy="3500785"/>
          </a:xfrm>
        </p:spPr>
        <p:txBody>
          <a:bodyPr anchor="t">
            <a:normAutofit/>
          </a:bodyPr>
          <a:lstStyle/>
          <a:p>
            <a:pPr>
              <a:spcBef>
                <a:spcPts val="0"/>
              </a:spcBef>
              <a:spcAft>
                <a:spcPts val="600"/>
              </a:spcAft>
            </a:pPr>
            <a:r>
              <a:rPr lang="en-US" sz="1900" dirty="0"/>
              <a:t>Process </a:t>
            </a:r>
            <a:r>
              <a:rPr lang="en-US" sz="1900" dirty="0" err="1"/>
              <a:t>eWIC</a:t>
            </a:r>
            <a:r>
              <a:rPr lang="en-US" sz="1900" dirty="0"/>
              <a:t> transactions accurately, in a timely manner, and in accordance with the terms of the North Carolina WIC Vendor Agreement. Maintain compliance with the </a:t>
            </a:r>
            <a:r>
              <a:rPr lang="en-US" sz="1900" dirty="0" err="1"/>
              <a:t>eWIC</a:t>
            </a:r>
            <a:r>
              <a:rPr lang="en-US" sz="1900" dirty="0"/>
              <a:t> Processor Vendor Agreement, the FNS EBT operating rules, standards and technical requirements, WIC Program Rules, and state and federal regulations, and statutes</a:t>
            </a:r>
          </a:p>
          <a:p>
            <a:pPr marL="0" indent="0">
              <a:spcBef>
                <a:spcPts val="0"/>
              </a:spcBef>
              <a:spcAft>
                <a:spcPts val="600"/>
              </a:spcAft>
              <a:buNone/>
            </a:pPr>
            <a:endParaRPr lang="en-US" sz="1900" dirty="0"/>
          </a:p>
          <a:p>
            <a:pPr>
              <a:spcBef>
                <a:spcPts val="0"/>
              </a:spcBef>
              <a:spcAft>
                <a:spcPts val="600"/>
              </a:spcAft>
            </a:pPr>
            <a:r>
              <a:rPr lang="en-US" sz="1900" dirty="0"/>
              <a:t>Maintain a certified </a:t>
            </a:r>
            <a:r>
              <a:rPr lang="en-US" sz="1900" dirty="0" err="1"/>
              <a:t>eWIC</a:t>
            </a:r>
            <a:r>
              <a:rPr lang="en-US" sz="1900" dirty="0"/>
              <a:t> system that is available for WIC redemption processing during all hours the store is open; </a:t>
            </a:r>
          </a:p>
          <a:p>
            <a:pPr>
              <a:spcBef>
                <a:spcPts val="0"/>
              </a:spcBef>
              <a:spcAft>
                <a:spcPts val="600"/>
              </a:spcAft>
            </a:pPr>
            <a:endParaRPr lang="en-US" sz="1900" dirty="0"/>
          </a:p>
          <a:p>
            <a:pPr>
              <a:spcBef>
                <a:spcPts val="0"/>
              </a:spcBef>
              <a:spcAft>
                <a:spcPts val="600"/>
              </a:spcAft>
            </a:pPr>
            <a:r>
              <a:rPr lang="en-US" sz="1900" dirty="0"/>
              <a:t>Request </a:t>
            </a:r>
            <a:r>
              <a:rPr lang="en-US" sz="1900" dirty="0" err="1"/>
              <a:t>eWIC</a:t>
            </a:r>
            <a:r>
              <a:rPr lang="en-US" sz="1900" dirty="0"/>
              <a:t> Processor re-certify the vendor’s </a:t>
            </a:r>
            <a:r>
              <a:rPr lang="en-US" sz="1900" dirty="0" err="1"/>
              <a:t>eWIC</a:t>
            </a:r>
            <a:r>
              <a:rPr lang="en-US" sz="1900" dirty="0"/>
              <a:t> system if it is altered or revised in any manner that impacts </a:t>
            </a:r>
            <a:r>
              <a:rPr lang="en-US" sz="1900" dirty="0" err="1"/>
              <a:t>eWIC</a:t>
            </a:r>
            <a:r>
              <a:rPr lang="en-US" sz="1900" dirty="0"/>
              <a:t> redemption</a:t>
            </a:r>
          </a:p>
          <a:p>
            <a:pPr>
              <a:spcBef>
                <a:spcPts val="0"/>
              </a:spcBef>
              <a:spcAft>
                <a:spcPts val="600"/>
              </a:spcAft>
            </a:pPr>
            <a:endParaRPr lang="en-US" sz="1500" dirty="0"/>
          </a:p>
          <a:p>
            <a:pPr marL="0" indent="0">
              <a:spcBef>
                <a:spcPts val="0"/>
              </a:spcBef>
              <a:spcAft>
                <a:spcPts val="600"/>
              </a:spcAft>
              <a:buNone/>
            </a:pPr>
            <a:endParaRPr lang="en-US" sz="1500" dirty="0"/>
          </a:p>
          <a:p>
            <a:pPr marL="0" indent="0">
              <a:spcBef>
                <a:spcPct val="45000"/>
              </a:spcBef>
              <a:spcAft>
                <a:spcPts val="1200"/>
              </a:spcAft>
              <a:buNone/>
            </a:pPr>
            <a:endParaRPr lang="en-US" sz="1500" dirty="0"/>
          </a:p>
          <a:p>
            <a:pPr>
              <a:spcBef>
                <a:spcPct val="45000"/>
              </a:spcBef>
            </a:pPr>
            <a:endParaRPr lang="en-US" sz="1500" dirty="0"/>
          </a:p>
          <a:p>
            <a:pPr>
              <a:spcBef>
                <a:spcPct val="45000"/>
              </a:spcBef>
            </a:pPr>
            <a:endParaRPr lang="en-US" sz="1500" dirty="0"/>
          </a:p>
        </p:txBody>
      </p:sp>
    </p:spTree>
    <p:custDataLst>
      <p:tags r:id="rId1"/>
    </p:custDataLst>
    <p:extLst>
      <p:ext uri="{BB962C8B-B14F-4D97-AF65-F5344CB8AC3E}">
        <p14:creationId xmlns:p14="http://schemas.microsoft.com/office/powerpoint/2010/main" val="23748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C6BF8-D316-46BF-B67D-F67FCA4AE12B}"/>
              </a:ext>
            </a:extLst>
          </p:cNvPr>
          <p:cNvSpPr>
            <a:spLocks noGrp="1"/>
          </p:cNvSpPr>
          <p:nvPr>
            <p:ph type="title"/>
            <p:custDataLst>
              <p:tags r:id="rId2"/>
            </p:custDataLst>
          </p:nvPr>
        </p:nvSpPr>
        <p:spPr>
          <a:xfrm>
            <a:off x="1285240" y="1050595"/>
            <a:ext cx="8074815" cy="1618489"/>
          </a:xfrm>
        </p:spPr>
        <p:txBody>
          <a:bodyPr anchor="ctr">
            <a:normAutofit/>
          </a:bodyPr>
          <a:lstStyle/>
          <a:p>
            <a:r>
              <a:rPr lang="en-US" sz="5000" b="1" dirty="0" err="1"/>
              <a:t>eWIC</a:t>
            </a:r>
            <a:r>
              <a:rPr lang="en-US" sz="5000" b="1" dirty="0"/>
              <a:t> Requirements continued</a:t>
            </a:r>
          </a:p>
        </p:txBody>
      </p:sp>
      <p:sp>
        <p:nvSpPr>
          <p:cNvPr id="3" name="Content Placeholder 2">
            <a:extLst>
              <a:ext uri="{FF2B5EF4-FFF2-40B4-BE49-F238E27FC236}">
                <a16:creationId xmlns:a16="http://schemas.microsoft.com/office/drawing/2014/main" id="{F04912BE-64A1-47D1-827A-68210483005E}"/>
              </a:ext>
            </a:extLst>
          </p:cNvPr>
          <p:cNvSpPr>
            <a:spLocks noGrp="1"/>
          </p:cNvSpPr>
          <p:nvPr>
            <p:ph idx="1"/>
            <p:custDataLst>
              <p:tags r:id="rId3"/>
            </p:custDataLst>
          </p:nvPr>
        </p:nvSpPr>
        <p:spPr>
          <a:xfrm>
            <a:off x="1285240" y="2743263"/>
            <a:ext cx="8773160" cy="3261688"/>
          </a:xfrm>
        </p:spPr>
        <p:txBody>
          <a:bodyPr anchor="t">
            <a:normAutofit fontScale="92500" lnSpcReduction="10000"/>
          </a:bodyPr>
          <a:lstStyle/>
          <a:p>
            <a:pPr marL="0" indent="0">
              <a:buNone/>
            </a:pPr>
            <a:r>
              <a:rPr lang="en-US" sz="2600" b="1" dirty="0"/>
              <a:t>Integrated Vendors:</a:t>
            </a:r>
          </a:p>
          <a:p>
            <a:pPr marL="342900" indent="-342900"/>
            <a:r>
              <a:rPr lang="en-US" sz="2600" dirty="0"/>
              <a:t>There is no longer a need for WIC customers to separate their items when transacting WIC benefits </a:t>
            </a:r>
          </a:p>
          <a:p>
            <a:pPr marL="342900" indent="-342900"/>
            <a:r>
              <a:rPr lang="en-US" sz="2600" dirty="0"/>
              <a:t>Do not make them separate their WIC items from non-WIC items</a:t>
            </a:r>
          </a:p>
          <a:p>
            <a:pPr marL="571500" lvl="1" indent="-342900">
              <a:buFont typeface="Wingdings" panose="05000000000000000000" pitchFamily="2" charset="2"/>
              <a:buChar char="ü"/>
            </a:pPr>
            <a:r>
              <a:rPr lang="en-US" sz="2600" dirty="0"/>
              <a:t>  All items can be rung up together; however, the WIC customer must swipe their </a:t>
            </a:r>
            <a:r>
              <a:rPr lang="en-US" sz="2600" dirty="0" err="1"/>
              <a:t>eWIC</a:t>
            </a:r>
            <a:r>
              <a:rPr lang="en-US" sz="2600" dirty="0"/>
              <a:t> card first before any other tender type is applied to ensure that the proper items are deducted from the WIC customer’s benefit balance before another tender type is used for purchase</a:t>
            </a:r>
          </a:p>
          <a:p>
            <a:pPr marL="0" indent="0">
              <a:buNone/>
            </a:pPr>
            <a:endParaRPr lang="en-US" sz="2000" dirty="0"/>
          </a:p>
        </p:txBody>
      </p:sp>
    </p:spTree>
    <p:custDataLst>
      <p:tags r:id="rId1"/>
    </p:custDataLst>
    <p:extLst>
      <p:ext uri="{BB962C8B-B14F-4D97-AF65-F5344CB8AC3E}">
        <p14:creationId xmlns:p14="http://schemas.microsoft.com/office/powerpoint/2010/main" val="27650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4"/>
          <p:cNvSpPr>
            <a:spLocks noGrp="1" noChangeArrowheads="1"/>
          </p:cNvSpPr>
          <p:nvPr>
            <p:ph type="title"/>
            <p:custDataLst>
              <p:tags r:id="rId2"/>
            </p:custDataLst>
          </p:nvPr>
        </p:nvSpPr>
        <p:spPr>
          <a:xfrm>
            <a:off x="1285240" y="685799"/>
            <a:ext cx="8696960" cy="1618489"/>
          </a:xfrm>
        </p:spPr>
        <p:txBody>
          <a:bodyPr anchor="ctr">
            <a:normAutofit/>
          </a:bodyPr>
          <a:lstStyle/>
          <a:p>
            <a:pPr>
              <a:defRPr/>
            </a:pPr>
            <a:r>
              <a:rPr lang="en-US" sz="5000" b="1" dirty="0" err="1"/>
              <a:t>eWIC</a:t>
            </a:r>
            <a:r>
              <a:rPr lang="en-US" sz="5000" b="1" dirty="0"/>
              <a:t> Requirements continued</a:t>
            </a:r>
          </a:p>
        </p:txBody>
      </p:sp>
      <p:sp>
        <p:nvSpPr>
          <p:cNvPr id="43011" name="Rectangle 5"/>
          <p:cNvSpPr>
            <a:spLocks noGrp="1" noChangeArrowheads="1"/>
          </p:cNvSpPr>
          <p:nvPr>
            <p:ph idx="1"/>
            <p:custDataLst>
              <p:tags r:id="rId3"/>
            </p:custDataLst>
          </p:nvPr>
        </p:nvSpPr>
        <p:spPr>
          <a:xfrm>
            <a:off x="1285240" y="2400822"/>
            <a:ext cx="8315960" cy="3733800"/>
          </a:xfrm>
        </p:spPr>
        <p:txBody>
          <a:bodyPr anchor="t">
            <a:normAutofit lnSpcReduction="10000"/>
          </a:bodyPr>
          <a:lstStyle/>
          <a:p>
            <a:pPr>
              <a:spcBef>
                <a:spcPts val="0"/>
              </a:spcBef>
              <a:spcAft>
                <a:spcPts val="600"/>
              </a:spcAft>
            </a:pPr>
            <a:r>
              <a:rPr lang="en-US" sz="1700" dirty="0"/>
              <a:t>Should a vendor that uses stand-beside device(s) to transact </a:t>
            </a:r>
            <a:r>
              <a:rPr lang="en-US" sz="1700" dirty="0" err="1"/>
              <a:t>eWIC</a:t>
            </a:r>
            <a:r>
              <a:rPr lang="en-US" sz="1700" dirty="0"/>
              <a:t> decide to upgrade to an integrated system, the vendor must: </a:t>
            </a:r>
          </a:p>
          <a:p>
            <a:pPr marL="856873" lvl="1" indent="-457063">
              <a:spcBef>
                <a:spcPts val="0"/>
              </a:spcBef>
              <a:spcAft>
                <a:spcPts val="600"/>
              </a:spcAft>
              <a:buAutoNum type="arabicPeriod"/>
            </a:pPr>
            <a:r>
              <a:rPr lang="en-US" sz="1700" dirty="0"/>
              <a:t>Inform the </a:t>
            </a:r>
            <a:r>
              <a:rPr lang="en-US" sz="1700" dirty="0" err="1"/>
              <a:t>eWIC</a:t>
            </a:r>
            <a:r>
              <a:rPr lang="en-US" sz="1700" dirty="0"/>
              <a:t> processor before making </a:t>
            </a:r>
            <a:r>
              <a:rPr lang="en-US" sz="1700" b="1" u="sng" dirty="0"/>
              <a:t>any</a:t>
            </a:r>
            <a:r>
              <a:rPr lang="en-US" sz="1700" dirty="0"/>
              <a:t> change, so that it can be determined if the system needs to be certified and testing can be performed to establish connectivity</a:t>
            </a:r>
          </a:p>
          <a:p>
            <a:pPr marL="856873" lvl="1" indent="-457063">
              <a:spcBef>
                <a:spcPts val="0"/>
              </a:spcBef>
              <a:spcAft>
                <a:spcPts val="600"/>
              </a:spcAft>
              <a:buAutoNum type="arabicPeriod"/>
            </a:pPr>
            <a:r>
              <a:rPr lang="en-US" sz="1700" dirty="0"/>
              <a:t>Inform the State WIC Agency so that Level III certification testing can be performed prior to use of the system in the store</a:t>
            </a:r>
          </a:p>
          <a:p>
            <a:pPr marL="457063" indent="-457063">
              <a:spcBef>
                <a:spcPts val="0"/>
              </a:spcBef>
              <a:spcAft>
                <a:spcPts val="600"/>
              </a:spcAft>
              <a:buAutoNum type="arabicPeriod"/>
            </a:pPr>
            <a:endParaRPr lang="en-US" sz="1700" dirty="0"/>
          </a:p>
          <a:p>
            <a:pPr>
              <a:spcBef>
                <a:spcPts val="0"/>
              </a:spcBef>
              <a:spcAft>
                <a:spcPts val="600"/>
              </a:spcAft>
            </a:pPr>
            <a:r>
              <a:rPr lang="en-US" sz="1700" dirty="0"/>
              <a:t>Testing performed with the </a:t>
            </a:r>
            <a:r>
              <a:rPr lang="en-US" sz="1700" dirty="0" err="1"/>
              <a:t>eWIC</a:t>
            </a:r>
            <a:r>
              <a:rPr lang="en-US" sz="1700" dirty="0"/>
              <a:t> processor for a new system that a vendor chooses to use does not supersede the Level III certification testing that must be performed by the State WIC Agency</a:t>
            </a:r>
          </a:p>
          <a:p>
            <a:pPr marL="45720" indent="0">
              <a:spcBef>
                <a:spcPts val="0"/>
              </a:spcBef>
              <a:spcAft>
                <a:spcPts val="600"/>
              </a:spcAft>
              <a:buNone/>
            </a:pPr>
            <a:endParaRPr lang="en-US" sz="1700" dirty="0"/>
          </a:p>
          <a:p>
            <a:pPr>
              <a:spcBef>
                <a:spcPts val="0"/>
              </a:spcBef>
              <a:spcAft>
                <a:spcPts val="600"/>
              </a:spcAft>
            </a:pPr>
            <a:r>
              <a:rPr lang="en-US" sz="1700" dirty="0"/>
              <a:t>These procedures also apply to vendors who alter the integrated system that they currently use or decide to use a different integrated system altogether</a:t>
            </a:r>
          </a:p>
          <a:p>
            <a:pPr>
              <a:spcBef>
                <a:spcPts val="0"/>
              </a:spcBef>
              <a:spcAft>
                <a:spcPts val="600"/>
              </a:spcAft>
            </a:pPr>
            <a:endParaRPr lang="en-US" sz="1300" dirty="0"/>
          </a:p>
          <a:p>
            <a:pPr>
              <a:spcBef>
                <a:spcPct val="45000"/>
              </a:spcBef>
            </a:pPr>
            <a:endParaRPr lang="en-US" sz="1300" dirty="0"/>
          </a:p>
          <a:p>
            <a:pPr>
              <a:spcBef>
                <a:spcPct val="45000"/>
              </a:spcBef>
            </a:pPr>
            <a:endParaRPr lang="en-US" sz="1300" dirty="0"/>
          </a:p>
        </p:txBody>
      </p:sp>
    </p:spTree>
    <p:custDataLst>
      <p:tags r:id="rId1"/>
    </p:custDataLst>
    <p:extLst>
      <p:ext uri="{BB962C8B-B14F-4D97-AF65-F5344CB8AC3E}">
        <p14:creationId xmlns:p14="http://schemas.microsoft.com/office/powerpoint/2010/main" val="17923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4"/>
          <p:cNvSpPr>
            <a:spLocks noGrp="1" noChangeArrowheads="1"/>
          </p:cNvSpPr>
          <p:nvPr>
            <p:ph type="title"/>
            <p:custDataLst>
              <p:tags r:id="rId2"/>
            </p:custDataLst>
          </p:nvPr>
        </p:nvSpPr>
        <p:spPr>
          <a:xfrm>
            <a:off x="1285240" y="1050595"/>
            <a:ext cx="8074815" cy="1618489"/>
          </a:xfrm>
        </p:spPr>
        <p:txBody>
          <a:bodyPr anchor="ctr">
            <a:normAutofit/>
          </a:bodyPr>
          <a:lstStyle/>
          <a:p>
            <a:pPr>
              <a:defRPr/>
            </a:pPr>
            <a:r>
              <a:rPr lang="en-US" sz="5000" b="1" dirty="0" err="1"/>
              <a:t>eWIC</a:t>
            </a:r>
            <a:r>
              <a:rPr lang="en-US" sz="5000" b="1" dirty="0"/>
              <a:t> Requirements continued</a:t>
            </a:r>
          </a:p>
        </p:txBody>
      </p:sp>
      <p:sp>
        <p:nvSpPr>
          <p:cNvPr id="43011" name="Rectangle 5"/>
          <p:cNvSpPr>
            <a:spLocks noGrp="1" noChangeArrowheads="1"/>
          </p:cNvSpPr>
          <p:nvPr>
            <p:ph idx="1"/>
            <p:custDataLst>
              <p:tags r:id="rId3"/>
            </p:custDataLst>
          </p:nvPr>
        </p:nvSpPr>
        <p:spPr>
          <a:xfrm>
            <a:off x="1285240" y="2728524"/>
            <a:ext cx="8544560" cy="3126531"/>
          </a:xfrm>
        </p:spPr>
        <p:txBody>
          <a:bodyPr anchor="t">
            <a:normAutofit fontScale="92500" lnSpcReduction="10000"/>
          </a:bodyPr>
          <a:lstStyle/>
          <a:p>
            <a:pPr>
              <a:spcBef>
                <a:spcPts val="0"/>
              </a:spcBef>
              <a:spcAft>
                <a:spcPts val="600"/>
              </a:spcAft>
            </a:pPr>
            <a:r>
              <a:rPr lang="en-US" sz="2600" dirty="0"/>
              <a:t>The State WIC Agency, not the </a:t>
            </a:r>
            <a:r>
              <a:rPr lang="en-US" sz="2600" dirty="0" err="1"/>
              <a:t>eWIC</a:t>
            </a:r>
            <a:r>
              <a:rPr lang="en-US" sz="2600" dirty="0"/>
              <a:t> processor, must grant final approval before a new system or system that has been altered is used by a vendor</a:t>
            </a:r>
          </a:p>
          <a:p>
            <a:pPr marL="45720" indent="0">
              <a:spcBef>
                <a:spcPts val="0"/>
              </a:spcBef>
              <a:spcAft>
                <a:spcPts val="600"/>
              </a:spcAft>
              <a:buNone/>
            </a:pPr>
            <a:endParaRPr lang="en-US" sz="2600" dirty="0"/>
          </a:p>
          <a:p>
            <a:pPr>
              <a:spcBef>
                <a:spcPts val="0"/>
              </a:spcBef>
              <a:spcAft>
                <a:spcPts val="600"/>
              </a:spcAft>
            </a:pPr>
            <a:r>
              <a:rPr lang="en-US" sz="2600" dirty="0"/>
              <a:t>Vendors must inform the State WIC Agency if their integrated cash register system will be altered or revised in any manner that impacts </a:t>
            </a:r>
            <a:r>
              <a:rPr lang="en-US" sz="2600" dirty="0" err="1"/>
              <a:t>eWIC</a:t>
            </a:r>
            <a:r>
              <a:rPr lang="en-US" sz="2600" dirty="0"/>
              <a:t> redemption.  This is a requirement detailed in the Terms of Vendor Agreement. Failure to do so may result in the termination of their WIC Vendor Agreement</a:t>
            </a:r>
          </a:p>
          <a:p>
            <a:pPr>
              <a:spcBef>
                <a:spcPts val="0"/>
              </a:spcBef>
              <a:spcAft>
                <a:spcPts val="600"/>
              </a:spcAft>
            </a:pPr>
            <a:endParaRPr lang="en-US" sz="2000" dirty="0"/>
          </a:p>
          <a:p>
            <a:pPr>
              <a:spcBef>
                <a:spcPct val="45000"/>
              </a:spcBef>
            </a:pPr>
            <a:endParaRPr lang="en-US" sz="2000" dirty="0"/>
          </a:p>
          <a:p>
            <a:pPr>
              <a:spcBef>
                <a:spcPct val="45000"/>
              </a:spcBef>
            </a:pPr>
            <a:endParaRPr lang="en-US" sz="2000" dirty="0"/>
          </a:p>
        </p:txBody>
      </p:sp>
    </p:spTree>
    <p:custDataLst>
      <p:tags r:id="rId1"/>
    </p:custDataLst>
    <p:extLst>
      <p:ext uri="{BB962C8B-B14F-4D97-AF65-F5344CB8AC3E}">
        <p14:creationId xmlns:p14="http://schemas.microsoft.com/office/powerpoint/2010/main" val="256889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10"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eWIC Requirements continued</a:t>
            </a:r>
          </a:p>
        </p:txBody>
      </p:sp>
      <p:sp>
        <p:nvSpPr>
          <p:cNvPr id="94211" name="Rectangle 3"/>
          <p:cNvSpPr>
            <a:spLocks noGrp="1" noChangeArrowheads="1"/>
          </p:cNvSpPr>
          <p:nvPr>
            <p:ph idx="1"/>
            <p:custDataLst>
              <p:tags r:id="rId3"/>
            </p:custDataLst>
          </p:nvPr>
        </p:nvSpPr>
        <p:spPr>
          <a:xfrm>
            <a:off x="1285240" y="2969469"/>
            <a:ext cx="8074815" cy="2800395"/>
          </a:xfrm>
        </p:spPr>
        <p:txBody>
          <a:bodyPr anchor="t">
            <a:normAutofit/>
          </a:bodyPr>
          <a:lstStyle/>
          <a:p>
            <a:pPr eaLnBrk="1" hangingPunct="1"/>
            <a:r>
              <a:rPr lang="en-US" sz="2400">
                <a:ea typeface="Tahoma" pitchFamily="34" charset="0"/>
                <a:cs typeface="Tahoma" pitchFamily="34" charset="0"/>
              </a:rPr>
              <a:t>It is important to continue to follow policies and procedures to maintain authorization</a:t>
            </a:r>
          </a:p>
          <a:p>
            <a:pPr eaLnBrk="1" hangingPunct="1"/>
            <a:r>
              <a:rPr lang="en-US" sz="2400">
                <a:ea typeface="Tahoma" pitchFamily="34" charset="0"/>
                <a:cs typeface="Tahoma" pitchFamily="34" charset="0"/>
              </a:rPr>
              <a:t>Federal regulations provide processes to support program integrity</a:t>
            </a:r>
          </a:p>
          <a:p>
            <a:r>
              <a:rPr lang="en-US" sz="2400">
                <a:ea typeface="Tahoma" pitchFamily="34" charset="0"/>
                <a:cs typeface="Tahoma" pitchFamily="34" charset="0"/>
              </a:rPr>
              <a:t>Review your Vendor Manual for more detailed information regarding federally and state mandated WIC Vendor policies and procedures</a:t>
            </a:r>
          </a:p>
          <a:p>
            <a:pPr eaLnBrk="1" hangingPunct="1"/>
            <a:endParaRPr lang="en-US" sz="2400" u="none">
              <a:latin typeface="Constantia" panose="02030602050306030303" pitchFamily="18" charset="0"/>
              <a:ea typeface="Tahoma" pitchFamily="34" charset="0"/>
              <a:cs typeface="Tahoma" pitchFamily="34" charset="0"/>
            </a:endParaRPr>
          </a:p>
          <a:p>
            <a:pPr eaLnBrk="1" hangingPunct="1"/>
            <a:endParaRPr lang="en-US" sz="2400" u="none">
              <a:latin typeface="Constantia" panose="02030602050306030303" pitchFamily="18" charset="0"/>
              <a:ea typeface="Tahoma" pitchFamily="34" charset="0"/>
              <a:cs typeface="Tahoma" pitchFamily="34" charset="0"/>
            </a:endParaRPr>
          </a:p>
          <a:p>
            <a:pPr eaLnBrk="1" hangingPunct="1"/>
            <a:endParaRPr lang="en-US" sz="2400" u="none">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4571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ARTICULATE_DESIGN_ID_WOOD TYPE" val="y5NATMRS"/>
  <p:tag name="ARTICULATE_DESIGN_ID_OFFICE THEME" val="ArWgV4UI"/>
  <p:tag name="SECTOMILLISECCONVERTED" val="1"/>
  <p:tag name="ARTICULATE_SLIDE_COUNT" val="150"/>
  <p:tag name="MMPROD_UIDATA" val="&lt;database version=&quot;11.0&quot;&gt;&lt;object type=&quot;1&quot; unique_id=&quot;10001&quot;&gt;&lt;property id=&quot;20141&quot; value=&quot;New Retail Vendor Applicant Training&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1&quot; value=&quot;Pharmacy Applicant&quot;/&gt;&lt;property id=&quot;20192&quot; value=&quot;https://ncnutrition.adobeconnect.com/admin/content/folder/list?filter-rows=100&amp;amp;filter-start=0&amp;amp;sco-id=2845280094&amp;amp;tab-id=1279504582&amp;amp;OWASP_CSRFTOKEN=c13a171cfe2df9e06261ee005310d2562b6eaa3b5c470e3201af835f49522473&quot;/&gt;&lt;property id=&quot;20193&quot; value=&quot;0&quot;/&gt;&lt;property id=&quot;20224&quot; value=&quot;S:\NSB\Training\WIC\Vendor Training\2021\2021 Vendor Modules for LA\2021 New Retail Vendor Applicant Training\presentation&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700&quot; value=&quot;0&quot;/&gt;&lt;object type=&quot;8&quot; unique_id=&quot;11273&quot;&gt;&lt;/object&gt;&lt;object type=&quot;2&quot; unique_id=&quot;11274&quot;&gt;&lt;object type=&quot;3&quot; unique_id=&quot;11286&quot;&gt;&lt;property id=&quot;20148&quot; value=&quot;5&quot;/&gt;&lt;property id=&quot;20300&quot; value=&quot;Slide 1 - &amp;quot;Renewal Training for Currently Authorized WIC Program Vendors  2022 &amp;quot;&quot;/&gt;&lt;property id=&quot;20307&quot; value=&quot;272&quot;/&gt;&lt;property id=&quot;20309&quot; value=&quot;-1&quot;/&gt;&lt;/object&gt;&lt;object type=&quot;3&quot; unique_id=&quot;11287&quot;&gt;&lt;property id=&quot;20148&quot; value=&quot;5&quot;/&gt;&lt;property id=&quot;20300&quot; value=&quot;Slide 2 - &amp;quot;Training Overview and Goals&amp;quot;&quot;/&gt;&lt;property id=&quot;20307&quot; value=&quot;273&quot;/&gt;&lt;property id=&quot;20309&quot; value=&quot;-1&quot;/&gt;&lt;/object&gt;&lt;object type=&quot;3&quot; unique_id=&quot;11290&quot;&gt;&lt;property id=&quot;20148&quot; value=&quot;5&quot;/&gt;&lt;property id=&quot;20300&quot; value=&quot;Slide 7 - &amp;quot;Maintaining Vendor Status&amp;quot;&quot;/&gt;&lt;property id=&quot;20307&quot; value=&quot;276&quot;/&gt;&lt;property id=&quot;20309&quot; value=&quot;-1&quot;/&gt;&lt;/object&gt;&lt;object type=&quot;3&quot; unique_id=&quot;11293&quot;&gt;&lt;property id=&quot;20148&quot; value=&quot;5&quot;/&gt;&lt;property id=&quot;20300&quot; value=&quot;Slide 11 - &amp;quot;Minimum Redemption&amp;quot;&quot;/&gt;&lt;property id=&quot;20307&quot; value=&quot;279&quot;/&gt;&lt;property id=&quot;20309&quot; value=&quot;-1&quot;/&gt;&lt;/object&gt;&lt;object type=&quot;3&quot; unique_id=&quot;11294&quot;&gt;&lt;property id=&quot;20148&quot; value=&quot;5&quot;/&gt;&lt;property id=&quot;20300&quot; value=&quot;Slide 12 - &amp;quot;Purchasing and Providing Infant Formula from a State-approved Source&amp;quot;&quot;/&gt;&lt;property id=&quot;20307&quot; value=&quot;280&quot;/&gt;&lt;property id=&quot;20309&quot; value=&quot;-1&quot;/&gt;&lt;/object&gt;&lt;object type=&quot;3&quot; unique_id=&quot;11296&quot;&gt;&lt;property id=&quot;20148&quot; value=&quot;5&quot;/&gt;&lt;property id=&quot;20300&quot; value=&quot;Slide 69 - &amp;quot;Peanut Butter&amp;quot;&quot;/&gt;&lt;property id=&quot;20307&quot; value=&quot;282&quot;/&gt;&lt;property id=&quot;20309&quot; value=&quot;-1&quot;/&gt;&lt;/object&gt;&lt;object type=&quot;3&quot; unique_id=&quot;11300&quot;&gt;&lt;property id=&quot;20148&quot; value=&quot;5&quot;/&gt;&lt;property id=&quot;20300&quot; value=&quot;Slide 19 - &amp;quot;Predominantly WIC Vendor (PWV)&amp;quot;&quot;/&gt;&lt;property id=&quot;20307&quot; value=&quot;286&quot;/&gt;&lt;property id=&quot;20309&quot; value=&quot;-1&quot;/&gt;&lt;/object&gt;&lt;object type=&quot;3&quot; unique_id=&quot;11304&quot;&gt;&lt;property id=&quot;20148&quot; value=&quot;5&quot;/&gt;&lt;property id=&quot;20300&quot; value=&quot;Slide 25 - &amp;quot;Appropriate Documentation&amp;quot;&quot;/&gt;&lt;property id=&quot;20307&quot; value=&quot;290&quot;/&gt;&lt;property id=&quot;20309&quot; value=&quot;-1&quot;/&gt;&lt;/object&gt;&lt;object type=&quot;3&quot; unique_id=&quot;11307&quot;&gt;&lt;property id=&quot;20148&quot; value=&quot;5&quot;/&gt;&lt;property id=&quot;20300&quot; value=&quot;Slide 28 - &amp;quot;Different Types of Documentation&amp;quot;&quot;/&gt;&lt;property id=&quot;20307&quot; value=&quot;293&quot;/&gt;&lt;property id=&quot;20309&quot; value=&quot;-1&quot;/&gt;&lt;/object&gt;&lt;object type=&quot;3&quot; unique_id=&quot;11352&quot;&gt;&lt;property id=&quot;20148&quot; value=&quot;5&quot;/&gt;&lt;property id=&quot;20300&quot; value=&quot;Slide 77&quot;/&gt;&lt;property id=&quot;20307&quot; value=&quot;338&quot;/&gt;&lt;property id=&quot;20309&quot; value=&quot;-1&quot;/&gt;&lt;/object&gt;&lt;object type=&quot;3&quot; unique_id=&quot;11422&quot;&gt;&lt;property id=&quot;20148&quot; value=&quot;5&quot;/&gt;&lt;property id=&quot;20300&quot; value=&quot;Slide 137 - &amp;quot;Training Employees&amp;quot;&quot;/&gt;&lt;property id=&quot;20307&quot; value=&quot;405&quot;/&gt;&lt;property id=&quot;20309&quot; value=&quot;-1&quot;/&gt;&lt;/object&gt;&lt;object type=&quot;3&quot; unique_id=&quot;11425&quot;&gt;&lt;property id=&quot;20148&quot; value=&quot;5&quot;/&gt;&lt;property id=&quot;20300&quot; value=&quot;Slide 136 - &amp;quot;Reporting Customer Service Issues (Complaints)&amp;quot;&quot;/&gt;&lt;property id=&quot;20307&quot; value=&quot;408&quot;/&gt;&lt;property id=&quot;20309&quot; value=&quot;-1&quot;/&gt;&lt;/object&gt;&lt;object type=&quot;3&quot; unique_id=&quot;71132&quot;&gt;&lt;property id=&quot;20148&quot; value=&quot;5&quot;/&gt;&lt;property id=&quot;20300&quot; value=&quot;Slide 13 - &amp;quot;Contract Infant Formulas&amp;quot;&quot;/&gt;&lt;property id=&quot;20307&quot; value=&quot;604&quot;/&gt;&lt;property id=&quot;20309&quot; value=&quot;-1&quot;/&gt;&lt;/object&gt;&lt;object type=&quot;3&quot; unique_id=&quot;71135&quot;&gt;&lt;property id=&quot;20148&quot; value=&quot;5&quot;/&gt;&lt;property id=&quot;20300&quot; value=&quot;Slide 32 - &amp;quot;eWIC Payments Through the Banking System&amp;quot;&quot;/&gt;&lt;property id=&quot;20307&quot; value=&quot;608&quot;/&gt;&lt;property id=&quot;20309&quot; value=&quot;-1&quot;/&gt;&lt;/object&gt;&lt;object type=&quot;3&quot; unique_id=&quot;71136&quot;&gt;&lt;property id=&quot;20148&quot; value=&quot;5&quot;/&gt;&lt;property id=&quot;20300&quot; value=&quot;Slide 33 - &amp;quot;Automated Clearing House (ACH)&amp;quot;&quot;/&gt;&lt;property id=&quot;20307&quot; value=&quot;609&quot;/&gt;&lt;property id=&quot;20309&quot; value=&quot;-1&quot;/&gt;&lt;/object&gt;&lt;object type=&quot;3&quot; unique_id=&quot;71139&quot;&gt;&lt;property id=&quot;20148&quot; value=&quot;5&quot;/&gt;&lt;property id=&quot;20300&quot; value=&quot;Slide 16 - &amp;quot;WIC Approved Foods With No NTE&amp;quot;&quot;/&gt;&lt;property id=&quot;20307&quot; value=&quot;605&quot;/&gt;&lt;property id=&quot;20309&quot; value=&quot;-1&quot;/&gt;&lt;/object&gt;&lt;object type=&quot;3&quot; unique_id=&quot;71189&quot;&gt;&lt;property id=&quot;20148&quot; value=&quot;5&quot;/&gt;&lt;property id=&quot;20300&quot; value=&quot;Slide 116 - &amp;quot;Use of Scanning Sheets Prohibited&amp;quot;&quot;/&gt;&lt;property id=&quot;20307&quot; value=&quot;614&quot;/&gt;&lt;property id=&quot;20309&quot; value=&quot;-1&quot;/&gt;&lt;/object&gt;&lt;object type=&quot;3&quot; unique_id=&quot;71197&quot;&gt;&lt;property id=&quot;20148&quot; value=&quot;5&quot;/&gt;&lt;property id=&quot;20300&quot; value=&quot;Slide 149 - &amp;quot;Assurance of Civil Rights Compliance &amp;quot;&quot;/&gt;&lt;property id=&quot;20307&quot; value=&quot;354&quot;/&gt;&lt;property id=&quot;20309&quot; value=&quot;-1&quot;/&gt;&lt;/object&gt;&lt;object type=&quot;3&quot; unique_id=&quot;85136&quot;&gt;&lt;property id=&quot;20148&quot; value=&quot;5&quot;/&gt;&lt;property id=&quot;20300&quot; value=&quot;Slide 108 - &amp;quot;Examples of Patterns of Violations&amp;quot;&quot;/&gt;&lt;property id=&quot;20307&quot; value=&quot;365&quot;/&gt;&lt;property id=&quot;20309&quot; value=&quot;-1&quot;/&gt;&lt;/object&gt;&lt;object type=&quot;3&quot; unique_id=&quot;85139&quot;&gt;&lt;property id=&quot;20148&quot; value=&quot;5&quot;/&gt;&lt;property id=&quot;20300&quot; value=&quot;Slide 124 - &amp;quot;Office of Inspector General&amp;quot;&quot;/&gt;&lt;property id=&quot;20307&quot; value=&quot;377&quot;/&gt;&lt;property id=&quot;20309&quot; value=&quot;-1&quot;/&gt;&lt;/object&gt;&lt;object type=&quot;3&quot; unique_id=&quot;85141&quot;&gt;&lt;property id=&quot;20148&quot; value=&quot;5&quot;/&gt;&lt;property id=&quot;20300&quot; value=&quot;Slide 118 - &amp;quot;Purchase Documentation Requirement&amp;quot;&quot;/&gt;&lt;property id=&quot;20307&quot; value=&quot;372&quot;/&gt;&lt;property id=&quot;20309&quot; value=&quot;-1&quot;/&gt;&lt;/object&gt;&lt;object type=&quot;3&quot; unique_id=&quot;93092&quot;&gt;&lt;property id=&quot;20148&quot; value=&quot;5&quot;/&gt;&lt;property id=&quot;20300&quot; value=&quot;Slide 112 - &amp;quot;Vendor Overcharging&amp;quot;&quot;/&gt;&lt;property id=&quot;20307&quot; value=&quot;369&quot;/&gt;&lt;property id=&quot;20309&quot; value=&quot;-1&quot;/&gt;&lt;/object&gt;&lt;object type=&quot;3&quot; unique_id=&quot;140460&quot;&gt;&lt;property id=&quot;20148&quot; value=&quot;5&quot;/&gt;&lt;property id=&quot;20300&quot; value=&quot;Slide 14 - &amp;quot;Not-to-Exceed (NTE) Prices&amp;quot;&quot;/&gt;&lt;property id=&quot;20307&quot; value=&quot;661&quot;/&gt;&lt;property id=&quot;20309&quot; value=&quot;-1&quot;/&gt;&lt;/object&gt;&lt;object type=&quot;3&quot; unique_id=&quot;140461&quot;&gt;&lt;property id=&quot;20148&quot; value=&quot;5&quot;/&gt;&lt;property id=&quot;20300&quot; value=&quot;Slide 15 - &amp;quot;NTEs vs. Current Shelf Price&amp;quot;&quot;/&gt;&lt;property id=&quot;20307&quot; value=&quot;278&quot;/&gt;&lt;property id=&quot;20309&quot; value=&quot;-1&quot;/&gt;&lt;/object&gt;&lt;object type=&quot;3&quot; unique_id=&quot;140465&quot;&gt;&lt;property id=&quot;20148&quot; value=&quot;5&quot;/&gt;&lt;property id=&quot;20300&quot; value=&quot;Slide 26 - &amp;quot;Verifiable Documentation of SNAP-eligible Food Sales&amp;quot;&quot;/&gt;&lt;property id=&quot;20307&quot; value=&quot;291&quot;/&gt;&lt;property id=&quot;20309&quot; value=&quot;-1&quot;/&gt;&lt;/object&gt;&lt;object type=&quot;3&quot; unique_id=&quot;140467&quot;&gt;&lt;property id=&quot;20148&quot; value=&quot;5&quot;/&gt;&lt;property id=&quot;20300&quot; value=&quot;Slide 29 - &amp;quot;Type of Tax Rates&amp;quot;&quot;/&gt;&lt;property id=&quot;20307&quot; value=&quot;466&quot;/&gt;&lt;property id=&quot;20309&quot; value=&quot;-1&quot;/&gt;&lt;/object&gt;&lt;object type=&quot;3&quot; unique_id=&quot;140468&quot;&gt;&lt;property id=&quot;20148&quot; value=&quot;5&quot;/&gt;&lt;property id=&quot;20300&quot; value=&quot;Slide 30 - &amp;quot;Types of Tax Rates - continued&amp;quot;&quot;/&gt;&lt;property id=&quot;20307&quot; value=&quot;467&quot;/&gt;&lt;property id=&quot;20309&quot; value=&quot;-1&quot;/&gt;&lt;/object&gt;&lt;object type=&quot;3&quot; unique_id=&quot;140470&quot;&gt;&lt;property id=&quot;20148&quot; value=&quot;5&quot;/&gt;&lt;property id=&quot;20300&quot; value=&quot;Slide 31 - &amp;quot;Submitting False Information&amp;quot;&quot;/&gt;&lt;property id=&quot;20307&quot; value=&quot;469&quot;/&gt;&lt;property id=&quot;20309&quot; value=&quot;-1&quot;/&gt;&lt;/object&gt;&lt;object type=&quot;3&quot; unique_id=&quot;140471&quot;&gt;&lt;property id=&quot;20148&quot; value=&quot;5&quot;/&gt;&lt;property id=&quot;20300&quot; value=&quot;Slide 127 - &amp;quot;Equitable Treatment&amp;quot;&quot;/&gt;&lt;property id=&quot;20307&quot; value=&quot;380&quot;/&gt;&lt;property id=&quot;20309&quot; value=&quot;-1&quot;/&gt;&lt;/object&gt;&lt;object type=&quot;3&quot; unique_id=&quot;140472&quot;&gt;&lt;property id=&quot;20148&quot; value=&quot;5&quot;/&gt;&lt;property id=&quot;20300&quot; value=&quot;Slide 128 - &amp;quot;Definitions&amp;quot;&quot;/&gt;&lt;property id=&quot;20307&quot; value=&quot;381&quot;/&gt;&lt;property id=&quot;20309&quot; value=&quot;-1&quot;/&gt;&lt;/object&gt;&lt;object type=&quot;3&quot; unique_id=&quot;140473&quot;&gt;&lt;property id=&quot;20148&quot; value=&quot;5&quot;/&gt;&lt;property id=&quot;20300&quot; value=&quot;Slide 129 - &amp;quot;Incentive Items&amp;quot;&quot;/&gt;&lt;property id=&quot;20307&quot; value=&quot;382&quot;/&gt;&lt;property id=&quot;20309&quot; value=&quot;-1&quot;/&gt;&lt;/object&gt;&lt;object type=&quot;3&quot; unique_id=&quot;140474&quot;&gt;&lt;property id=&quot;20148&quot; value=&quot;5&quot;/&gt;&lt;property id=&quot;20300&quot; value=&quot;Slide 132 - &amp;quot;In-Store Promotions and Coupons&amp;quot;&quot;/&gt;&lt;property id=&quot;20307&quot; value=&quot;384&quot;/&gt;&lt;property id=&quot;20309&quot; value=&quot;-1&quot;/&gt;&lt;/object&gt;&lt;object type=&quot;3&quot; unique_id=&quot;140475&quot;&gt;&lt;property id=&quot;20148&quot; value=&quot;5&quot;/&gt;&lt;property id=&quot;20300&quot; value=&quot;Slide 133 - &amp;quot;Types of In-Store Promotions and Coupons&amp;quot;&quot;/&gt;&lt;property id=&quot;20307&quot; value=&quot;385&quot;/&gt;&lt;property id=&quot;20309&quot; value=&quot;-1&quot;/&gt;&lt;/object&gt;&lt;object type=&quot;3&quot; unique_id=&quot;140476&quot;&gt;&lt;property id=&quot;20148&quot; value=&quot;5&quot;/&gt;&lt;property id=&quot;20300&quot; value=&quot;Slide 134 - &amp;quot;In-Store Promotions: BOGOs and eWIC&amp;quot;&quot;/&gt;&lt;property id=&quot;20307&quot; value=&quot;615&quot;/&gt;&lt;property id=&quot;20309&quot; value=&quot;-1&quot;/&gt;&lt;/object&gt;&lt;object type=&quot;3&quot; unique_id=&quot;140477&quot;&gt;&lt;property id=&quot;20148&quot; value=&quot;5&quot;/&gt;&lt;property id=&quot;20300&quot; value=&quot;Slide 135 - &amp;quot;Sales Tax &amp;amp; Cash Back&amp;quot;&quot;/&gt;&lt;property id=&quot;20307&quot; value=&quot;386&quot;/&gt;&lt;property id=&quot;20309&quot; value=&quot;-1&quot;/&gt;&lt;/object&gt;&lt;object type=&quot;3&quot; unique_id=&quot;140478&quot;&gt;&lt;property id=&quot;20148&quot; value=&quot;5&quot;/&gt;&lt;property id=&quot;20300&quot; value=&quot;Slide 17&quot;/&gt;&lt;property id=&quot;20307&quot; value=&quot;459&quot;/&gt;&lt;property id=&quot;20309&quot; value=&quot;-1&quot;/&gt;&lt;/object&gt;&lt;object type=&quot;3&quot; unique_id=&quot;140480&quot;&gt;&lt;property id=&quot;20148&quot; value=&quot;5&quot;/&gt;&lt;property id=&quot;20300&quot; value=&quot;Slide 36 - &amp;quot;Paying Above the Maximum&amp;quot;&quot;/&gt;&lt;property id=&quot;20307&quot; value=&quot;612&quot;/&gt;&lt;property id=&quot;20309&quot; value=&quot;-1&quot;/&gt;&lt;/object&gt;&lt;object type=&quot;3&quot; unique_id=&quot;140539&quot;&gt;&lt;property id=&quot;20148&quot; value=&quot;5&quot;/&gt;&lt;property id=&quot;20300&quot; value=&quot;Slide 101 - &amp;quot;Violations and Sanctions&amp;quot;&quot;/&gt;&lt;property id=&quot;20307&quot; value=&quot;674&quot;/&gt;&lt;property id=&quot;20309&quot; value=&quot;-1&quot;/&gt;&lt;/object&gt;&lt;object type=&quot;3&quot; unique_id=&quot;140540&quot;&gt;&lt;property id=&quot;20148&quot; value=&quot;5&quot;/&gt;&lt;property id=&quot;20300&quot; value=&quot;Slide 102 - &amp;quot;Violations&amp;quot;&quot;/&gt;&lt;property id=&quot;20307&quot; value=&quot;309&quot;/&gt;&lt;property id=&quot;20309&quot; value=&quot;-1&quot;/&gt;&lt;/object&gt;&lt;object type=&quot;3&quot; unique_id=&quot;140541&quot;&gt;&lt;property id=&quot;20148&quot; value=&quot;5&quot;/&gt;&lt;property id=&quot;20300&quot; value=&quot;Slide 103 - &amp;quot;Types of Violations&amp;quot;&quot;/&gt;&lt;property id=&quot;20307&quot; value=&quot;310&quot;/&gt;&lt;property id=&quot;20309&quot; value=&quot;-1&quot;/&gt;&lt;/object&gt;&lt;object type=&quot;3&quot; unique_id=&quot;140544&quot;&gt;&lt;property id=&quot;20148&quot; value=&quot;5&quot;/&gt;&lt;property id=&quot;20300&quot; value=&quot;Slide 113 - &amp;quot;Overcharging?&amp;quot;&quot;/&gt;&lt;property id=&quot;20307&quot; value=&quot;370&quot;/&gt;&lt;property id=&quot;20309&quot; value=&quot;-1&quot;/&gt;&lt;/object&gt;&lt;object type=&quot;3&quot; unique_id=&quot;140546&quot;&gt;&lt;property id=&quot;20148&quot; value=&quot;5&quot;/&gt;&lt;property id=&quot;20300&quot; value=&quot;Slide 119 - &amp;quot;Violations Detected During Inventory Audit&amp;quot;&quot;/&gt;&lt;property id=&quot;20307&quot; value=&quot;373&quot;/&gt;&lt;property id=&quot;20309&quot; value=&quot;-1&quot;/&gt;&lt;/object&gt;&lt;object type=&quot;3&quot; unique_id=&quot;140547&quot;&gt;&lt;property id=&quot;20148&quot; value=&quot;5&quot;/&gt;&lt;property id=&quot;20300&quot; value=&quot;Slide 120 - &amp;quot;Vendor Claims&amp;quot;&quot;/&gt;&lt;property id=&quot;20307&quot; value=&quot;374&quot;/&gt;&lt;property id=&quot;20309&quot; value=&quot;-1&quot;/&gt;&lt;/object&gt;&lt;object type=&quot;3&quot; unique_id=&quot;140548&quot;&gt;&lt;property id=&quot;20148&quot; value=&quot;5&quot;/&gt;&lt;property id=&quot;20300&quot; value=&quot;Slide 121 - &amp;quot;Claims Assessed for Vendor Violations&amp;quot;&quot;/&gt;&lt;property id=&quot;20307&quot; value=&quot;375&quot;/&gt;&lt;property id=&quot;20309&quot; value=&quot;-1&quot;/&gt;&lt;/object&gt;&lt;object type=&quot;3&quot; unique_id=&quot;140549&quot;&gt;&lt;property id=&quot;20148&quot; value=&quot;5&quot;/&gt;&lt;property id=&quot;20300&quot; value=&quot;Slide 93&quot;/&gt;&lt;property id=&quot;20307&quot; value=&quot;355&quot;/&gt;&lt;property id=&quot;20309&quot; value=&quot;-1&quot;/&gt;&lt;/object&gt;&lt;object type=&quot;3&quot; unique_id=&quot;183808&quot;&gt;&lt;property id=&quot;20148&quot; value=&quot;5&quot;/&gt;&lt;property id=&quot;20300&quot; value=&quot;Slide 66 - &amp;quot;Beans, Peas, and Lentils&amp;quot;&quot;/&gt;&lt;property id=&quot;20307&quot; value=&quot;803&quot;/&gt;&lt;property id=&quot;20309&quot; value=&quot;-1&quot;/&gt;&lt;/object&gt;&lt;object type=&quot;3&quot; unique_id=&quot;183811&quot;&gt;&lt;property id=&quot;20148&quot; value=&quot;5&quot;/&gt;&lt;property id=&quot;20300&quot; value=&quot;Slide 8 - &amp;quot;Selection Criteria&amp;quot;&quot;/&gt;&lt;property id=&quot;20307&quot; value=&quot;277&quot;/&gt;&lt;property id=&quot;20309&quot; value=&quot;-1&quot;/&gt;&lt;/object&gt;&lt;object type=&quot;3&quot; unique_id=&quot;183813&quot;&gt;&lt;property id=&quot;20148&quot; value=&quot;5&quot;/&gt;&lt;property id=&quot;20300&quot; value=&quot;Slide 68 - &amp;quot;Beans, Peas, and Lentils&amp;quot;&quot;/&gt;&lt;property id=&quot;20307&quot; value=&quot;804&quot;/&gt;&lt;property id=&quot;20309&quot; value=&quot;-1&quot;/&gt;&lt;/object&gt;&lt;object type=&quot;3&quot; unique_id=&quot;184855&quot;&gt;&lt;property id=&quot;20148&quot; value=&quot;5&quot;/&gt;&lt;property id=&quot;20300&quot; value=&quot;Slide 70 - &amp;quot;Peanut Butter&amp;quot;&quot;/&gt;&lt;property id=&quot;20307&quot; value=&quot;805&quot;/&gt;&lt;property id=&quot;20309&quot; value=&quot;-1&quot;/&gt;&lt;/object&gt;&lt;object type=&quot;3&quot; unique_id=&quot;186487&quot;&gt;&lt;property id=&quot;20148&quot; value=&quot;5&quot;/&gt;&lt;property id=&quot;20300&quot; value=&quot;Slide 37 - &amp;quot;Questions&amp;quot;&quot;/&gt;&lt;property id=&quot;20307&quot; value=&quot;808&quot;/&gt;&lt;/object&gt;&lt;object type=&quot;3&quot; unique_id=&quot;188350&quot;&gt;&lt;property id=&quot;20148&quot; value=&quot;5&quot;/&gt;&lt;property id=&quot;20300&quot; value=&quot;Slide 138 - &amp;quot;Questions&amp;quot;&quot;/&gt;&lt;property id=&quot;20307&quot; value=&quot;811&quot;/&gt;&lt;/object&gt;&lt;object type=&quot;3&quot; unique_id=&quot;188351&quot;&gt;&lt;property id=&quot;20148&quot; value=&quot;5&quot;/&gt;&lt;property id=&quot;20300&quot; value=&quot;Slide 148 - &amp;quot;Questions&amp;quot;&quot;/&gt;&lt;property id=&quot;20307&quot; value=&quot;812&quot;/&gt;&lt;/object&gt;&lt;object type=&quot;3&quot; unique_id=&quot;188353&quot;&gt;&lt;property id=&quot;20148&quot; value=&quot;5&quot;/&gt;&lt;property id=&quot;20300&quot; value=&quot;Slide 147 - &amp;quot; WIC Shelf Tags&amp;quot;&quot;/&gt;&lt;property id=&quot;20307&quot; value=&quot;815&quot;/&gt;&lt;/object&gt;&lt;object type=&quot;3&quot; unique_id=&quot;205914&quot;&gt;&lt;property id=&quot;20148&quot; value=&quot;5&quot;/&gt;&lt;property id=&quot;20300&quot; value=&quot;Slide 39&quot;/&gt;&lt;property id=&quot;20307&quot; value=&quot;662&quot;/&gt;&lt;/object&gt;&lt;object type=&quot;3&quot; unique_id=&quot;205929&quot;&gt;&lt;property id=&quot;20148&quot; value=&quot;5&quot;/&gt;&lt;property id=&quot;20300&quot; value=&quot;Slide 54 - &amp;quot;Whole Grain Cereal vs. Non-Whole Grain Cereal&amp;quot;&quot;/&gt;&lt;property id=&quot;20307&quot; value=&quot;663&quot;/&gt;&lt;/object&gt;&lt;object type=&quot;3&quot; unique_id=&quot;205936&quot;&gt;&lt;property id=&quot;20148&quot; value=&quot;5&quot;/&gt;&lt;property id=&quot;20300&quot; value=&quot;Slide 3 - &amp;quot;What is WIC?&amp;amp;#x09;&amp;amp;#x09;&amp;quot;&quot;/&gt;&lt;property id=&quot;20307&quot; value=&quot;274&quot;/&gt;&lt;/object&gt;&lt;object type=&quot;3&quot; unique_id=&quot;205937&quot;&gt;&lt;property id=&quot;20148&quot; value=&quot;5&quot;/&gt;&lt;property id=&quot;20300&quot; value=&quot;Slide 62 - &amp;quot;Whole Grain Barley/Bulgur/Oats&amp;quot;&quot;/&gt;&lt;property id=&quot;20307&quot; value=&quot;665&quot;/&gt;&lt;/object&gt;&lt;object type=&quot;3&quot; unique_id=&quot;205945&quot;&gt;&lt;property id=&quot;20148&quot; value=&quot;5&quot;/&gt;&lt;property id=&quot;20300&quot; value=&quot;Slide 18 - &amp;quot;Annual Vendor Training&amp;quot;&quot;/&gt;&lt;property id=&quot;20307&quot; value=&quot;283&quot;/&gt;&lt;/object&gt;&lt;object type=&quot;3&quot; unique_id=&quot;213419&quot;&gt;&lt;property id=&quot;20148&quot; value=&quot;5&quot;/&gt;&lt;property id=&quot;20300&quot; value=&quot;Slide 4 - &amp;quot;What is eWIC? &amp;quot;&quot;/&gt;&lt;property id=&quot;20307&quot; value=&quot;761&quot;/&gt;&lt;/object&gt;&lt;object type=&quot;3&quot; unique_id=&quot;213420&quot;&gt;&lt;property id=&quot;20148&quot; value=&quot;5&quot;/&gt;&lt;property id=&quot;20300&quot; value=&quot;Slide 5 - &amp;quot;WIC Works!&amp;quot;&quot;/&gt;&lt;property id=&quot;20307&quot; value=&quot;275&quot;/&gt;&lt;/object&gt;&lt;object type=&quot;3&quot; unique_id=&quot;213421&quot;&gt;&lt;property id=&quot;20148&quot; value=&quot;5&quot;/&gt;&lt;property id=&quot;20300&quot; value=&quot;Slide 6 - &amp;quot;WIC Works!&amp;quot;&quot;/&gt;&lt;property id=&quot;20307&quot; value=&quot;781&quot;/&gt;&lt;/object&gt;&lt;object type=&quot;3&quot; unique_id=&quot;213422&quot;&gt;&lt;property id=&quot;20148&quot; value=&quot;5&quot;/&gt;&lt;property id=&quot;20300&quot; value=&quot;Slide 9 - &amp;quot;NC Peer Group System&amp;quot;&quot;/&gt;&lt;property id=&quot;20307&quot; value=&quot;695&quot;/&gt;&lt;/object&gt;&lt;object type=&quot;3&quot; unique_id=&quot;213423&quot;&gt;&lt;property id=&quot;20148&quot; value=&quot;5&quot;/&gt;&lt;property id=&quot;20300&quot; value=&quot;Slide 10 - &amp;quot;Competitive Pricing and Price Limitations &amp;quot;&quot;/&gt;&lt;property id=&quot;20307&quot; value=&quot;600&quot;/&gt;&lt;/object&gt;&lt;object type=&quot;3&quot; unique_id=&quot;213424&quot;&gt;&lt;property id=&quot;20148&quot; value=&quot;5&quot;/&gt;&lt;property id=&quot;20300&quot; value=&quot;Slide 20 - &amp;quot;Predominantly WIC Vendor (PWV) continued &amp;quot;&quot;/&gt;&lt;property id=&quot;20307&quot; value=&quot;287&quot;/&gt;&lt;/object&gt;&lt;object type=&quot;3&quot; unique_id=&quot;213425&quot;&gt;&lt;property id=&quot;20148&quot; value=&quot;5&quot;/&gt;&lt;property id=&quot;20300&quot; value=&quot;Slide 21 - &amp;quot;PWV Identification&amp;quot;&quot;/&gt;&lt;property id=&quot;20307&quot; value=&quot;790&quot;/&gt;&lt;/object&gt;&lt;object type=&quot;3&quot; unique_id=&quot;213426&quot;&gt;&lt;property id=&quot;20148&quot; value=&quot;5&quot;/&gt;&lt;property id=&quot;20300&quot; value=&quot;Slide 22 - &amp;quot;PWV Identification continued &amp;quot;&quot;/&gt;&lt;property id=&quot;20307&quot; value=&quot;786&quot;/&gt;&lt;/object&gt;&lt;object type=&quot;3&quot; unique_id=&quot;213427&quot;&gt;&lt;property id=&quot;20148&quot; value=&quot;5&quot;/&gt;&lt;property id=&quot;20300&quot; value=&quot;Slide 23 - &amp;quot;GEN-93 FORM&amp;quot;&quot;/&gt;&lt;property id=&quot;20307&quot; value=&quot;789&quot;/&gt;&lt;/object&gt;&lt;object type=&quot;3&quot; unique_id=&quot;213428&quot;&gt;&lt;property id=&quot;20148&quot; value=&quot;5&quot;/&gt;&lt;property id=&quot;20300&quot; value=&quot;Slide 24 - &amp;quot;SNAP-eligible Food Sales Records&amp;quot;&quot;/&gt;&lt;property id=&quot;20307&quot; value=&quot;288&quot;/&gt;&lt;/object&gt;&lt;object type=&quot;3&quot; unique_id=&quot;213429&quot;&gt;&lt;property id=&quot;20148&quot; value=&quot;5&quot;/&gt;&lt;property id=&quot;20300&quot; value=&quot;Slide 27 - &amp;quot;SAMPLE LEDGER&amp;quot;&quot;/&gt;&lt;property id=&quot;20307&quot; value=&quot;292&quot;/&gt;&lt;/object&gt;&lt;object type=&quot;3&quot; unique_id=&quot;213430&quot;&gt;&lt;property id=&quot;20148&quot; value=&quot;5&quot;/&gt;&lt;property id=&quot;20300&quot; value=&quot;Slide 34 - &amp;quot;Vendor Bank Accounts&amp;quot;&quot;/&gt;&lt;property id=&quot;20307&quot; value=&quot;610&quot;/&gt;&lt;/object&gt;&lt;object type=&quot;3&quot; unique_id=&quot;213431&quot;&gt;&lt;property id=&quot;20148&quot; value=&quot;5&quot;/&gt;&lt;property id=&quot;20300&quot; value=&quot;Slide 35 - &amp;quot;Vendor Reimbursement Policy &amp;quot;&quot;/&gt;&lt;property id=&quot;20307&quot; value=&quot;611&quot;/&gt;&lt;/object&gt;&lt;object type=&quot;3&quot; unique_id=&quot;213432&quot;&gt;&lt;property id=&quot;20148&quot; value=&quot;5&quot;/&gt;&lt;property id=&quot;20300&quot; value=&quot;Slide 38&quot;/&gt;&lt;property id=&quot;20307&quot; value=&quot;317&quot;/&gt;&lt;/object&gt;&lt;object type=&quot;3&quot; unique_id=&quot;213433&quot;&gt;&lt;property id=&quot;20148&quot; value=&quot;5&quot;/&gt;&lt;property id=&quot;20300&quot; value=&quot;Slide 40&quot;/&gt;&lt;property id=&quot;20307&quot; value=&quot;258&quot;/&gt;&lt;/object&gt;&lt;object type=&quot;3&quot; unique_id=&quot;213434&quot;&gt;&lt;property id=&quot;20148&quot; value=&quot;5&quot;/&gt;&lt;property id=&quot;20300&quot; value=&quot;Slide 41&quot;/&gt;&lt;property id=&quot;20307&quot; value=&quot;324&quot;/&gt;&lt;/object&gt;&lt;object type=&quot;3&quot; unique_id=&quot;213435&quot;&gt;&lt;property id=&quot;20148&quot; value=&quot;5&quot;/&gt;&lt;property id=&quot;20300&quot; value=&quot;Slide 42&quot;/&gt;&lt;property id=&quot;20307&quot; value=&quot;259&quot;/&gt;&lt;/object&gt;&lt;object type=&quot;3&quot; unique_id=&quot;213436&quot;&gt;&lt;property id=&quot;20148&quot; value=&quot;5&quot;/&gt;&lt;property id=&quot;20300&quot; value=&quot;Slide 43&quot;/&gt;&lt;property id=&quot;20307&quot; value=&quot;325&quot;/&gt;&lt;/object&gt;&lt;object type=&quot;3&quot; unique_id=&quot;213437&quot;&gt;&lt;property id=&quot;20148&quot; value=&quot;5&quot;/&gt;&lt;property id=&quot;20300&quot; value=&quot;Slide 44&quot;/&gt;&lt;property id=&quot;20307&quot; value=&quot;326&quot;/&gt;&lt;/object&gt;&lt;object type=&quot;3&quot; unique_id=&quot;213438&quot;&gt;&lt;property id=&quot;20148&quot; value=&quot;5&quot;/&gt;&lt;property id=&quot;20300&quot; value=&quot;Slide 45&quot;/&gt;&lt;property id=&quot;20307&quot; value=&quot;262&quot;/&gt;&lt;/object&gt;&lt;object type=&quot;3&quot; unique_id=&quot;213439&quot;&gt;&lt;property id=&quot;20148&quot; value=&quot;5&quot;/&gt;&lt;property id=&quot;20300&quot; value=&quot;Slide 46&quot;/&gt;&lt;property id=&quot;20307&quot; value=&quot;263&quot;/&gt;&lt;/object&gt;&lt;object type=&quot;3&quot; unique_id=&quot;213440&quot;&gt;&lt;property id=&quot;20148&quot; value=&quot;5&quot;/&gt;&lt;property id=&quot;20300&quot; value=&quot;Slide 47&quot;/&gt;&lt;property id=&quot;20307&quot; value=&quot;264&quot;/&gt;&lt;/object&gt;&lt;object type=&quot;3&quot; unique_id=&quot;213441&quot;&gt;&lt;property id=&quot;20148&quot; value=&quot;5&quot;/&gt;&lt;property id=&quot;20300&quot; value=&quot;Slide 48&quot;/&gt;&lt;property id=&quot;20307&quot; value=&quot;266&quot;/&gt;&lt;/object&gt;&lt;object type=&quot;3&quot; unique_id=&quot;213442&quot;&gt;&lt;property id=&quot;20148&quot; value=&quot;5&quot;/&gt;&lt;property id=&quot;20300&quot; value=&quot;Slide 49&quot;/&gt;&lt;property id=&quot;20307&quot; value=&quot;330&quot;/&gt;&lt;/object&gt;&lt;object type=&quot;3&quot; unique_id=&quot;213443&quot;&gt;&lt;property id=&quot;20148&quot; value=&quot;5&quot;/&gt;&lt;property id=&quot;20300&quot; value=&quot;Slide 50&quot;/&gt;&lt;property id=&quot;20307&quot; value=&quot;267&quot;/&gt;&lt;/object&gt;&lt;object type=&quot;3&quot; unique_id=&quot;213444&quot;&gt;&lt;property id=&quot;20148&quot; value=&quot;5&quot;/&gt;&lt;property id=&quot;20300&quot; value=&quot;Slide 51&quot;/&gt;&lt;property id=&quot;20307&quot; value=&quot;268&quot;/&gt;&lt;/object&gt;&lt;object type=&quot;3&quot; unique_id=&quot;213445&quot;&gt;&lt;property id=&quot;20148&quot; value=&quot;5&quot;/&gt;&lt;property id=&quot;20300&quot; value=&quot;Slide 52&quot;/&gt;&lt;property id=&quot;20307&quot; value=&quot;332&quot;/&gt;&lt;/object&gt;&lt;object type=&quot;3&quot; unique_id=&quot;213446&quot;&gt;&lt;property id=&quot;20148&quot; value=&quot;5&quot;/&gt;&lt;property id=&quot;20300&quot; value=&quot;Slide 53&quot;/&gt;&lt;property id=&quot;20307&quot; value=&quot;269&quot;/&gt;&lt;/object&gt;&lt;object type=&quot;3&quot; unique_id=&quot;213447&quot;&gt;&lt;property id=&quot;20148&quot; value=&quot;5&quot;/&gt;&lt;property id=&quot;20300&quot; value=&quot;Slide 55 - &amp;quot;Bread/Whole Grains&amp;quot;&quot;/&gt;&lt;property id=&quot;20307&quot; value=&quot;270&quot;/&gt;&lt;/object&gt;&lt;object type=&quot;3&quot; unique_id=&quot;213448&quot;&gt;&lt;property id=&quot;20148&quot; value=&quot;5&quot;/&gt;&lt;property id=&quot;20300&quot; value=&quot;Slide 56 - &amp;quot; Breads/Buns/Rolls&amp;quot;&quot;/&gt;&lt;property id=&quot;20307&quot; value=&quot;271&quot;/&gt;&lt;/object&gt;&lt;object type=&quot;3&quot; unique_id=&quot;213449&quot;&gt;&lt;property id=&quot;20148&quot; value=&quot;5&quot;/&gt;&lt;property id=&quot;20300&quot; value=&quot;Slide 57 - &amp;quot; Tortillas&amp;quot;&quot;/&gt;&lt;property id=&quot;20307&quot; value=&quot;799&quot;/&gt;&lt;/object&gt;&lt;object type=&quot;3&quot; unique_id=&quot;213450&quot;&gt;&lt;property id=&quot;20148&quot; value=&quot;5&quot;/&gt;&lt;property id=&quot;20300&quot; value=&quot;Slide 58 - &amp;quot;Breads and Tortillas&amp;quot;&quot;/&gt;&lt;property id=&quot;20307&quot; value=&quot;320&quot;/&gt;&lt;/object&gt;&lt;object type=&quot;3&quot; unique_id=&quot;213451&quot;&gt;&lt;property id=&quot;20148&quot; value=&quot;5&quot;/&gt;&lt;property id=&quot;20300&quot; value=&quot;Slide 59 - &amp;quot;Brown Rice&amp;quot;&quot;/&gt;&lt;property id=&quot;20307&quot; value=&quot;800&quot;/&gt;&lt;/object&gt;&lt;object type=&quot;3&quot; unique_id=&quot;213452&quot;&gt;&lt;property id=&quot;20148&quot; value=&quot;5&quot;/&gt;&lt;property id=&quot;20300&quot; value=&quot;Slide 60 - &amp;quot;Brown Rice&amp;quot;&quot;/&gt;&lt;property id=&quot;20307&quot; value=&quot;321&quot;/&gt;&lt;/object&gt;&lt;object type=&quot;3&quot; unique_id=&quot;213453&quot;&gt;&lt;property id=&quot;20148&quot; value=&quot;5&quot;/&gt;&lt;property id=&quot;20300&quot; value=&quot;Slide 61 - &amp;quot;Whole-Wheat Pasta&amp;quot;&quot;/&gt;&lt;property id=&quot;20307&quot; value=&quot;801&quot;/&gt;&lt;/object&gt;&lt;object type=&quot;3&quot; unique_id=&quot;213454&quot;&gt;&lt;property id=&quot;20148&quot; value=&quot;5&quot;/&gt;&lt;property id=&quot;20300&quot; value=&quot;Slide 63 - &amp;quot;Whole Grains&amp;quot;&quot;/&gt;&lt;property id=&quot;20307&quot; value=&quot;331&quot;/&gt;&lt;/object&gt;&lt;object type=&quot;3&quot; unique_id=&quot;213455&quot;&gt;&lt;property id=&quot;20148&quot; value=&quot;5&quot;/&gt;&lt;property id=&quot;20300&quot; value=&quot;Slide 64 - &amp;quot; Eggs&amp;quot;&quot;/&gt;&lt;property id=&quot;20307&quot; value=&quot;802&quot;/&gt;&lt;/object&gt;&lt;object type=&quot;3&quot; unique_id=&quot;213456&quot;&gt;&lt;property id=&quot;20148&quot; value=&quot;5&quot;/&gt;&lt;property id=&quot;20300&quot; value=&quot;Slide 65 - &amp;quot;Eggs&amp;quot;&quot;/&gt;&lt;property id=&quot;20307&quot; value=&quot;281&quot;/&gt;&lt;/object&gt;&lt;object type=&quot;3&quot; unique_id=&quot;213457&quot;&gt;&lt;property id=&quot;20148&quot; value=&quot;5&quot;/&gt;&lt;property id=&quot;20300&quot; value=&quot;Slide 67 - &amp;quot;Beans, Peas, and Lentils&amp;quot;&quot;/&gt;&lt;property id=&quot;20307&quot; value=&quot;328&quot;/&gt;&lt;/object&gt;&lt;object type=&quot;3&quot; unique_id=&quot;213458&quot;&gt;&lt;property id=&quot;20148&quot; value=&quot;5&quot;/&gt;&lt;property id=&quot;20300&quot; value=&quot;Slide 71 - &amp;quot;Beans, Peas, Lentils and Peanut Butter&amp;quot;&quot;/&gt;&lt;property id=&quot;20307&quot; value=&quot;329&quot;/&gt;&lt;/object&gt;&lt;object type=&quot;3&quot; unique_id=&quot;213459&quot;&gt;&lt;property id=&quot;20148&quot; value=&quot;5&quot;/&gt;&lt;property id=&quot;20300&quot; value=&quot;Slide 72 - &amp;quot;Fish&amp;quot;&quot;/&gt;&lt;property id=&quot;20307&quot; value=&quot;333&quot;/&gt;&lt;/object&gt;&lt;object type=&quot;3&quot; unique_id=&quot;213460&quot;&gt;&lt;property id=&quot;20148&quot; value=&quot;5&quot;/&gt;&lt;property id=&quot;20300&quot; value=&quot;Slide 73 - &amp;quot;Tuna&amp;quot;&quot;/&gt;&lt;property id=&quot;20307&quot; value=&quot;334&quot;/&gt;&lt;/object&gt;&lt;object type=&quot;3&quot; unique_id=&quot;213461&quot;&gt;&lt;property id=&quot;20148&quot; value=&quot;5&quot;/&gt;&lt;property id=&quot;20300&quot; value=&quot;Slide 74 - &amp;quot;Infant Formula&amp;quot;&quot;/&gt;&lt;property id=&quot;20307&quot; value=&quot;356&quot;/&gt;&lt;/object&gt;&lt;object type=&quot;3&quot; unique_id=&quot;213462&quot;&gt;&lt;property id=&quot;20148&quot; value=&quot;5&quot;/&gt;&lt;property id=&quot;20300&quot; value=&quot;Slide 75&quot;/&gt;&lt;property id=&quot;20307&quot; value=&quot;335&quot;/&gt;&lt;/object&gt;&lt;object type=&quot;3&quot; unique_id=&quot;213463&quot;&gt;&lt;property id=&quot;20148&quot; value=&quot;5&quot;/&gt;&lt;property id=&quot;20300&quot; value=&quot;Slide 76&quot;/&gt;&lt;property id=&quot;20307&quot; value=&quot;336&quot;/&gt;&lt;/object&gt;&lt;object type=&quot;3&quot; unique_id=&quot;213464&quot;&gt;&lt;property id=&quot;20148&quot; value=&quot;5&quot;/&gt;&lt;property id=&quot;20300&quot; value=&quot;Slide 78&quot;/&gt;&lt;property id=&quot;20307&quot; value=&quot;339&quot;/&gt;&lt;/object&gt;&lt;object type=&quot;3&quot; unique_id=&quot;213465&quot;&gt;&lt;property id=&quot;20148&quot; value=&quot;5&quot;/&gt;&lt;property id=&quot;20300&quot; value=&quot;Slide 79&quot;/&gt;&lt;property id=&quot;20307&quot; value=&quot;340&quot;/&gt;&lt;/object&gt;&lt;object type=&quot;3&quot; unique_id=&quot;213466&quot;&gt;&lt;property id=&quot;20148&quot; value=&quot;5&quot;/&gt;&lt;property id=&quot;20300&quot; value=&quot;Slide 80&quot;/&gt;&lt;property id=&quot;20307&quot; value=&quot;341&quot;/&gt;&lt;/object&gt;&lt;object type=&quot;3&quot; unique_id=&quot;213467&quot;&gt;&lt;property id=&quot;20148&quot; value=&quot;5&quot;/&gt;&lt;property id=&quot;20300&quot; value=&quot;Slide 81&quot;/&gt;&lt;property id=&quot;20307&quot; value=&quot;342&quot;/&gt;&lt;/object&gt;&lt;object type=&quot;3&quot; unique_id=&quot;213468&quot;&gt;&lt;property id=&quot;20148&quot; value=&quot;5&quot;/&gt;&lt;property id=&quot;20300&quot; value=&quot;Slide 82&quot;/&gt;&lt;property id=&quot;20307&quot; value=&quot;343&quot;/&gt;&lt;/object&gt;&lt;object type=&quot;3&quot; unique_id=&quot;213469&quot;&gt;&lt;property id=&quot;20148&quot; value=&quot;5&quot;/&gt;&lt;property id=&quot;20300&quot; value=&quot;Slide 83&quot;/&gt;&lt;property id=&quot;20307&quot; value=&quot;344&quot;/&gt;&lt;/object&gt;&lt;object type=&quot;3&quot; unique_id=&quot;213470&quot;&gt;&lt;property id=&quot;20148&quot; value=&quot;5&quot;/&gt;&lt;property id=&quot;20300&quot; value=&quot;Slide 84&quot;/&gt;&lt;property id=&quot;20307&quot; value=&quot;345&quot;/&gt;&lt;/object&gt;&lt;object type=&quot;3&quot; unique_id=&quot;213471&quot;&gt;&lt;property id=&quot;20148&quot; value=&quot;5&quot;/&gt;&lt;property id=&quot;20300&quot; value=&quot;Slide 85&quot;/&gt;&lt;property id=&quot;20307&quot; value=&quot;346&quot;/&gt;&lt;/object&gt;&lt;object type=&quot;3&quot; unique_id=&quot;213472&quot;&gt;&lt;property id=&quot;20148&quot; value=&quot;5&quot;/&gt;&lt;property id=&quot;20300&quot; value=&quot;Slide 86&quot;/&gt;&lt;property id=&quot;20307&quot; value=&quot;347&quot;/&gt;&lt;/object&gt;&lt;object type=&quot;3&quot; unique_id=&quot;213473&quot;&gt;&lt;property id=&quot;20148&quot; value=&quot;5&quot;/&gt;&lt;property id=&quot;20300&quot; value=&quot;Slide 87&quot;/&gt;&lt;property id=&quot;20307&quot; value=&quot;348&quot;/&gt;&lt;/object&gt;&lt;object type=&quot;3&quot; unique_id=&quot;213474&quot;&gt;&lt;property id=&quot;20148&quot; value=&quot;5&quot;/&gt;&lt;property id=&quot;20300&quot; value=&quot;Slide 88&quot;/&gt;&lt;property id=&quot;20307&quot; value=&quot;349&quot;/&gt;&lt;/object&gt;&lt;object type=&quot;3&quot; unique_id=&quot;213475&quot;&gt;&lt;property id=&quot;20148&quot; value=&quot;5&quot;/&gt;&lt;property id=&quot;20300&quot; value=&quot;Slide 89&quot;/&gt;&lt;property id=&quot;20307&quot; value=&quot;350&quot;/&gt;&lt;/object&gt;&lt;object type=&quot;3&quot; unique_id=&quot;213476&quot;&gt;&lt;property id=&quot;20148&quot; value=&quot;5&quot;/&gt;&lt;property id=&quot;20300&quot; value=&quot;Slide 90&quot;/&gt;&lt;property id=&quot;20307&quot; value=&quot;351&quot;/&gt;&lt;/object&gt;&lt;object type=&quot;3&quot; unique_id=&quot;213477&quot;&gt;&lt;property id=&quot;20148&quot; value=&quot;5&quot;/&gt;&lt;property id=&quot;20300&quot; value=&quot;Slide 91 - &amp;quot;Authorized Product List  (APL)&amp;quot;&quot;/&gt;&lt;property id=&quot;20307&quot; value=&quot;352&quot;/&gt;&lt;/object&gt;&lt;object type=&quot;3&quot; unique_id=&quot;213478&quot;&gt;&lt;property id=&quot;20148&quot; value=&quot;5&quot;/&gt;&lt;property id=&quot;20300&quot; value=&quot;Slide 92 - &amp;quot;Summary&amp;quot;&quot;/&gt;&lt;property id=&quot;20307&quot; value=&quot;806&quot;/&gt;&lt;/object&gt;&lt;object type=&quot;3&quot; unique_id=&quot;213479&quot;&gt;&lt;property id=&quot;20148&quot; value=&quot;5&quot;/&gt;&lt;property id=&quot;20300&quot; value=&quot;Slide 94 - &amp;quot;eWIC Requirements &amp;quot;&quot;/&gt;&lt;property id=&quot;20307&quot; value=&quot;667&quot;/&gt;&lt;/object&gt;&lt;object type=&quot;3&quot; unique_id=&quot;213480&quot;&gt;&lt;property id=&quot;20148&quot; value=&quot;5&quot;/&gt;&lt;property id=&quot;20300&quot; value=&quot;Slide 95 - &amp;quot;eWIC Requirements continued&amp;quot;&quot;/&gt;&lt;property id=&quot;20307&quot; value=&quot;670&quot;/&gt;&lt;/object&gt;&lt;object type=&quot;3&quot; unique_id=&quot;213481&quot;&gt;&lt;property id=&quot;20148&quot; value=&quot;5&quot;/&gt;&lt;property id=&quot;20300&quot; value=&quot;Slide 96 - &amp;quot;eWIC Requirements continued&amp;quot;&quot;/&gt;&lt;property id=&quot;20307&quot; value=&quot;672&quot;/&gt;&lt;/object&gt;&lt;object type=&quot;3&quot; unique_id=&quot;213482&quot;&gt;&lt;property id=&quot;20148&quot; value=&quot;5&quot;/&gt;&lt;property id=&quot;20300&quot; value=&quot;Slide 97 - &amp;quot;eWIC Requirements continued&amp;quot;&quot;/&gt;&lt;property id=&quot;20307&quot; value=&quot;671&quot;/&gt;&lt;/object&gt;&lt;object type=&quot;3&quot; unique_id=&quot;213483&quot;&gt;&lt;property id=&quot;20148&quot; value=&quot;5&quot;/&gt;&lt;property id=&quot;20300&quot; value=&quot;Slide 98 - &amp;quot;eWIC Requirements continued&amp;quot;&quot;/&gt;&lt;property id=&quot;20307&quot; value=&quot;669&quot;/&gt;&lt;/object&gt;&lt;object type=&quot;3&quot; unique_id=&quot;213484&quot;&gt;&lt;property id=&quot;20148&quot; value=&quot;5&quot;/&gt;&lt;property id=&quot;20300&quot; value=&quot;Slide 99 - &amp;quot;eWIC Requirements continued&amp;quot;&quot;/&gt;&lt;property id=&quot;20307&quot; value=&quot;359&quot;/&gt;&lt;/object&gt;&lt;object type=&quot;3&quot; unique_id=&quot;213485&quot;&gt;&lt;property id=&quot;20148&quot; value=&quot;5&quot;/&gt;&lt;property id=&quot;20300&quot; value=&quot;Slide 100 - &amp;quot;Business Integrity Standards &amp;quot;&quot;/&gt;&lt;property id=&quot;20307&quot; value=&quot;673&quot;/&gt;&lt;/object&gt;&lt;object type=&quot;3&quot; unique_id=&quot;213486&quot;&gt;&lt;property id=&quot;20148&quot; value=&quot;5&quot;/&gt;&lt;property id=&quot;20300&quot; value=&quot;Slide 104 - &amp;quot;Vendor Violations and Sanctions&amp;quot;&quot;/&gt;&lt;property id=&quot;20307&quot; value=&quot;782&quot;/&gt;&lt;/object&gt;&lt;object type=&quot;3&quot; unique_id=&quot;213487&quot;&gt;&lt;property id=&quot;20148&quot; value=&quot;5&quot;/&gt;&lt;property id=&quot;20300&quot; value=&quot;Slide 105 - &amp;quot;Vendor Violations and Sanctions continued&amp;quot;&quot;/&gt;&lt;property id=&quot;20307&quot; value=&quot;783&quot;/&gt;&lt;/object&gt;&lt;object type=&quot;3&quot; unique_id=&quot;213488&quot;&gt;&lt;property id=&quot;20148&quot; value=&quot;5&quot;/&gt;&lt;property id=&quot;20300&quot; value=&quot;Slide 106 - &amp;quot;Vendor Violations and Sanctions continued&amp;quot;&quot;/&gt;&lt;property id=&quot;20307&quot; value=&quot;784&quot;/&gt;&lt;/object&gt;&lt;object type=&quot;3&quot; unique_id=&quot;213489&quot;&gt;&lt;property id=&quot;20148&quot; value=&quot;5&quot;/&gt;&lt;property id=&quot;20300&quot; value=&quot;Slide 107 - &amp;quot;Pattern of Occurrences&amp;quot;&quot;/&gt;&lt;property id=&quot;20307&quot; value=&quot;311&quot;/&gt;&lt;/object&gt;&lt;object type=&quot;3&quot; unique_id=&quot;213490&quot;&gt;&lt;property id=&quot;20148&quot; value=&quot;5&quot;/&gt;&lt;property id=&quot;20300&quot; value=&quot;Slide 109 - &amp;quot;Preventing Fraud and Ensuring Compliance&amp;quot;&quot;/&gt;&lt;property id=&quot;20307&quot; value=&quot;366&quot;/&gt;&lt;/object&gt;&lt;object type=&quot;3&quot; unique_id=&quot;213491&quot;&gt;&lt;property id=&quot;20148&quot; value=&quot;5&quot;/&gt;&lt;property id=&quot;20300&quot; value=&quot;Slide 110 - &amp;quot;Compliance Buys and Audits&amp;quot;&quot;/&gt;&lt;property id=&quot;20307&quot; value=&quot;367&quot;/&gt;&lt;/object&gt;&lt;object type=&quot;3&quot; unique_id=&quot;213492&quot;&gt;&lt;property id=&quot;20148&quot; value=&quot;5&quot;/&gt;&lt;property id=&quot;20300&quot; value=&quot;Slide 111 - &amp;quot;Compliance Buys&amp;quot;&quot;/&gt;&lt;property id=&quot;20307&quot; value=&quot;368&quot;/&gt;&lt;/object&gt;&lt;object type=&quot;3&quot; unique_id=&quot;213493&quot;&gt;&lt;property id=&quot;20148&quot; value=&quot;5&quot;/&gt;&lt;property id=&quot;20300&quot; value=&quot;Slide 114 - &amp;quot;Food Substitution&amp;quot;&quot;/&gt;&lt;property id=&quot;20307&quot; value=&quot;613&quot;/&gt;&lt;/object&gt;&lt;object type=&quot;3&quot; unique_id=&quot;213494&quot;&gt;&lt;property id=&quot;20148&quot; value=&quot;5&quot;/&gt;&lt;property id=&quot;20300&quot; value=&quot;Slide 115 - &amp;quot;Questions&amp;quot;&quot;/&gt;&lt;property id=&quot;20307&quot; value=&quot;813&quot;/&gt;&lt;/object&gt;&lt;object type=&quot;3&quot; unique_id=&quot;213495&quot;&gt;&lt;property id=&quot;20148&quot; value=&quot;5&quot;/&gt;&lt;property id=&quot;20300&quot; value=&quot;Slide 117 - &amp;quot;Inventory Audits&amp;quot;&quot;/&gt;&lt;property id=&quot;20307&quot; value=&quot;371&quot;/&gt;&lt;/object&gt;&lt;object type=&quot;3&quot; unique_id=&quot;213496&quot;&gt;&lt;property id=&quot;20148&quot; value=&quot;5&quot;/&gt;&lt;property id=&quot;20300&quot; value=&quot;Slide 122 - &amp;quot;Disqualification &amp;quot;&quot;/&gt;&lt;property id=&quot;20307&quot; value=&quot;376&quot;/&gt;&lt;/object&gt;&lt;object type=&quot;3&quot; unique_id=&quot;213497&quot;&gt;&lt;property id=&quot;20148&quot; value=&quot;5&quot;/&gt;&lt;property id=&quot;20300&quot; value=&quot;Slide 123 - &amp;quot;Disqualification continued &amp;quot;&quot;/&gt;&lt;property id=&quot;20307&quot; value=&quot;785&quot;/&gt;&lt;/object&gt;&lt;object type=&quot;3&quot; unique_id=&quot;213498&quot;&gt;&lt;property id=&quot;20148&quot; value=&quot;5&quot;/&gt;&lt;property id=&quot;20300&quot; value=&quot;Slide 125 - &amp;quot;Conflict of Interest&amp;quot;&quot;/&gt;&lt;property id=&quot;20307&quot; value=&quot;378&quot;/&gt;&lt;/object&gt;&lt;object type=&quot;3&quot; unique_id=&quot;213499&quot;&gt;&lt;property id=&quot;20148&quot; value=&quot;5&quot;/&gt;&lt;property id=&quot;20300&quot; value=&quot;Slide 126 - &amp;quot;Routine Monitoring&amp;quot;&quot;/&gt;&lt;property id=&quot;20307&quot; value=&quot;379&quot;/&gt;&lt;/object&gt;&lt;object type=&quot;3&quot; unique_id=&quot;213500&quot;&gt;&lt;property id=&quot;20148&quot; value=&quot;5&quot;/&gt;&lt;property id=&quot;20300&quot; value=&quot;Slide 130 - &amp;quot;Approval for Incentive Items&amp;quot;&quot;/&gt;&lt;property id=&quot;20307&quot; value=&quot;383&quot;/&gt;&lt;/object&gt;&lt;object type=&quot;3&quot; unique_id=&quot;213501&quot;&gt;&lt;property id=&quot;20148&quot; value=&quot;5&quot;/&gt;&lt;property id=&quot;20300&quot; value=&quot;Slide 131 - &amp;quot;Approval for Incentive Items - continued&amp;quot;&quot;/&gt;&lt;property id=&quot;20307&quot; value=&quot;458&quot;/&gt;&lt;/object&gt;&lt;object type=&quot;3&quot; unique_id=&quot;213502&quot;&gt;&lt;property id=&quot;20148&quot; value=&quot;5&quot;/&gt;&lt;property id=&quot;20300&quot; value=&quot;Slide 139 - &amp;quot;Completing Required Forms&amp;quot;&quot;/&gt;&lt;property id=&quot;20307&quot; value=&quot;675&quot;/&gt;&lt;/object&gt;&lt;object type=&quot;3&quot; unique_id=&quot;213503&quot;&gt;&lt;property id=&quot;20148&quot; value=&quot;5&quot;/&gt;&lt;property id=&quot;20300&quot; value=&quot;Slide 140 - &amp;quot;Completing Required Forms&amp;quot;&quot;/&gt;&lt;property id=&quot;20307&quot; value=&quot;727&quot;/&gt;&lt;/object&gt;&lt;object type=&quot;3&quot; unique_id=&quot;213504&quot;&gt;&lt;property id=&quot;20148&quot; value=&quot;5&quot;/&gt;&lt;property id=&quot;20300&quot; value=&quot;Slide 141 - &amp;quot;NC WIC Information Update&amp;quot;&quot;/&gt;&lt;property id=&quot;20307&quot; value=&quot;316&quot;/&gt;&lt;/object&gt;&lt;object type=&quot;3&quot; unique_id=&quot;213505&quot;&gt;&lt;property id=&quot;20148&quot; value=&quot;5&quot;/&gt;&lt;property id=&quot;20300&quot; value=&quot;Slide 142 - &amp;quot;NC WIC Information Update - REMINDER&amp;quot;&quot;/&gt;&lt;property id=&quot;20307&quot; value=&quot;794&quot;/&gt;&lt;/object&gt;&lt;object type=&quot;3&quot; unique_id=&quot;213506&quot;&gt;&lt;property id=&quot;20148&quot; value=&quot;5&quot;/&gt;&lt;property id=&quot;20300&quot; value=&quot;Slide 143 - &amp;quot;eWIC Update&amp;quot;&quot;/&gt;&lt;property id=&quot;20307&quot; value=&quot;796&quot;/&gt;&lt;/object&gt;&lt;object type=&quot;3&quot; unique_id=&quot;213507&quot;&gt;&lt;property id=&quot;20148&quot; value=&quot;5&quot;/&gt;&lt;property id=&quot;20300&quot; value=&quot;Slide 144 - &amp;quot;eWIC Update continued&amp;quot;&quot;/&gt;&lt;property id=&quot;20307&quot; value=&quot;797&quot;/&gt;&lt;/object&gt;&lt;object type=&quot;3&quot; unique_id=&quot;213508&quot;&gt;&lt;property id=&quot;20148&quot; value=&quot;5&quot;/&gt;&lt;property id=&quot;20300&quot; value=&quot;Slide 145 - &amp;quot;Verification of Attendance Form&amp;quot;&quot;/&gt;&lt;property id=&quot;20307&quot; value=&quot;795&quot;/&gt;&lt;/object&gt;&lt;object type=&quot;3&quot; unique_id=&quot;213509&quot;&gt;&lt;property id=&quot;20148&quot; value=&quot;5&quot;/&gt;&lt;property id=&quot;20300&quot; value=&quot;Slide 146 - &amp;quot; Required Forms Reminders!&amp;quot;&quot;/&gt;&lt;property id=&quot;20307&quot; value=&quot;402&quot;/&gt;&lt;/object&gt;&lt;object type=&quot;3&quot; unique_id=&quot;213982&quot;&gt;&lt;property id=&quot;20148&quot; value=&quot;5&quot;/&gt;&lt;property id=&quot;20300&quot; value=&quot;Slide 150 - &amp;quot;USDA Nondiscrimination Statement&amp;quot;&quot;/&gt;&lt;property id=&quot;20307&quot; value=&quot;257&quot;/&gt;&lt;/object&gt;&lt;/object&gt;&lt;object type=&quot;10&quot; unique_id=&quot;141974&quot;&gt;&lt;object type=&quot;11&quot; unique_id=&quot;141975&quot;&gt;&lt;property id=&quot;20180&quot; value=&quot;1&quot;/&gt;&lt;property id=&quot;20181&quot; value=&quot;1&quot;/&gt;&lt;property id=&quot;20183&quot; value=&quot;1&quot;/&gt;&lt;/object&gt;&lt;object type=&quot;12&quot; unique_id=&quot;143021&quot;&gt;&lt;/object&gt;&lt;/object&gt;&lt;object type=&quot;4&quot; unique_id=&quot;141976&quot;&gt;&lt;/object&gt;&lt;/object&gt;&lt;/database&gt;"/>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BF7BF06-9112-43BD-9914-73EB9EBE71D4}_28.png&quot;/&gt;&lt;left val=&quot;150&quot;/&gt;&lt;top val=&quot;116&quot;/&gt;&lt;width val=&quot;689&quot;/&gt;&lt;height val=&quot;217&quot;/&gt;&lt;hasText val=&quot;1&quot;/&gt;&lt;/Image&gt;&lt;/ThreeDShapeInfo&gt;"/>
  <p:tag name="PRESENTER_SHAPETEXTINFO" val="&lt;ShapeTextInfo&gt;&lt;TableIndex row=&quot;-1&quot; col=&quot;-1&quot;&gt;&lt;linesCount val=&quot;2&quot;/&gt;&lt;lineCharCount val=&quot;14&quot;/&gt;&lt;lineCharCount val=&quot;26&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 name="ARTICULATE_SLIDE_THUMBNAIL_REFRESH" val="1"/>
  <p:tag name="PPSNARRATION" val="31,1524367155,S:\NSB\PHNU Working\NETO Team\Website Redesign\2022\WIC page\1.3 For Vendors\Vendor's Connection\2022RenewalTrainingforCurrentlyAuthorizedRetailWICProgramVendors_pptx\Media.ppcx"/>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2A9A0C3-CA80-4133-B4AD-4FB3CD002625}_29.png&quot;/&gt;&lt;left val=&quot;118&quot;/&gt;&lt;top val=&quot;38&quot;/&gt;&lt;width val=&quot;75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764277-2F3C-4F85-A044-9D887E30B6AE}_29.png&quot;/&gt;&lt;left val=&quot;125&quot;/&gt;&lt;top val=&quot;120&quot;/&gt;&lt;width val=&quot;744&quot;/&gt;&lt;height val=&quot;400&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9&quot;/&gt;&lt;lineCharCount val=&quot;32&quot;/&gt;&lt;lineCharCount val=&quot;52&quot;/&gt;&lt;lineCharCount val=&quot;48&quot;/&gt;&lt;lineCharCount val=&quot;21&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 name="ARTICULATE_SLIDE_THUMBNAIL_REFRESH" val="1"/>
  <p:tag name="PPSNARRATION" val="32,1524367155,S:\NSB\PHNU Working\NETO Team\Website Redesign\2022\WIC page\1.3 For Vendors\Vendor's Connection\2022RenewalTrainingforCurrentlyAuthorizedRetailWICProgramVendors_pptx\Media.ppcx"/>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F5151DD-C11A-435E-B77E-6551CBD59E79}_30.png&quot;/&gt;&lt;left val=&quot;118&quot;/&gt;&lt;top val=&quot;33&quot;/&gt;&lt;width val=&quot;794&quot;/&gt;&lt;height val=&quot;93&quot;/&gt;&lt;hasText val=&quot;1&quot;/&gt;&lt;/Image&gt;&lt;/ThreeDShapeInfo&gt;"/>
  <p:tag name="PRESENTER_SHAPETEXTINFO" val="&lt;ShapeTextInfo&gt;&lt;TableIndex row=&quot;-1&quot; col=&quot;-1&quot;&gt;&lt;linesCount val=&quot;1&quot;/&gt;&lt;lineCharCount val=&quot;20&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B110220-2228-418D-B5A1-6B9CF4A828B3}_30.png&quot;/&gt;&lt;left val=&quot;396&quot;/&gt;&lt;top val=&quot;100&quot;/&gt;&lt;width val=&quot;537&quot;/&gt;&lt;height val=&quot;420&quot;/&gt;&lt;hasText val=&quot;1&quot;/&gt;&lt;/Image&gt;&lt;/ThreeDShapeInfo&gt;"/>
  <p:tag name="PRESENTER_SHAPETEXTINFO" val="&lt;ShapeTextInfo&gt;&lt;TableIndex row=&quot;-1&quot; col=&quot;-1&quot;&gt;&lt;linesCount val=&quot;12&quot;/&gt;&lt;lineCharCount val=&quot;36&quot;/&gt;&lt;lineCharCount val=&quot;36&quot;/&gt;&lt;lineCharCount val=&quot;34&quot;/&gt;&lt;lineCharCount val=&quot;24&quot;/&gt;&lt;lineCharCount val=&quot;14&quot;/&gt;&lt;lineCharCount val=&quot;34&quot;/&gt;&lt;lineCharCount val=&quot;17&quot;/&gt;&lt;lineCharCount val=&quot;32&quot;/&gt;&lt;lineCharCount val=&quot;1&quot;/&gt;&lt;lineCharCount val=&quot;33&quot;/&gt;&lt;lineCharCount val=&quot;36&quot;/&gt;&lt;lineCharCount val=&quot;26&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 name="PPSNARRATION" val="33,1524367155,S:\NSB\PHNU Working\NETO Team\Website Redesign\2022\WIC page\1.3 For Vendors\Vendor's Connection\2022RenewalTrainingforCurrentlyAuthorizedRetailWICProgramVendors_pptx\Media.ppcx"/>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83BAF35-7AA5-4A14-9520-D82A811696F3}_31.png&quot;/&gt;&lt;left val=&quot;124&quot;/&gt;&lt;top val=&quot;47&quot;/&gt;&lt;width val=&quot;75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50815E-8BE8-46D4-A40D-5A85B4A706CC}_31.png&quot;/&gt;&lt;left val=&quot;131&quot;/&gt;&lt;top val=&quot;145&quot;/&gt;&lt;width val=&quot;703&quot;/&gt;&lt;height val=&quot;323&quot;/&gt;&lt;hasText val=&quot;1&quot;/&gt;&lt;/Image&gt;&lt;/ThreeDShapeInfo&gt;"/>
  <p:tag name="PRESENTER_SHAPETEXTINFO" val="&lt;ShapeTextInfo&gt;&lt;TableIndex row=&quot;-1&quot; col=&quot;-1&quot;&gt;&lt;linesCount val=&quot;6&quot;/&gt;&lt;lineCharCount val=&quot;39&quot;/&gt;&lt;lineCharCount val=&quot;39&quot;/&gt;&lt;lineCharCount val=&quot;19&quot;/&gt;&lt;lineCharCount val=&quot;42&quot;/&gt;&lt;lineCharCount val=&quot;42&quot;/&gt;&lt;lineCharCount val=&quot;5&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ARTICULATE_SLIDE_THUMBNAIL_REFRESH" val="1"/>
  <p:tag name="PPSNARRATION" val="4,1524367155,S:\NSB\PHNU Working\NETO Team\Website Redesign\2022\WIC page\1.3 For Vendors\Vendor's Connection\2022RenewalTrainingforCurrentlyAuthorizedRetailWICProgramVendors_pptx\Media.ppcx"/>
</p:tagLst>
</file>

<file path=ppt/tags/tag110.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 name="PPSNARRATION" val="34,1524367155,S:\NSB\PHNU Working\NETO Team\Website Redesign\2022\WIC page\1.3 For Vendors\Vendor's Connection\2022RenewalTrainingforCurrentlyAuthorizedRetailWICProgramVendors_pptx\Media.ppcx"/>
</p:tagLst>
</file>

<file path=ppt/tags/tag1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7A6C6F-DA80-4573-846C-7B6EF8486EF0}_32.png&quot;/&gt;&lt;left val=&quot;118&quot;/&gt;&lt;top val=&quot;33&quot;/&gt;&lt;width val=&quot;596&quot;/&gt;&lt;height val=&quot;93&quot;/&gt;&lt;hasText val=&quot;1&quot;/&gt;&lt;/Image&gt;&lt;/ThreeDShapeInfo&gt;"/>
  <p:tag name="PRESENTER_SHAPETEXTINFO" val="&lt;ShapeTextInfo&gt;&lt;TableIndex row=&quot;-1&quot; col=&quot;-1&quot;&gt;&lt;linesCount val=&quot;1&quot;/&gt;&lt;lineCharCount val=&quot;24&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C5DB5D-8531-49ED-9C92-E82B37E76FCF}_32.png&quot;/&gt;&lt;left val=&quot;129&quot;/&gt;&lt;top val=&quot;111&quot;/&gt;&lt;width val=&quot;764&quot;/&gt;&lt;height val=&quot;375&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6&quot;/&gt;&lt;lineCharCount val=&quot;47&quot;/&gt;&lt;lineCharCount val=&quot;47&quot;/&gt;&lt;lineCharCount val=&quot;8&quot;/&gt;&lt;lineCharCount val=&quot;46&quot;/&gt;&lt;lineCharCount val=&quot;8&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FDA4A68-8B87-4996-A5AF-861537DF316E}_4.png&quot;/&gt;&lt;left val=&quot;130&quot;/&gt;&lt;top val=&quot;33&quot;/&gt;&lt;width val=&quot;463&quot;/&gt;&lt;height val=&quot;93&quot;/&gt;&lt;hasText val=&quot;1&quot;/&gt;&lt;/Image&gt;&lt;/ThreeDShapeInfo&gt;"/>
  <p:tag name="PRESENTER_SHAPETEXTINFO" val="&lt;ShapeTextInfo&gt;&lt;TableIndex row=&quot;-1&quot; col=&quot;-1&quot;&gt;&lt;linesCount val=&quot;1&quot;/&gt;&lt;lineCharCount val=&quot;1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D6BD993-3F1A-4DF2-866C-B36739B1F808}_4.png&quot;/&gt;&lt;left val=&quot;111&quot;/&gt;&lt;top val=&quot;117&quot;/&gt;&lt;width val=&quot;774&quot;/&gt;&lt;height val=&quot;263&quot;/&gt;&lt;hasText val=&quot;1&quot;/&gt;&lt;/Image&gt;&lt;/ThreeDShapeInfo&gt;"/>
  <p:tag name="PRESENTER_SHAPETEXTINFO" val="&lt;ShapeTextInfo&gt;&lt;TableIndex row=&quot;-1&quot; col=&quot;-1&quot;&gt;&lt;linesCount val=&quot;6&quot;/&gt;&lt;lineCharCount val=&quot;44&quot;/&gt;&lt;lineCharCount val=&quot;47&quot;/&gt;&lt;lineCharCount val=&quot;11&quot;/&gt;&lt;lineCharCount val=&quot;48&quot;/&gt;&lt;lineCharCount val=&quot;44&quot;/&gt;&lt;lineCharCount val=&quot;10&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ARTICULATE_SLIDE_THUMBNAIL_REFRESH" val="1"/>
  <p:tag name="PPSNARRATION" val="5,1524367155,S:\NSB\PHNU Working\NETO Team\Website Redesign\2022\WIC page\1.3 For Vendors\Vendor's Connection\2022RenewalTrainingforCurrentlyAuthorizedRetailWICProgramVendors_pptx\Media.ppcx"/>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FDA4A68-8B87-4996-A5AF-861537DF316E}_4.png&quot;/&gt;&lt;left val=&quot;130&quot;/&gt;&lt;top val=&quot;33&quot;/&gt;&lt;width val=&quot;463&quot;/&gt;&lt;height val=&quot;93&quot;/&gt;&lt;hasText val=&quot;1&quot;/&gt;&lt;/Image&gt;&lt;/ThreeDShapeInfo&gt;"/>
  <p:tag name="PRESENTER_SHAPETEXTINFO" val="&lt;ShapeTextInfo&gt;&lt;TableIndex row=&quot;-1&quot; col=&quot;-1&quot;&gt;&lt;linesCount val=&quot;1&quot;/&gt;&lt;lineCharCount val=&quot;1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D6BD993-3F1A-4DF2-866C-B36739B1F808}_4.png&quot;/&gt;&lt;left val=&quot;111&quot;/&gt;&lt;top val=&quot;117&quot;/&gt;&lt;width val=&quot;774&quot;/&gt;&lt;height val=&quot;263&quot;/&gt;&lt;hasText val=&quot;1&quot;/&gt;&lt;/Image&gt;&lt;/ThreeDShapeInfo&gt;"/>
  <p:tag name="PRESENTER_SHAPETEXTINFO" val="&lt;ShapeTextInfo&gt;&lt;TableIndex row=&quot;-1&quot; col=&quot;-1&quot;&gt;&lt;linesCount val=&quot;6&quot;/&gt;&lt;lineCharCount val=&quot;44&quot;/&gt;&lt;lineCharCount val=&quot;47&quot;/&gt;&lt;lineCharCount val=&quot;11&quot;/&gt;&lt;lineCharCount val=&quot;48&quot;/&gt;&lt;lineCharCount val=&quot;44&quot;/&gt;&lt;lineCharCount val=&quot;1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53B955-72E2-434E-956D-A8B706C9707D}&quot;/&gt;&lt;isInvalidForFieldText val=&quot;0&quot;/&gt;&lt;Image&gt;&lt;filename val=&quot;C:\Users\JWATKI~1\AppData\Local\Temp\PR\data\asimages\{5553B955-72E2-434E-956D-A8B706C9707D}_23.png&quot;/&gt;&lt;left val=&quot;177&quot;/&gt;&lt;top val=&quot;420&quot;/&gt;&lt;width val=&quot;430&quot;/&gt;&lt;height val=&quot;68&quot;/&gt;&lt;hasText val=&quot;1&quot;/&gt;&lt;/Image&gt;&lt;/ThreeDShapeInfo&gt;"/>
  <p:tag name="PRESENTER_SHAPETEXTINFO" val="&lt;ShapeTextInfo&gt;&lt;TableIndex row=&quot;-1&quot; col=&quot;-1&quot;&gt;&lt;linesCount val=&quot;1&quot;/&gt;&lt;lineCharCount val=&quot;31&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ARTICULATE_SLIDE_THUMBNAIL_REFRESH" val="1"/>
  <p:tag name="PPSNARRATION" val="6,1524367155,S:\NSB\PHNU Working\NETO Team\Website Redesign\2022\WIC page\1.3 For Vendors\Vendor's Connection\2022RenewalTrainingforCurrentlyAuthorizedRetailWICProgramVendors_pptx\Media.ppcx"/>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HTML_SHAPEINFO" val="&lt;SlideThumbPath val=&quot;Slide87.PNG&quot;/&gt;"/>
  <p:tag name="ARTICULATE_SLIDE_THUMBNAIL_REFRESH" val="1"/>
  <p:tag name="PPSNARRATION" val="35,1524367155,S:\NSB\PHNU Working\NETO Team\Website Redesign\2022\WIC page\1.3 For Vendors\Vendor's Connection\2022RenewalTrainingforCurrentlyAuthorizedRetailWICProgramVendors_pptx\Media.ppcx"/>
</p:tagLst>
</file>

<file path=ppt/tags/tag1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B48CC5D-77A0-432D-BDF7-A76B614E6E64}_87.png&quot;/&gt;&lt;left val=&quot;76&quot;/&gt;&lt;top val=&quot;47&quot;/&gt;&lt;width val=&quot;854&quot;/&gt;&lt;height val=&quot;102&quot;/&gt;&lt;hasText val=&quot;1&quot;/&gt;&lt;/Image&gt;&lt;/ThreeDShapeInfo&gt;"/>
  <p:tag name="PRESENTER_SHAPETEXTINFO" val="&lt;ShapeTextInfo&gt;&lt;TableIndex row=&quot;-1&quot; col=&quot;-1&quot;&gt;&lt;linesCount val=&quot;1&quot;/&gt;&lt;lineCharCount val=&quot;18&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B6652EB-E3B2-4713-8F76-08AE9398E716}_87.png&quot;/&gt;&lt;left val=&quot;69&quot;/&gt;&lt;top val=&quot;147&quot;/&gt;&lt;width val=&quot;820&quot;/&gt;&lt;height val=&quot;316&quot;/&gt;&lt;hasText val=&quot;1&quot;/&gt;&lt;/Image&gt;&lt;/ThreeDShapeInfo&gt;"/>
  <p:tag name="PRESENTER_SHAPETEXTINFO" val="&lt;ShapeTextInfo&gt;&lt;TableIndex row=&quot;-1&quot; col=&quot;-1&quot;&gt;&lt;linesCount val=&quot;8&quot;/&gt;&lt;lineCharCount val=&quot;56&quot;/&gt;&lt;lineCharCount val=&quot;53&quot;/&gt;&lt;lineCharCount val=&quot;47&quot;/&gt;&lt;lineCharCount val=&quot;22&quot;/&gt;&lt;lineCharCount val=&quot;49&quot;/&gt;&lt;lineCharCount val=&quot;55&quot;/&gt;&lt;lineCharCount val=&quot;53&quot;/&gt;&lt;lineCharCount val=&quot;22&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 name="PPSNARRATION" val="36,1524367155,S:\NSB\PHNU Working\NETO Team\Website Redesign\2022\WIC page\1.3 For Vendors\Vendor's Connection\2022RenewalTrainingforCurrentlyAuthorizedRetailWICProgramVendors_pptx\Media.ppcx"/>
</p:tagLst>
</file>

<file path=ppt/tags/tag1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SlideThumbPath val=&quot;Slide89.PNG&quot;/&gt;"/>
  <p:tag name="ARTICULATE_SLIDE_THUMBNAIL_REFRESH" val="1"/>
  <p:tag name="PPSNARRATION" val="37,1524367155,S:\NSB\PHNU Working\NETO Team\Website Redesign\2022\WIC page\1.3 For Vendors\Vendor's Connection\2022RenewalTrainingforCurrentlyAuthorizedRetailWICProgramVendors_pptx\Media.ppcx"/>
</p:tagLst>
</file>

<file path=ppt/tags/tag1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DE727B-9E9F-44C6-BB72-42BF64DBDF84}_89.png&quot;/&gt;&lt;left val=&quot;130&quot;/&gt;&lt;top val=&quot;40&quot;/&gt;&lt;width val=&quot;746&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069AE0D-0D55-47AB-957A-4F07CE6DA473}_89.png&quot;/&gt;&lt;left val=&quot;68&quot;/&gt;&lt;top val=&quot;122&quot;/&gt;&lt;width val=&quot;845&quot;/&gt;&lt;height val=&quot;394&quot;/&gt;&lt;hasText val=&quot;1&quot;/&gt;&lt;/Image&gt;&lt;/ThreeDShapeInfo&gt;"/>
  <p:tag name="PRESENTER_SHAPETEXTINFO" val="&lt;ShapeTextInfo&gt;&lt;TableIndex row=&quot;-1&quot; col=&quot;-1&quot;&gt;&lt;linesCount val=&quot;10&quot;/&gt;&lt;lineCharCount val=&quot;20&quot;/&gt;&lt;lineCharCount val=&quot;56&quot;/&gt;&lt;lineCharCount val=&quot;45&quot;/&gt;&lt;lineCharCount val=&quot;55&quot;/&gt;&lt;lineCharCount val=&quot;7&quot;/&gt;&lt;lineCharCount val=&quot;54&quot;/&gt;&lt;lineCharCount val=&quot;53&quot;/&gt;&lt;lineCharCount val=&quot;55&quot;/&gt;&lt;lineCharCount val=&quot;51&quot;/&gt;&lt;lineCharCount val=&quot;57&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1DEF93D-C035-438B-AE68-B0A83D9DFE31}_5.png&quot;/&gt;&lt;left val=&quot;136&quot;/&gt;&lt;top val=&quot;23&quot;/&gt;&lt;width val=&quot;725&quot;/&gt;&lt;height val=&quot;102&quot;/&gt;&lt;hasText val=&quot;1&quot;/&gt;&lt;/Image&gt;&lt;/ThreeDShapeInfo&gt;"/>
  <p:tag name="PRESENTER_SHAPETEXTINFO" val="&lt;ShapeTextInfo&gt;&lt;TableIndex row=&quot;-1&quot; col=&quot;-1&quot;&gt;&lt;linesCount val=&quot;1&quot;/&gt;&lt;lineCharCount val=&quot;29&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HTML_SHAPEINFO" val="&lt;SlideThumbPath val=&quot;Slide90.PNG&quot;/&gt;"/>
  <p:tag name="ARTICULATE_SLIDE_THUMBNAIL_REFRESH" val="1"/>
  <p:tag name="PPSNARRATION" val="38,1524367155,S:\NSB\PHNU Working\NETO Team\Website Redesign\2022\WIC page\1.3 For Vendors\Vendor's Connection\2022RenewalTrainingforCurrentlyAuthorizedRetailWICProgramVendors_pptx\Media.ppcx"/>
</p:tagLst>
</file>

<file path=ppt/tags/tag1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C500E6E-E8A1-4095-8E5A-B35E994E2707}_90.png&quot;/&gt;&lt;left val=&quot;118&quot;/&gt;&lt;top val=&quot;29&quot;/&gt;&lt;width val=&quot;788&quot;/&gt;&lt;height val=&quot;95&quot;/&gt;&lt;hasText val=&quot;1&quot;/&gt;&lt;/Image&gt;&lt;/ThreeDShapeInfo&gt;"/>
  <p:tag name="PRESENTER_SHAPETEXTINFO" val="&lt;ShapeTextInfo&gt;&lt;TableIndex row=&quot;-1&quot; col=&quot;-1&quot;&gt;&lt;linesCount val=&quot;1&quot;/&gt;&lt;lineCharCount val=&quot;27&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DA16570-4A9C-47EA-9D8D-BA65CCDF3948}_90.png&quot;/&gt;&lt;left val=&quot;63&quot;/&gt;&lt;top val=&quot;105&quot;/&gt;&lt;width val=&quot;871&quot;/&gt;&lt;height val=&quot;428&quot;/&gt;&lt;hasText val=&quot;1&quot;/&gt;&lt;/Image&gt;&lt;/ThreeDShapeInfo&gt;"/>
  <p:tag name="PRESENTER_SHAPETEXTINFO" val="&lt;ShapeTextInfo&gt;&lt;TableIndex row=&quot;-1&quot; col=&quot;-1&quot;&gt;&lt;linesCount val=&quot;16&quot;/&gt;&lt;lineCharCount val=&quot;76&quot;/&gt;&lt;lineCharCount val=&quot;51&quot;/&gt;&lt;lineCharCount val=&quot;84&quot;/&gt;&lt;lineCharCount val=&quot;75&quot;/&gt;&lt;lineCharCount val=&quot;15&quot;/&gt;&lt;lineCharCount val=&quot;85&quot;/&gt;&lt;lineCharCount val=&quot;42&quot;/&gt;&lt;lineCharCount val=&quot;1&quot;/&gt;&lt;lineCharCount val=&quot;73&quot;/&gt;&lt;lineCharCount val=&quot;80&quot;/&gt;&lt;lineCharCount val=&quot;39&quot;/&gt;&lt;lineCharCount val=&quot;1&quot;/&gt;&lt;lineCharCount val=&quot;76&quot;/&gt;&lt;lineCharCount val=&quot;78&quot;/&gt;&lt;lineCharCount val=&quot;1&quot;/&gt;&lt;lineCharCount val=&quot;1&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HTML_SHAPEINFO" val="&lt;SlideThumbPath val=&quot;Slide91.PNG&quot;/&gt;"/>
  <p:tag name="ARTICULATE_SLIDE_THUMBNAIL_REFRESH" val="1"/>
  <p:tag name="PPSNARRATION" val="39,1524367155,S:\NSB\PHNU Working\NETO Team\Website Redesign\2022\WIC page\1.3 For Vendors\Vendor's Connection\2022RenewalTrainingforCurrentlyAuthorizedRetailWICProgramVendors_pptx\Media.ppcx"/>
</p:tagLst>
</file>

<file path=ppt/tags/tag1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9DDF45F-D918-462B-BF5F-1E443B7F7ED5}_91.png&quot;/&gt;&lt;left val=&quot;103&quot;/&gt;&lt;top val=&quot;29&quot;/&gt;&lt;width val=&quot;788&quot;/&gt;&lt;height val=&quot;108&quot;/&gt;&lt;hasText val=&quot;1&quot;/&gt;&lt;/Image&gt;&lt;/ThreeDShapeInfo&gt;"/>
  <p:tag name="PRESENTER_SHAPETEXTINFO" val="&lt;ShapeTextInfo&gt;&lt;TableIndex row=&quot;-1&quot; col=&quot;-1&quot;&gt;&lt;linesCount val=&quot;1&quot;/&gt;&lt;lineCharCount val=&quot;27&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F060B8-9C7D-4D18-9456-E38F7C642191}_91.png&quot;/&gt;&lt;left val=&quot;60&quot;/&gt;&lt;top val=&quot;126&quot;/&gt;&lt;width val=&quot;835&quot;/&gt;&lt;height val=&quot;357&quot;/&gt;&lt;hasText val=&quot;1&quot;/&gt;&lt;/Image&gt;&lt;/ThreeDShapeInfo&gt;"/>
  <p:tag name="PRESENTER_SHAPETEXTINFO" val="&lt;ShapeTextInfo&gt;&lt;TableIndex row=&quot;-1&quot; col=&quot;-1&quot;&gt;&lt;linesCount val=&quot;12&quot;/&gt;&lt;lineCharCount val=&quot;57&quot;/&gt;&lt;lineCharCount val=&quot;59&quot;/&gt;&lt;lineCharCount val=&quot;28&quot;/&gt;&lt;lineCharCount val=&quot;1&quot;/&gt;&lt;lineCharCount val=&quot;50&quot;/&gt;&lt;lineCharCount val=&quot;62&quot;/&gt;&lt;lineCharCount val=&quot;52&quot;/&gt;&lt;lineCharCount val=&quot;55&quot;/&gt;&lt;lineCharCount val=&quot;60&quot;/&gt;&lt;lineCharCount val=&quot;18&quot;/&gt;&lt;lineCharCount val=&quot;1&quot;/&gt;&lt;lineCharCount val=&quot;1&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HTML_SHAPEINFO" val="&lt;SlideThumbPath val=&quot;Slide92.PNG&quot;/&gt;"/>
  <p:tag name="ARTICULATE_SLIDE_THUMBNAIL_REFRESH" val="1"/>
  <p:tag name="PPSNARRATION" val="40,1524367155,S:\NSB\PHNU Working\NETO Team\Website Redesign\2022\WIC page\1.3 For Vendors\Vendor's Connection\2022RenewalTrainingforCurrentlyAuthorizedRetailWICProgramVendors_pptx\Media.ppcx"/>
</p:tagLst>
</file>

<file path=ppt/tags/tag1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70C349-78B4-4688-93FD-456623F07406}_92.png&quot;/&gt;&lt;left val=&quot;130&quot;/&gt;&lt;top val=&quot;37&quot;/&gt;&lt;width val=&quot;72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12361D9-D391-46C5-BEAB-5FA8ED341F07}_92.png&quot;/&gt;&lt;left val=&quot;90&quot;/&gt;&lt;top val=&quot;132&quot;/&gt;&lt;width val=&quot;756&quot;/&gt;&lt;height val=&quot;346&quot;/&gt;&lt;hasText val=&quot;1&quot;/&gt;&lt;/Image&gt;&lt;/ThreeDShapeInfo&gt;"/>
  <p:tag name="PRESENTER_SHAPETEXTINFO" val="&lt;ShapeTextInfo&gt;&lt;TableIndex row=&quot;-1&quot; col=&quot;-1&quot;&gt;&lt;linesCount val=&quot;9&quot;/&gt;&lt;lineCharCount val=&quot;51&quot;/&gt;&lt;lineCharCount val=&quot;37&quot;/&gt;&lt;lineCharCount val=&quot;49&quot;/&gt;&lt;lineCharCount val=&quot;18&quot;/&gt;&lt;lineCharCount val=&quot;44&quot;/&gt;&lt;lineCharCount val=&quot;51&quot;/&gt;&lt;lineCharCount val=&quot;35&quot;/&gt;&lt;lineCharCount val=&quot;1&quot;/&gt;&lt;lineCharCount val=&quot;1&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SlideThumbPath val=&quot;Slide93.PNG&quot;/&gt;"/>
  <p:tag name="ARTICULATE_SLIDE_THUMBNAIL_REFRESH" val="1"/>
  <p:tag name="PPSNARRATION" val="41,1524367155,S:\NSB\PHNU Working\NETO Team\Website Redesign\2022\WIC page\1.3 For Vendors\Vendor's Connection\2022RenewalTrainingforCurrentlyAuthorizedRetailWICProgramVendors_pptx\Media.ppcx"/>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33C705-67FE-474E-9138-7DAF4A8E12CC}_5.png&quot;/&gt;&lt;left val=&quot;95&quot;/&gt;&lt;top val=&quot;102&quot;/&gt;&lt;width val=&quot;781&quot;/&gt;&lt;height val=&quot;390&quot;/&gt;&lt;hasText val=&quot;1&quot;/&gt;&lt;/Image&gt;&lt;/ThreeDShapeInfo&gt;"/>
  <p:tag name="PRESENTER_SHAPETEXTINFO" val="&lt;ShapeTextInfo&gt;&lt;TableIndex row=&quot;-1&quot; col=&quot;-1&quot;&gt;&lt;linesCount val=&quot;9&quot;/&gt;&lt;lineCharCount val=&quot;36&quot;/&gt;&lt;lineCharCount val=&quot;28&quot;/&gt;&lt;lineCharCount val=&quot;43&quot;/&gt;&lt;lineCharCount val=&quot;30&quot;/&gt;&lt;lineCharCount val=&quot;30&quot;/&gt;&lt;lineCharCount val=&quot;23&quot;/&gt;&lt;lineCharCount val=&quot;38&quot;/&gt;&lt;lineCharCount val=&quot;27&quot;/&gt;&lt;lineCharCount val=&quot;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C5FC44-AC08-4C9C-8CCF-B689CA042366}_93.png&quot;/&gt;&lt;left val=&quot;106&quot;/&gt;&lt;top val=&quot;29&quot;/&gt;&lt;width val=&quot;627&quot;/&gt;&lt;height val=&quot;93&quot;/&gt;&lt;hasText val=&quot;1&quot;/&gt;&lt;/Image&gt;&lt;/ThreeDShapeInfo&gt;"/>
  <p:tag name="PRESENTER_SHAPETEXTINFO" val="&lt;ShapeTextInfo&gt;&lt;TableIndex row=&quot;-1&quot; col=&quot;-1&quot;&gt;&lt;linesCount val=&quot;1&quot;/&gt;&lt;lineCharCount val=&quot;29&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94B8EEE-1C12-4FB1-964D-7745C002D154}_93.png&quot;/&gt;&lt;left val=&quot;82&quot;/&gt;&lt;top val=&quot;110&quot;/&gt;&lt;width val=&quot;818&quot;/&gt;&lt;height val=&quot;380&quot;/&gt;&lt;hasText val=&quot;1&quot;/&gt;&lt;/Image&gt;&lt;/ThreeDShapeInfo&gt;"/>
  <p:tag name="PRESENTER_SHAPETEXTINFO" val="&lt;ShapeTextInfo&gt;&lt;TableIndex row=&quot;-1&quot; col=&quot;-1&quot;&gt;&lt;linesCount val=&quot;9&quot;/&gt;&lt;lineCharCount val=&quot;46&quot;/&gt;&lt;lineCharCount val=&quot;51&quot;/&gt;&lt;lineCharCount val=&quot;51&quot;/&gt;&lt;lineCharCount val=&quot;49&quot;/&gt;&lt;lineCharCount val=&quot;50&quot;/&gt;&lt;lineCharCount val=&quot;51&quot;/&gt;&lt;lineCharCount val=&quot;51&quot;/&gt;&lt;lineCharCount val=&quot;42&quot;/&gt;&lt;lineCharCount val=&quot;22&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CADEC77-58CD-4140-989F-BEAB48193EA4}_93.png&quot;/&gt;&lt;left val=&quot;395&quot;/&gt;&lt;top val=&quot;495&quot;/&gt;&lt;width val=&quot;169&quot;/&gt;&lt;height val=&quot;38&quot;/&gt;&lt;hasText val=&quot;1&quot;/&gt;&lt;/Image&gt;&lt;/ThreeDShapeInfo&gt;"/>
  <p:tag name="PRESENTER_SHAPETEXTINFO" val="&lt;ShapeTextInfo&gt;&lt;TableIndex row=&quot;-1&quot; col=&quot;-1&quot;&gt;&lt;linesCount val=&quot;1&quot;/&gt;&lt;lineCharCount val=&quot;1&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HTML_SHAPEINFO" val="&lt;SlideThumbPath val=&quot;Slide94.PNG&quot;/&gt;"/>
  <p:tag name="ARTICULATE_SLIDE_THUMBNAIL_REFRESH" val="1"/>
  <p:tag name="PPSNARRATION" val="42,1524367155,S:\NSB\PHNU Working\NETO Team\Website Redesign\2022\WIC page\1.3 For Vendors\Vendor's Connection\2022RenewalTrainingforCurrentlyAuthorizedRetailWICProgramVendors_pptx\Media.ppcx"/>
</p:tagLst>
</file>

<file path=ppt/tags/tag1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5EBA7D4-EC97-4884-9816-412420A5E9FE}_94.png&quot;/&gt;&lt;left val=&quot;106&quot;/&gt;&lt;top val=&quot;25&quot;/&gt;&lt;width val=&quot;610&quot;/&gt;&lt;height val=&quot;93&quot;/&gt;&lt;hasText val=&quot;1&quot;/&gt;&lt;/Image&gt;&lt;/ThreeDShapeInfo&gt;"/>
  <p:tag name="PRESENTER_SHAPETEXTINFO" val="&lt;ShapeTextInfo&gt;&lt;TableIndex row=&quot;-1&quot; col=&quot;-1&quot;&gt;&lt;linesCount val=&quot;1&quot;/&gt;&lt;lineCharCount val=&quot;24&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84E750-A01D-46FA-A6C4-9B8840CB9346}_94.png&quot;/&gt;&lt;left val=&quot;120&quot;/&gt;&lt;top val=&quot;120&quot;/&gt;&lt;width val=&quot;498&quot;/&gt;&lt;height val=&quot;382&quot;/&gt;&lt;hasText val=&quot;1&quot;/&gt;&lt;/Image&gt;&lt;/ThreeDShapeInfo&gt;"/>
  <p:tag name="PRESENTER_SHAPETEXTINFO" val="&lt;ShapeTextInfo&gt;&lt;TableIndex row=&quot;-1&quot; col=&quot;-1&quot;&gt;&lt;linesCount val=&quot;10&quot;/&gt;&lt;lineCharCount val=&quot;36&quot;/&gt;&lt;lineCharCount val=&quot;29&quot;/&gt;&lt;lineCharCount val=&quot;13&quot;/&gt;&lt;lineCharCount val=&quot;32&quot;/&gt;&lt;lineCharCount val=&quot;30&quot;/&gt;&lt;lineCharCount val=&quot;30&quot;/&gt;&lt;lineCharCount val=&quot;9&quot;/&gt;&lt;lineCharCount val=&quot;32&quot;/&gt;&lt;lineCharCount val=&quot;36&quot;/&gt;&lt;lineCharCount val=&quot;1&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HTML_SHAPEINFO" val="&lt;SlideThumbPath val=&quot;Slide95.PNG&quot;/&gt;"/>
  <p:tag name="ARTICULATE_SLIDE_THUMBNAIL_REFRESH" val="1"/>
  <p:tag name="PPSNARRATION" val="43,1524367155,S:\NSB\PHNU Working\NETO Team\Website Redesign\2022\WIC page\1.3 For Vendors\Vendor's Connection\2022RenewalTrainingforCurrentlyAuthorizedRetailWICProgramVendors_pptx\Media.ppcx"/>
</p:tagLst>
</file>

<file path=ppt/tags/tag1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5B4069-5F0B-4742-8194-997B718E008E}_95.png&quot;/&gt;&lt;left val=&quot;165&quot;/&gt;&lt;top val=&quot;34&quot;/&gt;&lt;width val=&quot;610&quot;/&gt;&lt;height val=&quot;93&quot;/&gt;&lt;hasText val=&quot;1&quot;/&gt;&lt;/Image&gt;&lt;/ThreeDShapeInfo&gt;"/>
  <p:tag name="PRESENTER_SHAPETEXTINFO" val="&lt;ShapeTextInfo&gt;&lt;TableIndex row=&quot;-1&quot; col=&quot;-1&quot;&gt;&lt;linesCount val=&quot;1&quot;/&gt;&lt;lineCharCount val=&quot;10&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E00A17-44C6-467C-9F87-7D9BF6B03DFE}_95.png&quot;/&gt;&lt;left val=&quot;98&quot;/&gt;&lt;top val=&quot;103&quot;/&gt;&lt;width val=&quot;751&quot;/&gt;&lt;height val=&quot;345&quot;/&gt;&lt;hasText val=&quot;1&quot;/&gt;&lt;/Image&gt;&lt;/ThreeDShapeInfo&gt;"/>
  <p:tag name="PRESENTER_SHAPETEXTINFO" val="&lt;ShapeTextInfo&gt;&lt;TableIndex row=&quot;-1&quot; col=&quot;-1&quot;&gt;&lt;linesCount val=&quot;8&quot;/&gt;&lt;lineCharCount val=&quot;1&quot;/&gt;&lt;lineCharCount val=&quot;45&quot;/&gt;&lt;lineCharCount val=&quot;47&quot;/&gt;&lt;lineCharCount val=&quot;40&quot;/&gt;&lt;lineCharCount val=&quot;41&quot;/&gt;&lt;lineCharCount val=&quot;40&quot;/&gt;&lt;lineCharCount val=&quot;46&quot;/&gt;&lt;lineCharCount val=&quot;12&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533AE65-3356-4132-B8E3-8CB17A4E8E2C}_95.png&quot;/&gt;&lt;left val=&quot;89&quot;/&gt;&lt;top val=&quot;489&quot;/&gt;&lt;width val=&quot;184&quot;/&gt;&lt;height val=&quot;29&quot;/&gt;&lt;hasText val=&quot;1&quot;/&gt;&lt;/Image&gt;&lt;/ThreeDShapeInfo&gt;"/>
  <p:tag name="PRESENTER_SHAPETEXTINFO" val="&lt;ShapeTextInfo&gt;&lt;TableIndex row=&quot;-1&quot; col=&quot;-1&quot;&gt;&lt;linesCount val=&quot;1&quot;/&gt;&lt;lineCharCount val=&quot;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ARTICULATE_SLIDE_THUMBNAIL_REFRESH" val="1"/>
  <p:tag name="PPSNARRATION" val="1,1524367155,S:\NSB\PHNU Working\NETO Team\Website Redesign\2022\WIC page\1.3 For Vendors\Vendor's Connection\2022RenewalTrainingforCurrentlyAuthorizedRetailWICProgramVendors_pptx\Media.ppcx"/>
</p:tagLst>
</file>

<file path=ppt/tags/tag20.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 name="ARTICULATE_SLIDE_THUMBNAIL_REFRESH" val="1"/>
  <p:tag name="PPSNARRATION" val="7,1524367155,S:\NSB\PHNU Working\NETO Team\Website Redesign\2022\WIC page\1.3 For Vendors\Vendor's Connection\2022RenewalTrainingforCurrentlyAuthorizedRetailWICProgramVendors_pptx\Media.ppcx"/>
</p:tagLst>
</file>

<file path=ppt/tags/tag200.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 name="PPSNARRATION" val="44,1524367155,S:\NSB\PHNU Working\NETO Team\Website Redesign\2022\WIC page\1.3 For Vendors\Vendor's Connection\2022RenewalTrainingforCurrentlyAuthorizedRetailWICProgramVendors_pptx\Media.ppcx"/>
</p:tagLst>
</file>

<file path=ppt/tags/tag2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 name="PPSNARRATION" val="45,1524367155,S:\NSB\PHNU Working\NETO Team\Website Redesign\2022\WIC page\1.3 For Vendors\Vendor's Connection\2022RenewalTrainingforCurrentlyAuthorizedRetailWICProgramVendors_pptx\Media.ppcx"/>
</p:tagLst>
</file>

<file path=ppt/tags/tag2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 name="PPSNARRATION" val="46,1524367155,S:\NSB\PHNU Working\NETO Team\Website Redesign\2022\WIC page\1.3 For Vendors\Vendor's Connection\2022RenewalTrainingforCurrentlyAuthorizedRetailWICProgramVendors_pptx\Media.ppcx"/>
</p:tagLst>
</file>

<file path=ppt/tags/tag2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 name="PPSNARRATION" val="47,1524367155,S:\NSB\PHNU Working\NETO Team\Website Redesign\2022\WIC page\1.3 For Vendors\Vendor's Connection\2022RenewalTrainingforCurrentlyAuthorizedRetailWICProgramVendors_pptx\Media.ppcx"/>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726D42-C173-4657-9A91-F75D81E706AD}_6.png&quot;/&gt;&lt;left val=&quot;124&quot;/&gt;&lt;top val=&quot;36&quot;/&gt;&lt;width val=&quot;525&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 name="PPSNARRATION" val="48,1524367155,S:\NSB\PHNU Working\NETO Team\Website Redesign\2022\WIC page\1.3 For Vendors\Vendor's Connection\2022RenewalTrainingforCurrentlyAuthorizedRetailWICProgramVendors_pptx\Media.ppcx"/>
</p:tagLst>
</file>

<file path=ppt/tags/tag2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HTML_SHAPEINFO" val="&lt;SlideThumbPath val=&quot;Slide98.PNG&quot;/&gt;"/>
  <p:tag name="ARTICULATE_SLIDE_THUMBNAIL_REFRESH" val="1"/>
  <p:tag name="PPSNARRATION" val="49,1524367155,S:\NSB\PHNU Working\NETO Team\Website Redesign\2022\WIC page\1.3 For Vendors\Vendor's Connection\2022RenewalTrainingforCurrentlyAuthorizedRetailWICProgramVendors_pptx\Media.ppcx"/>
</p:tagLst>
</file>

<file path=ppt/tags/tag2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26B6C6-EF3D-4CD6-8ECD-8F685FA51F20}_98.png&quot;/&gt;&lt;left val=&quot;130&quot;/&gt;&lt;top val=&quot;33&quot;/&gt;&lt;width val=&quot;752&quot;/&gt;&lt;height val=&quot;93&quot;/&gt;&lt;hasText val=&quot;1&quot;/&gt;&lt;/Image&gt;&lt;/ThreeDShapeInfo&gt;"/>
  <p:tag name="PRESENTER_SHAPETEXTINFO" val="&lt;ShapeTextInfo&gt;&lt;TableIndex row=&quot;-1&quot; col=&quot;-1&quot;&gt;&lt;linesCount val=&quot;1&quot;/&gt;&lt;lineCharCount val=&quot;34&quot;/&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CBC82F2-FE2D-47A9-BE7D-ADA9CA53F2CC}_98.png&quot;/&gt;&lt;left val=&quot;135&quot;/&gt;&lt;top val=&quot;115&quot;/&gt;&lt;width val=&quot;761&quot;/&gt;&lt;height val=&quot;370&quot;/&gt;&lt;hasText val=&quot;1&quot;/&gt;&lt;/Image&gt;&lt;/ThreeDShapeInfo&gt;"/>
  <p:tag name="PRESENTER_SHAPETEXTINFO" val="&lt;ShapeTextInfo&gt;&lt;TableIndex row=&quot;-1&quot; col=&quot;-1&quot;&gt;&lt;linesCount val=&quot;8&quot;/&gt;&lt;lineCharCount val=&quot;54&quot;/&gt;&lt;lineCharCount val=&quot;27&quot;/&gt;&lt;lineCharCount val=&quot;46&quot;/&gt;&lt;lineCharCount val=&quot;47&quot;/&gt;&lt;lineCharCount val=&quot;31&quot;/&gt;&lt;lineCharCount val=&quot;54&quot;/&gt;&lt;lineCharCount val=&quot;44&quot;/&gt;&lt;lineCharCount val=&quot;18&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HTML_SHAPEINFO" val="&lt;SlideThumbPath val=&quot;Slide99.PNG&quot;/&gt;"/>
  <p:tag name="ARTICULATE_SLIDE_THUMBNAIL_REFRESH" val="1"/>
  <p:tag name="PPSNARRATION" val="50,1524367155,S:\NSB\PHNU Working\NETO Team\Website Redesign\2022\WIC page\1.3 For Vendors\Vendor's Connection\2022RenewalTrainingforCurrentlyAuthorizedRetailWICProgramVendors_pptx\Media.ppcx"/>
</p:tagLst>
</file>

<file path=ppt/tags/tag2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B120B0B-999E-4F14-B721-2BDF83748C15}_99.png&quot;/&gt;&lt;left val=&quot;63&quot;/&gt;&lt;top val=&quot;38&quot;/&gt;&lt;width val=&quot;868&quot;/&gt;&lt;height val=&quot;93&quot;/&gt;&lt;hasText val=&quot;1&quot;/&gt;&lt;/Image&gt;&lt;/ThreeDShapeInfo&gt;"/>
  <p:tag name="PRESENTER_SHAPETEXTINFO" val="&lt;ShapeTextInfo&gt;&lt;TableIndex row=&quot;-1&quot; col=&quot;-1&quot;&gt;&lt;linesCount val=&quot;1&quot;/&gt;&lt;lineCharCount val=&quot;4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2E9851-752E-48A4-9404-9A72F39DDA5F}_6.png&quot;/&gt;&lt;left val=&quot;136&quot;/&gt;&lt;top val=&quot;135&quot;/&gt;&lt;width val=&quot;687&quot;/&gt;&lt;height val=&quot;302&quot;/&gt;&lt;hasText val=&quot;1&quot;/&gt;&lt;/Image&gt;&lt;/ThreeDShapeInfo&gt;"/>
  <p:tag name="PRESENTER_SHAPETEXTINFO" val="&lt;ShapeTextInfo&gt;&lt;TableIndex row=&quot;-1&quot; col=&quot;-1&quot;&gt;&lt;linesCount val=&quot;5&quot;/&gt;&lt;lineCharCount val=&quot;34&quot;/&gt;&lt;lineCharCount val=&quot;31&quot;/&gt;&lt;lineCharCount val=&quot;10&quot;/&gt;&lt;lineCharCount val=&quot;24&quot;/&gt;&lt;lineCharCount val=&quot;1&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3A221D-FBED-461D-9DBE-2EDA9B9BDF8E}&quot;/&gt;&lt;isInvalidForFieldText val=&quot;0&quot;/&gt;&lt;Image&gt;&lt;filename val=&quot;C:\Users\jmmartin1\AppData\Local\Temp\PR\data\asimages\{2D3A221D-FBED-461D-9DBE-2EDA9B9BDF8E}_99.png&quot;/&gt;&lt;left val=&quot;755&quot;/&gt;&lt;top val=&quot;323&quot;/&gt;&lt;width val=&quot;172&quot;/&gt;&lt;height val=&quot;261&quot;/&gt;&lt;hasText val=&quot;1&quot;/&gt;&lt;/Image&gt;&lt;/ThreeDShapeInfo&gt;"/>
</p:tagLst>
</file>

<file path=ppt/tags/tag2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215972E-6350-44C4-87E2-CC06EF69D652}_99.png&quot;/&gt;&lt;left val=&quot;52&quot;/&gt;&lt;top val=&quot;143&quot;/&gt;&lt;width val=&quot;661&quot;/&gt;&lt;height val=&quot;330&quot;/&gt;&lt;hasText val=&quot;1&quot;/&gt;&lt;/Image&gt;&lt;/ThreeDShapeInfo&gt;"/>
  <p:tag name="PRESENTER_SHAPETEXTINFO" val="&lt;ShapeTextInfo&gt;&lt;TableIndex row=&quot;-1&quot; col=&quot;-1&quot;&gt;&lt;linesCount val=&quot;9&quot;/&gt;&lt;lineCharCount val=&quot;37&quot;/&gt;&lt;lineCharCount val=&quot;36&quot;/&gt;&lt;lineCharCount val=&quot;29&quot;/&gt;&lt;lineCharCount val=&quot;17&quot;/&gt;&lt;lineCharCount val=&quot;34&quot;/&gt;&lt;lineCharCount val=&quot;36&quot;/&gt;&lt;lineCharCount val=&quot;1&quot;/&gt;&lt;lineCharCount val=&quot;1&quot;/&gt;&lt;lineCharCount val=&quot;1&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HTML_SHAPEINFO" val="&lt;SlideThumbPath val=&quot;Slide100.PNG&quot;/&gt;"/>
  <p:tag name="ARTICULATE_SLIDE_THUMBNAIL_REFRESH" val="1"/>
  <p:tag name="PPSNARRATION" val="51,1524367155,S:\NSB\PHNU Working\NETO Team\Website Redesign\2022\WIC page\1.3 For Vendors\Vendor's Connection\2022RenewalTrainingforCurrentlyAuthorizedRetailWICProgramVendors_pptx\Media.ppcx"/>
</p:tagLst>
</file>

<file path=ppt/tags/tag2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98FCB88-76E7-4089-AA04-C8C47C37B1E5}_100.png&quot;/&gt;&lt;left val=&quot;124&quot;/&gt;&lt;top val=&quot;33&quot;/&gt;&lt;width val=&quot;770&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F39BD0-A754-407D-B763-8AB69791E332}_100.png&quot;/&gt;&lt;left val=&quot;136&quot;/&gt;&lt;top val=&quot;167&quot;/&gt;&lt;width val=&quot;685&quot;/&gt;&lt;height val=&quot;306&quot;/&gt;&lt;hasText val=&quot;1&quot;/&gt;&lt;/Image&gt;&lt;/ThreeDShapeInfo&gt;"/>
  <p:tag name="PRESENTER_SHAPETEXTINFO" val="&lt;ShapeTextInfo&gt;&lt;TableIndex row=&quot;-1&quot; col=&quot;-1&quot;&gt;&lt;linesCount val=&quot;4&quot;/&gt;&lt;lineCharCount val=&quot;35&quot;/&gt;&lt;lineCharCount val=&quot;43&quot;/&gt;&lt;lineCharCount val=&quot;40&quot;/&gt;&lt;lineCharCount val=&quot;40&quot;/&gt;&lt;/TableIndex&gt;&lt;/ShapeTextInfo&gt;"/>
</p:tagLst>
</file>

<file path=ppt/tags/tag225.xml><?xml version="1.0" encoding="utf-8"?>
<p:tagLst xmlns:a="http://schemas.openxmlformats.org/drawingml/2006/main" xmlns:r="http://schemas.openxmlformats.org/officeDocument/2006/relationships" xmlns:p="http://schemas.openxmlformats.org/presentationml/2006/main">
  <p:tag name="HTML_SHAPEINFO" val="&lt;SlideThumbPath val=&quot;Slide101.PNG&quot;/&gt;"/>
  <p:tag name="ARTICULATE_SLIDE_THUMBNAIL_REFRESH" val="1"/>
  <p:tag name="PPSNARRATION" val="52,1524367155,S:\NSB\PHNU Working\NETO Team\Website Redesign\2022\WIC page\1.3 For Vendors\Vendor's Connection\2022RenewalTrainingforCurrentlyAuthorizedRetailWICProgramVendors_pptx\Media.ppcx"/>
</p:tagLst>
</file>

<file path=ppt/tags/tag2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99D80D1-A9C9-46FF-90C6-1BB402DE42F9}_101.png&quot;/&gt;&lt;left val=&quot;136&quot;/&gt;&lt;top val=&quot;33&quot;/&gt;&lt;width val=&quot;546&quot;/&gt;&lt;height val=&quot;93&quot;/&gt;&lt;hasText val=&quot;1&quot;/&gt;&lt;/Image&gt;&lt;/ThreeDShapeInfo&gt;"/>
  <p:tag name="PRESENTER_SHAPETEXTINFO" val="&lt;ShapeTextInfo&gt;&lt;TableIndex row=&quot;-1&quot; col=&quot;-1&quot;&gt;&lt;linesCount val=&quot;1&quot;/&gt;&lt;lineCharCount val=&quot;15&quot;/&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4BEBBDE-C375-4446-BB87-E5599E0FB2A3}_101.png&quot;/&gt;&lt;left val=&quot;128&quot;/&gt;&lt;top val=&quot;132&quot;/&gt;&lt;width val=&quot;639&quot;/&gt;&lt;height val=&quot;348&quot;/&gt;&lt;hasText val=&quot;1&quot;/&gt;&lt;/Image&gt;&lt;/ThreeDShapeInfo&gt;"/>
  <p:tag name="PRESENTER_SHAPETEXTINFO" val="&lt;ShapeTextInfo&gt;&lt;TableIndex row=&quot;-1&quot; col=&quot;-1&quot;&gt;&lt;linesCount val=&quot;7&quot;/&gt;&lt;lineCharCount val=&quot;26&quot;/&gt;&lt;lineCharCount val=&quot;24&quot;/&gt;&lt;lineCharCount val=&quot;34&quot;/&gt;&lt;lineCharCount val=&quot;5&quot;/&gt;&lt;lineCharCount val=&quot;34&quot;/&gt;&lt;lineCharCount val=&quot;33&quot;/&gt;&lt;lineCharCount val=&quot;9&quot;/&gt;&lt;/TableIndex&gt;&lt;/ShapeTextInfo&gt;"/>
</p:tagLst>
</file>

<file path=ppt/tags/tag228.xml><?xml version="1.0" encoding="utf-8"?>
<p:tagLst xmlns:a="http://schemas.openxmlformats.org/drawingml/2006/main" xmlns:r="http://schemas.openxmlformats.org/officeDocument/2006/relationships" xmlns:p="http://schemas.openxmlformats.org/presentationml/2006/main">
  <p:tag name="HTML_SHAPEINFO" val="&lt;SlideThumbPath val=&quot;Slide102.PNG&quot;/&gt;"/>
  <p:tag name="ARTICULATE_SLIDE_THUMBNAIL_REFRESH" val="1"/>
  <p:tag name="PPSNARRATION" val="53,1524367155,S:\NSB\PHNU Working\NETO Team\Website Redesign\2022\WIC page\1.3 For Vendors\Vendor's Connection\2022RenewalTrainingforCurrentlyAuthorizedRetailWICProgramVendors_pptx\Media.ppcx"/>
</p:tagLst>
</file>

<file path=ppt/tags/tag2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1D4DD74-AFD5-43D2-A41A-F78A4EA6E041}_102.png&quot;/&gt;&lt;left val=&quot;124&quot;/&gt;&lt;top val=&quot;34&quot;/&gt;&lt;width val=&quot;608&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ARTICULATE_SLIDE_THUMBNAIL_REFRESH" val="1"/>
  <p:tag name="PPSNARRATION" val="8,1524367155,S:\NSB\PHNU Working\NETO Team\Website Redesign\2022\WIC page\1.3 For Vendors\Vendor's Connection\2022RenewalTrainingforCurrentlyAuthorizedRetailWICProgramVendors_pptx\Media.ppcx"/>
</p:tagLst>
</file>

<file path=ppt/tags/tag2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EA0B003-E280-4E80-8B30-879C09667E9E}_102.png&quot;/&gt;&lt;left val=&quot;91&quot;/&gt;&lt;top val=&quot;116&quot;/&gt;&lt;width val=&quot;780&quot;/&gt;&lt;height val=&quot;377&quot;/&gt;&lt;hasText val=&quot;1&quot;/&gt;&lt;/Image&gt;&lt;/ThreeDShapeInfo&gt;"/>
  <p:tag name="PRESENTER_SHAPETEXTINFO" val="&lt;ShapeTextInfo&gt;&lt;TableIndex row=&quot;-1&quot; col=&quot;-1&quot;&gt;&lt;linesCount val=&quot;9&quot;/&gt;&lt;lineCharCount val=&quot;51&quot;/&gt;&lt;lineCharCount val=&quot;56&quot;/&gt;&lt;lineCharCount val=&quot;53&quot;/&gt;&lt;lineCharCount val=&quot;55&quot;/&gt;&lt;lineCharCount val=&quot;61&quot;/&gt;&lt;lineCharCount val=&quot;24&quot;/&gt;&lt;lineCharCount val=&quot;51&quot;/&gt;&lt;lineCharCount val=&quot;57&quot;/&gt;&lt;lineCharCount val=&quot;3&quot;/&gt;&lt;/TableIndex&gt;&lt;/ShapeTextInfo&gt;"/>
</p:tagLst>
</file>

<file path=ppt/tags/tag231.xml><?xml version="1.0" encoding="utf-8"?>
<p:tagLst xmlns:a="http://schemas.openxmlformats.org/drawingml/2006/main" xmlns:r="http://schemas.openxmlformats.org/officeDocument/2006/relationships" xmlns:p="http://schemas.openxmlformats.org/presentationml/2006/main">
  <p:tag name="HTML_SHAPEINFO" val="&lt;SlideThumbPath val=&quot;Slide103.PNG&quot;/&gt;"/>
  <p:tag name="ARTICULATE_SLIDE_THUMBNAIL_REFRESH" val="1"/>
  <p:tag name="PPSNARRATION" val="54,1524367155,S:\NSB\PHNU Working\NETO Team\Website Redesign\2022\WIC page\1.3 For Vendors\Vendor's Connection\2022RenewalTrainingforCurrentlyAuthorizedRetailWICProgramVendors_pptx\Media.ppcx"/>
</p:tagLst>
</file>

<file path=ppt/tags/tag2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BEAC616-6109-4E5B-A908-4C01C9F6AAAD}_103.png&quot;/&gt;&lt;left val=&quot;136&quot;/&gt;&lt;top val=&quot;33&quot;/&gt;&lt;width val=&quot;531&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57154F5-C321-4450-A147-AF34BA787269}_103.png&quot;/&gt;&lt;left val=&quot;105&quot;/&gt;&lt;top val=&quot;108&quot;/&gt;&lt;width val=&quot;750&quot;/&gt;&lt;height val=&quot;373&quot;/&gt;&lt;hasText val=&quot;1&quot;/&gt;&lt;/Image&gt;&lt;/ThreeDShapeInfo&gt;"/>
  <p:tag name="PRESENTER_SHAPETEXTINFO" val="&lt;ShapeTextInfo&gt;&lt;TableIndex row=&quot;-1&quot; col=&quot;-1&quot;&gt;&lt;linesCount val=&quot;9&quot;/&gt;&lt;lineCharCount val=&quot;49&quot;/&gt;&lt;lineCharCount val=&quot;52&quot;/&gt;&lt;lineCharCount val=&quot;56&quot;/&gt;&lt;lineCharCount val=&quot;48&quot;/&gt;&lt;lineCharCount val=&quot;55&quot;/&gt;&lt;lineCharCount val=&quot;21&quot;/&gt;&lt;lineCharCount val=&quot;46&quot;/&gt;&lt;lineCharCount val=&quot;54&quot;/&gt;&lt;lineCharCount val=&quot;44&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HTML_SHAPEINFO" val="&lt;SlideThumbPath val=&quot;Slide104.PNG&quot;/&gt;"/>
  <p:tag name="ARTICULATE_SLIDE_THUMBNAIL_REFRESH" val="1"/>
  <p:tag name="PPSNARRATION" val="55,1524367155,S:\NSB\PHNU Working\NETO Team\Website Redesign\2022\WIC page\1.3 For Vendors\Vendor's Connection\2022RenewalTrainingforCurrentlyAuthorizedRetailWICProgramVendors_pptx\Media.ppcx"/>
</p:tagLst>
</file>

<file path=ppt/tags/tag2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B26C38-D493-4AD1-A46A-4988403997FE}_104.png&quot;/&gt;&lt;left val=&quot;124&quot;/&gt;&lt;top val=&quot;48&quot;/&gt;&lt;width val=&quot;546&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C2C4BD3-B41D-4BC2-8295-EF768FA6093C}_104.png&quot;/&gt;&lt;left val=&quot;66&quot;/&gt;&lt;top val=&quot;121&quot;/&gt;&lt;width val=&quot;849&quot;/&gt;&lt;height val=&quot;382&quot;/&gt;&lt;hasText val=&quot;1&quot;/&gt;&lt;/Image&gt;&lt;/ThreeDShapeInfo&gt;"/>
  <p:tag name="PRESENTER_SHAPETEXTINFO" val="&lt;ShapeTextInfo&gt;&lt;TableIndex row=&quot;-1&quot; col=&quot;-1&quot;&gt;&lt;linesCount val=&quot;13&quot;/&gt;&lt;lineCharCount val=&quot;27&quot;/&gt;&lt;lineCharCount val=&quot;59&quot;/&gt;&lt;lineCharCount val=&quot;59&quot;/&gt;&lt;lineCharCount val=&quot;68&quot;/&gt;&lt;lineCharCount val=&quot;66&quot;/&gt;&lt;lineCharCount val=&quot;16&quot;/&gt;&lt;lineCharCount val=&quot;58&quot;/&gt;&lt;lineCharCount val=&quot;58&quot;/&gt;&lt;lineCharCount val=&quot;51&quot;/&gt;&lt;lineCharCount val=&quot;8&quot;/&gt;&lt;lineCharCount val=&quot;55&quot;/&gt;&lt;lineCharCount val=&quot;67&quot;/&gt;&lt;lineCharCount val=&quot;2&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HTML_SHAPEINFO" val="&lt;SlideThumbPath val=&quot;Slide105.PNG&quot;/&gt;"/>
  <p:tag name="ARTICULATE_SLIDE_THUMBNAIL_REFRESH" val="1"/>
  <p:tag name="PPSNARRATION" val="56,1524367155,S:\NSB\PHNU Working\NETO Team\Website Redesign\2022\WIC page\1.3 For Vendors\Vendor's Connection\2022RenewalTrainingforCurrentlyAuthorizedRetailWICProgramVendors_pptx\Media.ppcx"/>
</p:tagLst>
</file>

<file path=ppt/tags/tag2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F974154-18D0-4A52-BFE4-A0DAF6342EAD}_105.png&quot;/&gt;&lt;left val=&quot;100&quot;/&gt;&lt;top val=&quot;31&quot;/&gt;&lt;width val=&quot;806&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78D555B-A8DE-4DA9-B9A1-3072F6C8B4B4}_7.png&quot;/&gt;&lt;left val=&quot;83&quot;/&gt;&lt;top val=&quot;0&quot;/&gt;&lt;width val=&quot;792&quot;/&gt;&lt;height val=&quot;108&quot;/&gt;&lt;hasText val=&quot;1&quot;/&gt;&lt;/Image&gt;&lt;/ThreeDShapeInfo&gt;"/>
  <p:tag name="PRESENTER_SHAPETEXTINFO" val="&lt;ShapeTextInfo&gt;&lt;TableIndex row=&quot;-1&quot; col=&quot;-1&quot;&gt;&lt;linesCount val=&quot;1&quot;/&gt;&lt;lineCharCount val=&quot;20&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EB98566-FD2C-4B87-8091-90A95F69D374}_105.png&quot;/&gt;&lt;left val=&quot;96&quot;/&gt;&lt;top val=&quot;115&quot;/&gt;&lt;width val=&quot;489&quot;/&gt;&lt;height val=&quot;394&quot;/&gt;&lt;hasText val=&quot;1&quot;/&gt;&lt;/Image&gt;&lt;/ThreeDShapeInfo&gt;"/>
  <p:tag name="PRESENTER_SHAPETEXTINFO" val="&lt;ShapeTextInfo&gt;&lt;TableIndex row=&quot;-1&quot; col=&quot;-1&quot;&gt;&lt;linesCount val=&quot;9&quot;/&gt;&lt;lineCharCount val=&quot;32&quot;/&gt;&lt;lineCharCount val=&quot;28&quot;/&gt;&lt;lineCharCount val=&quot;24&quot;/&gt;&lt;lineCharCount val=&quot;32&quot;/&gt;&lt;lineCharCount val=&quot;32&quot;/&gt;&lt;lineCharCount val=&quot;26&quot;/&gt;&lt;lineCharCount val=&quot;35&quot;/&gt;&lt;lineCharCount val=&quot;31&quot;/&gt;&lt;lineCharCount val=&quot;29&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21E14B-392D-4421-978B-E228D0EACEE0}&quot;/&gt;&lt;isInvalidForFieldText val=&quot;0&quot;/&gt;&lt;Image&gt;&lt;filename val=&quot;C:\Users\jmmartin1\AppData\Local\Temp\PR\data\asimages\{9F21E14B-392D-4421-978B-E228D0EACEE0}_105.png&quot;/&gt;&lt;left val=&quot;604&quot;/&gt;&lt;top val=&quot;124&quot;/&gt;&lt;width val=&quot;289&quot;/&gt;&lt;height val=&quot;365&quot;/&gt;&lt;hasText val=&quot;1&quot;/&gt;&lt;/Image&gt;&lt;/ThreeDShapeInfo&gt;"/>
</p:tagLst>
</file>

<file path=ppt/tags/tag242.xml><?xml version="1.0" encoding="utf-8"?>
<p:tagLst xmlns:a="http://schemas.openxmlformats.org/drawingml/2006/main" xmlns:r="http://schemas.openxmlformats.org/officeDocument/2006/relationships" xmlns:p="http://schemas.openxmlformats.org/presentationml/2006/main">
  <p:tag name="HTML_SHAPEINFO" val="&lt;SlideThumbPath val=&quot;Slide106.PNG&quot;/&gt;"/>
  <p:tag name="ARTICULATE_SLIDE_THUMBNAIL_REFRESH" val="1"/>
  <p:tag name="PPSNARRATION" val="57,1524367155,S:\NSB\PHNU Working\NETO Team\Website Redesign\2022\WIC page\1.3 For Vendors\Vendor's Connection\2022RenewalTrainingforCurrentlyAuthorizedRetailWICProgramVendors_pptx\Media.ppcx"/>
</p:tagLst>
</file>

<file path=ppt/tags/tag2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FFF783-3967-4AED-86CE-AB84CB16DAA0}_106.png&quot;/&gt;&lt;left val=&quot;130&quot;/&gt;&lt;top val=&quot;43&quot;/&gt;&lt;width val=&quot;463&quot;/&gt;&lt;height val=&quot;93&quot;/&gt;&lt;hasText val=&quot;1&quot;/&gt;&lt;/Image&gt;&lt;/ThreeDShapeInfo&gt;"/>
  <p:tag name="PRESENTER_SHAPETEXTINFO" val="&lt;ShapeTextInfo&gt;&lt;TableIndex row=&quot;-1&quot; col=&quot;-1&quot;&gt;&lt;linesCount val=&quot;1&quot;/&gt;&lt;lineCharCount val=&quot;16&quot;/&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94320A0-8F9B-41F3-9876-E51A8B185628}_106.png&quot;/&gt;&lt;left val=&quot;57&quot;/&gt;&lt;top val=&quot;134&quot;/&gt;&lt;width val=&quot;641&quot;/&gt;&lt;height val=&quot;345&quot;/&gt;&lt;hasText val=&quot;1&quot;/&gt;&lt;/Image&gt;&lt;/ThreeDShapeInfo&gt;"/>
  <p:tag name="PRESENTER_SHAPETEXTINFO" val="&lt;ShapeTextInfo&gt;&lt;TableIndex row=&quot;-1&quot; col=&quot;-1&quot;&gt;&lt;linesCount val=&quot;10&quot;/&gt;&lt;lineCharCount val=&quot;36&quot;/&gt;&lt;lineCharCount val=&quot;31&quot;/&gt;&lt;lineCharCount val=&quot;35&quot;/&gt;&lt;lineCharCount val=&quot;42&quot;/&gt;&lt;lineCharCount val=&quot;8&quot;/&gt;&lt;lineCharCount val=&quot;40&quot;/&gt;&lt;lineCharCount val=&quot;41&quot;/&gt;&lt;lineCharCount val=&quot;20&quot;/&gt;&lt;lineCharCount val=&quot;1&quot;/&gt;&lt;lineCharCount val=&quot;1&quot;/&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HTML_SHAPEINFO" val="&lt;SlideThumbPath val=&quot;Slide107.PNG&quot;/&gt;"/>
  <p:tag name="ARTICULATE_SLIDE_THUMBNAIL_REFRESH" val="1"/>
  <p:tag name="PPSNARRATION" val="58,1524367155,S:\NSB\PHNU Working\NETO Team\Website Redesign\2022\WIC page\1.3 For Vendors\Vendor's Connection\2022RenewalTrainingforCurrentlyAuthorizedRetailWICProgramVendors_pptx\Media.ppcx"/>
</p:tagLst>
</file>

<file path=ppt/tags/tag2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D5DDCF8-1610-423B-ACB6-3BF9CCC37AEA}_107.png&quot;/&gt;&lt;left val=&quot;90&quot;/&gt;&lt;top val=&quot;35&quot;/&gt;&lt;width val=&quot;794&quot;/&gt;&lt;height val=&quot;93&quot;/&gt;&lt;hasText val=&quot;1&quot;/&gt;&lt;/Image&gt;&lt;/ThreeDShapeInfo&gt;"/>
  <p:tag name="PRESENTER_SHAPETEXTINFO" val="&lt;ShapeTextInfo&gt;&lt;TableIndex row=&quot;-1&quot; col=&quot;-1&quot;&gt;&lt;linesCount val=&quot;1&quot;/&gt;&lt;lineCharCount val=&quot;34&quot;/&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B98516-1899-4C69-9398-3148D2ADE299}_107.png&quot;/&gt;&lt;left val=&quot;96&quot;/&gt;&lt;top val=&quot;117&quot;/&gt;&lt;width val=&quot;798&quot;/&gt;&lt;height val=&quot;390&quot;/&gt;&lt;hasText val=&quot;1&quot;/&gt;&lt;/Image&gt;&lt;/ThreeDShapeInfo&gt;"/>
  <p:tag name="PRESENTER_SHAPETEXTINFO" val="&lt;ShapeTextInfo&gt;&lt;TableIndex row=&quot;-1&quot; col=&quot;-1&quot;&gt;&lt;linesCount val=&quot;11&quot;/&gt;&lt;lineCharCount val=&quot;56&quot;/&gt;&lt;lineCharCount val=&quot;19&quot;/&gt;&lt;lineCharCount val=&quot;61&quot;/&gt;&lt;lineCharCount val=&quot;53&quot;/&gt;&lt;lineCharCount val=&quot;11&quot;/&gt;&lt;lineCharCount val=&quot;68&quot;/&gt;&lt;lineCharCount val=&quot;34&quot;/&gt;&lt;lineCharCount val=&quot;65&quot;/&gt;&lt;lineCharCount val=&quot;66&quot;/&gt;&lt;lineCharCount val=&quot;60&quot;/&gt;&lt;lineCharCount val=&quot;60&quot;/&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HTML_SHAPEINFO" val="&lt;SlideThumbPath val=&quot;Slide108.PNG&quot;/&gt;"/>
  <p:tag name="ARTICULATE_SLIDE_THUMBNAIL_REFRESH" val="1"/>
  <p:tag name="PPSNARRATION" val="59,1524367155,S:\NSB\PHNU Working\NETO Team\Website Redesign\2022\WIC page\1.3 For Vendors\Vendor's Connection\2022RenewalTrainingforCurrentlyAuthorizedRetailWICProgramVendors_pptx\Media.ppcx"/>
</p:tagLst>
</file>

<file path=ppt/tags/tag2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106296D-CA3F-45E1-99DB-62F1BC8CF2F7}_108.png&quot;/&gt;&lt;left val=&quot;34&quot;/&gt;&lt;top val=&quot;42&quot;/&gt;&lt;width val=&quot;874&quot;/&gt;&lt;height val=&quot;93&quot;/&gt;&lt;hasText val=&quot;1&quot;/&gt;&lt;/Image&gt;&lt;/ThreeDShapeInfo&gt;"/>
  <p:tag name="PRESENTER_SHAPETEXTINFO" val="&lt;ShapeTextInfo&gt;&lt;TableIndex row=&quot;-1&quot; col=&quot;-1&quot;&gt;&lt;linesCount val=&quot;1&quot;/&gt;&lt;lineCharCount val=&quot;4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860085-0A6D-48C9-A522-658F34A25BEA}_7.png&quot;/&gt;&lt;left val=&quot;40&quot;/&gt;&lt;top val=&quot;76&quot;/&gt;&lt;width val=&quot;878&quot;/&gt;&lt;height val=&quot;453&quot;/&gt;&lt;hasText val=&quot;1&quot;/&gt;&lt;/Image&gt;&lt;/ThreeDShapeInfo&gt;"/>
  <p:tag name="PRESENTER_SHAPETEXTINFO" val="&lt;ShapeTextInfo&gt;&lt;TableIndex row=&quot;1&quot; col=&quot;1&quot;&gt;&lt;linesCount val=&quot;1&quot;/&gt;&lt;lineCharCount val=&quot;18&quot;/&gt;&lt;/TableIndex&gt;&lt;TableIndex row=&quot;1&quot; col=&quot;2&quot;&gt;&lt;linesCount val=&quot;1&quot;/&gt;&lt;lineCharCount val=&quot;18&quot;/&gt;&lt;/TableIndex&gt;&lt;TableIndex row=&quot;1&quot; col=&quot;3&quot;&gt;&lt;linesCount val=&quot;1&quot;/&gt;&lt;lineCharCount val=&quot;18&quot;/&gt;&lt;/TableIndex&gt;&lt;TableIndex row=&quot;1&quot; col=&quot;4&quot;&gt;&lt;linesCount val=&quot;1&quot;/&gt;&lt;lineCharCount val=&quot;18&quot;/&gt;&lt;/TableIndex&gt;&lt;TableIndex row=&quot;2&quot; col=&quot;1&quot;&gt;&lt;linesCount val=&quot;1&quot;/&gt;&lt;lineCharCount val=&quot;1&quot;/&gt;&lt;/TableIndex&gt;&lt;TableIndex row=&quot;2&quot; col=&quot;2&quot;&gt;&lt;linesCount val=&quot;1&quot;/&gt;&lt;lineCharCount val=&quot;10&quot;/&gt;&lt;/TableIndex&gt;&lt;TableIndex row=&quot;2&quot; col=&quot;3&quot;&gt;&lt;linesCount val=&quot;1&quot;/&gt;&lt;lineCharCount val=&quot;8&quot;/&gt;&lt;/TableIndex&gt;&lt;TableIndex row=&quot;2&quot; col=&quot;4&quot;&gt;&lt;linesCount val=&quot;1&quot;/&gt;&lt;lineCharCount val=&quot;11&quot;/&gt;&lt;/TableIndex&gt;&lt;TableIndex row=&quot;3&quot; col=&quot;1&quot;&gt;&lt;linesCount val=&quot;1&quot;/&gt;&lt;lineCharCount val=&quot;1&quot;/&gt;&lt;/TableIndex&gt;&lt;TableIndex row=&quot;3&quot; col=&quot;2&quot;&gt;&lt;linesCount val=&quot;1&quot;/&gt;&lt;lineCharCount val=&quot;8&quot;/&gt;&lt;/TableIndex&gt;&lt;TableIndex row=&quot;3&quot; col=&quot;3&quot;&gt;&lt;linesCount val=&quot;1&quot;/&gt;&lt;lineCharCount val=&quot;9&quot;/&gt;&lt;/TableIndex&gt;&lt;TableIndex row=&quot;3&quot; col=&quot;4&quot;&gt;&lt;linesCount val=&quot;1&quot;/&gt;&lt;lineCharCount val=&quot;60&quot;/&gt;&lt;/TableIndex&gt;&lt;TableIndex row=&quot;4&quot; col=&quot;1&quot;&gt;&lt;linesCount val=&quot;1&quot;/&gt;&lt;lineCharCount val=&quot;1&quot;/&gt;&lt;/TableIndex&gt;&lt;TableIndex row=&quot;4&quot; col=&quot;2&quot;&gt;&lt;linesCount val=&quot;2&quot;/&gt;&lt;lineCharCount val=&quot;12&quot;/&gt;&lt;lineCharCount val=&quot;5&quot;/&gt;&lt;/TableIndex&gt;&lt;TableIndex row=&quot;4&quot; col=&quot;3&quot;&gt;&lt;linesCount val=&quot;1&quot;/&gt;&lt;lineCharCount val=&quot;9&quot;/&gt;&lt;/TableIndex&gt;&lt;TableIndex row=&quot;4&quot; col=&quot;4&quot;&gt;&lt;linesCount val=&quot;1&quot;/&gt;&lt;lineCharCount val=&quot;51&quot;/&gt;&lt;/TableIndex&gt;&lt;TableIndex row=&quot;5&quot; col=&quot;1&quot;&gt;&lt;linesCount val=&quot;1&quot;/&gt;&lt;lineCharCount val=&quot;1&quot;/&gt;&lt;/TableIndex&gt;&lt;TableIndex row=&quot;5&quot; col=&quot;2&quot;&gt;&lt;linesCount val=&quot;6&quot;/&gt;&lt;lineCharCount val=&quot;5&quot;/&gt;&lt;lineCharCount val=&quot;13&quot;/&gt;&lt;lineCharCount val=&quot;2&quot;/&gt;&lt;lineCharCount val=&quot;6&quot;/&gt;&lt;lineCharCount val=&quot;2&quot;/&gt;&lt;lineCharCount val=&quot;10&quot;/&gt;&lt;/TableIndex&gt;&lt;TableIndex row=&quot;5&quot; col=&quot;3&quot;&gt;&lt;linesCount val=&quot;1&quot;/&gt;&lt;lineCharCount val=&quot;9&quot;/&gt;&lt;/TableIndex&gt;&lt;TableIndex row=&quot;5&quot; col=&quot;4&quot;&gt;&lt;linesCount val=&quot;5&quot;/&gt;&lt;lineCharCount val=&quot;81&quot;/&gt;&lt;lineCharCount val=&quot;42&quot;/&gt;&lt;lineCharCount val=&quot;2&quot;/&gt;&lt;lineCharCount val=&quot;2&quot;/&gt;&lt;lineCharCount val=&quot;66&quot;/&gt;&lt;/TableIndex&gt;&lt;TableIndex row=&quot;6&quot; col=&quot;1&quot;&gt;&lt;linesCount val=&quot;1&quot;/&gt;&lt;lineCharCount val=&quot;1&quot;/&gt;&lt;/TableIndex&gt;&lt;TableIndex row=&quot;6&quot; col=&quot;2&quot;&gt;&lt;linesCount val=&quot;2&quot;/&gt;&lt;lineCharCount val=&quot;12&quot;/&gt;&lt;lineCharCount val=&quot;7&quot;/&gt;&lt;/TableIndex&gt;&lt;TableIndex row=&quot;6&quot; col=&quot;3&quot;&gt;&lt;linesCount val=&quot;1&quot;/&gt;&lt;lineCharCount val=&quot;5&quot;/&gt;&lt;/TableIndex&gt;&lt;TableIndex row=&quot;6&quot; col=&quot;4&quot;&gt;&lt;linesCount val=&quot;1&quot;/&gt;&lt;lineCharCount val=&quot;74&quot;/&gt;&lt;/TableIndex&gt;&lt;TableIndex row=&quot;7&quot; col=&quot;1&quot;&gt;&lt;linesCount val=&quot;1&quot;/&gt;&lt;lineCharCount val=&quot;1&quot;/&gt;&lt;/TableIndex&gt;&lt;TableIndex row=&quot;7&quot; col=&quot;2&quot;&gt;&lt;linesCount val=&quot;2&quot;/&gt;&lt;lineCharCount val=&quot;12&quot;/&gt;&lt;lineCharCount val=&quot;7&quot;/&gt;&lt;/TableIndex&gt;&lt;TableIndex row=&quot;7&quot; col=&quot;3&quot;&gt;&lt;linesCount val=&quot;1&quot;/&gt;&lt;lineCharCount val=&quot;9&quot;/&gt;&lt;/TableIndex&gt;&lt;TableIndex row=&quot;7&quot; col=&quot;4&quot;&gt;&lt;linesCount val=&quot;1&quot;/&gt;&lt;lineCharCount val=&quot;74&quot;/&gt;&lt;/TableIndex&gt;&lt;TableIndex row=&quot;8&quot; col=&quot;1&quot;&gt;&lt;linesCount val=&quot;1&quot;/&gt;&lt;lineCharCount val=&quot;2&quot;/&gt;&lt;/TableIndex&gt;&lt;TableIndex row=&quot;8&quot; col=&quot;2&quot;&gt;&lt;linesCount val=&quot;2&quot;/&gt;&lt;lineCharCount val=&quot;9&quot;/&gt;&lt;lineCharCount val=&quot;13&quot;/&gt;&lt;/TableIndex&gt;&lt;TableIndex row=&quot;8&quot; col=&quot;3&quot;&gt;&lt;linesCount val=&quot;1&quot;/&gt;&lt;lineCharCount val=&quot;5&quot;/&gt;&lt;/TableIndex&gt;&lt;TableIndex row=&quot;8&quot; col=&quot;4&quot;&gt;&lt;linesCount val=&quot;2&quot;/&gt;&lt;lineCharCount val=&quot;77&quot;/&gt;&lt;lineCharCount val=&quot;28&quot;/&gt;&lt;/TableIndex&gt;&lt;TableIndex row=&quot;9&quot; col=&quot;1&quot;&gt;&lt;linesCount val=&quot;1&quot;/&gt;&lt;lineCharCount val=&quot;2&quot;/&gt;&lt;/TableIndex&gt;&lt;TableIndex row=&quot;9&quot; col=&quot;2&quot;&gt;&lt;linesCount val=&quot;2&quot;/&gt;&lt;lineCharCount val=&quot;9&quot;/&gt;&lt;lineCharCount val=&quot;13&quot;/&gt;&lt;/TableIndex&gt;&lt;TableIndex row=&quot;9&quot; col=&quot;3&quot;&gt;&lt;linesCount val=&quot;1&quot;/&gt;&lt;lineCharCount val=&quot;9&quot;/&gt;&lt;/TableIndex&gt;&lt;TableIndex row=&quot;9&quot; col=&quot;4&quot;&gt;&lt;linesCount val=&quot;2&quot;/&gt;&lt;lineCharCount val=&quot;77&quot;/&gt;&lt;lineCharCount val=&quot;28&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E2A82CA-02F7-49A0-BE85-8A0FCA66DF8A}_108.png&quot;/&gt;&lt;left val=&quot;88&quot;/&gt;&lt;top val=&quot;131&quot;/&gt;&lt;width val=&quot;820&quot;/&gt;&lt;height val=&quot;363&quot;/&gt;&lt;hasText val=&quot;1&quot;/&gt;&lt;/Image&gt;&lt;/ThreeDShapeInfo&gt;"/>
  <p:tag name="PRESENTER_SHAPETEXTINFO" val="&lt;ShapeTextInfo&gt;&lt;TableIndex row=&quot;-1&quot; col=&quot;-1&quot;&gt;&lt;linesCount val=&quot;8&quot;/&gt;&lt;lineCharCount val=&quot;49&quot;/&gt;&lt;lineCharCount val=&quot;51&quot;/&gt;&lt;lineCharCount val=&quot;41&quot;/&gt;&lt;lineCharCount val=&quot;51&quot;/&gt;&lt;lineCharCount val=&quot;48&quot;/&gt;&lt;lineCharCount val=&quot;23&quot;/&gt;&lt;lineCharCount val=&quot;48&quot;/&gt;&lt;lineCharCount val=&quot;27&quot;/&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HTML_SHAPEINFO" val="&lt;SlideThumbPath val=&quot;Slide109.PNG&quot;/&gt;"/>
  <p:tag name="ARTICULATE_SLIDE_THUMBNAIL_REFRESH" val="1"/>
  <p:tag name="PPSNARRATION" val="60,1524367155,S:\NSB\PHNU Working\NETO Team\Website Redesign\2022\WIC page\1.3 For Vendors\Vendor's Connection\2022RenewalTrainingforCurrentlyAuthorizedRetailWICProgramVendors_pptx\Media.ppcx"/>
</p:tagLst>
</file>

<file path=ppt/tags/tag2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F1555BA-42A5-45F6-A4E0-0D16699816D2}_109.png&quot;/&gt;&lt;left val=&quot;118&quot;/&gt;&lt;top val=&quot;30&quot;/&gt;&lt;width val=&quot;546&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84D72E-F7A8-4A6C-AFB9-465DA86BB6A3}_109.png&quot;/&gt;&lt;left val=&quot;94&quot;/&gt;&lt;top val=&quot;125&quot;/&gt;&lt;width val=&quot;781&quot;/&gt;&lt;height val=&quot;366&quot;/&gt;&lt;hasText val=&quot;1&quot;/&gt;&lt;/Image&gt;&lt;/ThreeDShapeInfo&gt;"/>
  <p:tag name="PRESENTER_SHAPETEXTINFO" val="&lt;ShapeTextInfo&gt;&lt;TableIndex row=&quot;-1&quot; col=&quot;-1&quot;&gt;&lt;linesCount val=&quot;7&quot;/&gt;&lt;lineCharCount val=&quot;44&quot;/&gt;&lt;lineCharCount val=&quot;48&quot;/&gt;&lt;lineCharCount val=&quot;38&quot;/&gt;&lt;lineCharCount val=&quot;46&quot;/&gt;&lt;lineCharCount val=&quot;44&quot;/&gt;&lt;lineCharCount val=&quot;47&quot;/&gt;&lt;lineCharCount val=&quot;41&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HTML_SHAPEINFO" val="&lt;SlideThumbPath val=&quot;Slide110.PNG&quot;/&gt;"/>
  <p:tag name="ARTICULATE_SLIDE_THUMBNAIL_REFRESH" val="1"/>
  <p:tag name="PPSNARRATION" val="61,1524367155,S:\NSB\PHNU Working\NETO Team\Website Redesign\2022\WIC page\1.3 For Vendors\Vendor's Connection\2022RenewalTrainingforCurrentlyAuthorizedRetailWICProgramVendors_pptx\Media.ppcx"/>
</p:tagLst>
</file>

<file path=ppt/tags/tag2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CB4998-B38A-4D8D-B824-59D02350D350}_110.png&quot;/&gt;&lt;left val=&quot;118&quot;/&gt;&lt;top val=&quot;31&quot;/&gt;&lt;width val=&quot;788&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ED10C71-CE29-4FEA-914C-FD619FB57157}_110.png&quot;/&gt;&lt;left val=&quot;90&quot;/&gt;&lt;top val=&quot;118&quot;/&gt;&lt;width val=&quot;816&quot;/&gt;&lt;height val=&quot;385&quot;/&gt;&lt;hasText val=&quot;1&quot;/&gt;&lt;/Image&gt;&lt;/ThreeDShapeInfo&gt;"/>
  <p:tag name="PRESENTER_SHAPETEXTINFO" val="&lt;ShapeTextInfo&gt;&lt;TableIndex row=&quot;-1&quot; col=&quot;-1&quot;&gt;&lt;linesCount val=&quot;10&quot;/&gt;&lt;lineCharCount val=&quot;59&quot;/&gt;&lt;lineCharCount val=&quot;58&quot;/&gt;&lt;lineCharCount val=&quot;52&quot;/&gt;&lt;lineCharCount val=&quot;49&quot;/&gt;&lt;lineCharCount val=&quot;17&quot;/&gt;&lt;lineCharCount val=&quot;54&quot;/&gt;&lt;lineCharCount val=&quot;58&quot;/&gt;&lt;lineCharCount val=&quot;60&quot;/&gt;&lt;lineCharCount val=&quot;53&quot;/&gt;&lt;lineCharCount val=&quot;31&quot;/&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HTML_SHAPEINFO" val="&lt;SlideThumbPath val=&quot;Slide111.PNG&quot;/&gt;"/>
  <p:tag name="ARTICULATE_SLIDE_THUMBNAIL_REFRESH" val="1"/>
  <p:tag name="PPSNARRATION" val="62,1524367155,S:\NSB\PHNU Working\NETO Team\Website Redesign\2022\WIC page\1.3 For Vendors\Vendor's Connection\2022RenewalTrainingforCurrentlyAuthorizedRetailWICProgramVendors_pptx\Media.ppcx"/>
</p:tagLst>
</file>

<file path=ppt/tags/tag2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88D94C-7CFA-4BC7-87D9-0DDCAEC911E2}_111.png&quot;/&gt;&lt;left val=&quot;130&quot;/&gt;&lt;top val=&quot;37&quot;/&gt;&lt;width val=&quot;497&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422E47-E57A-4CBB-8C3E-23D7BA12D4D1}_111.png&quot;/&gt;&lt;left val=&quot;123&quot;/&gt;&lt;top val=&quot;137&quot;/&gt;&lt;width val=&quot;508&quot;/&gt;&lt;height val=&quot;351&quot;/&gt;&lt;hasText val=&quot;1&quot;/&gt;&lt;/Image&gt;&lt;/ThreeDShapeInfo&gt;"/>
  <p:tag name="PRESENTER_SHAPETEXTINFO" val="&lt;ShapeTextInfo&gt;&lt;TableIndex row=&quot;-1&quot; col=&quot;-1&quot;&gt;&lt;linesCount val=&quot;6&quot;/&gt;&lt;lineCharCount val=&quot;23&quot;/&gt;&lt;lineCharCount val=&quot;10&quot;/&gt;&lt;lineCharCount val=&quot;29&quot;/&gt;&lt;lineCharCount val=&quot;29&quot;/&gt;&lt;lineCharCount val=&quot;15&quot;/&gt;&lt;lineCharCount val=&quot;2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HTML_SHAPEINFO" val="&lt;SlideThumbPath val=&quot;Slide111.PNG&quot;/&gt;"/>
  <p:tag name="ARTICULATE_SLIDE_THUMBNAIL_REFRESH" val="1"/>
  <p:tag name="PPSNARRATION" val="63,1524367155,S:\NSB\PHNU Working\NETO Team\Website Redesign\2022\WIC page\1.3 For Vendors\Vendor's Connection\2022RenewalTrainingforCurrentlyAuthorizedRetailWICProgramVendors_pptx\Media.ppcx"/>
</p:tagLst>
</file>

<file path=ppt/tags/tag2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88D94C-7CFA-4BC7-87D9-0DDCAEC911E2}_111.png&quot;/&gt;&lt;left val=&quot;130&quot;/&gt;&lt;top val=&quot;37&quot;/&gt;&lt;width val=&quot;497&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422E47-E57A-4CBB-8C3E-23D7BA12D4D1}_111.png&quot;/&gt;&lt;left val=&quot;123&quot;/&gt;&lt;top val=&quot;137&quot;/&gt;&lt;width val=&quot;508&quot;/&gt;&lt;height val=&quot;351&quot;/&gt;&lt;hasText val=&quot;1&quot;/&gt;&lt;/Image&gt;&lt;/ThreeDShapeInfo&gt;"/>
  <p:tag name="PRESENTER_SHAPETEXTINFO" val="&lt;ShapeTextInfo&gt;&lt;TableIndex row=&quot;-1&quot; col=&quot;-1&quot;&gt;&lt;linesCount val=&quot;6&quot;/&gt;&lt;lineCharCount val=&quot;23&quot;/&gt;&lt;lineCharCount val=&quot;10&quot;/&gt;&lt;lineCharCount val=&quot;29&quot;/&gt;&lt;lineCharCount val=&quot;29&quot;/&gt;&lt;lineCharCount val=&quot;15&quot;/&gt;&lt;lineCharCount val=&quot;26&quot;/&gt;&lt;/TableIndex&gt;&lt;/ShapeTextInfo&gt;"/>
</p:tagLst>
</file>

<file path=ppt/tags/tag263.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 name="PPSNARRATION" val="64,1524367155,S:\NSB\PHNU Working\NETO Team\Website Redesign\2022\WIC page\1.3 For Vendors\Vendor's Connection\2022RenewalTrainingforCurrentlyAuthorizedRetailWICProgramVendors_pptx\Media.ppcx"/>
</p:tagLst>
</file>

<file path=ppt/tags/tag2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7B407B9-686F-468D-B217-2F3AAA5D6CEB}_112.png&quot;/&gt;&lt;left val=&quot;130&quot;/&gt;&lt;top val=&quot;35&quot;/&gt;&lt;width val=&quot;593&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6110DF-C72B-4DE9-B6B9-974F4C66DB61}_112.png&quot;/&gt;&lt;left val=&quot;99&quot;/&gt;&lt;top val=&quot;117&quot;/&gt;&lt;width val=&quot;795&quot;/&gt;&lt;height val=&quot;387&quot;/&gt;&lt;hasText val=&quot;1&quot;/&gt;&lt;/Image&gt;&lt;/ThreeDShapeInfo&gt;"/>
  <p:tag name="PRESENTER_SHAPETEXTINFO" val="&lt;ShapeTextInfo&gt;&lt;TableIndex row=&quot;-1&quot; col=&quot;-1&quot;&gt;&lt;linesCount val=&quot;10&quot;/&gt;&lt;lineCharCount val=&quot;10&quot;/&gt;&lt;lineCharCount val=&quot;54&quot;/&gt;&lt;lineCharCount val=&quot;26&quot;/&gt;&lt;lineCharCount val=&quot;46&quot;/&gt;&lt;lineCharCount val=&quot;49&quot;/&gt;&lt;lineCharCount val=&quot;60&quot;/&gt;&lt;lineCharCount val=&quot;53&quot;/&gt;&lt;lineCharCount val=&quot;47&quot;/&gt;&lt;lineCharCount val=&quot;48&quot;/&gt;&lt;lineCharCount val=&quot;1&quot;/&gt;&lt;/TableIndex&gt;&lt;/ShapeTextInfo&gt;"/>
</p:tagLst>
</file>

<file path=ppt/tags/tag266.xml><?xml version="1.0" encoding="utf-8"?>
<p:tagLst xmlns:a="http://schemas.openxmlformats.org/drawingml/2006/main" xmlns:r="http://schemas.openxmlformats.org/officeDocument/2006/relationships" xmlns:p="http://schemas.openxmlformats.org/presentationml/2006/main">
  <p:tag name="HTML_SHAPEINFO" val="&lt;SlideThumbPath val=&quot;Slide113.PNG&quot;/&gt;"/>
  <p:tag name="ARTICULATE_SLIDE_THUMBNAIL_REFRESH" val="1"/>
  <p:tag name="PPSNARRATION" val="65,1524367155,S:\NSB\PHNU Working\NETO Team\Website Redesign\2022\WIC page\1.3 For Vendors\Vendor's Connection\2022RenewalTrainingforCurrentlyAuthorizedRetailWICProgramVendors_pptx\Media.ppcx"/>
</p:tagLst>
</file>

<file path=ppt/tags/tag2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965F263-696B-43E2-B23E-F5A2082C90EF}_113.png&quot;/&gt;&lt;left val=&quot;112&quot;/&gt;&lt;top val=&quot;30&quot;/&gt;&lt;width val=&quot;572&quot;/&gt;&lt;height val=&quot;93&quot;/&gt;&lt;hasText val=&quot;1&quot;/&gt;&lt;/Image&gt;&lt;/ThreeDShapeInfo&gt;"/>
  <p:tag name="PRESENTER_SHAPETEXTINFO" val="&lt;ShapeTextInfo&gt;&lt;TableIndex row=&quot;-1&quot; col=&quot;-1&quot;&gt;&lt;linesCount val=&quot;1&quot;/&gt;&lt;lineCharCount val=&quot;20&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3A5A0C-C9E4-486A-8D3B-EFE06D7DA835}_113.png&quot;/&gt;&lt;left val=&quot;86&quot;/&gt;&lt;top val=&quot;105&quot;/&gt;&lt;width val=&quot;831&quot;/&gt;&lt;height val=&quot;416&quot;/&gt;&lt;hasText val=&quot;1&quot;/&gt;&lt;/Image&gt;&lt;/ThreeDShapeInfo&gt;"/>
  <p:tag name="PRESENTER_SHAPETEXTINFO" val="&lt;ShapeTextInfo&gt;&lt;TableIndex row=&quot;-1&quot; col=&quot;-1&quot;&gt;&lt;linesCount val=&quot;12&quot;/&gt;&lt;lineCharCount val=&quot;67&quot;/&gt;&lt;lineCharCount val=&quot;65&quot;/&gt;&lt;lineCharCount val=&quot;67&quot;/&gt;&lt;lineCharCount val=&quot;35&quot;/&gt;&lt;lineCharCount val=&quot;66&quot;/&gt;&lt;lineCharCount val=&quot;65&quot;/&gt;&lt;lineCharCount val=&quot;63&quot;/&gt;&lt;lineCharCount val=&quot;65&quot;/&gt;&lt;lineCharCount val=&quot;10&quot;/&gt;&lt;lineCharCount val=&quot;68&quot;/&gt;&lt;lineCharCount val=&quot;16&quot;/&gt;&lt;lineCharCount val=&quot;69&quot;/&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HTML_SHAPEINFO" val="&lt;SlideThumbPath val=&quot;Slide114.PNG&quot;/&gt;"/>
  <p:tag name="ARTICULATE_SLIDE_THUMBNAIL_REFRESH" val="1"/>
  <p:tag name="PPSNARRATION" val="66,1524367155,S:\NSB\PHNU Working\NETO Team\Website Redesign\2022\WIC page\1.3 For Vendors\Vendor's Connection\2022RenewalTrainingforCurrentlyAuthorizedRetailWICProgramVendors_pptx\Media.ppcx"/>
</p:tagLst>
</file>

<file path=ppt/tags/tag27.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 name="ARTICULATE_SLIDE_THUMBNAIL_REFRESH" val="1"/>
  <p:tag name="PPSNARRATION" val="9,1524367155,S:\NSB\PHNU Working\NETO Team\Website Redesign\2022\WIC page\1.3 For Vendors\Vendor's Connection\2022RenewalTrainingforCurrentlyAuthorizedRetailWICProgramVendors_pptx\Media.ppcx"/>
</p:tagLst>
</file>

<file path=ppt/tags/tag2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993DA3-712F-4B31-90B4-A22792B5EFDC}_114.png&quot;/&gt;&lt;left val=&quot;118&quot;/&gt;&lt;top val=&quot;35&quot;/&gt;&lt;width val=&quot;436&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BAF744E-36C4-4D68-A57E-BAE2655A14AC}_114.png&quot;/&gt;&lt;left val=&quot;93&quot;/&gt;&lt;top val=&quot;114&quot;/&gt;&lt;width val=&quot;818&quot;/&gt;&lt;height val=&quot;387&quot;/&gt;&lt;hasText val=&quot;1&quot;/&gt;&lt;/Image&gt;&lt;/ThreeDShapeInfo&gt;"/>
  <p:tag name="PRESENTER_SHAPETEXTINFO" val="&lt;ShapeTextInfo&gt;&lt;TableIndex row=&quot;-1&quot; col=&quot;-1&quot;&gt;&lt;linesCount val=&quot;11&quot;/&gt;&lt;lineCharCount val=&quot;33&quot;/&gt;&lt;lineCharCount val=&quot;40&quot;/&gt;&lt;lineCharCount val=&quot;13&quot;/&gt;&lt;lineCharCount val=&quot;52&quot;/&gt;&lt;lineCharCount val=&quot;61&quot;/&gt;&lt;lineCharCount val=&quot;12&quot;/&gt;&lt;lineCharCount val=&quot;59&quot;/&gt;&lt;lineCharCount val=&quot;47&quot;/&gt;&lt;lineCharCount val=&quot;24&quot;/&gt;&lt;lineCharCount val=&quot;43&quot;/&gt;&lt;lineCharCount val=&quot;39&quot;/&gt;&lt;/TableIndex&gt;&lt;/ShapeTextInfo&gt;"/>
</p:tagLst>
</file>

<file path=ppt/tags/tag272.xml><?xml version="1.0" encoding="utf-8"?>
<p:tagLst xmlns:a="http://schemas.openxmlformats.org/drawingml/2006/main" xmlns:r="http://schemas.openxmlformats.org/officeDocument/2006/relationships" xmlns:p="http://schemas.openxmlformats.org/presentationml/2006/main">
  <p:tag name="HTML_SHAPEINFO" val="&lt;SlideThumbPath val=&quot;Slide115.PNG&quot;/&gt;"/>
  <p:tag name="ARTICULATE_SLIDE_THUMBNAIL_REFRESH" val="1"/>
  <p:tag name="PPSNARRATION" val="67,1524367155,S:\NSB\PHNU Working\NETO Team\Website Redesign\2022\WIC page\1.3 For Vendors\Vendor's Connection\2022RenewalTrainingforCurrentlyAuthorizedRetailWICProgramVendors_pptx\Media.ppcx"/>
</p:tagLst>
</file>

<file path=ppt/tags/tag2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E7493B7-B654-461F-951B-D607404B640C}_115.png&quot;/&gt;&lt;left val=&quot;124&quot;/&gt;&lt;top val=&quot;35&quot;/&gt;&lt;width val=&quot;546&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F4D01D-860B-404D-91B9-65271E693AFF}_115.png&quot;/&gt;&lt;left val=&quot;86&quot;/&gt;&lt;top val=&quot;117&quot;/&gt;&lt;width val=&quot;801&quot;/&gt;&lt;height val=&quot;380&quot;/&gt;&lt;hasText val=&quot;1&quot;/&gt;&lt;/Image&gt;&lt;/ThreeDShapeInfo&gt;"/>
  <p:tag name="PRESENTER_SHAPETEXTINFO" val="&lt;ShapeTextInfo&gt;&lt;TableIndex row=&quot;-1&quot; col=&quot;-1&quot;&gt;&lt;linesCount val=&quot;10&quot;/&gt;&lt;lineCharCount val=&quot;64&quot;/&gt;&lt;lineCharCount val=&quot;55&quot;/&gt;&lt;lineCharCount val=&quot;57&quot;/&gt;&lt;lineCharCount val=&quot;47&quot;/&gt;&lt;lineCharCount val=&quot;12&quot;/&gt;&lt;lineCharCount val=&quot;61&quot;/&gt;&lt;lineCharCount val=&quot;61&quot;/&gt;&lt;lineCharCount val=&quot;17&quot;/&gt;&lt;lineCharCount val=&quot;49&quot;/&gt;&lt;lineCharCount val=&quot;30&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HTML_SHAPEINFO" val="&lt;SlideThumbPath val=&quot;Slide116.PNG&quot;/&gt;"/>
  <p:tag name="ARTICULATE_SLIDE_THUMBNAIL_REFRESH" val="1"/>
  <p:tag name="PPSNARRATION" val="68,1524367155,S:\NSB\PHNU Working\NETO Team\Website Redesign\2022\WIC page\1.3 For Vendors\Vendor's Connection\2022RenewalTrainingforCurrentlyAuthorizedRetailWICProgramVendors_pptx\Media.ppcx"/>
</p:tagLst>
</file>

<file path=ppt/tags/tag2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3A67835-4503-475E-A97E-0E6406EAF230}_116.png&quot;/&gt;&lt;left val=&quot;118&quot;/&gt;&lt;top val=&quot;38&quot;/&gt;&lt;width val=&quot;467&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8C1331E-8D4F-40C3-882F-2FB9E30F2E12}_116.png&quot;/&gt;&lt;left val=&quot;72&quot;/&gt;&lt;top val=&quot;115&quot;/&gt;&lt;width val=&quot;814&quot;/&gt;&lt;height val=&quot;372&quot;/&gt;&lt;hasText val=&quot;1&quot;/&gt;&lt;/Image&gt;&lt;/ThreeDShapeInfo&gt;"/>
  <p:tag name="PRESENTER_SHAPETEXTINFO" val="&lt;ShapeTextInfo&gt;&lt;TableIndex row=&quot;-1&quot; col=&quot;-1&quot;&gt;&lt;linesCount val=&quot;10&quot;/&gt;&lt;lineCharCount val=&quot;58&quot;/&gt;&lt;lineCharCount val=&quot;48&quot;/&gt;&lt;lineCharCount val=&quot;55&quot;/&gt;&lt;lineCharCount val=&quot;60&quot;/&gt;&lt;lineCharCount val=&quot;52&quot;/&gt;&lt;lineCharCount val=&quot;55&quot;/&gt;&lt;lineCharCount val=&quot;58&quot;/&gt;&lt;lineCharCount val=&quot;57&quot;/&gt;&lt;lineCharCount val=&quot;31&quot;/&gt;&lt;lineCharCount val=&quot;1&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HTML_SHAPEINFO" val="&lt;SlideThumbPath val=&quot;Slide117.PNG&quot;/&gt;"/>
  <p:tag name="ARTICULATE_SLIDE_THUMBNAIL_REFRESH" val="1"/>
  <p:tag name="PPSNARRATION" val="69,1524367155,S:\NSB\PHNU Working\NETO Team\Website Redesign\2022\WIC page\1.3 For Vendors\Vendor's Connection\2022RenewalTrainingforCurrentlyAuthorizedRetailWICProgramVendors_pptx\Media.ppcx"/>
</p:tagLst>
</file>

<file path=ppt/tags/tag2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C38B78A-8076-4F2F-8C04-42CAFAA8C09A}_117.png&quot;/&gt;&lt;left val=&quot;124&quot;/&gt;&lt;top val=&quot;37&quot;/&gt;&lt;width val=&quot;489&quot;/&gt;&lt;height val=&quot;93&quot;/&gt;&lt;hasText val=&quot;1&quot;/&gt;&lt;/Image&gt;&lt;/ThreeDShapeInfo&gt;"/>
  <p:tag name="PRESENTER_SHAPETEXTINFO" val="&lt;ShapeTextInfo&gt;&lt;TableIndex row=&quot;-1&quot; col=&quot;-1&quot;&gt;&lt;linesCount val=&quot;1&quot;/&gt;&lt;lineCharCount val=&quot;15&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2142905-F89D-4ACD-91E3-2DBA9FE9EA09}_8.png&quot;/&gt;&lt;left val=&quot;70&quot;/&gt;&lt;top val=&quot;39&quot;/&gt;&lt;width val=&quot;848&quot;/&gt;&lt;height val=&quot;93&quot;/&gt;&lt;hasText val=&quot;1&quot;/&gt;&lt;/Image&gt;&lt;/ThreeDShapeInfo&gt;"/>
  <p:tag name="PRESENTER_SHAPETEXTINFO" val="&lt;ShapeTextInfo&gt;&lt;TableIndex row=&quot;-1&quot; col=&quot;-1&quot;&gt;&lt;linesCount val=&quot;1&quot;/&gt;&lt;lineCharCount val=&quot;42&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076708C-312A-45ED-A16F-946B8B5EA473}_117.png&quot;/&gt;&lt;left val=&quot;96&quot;/&gt;&lt;top val=&quot;128&quot;/&gt;&lt;width val=&quot;809&quot;/&gt;&lt;height val=&quot;377&quot;/&gt;&lt;hasText val=&quot;1&quot;/&gt;&lt;/Image&gt;&lt;/ThreeDShapeInfo&gt;"/>
  <p:tag name="PRESENTER_SHAPETEXTINFO" val="&lt;ShapeTextInfo&gt;&lt;TableIndex row=&quot;-1&quot; col=&quot;-1&quot;&gt;&lt;linesCount val=&quot;8&quot;/&gt;&lt;lineCharCount val=&quot;55&quot;/&gt;&lt;lineCharCount val=&quot;54&quot;/&gt;&lt;lineCharCount val=&quot;53&quot;/&gt;&lt;lineCharCount val=&quot;53&quot;/&gt;&lt;lineCharCount val=&quot;59&quot;/&gt;&lt;lineCharCount val=&quot;55&quot;/&gt;&lt;lineCharCount val=&quot;59&quot;/&gt;&lt;lineCharCount val=&quot;17&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 name="PPSNARRATION" val="70,1524367155,S:\NSB\PHNU Working\NETO Team\Website Redesign\2022\WIC page\1.3 For Vendors\Vendor's Connection\2022RenewalTrainingforCurrentlyAuthorizedRetailWICProgramVendors_pptx\Media.ppcx"/>
</p:tagLst>
</file>

<file path=ppt/tags/tag2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62EA4C-FEB1-4C5C-A7CE-EF1F081AA347}_118.png&quot;/&gt;&lt;left val=&quot;118&quot;/&gt;&lt;top val=&quot;38&quot;/&gt;&lt;width val=&quot;740&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17F5FA-4593-4A42-B6EE-B6D519F37BBE}_118.png&quot;/&gt;&lt;left val=&quot;95&quot;/&gt;&lt;top val=&quot;132&quot;/&gt;&lt;width val=&quot;781&quot;/&gt;&lt;height val=&quot;366&quot;/&gt;&lt;hasText val=&quot;1&quot;/&gt;&lt;/Image&gt;&lt;/ThreeDShapeInfo&gt;"/>
  <p:tag name="PRESENTER_SHAPETEXTINFO" val="&lt;ShapeTextInfo&gt;&lt;TableIndex row=&quot;-1&quot; col=&quot;-1&quot;&gt;&lt;linesCount val=&quot;9&quot;/&gt;&lt;lineCharCount val=&quot;49&quot;/&gt;&lt;lineCharCount val=&quot;46&quot;/&gt;&lt;lineCharCount val=&quot;49&quot;/&gt;&lt;lineCharCount val=&quot;8&quot;/&gt;&lt;lineCharCount val=&quot;48&quot;/&gt;&lt;lineCharCount val=&quot;46&quot;/&gt;&lt;lineCharCount val=&quot;7&quot;/&gt;&lt;lineCharCount val=&quot;1&quot;/&gt;&lt;lineCharCount val=&quot;1&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HTML_SHAPEINFO" val="&lt;SlideThumbPath val=&quot;Slide119.PNG&quot;/&gt;"/>
  <p:tag name="ARTICULATE_SLIDE_THUMBNAIL_REFRESH" val="1"/>
  <p:tag name="PPSNARRATION" val="71,1524367155,S:\NSB\PHNU Working\NETO Team\Website Redesign\2022\WIC page\1.3 For Vendors\Vendor's Connection\2022RenewalTrainingforCurrentlyAuthorizedRetailWICProgramVendors_pptx\Media.ppcx"/>
</p:tagLst>
</file>

<file path=ppt/tags/tag2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691A1F1-C5BD-47C9-95F3-155A35F72F48}_119.png&quot;/&gt;&lt;left val=&quot;46&quot;/&gt;&lt;top val=&quot;38&quot;/&gt;&lt;width val=&quot;818&quot;/&gt;&lt;height val=&quot;93&quot;/&gt;&lt;hasText val=&quot;1&quot;/&gt;&lt;/Image&gt;&lt;/ThreeDShapeInfo&gt;"/>
  <p:tag name="PRESENTER_SHAPETEXTINFO" val="&lt;ShapeTextInfo&gt;&lt;TableIndex row=&quot;-1&quot; col=&quot;-1&quot;&gt;&lt;linesCount val=&quot;1&quot;/&gt;&lt;lineCharCount val=&quot;38&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7C2C731-4C85-499F-9345-F01D247CE558}_119.png&quot;/&gt;&lt;left val=&quot;82&quot;/&gt;&lt;top val=&quot;125&quot;/&gt;&lt;width val=&quot;823&quot;/&gt;&lt;height val=&quot;366&quot;/&gt;&lt;hasText val=&quot;1&quot;/&gt;&lt;/Image&gt;&lt;/ThreeDShapeInfo&gt;"/>
  <p:tag name="PRESENTER_SHAPETEXTINFO" val="&lt;ShapeTextInfo&gt;&lt;TableIndex row=&quot;-1&quot; col=&quot;-1&quot;&gt;&lt;linesCount val=&quot;11&quot;/&gt;&lt;lineCharCount val=&quot;51&quot;/&gt;&lt;lineCharCount val=&quot;37&quot;/&gt;&lt;lineCharCount val=&quot;63&quot;/&gt;&lt;lineCharCount val=&quot;35&quot;/&gt;&lt;lineCharCount val=&quot;16&quot;/&gt;&lt;lineCharCount val=&quot;11&quot;/&gt;&lt;lineCharCount val=&quot;67&quot;/&gt;&lt;lineCharCount val=&quot;68&quot;/&gt;&lt;lineCharCount val=&quot;33&quot;/&gt;&lt;lineCharCount val=&quot;1&quot;/&gt;&lt;lineCharCount val=&quot;1&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HTML_SHAPEINFO" val="&lt;SlideThumbPath val=&quot;Slide120.PNG&quot;/&gt;"/>
  <p:tag name="ARTICULATE_SLIDE_THUMBNAIL_REFRESH" val="1"/>
  <p:tag name="PPSNARRATION" val="72,1524367155,S:\NSB\PHNU Working\NETO Team\Website Redesign\2022\WIC page\1.3 For Vendors\Vendor's Connection\2022RenewalTrainingforCurrentlyAuthorizedRetailWICProgramVendors_pptx\Media.ppcx"/>
</p:tagLst>
</file>

<file path=ppt/tags/tag2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892EAD-D106-408A-8DD5-ED604917E29A}_120.png&quot;/&gt;&lt;left val=&quot;118&quot;/&gt;&lt;top val=&quot;36&quot;/&gt;&lt;width val=&quot;710&quot;/&gt;&lt;height val=&quot;93&quot;/&gt;&lt;hasText val=&quot;1&quot;/&gt;&lt;/Image&gt;&lt;/ThreeDShapeInfo&gt;"/>
  <p:tag name="PRESENTER_SHAPETEXTINFO" val="&lt;ShapeTextInfo&gt;&lt;TableIndex row=&quot;-1&quot; col=&quot;-1&quot;&gt;&lt;linesCount val=&quot;1&quot;/&gt;&lt;lineCharCount val=&quot;31&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8B27DA1-4A7C-4A48-8F07-A5F1D8F53714}_120.png&quot;/&gt;&lt;left val=&quot;96&quot;/&gt;&lt;top val=&quot;117&quot;/&gt;&lt;width val=&quot;785&quot;/&gt;&lt;height val=&quot;374&quot;/&gt;&lt;hasText val=&quot;1&quot;/&gt;&lt;/Image&gt;&lt;/ThreeDShapeInfo&gt;"/>
  <p:tag name="PRESENTER_SHAPETEXTINFO" val="&lt;ShapeTextInfo&gt;&lt;TableIndex row=&quot;-1&quot; col=&quot;-1&quot;&gt;&lt;linesCount val=&quot;10&quot;/&gt;&lt;lineCharCount val=&quot;50&quot;/&gt;&lt;lineCharCount val=&quot;46&quot;/&gt;&lt;lineCharCount val=&quot;10&quot;/&gt;&lt;lineCharCount val=&quot;52&quot;/&gt;&lt;lineCharCount val=&quot;54&quot;/&gt;&lt;lineCharCount val=&quot;8&quot;/&gt;&lt;lineCharCount val=&quot;56&quot;/&gt;&lt;lineCharCount val=&quot;41&quot;/&gt;&lt;lineCharCount val=&quot;50&quot;/&gt;&lt;lineCharCount val=&quot;22&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8ECD78-5F78-4507-99B3-BC5B53872406}_8.png&quot;/&gt;&lt;left val=&quot;78&quot;/&gt;&lt;top val=&quot;140&quot;/&gt;&lt;width val=&quot;803&quot;/&gt;&lt;height val=&quot;315&quot;/&gt;&lt;hasText val=&quot;1&quot;/&gt;&lt;/Image&gt;&lt;/ThreeDShapeInfo&gt;"/>
  <p:tag name="PRESENTER_SHAPETEXTINFO" val="&lt;ShapeTextInfo&gt;&lt;TableIndex row=&quot;-1&quot; col=&quot;-1&quot;&gt;&lt;linesCount val=&quot;6&quot;/&gt;&lt;lineCharCount val=&quot;21&quot;/&gt;&lt;lineCharCount val=&quot;36&quot;/&gt;&lt;lineCharCount val=&quot;41&quot;/&gt;&lt;lineCharCount val=&quot;39&quot;/&gt;&lt;lineCharCount val=&quot;37&quot;/&gt;&lt;lineCharCount val=&quot;7&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 name="PPSNARRATION" val="73,1524367155,S:\NSB\PHNU Working\NETO Team\Website Redesign\2022\WIC page\1.3 For Vendors\Vendor's Connection\2022RenewalTrainingforCurrentlyAuthorizedRetailWICProgramVendors_pptx\Media.ppcx"/>
</p:tagLst>
</file>

<file path=ppt/tags/tag2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B0CE43-EE28-44EC-BCC3-A2D16EB1F3AA}_121.png&quot;/&gt;&lt;left val=&quot;58&quot;/&gt;&lt;top val=&quot;35&quot;/&gt;&lt;width val=&quot;862&quot;/&gt;&lt;height val=&quot;93&quot;/&gt;&lt;hasText val=&quot;1&quot;/&gt;&lt;/Image&gt;&lt;/ThreeDShapeInfo&gt;"/>
  <p:tag name="PRESENTER_SHAPETEXTINFO" val="&lt;ShapeTextInfo&gt;&lt;TableIndex row=&quot;-1&quot; col=&quot;-1&quot;&gt;&lt;linesCount val=&quot;1&quot;/&gt;&lt;lineCharCount val=&quot;40&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1EB5B9F-F390-4E1A-A52E-14966AE7EA61}_121.png&quot;/&gt;&lt;left val=&quot;124&quot;/&gt;&lt;top val=&quot;139&quot;/&gt;&lt;width val=&quot;721&quot;/&gt;&lt;height val=&quot;358&quot;/&gt;&lt;hasText val=&quot;1&quot;/&gt;&lt;/Image&gt;&lt;/ThreeDShapeInfo&gt;"/>
  <p:tag name="PRESENTER_SHAPETEXTINFO" val="&lt;ShapeTextInfo&gt;&lt;TableIndex row=&quot;-1&quot; col=&quot;-1&quot;&gt;&lt;linesCount val=&quot;7&quot;/&gt;&lt;lineCharCount val=&quot;29&quot;/&gt;&lt;lineCharCount val=&quot;36&quot;/&gt;&lt;lineCharCount val=&quot;47&quot;/&gt;&lt;lineCharCount val=&quot;19&quot;/&gt;&lt;lineCharCount val=&quot;22&quot;/&gt;&lt;lineCharCount val=&quot;28&quot;/&gt;&lt;lineCharCount val=&quot;32&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HTML_SHAPEINFO" val="&lt;SlideThumbPath val=&quot;Slide122.PNG&quot;/&gt;"/>
  <p:tag name="ARTICULATE_SLIDE_THUMBNAIL_REFRESH" val="1"/>
  <p:tag name="PPSNARRATION" val="74,1524367155,S:\NSB\PHNU Working\NETO Team\Website Redesign\2022\WIC page\1.3 For Vendors\Vendor's Connection\2022RenewalTrainingforCurrentlyAuthorizedRetailWICProgramVendors_pptx\Media.ppcx"/>
</p:tagLst>
</file>

<file path=ppt/tags/tag2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D801822-772A-49B1-8945-FE27A5BDAB45}_122.png&quot;/&gt;&lt;left val=&quot;76&quot;/&gt;&lt;top val=&quot;41&quot;/&gt;&lt;width val=&quot;800&quot;/&gt;&lt;height val=&quot;93&quot;/&gt;&lt;hasText val=&quot;1&quot;/&gt;&lt;/Image&gt;&lt;/ThreeDShapeInfo&gt;"/>
  <p:tag name="PRESENTER_SHAPETEXTINFO" val="&lt;ShapeTextInfo&gt;&lt;TableIndex row=&quot;-1&quot; col=&quot;-1&quot;&gt;&lt;linesCount val=&quot;1&quot;/&gt;&lt;lineCharCount val=&quot;35&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F8C4A10-244E-4985-9106-BFBA9630C270}_122.png&quot;/&gt;&lt;left val=&quot;82&quot;/&gt;&lt;top val=&quot;141&quot;/&gt;&lt;width val=&quot;808&quot;/&gt;&lt;height val=&quot;375&quot;/&gt;&lt;hasText val=&quot;1&quot;/&gt;&lt;/Image&gt;&lt;/ThreeDShapeInfo&gt;"/>
  <p:tag name="PRESENTER_SHAPETEXTINFO" val="&lt;ShapeTextInfo&gt;&lt;TableIndex row=&quot;-1&quot; col=&quot;-1&quot;&gt;&lt;linesCount val=&quot;10&quot;/&gt;&lt;lineCharCount val=&quot;38&quot;/&gt;&lt;lineCharCount val=&quot;62&quot;/&gt;&lt;lineCharCount val=&quot;60&quot;/&gt;&lt;lineCharCount val=&quot;65&quot;/&gt;&lt;lineCharCount val=&quot;65&quot;/&gt;&lt;lineCharCount val=&quot;63&quot;/&gt;&lt;lineCharCount val=&quot;71&quot;/&gt;&lt;lineCharCount val=&quot;18&quot;/&gt;&lt;lineCharCount val=&quot;73&quot;/&gt;&lt;lineCharCount val=&quot;19&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HTML_SHAPEINFO" val="&lt;SlideThumbPath val=&quot;Slide123.PNG&quot;/&gt;"/>
  <p:tag name="ARTICULATE_SLIDE_THUMBNAIL_REFRESH" val="1"/>
  <p:tag name="PPSNARRATION" val="75,1524367155,S:\NSB\PHNU Working\NETO Team\Website Redesign\2022\WIC page\1.3 For Vendors\Vendor's Connection\2022RenewalTrainingforCurrentlyAuthorizedRetailWICProgramVendors_pptx\Media.ppcx"/>
</p:tagLst>
</file>

<file path=ppt/tags/tag2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3805B7B-1981-4C15-8784-AE9C42C53CFB}_123.png&quot;/&gt;&lt;left val=&quot;112&quot;/&gt;&lt;top val=&quot;38&quot;/&gt;&lt;width val=&quot;680&quot;/&gt;&lt;height val=&quot;93&quot;/&gt;&lt;hasText val=&quot;1&quot;/&gt;&lt;/Image&gt;&lt;/ThreeDShapeInfo&gt;"/>
  <p:tag name="PRESENTER_SHAPETEXTINFO" val="&lt;ShapeTextInfo&gt;&lt;TableIndex row=&quot;-1&quot; col=&quot;-1&quot;&gt;&lt;linesCount val=&quot;1&quot;/&gt;&lt;lineCharCount val=&quot;21&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0985CE-A0F6-4903-A06B-F4FE2EAF75C2}_123.png&quot;/&gt;&lt;left val=&quot;124&quot;/&gt;&lt;top val=&quot;119&quot;/&gt;&lt;width val=&quot;709&quot;/&gt;&lt;height val=&quot;326&quot;/&gt;&lt;hasText val=&quot;1&quot;/&gt;&lt;/Image&gt;&lt;/ThreeDShapeInfo&gt;"/>
  <p:tag name="PRESENTER_SHAPETEXTINFO" val="&lt;ShapeTextInfo&gt;&lt;TableIndex row=&quot;-1&quot; col=&quot;-1&quot;&gt;&lt;linesCount val=&quot;7&quot;/&gt;&lt;lineCharCount val=&quot;36&quot;/&gt;&lt;lineCharCount val=&quot;42&quot;/&gt;&lt;lineCharCount val=&quot;43&quot;/&gt;&lt;lineCharCount val=&quot;8&quot;/&gt;&lt;lineCharCount val=&quot;10&quot;/&gt;&lt;lineCharCount val=&quot;48&quot;/&gt;&lt;lineCharCount val=&quot;19&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HTML_SHAPEINFO" val="&lt;SlideThumbPath val=&quot;Slide124.PNG&quot;/&gt;"/>
  <p:tag name="ARTICULATE_SLIDE_THUMBNAIL_REFRESH" val="1"/>
  <p:tag name="PPSNARRATION" val="76,1524367155,S:\NSB\PHNU Working\NETO Team\Website Redesign\2022\WIC page\1.3 For Vendors\Vendor's Connection\2022RenewalTrainingforCurrentlyAuthorizedRetailWICProgramVendors_pptx\Media.ppcx"/>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066D481-B28D-4C96-BDB5-16F08554551D}_1.png&quot;/&gt;&lt;left val=&quot;100&quot;/&gt;&lt;top val=&quot;17&quot;/&gt;&lt;width val=&quot;769&quot;/&gt;&lt;height val=&quot;499&quot;/&gt;&lt;hasText val=&quot;1&quot;/&gt;&lt;/Image&gt;&lt;/ThreeDShapeInfo&gt;"/>
  <p:tag name="PRESENTER_SHAPETEXTINFO" val="&lt;ShapeTextInfo&gt;&lt;TableIndex row=&quot;-1&quot; col=&quot;-1&quot;&gt;&lt;linesCount val=&quot;4&quot;/&gt;&lt;lineCharCount val=&quot;20&quot;/&gt;&lt;lineCharCount val=&quot;25&quot;/&gt;&lt;lineCharCount val=&quot;17&quot;/&gt;&lt;lineCharCount val=&quot;5&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 name="ARTICULATE_SLIDE_THUMBNAIL_REFRESH" val="1"/>
  <p:tag name="PPSNARRATION" val="10,1524367155,S:\NSB\PHNU Working\NETO Team\Website Redesign\2022\WIC page\1.3 For Vendors\Vendor's Connection\2022RenewalTrainingforCurrentlyAuthorizedRetailWICProgramVendors_pptx\Media.ppcx"/>
</p:tagLst>
</file>

<file path=ppt/tags/tag3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F3E71B8-8EB2-4312-80ED-FD1D65C43F94}_124.png&quot;/&gt;&lt;left val=&quot;29&quot;/&gt;&lt;top val=&quot;39&quot;/&gt;&lt;width val=&quot;889&quot;/&gt;&lt;height val=&quot;85&quot;/&gt;&lt;hasText val=&quot;1&quot;/&gt;&lt;/Image&gt;&lt;/ThreeDShapeInfo&gt;"/>
  <p:tag name="PRESENTER_SHAPETEXTINFO" val="&lt;ShapeTextInfo&gt;&lt;TableIndex row=&quot;-1&quot; col=&quot;-1&quot;&gt;&lt;linesCount val=&quot;1&quot;/&gt;&lt;lineCharCount val=&quot;46&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54D2D92-8956-42A5-86AC-E188DDFEE3DF}_124.png&quot;/&gt;&lt;left val=&quot;100&quot;/&gt;&lt;top val=&quot;119&quot;/&gt;&lt;width val=&quot;793&quot;/&gt;&lt;height val=&quot;378&quot;/&gt;&lt;hasText val=&quot;1&quot;/&gt;&lt;/Image&gt;&lt;/ThreeDShapeInfo&gt;"/>
  <p:tag name="PRESENTER_SHAPETEXTINFO" val="&lt;ShapeTextInfo&gt;&lt;TableIndex row=&quot;-1&quot; col=&quot;-1&quot;&gt;&lt;linesCount val=&quot;8&quot;/&gt;&lt;lineCharCount val=&quot;46&quot;/&gt;&lt;lineCharCount val=&quot;49&quot;/&gt;&lt;lineCharCount val=&quot;36&quot;/&gt;&lt;lineCharCount val=&quot;57&quot;/&gt;&lt;lineCharCount val=&quot;59&quot;/&gt;&lt;lineCharCount val=&quot;31&quot;/&gt;&lt;lineCharCount val=&quot;48&quot;/&gt;&lt;lineCharCount val=&quot;46&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 name="PPSNARRATION" val="77,1524367155,S:\NSB\PHNU Working\NETO Team\Website Redesign\2022\WIC page\1.3 For Vendors\Vendor's Connection\2022RenewalTrainingforCurrentlyAuthorizedRetailWICProgramVendors_pptx\Media.ppcx"/>
</p:tagLst>
</file>

<file path=ppt/tags/tag3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HTML_SHAPEINFO" val="&lt;SlideThumbPath val=&quot;Slide126.PNG&quot;/&gt;"/>
  <p:tag name="ARTICULATE_SLIDE_THUMBNAIL_REFRESH" val="1"/>
  <p:tag name="PPSNARRATION" val="78,1524367155,S:\NSB\PHNU Working\NETO Team\Website Redesign\2022\WIC page\1.3 For Vendors\Vendor's Connection\2022RenewalTrainingforCurrentlyAuthorizedRetailWICProgramVendors_pptx\Media.ppcx"/>
</p:tagLst>
</file>

<file path=ppt/tags/tag3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DC7A1A0-2CAF-4E2C-AE74-4F8317F38744}_126.png&quot;/&gt;&lt;left val=&quot;75&quot;/&gt;&lt;top val=&quot;330&quot;/&gt;&lt;width val=&quot;807&quot;/&gt;&lt;height val=&quot;132&quot;/&gt;&lt;hasText val=&quot;1&quot;/&gt;&lt;/Image&gt;&lt;/ThreeDShapeInfo&gt;"/>
  <p:tag name="PRESENTER_SHAPETEXTINFO" val="&lt;ShapeTextInfo&gt;&lt;TableIndex row=&quot;-1&quot; col=&quot;-1&quot;&gt;&lt;linesCount val=&quot;1&quot;/&gt;&lt;lineCharCount val=&quot;25&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802011-D369-4F80-9283-4F16E8E54CC3}_9.png&quot;/&gt;&lt;left val=&quot;142&quot;/&gt;&lt;top val=&quot;37&quot;/&gt;&lt;width val=&quot;530&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HTML_SHAPEINFO" val="&lt;SlideThumbPath val=&quot;Slide137.PNG&quot;/&gt;"/>
  <p:tag name="ARTICULATE_SLIDE_THUMBNAIL_REFRESH" val="1"/>
  <p:tag name="PPSNARRATION" val="79,1524367155,S:\NSB\PHNU Working\NETO Team\Website Redesign\2022\WIC page\1.3 For Vendors\Vendor's Connection\2022RenewalTrainingforCurrentlyAuthorizedRetailWICProgramVendors_pptx\Media.ppcx"/>
</p:tagLst>
</file>

<file path=ppt/tags/tag3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B1B832-7B82-4B5A-9414-8250316D557A}_137.png&quot;/&gt;&lt;left val=&quot;126&quot;/&gt;&lt;top val=&quot;31&quot;/&gt;&lt;width val=&quot;699&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AFA96F-67E3-400D-B82C-411559EB7753}_137.png&quot;/&gt;&lt;left val=&quot;62&quot;/&gt;&lt;top val=&quot;105&quot;/&gt;&lt;width val=&quot;872&quot;/&gt;&lt;height val=&quot;399&quot;/&gt;&lt;hasText val=&quot;1&quot;/&gt;&lt;/Image&gt;&lt;/ThreeDShapeInfo&gt;"/>
  <p:tag name="PRESENTER_SHAPETEXTINFO" val="&lt;ShapeTextInfo&gt;&lt;TableIndex row=&quot;-1&quot; col=&quot;-1&quot;&gt;&lt;linesCount val=&quot;9&quot;/&gt;&lt;lineCharCount val=&quot;25&quot;/&gt;&lt;lineCharCount val=&quot;40&quot;/&gt;&lt;lineCharCount val=&quot;46&quot;/&gt;&lt;lineCharCount val=&quot;59&quot;/&gt;&lt;lineCharCount val=&quot;58&quot;/&gt;&lt;lineCharCount val=&quot;76&quot;/&gt;&lt;lineCharCount val=&quot;20&quot;/&gt;&lt;lineCharCount val=&quot;32&quot;/&gt;&lt;lineCharCount val=&quot;49&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HTML_SHAPEINFO" val="&lt;SlideThumbPath val=&quot;Slide137.PNG&quot;/&gt;"/>
  <p:tag name="ARTICULATE_SLIDE_THUMBNAIL_REFRESH" val="1"/>
  <p:tag name="PPSNARRATION" val="80,1524367155,S:\NSB\PHNU Working\NETO Team\Website Redesign\2022\WIC page\1.3 For Vendors\Vendor's Connection\2022RenewalTrainingforCurrentlyAuthorizedRetailWICProgramVendors_pptx\Media.ppcx"/>
</p:tagLst>
</file>

<file path=ppt/tags/tag3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B1B832-7B82-4B5A-9414-8250316D557A}_137.png&quot;/&gt;&lt;left val=&quot;126&quot;/&gt;&lt;top val=&quot;31&quot;/&gt;&lt;width val=&quot;699&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AFA96F-67E3-400D-B82C-411559EB7753}_137.png&quot;/&gt;&lt;left val=&quot;62&quot;/&gt;&lt;top val=&quot;105&quot;/&gt;&lt;width val=&quot;872&quot;/&gt;&lt;height val=&quot;399&quot;/&gt;&lt;hasText val=&quot;1&quot;/&gt;&lt;/Image&gt;&lt;/ThreeDShapeInfo&gt;"/>
  <p:tag name="PRESENTER_SHAPETEXTINFO" val="&lt;ShapeTextInfo&gt;&lt;TableIndex row=&quot;-1&quot; col=&quot;-1&quot;&gt;&lt;linesCount val=&quot;9&quot;/&gt;&lt;lineCharCount val=&quot;25&quot;/&gt;&lt;lineCharCount val=&quot;40&quot;/&gt;&lt;lineCharCount val=&quot;46&quot;/&gt;&lt;lineCharCount val=&quot;59&quot;/&gt;&lt;lineCharCount val=&quot;58&quot;/&gt;&lt;lineCharCount val=&quot;76&quot;/&gt;&lt;lineCharCount val=&quot;20&quot;/&gt;&lt;lineCharCount val=&quot;32&quot;/&gt;&lt;lineCharCount val=&quot;49&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8223B5A-0F5C-4A7A-82C1-6E5EA01C029D}_9.png&quot;/&gt;&lt;left val=&quot;93&quot;/&gt;&lt;top val=&quot;136&quot;/&gt;&lt;width val=&quot;735&quot;/&gt;&lt;height val=&quot;331&quot;/&gt;&lt;hasText val=&quot;1&quot;/&gt;&lt;/Image&gt;&lt;/ThreeDShapeInfo&gt;"/>
  <p:tag name="PRESENTER_SHAPETEXTINFO" val="&lt;ShapeTextInfo&gt;&lt;TableIndex row=&quot;-1&quot; col=&quot;-1&quot;&gt;&lt;linesCount val=&quot;6&quot;/&gt;&lt;lineCharCount val=&quot;39&quot;/&gt;&lt;lineCharCount val=&quot;35&quot;/&gt;&lt;lineCharCount val=&quot;40&quot;/&gt;&lt;lineCharCount val=&quot;37&quot;/&gt;&lt;lineCharCount val=&quot;11&quot;/&gt;&lt;lineCharCount val=&quot;39&quot;/&gt;&lt;/TableIndex&gt;&lt;/ShapeTextInfo&gt;"/>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072F421-3DC9-443B-A514-3E20F8949C01}_33.png&quot;/&gt;&lt;left val=&quot;65&quot;/&gt;&lt;top val=&quot;56&quot;/&gt;&lt;width val=&quot;828&quot;/&gt;&lt;height val=&quot;96&quot;/&gt;&lt;hasText val=&quot;1&quot;/&gt;&lt;/Image&gt;&lt;/ThreeDShapeInfo&gt;"/>
  <p:tag name="PRESENTER_SHAPETEXTINFO" val="&lt;ShapeTextInfo&gt;&lt;TableIndex row=&quot;-1&quot; col=&quot;-1&quot;&gt;&lt;linesCount val=&quot;1&quot;/&gt;&lt;lineCharCount val=&quot;37&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C02D1A-A681-4A18-BA6B-4430B36A29B3}_33.png&quot;/&gt;&lt;left val=&quot;64&quot;/&gt;&lt;top val=&quot;142&quot;/&gt;&lt;width val=&quot;829&quot;/&gt;&lt;height val=&quot;325&quot;/&gt;&lt;hasText val=&quot;1&quot;/&gt;&lt;/Image&gt;&lt;/ThreeDShapeInfo&gt;"/>
  <p:tag name="PRESENTER_SHAPETEXTINFO" val="&lt;ShapeTextInfo&gt;&lt;TableIndex row=&quot;-1&quot; col=&quot;-1&quot;&gt;&lt;linesCount val=&quot;18&quot;/&gt;&lt;lineCharCount val=&quot;2&quot;/&gt;&lt;lineCharCount val=&quot;149&quot;/&gt;&lt;lineCharCount val=&quot;149&quot;/&gt;&lt;lineCharCount val=&quot;152&quot;/&gt;&lt;lineCharCount val=&quot;145&quot;/&gt;&lt;lineCharCount val=&quot;144&quot;/&gt;&lt;lineCharCount val=&quot;158&quot;/&gt;&lt;lineCharCount val=&quot;158&quot;/&gt;&lt;lineCharCount val=&quot;149&quot;/&gt;&lt;lineCharCount val=&quot;27&quot;/&gt;&lt;lineCharCount val=&quot;3&quot;/&gt;&lt;lineCharCount val=&quot;155&quot;/&gt;&lt;lineCharCount val=&quot;156&quot;/&gt;&lt;lineCharCount val=&quot;155&quot;/&gt;&lt;lineCharCount val=&quot;152&quot;/&gt;&lt;lineCharCount val=&quot;154&quot;/&gt;&lt;lineCharCount val=&quot;151&quot;/&gt;&lt;lineCharCount val=&quot;40&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 name="PPSNARRATION" val="11,1524367155,S:\NSB\PHNU Working\NETO Team\Website Redesign\2022\WIC page\1.3 For Vendors\Vendor's Connection\2022RenewalTrainingforCurrentlyAuthorizedRetailWICProgramVendors_pptx\Media.ppcx"/>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 name="PPSNARRATION" val="12,1524367155,S:\NSB\PHNU Working\NETO Team\Website Redesign\2022\WIC page\1.3 For Vendors\Vendor's Connection\2022RenewalTrainingforCurrentlyAuthorizedRetailWICProgramVendors_pptx\Media.ppcx"/>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D8712F3-60CB-4552-A1EC-39E634E46EFC}_11.png&quot;/&gt;&lt;left val=&quot;76&quot;/&gt;&lt;top val=&quot;24&quot;/&gt;&lt;width val=&quot;798&quot;/&gt;&lt;height val=&quot;93&quot;/&gt;&lt;hasText val=&quot;1&quot;/&gt;&lt;/Image&gt;&lt;/ThreeDShapeInfo&gt;"/>
  <p:tag name="PRESENTER_SHAPETEXTINFO" val="&lt;ShapeTextInfo&gt;&lt;TableIndex row=&quot;-1&quot; col=&quot;-1&quot;&gt;&lt;linesCount val=&quot;1&quot;/&gt;&lt;lineCharCount val=&quot;24&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6214895-506A-469D-B40B-7584A41F9A34}_11.png&quot;/&gt;&lt;left val=&quot;21&quot;/&gt;&lt;top val=&quot;225&quot;/&gt;&lt;width val=&quot;444&quot;/&gt;&lt;height val=&quot;273&quot;/&gt;&lt;hasText val=&quot;1&quot;/&gt;&lt;/Image&gt;&lt;/ThreeDShapeInfo&gt;"/>
  <p:tag name="PRESENTER_SHAPETEXTINFO" val="&lt;ShapeTextInfo&gt;&lt;TableIndex row=&quot;-1&quot; col=&quot;-1&quot;&gt;&lt;linesCount val=&quot;8&quot;/&gt;&lt;lineCharCount val=&quot;1&quot;/&gt;&lt;lineCharCount val=&quot;28&quot;/&gt;&lt;lineCharCount val=&quot;18&quot;/&gt;&lt;lineCharCount val=&quot;32&quot;/&gt;&lt;lineCharCount val=&quot;42&quot;/&gt;&lt;lineCharCount val=&quot;24&quot;/&gt;&lt;lineCharCount val=&quot;1&quot;/&gt;&lt;lineCharCount val=&quot;1&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BCA4EA7-BDCC-4660-B7A3-56586DD88F5E}_11.png&quot;/&gt;&lt;left val=&quot;413&quot;/&gt;&lt;top val=&quot;216&quot;/&gt;&lt;width val=&quot;534&quot;/&gt;&lt;height val=&quot;274&quot;/&gt;&lt;hasText val=&quot;1&quot;/&gt;&lt;/Image&gt;&lt;/ThreeDShapeInfo&gt;"/>
  <p:tag name="PRESENTER_SHAPETEXTINFO" val="&lt;ShapeTextInfo&gt;&lt;TableIndex row=&quot;-1&quot; col=&quot;-1&quot;&gt;&lt;linesCount val=&quot;9&quot;/&gt;&lt;lineCharCount val=&quot;1&quot;/&gt;&lt;lineCharCount val=&quot;24&quot;/&gt;&lt;lineCharCount val=&quot;18&quot;/&gt;&lt;lineCharCount val=&quot;20&quot;/&gt;&lt;lineCharCount val=&quot;54&quot;/&gt;&lt;lineCharCount val=&quot;1&quot;/&gt;&lt;lineCharCount val=&quot;27&quot;/&gt;&lt;lineCharCount val=&quot;15&quot;/&gt;&lt;lineCharCount val=&quot;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ARTICULATE_SLIDE_THUMBNAIL_REFRESH" val="1"/>
  <p:tag name="PPSNARRATION" val="2,1524367155,S:\NSB\PHNU Working\NETO Team\Website Redesign\2022\WIC page\1.3 For Vendors\Vendor's Connection\2022RenewalTrainingforCurrentlyAuthorizedRetailWICProgramVendors_pptx\Media.ppcx"/>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C1389A7-D9DB-41FB-B3EF-F742D91278EB}_11.png&quot;/&gt;&lt;left val=&quot;635&quot;/&gt;&lt;top val=&quot;482&quot;/&gt;&lt;width val=&quot;308&quot;/&gt;&lt;height val=&quot;48&quot;/&gt;&lt;hasText val=&quot;1&quot;/&gt;&lt;/Image&gt;&lt;/ThreeDShapeInfo&gt;"/>
  <p:tag name="PRESENTER_SHAPETEXTINFO" val="&lt;ShapeTextInfo&gt;&lt;TableIndex row=&quot;-1&quot; col=&quot;-1&quot;&gt;&lt;linesCount val=&quot;1&quot;/&gt;&lt;lineCharCount val=&quot;25&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0B7C636-4659-48C0-AD5A-5FDBE952B74F}_11.png&quot;/&gt;&lt;left val=&quot;79&quot;/&gt;&lt;top val=&quot;104&quot;/&gt;&lt;width val=&quot;800&quot;/&gt;&lt;height val=&quot;129&quot;/&gt;&lt;hasText val=&quot;1&quot;/&gt;&lt;/Image&gt;&lt;/ThreeDShapeInfo&gt;"/>
  <p:tag name="PRESENTER_SHAPETEXTINFO" val="&lt;ShapeTextInfo&gt;&lt;TableIndex row=&quot;-1&quot; col=&quot;-1&quot;&gt;&lt;linesCount val=&quot;3&quot;/&gt;&lt;lineCharCount val=&quot;58&quot;/&gt;&lt;lineCharCount val=&quot;11&quot;/&gt;&lt;lineCharCount val=&quot;4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ARTICULATE_SLIDE_THUMBNAIL_REFRESH" val="1"/>
  <p:tag name="PPSNARRATION" val="13,1524367155,S:\NSB\PHNU Working\NETO Team\Website Redesign\2022\WIC page\1.3 For Vendors\Vendor's Connection\2022RenewalTrainingforCurrentlyAuthorizedRetailWICProgramVendors_pptx\Media.ppcx"/>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C28714F-57A4-476A-A477-F9C480539E2F}_12.png&quot;/&gt;&lt;left val=&quot;112&quot;/&gt;&lt;top val=&quot;35&quot;/&gt;&lt;width val=&quot;716&quot;/&gt;&lt;height val=&quot;96&quot;/&gt;&lt;hasText val=&quot;1&quot;/&gt;&lt;/Image&gt;&lt;/ThreeDShapeInfo&gt;"/>
  <p:tag name="PRESENTER_SHAPETEXTINFO" val="&lt;ShapeTextInfo&gt;&lt;TableIndex row=&quot;-1&quot; col=&quot;-1&quot;&gt;&lt;linesCount val=&quot;1&quot;/&gt;&lt;lineCharCount val=&quot;26&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DA3D6A-DD3D-46A0-957E-18F0C91B8DCA}_12.png&quot;/&gt;&lt;left val=&quot;58&quot;/&gt;&lt;top val=&quot;122&quot;/&gt;&lt;width val=&quot;859&quot;/&gt;&lt;height val=&quot;406&quot;/&gt;&lt;hasText val=&quot;1&quot;/&gt;&lt;/Image&gt;&lt;/ThreeDShapeInfo&gt;"/>
  <p:tag name="PRESENTER_SHAPETEXTINFO" val="&lt;ShapeTextInfo&gt;&lt;TableIndex row=&quot;-1&quot; col=&quot;-1&quot;&gt;&lt;linesCount val=&quot;9&quot;/&gt;&lt;lineCharCount val=&quot;48&quot;/&gt;&lt;lineCharCount val=&quot;53&quot;/&gt;&lt;lineCharCount val=&quot;12&quot;/&gt;&lt;lineCharCount val=&quot;56&quot;/&gt;&lt;lineCharCount val=&quot;53&quot;/&gt;&lt;lineCharCount val=&quot;30&quot;/&gt;&lt;lineCharCount val=&quot;60&quot;/&gt;&lt;lineCharCount val=&quot;21&quot;/&gt;&lt;lineCharCount val=&quot;27&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 name="ARTICULATE_SLIDE_THUMBNAIL_REFRESH" val="1"/>
  <p:tag name="PPSNARRATION" val="14,1524367155,S:\NSB\PHNU Working\NETO Team\Website Redesign\2022\WIC page\1.3 For Vendors\Vendor's Connection\2022RenewalTrainingforCurrentlyAuthorizedRetailWICProgramVendors_pptx\Media.ppcx"/>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F5594B7-D58C-41B6-8FC0-35E1E8ADFD21}_13.png&quot;/&gt;&lt;left val=&quot;114&quot;/&gt;&lt;top val=&quot;41&quot;/&gt;&lt;width val=&quot;608&quot;/&gt;&lt;height val=&quot;91&quot;/&gt;&lt;hasText val=&quot;1&quot;/&gt;&lt;/Image&gt;&lt;/ThreeDShapeInfo&gt;"/>
  <p:tag name="PRESENTER_SHAPETEXTINFO" val="&lt;ShapeTextInfo&gt;&lt;TableIndex row=&quot;-1&quot; col=&quot;-1&quot;&gt;&lt;linesCount val=&quot;1&quot;/&gt;&lt;lineCharCount val=&quot;28&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4F3A6E5-E8D1-475A-A301-BD2440F6B042}_13.png&quot;/&gt;&lt;left val=&quot;72&quot;/&gt;&lt;top val=&quot;117&quot;/&gt;&lt;width val=&quot;810&quot;/&gt;&lt;height val=&quot;350&quot;/&gt;&lt;hasText val=&quot;1&quot;/&gt;&lt;/Image&gt;&lt;/ThreeDShapeInfo&gt;"/>
  <p:tag name="PRESENTER_SHAPETEXTINFO" val="&lt;ShapeTextInfo&gt;&lt;TableIndex row=&quot;-1&quot; col=&quot;-1&quot;&gt;&lt;linesCount val=&quot;7&quot;/&gt;&lt;lineCharCount val=&quot;41&quot;/&gt;&lt;lineCharCount val=&quot;39&quot;/&gt;&lt;lineCharCount val=&quot;56&quot;/&gt;&lt;lineCharCount val=&quot;33&quot;/&gt;&lt;lineCharCount val=&quot;60&quot;/&gt;&lt;lineCharCount val=&quot;63&quot;/&gt;&lt;lineCharCount val=&quot;2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 name="ARTICULATE_SLIDE_THUMBNAIL_REFRESH" val="1"/>
  <p:tag name="PPSNARRATION" val="15,1524367155,S:\NSB\PHNU Working\NETO Team\Website Redesign\2022\WIC page\1.3 For Vendors\Vendor's Connection\2022RenewalTrainingforCurrentlyAuthorizedRetailWICProgramVendors_pptx\Media.ppcx"/>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09215E9-2CA5-4C09-8A2A-D534F8111A9E}_14.png&quot;/&gt;&lt;left val=&quot;121&quot;/&gt;&lt;top val=&quot;35&quot;/&gt;&lt;width val=&quot;740&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D960AAB-8F9B-4018-B171-38EAEBC9BF2C}_2.png&quot;/&gt;&lt;left val=&quot;149&quot;/&gt;&lt;top val=&quot;17&quot;/&gt;&lt;width val=&quot;641&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6C34920-5D3C-4A63-BD98-3F5A3A4D9B93}_14.png&quot;/&gt;&lt;left val=&quot;90&quot;/&gt;&lt;top val=&quot;127&quot;/&gt;&lt;width val=&quot;804&quot;/&gt;&lt;height val=&quot;360&quot;/&gt;&lt;hasText val=&quot;1&quot;/&gt;&lt;/Image&gt;&lt;/ThreeDShapeInfo&gt;"/>
  <p:tag name="PRESENTER_SHAPETEXTINFO" val="&lt;ShapeTextInfo&gt;&lt;TableIndex row=&quot;-1&quot; col=&quot;-1&quot;&gt;&lt;linesCount val=&quot;8&quot;/&gt;&lt;lineCharCount val=&quot;50&quot;/&gt;&lt;lineCharCount val=&quot;23&quot;/&gt;&lt;lineCharCount val=&quot;33&quot;/&gt;&lt;lineCharCount val=&quot;56&quot;/&gt;&lt;lineCharCount val=&quot;47&quot;/&gt;&lt;lineCharCount val=&quot;55&quot;/&gt;&lt;lineCharCount val=&quot;32&quot;/&gt;&lt;lineCharCount val=&quot;1&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 name="ARTICULATE_SLIDE_THUMBNAIL_REFRESH" val="1"/>
  <p:tag name="PPSNARRATION" val="16,1524367155,S:\NSB\PHNU Working\NETO Team\Website Redesign\2022\WIC page\1.3 For Vendors\Vendor's Connection\2022RenewalTrainingforCurrentlyAuthorizedRetailWICProgramVendors_pptx\Media.ppcx"/>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F07239C-33C9-4DEF-955A-01E15D873D11}_15.png&quot;/&gt;&lt;left val=&quot;410&quot;/&gt;&lt;top val=&quot;203&quot;/&gt;&lt;width val=&quot;509&quot;/&gt;&lt;height val=&quot;289&quot;/&gt;&lt;hasText val=&quot;1&quot;/&gt;&lt;/Image&gt;&lt;/ThreeDShapeInfo&gt;"/>
  <p:tag name="PRESENTER_SHAPETEXTINFO" val="&lt;ShapeTextInfo&gt;&lt;TableIndex row=&quot;-1&quot; col=&quot;-1&quot;&gt;&lt;linesCount val=&quot;6&quot;/&gt;&lt;lineCharCount val=&quot;27&quot;/&gt;&lt;lineCharCount val=&quot;10&quot;/&gt;&lt;lineCharCount val=&quot;12&quot;/&gt;&lt;lineCharCount val=&quot;31&quot;/&gt;&lt;lineCharCount val=&quot;35&quot;/&gt;&lt;lineCharCount val=&quot;11&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A7F886-46C6-49E9-936B-D7DC24BC8ED3}_15.png&quot;/&gt;&lt;left val=&quot;290&quot;/&gt;&lt;top val=&quot;32&quot;/&gt;&lt;width val=&quot;416&quot;/&gt;&lt;height val=&quot;168&quot;/&gt;&lt;hasText val=&quot;1&quot;/&gt;&lt;/Image&gt;&lt;/ThreeDShapeInfo&gt;"/>
  <p:tag name="PRESENTER_SHAPETEXTINFO" val="&lt;ShapeTextInfo&gt;&lt;TableIndex row=&quot;-1&quot; col=&quot;-1&quot;&gt;&lt;linesCount val=&quot;2&quot;/&gt;&lt;lineCharCount val=&quot;12&quot;/&gt;&lt;lineCharCount val=&quot;1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ARTICULATE_SLIDE_THUMBNAIL_REFRESH" val="1"/>
  <p:tag name="PPSNARRATION" val="17,1524367155,S:\NSB\PHNU Working\NETO Team\Website Redesign\2022\WIC page\1.3 For Vendors\Vendor's Connection\2022RenewalTrainingforCurrentlyAuthorizedRetailWICProgramVendors_pptx\Media.ppcx"/>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CB19AE8-3DED-47F6-B87D-0DBE19146F45}_16.png&quot;/&gt;&lt;left val=&quot;136&quot;/&gt;&lt;top val=&quot;44&quot;/&gt;&lt;width val=&quot;553&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E8E7181-62FC-4347-8D3D-23D06847526B}_16.png&quot;/&gt;&lt;left val=&quot;123&quot;/&gt;&lt;top val=&quot;137&quot;/&gt;&lt;width val=&quot;716&quot;/&gt;&lt;height val=&quot;312&quot;/&gt;&lt;hasText val=&quot;1&quot;/&gt;&lt;/Image&gt;&lt;/ThreeDShapeInfo&gt;"/>
  <p:tag name="PRESENTER_SHAPETEXTINFO" val="&lt;ShapeTextInfo&gt;&lt;TableIndex row=&quot;-1&quot; col=&quot;-1&quot;&gt;&lt;linesCount val=&quot;6&quot;/&gt;&lt;lineCharCount val=&quot;38&quot;/&gt;&lt;lineCharCount val=&quot;45&quot;/&gt;&lt;lineCharCount val=&quot;26&quot;/&gt;&lt;lineCharCount val=&quot;37&quot;/&gt;&lt;lineCharCount val=&quot;43&quot;/&gt;&lt;lineCharCount val=&quot;39&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 name="PPSNARRATION" val="18,1524367155,S:\NSB\PHNU Working\NETO Team\Website Redesign\2022\WIC page\1.3 For Vendors\Vendor's Connection\2022RenewalTrainingforCurrentlyAuthorizedRetailWICProgramVendors_pptx\Media.ppcx"/>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89AC5E9-3341-47F0-8D83-7048976CBC44}_17.png&quot;/&gt;&lt;left val=&quot;118&quot;/&gt;&lt;top val=&quot;35&quot;/&gt;&lt;width val=&quot;72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B488717-4750-4FF5-A0F5-D5C25662CBA8}_17.png&quot;/&gt;&lt;left val=&quot;70&quot;/&gt;&lt;top val=&quot;119&quot;/&gt;&lt;width val=&quot;800&quot;/&gt;&lt;height val=&quot;391&quot;/&gt;&lt;hasText val=&quot;1&quot;/&gt;&lt;/Image&gt;&lt;/ThreeDShapeInfo&gt;"/>
  <p:tag name="PRESENTER_SHAPETEXTINFO" val="&lt;ShapeTextInfo&gt;&lt;TableIndex row=&quot;-1&quot; col=&quot;-1&quot;&gt;&lt;linesCount val=&quot;10&quot;/&gt;&lt;lineCharCount val=&quot;76&quot;/&gt;&lt;lineCharCount val=&quot;74&quot;/&gt;&lt;lineCharCount val=&quot;44&quot;/&gt;&lt;lineCharCount val=&quot;41&quot;/&gt;&lt;lineCharCount val=&quot;78&quot;/&gt;&lt;lineCharCount val=&quot;82&quot;/&gt;&lt;lineCharCount val=&quot;14&quot;/&gt;&lt;lineCharCount val=&quot;29&quot;/&gt;&lt;lineCharCount val=&quot;48&quot;/&gt;&lt;lineCharCount val=&quot;3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ECF33AE-9EB0-4FA3-8967-1FC4D33E1D3F}_2.png&quot;/&gt;&lt;left val=&quot;74&quot;/&gt;&lt;top val=&quot;96&quot;/&gt;&lt;width val=&quot;825&quot;/&gt;&lt;height val=&quot;432&quot;/&gt;&lt;hasText val=&quot;1&quot;/&gt;&lt;/Image&gt;&lt;/ThreeDShapeInfo&gt;"/>
  <p:tag name="PRESENTER_SHAPETEXTINFO" val="&lt;ShapeTextInfo&gt;&lt;TableIndex row=&quot;-1&quot; col=&quot;-1&quot;&gt;&lt;linesCount val=&quot;12&quot;/&gt;&lt;lineCharCount val=&quot;37&quot;/&gt;&lt;lineCharCount val=&quot;19&quot;/&gt;&lt;lineCharCount val=&quot;31&quot;/&gt;&lt;lineCharCount val=&quot;24&quot;/&gt;&lt;lineCharCount val=&quot;30&quot;/&gt;&lt;lineCharCount val=&quot;13&quot;/&gt;&lt;lineCharCount val=&quot;16&quot;/&gt;&lt;lineCharCount val=&quot;40&quot;/&gt;&lt;lineCharCount val=&quot;71&quot;/&gt;&lt;lineCharCount val=&quot;24&quot;/&gt;&lt;lineCharCount val=&quot;26&quot;/&gt;&lt;lineCharCount val=&quot;1&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 name="ARTICULATE_SLIDE_THUMBNAIL_REFRESH" val="1"/>
  <p:tag name="PPSNARRATION" val="19,1524367155,S:\NSB\PHNU Working\NETO Team\Website Redesign\2022\WIC page\1.3 For Vendors\Vendor's Connection\2022RenewalTrainingforCurrentlyAuthorizedRetailWICProgramVendors_pptx\Media.ppcx"/>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D05AC2-DEDD-4626-93B3-E16F9B20A182}_18.png&quot;/&gt;&lt;left val=&quot;130&quot;/&gt;&lt;top val=&quot;42&quot;/&gt;&lt;width val=&quot;698&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75847A-C573-423B-A4F0-FD23A2140379}_18.png&quot;/&gt;&lt;left val=&quot;85&quot;/&gt;&lt;top val=&quot;122&quot;/&gt;&lt;width val=&quot;806&quot;/&gt;&lt;height val=&quot;361&quot;/&gt;&lt;hasText val=&quot;1&quot;/&gt;&lt;/Image&gt;&lt;/ThreeDShapeInfo&gt;"/>
  <p:tag name="PRESENTER_SHAPETEXTINFO" val="&lt;ShapeTextInfo&gt;&lt;TableIndex row=&quot;-1&quot; col=&quot;-1&quot;&gt;&lt;linesCount val=&quot;8&quot;/&gt;&lt;lineCharCount val=&quot;57&quot;/&gt;&lt;lineCharCount val=&quot;56&quot;/&gt;&lt;lineCharCount val=&quot;23&quot;/&gt;&lt;lineCharCount val=&quot;55&quot;/&gt;&lt;lineCharCount val=&quot;61&quot;/&gt;&lt;lineCharCount val=&quot;15&quot;/&gt;&lt;lineCharCount val=&quot;57&quot;/&gt;&lt;lineCharCount val=&quot;61&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 name="ARTICULATE_SLIDE_THUMBNAIL_REFRESH" val="1"/>
  <p:tag name="PPSNARRATION" val="20,1524367155,S:\NSB\PHNU Working\NETO Team\Website Redesign\2022\WIC page\1.3 For Vendors\Vendor's Connection\2022RenewalTrainingforCurrentlyAuthorizedRetailWICProgramVendors_pptx\Media.ppcx"/>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D05AC2-DEDD-4626-93B3-E16F9B20A182}_18.png&quot;/&gt;&lt;left val=&quot;130&quot;/&gt;&lt;top val=&quot;42&quot;/&gt;&lt;width val=&quot;698&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75847A-C573-423B-A4F0-FD23A2140379}_18.png&quot;/&gt;&lt;left val=&quot;85&quot;/&gt;&lt;top val=&quot;122&quot;/&gt;&lt;width val=&quot;806&quot;/&gt;&lt;height val=&quot;361&quot;/&gt;&lt;hasText val=&quot;1&quot;/&gt;&lt;/Image&gt;&lt;/ThreeDShapeInfo&gt;"/>
  <p:tag name="PRESENTER_SHAPETEXTINFO" val="&lt;ShapeTextInfo&gt;&lt;TableIndex row=&quot;-1&quot; col=&quot;-1&quot;&gt;&lt;linesCount val=&quot;8&quot;/&gt;&lt;lineCharCount val=&quot;57&quot;/&gt;&lt;lineCharCount val=&quot;56&quot;/&gt;&lt;lineCharCount val=&quot;23&quot;/&gt;&lt;lineCharCount val=&quot;55&quot;/&gt;&lt;lineCharCount val=&quot;61&quot;/&gt;&lt;lineCharCount val=&quot;15&quot;/&gt;&lt;lineCharCount val=&quot;57&quot;/&gt;&lt;lineCharCount val=&quot;61&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 name="ARTICULATE_SLIDE_THUMBNAIL_REFRESH" val="1"/>
  <p:tag name="PPSNARRATION" val="21,1524367155,S:\NSB\PHNU Working\NETO Team\Website Redesign\2022\WIC page\1.3 For Vendors\Vendor's Connection\2022RenewalTrainingforCurrentlyAuthorizedRetailWICProgramVendors_pptx\Media.ppcx"/>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1C70B5-34C6-46F9-A9B2-69F398A21C87}_26.png&quot;/&gt;&lt;left val=&quot;118&quot;/&gt;&lt;top val=&quot;29&quot;/&gt;&lt;width val=&quot;548&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8204E19-1452-40A0-A954-C08DD917025D}_26.png&quot;/&gt;&lt;left val=&quot;469&quot;/&gt;&lt;top val=&quot;83&quot;/&gt;&lt;width val=&quot;438&quot;/&gt;&lt;height val=&quot;409&quot;/&gt;&lt;hasText val=&quot;1&quot;/&gt;&lt;/Image&gt;&lt;/ThreeDShapeInfo&gt;"/>
  <p:tag name="PRESENTER_SHAPETEXTINFO" val="&lt;ShapeTextInfo&gt;&lt;TableIndex row=&quot;-1&quot; col=&quot;-1&quot;&gt;&lt;linesCount val=&quot;11&quot;/&gt;&lt;lineCharCount val=&quot;27&quot;/&gt;&lt;lineCharCount val=&quot;6&quot;/&gt;&lt;lineCharCount val=&quot;25&quot;/&gt;&lt;lineCharCount val=&quot;32&quot;/&gt;&lt;lineCharCount val=&quot;25&quot;/&gt;&lt;lineCharCount val=&quot;28&quot;/&gt;&lt;lineCharCount val=&quot;14&quot;/&gt;&lt;lineCharCount val=&quot;29&quot;/&gt;&lt;lineCharCount val=&quot;30&quot;/&gt;&lt;lineCharCount val=&quot;10&quot;/&gt;&lt;lineCharCount val=&quot;17&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ARTICULATE_SLIDE_THUMBNAIL_REFRESH" val="1"/>
  <p:tag name="PPSNARRATION" val="3,1524367155,S:\NSB\PHNU Working\NETO Team\Website Redesign\2022\WIC page\1.3 For Vendors\Vendor's Connection\2022RenewalTrainingforCurrentlyAuthorizedRetailWICProgramVendors_pptx\Media.ppcx"/>
</p:tagLst>
</file>

<file path=ppt/tags/tag70.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 name="PPSNARRATION" val="22,1524367155,S:\NSB\PHNU Working\NETO Team\Website Redesign\2022\WIC page\1.3 For Vendors\Vendor's Connection\2022RenewalTrainingforCurrentlyAuthorizedRetailWICProgramVendors_pptx\Media.ppcx"/>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39C3CBD-59EF-4065-A205-718BF329C471}_19.png&quot;/&gt;&lt;left val=&quot;124&quot;/&gt;&lt;top val=&quot;26&quot;/&gt;&lt;width val=&quot;72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ACF068-1520-4047-B357-9CFFB1285CED}_19.png&quot;/&gt;&lt;left val=&quot;50&quot;/&gt;&lt;top val=&quot;105&quot;/&gt;&lt;width val=&quot;870&quot;/&gt;&lt;height val=&quot;411&quot;/&gt;&lt;hasText val=&quot;1&quot;/&gt;&lt;/Image&gt;&lt;/ThreeDShapeInfo&gt;"/>
  <p:tag name="PRESENTER_SHAPETEXTINFO" val="&lt;ShapeTextInfo&gt;&lt;TableIndex row=&quot;-1&quot; col=&quot;-1&quot;&gt;&lt;linesCount val=&quot;10&quot;/&gt;&lt;lineCharCount val=&quot;63&quot;/&gt;&lt;lineCharCount val=&quot;72&quot;/&gt;&lt;lineCharCount val=&quot;32&quot;/&gt;&lt;lineCharCount val=&quot;70&quot;/&gt;&lt;lineCharCount val=&quot;68&quot;/&gt;&lt;lineCharCount val=&quot;68&quot;/&gt;&lt;lineCharCount val=&quot;8&quot;/&gt;&lt;lineCharCount val=&quot;11&quot;/&gt;&lt;lineCharCount val=&quot;65&quot;/&gt;&lt;lineCharCount val=&quot;22&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ARTICULATE_SLIDE_THUMBNAIL_REFRESH" val="1"/>
  <p:tag name="PPSNARRATION" val="23,1524367155,S:\NSB\PHNU Working\NETO Team\Website Redesign\2022\WIC page\1.3 For Vendors\Vendor's Connection\2022RenewalTrainingforCurrentlyAuthorizedRetailWICProgramVendors_pptx\Media.ppcx"/>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3C3095E-16D9-4BC6-B751-A49F782495B3}_20.png&quot;/&gt;&lt;left val=&quot;118&quot;/&gt;&lt;top val=&quot;26&quot;/&gt;&lt;width val=&quot;673&quot;/&gt;&lt;height val=&quot;93&quot;/&gt;&lt;hasText val=&quot;1&quot;/&gt;&lt;/Image&gt;&lt;/ThreeDShapeInfo&gt;"/>
  <p:tag name="PRESENTER_SHAPETEXTINFO" val="&lt;ShapeTextInfo&gt;&lt;TableIndex row=&quot;-1&quot; col=&quot;-1&quot;&gt;&lt;linesCount val=&quot;1&quot;/&gt;&lt;lineCharCount val=&quot;25&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CF3888B-C909-467C-93D4-A144ACEA3CBC}_20.png&quot;/&gt;&lt;left val=&quot;124&quot;/&gt;&lt;top val=&quot;125&quot;/&gt;&lt;width val=&quot;723&quot;/&gt;&lt;height val=&quot;338&quot;/&gt;&lt;hasText val=&quot;1&quot;/&gt;&lt;/Image&gt;&lt;/ThreeDShapeInfo&gt;"/>
  <p:tag name="PRESENTER_SHAPETEXTINFO" val="&lt;ShapeTextInfo&gt;&lt;TableIndex row=&quot;-1&quot; col=&quot;-1&quot;&gt;&lt;linesCount val=&quot;7&quot;/&gt;&lt;lineCharCount val=&quot;45&quot;/&gt;&lt;lineCharCount val=&quot;40&quot;/&gt;&lt;lineCharCount val=&quot;14&quot;/&gt;&lt;lineCharCount val=&quot;45&quot;/&gt;&lt;lineCharCount val=&quot;43&quot;/&gt;&lt;lineCharCount val=&quot;14&quot;/&gt;&lt;lineCharCount val=&quot;28&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 name="ARTICULATE_SLIDE_THUMBNAIL_REFRESH" val="1"/>
  <p:tag name="PPSNARRATION" val="24,1524367155,S:\NSB\PHNU Working\NETO Team\Website Redesign\2022\WIC page\1.3 For Vendors\Vendor's Connection\2022RenewalTrainingforCurrentlyAuthorizedRetailWICProgramVendors_pptx\Media.ppcx"/>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52BBBA4-2EB3-4613-B331-55FA2992A979}_21.png&quot;/&gt;&lt;left val=&quot;82&quot;/&gt;&lt;top val=&quot;11&quot;/&gt;&lt;width val=&quot;871&quot;/&gt;&lt;height val=&quot;141&quot;/&gt;&lt;hasText val=&quot;1&quot;/&gt;&lt;/Image&gt;&lt;/ThreeDShapeInfo&gt;"/>
  <p:tag name="PRESENTER_SHAPETEXTINFO" val="&lt;ShapeTextInfo&gt;&lt;TableIndex row=&quot;-1&quot; col=&quot;-1&quot;&gt;&lt;linesCount val=&quot;2&quot;/&gt;&lt;lineCharCount val=&quot;42&quot;/&gt;&lt;lineCharCount val=&quot;1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6D79BB-DB95-4935-A2C6-BA0DD7F3AC2E}_21.png&quot;/&gt;&lt;left val=&quot;64&quot;/&gt;&lt;top val=&quot;136&quot;/&gt;&lt;width val=&quot;827&quot;/&gt;&lt;height val=&quot;390&quot;/&gt;&lt;hasText val=&quot;1&quot;/&gt;&lt;/Image&gt;&lt;/ThreeDShapeInfo&gt;"/>
  <p:tag name="PRESENTER_SHAPETEXTINFO" val="&lt;ShapeTextInfo&gt;&lt;TableIndex row=&quot;-1&quot; col=&quot;-1&quot;&gt;&lt;linesCount val=&quot;11&quot;/&gt;&lt;lineCharCount val=&quot;14&quot;/&gt;&lt;lineCharCount val=&quot;61&quot;/&gt;&lt;lineCharCount val=&quot;51&quot;/&gt;&lt;lineCharCount val=&quot;67&quot;/&gt;&lt;lineCharCount val=&quot;6&quot;/&gt;&lt;lineCharCount val=&quot;60&quot;/&gt;&lt;lineCharCount val=&quot;42&quot;/&gt;&lt;lineCharCount val=&quot;56&quot;/&gt;&lt;lineCharCount val=&quot;46&quot;/&gt;&lt;lineCharCount val=&quot;63&quot;/&gt;&lt;lineCharCount val=&quot;51&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 name="ARTICULATE_SLIDE_THUMBNAIL_REFRESH" val="1"/>
  <p:tag name="PPSNARRATION" val="25,1524367155,S:\NSB\PHNU Working\NETO Team\Website Redesign\2022\WIC page\1.3 For Vendors\Vendor's Connection\2022RenewalTrainingforCurrentlyAuthorizedRetailWICProgramVendors_pptx\Media.ppcx"/>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B5FFB7-3124-44D6-BC48-A54DBA602FE1}&quot;/&gt;&lt;isInvalidForFieldText val=&quot;0&quot;/&gt;&lt;Image&gt;&lt;filename val=&quot;C:\Users\jmmartin1\AppData\Local\Temp\PR\data\asimages\{6FB5FFB7-3124-44D6-BC48-A54DBA602FE1}_3.png&quot;/&gt;&lt;left val=&quot;128&quot;/&gt;&lt;top val=&quot;35&quot;/&gt;&lt;width val=&quot;407&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9C5CB8-B7FD-45D4-B247-1665F9FAD8C3}_22.png&quot;/&gt;&lt;left val=&quot;124&quot;/&gt;&lt;top val=&quot;38&quot;/&gt;&lt;width val=&quot;546&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426B60C-AEBA-4EA5-81AA-0436A2AB2BAD}_22.png&quot;/&gt;&lt;left val=&quot;172&quot;/&gt;&lt;top val=&quot;142&quot;/&gt;&lt;width val=&quot;597&quot;/&gt;&lt;height val=&quot;314&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2&quot;/&gt;&lt;lineCharCount val=&quot;8&quot;/&gt;&lt;lineCharCount val=&quot;20&quot;/&gt;&lt;/TableIndex&gt;&lt;TableIndex row=&quot;1&quot; col=&quot;3&quot;&gt;&lt;linesCount val=&quot;1&quot;/&gt;&lt;lineCharCount val=&quot;15&quot;/&gt;&lt;/TableIndex&gt;&lt;TableIndex row=&quot;1&quot; col=&quot;4&quot;&gt;&lt;linesCount val=&quot;1&quot;/&gt;&lt;lineCharCount val=&quot;10&quot;/&gt;&lt;/TableIndex&gt;&lt;TableIndex row=&quot;1&quot; col=&quot;5&quot;&gt;&lt;linesCount val=&quot;2&quot;/&gt;&lt;lineCharCount val=&quot;20&quot;/&gt;&lt;lineCharCount val=&quot;4&quot;/&gt;&lt;/TableIndex&gt;&lt;TableIndex row=&quot;1&quot; col=&quot;6&quot;&gt;&lt;linesCount val=&quot;1&quot;/&gt;&lt;lineCharCount val=&quot;3&quot;/&gt;&lt;/TableIndex&gt;&lt;TableIndex row=&quot;1&quot; col=&quot;7&quot;&gt;&lt;linesCount val=&quot;1&quot;/&gt;&lt;lineCharCount val=&quot;4&quot;/&gt;&lt;/TableIndex&gt;&lt;TableIndex row=&quot;2&quot; col=&quot;1&quot;&gt;&lt;linesCount val=&quot;1&quot;/&gt;&lt;lineCharCount val=&quot;6&quot;/&gt;&lt;/TableIndex&gt;&lt;TableIndex row=&quot;2&quot; col=&quot;2&quot;&gt;&lt;linesCount val=&quot;1&quot;/&gt;&lt;lineCharCount val=&quot;4&quot;/&gt;&lt;/TableIndex&gt;&lt;TableIndex row=&quot;2&quot; col=&quot;3&quot;&gt;&lt;linesCount val=&quot;1&quot;/&gt;&lt;lineCharCount val=&quot;4&quot;/&gt;&lt;/TableIndex&gt;&lt;TableIndex row=&quot;2&quot; col=&quot;4&quot;&gt;&lt;linesCount val=&quot;1&quot;/&gt;&lt;lineCharCount val=&quot;4&quot;/&gt;&lt;/TableIndex&gt;&lt;TableIndex row=&quot;2&quot; col=&quot;5&quot;&gt;&lt;linesCount val=&quot;1&quot;/&gt;&lt;lineCharCount val=&quot;4&quot;/&gt;&lt;/TableIndex&gt;&lt;TableIndex row=&quot;2&quot; col=&quot;6&quot;&gt;&lt;linesCount val=&quot;1&quot;/&gt;&lt;lineCharCount val=&quot;4&quot;/&gt;&lt;/TableIndex&gt;&lt;TableIndex row=&quot;2&quot; col=&quot;7&quot;&gt;&lt;linesCount val=&quot;1&quot;/&gt;&lt;lineCharCount val=&quot;4&quot;/&gt;&lt;/TableIndex&gt;&lt;TableIndex row=&quot;3&quot; col=&quot;1&quot;&gt;&lt;linesCount val=&quot;1&quot;/&gt;&lt;lineCharCount val=&quot;6&quot;/&gt;&lt;/TableIndex&gt;&lt;TableIndex row=&quot;3&quot; col=&quot;2&quot;&gt;&lt;linesCount val=&quot;1&quot;/&gt;&lt;lineCharCount val=&quot;4&quot;/&gt;&lt;/TableIndex&gt;&lt;TableIndex row=&quot;3&quot; col=&quot;3&quot;&gt;&lt;linesCount val=&quot;1&quot;/&gt;&lt;lineCharCount val=&quot;4&quot;/&gt;&lt;/TableIndex&gt;&lt;TableIndex row=&quot;3&quot; col=&quot;4&quot;&gt;&lt;linesCount val=&quot;1&quot;/&gt;&lt;lineCharCount val=&quot;3&quot;/&gt;&lt;/TableIndex&gt;&lt;TableIndex row=&quot;3&quot; col=&quot;5&quot;&gt;&lt;linesCount val=&quot;1&quot;/&gt;&lt;lineCharCount val=&quot;4&quot;/&gt;&lt;/TableIndex&gt;&lt;TableIndex row=&quot;3&quot; col=&quot;6&quot;&gt;&lt;linesCount val=&quot;1&quot;/&gt;&lt;lineCharCount val=&quot;4&quot;/&gt;&lt;/TableIndex&gt;&lt;TableIndex row=&quot;3&quot; col=&quot;7&quot;&gt;&lt;linesCount val=&quot;1&quot;/&gt;&lt;lineCharCount val=&quot;4&quot;/&gt;&lt;/TableIndex&gt;&lt;TableIndex row=&quot;4&quot; col=&quot;1&quot;&gt;&lt;linesCount val=&quot;1&quot;/&gt;&lt;lineCharCount val=&quot;6&quot;/&gt;&lt;/TableIndex&gt;&lt;TableIndex row=&quot;4&quot; col=&quot;2&quot;&gt;&lt;linesCount val=&quot;1&quot;/&gt;&lt;lineCharCount val=&quot;4&quot;/&gt;&lt;/TableIndex&gt;&lt;TableIndex row=&quot;4&quot; col=&quot;3&quot;&gt;&lt;linesCount val=&quot;1&quot;/&gt;&lt;lineCharCount val=&quot;4&quot;/&gt;&lt;/TableIndex&gt;&lt;TableIndex row=&quot;4&quot; col=&quot;4&quot;&gt;&lt;linesCount val=&quot;1&quot;/&gt;&lt;lineCharCount val=&quot;4&quot;/&gt;&lt;/TableIndex&gt;&lt;TableIndex row=&quot;4&quot; col=&quot;5&quot;&gt;&lt;linesCount val=&quot;1&quot;/&gt;&lt;lineCharCount val=&quot;4&quot;/&gt;&lt;/TableIndex&gt;&lt;TableIndex row=&quot;4&quot; col=&quot;6&quot;&gt;&lt;linesCount val=&quot;1&quot;/&gt;&lt;lineCharCount val=&quot;4&quot;/&gt;&lt;/TableIndex&gt;&lt;TableIndex row=&quot;4&quot; col=&quot;7&quot;&gt;&lt;linesCount val=&quot;1&quot;/&gt;&lt;lineCharCount val=&quot;4&quot;/&gt;&lt;/TableIndex&gt;&lt;TableIndex row=&quot;5&quot; col=&quot;1&quot;&gt;&lt;linesCount val=&quot;1&quot;/&gt;&lt;lineCharCount val=&quot;6&quot;/&gt;&lt;/TableIndex&gt;&lt;TableIndex row=&quot;5&quot; col=&quot;2&quot;&gt;&lt;linesCount val=&quot;1&quot;/&gt;&lt;lineCharCount val=&quot;4&quot;/&gt;&lt;/TableIndex&gt;&lt;TableIndex row=&quot;5&quot; col=&quot;3&quot;&gt;&lt;linesCount val=&quot;1&quot;/&gt;&lt;lineCharCount val=&quot;5&quot;/&gt;&lt;/TableIndex&gt;&lt;TableIndex row=&quot;5&quot; col=&quot;4&quot;&gt;&lt;linesCount val=&quot;1&quot;/&gt;&lt;lineCharCount val=&quot;3&quot;/&gt;&lt;/TableIndex&gt;&lt;TableIndex row=&quot;5&quot; col=&quot;5&quot;&gt;&lt;linesCount val=&quot;1&quot;/&gt;&lt;lineCharCount val=&quot;5&quot;/&gt;&lt;/TableIndex&gt;&lt;TableIndex row=&quot;5&quot; col=&quot;6&quot;&gt;&lt;linesCount val=&quot;1&quot;/&gt;&lt;lineCharCount val=&quot;4&quot;/&gt;&lt;/TableIndex&gt;&lt;TableIndex row=&quot;5&quot; col=&quot;7&quot;&gt;&lt;linesCount val=&quot;1&quot;/&gt;&lt;lineCharCount val=&quot;4&quot;/&gt;&lt;/TableIndex&gt;&lt;TableIndex row=&quot;6&quot; col=&quot;1&quot;&gt;&lt;linesCount val=&quot;1&quot;/&gt;&lt;lineCharCount val=&quot;1&quot;/&gt;&lt;/TableIndex&gt;&lt;TableIndex row=&quot;6&quot; col=&quot;2&quot;&gt;&lt;linesCount val=&quot;1&quot;/&gt;&lt;lineCharCount val=&quot;4&quot;/&gt;&lt;/TableIndex&gt;&lt;TableIndex row=&quot;6&quot; col=&quot;3&quot;&gt;&lt;linesCount val=&quot;1&quot;/&gt;&lt;lineCharCount val=&quot;5&quot;/&gt;&lt;/TableIndex&gt;&lt;TableIndex row=&quot;6&quot; col=&quot;4&quot;&gt;&lt;linesCount val=&quot;1&quot;/&gt;&lt;lineCharCount val=&quot;3&quot;/&gt;&lt;/TableIndex&gt;&lt;TableIndex row=&quot;6&quot; col=&quot;5&quot;&gt;&lt;linesCount val=&quot;1&quot;/&gt;&lt;lineCharCount val=&quot;5&quot;/&gt;&lt;/TableIndex&gt;&lt;TableIndex row=&quot;6&quot; col=&quot;6&quot;&gt;&lt;linesCount val=&quot;1&quot;/&gt;&lt;lineCharCount val=&quot;4&quot;/&gt;&lt;/TableIndex&gt;&lt;TableIndex row=&quot;6&quot; col=&quot;7&quot;&gt;&lt;linesCount val=&quot;1&quot;/&gt;&lt;lineCharCount val=&quot;4&quot;/&gt;&lt;/TableIndex&gt;&lt;TableIndex row=&quot;7&quot; col=&quot;1&quot;&gt;&lt;linesCount val=&quot;1&quot;/&gt;&lt;lineCharCount val=&quot;1&quot;/&gt;&lt;/TableIndex&gt;&lt;TableIndex row=&quot;7&quot; col=&quot;2&quot;&gt;&lt;linesCount val=&quot;1&quot;/&gt;&lt;lineCharCount val=&quot;4&quot;/&gt;&lt;/TableIndex&gt;&lt;TableIndex row=&quot;7&quot; col=&quot;3&quot;&gt;&lt;linesCount val=&quot;1&quot;/&gt;&lt;lineCharCount val=&quot;5&quot;/&gt;&lt;/TableIndex&gt;&lt;TableIndex row=&quot;7&quot; col=&quot;4&quot;&gt;&lt;linesCount val=&quot;1&quot;/&gt;&lt;lineCharCount val=&quot;3&quot;/&gt;&lt;/TableIndex&gt;&lt;TableIndex row=&quot;7&quot; col=&quot;5&quot;&gt;&lt;linesCount val=&quot;1&quot;/&gt;&lt;lineCharCount val=&quot;5&quot;/&gt;&lt;/TableIndex&gt;&lt;TableIndex row=&quot;7&quot; col=&quot;6&quot;&gt;&lt;linesCount val=&quot;1&quot;/&gt;&lt;lineCharCount val=&quot;4&quot;/&gt;&lt;/TableIndex&gt;&lt;TableIndex row=&quot;7&quot; col=&quot;7&quot;&gt;&lt;linesCount val=&quot;1&quot;/&gt;&lt;lineCharCount val=&quot;4&quot;/&gt;&lt;/TableIndex&gt;&lt;TableIndex row=&quot;8&quot; col=&quot;1&quot;&gt;&lt;linesCount val=&quot;1&quot;/&gt;&lt;lineCharCount val=&quot;1&quot;/&gt;&lt;/TableIndex&gt;&lt;TableIndex row=&quot;8&quot; col=&quot;2&quot;&gt;&lt;linesCount val=&quot;1&quot;/&gt;&lt;lineCharCount val=&quot;4&quot;/&gt;&lt;/TableIndex&gt;&lt;TableIndex row=&quot;8&quot; col=&quot;3&quot;&gt;&lt;linesCount val=&quot;1&quot;/&gt;&lt;lineCharCount val=&quot;5&quot;/&gt;&lt;/TableIndex&gt;&lt;TableIndex row=&quot;8&quot; col=&quot;4&quot;&gt;&lt;linesCount val=&quot;1&quot;/&gt;&lt;lineCharCount val=&quot;3&quot;/&gt;&lt;/TableIndex&gt;&lt;TableIndex row=&quot;8&quot; col=&quot;5&quot;&gt;&lt;linesCount val=&quot;1&quot;/&gt;&lt;lineCharCount val=&quot;5&quot;/&gt;&lt;/TableIndex&gt;&lt;TableIndex row=&quot;8&quot; col=&quot;6&quot;&gt;&lt;linesCount val=&quot;1&quot;/&gt;&lt;lineCharCount val=&quot;4&quot;/&gt;&lt;/TableIndex&gt;&lt;TableIndex row=&quot;8&quot; col=&quot;7&quot;&gt;&lt;linesCount val=&quot;1&quot;/&gt;&lt;lineCharCount val=&quot;4&quot;/&gt;&lt;/TableIndex&gt;&lt;TableIndex row=&quot;9&quot; col=&quot;1&quot;&gt;&lt;linesCount val=&quot;1&quot;/&gt;&lt;lineCharCount val=&quot;7&quot;/&gt;&lt;/TableIndex&gt;&lt;TableIndex row=&quot;9&quot; col=&quot;2&quot;&gt;&lt;linesCount val=&quot;1&quot;/&gt;&lt;lineCharCount val=&quot;4&quot;/&gt;&lt;/TableIndex&gt;&lt;TableIndex row=&quot;9&quot; col=&quot;3&quot;&gt;&lt;linesCount val=&quot;1&quot;/&gt;&lt;lineCharCount val=&quot;5&quot;/&gt;&lt;/TableIndex&gt;&lt;TableIndex row=&quot;9&quot; col=&quot;4&quot;&gt;&lt;linesCount val=&quot;1&quot;/&gt;&lt;lineCharCount val=&quot;3&quot;/&gt;&lt;/TableIndex&gt;&lt;TableIndex row=&quot;9&quot; col=&quot;5&quot;&gt;&lt;linesCount val=&quot;1&quot;/&gt;&lt;lineCharCount val=&quot;5&quot;/&gt;&lt;/TableIndex&gt;&lt;TableIndex row=&quot;9&quot; col=&quot;6&quot;&gt;&lt;linesCount val=&quot;1&quot;/&gt;&lt;lineCharCount val=&quot;4&quot;/&gt;&lt;/TableIndex&gt;&lt;TableIndex row=&quot;9&quot; col=&quot;7&quot;&gt;&lt;linesCount val=&quot;1&quot;/&gt;&lt;lineCharCount val=&quot;4&quot;/&gt;&lt;/TableIndex&gt;&lt;TableIndex row=&quot;10&quot; col=&quot;1&quot;&gt;&lt;linesCount val=&quot;1&quot;/&gt;&lt;lineCharCount val=&quot;6&quot;/&gt;&lt;/TableIndex&gt;&lt;TableIndex row=&quot;10&quot; col=&quot;2&quot;&gt;&lt;linesCount val=&quot;1&quot;/&gt;&lt;lineCharCount val=&quot;6&quot;/&gt;&lt;/TableIndex&gt;&lt;TableIndex row=&quot;10&quot; col=&quot;3&quot;&gt;&lt;linesCount val=&quot;1&quot;/&gt;&lt;lineCharCount val=&quot;6&quot;/&gt;&lt;/TableIndex&gt;&lt;TableIndex row=&quot;10&quot; col=&quot;4&quot;&gt;&lt;linesCount val=&quot;1&quot;/&gt;&lt;lineCharCount val=&quot;4&quot;/&gt;&lt;/TableIndex&gt;&lt;TableIndex row=&quot;10&quot; col=&quot;5&quot;&gt;&lt;linesCount val=&quot;1&quot;/&gt;&lt;lineCharCount val=&quot;6&quot;/&gt;&lt;/TableIndex&gt;&lt;TableIndex row=&quot;10&quot; col=&quot;6&quot;&gt;&lt;linesCount val=&quot;1&quot;/&gt;&lt;lineCharCount val=&quot;6&quot;/&gt;&lt;/TableIndex&gt;&lt;TableIndex row=&quot;10&quot; col=&quot;7&quot;&gt;&lt;linesCount val=&quot;1&quot;/&gt;&lt;lineCharCount val=&quot;6&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E5C5FC-97F0-4C99-AB46-5515649FF861}_22.png&quot;/&gt;&lt;left val=&quot;343&quot;/&gt;&lt;top val=&quot;272&quot;/&gt;&lt;width val=&quot;396&quot;/&gt;&lt;height val=&quot;105&quot;/&gt;&lt;hasText val=&quot;1&quot;/&gt;&lt;/Image&gt;&lt;/ThreeDShapeInfo&gt;"/>
  <p:tag name="PRESENTER_SHAPETEXTINFO" val="&lt;ShapeTextInfo&gt;&lt;TableIndex row=&quot;-1&quot; col=&quot;-1&quot;&gt;&lt;linesCount val=&quot;1&quot;/&gt;&lt;lineCharCount val=&quot;1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 name="ARTICULATE_SLIDE_THUMBNAIL_REFRESH" val="1"/>
  <p:tag name="PPSNARRATION" val="26,1524367155,S:\NSB\PHNU Working\NETO Team\Website Redesign\2022\WIC page\1.3 For Vendors\Vendor's Connection\2022RenewalTrainingforCurrentlyAuthorizedRetailWICProgramVendors_pptx\Media.ppcx"/>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09D9D1-5838-4A76-BE9B-FD6734A71EE9}_23.png&quot;/&gt;&lt;left val=&quot;112&quot;/&gt;&lt;top val=&quot;46&quot;/&gt;&lt;width val=&quot;78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928E55-39B6-4408-B971-E636038CA8F9}_23.png&quot;/&gt;&lt;left val=&quot;467&quot;/&gt;&lt;top val=&quot;126&quot;/&gt;&lt;width val=&quot;431&quot;/&gt;&lt;height val=&quot;348&quot;/&gt;&lt;hasText val=&quot;1&quot;/&gt;&lt;/Image&gt;&lt;/ThreeDShapeInfo&gt;"/>
  <p:tag name="PRESENTER_SHAPETEXTINFO" val="&lt;ShapeTextInfo&gt;&lt;TableIndex row=&quot;-1&quot; col=&quot;-1&quot;&gt;&lt;linesCount val=&quot;11&quot;/&gt;&lt;lineCharCount val=&quot;25&quot;/&gt;&lt;lineCharCount val=&quot;36&quot;/&gt;&lt;lineCharCount val=&quot;27&quot;/&gt;&lt;lineCharCount val=&quot;32&quot;/&gt;&lt;lineCharCount val=&quot;26&quot;/&gt;&lt;lineCharCount val=&quot;24&quot;/&gt;&lt;lineCharCount val=&quot;14&quot;/&gt;&lt;lineCharCount val=&quot;33&quot;/&gt;&lt;lineCharCount val=&quot;28&quot;/&gt;&lt;lineCharCount val=&quot;30&quot;/&gt;&lt;lineCharCount val=&quot;28&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 name="ARTICULATE_SLIDE_THUMBNAIL_REFRESH" val="1"/>
  <p:tag name="PPSNARRATION" val="27,1524367155,S:\NSB\PHNU Working\NETO Team\Website Redesign\2022\WIC page\1.3 For Vendors\Vendor's Connection\2022RenewalTrainingforCurrentlyAuthorizedRetailWICProgramVendors_pptx\Media.ppcx"/>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4FE62E8-7DA3-48C0-873F-C08D004A2F90}_24.png&quot;/&gt;&lt;left val=&quot;118&quot;/&gt;&lt;top val=&quot;38&quot;/&gt;&lt;width val=&quot;573&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4DC8FF3-6068-4C05-B0D3-39B7630B075E}_24.png&quot;/&gt;&lt;left val=&quot;458&quot;/&gt;&lt;top val=&quot;88&quot;/&gt;&lt;width val=&quot;471&quot;/&gt;&lt;height val=&quot;404&quot;/&gt;&lt;hasText val=&quot;1&quot;/&gt;&lt;/Image&gt;&lt;/ThreeDShapeInfo&gt;"/>
  <p:tag name="PRESENTER_SHAPETEXTINFO" val="&lt;ShapeTextInfo&gt;&lt;TableIndex row=&quot;-1&quot; col=&quot;-1&quot;&gt;&lt;linesCount val=&quot;10&quot;/&gt;&lt;lineCharCount val=&quot;16&quot;/&gt;&lt;lineCharCount val=&quot;8&quot;/&gt;&lt;lineCharCount val=&quot;13&quot;/&gt;&lt;lineCharCount val=&quot;24&quot;/&gt;&lt;lineCharCount val=&quot;21&quot;/&gt;&lt;lineCharCount val=&quot;16&quot;/&gt;&lt;lineCharCount val=&quot;7&quot;/&gt;&lt;lineCharCount val=&quot;25&quot;/&gt;&lt;lineCharCount val=&quot;25&quot;/&gt;&lt;lineCharCount val=&quot;1&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8FF2A68-E853-4EE2-B88C-8EB59BB03945}_3.png&quot;/&gt;&lt;left val=&quot;93&quot;/&gt;&lt;top val=&quot;115&quot;/&gt;&lt;width val=&quot;807&quot;/&gt;&lt;height val=&quot;400&quot;/&gt;&lt;hasText val=&quot;1&quot;/&gt;&lt;/Image&gt;&lt;/ThreeDShapeInfo&gt;"/>
  <p:tag name="PRESENTER_SHAPETEXTINFO" val="&lt;ShapeTextInfo&gt;&lt;TableIndex row=&quot;-1&quot; col=&quot;-1&quot;&gt;&lt;linesCount val=&quot;10&quot;/&gt;&lt;lineCharCount val=&quot;66&quot;/&gt;&lt;lineCharCount val=&quot;9&quot;/&gt;&lt;lineCharCount val=&quot;64&quot;/&gt;&lt;lineCharCount val=&quot;7&quot;/&gt;&lt;lineCharCount val=&quot;60&quot;/&gt;&lt;lineCharCount val=&quot;9&quot;/&gt;&lt;lineCharCount val=&quot;53&quot;/&gt;&lt;lineCharCount val=&quot;68&quot;/&gt;&lt;lineCharCount val=&quot;67&quot;/&gt;&lt;lineCharCount val=&quot;4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 name="PPSNARRATION" val="28,1524367155,S:\NSB\PHNU Working\NETO Team\Website Redesign\2022\WIC page\1.3 For Vendors\Vendor's Connection\2022RenewalTrainingforCurrentlyAuthorizedRetailWICProgramVendors_pptx\Media.ppcx"/>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1E980E-759B-4E4C-AEC8-B1F4DCFCE51D}_25.png&quot;/&gt;&lt;left val=&quot;124&quot;/&gt;&lt;top val=&quot;37&quot;/&gt;&lt;width val=&quot;573&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1E27D5F-513C-45E7-A427-ECA3E9FD7A16}_25.png&quot;/&gt;&lt;left val=&quot;505&quot;/&gt;&lt;top val=&quot;96&quot;/&gt;&lt;width val=&quot;469&quot;/&gt;&lt;height val=&quot;439&quot;/&gt;&lt;hasText val=&quot;1&quot;/&gt;&lt;/Image&gt;&lt;/ThreeDShapeInfo&gt;"/>
  <p:tag name="PRESENTER_SHAPETEXTINFO" val="&lt;ShapeTextInfo&gt;&lt;TableIndex row=&quot;-1&quot; col=&quot;-1&quot;&gt;&lt;linesCount val=&quot;10&quot;/&gt;&lt;lineCharCount val=&quot;16&quot;/&gt;&lt;lineCharCount val=&quot;8&quot;/&gt;&lt;lineCharCount val=&quot;19&quot;/&gt;&lt;lineCharCount val=&quot;16&quot;/&gt;&lt;lineCharCount val=&quot;15&quot;/&gt;&lt;lineCharCount val=&quot;23&quot;/&gt;&lt;lineCharCount val=&quot;24&quot;/&gt;&lt;lineCharCount val=&quot;29&quot;/&gt;&lt;lineCharCount val=&quot;18&quot;/&gt;&lt;lineCharCount val=&quot;1&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 name="ARTICULATE_SLIDE_THUMBNAIL_REFRESH" val="1"/>
  <p:tag name="PPSNARRATION" val="29,1524367155,S:\NSB\PHNU Working\NETO Team\Website Redesign\2022\WIC page\1.3 For Vendors\Vendor's Connection\2022RenewalTrainingforCurrentlyAuthorizedRetailWICProgramVendors_pptx\Media.ppcx"/>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59F52D-221F-48AE-9741-112405AABCBB}_27.png&quot;/&gt;&lt;left val=&quot;124&quot;/&gt;&lt;top val=&quot;41&quot;/&gt;&lt;width val=&quot;66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B8EE0A-2183-4075-8698-BF215E7637A8}_27.png&quot;/&gt;&lt;left val=&quot;132&quot;/&gt;&lt;top val=&quot;139&quot;/&gt;&lt;width val=&quot;750&quot;/&gt;&lt;height val=&quot;346&quot;/&gt;&lt;hasText val=&quot;1&quot;/&gt;&lt;/Image&gt;&lt;/ThreeDShapeInfo&gt;"/>
  <p:tag name="PRESENTER_SHAPETEXTINFO" val="&lt;ShapeTextInfo&gt;&lt;TableIndex row=&quot;-1&quot; col=&quot;-1&quot;&gt;&lt;linesCount val=&quot;8&quot;/&gt;&lt;lineCharCount val=&quot;45&quot;/&gt;&lt;lineCharCount val=&quot;49&quot;/&gt;&lt;lineCharCount val=&quot;7&quot;/&gt;&lt;lineCharCount val=&quot;50&quot;/&gt;&lt;lineCharCount val=&quot;47&quot;/&gt;&lt;lineCharCount val=&quot;41&quot;/&gt;&lt;lineCharCount val=&quot;49&quot;/&gt;&lt;lineCharCount val=&quot;36&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 name="ARTICULATE_SLIDE_THUMBNAIL_REFRESH" val="1"/>
  <p:tag name="PPSNARRATION" val="30,1524367155,S:\NSB\PHNU Working\NETO Team\Website Redesign\2022\WIC page\1.3 For Vendors\Vendor's Connection\2022RenewalTrainingforCurrentlyAuthorizedRetailWICProgramVendors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90c57f2-4cbc-4c4c-9605-2ca2391b8555">
      <Terms xmlns="http://schemas.microsoft.com/office/infopath/2007/PartnerControls"/>
    </lcf76f155ced4ddcb4097134ff3c332f>
    <TaxCatchAll xmlns="e8f8b462-19c7-40a8-8257-545e82983f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2C09B41AB7DC4A977AEE3A22FF7710" ma:contentTypeVersion="10" ma:contentTypeDescription="Create a new document." ma:contentTypeScope="" ma:versionID="4c8521bb8f48838ebb5ca8fcfc785260">
  <xsd:schema xmlns:xsd="http://www.w3.org/2001/XMLSchema" xmlns:xs="http://www.w3.org/2001/XMLSchema" xmlns:p="http://schemas.microsoft.com/office/2006/metadata/properties" xmlns:ns2="d90c57f2-4cbc-4c4c-9605-2ca2391b8555" xmlns:ns3="e8f8b462-19c7-40a8-8257-545e82983fc1" targetNamespace="http://schemas.microsoft.com/office/2006/metadata/properties" ma:root="true" ma:fieldsID="cc3b156aef65802edd9d4ee951b978e0" ns2:_="" ns3:_="">
    <xsd:import namespace="d90c57f2-4cbc-4c4c-9605-2ca2391b8555"/>
    <xsd:import namespace="e8f8b462-19c7-40a8-8257-545e82983fc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0c57f2-4cbc-4c4c-9605-2ca2391b8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f8b462-19c7-40a8-8257-545e82983fc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633e8da-daf2-4396-8f01-4cd8f25d3cbe}" ma:internalName="TaxCatchAll" ma:showField="CatchAllData" ma:web="e8f8b462-19c7-40a8-8257-545e82983f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a4f35948-e619-41b3-aa29-22878b09cfd2"/>
    <ds:schemaRef ds:uri="http://schemas.microsoft.com/office/infopath/2007/PartnerControls"/>
    <ds:schemaRef ds:uri="http://purl.org/dc/terms/"/>
    <ds:schemaRef ds:uri="http://purl.org/dc/dcmityp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40262f94-9f35-4ac3-9a90-690165a166b7"/>
    <ds:schemaRef ds:uri="http://www.w3.org/XML/1998/namespace"/>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93DE1A18-F21A-43EB-A0CD-5FACBC7AFFED}"/>
</file>

<file path=docProps/app.xml><?xml version="1.0" encoding="utf-8"?>
<Properties xmlns="http://schemas.openxmlformats.org/officeDocument/2006/extended-properties" xmlns:vt="http://schemas.openxmlformats.org/officeDocument/2006/docPropsVTypes">
  <TotalTime>3320</TotalTime>
  <Words>21806</Words>
  <Application>Microsoft Office PowerPoint</Application>
  <PresentationFormat>Widescreen</PresentationFormat>
  <Paragraphs>1985</Paragraphs>
  <Slides>150</Slides>
  <Notes>150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150</vt:i4>
      </vt:variant>
    </vt:vector>
  </HeadingPairs>
  <TitlesOfParts>
    <vt:vector size="166" baseType="lpstr">
      <vt:lpstr>Arial</vt:lpstr>
      <vt:lpstr>Calibri</vt:lpstr>
      <vt:lpstr>Calibri Light</vt:lpstr>
      <vt:lpstr>Century Gothic</vt:lpstr>
      <vt:lpstr>Constantia</vt:lpstr>
      <vt:lpstr>Constantia (Body)</vt:lpstr>
      <vt:lpstr>Corbel</vt:lpstr>
      <vt:lpstr>Courier New</vt:lpstr>
      <vt:lpstr>Segoe UI</vt:lpstr>
      <vt:lpstr>Symbol</vt:lpstr>
      <vt:lpstr>Tahoma</vt:lpstr>
      <vt:lpstr>Times New Roman</vt:lpstr>
      <vt:lpstr>Wingdings</vt:lpstr>
      <vt:lpstr>Wingdings 2</vt:lpstr>
      <vt:lpstr>Office Theme</vt:lpstr>
      <vt:lpstr>Acrobat Document</vt:lpstr>
      <vt:lpstr>Renewal Training for Currently Authorized WIC Program Vendors  2022 </vt:lpstr>
      <vt:lpstr>Training Overview and Goals</vt:lpstr>
      <vt:lpstr>What is WIC?  </vt:lpstr>
      <vt:lpstr>What is eWIC? </vt:lpstr>
      <vt:lpstr>WIC Works!</vt:lpstr>
      <vt:lpstr>WIC Works!</vt:lpstr>
      <vt:lpstr>Maintaining Vendor Status</vt:lpstr>
      <vt:lpstr>Selection Criteria</vt:lpstr>
      <vt:lpstr>NC Peer Group System</vt:lpstr>
      <vt:lpstr>Competitive Pricing and Price Limitations </vt:lpstr>
      <vt:lpstr>Minimum Redemption</vt:lpstr>
      <vt:lpstr>Purchasing and Providing Infant Formula from a State-approved Source</vt:lpstr>
      <vt:lpstr>Contract Infant Formulas</vt:lpstr>
      <vt:lpstr>Not-to-Exceed (NTE) Prices</vt:lpstr>
      <vt:lpstr>NTEs vs. Current Shelf Price</vt:lpstr>
      <vt:lpstr>WIC Approved Foods With No NTE</vt:lpstr>
      <vt:lpstr>PowerPoint Presentation</vt:lpstr>
      <vt:lpstr>Annual Vendor Training</vt:lpstr>
      <vt:lpstr>Predominantly WIC Vendor (PWV)</vt:lpstr>
      <vt:lpstr>Predominantly WIC Vendor (PWV) continued </vt:lpstr>
      <vt:lpstr>PWV Identification</vt:lpstr>
      <vt:lpstr>PWV Identification continued </vt:lpstr>
      <vt:lpstr>GEN-93 FORM</vt:lpstr>
      <vt:lpstr>SNAP-eligible Food Sales Records</vt:lpstr>
      <vt:lpstr>Appropriate Documentation</vt:lpstr>
      <vt:lpstr>Verifiable Documentation of SNAP-eligible Food Sales</vt:lpstr>
      <vt:lpstr>SAMPLE LEDGER</vt:lpstr>
      <vt:lpstr>Different Types of Documentation</vt:lpstr>
      <vt:lpstr>Type of Tax Rates</vt:lpstr>
      <vt:lpstr>Types of Tax Rates - continued</vt:lpstr>
      <vt:lpstr>Submitting False Information</vt:lpstr>
      <vt:lpstr>eWIC Payments Through the Banking System</vt:lpstr>
      <vt:lpstr>Automated Clearing House (ACH)</vt:lpstr>
      <vt:lpstr>Vendor Bank Accounts</vt:lpstr>
      <vt:lpstr>Vendor Reimbursement Policy </vt:lpstr>
      <vt:lpstr>Paying Above the Maximum</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Whole Grain Cereal vs. Non-Whole Grain Cereal</vt:lpstr>
      <vt:lpstr>Bread/Whole Grains</vt:lpstr>
      <vt:lpstr> Breads/Buns/Rolls</vt:lpstr>
      <vt:lpstr> Tortillas</vt:lpstr>
      <vt:lpstr>Breads and Tortillas</vt:lpstr>
      <vt:lpstr>Brown Rice</vt:lpstr>
      <vt:lpstr>Brown Rice</vt:lpstr>
      <vt:lpstr>Whole-Wheat Pasta</vt:lpstr>
      <vt:lpstr>Whole Grain Barley/Bulgur/Oats</vt:lpstr>
      <vt:lpstr>Whole Grains</vt:lpstr>
      <vt:lpstr> Eggs</vt:lpstr>
      <vt:lpstr>Eggs</vt:lpstr>
      <vt:lpstr>Beans, Peas, and Lentils</vt:lpstr>
      <vt:lpstr>Beans, Peas, and Lentils</vt:lpstr>
      <vt:lpstr>Beans, Peas, and Lentils</vt:lpstr>
      <vt:lpstr>Peanut Butter</vt:lpstr>
      <vt:lpstr>Peanut Butter</vt:lpstr>
      <vt:lpstr>Beans, Peas, Lentils and Peanut Butter</vt:lpstr>
      <vt:lpstr>Fish</vt:lpstr>
      <vt:lpstr>Tuna</vt:lpstr>
      <vt:lpstr>Infant Formula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Authorized Product List  (APL)</vt:lpstr>
      <vt:lpstr>Summary</vt:lpstr>
      <vt:lpstr>PowerPoint Presentation</vt:lpstr>
      <vt:lpstr>eWIC Requirements </vt:lpstr>
      <vt:lpstr>eWIC Requirements continued</vt:lpstr>
      <vt:lpstr>eWIC Requirements continued</vt:lpstr>
      <vt:lpstr>eWIC Requirements continued</vt:lpstr>
      <vt:lpstr>eWIC Requirements continued</vt:lpstr>
      <vt:lpstr>eWIC Requirements continued</vt:lpstr>
      <vt:lpstr>Business Integrity Standards </vt:lpstr>
      <vt:lpstr>Violations and Sanctions</vt:lpstr>
      <vt:lpstr>Violations</vt:lpstr>
      <vt:lpstr>Types of Violations</vt:lpstr>
      <vt:lpstr>Vendor Violations and Sanctions</vt:lpstr>
      <vt:lpstr>Vendor Violations and Sanctions continued</vt:lpstr>
      <vt:lpstr>Vendor Violations and Sanctions continued</vt:lpstr>
      <vt:lpstr>Pattern of Occurrences</vt:lpstr>
      <vt:lpstr>Examples of Patterns of Violations</vt:lpstr>
      <vt:lpstr>Preventing Fraud and Ensuring Compliance</vt:lpstr>
      <vt:lpstr>Compliance Buys and Audits</vt:lpstr>
      <vt:lpstr>Compliance Buys</vt:lpstr>
      <vt:lpstr>Vendor Overcharging</vt:lpstr>
      <vt:lpstr>Overcharging?</vt:lpstr>
      <vt:lpstr>Food Substitution</vt:lpstr>
      <vt:lpstr>Questions</vt:lpstr>
      <vt:lpstr>Use of Scanning Sheets Prohibited</vt:lpstr>
      <vt:lpstr>Inventory Audits</vt:lpstr>
      <vt:lpstr>Purchase Documentation Requirement</vt:lpstr>
      <vt:lpstr>Violations Detected During Inventory Audit</vt:lpstr>
      <vt:lpstr>Vendor Claims</vt:lpstr>
      <vt:lpstr>Claims Assessed for Vendor Violations</vt:lpstr>
      <vt:lpstr>Disqualification </vt:lpstr>
      <vt:lpstr>Disqualification continued </vt:lpstr>
      <vt:lpstr>Office of Inspector General</vt:lpstr>
      <vt:lpstr>Conflict of Interest</vt:lpstr>
      <vt:lpstr>Routine Monitoring</vt:lpstr>
      <vt:lpstr>Equitable Treatment</vt:lpstr>
      <vt:lpstr>Definitions</vt:lpstr>
      <vt:lpstr>Incentive Items</vt:lpstr>
      <vt:lpstr>Approval for Incentive Items</vt:lpstr>
      <vt:lpstr>Approval for Incentive Items - continued</vt:lpstr>
      <vt:lpstr>In-Store Promotions and Coupons</vt:lpstr>
      <vt:lpstr>Types of In-Store Promotions and Coupons</vt:lpstr>
      <vt:lpstr>In-Store Promotions: BOGOs and eWIC</vt:lpstr>
      <vt:lpstr>Sales Tax &amp; Cash Back</vt:lpstr>
      <vt:lpstr>Reporting Customer Service Issues (Complaints)</vt:lpstr>
      <vt:lpstr>Training Employees</vt:lpstr>
      <vt:lpstr>Questions</vt:lpstr>
      <vt:lpstr>Completing Required Forms</vt:lpstr>
      <vt:lpstr>Completing Required Forms</vt:lpstr>
      <vt:lpstr>NC WIC Information Update</vt:lpstr>
      <vt:lpstr>NC WIC Information Update - REMINDER</vt:lpstr>
      <vt:lpstr>eWIC Update</vt:lpstr>
      <vt:lpstr>eWIC Update continued</vt:lpstr>
      <vt:lpstr>Verification of Attendance Form</vt:lpstr>
      <vt:lpstr> Required Forms Reminders!</vt:lpstr>
      <vt:lpstr> WIC Shelf Tags</vt:lpstr>
      <vt:lpstr>Questions</vt:lpstr>
      <vt:lpstr>Assurance of Civil Rights Compliance </vt:lpstr>
      <vt:lpstr>USDA Nondiscrimination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Reauthorization Training for Currently Authorized WIC Program Vendors  2021</dc:title>
  <dc:creator>Martin, Jasmine M</dc:creator>
  <cp:lastModifiedBy>Hale, Coleman M</cp:lastModifiedBy>
  <cp:revision>79</cp:revision>
  <cp:lastPrinted>2022-05-24T15:33:42Z</cp:lastPrinted>
  <dcterms:created xsi:type="dcterms:W3CDTF">2021-01-25T17:35:25Z</dcterms:created>
  <dcterms:modified xsi:type="dcterms:W3CDTF">2022-06-09T14:53:44Z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3765BF07-0A25-4AB4-AD7F-3A52900005BE</vt:lpwstr>
  </property>
  <property fmtid="{D5CDD505-2E9C-101B-9397-08002B2CF9AE}" pid="3" name="ArticulatePath">
    <vt:lpwstr>2020 Annual Training for Currently Authorized WIC Program Vendors Final</vt:lpwstr>
  </property>
  <property fmtid="{D5CDD505-2E9C-101B-9397-08002B2CF9AE}" pid="4" name="ContentTypeId">
    <vt:lpwstr>0x010100F12C09B41AB7DC4A977AEE3A22FF7710</vt:lpwstr>
  </property>
</Properties>
</file>