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20.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3.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7.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8.xml" ContentType="application/vnd.openxmlformats-officedocument.presentationml.tags+xml"/>
  <Override PartName="/ppt/tags/tag89.xml" ContentType="application/vnd.openxmlformats-officedocument.presentationml.tags+xml"/>
  <Override PartName="/ppt/notesSlides/notesSlide30.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3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2.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4.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35.xml" ContentType="application/vnd.openxmlformats-officedocument.presentationml.notesSlide+xml"/>
  <Override PartName="/ppt/tags/tag105.xml" ContentType="application/vnd.openxmlformats-officedocument.presentationml.tags+xml"/>
  <Override PartName="/ppt/notesSlides/notesSlide36.xml" ContentType="application/vnd.openxmlformats-officedocument.presentationml.notesSlide+xml"/>
  <Override PartName="/ppt/tags/tag106.xml" ContentType="application/vnd.openxmlformats-officedocument.presentationml.tags+xml"/>
  <Override PartName="/ppt/notesSlides/notesSlide3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12.xml" ContentType="application/vnd.openxmlformats-officedocument.presentationml.tags+xml"/>
  <Override PartName="/ppt/tags/tag113.xml" ContentType="application/vnd.openxmlformats-officedocument.presentationml.tags+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14.xml" ContentType="application/vnd.openxmlformats-officedocument.presentationml.tags+xml"/>
  <Override PartName="/ppt/tags/tag115.xml" ContentType="application/vnd.openxmlformats-officedocument.presentationml.tags+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16.xml" ContentType="application/vnd.openxmlformats-officedocument.presentationml.tags+xml"/>
  <Override PartName="/ppt/tags/tag117.xml" ContentType="application/vnd.openxmlformats-officedocument.presentationml.tags+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18.xml" ContentType="application/vnd.openxmlformats-officedocument.presentationml.tags+xml"/>
  <Override PartName="/ppt/tags/tag119.xml" ContentType="application/vnd.openxmlformats-officedocument.presentationml.tags+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20.xml" ContentType="application/vnd.openxmlformats-officedocument.presentationml.tags+xml"/>
  <Override PartName="/ppt/tags/tag121.xml" ContentType="application/vnd.openxmlformats-officedocument.presentationml.tags+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22.xml" ContentType="application/vnd.openxmlformats-officedocument.presentationml.tags+xml"/>
  <Override PartName="/ppt/tags/tag123.xml" ContentType="application/vnd.openxmlformats-officedocument.presentationml.tags+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24.xml" ContentType="application/vnd.openxmlformats-officedocument.presentationml.tags+xml"/>
  <Override PartName="/ppt/tags/tag125.xml" ContentType="application/vnd.openxmlformats-officedocument.presentationml.tags+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26.xml" ContentType="application/vnd.openxmlformats-officedocument.presentationml.tags+xml"/>
  <Override PartName="/ppt/tags/tag127.xml" ContentType="application/vnd.openxmlformats-officedocument.presentationml.tags+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128.xml" ContentType="application/vnd.openxmlformats-officedocument.presentationml.tags+xml"/>
  <Override PartName="/ppt/tags/tag129.xml" ContentType="application/vnd.openxmlformats-officedocument.presentationml.tags+xml"/>
  <Override PartName="/ppt/notesSlides/notesSlide4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30.xml" ContentType="application/vnd.openxmlformats-officedocument.presentationml.tags+xml"/>
  <Override PartName="/ppt/tags/tag131.xml" ContentType="application/vnd.openxmlformats-officedocument.presentationml.tags+xml"/>
  <Override PartName="/ppt/notesSlides/notesSlide4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32.xml" ContentType="application/vnd.openxmlformats-officedocument.presentationml.tags+xml"/>
  <Override PartName="/ppt/tags/tag133.xml" ContentType="application/vnd.openxmlformats-officedocument.presentationml.tags+xml"/>
  <Override PartName="/ppt/notesSlides/notesSlide5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34.xml" ContentType="application/vnd.openxmlformats-officedocument.presentationml.tags+xml"/>
  <Override PartName="/ppt/tags/tag135.xml" ContentType="application/vnd.openxmlformats-officedocument.presentationml.tags+xml"/>
  <Override PartName="/ppt/notesSlides/notesSlide5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36.xml" ContentType="application/vnd.openxmlformats-officedocument.presentationml.tags+xml"/>
  <Override PartName="/ppt/tags/tag137.xml" ContentType="application/vnd.openxmlformats-officedocument.presentationml.tags+xml"/>
  <Override PartName="/ppt/notesSlides/notesSlide52.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140.xml" ContentType="application/vnd.openxmlformats-officedocument.presentationml.tags+xml"/>
  <Override PartName="/ppt/tags/tag141.xml" ContentType="application/vnd.openxmlformats-officedocument.presentationml.tags+xml"/>
  <Override PartName="/ppt/notesSlides/notesSlide5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142.xml" ContentType="application/vnd.openxmlformats-officedocument.presentationml.tags+xml"/>
  <Override PartName="/ppt/tags/tag143.xml" ContentType="application/vnd.openxmlformats-officedocument.presentationml.tags+xml"/>
  <Override PartName="/ppt/notesSlides/notesSlide5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144.xml" ContentType="application/vnd.openxmlformats-officedocument.presentationml.tags+xml"/>
  <Override PartName="/ppt/tags/tag145.xml" ContentType="application/vnd.openxmlformats-officedocument.presentationml.tags+xml"/>
  <Override PartName="/ppt/notesSlides/notesSlide5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146.xml" ContentType="application/vnd.openxmlformats-officedocument.presentationml.tags+xml"/>
  <Override PartName="/ppt/tags/tag147.xml" ContentType="application/vnd.openxmlformats-officedocument.presentationml.tags+xml"/>
  <Override PartName="/ppt/notesSlides/notesSlide5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148.xml" ContentType="application/vnd.openxmlformats-officedocument.presentationml.tags+xml"/>
  <Override PartName="/ppt/tags/tag149.xml" ContentType="application/vnd.openxmlformats-officedocument.presentationml.tags+xml"/>
  <Override PartName="/ppt/notesSlides/notesSlide5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150.xml" ContentType="application/vnd.openxmlformats-officedocument.presentationml.tags+xml"/>
  <Override PartName="/ppt/tags/tag151.xml" ContentType="application/vnd.openxmlformats-officedocument.presentationml.tags+xml"/>
  <Override PartName="/ppt/notesSlides/notesSlide5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152.xml" ContentType="application/vnd.openxmlformats-officedocument.presentationml.tags+xml"/>
  <Override PartName="/ppt/tags/tag153.xml" ContentType="application/vnd.openxmlformats-officedocument.presentationml.tags+xml"/>
  <Override PartName="/ppt/notesSlides/notesSlide6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154.xml" ContentType="application/vnd.openxmlformats-officedocument.presentationml.tags+xml"/>
  <Override PartName="/ppt/tags/tag155.xml" ContentType="application/vnd.openxmlformats-officedocument.presentationml.tags+xml"/>
  <Override PartName="/ppt/notesSlides/notesSlide6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6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158.xml" ContentType="application/vnd.openxmlformats-officedocument.presentationml.tags+xml"/>
  <Override PartName="/ppt/tags/tag159.xml" ContentType="application/vnd.openxmlformats-officedocument.presentationml.tags+xml"/>
  <Override PartName="/ppt/notesSlides/notesSlide6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160.xml" ContentType="application/vnd.openxmlformats-officedocument.presentationml.tags+xml"/>
  <Override PartName="/ppt/tags/tag161.xml" ContentType="application/vnd.openxmlformats-officedocument.presentationml.tags+xml"/>
  <Override PartName="/ppt/notesSlides/notesSlide6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162.xml" ContentType="application/vnd.openxmlformats-officedocument.presentationml.tags+xml"/>
  <Override PartName="/ppt/tags/tag163.xml" ContentType="application/vnd.openxmlformats-officedocument.presentationml.tags+xml"/>
  <Override PartName="/ppt/notesSlides/notesSlide65.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6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166.xml" ContentType="application/vnd.openxmlformats-officedocument.presentationml.tags+xml"/>
  <Override PartName="/ppt/tags/tag167.xml" ContentType="application/vnd.openxmlformats-officedocument.presentationml.tags+xml"/>
  <Override PartName="/ppt/notesSlides/notesSlide6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ags/tag168.xml" ContentType="application/vnd.openxmlformats-officedocument.presentationml.tags+xml"/>
  <Override PartName="/ppt/tags/tag169.xml" ContentType="application/vnd.openxmlformats-officedocument.presentationml.tags+xml"/>
  <Override PartName="/ppt/notesSlides/notesSlide6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ags/tag170.xml" ContentType="application/vnd.openxmlformats-officedocument.presentationml.tags+xml"/>
  <Override PartName="/ppt/tags/tag171.xml" ContentType="application/vnd.openxmlformats-officedocument.presentationml.tags+xml"/>
  <Override PartName="/ppt/notesSlides/notesSlide6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172.xml" ContentType="application/vnd.openxmlformats-officedocument.presentationml.tags+xml"/>
  <Override PartName="/ppt/tags/tag173.xml" ContentType="application/vnd.openxmlformats-officedocument.presentationml.tags+xml"/>
  <Override PartName="/ppt/notesSlides/notesSlide70.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71.xml" ContentType="application/vnd.openxmlformats-officedocument.presentationml.notesSlide+xml"/>
  <Override PartName="/ppt/comments/modernComment_2C5_AD890E8F.xml" ContentType="application/vnd.ms-powerpoint.comments+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ags/tag176.xml" ContentType="application/vnd.openxmlformats-officedocument.presentationml.tags+xml"/>
  <Override PartName="/ppt/tags/tag177.xml" ContentType="application/vnd.openxmlformats-officedocument.presentationml.tags+xml"/>
  <Override PartName="/ppt/notesSlides/notesSlide72.xml" ContentType="application/vnd.openxmlformats-officedocument.presentationml.notesSlide+xml"/>
  <Override PartName="/ppt/comments/modernComment_2C6_52780776.xml" ContentType="application/vnd.ms-powerpoint.comments+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tags/tag178.xml" ContentType="application/vnd.openxmlformats-officedocument.presentationml.tags+xml"/>
  <Override PartName="/ppt/tags/tag179.xml" ContentType="application/vnd.openxmlformats-officedocument.presentationml.tags+xml"/>
  <Override PartName="/ppt/notesSlides/notesSlide73.xml" ContentType="application/vnd.openxmlformats-officedocument.presentationml.notesSlide+xml"/>
  <Override PartName="/ppt/comments/modernComment_2C8_FC18BC6.xml" ContentType="application/vnd.ms-powerpoint.comments+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180.xml" ContentType="application/vnd.openxmlformats-officedocument.presentationml.tags+xml"/>
  <Override PartName="/ppt/tags/tag181.xml" ContentType="application/vnd.openxmlformats-officedocument.presentationml.tags+xml"/>
  <Override PartName="/ppt/notesSlides/notesSlide7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ags/tag182.xml" ContentType="application/vnd.openxmlformats-officedocument.presentationml.tags+xml"/>
  <Override PartName="/ppt/tags/tag183.xml" ContentType="application/vnd.openxmlformats-officedocument.presentationml.tags+xml"/>
  <Override PartName="/ppt/notesSlides/notesSlide75.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76.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77.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7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79.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8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194.xml" ContentType="application/vnd.openxmlformats-officedocument.presentationml.tags+xml"/>
  <Override PartName="/ppt/tags/tag195.xml" ContentType="application/vnd.openxmlformats-officedocument.presentationml.tags+xml"/>
  <Override PartName="/ppt/notesSlides/notesSlide8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82.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83.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85.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86.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87.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88.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89.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90.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91.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92.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93.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94.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95.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96.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97.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98.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9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0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101.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102.xml" ContentType="application/vnd.openxmlformats-officedocument.presentationml.notesSlide+xml"/>
  <Override PartName="/ppt/tags/tag262.xml" ContentType="application/vnd.openxmlformats-officedocument.presentationml.tags+xml"/>
  <Override PartName="/ppt/notesSlides/notesSlide103.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104.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105.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106.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107.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notesSlides/notesSlide108.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109.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110.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notesSlides/notesSlide111.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112.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113.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114.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115.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116.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117.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118.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119.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120.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121.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122.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123.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124.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125.xml" ContentType="application/vnd.openxmlformats-officedocument.presentationml.notesSlide+xml"/>
  <Override PartName="/ppt/tags/tag330.xml" ContentType="application/vnd.openxmlformats-officedocument.presentationml.tags+xml"/>
  <Override PartName="/ppt/notesSlides/notesSlide126.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notesSlides/notesSlide127.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128.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129.xml" ContentType="application/vnd.openxmlformats-officedocument.presentationml.notesSlid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130.xml" ContentType="application/vnd.openxmlformats-officedocument.presentationml.notesSlide+xml"/>
  <Override PartName="/ppt/tags/tag342.xml" ContentType="application/vnd.openxmlformats-officedocument.presentationml.tags+xml"/>
  <Override PartName="/ppt/notesSlides/notesSlide131.xml" ContentType="application/vnd.openxmlformats-officedocument.presentationml.notesSlide+xml"/>
  <Override PartName="/ppt/tags/tag343.xml" ContentType="application/vnd.openxmlformats-officedocument.presentationml.tags+xml"/>
  <Override PartName="/ppt/notesSlides/notesSlide132.xml" ContentType="application/vnd.openxmlformats-officedocument.presentationml.notesSlide+xml"/>
  <Override PartName="/ppt/tags/tag344.xml" ContentType="application/vnd.openxmlformats-officedocument.presentationml.tags+xml"/>
  <Override PartName="/ppt/notesSlides/notesSlide133.xml" ContentType="application/vnd.openxmlformats-officedocument.presentationml.notesSlide+xml"/>
  <Override PartName="/ppt/tags/tag345.xml" ContentType="application/vnd.openxmlformats-officedocument.presentationml.tags+xml"/>
  <Override PartName="/ppt/notesSlides/notesSlide134.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135.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136.xml" ContentType="application/vnd.openxmlformats-officedocument.presentationml.notesSlide+xml"/>
  <Override PartName="/ppt/tags/tag352.xml" ContentType="application/vnd.openxmlformats-officedocument.presentationml.tags+xml"/>
  <Override PartName="/ppt/notesSlides/notesSlide137.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138.xml" ContentType="application/vnd.openxmlformats-officedocument.presentationml.notesSlide+xml"/>
  <Override PartName="/ppt/tags/tag356.xml" ContentType="application/vnd.openxmlformats-officedocument.presentationml.tags+xml"/>
  <Override PartName="/ppt/notesSlides/notesSlide1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 id="2147483842" r:id="rId5"/>
  </p:sldMasterIdLst>
  <p:notesMasterIdLst>
    <p:notesMasterId r:id="rId145"/>
  </p:notesMasterIdLst>
  <p:handoutMasterIdLst>
    <p:handoutMasterId r:id="rId146"/>
  </p:handoutMasterIdLst>
  <p:sldIdLst>
    <p:sldId id="272" r:id="rId6"/>
    <p:sldId id="273" r:id="rId7"/>
    <p:sldId id="274" r:id="rId8"/>
    <p:sldId id="761" r:id="rId9"/>
    <p:sldId id="817" r:id="rId10"/>
    <p:sldId id="276" r:id="rId11"/>
    <p:sldId id="277" r:id="rId12"/>
    <p:sldId id="695" r:id="rId13"/>
    <p:sldId id="600" r:id="rId14"/>
    <p:sldId id="279" r:id="rId15"/>
    <p:sldId id="280" r:id="rId16"/>
    <p:sldId id="661" r:id="rId17"/>
    <p:sldId id="278" r:id="rId18"/>
    <p:sldId id="605" r:id="rId19"/>
    <p:sldId id="459" r:id="rId20"/>
    <p:sldId id="283" r:id="rId21"/>
    <p:sldId id="286" r:id="rId22"/>
    <p:sldId id="816" r:id="rId23"/>
    <p:sldId id="790" r:id="rId24"/>
    <p:sldId id="786" r:id="rId25"/>
    <p:sldId id="789" r:id="rId26"/>
    <p:sldId id="288" r:id="rId27"/>
    <p:sldId id="290" r:id="rId28"/>
    <p:sldId id="291" r:id="rId29"/>
    <p:sldId id="292" r:id="rId30"/>
    <p:sldId id="293" r:id="rId31"/>
    <p:sldId id="466" r:id="rId32"/>
    <p:sldId id="467" r:id="rId33"/>
    <p:sldId id="469" r:id="rId34"/>
    <p:sldId id="608" r:id="rId35"/>
    <p:sldId id="609" r:id="rId36"/>
    <p:sldId id="818" r:id="rId37"/>
    <p:sldId id="910" r:id="rId38"/>
    <p:sldId id="611" r:id="rId39"/>
    <p:sldId id="612" r:id="rId40"/>
    <p:sldId id="808" r:id="rId41"/>
    <p:sldId id="630" r:id="rId42"/>
    <p:sldId id="724" r:id="rId43"/>
    <p:sldId id="717" r:id="rId44"/>
    <p:sldId id="666" r:id="rId45"/>
    <p:sldId id="667" r:id="rId46"/>
    <p:sldId id="669" r:id="rId47"/>
    <p:sldId id="911" r:id="rId48"/>
    <p:sldId id="671" r:id="rId49"/>
    <p:sldId id="672" r:id="rId50"/>
    <p:sldId id="912" r:id="rId51"/>
    <p:sldId id="725" r:id="rId52"/>
    <p:sldId id="674" r:id="rId53"/>
    <p:sldId id="913" r:id="rId54"/>
    <p:sldId id="677" r:id="rId55"/>
    <p:sldId id="678" r:id="rId56"/>
    <p:sldId id="726" r:id="rId57"/>
    <p:sldId id="727" r:id="rId58"/>
    <p:sldId id="683" r:id="rId59"/>
    <p:sldId id="685" r:id="rId60"/>
    <p:sldId id="687" r:id="rId61"/>
    <p:sldId id="688" r:id="rId62"/>
    <p:sldId id="689" r:id="rId63"/>
    <p:sldId id="690" r:id="rId64"/>
    <p:sldId id="692" r:id="rId65"/>
    <p:sldId id="693" r:id="rId66"/>
    <p:sldId id="914" r:id="rId67"/>
    <p:sldId id="697" r:id="rId68"/>
    <p:sldId id="698" r:id="rId69"/>
    <p:sldId id="700" r:id="rId70"/>
    <p:sldId id="701" r:id="rId71"/>
    <p:sldId id="703" r:id="rId72"/>
    <p:sldId id="705" r:id="rId73"/>
    <p:sldId id="706" r:id="rId74"/>
    <p:sldId id="708" r:id="rId75"/>
    <p:sldId id="709" r:id="rId76"/>
    <p:sldId id="710" r:id="rId77"/>
    <p:sldId id="712" r:id="rId78"/>
    <p:sldId id="715" r:id="rId79"/>
    <p:sldId id="720" r:id="rId80"/>
    <p:sldId id="721" r:id="rId81"/>
    <p:sldId id="722" r:id="rId82"/>
    <p:sldId id="723" r:id="rId83"/>
    <p:sldId id="716" r:id="rId84"/>
    <p:sldId id="718" r:id="rId85"/>
    <p:sldId id="719" r:id="rId86"/>
    <p:sldId id="819" r:id="rId87"/>
    <p:sldId id="670" r:id="rId88"/>
    <p:sldId id="820" r:id="rId89"/>
    <p:sldId id="821" r:id="rId90"/>
    <p:sldId id="822" r:id="rId91"/>
    <p:sldId id="823" r:id="rId92"/>
    <p:sldId id="673" r:id="rId93"/>
    <p:sldId id="824" r:id="rId94"/>
    <p:sldId id="309" r:id="rId95"/>
    <p:sldId id="310" r:id="rId96"/>
    <p:sldId id="782" r:id="rId97"/>
    <p:sldId id="783" r:id="rId98"/>
    <p:sldId id="784" r:id="rId99"/>
    <p:sldId id="311" r:id="rId100"/>
    <p:sldId id="825" r:id="rId101"/>
    <p:sldId id="826" r:id="rId102"/>
    <p:sldId id="367" r:id="rId103"/>
    <p:sldId id="368" r:id="rId104"/>
    <p:sldId id="827" r:id="rId105"/>
    <p:sldId id="828" r:id="rId106"/>
    <p:sldId id="613" r:id="rId107"/>
    <p:sldId id="813" r:id="rId108"/>
    <p:sldId id="614" r:id="rId109"/>
    <p:sldId id="829" r:id="rId110"/>
    <p:sldId id="372" r:id="rId111"/>
    <p:sldId id="830" r:id="rId112"/>
    <p:sldId id="831" r:id="rId113"/>
    <p:sldId id="832" r:id="rId114"/>
    <p:sldId id="833" r:id="rId115"/>
    <p:sldId id="834" r:id="rId116"/>
    <p:sldId id="835" r:id="rId117"/>
    <p:sldId id="378" r:id="rId118"/>
    <p:sldId id="379" r:id="rId119"/>
    <p:sldId id="380" r:id="rId120"/>
    <p:sldId id="381" r:id="rId121"/>
    <p:sldId id="836" r:id="rId122"/>
    <p:sldId id="837" r:id="rId123"/>
    <p:sldId id="838" r:id="rId124"/>
    <p:sldId id="839" r:id="rId125"/>
    <p:sldId id="840" r:id="rId126"/>
    <p:sldId id="841" r:id="rId127"/>
    <p:sldId id="386" r:id="rId128"/>
    <p:sldId id="408" r:id="rId129"/>
    <p:sldId id="405" r:id="rId130"/>
    <p:sldId id="811" r:id="rId131"/>
    <p:sldId id="675" r:id="rId132"/>
    <p:sldId id="842" r:id="rId133"/>
    <p:sldId id="843" r:id="rId134"/>
    <p:sldId id="844" r:id="rId135"/>
    <p:sldId id="848" r:id="rId136"/>
    <p:sldId id="796" r:id="rId137"/>
    <p:sldId id="797" r:id="rId138"/>
    <p:sldId id="845" r:id="rId139"/>
    <p:sldId id="846" r:id="rId140"/>
    <p:sldId id="847" r:id="rId141"/>
    <p:sldId id="812" r:id="rId142"/>
    <p:sldId id="354" r:id="rId143"/>
    <p:sldId id="257" r:id="rId144"/>
  </p:sldIdLst>
  <p:sldSz cx="12192000" cy="6858000"/>
  <p:notesSz cx="7315200" cy="9601200"/>
  <p:custDataLst>
    <p:tags r:id="rId1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B9612-B98F-D79A-C47D-DCDCB5FE4128}" name="Jones, Lakia C" initials="JLC" userId="S::lakia.jones@dhhs.nc.gov::c0eeabb4-a280-4c9a-8edd-38b283ea6c14" providerId="AD"/>
  <p188:author id="{A053E245-5F77-3A6C-C0EB-804A1CFDA711}" name="Ebner, Sherry D" initials="ESD" userId="S::sherry.ebner@dhhs.nc.gov::7c904ac5-100d-4abd-ba74-4e49ee59af38" providerId="AD"/>
  <p188:author id="{571ACBFD-7D64-E778-6846-7EED80139108}" name="Parmar, Bhuvana R" initials="PBR" userId="S::Bhuvana.Parmar@dhhs.nc.gov::be483a42-043d-480a-b6ef-e9ae3f316d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vett, Kristen E" initials="LKE" lastIdx="4" clrIdx="0">
    <p:extLst>
      <p:ext uri="{19B8F6BF-5375-455C-9EA6-DF929625EA0E}">
        <p15:presenceInfo xmlns:p15="http://schemas.microsoft.com/office/powerpoint/2012/main" userId="S-1-5-21-2744878847-1876734302-662453930-594719" providerId="AD"/>
      </p:ext>
    </p:extLst>
  </p:cmAuthor>
  <p:cmAuthor id="2" name="Tyson, Hannah M" initials="THM" lastIdx="35" clrIdx="1">
    <p:extLst>
      <p:ext uri="{19B8F6BF-5375-455C-9EA6-DF929625EA0E}">
        <p15:presenceInfo xmlns:p15="http://schemas.microsoft.com/office/powerpoint/2012/main" userId="S-1-5-21-2744878847-1876734302-662453930-614433" providerId="AD"/>
      </p:ext>
    </p:extLst>
  </p:cmAuthor>
  <p:cmAuthor id="3" name="Parmar, Bhuvana R" initials="PBR" lastIdx="1" clrIdx="2">
    <p:extLst>
      <p:ext uri="{19B8F6BF-5375-455C-9EA6-DF929625EA0E}">
        <p15:presenceInfo xmlns:p15="http://schemas.microsoft.com/office/powerpoint/2012/main" userId="S::Bhuvana.Parmar@dhhs.nc.gov::be483a42-043d-480a-b6ef-e9ae3f316d46" providerId="AD"/>
      </p:ext>
    </p:extLst>
  </p:cmAuthor>
  <p:cmAuthor id="4" name="Cheek, Sue" initials="CS" lastIdx="2" clrIdx="3">
    <p:extLst>
      <p:ext uri="{19B8F6BF-5375-455C-9EA6-DF929625EA0E}">
        <p15:presenceInfo xmlns:p15="http://schemas.microsoft.com/office/powerpoint/2012/main" userId="S::sue.cheek@dhhs.nc.gov::1e962c4a-a326-4b3f-8a61-0fa425686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5134" autoAdjust="0"/>
  </p:normalViewPr>
  <p:slideViewPr>
    <p:cSldViewPr>
      <p:cViewPr varScale="1">
        <p:scale>
          <a:sx n="74" d="100"/>
          <a:sy n="74" d="100"/>
        </p:scale>
        <p:origin x="811" y="6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9910"/>
    </p:cViewPr>
  </p:sorterViewPr>
  <p:notesViewPr>
    <p:cSldViewPr showGuides="1">
      <p:cViewPr varScale="1">
        <p:scale>
          <a:sx n="63" d="100"/>
          <a:sy n="63" d="100"/>
        </p:scale>
        <p:origin x="3120"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notesMaster" Target="notesMasters/notesMaster1.xml"/><Relationship Id="rId15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commentAuthors" Target="commentAuthors.xml"/><Relationship Id="rId15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s>
</file>

<file path=ppt/comments/modernComment_2C5_AD890E8F.xml><?xml version="1.0" encoding="utf-8"?>
<p188:cmLst xmlns:a="http://schemas.openxmlformats.org/drawingml/2006/main" xmlns:r="http://schemas.openxmlformats.org/officeDocument/2006/relationships" xmlns:p188="http://schemas.microsoft.com/office/powerpoint/2018/8/main">
  <p188:cm id="{3A0AA3AA-DA6A-4DC6-9630-1137DBAB7C47}" authorId="{A053E245-5F77-3A6C-C0EB-804A1CFDA711}" status="resolved" created="2023-04-04T20:21:09.531">
    <ac:deMkLst xmlns:ac="http://schemas.microsoft.com/office/drawing/2013/main/command">
      <pc:docMk xmlns:pc="http://schemas.microsoft.com/office/powerpoint/2013/main/command"/>
      <pc:sldMk xmlns:pc="http://schemas.microsoft.com/office/powerpoint/2013/main/command" cId="2911440527" sldId="709"/>
      <ac:spMk id="3" creationId="{E5F85A19-3EB9-8586-AB82-10AF0C54831C}"/>
    </ac:deMkLst>
    <p188:txBody>
      <a:bodyPr/>
      <a:lstStyle/>
      <a:p>
        <a:r>
          <a:rPr lang="en-US"/>
          <a:t>Regular vs non-organic---</a:t>
        </a:r>
      </a:p>
    </p188:txBody>
  </p188:cm>
</p188:cmLst>
</file>

<file path=ppt/comments/modernComment_2C6_52780776.xml><?xml version="1.0" encoding="utf-8"?>
<p188:cmLst xmlns:a="http://schemas.openxmlformats.org/drawingml/2006/main" xmlns:r="http://schemas.openxmlformats.org/officeDocument/2006/relationships" xmlns:p188="http://schemas.microsoft.com/office/powerpoint/2018/8/main">
  <p188:cm id="{31D6A935-0E67-4EBD-AB06-5ACD1133B83F}" authorId="{A053E245-5F77-3A6C-C0EB-804A1CFDA711}" status="resolved" created="2023-04-04T20:22:59.999">
    <pc:sldMkLst xmlns:pc="http://schemas.microsoft.com/office/powerpoint/2013/main/command">
      <pc:docMk/>
      <pc:sldMk cId="1383597942" sldId="710"/>
    </pc:sldMkLst>
    <p188:replyLst>
      <p188:reply id="{0245CAB2-2F3C-43A4-BF6D-65E6DC546CEA}" authorId="{A053E245-5F77-3A6C-C0EB-804A1CFDA711}" created="2023-04-04T21:01:48.834">
        <p188:txBody>
          <a:bodyPr/>
          <a:lstStyle/>
          <a:p>
            <a:r>
              <a:rPr lang="en-US"/>
              <a:t>Look at wording form usda site</a:t>
            </a:r>
          </a:p>
        </p188:txBody>
      </p188:reply>
      <p188:reply id="{87487DDF-62AC-4B1C-A09A-94ADA5B549A5}" authorId="{A053E245-5F77-3A6C-C0EB-804A1CFDA711}" created="2023-04-04T21:02:13.885">
        <p188:txBody>
          <a:bodyPr/>
          <a:lstStyle/>
          <a:p>
            <a:r>
              <a:rPr lang="en-US"/>
              <a:t>Any variety of fresh (as defined by 21 CFR 101.95) whole or cut fruit without added sugars.
Any variety of canned fruits (must conform to FDA standard of identity as appropriate (21 CFR part 145)); including applesauce, juice pack or water pack without added sugars, fats, oils, or salt (i.e., sodium). The fruit must be listed as the first ingredient.
Any variety of frozen fruits without added sugars, fats, oils, or salt (i.e., sodium).
Any type of dried fruits without added sugars, fats, oils, or salt (i.e., sodium).
Any variety of fresh (as defined by 21 CFR 101.95) whole or cut vegetable without added sugars, fats, or oils.
Any variety of canned or frozen vegetables without added sugars, fats, or oils. Vegetable must be listed as the first ingredient. May be regular or lower in sodium. Must conform to FDA standard of identity as appropriate (21 CFR part 155).
Any type of dried vegetable without added sugars, fats, oils, or salt (i.e., sodium).
Any type of immature beans, peas, or lentils, fresh or in canned  forms.
Any type of frozen beans (immature or mature). Beans purchased with the cash-value voucher may contain added vegetables and fruits, but may not contain added sugars, fats, oils, or meat as purchased. Canned beans, peas, or lentils may be regular or lower in sodium conten</a:t>
            </a:r>
          </a:p>
        </p188:txBody>
      </p188:reply>
    </p188:replyLst>
    <p188:txBody>
      <a:bodyPr/>
      <a:lstStyle/>
      <a:p>
        <a:r>
          <a:rPr lang="en-US"/>
          <a:t>Added whole or cut</a:t>
        </a:r>
      </a:p>
    </p188:txBody>
  </p188:cm>
  <p188:cm id="{448625CA-08A9-45CA-B132-A6A6242F4481}" authorId="{A053E245-5F77-3A6C-C0EB-804A1CFDA711}" status="resolved" created="2023-04-04T21:02:51.265">
    <pc:sldMkLst xmlns:pc="http://schemas.microsoft.com/office/powerpoint/2013/main/command">
      <pc:docMk/>
      <pc:sldMk cId="1383597942" sldId="710"/>
    </pc:sldMkLst>
    <p188:txBody>
      <a:bodyPr/>
      <a:lstStyle/>
      <a:p>
        <a:r>
          <a:rPr lang="en-US"/>
          <a:t>https://www.fns.usda.gov/wic/wic-food-packages-regulatory-requirements-wic-eligible-foods#INFANT%20FOOD%20MEAT</a:t>
        </a:r>
      </a:p>
    </p188:txBody>
  </p188:cm>
</p188:cmLst>
</file>

<file path=ppt/comments/modernComment_2C8_FC18BC6.xml><?xml version="1.0" encoding="utf-8"?>
<p188:cmLst xmlns:a="http://schemas.openxmlformats.org/drawingml/2006/main" xmlns:r="http://schemas.openxmlformats.org/officeDocument/2006/relationships" xmlns:p188="http://schemas.microsoft.com/office/powerpoint/2018/8/main">
  <p188:cm id="{E2681E29-F7C0-44AD-8EDF-8AB525B277B3}" authorId="{A053E245-5F77-3A6C-C0EB-804A1CFDA711}" status="resolved" created="2023-04-04T20:25:19.287">
    <ac:deMkLst xmlns:ac="http://schemas.microsoft.com/office/drawing/2013/main/command">
      <pc:docMk xmlns:pc="http://schemas.microsoft.com/office/powerpoint/2013/main/command"/>
      <pc:sldMk xmlns:pc="http://schemas.microsoft.com/office/powerpoint/2013/main/command" cId="264342470" sldId="712"/>
      <ac:spMk id="5" creationId="{EE6ADEE6-B299-FCA3-CD20-1B1E17D4DC8E}"/>
    </ac:deMkLst>
    <p188:replyLst>
      <p188:reply id="{CA5CD0DF-C352-447E-8869-AB5EE8AC2FFA}" authorId="{A053E245-5F77-3A6C-C0EB-804A1CFDA711}" created="2023-04-04T20:25:32.597">
        <p188:txBody>
          <a:bodyPr/>
          <a:lstStyle/>
          <a:p>
            <a:r>
              <a:rPr lang="en-US"/>
              <a:t>Or baby carrots</a:t>
            </a:r>
          </a:p>
        </p188:txBody>
      </p188:reply>
      <p188:reply id="{B1A5D558-B587-4A44-9584-4FB18C3335B5}" authorId="{571ACBFD-7D64-E778-6846-7EED80139108}" created="2023-04-06T17:21:36.630">
        <p188:txBody>
          <a:bodyPr/>
          <a:lstStyle/>
          <a:p>
            <a:r>
              <a:rPr lang="en-US"/>
              <a:t>Thank you !!</a:t>
            </a:r>
          </a:p>
        </p188:txBody>
      </p188:reply>
    </p188:replyLst>
    <p188:txBody>
      <a:bodyPr/>
      <a:lstStyle/>
      <a:p>
        <a:r>
          <a:rPr lang="en-US"/>
          <a:t>Added whole or cut- they could get a bag of fresh broccoli flowerets-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10.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1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1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1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14.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15.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17.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1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19.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0.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2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2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2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24.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25.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26.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27.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2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29.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svg"/></Relationships>
</file>

<file path=ppt/diagrams/_rels/data30.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3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3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3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34.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35.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36.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37.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3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39.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40.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4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4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4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44.xml.rels><?xml version="1.0" encoding="UTF-8" standalone="yes"?>
<Relationships xmlns="http://schemas.openxmlformats.org/package/2006/relationships"><Relationship Id="rId2" Type="http://schemas.openxmlformats.org/officeDocument/2006/relationships/image" Target="../media/image94.svg"/><Relationship Id="rId1" Type="http://schemas.openxmlformats.org/officeDocument/2006/relationships/image" Target="../media/image93.png"/></Relationships>
</file>

<file path=ppt/diagrams/_rels/data5.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7.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ata8.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ata9.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0.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17.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0.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25.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26.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27.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2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svg"/></Relationships>
</file>

<file path=ppt/diagrams/_rels/drawing30.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3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3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3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34.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35.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36.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37.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38.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39.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40.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4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42.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43.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44.xml.rels><?xml version="1.0" encoding="UTF-8" standalone="yes"?>
<Relationships xmlns="http://schemas.openxmlformats.org/package/2006/relationships"><Relationship Id="rId2" Type="http://schemas.openxmlformats.org/officeDocument/2006/relationships/image" Target="../media/image94.svg"/><Relationship Id="rId1" Type="http://schemas.openxmlformats.org/officeDocument/2006/relationships/image" Target="../media/image93.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_rels/drawing8.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image" Target="../media/image27.png"/></Relationships>
</file>

<file path=ppt/diagrams/_rels/drawing9.xml.rels><?xml version="1.0" encoding="UTF-8" standalone="yes"?>
<Relationships xmlns="http://schemas.openxmlformats.org/package/2006/relationships"><Relationship Id="rId2" Type="http://schemas.openxmlformats.org/officeDocument/2006/relationships/image" Target="../media/image26.sv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655EF8-5EA1-4244-AED1-D5D26728F5C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1E1382E-0A20-4575-AF24-EFB5A24BA884}">
      <dgm:prSet custT="1"/>
      <dgm:spPr/>
      <dgm:t>
        <a:bodyPr/>
        <a:lstStyle/>
        <a:p>
          <a:r>
            <a:rPr lang="en-US" sz="2400" dirty="0"/>
            <a:t>Vendors, their store manager or other authorized store representative are required to attend vendor training</a:t>
          </a:r>
        </a:p>
      </dgm:t>
    </dgm:pt>
    <dgm:pt modelId="{6BA92825-9576-490A-97F4-AF7283B3E7CF}" type="parTrans" cxnId="{F6CDE939-D597-43BB-AE03-181173C73BCA}">
      <dgm:prSet/>
      <dgm:spPr/>
      <dgm:t>
        <a:bodyPr/>
        <a:lstStyle/>
        <a:p>
          <a:endParaRPr lang="en-US"/>
        </a:p>
      </dgm:t>
    </dgm:pt>
    <dgm:pt modelId="{39EDB7D3-FD9C-473D-B97D-CA9164C410C5}" type="sibTrans" cxnId="{F6CDE939-D597-43BB-AE03-181173C73BCA}">
      <dgm:prSet/>
      <dgm:spPr/>
      <dgm:t>
        <a:bodyPr/>
        <a:lstStyle/>
        <a:p>
          <a:endParaRPr lang="en-US"/>
        </a:p>
      </dgm:t>
    </dgm:pt>
    <dgm:pt modelId="{3E71364E-2E79-4898-8AB3-799D664BF3A4}">
      <dgm:prSet/>
      <dgm:spPr/>
      <dgm:t>
        <a:bodyPr/>
        <a:lstStyle/>
        <a:p>
          <a:r>
            <a:rPr lang="en-US" dirty="0"/>
            <a:t>Failure to attend annual training by September 30th of each year will result in termination of the WIC Vendor Agreement</a:t>
          </a:r>
        </a:p>
      </dgm:t>
    </dgm:pt>
    <dgm:pt modelId="{92CF3EB8-2073-4BE0-B284-E25195C1848E}" type="parTrans" cxnId="{6A6FBCCF-DA32-49FD-B8ED-C8465E009EC6}">
      <dgm:prSet/>
      <dgm:spPr/>
      <dgm:t>
        <a:bodyPr/>
        <a:lstStyle/>
        <a:p>
          <a:endParaRPr lang="en-US"/>
        </a:p>
      </dgm:t>
    </dgm:pt>
    <dgm:pt modelId="{3F47B04B-E592-483E-A5BA-6BF4FDB04520}" type="sibTrans" cxnId="{6A6FBCCF-DA32-49FD-B8ED-C8465E009EC6}">
      <dgm:prSet/>
      <dgm:spPr/>
      <dgm:t>
        <a:bodyPr/>
        <a:lstStyle/>
        <a:p>
          <a:endParaRPr lang="en-US"/>
        </a:p>
      </dgm:t>
    </dgm:pt>
    <dgm:pt modelId="{1D70CA9F-F3B1-4FE6-B294-4B495D98AEB5}" type="pres">
      <dgm:prSet presAssocID="{4E655EF8-5EA1-4244-AED1-D5D26728F5CE}" presName="root" presStyleCnt="0">
        <dgm:presLayoutVars>
          <dgm:dir/>
          <dgm:resizeHandles val="exact"/>
        </dgm:presLayoutVars>
      </dgm:prSet>
      <dgm:spPr/>
    </dgm:pt>
    <dgm:pt modelId="{1F083414-F2A4-426D-99F8-96499002179F}" type="pres">
      <dgm:prSet presAssocID="{21E1382E-0A20-4575-AF24-EFB5A24BA884}" presName="compNode" presStyleCnt="0"/>
      <dgm:spPr/>
    </dgm:pt>
    <dgm:pt modelId="{820CB1F6-4178-494F-B442-49D76E559192}" type="pres">
      <dgm:prSet presAssocID="{21E1382E-0A20-4575-AF24-EFB5A24BA88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207806D4-1BFA-45AC-BDD2-F4CE68D85712}" type="pres">
      <dgm:prSet presAssocID="{21E1382E-0A20-4575-AF24-EFB5A24BA884}" presName="spaceRect" presStyleCnt="0"/>
      <dgm:spPr/>
    </dgm:pt>
    <dgm:pt modelId="{E50667C7-8B8E-4077-89D6-F78CAC3F98B9}" type="pres">
      <dgm:prSet presAssocID="{21E1382E-0A20-4575-AF24-EFB5A24BA884}" presName="textRect" presStyleLbl="revTx" presStyleIdx="0" presStyleCnt="2" custLinFactNeighborX="1682" custLinFactNeighborY="-21486">
        <dgm:presLayoutVars>
          <dgm:chMax val="1"/>
          <dgm:chPref val="1"/>
        </dgm:presLayoutVars>
      </dgm:prSet>
      <dgm:spPr/>
    </dgm:pt>
    <dgm:pt modelId="{E02D36E8-A27A-45E8-B94E-910253738CE4}" type="pres">
      <dgm:prSet presAssocID="{39EDB7D3-FD9C-473D-B97D-CA9164C410C5}" presName="sibTrans" presStyleCnt="0"/>
      <dgm:spPr/>
    </dgm:pt>
    <dgm:pt modelId="{4C00B572-FC33-4DC7-9DDE-F38C8C0E5304}" type="pres">
      <dgm:prSet presAssocID="{3E71364E-2E79-4898-8AB3-799D664BF3A4}" presName="compNode" presStyleCnt="0"/>
      <dgm:spPr/>
    </dgm:pt>
    <dgm:pt modelId="{A62C0FAA-2964-49EB-8A61-94E3A7453DA5}" type="pres">
      <dgm:prSet presAssocID="{3E71364E-2E79-4898-8AB3-799D664BF3A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58817D23-458E-423B-8481-025503A41554}" type="pres">
      <dgm:prSet presAssocID="{3E71364E-2E79-4898-8AB3-799D664BF3A4}" presName="spaceRect" presStyleCnt="0"/>
      <dgm:spPr/>
    </dgm:pt>
    <dgm:pt modelId="{28C44EC7-E516-455E-9780-E339E320B3EE}" type="pres">
      <dgm:prSet presAssocID="{3E71364E-2E79-4898-8AB3-799D664BF3A4}" presName="textRect" presStyleLbl="revTx" presStyleIdx="1" presStyleCnt="2" custLinFactNeighborX="599" custLinFactNeighborY="-22862">
        <dgm:presLayoutVars>
          <dgm:chMax val="1"/>
          <dgm:chPref val="1"/>
        </dgm:presLayoutVars>
      </dgm:prSet>
      <dgm:spPr/>
    </dgm:pt>
  </dgm:ptLst>
  <dgm:cxnLst>
    <dgm:cxn modelId="{F6CDE939-D597-43BB-AE03-181173C73BCA}" srcId="{4E655EF8-5EA1-4244-AED1-D5D26728F5CE}" destId="{21E1382E-0A20-4575-AF24-EFB5A24BA884}" srcOrd="0" destOrd="0" parTransId="{6BA92825-9576-490A-97F4-AF7283B3E7CF}" sibTransId="{39EDB7D3-FD9C-473D-B97D-CA9164C410C5}"/>
    <dgm:cxn modelId="{6F4F8D4B-F26C-4432-9116-EE6488045876}" type="presOf" srcId="{3E71364E-2E79-4898-8AB3-799D664BF3A4}" destId="{28C44EC7-E516-455E-9780-E339E320B3EE}" srcOrd="0" destOrd="0" presId="urn:microsoft.com/office/officeart/2018/2/layout/IconLabelList"/>
    <dgm:cxn modelId="{B8B69381-F8ED-49E5-B751-513F97C9955A}" type="presOf" srcId="{4E655EF8-5EA1-4244-AED1-D5D26728F5CE}" destId="{1D70CA9F-F3B1-4FE6-B294-4B495D98AEB5}" srcOrd="0" destOrd="0" presId="urn:microsoft.com/office/officeart/2018/2/layout/IconLabelList"/>
    <dgm:cxn modelId="{E84E9E9D-52C0-4000-B8E4-2426060BEE01}" type="presOf" srcId="{21E1382E-0A20-4575-AF24-EFB5A24BA884}" destId="{E50667C7-8B8E-4077-89D6-F78CAC3F98B9}" srcOrd="0" destOrd="0" presId="urn:microsoft.com/office/officeart/2018/2/layout/IconLabelList"/>
    <dgm:cxn modelId="{6A6FBCCF-DA32-49FD-B8ED-C8465E009EC6}" srcId="{4E655EF8-5EA1-4244-AED1-D5D26728F5CE}" destId="{3E71364E-2E79-4898-8AB3-799D664BF3A4}" srcOrd="1" destOrd="0" parTransId="{92CF3EB8-2073-4BE0-B284-E25195C1848E}" sibTransId="{3F47B04B-E592-483E-A5BA-6BF4FDB04520}"/>
    <dgm:cxn modelId="{C51B88F0-73FD-48ED-BE2E-13D224A3D836}" type="presParOf" srcId="{1D70CA9F-F3B1-4FE6-B294-4B495D98AEB5}" destId="{1F083414-F2A4-426D-99F8-96499002179F}" srcOrd="0" destOrd="0" presId="urn:microsoft.com/office/officeart/2018/2/layout/IconLabelList"/>
    <dgm:cxn modelId="{C7DB4D9A-0A6F-40F0-8B45-14A907C81AA2}" type="presParOf" srcId="{1F083414-F2A4-426D-99F8-96499002179F}" destId="{820CB1F6-4178-494F-B442-49D76E559192}" srcOrd="0" destOrd="0" presId="urn:microsoft.com/office/officeart/2018/2/layout/IconLabelList"/>
    <dgm:cxn modelId="{C2454A6B-5223-4680-B920-F199303F0023}" type="presParOf" srcId="{1F083414-F2A4-426D-99F8-96499002179F}" destId="{207806D4-1BFA-45AC-BDD2-F4CE68D85712}" srcOrd="1" destOrd="0" presId="urn:microsoft.com/office/officeart/2018/2/layout/IconLabelList"/>
    <dgm:cxn modelId="{B68A0AEE-23DB-4175-960C-F1A062505A6E}" type="presParOf" srcId="{1F083414-F2A4-426D-99F8-96499002179F}" destId="{E50667C7-8B8E-4077-89D6-F78CAC3F98B9}" srcOrd="2" destOrd="0" presId="urn:microsoft.com/office/officeart/2018/2/layout/IconLabelList"/>
    <dgm:cxn modelId="{2493862A-FB79-4D9E-9EBF-C0D6AF21979A}" type="presParOf" srcId="{1D70CA9F-F3B1-4FE6-B294-4B495D98AEB5}" destId="{E02D36E8-A27A-45E8-B94E-910253738CE4}" srcOrd="1" destOrd="0" presId="urn:microsoft.com/office/officeart/2018/2/layout/IconLabelList"/>
    <dgm:cxn modelId="{0CE5973F-47E3-436F-800B-372BDE4FADBE}" type="presParOf" srcId="{1D70CA9F-F3B1-4FE6-B294-4B495D98AEB5}" destId="{4C00B572-FC33-4DC7-9DDE-F38C8C0E5304}" srcOrd="2" destOrd="0" presId="urn:microsoft.com/office/officeart/2018/2/layout/IconLabelList"/>
    <dgm:cxn modelId="{EAD0CECC-4F82-4FBF-BDD0-0E0262D87101}" type="presParOf" srcId="{4C00B572-FC33-4DC7-9DDE-F38C8C0E5304}" destId="{A62C0FAA-2964-49EB-8A61-94E3A7453DA5}" srcOrd="0" destOrd="0" presId="urn:microsoft.com/office/officeart/2018/2/layout/IconLabelList"/>
    <dgm:cxn modelId="{7AAA8E52-74D2-4349-9C8B-2C5C96F02160}" type="presParOf" srcId="{4C00B572-FC33-4DC7-9DDE-F38C8C0E5304}" destId="{58817D23-458E-423B-8481-025503A41554}" srcOrd="1" destOrd="0" presId="urn:microsoft.com/office/officeart/2018/2/layout/IconLabelList"/>
    <dgm:cxn modelId="{05FEEE09-549E-4CA3-83C2-693C6E443B8D}" type="presParOf" srcId="{4C00B572-FC33-4DC7-9DDE-F38C8C0E5304}" destId="{28C44EC7-E516-455E-9780-E339E320B3EE}"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705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CDE7BA6-0725-4F1D-BBFB-14F776753EC9}"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2A4CA6C7-92C3-4DE6-AA2B-FBB289403571}">
      <dgm:prSet custT="1"/>
      <dgm:spPr>
        <a:solidFill>
          <a:schemeClr val="accent5">
            <a:lumMod val="20000"/>
            <a:lumOff val="80000"/>
          </a:schemeClr>
        </a:solidFill>
      </dgm:spPr>
      <dgm:t>
        <a:bodyPr/>
        <a:lstStyle/>
        <a:p>
          <a:r>
            <a:rPr lang="en-US" sz="2400" i="1" dirty="0"/>
            <a:t>Food Packages: V, VI, VII, VII+ (III)</a:t>
          </a:r>
          <a:br>
            <a:rPr lang="en-US" sz="2400" i="1" dirty="0"/>
          </a:br>
          <a:r>
            <a:rPr lang="en-US" sz="2400" i="1" dirty="0"/>
            <a:t>Pregnant, Postpartum, and Breastfeeding Woman</a:t>
          </a:r>
          <a:endParaRPr lang="en-US" sz="2400" dirty="0"/>
        </a:p>
      </dgm:t>
    </dgm:pt>
    <dgm:pt modelId="{35DF1FAE-3A7A-4311-9555-5B476E447AC4}" type="parTrans" cxnId="{706B4920-47D3-4D59-B313-52DD48AC9D52}">
      <dgm:prSet/>
      <dgm:spPr/>
      <dgm:t>
        <a:bodyPr/>
        <a:lstStyle/>
        <a:p>
          <a:endParaRPr lang="en-US"/>
        </a:p>
      </dgm:t>
    </dgm:pt>
    <dgm:pt modelId="{9ECEFA6E-4473-44A3-8503-1294C013631D}" type="sibTrans" cxnId="{706B4920-47D3-4D59-B313-52DD48AC9D52}">
      <dgm:prSet/>
      <dgm:spPr/>
      <dgm:t>
        <a:bodyPr/>
        <a:lstStyle/>
        <a:p>
          <a:endParaRPr lang="en-US"/>
        </a:p>
      </dgm:t>
    </dgm:pt>
    <dgm:pt modelId="{78254EC7-4921-4D8B-A821-E68D78A22E62}">
      <dgm:prSet custT="1"/>
      <dgm:spPr>
        <a:solidFill>
          <a:schemeClr val="accent5">
            <a:lumMod val="20000"/>
            <a:lumOff val="80000"/>
          </a:schemeClr>
        </a:solidFill>
      </dgm:spPr>
      <dgm:t>
        <a:bodyPr/>
        <a:lstStyle/>
        <a:p>
          <a:r>
            <a:rPr lang="en-US" sz="2400" i="1" dirty="0"/>
            <a:t>Food Package: IV (III)</a:t>
          </a:r>
          <a:br>
            <a:rPr lang="en-US" sz="2400" i="1" dirty="0"/>
          </a:br>
          <a:r>
            <a:rPr lang="en-US" sz="2400" i="1" dirty="0"/>
            <a:t>Child </a:t>
          </a:r>
          <a:endParaRPr lang="en-US" sz="2400" dirty="0"/>
        </a:p>
      </dgm:t>
    </dgm:pt>
    <dgm:pt modelId="{DD6C5D22-AA44-4310-A215-F32F20E26FF8}" type="parTrans" cxnId="{327110F3-4267-43E3-B8C3-BD789064DE84}">
      <dgm:prSet/>
      <dgm:spPr/>
      <dgm:t>
        <a:bodyPr/>
        <a:lstStyle/>
        <a:p>
          <a:endParaRPr lang="en-US"/>
        </a:p>
      </dgm:t>
    </dgm:pt>
    <dgm:pt modelId="{708815A6-AD3E-424A-81D9-27884801ACD0}" type="sibTrans" cxnId="{327110F3-4267-43E3-B8C3-BD789064DE84}">
      <dgm:prSet/>
      <dgm:spPr/>
      <dgm:t>
        <a:bodyPr/>
        <a:lstStyle/>
        <a:p>
          <a:endParaRPr lang="en-US"/>
        </a:p>
      </dgm:t>
    </dgm:pt>
    <dgm:pt modelId="{C53579B8-48E1-4967-A4EB-FECF62A76835}">
      <dgm:prSet custT="1"/>
      <dgm:spPr/>
      <dgm:t>
        <a:bodyPr/>
        <a:lstStyle/>
        <a:p>
          <a:pPr>
            <a:lnSpc>
              <a:spcPct val="100000"/>
            </a:lnSpc>
            <a:spcAft>
              <a:spcPts val="0"/>
            </a:spcAft>
            <a:buFont typeface="Wingdings" panose="05000000000000000000" pitchFamily="2" charset="2"/>
            <a:buNone/>
          </a:pPr>
          <a:r>
            <a:rPr lang="en-US" sz="2800" b="0" dirty="0">
              <a:latin typeface="+mn-lt"/>
            </a:rPr>
            <a:t>	</a:t>
          </a:r>
          <a:r>
            <a:rPr lang="en-US" sz="2400" b="1" dirty="0">
              <a:latin typeface="+mn-lt"/>
            </a:rPr>
            <a:t>One container = 48 fluid oz. </a:t>
          </a:r>
        </a:p>
      </dgm:t>
    </dgm:pt>
    <dgm:pt modelId="{FA0FBC41-1C45-4FB5-B181-5C5B6815BA4B}" type="parTrans" cxnId="{D6C9C0CB-97CC-45B6-B0ED-753EE42D4029}">
      <dgm:prSet/>
      <dgm:spPr/>
      <dgm:t>
        <a:bodyPr/>
        <a:lstStyle/>
        <a:p>
          <a:endParaRPr lang="en-US"/>
        </a:p>
      </dgm:t>
    </dgm:pt>
    <dgm:pt modelId="{B6487AFF-75F8-457E-8BBE-8C0D2576ECB1}" type="sibTrans" cxnId="{D6C9C0CB-97CC-45B6-B0ED-753EE42D4029}">
      <dgm:prSet/>
      <dgm:spPr/>
      <dgm:t>
        <a:bodyPr/>
        <a:lstStyle/>
        <a:p>
          <a:endParaRPr lang="en-US"/>
        </a:p>
      </dgm:t>
    </dgm:pt>
    <dgm:pt modelId="{84D8038A-CDE0-4B3F-8F96-0AC228C24524}">
      <dgm:prSet custT="1"/>
      <dgm:spPr/>
      <dgm:t>
        <a:bodyPr/>
        <a:lstStyle/>
        <a:p>
          <a:pPr>
            <a:lnSpc>
              <a:spcPct val="100000"/>
            </a:lnSpc>
            <a:spcAft>
              <a:spcPts val="0"/>
            </a:spcAft>
            <a:buFont typeface="Arial" panose="020B0604020202020204" pitchFamily="34" charset="0"/>
            <a:buChar char="•"/>
          </a:pPr>
          <a:r>
            <a:rPr lang="en-US" sz="2400" b="0" dirty="0">
              <a:latin typeface="+mn-lt"/>
            </a:rPr>
            <a:t>48 oz single strength</a:t>
          </a:r>
        </a:p>
      </dgm:t>
    </dgm:pt>
    <dgm:pt modelId="{73D17393-C9E1-44CE-9418-31C73FAABD0A}" type="parTrans" cxnId="{A2B891D5-D8A0-434B-874C-EC8BAD510B00}">
      <dgm:prSet/>
      <dgm:spPr/>
      <dgm:t>
        <a:bodyPr/>
        <a:lstStyle/>
        <a:p>
          <a:endParaRPr lang="en-US"/>
        </a:p>
      </dgm:t>
    </dgm:pt>
    <dgm:pt modelId="{637D823C-B690-43BC-B4DD-53D8007FF765}" type="sibTrans" cxnId="{A2B891D5-D8A0-434B-874C-EC8BAD510B00}">
      <dgm:prSet/>
      <dgm:spPr/>
      <dgm:t>
        <a:bodyPr/>
        <a:lstStyle/>
        <a:p>
          <a:endParaRPr lang="en-US"/>
        </a:p>
      </dgm:t>
    </dgm:pt>
    <dgm:pt modelId="{A47B27FD-98AB-4CD2-8AF8-087076658731}">
      <dgm:prSet custT="1"/>
      <dgm:spPr/>
      <dgm:t>
        <a:bodyPr/>
        <a:lstStyle/>
        <a:p>
          <a:pPr>
            <a:lnSpc>
              <a:spcPct val="100000"/>
            </a:lnSpc>
            <a:spcAft>
              <a:spcPts val="0"/>
            </a:spcAft>
            <a:buFont typeface="Arial" panose="020B0604020202020204" pitchFamily="34" charset="0"/>
            <a:buChar char="•"/>
          </a:pPr>
          <a:r>
            <a:rPr lang="en-US" sz="2400" b="0" dirty="0">
              <a:latin typeface="+mn-lt"/>
            </a:rPr>
            <a:t>11.5-12 oz. concentrate</a:t>
          </a:r>
        </a:p>
      </dgm:t>
    </dgm:pt>
    <dgm:pt modelId="{A49407C6-FF28-4722-9840-11F819AFF987}" type="parTrans" cxnId="{9F005C04-759B-4196-BE54-096BF333616C}">
      <dgm:prSet/>
      <dgm:spPr/>
      <dgm:t>
        <a:bodyPr/>
        <a:lstStyle/>
        <a:p>
          <a:endParaRPr lang="en-US"/>
        </a:p>
      </dgm:t>
    </dgm:pt>
    <dgm:pt modelId="{DF024CF2-47BB-41D7-A5E4-1F08DA073577}" type="sibTrans" cxnId="{9F005C04-759B-4196-BE54-096BF333616C}">
      <dgm:prSet/>
      <dgm:spPr/>
      <dgm:t>
        <a:bodyPr/>
        <a:lstStyle/>
        <a:p>
          <a:endParaRPr lang="en-US"/>
        </a:p>
      </dgm:t>
    </dgm:pt>
    <dgm:pt modelId="{262CBAF6-2B6E-444A-A299-E6CC12F2B1E4}">
      <dgm:prSet custT="1"/>
      <dgm:spPr/>
      <dgm:t>
        <a:bodyPr/>
        <a:lstStyle/>
        <a:p>
          <a:pPr>
            <a:lnSpc>
              <a:spcPct val="100000"/>
            </a:lnSpc>
            <a:spcAft>
              <a:spcPts val="0"/>
            </a:spcAft>
            <a:buFont typeface="Arial" panose="020B0604020202020204" pitchFamily="34" charset="0"/>
            <a:buNone/>
          </a:pPr>
          <a:r>
            <a:rPr lang="en-US" sz="2400" b="0" dirty="0">
              <a:latin typeface="+mn-lt"/>
            </a:rPr>
            <a:t>	</a:t>
          </a:r>
          <a:r>
            <a:rPr lang="en-US" sz="2400" b="1" dirty="0">
              <a:latin typeface="+mn-lt"/>
            </a:rPr>
            <a:t>One container = 64 fluid oz.</a:t>
          </a:r>
          <a:endParaRPr lang="en-US" sz="3600" b="1" dirty="0">
            <a:latin typeface="+mn-lt"/>
          </a:endParaRPr>
        </a:p>
      </dgm:t>
    </dgm:pt>
    <dgm:pt modelId="{9499C339-3A1F-48F5-91F4-7F3172ABC7C7}" type="parTrans" cxnId="{6F2BD5EF-2DC7-428A-AB35-3CACDA59D331}">
      <dgm:prSet/>
      <dgm:spPr/>
      <dgm:t>
        <a:bodyPr/>
        <a:lstStyle/>
        <a:p>
          <a:endParaRPr lang="en-US"/>
        </a:p>
      </dgm:t>
    </dgm:pt>
    <dgm:pt modelId="{87B7CB0A-9E49-4AAE-8580-F07DE4410296}" type="sibTrans" cxnId="{6F2BD5EF-2DC7-428A-AB35-3CACDA59D331}">
      <dgm:prSet/>
      <dgm:spPr/>
      <dgm:t>
        <a:bodyPr/>
        <a:lstStyle/>
        <a:p>
          <a:endParaRPr lang="en-US"/>
        </a:p>
      </dgm:t>
    </dgm:pt>
    <dgm:pt modelId="{379EE4FE-10A4-42C2-8E27-96601C5299CB}">
      <dgm:prSet custT="1"/>
      <dgm:spPr/>
      <dgm:t>
        <a:bodyPr/>
        <a:lstStyle/>
        <a:p>
          <a:pPr>
            <a:lnSpc>
              <a:spcPct val="100000"/>
            </a:lnSpc>
            <a:spcAft>
              <a:spcPts val="0"/>
            </a:spcAft>
            <a:buFont typeface="Arial" panose="020B0604020202020204" pitchFamily="34" charset="0"/>
            <a:buChar char="•"/>
          </a:pPr>
          <a:r>
            <a:rPr lang="en-US" sz="2400" b="0" dirty="0">
              <a:latin typeface="+mn-lt"/>
            </a:rPr>
            <a:t>64 oz single strength </a:t>
          </a:r>
          <a:endParaRPr lang="en-US" sz="3600" b="0" dirty="0">
            <a:latin typeface="+mn-lt"/>
          </a:endParaRPr>
        </a:p>
      </dgm:t>
    </dgm:pt>
    <dgm:pt modelId="{08CF3008-9BC9-40CF-BFBA-5FCB357F8374}" type="parTrans" cxnId="{005294F6-8795-42EC-AC5A-3CE2689118D6}">
      <dgm:prSet/>
      <dgm:spPr/>
      <dgm:t>
        <a:bodyPr/>
        <a:lstStyle/>
        <a:p>
          <a:endParaRPr lang="en-US"/>
        </a:p>
      </dgm:t>
    </dgm:pt>
    <dgm:pt modelId="{CD84C8AE-A350-478F-9E72-9F7822F394BE}" type="sibTrans" cxnId="{005294F6-8795-42EC-AC5A-3CE2689118D6}">
      <dgm:prSet/>
      <dgm:spPr/>
      <dgm:t>
        <a:bodyPr/>
        <a:lstStyle/>
        <a:p>
          <a:endParaRPr lang="en-US"/>
        </a:p>
      </dgm:t>
    </dgm:pt>
    <dgm:pt modelId="{44BB23DA-A292-49E5-B0A4-6B5E7B5A4E93}">
      <dgm:prSet custT="1"/>
      <dgm:spPr/>
      <dgm:t>
        <a:bodyPr/>
        <a:lstStyle/>
        <a:p>
          <a:pPr>
            <a:lnSpc>
              <a:spcPct val="100000"/>
            </a:lnSpc>
            <a:spcAft>
              <a:spcPts val="0"/>
            </a:spcAft>
            <a:buFont typeface="Arial" panose="020B0604020202020204" pitchFamily="34" charset="0"/>
            <a:buNone/>
          </a:pPr>
          <a:endParaRPr lang="en-US" sz="2400" b="0" dirty="0">
            <a:latin typeface="+mn-lt"/>
          </a:endParaRPr>
        </a:p>
      </dgm:t>
    </dgm:pt>
    <dgm:pt modelId="{E3601387-7BEF-4045-B821-7949A381017D}" type="parTrans" cxnId="{80C8AE89-E53B-4125-ADCB-286488B080CA}">
      <dgm:prSet/>
      <dgm:spPr/>
      <dgm:t>
        <a:bodyPr/>
        <a:lstStyle/>
        <a:p>
          <a:endParaRPr lang="en-US"/>
        </a:p>
      </dgm:t>
    </dgm:pt>
    <dgm:pt modelId="{27759537-9696-4617-AEBA-DB2A10813FD3}" type="sibTrans" cxnId="{80C8AE89-E53B-4125-ADCB-286488B080CA}">
      <dgm:prSet/>
      <dgm:spPr/>
      <dgm:t>
        <a:bodyPr/>
        <a:lstStyle/>
        <a:p>
          <a:endParaRPr lang="en-US"/>
        </a:p>
      </dgm:t>
    </dgm:pt>
    <dgm:pt modelId="{AE6D9D61-7948-446D-A331-29EA293CF400}" type="pres">
      <dgm:prSet presAssocID="{5CDE7BA6-0725-4F1D-BBFB-14F776753EC9}" presName="linear" presStyleCnt="0">
        <dgm:presLayoutVars>
          <dgm:animLvl val="lvl"/>
          <dgm:resizeHandles val="exact"/>
        </dgm:presLayoutVars>
      </dgm:prSet>
      <dgm:spPr/>
    </dgm:pt>
    <dgm:pt modelId="{21145ABB-9FBF-407B-987F-ED241343E68F}" type="pres">
      <dgm:prSet presAssocID="{2A4CA6C7-92C3-4DE6-AA2B-FBB289403571}" presName="parentText" presStyleLbl="node1" presStyleIdx="0" presStyleCnt="2" custScaleY="90630">
        <dgm:presLayoutVars>
          <dgm:chMax val="0"/>
          <dgm:bulletEnabled val="1"/>
        </dgm:presLayoutVars>
      </dgm:prSet>
      <dgm:spPr/>
    </dgm:pt>
    <dgm:pt modelId="{DE2546F2-554A-457F-A15B-705B77B0C763}" type="pres">
      <dgm:prSet presAssocID="{2A4CA6C7-92C3-4DE6-AA2B-FBB289403571}" presName="childText" presStyleLbl="revTx" presStyleIdx="0" presStyleCnt="2">
        <dgm:presLayoutVars>
          <dgm:bulletEnabled val="1"/>
        </dgm:presLayoutVars>
      </dgm:prSet>
      <dgm:spPr/>
    </dgm:pt>
    <dgm:pt modelId="{D9F23B69-F8C1-446A-8FEA-35057C96EA35}" type="pres">
      <dgm:prSet presAssocID="{78254EC7-4921-4D8B-A821-E68D78A22E62}" presName="parentText" presStyleLbl="node1" presStyleIdx="1" presStyleCnt="2" custScaleX="99043" custScaleY="73182" custLinFactNeighborY="-4200">
        <dgm:presLayoutVars>
          <dgm:chMax val="0"/>
          <dgm:bulletEnabled val="1"/>
        </dgm:presLayoutVars>
      </dgm:prSet>
      <dgm:spPr/>
    </dgm:pt>
    <dgm:pt modelId="{15CD7669-51F9-487E-979A-8FE16A77F6FD}" type="pres">
      <dgm:prSet presAssocID="{78254EC7-4921-4D8B-A821-E68D78A22E62}" presName="childText" presStyleLbl="revTx" presStyleIdx="1" presStyleCnt="2">
        <dgm:presLayoutVars>
          <dgm:bulletEnabled val="1"/>
        </dgm:presLayoutVars>
      </dgm:prSet>
      <dgm:spPr/>
    </dgm:pt>
  </dgm:ptLst>
  <dgm:cxnLst>
    <dgm:cxn modelId="{9F005C04-759B-4196-BE54-096BF333616C}" srcId="{C53579B8-48E1-4967-A4EB-FECF62A76835}" destId="{A47B27FD-98AB-4CD2-8AF8-087076658731}" srcOrd="1" destOrd="0" parTransId="{A49407C6-FF28-4722-9840-11F819AFF987}" sibTransId="{DF024CF2-47BB-41D7-A5E4-1F08DA073577}"/>
    <dgm:cxn modelId="{47F5E215-94B6-45C9-AA3F-FD7AE4D339BF}" type="presOf" srcId="{78254EC7-4921-4D8B-A821-E68D78A22E62}" destId="{D9F23B69-F8C1-446A-8FEA-35057C96EA35}" srcOrd="0" destOrd="0" presId="urn:microsoft.com/office/officeart/2005/8/layout/vList2"/>
    <dgm:cxn modelId="{706B4920-47D3-4D59-B313-52DD48AC9D52}" srcId="{5CDE7BA6-0725-4F1D-BBFB-14F776753EC9}" destId="{2A4CA6C7-92C3-4DE6-AA2B-FBB289403571}" srcOrd="0" destOrd="0" parTransId="{35DF1FAE-3A7A-4311-9555-5B476E447AC4}" sibTransId="{9ECEFA6E-4473-44A3-8503-1294C013631D}"/>
    <dgm:cxn modelId="{66288E29-68EC-4CBB-A9C7-A98168A9C89C}" type="presOf" srcId="{84D8038A-CDE0-4B3F-8F96-0AC228C24524}" destId="{DE2546F2-554A-457F-A15B-705B77B0C763}" srcOrd="0" destOrd="1" presId="urn:microsoft.com/office/officeart/2005/8/layout/vList2"/>
    <dgm:cxn modelId="{B9498C48-2A25-4300-9C82-3DD637F7A1DD}" type="presOf" srcId="{379EE4FE-10A4-42C2-8E27-96601C5299CB}" destId="{15CD7669-51F9-487E-979A-8FE16A77F6FD}" srcOrd="0" destOrd="1" presId="urn:microsoft.com/office/officeart/2005/8/layout/vList2"/>
    <dgm:cxn modelId="{7FE25C70-AE9F-4BA7-9DD5-7ABEDE00886C}" type="presOf" srcId="{2A4CA6C7-92C3-4DE6-AA2B-FBB289403571}" destId="{21145ABB-9FBF-407B-987F-ED241343E68F}" srcOrd="0" destOrd="0" presId="urn:microsoft.com/office/officeart/2005/8/layout/vList2"/>
    <dgm:cxn modelId="{36701F58-16DA-4267-8FCE-BF53CC75AFD0}" type="presOf" srcId="{C53579B8-48E1-4967-A4EB-FECF62A76835}" destId="{DE2546F2-554A-457F-A15B-705B77B0C763}" srcOrd="0" destOrd="0" presId="urn:microsoft.com/office/officeart/2005/8/layout/vList2"/>
    <dgm:cxn modelId="{80C8AE89-E53B-4125-ADCB-286488B080CA}" srcId="{2A4CA6C7-92C3-4DE6-AA2B-FBB289403571}" destId="{44BB23DA-A292-49E5-B0A4-6B5E7B5A4E93}" srcOrd="1" destOrd="0" parTransId="{E3601387-7BEF-4045-B821-7949A381017D}" sibTransId="{27759537-9696-4617-AEBA-DB2A10813FD3}"/>
    <dgm:cxn modelId="{10A625C4-34EC-47A2-A9DE-654244AAE1C0}" type="presOf" srcId="{262CBAF6-2B6E-444A-A299-E6CC12F2B1E4}" destId="{15CD7669-51F9-487E-979A-8FE16A77F6FD}" srcOrd="0" destOrd="0" presId="urn:microsoft.com/office/officeart/2005/8/layout/vList2"/>
    <dgm:cxn modelId="{D6C9C0CB-97CC-45B6-B0ED-753EE42D4029}" srcId="{2A4CA6C7-92C3-4DE6-AA2B-FBB289403571}" destId="{C53579B8-48E1-4967-A4EB-FECF62A76835}" srcOrd="0" destOrd="0" parTransId="{FA0FBC41-1C45-4FB5-B181-5C5B6815BA4B}" sibTransId="{B6487AFF-75F8-457E-8BBE-8C0D2576ECB1}"/>
    <dgm:cxn modelId="{5F925BCF-FF2D-4E16-9B71-E9CABEF58065}" type="presOf" srcId="{44BB23DA-A292-49E5-B0A4-6B5E7B5A4E93}" destId="{DE2546F2-554A-457F-A15B-705B77B0C763}" srcOrd="0" destOrd="3" presId="urn:microsoft.com/office/officeart/2005/8/layout/vList2"/>
    <dgm:cxn modelId="{A2B891D5-D8A0-434B-874C-EC8BAD510B00}" srcId="{C53579B8-48E1-4967-A4EB-FECF62A76835}" destId="{84D8038A-CDE0-4B3F-8F96-0AC228C24524}" srcOrd="0" destOrd="0" parTransId="{73D17393-C9E1-44CE-9418-31C73FAABD0A}" sibTransId="{637D823C-B690-43BC-B4DD-53D8007FF765}"/>
    <dgm:cxn modelId="{614813DF-A309-4A4E-BA08-8D69B4DEF21C}" type="presOf" srcId="{5CDE7BA6-0725-4F1D-BBFB-14F776753EC9}" destId="{AE6D9D61-7948-446D-A331-29EA293CF400}" srcOrd="0" destOrd="0" presId="urn:microsoft.com/office/officeart/2005/8/layout/vList2"/>
    <dgm:cxn modelId="{61AC67E7-DA05-43AF-B94F-0EE78EB50B01}" type="presOf" srcId="{A47B27FD-98AB-4CD2-8AF8-087076658731}" destId="{DE2546F2-554A-457F-A15B-705B77B0C763}" srcOrd="0" destOrd="2" presId="urn:microsoft.com/office/officeart/2005/8/layout/vList2"/>
    <dgm:cxn modelId="{6F2BD5EF-2DC7-428A-AB35-3CACDA59D331}" srcId="{78254EC7-4921-4D8B-A821-E68D78A22E62}" destId="{262CBAF6-2B6E-444A-A299-E6CC12F2B1E4}" srcOrd="0" destOrd="0" parTransId="{9499C339-3A1F-48F5-91F4-7F3172ABC7C7}" sibTransId="{87B7CB0A-9E49-4AAE-8580-F07DE4410296}"/>
    <dgm:cxn modelId="{327110F3-4267-43E3-B8C3-BD789064DE84}" srcId="{5CDE7BA6-0725-4F1D-BBFB-14F776753EC9}" destId="{78254EC7-4921-4D8B-A821-E68D78A22E62}" srcOrd="1" destOrd="0" parTransId="{DD6C5D22-AA44-4310-A215-F32F20E26FF8}" sibTransId="{708815A6-AD3E-424A-81D9-27884801ACD0}"/>
    <dgm:cxn modelId="{005294F6-8795-42EC-AC5A-3CE2689118D6}" srcId="{262CBAF6-2B6E-444A-A299-E6CC12F2B1E4}" destId="{379EE4FE-10A4-42C2-8E27-96601C5299CB}" srcOrd="0" destOrd="0" parTransId="{08CF3008-9BC9-40CF-BFBA-5FCB357F8374}" sibTransId="{CD84C8AE-A350-478F-9E72-9F7822F394BE}"/>
    <dgm:cxn modelId="{C37C607A-2FC0-4925-950D-D84CFAAABC4C}" type="presParOf" srcId="{AE6D9D61-7948-446D-A331-29EA293CF400}" destId="{21145ABB-9FBF-407B-987F-ED241343E68F}" srcOrd="0" destOrd="0" presId="urn:microsoft.com/office/officeart/2005/8/layout/vList2"/>
    <dgm:cxn modelId="{18645776-7C4E-4878-BCB4-E1B16E770604}" type="presParOf" srcId="{AE6D9D61-7948-446D-A331-29EA293CF400}" destId="{DE2546F2-554A-457F-A15B-705B77B0C763}" srcOrd="1" destOrd="0" presId="urn:microsoft.com/office/officeart/2005/8/layout/vList2"/>
    <dgm:cxn modelId="{B46CC031-817B-4B3B-8586-CAD5FABA0154}" type="presParOf" srcId="{AE6D9D61-7948-446D-A331-29EA293CF400}" destId="{D9F23B69-F8C1-446A-8FEA-35057C96EA35}" srcOrd="2" destOrd="0" presId="urn:microsoft.com/office/officeart/2005/8/layout/vList2"/>
    <dgm:cxn modelId="{514B1EE3-226E-4298-BD46-36BAEEDDAE9A}" type="presParOf" srcId="{AE6D9D61-7948-446D-A331-29EA293CF400}" destId="{15CD7669-51F9-487E-979A-8FE16A77F6FD}"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986C0E-BE3C-4239-869D-E79738ADB97D}"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A3D7B31-52E0-466F-ADF2-676E772B28C5}">
      <dgm:prSet custT="1"/>
      <dgm:spPr/>
      <dgm:t>
        <a:bodyPr/>
        <a:lstStyle/>
        <a:p>
          <a:r>
            <a:rPr lang="en-US" sz="2000" dirty="0"/>
            <a:t>Vendors must not submit false, erroneous, or misleading information to the State or Local WIC Agency</a:t>
          </a:r>
        </a:p>
      </dgm:t>
    </dgm:pt>
    <dgm:pt modelId="{A8D5096C-D001-4EC2-8D2E-F0679393818F}" type="parTrans" cxnId="{421FFD94-834A-4B68-A438-1A10AA51EC64}">
      <dgm:prSet/>
      <dgm:spPr/>
      <dgm:t>
        <a:bodyPr/>
        <a:lstStyle/>
        <a:p>
          <a:endParaRPr lang="en-US"/>
        </a:p>
      </dgm:t>
    </dgm:pt>
    <dgm:pt modelId="{AB4D315E-D2A9-4A72-B063-7947C2F584A9}" type="sibTrans" cxnId="{421FFD94-834A-4B68-A438-1A10AA51EC64}">
      <dgm:prSet/>
      <dgm:spPr/>
      <dgm:t>
        <a:bodyPr/>
        <a:lstStyle/>
        <a:p>
          <a:endParaRPr lang="en-US"/>
        </a:p>
      </dgm:t>
    </dgm:pt>
    <dgm:pt modelId="{8D51CD12-BDAA-4F9D-885D-271E54DB5D6D}">
      <dgm:prSet custT="1"/>
      <dgm:spPr/>
      <dgm:t>
        <a:bodyPr/>
        <a:lstStyle/>
        <a:p>
          <a:r>
            <a:rPr lang="en-US" sz="2000" dirty="0"/>
            <a:t>Failure to comply will lead to denial of a vendor applicant’s authorization or termination of an authorized vendor’s WIC Vendor Agreement</a:t>
          </a:r>
        </a:p>
      </dgm:t>
    </dgm:pt>
    <dgm:pt modelId="{19819230-4B5D-46E6-99D2-F56AAE2C700E}" type="parTrans" cxnId="{DD536E98-081C-4B21-B22B-D8EAF4E73FCE}">
      <dgm:prSet/>
      <dgm:spPr/>
      <dgm:t>
        <a:bodyPr/>
        <a:lstStyle/>
        <a:p>
          <a:endParaRPr lang="en-US"/>
        </a:p>
      </dgm:t>
    </dgm:pt>
    <dgm:pt modelId="{4990CFF2-69C4-40CD-9982-93B0CEB8F05A}" type="sibTrans" cxnId="{DD536E98-081C-4B21-B22B-D8EAF4E73FCE}">
      <dgm:prSet/>
      <dgm:spPr/>
      <dgm:t>
        <a:bodyPr/>
        <a:lstStyle/>
        <a:p>
          <a:endParaRPr lang="en-US"/>
        </a:p>
      </dgm:t>
    </dgm:pt>
    <dgm:pt modelId="{5C865D75-4950-4683-B98D-4B3F1ABE4D64}">
      <dgm:prSet custT="1"/>
      <dgm:spPr/>
      <dgm:t>
        <a:bodyPr/>
        <a:lstStyle/>
        <a:p>
          <a:r>
            <a:rPr lang="en-US" sz="2000" dirty="0"/>
            <a:t>The store must wait 1 year to become eligible to reapply for WIC vendor authorization</a:t>
          </a:r>
        </a:p>
      </dgm:t>
    </dgm:pt>
    <dgm:pt modelId="{52B68B07-9F0D-451D-A589-5B0C2371FC4F}" type="parTrans" cxnId="{48B5854A-CEB8-444B-B245-FE0CD08A20B3}">
      <dgm:prSet/>
      <dgm:spPr/>
      <dgm:t>
        <a:bodyPr/>
        <a:lstStyle/>
        <a:p>
          <a:endParaRPr lang="en-US"/>
        </a:p>
      </dgm:t>
    </dgm:pt>
    <dgm:pt modelId="{2B9AA6C2-8397-4974-BCE1-5B99AC7FFF63}" type="sibTrans" cxnId="{48B5854A-CEB8-444B-B245-FE0CD08A20B3}">
      <dgm:prSet/>
      <dgm:spPr/>
      <dgm:t>
        <a:bodyPr/>
        <a:lstStyle/>
        <a:p>
          <a:endParaRPr lang="en-US"/>
        </a:p>
      </dgm:t>
    </dgm:pt>
    <dgm:pt modelId="{56A3E6AF-5C61-4078-9560-BAF3765DD495}" type="pres">
      <dgm:prSet presAssocID="{3D986C0E-BE3C-4239-869D-E79738ADB97D}" presName="root" presStyleCnt="0">
        <dgm:presLayoutVars>
          <dgm:dir/>
          <dgm:resizeHandles val="exact"/>
        </dgm:presLayoutVars>
      </dgm:prSet>
      <dgm:spPr/>
    </dgm:pt>
    <dgm:pt modelId="{4913102A-64B7-407C-BE44-FD29A6EB24DD}" type="pres">
      <dgm:prSet presAssocID="{4A3D7B31-52E0-466F-ADF2-676E772B28C5}" presName="compNode" presStyleCnt="0"/>
      <dgm:spPr/>
    </dgm:pt>
    <dgm:pt modelId="{2690CF3A-A66A-43C5-BC88-2F644CACEF4F}" type="pres">
      <dgm:prSet presAssocID="{4A3D7B31-52E0-466F-ADF2-676E772B28C5}" presName="iconRect" presStyleLbl="node1" presStyleIdx="0" presStyleCnt="3" custScaleX="209355" custScaleY="208186" custLinFactNeighborX="-783" custLinFactNeighborY="-5992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7D33A097-8EA6-4132-A58F-3D2F160E26C8}" type="pres">
      <dgm:prSet presAssocID="{4A3D7B31-52E0-466F-ADF2-676E772B28C5}" presName="spaceRect" presStyleCnt="0"/>
      <dgm:spPr/>
    </dgm:pt>
    <dgm:pt modelId="{178AF538-A7A8-4A9C-86A5-B39C9E925959}" type="pres">
      <dgm:prSet presAssocID="{4A3D7B31-52E0-466F-ADF2-676E772B28C5}" presName="textRect" presStyleLbl="revTx" presStyleIdx="0" presStyleCnt="3" custScaleX="250023">
        <dgm:presLayoutVars>
          <dgm:chMax val="1"/>
          <dgm:chPref val="1"/>
        </dgm:presLayoutVars>
      </dgm:prSet>
      <dgm:spPr/>
    </dgm:pt>
    <dgm:pt modelId="{C76C15F5-3FD4-4B98-8B85-DE29E7AB39DA}" type="pres">
      <dgm:prSet presAssocID="{AB4D315E-D2A9-4A72-B063-7947C2F584A9}" presName="sibTrans" presStyleCnt="0"/>
      <dgm:spPr/>
    </dgm:pt>
    <dgm:pt modelId="{DDE3833B-9DBC-4B98-BAEF-6B5C4408EF03}" type="pres">
      <dgm:prSet presAssocID="{8D51CD12-BDAA-4F9D-885D-271E54DB5D6D}" presName="compNode" presStyleCnt="0"/>
      <dgm:spPr/>
    </dgm:pt>
    <dgm:pt modelId="{4C0C2C5E-1D43-43C4-8D84-1D1141BC5521}" type="pres">
      <dgm:prSet presAssocID="{8D51CD12-BDAA-4F9D-885D-271E54DB5D6D}" presName="iconRect" presStyleLbl="node1" presStyleIdx="1" presStyleCnt="3" custScaleX="186628" custScaleY="220013" custLinFactNeighborX="-22120" custLinFactNeighborY="-645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9EC73692-1C60-49E1-A90D-05C7AF61F406}" type="pres">
      <dgm:prSet presAssocID="{8D51CD12-BDAA-4F9D-885D-271E54DB5D6D}" presName="spaceRect" presStyleCnt="0"/>
      <dgm:spPr/>
    </dgm:pt>
    <dgm:pt modelId="{CFF85857-80CA-428B-BB13-9E9463669FC7}" type="pres">
      <dgm:prSet presAssocID="{8D51CD12-BDAA-4F9D-885D-271E54DB5D6D}" presName="textRect" presStyleLbl="revTx" presStyleIdx="1" presStyleCnt="3" custScaleX="231603">
        <dgm:presLayoutVars>
          <dgm:chMax val="1"/>
          <dgm:chPref val="1"/>
        </dgm:presLayoutVars>
      </dgm:prSet>
      <dgm:spPr/>
    </dgm:pt>
    <dgm:pt modelId="{731587A4-D328-4077-BD9F-B0258475638D}" type="pres">
      <dgm:prSet presAssocID="{4990CFF2-69C4-40CD-9982-93B0CEB8F05A}" presName="sibTrans" presStyleCnt="0"/>
      <dgm:spPr/>
    </dgm:pt>
    <dgm:pt modelId="{F87E9A78-7987-4381-A3E7-2A57317F3201}" type="pres">
      <dgm:prSet presAssocID="{5C865D75-4950-4683-B98D-4B3F1ABE4D64}" presName="compNode" presStyleCnt="0"/>
      <dgm:spPr/>
    </dgm:pt>
    <dgm:pt modelId="{72777895-8EE2-4060-B5EB-AB2F7AFFD25E}" type="pres">
      <dgm:prSet presAssocID="{5C865D75-4950-4683-B98D-4B3F1ABE4D64}" presName="iconRect" presStyleLbl="node1" presStyleIdx="2" presStyleCnt="3" custScaleX="208954" custScaleY="177569" custLinFactNeighborX="-24013" custLinFactNeighborY="-7152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BDF5CF0-4C69-465C-8626-6DF4F9693361}" type="pres">
      <dgm:prSet presAssocID="{5C865D75-4950-4683-B98D-4B3F1ABE4D64}" presName="spaceRect" presStyleCnt="0"/>
      <dgm:spPr/>
    </dgm:pt>
    <dgm:pt modelId="{9E68854D-CDB7-4DF1-9EA0-E7C4814F4B1D}" type="pres">
      <dgm:prSet presAssocID="{5C865D75-4950-4683-B98D-4B3F1ABE4D64}" presName="textRect" presStyleLbl="revTx" presStyleIdx="2" presStyleCnt="3" custScaleX="184186">
        <dgm:presLayoutVars>
          <dgm:chMax val="1"/>
          <dgm:chPref val="1"/>
        </dgm:presLayoutVars>
      </dgm:prSet>
      <dgm:spPr/>
    </dgm:pt>
  </dgm:ptLst>
  <dgm:cxnLst>
    <dgm:cxn modelId="{C6A9BE3F-3120-433F-A275-EEB1188BE07D}" type="presOf" srcId="{4A3D7B31-52E0-466F-ADF2-676E772B28C5}" destId="{178AF538-A7A8-4A9C-86A5-B39C9E925959}" srcOrd="0" destOrd="0" presId="urn:microsoft.com/office/officeart/2018/2/layout/IconLabelList"/>
    <dgm:cxn modelId="{48B5854A-CEB8-444B-B245-FE0CD08A20B3}" srcId="{3D986C0E-BE3C-4239-869D-E79738ADB97D}" destId="{5C865D75-4950-4683-B98D-4B3F1ABE4D64}" srcOrd="2" destOrd="0" parTransId="{52B68B07-9F0D-451D-A589-5B0C2371FC4F}" sibTransId="{2B9AA6C2-8397-4974-BCE1-5B99AC7FFF63}"/>
    <dgm:cxn modelId="{0709D982-B172-48FD-8C4B-4A48A3945D19}" type="presOf" srcId="{3D986C0E-BE3C-4239-869D-E79738ADB97D}" destId="{56A3E6AF-5C61-4078-9560-BAF3765DD495}" srcOrd="0" destOrd="0" presId="urn:microsoft.com/office/officeart/2018/2/layout/IconLabelList"/>
    <dgm:cxn modelId="{421FFD94-834A-4B68-A438-1A10AA51EC64}" srcId="{3D986C0E-BE3C-4239-869D-E79738ADB97D}" destId="{4A3D7B31-52E0-466F-ADF2-676E772B28C5}" srcOrd="0" destOrd="0" parTransId="{A8D5096C-D001-4EC2-8D2E-F0679393818F}" sibTransId="{AB4D315E-D2A9-4A72-B063-7947C2F584A9}"/>
    <dgm:cxn modelId="{DD536E98-081C-4B21-B22B-D8EAF4E73FCE}" srcId="{3D986C0E-BE3C-4239-869D-E79738ADB97D}" destId="{8D51CD12-BDAA-4F9D-885D-271E54DB5D6D}" srcOrd="1" destOrd="0" parTransId="{19819230-4B5D-46E6-99D2-F56AAE2C700E}" sibTransId="{4990CFF2-69C4-40CD-9982-93B0CEB8F05A}"/>
    <dgm:cxn modelId="{D68E72B4-59EB-453B-82AF-63F4C5DE1A32}" type="presOf" srcId="{8D51CD12-BDAA-4F9D-885D-271E54DB5D6D}" destId="{CFF85857-80CA-428B-BB13-9E9463669FC7}" srcOrd="0" destOrd="0" presId="urn:microsoft.com/office/officeart/2018/2/layout/IconLabelList"/>
    <dgm:cxn modelId="{C29FCFB8-87FC-4A91-9DC8-7161D79E03C2}" type="presOf" srcId="{5C865D75-4950-4683-B98D-4B3F1ABE4D64}" destId="{9E68854D-CDB7-4DF1-9EA0-E7C4814F4B1D}" srcOrd="0" destOrd="0" presId="urn:microsoft.com/office/officeart/2018/2/layout/IconLabelList"/>
    <dgm:cxn modelId="{4118D8F5-D042-4666-A1CF-D72E14C3D4BD}" type="presParOf" srcId="{56A3E6AF-5C61-4078-9560-BAF3765DD495}" destId="{4913102A-64B7-407C-BE44-FD29A6EB24DD}" srcOrd="0" destOrd="0" presId="urn:microsoft.com/office/officeart/2018/2/layout/IconLabelList"/>
    <dgm:cxn modelId="{4694FEAB-736A-4E02-82D0-45926A1D29AD}" type="presParOf" srcId="{4913102A-64B7-407C-BE44-FD29A6EB24DD}" destId="{2690CF3A-A66A-43C5-BC88-2F644CACEF4F}" srcOrd="0" destOrd="0" presId="urn:microsoft.com/office/officeart/2018/2/layout/IconLabelList"/>
    <dgm:cxn modelId="{E7BDF10D-FB0B-48B3-8548-C23C72CAF9B6}" type="presParOf" srcId="{4913102A-64B7-407C-BE44-FD29A6EB24DD}" destId="{7D33A097-8EA6-4132-A58F-3D2F160E26C8}" srcOrd="1" destOrd="0" presId="urn:microsoft.com/office/officeart/2018/2/layout/IconLabelList"/>
    <dgm:cxn modelId="{A4668E39-CD2C-4CCE-AC26-7AC36BB591CA}" type="presParOf" srcId="{4913102A-64B7-407C-BE44-FD29A6EB24DD}" destId="{178AF538-A7A8-4A9C-86A5-B39C9E925959}" srcOrd="2" destOrd="0" presId="urn:microsoft.com/office/officeart/2018/2/layout/IconLabelList"/>
    <dgm:cxn modelId="{C505ED89-3DE9-4BAE-AC11-BFD8AE3D5B63}" type="presParOf" srcId="{56A3E6AF-5C61-4078-9560-BAF3765DD495}" destId="{C76C15F5-3FD4-4B98-8B85-DE29E7AB39DA}" srcOrd="1" destOrd="0" presId="urn:microsoft.com/office/officeart/2018/2/layout/IconLabelList"/>
    <dgm:cxn modelId="{FC8D9A8E-FD3E-4B1D-A5B4-DB7AFAA731E6}" type="presParOf" srcId="{56A3E6AF-5C61-4078-9560-BAF3765DD495}" destId="{DDE3833B-9DBC-4B98-BAEF-6B5C4408EF03}" srcOrd="2" destOrd="0" presId="urn:microsoft.com/office/officeart/2018/2/layout/IconLabelList"/>
    <dgm:cxn modelId="{0376B0B1-5D17-49B7-9D81-C7DF96890B97}" type="presParOf" srcId="{DDE3833B-9DBC-4B98-BAEF-6B5C4408EF03}" destId="{4C0C2C5E-1D43-43C4-8D84-1D1141BC5521}" srcOrd="0" destOrd="0" presId="urn:microsoft.com/office/officeart/2018/2/layout/IconLabelList"/>
    <dgm:cxn modelId="{260FDB0F-7849-4F71-8CB9-3DA90F8E7F6D}" type="presParOf" srcId="{DDE3833B-9DBC-4B98-BAEF-6B5C4408EF03}" destId="{9EC73692-1C60-49E1-A90D-05C7AF61F406}" srcOrd="1" destOrd="0" presId="urn:microsoft.com/office/officeart/2018/2/layout/IconLabelList"/>
    <dgm:cxn modelId="{47DB9374-C881-44AB-AF1F-9F28F8B268BF}" type="presParOf" srcId="{DDE3833B-9DBC-4B98-BAEF-6B5C4408EF03}" destId="{CFF85857-80CA-428B-BB13-9E9463669FC7}" srcOrd="2" destOrd="0" presId="urn:microsoft.com/office/officeart/2018/2/layout/IconLabelList"/>
    <dgm:cxn modelId="{956D236C-AE98-4A8F-9427-A73719392E2F}" type="presParOf" srcId="{56A3E6AF-5C61-4078-9560-BAF3765DD495}" destId="{731587A4-D328-4077-BD9F-B0258475638D}" srcOrd="3" destOrd="0" presId="urn:microsoft.com/office/officeart/2018/2/layout/IconLabelList"/>
    <dgm:cxn modelId="{5ECF9ACB-3C0A-43DD-B437-8D5808E9DDC5}" type="presParOf" srcId="{56A3E6AF-5C61-4078-9560-BAF3765DD495}" destId="{F87E9A78-7987-4381-A3E7-2A57317F3201}" srcOrd="4" destOrd="0" presId="urn:microsoft.com/office/officeart/2018/2/layout/IconLabelList"/>
    <dgm:cxn modelId="{57574F6F-AD46-457A-81FF-429CA02B912E}" type="presParOf" srcId="{F87E9A78-7987-4381-A3E7-2A57317F3201}" destId="{72777895-8EE2-4060-B5EB-AB2F7AFFD25E}" srcOrd="0" destOrd="0" presId="urn:microsoft.com/office/officeart/2018/2/layout/IconLabelList"/>
    <dgm:cxn modelId="{F08E4E36-C31D-4DA9-ABC9-F6E8742829AD}" type="presParOf" srcId="{F87E9A78-7987-4381-A3E7-2A57317F3201}" destId="{3BDF5CF0-4C69-465C-8626-6DF4F9693361}" srcOrd="1" destOrd="0" presId="urn:microsoft.com/office/officeart/2018/2/layout/IconLabelList"/>
    <dgm:cxn modelId="{8833B0C8-8484-4696-95A1-6C4F62433A0F}" type="presParOf" srcId="{F87E9A78-7987-4381-A3E7-2A57317F3201}" destId="{9E68854D-CDB7-4DF1-9EA0-E7C4814F4B1D}"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1454"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665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54BD7BA-8941-4246-BDD5-5D3915BF7420}">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Minimum Inventory Requirements</a:t>
          </a:r>
          <a:endParaRPr lang="en-US" sz="3200" b="1" dirty="0">
            <a:solidFill>
              <a:schemeClr val="bg1"/>
            </a:solidFill>
            <a:latin typeface="+mn-lt"/>
          </a:endParaRPr>
        </a:p>
      </dgm:t>
    </dgm:pt>
    <dgm:pt modelId="{D03B4FA0-31E6-41FE-BDA6-14DF5E6E6B3C}" type="parTrans" cxnId="{3A76619B-71BB-440A-A54E-686A1487A504}">
      <dgm:prSet/>
      <dgm:spPr/>
      <dgm:t>
        <a:bodyPr/>
        <a:lstStyle/>
        <a:p>
          <a:endParaRPr lang="en-US"/>
        </a:p>
      </dgm:t>
    </dgm:pt>
    <dgm:pt modelId="{5313C795-BC63-49B1-A6AF-2B41E77F3487}" type="sibTrans" cxnId="{3A76619B-71BB-440A-A54E-686A1487A504}">
      <dgm:prSet/>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3" custLinFactNeighborX="157" custLinFactNeighborY="-3213">
        <dgm:presLayoutVars>
          <dgm:bulletEnabled val="1"/>
        </dgm:presLayoutVars>
      </dgm:prSet>
      <dgm:spPr/>
    </dgm:pt>
    <dgm:pt modelId="{E242C26B-A836-4C37-B106-8BAEB8683756}" type="pres">
      <dgm:prSet presAssocID="{D42D4DC9-21CE-444A-9313-E7BBDB4BC6EF}" presName="spacing" presStyleCnt="0"/>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1" presStyleCnt="3"/>
      <dgm:spPr>
        <a:blipFill>
          <a:blip xmlns:r="http://schemas.openxmlformats.org/officeDocument/2006/relationships" r:embed="rId3">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1" presStyleCnt="3">
        <dgm:presLayoutVars>
          <dgm:bulletEnabled val="1"/>
        </dgm:presLayoutVars>
      </dgm:prSet>
      <dgm:spPr/>
    </dgm:pt>
    <dgm:pt modelId="{C3AC077C-83AC-4759-BA0A-23DBF29361F0}" type="pres">
      <dgm:prSet presAssocID="{740FCE6F-AB2D-4449-9061-7EB22400E2E1}" presName="spacing" presStyleCnt="0"/>
      <dgm:spPr/>
    </dgm:pt>
    <dgm:pt modelId="{B873D3BA-A25C-4B0C-BF74-C526F7B2C93F}" type="pres">
      <dgm:prSet presAssocID="{454BD7BA-8941-4246-BDD5-5D3915BF7420}" presName="composite" presStyleCnt="0"/>
      <dgm:spPr/>
    </dgm:pt>
    <dgm:pt modelId="{D3B90ADF-C173-4462-BE2B-3139D3707933}" type="pres">
      <dgm:prSet presAssocID="{454BD7BA-8941-4246-BDD5-5D3915BF7420}" presName="imgShp" presStyleLbl="fgImgPlace1" presStyleIdx="2" presStyleCnt="3" custScaleX="102045" custScaleY="0" custLinFactNeighborX="-9277" custLinFactNeighborY="-7190">
        <dgm:style>
          <a:lnRef idx="2">
            <a:schemeClr val="dk1"/>
          </a:lnRef>
          <a:fillRef idx="1">
            <a:schemeClr val="lt1"/>
          </a:fillRef>
          <a:effectRef idx="0">
            <a:schemeClr val="dk1"/>
          </a:effectRef>
          <a:fontRef idx="minor">
            <a:schemeClr val="dk1"/>
          </a:fontRef>
        </dgm:style>
      </dgm:prSet>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15000" b="20000"/>
          </a:stretch>
        </a:blipFill>
        <a:ln>
          <a:solidFill>
            <a:schemeClr val="lt1">
              <a:hueOff val="0"/>
              <a:satOff val="0"/>
              <a:lumOff val="0"/>
            </a:schemeClr>
          </a:solidFill>
        </a:ln>
      </dgm:spPr>
    </dgm:pt>
    <dgm:pt modelId="{47D6CD0B-225F-4B3E-A868-C0AB36D1C00C}" type="pres">
      <dgm:prSet presAssocID="{454BD7BA-8941-4246-BDD5-5D3915BF7420}" presName="txShp" presStyleLbl="node1" presStyleIdx="2" presStyleCnt="3">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3A76619B-71BB-440A-A54E-686A1487A504}" srcId="{43E61CD7-F7F2-406F-9D99-2D2391413677}" destId="{454BD7BA-8941-4246-BDD5-5D3915BF7420}" srcOrd="2" destOrd="0" parTransId="{D03B4FA0-31E6-41FE-BDA6-14DF5E6E6B3C}" sibTransId="{5313C795-BC63-49B1-A6AF-2B41E77F3487}"/>
    <dgm:cxn modelId="{E61711E0-ED07-4011-817C-FF52579F4118}" type="presOf" srcId="{685023E7-7170-4B7D-98B7-5BD0999D8272}" destId="{CCBABA0A-DC26-44F6-898D-0CFAB51632B0}" srcOrd="0" destOrd="0" presId="urn:microsoft.com/office/officeart/2005/8/layout/vList3"/>
    <dgm:cxn modelId="{BFDB0CED-755B-452B-9C95-7A84377356A5}" type="presOf" srcId="{454BD7BA-8941-4246-BDD5-5D3915BF7420}" destId="{47D6CD0B-225F-4B3E-A868-C0AB36D1C00C}" srcOrd="0" destOrd="0" presId="urn:microsoft.com/office/officeart/2005/8/layout/vList3"/>
    <dgm:cxn modelId="{F39E00FF-7C64-49F0-9280-A4CECBF4786B}" srcId="{43E61CD7-F7F2-406F-9D99-2D2391413677}" destId="{FD3AF6ED-82F0-4323-99D8-C757F43C5DAC}" srcOrd="1" destOrd="0" parTransId="{EA5249CA-17F1-4823-AD20-E2069701043D}" sibTransId="{740FCE6F-AB2D-4449-9061-7EB22400E2E1}"/>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 modelId="{2BEB47F0-FDC2-4C4C-AC20-F4A7E681B4C6}" type="presParOf" srcId="{8D7EFF69-001B-4FE8-9EB5-7B27B330C8B1}" destId="{E242C26B-A836-4C37-B106-8BAEB8683756}" srcOrd="1" destOrd="0" presId="urn:microsoft.com/office/officeart/2005/8/layout/vList3"/>
    <dgm:cxn modelId="{29720E73-3197-4345-B54C-5C530651BDEC}" type="presParOf" srcId="{8D7EFF69-001B-4FE8-9EB5-7B27B330C8B1}" destId="{8AC568E7-16B4-4251-8525-52402CEB7830}" srcOrd="2"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 modelId="{0BD1D543-5EEB-4012-BE62-E93E0F6FE38C}" type="presParOf" srcId="{8D7EFF69-001B-4FE8-9EB5-7B27B330C8B1}" destId="{C3AC077C-83AC-4759-BA0A-23DBF29361F0}" srcOrd="3" destOrd="0" presId="urn:microsoft.com/office/officeart/2005/8/layout/vList3"/>
    <dgm:cxn modelId="{DD612CE0-1A2D-4CA9-BCB6-A5C94F20C8D6}" type="presParOf" srcId="{8D7EFF69-001B-4FE8-9EB5-7B27B330C8B1}" destId="{B873D3BA-A25C-4B0C-BF74-C526F7B2C93F}" srcOrd="4" destOrd="0" presId="urn:microsoft.com/office/officeart/2005/8/layout/vList3"/>
    <dgm:cxn modelId="{2794DF0C-2C21-4C31-B921-FE0EAAC32379}" type="presParOf" srcId="{B873D3BA-A25C-4B0C-BF74-C526F7B2C93F}" destId="{D3B90ADF-C173-4462-BE2B-3139D3707933}" srcOrd="0" destOrd="0" presId="urn:microsoft.com/office/officeart/2005/8/layout/vList3"/>
    <dgm:cxn modelId="{D13B67A0-36D6-4F3F-950C-3DD6C2F85427}" type="presParOf" srcId="{B873D3BA-A25C-4B0C-BF74-C526F7B2C93F}" destId="{47D6CD0B-225F-4B3E-A868-C0AB36D1C00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665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 </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665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75ECBDB-55E8-4514-865D-D91BDBDEA5EB}">
      <dgm:prSet phldrT="[Text]" custT="1"/>
      <dgm:spPr/>
      <dgm:t>
        <a:bodyPr/>
        <a:lstStyle/>
        <a:p>
          <a:r>
            <a:rPr lang="en-US" sz="2400" b="1" dirty="0">
              <a:latin typeface="+mj-lt"/>
            </a:rPr>
            <a:t>NC WIC Approved Products 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custT="1"/>
      <dgm:spPr/>
      <dgm:t>
        <a:bodyPr/>
        <a:lstStyle/>
        <a:p>
          <a:r>
            <a:rPr lang="en-US" sz="2400" b="1" dirty="0">
              <a:latin typeface="+mj-lt"/>
            </a:rPr>
            <a:t>Universal Product Code (UPC)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custT="1"/>
      <dgm:spPr/>
      <dgm:t>
        <a:bodyPr/>
        <a:lstStyle/>
        <a:p>
          <a:r>
            <a:rPr lang="en-US" sz="2400" b="1" dirty="0">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47755" custLinFactNeighborX="26352" custLinFactNeighborY="-379"/>
      <dgm:spPr/>
    </dgm:pt>
    <dgm:pt modelId="{EA8C0CA7-DE33-4D7D-9BA0-9B3DCAC2E4A0}" type="pres">
      <dgm:prSet presAssocID="{D75ECBDB-55E8-4514-865D-D91BDBDEA5EB}" presName="ParentText" presStyleLbl="revTx" presStyleIdx="0" presStyleCnt="3" custScaleX="128994" custScaleY="68852" custLinFactNeighborX="18321" custLinFactNeighborY="-13648">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00000" custLinFactNeighborX="17935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ScaleX="116991" custLinFactNeighborX="20080" custLinFactNeighborY="-27167"/>
      <dgm:spPr/>
    </dgm:pt>
    <dgm:pt modelId="{34EFB00E-4690-4648-8CC4-530E1D6A656A}" type="pres">
      <dgm:prSet presAssocID="{9F45933C-204A-40E9-BBE5-CCD6E0A94E44}" presName="ParentText" presStyleLbl="revTx" presStyleIdx="1" presStyleCnt="3" custScaleX="130967" custScaleY="61516" custLinFactNeighborX="27092" custLinFactNeighborY="-40579">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68127" custLinFactNeighborX="100000" custLinFactNeighborY="-56811"/>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08731" custScaleY="75043" custLinFactNeighborX="-17746" custLinFactNeighborY="-85268"/>
      <dgm:spPr/>
    </dgm:pt>
    <dgm:pt modelId="{6F98D018-99FA-4386-8006-2A2EBB605EC5}" type="pres">
      <dgm:prSet presAssocID="{4977890C-9367-4B5A-8C95-32C23F31E33D}" presName="ParentText" presStyleLbl="revTx" presStyleIdx="2" presStyleCnt="3" custScaleX="89506" custScaleY="30102" custLinFactNeighborX="-33191" custLinFactNeighborY="-94293">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a:ln>
      <a:solidFill>
        <a:schemeClr val="accent1">
          <a:lumMod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011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1882"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3E61CD7-F7F2-406F-9D99-2D2391413677}"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a:solidFill>
          <a:srgbClr val="FFFFCC">
            <a:alpha val="40000"/>
          </a:srgbClr>
        </a:solidFill>
      </dgm:spPr>
      <dgm:t>
        <a:bodyPr/>
        <a:lstStyle/>
        <a:p>
          <a:r>
            <a:rPr lang="en-US" sz="3600" b="1" dirty="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dirty="0">
            <a:solidFill>
              <a:schemeClr val="accent2">
                <a:lumMod val="75000"/>
              </a:schemeClr>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94A0C87-448B-4BD1-AF04-03DA9653E1D4}" type="pres">
      <dgm:prSet presAssocID="{43E61CD7-F7F2-406F-9D99-2D2391413677}" presName="Name0" presStyleCnt="0">
        <dgm:presLayoutVars>
          <dgm:dir/>
          <dgm:resizeHandles val="exact"/>
        </dgm:presLayoutVars>
      </dgm:prSet>
      <dgm:spPr/>
    </dgm:pt>
    <dgm:pt modelId="{3D46CC02-4114-437E-9C2F-78AD467EA10E}" type="pres">
      <dgm:prSet presAssocID="{685023E7-7170-4B7D-98B7-5BD0999D8272}" presName="composite" presStyleCnt="0"/>
      <dgm:spPr/>
    </dgm:pt>
    <dgm:pt modelId="{08230835-33F3-4E5C-8C4D-B75A9CB7984D}" type="pres">
      <dgm:prSet presAssocID="{685023E7-7170-4B7D-98B7-5BD0999D8272}" presName="rect1" presStyleLbl="trAlignAcc1" presStyleIdx="0" presStyleCnt="1" custScaleX="160337" custLinFactNeighborY="-3237">
        <dgm:presLayoutVars>
          <dgm:bulletEnabled val="1"/>
        </dgm:presLayoutVars>
      </dgm:prSet>
      <dgm:spPr/>
    </dgm:pt>
    <dgm:pt modelId="{31B3DBF3-2A9F-423B-9BF4-FDD46CBC6139}" type="pres">
      <dgm:prSet presAssocID="{685023E7-7170-4B7D-98B7-5BD0999D8272}" presName="rect2" presStyleLbl="fgImgPlace1" presStyleIdx="0" presStyleCnt="1" custScaleX="170681" custLinFactX="-100000" custLinFactNeighborX="-197877" custLinFactNeighborY="9003"/>
      <dgm:spPr>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dgm:spPr>
    </dgm:pt>
  </dgm:ptLst>
  <dgm:cxnLst>
    <dgm:cxn modelId="{2107F644-9D29-40E8-B8BA-B0789D21C860}" srcId="{43E61CD7-F7F2-406F-9D99-2D2391413677}" destId="{685023E7-7170-4B7D-98B7-5BD0999D8272}" srcOrd="0" destOrd="0" parTransId="{38C36ED1-6C77-4AC6-B6A9-A760A88D5DD3}" sibTransId="{D42D4DC9-21CE-444A-9313-E7BBDB4BC6EF}"/>
    <dgm:cxn modelId="{10132255-F121-4D02-8BCD-4119D29DD0A2}" type="presOf" srcId="{685023E7-7170-4B7D-98B7-5BD0999D8272}" destId="{08230835-33F3-4E5C-8C4D-B75A9CB7984D}" srcOrd="0" destOrd="0" presId="urn:microsoft.com/office/officeart/2008/layout/PictureStrips"/>
    <dgm:cxn modelId="{8A86DCD3-AAD4-4981-AB6E-0E81E442FEC6}" type="presOf" srcId="{43E61CD7-F7F2-406F-9D99-2D2391413677}" destId="{494A0C87-448B-4BD1-AF04-03DA9653E1D4}" srcOrd="0" destOrd="0" presId="urn:microsoft.com/office/officeart/2008/layout/PictureStrips"/>
    <dgm:cxn modelId="{78E42698-A392-468B-9B65-C6A7D003058D}" type="presParOf" srcId="{494A0C87-448B-4BD1-AF04-03DA9653E1D4}" destId="{3D46CC02-4114-437E-9C2F-78AD467EA10E}" srcOrd="0" destOrd="0" presId="urn:microsoft.com/office/officeart/2008/layout/PictureStrips"/>
    <dgm:cxn modelId="{FB4F1E37-33B5-4D86-985A-E3328143A3A5}" type="presParOf" srcId="{3D46CC02-4114-437E-9C2F-78AD467EA10E}" destId="{08230835-33F3-4E5C-8C4D-B75A9CB7984D}" srcOrd="0" destOrd="0" presId="urn:microsoft.com/office/officeart/2008/layout/PictureStrips"/>
    <dgm:cxn modelId="{05DAB2F1-6688-4703-979D-AC15377F7138}" type="presParOf" srcId="{3D46CC02-4114-437E-9C2F-78AD467EA10E}" destId="{31B3DBF3-2A9F-423B-9BF4-FDD46CBC6139}" srcOrd="1" destOrd="0" presId="urn:microsoft.com/office/officeart/2008/layout/PictureStrip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E8ACB96-FD8F-4F17-A57F-673B3BB64C3B}"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E8AC013B-9D3B-4F3A-A802-9E3703FBA2EF}">
      <dgm:prSet/>
      <dgm:spPr/>
      <dgm:t>
        <a:bodyPr/>
        <a:lstStyle/>
        <a:p>
          <a:r>
            <a:rPr lang="en-US" dirty="0"/>
            <a:t>The NC WIC Program offers a variety of nutritious foods as part of the Authorized Product List (APL).</a:t>
          </a:r>
        </a:p>
      </dgm:t>
    </dgm:pt>
    <dgm:pt modelId="{330C8916-308A-42F6-A959-26A1C4FE6096}" type="parTrans" cxnId="{AAFD06D0-49C5-4E88-BA6C-666962ACE52E}">
      <dgm:prSet/>
      <dgm:spPr/>
      <dgm:t>
        <a:bodyPr/>
        <a:lstStyle/>
        <a:p>
          <a:endParaRPr lang="en-US"/>
        </a:p>
      </dgm:t>
    </dgm:pt>
    <dgm:pt modelId="{90E8A85D-C2BE-4B24-9C82-AD9F1FF12A55}" type="sibTrans" cxnId="{AAFD06D0-49C5-4E88-BA6C-666962ACE52E}">
      <dgm:prSet/>
      <dgm:spPr/>
      <dgm:t>
        <a:bodyPr/>
        <a:lstStyle/>
        <a:p>
          <a:endParaRPr lang="en-US"/>
        </a:p>
      </dgm:t>
    </dgm:pt>
    <dgm:pt modelId="{D0E6EB5A-3F69-4A66-B1CD-0FE365E7FE3B}">
      <dgm:prSet/>
      <dgm:spPr/>
      <dgm:t>
        <a:bodyPr/>
        <a:lstStyle/>
        <a:p>
          <a:r>
            <a:rPr lang="en-US" dirty="0"/>
            <a:t>The APL is a list of all the approved products which meet the nutrition criteria for WIC foods.</a:t>
          </a:r>
        </a:p>
      </dgm:t>
    </dgm:pt>
    <dgm:pt modelId="{8D76B384-4FEB-44CC-9406-AFFF66755DDF}" type="parTrans" cxnId="{D70C3580-32D8-438A-86A6-FA3A80808BDF}">
      <dgm:prSet/>
      <dgm:spPr/>
      <dgm:t>
        <a:bodyPr/>
        <a:lstStyle/>
        <a:p>
          <a:endParaRPr lang="en-US"/>
        </a:p>
      </dgm:t>
    </dgm:pt>
    <dgm:pt modelId="{254E2B47-0A51-4587-9692-637D6139ACF9}" type="sibTrans" cxnId="{D70C3580-32D8-438A-86A6-FA3A80808BDF}">
      <dgm:prSet/>
      <dgm:spPr/>
      <dgm:t>
        <a:bodyPr/>
        <a:lstStyle/>
        <a:p>
          <a:endParaRPr lang="en-US"/>
        </a:p>
      </dgm:t>
    </dgm:pt>
    <dgm:pt modelId="{F8D66105-6EDD-4352-8712-0B90A3778BD4}">
      <dgm:prSet/>
      <dgm:spPr/>
      <dgm:t>
        <a:bodyPr/>
        <a:lstStyle/>
        <a:p>
          <a:r>
            <a:rPr lang="en-US" dirty="0"/>
            <a:t>Consider a food category ‘unit of measure’</a:t>
          </a:r>
        </a:p>
      </dgm:t>
    </dgm:pt>
    <dgm:pt modelId="{CC18DE43-CA84-4E27-8BED-E9ED53585956}" type="parTrans" cxnId="{C4718DAC-9D96-45B5-8B28-C5FB03FA61E4}">
      <dgm:prSet/>
      <dgm:spPr/>
      <dgm:t>
        <a:bodyPr/>
        <a:lstStyle/>
        <a:p>
          <a:endParaRPr lang="en-US"/>
        </a:p>
      </dgm:t>
    </dgm:pt>
    <dgm:pt modelId="{9F35609B-12FE-4D8C-8E2F-D50227C33B55}" type="sibTrans" cxnId="{C4718DAC-9D96-45B5-8B28-C5FB03FA61E4}">
      <dgm:prSet/>
      <dgm:spPr/>
      <dgm:t>
        <a:bodyPr/>
        <a:lstStyle/>
        <a:p>
          <a:endParaRPr lang="en-US"/>
        </a:p>
      </dgm:t>
    </dgm:pt>
    <dgm:pt modelId="{41D93C0B-2073-48A1-8F11-10B7B9CC096A}">
      <dgm:prSet/>
      <dgm:spPr/>
      <dgm:t>
        <a:bodyPr/>
        <a:lstStyle/>
        <a:p>
          <a:r>
            <a:rPr lang="en-US" dirty="0"/>
            <a:t>Required minimum inventory must be available to WIC customers. </a:t>
          </a:r>
        </a:p>
      </dgm:t>
    </dgm:pt>
    <dgm:pt modelId="{18C76C28-9334-41A6-B85E-024B8AA3E0FF}" type="parTrans" cxnId="{713812AA-5736-429C-A609-0406050A8E14}">
      <dgm:prSet/>
      <dgm:spPr/>
      <dgm:t>
        <a:bodyPr/>
        <a:lstStyle/>
        <a:p>
          <a:endParaRPr lang="en-US"/>
        </a:p>
      </dgm:t>
    </dgm:pt>
    <dgm:pt modelId="{358D24EF-C6E3-48A3-88C0-6FA6478D5686}" type="sibTrans" cxnId="{713812AA-5736-429C-A609-0406050A8E14}">
      <dgm:prSet/>
      <dgm:spPr/>
      <dgm:t>
        <a:bodyPr/>
        <a:lstStyle/>
        <a:p>
          <a:endParaRPr lang="en-US"/>
        </a:p>
      </dgm:t>
    </dgm:pt>
    <dgm:pt modelId="{E1827662-4C98-419D-90AA-B42FA0A1B835}" type="pres">
      <dgm:prSet presAssocID="{4E8ACB96-FD8F-4F17-A57F-673B3BB64C3B}" presName="vert0" presStyleCnt="0">
        <dgm:presLayoutVars>
          <dgm:dir/>
          <dgm:animOne val="branch"/>
          <dgm:animLvl val="lvl"/>
        </dgm:presLayoutVars>
      </dgm:prSet>
      <dgm:spPr/>
    </dgm:pt>
    <dgm:pt modelId="{FF2231E6-68C3-4187-AE79-735240F061EC}" type="pres">
      <dgm:prSet presAssocID="{E8AC013B-9D3B-4F3A-A802-9E3703FBA2EF}" presName="thickLine" presStyleLbl="alignNode1" presStyleIdx="0" presStyleCnt="4"/>
      <dgm:spPr/>
    </dgm:pt>
    <dgm:pt modelId="{17CCC58F-A89C-4408-AE8C-2CEF7DDC9C7A}" type="pres">
      <dgm:prSet presAssocID="{E8AC013B-9D3B-4F3A-A802-9E3703FBA2EF}" presName="horz1" presStyleCnt="0"/>
      <dgm:spPr/>
    </dgm:pt>
    <dgm:pt modelId="{E1260A7D-B38B-49D9-B801-D7EDFFC16EDA}" type="pres">
      <dgm:prSet presAssocID="{E8AC013B-9D3B-4F3A-A802-9E3703FBA2EF}" presName="tx1" presStyleLbl="revTx" presStyleIdx="0" presStyleCnt="4"/>
      <dgm:spPr/>
    </dgm:pt>
    <dgm:pt modelId="{211B63D0-7AE9-4C08-9640-DCD78336D65F}" type="pres">
      <dgm:prSet presAssocID="{E8AC013B-9D3B-4F3A-A802-9E3703FBA2EF}" presName="vert1" presStyleCnt="0"/>
      <dgm:spPr/>
    </dgm:pt>
    <dgm:pt modelId="{A3B9D5D6-72FA-44A9-8487-AEDCF1505B71}" type="pres">
      <dgm:prSet presAssocID="{D0E6EB5A-3F69-4A66-B1CD-0FE365E7FE3B}" presName="thickLine" presStyleLbl="alignNode1" presStyleIdx="1" presStyleCnt="4"/>
      <dgm:spPr/>
    </dgm:pt>
    <dgm:pt modelId="{ECE977D3-3905-4314-A888-A7D9444810DA}" type="pres">
      <dgm:prSet presAssocID="{D0E6EB5A-3F69-4A66-B1CD-0FE365E7FE3B}" presName="horz1" presStyleCnt="0"/>
      <dgm:spPr/>
    </dgm:pt>
    <dgm:pt modelId="{0A86FBCD-F076-4147-B83C-022360168C14}" type="pres">
      <dgm:prSet presAssocID="{D0E6EB5A-3F69-4A66-B1CD-0FE365E7FE3B}" presName="tx1" presStyleLbl="revTx" presStyleIdx="1" presStyleCnt="4"/>
      <dgm:spPr/>
    </dgm:pt>
    <dgm:pt modelId="{29783424-2399-4AE4-9018-14419436D303}" type="pres">
      <dgm:prSet presAssocID="{D0E6EB5A-3F69-4A66-B1CD-0FE365E7FE3B}" presName="vert1" presStyleCnt="0"/>
      <dgm:spPr/>
    </dgm:pt>
    <dgm:pt modelId="{733A18C2-5F28-452F-9F24-954F6B5C101A}" type="pres">
      <dgm:prSet presAssocID="{F8D66105-6EDD-4352-8712-0B90A3778BD4}" presName="thickLine" presStyleLbl="alignNode1" presStyleIdx="2" presStyleCnt="4"/>
      <dgm:spPr/>
    </dgm:pt>
    <dgm:pt modelId="{4B95227F-9F30-4A8D-AF86-09293697DFD7}" type="pres">
      <dgm:prSet presAssocID="{F8D66105-6EDD-4352-8712-0B90A3778BD4}" presName="horz1" presStyleCnt="0"/>
      <dgm:spPr/>
    </dgm:pt>
    <dgm:pt modelId="{BCD095FD-C76E-4C9E-B1D3-98C70C9F79B7}" type="pres">
      <dgm:prSet presAssocID="{F8D66105-6EDD-4352-8712-0B90A3778BD4}" presName="tx1" presStyleLbl="revTx" presStyleIdx="2" presStyleCnt="4"/>
      <dgm:spPr/>
    </dgm:pt>
    <dgm:pt modelId="{0D81B67A-6746-4B10-9CC0-2A48168DD461}" type="pres">
      <dgm:prSet presAssocID="{F8D66105-6EDD-4352-8712-0B90A3778BD4}" presName="vert1" presStyleCnt="0"/>
      <dgm:spPr/>
    </dgm:pt>
    <dgm:pt modelId="{CE6883F4-B69B-4978-B685-25A512EC18E6}" type="pres">
      <dgm:prSet presAssocID="{41D93C0B-2073-48A1-8F11-10B7B9CC096A}" presName="thickLine" presStyleLbl="alignNode1" presStyleIdx="3" presStyleCnt="4"/>
      <dgm:spPr/>
    </dgm:pt>
    <dgm:pt modelId="{D84AAB17-ADEF-4D4E-B289-B6B3026B1BEA}" type="pres">
      <dgm:prSet presAssocID="{41D93C0B-2073-48A1-8F11-10B7B9CC096A}" presName="horz1" presStyleCnt="0"/>
      <dgm:spPr/>
    </dgm:pt>
    <dgm:pt modelId="{B6E520F8-554C-47B4-AEF7-F9E6925FCBA8}" type="pres">
      <dgm:prSet presAssocID="{41D93C0B-2073-48A1-8F11-10B7B9CC096A}" presName="tx1" presStyleLbl="revTx" presStyleIdx="3" presStyleCnt="4"/>
      <dgm:spPr/>
    </dgm:pt>
    <dgm:pt modelId="{3DEFFA8A-6153-4FA4-BA80-BD0B3C328C9E}" type="pres">
      <dgm:prSet presAssocID="{41D93C0B-2073-48A1-8F11-10B7B9CC096A}" presName="vert1" presStyleCnt="0"/>
      <dgm:spPr/>
    </dgm:pt>
  </dgm:ptLst>
  <dgm:cxnLst>
    <dgm:cxn modelId="{67A59B00-38C1-441D-9C2F-94ABD65DF7D1}" type="presOf" srcId="{4E8ACB96-FD8F-4F17-A57F-673B3BB64C3B}" destId="{E1827662-4C98-419D-90AA-B42FA0A1B835}" srcOrd="0" destOrd="0" presId="urn:microsoft.com/office/officeart/2008/layout/LinedList"/>
    <dgm:cxn modelId="{40396503-F244-4882-A588-38B784F93EF2}" type="presOf" srcId="{41D93C0B-2073-48A1-8F11-10B7B9CC096A}" destId="{B6E520F8-554C-47B4-AEF7-F9E6925FCBA8}" srcOrd="0" destOrd="0" presId="urn:microsoft.com/office/officeart/2008/layout/LinedList"/>
    <dgm:cxn modelId="{B010C91A-DA12-442D-8834-207E9AC363A6}" type="presOf" srcId="{E8AC013B-9D3B-4F3A-A802-9E3703FBA2EF}" destId="{E1260A7D-B38B-49D9-B801-D7EDFFC16EDA}" srcOrd="0" destOrd="0" presId="urn:microsoft.com/office/officeart/2008/layout/LinedList"/>
    <dgm:cxn modelId="{01DBFD2A-6EA2-48A1-95E7-28A4928808EC}" type="presOf" srcId="{F8D66105-6EDD-4352-8712-0B90A3778BD4}" destId="{BCD095FD-C76E-4C9E-B1D3-98C70C9F79B7}" srcOrd="0" destOrd="0" presId="urn:microsoft.com/office/officeart/2008/layout/LinedList"/>
    <dgm:cxn modelId="{D70C3580-32D8-438A-86A6-FA3A80808BDF}" srcId="{4E8ACB96-FD8F-4F17-A57F-673B3BB64C3B}" destId="{D0E6EB5A-3F69-4A66-B1CD-0FE365E7FE3B}" srcOrd="1" destOrd="0" parTransId="{8D76B384-4FEB-44CC-9406-AFFF66755DDF}" sibTransId="{254E2B47-0A51-4587-9692-637D6139ACF9}"/>
    <dgm:cxn modelId="{713812AA-5736-429C-A609-0406050A8E14}" srcId="{4E8ACB96-FD8F-4F17-A57F-673B3BB64C3B}" destId="{41D93C0B-2073-48A1-8F11-10B7B9CC096A}" srcOrd="3" destOrd="0" parTransId="{18C76C28-9334-41A6-B85E-024B8AA3E0FF}" sibTransId="{358D24EF-C6E3-48A3-88C0-6FA6478D5686}"/>
    <dgm:cxn modelId="{C4718DAC-9D96-45B5-8B28-C5FB03FA61E4}" srcId="{4E8ACB96-FD8F-4F17-A57F-673B3BB64C3B}" destId="{F8D66105-6EDD-4352-8712-0B90A3778BD4}" srcOrd="2" destOrd="0" parTransId="{CC18DE43-CA84-4E27-8BED-E9ED53585956}" sibTransId="{9F35609B-12FE-4D8C-8E2F-D50227C33B55}"/>
    <dgm:cxn modelId="{395106BE-8DE9-42E9-BFE7-3A2E91D3F181}" type="presOf" srcId="{D0E6EB5A-3F69-4A66-B1CD-0FE365E7FE3B}" destId="{0A86FBCD-F076-4147-B83C-022360168C14}" srcOrd="0" destOrd="0" presId="urn:microsoft.com/office/officeart/2008/layout/LinedList"/>
    <dgm:cxn modelId="{AAFD06D0-49C5-4E88-BA6C-666962ACE52E}" srcId="{4E8ACB96-FD8F-4F17-A57F-673B3BB64C3B}" destId="{E8AC013B-9D3B-4F3A-A802-9E3703FBA2EF}" srcOrd="0" destOrd="0" parTransId="{330C8916-308A-42F6-A959-26A1C4FE6096}" sibTransId="{90E8A85D-C2BE-4B24-9C82-AD9F1FF12A55}"/>
    <dgm:cxn modelId="{D8D9D25D-2F1A-43F5-B2AD-EA576E8AD18A}" type="presParOf" srcId="{E1827662-4C98-419D-90AA-B42FA0A1B835}" destId="{FF2231E6-68C3-4187-AE79-735240F061EC}" srcOrd="0" destOrd="0" presId="urn:microsoft.com/office/officeart/2008/layout/LinedList"/>
    <dgm:cxn modelId="{9C9130E1-E8A2-473B-9C7F-48A3F774EA20}" type="presParOf" srcId="{E1827662-4C98-419D-90AA-B42FA0A1B835}" destId="{17CCC58F-A89C-4408-AE8C-2CEF7DDC9C7A}" srcOrd="1" destOrd="0" presId="urn:microsoft.com/office/officeart/2008/layout/LinedList"/>
    <dgm:cxn modelId="{3774348C-2D3A-4E2F-AA64-7E86249EAE48}" type="presParOf" srcId="{17CCC58F-A89C-4408-AE8C-2CEF7DDC9C7A}" destId="{E1260A7D-B38B-49D9-B801-D7EDFFC16EDA}" srcOrd="0" destOrd="0" presId="urn:microsoft.com/office/officeart/2008/layout/LinedList"/>
    <dgm:cxn modelId="{EAD64D92-6479-4248-BBDD-3B55DEEA63DD}" type="presParOf" srcId="{17CCC58F-A89C-4408-AE8C-2CEF7DDC9C7A}" destId="{211B63D0-7AE9-4C08-9640-DCD78336D65F}" srcOrd="1" destOrd="0" presId="urn:microsoft.com/office/officeart/2008/layout/LinedList"/>
    <dgm:cxn modelId="{F23A30FD-F86B-4E63-9715-727E2C46192F}" type="presParOf" srcId="{E1827662-4C98-419D-90AA-B42FA0A1B835}" destId="{A3B9D5D6-72FA-44A9-8487-AEDCF1505B71}" srcOrd="2" destOrd="0" presId="urn:microsoft.com/office/officeart/2008/layout/LinedList"/>
    <dgm:cxn modelId="{C50A44EE-6600-46DF-97D8-6CC562CE0F70}" type="presParOf" srcId="{E1827662-4C98-419D-90AA-B42FA0A1B835}" destId="{ECE977D3-3905-4314-A888-A7D9444810DA}" srcOrd="3" destOrd="0" presId="urn:microsoft.com/office/officeart/2008/layout/LinedList"/>
    <dgm:cxn modelId="{05590BD5-E148-40C5-904A-4979F2A82E51}" type="presParOf" srcId="{ECE977D3-3905-4314-A888-A7D9444810DA}" destId="{0A86FBCD-F076-4147-B83C-022360168C14}" srcOrd="0" destOrd="0" presId="urn:microsoft.com/office/officeart/2008/layout/LinedList"/>
    <dgm:cxn modelId="{0BF4E721-1B12-43E3-B5BF-42226B5A6092}" type="presParOf" srcId="{ECE977D3-3905-4314-A888-A7D9444810DA}" destId="{29783424-2399-4AE4-9018-14419436D303}" srcOrd="1" destOrd="0" presId="urn:microsoft.com/office/officeart/2008/layout/LinedList"/>
    <dgm:cxn modelId="{E8952366-446E-479E-A179-83DAE729624D}" type="presParOf" srcId="{E1827662-4C98-419D-90AA-B42FA0A1B835}" destId="{733A18C2-5F28-452F-9F24-954F6B5C101A}" srcOrd="4" destOrd="0" presId="urn:microsoft.com/office/officeart/2008/layout/LinedList"/>
    <dgm:cxn modelId="{D39168EF-76E9-42CC-9F30-A7EBC698322E}" type="presParOf" srcId="{E1827662-4C98-419D-90AA-B42FA0A1B835}" destId="{4B95227F-9F30-4A8D-AF86-09293697DFD7}" srcOrd="5" destOrd="0" presId="urn:microsoft.com/office/officeart/2008/layout/LinedList"/>
    <dgm:cxn modelId="{A4E3734D-7F70-490D-9ABB-4269C49023A7}" type="presParOf" srcId="{4B95227F-9F30-4A8D-AF86-09293697DFD7}" destId="{BCD095FD-C76E-4C9E-B1D3-98C70C9F79B7}" srcOrd="0" destOrd="0" presId="urn:microsoft.com/office/officeart/2008/layout/LinedList"/>
    <dgm:cxn modelId="{EE383A7D-3AD7-40A6-B85E-B6B1DEF8015E}" type="presParOf" srcId="{4B95227F-9F30-4A8D-AF86-09293697DFD7}" destId="{0D81B67A-6746-4B10-9CC0-2A48168DD461}" srcOrd="1" destOrd="0" presId="urn:microsoft.com/office/officeart/2008/layout/LinedList"/>
    <dgm:cxn modelId="{EEEE7F6B-D092-4E4B-BCE5-892C8D156AC0}" type="presParOf" srcId="{E1827662-4C98-419D-90AA-B42FA0A1B835}" destId="{CE6883F4-B69B-4978-B685-25A512EC18E6}" srcOrd="6" destOrd="0" presId="urn:microsoft.com/office/officeart/2008/layout/LinedList"/>
    <dgm:cxn modelId="{53DDC69B-6FCF-4203-84E8-46F038677A84}" type="presParOf" srcId="{E1827662-4C98-419D-90AA-B42FA0A1B835}" destId="{D84AAB17-ADEF-4D4E-B289-B6B3026B1BEA}" srcOrd="7" destOrd="0" presId="urn:microsoft.com/office/officeart/2008/layout/LinedList"/>
    <dgm:cxn modelId="{AB017483-4C3D-4529-8C7F-7892612495FE}" type="presParOf" srcId="{D84AAB17-ADEF-4D4E-B289-B6B3026B1BEA}" destId="{B6E520F8-554C-47B4-AEF7-F9E6925FCBA8}" srcOrd="0" destOrd="0" presId="urn:microsoft.com/office/officeart/2008/layout/LinedList"/>
    <dgm:cxn modelId="{941A2720-E52A-489A-8256-D2C7B0DCD537}" type="presParOf" srcId="{D84AAB17-ADEF-4D4E-B289-B6B3026B1BEA}" destId="{3DEFFA8A-6153-4FA4-BA80-BD0B3C328C9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9705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CB1F6-4178-494F-B442-49D76E559192}">
      <dsp:nvSpPr>
        <dsp:cNvPr id="0" name=""/>
        <dsp:cNvSpPr/>
      </dsp:nvSpPr>
      <dsp:spPr>
        <a:xfrm>
          <a:off x="1572540" y="41363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0667C7-8B8E-4077-89D6-F78CAC3F98B9}">
      <dsp:nvSpPr>
        <dsp:cNvPr id="0" name=""/>
        <dsp:cNvSpPr/>
      </dsp:nvSpPr>
      <dsp:spPr>
        <a:xfrm>
          <a:off x="457202" y="2648977"/>
          <a:ext cx="432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Vendors, their store manager or other authorized store representative are required to attend vendor training</a:t>
          </a:r>
        </a:p>
      </dsp:txBody>
      <dsp:txXfrm>
        <a:off x="457202" y="2648977"/>
        <a:ext cx="4320000" cy="1350000"/>
      </dsp:txXfrm>
    </dsp:sp>
    <dsp:sp modelId="{A62C0FAA-2964-49EB-8A61-94E3A7453DA5}">
      <dsp:nvSpPr>
        <dsp:cNvPr id="0" name=""/>
        <dsp:cNvSpPr/>
      </dsp:nvSpPr>
      <dsp:spPr>
        <a:xfrm>
          <a:off x="6648540" y="41363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C44EC7-E516-455E-9780-E339E320B3EE}">
      <dsp:nvSpPr>
        <dsp:cNvPr id="0" name=""/>
        <dsp:cNvSpPr/>
      </dsp:nvSpPr>
      <dsp:spPr>
        <a:xfrm>
          <a:off x="5486416" y="2630401"/>
          <a:ext cx="432000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Failure to attend annual training by September 30th of each year will result in termination of the WIC Vendor Agreement</a:t>
          </a:r>
        </a:p>
      </dsp:txBody>
      <dsp:txXfrm>
        <a:off x="5486416" y="2630401"/>
        <a:ext cx="4320000" cy="135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902" y="0"/>
          <a:ext cx="479735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500" y="0"/>
        <a:ext cx="4596752" cy="802391"/>
      </dsp:txXfrm>
    </dsp:sp>
    <dsp:sp modelId="{B5E83CE5-E4E7-4263-AD13-1396C4855F6C}">
      <dsp:nvSpPr>
        <dsp:cNvPr id="0" name=""/>
        <dsp:cNvSpPr/>
      </dsp:nvSpPr>
      <dsp:spPr>
        <a:xfrm>
          <a:off x="810863"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902" y="0"/>
          <a:ext cx="479735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500" y="0"/>
        <a:ext cx="4596752" cy="802391"/>
      </dsp:txXfrm>
    </dsp:sp>
    <dsp:sp modelId="{B5E83CE5-E4E7-4263-AD13-1396C4855F6C}">
      <dsp:nvSpPr>
        <dsp:cNvPr id="0" name=""/>
        <dsp:cNvSpPr/>
      </dsp:nvSpPr>
      <dsp:spPr>
        <a:xfrm>
          <a:off x="810863"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07499" y="0"/>
          <a:ext cx="4275221"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08097" y="0"/>
        <a:ext cx="4074623" cy="802391"/>
      </dsp:txXfrm>
    </dsp:sp>
    <dsp:sp modelId="{B5E83CE5-E4E7-4263-AD13-1396C4855F6C}">
      <dsp:nvSpPr>
        <dsp:cNvPr id="0" name=""/>
        <dsp:cNvSpPr/>
      </dsp:nvSpPr>
      <dsp:spPr>
        <a:xfrm>
          <a:off x="941395"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45ABB-9FBF-407B-987F-ED241343E68F}">
      <dsp:nvSpPr>
        <dsp:cNvPr id="0" name=""/>
        <dsp:cNvSpPr/>
      </dsp:nvSpPr>
      <dsp:spPr>
        <a:xfrm>
          <a:off x="0" y="8474"/>
          <a:ext cx="6925096" cy="933126"/>
        </a:xfrm>
        <a:prstGeom prst="roundRect">
          <a:avLst/>
        </a:prstGeom>
        <a:solidFill>
          <a:schemeClr val="accent5">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Food Packages: V, VI, VII, VII+ (III)</a:t>
          </a:r>
          <a:br>
            <a:rPr lang="en-US" sz="2400" i="1" kern="1200" dirty="0"/>
          </a:br>
          <a:r>
            <a:rPr lang="en-US" sz="2400" i="1" kern="1200" dirty="0"/>
            <a:t>Pregnant, Postpartum, and Breastfeeding Woman</a:t>
          </a:r>
          <a:endParaRPr lang="en-US" sz="2400" kern="1200" dirty="0"/>
        </a:p>
      </dsp:txBody>
      <dsp:txXfrm>
        <a:off x="45551" y="54025"/>
        <a:ext cx="6833994" cy="842024"/>
      </dsp:txXfrm>
    </dsp:sp>
    <dsp:sp modelId="{DE2546F2-554A-457F-A15B-705B77B0C763}">
      <dsp:nvSpPr>
        <dsp:cNvPr id="0" name=""/>
        <dsp:cNvSpPr/>
      </dsp:nvSpPr>
      <dsp:spPr>
        <a:xfrm>
          <a:off x="0" y="941601"/>
          <a:ext cx="6925096" cy="1622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72" tIns="35560" rIns="199136" bIns="35560" numCol="1" spcCol="1270" anchor="t" anchorCtr="0">
          <a:noAutofit/>
        </a:bodyPr>
        <a:lstStyle/>
        <a:p>
          <a:pPr marL="285750" lvl="1" indent="-285750" algn="l" defTabSz="1244600">
            <a:lnSpc>
              <a:spcPct val="100000"/>
            </a:lnSpc>
            <a:spcBef>
              <a:spcPct val="0"/>
            </a:spcBef>
            <a:spcAft>
              <a:spcPts val="0"/>
            </a:spcAft>
            <a:buFont typeface="Wingdings" panose="05000000000000000000" pitchFamily="2" charset="2"/>
            <a:buNone/>
          </a:pPr>
          <a:r>
            <a:rPr lang="en-US" sz="2800" b="0" kern="1200" dirty="0">
              <a:latin typeface="+mn-lt"/>
            </a:rPr>
            <a:t>	</a:t>
          </a:r>
          <a:r>
            <a:rPr lang="en-US" sz="2400" b="1" kern="1200" dirty="0">
              <a:latin typeface="+mn-lt"/>
            </a:rPr>
            <a:t>One container = 48 fluid oz. </a:t>
          </a:r>
        </a:p>
        <a:p>
          <a:pPr marL="457200" lvl="2" indent="-228600" algn="l" defTabSz="1066800">
            <a:lnSpc>
              <a:spcPct val="100000"/>
            </a:lnSpc>
            <a:spcBef>
              <a:spcPct val="0"/>
            </a:spcBef>
            <a:spcAft>
              <a:spcPts val="0"/>
            </a:spcAft>
            <a:buFont typeface="Arial" panose="020B0604020202020204" pitchFamily="34" charset="0"/>
            <a:buChar char="•"/>
          </a:pPr>
          <a:r>
            <a:rPr lang="en-US" sz="2400" b="0" kern="1200" dirty="0">
              <a:latin typeface="+mn-lt"/>
            </a:rPr>
            <a:t>48 oz single strength</a:t>
          </a:r>
        </a:p>
        <a:p>
          <a:pPr marL="457200" lvl="2" indent="-228600" algn="l" defTabSz="1066800">
            <a:lnSpc>
              <a:spcPct val="100000"/>
            </a:lnSpc>
            <a:spcBef>
              <a:spcPct val="0"/>
            </a:spcBef>
            <a:spcAft>
              <a:spcPts val="0"/>
            </a:spcAft>
            <a:buFont typeface="Arial" panose="020B0604020202020204" pitchFamily="34" charset="0"/>
            <a:buChar char="•"/>
          </a:pPr>
          <a:r>
            <a:rPr lang="en-US" sz="2400" b="0" kern="1200" dirty="0">
              <a:latin typeface="+mn-lt"/>
            </a:rPr>
            <a:t>11.5-12 oz. concentrate</a:t>
          </a:r>
        </a:p>
        <a:p>
          <a:pPr marL="228600" lvl="1" indent="-228600" algn="l" defTabSz="1066800">
            <a:lnSpc>
              <a:spcPct val="100000"/>
            </a:lnSpc>
            <a:spcBef>
              <a:spcPct val="0"/>
            </a:spcBef>
            <a:spcAft>
              <a:spcPts val="0"/>
            </a:spcAft>
            <a:buFont typeface="Arial" panose="020B0604020202020204" pitchFamily="34" charset="0"/>
            <a:buNone/>
          </a:pPr>
          <a:endParaRPr lang="en-US" sz="2400" b="0" kern="1200" dirty="0">
            <a:latin typeface="+mn-lt"/>
          </a:endParaRPr>
        </a:p>
      </dsp:txBody>
      <dsp:txXfrm>
        <a:off x="0" y="941601"/>
        <a:ext cx="6925096" cy="1622362"/>
      </dsp:txXfrm>
    </dsp:sp>
    <dsp:sp modelId="{D9F23B69-F8C1-446A-8FEA-35057C96EA35}">
      <dsp:nvSpPr>
        <dsp:cNvPr id="0" name=""/>
        <dsp:cNvSpPr/>
      </dsp:nvSpPr>
      <dsp:spPr>
        <a:xfrm>
          <a:off x="33136" y="2525709"/>
          <a:ext cx="6858822" cy="753481"/>
        </a:xfrm>
        <a:prstGeom prst="roundRect">
          <a:avLst/>
        </a:prstGeom>
        <a:solidFill>
          <a:schemeClr val="accent5">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dirty="0"/>
            <a:t>Food Package: IV (III)</a:t>
          </a:r>
          <a:br>
            <a:rPr lang="en-US" sz="2400" i="1" kern="1200" dirty="0"/>
          </a:br>
          <a:r>
            <a:rPr lang="en-US" sz="2400" i="1" kern="1200" dirty="0"/>
            <a:t>Child </a:t>
          </a:r>
          <a:endParaRPr lang="en-US" sz="2400" kern="1200" dirty="0"/>
        </a:p>
      </dsp:txBody>
      <dsp:txXfrm>
        <a:off x="69918" y="2562491"/>
        <a:ext cx="6785258" cy="679917"/>
      </dsp:txXfrm>
    </dsp:sp>
    <dsp:sp modelId="{15CD7669-51F9-487E-979A-8FE16A77F6FD}">
      <dsp:nvSpPr>
        <dsp:cNvPr id="0" name=""/>
        <dsp:cNvSpPr/>
      </dsp:nvSpPr>
      <dsp:spPr>
        <a:xfrm>
          <a:off x="0" y="3317445"/>
          <a:ext cx="6925096"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72" tIns="30480" rIns="170688" bIns="30480" numCol="1" spcCol="1270" anchor="t" anchorCtr="0">
          <a:noAutofit/>
        </a:bodyPr>
        <a:lstStyle/>
        <a:p>
          <a:pPr marL="228600" lvl="1" indent="-228600" algn="l" defTabSz="1066800">
            <a:lnSpc>
              <a:spcPct val="100000"/>
            </a:lnSpc>
            <a:spcBef>
              <a:spcPct val="0"/>
            </a:spcBef>
            <a:spcAft>
              <a:spcPts val="0"/>
            </a:spcAft>
            <a:buFont typeface="Arial" panose="020B0604020202020204" pitchFamily="34" charset="0"/>
            <a:buNone/>
          </a:pPr>
          <a:r>
            <a:rPr lang="en-US" sz="2400" b="0" kern="1200" dirty="0">
              <a:latin typeface="+mn-lt"/>
            </a:rPr>
            <a:t>	</a:t>
          </a:r>
          <a:r>
            <a:rPr lang="en-US" sz="2400" b="1" kern="1200" dirty="0">
              <a:latin typeface="+mn-lt"/>
            </a:rPr>
            <a:t>One container = 64 fluid oz.</a:t>
          </a:r>
          <a:endParaRPr lang="en-US" sz="3600" b="1" kern="1200" dirty="0">
            <a:latin typeface="+mn-lt"/>
          </a:endParaRPr>
        </a:p>
        <a:p>
          <a:pPr marL="457200" lvl="2" indent="-228600" algn="l" defTabSz="1066800">
            <a:lnSpc>
              <a:spcPct val="100000"/>
            </a:lnSpc>
            <a:spcBef>
              <a:spcPct val="0"/>
            </a:spcBef>
            <a:spcAft>
              <a:spcPts val="0"/>
            </a:spcAft>
            <a:buFont typeface="Arial" panose="020B0604020202020204" pitchFamily="34" charset="0"/>
            <a:buChar char="•"/>
          </a:pPr>
          <a:r>
            <a:rPr lang="en-US" sz="2400" b="0" kern="1200" dirty="0">
              <a:latin typeface="+mn-lt"/>
            </a:rPr>
            <a:t>64 oz single strength </a:t>
          </a:r>
          <a:endParaRPr lang="en-US" sz="3600" b="0" kern="1200" dirty="0">
            <a:latin typeface="+mn-lt"/>
          </a:endParaRPr>
        </a:p>
      </dsp:txBody>
      <dsp:txXfrm>
        <a:off x="0" y="3317445"/>
        <a:ext cx="6925096" cy="910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8233" y="0"/>
          <a:ext cx="441678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831" y="0"/>
        <a:ext cx="4216184" cy="802391"/>
      </dsp:txXfrm>
    </dsp:sp>
    <dsp:sp modelId="{B5E83CE5-E4E7-4263-AD13-1396C4855F6C}">
      <dsp:nvSpPr>
        <dsp:cNvPr id="0" name=""/>
        <dsp:cNvSpPr/>
      </dsp:nvSpPr>
      <dsp:spPr>
        <a:xfrm>
          <a:off x="909464"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0CF3A-A66A-43C5-BC88-2F644CACEF4F}">
      <dsp:nvSpPr>
        <dsp:cNvPr id="0" name=""/>
        <dsp:cNvSpPr/>
      </dsp:nvSpPr>
      <dsp:spPr>
        <a:xfrm>
          <a:off x="1189229" y="836707"/>
          <a:ext cx="1442402" cy="14343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8AF538-A7A8-4A9C-86A5-B39C9E925959}">
      <dsp:nvSpPr>
        <dsp:cNvPr id="0" name=""/>
        <dsp:cNvSpPr/>
      </dsp:nvSpPr>
      <dsp:spPr>
        <a:xfrm>
          <a:off x="1831" y="2612124"/>
          <a:ext cx="3827988" cy="10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Vendors must not submit false, erroneous, or misleading information to the State or Local WIC Agency</a:t>
          </a:r>
        </a:p>
      </dsp:txBody>
      <dsp:txXfrm>
        <a:off x="1831" y="2612124"/>
        <a:ext cx="3827988" cy="1015106"/>
      </dsp:txXfrm>
    </dsp:sp>
    <dsp:sp modelId="{4C0C2C5E-1D43-43C4-8D84-1D1141BC5521}">
      <dsp:nvSpPr>
        <dsp:cNvPr id="0" name=""/>
        <dsp:cNvSpPr/>
      </dsp:nvSpPr>
      <dsp:spPr>
        <a:xfrm>
          <a:off x="5075428" y="784257"/>
          <a:ext cx="1285819" cy="15158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F85857-80CA-428B-BB13-9E9463669FC7}">
      <dsp:nvSpPr>
        <dsp:cNvPr id="0" name=""/>
        <dsp:cNvSpPr/>
      </dsp:nvSpPr>
      <dsp:spPr>
        <a:xfrm>
          <a:off x="4097754" y="2632495"/>
          <a:ext cx="3545968" cy="10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Failure to comply will lead to denial of a vendor applicant’s authorization or termination of an authorized vendor’s WIC Vendor Agreement</a:t>
          </a:r>
        </a:p>
      </dsp:txBody>
      <dsp:txXfrm>
        <a:off x="4097754" y="2632495"/>
        <a:ext cx="3545968" cy="1015106"/>
      </dsp:txXfrm>
    </dsp:sp>
    <dsp:sp modelId="{72777895-8EE2-4060-B5EB-AB2F7AFFD25E}">
      <dsp:nvSpPr>
        <dsp:cNvPr id="0" name=""/>
        <dsp:cNvSpPr/>
      </dsp:nvSpPr>
      <dsp:spPr>
        <a:xfrm>
          <a:off x="8436388" y="809549"/>
          <a:ext cx="1439640" cy="12234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68854D-CDB7-4DF1-9EA0-E7C4814F4B1D}">
      <dsp:nvSpPr>
        <dsp:cNvPr id="0" name=""/>
        <dsp:cNvSpPr/>
      </dsp:nvSpPr>
      <dsp:spPr>
        <a:xfrm>
          <a:off x="7911658" y="2559388"/>
          <a:ext cx="2819988" cy="10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The store must wait 1 year to become eligible to reapply for WIC vendor authorization</a:t>
          </a:r>
        </a:p>
      </dsp:txBody>
      <dsp:txXfrm>
        <a:off x="7911658" y="2559388"/>
        <a:ext cx="2819988" cy="10151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618" y="0"/>
          <a:ext cx="472160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80216" y="0"/>
        <a:ext cx="4521004" cy="802391"/>
      </dsp:txXfrm>
    </dsp:sp>
    <dsp:sp modelId="{B5E83CE5-E4E7-4263-AD13-1396C4855F6C}">
      <dsp:nvSpPr>
        <dsp:cNvPr id="0" name=""/>
        <dsp:cNvSpPr/>
      </dsp:nvSpPr>
      <dsp:spPr>
        <a:xfrm>
          <a:off x="833259"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263761" y="0"/>
          <a:ext cx="4476078"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464359" y="0"/>
        <a:ext cx="4275480" cy="802391"/>
      </dsp:txXfrm>
    </dsp:sp>
    <dsp:sp modelId="{B5E83CE5-E4E7-4263-AD13-1396C4855F6C}">
      <dsp:nvSpPr>
        <dsp:cNvPr id="0" name=""/>
        <dsp:cNvSpPr/>
      </dsp:nvSpPr>
      <dsp:spPr>
        <a:xfrm>
          <a:off x="894640"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8233" y="0"/>
          <a:ext cx="441678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831" y="0"/>
        <a:ext cx="4216184" cy="802391"/>
      </dsp:txXfrm>
    </dsp:sp>
    <dsp:sp modelId="{B5E83CE5-E4E7-4263-AD13-1396C4855F6C}">
      <dsp:nvSpPr>
        <dsp:cNvPr id="0" name=""/>
        <dsp:cNvSpPr/>
      </dsp:nvSpPr>
      <dsp:spPr>
        <a:xfrm>
          <a:off x="909464"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909" y="0"/>
          <a:ext cx="456921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507" y="0"/>
        <a:ext cx="4368616" cy="802391"/>
      </dsp:txXfrm>
    </dsp:sp>
    <dsp:sp modelId="{B5E83CE5-E4E7-4263-AD13-1396C4855F6C}">
      <dsp:nvSpPr>
        <dsp:cNvPr id="0" name=""/>
        <dsp:cNvSpPr/>
      </dsp:nvSpPr>
      <dsp:spPr>
        <a:xfrm>
          <a:off x="871356"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8233" y="0"/>
          <a:ext cx="441678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831" y="0"/>
        <a:ext cx="4216184" cy="802391"/>
      </dsp:txXfrm>
    </dsp:sp>
    <dsp:sp modelId="{B5E83CE5-E4E7-4263-AD13-1396C4855F6C}">
      <dsp:nvSpPr>
        <dsp:cNvPr id="0" name=""/>
        <dsp:cNvSpPr/>
      </dsp:nvSpPr>
      <dsp:spPr>
        <a:xfrm>
          <a:off x="909464"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909" y="0"/>
          <a:ext cx="456921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507" y="0"/>
        <a:ext cx="4368616" cy="802391"/>
      </dsp:txXfrm>
    </dsp:sp>
    <dsp:sp modelId="{B5E83CE5-E4E7-4263-AD13-1396C4855F6C}">
      <dsp:nvSpPr>
        <dsp:cNvPr id="0" name=""/>
        <dsp:cNvSpPr/>
      </dsp:nvSpPr>
      <dsp:spPr>
        <a:xfrm>
          <a:off x="871356"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618" y="0"/>
          <a:ext cx="472160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80216" y="0"/>
        <a:ext cx="4521004" cy="802391"/>
      </dsp:txXfrm>
    </dsp:sp>
    <dsp:sp modelId="{B5E83CE5-E4E7-4263-AD13-1396C4855F6C}">
      <dsp:nvSpPr>
        <dsp:cNvPr id="0" name=""/>
        <dsp:cNvSpPr/>
      </dsp:nvSpPr>
      <dsp:spPr>
        <a:xfrm>
          <a:off x="833259"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22524" y="0"/>
          <a:ext cx="426439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23122" y="0"/>
        <a:ext cx="4063796" cy="802391"/>
      </dsp:txXfrm>
    </dsp:sp>
    <dsp:sp modelId="{B5E83CE5-E4E7-4263-AD13-1396C4855F6C}">
      <dsp:nvSpPr>
        <dsp:cNvPr id="0" name=""/>
        <dsp:cNvSpPr/>
      </dsp:nvSpPr>
      <dsp:spPr>
        <a:xfrm>
          <a:off x="947561"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787587" y="0"/>
          <a:ext cx="6080760" cy="9856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65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2034007" y="0"/>
        <a:ext cx="5834340" cy="985681"/>
      </dsp:txXfrm>
    </dsp:sp>
    <dsp:sp modelId="{B5E83CE5-E4E7-4263-AD13-1396C4855F6C}">
      <dsp:nvSpPr>
        <dsp:cNvPr id="0" name=""/>
        <dsp:cNvSpPr/>
      </dsp:nvSpPr>
      <dsp:spPr>
        <a:xfrm>
          <a:off x="1285199" y="1021"/>
          <a:ext cx="985681" cy="98568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E50480-B8FE-4ABF-9FA9-2976CD2FDA05}">
      <dsp:nvSpPr>
        <dsp:cNvPr id="0" name=""/>
        <dsp:cNvSpPr/>
      </dsp:nvSpPr>
      <dsp:spPr>
        <a:xfrm rot="10800000">
          <a:off x="1778040" y="1270385"/>
          <a:ext cx="6080760" cy="9856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65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2024460" y="1270385"/>
        <a:ext cx="5834340" cy="985681"/>
      </dsp:txXfrm>
    </dsp:sp>
    <dsp:sp modelId="{7777EB40-20A6-49DF-AC54-A335C9651765}">
      <dsp:nvSpPr>
        <dsp:cNvPr id="0" name=""/>
        <dsp:cNvSpPr/>
      </dsp:nvSpPr>
      <dsp:spPr>
        <a:xfrm>
          <a:off x="1285199" y="1270385"/>
          <a:ext cx="985681" cy="985681"/>
        </a:xfrm>
        <a:prstGeom prst="ellipse">
          <a:avLst/>
        </a:prstGeom>
        <a:blipFill>
          <a:blip xmlns:r="http://schemas.openxmlformats.org/officeDocument/2006/relationships" r:embed="rId3">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D6CD0B-225F-4B3E-A868-C0AB36D1C00C}">
      <dsp:nvSpPr>
        <dsp:cNvPr id="0" name=""/>
        <dsp:cNvSpPr/>
      </dsp:nvSpPr>
      <dsp:spPr>
        <a:xfrm rot="10800000">
          <a:off x="1783079" y="2539749"/>
          <a:ext cx="6080760" cy="9856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465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Minimum Inventory Requirements</a:t>
          </a:r>
          <a:endParaRPr lang="en-US" sz="3200" b="1" kern="1200" dirty="0">
            <a:solidFill>
              <a:schemeClr val="bg1"/>
            </a:solidFill>
            <a:latin typeface="+mn-lt"/>
          </a:endParaRPr>
        </a:p>
      </dsp:txBody>
      <dsp:txXfrm rot="10800000">
        <a:off x="2029499" y="2539749"/>
        <a:ext cx="5834340" cy="985681"/>
      </dsp:txXfrm>
    </dsp:sp>
    <dsp:sp modelId="{D3B90ADF-C173-4462-BE2B-3139D3707933}">
      <dsp:nvSpPr>
        <dsp:cNvPr id="0" name=""/>
        <dsp:cNvSpPr/>
      </dsp:nvSpPr>
      <dsp:spPr>
        <a:xfrm>
          <a:off x="1188718" y="2468879"/>
          <a:ext cx="1005838" cy="985681"/>
        </a:xfrm>
        <a:prstGeom prst="ellipse">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15000" b="20000"/>
          </a:stretch>
        </a:blipFill>
        <a:ln w="12700" cap="flat" cmpd="sng" algn="ctr">
          <a:solidFill>
            <a:schemeClr val="lt1">
              <a:hueOff val="0"/>
              <a:satOff val="0"/>
              <a:lumOff val="0"/>
            </a:schemeClr>
          </a:solidFill>
          <a:prstDash val="solid"/>
          <a:miter lim="800000"/>
        </a:ln>
        <a:effectLst/>
      </dsp:spPr>
      <dsp:style>
        <a:lnRef idx="2">
          <a:schemeClr val="dk1"/>
        </a:lnRef>
        <a:fillRef idx="1">
          <a:schemeClr val="lt1"/>
        </a:fillRef>
        <a:effectRef idx="0">
          <a:schemeClr val="dk1"/>
        </a:effectRef>
        <a:fontRef idx="minor">
          <a:schemeClr val="dk1"/>
        </a:fontRef>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22524" y="0"/>
          <a:ext cx="426439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23122" y="0"/>
        <a:ext cx="4063796" cy="802391"/>
      </dsp:txXfrm>
    </dsp:sp>
    <dsp:sp modelId="{B5E83CE5-E4E7-4263-AD13-1396C4855F6C}">
      <dsp:nvSpPr>
        <dsp:cNvPr id="0" name=""/>
        <dsp:cNvSpPr/>
      </dsp:nvSpPr>
      <dsp:spPr>
        <a:xfrm>
          <a:off x="947561"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8233" y="0"/>
          <a:ext cx="441678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831" y="0"/>
        <a:ext cx="4216184" cy="802391"/>
      </dsp:txXfrm>
    </dsp:sp>
    <dsp:sp modelId="{B5E83CE5-E4E7-4263-AD13-1396C4855F6C}">
      <dsp:nvSpPr>
        <dsp:cNvPr id="0" name=""/>
        <dsp:cNvSpPr/>
      </dsp:nvSpPr>
      <dsp:spPr>
        <a:xfrm>
          <a:off x="909464"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5327" y="0"/>
          <a:ext cx="487399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 </a:t>
          </a:r>
          <a:endParaRPr lang="en-US" sz="3200" b="1" kern="1200" dirty="0">
            <a:solidFill>
              <a:schemeClr val="bg1"/>
            </a:solidFill>
            <a:latin typeface="+mn-lt"/>
          </a:endParaRPr>
        </a:p>
      </dsp:txBody>
      <dsp:txXfrm rot="10800000">
        <a:off x="1165925" y="0"/>
        <a:ext cx="4673392" cy="802391"/>
      </dsp:txXfrm>
    </dsp:sp>
    <dsp:sp modelId="{B5E83CE5-E4E7-4263-AD13-1396C4855F6C}">
      <dsp:nvSpPr>
        <dsp:cNvPr id="0" name=""/>
        <dsp:cNvSpPr/>
      </dsp:nvSpPr>
      <dsp:spPr>
        <a:xfrm>
          <a:off x="795162"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22524" y="0"/>
          <a:ext cx="426439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23122" y="0"/>
        <a:ext cx="4063796" cy="802391"/>
      </dsp:txXfrm>
    </dsp:sp>
    <dsp:sp modelId="{B5E83CE5-E4E7-4263-AD13-1396C4855F6C}">
      <dsp:nvSpPr>
        <dsp:cNvPr id="0" name=""/>
        <dsp:cNvSpPr/>
      </dsp:nvSpPr>
      <dsp:spPr>
        <a:xfrm>
          <a:off x="947561"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747" y="0"/>
          <a:ext cx="4690763"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03345" y="0"/>
        <a:ext cx="4490165" cy="802391"/>
      </dsp:txXfrm>
    </dsp:sp>
    <dsp:sp modelId="{B5E83CE5-E4E7-4263-AD13-1396C4855F6C}">
      <dsp:nvSpPr>
        <dsp:cNvPr id="0" name=""/>
        <dsp:cNvSpPr/>
      </dsp:nvSpPr>
      <dsp:spPr>
        <a:xfrm>
          <a:off x="840969"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594674" y="717258"/>
          <a:ext cx="1365325" cy="33568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846516" y="1978325"/>
          <a:ext cx="2645740" cy="123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NC WIC Approved Products Nutrition Criteria</a:t>
          </a:r>
        </a:p>
      </dsp:txBody>
      <dsp:txXfrm>
        <a:off x="846516" y="1978325"/>
        <a:ext cx="2645740" cy="1237870"/>
      </dsp:txXfrm>
    </dsp:sp>
    <dsp:sp modelId="{74ED6A54-FEE9-452C-B65E-EB0CCC5F210A}">
      <dsp:nvSpPr>
        <dsp:cNvPr id="0" name=""/>
        <dsp:cNvSpPr/>
      </dsp:nvSpPr>
      <dsp:spPr>
        <a:xfrm>
          <a:off x="3513211" y="1213789"/>
          <a:ext cx="386991" cy="38699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4693997" y="425597"/>
          <a:ext cx="1365325" cy="265788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4247995" y="1284710"/>
          <a:ext cx="2686208" cy="1105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Universal Product Code (UPC) Submission</a:t>
          </a:r>
        </a:p>
      </dsp:txBody>
      <dsp:txXfrm>
        <a:off x="4247995" y="1284710"/>
        <a:ext cx="2686208" cy="1105978"/>
      </dsp:txXfrm>
    </dsp:sp>
    <dsp:sp modelId="{8A12181F-267E-4367-A483-9795A3F1B6B5}">
      <dsp:nvSpPr>
        <dsp:cNvPr id="0" name=""/>
        <dsp:cNvSpPr/>
      </dsp:nvSpPr>
      <dsp:spPr>
        <a:xfrm>
          <a:off x="6324602" y="602410"/>
          <a:ext cx="386991" cy="38699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7502457" y="-266826"/>
          <a:ext cx="1024580" cy="247022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6934196" y="608407"/>
          <a:ext cx="1835819" cy="54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j-lt"/>
            </a:rPr>
            <a:t>NC WIC  APL</a:t>
          </a:r>
        </a:p>
      </dsp:txBody>
      <dsp:txXfrm>
        <a:off x="6934196" y="608407"/>
        <a:ext cx="1835819" cy="54119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308233" y="0"/>
          <a:ext cx="4416782"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508831" y="0"/>
        <a:ext cx="4216184" cy="802391"/>
      </dsp:txXfrm>
    </dsp:sp>
    <dsp:sp modelId="{B5E83CE5-E4E7-4263-AD13-1396C4855F6C}">
      <dsp:nvSpPr>
        <dsp:cNvPr id="0" name=""/>
        <dsp:cNvSpPr/>
      </dsp:nvSpPr>
      <dsp:spPr>
        <a:xfrm>
          <a:off x="909464"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909" y="0"/>
          <a:ext cx="4569214"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394507" y="0"/>
        <a:ext cx="4368616" cy="802391"/>
      </dsp:txXfrm>
    </dsp:sp>
    <dsp:sp modelId="{B5E83CE5-E4E7-4263-AD13-1396C4855F6C}">
      <dsp:nvSpPr>
        <dsp:cNvPr id="0" name=""/>
        <dsp:cNvSpPr/>
      </dsp:nvSpPr>
      <dsp:spPr>
        <a:xfrm>
          <a:off x="871356"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249598" y="0"/>
          <a:ext cx="4494961"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450196" y="0"/>
        <a:ext cx="4294363" cy="802391"/>
      </dsp:txXfrm>
    </dsp:sp>
    <dsp:sp modelId="{B5E83CE5-E4E7-4263-AD13-1396C4855F6C}">
      <dsp:nvSpPr>
        <dsp:cNvPr id="0" name=""/>
        <dsp:cNvSpPr/>
      </dsp:nvSpPr>
      <dsp:spPr>
        <a:xfrm>
          <a:off x="889919"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30835-33F3-4E5C-8C4D-B75A9CB7984D}">
      <dsp:nvSpPr>
        <dsp:cNvPr id="0" name=""/>
        <dsp:cNvSpPr/>
      </dsp:nvSpPr>
      <dsp:spPr>
        <a:xfrm>
          <a:off x="1252088" y="84493"/>
          <a:ext cx="3763969" cy="733605"/>
        </a:xfrm>
        <a:prstGeom prst="rect">
          <a:avLst/>
        </a:prstGeom>
        <a:solidFill>
          <a:srgbClr val="FFFFCC">
            <a:alpha val="40000"/>
          </a:srgb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6895"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kern="1200" dirty="0">
            <a:solidFill>
              <a:schemeClr val="accent2">
                <a:lumMod val="75000"/>
              </a:schemeClr>
            </a:solidFill>
            <a:latin typeface="+mn-lt"/>
          </a:endParaRPr>
        </a:p>
      </dsp:txBody>
      <dsp:txXfrm>
        <a:off x="1252088" y="84493"/>
        <a:ext cx="3763969" cy="733605"/>
      </dsp:txXfrm>
    </dsp:sp>
    <dsp:sp modelId="{31B3DBF3-2A9F-423B-9BF4-FDD46CBC6139}">
      <dsp:nvSpPr>
        <dsp:cNvPr id="0" name=""/>
        <dsp:cNvSpPr/>
      </dsp:nvSpPr>
      <dsp:spPr>
        <a:xfrm>
          <a:off x="151340" y="71623"/>
          <a:ext cx="876487" cy="770285"/>
        </a:xfrm>
        <a:prstGeom prst="rect">
          <a:avLst/>
        </a:prstGeom>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231E6-68C3-4187-AE79-735240F061EC}">
      <dsp:nvSpPr>
        <dsp:cNvPr id="0" name=""/>
        <dsp:cNvSpPr/>
      </dsp:nvSpPr>
      <dsp:spPr>
        <a:xfrm>
          <a:off x="0" y="0"/>
          <a:ext cx="826723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1260A7D-B38B-49D9-B801-D7EDFFC16EDA}">
      <dsp:nvSpPr>
        <dsp:cNvPr id="0" name=""/>
        <dsp:cNvSpPr/>
      </dsp:nvSpPr>
      <dsp:spPr>
        <a:xfrm>
          <a:off x="0" y="0"/>
          <a:ext cx="8267239" cy="99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NC WIC Program offers a variety of nutritious foods as part of the Authorized Product List (APL).</a:t>
          </a:r>
        </a:p>
      </dsp:txBody>
      <dsp:txXfrm>
        <a:off x="0" y="0"/>
        <a:ext cx="8267239" cy="994307"/>
      </dsp:txXfrm>
    </dsp:sp>
    <dsp:sp modelId="{A3B9D5D6-72FA-44A9-8487-AEDCF1505B71}">
      <dsp:nvSpPr>
        <dsp:cNvPr id="0" name=""/>
        <dsp:cNvSpPr/>
      </dsp:nvSpPr>
      <dsp:spPr>
        <a:xfrm>
          <a:off x="0" y="994307"/>
          <a:ext cx="826723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A86FBCD-F076-4147-B83C-022360168C14}">
      <dsp:nvSpPr>
        <dsp:cNvPr id="0" name=""/>
        <dsp:cNvSpPr/>
      </dsp:nvSpPr>
      <dsp:spPr>
        <a:xfrm>
          <a:off x="0" y="994307"/>
          <a:ext cx="8267239" cy="99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APL is a list of all the approved products which meet the nutrition criteria for WIC foods.</a:t>
          </a:r>
        </a:p>
      </dsp:txBody>
      <dsp:txXfrm>
        <a:off x="0" y="994307"/>
        <a:ext cx="8267239" cy="994307"/>
      </dsp:txXfrm>
    </dsp:sp>
    <dsp:sp modelId="{733A18C2-5F28-452F-9F24-954F6B5C101A}">
      <dsp:nvSpPr>
        <dsp:cNvPr id="0" name=""/>
        <dsp:cNvSpPr/>
      </dsp:nvSpPr>
      <dsp:spPr>
        <a:xfrm>
          <a:off x="0" y="1988614"/>
          <a:ext cx="826723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CD095FD-C76E-4C9E-B1D3-98C70C9F79B7}">
      <dsp:nvSpPr>
        <dsp:cNvPr id="0" name=""/>
        <dsp:cNvSpPr/>
      </dsp:nvSpPr>
      <dsp:spPr>
        <a:xfrm>
          <a:off x="0" y="1988614"/>
          <a:ext cx="8267239" cy="99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Consider a food category ‘unit of measure’</a:t>
          </a:r>
        </a:p>
      </dsp:txBody>
      <dsp:txXfrm>
        <a:off x="0" y="1988614"/>
        <a:ext cx="8267239" cy="994307"/>
      </dsp:txXfrm>
    </dsp:sp>
    <dsp:sp modelId="{CE6883F4-B69B-4978-B685-25A512EC18E6}">
      <dsp:nvSpPr>
        <dsp:cNvPr id="0" name=""/>
        <dsp:cNvSpPr/>
      </dsp:nvSpPr>
      <dsp:spPr>
        <a:xfrm>
          <a:off x="0" y="2982922"/>
          <a:ext cx="826723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6E520F8-554C-47B4-AEF7-F9E6925FCBA8}">
      <dsp:nvSpPr>
        <dsp:cNvPr id="0" name=""/>
        <dsp:cNvSpPr/>
      </dsp:nvSpPr>
      <dsp:spPr>
        <a:xfrm>
          <a:off x="0" y="2982922"/>
          <a:ext cx="8267239" cy="994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Required minimum inventory must be available to WIC customers. </a:t>
          </a:r>
        </a:p>
      </dsp:txBody>
      <dsp:txXfrm>
        <a:off x="0" y="2982922"/>
        <a:ext cx="8267239" cy="9943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902" y="0"/>
          <a:ext cx="479735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216500" y="0"/>
        <a:ext cx="4596752" cy="802391"/>
      </dsp:txXfrm>
    </dsp:sp>
    <dsp:sp modelId="{B5E83CE5-E4E7-4263-AD13-1396C4855F6C}">
      <dsp:nvSpPr>
        <dsp:cNvPr id="0" name=""/>
        <dsp:cNvSpPr/>
      </dsp:nvSpPr>
      <dsp:spPr>
        <a:xfrm>
          <a:off x="810863"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407499" y="0"/>
          <a:ext cx="4275221"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Criteria for Approval</a:t>
          </a:r>
          <a:endParaRPr lang="en-US" sz="3200" b="1" kern="1200" dirty="0">
            <a:solidFill>
              <a:schemeClr val="bg1"/>
            </a:solidFill>
            <a:latin typeface="+mn-lt"/>
          </a:endParaRPr>
        </a:p>
      </dsp:txBody>
      <dsp:txXfrm rot="10800000">
        <a:off x="1608097" y="0"/>
        <a:ext cx="4074623" cy="802391"/>
      </dsp:txXfrm>
    </dsp:sp>
    <dsp:sp modelId="{B5E83CE5-E4E7-4263-AD13-1396C4855F6C}">
      <dsp:nvSpPr>
        <dsp:cNvPr id="0" name=""/>
        <dsp:cNvSpPr/>
      </dsp:nvSpPr>
      <dsp:spPr>
        <a:xfrm>
          <a:off x="941395"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7378" y="0"/>
          <a:ext cx="4366019" cy="82296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290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3118" y="0"/>
        <a:ext cx="4160279" cy="822960"/>
      </dsp:txXfrm>
    </dsp:sp>
    <dsp:sp modelId="{7777EB40-20A6-49DF-AC54-A335C9651765}">
      <dsp:nvSpPr>
        <dsp:cNvPr id="0" name=""/>
        <dsp:cNvSpPr/>
      </dsp:nvSpPr>
      <dsp:spPr>
        <a:xfrm>
          <a:off x="1142996" y="0"/>
          <a:ext cx="822960" cy="822960"/>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902" y="0"/>
          <a:ext cx="4797350" cy="8023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3832"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500" y="0"/>
        <a:ext cx="4596752" cy="802391"/>
      </dsp:txXfrm>
    </dsp:sp>
    <dsp:sp modelId="{B5E83CE5-E4E7-4263-AD13-1396C4855F6C}">
      <dsp:nvSpPr>
        <dsp:cNvPr id="0" name=""/>
        <dsp:cNvSpPr/>
      </dsp:nvSpPr>
      <dsp:spPr>
        <a:xfrm>
          <a:off x="810863" y="0"/>
          <a:ext cx="802391" cy="802391"/>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A0B11-8ABB-4F94-900B-3677676FDED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0D5C7A0-FEE5-4446-9953-EF3710BCA362}" type="slidenum">
              <a:rPr lang="en-US" smtClean="0"/>
              <a:t>‹#›</a:t>
            </a:fld>
            <a:endParaRPr lang="en-US"/>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EB2A88-893C-4151-9A9B-710AE4B16141}"/>
              </a:ext>
            </a:extLst>
          </p:cNvPr>
          <p:cNvSpPr>
            <a:spLocks noGrp="1"/>
          </p:cNvSpPr>
          <p:nvPr>
            <p:ph type="body" sz="quarter" idx="3"/>
          </p:nvPr>
        </p:nvSpPr>
        <p:spPr>
          <a:xfrm>
            <a:off x="371583" y="4343401"/>
            <a:ext cx="6371415" cy="4031759"/>
          </a:xfrm>
          <a:prstGeom prst="rect">
            <a:avLst/>
          </a:prstGeom>
        </p:spPr>
        <p:txBody>
          <a:bodyPr vert="horz" lIns="98374" tIns="49187" rIns="98374" bIns="4918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Image Placeholder 5">
            <a:extLst>
              <a:ext uri="{FF2B5EF4-FFF2-40B4-BE49-F238E27FC236}">
                <a16:creationId xmlns:a16="http://schemas.microsoft.com/office/drawing/2014/main" id="{35F2394C-C86F-4F12-8A1E-F7A42C3290F2}"/>
              </a:ext>
            </a:extLst>
          </p:cNvPr>
          <p:cNvSpPr>
            <a:spLocks noGrp="1" noRot="1" noChangeAspect="1"/>
          </p:cNvSpPr>
          <p:nvPr>
            <p:ph type="sldImg" idx="2"/>
          </p:nvPr>
        </p:nvSpPr>
        <p:spPr>
          <a:xfrm>
            <a:off x="484188" y="762000"/>
            <a:ext cx="6145212" cy="3455988"/>
          </a:xfrm>
          <a:prstGeom prst="rect">
            <a:avLst/>
          </a:prstGeom>
          <a:noFill/>
          <a:ln w="12700">
            <a:solidFill>
              <a:prstClr val="black"/>
            </a:solidFill>
          </a:ln>
        </p:spPr>
        <p:txBody>
          <a:bodyPr vert="horz" lIns="98374" tIns="49187" rIns="98374" bIns="49187" rtlCol="0" anchor="ctr"/>
          <a:lstStyle/>
          <a:p>
            <a:endParaRPr lang="en-US" dirty="0"/>
          </a:p>
        </p:txBody>
      </p:sp>
      <p:sp>
        <p:nvSpPr>
          <p:cNvPr id="8" name="Slide Number Placeholder 7">
            <a:extLst>
              <a:ext uri="{FF2B5EF4-FFF2-40B4-BE49-F238E27FC236}">
                <a16:creationId xmlns:a16="http://schemas.microsoft.com/office/drawing/2014/main" id="{46936804-1DFD-4552-95A8-CF7ECD8845F3}"/>
              </a:ext>
            </a:extLst>
          </p:cNvPr>
          <p:cNvSpPr>
            <a:spLocks noGrp="1"/>
          </p:cNvSpPr>
          <p:nvPr>
            <p:ph type="sldNum" sz="quarter" idx="5"/>
          </p:nvPr>
        </p:nvSpPr>
        <p:spPr>
          <a:xfrm>
            <a:off x="3863299" y="9088131"/>
            <a:ext cx="3451903" cy="513071"/>
          </a:xfrm>
          <a:prstGeom prst="rect">
            <a:avLst/>
          </a:prstGeom>
        </p:spPr>
        <p:txBody>
          <a:bodyPr vert="horz" lIns="98374" tIns="49187" rIns="98374" bIns="49187" rtlCol="0" anchor="b"/>
          <a:lstStyle>
            <a:lvl1pPr algn="r">
              <a:defRPr sz="1200">
                <a:latin typeface="Constantia" panose="02030602050306030303" pitchFamily="18" charset="0"/>
              </a:defRPr>
            </a:lvl1pPr>
          </a:lstStyle>
          <a:p>
            <a:fld id="{1D142F51-8B2E-4BFF-8E0F-E8BEB853D015}" type="slidenum">
              <a:rPr lang="en-US" smtClean="0"/>
              <a:pPr/>
              <a:t>‹#›</a:t>
            </a:fld>
            <a:endParaRPr lang="en-US"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400" kern="1200">
        <a:solidFill>
          <a:schemeClr val="tx1"/>
        </a:solidFill>
        <a:latin typeface="Constantia (Body)"/>
        <a:ea typeface="+mn-ea"/>
        <a:cs typeface="+mn-cs"/>
      </a:defRPr>
    </a:lvl1pPr>
    <a:lvl2pPr marL="609493" algn="l" defTabSz="1218987" rtl="0" eaLnBrk="1" latinLnBrk="0" hangingPunct="1">
      <a:defRPr sz="1400" kern="1200">
        <a:solidFill>
          <a:schemeClr val="tx1"/>
        </a:solidFill>
        <a:latin typeface="Constantia (Body)"/>
        <a:ea typeface="+mn-ea"/>
        <a:cs typeface="+mn-cs"/>
      </a:defRPr>
    </a:lvl2pPr>
    <a:lvl3pPr marL="1218987" algn="l" defTabSz="1218987" rtl="0" eaLnBrk="1" latinLnBrk="0" hangingPunct="1">
      <a:defRPr sz="1400" kern="1200">
        <a:solidFill>
          <a:schemeClr val="tx1"/>
        </a:solidFill>
        <a:latin typeface="Constantia (Body)"/>
        <a:ea typeface="+mn-ea"/>
        <a:cs typeface="+mn-cs"/>
      </a:defRPr>
    </a:lvl3pPr>
    <a:lvl4pPr marL="1828480" algn="l" defTabSz="1218987" rtl="0" eaLnBrk="1" latinLnBrk="0" hangingPunct="1">
      <a:defRPr sz="1400" kern="1200">
        <a:solidFill>
          <a:schemeClr val="tx1"/>
        </a:solidFill>
        <a:latin typeface="Constantia (Body)"/>
        <a:ea typeface="+mn-ea"/>
        <a:cs typeface="+mn-cs"/>
      </a:defRPr>
    </a:lvl4pPr>
    <a:lvl5pPr marL="2437973" algn="l" defTabSz="1218987" rtl="0" eaLnBrk="1" latinLnBrk="0" hangingPunct="1">
      <a:defRPr sz="1400" kern="1200">
        <a:solidFill>
          <a:schemeClr val="tx1"/>
        </a:solidFill>
        <a:latin typeface="Constantia (Body)"/>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09.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112.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114.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116.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118.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120.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122.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24.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26.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28.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130.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132.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134.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136.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140.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142.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148.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150.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152.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154.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56.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58.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60.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62.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64.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66.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68.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70.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72.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74.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76.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178.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180.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182.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184.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186.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196.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304800"/>
            <a:ext cx="6372225" cy="3584575"/>
          </a:xfrm>
          <a:prstGeom prst="rect">
            <a:avLst/>
          </a:prstGeom>
        </p:spPr>
      </p:sp>
      <p:sp>
        <p:nvSpPr>
          <p:cNvPr id="3" name="Notes Placeholder 2"/>
          <p:cNvSpPr>
            <a:spLocks noGrp="1"/>
          </p:cNvSpPr>
          <p:nvPr>
            <p:ph type="body" idx="1"/>
          </p:nvPr>
        </p:nvSpPr>
        <p:spPr>
          <a:xfrm>
            <a:off x="533401" y="4343403"/>
            <a:ext cx="6372106" cy="4038601"/>
          </a:xfrm>
          <a:prstGeom prst="rect">
            <a:avLst/>
          </a:prstGeom>
        </p:spPr>
        <p:txBody>
          <a:bodyPr/>
          <a:lstStyle/>
          <a:p>
            <a:r>
              <a:rPr lang="en-US" dirty="0">
                <a:latin typeface="Constantia" panose="02030602050306030303" pitchFamily="18" charset="0"/>
                <a:cs typeface="Times New Roman" panose="02020603050405020304" pitchFamily="18" charset="0"/>
              </a:rPr>
              <a:t>Welcome to Annual Vendor Training For Currently Authorized WIC Program Vendors. </a:t>
            </a:r>
            <a:endParaRPr lang="en-US" dirty="0"/>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FE6D8CFE-ECF4-40CA-A6BD-E810C3F58FBB}" type="slidenum">
              <a:rPr lang="en-US" smtClean="0"/>
              <a:t>1</a:t>
            </a:fld>
            <a:endParaRPr lang="en-US" dirty="0"/>
          </a:p>
        </p:txBody>
      </p:sp>
    </p:spTree>
    <p:extLst>
      <p:ext uri="{BB962C8B-B14F-4D97-AF65-F5344CB8AC3E}">
        <p14:creationId xmlns:p14="http://schemas.microsoft.com/office/powerpoint/2010/main" val="428508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799372" y="9029350"/>
            <a:ext cx="3451558" cy="512056"/>
          </a:xfrm>
          <a:prstGeom prst="rect">
            <a:avLst/>
          </a:prstGeom>
          <a:ln/>
        </p:spPr>
        <p:txBody>
          <a:bodyPr/>
          <a:lstStyle/>
          <a:p>
            <a:r>
              <a:rPr lang="en-US" dirty="0"/>
              <a:t>10</a:t>
            </a:r>
          </a:p>
        </p:txBody>
      </p:sp>
      <p:sp>
        <p:nvSpPr>
          <p:cNvPr id="104450" name="Rectangle 7"/>
          <p:cNvSpPr txBox="1">
            <a:spLocks noGrp="1" noChangeArrowheads="1"/>
          </p:cNvSpPr>
          <p:nvPr/>
        </p:nvSpPr>
        <p:spPr bwMode="auto">
          <a:xfrm>
            <a:off x="3767237" y="8508438"/>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Constantia" panose="02030602050306030303" pitchFamily="18" charset="0"/>
            </a:endParaRPr>
          </a:p>
        </p:txBody>
      </p:sp>
      <p:sp>
        <p:nvSpPr>
          <p:cNvPr id="104451" name="Rectangle 2"/>
          <p:cNvSpPr>
            <a:spLocks noGrp="1" noRot="1" noChangeAspect="1" noChangeArrowheads="1" noTextEdit="1"/>
          </p:cNvSpPr>
          <p:nvPr>
            <p:ph type="sldImg"/>
          </p:nvPr>
        </p:nvSpPr>
        <p:spPr>
          <a:xfrm>
            <a:off x="285750" y="409575"/>
            <a:ext cx="6743700" cy="3794125"/>
          </a:xfrm>
          <a:prstGeom prst="rect">
            <a:avLst/>
          </a:prstGeom>
          <a:ln/>
        </p:spPr>
      </p:sp>
      <p:sp>
        <p:nvSpPr>
          <p:cNvPr id="104452" name="Rectangle 3"/>
          <p:cNvSpPr>
            <a:spLocks noGrp="1" noChangeArrowheads="1"/>
          </p:cNvSpPr>
          <p:nvPr>
            <p:ph type="body" idx="1"/>
          </p:nvPr>
        </p:nvSpPr>
        <p:spPr>
          <a:xfrm>
            <a:off x="457201" y="4553761"/>
            <a:ext cx="6218408" cy="4679594"/>
          </a:xfrm>
          <a:prstGeom prst="rect">
            <a:avLst/>
          </a:prstGeom>
        </p:spPr>
        <p:txBody>
          <a:bodyPr lIns="105667" tIns="52832" rIns="105667" bIns="52832"/>
          <a:lstStyle/>
          <a:p>
            <a:pPr algn="just"/>
            <a:r>
              <a:rPr lang="en-US" dirty="0">
                <a:cs typeface="Times New Roman" panose="02020603050405020304" pitchFamily="18" charset="0"/>
              </a:rPr>
              <a:t>Minimum redemption is a selection criteria.  Authorized vendors, excluding Free-standing pharmacies, must redeem at least $2,000 annually in WIC supplemental food sales. Failure to do so will result in termination of the WIC Vendor Agreement and the store must wait 180 days (about 6 months) to reapply.</a:t>
            </a:r>
          </a:p>
          <a:p>
            <a:pPr algn="just"/>
            <a:endParaRPr lang="en-US" dirty="0">
              <a:cs typeface="Times New Roman" panose="02020603050405020304" pitchFamily="18" charset="0"/>
            </a:endParaRPr>
          </a:p>
          <a:p>
            <a:endParaRPr lang="en-US" dirty="0"/>
          </a:p>
        </p:txBody>
      </p:sp>
    </p:spTree>
    <p:extLst>
      <p:ext uri="{BB962C8B-B14F-4D97-AF65-F5344CB8AC3E}">
        <p14:creationId xmlns:p14="http://schemas.microsoft.com/office/powerpoint/2010/main" val="14930216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100</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519113" y="4495800"/>
            <a:ext cx="6496049" cy="4935411"/>
          </a:xfrm>
          <a:noFill/>
          <a:ln/>
        </p:spPr>
        <p:txBody>
          <a:bodyPr lIns="98171" tIns="49085" rIns="98171" bIns="49085"/>
          <a:lstStyle/>
          <a:p>
            <a:pPr algn="just"/>
            <a:r>
              <a:rPr lang="en-US" dirty="0"/>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
</a:t>
            </a:r>
          </a:p>
        </p:txBody>
      </p:sp>
    </p:spTree>
    <p:extLst>
      <p:ext uri="{BB962C8B-B14F-4D97-AF65-F5344CB8AC3E}">
        <p14:creationId xmlns:p14="http://schemas.microsoft.com/office/powerpoint/2010/main" val="33053680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101</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609600" y="4634244"/>
            <a:ext cx="6248400" cy="4533271"/>
          </a:xfrm>
          <a:noFill/>
          <a:ln/>
        </p:spPr>
        <p:txBody>
          <a:bodyPr lIns="98171" tIns="49085" rIns="98171" bIns="49085"/>
          <a:lstStyle/>
          <a:p>
            <a:pPr algn="just">
              <a:lnSpc>
                <a:spcPct val="90000"/>
              </a:lnSpc>
              <a:buFontTx/>
              <a:buNone/>
            </a:pPr>
            <a:r>
              <a:rPr lang="en-US" dirty="0"/>
              <a:t>As I previously stated, vendor overcharging is NOT the same as charging over the NTE.  On this slide you see there are two scenarios to determine if you understand the difference between vendor overcharging and charging over the NTE.  Let’s look at them both individually:
SPEAKER:  Go over each example with the training participants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a:t>
            </a:r>
          </a:p>
          <a:p>
            <a:pPr algn="just">
              <a:lnSpc>
                <a:spcPct val="90000"/>
              </a:lnSpc>
              <a:buFontTx/>
              <a:buNone/>
            </a:pPr>
            <a:endParaRPr lang="en-US" dirty="0"/>
          </a:p>
          <a:p>
            <a:pPr algn="just">
              <a:lnSpc>
                <a:spcPct val="90000"/>
              </a:lnSpc>
              <a:buFontTx/>
              <a:buNone/>
            </a:pPr>
            <a:r>
              <a:rPr lang="en-US" dirty="0"/>
              <a:t>The answer is yes because the vendor charged more than the current shelf price for supplemental food provided to the WIC customer.  
</a:t>
            </a:r>
          </a:p>
          <a:p>
            <a:pPr algn="just">
              <a:lnSpc>
                <a:spcPct val="90000"/>
              </a:lnSpc>
              <a:buFontTx/>
              <a:buNone/>
            </a:pPr>
            <a:r>
              <a:rPr lang="en-US" dirty="0"/>
              <a:t>Example #2
A vendor charges a WIC customer $6.50 for WIC approved cheese.  The current shelf price is $6.50. The NTE is $6.29.  Is this vendor overcharging? </a:t>
            </a:r>
          </a:p>
          <a:p>
            <a:pPr algn="just">
              <a:lnSpc>
                <a:spcPct val="90000"/>
              </a:lnSpc>
              <a:buFontTx/>
              <a:buNone/>
            </a:pPr>
            <a:r>
              <a:rPr lang="en-US" dirty="0"/>
              <a:t>
The answer is no because their current shelf price is $6.50.  They charged the WIC customer a price that was over the NTE for cheese.  This vendor will be paid via ACH.
</a:t>
            </a:r>
          </a:p>
        </p:txBody>
      </p:sp>
    </p:spTree>
    <p:extLst>
      <p:ext uri="{BB962C8B-B14F-4D97-AF65-F5344CB8AC3E}">
        <p14:creationId xmlns:p14="http://schemas.microsoft.com/office/powerpoint/2010/main" val="7199511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670677" y="4267201"/>
            <a:ext cx="5973849" cy="3182058"/>
          </a:xfrm>
          <a:prstGeom prst="rect">
            <a:avLst/>
          </a:prstGeom>
        </p:spPr>
        <p:txBody>
          <a:bodyPr/>
          <a:lstStyle/>
          <a:p>
            <a:pPr algn="just"/>
            <a:r>
              <a:rPr lang="en-US" sz="1500">
                <a:latin typeface="Constantia" panose="02030602050306030303" pitchFamily="18" charset="0"/>
              </a:rPr>
              <a:t>Per your signed Vendor Agreement, vendors must properly transact the WIC supplemental foods that are listed on the participant’s food benefit balance.</a:t>
            </a:r>
          </a:p>
          <a:p>
            <a:pPr algn="just"/>
            <a:r>
              <a:rPr lang="en-US" sz="1500">
                <a:latin typeface="Constantia" panose="02030602050306030303" pitchFamily="18" charset="0"/>
              </a:rPr>
              <a:t>Vendors cannot substitute one food subcategory for another. This would be a Federal violation that carries 1 year disqualification</a:t>
            </a:r>
          </a:p>
          <a:p>
            <a:pPr algn="just"/>
            <a:endParaRPr lang="en-US" sz="1500">
              <a:latin typeface="Constantia" panose="02030602050306030303" pitchFamily="18" charset="0"/>
            </a:endParaRPr>
          </a:p>
          <a:p>
            <a:pPr algn="just"/>
            <a:r>
              <a:rPr lang="en-US" sz="1500">
                <a:latin typeface="Constantia" panose="02030602050306030303" pitchFamily="18" charset="0"/>
              </a:rPr>
              <a:t>Example:  Substituting 1% Milk/Skim Milk for 2% Milk or Whole Milk		</a:t>
            </a:r>
          </a:p>
          <a:p>
            <a:pPr algn="just"/>
            <a:r>
              <a:rPr lang="en-US" sz="1500">
                <a:latin typeface="Constantia" panose="02030602050306030303" pitchFamily="18" charset="0"/>
              </a:rPr>
              <a:t>	</a:t>
            </a:r>
            <a:endParaRPr lang="en-US" dirty="0"/>
          </a:p>
        </p:txBody>
      </p:sp>
      <p:sp>
        <p:nvSpPr>
          <p:cNvPr id="4" name="Slide Number Placeholder 3"/>
          <p:cNvSpPr>
            <a:spLocks noGrp="1"/>
          </p:cNvSpPr>
          <p:nvPr>
            <p:ph type="sldNum" sz="quarter" idx="10"/>
          </p:nvPr>
        </p:nvSpPr>
        <p:spPr>
          <a:xfrm>
            <a:off x="3657599" y="9040371"/>
            <a:ext cx="3451558" cy="512056"/>
          </a:xfrm>
          <a:prstGeom prst="rect">
            <a:avLst/>
          </a:prstGeom>
        </p:spPr>
        <p:txBody>
          <a:bodyPr/>
          <a:lstStyle/>
          <a:p>
            <a:fld id="{B045B7DE-1198-4F2F-B574-CA8CAE341642}" type="slidenum">
              <a:rPr lang="en-US" smtClean="0"/>
              <a:t>102</a:t>
            </a:fld>
            <a:endParaRPr lang="en-US" dirty="0"/>
          </a:p>
        </p:txBody>
      </p:sp>
    </p:spTree>
    <p:extLst>
      <p:ext uri="{BB962C8B-B14F-4D97-AF65-F5344CB8AC3E}">
        <p14:creationId xmlns:p14="http://schemas.microsoft.com/office/powerpoint/2010/main" val="17808413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4891488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304800"/>
            <a:ext cx="6826250" cy="3840163"/>
          </a:xfrm>
          <a:prstGeom prst="rect">
            <a:avLst/>
          </a:prstGeom>
        </p:spPr>
      </p:sp>
      <p:sp>
        <p:nvSpPr>
          <p:cNvPr id="3" name="Notes Placeholder 2"/>
          <p:cNvSpPr>
            <a:spLocks noGrp="1"/>
          </p:cNvSpPr>
          <p:nvPr>
            <p:ph type="body" idx="1"/>
          </p:nvPr>
        </p:nvSpPr>
        <p:spPr>
          <a:xfrm>
            <a:off x="381001" y="4419603"/>
            <a:ext cx="6361620" cy="2613107"/>
          </a:xfrm>
          <a:prstGeom prst="rect">
            <a:avLst/>
          </a:prstGeom>
        </p:spPr>
        <p:txBody>
          <a:bodyPr/>
          <a:lstStyle/>
          <a:p>
            <a:pPr algn="just"/>
            <a:r>
              <a:rPr lang="en-US" dirty="0"/>
              <a:t>Vendors cannot use a collection of UPC barcodes on Scanning Sheets, cash registers, computers, tablets, cell phones or any other similar electronic devices, like in the example on the slide, to transact eWIC. </a:t>
            </a:r>
          </a:p>
          <a:p>
            <a:pPr algn="just"/>
            <a:endParaRPr lang="en-US" dirty="0"/>
          </a:p>
          <a:p>
            <a:pPr algn="just"/>
            <a:r>
              <a:rPr lang="en-US" dirty="0"/>
              <a:t>Failure to comply with this policy could result in termination of your WIC Vendor Agreement.   </a:t>
            </a:r>
          </a:p>
          <a:p>
            <a:endParaRPr lang="en-US" dirty="0"/>
          </a:p>
        </p:txBody>
      </p:sp>
      <p:sp>
        <p:nvSpPr>
          <p:cNvPr id="5" name="Slide Number Placeholder 4"/>
          <p:cNvSpPr>
            <a:spLocks noGrp="1"/>
          </p:cNvSpPr>
          <p:nvPr>
            <p:ph type="sldNum" sz="quarter" idx="11"/>
          </p:nvPr>
        </p:nvSpPr>
        <p:spPr>
          <a:xfrm>
            <a:off x="3863643" y="9089144"/>
            <a:ext cx="3451558" cy="512056"/>
          </a:xfrm>
          <a:prstGeom prst="rect">
            <a:avLst/>
          </a:prstGeom>
        </p:spPr>
        <p:txBody>
          <a:bodyPr/>
          <a:lstStyle/>
          <a:p>
            <a:fld id="{B045B7DE-1198-4F2F-B574-CA8CAE341642}" type="slidenum">
              <a:rPr lang="en-US" smtClean="0"/>
              <a:t>104</a:t>
            </a:fld>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buFontTx/>
              <a:buNone/>
            </a:pPr>
            <a:r>
              <a:rPr lang="en-US" sz="1600" dirty="0"/>
              <a:t>Inventory audits involve  reviewing a vendor’s inventory records of WIC supplemental foods over a sixty-day period. </a:t>
            </a:r>
          </a:p>
          <a:p>
            <a:pPr algn="just">
              <a:buFontTx/>
              <a:buNone/>
            </a:pPr>
            <a:r>
              <a:rPr lang="en-US" sz="1600" dirty="0"/>
              <a:t>For inventory audits, the vendor must make available at any reasonable time and place, all: </a:t>
            </a:r>
          </a:p>
          <a:p>
            <a:pPr algn="just">
              <a:buFontTx/>
              <a:buNone/>
            </a:pPr>
            <a:endParaRPr lang="en-US" sz="1600" dirty="0"/>
          </a:p>
          <a:p>
            <a:pPr algn="just">
              <a:buFontTx/>
              <a:buNone/>
            </a:pPr>
            <a:r>
              <a:rPr lang="en-US" sz="1600" dirty="0"/>
              <a:t>Program related records, including invoices, copies of purchase orders various tax records and records of financial and business transactions</a:t>
            </a:r>
          </a:p>
          <a:p>
            <a:pPr algn="just">
              <a:buFontTx/>
              <a:buNone/>
            </a:pPr>
            <a:endParaRPr lang="en-US" sz="1600" dirty="0"/>
          </a:p>
          <a:p>
            <a:pPr algn="just">
              <a:buFontTx/>
              <a:buNone/>
            </a:pPr>
            <a:r>
              <a:rPr lang="en-US" sz="1600" dirty="0"/>
              <a:t>Please note that all Program-related records, such as invoices and receipts must be kept for three years or until any audits pertaining to these records is resolved. This is mentioned in your Vendor Terms of Agreement. </a:t>
            </a:r>
          </a:p>
          <a:p>
            <a:pPr algn="just">
              <a:buFontTx/>
              <a:buNone/>
            </a:pPr>
            <a:endParaRPr lang="en-US" sz="1600" dirty="0"/>
          </a:p>
          <a:p>
            <a:pPr algn="just">
              <a:buFontTx/>
              <a:buNone/>
            </a:pPr>
            <a:endParaRPr lang="en-US" sz="1600" dirty="0"/>
          </a:p>
          <a:p>
            <a:pPr algn="just">
              <a:buFontTx/>
              <a:buNone/>
            </a:pPr>
            <a:r>
              <a:rPr lang="en-US" sz="1600" dirty="0"/>
              <a:t>Photo Credit:Calculator_Fotolia_33099869_Subscription_L.jpg</a:t>
            </a:r>
          </a:p>
        </p:txBody>
      </p:sp>
    </p:spTree>
    <p:extLst>
      <p:ext uri="{BB962C8B-B14F-4D97-AF65-F5344CB8AC3E}">
        <p14:creationId xmlns:p14="http://schemas.microsoft.com/office/powerpoint/2010/main" val="4283624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152400"/>
            <a:ext cx="6826250" cy="3840163"/>
          </a:xfrm>
          <a:prstGeom prst="rect">
            <a:avLst/>
          </a:prstGeom>
        </p:spPr>
      </p:sp>
      <p:sp>
        <p:nvSpPr>
          <p:cNvPr id="3" name="Notes Placeholder 2"/>
          <p:cNvSpPr>
            <a:spLocks noGrp="1"/>
          </p:cNvSpPr>
          <p:nvPr>
            <p:ph type="body" idx="1"/>
          </p:nvPr>
        </p:nvSpPr>
        <p:spPr>
          <a:xfrm>
            <a:off x="457199" y="4191001"/>
            <a:ext cx="6400801" cy="3840416"/>
          </a:xfrm>
          <a:prstGeom prst="rect">
            <a:avLst/>
          </a:prstGeom>
        </p:spPr>
        <p:txBody>
          <a:bodyPr/>
          <a:lstStyle/>
          <a:p>
            <a:pPr algn="just"/>
            <a:r>
              <a:rPr lang="en-US" dirty="0"/>
              <a:t>The State rules specify requirements for purchase documentation of WIC supplemental foods. Invoices, receipts, purchase orders, and any other proofs of purchase for WIC supplemental foods must include the following:</a:t>
            </a:r>
          </a:p>
          <a:p>
            <a:pPr algn="just"/>
            <a:endParaRPr lang="en-US" dirty="0"/>
          </a:p>
          <a:p>
            <a:pPr algn="just"/>
            <a:r>
              <a:rPr lang="en-US" dirty="0"/>
              <a:t>The name of the seller and be prepared entirely by the seller or on the seller’s business letterhead;</a:t>
            </a:r>
          </a:p>
          <a:p>
            <a:pPr algn="just"/>
            <a:endParaRPr lang="en-US" dirty="0"/>
          </a:p>
          <a:p>
            <a:pPr algn="just"/>
            <a:r>
              <a:rPr lang="en-US" dirty="0"/>
              <a:t>The date of purchase and the date the authorized vendor received the WIC supplemental food at the store if this date is different; and</a:t>
            </a:r>
          </a:p>
          <a:p>
            <a:pPr algn="just"/>
            <a:endParaRPr lang="en-US" dirty="0"/>
          </a:p>
          <a:p>
            <a:pPr algn="just"/>
            <a:r>
              <a:rPr lang="en-US" dirty="0"/>
              <a:t>A description of each WIC supplemental food item purchased, including brand name, unit size, type or form, and quantity.</a:t>
            </a:r>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C18E360E-C30B-4983-B0C7-6EABB349E35D}" type="slidenum">
              <a:rPr lang="en-US" smtClean="0"/>
              <a:pPr/>
              <a:t>106</a:t>
            </a:fld>
            <a:endParaRPr lang="en-US" dirty="0"/>
          </a:p>
        </p:txBody>
      </p:sp>
    </p:spTree>
    <p:extLst>
      <p:ext uri="{BB962C8B-B14F-4D97-AF65-F5344CB8AC3E}">
        <p14:creationId xmlns:p14="http://schemas.microsoft.com/office/powerpoint/2010/main" val="29717963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107</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609600" y="4634244"/>
            <a:ext cx="6248400" cy="4533271"/>
          </a:xfrm>
          <a:noFill/>
          <a:ln/>
        </p:spPr>
        <p:txBody>
          <a:bodyPr lIns="98171" tIns="49085" rIns="98171" bIns="49085"/>
          <a:lstStyle/>
          <a:p>
            <a:pPr algn="just">
              <a:buFontTx/>
              <a:buNone/>
            </a:pPr>
            <a:r>
              <a:rPr lang="en-US" sz="1600" dirty="0"/>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a:t>
            </a:r>
          </a:p>
          <a:p>
            <a:pPr algn="just">
              <a:buFontTx/>
              <a:buNone/>
            </a:pPr>
            <a:r>
              <a:rPr lang="en-US" sz="1600" dirty="0"/>
              <a:t>
Inability to provide records or providing false records is also a violation.
For more information regarding inventory audits, please refer to your Vendor Manual.</a:t>
            </a:r>
          </a:p>
        </p:txBody>
      </p:sp>
    </p:spTree>
    <p:extLst>
      <p:ext uri="{BB962C8B-B14F-4D97-AF65-F5344CB8AC3E}">
        <p14:creationId xmlns:p14="http://schemas.microsoft.com/office/powerpoint/2010/main" val="12113019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108</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sz="1600" dirty="0"/>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p>
        </p:txBody>
      </p:sp>
    </p:spTree>
    <p:extLst>
      <p:ext uri="{BB962C8B-B14F-4D97-AF65-F5344CB8AC3E}">
        <p14:creationId xmlns:p14="http://schemas.microsoft.com/office/powerpoint/2010/main" val="23689770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109</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609600" y="4634244"/>
            <a:ext cx="6172200" cy="4533271"/>
          </a:xfrm>
          <a:noFill/>
          <a:ln/>
        </p:spPr>
        <p:txBody>
          <a:bodyPr lIns="98171" tIns="49085" rIns="98171" bIns="49085"/>
          <a:lstStyle/>
          <a:p>
            <a:pPr algn="just"/>
            <a:r>
              <a:rPr lang="en-US" dirty="0"/>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dirty="0"/>
          </a:p>
          <a:p>
            <a:pPr algn="just"/>
            <a:r>
              <a:rPr lang="en-US" dirty="0"/>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dirty="0"/>
          </a:p>
          <a:p>
            <a:pPr algn="just"/>
            <a:r>
              <a:rPr lang="en-US" dirty="0"/>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extLst>
      <p:ext uri="{BB962C8B-B14F-4D97-AF65-F5344CB8AC3E}">
        <p14:creationId xmlns:p14="http://schemas.microsoft.com/office/powerpoint/2010/main" val="2005235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57202" y="4267203"/>
            <a:ext cx="5973849" cy="4608499"/>
          </a:xfrm>
          <a:prstGeom prst="rect">
            <a:avLst/>
          </a:prstGeom>
        </p:spPr>
        <p:txBody>
          <a:bodyPr/>
          <a:lstStyle/>
          <a:p>
            <a:pPr algn="just"/>
            <a:r>
              <a:rPr lang="en-US" dirty="0">
                <a:cs typeface="Times New Roman" panose="02020603050405020304" pitchFamily="18" charset="0"/>
              </a:rPr>
              <a:t>Vendors must ensure that WIC customers are provided infant formula, exempt infant formula and WIC-eligible </a:t>
            </a:r>
            <a:r>
              <a:rPr lang="en-US" dirty="0" err="1">
                <a:cs typeface="Times New Roman" panose="02020603050405020304" pitchFamily="18" charset="0"/>
              </a:rPr>
              <a:t>nutritionals</a:t>
            </a:r>
            <a:r>
              <a:rPr lang="en-US" dirty="0">
                <a:cs typeface="Times New Roman" panose="02020603050405020304" pitchFamily="18" charset="0"/>
              </a:rPr>
              <a:t> purchased only from the sources on the State WIC Agency’s list of approved sources which can be found on the website on the screen.</a:t>
            </a:r>
          </a:p>
          <a:p>
            <a:pPr algn="just"/>
            <a:endParaRPr lang="en-US" dirty="0">
              <a:cs typeface="Times New Roman" panose="02020603050405020304" pitchFamily="18" charset="0"/>
            </a:endParaRPr>
          </a:p>
          <a:p>
            <a:pPr algn="just"/>
            <a:r>
              <a:rPr lang="en-US" dirty="0">
                <a:cs typeface="Times New Roman" panose="02020603050405020304" pitchFamily="18" charset="0"/>
              </a:rPr>
              <a:t>Authorized vendors will have their WIC Vendor Agreement terminated for failure to comply with this requirement. Additionally, the store must wait one year to become eligible to reapply for WIC vendor authorization.</a:t>
            </a: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fld id="{C18E360E-C30B-4983-B0C7-6EABB349E35D}" type="slidenum">
              <a:rPr lang="en-US" smtClean="0"/>
              <a:pPr/>
              <a:t>11</a:t>
            </a:fld>
            <a:endParaRPr lang="en-US" dirty="0"/>
          </a:p>
        </p:txBody>
      </p:sp>
    </p:spTree>
    <p:extLst>
      <p:ext uri="{BB962C8B-B14F-4D97-AF65-F5344CB8AC3E}">
        <p14:creationId xmlns:p14="http://schemas.microsoft.com/office/powerpoint/2010/main" val="31393233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110</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sz="1600" dirty="0"/>
              <a:t>Disqualification from the WIC Program could range from 60 days to permanent, dependent  upon the situation/violation. Vendors should take note that their status with the WIC Program may impact their status with SNAP (formerly the Food Stamp Program) and vice versa. Remember, SNAP is also referred to as Food and Nutrition Services in North Carolina. 
Vendors have the right to appeal a disqualification.
Photo Credit: Justice_Fotolia_6901118_Subscription_L.jpg</a:t>
            </a:r>
          </a:p>
        </p:txBody>
      </p:sp>
    </p:spTree>
    <p:extLst>
      <p:ext uri="{BB962C8B-B14F-4D97-AF65-F5344CB8AC3E}">
        <p14:creationId xmlns:p14="http://schemas.microsoft.com/office/powerpoint/2010/main" val="2880031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111</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fontAlgn="auto">
              <a:buFont typeface="Arial" panose="020B0604020202020204" pitchFamily="34" charset="0"/>
              <a:buNone/>
            </a:pPr>
            <a:r>
              <a:rPr lang="en-US" b="0" i="0" dirty="0">
                <a:effectLst/>
              </a:rPr>
              <a:t>Upon disqualification or termination, vendors are required to return their stand-beside equipment to Solutran within 10 business days </a:t>
            </a:r>
          </a:p>
          <a:p>
            <a:pPr marL="742950" lvl="1" indent="-285750" fontAlgn="auto">
              <a:buFont typeface="Arial" panose="020B0604020202020204" pitchFamily="34" charset="0"/>
              <a:buChar char="•"/>
            </a:pPr>
            <a:r>
              <a:rPr lang="en-US" b="0" i="0" dirty="0">
                <a:effectLst/>
              </a:rPr>
              <a:t>Including all cords, cables, scanners and pin pads (if applicable)</a:t>
            </a:r>
          </a:p>
          <a:p>
            <a:pPr marL="742950" lvl="1" indent="-285750" fontAlgn="auto">
              <a:buFont typeface="Arial" panose="020B0604020202020204" pitchFamily="34" charset="0"/>
              <a:buChar char="•"/>
            </a:pPr>
            <a:r>
              <a:rPr lang="en-US" b="0" i="0" dirty="0">
                <a:effectLst/>
              </a:rPr>
              <a:t>Solutran will send a shipping label</a:t>
            </a:r>
          </a:p>
          <a:p>
            <a:pPr marL="742950" lvl="1" indent="-285750" fontAlgn="auto">
              <a:buFont typeface="Arial" panose="020B0604020202020204" pitchFamily="34" charset="0"/>
              <a:buChar char="•"/>
            </a:pPr>
            <a:endParaRPr lang="en-US" b="0" i="0" dirty="0">
              <a:effectLst/>
            </a:endParaRPr>
          </a:p>
          <a:p>
            <a:pPr fontAlgn="auto">
              <a:buFont typeface="Arial" panose="020B0604020202020204" pitchFamily="34" charset="0"/>
              <a:buNone/>
            </a:pPr>
            <a:r>
              <a:rPr lang="en-US" b="0" i="0" dirty="0">
                <a:effectLst/>
              </a:rPr>
              <a:t>Failure to return all stand-beside equipment to Solutran will result in the initiation of an ACH debit from the vendor’s account </a:t>
            </a:r>
          </a:p>
          <a:p>
            <a:pPr fontAlgn="auto">
              <a:buFont typeface="Arial" panose="020B0604020202020204" pitchFamily="34" charset="0"/>
              <a:buNone/>
            </a:pPr>
            <a:endParaRPr lang="en-US" b="0" i="0" dirty="0">
              <a:effectLst/>
            </a:endParaRPr>
          </a:p>
          <a:p>
            <a:pPr fontAlgn="auto">
              <a:buFont typeface="Arial" panose="020B0604020202020204" pitchFamily="34" charset="0"/>
              <a:buNone/>
            </a:pPr>
            <a:r>
              <a:rPr lang="en-US" b="0" i="0" dirty="0">
                <a:effectLst/>
              </a:rPr>
              <a:t>If a vendor’s bank account has been closed, Local Agency staff will be asked to retrieve all equipment from the vendor location </a:t>
            </a:r>
          </a:p>
        </p:txBody>
      </p:sp>
    </p:spTree>
    <p:extLst>
      <p:ext uri="{BB962C8B-B14F-4D97-AF65-F5344CB8AC3E}">
        <p14:creationId xmlns:p14="http://schemas.microsoft.com/office/powerpoint/2010/main" val="143100891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112</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buFontTx/>
              <a:buNone/>
            </a:pPr>
            <a:r>
              <a:rPr lang="en-US" dirty="0">
                <a:latin typeface="Constantia" panose="02030602050306030303" pitchFamily="18" charset="0"/>
                <a:ea typeface="Tahoma" pitchFamily="34" charset="0"/>
                <a:cs typeface="Tahoma" pitchFamily="34" charset="0"/>
              </a:rPr>
              <a:t>In some instances of vendor fraud, the State WIC Agency works in conjunction with the USDA, Office of the Inspector General.  A large part of their mission is to:</a:t>
            </a:r>
          </a:p>
          <a:p>
            <a:pPr algn="just">
              <a:buFontTx/>
              <a:buNone/>
            </a:pPr>
            <a:endParaRPr lang="en-US" dirty="0">
              <a:latin typeface="Constantia" panose="02030602050306030303" pitchFamily="18" charset="0"/>
              <a:ea typeface="Tahoma" pitchFamily="34" charset="0"/>
              <a:cs typeface="Tahoma" pitchFamily="34" charset="0"/>
            </a:endParaRPr>
          </a:p>
          <a:p>
            <a:pPr algn="just">
              <a:buFontTx/>
              <a:buNone/>
            </a:pPr>
            <a:r>
              <a:rPr lang="en-US" dirty="0">
                <a:latin typeface="Constantia" panose="02030602050306030303" pitchFamily="18" charset="0"/>
                <a:ea typeface="Tahoma" pitchFamily="34" charset="0"/>
                <a:cs typeface="Tahoma" pitchFamily="34" charset="0"/>
              </a:rPr>
              <a:t>Perform audits and investigations of the Department's programs and operations, and Work with the Department's management team in activities that promote economy, efficiency, and effectiveness or that prevent and detect fraud and abuse in programs and operations, both within USDA and in non-Federal entities that receive USDA assistance; For more information about the USDA, Office of the Inspector General, visit the web site on the slide.</a:t>
            </a:r>
          </a:p>
        </p:txBody>
      </p:sp>
    </p:spTree>
    <p:extLst>
      <p:ext uri="{BB962C8B-B14F-4D97-AF65-F5344CB8AC3E}">
        <p14:creationId xmlns:p14="http://schemas.microsoft.com/office/powerpoint/2010/main" val="26219070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4294967295"/>
          </p:nvPr>
        </p:nvSpPr>
        <p:spPr bwMode="auto">
          <a:xfrm>
            <a:off x="3778938" y="8959511"/>
            <a:ext cx="3516211" cy="520234"/>
          </a:xfrm>
          <a:prstGeom prst="rect">
            <a:avLst/>
          </a:prstGeom>
          <a:noFill/>
          <a:ln>
            <a:miter lim="800000"/>
            <a:headEnd/>
            <a:tailEnd/>
          </a:ln>
        </p:spPr>
        <p:txBody>
          <a:bodyPr lIns="105659" tIns="52832" rIns="105659" bIns="52832" anchor="b"/>
          <a:lstStyle/>
          <a:p>
            <a:pPr defTabSz="1056853">
              <a:spcBef>
                <a:spcPct val="0"/>
              </a:spcBef>
            </a:pPr>
            <a:fld id="{F5B2FD22-FF55-4245-BEF9-206744551B43}" type="slidenum">
              <a:rPr lang="en-US"/>
              <a:pPr defTabSz="1056853">
                <a:spcBef>
                  <a:spcPct val="0"/>
                </a:spcBef>
              </a:pPr>
              <a:t>113</a:t>
            </a:fld>
            <a:endParaRPr lang="en-US" dirty="0"/>
          </a:p>
        </p:txBody>
      </p:sp>
      <p:sp>
        <p:nvSpPr>
          <p:cNvPr id="244739" name="Rectangle 2"/>
          <p:cNvSpPr>
            <a:spLocks noGrp="1" noRot="1" noChangeAspect="1" noChangeArrowheads="1" noTextEdit="1"/>
          </p:cNvSpPr>
          <p:nvPr>
            <p:ph type="sldImg"/>
          </p:nvPr>
        </p:nvSpPr>
        <p:spPr>
          <a:xfrm>
            <a:off x="190500" y="228600"/>
            <a:ext cx="6934200" cy="3900488"/>
          </a:xfrm>
          <a:prstGeom prst="rect">
            <a:avLst/>
          </a:prstGeom>
          <a:ln/>
        </p:spPr>
      </p:sp>
      <p:sp>
        <p:nvSpPr>
          <p:cNvPr id="244740" name="Rectangle 3"/>
          <p:cNvSpPr>
            <a:spLocks noGrp="1" noChangeArrowheads="1"/>
          </p:cNvSpPr>
          <p:nvPr>
            <p:ph type="body" idx="1"/>
          </p:nvPr>
        </p:nvSpPr>
        <p:spPr>
          <a:xfrm>
            <a:off x="304800" y="4419602"/>
            <a:ext cx="6705600" cy="4241377"/>
          </a:xfrm>
          <a:prstGeom prst="rect">
            <a:avLst/>
          </a:prstGeom>
          <a:noFill/>
          <a:ln/>
        </p:spPr>
        <p:txBody>
          <a:bodyPr lIns="105653" tIns="52829" rIns="105653" bIns="52829"/>
          <a:lstStyle/>
          <a:p>
            <a:pPr algn="just"/>
            <a:r>
              <a:rPr lang="en-US" dirty="0">
                <a:latin typeface="Constantia" panose="02030602050306030303" pitchFamily="18" charset="0"/>
                <a:cs typeface="Arial" panose="020B0604020202020204" pitchFamily="34" charset="0"/>
              </a:rPr>
              <a:t>Another important topic related to preventing fraud is the conflict-of-interest policy regarding employment. This is a very important provision of the Vendor Agreement. Please make sure that you ask your staff if they have a spouse, child or parent who works for the WIC program. If they do, inform your vendor contact at the Local Agency right away.</a:t>
            </a:r>
          </a:p>
          <a:p>
            <a:pPr algn="just"/>
            <a:endParaRPr lang="en-US" dirty="0">
              <a:latin typeface="Constantia" panose="02030602050306030303" pitchFamily="18" charset="0"/>
              <a:cs typeface="Arial" panose="020B0604020202020204" pitchFamily="34" charset="0"/>
            </a:endParaRPr>
          </a:p>
          <a:p>
            <a:pPr algn="just"/>
            <a:r>
              <a:rPr lang="en-US" dirty="0">
                <a:latin typeface="Constantia" panose="02030602050306030303" pitchFamily="18" charset="0"/>
                <a:cs typeface="Arial" panose="020B0604020202020204" pitchFamily="34" charset="0"/>
              </a:rPr>
              <a:t>A vendor shall not have any owner(s), officer(s) or manager(s) who are employed, or who have a spouse, child, or parent employed by the State WIC Agency or the Local WIC Agency serving the county in which the vendor conducts business</a:t>
            </a:r>
          </a:p>
          <a:p>
            <a:pPr algn="just"/>
            <a:endParaRPr lang="en-US" dirty="0">
              <a:latin typeface="Constantia" panose="02030602050306030303" pitchFamily="18" charset="0"/>
              <a:cs typeface="Arial" panose="020B0604020202020204" pitchFamily="34" charset="0"/>
            </a:endParaRPr>
          </a:p>
          <a:p>
            <a:pPr algn="just"/>
            <a:r>
              <a:rPr lang="en-US" dirty="0">
                <a:latin typeface="Constantia" panose="02030602050306030303" pitchFamily="18" charset="0"/>
                <a:cs typeface="Arial" panose="020B0604020202020204" pitchFamily="34" charset="0"/>
              </a:rPr>
              <a:t>Also, a vendor shall not have an employee who handles or transacts food benefits or cash-value benefits who is employed or has a spouse, child or parent who is employed by the State WIC Agency or the Local WIC Agency serving the county in which the vendor conducts business.</a:t>
            </a:r>
          </a:p>
        </p:txBody>
      </p:sp>
    </p:spTree>
    <p:extLst>
      <p:ext uri="{BB962C8B-B14F-4D97-AF65-F5344CB8AC3E}">
        <p14:creationId xmlns:p14="http://schemas.microsoft.com/office/powerpoint/2010/main" val="26078771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4294967295"/>
          </p:nvPr>
        </p:nvSpPr>
        <p:spPr bwMode="auto">
          <a:xfrm>
            <a:off x="3798990" y="9080967"/>
            <a:ext cx="3516211" cy="520234"/>
          </a:xfrm>
          <a:prstGeom prst="rect">
            <a:avLst/>
          </a:prstGeom>
          <a:noFill/>
          <a:ln>
            <a:miter lim="800000"/>
            <a:headEnd/>
            <a:tailEnd/>
          </a:ln>
        </p:spPr>
        <p:txBody>
          <a:bodyPr lIns="105649" tIns="52828" rIns="105649" bIns="52828" anchor="b"/>
          <a:lstStyle/>
          <a:p>
            <a:pPr defTabSz="1056754">
              <a:spcBef>
                <a:spcPct val="0"/>
              </a:spcBef>
            </a:pPr>
            <a:fld id="{FDA191EB-FFAB-4F42-A4E8-6D2D10D92E11}" type="slidenum">
              <a:rPr lang="en-US"/>
              <a:pPr defTabSz="1056754">
                <a:spcBef>
                  <a:spcPct val="0"/>
                </a:spcBef>
              </a:pPr>
              <a:t>114</a:t>
            </a:fld>
            <a:endParaRPr lang="en-US" sz="1700" dirty="0"/>
          </a:p>
        </p:txBody>
      </p:sp>
      <p:sp>
        <p:nvSpPr>
          <p:cNvPr id="245763" name="Rectangle 8"/>
          <p:cNvSpPr>
            <a:spLocks noGrp="1" noRot="1" noChangeAspect="1" noChangeArrowheads="1" noTextEdit="1"/>
          </p:cNvSpPr>
          <p:nvPr>
            <p:ph type="sldImg"/>
          </p:nvPr>
        </p:nvSpPr>
        <p:spPr>
          <a:xfrm>
            <a:off x="211138" y="228600"/>
            <a:ext cx="6826250" cy="3840163"/>
          </a:xfrm>
          <a:prstGeom prst="rect">
            <a:avLst/>
          </a:prstGeom>
          <a:ln/>
        </p:spPr>
      </p:sp>
      <p:sp>
        <p:nvSpPr>
          <p:cNvPr id="245764" name="Rectangle 9"/>
          <p:cNvSpPr>
            <a:spLocks noGrp="1" noChangeArrowheads="1"/>
          </p:cNvSpPr>
          <p:nvPr>
            <p:ph type="body" idx="1"/>
          </p:nvPr>
        </p:nvSpPr>
        <p:spPr>
          <a:xfrm>
            <a:off x="381000" y="4267203"/>
            <a:ext cx="6477000" cy="4608499"/>
          </a:xfrm>
          <a:prstGeom prst="rect">
            <a:avLst/>
          </a:prstGeom>
          <a:noFill/>
          <a:ln/>
        </p:spPr>
        <p:txBody>
          <a:bodyPr/>
          <a:lstStyle/>
          <a:p>
            <a:pPr algn="just">
              <a:buFontTx/>
              <a:buNone/>
            </a:pPr>
            <a:r>
              <a:rPr lang="en-US" dirty="0"/>
              <a:t>Local WIC Agency staff complete on-site monitoring of authorized vendors.  These visits provide a chance for vendors to receive training, discuss problems and ask questions.</a:t>
            </a:r>
          </a:p>
          <a:p>
            <a:pPr algn="just">
              <a:buFontTx/>
              <a:buNone/>
            </a:pPr>
            <a:r>
              <a:rPr lang="en-US" dirty="0"/>
              <a:t>WIC Monitoring includes, but is not limited to:</a:t>
            </a:r>
          </a:p>
          <a:p>
            <a:pPr algn="just">
              <a:buFontTx/>
              <a:buNone/>
            </a:pPr>
            <a:r>
              <a:rPr lang="en-US" dirty="0"/>
              <a:t>Review of infant formula invoices and receipts</a:t>
            </a:r>
          </a:p>
          <a:p>
            <a:pPr algn="just">
              <a:buFontTx/>
              <a:buNone/>
            </a:pPr>
            <a:r>
              <a:rPr lang="en-US" dirty="0"/>
              <a:t>Price checks of WIC approved foods</a:t>
            </a:r>
          </a:p>
          <a:p>
            <a:pPr algn="just">
              <a:buFontTx/>
              <a:buNone/>
            </a:pPr>
            <a:r>
              <a:rPr lang="en-US" dirty="0"/>
              <a:t>Treatment of WIC customers.</a:t>
            </a:r>
          </a:p>
          <a:p>
            <a:pPr algn="just">
              <a:buFontTx/>
              <a:buNone/>
            </a:pPr>
            <a:r>
              <a:rPr lang="en-US" dirty="0"/>
              <a:t>Inventory of WIC approved foods subject to minimum inventory requirement </a:t>
            </a:r>
          </a:p>
          <a:p>
            <a:pPr algn="just">
              <a:buFontTx/>
              <a:buNone/>
            </a:pPr>
            <a:r>
              <a:rPr lang="en-US" dirty="0"/>
              <a:t>Ensure equipment for use in transacting eWIC is accessible</a:t>
            </a:r>
          </a:p>
          <a:p>
            <a:pPr algn="just">
              <a:buFontTx/>
              <a:buNone/>
            </a:pPr>
            <a:endParaRPr lang="en-US" dirty="0"/>
          </a:p>
          <a:p>
            <a:pPr algn="just">
              <a:buFontTx/>
              <a:buNone/>
            </a:pPr>
            <a:r>
              <a:rPr lang="en-US" dirty="0"/>
              <a:t>The form used by Local WIC Agency staff during monitoring is in the Vendor Manual. Local WIC Agency staff document these visits. If violations are found, the vendor must take steps to correct them.  Some violations may result in an occurrence. Other violations can result in more serious penalties if the vendor fails to correct circumstances causing the violation.</a:t>
            </a:r>
          </a:p>
          <a:p>
            <a:endParaRPr lang="en-US" dirty="0"/>
          </a:p>
        </p:txBody>
      </p:sp>
    </p:spTree>
    <p:extLst>
      <p:ext uri="{BB962C8B-B14F-4D97-AF65-F5344CB8AC3E}">
        <p14:creationId xmlns:p14="http://schemas.microsoft.com/office/powerpoint/2010/main" val="105925635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165100"/>
            <a:ext cx="6829425" cy="3841750"/>
          </a:xfrm>
          <a:prstGeom prst="rect">
            <a:avLst/>
          </a:prstGeom>
        </p:spPr>
      </p:sp>
      <p:sp>
        <p:nvSpPr>
          <p:cNvPr id="3" name="Notes Placeholder 2"/>
          <p:cNvSpPr>
            <a:spLocks noGrp="1"/>
          </p:cNvSpPr>
          <p:nvPr>
            <p:ph type="body" idx="1"/>
          </p:nvPr>
        </p:nvSpPr>
        <p:spPr>
          <a:xfrm>
            <a:off x="533400" y="4165305"/>
            <a:ext cx="6400800" cy="4597695"/>
          </a:xfrm>
          <a:prstGeom prst="rect">
            <a:avLst/>
          </a:prstGeom>
        </p:spPr>
        <p:txBody>
          <a:bodyPr/>
          <a:lstStyle/>
          <a:p>
            <a:pPr algn="just"/>
            <a:r>
              <a:rPr lang="en-US" sz="1300" dirty="0"/>
              <a:t>As you know, WIC  authorized vendors may not treat WIC customers differently from non-WIC customers by excluding them from in-store promotions. This includes disallowing the use of coupons or other vendor discounts in WIC transactions that are allowed in non-WIC transactions. This information is found in Section 246.12 (h)(3)iii of the Federal WIC  Regulations.</a:t>
            </a:r>
          </a:p>
          <a:p>
            <a:pPr algn="just"/>
            <a:endParaRPr lang="en-US" sz="1300" dirty="0"/>
          </a:p>
          <a:p>
            <a:pPr algn="just"/>
            <a:r>
              <a:rPr lang="en-US" sz="1300" dirty="0"/>
              <a:t>Similarly, WIC authorized vendors may not treat WIC customers differently by offering them incentive items, vendor discounts, coupons or other promotions that are not offered to non-WIC customers. Failure to provide the same courtesies to WIC customers is a violation of Federal WIC Regulations, thereby constituting a vendor violation.</a:t>
            </a:r>
          </a:p>
          <a:p>
            <a:pPr algn="just"/>
            <a:endParaRPr lang="en-US" sz="1300" dirty="0"/>
          </a:p>
          <a:p>
            <a:pPr algn="just"/>
            <a:r>
              <a:rPr lang="en-US" sz="1300" dirty="0"/>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sz="1300" dirty="0"/>
              <a:t>   </a:t>
            </a:r>
          </a:p>
          <a:p>
            <a:pPr algn="just"/>
            <a:r>
              <a:rPr lang="en-US" sz="1300" dirty="0"/>
              <a:t>Item (31) states that a WIC Authorized vendor should not discriminate on the basis of WIC participation, such as failing to offer WIC customers the same courtesies offered to other customers or requiring separate WIC lines.</a:t>
            </a:r>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71032A8B-634D-4E1C-A46A-472537D2DF8A}" type="slidenum">
              <a:rPr lang="en-US" smtClean="0"/>
              <a:pPr/>
              <a:t>115</a:t>
            </a:fld>
            <a:endParaRPr lang="en-US" dirty="0"/>
          </a:p>
        </p:txBody>
      </p:sp>
    </p:spTree>
    <p:extLst>
      <p:ext uri="{BB962C8B-B14F-4D97-AF65-F5344CB8AC3E}">
        <p14:creationId xmlns:p14="http://schemas.microsoft.com/office/powerpoint/2010/main" val="14967889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35736" y="9089144"/>
            <a:ext cx="3451558" cy="512056"/>
          </a:xfrm>
          <a:prstGeom prst="rect">
            <a:avLst/>
          </a:prstGeom>
          <a:noFill/>
        </p:spPr>
        <p:txBody>
          <a:bodyPr/>
          <a:lstStyle/>
          <a:p>
            <a:fld id="{0FFEE898-9CAC-4C79-A637-A34F117C148D}" type="slidenum">
              <a:rPr lang="en-US" smtClean="0"/>
              <a:pPr/>
              <a:t>116</a:t>
            </a:fld>
            <a:endParaRPr lang="en-US" dirty="0"/>
          </a:p>
        </p:txBody>
      </p:sp>
      <p:sp>
        <p:nvSpPr>
          <p:cNvPr id="194563" name="Rectangle 2"/>
          <p:cNvSpPr>
            <a:spLocks noGrp="1" noRot="1" noChangeAspect="1" noChangeArrowheads="1" noTextEdit="1"/>
          </p:cNvSpPr>
          <p:nvPr>
            <p:ph type="sldImg"/>
          </p:nvPr>
        </p:nvSpPr>
        <p:spPr>
          <a:xfrm>
            <a:off x="244475" y="152400"/>
            <a:ext cx="6826250" cy="3840163"/>
          </a:xfrm>
          <a:prstGeom prst="rect">
            <a:avLst/>
          </a:prstGeom>
          <a:ln/>
        </p:spPr>
      </p:sp>
      <p:sp>
        <p:nvSpPr>
          <p:cNvPr id="194564" name="Rectangle 3"/>
          <p:cNvSpPr>
            <a:spLocks noGrp="1" noChangeArrowheads="1"/>
          </p:cNvSpPr>
          <p:nvPr>
            <p:ph type="body" idx="1"/>
          </p:nvPr>
        </p:nvSpPr>
        <p:spPr>
          <a:xfrm>
            <a:off x="471548" y="4191001"/>
            <a:ext cx="6372106" cy="3588451"/>
          </a:xfrm>
          <a:prstGeom prst="rect">
            <a:avLst/>
          </a:prstGeom>
          <a:noFill/>
          <a:ln/>
        </p:spPr>
        <p:txBody>
          <a:bodyPr/>
          <a:lstStyle/>
          <a:p>
            <a:pPr algn="just" eaLnBrk="1" hangingPunct="1"/>
            <a:r>
              <a:rPr lang="en-US" dirty="0"/>
              <a:t>Let’s go over the definitions for incentive items, vendor discount, and in-store promotions.</a:t>
            </a:r>
          </a:p>
          <a:p>
            <a:pPr algn="just" eaLnBrk="1" hangingPunct="1"/>
            <a:endParaRPr lang="en-US" dirty="0"/>
          </a:p>
          <a:p>
            <a:pPr algn="just" eaLnBrk="1" hangingPunct="1"/>
            <a:r>
              <a:rPr lang="en-US" dirty="0"/>
              <a:t>An Incentive Item is an item or service provided by a vendor to attract customers or encourage customer loyalty.</a:t>
            </a:r>
          </a:p>
          <a:p>
            <a:pPr algn="just" eaLnBrk="1" hangingPunct="1"/>
            <a:endParaRPr lang="en-US" dirty="0"/>
          </a:p>
          <a:p>
            <a:pPr algn="just" eaLnBrk="1" hangingPunct="1"/>
            <a:r>
              <a:rPr lang="en-US" dirty="0"/>
              <a:t>A Vendor Discount is an in-store promotion that reduces the price or increases the quantity of a given product; a vendor discount could also result from the use of a coupon.</a:t>
            </a:r>
          </a:p>
          <a:p>
            <a:pPr algn="just" eaLnBrk="1" hangingPunct="1"/>
            <a:endParaRPr lang="en-US" dirty="0"/>
          </a:p>
          <a:p>
            <a:pPr algn="just" eaLnBrk="1" hangingPunct="1"/>
            <a:r>
              <a:rPr lang="en-US" dirty="0"/>
              <a:t>In-store promotion is a sales promotion in which a vendor may offer incentive items, vendor discounts or coupons in order to increase sales of certain items or to encourage customer loyalty to the vendor.</a:t>
            </a:r>
          </a:p>
        </p:txBody>
      </p:sp>
    </p:spTree>
    <p:extLst>
      <p:ext uri="{BB962C8B-B14F-4D97-AF65-F5344CB8AC3E}">
        <p14:creationId xmlns:p14="http://schemas.microsoft.com/office/powerpoint/2010/main" val="9583736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117</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dirty="0"/>
              <a:t>Incentive items must be approved by the North Carolina WIC Program prior to providing them to WIC customers.</a:t>
            </a:r>
          </a:p>
          <a:p>
            <a:pPr algn="just"/>
            <a:endParaRPr lang="en-US" dirty="0"/>
          </a:p>
          <a:p>
            <a:pPr algn="just"/>
            <a:r>
              <a:rPr lang="en-US" dirty="0"/>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p:txBody>
      </p:sp>
    </p:spTree>
    <p:extLst>
      <p:ext uri="{BB962C8B-B14F-4D97-AF65-F5344CB8AC3E}">
        <p14:creationId xmlns:p14="http://schemas.microsoft.com/office/powerpoint/2010/main" val="32850760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118</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dirty="0"/>
              <a:t>To obtain approval to provide incentive items to WIC customers, a vendor must submit a written request directly to the North Carolina State Agency.  
WIC vendors cannot offer incentive items to WIC customers without approval from the State WIC Agency.  
</a:t>
            </a:r>
          </a:p>
        </p:txBody>
      </p:sp>
    </p:spTree>
    <p:extLst>
      <p:ext uri="{BB962C8B-B14F-4D97-AF65-F5344CB8AC3E}">
        <p14:creationId xmlns:p14="http://schemas.microsoft.com/office/powerpoint/2010/main" val="39747150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119</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dirty="0"/>
              <a:t>Following is a list of prohibited incentive items:</a:t>
            </a:r>
          </a:p>
          <a:p>
            <a:pPr algn="just"/>
            <a:r>
              <a:rPr lang="en-US" dirty="0"/>
              <a:t>Assistance applying for WIC benefits</a:t>
            </a:r>
          </a:p>
          <a:p>
            <a:pPr algn="just"/>
            <a:r>
              <a:rPr lang="en-US" dirty="0"/>
              <a:t>Transportation for WIC customer to and/or from vendor premises</a:t>
            </a:r>
          </a:p>
          <a:p>
            <a:pPr algn="just"/>
            <a:r>
              <a:rPr lang="en-US" dirty="0"/>
              <a:t>Delivery of WIC supplemental foods</a:t>
            </a:r>
          </a:p>
          <a:p>
            <a:pPr algn="just"/>
            <a:r>
              <a:rPr lang="en-US" dirty="0"/>
              <a:t>Lottery tickets</a:t>
            </a:r>
          </a:p>
          <a:p>
            <a:pPr algn="just"/>
            <a:r>
              <a:rPr lang="en-US" dirty="0"/>
              <a:t>Cash gifts</a:t>
            </a:r>
          </a:p>
          <a:p>
            <a:pPr algn="just"/>
            <a:r>
              <a:rPr lang="en-US" dirty="0"/>
              <a:t>Any other service that results in a conflict of interest, any item that incurs a liability to the WIC Program or violates any Federal, State or Local law or regulation.	</a:t>
            </a:r>
          </a:p>
        </p:txBody>
      </p:sp>
    </p:spTree>
    <p:extLst>
      <p:ext uri="{BB962C8B-B14F-4D97-AF65-F5344CB8AC3E}">
        <p14:creationId xmlns:p14="http://schemas.microsoft.com/office/powerpoint/2010/main" val="3268547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12</a:t>
            </a:fld>
            <a:endParaRPr lang="en-US" dirty="0"/>
          </a:p>
        </p:txBody>
      </p:sp>
      <p:sp>
        <p:nvSpPr>
          <p:cNvPr id="119811" name="Rectangle 2"/>
          <p:cNvSpPr>
            <a:spLocks noGrp="1" noRot="1" noChangeAspect="1" noChangeArrowheads="1" noTextEdit="1"/>
          </p:cNvSpPr>
          <p:nvPr>
            <p:ph type="sldImg"/>
          </p:nvPr>
        </p:nvSpPr>
        <p:spPr>
          <a:xfrm>
            <a:off x="382588" y="533400"/>
            <a:ext cx="6550025" cy="3684588"/>
          </a:xfrm>
          <a:ln/>
        </p:spPr>
      </p:sp>
      <p:sp>
        <p:nvSpPr>
          <p:cNvPr id="119812" name="Rectangle 3"/>
          <p:cNvSpPr>
            <a:spLocks noGrp="1" noChangeArrowheads="1"/>
          </p:cNvSpPr>
          <p:nvPr>
            <p:ph type="body" idx="1"/>
          </p:nvPr>
        </p:nvSpPr>
        <p:spPr>
          <a:noFill/>
          <a:ln/>
        </p:spPr>
        <p:txBody>
          <a:bodyPr/>
          <a:lstStyle/>
          <a:p>
            <a:pPr algn="just" eaLnBrk="1" hangingPunct="1"/>
            <a:r>
              <a:rPr lang="en-US" sz="1500" dirty="0">
                <a:latin typeface="+mn-lt"/>
              </a:rPr>
              <a:t>NTE prices are established for each supplemental food for each peer group, </a:t>
            </a:r>
            <a:r>
              <a:rPr lang="en-US" sz="1500" b="1" u="sng" dirty="0">
                <a:latin typeface="+mn-lt"/>
              </a:rPr>
              <a:t>except</a:t>
            </a:r>
            <a:r>
              <a:rPr lang="en-US" sz="1500" dirty="0">
                <a:latin typeface="+mn-lt"/>
              </a:rPr>
              <a:t> exempt infant formula, WIC eligible nutritionals and fruits and vegetables purchased with CVBs.  The NTEs are set at 2 standard deviations above the average price for supplemental foods within a vendor peer group.</a:t>
            </a:r>
          </a:p>
        </p:txBody>
      </p:sp>
      <p:sp>
        <p:nvSpPr>
          <p:cNvPr id="2" name="Date Placeholder 1"/>
          <p:cNvSpPr>
            <a:spLocks noGrp="1"/>
          </p:cNvSpPr>
          <p:nvPr>
            <p:ph type="dt" idx="10"/>
          </p:nvPr>
        </p:nvSpPr>
        <p:spPr/>
        <p:txBody>
          <a:bodyPr lIns="94851" tIns="47425" rIns="94851" bIns="47425"/>
          <a:lstStyle/>
          <a:p>
            <a:endParaRPr lang="en-US" dirty="0">
              <a:solidFill>
                <a:schemeClr val="bg1"/>
              </a:solidFill>
            </a:endParaRPr>
          </a:p>
        </p:txBody>
      </p:sp>
    </p:spTree>
    <p:extLst>
      <p:ext uri="{BB962C8B-B14F-4D97-AF65-F5344CB8AC3E}">
        <p14:creationId xmlns:p14="http://schemas.microsoft.com/office/powerpoint/2010/main" val="18432211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120</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dirty="0"/>
              <a:t>Allowing WIC customers to use vendor discounts in WIC purchases reinforces wise food purchasing practices, which is a goal of WIC nutrition education.</a:t>
            </a:r>
          </a:p>
          <a:p>
            <a:pPr algn="just"/>
            <a:endParaRPr lang="en-US" dirty="0"/>
          </a:p>
          <a:p>
            <a:pPr algn="just"/>
            <a:r>
              <a:rPr lang="en-US" dirty="0"/>
              <a:t>You should ensure that your staff/cashiers are well informed about the use of different types of in-store promotions and coupons so that both participants and the WIC Program are able to achieve the maximum benefit from such offers.</a:t>
            </a:r>
          </a:p>
        </p:txBody>
      </p:sp>
    </p:spTree>
    <p:extLst>
      <p:ext uri="{BB962C8B-B14F-4D97-AF65-F5344CB8AC3E}">
        <p14:creationId xmlns:p14="http://schemas.microsoft.com/office/powerpoint/2010/main" val="15220997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121</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dirty="0"/>
              <a:t>There are several types of in-store promotions and coupons that your store may offer, some of which are listed on the screen. Please refer to your Vendor Manual for detailed definitions of each type of promotion.</a:t>
            </a:r>
          </a:p>
        </p:txBody>
      </p:sp>
    </p:spTree>
    <p:extLst>
      <p:ext uri="{BB962C8B-B14F-4D97-AF65-F5344CB8AC3E}">
        <p14:creationId xmlns:p14="http://schemas.microsoft.com/office/powerpoint/2010/main" val="17577546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marL="0" marR="0" lvl="0" indent="0" algn="r" defTabSz="982003" rtl="0" eaLnBrk="1" fontAlgn="auto" latinLnBrk="0" hangingPunct="1">
              <a:lnSpc>
                <a:spcPct val="100000"/>
              </a:lnSpc>
              <a:spcBef>
                <a:spcPct val="0"/>
              </a:spcBef>
              <a:spcAft>
                <a:spcPts val="0"/>
              </a:spcAft>
              <a:buClrTx/>
              <a:buSzTx/>
              <a:buFontTx/>
              <a:buNone/>
              <a:tabLst/>
              <a:defRPr/>
            </a:pPr>
            <a:fld id="{EB2ABF5F-7034-4338-A081-F72778BAF9D5}" type="slidenum">
              <a:rPr kumimoji="0" lang="en-US" sz="12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82003" rtl="0" eaLnBrk="1" fontAlgn="auto" latinLnBrk="0" hangingPunct="1">
                <a:lnSpc>
                  <a:spcPct val="100000"/>
                </a:lnSpc>
                <a:spcBef>
                  <a:spcPct val="0"/>
                </a:spcBef>
                <a:spcAft>
                  <a:spcPts val="0"/>
                </a:spcAft>
                <a:buClrTx/>
                <a:buSzTx/>
                <a:buFontTx/>
                <a:buNone/>
                <a:tabLst/>
                <a:defRPr/>
              </a:pPr>
              <a:t>122</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dirty="0"/>
              <a:t>Per the USDA WIC EBT Operating Rules:</a:t>
            </a:r>
          </a:p>
          <a:p>
            <a:pPr algn="just"/>
            <a:endParaRPr lang="en-US" dirty="0"/>
          </a:p>
          <a:p>
            <a:pPr algn="just"/>
            <a:r>
              <a:rPr lang="en-US" dirty="0"/>
              <a:t>In a true BOGO, the free item cannot be deducted from the WIC customer’s benefit balance or reported to the State Agency.</a:t>
            </a:r>
          </a:p>
          <a:p>
            <a:pPr algn="just"/>
            <a:r>
              <a:rPr lang="en-US" dirty="0"/>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dirty="0"/>
          </a:p>
          <a:p>
            <a:pPr algn="just"/>
            <a:r>
              <a:rPr lang="en-US" dirty="0"/>
              <a:t>This is a Quantity discount</a:t>
            </a:r>
          </a:p>
          <a:p>
            <a:pPr algn="just"/>
            <a:r>
              <a:rPr lang="en-US" dirty="0"/>
              <a:t>If using this methodology for BOGOs, vendors must put this disclosure in store advertising  </a:t>
            </a:r>
          </a:p>
        </p:txBody>
      </p:sp>
    </p:spTree>
    <p:extLst>
      <p:ext uri="{BB962C8B-B14F-4D97-AF65-F5344CB8AC3E}">
        <p14:creationId xmlns:p14="http://schemas.microsoft.com/office/powerpoint/2010/main" val="280568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63643" y="9057060"/>
            <a:ext cx="3451558" cy="512056"/>
          </a:xfrm>
          <a:prstGeom prst="rect">
            <a:avLst/>
          </a:prstGeom>
          <a:noFill/>
        </p:spPr>
        <p:txBody>
          <a:bodyPr/>
          <a:lstStyle/>
          <a:p>
            <a:fld id="{0FFEE898-9CAC-4C79-A637-A34F117C148D}" type="slidenum">
              <a:rPr lang="en-US" smtClean="0"/>
              <a:pPr/>
              <a:t>123</a:t>
            </a:fld>
            <a:endParaRPr lang="en-US" dirty="0"/>
          </a:p>
        </p:txBody>
      </p:sp>
      <p:sp>
        <p:nvSpPr>
          <p:cNvPr id="194563" name="Rectangle 2"/>
          <p:cNvSpPr>
            <a:spLocks noGrp="1" noRot="1" noChangeAspect="1" noChangeArrowheads="1" noTextEdit="1"/>
          </p:cNvSpPr>
          <p:nvPr>
            <p:ph type="sldImg"/>
          </p:nvPr>
        </p:nvSpPr>
        <p:spPr>
          <a:xfrm>
            <a:off x="244475" y="228600"/>
            <a:ext cx="6826250" cy="3840163"/>
          </a:xfrm>
          <a:prstGeom prst="rect">
            <a:avLst/>
          </a:prstGeom>
          <a:ln/>
        </p:spPr>
      </p:sp>
      <p:sp>
        <p:nvSpPr>
          <p:cNvPr id="194564" name="Rectangle 3"/>
          <p:cNvSpPr>
            <a:spLocks noGrp="1" noChangeArrowheads="1"/>
          </p:cNvSpPr>
          <p:nvPr>
            <p:ph type="body" idx="1"/>
          </p:nvPr>
        </p:nvSpPr>
        <p:spPr>
          <a:xfrm>
            <a:off x="381002" y="4343400"/>
            <a:ext cx="6689725" cy="3840416"/>
          </a:xfrm>
          <a:prstGeom prst="rect">
            <a:avLst/>
          </a:prstGeom>
          <a:noFill/>
          <a:ln/>
        </p:spPr>
        <p:txBody>
          <a:bodyPr/>
          <a:lstStyle/>
          <a:p>
            <a:pPr algn="just"/>
            <a:r>
              <a:rPr lang="en-US" dirty="0"/>
              <a:t>Now let’s discuss sales tax and cash back:</a:t>
            </a:r>
          </a:p>
          <a:p>
            <a:pPr algn="just"/>
            <a:endParaRPr lang="en-US" dirty="0"/>
          </a:p>
          <a:p>
            <a:pPr algn="just"/>
            <a:r>
              <a:rPr lang="en-US" dirty="0"/>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795131" y="4634243"/>
            <a:ext cx="5847373" cy="4386216"/>
          </a:xfrm>
          <a:noFill/>
          <a:ln/>
        </p:spPr>
        <p:txBody>
          <a:bodyPr lIns="98186" tIns="49093" rIns="98186" bIns="49093"/>
          <a:lstStyle/>
          <a:p>
            <a:pPr algn="just"/>
            <a:r>
              <a:rPr lang="en-US" sz="1500" dirty="0">
                <a:latin typeface="Constantia" panose="02030602050306030303" pitchFamily="18" charset="0"/>
              </a:rPr>
              <a:t>Monitoring is a good time to check in about any customer service issues related to vendor management. </a:t>
            </a:r>
          </a:p>
          <a:p>
            <a:pPr algn="just"/>
            <a:r>
              <a:rPr lang="en-US" sz="1500" dirty="0">
                <a:latin typeface="Constantia" panose="02030602050306030303" pitchFamily="18" charset="0"/>
              </a:rPr>
              <a:t>We are interested in hearing any concerns and complaints you may have. In the back of the Vendor Manual is a form that you can use to report inappropriate behaviors by WIC customers. The form can also be downloaded from the website listed on the screen. If you become aware of issues with other vendors, you can report them on the same form.</a:t>
            </a:r>
          </a:p>
        </p:txBody>
      </p:sp>
      <p:sp>
        <p:nvSpPr>
          <p:cNvPr id="2" name="Slide Number Placeholder 1"/>
          <p:cNvSpPr>
            <a:spLocks noGrp="1"/>
          </p:cNvSpPr>
          <p:nvPr>
            <p:ph type="sldNum" sz="quarter" idx="10"/>
          </p:nvPr>
        </p:nvSpPr>
        <p:spPr/>
        <p:txBody>
          <a:bodyPr/>
          <a:lstStyle/>
          <a:p>
            <a:fld id="{277FD931-451E-4B36-ABA2-042D5FD0E452}" type="slidenum">
              <a:rPr lang="en-US" smtClean="0"/>
              <a:t>124</a:t>
            </a:fld>
            <a:endParaRPr lang="en-US" dirty="0"/>
          </a:p>
        </p:txBody>
      </p:sp>
    </p:spTree>
    <p:extLst>
      <p:ext uri="{BB962C8B-B14F-4D97-AF65-F5344CB8AC3E}">
        <p14:creationId xmlns:p14="http://schemas.microsoft.com/office/powerpoint/2010/main" val="18787828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533400" y="4343401"/>
            <a:ext cx="6248400" cy="2907873"/>
          </a:xfrm>
          <a:prstGeom prst="rect">
            <a:avLst/>
          </a:prstGeom>
        </p:spPr>
        <p:txBody>
          <a:bodyPr/>
          <a:lstStyle/>
          <a:p>
            <a:pPr algn="just"/>
            <a:r>
              <a:rPr lang="en-US" dirty="0">
                <a:latin typeface="Constantia" panose="02030602050306030303" pitchFamily="18" charset="0"/>
                <a:ea typeface="Tahoma" panose="020B0604030504040204" pitchFamily="34" charset="0"/>
                <a:cs typeface="Tahoma" panose="020B0604030504040204" pitchFamily="34" charset="0"/>
              </a:rPr>
              <a:t>It is the vendor owner’s responsibility to ensure all cashiers are trained on WIC as it pertains to the following: </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r>
              <a:rPr lang="en-US" dirty="0">
                <a:latin typeface="Constantia" panose="02030602050306030303" pitchFamily="18" charset="0"/>
                <a:ea typeface="Tahoma" panose="020B0604030504040204" pitchFamily="34" charset="0"/>
                <a:cs typeface="Tahoma" panose="020B0604030504040204" pitchFamily="34" charset="0"/>
              </a:rPr>
              <a:t>WIC-approved foods – WIC Vendor Transaction Guides should be reviewed and placed at each cash register for easy access.</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r>
              <a:rPr lang="en-US" dirty="0">
                <a:latin typeface="Constantia" panose="02030602050306030303" pitchFamily="18" charset="0"/>
                <a:ea typeface="Tahoma" panose="020B0604030504040204" pitchFamily="34" charset="0"/>
                <a:cs typeface="Tahoma" panose="020B0604030504040204" pitchFamily="34" charset="0"/>
              </a:rPr>
              <a:t>Allowing the same courtesies to WIC customers as non-WIC customers</a:t>
            </a:r>
          </a:p>
          <a:p>
            <a:pPr algn="just"/>
            <a:r>
              <a:rPr lang="en-US" dirty="0">
                <a:latin typeface="Constantia" panose="02030602050306030303" pitchFamily="18" charset="0"/>
                <a:ea typeface="Tahoma" panose="020B0604030504040204" pitchFamily="34" charset="0"/>
                <a:cs typeface="Tahoma" panose="020B0604030504040204" pitchFamily="34" charset="0"/>
              </a:rPr>
              <a:t>Completing eWIC transactions</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fld id="{327D4439-2406-442D-8C52-7E5898E524B3}" type="slidenum">
              <a:rPr lang="en-US" smtClean="0"/>
              <a:t>125</a:t>
            </a:fld>
            <a:endParaRPr lang="en-US" dirty="0"/>
          </a:p>
        </p:txBody>
      </p:sp>
    </p:spTree>
    <p:extLst>
      <p:ext uri="{BB962C8B-B14F-4D97-AF65-F5344CB8AC3E}">
        <p14:creationId xmlns:p14="http://schemas.microsoft.com/office/powerpoint/2010/main" val="181074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8494284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668" y="4343401"/>
            <a:ext cx="5982403" cy="4031759"/>
          </a:xfrm>
        </p:spPr>
        <p:txBody>
          <a:bodyPr/>
          <a:lstStyle/>
          <a:p>
            <a:r>
              <a:rPr lang="en-US" sz="1500"/>
              <a:t>We will now review the required forms necessary for this renewal year.</a:t>
            </a:r>
            <a:endParaRPr lang="en-US" sz="1500" dirty="0"/>
          </a:p>
        </p:txBody>
      </p:sp>
      <p:sp>
        <p:nvSpPr>
          <p:cNvPr id="4" name="Slide Number Placeholder 3"/>
          <p:cNvSpPr>
            <a:spLocks noGrp="1"/>
          </p:cNvSpPr>
          <p:nvPr>
            <p:ph type="sldNum" sz="quarter" idx="5"/>
          </p:nvPr>
        </p:nvSpPr>
        <p:spPr/>
        <p:txBody>
          <a:bodyPr/>
          <a:lstStyle/>
          <a:p>
            <a:fld id="{B045B7DE-1198-4F2F-B574-CA8CAE341642}" type="slidenum">
              <a:rPr lang="en-US" smtClean="0"/>
              <a:t>127</a:t>
            </a:fld>
            <a:endParaRPr lang="en-US" dirty="0"/>
          </a:p>
        </p:txBody>
      </p:sp>
    </p:spTree>
    <p:extLst>
      <p:ext uri="{BB962C8B-B14F-4D97-AF65-F5344CB8AC3E}">
        <p14:creationId xmlns:p14="http://schemas.microsoft.com/office/powerpoint/2010/main" val="17054118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359971" y="4343401"/>
            <a:ext cx="6595261" cy="2907873"/>
          </a:xfrm>
          <a:prstGeom prst="rect">
            <a:avLst/>
          </a:prstGeom>
        </p:spPr>
        <p:txBody>
          <a:bodyPr/>
          <a:lstStyle/>
          <a:p>
            <a:pPr algn="l" fontAlgn="auto">
              <a:lnSpc>
                <a:spcPct val="100000"/>
              </a:lnSpc>
              <a:buFont typeface="Arial" panose="020B0604020202020204" pitchFamily="34" charset="0"/>
              <a:buNone/>
            </a:pPr>
            <a:r>
              <a:rPr lang="en-US" dirty="0">
                <a:solidFill>
                  <a:srgbClr val="313537"/>
                </a:solidFill>
              </a:rPr>
              <a:t>To comply with renewal requirements, these documents must be completed</a:t>
            </a:r>
          </a:p>
          <a:p>
            <a:pPr algn="l" fontAlgn="auto">
              <a:buFont typeface="Arial" panose="020B0604020202020204" pitchFamily="34" charset="0"/>
              <a:buChar char="•"/>
            </a:pPr>
            <a:r>
              <a:rPr lang="en-US" b="1" dirty="0">
                <a:solidFill>
                  <a:srgbClr val="313537"/>
                </a:solidFill>
              </a:rPr>
              <a:t>Corporate Contract Vendors</a:t>
            </a:r>
            <a:endParaRPr lang="en-US" dirty="0">
              <a:solidFill>
                <a:srgbClr val="313537"/>
              </a:solidFill>
            </a:endParaRPr>
          </a:p>
          <a:p>
            <a:pPr marL="742950" lvl="1" indent="-285750">
              <a:buFont typeface="Arial" panose="020B0604020202020204" pitchFamily="34" charset="0"/>
              <a:buChar char="•"/>
            </a:pPr>
            <a:r>
              <a:rPr lang="en-US" dirty="0">
                <a:solidFill>
                  <a:srgbClr val="313537"/>
                </a:solidFill>
              </a:rPr>
              <a:t>The corporate office will:</a:t>
            </a:r>
          </a:p>
          <a:p>
            <a:pPr marL="1143000" lvl="2" indent="-228600">
              <a:buFont typeface="Arial" panose="020B0604020202020204" pitchFamily="34" charset="0"/>
              <a:buChar char="•"/>
            </a:pPr>
            <a:r>
              <a:rPr lang="en-US" dirty="0">
                <a:solidFill>
                  <a:srgbClr val="313537"/>
                </a:solidFill>
              </a:rPr>
              <a:t>Update the vendor record using the Vendor Portal</a:t>
            </a:r>
          </a:p>
          <a:p>
            <a:pPr marL="742950" lvl="1" indent="-285750">
              <a:lnSpc>
                <a:spcPct val="100000"/>
              </a:lnSpc>
              <a:buFont typeface="Arial" panose="020B0604020202020204" pitchFamily="34" charset="0"/>
              <a:buChar char="•"/>
            </a:pPr>
            <a:r>
              <a:rPr lang="en-US" i="1" u="sng" dirty="0">
                <a:solidFill>
                  <a:srgbClr val="313537"/>
                </a:solidFill>
              </a:rPr>
              <a:t>Individual corporate contract store </a:t>
            </a:r>
            <a:r>
              <a:rPr lang="en-US" dirty="0">
                <a:solidFill>
                  <a:srgbClr val="313537"/>
                </a:solidFill>
              </a:rPr>
              <a:t>managers must complete annual training and submit the </a:t>
            </a:r>
            <a:r>
              <a:rPr lang="en-US" b="1" dirty="0">
                <a:solidFill>
                  <a:srgbClr val="00B0F0"/>
                </a:solidFill>
              </a:rPr>
              <a:t>Verification of Attendance</a:t>
            </a:r>
          </a:p>
          <a:p>
            <a:pPr algn="l" fontAlgn="auto">
              <a:buFont typeface="Arial" panose="020B0604020202020204" pitchFamily="34" charset="0"/>
              <a:buChar char="•"/>
            </a:pPr>
            <a:r>
              <a:rPr lang="en-US" b="1" dirty="0">
                <a:solidFill>
                  <a:srgbClr val="313537"/>
                </a:solidFill>
              </a:rPr>
              <a:t>Non-corporate contract vendors</a:t>
            </a:r>
            <a:endParaRPr lang="en-US" dirty="0">
              <a:solidFill>
                <a:srgbClr val="313537"/>
              </a:solidFill>
            </a:endParaRPr>
          </a:p>
          <a:p>
            <a:pPr marL="742950" lvl="1" indent="-285750">
              <a:buFont typeface="Arial" panose="020B0604020202020204" pitchFamily="34" charset="0"/>
              <a:buChar char="•"/>
            </a:pPr>
            <a:r>
              <a:rPr lang="en-US" dirty="0">
                <a:solidFill>
                  <a:srgbClr val="313537"/>
                </a:solidFill>
              </a:rPr>
              <a:t>Pre-populated NC WIC Information Update</a:t>
            </a:r>
          </a:p>
          <a:p>
            <a:pPr marL="742950" lvl="1" indent="-285750">
              <a:buFont typeface="Arial" panose="020B0604020202020204" pitchFamily="34" charset="0"/>
              <a:buChar char="•"/>
            </a:pPr>
            <a:r>
              <a:rPr lang="en-US" dirty="0" err="1">
                <a:solidFill>
                  <a:srgbClr val="313537"/>
                </a:solidFill>
              </a:rPr>
              <a:t>eWIC</a:t>
            </a:r>
            <a:r>
              <a:rPr lang="en-US" dirty="0">
                <a:solidFill>
                  <a:srgbClr val="313537"/>
                </a:solidFill>
              </a:rPr>
              <a:t> Update for Non-Corporate Vendors</a:t>
            </a:r>
          </a:p>
          <a:p>
            <a:pPr marL="742950" lvl="1" indent="-285750">
              <a:buFont typeface="Arial" panose="020B0604020202020204" pitchFamily="34" charset="0"/>
              <a:buChar char="•"/>
            </a:pPr>
            <a:r>
              <a:rPr lang="en-US" dirty="0">
                <a:solidFill>
                  <a:srgbClr val="313537"/>
                </a:solidFill>
              </a:rPr>
              <a:t>Verification of Attendance</a:t>
            </a: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D4439-2406-442D-8C52-7E5898E524B3}"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84861817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359971" y="4343401"/>
            <a:ext cx="6595261" cy="2907873"/>
          </a:xfrm>
          <a:prstGeom prst="rect">
            <a:avLst/>
          </a:prstGeom>
        </p:spPr>
        <p:txBody>
          <a:bodyPr/>
          <a:lstStyle/>
          <a:p>
            <a:r>
              <a:rPr lang="en-US" dirty="0"/>
              <a:t>The first form to be completed is the NC WIC Information Update. </a:t>
            </a:r>
          </a:p>
          <a:p>
            <a:endParaRPr lang="en-US" dirty="0"/>
          </a:p>
          <a:p>
            <a:r>
              <a:rPr lang="en-US" dirty="0"/>
              <a:t>If your store is a non-corporate contract vendor, then you have received a pre-populated NC WIC Information Update form. </a:t>
            </a:r>
          </a:p>
          <a:p>
            <a:endParaRPr lang="en-US" dirty="0"/>
          </a:p>
          <a:p>
            <a:r>
              <a:rPr lang="en-US" dirty="0"/>
              <a:t>Please review for accuracy and completeness, make corrections or update information where necessary.</a:t>
            </a: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D4439-2406-442D-8C52-7E5898E524B3}"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221542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63297" y="9088130"/>
            <a:ext cx="3451903" cy="513071"/>
          </a:xfrm>
          <a:noFill/>
        </p:spPr>
        <p:txBody>
          <a:bodyPr/>
          <a:lstStyle/>
          <a:p>
            <a:fld id="{16C1A4DE-C652-4A93-AE53-61424D2A6C6E}" type="slidenum">
              <a:rPr lang="en-US" smtClean="0"/>
              <a:pPr/>
              <a:t>13</a:t>
            </a:fld>
            <a:endParaRPr lang="en-US" dirty="0"/>
          </a:p>
        </p:txBody>
      </p:sp>
      <p:sp>
        <p:nvSpPr>
          <p:cNvPr id="120835" name="Rectangle 2"/>
          <p:cNvSpPr>
            <a:spLocks noGrp="1" noRot="1" noChangeAspect="1" noChangeArrowheads="1" noTextEdit="1"/>
          </p:cNvSpPr>
          <p:nvPr>
            <p:ph type="sldImg"/>
          </p:nvPr>
        </p:nvSpPr>
        <p:spPr>
          <a:xfrm>
            <a:off x="387350" y="533400"/>
            <a:ext cx="6551613" cy="3684588"/>
          </a:xfrm>
          <a:ln/>
        </p:spPr>
      </p:sp>
      <p:sp>
        <p:nvSpPr>
          <p:cNvPr id="120836" name="Rectangle 3"/>
          <p:cNvSpPr>
            <a:spLocks noGrp="1" noChangeArrowheads="1"/>
          </p:cNvSpPr>
          <p:nvPr>
            <p:ph type="body" idx="1"/>
          </p:nvPr>
        </p:nvSpPr>
        <p:spPr>
          <a:noFill/>
          <a:ln/>
        </p:spPr>
        <p:txBody>
          <a:bodyPr/>
          <a:lstStyle/>
          <a:p>
            <a:pPr algn="just" eaLnBrk="1" hangingPunct="1">
              <a:spcBef>
                <a:spcPct val="50000"/>
              </a:spcBef>
            </a:pPr>
            <a:r>
              <a:rPr lang="en-US" sz="1500" dirty="0">
                <a:latin typeface="+mn-lt"/>
              </a:rPr>
              <a:t>Charges for WIC transactions must be less than or equal to charges to regular customers. Vendors cannot set their prices at the NTE and charge other customers less, that is called overcharging, which is a federal violation that we will explore later during the presentation.</a:t>
            </a:r>
          </a:p>
          <a:p>
            <a:pPr algn="just" eaLnBrk="1" hangingPunct="1">
              <a:spcBef>
                <a:spcPct val="50000"/>
              </a:spcBef>
            </a:pPr>
            <a:endParaRPr lang="en-US" sz="1500" dirty="0">
              <a:latin typeface="+mn-lt"/>
            </a:endParaRPr>
          </a:p>
          <a:p>
            <a:pPr algn="just" eaLnBrk="1" hangingPunct="1">
              <a:spcBef>
                <a:spcPct val="50000"/>
              </a:spcBef>
            </a:pPr>
            <a:endParaRPr lang="en-US" sz="1500" dirty="0">
              <a:latin typeface="+mn-lt"/>
            </a:endParaRPr>
          </a:p>
          <a:p>
            <a:pPr eaLnBrk="1" hangingPunct="1"/>
            <a:endParaRPr lang="en-US" sz="1600" dirty="0"/>
          </a:p>
        </p:txBody>
      </p:sp>
      <p:sp>
        <p:nvSpPr>
          <p:cNvPr id="2" name="Date Placeholder 1"/>
          <p:cNvSpPr>
            <a:spLocks noGrp="1"/>
          </p:cNvSpPr>
          <p:nvPr>
            <p:ph type="dt" idx="10"/>
          </p:nvPr>
        </p:nvSpPr>
        <p:spPr/>
        <p:txBody>
          <a:bodyPr lIns="94851" tIns="47425" rIns="94851" bIns="47425"/>
          <a:lstStyle/>
          <a:p>
            <a:endParaRPr lang="en-US" dirty="0">
              <a:solidFill>
                <a:schemeClr val="bg1"/>
              </a:solidFill>
            </a:endParaRPr>
          </a:p>
        </p:txBody>
      </p:sp>
    </p:spTree>
    <p:extLst>
      <p:ext uri="{BB962C8B-B14F-4D97-AF65-F5344CB8AC3E}">
        <p14:creationId xmlns:p14="http://schemas.microsoft.com/office/powerpoint/2010/main" val="33756086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359971" y="4343401"/>
            <a:ext cx="6595261" cy="2907873"/>
          </a:xfrm>
          <a:prstGeom prst="rect">
            <a:avLst/>
          </a:prstGeom>
        </p:spPr>
        <p:txBody>
          <a:bodyPr/>
          <a:lstStyle/>
          <a:p>
            <a:r>
              <a:rPr lang="en-US" dirty="0"/>
              <a:t>As a reminder, please note that at the bottom of the form, the Business Integrity question must be read and answered.</a:t>
            </a:r>
          </a:p>
          <a:p>
            <a:r>
              <a:rPr lang="en-US" dirty="0"/>
              <a:t>The form must </a:t>
            </a:r>
            <a:r>
              <a:rPr lang="en-US" b="1" i="0" dirty="0"/>
              <a:t>only</a:t>
            </a:r>
            <a:r>
              <a:rPr lang="en-US" dirty="0"/>
              <a:t> be signed and dated by the owner or officer </a:t>
            </a:r>
            <a:r>
              <a:rPr lang="en-US" b="1" dirty="0"/>
              <a:t>(No Managers)</a:t>
            </a:r>
          </a:p>
          <a:p>
            <a:endParaRPr lang="en-US" dirty="0"/>
          </a:p>
          <a:p>
            <a:r>
              <a:rPr lang="en-US" dirty="0"/>
              <a:t>Also note that the owner/officer signing should be listed as an owner/officer in section II.</a:t>
            </a:r>
          </a:p>
          <a:p>
            <a:endParaRPr lang="en-US" dirty="0"/>
          </a:p>
          <a:p>
            <a:r>
              <a:rPr lang="en-US" dirty="0"/>
              <a:t>If your store has multiple owners and or officers, </a:t>
            </a:r>
            <a:r>
              <a:rPr lang="en-US" b="1" u="sng" dirty="0"/>
              <a:t>remember a list must </a:t>
            </a:r>
            <a:r>
              <a:rPr lang="en-US" dirty="0"/>
              <a:t>be included if they are not listed already on the form. The list should contain at a minimum, the President, Vice President, Secretary and Treasurer.</a:t>
            </a: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D4439-2406-442D-8C52-7E5898E524B3}"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1748895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7786" y="4343401"/>
            <a:ext cx="5879214" cy="4495799"/>
          </a:xfrm>
        </p:spPr>
        <p:txBody>
          <a:bodyPr/>
          <a:lstStyle/>
          <a:p>
            <a:r>
              <a:rPr lang="en-US" dirty="0"/>
              <a:t>Two new questions have been added to the Information Update form. </a:t>
            </a:r>
          </a:p>
          <a:p>
            <a:endParaRPr lang="en-US" dirty="0"/>
          </a:p>
          <a:p>
            <a:r>
              <a:rPr lang="en-US" dirty="0"/>
              <a:t>Federal Regulations now require State WIC programs to collect and report information on the number of other stores owned by a vendor's current ownership. </a:t>
            </a:r>
          </a:p>
          <a:p>
            <a:endParaRPr lang="en-US" dirty="0"/>
          </a:p>
          <a:p>
            <a:r>
              <a:rPr lang="en-US" dirty="0"/>
              <a:t>Vendors must also list the number of other stores owned that are also WIC authorized.</a:t>
            </a:r>
          </a:p>
          <a:p>
            <a:endParaRPr lang="en-US" dirty="0"/>
          </a:p>
          <a:p>
            <a:r>
              <a:rPr lang="en-US" dirty="0"/>
              <a:t>These questions cannot be left blank</a:t>
            </a:r>
          </a:p>
          <a:p>
            <a:endParaRPr lang="en-US" dirty="0"/>
          </a:p>
          <a:p>
            <a:r>
              <a:rPr lang="en-US" dirty="0"/>
              <a:t>Example:</a:t>
            </a:r>
          </a:p>
          <a:p>
            <a:pPr marL="285750" indent="-285750">
              <a:buFont typeface="Arial" panose="020B0604020202020204" pitchFamily="34" charset="0"/>
              <a:buChar char="•"/>
            </a:pPr>
            <a:r>
              <a:rPr lang="en-US" dirty="0"/>
              <a:t>Total number of Stores owned by this ownership would be at least 1 but could be numerous others owned. Document the number owned by ANY of the owners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ANY of the owners own another store that is a WIC authorized store provide that number – not including this one store. </a:t>
            </a:r>
          </a:p>
          <a:p>
            <a:pPr marL="895243" lvl="1" indent="-285750">
              <a:buFont typeface="Arial" panose="020B0604020202020204" pitchFamily="34" charset="0"/>
              <a:buChar char="•"/>
            </a:pPr>
            <a:r>
              <a:rPr lang="en-US" dirty="0"/>
              <a:t>If no other WIC authorized stores owned populate with “0”</a:t>
            </a:r>
          </a:p>
        </p:txBody>
      </p:sp>
      <p:sp>
        <p:nvSpPr>
          <p:cNvPr id="4" name="Slide Number Placeholder 3"/>
          <p:cNvSpPr>
            <a:spLocks noGrp="1"/>
          </p:cNvSpPr>
          <p:nvPr>
            <p:ph type="sldNum" sz="quarter" idx="5"/>
          </p:nvPr>
        </p:nvSpPr>
        <p:spPr/>
        <p:txBody>
          <a:bodyPr/>
          <a:lstStyle/>
          <a:p>
            <a:fld id="{1D142F51-8B2E-4BFF-8E0F-E8BEB853D015}" type="slidenum">
              <a:rPr lang="en-US" smtClean="0"/>
              <a:pPr/>
              <a:t>131</a:t>
            </a:fld>
            <a:endParaRPr lang="en-US" dirty="0"/>
          </a:p>
        </p:txBody>
      </p:sp>
    </p:spTree>
    <p:extLst>
      <p:ext uri="{BB962C8B-B14F-4D97-AF65-F5344CB8AC3E}">
        <p14:creationId xmlns:p14="http://schemas.microsoft.com/office/powerpoint/2010/main" val="4124098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685800"/>
            <a:ext cx="6248400" cy="3516313"/>
          </a:xfrm>
        </p:spPr>
      </p:sp>
      <p:sp>
        <p:nvSpPr>
          <p:cNvPr id="3" name="Notes Placeholder 2"/>
          <p:cNvSpPr>
            <a:spLocks noGrp="1"/>
          </p:cNvSpPr>
          <p:nvPr>
            <p:ph type="body" idx="1"/>
          </p:nvPr>
        </p:nvSpPr>
        <p:spPr>
          <a:xfrm>
            <a:off x="458788" y="4560570"/>
            <a:ext cx="6397624" cy="4888230"/>
          </a:xfrm>
        </p:spPr>
        <p:txBody>
          <a:bodyPr/>
          <a:lstStyle/>
          <a:p>
            <a:r>
              <a:rPr lang="en-US" dirty="0"/>
              <a:t>An eWIC Update form regarding eWIC point of sale information, must be completed by all non-corporate contract vendors each year.</a:t>
            </a:r>
          </a:p>
          <a:p>
            <a:endParaRPr lang="en-US" dirty="0"/>
          </a:p>
          <a:p>
            <a:r>
              <a:rPr lang="en-US" dirty="0"/>
              <a:t>This form will help keep our files current on the type of POS system vendors have. It will also inform us of any changes such as intention to upgrade to an integrated system, if they are currently using a stand beside device. </a:t>
            </a:r>
          </a:p>
          <a:p>
            <a:endParaRPr lang="en-US" dirty="0"/>
          </a:p>
          <a:p>
            <a:r>
              <a:rPr lang="en-US" dirty="0"/>
              <a:t>The information needed regarding the vendor’s cash register systems is:</a:t>
            </a:r>
          </a:p>
          <a:p>
            <a:pPr marL="285582" indent="-285582">
              <a:buFont typeface="Arial" panose="020B0604020202020204" pitchFamily="34" charset="0"/>
              <a:buChar char="•"/>
            </a:pPr>
            <a:r>
              <a:rPr lang="en-US" dirty="0"/>
              <a:t>Do they have a stand beside device or integrated system</a:t>
            </a:r>
          </a:p>
          <a:p>
            <a:endParaRPr lang="en-US" dirty="0"/>
          </a:p>
          <a:p>
            <a:pPr marL="285582" indent="-285582">
              <a:buFont typeface="Arial" panose="020B0604020202020204" pitchFamily="34" charset="0"/>
              <a:buChar char="•"/>
            </a:pPr>
            <a:r>
              <a:rPr lang="en-US" dirty="0"/>
              <a:t>If their system is integrated, they should provide:</a:t>
            </a:r>
          </a:p>
          <a:p>
            <a:pPr marL="894718" lvl="1" indent="-285582">
              <a:buFont typeface="Arial" panose="020B0604020202020204" pitchFamily="34" charset="0"/>
              <a:buChar char="•"/>
            </a:pPr>
            <a:r>
              <a:rPr lang="en-US" dirty="0"/>
              <a:t>Point of Sale Provider, and</a:t>
            </a:r>
          </a:p>
          <a:p>
            <a:pPr marL="894718" lvl="1" indent="-285582">
              <a:buFont typeface="Arial" panose="020B0604020202020204" pitchFamily="34" charset="0"/>
              <a:buChar char="•"/>
            </a:pPr>
            <a:r>
              <a:rPr lang="en-US" dirty="0"/>
              <a:t>Third-Party Processor</a:t>
            </a:r>
          </a:p>
          <a:p>
            <a:pPr marL="894718" lvl="1" indent="-285582">
              <a:buFont typeface="Arial" panose="020B0604020202020204" pitchFamily="34" charset="0"/>
              <a:buChar char="•"/>
            </a:pPr>
            <a:r>
              <a:rPr lang="en-US" dirty="0"/>
              <a:t>Any plans for upgrading the current system and the time frame for the upgrade</a:t>
            </a:r>
          </a:p>
          <a:p>
            <a:pPr lvl="1"/>
            <a:endParaRPr lang="en-US" dirty="0"/>
          </a:p>
          <a:p>
            <a:pPr marL="296408" indent="-296408">
              <a:buFont typeface="Arial" panose="020B0604020202020204" pitchFamily="34" charset="0"/>
              <a:buChar char="•"/>
            </a:pPr>
            <a:r>
              <a:rPr lang="en-US" dirty="0"/>
              <a:t>If they have a stand beside device, are there any plans for upgrading to an integrated system and the time-frame for the upgrade, if applicable.</a:t>
            </a:r>
          </a:p>
          <a:p>
            <a:endParaRPr lang="en-US" dirty="0"/>
          </a:p>
        </p:txBody>
      </p:sp>
      <p:sp>
        <p:nvSpPr>
          <p:cNvPr id="5" name="Slide Number Placeholder 4"/>
          <p:cNvSpPr>
            <a:spLocks noGrp="1"/>
          </p:cNvSpPr>
          <p:nvPr>
            <p:ph type="sldNum" sz="quarter" idx="5"/>
          </p:nvPr>
        </p:nvSpPr>
        <p:spPr/>
        <p:txBody>
          <a:bodyPr/>
          <a:lstStyle/>
          <a:p>
            <a:fld id="{B045B7DE-1198-4F2F-B574-CA8CAE341642}" type="slidenum">
              <a:rPr lang="en-US" smtClean="0"/>
              <a:t>132</a:t>
            </a:fld>
            <a:endParaRPr lang="en-US" dirty="0"/>
          </a:p>
        </p:txBody>
      </p:sp>
    </p:spTree>
    <p:extLst>
      <p:ext uri="{BB962C8B-B14F-4D97-AF65-F5344CB8AC3E}">
        <p14:creationId xmlns:p14="http://schemas.microsoft.com/office/powerpoint/2010/main" val="190158413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603250"/>
            <a:ext cx="6213475" cy="3495675"/>
          </a:xfrm>
        </p:spPr>
      </p:sp>
      <p:sp>
        <p:nvSpPr>
          <p:cNvPr id="3" name="Notes Placeholder 2"/>
          <p:cNvSpPr>
            <a:spLocks noGrp="1"/>
          </p:cNvSpPr>
          <p:nvPr>
            <p:ph type="body" idx="1"/>
          </p:nvPr>
        </p:nvSpPr>
        <p:spPr>
          <a:xfrm>
            <a:off x="458789" y="4267201"/>
            <a:ext cx="6397625" cy="5092304"/>
          </a:xfrm>
        </p:spPr>
        <p:txBody>
          <a:bodyPr/>
          <a:lstStyle/>
          <a:p>
            <a:r>
              <a:rPr lang="en-US" dirty="0"/>
              <a:t>The reason for this form is:</a:t>
            </a:r>
          </a:p>
          <a:p>
            <a:r>
              <a:rPr lang="en-US" dirty="0"/>
              <a:t>Per the Terms of Vendor Agreement Section I, a vendor must:</a:t>
            </a:r>
          </a:p>
          <a:p>
            <a:pPr defTabSz="456862">
              <a:spcBef>
                <a:spcPts val="1000"/>
              </a:spcBef>
              <a:buClr>
                <a:srgbClr val="A53010"/>
              </a:buClr>
              <a:defRPr/>
            </a:pPr>
            <a:r>
              <a:rPr lang="en-US" dirty="0">
                <a:solidFill>
                  <a:prstClr val="black">
                    <a:lumMod val="75000"/>
                    <a:lumOff val="25000"/>
                  </a:prstClr>
                </a:solidFill>
              </a:rPr>
              <a:t>18.	Comply with the following Electronic Benefit Transfer (EBT) provisions:</a:t>
            </a:r>
          </a:p>
          <a:p>
            <a:pPr defTabSz="456862">
              <a:spcBef>
                <a:spcPts val="1000"/>
              </a:spcBef>
              <a:buClr>
                <a:srgbClr val="A53010"/>
              </a:buClr>
              <a:defRPr/>
            </a:pPr>
            <a:r>
              <a:rPr lang="en-US" dirty="0">
                <a:solidFill>
                  <a:prstClr val="black">
                    <a:lumMod val="75000"/>
                    <a:lumOff val="25000"/>
                  </a:prstClr>
                </a:solidFill>
              </a:rPr>
              <a:t>	e.	Request the North Carolina EBT Processor re-certify its in-store system if the vendor alters or revises the system in any manner that impacts the EBT redemption or claims processing system after initial certification is 	completed. </a:t>
            </a:r>
          </a:p>
          <a:p>
            <a:pPr defTabSz="456862">
              <a:spcBef>
                <a:spcPts val="1000"/>
              </a:spcBef>
              <a:buClr>
                <a:srgbClr val="A53010"/>
              </a:buClr>
              <a:defRPr/>
            </a:pPr>
            <a:r>
              <a:rPr lang="en-US" dirty="0">
                <a:solidFill>
                  <a:prstClr val="black">
                    <a:lumMod val="75000"/>
                    <a:lumOff val="25000"/>
                  </a:prstClr>
                </a:solidFill>
              </a:rPr>
              <a:t>The following applies:</a:t>
            </a:r>
          </a:p>
          <a:p>
            <a:pPr defTabSz="456862">
              <a:spcBef>
                <a:spcPts val="1000"/>
              </a:spcBef>
              <a:buClr>
                <a:srgbClr val="A53010"/>
              </a:buClr>
              <a:defRPr/>
            </a:pPr>
            <a:r>
              <a:rPr lang="en-US" dirty="0">
                <a:solidFill>
                  <a:prstClr val="black">
                    <a:lumMod val="75000"/>
                    <a:lumOff val="25000"/>
                  </a:prstClr>
                </a:solidFill>
              </a:rPr>
              <a:t>(1)	If the EBT system is reconfigured or modified by the vendor and/or other parties in such a way that the WIC in-store system no longer exhibits the required system accuracy, integrity, or performance required and under which requirements the WIC in-store system was certified, the State will not accept a redemption;</a:t>
            </a:r>
          </a:p>
          <a:p>
            <a:pPr marL="342799" indent="-342799" defTabSz="456862">
              <a:spcBef>
                <a:spcPts val="1000"/>
              </a:spcBef>
              <a:buClr>
                <a:srgbClr val="A53010"/>
              </a:buClr>
              <a:buAutoNum type="arabicParenBoth" startAt="2"/>
              <a:defRPr/>
            </a:pPr>
            <a:r>
              <a:rPr lang="en-US" dirty="0">
                <a:solidFill>
                  <a:prstClr val="black">
                    <a:lumMod val="75000"/>
                    <a:lumOff val="25000"/>
                  </a:prstClr>
                </a:solidFill>
              </a:rPr>
              <a:t>The vendor is liable for the costs of all recertification events needed to return the EBT system for all outlets covered by this agreement to full compliance with the State Agency’s system requirements.  Failure to seek recertification when the vendor’s system is altered/revised shall subject the vendor to the financial liabilities for all transactions processed.</a:t>
            </a:r>
          </a:p>
          <a:p>
            <a:endParaRPr lang="en-US" dirty="0"/>
          </a:p>
        </p:txBody>
      </p:sp>
      <p:sp>
        <p:nvSpPr>
          <p:cNvPr id="5" name="Slide Number Placeholder 4"/>
          <p:cNvSpPr>
            <a:spLocks noGrp="1"/>
          </p:cNvSpPr>
          <p:nvPr>
            <p:ph type="sldNum" sz="quarter" idx="5"/>
          </p:nvPr>
        </p:nvSpPr>
        <p:spPr/>
        <p:txBody>
          <a:bodyPr/>
          <a:lstStyle/>
          <a:p>
            <a:fld id="{B045B7DE-1198-4F2F-B574-CA8CAE341642}" type="slidenum">
              <a:rPr lang="en-US" smtClean="0"/>
              <a:t>133</a:t>
            </a:fld>
            <a:endParaRPr lang="en-US" dirty="0"/>
          </a:p>
        </p:txBody>
      </p:sp>
    </p:spTree>
    <p:extLst>
      <p:ext uri="{BB962C8B-B14F-4D97-AF65-F5344CB8AC3E}">
        <p14:creationId xmlns:p14="http://schemas.microsoft.com/office/powerpoint/2010/main" val="91026567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603250"/>
            <a:ext cx="6213475" cy="3495675"/>
          </a:xfrm>
        </p:spPr>
      </p:sp>
      <p:sp>
        <p:nvSpPr>
          <p:cNvPr id="3" name="Notes Placeholder 2"/>
          <p:cNvSpPr>
            <a:spLocks noGrp="1"/>
          </p:cNvSpPr>
          <p:nvPr>
            <p:ph type="body" idx="1"/>
          </p:nvPr>
        </p:nvSpPr>
        <p:spPr>
          <a:xfrm>
            <a:off x="642939" y="4267201"/>
            <a:ext cx="5986461" cy="5092304"/>
          </a:xfrm>
        </p:spPr>
        <p:txBody>
          <a:bodyPr/>
          <a:lstStyle/>
          <a:p>
            <a:r>
              <a:rPr lang="en-US" dirty="0"/>
              <a:t>Vendors must check off ALL items they receive in their training packets </a:t>
            </a:r>
          </a:p>
          <a:p>
            <a:endParaRPr lang="en-US" dirty="0"/>
          </a:p>
          <a:p>
            <a:r>
              <a:rPr lang="en-US" dirty="0"/>
              <a:t>Vendor number must be documented on the form</a:t>
            </a:r>
          </a:p>
          <a:p>
            <a:endParaRPr lang="en-US" dirty="0"/>
          </a:p>
          <a:p>
            <a:r>
              <a:rPr lang="en-US" dirty="0"/>
              <a:t>Signature of the vendor owner/ representative reviewing training ensures the receipt of forms, manual and training materials</a:t>
            </a:r>
          </a:p>
          <a:p>
            <a:endParaRPr lang="en-US" dirty="0"/>
          </a:p>
        </p:txBody>
      </p:sp>
      <p:sp>
        <p:nvSpPr>
          <p:cNvPr id="5" name="Slide Number Placeholder 4"/>
          <p:cNvSpPr>
            <a:spLocks noGrp="1"/>
          </p:cNvSpPr>
          <p:nvPr>
            <p:ph type="sldNum" sz="quarter" idx="5"/>
          </p:nvPr>
        </p:nvSpPr>
        <p:spPr/>
        <p:txBody>
          <a:bodyPr/>
          <a:lstStyle/>
          <a:p>
            <a:fld id="{B045B7DE-1198-4F2F-B574-CA8CAE341642}" type="slidenum">
              <a:rPr lang="en-US" smtClean="0"/>
              <a:t>134</a:t>
            </a:fld>
            <a:endParaRPr lang="en-US" dirty="0"/>
          </a:p>
        </p:txBody>
      </p:sp>
    </p:spTree>
    <p:extLst>
      <p:ext uri="{BB962C8B-B14F-4D97-AF65-F5344CB8AC3E}">
        <p14:creationId xmlns:p14="http://schemas.microsoft.com/office/powerpoint/2010/main" val="167120535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359971" y="4343401"/>
            <a:ext cx="6595261" cy="4737723"/>
          </a:xfrm>
          <a:prstGeom prst="rect">
            <a:avLst/>
          </a:prstGeom>
        </p:spPr>
        <p:txBody>
          <a:bodyPr/>
          <a:lstStyle/>
          <a:p>
            <a:pPr algn="just" defTabSz="1264455">
              <a:defRPr/>
            </a:pPr>
            <a:r>
              <a:rPr lang="en-US" dirty="0">
                <a:latin typeface="+mj-lt"/>
                <a:ea typeface="Tahoma" panose="020B0604030504040204" pitchFamily="34" charset="0"/>
                <a:cs typeface="Tahoma" panose="020B0604030504040204" pitchFamily="34" charset="0"/>
              </a:rPr>
              <a:t>Here are a few reminders: </a:t>
            </a: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endParaRPr lang="en-US" dirty="0">
              <a:latin typeface="+mj-lt"/>
              <a:ea typeface="Tahoma" panose="020B0604030504040204" pitchFamily="34" charset="0"/>
              <a:cs typeface="Tahoma" panose="020B0604030504040204" pitchFamily="34" charset="0"/>
            </a:endParaRPr>
          </a:p>
          <a:p>
            <a:r>
              <a:rPr lang="en-US" dirty="0">
                <a:solidFill>
                  <a:srgbClr val="313537"/>
                </a:solidFill>
                <a:latin typeface="+mj-lt"/>
              </a:rPr>
              <a:t>All required forms must be completed, dated and </a:t>
            </a:r>
            <a:r>
              <a:rPr lang="en-US" b="1" dirty="0">
                <a:solidFill>
                  <a:srgbClr val="2580CC"/>
                </a:solidFill>
                <a:latin typeface="+mj-lt"/>
              </a:rPr>
              <a:t>returned</a:t>
            </a:r>
            <a:r>
              <a:rPr lang="en-US" dirty="0">
                <a:solidFill>
                  <a:srgbClr val="313537"/>
                </a:solidFill>
                <a:latin typeface="+mj-lt"/>
              </a:rPr>
              <a:t> to the Vendor Coordinator at your Local WIC Agency, by the date the Vendor Coordinator has provided</a:t>
            </a:r>
          </a:p>
          <a:p>
            <a:endParaRPr lang="en-US" dirty="0">
              <a:solidFill>
                <a:srgbClr val="313537"/>
              </a:solidFill>
              <a:latin typeface="+mj-lt"/>
            </a:endParaRPr>
          </a:p>
          <a:p>
            <a:pPr eaLnBrk="1" hangingPunct="1"/>
            <a:r>
              <a:rPr lang="en-US" dirty="0">
                <a:solidFill>
                  <a:schemeClr val="tx1"/>
                </a:solidFill>
                <a:latin typeface="+mj-lt"/>
                <a:ea typeface="Tahoma" pitchFamily="34" charset="0"/>
                <a:cs typeface="Tahoma" pitchFamily="34" charset="0"/>
              </a:rPr>
              <a:t>Be complete and accurate</a:t>
            </a:r>
          </a:p>
          <a:p>
            <a:pPr eaLnBrk="1" hangingPunct="1"/>
            <a:endParaRPr lang="en-US" dirty="0">
              <a:solidFill>
                <a:schemeClr val="tx1"/>
              </a:solidFill>
              <a:latin typeface="+mj-lt"/>
              <a:ea typeface="Tahoma" pitchFamily="34" charset="0"/>
              <a:cs typeface="Tahoma" pitchFamily="34" charset="0"/>
            </a:endParaRPr>
          </a:p>
          <a:p>
            <a:pPr eaLnBrk="1" hangingPunct="1"/>
            <a:r>
              <a:rPr lang="en-US" dirty="0">
                <a:solidFill>
                  <a:schemeClr val="tx1"/>
                </a:solidFill>
                <a:latin typeface="+mj-lt"/>
                <a:ea typeface="Tahoma" pitchFamily="34" charset="0"/>
                <a:cs typeface="Tahoma" pitchFamily="34" charset="0"/>
              </a:rPr>
              <a:t>Vendor number, store name must be the same on each form</a:t>
            </a:r>
          </a:p>
          <a:p>
            <a:pPr eaLnBrk="1" hangingPunct="1"/>
            <a:endParaRPr lang="en-US" dirty="0">
              <a:solidFill>
                <a:schemeClr val="tx1"/>
              </a:solidFill>
              <a:latin typeface="+mj-lt"/>
              <a:ea typeface="Tahoma" pitchFamily="34" charset="0"/>
              <a:cs typeface="Tahoma" pitchFamily="34" charset="0"/>
            </a:endParaRPr>
          </a:p>
          <a:p>
            <a:pPr eaLnBrk="1" hangingPunct="1"/>
            <a:r>
              <a:rPr lang="en-US" dirty="0">
                <a:latin typeface="+mj-lt"/>
                <a:ea typeface="Tahoma" pitchFamily="34" charset="0"/>
                <a:cs typeface="Tahoma" pitchFamily="34" charset="0"/>
              </a:rPr>
              <a:t>Only an owner or officer can sign the Information Update form</a:t>
            </a:r>
          </a:p>
          <a:p>
            <a:pPr lvl="1"/>
            <a:r>
              <a:rPr lang="en-US" i="1" dirty="0">
                <a:latin typeface="+mj-lt"/>
                <a:ea typeface="Tahoma" pitchFamily="34" charset="0"/>
                <a:cs typeface="Tahoma" pitchFamily="34" charset="0"/>
              </a:rPr>
              <a:t>Completed by Non-corporate contract vendors only</a:t>
            </a:r>
          </a:p>
          <a:p>
            <a:pPr lvl="1"/>
            <a:r>
              <a:rPr lang="en-US" dirty="0">
                <a:latin typeface="+mj-lt"/>
                <a:ea typeface="Tahoma" pitchFamily="34" charset="0"/>
                <a:cs typeface="Tahoma" pitchFamily="34" charset="0"/>
              </a:rPr>
              <a:t>If store is Incorporated or an LLC, the store must forward the form to corporate office for signature</a:t>
            </a:r>
            <a:endParaRPr lang="en-US" dirty="0">
              <a:solidFill>
                <a:schemeClr val="tx1"/>
              </a:solidFill>
              <a:latin typeface="+mj-lt"/>
              <a:ea typeface="Tahoma" pitchFamily="34" charset="0"/>
              <a:cs typeface="Tahoma" pitchFamily="34" charset="0"/>
            </a:endParaRPr>
          </a:p>
          <a:p>
            <a:r>
              <a:rPr lang="en-US" dirty="0">
                <a:solidFill>
                  <a:schemeClr val="tx1"/>
                </a:solidFill>
                <a:latin typeface="+mj-lt"/>
                <a:ea typeface="Tahoma" pitchFamily="34" charset="0"/>
                <a:cs typeface="Tahoma" pitchFamily="34" charset="0"/>
              </a:rPr>
              <a:t>Call your Local WIC Agency, if you have questions</a:t>
            </a: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r>
              <a:rPr lang="en-US" dirty="0">
                <a:latin typeface="+mj-lt"/>
                <a:ea typeface="Tahoma" panose="020B0604030504040204" pitchFamily="34" charset="0"/>
                <a:cs typeface="Tahoma" panose="020B0604030504040204" pitchFamily="34" charset="0"/>
              </a:rPr>
              <a:t>Remember to complete in blue or black ink and if you see an error, draw one line through it, initial and write in the correct information. Also, please remember that instructions for completing all vendor forms can be found in the Vendor Manual</a:t>
            </a:r>
            <a:endParaRPr lang="en-US" b="1" dirty="0">
              <a:solidFill>
                <a:srgbClr val="D31145"/>
              </a:solidFill>
              <a:latin typeface="+mj-lt"/>
            </a:endParaRP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D4439-2406-442D-8C52-7E5898E524B3}"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4775922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359971" y="4343401"/>
            <a:ext cx="6595261" cy="2907873"/>
          </a:xfrm>
          <a:prstGeom prst="rect">
            <a:avLst/>
          </a:prstGeom>
        </p:spPr>
        <p:txBody>
          <a:bodyPr/>
          <a:lstStyle/>
          <a:p>
            <a:r>
              <a:rPr lang="en-US" b="0" dirty="0">
                <a:effectLst/>
                <a:latin typeface="+mj-lt"/>
              </a:rPr>
              <a:t>WIC </a:t>
            </a:r>
            <a:r>
              <a:rPr lang="en-US" dirty="0">
                <a:latin typeface="+mj-lt"/>
              </a:rPr>
              <a:t>shelf tags are a</a:t>
            </a:r>
            <a:r>
              <a:rPr lang="en-US" b="0" dirty="0">
                <a:effectLst/>
                <a:latin typeface="+mj-lt"/>
              </a:rPr>
              <a:t>vailable</a:t>
            </a:r>
          </a:p>
          <a:p>
            <a:endParaRPr lang="en-US" b="0" dirty="0">
              <a:effectLst/>
              <a:latin typeface="+mj-lt"/>
            </a:endParaRP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Identify WIC-approved foods in your store</a:t>
            </a:r>
          </a:p>
          <a:p>
            <a:pPr marL="742950" marR="0" lvl="1" indent="-285750">
              <a:spcBef>
                <a:spcPts val="0"/>
              </a:spcBef>
              <a:spcAft>
                <a:spcPts val="0"/>
              </a:spcAft>
              <a:buClr>
                <a:srgbClr val="967E96"/>
              </a:buClr>
              <a:buFont typeface="Arial" panose="020B0604020202020204" pitchFamily="34" charset="0"/>
              <a:buChar char="•"/>
            </a:pPr>
            <a:r>
              <a:rPr lang="en-US" dirty="0">
                <a:effectLst/>
                <a:latin typeface="+mj-lt"/>
              </a:rPr>
              <a:t>Decreases confusion for WIC customers  when selecting food items</a:t>
            </a:r>
          </a:p>
          <a:p>
            <a:pPr marL="742950" marR="0" lvl="1" indent="-285750">
              <a:spcBef>
                <a:spcPts val="0"/>
              </a:spcBef>
              <a:spcAft>
                <a:spcPts val="0"/>
              </a:spcAft>
              <a:buClr>
                <a:srgbClr val="967E96"/>
              </a:buClr>
              <a:buFont typeface="Arial" panose="020B0604020202020204" pitchFamily="34" charset="0"/>
              <a:buChar char="•"/>
            </a:pPr>
            <a:endParaRPr lang="en-US" dirty="0">
              <a:effectLst/>
              <a:latin typeface="+mj-lt"/>
            </a:endParaRP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For vendors that do not have shelf  tags that include WIC information already</a:t>
            </a:r>
          </a:p>
          <a:p>
            <a:pPr marL="342900" marR="0" indent="-342900">
              <a:spcBef>
                <a:spcPts val="0"/>
              </a:spcBef>
              <a:spcAft>
                <a:spcPts val="0"/>
              </a:spcAft>
              <a:buClr>
                <a:srgbClr val="967E96"/>
              </a:buClr>
              <a:buFont typeface="Wingdings" panose="05000000000000000000" pitchFamily="2" charset="2"/>
              <a:buChar char="§"/>
            </a:pPr>
            <a:endParaRPr lang="en-US" dirty="0">
              <a:effectLst/>
              <a:latin typeface="+mj-lt"/>
            </a:endParaRP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Will be sent to vendors by mail, </a:t>
            </a:r>
          </a:p>
          <a:p>
            <a:pPr marL="742950" marR="0" lvl="1" indent="-285750">
              <a:spcBef>
                <a:spcPts val="0"/>
              </a:spcBef>
              <a:spcAft>
                <a:spcPts val="0"/>
              </a:spcAft>
              <a:buClr>
                <a:srgbClr val="967E96"/>
              </a:buClr>
              <a:buFont typeface="Arial" panose="020B0604020202020204" pitchFamily="34" charset="0"/>
              <a:buChar char="•"/>
            </a:pPr>
            <a:r>
              <a:rPr lang="en-US" dirty="0">
                <a:effectLst/>
                <a:latin typeface="+mj-lt"/>
              </a:rPr>
              <a:t>Can request additional shelf tags, if needed, from your Local WIC Agency</a:t>
            </a:r>
          </a:p>
          <a:p>
            <a:pPr marL="742950" marR="0" lvl="1" indent="-285750">
              <a:spcBef>
                <a:spcPts val="0"/>
              </a:spcBef>
              <a:spcAft>
                <a:spcPts val="0"/>
              </a:spcAft>
              <a:buClr>
                <a:srgbClr val="967E96"/>
              </a:buClr>
              <a:buFont typeface="Arial" panose="020B0604020202020204" pitchFamily="34" charset="0"/>
              <a:buChar char="•"/>
            </a:pPr>
            <a:endParaRPr lang="en-US" dirty="0">
              <a:effectLst/>
              <a:latin typeface="+mj-lt"/>
            </a:endParaRP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Highly recommended, but not required</a:t>
            </a: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7D4439-2406-442D-8C52-7E5898E524B3}"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5992715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86156118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14375"/>
            <a:ext cx="6451600" cy="3629025"/>
          </a:xfrm>
        </p:spPr>
      </p:sp>
      <p:sp>
        <p:nvSpPr>
          <p:cNvPr id="3" name="Notes Placeholder 2"/>
          <p:cNvSpPr>
            <a:spLocks noGrp="1"/>
          </p:cNvSpPr>
          <p:nvPr>
            <p:ph type="body" idx="1"/>
          </p:nvPr>
        </p:nvSpPr>
        <p:spPr/>
        <p:txBody>
          <a:bodyPr/>
          <a:lstStyle/>
          <a:p>
            <a:r>
              <a:rPr lang="en-US" dirty="0"/>
              <a:t>On this slide you will find the Assurance of Civil Rights Compliance, please take a moment to read it.</a:t>
            </a:r>
          </a:p>
        </p:txBody>
      </p:sp>
      <p:sp>
        <p:nvSpPr>
          <p:cNvPr id="4" name="Slide Number Placeholder 3"/>
          <p:cNvSpPr>
            <a:spLocks noGrp="1"/>
          </p:cNvSpPr>
          <p:nvPr>
            <p:ph type="sldNum" sz="quarter" idx="5"/>
          </p:nvPr>
        </p:nvSpPr>
        <p:spPr/>
        <p:txBody>
          <a:bodyPr/>
          <a:lstStyle/>
          <a:p>
            <a:pPr defTabSz="483235">
              <a:defRPr/>
            </a:pPr>
            <a:fld id="{F24D91E6-B83D-4CF1-A1E8-CB55E5333808}" type="slidenum">
              <a:rPr lang="en-US">
                <a:solidFill>
                  <a:prstClr val="black"/>
                </a:solidFill>
                <a:latin typeface="Calibri" panose="020F0502020204030204"/>
              </a:rPr>
              <a:pPr defTabSz="483235">
                <a:defRPr/>
              </a:pPr>
              <a:t>138</a:t>
            </a:fld>
            <a:endParaRPr lang="en-US">
              <a:solidFill>
                <a:prstClr val="black"/>
              </a:solidFill>
              <a:latin typeface="Calibri" panose="020F0502020204030204"/>
            </a:endParaRPr>
          </a:p>
        </p:txBody>
      </p:sp>
    </p:spTree>
    <p:extLst>
      <p:ext uri="{BB962C8B-B14F-4D97-AF65-F5344CB8AC3E}">
        <p14:creationId xmlns:p14="http://schemas.microsoft.com/office/powerpoint/2010/main" val="333123757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will find the USDA Nondiscrimination Statement, please take a moment to review.</a:t>
            </a:r>
          </a:p>
          <a:p>
            <a:endParaRPr lang="en-US" dirty="0"/>
          </a:p>
          <a:p>
            <a:r>
              <a:rPr lang="en-US" dirty="0"/>
              <a:t>Thank you for your attention to this training.</a:t>
            </a:r>
          </a:p>
        </p:txBody>
      </p:sp>
      <p:sp>
        <p:nvSpPr>
          <p:cNvPr id="4" name="Slide Number Placeholder 3"/>
          <p:cNvSpPr>
            <a:spLocks noGrp="1"/>
          </p:cNvSpPr>
          <p:nvPr>
            <p:ph type="sldNum" sz="quarter" idx="5"/>
          </p:nvPr>
        </p:nvSpPr>
        <p:spPr/>
        <p:txBody>
          <a:bodyPr/>
          <a:lstStyle/>
          <a:p>
            <a:fld id="{7E2E1D73-AD2D-46F2-9A60-0BA907BC62B2}" type="slidenum">
              <a:rPr lang="en-US" smtClean="0"/>
              <a:t>139</a:t>
            </a:fld>
            <a:endParaRPr lang="en-US"/>
          </a:p>
        </p:txBody>
      </p:sp>
    </p:spTree>
    <p:extLst>
      <p:ext uri="{BB962C8B-B14F-4D97-AF65-F5344CB8AC3E}">
        <p14:creationId xmlns:p14="http://schemas.microsoft.com/office/powerpoint/2010/main" val="134860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45662" y="9026321"/>
            <a:ext cx="3451558" cy="512056"/>
          </a:xfrm>
          <a:prstGeom prst="rect">
            <a:avLst/>
          </a:prstGeom>
          <a:noFill/>
        </p:spPr>
        <p:txBody>
          <a:bodyPr/>
          <a:lstStyle/>
          <a:p>
            <a:fld id="{903E17E8-3CD0-46BD-AC0B-DF5BFEAF69EE}" type="slidenum">
              <a:rPr lang="en-US" smtClean="0"/>
              <a:pPr/>
              <a:t>14</a:t>
            </a:fld>
            <a:endParaRPr lang="en-US" dirty="0"/>
          </a:p>
        </p:txBody>
      </p:sp>
      <p:sp>
        <p:nvSpPr>
          <p:cNvPr id="121860" name="Rectangle 2"/>
          <p:cNvSpPr>
            <a:spLocks noGrp="1" noRot="1" noChangeAspect="1" noChangeArrowheads="1" noTextEdit="1"/>
          </p:cNvSpPr>
          <p:nvPr>
            <p:ph type="sldImg"/>
          </p:nvPr>
        </p:nvSpPr>
        <p:spPr>
          <a:xfrm>
            <a:off x="269875" y="228600"/>
            <a:ext cx="6773863" cy="3810000"/>
          </a:xfrm>
          <a:prstGeom prst="rect">
            <a:avLst/>
          </a:prstGeom>
          <a:ln/>
        </p:spPr>
      </p:sp>
      <p:sp>
        <p:nvSpPr>
          <p:cNvPr id="121861" name="Rectangle 3"/>
          <p:cNvSpPr>
            <a:spLocks noGrp="1" noChangeArrowheads="1"/>
          </p:cNvSpPr>
          <p:nvPr>
            <p:ph type="body" idx="1"/>
          </p:nvPr>
        </p:nvSpPr>
        <p:spPr>
          <a:xfrm>
            <a:off x="368480" y="4419603"/>
            <a:ext cx="6489521" cy="3428999"/>
          </a:xfrm>
          <a:prstGeom prst="rect">
            <a:avLst/>
          </a:prstGeom>
          <a:noFill/>
          <a:ln/>
        </p:spPr>
        <p:txBody>
          <a:bodyPr lIns="108336" tIns="54166" rIns="108336" bIns="54166"/>
          <a:lstStyle/>
          <a:p>
            <a:pPr algn="just">
              <a:spcBef>
                <a:spcPct val="50000"/>
              </a:spcBef>
              <a:spcAft>
                <a:spcPts val="1339"/>
              </a:spcAft>
            </a:pPr>
            <a:r>
              <a:rPr lang="en-US"/>
              <a:t>NTEs do not apply to exempt infant formula or WIC-eligible nutritionals.</a:t>
            </a:r>
          </a:p>
          <a:p>
            <a:pPr algn="just">
              <a:spcBef>
                <a:spcPct val="50000"/>
              </a:spcBef>
              <a:spcAft>
                <a:spcPts val="1339"/>
              </a:spcAft>
            </a:pPr>
            <a:r>
              <a:rPr lang="en-US"/>
              <a:t>These prices are driven by an open market system (shelf price)</a:t>
            </a:r>
          </a:p>
          <a:p>
            <a:pPr algn="just">
              <a:spcBef>
                <a:spcPct val="50000"/>
              </a:spcBef>
              <a:spcAft>
                <a:spcPts val="1339"/>
              </a:spcAft>
            </a:pPr>
            <a:r>
              <a:rPr lang="en-US"/>
              <a:t>The list of Exempt infant formula and WIC-eligible nutritionals can be found at the website listed on the screen</a:t>
            </a:r>
          </a:p>
          <a:p>
            <a:pPr algn="just">
              <a:spcBef>
                <a:spcPct val="50000"/>
              </a:spcBef>
              <a:spcAft>
                <a:spcPts val="1339"/>
              </a:spcAft>
            </a:pPr>
            <a:r>
              <a:rPr lang="en-US"/>
              <a:t>NTEs do not apply to fruits and vegetables purchasable with cash-value benefits (CVBs).</a:t>
            </a:r>
          </a:p>
          <a:p>
            <a:pPr eaLnBrk="1" hangingPunct="1"/>
            <a:endParaRPr lang="en-US" dirty="0"/>
          </a:p>
        </p:txBody>
      </p:sp>
    </p:spTree>
    <p:extLst>
      <p:ext uri="{BB962C8B-B14F-4D97-AF65-F5344CB8AC3E}">
        <p14:creationId xmlns:p14="http://schemas.microsoft.com/office/powerpoint/2010/main" val="1138494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228600"/>
            <a:ext cx="6502400" cy="3657600"/>
          </a:xfrm>
          <a:prstGeom prst="rect">
            <a:avLst/>
          </a:prstGeom>
        </p:spPr>
      </p:sp>
      <p:sp>
        <p:nvSpPr>
          <p:cNvPr id="3" name="Notes Placeholder 2"/>
          <p:cNvSpPr>
            <a:spLocks noGrp="1"/>
          </p:cNvSpPr>
          <p:nvPr>
            <p:ph type="body" idx="1"/>
          </p:nvPr>
        </p:nvSpPr>
        <p:spPr>
          <a:xfrm>
            <a:off x="533401" y="4267203"/>
            <a:ext cx="6145695" cy="4136117"/>
          </a:xfrm>
          <a:prstGeom prst="rect">
            <a:avLst/>
          </a:prstGeom>
        </p:spPr>
        <p:txBody>
          <a:bodyPr/>
          <a:lstStyle/>
          <a:p>
            <a:pPr algn="just"/>
            <a:r>
              <a:rPr lang="en-US" dirty="0">
                <a:latin typeface="Constantia" panose="02030602050306030303" pitchFamily="18" charset="0"/>
                <a:ea typeface="Tahoma" panose="020B0604030504040204" pitchFamily="34" charset="0"/>
                <a:cs typeface="Tahoma" panose="020B0604030504040204" pitchFamily="34" charset="0"/>
              </a:rPr>
              <a:t>Another important topic vendors ask about concerning redemption of benefits is exchanges. Exchanges of identical items are allowed when it is determined that they are defective or spoiled.  </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r>
              <a:rPr lang="en-US" dirty="0">
                <a:latin typeface="Constantia" panose="02030602050306030303" pitchFamily="18" charset="0"/>
                <a:ea typeface="Tahoma" panose="020B0604030504040204" pitchFamily="34" charset="0"/>
                <a:cs typeface="Tahoma" panose="020B0604030504040204" pitchFamily="34" charset="0"/>
              </a:rPr>
              <a:t>Exchanges are also allowed when items have exceeded their “best if used by” or “sell by” date on the date of purchase.</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r>
              <a:rPr lang="en-US" dirty="0">
                <a:latin typeface="Constantia" panose="02030602050306030303" pitchFamily="18" charset="0"/>
                <a:ea typeface="Tahoma" panose="020B0604030504040204" pitchFamily="34" charset="0"/>
                <a:cs typeface="Tahoma" panose="020B0604030504040204" pitchFamily="34" charset="0"/>
              </a:rPr>
              <a:t>Photo Credit: blond man thinking_Fotolia_82668318_Subscription_L.jpg</a:t>
            </a:r>
          </a:p>
          <a:p>
            <a:endParaRPr lang="en-US" dirty="0">
              <a:latin typeface="Constantia" panose="02030602050306030303"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a:xfrm>
            <a:off x="3839580" y="9057060"/>
            <a:ext cx="3451558" cy="512056"/>
          </a:xfrm>
          <a:prstGeom prst="rect">
            <a:avLst/>
          </a:prstGeom>
        </p:spPr>
        <p:txBody>
          <a:bodyPr/>
          <a:lstStyle/>
          <a:p>
            <a:fld id="{277FD931-451E-4B36-ABA2-042D5FD0E452}" type="slidenum">
              <a:rPr lang="en-US" smtClean="0"/>
              <a:t>15</a:t>
            </a:fld>
            <a:endParaRPr lang="en-US" dirty="0"/>
          </a:p>
        </p:txBody>
      </p:sp>
    </p:spTree>
    <p:extLst>
      <p:ext uri="{BB962C8B-B14F-4D97-AF65-F5344CB8AC3E}">
        <p14:creationId xmlns:p14="http://schemas.microsoft.com/office/powerpoint/2010/main" val="3418977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381000"/>
            <a:ext cx="6826250" cy="3840163"/>
          </a:xfrm>
          <a:prstGeom prst="rect">
            <a:avLst/>
          </a:prstGeom>
        </p:spPr>
      </p:sp>
      <p:sp>
        <p:nvSpPr>
          <p:cNvPr id="3" name="Notes Placeholder 2"/>
          <p:cNvSpPr>
            <a:spLocks noGrp="1"/>
          </p:cNvSpPr>
          <p:nvPr>
            <p:ph type="body" idx="1"/>
          </p:nvPr>
        </p:nvSpPr>
        <p:spPr>
          <a:xfrm>
            <a:off x="569972" y="4419602"/>
            <a:ext cx="6372106" cy="4608499"/>
          </a:xfrm>
          <a:prstGeom prst="rect">
            <a:avLst/>
          </a:prstGeom>
        </p:spPr>
        <p:txBody>
          <a:bodyPr/>
          <a:lstStyle/>
          <a:p>
            <a:pPr algn="just"/>
            <a:r>
              <a:rPr lang="en-US" dirty="0">
                <a:cs typeface="Times New Roman" panose="02020603050405020304" pitchFamily="18" charset="0"/>
              </a:rPr>
              <a:t>Vendors, their store managers or other authorized store representative must attend annual vendor training (what is happening today). Failure to attend annual training by September 30th of each year will result in termination of the WIC Vendor Agreement.</a:t>
            </a:r>
          </a:p>
        </p:txBody>
      </p:sp>
      <p:sp>
        <p:nvSpPr>
          <p:cNvPr id="4" name="Slide Number Placeholder 3"/>
          <p:cNvSpPr>
            <a:spLocks noGrp="1"/>
          </p:cNvSpPr>
          <p:nvPr>
            <p:ph type="sldNum" sz="quarter" idx="10"/>
          </p:nvPr>
        </p:nvSpPr>
        <p:spPr>
          <a:xfrm>
            <a:off x="3836245" y="9028100"/>
            <a:ext cx="3451558" cy="512056"/>
          </a:xfrm>
          <a:prstGeom prst="rect">
            <a:avLst/>
          </a:prstGeom>
        </p:spPr>
        <p:txBody>
          <a:bodyPr/>
          <a:lstStyle/>
          <a:p>
            <a:fld id="{C18E360E-C30B-4983-B0C7-6EABB349E35D}" type="slidenum">
              <a:rPr lang="en-US" smtClean="0"/>
              <a:pPr/>
              <a:t>16</a:t>
            </a:fld>
            <a:endParaRPr lang="en-US" dirty="0"/>
          </a:p>
        </p:txBody>
      </p:sp>
    </p:spTree>
    <p:extLst>
      <p:ext uri="{BB962C8B-B14F-4D97-AF65-F5344CB8AC3E}">
        <p14:creationId xmlns:p14="http://schemas.microsoft.com/office/powerpoint/2010/main" val="198926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71548" y="4267201"/>
            <a:ext cx="6372106" cy="3263336"/>
          </a:xfrm>
          <a:prstGeom prst="rect">
            <a:avLst/>
          </a:prstGeom>
        </p:spPr>
        <p:txBody>
          <a:bodyPr/>
          <a:lstStyle/>
          <a:p>
            <a:pPr algn="just" defTabSz="1045500">
              <a:defRPr/>
            </a:pPr>
            <a:r>
              <a:rPr lang="en-US" dirty="0">
                <a:cs typeface="Times New Roman" panose="02020603050405020304" pitchFamily="18" charset="0"/>
              </a:rPr>
              <a:t>In North Carolina, the WIC Program classifies vendors that derive more than 50% of their annual food sales revenue from WIC food benefits as Predominately WIC Vendors or PWVs. </a:t>
            </a:r>
          </a:p>
          <a:p>
            <a:pPr algn="just" defTabSz="1045500">
              <a:defRPr/>
            </a:pPr>
            <a:endParaRPr lang="en-US" dirty="0">
              <a:cs typeface="Times New Roman" panose="02020603050405020304" pitchFamily="18" charset="0"/>
            </a:endParaRPr>
          </a:p>
          <a:p>
            <a:pPr algn="just" defTabSz="1045500">
              <a:defRPr/>
            </a:pPr>
            <a:r>
              <a:rPr lang="en-US" dirty="0">
                <a:cs typeface="Times New Roman" panose="02020603050405020304" pitchFamily="18" charset="0"/>
              </a:rPr>
              <a:t>PWVs cannot be authorized as NC WIC vendors.  If the State WIC Agency determines that a vendor applicant is expected to be a PWV, the vendor application will be denied.  If at any time during a vendor’s authorization the State WIC Agency determines the vendor has become a PWV, the vendor’s WIC Vendor Agreement will be terminated. The store must wait 90 days to reapply for vendor authorization.</a:t>
            </a:r>
          </a:p>
          <a:p>
            <a:endParaRPr lang="en-US" dirty="0"/>
          </a:p>
        </p:txBody>
      </p:sp>
      <p:sp>
        <p:nvSpPr>
          <p:cNvPr id="4" name="Slide Number Placeholder 3"/>
          <p:cNvSpPr>
            <a:spLocks noGrp="1"/>
          </p:cNvSpPr>
          <p:nvPr>
            <p:ph type="sldNum" sz="quarter" idx="10"/>
          </p:nvPr>
        </p:nvSpPr>
        <p:spPr>
          <a:xfrm>
            <a:off x="3863643" y="9040371"/>
            <a:ext cx="3451558" cy="512056"/>
          </a:xfrm>
          <a:prstGeom prst="rect">
            <a:avLst/>
          </a:prstGeom>
        </p:spPr>
        <p:txBody>
          <a:bodyPr/>
          <a:lstStyle/>
          <a:p>
            <a:fld id="{C18E360E-C30B-4983-B0C7-6EABB349E35D}" type="slidenum">
              <a:rPr lang="en-US" smtClean="0"/>
              <a:pPr/>
              <a:t>17</a:t>
            </a:fld>
            <a:endParaRPr lang="en-US" dirty="0"/>
          </a:p>
        </p:txBody>
      </p:sp>
    </p:spTree>
    <p:extLst>
      <p:ext uri="{BB962C8B-B14F-4D97-AF65-F5344CB8AC3E}">
        <p14:creationId xmlns:p14="http://schemas.microsoft.com/office/powerpoint/2010/main" val="9757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71548" y="4267200"/>
            <a:ext cx="6372106" cy="4190999"/>
          </a:xfrm>
          <a:prstGeom prst="rect">
            <a:avLst/>
          </a:prstGeom>
        </p:spPr>
        <p:txBody>
          <a:bodyPr/>
          <a:lstStyle/>
          <a:p>
            <a:pPr algn="just" defTabSz="999812">
              <a:defRPr/>
            </a:pPr>
            <a:r>
              <a:rPr lang="en-US" dirty="0">
                <a:cs typeface="Times New Roman" panose="02020603050405020304" pitchFamily="18" charset="0"/>
              </a:rPr>
              <a:t>Even though PWVs are not authorized by the WIC program in NC, the State is still required to identify vendors that derive more than 50% of their annual food sales revenue from WIC food benefits. </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Each year, the USDA supplies the state with a list of vendors with WIC Program sales that exceed Supplemental Nutrition Assistance Program (SNAP) sales. This list is an initial screening for vendors who may derive more than 50 percent of food sales from the WIC Program.</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Cash sales data requested is any SNAP eligible food sales. This information is compared with your SNAP and WIC sales to determine if your store will be classified as a “predominantly WIC vendor”.</a:t>
            </a:r>
          </a:p>
          <a:p>
            <a:endParaRPr lang="en-US" dirty="0"/>
          </a:p>
        </p:txBody>
      </p:sp>
      <p:sp>
        <p:nvSpPr>
          <p:cNvPr id="4" name="Slide Number Placeholder 3"/>
          <p:cNvSpPr>
            <a:spLocks noGrp="1"/>
          </p:cNvSpPr>
          <p:nvPr>
            <p:ph type="sldNum" sz="quarter" idx="10"/>
          </p:nvPr>
        </p:nvSpPr>
        <p:spPr>
          <a:xfrm>
            <a:off x="3863643" y="9040371"/>
            <a:ext cx="3451558" cy="512056"/>
          </a:xfrm>
          <a:prstGeom prst="rect">
            <a:avLst/>
          </a:prstGeom>
        </p:spPr>
        <p:txBody>
          <a:bodyPr/>
          <a:lstStyle/>
          <a:p>
            <a:fld id="{C18E360E-C30B-4983-B0C7-6EABB349E35D}" type="slidenum">
              <a:rPr lang="en-US" smtClean="0"/>
              <a:pPr/>
              <a:t>18</a:t>
            </a:fld>
            <a:endParaRPr lang="en-US" dirty="0"/>
          </a:p>
        </p:txBody>
      </p:sp>
    </p:spTree>
    <p:extLst>
      <p:ext uri="{BB962C8B-B14F-4D97-AF65-F5344CB8AC3E}">
        <p14:creationId xmlns:p14="http://schemas.microsoft.com/office/powerpoint/2010/main" val="69102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30225"/>
            <a:ext cx="6145212" cy="3455988"/>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t>PWV Identification is reviewed after six months of authorization as well as annually</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19</a:t>
            </a:fld>
            <a:endParaRPr lang="en-US" dirty="0"/>
          </a:p>
        </p:txBody>
      </p:sp>
    </p:spTree>
    <p:extLst>
      <p:ext uri="{BB962C8B-B14F-4D97-AF65-F5344CB8AC3E}">
        <p14:creationId xmlns:p14="http://schemas.microsoft.com/office/powerpoint/2010/main" val="306850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59631" y="9106732"/>
            <a:ext cx="3451558" cy="512056"/>
          </a:xfrm>
          <a:prstGeom prst="rect">
            <a:avLst/>
          </a:prstGeom>
          <a:ln/>
        </p:spPr>
        <p:txBody>
          <a:bodyPr/>
          <a:lstStyle/>
          <a:p>
            <a:fld id="{FB6CFD5B-B0D2-4CDA-BF79-F96FC5A5415C}" type="slidenum">
              <a:rPr lang="en-US"/>
              <a:pPr/>
              <a:t>2</a:t>
            </a:fld>
            <a:endParaRPr lang="en-US" dirty="0"/>
          </a:p>
        </p:txBody>
      </p:sp>
      <p:sp>
        <p:nvSpPr>
          <p:cNvPr id="101379" name="Rectangle 2"/>
          <p:cNvSpPr>
            <a:spLocks noGrp="1" noRot="1" noChangeAspect="1" noChangeArrowheads="1" noTextEdit="1"/>
          </p:cNvSpPr>
          <p:nvPr>
            <p:ph type="sldImg"/>
          </p:nvPr>
        </p:nvSpPr>
        <p:spPr>
          <a:xfrm>
            <a:off x="246063" y="685800"/>
            <a:ext cx="6823075" cy="3838575"/>
          </a:xfrm>
          <a:prstGeom prst="rect">
            <a:avLst/>
          </a:prstGeom>
          <a:ln/>
        </p:spPr>
      </p:sp>
      <p:sp>
        <p:nvSpPr>
          <p:cNvPr id="101380" name="Rectangle 3"/>
          <p:cNvSpPr>
            <a:spLocks noGrp="1" noChangeArrowheads="1"/>
          </p:cNvSpPr>
          <p:nvPr>
            <p:ph type="body" idx="1"/>
          </p:nvPr>
        </p:nvSpPr>
        <p:spPr>
          <a:xfrm>
            <a:off x="457201" y="4939196"/>
            <a:ext cx="6512293" cy="3442806"/>
          </a:xfrm>
          <a:prstGeom prst="rect">
            <a:avLst/>
          </a:prstGeom>
        </p:spPr>
        <p:txBody>
          <a:bodyPr lIns="105667" tIns="52832" rIns="105667" bIns="52832"/>
          <a:lstStyle/>
          <a:p>
            <a:pPr algn="just"/>
            <a:r>
              <a:rPr lang="en-US">
                <a:latin typeface="Constantia" panose="02030602050306030303" pitchFamily="18" charset="0"/>
                <a:cs typeface="Times New Roman" panose="02020603050405020304" pitchFamily="18" charset="0"/>
              </a:rPr>
              <a:t>Today we will be covering a lot of material. We will review how to maintain your vendor status, including updates on selection criteria and competitive pricing and limits. We will also review the WIC Approved Foods and discuss requirements for minimum variety inventory. We will discuss eWIC procedures, program compliance and fraud prevention topics such as monitoring, compliance investigations, violations &amp; sanctions, claims, and how to handle complaints. Lastly, I will review what required forms must be completed. </a:t>
            </a:r>
          </a:p>
          <a:p>
            <a:pPr algn="just"/>
            <a:endParaRPr lang="en-US">
              <a:latin typeface="Constantia" panose="02030602050306030303" pitchFamily="18" charset="0"/>
              <a:cs typeface="Times New Roman" panose="02020603050405020304" pitchFamily="18" charset="0"/>
            </a:endParaRPr>
          </a:p>
          <a:p>
            <a:pPr algn="just"/>
            <a:endParaRPr lang="en-US">
              <a:latin typeface="Constantia" panose="02030602050306030303"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7907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3758884" y="9080967"/>
            <a:ext cx="3516211" cy="520234"/>
          </a:xfrm>
          <a:prstGeom prst="rect">
            <a:avLst/>
          </a:prstGeom>
          <a:noFill/>
          <a:ln>
            <a:miter lim="800000"/>
            <a:headEnd/>
            <a:tailEnd/>
          </a:ln>
        </p:spPr>
        <p:txBody>
          <a:bodyPr lIns="105659" tIns="52832" rIns="105659" bIns="52832" anchor="b"/>
          <a:lstStyle/>
          <a:p>
            <a:pPr defTabSz="1056853">
              <a:spcBef>
                <a:spcPct val="0"/>
              </a:spcBef>
            </a:pPr>
            <a:fld id="{3CC838D4-0C8D-45EA-A8FE-1DB77AEF5BB0}" type="slidenum">
              <a:rPr lang="en-US"/>
              <a:pPr defTabSz="1056853">
                <a:spcBef>
                  <a:spcPct val="0"/>
                </a:spcBef>
              </a:pPr>
              <a:t>20</a:t>
            </a:fld>
            <a:endParaRPr lang="en-US" dirty="0"/>
          </a:p>
        </p:txBody>
      </p:sp>
      <p:sp>
        <p:nvSpPr>
          <p:cNvPr id="150531" name="Rectangle 2"/>
          <p:cNvSpPr>
            <a:spLocks noGrp="1" noRot="1" noChangeAspect="1" noChangeArrowheads="1" noTextEdit="1"/>
          </p:cNvSpPr>
          <p:nvPr>
            <p:ph type="sldImg"/>
          </p:nvPr>
        </p:nvSpPr>
        <p:spPr>
          <a:xfrm>
            <a:off x="400050" y="323850"/>
            <a:ext cx="6515100" cy="3663950"/>
          </a:xfrm>
          <a:prstGeom prst="rect">
            <a:avLst/>
          </a:prstGeom>
          <a:ln/>
        </p:spPr>
      </p:sp>
      <p:sp>
        <p:nvSpPr>
          <p:cNvPr id="150532" name="Rectangle 3"/>
          <p:cNvSpPr>
            <a:spLocks noGrp="1" noChangeArrowheads="1"/>
          </p:cNvSpPr>
          <p:nvPr>
            <p:ph type="body" idx="1"/>
          </p:nvPr>
        </p:nvSpPr>
        <p:spPr>
          <a:xfrm>
            <a:off x="304800" y="4267201"/>
            <a:ext cx="6705600" cy="4515692"/>
          </a:xfrm>
          <a:prstGeom prst="rect">
            <a:avLst/>
          </a:prstGeom>
          <a:noFill/>
          <a:ln/>
        </p:spPr>
        <p:txBody>
          <a:bodyPr lIns="105653" tIns="52829" rIns="105653" bIns="52829">
            <a:normAutofit/>
          </a:bodyPr>
          <a:lstStyle/>
          <a:p>
            <a:pPr eaLnBrk="1" hangingPunct="1">
              <a:spcBef>
                <a:spcPct val="50000"/>
              </a:spcBef>
            </a:pPr>
            <a:r>
              <a:rPr lang="en-US" sz="1400" dirty="0">
                <a:latin typeface="+mj-lt"/>
              </a:rPr>
              <a:t>Though documentation of SNAP-eligible food sales is required, there is no standard form of documentation. You may be asked to submit sales records, financial statements, reports, tax documents or other verifiable documentation. </a:t>
            </a:r>
          </a:p>
          <a:p>
            <a:pPr eaLnBrk="1" hangingPunct="1">
              <a:spcBef>
                <a:spcPct val="50000"/>
              </a:spcBef>
            </a:pPr>
            <a:r>
              <a:rPr lang="en-US" sz="1400" dirty="0">
                <a:latin typeface="+mj-lt"/>
              </a:rPr>
              <a:t>You could also be required to sign a release of information form from the Department of Revenue, known as the “GEN-93” which will give the State Agency access to the vendor’s sales &amp; use tax returns.</a:t>
            </a:r>
          </a:p>
          <a:p>
            <a:pPr eaLnBrk="1" hangingPunct="1">
              <a:spcBef>
                <a:spcPct val="50000"/>
              </a:spcBef>
            </a:pPr>
            <a:r>
              <a:rPr lang="en-US" sz="1400" dirty="0">
                <a:latin typeface="+mj-lt"/>
              </a:rPr>
              <a:t>It is </a:t>
            </a:r>
            <a:r>
              <a:rPr lang="en-US" sz="1400" b="1" dirty="0">
                <a:latin typeface="+mj-lt"/>
              </a:rPr>
              <a:t>very important</a:t>
            </a:r>
            <a:r>
              <a:rPr lang="en-US" sz="1400" dirty="0">
                <a:latin typeface="+mj-lt"/>
              </a:rPr>
              <a:t> for vendors to be aware that this information may be requested each year for the previous federal fiscal year</a:t>
            </a:r>
            <a:endParaRPr lang="en-US" dirty="0">
              <a:latin typeface="+mj-lt"/>
            </a:endParaRPr>
          </a:p>
        </p:txBody>
      </p:sp>
    </p:spTree>
    <p:extLst>
      <p:ext uri="{BB962C8B-B14F-4D97-AF65-F5344CB8AC3E}">
        <p14:creationId xmlns:p14="http://schemas.microsoft.com/office/powerpoint/2010/main" val="1969780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09600"/>
            <a:ext cx="6400800" cy="3600450"/>
          </a:xfrm>
          <a:prstGeom prst="rect">
            <a:avLst/>
          </a:prstGeom>
        </p:spPr>
      </p:sp>
      <p:sp>
        <p:nvSpPr>
          <p:cNvPr id="3" name="Notes Placeholder 2"/>
          <p:cNvSpPr>
            <a:spLocks noGrp="1"/>
          </p:cNvSpPr>
          <p:nvPr>
            <p:ph type="body" idx="1"/>
          </p:nvPr>
        </p:nvSpPr>
        <p:spPr>
          <a:xfrm>
            <a:off x="457200" y="4419601"/>
            <a:ext cx="6400800" cy="3840162"/>
          </a:xfrm>
          <a:prstGeom prst="rect">
            <a:avLst/>
          </a:prstGeom>
        </p:spPr>
        <p:txBody>
          <a:bodyPr/>
          <a:lstStyle/>
          <a:p>
            <a:pPr marL="198191" indent="-198191" algn="just">
              <a:buFont typeface="Arial" panose="020B0604020202020204" pitchFamily="34" charset="0"/>
              <a:buChar char="•"/>
            </a:pPr>
            <a:r>
              <a:rPr lang="en-US" dirty="0"/>
              <a:t>This is a copy of a GEN-93 form. </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As I mentioned, you may be requested to submit this form to the </a:t>
            </a:r>
            <a:r>
              <a:rPr lang="en-US" dirty="0">
                <a:cs typeface="Times New Roman" panose="02020603050405020304" pitchFamily="18" charset="0"/>
              </a:rPr>
              <a:t>Community Nutrition Services Section V</a:t>
            </a:r>
            <a:r>
              <a:rPr lang="en-US" dirty="0"/>
              <a:t>endor Unit. It will enable the Vendor Unit to request copies of a vendor’s E-500 forms directly from the Department of Revenue, if necessary. </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If you are requested to submit this form, it must be completed accurately. The name of the store, the owner and Tax Payer Identification Number must match exactly with how you file your returns. </a:t>
            </a:r>
          </a:p>
          <a:p>
            <a:pPr marL="198191" indent="-198191" algn="just">
              <a:buFont typeface="Arial" panose="020B0604020202020204" pitchFamily="34" charset="0"/>
              <a:buChar char="•"/>
            </a:pPr>
            <a:endParaRPr lang="en-US" dirty="0"/>
          </a:p>
          <a:p>
            <a:pPr marL="198191" marR="0" lvl="0" indent="-198191"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rPr>
              <a:t>This form must be notarized, and the original mailed to the State Agency.</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If the information provided does not match exactly how you  the store’s Sales and Use Tax returns, the Gen-93 must be resubmitted with correct information and notarized again.</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863643" y="8964172"/>
            <a:ext cx="3451558" cy="512056"/>
          </a:xfrm>
          <a:prstGeom prst="rect">
            <a:avLst/>
          </a:prstGeom>
        </p:spPr>
        <p:txBody>
          <a:bodyPr/>
          <a:lstStyle/>
          <a:p>
            <a:fld id="{277FD931-451E-4B36-ABA2-042D5FD0E452}" type="slidenum">
              <a:rPr lang="en-US" smtClean="0"/>
              <a:t>21</a:t>
            </a:fld>
            <a:endParaRPr lang="en-US" dirty="0"/>
          </a:p>
        </p:txBody>
      </p:sp>
    </p:spTree>
    <p:extLst>
      <p:ext uri="{BB962C8B-B14F-4D97-AF65-F5344CB8AC3E}">
        <p14:creationId xmlns:p14="http://schemas.microsoft.com/office/powerpoint/2010/main" val="2303252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388" y="446088"/>
            <a:ext cx="6651625" cy="3741737"/>
          </a:xfrm>
          <a:prstGeom prst="rect">
            <a:avLst/>
          </a:prstGeom>
        </p:spPr>
      </p:sp>
      <p:sp>
        <p:nvSpPr>
          <p:cNvPr id="3" name="Notes Placeholder 2"/>
          <p:cNvSpPr>
            <a:spLocks noGrp="1"/>
          </p:cNvSpPr>
          <p:nvPr>
            <p:ph type="body" idx="1"/>
          </p:nvPr>
        </p:nvSpPr>
        <p:spPr>
          <a:xfrm>
            <a:off x="318052" y="4520519"/>
            <a:ext cx="6577549" cy="4700306"/>
          </a:xfrm>
          <a:prstGeom prst="rect">
            <a:avLst/>
          </a:prstGeom>
        </p:spPr>
        <p:txBody>
          <a:bodyPr/>
          <a:lstStyle/>
          <a:p>
            <a:pPr algn="just" defTabSz="1264455">
              <a:defRPr/>
            </a:pPr>
            <a:r>
              <a:rPr lang="en-US" dirty="0">
                <a:cs typeface="Times New Roman" panose="02020603050405020304" pitchFamily="18" charset="0"/>
              </a:rPr>
              <a:t>Vendors must maintain a record of all SNAP-eligible food sales. What is SNAP-eligible?  SNAP-eligible is defined as any item that may be purchased with Supplemental Nutrition Assistance Program (SNAP) benefits. Vendors are required to provide to the State WIC Agency, upon request, a statement of the total amount of revenue derived such as sales records, financial statements, reports, tax documents or other verifiable documentation. </a:t>
            </a:r>
          </a:p>
          <a:p>
            <a:pPr algn="just" defTabSz="1264455">
              <a:defRPr/>
            </a:pPr>
            <a:endParaRPr lang="en-US" dirty="0">
              <a:cs typeface="Times New Roman" panose="02020603050405020304" pitchFamily="18" charset="0"/>
            </a:endParaRPr>
          </a:p>
          <a:p>
            <a:pPr algn="just" defTabSz="1264455">
              <a:defRPr/>
            </a:pPr>
            <a:r>
              <a:rPr lang="en-US" dirty="0">
                <a:cs typeface="Times New Roman" panose="02020603050405020304" pitchFamily="18" charset="0"/>
              </a:rPr>
              <a:t>For the purpose of PWV determination, food sales is defined as the sale of all foods that could be purchased with SNAP benefits. This is also known as SNAP-eligible food sales. The emphasis is placed on the word “could’ because the food does not have to be purchased with SNAP, just purchasable with SNAP. As long as the food can be purchased with SNAP, it can be counted as a part of your food sales. The Food Sales Fact Sheet can be found at the back of your Vendor Manual and on the https://www.ncdhhs.gov/wicvendorsconnection website on the Vendor Connection webpage. </a:t>
            </a:r>
          </a:p>
        </p:txBody>
      </p:sp>
      <p:sp>
        <p:nvSpPr>
          <p:cNvPr id="4" name="Slide Number Placeholder 3"/>
          <p:cNvSpPr>
            <a:spLocks noGrp="1"/>
          </p:cNvSpPr>
          <p:nvPr>
            <p:ph type="sldNum" sz="quarter" idx="10"/>
          </p:nvPr>
        </p:nvSpPr>
        <p:spPr>
          <a:xfrm>
            <a:off x="3859631" y="9041019"/>
            <a:ext cx="3451558" cy="512056"/>
          </a:xfrm>
          <a:prstGeom prst="rect">
            <a:avLst/>
          </a:prstGeom>
        </p:spPr>
        <p:txBody>
          <a:bodyPr/>
          <a:lstStyle/>
          <a:p>
            <a:fld id="{C18E360E-C30B-4983-B0C7-6EABB349E35D}" type="slidenum">
              <a:rPr lang="en-US" smtClean="0"/>
              <a:pPr/>
              <a:t>22</a:t>
            </a:fld>
            <a:endParaRPr lang="en-US" dirty="0"/>
          </a:p>
        </p:txBody>
      </p:sp>
    </p:spTree>
    <p:extLst>
      <p:ext uri="{BB962C8B-B14F-4D97-AF65-F5344CB8AC3E}">
        <p14:creationId xmlns:p14="http://schemas.microsoft.com/office/powerpoint/2010/main" val="2830493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23</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34963" y="304800"/>
            <a:ext cx="6743700" cy="3794125"/>
          </a:xfrm>
          <a:prstGeom prst="rect">
            <a:avLst/>
          </a:prstGeom>
          <a:ln/>
        </p:spPr>
      </p:sp>
      <p:sp>
        <p:nvSpPr>
          <p:cNvPr id="112644" name="Rectangle 3"/>
          <p:cNvSpPr>
            <a:spLocks noGrp="1" noChangeArrowheads="1"/>
          </p:cNvSpPr>
          <p:nvPr>
            <p:ph type="body" idx="1"/>
          </p:nvPr>
        </p:nvSpPr>
        <p:spPr>
          <a:xfrm>
            <a:off x="457201" y="4308845"/>
            <a:ext cx="6301408" cy="4679594"/>
          </a:xfrm>
          <a:prstGeom prst="rect">
            <a:avLst/>
          </a:prstGeom>
        </p:spPr>
        <p:txBody>
          <a:bodyPr lIns="105667" tIns="52832" rIns="105667" bIns="52832"/>
          <a:lstStyle/>
          <a:p>
            <a:pPr algn="just"/>
            <a:r>
              <a:rPr lang="en-US" dirty="0">
                <a:cs typeface="Times New Roman" panose="02020603050405020304" pitchFamily="18" charset="0"/>
              </a:rPr>
              <a:t>As part of the PWV determination, SNAP eligible food sales data are requested from select vendors. This includes free-standing pharmacies and stores under corporate agreement.  </a:t>
            </a:r>
          </a:p>
          <a:p>
            <a:pPr algn="just"/>
            <a:endParaRPr lang="en-US" dirty="0">
              <a:cs typeface="Times New Roman" panose="02020603050405020304" pitchFamily="18" charset="0"/>
            </a:endParaRPr>
          </a:p>
          <a:p>
            <a:pPr algn="just"/>
            <a:r>
              <a:rPr lang="en-US" dirty="0">
                <a:cs typeface="Times New Roman" panose="02020603050405020304" pitchFamily="18" charset="0"/>
              </a:rPr>
              <a:t>The State WIC Agency will request and accept sales records, financial statements, reports, tax documents or other verifiable documentation that shows what your SNAP 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dirty="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Note to Local WIC Agency staff:  Emphasize this point to vendors</a:t>
            </a:r>
            <a:endParaRPr lang="en-US"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44475" y="455613"/>
            <a:ext cx="6826250" cy="38401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471548" y="4535504"/>
            <a:ext cx="6372106" cy="460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sz="1500" dirty="0"/>
              <a:t>There are several ways to document SNAP eligible food sales including:</a:t>
            </a:r>
          </a:p>
          <a:p>
            <a:pPr algn="just"/>
            <a:endParaRPr lang="en-US" sz="1500" dirty="0"/>
          </a:p>
          <a:p>
            <a:pPr marL="302040" indent="-302040" algn="just">
              <a:buFont typeface="Arial" panose="020B0604020202020204" pitchFamily="34" charset="0"/>
              <a:buChar char="•"/>
            </a:pPr>
            <a:r>
              <a:rPr lang="en-US" sz="1500" dirty="0">
                <a:ea typeface="Tahoma" pitchFamily="34" charset="0"/>
                <a:cs typeface="Tahoma" pitchFamily="34" charset="0"/>
              </a:rPr>
              <a:t> Ledger Totals </a:t>
            </a:r>
          </a:p>
          <a:p>
            <a:pPr marL="836450" lvl="1" indent="-388150" algn="just">
              <a:buClr>
                <a:srgbClr val="0070C0"/>
              </a:buClr>
              <a:buFont typeface="Arial" panose="020B0604020202020204" pitchFamily="34" charset="0"/>
              <a:buChar char="•"/>
              <a:defRPr/>
            </a:pPr>
            <a:r>
              <a:rPr lang="en-US" sz="1500" dirty="0">
                <a:ea typeface="Tahoma" pitchFamily="34" charset="0"/>
                <a:cs typeface="Tahoma" pitchFamily="34" charset="0"/>
              </a:rPr>
              <a:t>Daily, weekly or monthly cash register receipts totaled in ledger form (Do not send actual cash register receipts. They will be returned to the vendor)</a:t>
            </a:r>
          </a:p>
          <a:p>
            <a:pPr marL="836450" lvl="1" indent="-388150" algn="just">
              <a:buClr>
                <a:srgbClr val="0070C0"/>
              </a:buClr>
              <a:buFont typeface="Arial" panose="020B0604020202020204" pitchFamily="34" charset="0"/>
              <a:buChar char="•"/>
              <a:defRPr/>
            </a:pPr>
            <a:r>
              <a:rPr lang="en-US" sz="1500" dirty="0">
                <a:ea typeface="Tahoma" pitchFamily="34" charset="0"/>
                <a:cs typeface="Tahoma" pitchFamily="34" charset="0"/>
              </a:rPr>
              <a:t>Some registers are equipped to separate different types of items. This would be easiest to identify food items, if requested.</a:t>
            </a:r>
          </a:p>
          <a:p>
            <a:pPr marL="1319714" lvl="2" indent="-388150" algn="just">
              <a:buClr>
                <a:srgbClr val="0070C0"/>
              </a:buClr>
              <a:buFont typeface="Wingdings" panose="05000000000000000000" pitchFamily="2" charset="2"/>
              <a:buChar char="Ø"/>
              <a:defRPr/>
            </a:pPr>
            <a:endParaRPr lang="en-US" sz="1500" dirty="0">
              <a:ea typeface="Tahoma" pitchFamily="34" charset="0"/>
              <a:cs typeface="Tahoma" pitchFamily="34" charset="0"/>
            </a:endParaRPr>
          </a:p>
          <a:p>
            <a:pPr marL="931564" lvl="2" algn="just">
              <a:buClr>
                <a:srgbClr val="0070C0"/>
              </a:buClr>
              <a:defRPr/>
            </a:pPr>
            <a:r>
              <a:rPr lang="en-US" sz="1500" dirty="0">
                <a:ea typeface="Tahoma" pitchFamily="34" charset="0"/>
                <a:cs typeface="Tahoma" pitchFamily="34" charset="0"/>
              </a:rPr>
              <a:t>OR</a:t>
            </a:r>
          </a:p>
          <a:p>
            <a:pPr marL="1319714" lvl="2" indent="-388150" algn="just">
              <a:buClr>
                <a:srgbClr val="0070C0"/>
              </a:buClr>
              <a:buFont typeface="Wingdings" panose="05000000000000000000" pitchFamily="2" charset="2"/>
              <a:buChar char="Ø"/>
              <a:defRPr/>
            </a:pPr>
            <a:endParaRPr lang="en-US" sz="1500" dirty="0">
              <a:ea typeface="Tahoma" pitchFamily="34" charset="0"/>
              <a:cs typeface="Tahoma" pitchFamily="34" charset="0"/>
            </a:endParaRPr>
          </a:p>
          <a:p>
            <a:pPr marL="296408" indent="-296408" algn="just">
              <a:buClr>
                <a:srgbClr val="0070C0"/>
              </a:buClr>
              <a:buFont typeface="Arial" panose="020B0604020202020204" pitchFamily="34" charset="0"/>
              <a:buChar char="•"/>
              <a:defRPr/>
            </a:pPr>
            <a:r>
              <a:rPr lang="en-US" sz="1500" dirty="0">
                <a:ea typeface="Tahoma" pitchFamily="34" charset="0"/>
                <a:cs typeface="Tahoma" pitchFamily="34" charset="0"/>
              </a:rPr>
              <a:t>Sales and Use Tax returns. While they are not always sufficient for documenting complete SNAP-eligible food sales, these returns may be used along with ledger totals to confirm a vendor’s documentation of SNAP-eligible food  sales. </a:t>
            </a:r>
            <a:endParaRPr lang="en-US" sz="1500" dirty="0"/>
          </a:p>
          <a:p>
            <a:pPr algn="just"/>
            <a:endParaRPr lang="en-US" dirty="0">
              <a:cs typeface="Times New Roman" panose="02020603050405020304" pitchFamily="18" charset="0"/>
            </a:endParaRPr>
          </a:p>
        </p:txBody>
      </p:sp>
      <p:sp>
        <p:nvSpPr>
          <p:cNvPr id="33796" name="Slide Number Placeholder 3"/>
          <p:cNvSpPr>
            <a:spLocks noGrp="1"/>
          </p:cNvSpPr>
          <p:nvPr>
            <p:ph type="sldNum" sz="quarter" idx="5"/>
          </p:nvPr>
        </p:nvSpPr>
        <p:spPr bwMode="auto">
          <a:xfrm>
            <a:off x="3875675" y="9111916"/>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29AF19A0-8E07-43E9-A099-FB0BB8677B3F}" type="slidenum">
              <a:rPr lang="en-US" smtClean="0">
                <a:latin typeface="Constantia" panose="02030602050306030303" pitchFamily="18" charset="0"/>
              </a:rPr>
              <a:pPr/>
              <a:t>24</a:t>
            </a:fld>
            <a:endParaRPr lang="en-US" dirty="0">
              <a:latin typeface="Constantia" panose="02030602050306030303" pitchFamily="18" charset="0"/>
            </a:endParaRPr>
          </a:p>
        </p:txBody>
      </p:sp>
    </p:spTree>
    <p:extLst>
      <p:ext uri="{BB962C8B-B14F-4D97-AF65-F5344CB8AC3E}">
        <p14:creationId xmlns:p14="http://schemas.microsoft.com/office/powerpoint/2010/main" val="32327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11150" y="381000"/>
            <a:ext cx="6692900" cy="37655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649032" y="4419600"/>
            <a:ext cx="6017139" cy="34258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defRPr/>
            </a:pPr>
            <a:r>
              <a:rPr lang="en-US" sz="1500" dirty="0"/>
              <a:t>This is a sample of a ledger we have accepted before… </a:t>
            </a:r>
          </a:p>
          <a:p>
            <a:pPr algn="just">
              <a:defRPr/>
            </a:pPr>
            <a:r>
              <a:rPr lang="en-US" sz="1500" dirty="0"/>
              <a:t>As you can see, there is a column for:</a:t>
            </a:r>
          </a:p>
          <a:p>
            <a:pPr marL="659867" lvl="1" indent="-185613" algn="just">
              <a:buFont typeface="Arial" pitchFamily="34" charset="0"/>
              <a:buChar char="•"/>
              <a:defRPr/>
            </a:pPr>
            <a:r>
              <a:rPr lang="en-US" sz="1500" dirty="0"/>
              <a:t>Food only groceries taxed at 2%</a:t>
            </a:r>
          </a:p>
          <a:p>
            <a:pPr marL="659867" lvl="1" indent="-185613" algn="just">
              <a:buFont typeface="Arial" pitchFamily="34" charset="0"/>
              <a:buChar char="•"/>
              <a:defRPr/>
            </a:pPr>
            <a:r>
              <a:rPr lang="en-US" sz="1500" dirty="0"/>
              <a:t>Non-food items taxed at 4.75% </a:t>
            </a:r>
          </a:p>
          <a:p>
            <a:pPr marL="659867" lvl="1" indent="-185613" algn="just">
              <a:buFont typeface="Arial" pitchFamily="34" charset="0"/>
              <a:buChar char="•"/>
              <a:defRPr/>
            </a:pPr>
            <a:r>
              <a:rPr lang="en-US" sz="1500" dirty="0"/>
              <a:t>A column for food items that are taxed at the full tax rate of 4.75% (additional food items)</a:t>
            </a:r>
          </a:p>
          <a:p>
            <a:pPr marL="841959" lvl="1" indent="-185613" algn="just">
              <a:buFont typeface="Arial" pitchFamily="34" charset="0"/>
              <a:buChar char="•"/>
              <a:defRPr/>
            </a:pPr>
            <a:r>
              <a:rPr lang="en-US" sz="1500" dirty="0"/>
              <a:t>The food items in this column (if SNAP-eligible) are allowed to be counted as food sales for this review process and added with the 2% food only tax column. However, vendors must provide documentation like this that clearly shows where the totals come from</a:t>
            </a:r>
          </a:p>
          <a:p>
            <a:pPr marL="841959" lvl="1" indent="-185613" algn="just">
              <a:buFont typeface="Arial" pitchFamily="34" charset="0"/>
              <a:buChar char="•"/>
              <a:defRPr/>
            </a:pPr>
            <a:endParaRPr lang="en-US" sz="1500" dirty="0"/>
          </a:p>
          <a:p>
            <a:pPr marL="185613" indent="-185613" algn="just">
              <a:buFont typeface="Arial" pitchFamily="34" charset="0"/>
              <a:buChar char="•"/>
              <a:defRPr/>
            </a:pPr>
            <a:r>
              <a:rPr lang="en-US" sz="1500" dirty="0"/>
              <a:t>There is an additional slide that will show this information as it is reported on the sales and use tax returns</a:t>
            </a:r>
          </a:p>
          <a:p>
            <a:pPr>
              <a:defRPr/>
            </a:pPr>
            <a:endParaRPr lang="en-US" dirty="0"/>
          </a:p>
        </p:txBody>
      </p:sp>
      <p:sp>
        <p:nvSpPr>
          <p:cNvPr id="34820" name="Slide Number Placeholder 3"/>
          <p:cNvSpPr>
            <a:spLocks noGrp="1"/>
          </p:cNvSpPr>
          <p:nvPr>
            <p:ph type="sldNum" sz="quarter" idx="5"/>
          </p:nvPr>
        </p:nvSpPr>
        <p:spPr bwMode="auto">
          <a:xfrm>
            <a:off x="3863643" y="903923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B63584A1-0C2D-4BDF-92FC-896F88441C71}" type="slidenum">
              <a:rPr lang="en-US" smtClean="0">
                <a:latin typeface="Constantia" panose="02030602050306030303" pitchFamily="18" charset="0"/>
              </a:rPr>
              <a:pPr/>
              <a:t>25</a:t>
            </a:fld>
            <a:endParaRPr lang="en-US" dirty="0">
              <a:latin typeface="Constantia" panose="02030602050306030303" pitchFamily="18" charset="0"/>
            </a:endParaRPr>
          </a:p>
        </p:txBody>
      </p:sp>
    </p:spTree>
    <p:extLst>
      <p:ext uri="{BB962C8B-B14F-4D97-AF65-F5344CB8AC3E}">
        <p14:creationId xmlns:p14="http://schemas.microsoft.com/office/powerpoint/2010/main" val="2194267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8938" y="423863"/>
            <a:ext cx="6613525"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477078" y="4308702"/>
            <a:ext cx="6202017" cy="46084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96408" indent="-296408" algn="just">
              <a:buFont typeface="Arial" panose="020B0604020202020204" pitchFamily="34" charset="0"/>
              <a:buChar char="•"/>
              <a:defRPr/>
            </a:pPr>
            <a:r>
              <a:rPr lang="en-US" dirty="0"/>
              <a:t>This is a copy of the Sales and Use Tax Return form the store owner or accountant completes when you filing monthly/quarterly sales revenue to the NC Department of Revenue</a:t>
            </a:r>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r>
              <a:rPr lang="en-US" dirty="0"/>
              <a:t>If the vendor files electronically, it is recommended that they keep a copy for their records as this documentation may be requested as additional documentation</a:t>
            </a:r>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r>
              <a:rPr lang="en-US" dirty="0"/>
              <a:t>If the vendor decides to submit these forms as the required documentation, please be aware that this documentation may not be sufficient. We may need additional information.</a:t>
            </a:r>
          </a:p>
          <a:p>
            <a:pPr marL="296408" indent="-296408" algn="just">
              <a:buFont typeface="Arial" panose="020B0604020202020204" pitchFamily="34" charset="0"/>
              <a:buChar char="•"/>
              <a:defRPr/>
            </a:pPr>
            <a:endParaRPr lang="en-US" dirty="0"/>
          </a:p>
          <a:p>
            <a:pPr marL="296408" marR="0" lvl="0" indent="-296408"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If the vendor does not have copies of their monthly sales and use tax returns filed, you may be asked to complete a GEN-93 form where the State WIC Agency can request these returns directly from the Department of Revenue</a:t>
            </a:r>
            <a:endParaRPr lang="en-US" dirty="0"/>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endParaRPr lang="en-US" dirty="0"/>
          </a:p>
        </p:txBody>
      </p:sp>
      <p:sp>
        <p:nvSpPr>
          <p:cNvPr id="35844" name="Slide Number Placeholder 3"/>
          <p:cNvSpPr>
            <a:spLocks noGrp="1"/>
          </p:cNvSpPr>
          <p:nvPr>
            <p:ph type="sldNum" sz="quarter" idx="5"/>
          </p:nvPr>
        </p:nvSpPr>
        <p:spPr bwMode="auto">
          <a:xfrm>
            <a:off x="3863643" y="908112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E22941A7-1D50-45CF-99BD-EEC8C786A590}" type="slidenum">
              <a:rPr lang="en-US" smtClean="0">
                <a:latin typeface="Constantia" panose="02030602050306030303" pitchFamily="18" charset="0"/>
              </a:rPr>
              <a:pPr/>
              <a:t>26</a:t>
            </a:fld>
            <a:endParaRPr lang="en-US" dirty="0">
              <a:latin typeface="Constantia" panose="02030602050306030303" pitchFamily="18" charset="0"/>
            </a:endParaRPr>
          </a:p>
        </p:txBody>
      </p:sp>
    </p:spTree>
    <p:extLst>
      <p:ext uri="{BB962C8B-B14F-4D97-AF65-F5344CB8AC3E}">
        <p14:creationId xmlns:p14="http://schemas.microsoft.com/office/powerpoint/2010/main" val="407755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50838" y="381000"/>
            <a:ext cx="6613525"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533401" y="4343403"/>
            <a:ext cx="6384234" cy="460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4954" indent="-194954" algn="just">
              <a:buFontTx/>
              <a:buChar char="•"/>
            </a:pPr>
            <a:r>
              <a:rPr lang="en-US" altLang="en-US" dirty="0"/>
              <a:t>If the Vendor submits this form to the State WIC Agency, we will first look at the Tax Type Column and find the line defined as “2% Food Rate” – this is usually on Line 8</a:t>
            </a:r>
          </a:p>
          <a:p>
            <a:pPr marL="194954" indent="-194954" algn="just">
              <a:buFontTx/>
              <a:buChar char="•"/>
            </a:pPr>
            <a:r>
              <a:rPr lang="en-US" altLang="en-US" dirty="0"/>
              <a:t>
Next, we’ll look at the dollar amount in the Receipts Column. They take this amount from each month’s return for the 12 months in review and total it.
If this total amount added with the vendors SNAP sales for the same time period is greater than the Vendors WIC sales, then your store is eliminated from being classified as a PWV for the year.
If this total amount added with the Vendors SNAP sales for the same time period is less than the Vendors WIC sales, then the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810000" y="904037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27</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92113" y="503238"/>
            <a:ext cx="6475412" cy="36417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533818" y="4445044"/>
            <a:ext cx="6372106" cy="43199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94954" indent="-194954" algn="just">
              <a:buFontTx/>
              <a:buChar char="•"/>
              <a:defRPr/>
            </a:pPr>
            <a:r>
              <a:rPr lang="en-US" dirty="0"/>
              <a:t>This slide shows what we discussed a few slides back. Sometimes it is necessary for vendors to separate food items from non-food items from what is reported in line 4 for of this form</a:t>
            </a:r>
          </a:p>
          <a:p>
            <a:pPr marL="194954" indent="-194954" algn="just">
              <a:buFontTx/>
              <a:buChar char="•"/>
              <a:defRPr/>
            </a:pPr>
            <a:endParaRPr lang="en-US" dirty="0"/>
          </a:p>
          <a:p>
            <a:pPr marL="194954" indent="-194954" algn="just">
              <a:buFontTx/>
              <a:buChar char="•"/>
              <a:defRPr/>
            </a:pPr>
            <a:r>
              <a:rPr lang="en-US" dirty="0"/>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algn="just">
              <a:defRPr/>
            </a:pPr>
            <a:endParaRPr lang="en-US" dirty="0"/>
          </a:p>
          <a:p>
            <a:pPr marL="194954" indent="-194954" algn="just">
              <a:buFontTx/>
              <a:buChar char="•"/>
              <a:defRPr/>
            </a:pPr>
            <a:r>
              <a:rPr lang="en-US" dirty="0"/>
              <a:t>This is where the ledger I spoke of comes into play. The ledger is actually the verifiable documentation, and the Sales and Use Tax return is the back-up to the ledger information.</a:t>
            </a:r>
          </a:p>
          <a:p>
            <a:pPr marL="194954" indent="-194954" algn="just">
              <a:buFontTx/>
              <a:buChar char="•"/>
              <a:defRPr/>
            </a:pPr>
            <a:endParaRPr lang="en-US" dirty="0"/>
          </a:p>
          <a:p>
            <a:pPr marL="194954" indent="-194954" algn="just">
              <a:buFontTx/>
              <a:buChar char="•"/>
              <a:defRPr/>
            </a:pPr>
            <a:r>
              <a:rPr lang="en-US" dirty="0"/>
              <a:t>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863643" y="906508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28</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77838"/>
            <a:ext cx="6537325" cy="3678237"/>
          </a:xfrm>
          <a:prstGeom prst="rect">
            <a:avLst/>
          </a:prstGeom>
        </p:spPr>
      </p:sp>
      <p:sp>
        <p:nvSpPr>
          <p:cNvPr id="3" name="Notes Placeholder 2"/>
          <p:cNvSpPr>
            <a:spLocks noGrp="1"/>
          </p:cNvSpPr>
          <p:nvPr>
            <p:ph type="body" idx="1"/>
          </p:nvPr>
        </p:nvSpPr>
        <p:spPr>
          <a:xfrm>
            <a:off x="670675" y="4419601"/>
            <a:ext cx="5973850" cy="2863903"/>
          </a:xfrm>
          <a:prstGeom prst="rect">
            <a:avLst/>
          </a:prstGeom>
        </p:spPr>
        <p:txBody>
          <a:bodyPr/>
          <a:lstStyle/>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Vendor applicants and authorized vendors must not submit false, erroneous, or misleading information to the State or Local WIC agency.</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Failure to comply with this requirement will result in the denial of a vendor applicant’s authorization and termination of an authorized vendor’s WIC Vendor Agreement.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Additionally, the store must wait one year to be eligible to reapply for WIC vendor authorization.</a:t>
            </a:r>
          </a:p>
        </p:txBody>
      </p:sp>
      <p:sp>
        <p:nvSpPr>
          <p:cNvPr id="4" name="Slide Number Placeholder 3"/>
          <p:cNvSpPr>
            <a:spLocks noGrp="1"/>
          </p:cNvSpPr>
          <p:nvPr>
            <p:ph type="sldNum" sz="quarter" idx="10"/>
          </p:nvPr>
        </p:nvSpPr>
        <p:spPr>
          <a:xfrm>
            <a:off x="3863643" y="8991601"/>
            <a:ext cx="3451558" cy="512056"/>
          </a:xfrm>
          <a:prstGeom prst="rect">
            <a:avLst/>
          </a:prstGeom>
        </p:spPr>
        <p:txBody>
          <a:bodyPr/>
          <a:lstStyle/>
          <a:p>
            <a:fld id="{277FD931-451E-4B36-ABA2-042D5FD0E452}" type="slidenum">
              <a:rPr lang="en-US" smtClean="0"/>
              <a:t>29</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193675" y="417513"/>
            <a:ext cx="6927850" cy="3897312"/>
          </a:xfrm>
          <a:prstGeom prst="rect">
            <a:avLst/>
          </a:prstGeom>
          <a:ln/>
        </p:spPr>
      </p:sp>
      <p:sp>
        <p:nvSpPr>
          <p:cNvPr id="137220" name="Rectangle 3"/>
          <p:cNvSpPr>
            <a:spLocks noGrp="1" noChangeArrowheads="1"/>
          </p:cNvSpPr>
          <p:nvPr>
            <p:ph type="body" idx="1"/>
          </p:nvPr>
        </p:nvSpPr>
        <p:spPr>
          <a:xfrm>
            <a:off x="304800" y="4495802"/>
            <a:ext cx="6705600" cy="4163648"/>
          </a:xfrm>
          <a:prstGeom prst="rect">
            <a:avLst/>
          </a:prstGeom>
          <a:noFill/>
          <a:ln/>
        </p:spPr>
        <p:txBody>
          <a:bodyPr lIns="104798" tIns="52401" rIns="104798" bIns="52401"/>
          <a:lstStyle/>
          <a:p>
            <a:pPr algn="just"/>
            <a:r>
              <a:rPr lang="en-US" dirty="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dirty="0">
              <a:cs typeface="Times New Roman" panose="02020603050405020304" pitchFamily="18" charset="0"/>
            </a:endParaRPr>
          </a:p>
          <a:p>
            <a:pPr algn="just"/>
            <a:r>
              <a:rPr lang="en-US" dirty="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dirty="0">
              <a:cs typeface="Times New Roman" panose="02020603050405020304" pitchFamily="18" charset="0"/>
            </a:endParaRPr>
          </a:p>
          <a:p>
            <a:pPr algn="just"/>
            <a:r>
              <a:rPr lang="en-US" dirty="0">
                <a:cs typeface="Times New Roman" panose="02020603050405020304" pitchFamily="18" charset="0"/>
              </a:rPr>
              <a:t>NC WIC authorized vendors are contracted with the NC Department of Health and Human Services and their Local WIC Agencies.</a:t>
            </a:r>
          </a:p>
          <a:p>
            <a:pPr algn="just"/>
            <a:endParaRPr lang="en-US" dirty="0">
              <a:cs typeface="Times New Roman" panose="02020603050405020304" pitchFamily="18" charset="0"/>
            </a:endParaRPr>
          </a:p>
          <a:p>
            <a:pPr algn="just"/>
            <a:r>
              <a:rPr lang="en-US" dirty="0">
                <a:cs typeface="Times New Roman" panose="02020603050405020304" pitchFamily="18" charset="0"/>
              </a:rPr>
              <a:t>The Local WIC Agency operates the WIC Program in your county.</a:t>
            </a:r>
          </a:p>
          <a:p>
            <a:pPr algn="just"/>
            <a:endParaRPr lang="en-US" dirty="0"/>
          </a:p>
        </p:txBody>
      </p:sp>
      <p:sp>
        <p:nvSpPr>
          <p:cNvPr id="2" name="Slide Number Placeholder 1"/>
          <p:cNvSpPr>
            <a:spLocks noGrp="1"/>
          </p:cNvSpPr>
          <p:nvPr>
            <p:ph type="sldNum" sz="quarter" idx="10"/>
          </p:nvPr>
        </p:nvSpPr>
        <p:spPr>
          <a:xfrm>
            <a:off x="3831559" y="9069092"/>
            <a:ext cx="3451558" cy="512056"/>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468313"/>
            <a:ext cx="6400800" cy="3600450"/>
          </a:xfrm>
          <a:prstGeom prst="rect">
            <a:avLst/>
          </a:prstGeom>
        </p:spPr>
      </p:sp>
      <p:sp>
        <p:nvSpPr>
          <p:cNvPr id="3" name="Notes Placeholder 2"/>
          <p:cNvSpPr>
            <a:spLocks noGrp="1"/>
          </p:cNvSpPr>
          <p:nvPr>
            <p:ph type="body" idx="1"/>
          </p:nvPr>
        </p:nvSpPr>
        <p:spPr>
          <a:xfrm>
            <a:off x="569077" y="4338633"/>
            <a:ext cx="5973849" cy="4319959"/>
          </a:xfrm>
          <a:prstGeom prst="rect">
            <a:avLst/>
          </a:prstGeom>
        </p:spPr>
        <p:txBody>
          <a:bodyPr/>
          <a:lstStyle/>
          <a:p>
            <a:pPr algn="just"/>
            <a:r>
              <a:rPr lang="en-US"/>
              <a:t>We will now review the eWIC payment process</a:t>
            </a:r>
            <a:endParaRPr lang="en-US" dirty="0"/>
          </a:p>
        </p:txBody>
      </p:sp>
      <p:sp>
        <p:nvSpPr>
          <p:cNvPr id="4" name="Slide Number Placeholder 3"/>
          <p:cNvSpPr>
            <a:spLocks noGrp="1"/>
          </p:cNvSpPr>
          <p:nvPr>
            <p:ph type="sldNum" sz="quarter" idx="10"/>
          </p:nvPr>
        </p:nvSpPr>
        <p:spPr>
          <a:xfrm>
            <a:off x="3855621" y="8928459"/>
            <a:ext cx="3451558" cy="512056"/>
          </a:xfrm>
          <a:prstGeom prst="rect">
            <a:avLst/>
          </a:prstGeom>
        </p:spPr>
        <p:txBody>
          <a:bodyPr/>
          <a:lstStyle/>
          <a:p>
            <a:fld id="{B045B7DE-1198-4F2F-B574-CA8CAE341642}" type="slidenum">
              <a:rPr lang="en-US" smtClean="0"/>
              <a:t>30</a:t>
            </a:fld>
            <a:endParaRPr lang="en-US" dirty="0"/>
          </a:p>
        </p:txBody>
      </p:sp>
    </p:spTree>
    <p:extLst>
      <p:ext uri="{BB962C8B-B14F-4D97-AF65-F5344CB8AC3E}">
        <p14:creationId xmlns:p14="http://schemas.microsoft.com/office/powerpoint/2010/main" val="995923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xfrm>
            <a:off x="3863643" y="9028986"/>
            <a:ext cx="3451558" cy="512056"/>
          </a:xfrm>
          <a:prstGeom prst="rect">
            <a:avLst/>
          </a:prstGeom>
          <a:noFill/>
        </p:spPr>
        <p:txBody>
          <a:bodyPr/>
          <a:lstStyle/>
          <a:p>
            <a:fld id="{69D331B1-7E5D-4C8B-8ACF-75D55A4614D4}" type="slidenum">
              <a:rPr lang="en-US" smtClean="0"/>
              <a:pPr/>
              <a:t>31</a:t>
            </a:fld>
            <a:endParaRPr lang="en-US" dirty="0"/>
          </a:p>
        </p:txBody>
      </p:sp>
      <p:sp>
        <p:nvSpPr>
          <p:cNvPr id="167940" name="Rectangle 2"/>
          <p:cNvSpPr>
            <a:spLocks noGrp="1" noRot="1" noChangeAspect="1" noChangeArrowheads="1" noTextEdit="1"/>
          </p:cNvSpPr>
          <p:nvPr>
            <p:ph type="sldImg"/>
          </p:nvPr>
        </p:nvSpPr>
        <p:spPr>
          <a:xfrm>
            <a:off x="371475" y="238125"/>
            <a:ext cx="6572250" cy="3697288"/>
          </a:xfrm>
          <a:prstGeom prst="rect">
            <a:avLst/>
          </a:prstGeom>
          <a:ln/>
        </p:spPr>
      </p:sp>
      <p:sp>
        <p:nvSpPr>
          <p:cNvPr id="167941" name="Rectangle 3"/>
          <p:cNvSpPr>
            <a:spLocks noGrp="1" noChangeArrowheads="1"/>
          </p:cNvSpPr>
          <p:nvPr>
            <p:ph type="body" idx="1"/>
          </p:nvPr>
        </p:nvSpPr>
        <p:spPr>
          <a:xfrm>
            <a:off x="629400" y="4495802"/>
            <a:ext cx="5973850" cy="3019375"/>
          </a:xfrm>
          <a:prstGeom prst="rect">
            <a:avLst/>
          </a:prstGeom>
          <a:noFill/>
          <a:ln/>
        </p:spPr>
        <p:txBody>
          <a:bodyPr lIns="108336" tIns="54166" rIns="108336" bIns="54166"/>
          <a:lstStyle/>
          <a:p>
            <a:pPr algn="just">
              <a:spcBef>
                <a:spcPct val="50000"/>
              </a:spcBef>
              <a:spcAft>
                <a:spcPts val="669"/>
              </a:spcAft>
              <a:buSzPct val="115000"/>
              <a:defRPr/>
            </a:pPr>
            <a:r>
              <a:rPr lang="en-US"/>
              <a:t>Vendors will receive payment for all eWIC transactions processed in their store through an Automated Clearinghouse (ACH) system in which payments are directly deposited into their bank account. Each approved food has an NTE.  If you submit an item price that is above the NTE, the payment will be decreased to the NTE amount for the item.</a:t>
            </a:r>
          </a:p>
          <a:p>
            <a:pPr eaLnBrk="1" hangingPunct="1"/>
            <a:endParaRPr lang="en-US" dirty="0"/>
          </a:p>
        </p:txBody>
      </p:sp>
    </p:spTree>
    <p:extLst>
      <p:ext uri="{BB962C8B-B14F-4D97-AF65-F5344CB8AC3E}">
        <p14:creationId xmlns:p14="http://schemas.microsoft.com/office/powerpoint/2010/main" val="1208328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57202" y="4267203"/>
            <a:ext cx="5973849" cy="4608499"/>
          </a:xfrm>
          <a:prstGeom prst="rect">
            <a:avLst/>
          </a:prstGeom>
        </p:spPr>
        <p:txBody>
          <a:bodyPr/>
          <a:lstStyle/>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latin typeface="+mn-lt"/>
              </a:rPr>
              <a:t>Vendor applicants must submit their most current banking information to the </a:t>
            </a:r>
            <a:r>
              <a:rPr lang="en-US" sz="1400" dirty="0">
                <a:latin typeface="Calibri" panose="020F0502020204030204" pitchFamily="34" charset="0"/>
                <a:cs typeface="Calibri" panose="020F0502020204030204" pitchFamily="34" charset="0"/>
              </a:rPr>
              <a:t>State Approved EBT Processor </a:t>
            </a:r>
            <a:r>
              <a:rPr lang="en-US" sz="1400" dirty="0">
                <a:latin typeface="+mn-lt"/>
              </a:rPr>
              <a:t>to ensure payment for </a:t>
            </a:r>
            <a:r>
              <a:rPr lang="en-US" sz="1400" dirty="0" err="1">
                <a:latin typeface="+mn-lt"/>
              </a:rPr>
              <a:t>eWIC</a:t>
            </a:r>
            <a:r>
              <a:rPr lang="en-US" sz="1400" dirty="0">
                <a:latin typeface="+mn-lt"/>
              </a:rPr>
              <a:t> transactions. Current vendors must contact the </a:t>
            </a:r>
            <a:r>
              <a:rPr lang="en-US" sz="1400" dirty="0">
                <a:latin typeface="Calibri" panose="020F0502020204030204" pitchFamily="34" charset="0"/>
                <a:cs typeface="Calibri" panose="020F0502020204030204" pitchFamily="34" charset="0"/>
              </a:rPr>
              <a:t>State Approved EBT Processor </a:t>
            </a:r>
            <a:r>
              <a:rPr lang="en-US" sz="1400" dirty="0">
                <a:latin typeface="+mn-lt"/>
              </a:rPr>
              <a:t>with any changes in a vendor’s bank account. Contact information for FIS is on the slide. Remember</a:t>
            </a:r>
            <a:r>
              <a:rPr lang="en-US" sz="1400">
                <a:latin typeface="+mn-lt"/>
              </a:rPr>
              <a:t>, </a:t>
            </a:r>
            <a:r>
              <a:rPr lang="en-US" sz="1400">
                <a:effectLst/>
                <a:latin typeface="Calibri" panose="020F0502020204030204" pitchFamily="34" charset="0"/>
                <a:ea typeface="Calibri" panose="020F0502020204030204" pitchFamily="34" charset="0"/>
              </a:rPr>
              <a:t>FIS </a:t>
            </a:r>
            <a:r>
              <a:rPr lang="en-US" sz="1400" dirty="0">
                <a:effectLst/>
                <a:latin typeface="Calibri" panose="020F0502020204030204" pitchFamily="34" charset="0"/>
                <a:ea typeface="Calibri" panose="020F0502020204030204" pitchFamily="34" charset="0"/>
              </a:rPr>
              <a:t>information is effective October 2023.</a:t>
            </a:r>
            <a:endParaRPr lang="en-US" dirty="0"/>
          </a:p>
          <a:p>
            <a:pPr algn="just"/>
            <a:endParaRPr lang="en-US" sz="1400" dirty="0">
              <a:latin typeface="+mn-lt"/>
            </a:endParaRPr>
          </a:p>
          <a:p>
            <a:pPr algn="just"/>
            <a:endParaRPr lang="en-US" sz="1400" dirty="0">
              <a:latin typeface="+mn-lt"/>
            </a:endParaRPr>
          </a:p>
          <a:p>
            <a:pPr algn="just"/>
            <a:endParaRPr lang="en-US" sz="1400" dirty="0">
              <a:latin typeface="+mn-lt"/>
            </a:endParaRPr>
          </a:p>
          <a:p>
            <a:pPr algn="just"/>
            <a:endParaRPr lang="en-US" sz="1400" dirty="0">
              <a:latin typeface="+mn-lt"/>
            </a:endParaRPr>
          </a:p>
          <a:p>
            <a:pPr algn="just"/>
            <a:r>
              <a:rPr lang="en-US" sz="1400" dirty="0">
                <a:latin typeface="+mn-lt"/>
              </a:rPr>
              <a:t>PiggyBank_Fotolia_113540_Subscription_L</a:t>
            </a:r>
            <a:endParaRPr lang="en-US" dirty="0"/>
          </a:p>
          <a:p>
            <a:pPr algn="just"/>
            <a:endParaRPr lang="en-US" dirty="0">
              <a:cs typeface="Times New Roman" panose="02020603050405020304" pitchFamily="18" charset="0"/>
            </a:endParaRP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8E360E-C30B-4983-B0C7-6EABB349E35D}"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938000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331B1-7E5D-4C8B-8ACF-75D55A4614D4}"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67940" name="Rectangle 2"/>
          <p:cNvSpPr>
            <a:spLocks noGrp="1" noRot="1" noChangeAspect="1" noChangeArrowheads="1" noTextEdit="1"/>
          </p:cNvSpPr>
          <p:nvPr>
            <p:ph type="sldImg"/>
          </p:nvPr>
        </p:nvSpPr>
        <p:spPr>
          <a:xfrm>
            <a:off x="331788" y="603250"/>
            <a:ext cx="6651625" cy="3741738"/>
          </a:xfrm>
          <a:ln/>
        </p:spPr>
      </p:sp>
      <p:sp>
        <p:nvSpPr>
          <p:cNvPr id="167941" name="Rectangle 3"/>
          <p:cNvSpPr>
            <a:spLocks noGrp="1" noChangeArrowheads="1"/>
          </p:cNvSpPr>
          <p:nvPr>
            <p:ph type="body" idx="1"/>
          </p:nvPr>
        </p:nvSpPr>
        <p:spPr>
          <a:xfrm>
            <a:off x="299831" y="4638917"/>
            <a:ext cx="6717195" cy="1838084"/>
          </a:xfrm>
          <a:noFill/>
          <a:ln/>
        </p:spPr>
        <p:txBody>
          <a:bodyPr lIns="100686" tIns="50340" rIns="100686" bIns="50340"/>
          <a:lstStyle/>
          <a:p>
            <a:pPr algn="just" defTabSz="1264455">
              <a:defRPr/>
            </a:pPr>
            <a:r>
              <a:rPr lang="en-US" dirty="0"/>
              <a:t>Should a stand-beside device vendor need assistance</a:t>
            </a:r>
            <a:r>
              <a:rPr lang="en-US" sz="1800" dirty="0">
                <a:effectLst/>
                <a:latin typeface="Calibri" panose="020F0502020204030204" pitchFamily="34" charset="0"/>
                <a:ea typeface="Calibri" panose="020F0502020204030204" pitchFamily="34" charset="0"/>
              </a:rPr>
              <a:t> troubleshooting stand-beside POS equipment, you will use the contact information listed on this slide. Again, FIS information is effective October 2023.</a:t>
            </a:r>
            <a:endParaRPr lang="en-US" dirty="0"/>
          </a:p>
          <a:p>
            <a:pPr eaLnBrk="1" hangingPunct="1"/>
            <a:endParaRPr lang="en-US" sz="1600" dirty="0"/>
          </a:p>
        </p:txBody>
      </p:sp>
    </p:spTree>
    <p:extLst>
      <p:ext uri="{BB962C8B-B14F-4D97-AF65-F5344CB8AC3E}">
        <p14:creationId xmlns:p14="http://schemas.microsoft.com/office/powerpoint/2010/main" val="3404796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xfrm>
            <a:off x="3850775" y="8956797"/>
            <a:ext cx="3451558" cy="512056"/>
          </a:xfrm>
          <a:prstGeom prst="rect">
            <a:avLst/>
          </a:prstGeom>
          <a:noFill/>
        </p:spPr>
        <p:txBody>
          <a:bodyPr/>
          <a:lstStyle/>
          <a:p>
            <a:fld id="{C3F7D8E7-EA27-4CAF-9B00-95ABD9155BEF}" type="slidenum">
              <a:rPr lang="en-US" smtClean="0"/>
              <a:pPr/>
              <a:t>34</a:t>
            </a:fld>
            <a:endParaRPr lang="en-US" dirty="0"/>
          </a:p>
        </p:txBody>
      </p:sp>
      <p:sp>
        <p:nvSpPr>
          <p:cNvPr id="172036" name="Rectangle 2"/>
          <p:cNvSpPr>
            <a:spLocks noGrp="1" noRot="1" noChangeAspect="1" noChangeArrowheads="1" noTextEdit="1"/>
          </p:cNvSpPr>
          <p:nvPr>
            <p:ph type="sldImg"/>
          </p:nvPr>
        </p:nvSpPr>
        <p:spPr>
          <a:xfrm>
            <a:off x="303213" y="457200"/>
            <a:ext cx="6708775" cy="3773488"/>
          </a:xfrm>
          <a:prstGeom prst="rect">
            <a:avLst/>
          </a:prstGeom>
          <a:ln/>
        </p:spPr>
      </p:sp>
      <p:sp>
        <p:nvSpPr>
          <p:cNvPr id="172037" name="Rectangle 3"/>
          <p:cNvSpPr>
            <a:spLocks noGrp="1" noChangeArrowheads="1"/>
          </p:cNvSpPr>
          <p:nvPr>
            <p:ph type="body" idx="1"/>
          </p:nvPr>
        </p:nvSpPr>
        <p:spPr>
          <a:xfrm>
            <a:off x="533402" y="4495802"/>
            <a:ext cx="5973849" cy="3019375"/>
          </a:xfrm>
          <a:prstGeom prst="rect">
            <a:avLst/>
          </a:prstGeom>
          <a:noFill/>
          <a:ln/>
        </p:spPr>
        <p:txBody>
          <a:bodyPr lIns="108336" tIns="54166" rIns="108336" bIns="54166"/>
          <a:lstStyle/>
          <a:p>
            <a:pPr algn="just">
              <a:spcBef>
                <a:spcPct val="50000"/>
              </a:spcBef>
              <a:buSzPct val="115000"/>
            </a:pPr>
            <a:r>
              <a:rPr lang="en-US" dirty="0"/>
              <a:t>Vendors may not ask the WIC customer: </a:t>
            </a:r>
          </a:p>
          <a:p>
            <a:pPr algn="just">
              <a:spcBef>
                <a:spcPct val="50000"/>
              </a:spcBef>
              <a:buSzPct val="115000"/>
            </a:pPr>
            <a:r>
              <a:rPr lang="en-US" dirty="0"/>
              <a:t>To make up the difference in price for eWIC transactions </a:t>
            </a:r>
          </a:p>
          <a:p>
            <a:pPr algn="just">
              <a:spcBef>
                <a:spcPct val="50000"/>
              </a:spcBef>
              <a:buSzPct val="115000"/>
            </a:pPr>
            <a:endParaRPr lang="en-US" dirty="0"/>
          </a:p>
          <a:p>
            <a:pPr algn="just">
              <a:spcBef>
                <a:spcPct val="50000"/>
              </a:spcBef>
              <a:buSzPct val="115000"/>
            </a:pPr>
            <a:r>
              <a:rPr lang="en-US" dirty="0"/>
              <a:t>Vendors are responsible for keeping their prices at or below the NTE for their peer group.</a:t>
            </a:r>
          </a:p>
          <a:p>
            <a:pPr eaLnBrk="1" hangingPunct="1"/>
            <a:endParaRPr lang="en-US" dirty="0"/>
          </a:p>
        </p:txBody>
      </p:sp>
    </p:spTree>
    <p:extLst>
      <p:ext uri="{BB962C8B-B14F-4D97-AF65-F5344CB8AC3E}">
        <p14:creationId xmlns:p14="http://schemas.microsoft.com/office/powerpoint/2010/main" val="326277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57200"/>
            <a:ext cx="6613525" cy="3721100"/>
          </a:xfrm>
          <a:prstGeom prst="rect">
            <a:avLst/>
          </a:prstGeom>
        </p:spPr>
      </p:sp>
      <p:sp>
        <p:nvSpPr>
          <p:cNvPr id="3" name="Notes Placeholder 2"/>
          <p:cNvSpPr>
            <a:spLocks noGrp="1"/>
          </p:cNvSpPr>
          <p:nvPr>
            <p:ph type="body" idx="1"/>
          </p:nvPr>
        </p:nvSpPr>
        <p:spPr>
          <a:xfrm>
            <a:off x="670677" y="4495799"/>
            <a:ext cx="5973849" cy="3100779"/>
          </a:xfrm>
          <a:prstGeom prst="rect">
            <a:avLst/>
          </a:prstGeom>
        </p:spPr>
        <p:txBody>
          <a:bodyPr/>
          <a:lstStyle/>
          <a:p>
            <a:pPr algn="just"/>
            <a:r>
              <a:rPr lang="en-US" dirty="0"/>
              <a:t>WIC customers can pay for an amount that exceeds the CVB maximum</a:t>
            </a:r>
          </a:p>
          <a:p>
            <a:pPr algn="just"/>
            <a:r>
              <a:rPr lang="en-US" dirty="0"/>
              <a:t>Example: $10.00 CVB</a:t>
            </a:r>
          </a:p>
          <a:p>
            <a:pPr algn="just"/>
            <a:r>
              <a:rPr lang="en-US" dirty="0"/>
              <a:t>Total cost of WIC fruits and vegetables is $10.25. Customer can pay 25¢ plus tax on the 25¢ or use  other acceptable methods to pay for the outstanding balance, </a:t>
            </a:r>
            <a:r>
              <a:rPr lang="en-US" dirty="0" err="1"/>
              <a:t>e.g</a:t>
            </a:r>
            <a:r>
              <a:rPr lang="en-US" dirty="0"/>
              <a:t> SNAP which is not taxable</a:t>
            </a:r>
          </a:p>
          <a:p>
            <a:pPr algn="just"/>
            <a:r>
              <a:rPr lang="en-US" dirty="0"/>
              <a:t>Vendor submits an </a:t>
            </a:r>
            <a:r>
              <a:rPr lang="en-US" dirty="0" err="1"/>
              <a:t>eWIC</a:t>
            </a:r>
            <a:r>
              <a:rPr lang="en-US" dirty="0"/>
              <a:t> transaction for $10.00 in CVBs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35</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530225"/>
            <a:ext cx="6145212" cy="3455988"/>
          </a:xfrm>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fld id="{1D142F51-8B2E-4BFF-8E0F-E8BEB853D015}" type="slidenum">
              <a:rPr lang="en-US" smtClean="0"/>
              <a:pPr/>
              <a:t>36</a:t>
            </a:fld>
            <a:endParaRPr lang="en-US" dirty="0"/>
          </a:p>
        </p:txBody>
      </p:sp>
    </p:spTree>
    <p:extLst>
      <p:ext uri="{BB962C8B-B14F-4D97-AF65-F5344CB8AC3E}">
        <p14:creationId xmlns:p14="http://schemas.microsoft.com/office/powerpoint/2010/main" val="208368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46100" y="569913"/>
            <a:ext cx="6221413" cy="3500437"/>
          </a:xfrm>
          <a:prstGeom prst="rect">
            <a:avLst/>
          </a:prstGeom>
          <a:ln/>
        </p:spPr>
      </p:sp>
      <p:sp>
        <p:nvSpPr>
          <p:cNvPr id="111621" name="Rectangle 3"/>
          <p:cNvSpPr>
            <a:spLocks noGrp="1" noChangeArrowheads="1"/>
          </p:cNvSpPr>
          <p:nvPr>
            <p:ph type="body" idx="1"/>
          </p:nvPr>
        </p:nvSpPr>
        <p:spPr>
          <a:xfrm>
            <a:off x="256776" y="4398659"/>
            <a:ext cx="6648823" cy="4632628"/>
          </a:xfrm>
          <a:prstGeom prst="rect">
            <a:avLst/>
          </a:prstGeom>
          <a:noFill/>
          <a:ln/>
        </p:spPr>
        <p:txBody>
          <a:bodyPr lIns="108336" tIns="54166" rIns="108336" bIns="54166">
            <a:noAutofit/>
          </a:bodyPr>
          <a:lstStyle/>
          <a:p>
            <a:pPr defTabSz="914266">
              <a:defRPr/>
            </a:pPr>
            <a:endParaRPr lang="en-US" sz="1400" dirty="0"/>
          </a:p>
          <a:p>
            <a:pPr algn="l" eaLnBrk="1" hangingPunct="1"/>
            <a:r>
              <a:rPr lang="en-US" sz="1400" dirty="0"/>
              <a:t>As you know, the </a:t>
            </a:r>
            <a:r>
              <a:rPr lang="en-US" sz="1400" strike="noStrike" dirty="0">
                <a:solidFill>
                  <a:schemeClr val="accent6">
                    <a:lumMod val="50000"/>
                  </a:schemeClr>
                </a:solidFill>
              </a:rPr>
              <a:t>implementation </a:t>
            </a:r>
            <a:r>
              <a:rPr lang="en-US" sz="1400" dirty="0">
                <a:solidFill>
                  <a:schemeClr val="accent6">
                    <a:lumMod val="50000"/>
                  </a:schemeClr>
                </a:solidFill>
              </a:rPr>
              <a:t>of</a:t>
            </a:r>
            <a:r>
              <a:rPr lang="en-US" sz="1400" dirty="0"/>
              <a:t> </a:t>
            </a:r>
            <a:r>
              <a:rPr lang="en-US" sz="1400" dirty="0" err="1"/>
              <a:t>eWIC</a:t>
            </a:r>
            <a:r>
              <a:rPr lang="en-US" sz="1400" dirty="0"/>
              <a:t> has supported the development of a robust Authorized Product List or APL for the North Carolina WIC Program. The APL consists of all the WIC approved foods that meet Federal and State criteria and can be purchased by WIC participants. To ensure that only WIC approved foods may be purchased using WIC food benefits, the most current APL must be uploaded to the Vendor’s cash register system. The most updated APL can be found on the website: www.ncdhhs.gov/ncwicfoods.</a:t>
            </a:r>
          </a:p>
          <a:p>
            <a:pPr algn="l" eaLnBrk="1" hangingPunct="1"/>
            <a:endParaRPr lang="en-US" sz="1400" b="0" i="1" dirty="0"/>
          </a:p>
          <a:p>
            <a:pPr algn="l" eaLnBrk="1" hangingPunct="1"/>
            <a:endParaRPr lang="en-US" sz="1400" b="0" i="1" dirty="0"/>
          </a:p>
          <a:p>
            <a:pPr algn="l" eaLnBrk="1" hangingPunct="1"/>
            <a:endParaRPr lang="en-US" sz="1400" dirty="0"/>
          </a:p>
          <a:p>
            <a:pPr defTabSz="914266">
              <a:defRPr/>
            </a:pPr>
            <a:endParaRPr lang="en-US" sz="13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200" b="0" i="1" dirty="0"/>
              <a:t>Photo Credit: Adobe Stock #98855592</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881045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57213" y="436563"/>
            <a:ext cx="6200775" cy="3489325"/>
          </a:xfrm>
          <a:prstGeom prst="rect">
            <a:avLst/>
          </a:prstGeom>
          <a:ln/>
        </p:spPr>
      </p:sp>
      <p:sp>
        <p:nvSpPr>
          <p:cNvPr id="111621" name="Rectangle 3"/>
          <p:cNvSpPr>
            <a:spLocks noGrp="1" noChangeArrowheads="1"/>
          </p:cNvSpPr>
          <p:nvPr>
            <p:ph type="body" idx="1"/>
          </p:nvPr>
        </p:nvSpPr>
        <p:spPr>
          <a:xfrm>
            <a:off x="485588" y="4443664"/>
            <a:ext cx="6344023" cy="4480228"/>
          </a:xfrm>
          <a:prstGeom prst="rect">
            <a:avLst/>
          </a:prstGeom>
          <a:noFill/>
          <a:ln/>
        </p:spPr>
        <p:txBody>
          <a:bodyPr lIns="108336" tIns="54166" rIns="108336" bIns="54166">
            <a:noAutofit/>
          </a:bodyPr>
          <a:lstStyle/>
          <a:p>
            <a:pPr eaLnBrk="1" hangingPunct="1"/>
            <a:r>
              <a:rPr lang="en-US" sz="1500" dirty="0"/>
              <a:t>This portion of the presentation discusses the processes for UPC submission and updates to the Authorized Product List.</a:t>
            </a:r>
          </a:p>
          <a:p>
            <a:pPr eaLnBrk="1" hangingPunct="1"/>
            <a:r>
              <a:rPr lang="en-US" sz="1500" dirty="0"/>
              <a:t>Additionally, we will review each component of a WIC approved food category, including:</a:t>
            </a:r>
          </a:p>
          <a:p>
            <a:pPr marL="742908" lvl="1" indent="-285708">
              <a:buFont typeface="Arial" panose="020B0604020202020204" pitchFamily="34" charset="0"/>
              <a:buChar char="•"/>
            </a:pPr>
            <a:r>
              <a:rPr lang="en-US" sz="1500" dirty="0"/>
              <a:t>the criteria for approval </a:t>
            </a:r>
          </a:p>
          <a:p>
            <a:pPr marL="742908" lvl="1" indent="-285708">
              <a:buFont typeface="Arial" panose="020B0604020202020204" pitchFamily="34" charset="0"/>
              <a:buChar char="•"/>
            </a:pPr>
            <a:r>
              <a:rPr lang="en-US" sz="1500" dirty="0"/>
              <a:t>the unit of measure; and</a:t>
            </a:r>
          </a:p>
          <a:p>
            <a:pPr marL="742908" lvl="1" indent="-285708">
              <a:buFont typeface="Arial" panose="020B0604020202020204" pitchFamily="34" charset="0"/>
              <a:buChar char="•"/>
            </a:pPr>
            <a:r>
              <a:rPr lang="en-US" sz="1500" dirty="0"/>
              <a:t>The minimum inventory requirements.  The minimum inventory requirements will be reviewed for all foods toward the end of this section.</a:t>
            </a:r>
          </a:p>
        </p:txBody>
      </p:sp>
    </p:spTree>
    <p:custDataLst>
      <p:tags r:id="rId1"/>
    </p:custDataLst>
    <p:extLst>
      <p:ext uri="{BB962C8B-B14F-4D97-AF65-F5344CB8AC3E}">
        <p14:creationId xmlns:p14="http://schemas.microsoft.com/office/powerpoint/2010/main" val="2410285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03238" y="473075"/>
            <a:ext cx="6308725" cy="3549650"/>
          </a:xfrm>
          <a:prstGeom prst="rect">
            <a:avLst/>
          </a:prstGeom>
          <a:ln/>
        </p:spPr>
      </p:sp>
      <p:sp>
        <p:nvSpPr>
          <p:cNvPr id="111621" name="Rectangle 3"/>
          <p:cNvSpPr>
            <a:spLocks noGrp="1" noChangeArrowheads="1"/>
          </p:cNvSpPr>
          <p:nvPr>
            <p:ph type="body" idx="1"/>
          </p:nvPr>
        </p:nvSpPr>
        <p:spPr>
          <a:xfrm>
            <a:off x="503238" y="4281962"/>
            <a:ext cx="6420223" cy="4327828"/>
          </a:xfrm>
          <a:prstGeom prst="rect">
            <a:avLst/>
          </a:prstGeom>
          <a:noFill/>
          <a:ln/>
        </p:spPr>
        <p:txBody>
          <a:bodyPr lIns="108336" tIns="54166" rIns="108336" bIns="54166">
            <a:noAutofit/>
          </a:bodyPr>
          <a:lstStyle/>
          <a:p>
            <a:pPr defTabSz="914266">
              <a:lnSpc>
                <a:spcPct val="90000"/>
              </a:lnSpc>
              <a:defRPr/>
            </a:pPr>
            <a:r>
              <a:rPr lang="en-US" sz="1400" dirty="0"/>
              <a:t>NC WIC Program Authorized Product List, or APL, is a compilation of all the WIC approved Universal Product Codes (UPCs) for each category of supplemental food available from the WIC program.</a:t>
            </a:r>
          </a:p>
          <a:p>
            <a:pPr defTabSz="914266">
              <a:lnSpc>
                <a:spcPct val="90000"/>
              </a:lnSpc>
              <a:defRPr/>
            </a:pPr>
            <a:r>
              <a:rPr lang="en-US" sz="1400" dirty="0"/>
              <a:t> </a:t>
            </a:r>
          </a:p>
          <a:p>
            <a:pPr defTabSz="914266">
              <a:lnSpc>
                <a:spcPct val="90000"/>
              </a:lnSpc>
              <a:defRPr/>
            </a:pPr>
            <a:r>
              <a:rPr lang="en-US" sz="1400" dirty="0"/>
              <a:t>In order for food to be purchased using </a:t>
            </a:r>
            <a:r>
              <a:rPr lang="en-US" sz="1400" dirty="0" err="1"/>
              <a:t>eWIC</a:t>
            </a:r>
            <a:r>
              <a:rPr lang="en-US" sz="1400" dirty="0"/>
              <a:t>, the UPC for that specific food must be on the APL. Vendors are required to download the APL every 24 hours to ensure all approved foods are available to WIC participants.</a:t>
            </a:r>
          </a:p>
          <a:p>
            <a:pPr>
              <a:lnSpc>
                <a:spcPct val="90000"/>
              </a:lnSpc>
              <a:buFontTx/>
              <a:buNone/>
            </a:pPr>
            <a:endParaRPr lang="en-US" sz="1400" dirty="0"/>
          </a:p>
          <a:p>
            <a:pPr>
              <a:lnSpc>
                <a:spcPct val="90000"/>
              </a:lnSpc>
            </a:pPr>
            <a:r>
              <a:rPr lang="en-US" sz="1400" dirty="0"/>
              <a:t>To add a UPC to North Carolina WIC Program APL, vendors (or anyone) must submit a request using the web-based NC WIC Approved Product Registration form. Prior to submitting any UPC for review, vendors must verify that the UPC is not already listed in the most recent APL and refer to the NC WIC Approved Foods Nutrition Criteria to determine if the food meets the approved criteria.  </a:t>
            </a:r>
          </a:p>
          <a:p>
            <a:pPr>
              <a:lnSpc>
                <a:spcPct val="90000"/>
              </a:lnSpc>
            </a:pPr>
            <a:endParaRPr lang="en-US" sz="1400" dirty="0"/>
          </a:p>
          <a:p>
            <a:pPr>
              <a:lnSpc>
                <a:spcPct val="90000"/>
              </a:lnSpc>
            </a:pPr>
            <a:r>
              <a:rPr lang="en-US" sz="1400" dirty="0"/>
              <a:t>Additional information regarding the current North Carolina APL, the NC WIC Approved Foods Nutrition Criteria and UPC submission process are available on our website:  https://www.dhhs.nc.gov/ncwicfoods under “UPC Submissions”.</a:t>
            </a:r>
          </a:p>
          <a:p>
            <a:pPr>
              <a:lnSpc>
                <a:spcPct val="90000"/>
              </a:lnSpc>
            </a:pPr>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402378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effectLst/>
            </a:endParaRPr>
          </a:p>
          <a:p>
            <a:pPr>
              <a:buFont typeface="Arial" panose="020B0604020202020204" pitchFamily="34" charset="0"/>
              <a:buNone/>
            </a:pPr>
            <a:r>
              <a:rPr lang="en-US" dirty="0">
                <a:effectLst/>
              </a:rPr>
              <a:t>What is eWIC?</a:t>
            </a:r>
          </a:p>
          <a:p>
            <a:pPr>
              <a:buFont typeface="Arial" panose="020B0604020202020204" pitchFamily="34" charset="0"/>
              <a:buChar char="•"/>
            </a:pPr>
            <a:endParaRPr lang="en-US" dirty="0">
              <a:effectLst/>
            </a:endParaRPr>
          </a:p>
          <a:p>
            <a:pPr>
              <a:buFont typeface="Arial" panose="020B0604020202020204" pitchFamily="34" charset="0"/>
              <a:buChar char="•"/>
            </a:pPr>
            <a:r>
              <a:rPr lang="en-US" dirty="0">
                <a:effectLst/>
              </a:rPr>
              <a:t>eWIC is the term used for EBT (Electronic Benefit Transfer) by the North Carolina WIC Program. </a:t>
            </a:r>
          </a:p>
          <a:p>
            <a:pPr>
              <a:buFont typeface="Arial" panose="020B0604020202020204" pitchFamily="34" charset="0"/>
              <a:buChar char="•"/>
            </a:pPr>
            <a:r>
              <a:rPr lang="en-US" dirty="0">
                <a:effectLst/>
              </a:rPr>
              <a:t>EBT is a method that permits access to WIC food benefits using a plastic card.</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4</a:t>
            </a:fld>
            <a:endParaRPr lang="en-US" dirty="0"/>
          </a:p>
        </p:txBody>
      </p:sp>
    </p:spTree>
    <p:extLst>
      <p:ext uri="{BB962C8B-B14F-4D97-AF65-F5344CB8AC3E}">
        <p14:creationId xmlns:p14="http://schemas.microsoft.com/office/powerpoint/2010/main" val="2728182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365875" cy="3581400"/>
          </a:xfrm>
          <a:prstGeom prst="rect">
            <a:avLst/>
          </a:prstGeom>
          <a:ln/>
        </p:spPr>
      </p:sp>
      <p:sp>
        <p:nvSpPr>
          <p:cNvPr id="111621" name="Rectangle 3"/>
          <p:cNvSpPr>
            <a:spLocks noGrp="1" noChangeArrowheads="1"/>
          </p:cNvSpPr>
          <p:nvPr>
            <p:ph type="body" idx="1"/>
          </p:nvPr>
        </p:nvSpPr>
        <p:spPr>
          <a:xfrm>
            <a:off x="398463" y="4300408"/>
            <a:ext cx="6496423" cy="4632628"/>
          </a:xfrm>
          <a:prstGeom prst="rect">
            <a:avLst/>
          </a:prstGeom>
          <a:noFill/>
          <a:ln/>
        </p:spPr>
        <p:txBody>
          <a:bodyPr lIns="108336" tIns="54166" rIns="108336" bIns="54166">
            <a:noAutofit/>
          </a:bodyPr>
          <a:lstStyle/>
          <a:p>
            <a:pPr defTabSz="914266">
              <a:defRPr/>
            </a:pPr>
            <a:r>
              <a:rPr lang="en-US" sz="1300" dirty="0">
                <a:latin typeface="+mj-lt"/>
              </a:rPr>
              <a:t>Let’s first discuss the Milk food category. </a:t>
            </a:r>
          </a:p>
          <a:p>
            <a:pPr defTabSz="914266">
              <a:defRPr/>
            </a:pPr>
            <a:r>
              <a:rPr lang="en-US" sz="1300" dirty="0">
                <a:latin typeface="+mj-lt"/>
              </a:rPr>
              <a:t>A variety of cow’s milk options are available including skim, 1%, 2%, or whole fat milk, and lactose-reduced or lactose free cow’s milk. Shelf- stable cow milk options include ultra high temperature and evaporated milk. </a:t>
            </a:r>
          </a:p>
          <a:p>
            <a:pPr eaLnBrk="1" hangingPunct="1"/>
            <a:endParaRPr lang="en-US" sz="1300" dirty="0">
              <a:latin typeface="+mj-lt"/>
            </a:endParaRPr>
          </a:p>
          <a:p>
            <a:pPr defTabSz="914048">
              <a:defRPr/>
            </a:pPr>
            <a:r>
              <a:rPr lang="en-US" sz="1300" dirty="0">
                <a:latin typeface="+mj-lt"/>
              </a:rPr>
              <a:t>The approved container sizes are gallon, half gallon and quart. Only for evaporated milk, the approved container size is a can.</a:t>
            </a:r>
          </a:p>
          <a:p>
            <a:pPr defTabSz="914048">
              <a:defRPr/>
            </a:pPr>
            <a:endParaRPr lang="en-US" sz="1300" dirty="0">
              <a:latin typeface="+mj-lt"/>
            </a:endParaRPr>
          </a:p>
          <a:p>
            <a:pPr eaLnBrk="1" hangingPunct="1"/>
            <a:r>
              <a:rPr lang="en-US" sz="1300" dirty="0">
                <a:latin typeface="+mj-lt"/>
              </a:rPr>
              <a:t>WIC participants are only able to purchase the type of milk issued on their food benefit account. This means, if a participant is issued skim/1% milk and they try to purchase 2% milk, the 2% milk will not be an allowable WIC food for purchase and will not be available using their </a:t>
            </a:r>
            <a:r>
              <a:rPr lang="en-US" sz="1300" dirty="0" err="1">
                <a:latin typeface="+mj-lt"/>
              </a:rPr>
              <a:t>eWIC</a:t>
            </a:r>
            <a:r>
              <a:rPr lang="en-US" sz="1300" dirty="0">
                <a:latin typeface="+mj-lt"/>
              </a:rPr>
              <a:t> benefits.  Please note: because participant food benefits are aggregated as a family, it is possible to see a family purchase a variety of milk options at the grocery store. </a:t>
            </a:r>
          </a:p>
          <a:p>
            <a:pPr eaLnBrk="1" hangingPunct="1"/>
            <a:endParaRPr lang="en-US" sz="1300" dirty="0">
              <a:latin typeface="+mj-lt"/>
            </a:endParaRPr>
          </a:p>
          <a:p>
            <a:pPr eaLnBrk="1" hangingPunct="1"/>
            <a:r>
              <a:rPr lang="en-US" sz="1300" b="1" i="1" dirty="0">
                <a:latin typeface="+mj-lt"/>
              </a:rPr>
              <a:t>WIC participants are allowed to purchase any brand of milk they prefer if it is included on the APL and matches the type of milk and amount available in their remaining food benefits. In other words, participants are not required to choose the least expensive brand of milk. </a:t>
            </a:r>
            <a:endParaRPr lang="en-US" sz="1300" dirty="0">
              <a:latin typeface="+mj-lt"/>
            </a:endParaRPr>
          </a:p>
        </p:txBody>
      </p:sp>
    </p:spTree>
    <p:custDataLst>
      <p:tags r:id="rId1"/>
    </p:custDataLst>
    <p:extLst>
      <p:ext uri="{BB962C8B-B14F-4D97-AF65-F5344CB8AC3E}">
        <p14:creationId xmlns:p14="http://schemas.microsoft.com/office/powerpoint/2010/main" val="4108040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12750"/>
            <a:ext cx="6500813" cy="3657600"/>
          </a:xfrm>
          <a:prstGeom prst="rect">
            <a:avLst/>
          </a:prstGeom>
          <a:ln/>
        </p:spPr>
      </p:sp>
      <p:sp>
        <p:nvSpPr>
          <p:cNvPr id="111621" name="Rectangle 3"/>
          <p:cNvSpPr>
            <a:spLocks noGrp="1" noChangeArrowheads="1"/>
          </p:cNvSpPr>
          <p:nvPr>
            <p:ph type="body" idx="1"/>
          </p:nvPr>
        </p:nvSpPr>
        <p:spPr>
          <a:xfrm>
            <a:off x="406399" y="4402202"/>
            <a:ext cx="6623423" cy="3657600"/>
          </a:xfrm>
          <a:prstGeom prst="rect">
            <a:avLst/>
          </a:prstGeom>
          <a:noFill/>
          <a:ln/>
        </p:spPr>
        <p:txBody>
          <a:bodyPr lIns="108336" tIns="54166" rIns="108336" bIns="54166">
            <a:noAutofit/>
          </a:bodyPr>
          <a:lstStyle/>
          <a:p>
            <a:pPr eaLnBrk="1" hangingPunct="1"/>
            <a:r>
              <a:rPr lang="en-US" sz="1400" dirty="0"/>
              <a:t>The unit of measure for milk is “GAL” indicating one </a:t>
            </a:r>
            <a:r>
              <a:rPr lang="en-US" sz="1400" b="1" dirty="0"/>
              <a:t>gallon. </a:t>
            </a:r>
            <a:r>
              <a:rPr lang="en-US" sz="1400" b="0" dirty="0"/>
              <a:t>This can include</a:t>
            </a:r>
            <a:r>
              <a:rPr lang="en-US" sz="1400" dirty="0"/>
              <a:t> a combination of sizes that add up to one gallon.</a:t>
            </a:r>
            <a:endParaRPr lang="en-US" sz="1400" b="1" i="1" u="sng" dirty="0"/>
          </a:p>
          <a:p>
            <a:pPr eaLnBrk="1" hangingPunct="1"/>
            <a:endParaRPr lang="en-US" sz="1400" dirty="0"/>
          </a:p>
          <a:p>
            <a:pPr eaLnBrk="1" hangingPunct="1"/>
            <a:r>
              <a:rPr lang="en-US" sz="1400" dirty="0"/>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(which is the equivalent of the remaining 0.75 “GAL”) OR a half gallon plus a quart of whole milk to utilize their remaining food benefits before they expire. </a:t>
            </a:r>
          </a:p>
          <a:p>
            <a:pPr eaLnBrk="1" hangingPunct="1"/>
            <a:endParaRPr lang="en-US" sz="1400" dirty="0"/>
          </a:p>
          <a:p>
            <a:pPr eaLnBrk="1" hangingPunct="1"/>
            <a:r>
              <a:rPr lang="en-US" sz="1400" dirty="0"/>
              <a:t>Notice the evaporated milk comes in a 12 oz. can which is equal to 0.1875 (rounding up to 0.19) gallons. The conversion utilized by the NC WIC Programs equates approximately 5 cans of evaporated milk to one gallon of milk.</a:t>
            </a:r>
          </a:p>
          <a:p>
            <a:pPr eaLnBrk="1" hangingPunct="1"/>
            <a:endParaRPr lang="en-US" sz="1200" b="1" dirty="0"/>
          </a:p>
          <a:p>
            <a:pPr defTabSz="955817">
              <a:defRPr/>
            </a:pPr>
            <a:r>
              <a:rPr lang="en-US" sz="1400" b="0" i="1" dirty="0"/>
              <a:t>Photo Credit: Designed by </a:t>
            </a:r>
            <a:r>
              <a:rPr lang="en-US" sz="1400" i="1" baseline="0" dirty="0"/>
              <a:t>DCFW Graphic artist</a:t>
            </a:r>
            <a:endParaRPr lang="en-US" sz="1400" b="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541642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370199"/>
          </a:xfrm>
          <a:prstGeom prst="rect">
            <a:avLst/>
          </a:prstGeom>
          <a:noFill/>
          <a:ln/>
        </p:spPr>
        <p:txBody>
          <a:bodyPr lIns="108336" tIns="54166" rIns="108336" bIns="54166">
            <a:noAutofit/>
          </a:bodyPr>
          <a:lstStyle/>
          <a:p>
            <a:pPr defTabSz="914266">
              <a:defRPr/>
            </a:pPr>
            <a:r>
              <a:rPr lang="en-US" sz="1500" dirty="0"/>
              <a:t>Approved forms of cheese include both the eight (8)-ounce and sixteen (16)-ounce package size. The cheese can be block or brick, sliced, snack, cubed, shaped, crumbled, strips, sticks, diced, grated, string or shredded cheese. </a:t>
            </a:r>
          </a:p>
          <a:p>
            <a:pPr defTabSz="914266">
              <a:defRPr/>
            </a:pPr>
            <a:endParaRPr lang="en-US" sz="1500" dirty="0"/>
          </a:p>
          <a:p>
            <a:pPr defTabSz="914266">
              <a:defRPr/>
            </a:pPr>
            <a:r>
              <a:rPr lang="en-US" sz="1500" dirty="0"/>
              <a:t>Participants have a variety of types of cheese to choose from including:</a:t>
            </a:r>
          </a:p>
          <a:p>
            <a:pPr lvl="1">
              <a:lnSpc>
                <a:spcPct val="150000"/>
              </a:lnSpc>
            </a:pPr>
            <a:r>
              <a:rPr lang="en-US" sz="1500" dirty="0"/>
              <a:t>Cheddar (Mild, Medium, Sharp, Extra Sharp), Colby, Monterey Jack, Pasteurized Processed American, Mozzarella, Muenster, Provolone, Swiss.</a:t>
            </a:r>
          </a:p>
          <a:p>
            <a:pPr eaLnBrk="1" hangingPunct="1"/>
            <a:endParaRPr lang="en-US" sz="1500" dirty="0"/>
          </a:p>
          <a:p>
            <a:pPr eaLnBrk="1" hangingPunct="1"/>
            <a:r>
              <a:rPr lang="en-US" sz="1500" b="1" i="1" dirty="0"/>
              <a:t>Participants are not required to purchase the least expensive brand of cheese. </a:t>
            </a:r>
            <a:endParaRPr lang="en-US" sz="1300" dirty="0">
              <a:latin typeface="+mj-lt"/>
            </a:endParaRPr>
          </a:p>
        </p:txBody>
      </p:sp>
    </p:spTree>
    <p:custDataLst>
      <p:tags r:id="rId1"/>
    </p:custDataLst>
    <p:extLst>
      <p:ext uri="{BB962C8B-B14F-4D97-AF65-F5344CB8AC3E}">
        <p14:creationId xmlns:p14="http://schemas.microsoft.com/office/powerpoint/2010/main" val="3260730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76238" y="457200"/>
            <a:ext cx="6530975" cy="3675063"/>
          </a:xfrm>
          <a:prstGeom prst="rect">
            <a:avLst/>
          </a:prstGeom>
          <a:ln/>
        </p:spPr>
      </p:sp>
      <p:sp>
        <p:nvSpPr>
          <p:cNvPr id="111621" name="Rectangle 3"/>
          <p:cNvSpPr>
            <a:spLocks noGrp="1" noChangeArrowheads="1"/>
          </p:cNvSpPr>
          <p:nvPr>
            <p:ph type="body" idx="1"/>
          </p:nvPr>
        </p:nvSpPr>
        <p:spPr>
          <a:xfrm>
            <a:off x="457199" y="4402201"/>
            <a:ext cx="6477001" cy="3674999"/>
          </a:xfrm>
          <a:prstGeom prst="rect">
            <a:avLst/>
          </a:prstGeom>
          <a:noFill/>
          <a:ln/>
        </p:spPr>
        <p:txBody>
          <a:bodyPr lIns="108336" tIns="54166" rIns="108336" bIns="54166">
            <a:noAutofit/>
          </a:bodyPr>
          <a:lstStyle/>
          <a:p>
            <a:pPr defTabSz="948507">
              <a:defRPr/>
            </a:pPr>
            <a:r>
              <a:rPr lang="en-US" sz="1500" b="1" dirty="0"/>
              <a:t>Unit of Measure: LB-Pound = 16-ounce (1 pound) package or 2 – 8 ounce packages</a:t>
            </a:r>
          </a:p>
          <a:p>
            <a:pPr eaLnBrk="1" hangingPunct="1"/>
            <a:r>
              <a:rPr lang="en-US" sz="1500" dirty="0"/>
              <a:t>The unit of measure for cheese is 1 container which equals one 16 oz package (1 pound) or 2-8 Ounce packages.</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3200" dirty="0"/>
              <a:t>*</a:t>
            </a:r>
            <a:r>
              <a:rPr lang="en-US" sz="1600" dirty="0"/>
              <a:t>The minimum inventory requirement for cheese requires vendors to have at least two (2), one-pound packages available. Only one (1) type of approved cheese is required.</a:t>
            </a:r>
          </a:p>
          <a:p>
            <a:endParaRPr lang="en-US" sz="1500" dirty="0"/>
          </a:p>
          <a:p>
            <a:pPr eaLnBrk="1" hangingPunct="1"/>
            <a:endParaRPr lang="en-US" sz="1400" dirty="0"/>
          </a:p>
          <a:p>
            <a:pPr eaLnBrk="1" hangingPunct="1"/>
            <a:endParaRPr lang="en-US" sz="1400" dirty="0"/>
          </a:p>
          <a:p>
            <a:pPr eaLnBrk="1" hangingPunct="1"/>
            <a:r>
              <a:rPr lang="en-US" sz="1400" i="1" dirty="0"/>
              <a:t>Photo</a:t>
            </a:r>
            <a:r>
              <a:rPr lang="en-US" sz="1400" i="1" baseline="0" dirty="0"/>
              <a:t> Credit: Slices of Cheddar Cheese_Fotolia_96367612_Subscription_XXL.jpg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044475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327025"/>
            <a:ext cx="6500813" cy="3657600"/>
          </a:xfrm>
          <a:prstGeom prst="rect">
            <a:avLst/>
          </a:prstGeom>
          <a:ln/>
        </p:spPr>
      </p:sp>
      <p:sp>
        <p:nvSpPr>
          <p:cNvPr id="111621" name="Rectangle 3"/>
          <p:cNvSpPr>
            <a:spLocks noGrp="1" noChangeArrowheads="1"/>
          </p:cNvSpPr>
          <p:nvPr>
            <p:ph type="body" idx="1"/>
          </p:nvPr>
        </p:nvSpPr>
        <p:spPr>
          <a:xfrm>
            <a:off x="112374" y="4114801"/>
            <a:ext cx="6898026" cy="5345282"/>
          </a:xfrm>
          <a:prstGeom prst="rect">
            <a:avLst/>
          </a:prstGeom>
          <a:noFill/>
          <a:ln/>
        </p:spPr>
        <p:txBody>
          <a:bodyPr lIns="108336" tIns="54166" rIns="108336" bIns="54166">
            <a:noAutofit/>
          </a:bodyPr>
          <a:lstStyle/>
          <a:p>
            <a:pPr eaLnBrk="1" hangingPunct="1"/>
            <a:r>
              <a:rPr lang="en-US" sz="1300" dirty="0"/>
              <a:t>Soy-based beverages are allowed as a substitution for some or all of a participant’s milk.  Unflavored soymilk in 64 oz. containers that meet FDA’s fortification requirements are approved. Organic Soy milk can be approved based on if it meets nutrient requirements.</a:t>
            </a:r>
          </a:p>
          <a:p>
            <a:pPr eaLnBrk="1" hangingPunct="1"/>
            <a:endParaRPr lang="en-US" sz="1300" dirty="0"/>
          </a:p>
          <a:p>
            <a:pPr eaLnBrk="1" hangingPunct="1"/>
            <a:r>
              <a:rPr lang="en-US" sz="1300" dirty="0"/>
              <a:t>Currently, There are three brands available:  </a:t>
            </a:r>
          </a:p>
          <a:p>
            <a:pPr marL="296408" indent="-296408">
              <a:buFont typeface="Arial" panose="020B0604020202020204" pitchFamily="34" charset="0"/>
              <a:buChar char="•"/>
            </a:pPr>
            <a:r>
              <a:rPr lang="en-US" sz="1300" dirty="0"/>
              <a:t>8</a:t>
            </a:r>
            <a:r>
              <a:rPr lang="en-US" sz="1300" baseline="30000" dirty="0"/>
              <a:t>th</a:t>
            </a:r>
            <a:r>
              <a:rPr lang="en-US" sz="1300" dirty="0"/>
              <a:t> Continent – Soymilk Original </a:t>
            </a:r>
          </a:p>
          <a:p>
            <a:pPr marL="296408" indent="-296408">
              <a:buFont typeface="Arial" panose="020B0604020202020204" pitchFamily="34" charset="0"/>
              <a:buChar char="•"/>
            </a:pPr>
            <a:r>
              <a:rPr lang="en-US" sz="1300" dirty="0"/>
              <a:t>Great Value-Original Soymilk  </a:t>
            </a:r>
          </a:p>
          <a:p>
            <a:pPr marL="296408" indent="-296408">
              <a:buFont typeface="Arial" panose="020B0604020202020204" pitchFamily="34" charset="0"/>
              <a:buChar char="•"/>
            </a:pPr>
            <a:r>
              <a:rPr lang="en-US" sz="1300" dirty="0"/>
              <a:t>Silk Original Soymilk </a:t>
            </a:r>
          </a:p>
          <a:p>
            <a:pPr marL="296408" indent="-296408">
              <a:buFont typeface="Arial" panose="020B0604020202020204" pitchFamily="34" charset="0"/>
              <a:buChar char="•"/>
            </a:pPr>
            <a:endParaRPr lang="en-US" sz="1300" dirty="0"/>
          </a:p>
          <a:p>
            <a:pPr marL="296408" indent="-296408">
              <a:buFont typeface="Arial" panose="020B0604020202020204" pitchFamily="34" charset="0"/>
              <a:buChar char="•"/>
            </a:pPr>
            <a:r>
              <a:rPr lang="en-US" sz="1300" dirty="0"/>
              <a:t>These options are fortified to meet the following nutrient levels, in accordance with fortification guidelines issued by FDA per 8 oz. cup soy-based beverage: </a:t>
            </a:r>
          </a:p>
          <a:p>
            <a:pPr marL="800100" lvl="1" indent="-342900">
              <a:buFont typeface="Courier New" panose="02070309020205020404" pitchFamily="49" charset="0"/>
              <a:buChar char="o"/>
            </a:pPr>
            <a:r>
              <a:rPr lang="en-US" sz="1300" dirty="0"/>
              <a:t>276 milligrams calcium </a:t>
            </a:r>
          </a:p>
          <a:p>
            <a:pPr marL="800100" lvl="1" indent="-342900">
              <a:buFont typeface="Courier New" panose="02070309020205020404" pitchFamily="49" charset="0"/>
              <a:buChar char="o"/>
            </a:pPr>
            <a:r>
              <a:rPr lang="en-US" sz="1300" dirty="0"/>
              <a:t>8 grams protein </a:t>
            </a:r>
          </a:p>
          <a:p>
            <a:pPr marL="800100" lvl="1" indent="-342900">
              <a:buFont typeface="Courier New" panose="02070309020205020404" pitchFamily="49" charset="0"/>
              <a:buChar char="o"/>
            </a:pPr>
            <a:r>
              <a:rPr lang="en-US" sz="1300" dirty="0"/>
              <a:t>500 IU Vitamin A </a:t>
            </a:r>
          </a:p>
          <a:p>
            <a:pPr marL="800100" lvl="1" indent="-342900">
              <a:buFont typeface="Courier New" panose="02070309020205020404" pitchFamily="49" charset="0"/>
              <a:buChar char="o"/>
            </a:pPr>
            <a:r>
              <a:rPr lang="en-US" sz="1300" dirty="0"/>
              <a:t>100 IU Vitamin D </a:t>
            </a:r>
          </a:p>
          <a:p>
            <a:pPr marL="800100" lvl="1" indent="-342900">
              <a:buFont typeface="Courier New" panose="02070309020205020404" pitchFamily="49" charset="0"/>
              <a:buChar char="o"/>
            </a:pPr>
            <a:r>
              <a:rPr lang="en-US" sz="1300" dirty="0"/>
              <a:t>24 milligrams magnesium </a:t>
            </a:r>
          </a:p>
          <a:p>
            <a:pPr marL="800100" lvl="1" indent="-342900">
              <a:buFont typeface="Courier New" panose="02070309020205020404" pitchFamily="49" charset="0"/>
              <a:buChar char="o"/>
            </a:pPr>
            <a:r>
              <a:rPr lang="en-US" sz="1300" dirty="0"/>
              <a:t>222 milligrams phosphorus </a:t>
            </a:r>
          </a:p>
          <a:p>
            <a:pPr marL="800100" lvl="1" indent="-342900">
              <a:buFont typeface="Courier New" panose="02070309020205020404" pitchFamily="49" charset="0"/>
              <a:buChar char="o"/>
            </a:pPr>
            <a:r>
              <a:rPr lang="en-US" sz="1300" dirty="0"/>
              <a:t>349 milligrams potassium </a:t>
            </a:r>
          </a:p>
          <a:p>
            <a:pPr marL="800100" lvl="1" indent="-342900">
              <a:buFont typeface="Courier New" panose="02070309020205020404" pitchFamily="49" charset="0"/>
              <a:buChar char="o"/>
            </a:pPr>
            <a:r>
              <a:rPr lang="en-US" sz="1300" dirty="0"/>
              <a:t>0.4 </a:t>
            </a:r>
            <a:r>
              <a:rPr lang="en-US" sz="1300" dirty="0" err="1"/>
              <a:t>milligramsriboflavin</a:t>
            </a:r>
            <a:r>
              <a:rPr lang="en-US" sz="1300" dirty="0"/>
              <a:t> </a:t>
            </a:r>
          </a:p>
          <a:p>
            <a:pPr marL="800100" lvl="1" indent="-342900">
              <a:buFont typeface="Courier New" panose="02070309020205020404" pitchFamily="49" charset="0"/>
              <a:buChar char="o"/>
            </a:pPr>
            <a:r>
              <a:rPr lang="en-US" sz="1300" dirty="0"/>
              <a:t>1.1 micrograms Vitamin B12</a:t>
            </a:r>
          </a:p>
          <a:p>
            <a:pPr marL="742950" lvl="1" indent="-285750" eaLnBrk="1" hangingPunct="1">
              <a:buFont typeface="Courier New" panose="02070309020205020404" pitchFamily="49" charset="0"/>
              <a:buChar char="o"/>
            </a:pPr>
            <a:endParaRPr lang="en-US" sz="1300" dirty="0"/>
          </a:p>
          <a:p>
            <a:pPr eaLnBrk="1" hangingPunct="1"/>
            <a:endParaRPr lang="en-US" sz="1300" dirty="0"/>
          </a:p>
          <a:p>
            <a:pPr defTabSz="948507">
              <a:defRPr/>
            </a:pPr>
            <a:r>
              <a:rPr lang="en-US" sz="1300" dirty="0"/>
              <a:t>The unit of measure for milk is “Gal” indicating gallon and is equivalent to 1 Gallon. </a:t>
            </a:r>
          </a:p>
          <a:p>
            <a:pPr eaLnBrk="1" hangingPunct="1"/>
            <a:endParaRPr lang="en-US" sz="1300" dirty="0"/>
          </a:p>
          <a:p>
            <a:pPr eaLnBrk="1" hangingPunct="1"/>
            <a:endParaRPr lang="en-US" sz="1300" dirty="0"/>
          </a:p>
          <a:p>
            <a:pPr eaLnBrk="1" hangingPunct="1"/>
            <a:r>
              <a:rPr lang="en-US" sz="1300" i="1" dirty="0"/>
              <a:t>Photo Credit:</a:t>
            </a:r>
            <a:r>
              <a:rPr lang="en-US" sz="1300" i="1" baseline="0" dirty="0"/>
              <a:t> </a:t>
            </a:r>
            <a:r>
              <a:rPr lang="en-US" sz="1300" i="1" dirty="0"/>
              <a:t>Soy Milk Glass1_Fotolia_10268492.jpg</a:t>
            </a:r>
          </a:p>
        </p:txBody>
      </p:sp>
    </p:spTree>
    <p:custDataLst>
      <p:tags r:id="rId1"/>
    </p:custDataLst>
    <p:extLst>
      <p:ext uri="{BB962C8B-B14F-4D97-AF65-F5344CB8AC3E}">
        <p14:creationId xmlns:p14="http://schemas.microsoft.com/office/powerpoint/2010/main" val="1326944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9725" y="336550"/>
            <a:ext cx="6635750" cy="3733800"/>
          </a:xfrm>
          <a:prstGeom prst="rect">
            <a:avLst/>
          </a:prstGeom>
          <a:ln/>
        </p:spPr>
      </p:sp>
      <p:sp>
        <p:nvSpPr>
          <p:cNvPr id="111621" name="Rectangle 3"/>
          <p:cNvSpPr>
            <a:spLocks noGrp="1" noChangeArrowheads="1"/>
          </p:cNvSpPr>
          <p:nvPr>
            <p:ph type="body" idx="1"/>
          </p:nvPr>
        </p:nvSpPr>
        <p:spPr>
          <a:xfrm>
            <a:off x="339725" y="4402202"/>
            <a:ext cx="6388222" cy="3733800"/>
          </a:xfrm>
          <a:prstGeom prst="rect">
            <a:avLst/>
          </a:prstGeom>
          <a:noFill/>
          <a:ln/>
        </p:spPr>
        <p:txBody>
          <a:bodyPr lIns="108336" tIns="54166" rIns="108336" bIns="54166">
            <a:noAutofit/>
          </a:bodyPr>
          <a:lstStyle/>
          <a:p>
            <a:pPr eaLnBrk="1" hangingPunct="1"/>
            <a:r>
              <a:rPr lang="en-US" sz="1400" dirty="0"/>
              <a:t>Tofu can also be prescribed as a substitution for milk. The approved tofu for WIC must be calcium-set. The unit of measure is container (CTR) It is approved in a range of package sizes from 14 to 16 ounces. Currently various brands of tofu are approved that include a variety of types from silken to extra firm tofu. Organic tofu is approved.</a:t>
            </a:r>
          </a:p>
          <a:p>
            <a:pPr eaLnBrk="1" hangingPunct="1"/>
            <a:endParaRPr lang="en-US" sz="1400" dirty="0"/>
          </a:p>
          <a:p>
            <a:pPr eaLnBrk="1" hangingPunct="1"/>
            <a:r>
              <a:rPr lang="en-US" sz="1400" dirty="0"/>
              <a:t>1 LB-Pound of tofu is equivalent to one 14 to 16 oz package.</a:t>
            </a:r>
          </a:p>
          <a:p>
            <a:pPr eaLnBrk="1" hangingPunct="1"/>
            <a:endParaRPr lang="en-US" sz="1400" dirty="0"/>
          </a:p>
          <a:p>
            <a:pPr eaLnBrk="1" hangingPunct="1"/>
            <a:endParaRPr lang="en-US" sz="1400" i="1" dirty="0"/>
          </a:p>
          <a:p>
            <a:pPr eaLnBrk="1" hangingPunct="1"/>
            <a:r>
              <a:rPr lang="en-US" sz="1400" i="1" dirty="0"/>
              <a:t>Photo Credit:</a:t>
            </a:r>
            <a:r>
              <a:rPr lang="en-US" sz="1400" i="1" baseline="0" dirty="0"/>
              <a:t> </a:t>
            </a:r>
            <a:r>
              <a:rPr lang="en-US" sz="1400" i="1" dirty="0"/>
              <a:t>Tofu_Fotolia_151100_Subscription_L.jpg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339035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73063"/>
            <a:ext cx="6518275" cy="3667125"/>
          </a:xfrm>
          <a:prstGeom prst="rect">
            <a:avLst/>
          </a:prstGeom>
          <a:ln/>
        </p:spPr>
      </p:sp>
      <p:sp>
        <p:nvSpPr>
          <p:cNvPr id="111621" name="Rectangle 3"/>
          <p:cNvSpPr>
            <a:spLocks noGrp="1" noChangeArrowheads="1"/>
          </p:cNvSpPr>
          <p:nvPr>
            <p:ph type="body" idx="1"/>
          </p:nvPr>
        </p:nvSpPr>
        <p:spPr>
          <a:xfrm>
            <a:off x="218676" y="4266310"/>
            <a:ext cx="6725023" cy="4480228"/>
          </a:xfrm>
          <a:prstGeom prst="rect">
            <a:avLst/>
          </a:prstGeom>
          <a:noFill/>
          <a:ln/>
        </p:spPr>
        <p:txBody>
          <a:bodyPr lIns="108336" tIns="54166" rIns="108336" bIns="54166">
            <a:noAutofit/>
          </a:bodyPr>
          <a:lstStyle/>
          <a:p>
            <a:r>
              <a:rPr lang="en-US" sz="1400" dirty="0">
                <a:latin typeface="+mj-lt"/>
              </a:rPr>
              <a:t>Yogurt is an additional milk substitution that is available to participants.  </a:t>
            </a:r>
          </a:p>
          <a:p>
            <a:endParaRPr lang="en-US" sz="1400" dirty="0">
              <a:latin typeface="+mj-lt"/>
            </a:endParaRPr>
          </a:p>
          <a:p>
            <a:r>
              <a:rPr lang="en-US" sz="1400" dirty="0">
                <a:latin typeface="+mj-lt"/>
              </a:rPr>
              <a:t>One quart of yogurt may be included on a food prescription in place of one quart of milk.  The maximum issuance is one quart which is equivalent to 32 oz. container in total package sizes of 16 oz. or 32 oz.</a:t>
            </a:r>
          </a:p>
          <a:p>
            <a:r>
              <a:rPr lang="en-US" sz="1400" dirty="0">
                <a:latin typeface="+mj-lt"/>
              </a:rPr>
              <a:t>To be approved, the yogurt must:</a:t>
            </a:r>
          </a:p>
          <a:p>
            <a:pPr eaLnBrk="1" hangingPunct="1"/>
            <a:r>
              <a:rPr lang="en-US" sz="1400" dirty="0">
                <a:latin typeface="+mj-lt"/>
              </a:rPr>
              <a:t> - be Pasteurized</a:t>
            </a:r>
          </a:p>
          <a:p>
            <a:pPr eaLnBrk="1" hangingPunct="1"/>
            <a:r>
              <a:rPr lang="en-US" sz="1400" dirty="0">
                <a:latin typeface="+mj-lt"/>
              </a:rPr>
              <a:t> - Conform to FDA standard of identity for whole-fat, low-far, or non-fat yogurt</a:t>
            </a:r>
          </a:p>
          <a:p>
            <a:pPr eaLnBrk="1" hangingPunct="1"/>
            <a:r>
              <a:rPr lang="en-US" sz="1400" dirty="0">
                <a:latin typeface="+mj-lt"/>
              </a:rPr>
              <a:t> - Contain no more than 40 gm sugar per cup (8 oz.), and</a:t>
            </a:r>
          </a:p>
          <a:p>
            <a:pPr defTabSz="914266">
              <a:defRPr/>
            </a:pPr>
            <a:r>
              <a:rPr lang="en-US" sz="1400" dirty="0">
                <a:latin typeface="+mj-lt"/>
              </a:rPr>
              <a:t> - be packaged in one-quart or 32-oz equivalent, so a package size of 16 oz. or 32 oz.</a:t>
            </a:r>
          </a:p>
          <a:p>
            <a:endParaRPr lang="en-US" sz="1400" dirty="0">
              <a:latin typeface="+mj-lt"/>
            </a:endParaRPr>
          </a:p>
          <a:p>
            <a:r>
              <a:rPr lang="en-US" sz="1400" dirty="0">
                <a:latin typeface="+mj-lt"/>
              </a:rPr>
              <a:t>Similar to fluid milk, a specific fat content of the yogurt is specified for participant food benefits. Participants prescribed skim, 1%  or 2% milk who choose a yogurt substitution receive Low-fat or non-fat yogurt. Participants prescribed whole milk will receive whole-fat yogurt.</a:t>
            </a:r>
          </a:p>
          <a:p>
            <a:endParaRPr lang="en-US" sz="1400" dirty="0">
              <a:latin typeface="+mj-lt"/>
            </a:endParaRPr>
          </a:p>
          <a:p>
            <a:endParaRPr lang="en-US" sz="1400" dirty="0">
              <a:latin typeface="+mj-lt"/>
            </a:endParaRPr>
          </a:p>
          <a:p>
            <a:endParaRPr lang="en-US" sz="1400" dirty="0">
              <a:latin typeface="+mj-lt"/>
            </a:endParaRPr>
          </a:p>
          <a:p>
            <a:endParaRPr lang="en-US" sz="140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898833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4975" y="457200"/>
            <a:ext cx="6445250" cy="3625850"/>
          </a:xfrm>
          <a:prstGeom prst="rect">
            <a:avLst/>
          </a:prstGeom>
          <a:ln/>
        </p:spPr>
      </p:sp>
      <p:sp>
        <p:nvSpPr>
          <p:cNvPr id="111621" name="Rectangle 3"/>
          <p:cNvSpPr>
            <a:spLocks noGrp="1" noChangeArrowheads="1"/>
          </p:cNvSpPr>
          <p:nvPr>
            <p:ph type="body" idx="1"/>
          </p:nvPr>
        </p:nvSpPr>
        <p:spPr>
          <a:xfrm>
            <a:off x="360363" y="4402201"/>
            <a:ext cx="6519862" cy="2684399"/>
          </a:xfrm>
          <a:prstGeom prst="rect">
            <a:avLst/>
          </a:prstGeom>
          <a:noFill/>
          <a:ln/>
        </p:spPr>
        <p:txBody>
          <a:bodyPr lIns="108336" tIns="54166" rIns="108336" bIns="54166">
            <a:noAutofit/>
          </a:bodyPr>
          <a:lstStyle/>
          <a:p>
            <a:r>
              <a:rPr lang="en-US" sz="1400" dirty="0">
                <a:latin typeface="+mj-lt"/>
              </a:rPr>
              <a:t>One container is equivalent to one quart (which is 32 oz) of yogurt. The North Carolina WIC Program Approved Foods expanded to include many different sizes of yogurts:</a:t>
            </a:r>
          </a:p>
          <a:p>
            <a:pPr lvl="1"/>
            <a:r>
              <a:rPr lang="en-US" sz="1400" b="0" i="0" u="none" strike="noStrike" baseline="0" dirty="0">
                <a:solidFill>
                  <a:srgbClr val="000000"/>
                </a:solidFill>
                <a:latin typeface="+mj-lt"/>
              </a:rPr>
              <a:t>o A 16 oz package size would redeem for 0.5 of the 1 container yogurt benefit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latin typeface="+mj-lt"/>
              </a:rPr>
              <a:t>	This could be: One 16oz container, a package of 4 - 4 oz cups, or package of 8 - 2 oz yogurt tubes.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latin typeface="+mj-lt"/>
              </a:rPr>
              <a:t>o A 32 oz package size would redeem for the 1.0 container yogurt benefits.</a:t>
            </a:r>
          </a:p>
          <a:p>
            <a:pPr lvl="1"/>
            <a:r>
              <a:rPr lang="en-US" sz="1400" b="0" i="0" u="none" strike="noStrike" baseline="0" dirty="0">
                <a:solidFill>
                  <a:srgbClr val="000000"/>
                </a:solidFill>
                <a:latin typeface="+mj-lt"/>
              </a:rPr>
              <a:t>	This could be: one 32 oz container, a package of 8 - 4 oz cups, or package of 16 - 2 oz yogurt tubes.</a:t>
            </a:r>
          </a:p>
        </p:txBody>
      </p:sp>
    </p:spTree>
    <p:custDataLst>
      <p:tags r:id="rId1"/>
    </p:custDataLst>
    <p:extLst>
      <p:ext uri="{BB962C8B-B14F-4D97-AF65-F5344CB8AC3E}">
        <p14:creationId xmlns:p14="http://schemas.microsoft.com/office/powerpoint/2010/main" val="2759217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88938" y="392113"/>
            <a:ext cx="6537325" cy="3678237"/>
          </a:xfrm>
          <a:prstGeom prst="rect">
            <a:avLst/>
          </a:prstGeom>
          <a:ln/>
        </p:spPr>
      </p:sp>
      <p:sp>
        <p:nvSpPr>
          <p:cNvPr id="111621" name="Rectangle 3"/>
          <p:cNvSpPr>
            <a:spLocks noGrp="1" noChangeArrowheads="1"/>
          </p:cNvSpPr>
          <p:nvPr>
            <p:ph type="body" idx="1"/>
          </p:nvPr>
        </p:nvSpPr>
        <p:spPr>
          <a:xfrm>
            <a:off x="388937" y="4402201"/>
            <a:ext cx="6640885" cy="3678237"/>
          </a:xfrm>
          <a:prstGeom prst="rect">
            <a:avLst/>
          </a:prstGeom>
          <a:noFill/>
          <a:ln/>
        </p:spPr>
        <p:txBody>
          <a:bodyPr lIns="108336" tIns="54166" rIns="108336" bIns="54166">
            <a:noAutofit/>
          </a:bodyPr>
          <a:lstStyle/>
          <a:p>
            <a:pPr marL="242210" indent="-242210"/>
            <a:r>
              <a:rPr lang="en-US" sz="1400" dirty="0"/>
              <a:t>A variety of juices are available. Both national brands and store brands are approved.</a:t>
            </a:r>
          </a:p>
          <a:p>
            <a:pPr marL="242210" indent="-242210" defTabSz="955817">
              <a:defRPr/>
            </a:pPr>
            <a:endParaRPr lang="en-US" sz="1400" dirty="0"/>
          </a:p>
          <a:p>
            <a:pPr marL="242210" indent="-242210"/>
            <a:r>
              <a:rPr lang="en-US" sz="1400" dirty="0"/>
              <a:t>Concentrate juice or single strength juice in 48 and 64-ounce containers continue to be approved. </a:t>
            </a:r>
          </a:p>
          <a:p>
            <a:pPr marL="242210" indent="-242210" defTabSz="948507">
              <a:defRPr/>
            </a:pPr>
            <a:endParaRPr lang="en-US" sz="1400" dirty="0"/>
          </a:p>
          <a:p>
            <a:pPr marL="242210" lvl="0" indent="-242210" defTabSz="948507">
              <a:defRPr/>
            </a:pPr>
            <a:r>
              <a:rPr lang="en-US" sz="1400" dirty="0"/>
              <a:t>Approved juices must be 100% fruit or vegetable juice blends that are unsweetened and pasteurized.  The juices must contain at least 30mg of Vitamin C per 100 milliliters of juice and may be fortified with Calcium, Vitamin D or Vitamin C.</a:t>
            </a:r>
          </a:p>
          <a:p>
            <a:pPr marL="242210" lvl="0" indent="-242210" defTabSz="948507">
              <a:defRPr/>
            </a:pPr>
            <a:endParaRPr lang="en-US" sz="1400" dirty="0"/>
          </a:p>
          <a:p>
            <a:pPr marL="242210" indent="-242210" defTabSz="948507">
              <a:defRPr/>
            </a:pPr>
            <a:r>
              <a:rPr lang="en-US" sz="1400" dirty="0"/>
              <a:t>Plastic, glass, cans and refrigerated cartons are approved in addition to organic options.</a:t>
            </a:r>
            <a:endParaRPr lang="en-US" sz="1300" dirty="0">
              <a:latin typeface="+mj-lt"/>
            </a:endParaRPr>
          </a:p>
        </p:txBody>
      </p:sp>
    </p:spTree>
    <p:custDataLst>
      <p:tags r:id="rId1"/>
    </p:custDataLst>
    <p:extLst>
      <p:ext uri="{BB962C8B-B14F-4D97-AF65-F5344CB8AC3E}">
        <p14:creationId xmlns:p14="http://schemas.microsoft.com/office/powerpoint/2010/main" val="435759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36550"/>
            <a:ext cx="6518275" cy="3667125"/>
          </a:xfrm>
          <a:prstGeom prst="rect">
            <a:avLst/>
          </a:prstGeom>
          <a:ln/>
        </p:spPr>
      </p:sp>
      <p:sp>
        <p:nvSpPr>
          <p:cNvPr id="111621" name="Rectangle 3"/>
          <p:cNvSpPr>
            <a:spLocks noGrp="1" noChangeArrowheads="1"/>
          </p:cNvSpPr>
          <p:nvPr>
            <p:ph type="body" idx="1"/>
          </p:nvPr>
        </p:nvSpPr>
        <p:spPr>
          <a:xfrm>
            <a:off x="392367" y="4419600"/>
            <a:ext cx="6518275" cy="3293999"/>
          </a:xfrm>
          <a:prstGeom prst="rect">
            <a:avLst/>
          </a:prstGeom>
          <a:noFill/>
          <a:ln/>
        </p:spPr>
        <p:txBody>
          <a:bodyPr lIns="108336" tIns="54166" rIns="108336" bIns="54166">
            <a:noAutofit/>
          </a:bodyPr>
          <a:lstStyle/>
          <a:p>
            <a:pPr marL="242210" indent="-242210"/>
            <a:r>
              <a:rPr lang="en-US" sz="1400" dirty="0"/>
              <a:t>Food packages may include 48 oz single strength juice or 11.5 – 12 oz concentrate options as well as 64 oz single strength juice. Understand that a family may have all of forms and sizes of juice available for purchase with their food benefits. </a:t>
            </a:r>
            <a:endParaRPr lang="en-US" sz="1400" dirty="0">
              <a:solidFill>
                <a:srgbClr val="FF0000"/>
              </a:solidFill>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833883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57202" y="4267203"/>
            <a:ext cx="5973849" cy="4608499"/>
          </a:xfrm>
          <a:prstGeom prst="rect">
            <a:avLst/>
          </a:prstGeom>
        </p:spPr>
        <p:txBody>
          <a:bodyPr/>
          <a:lstStyle/>
          <a:p>
            <a:pPr algn="just"/>
            <a:r>
              <a:rPr lang="en-US" dirty="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dirty="0">
              <a:cs typeface="Times New Roman" panose="02020603050405020304" pitchFamily="18" charset="0"/>
            </a:endParaRPr>
          </a:p>
          <a:p>
            <a:pPr algn="just"/>
            <a:r>
              <a:rPr lang="en-US" dirty="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 </a:t>
            </a:r>
            <a:r>
              <a:rPr lang="en-US" dirty="0" err="1">
                <a:cs typeface="Times New Roman" panose="02020603050405020304" pitchFamily="18" charset="0"/>
              </a:rPr>
              <a:t>PeoplePreg</a:t>
            </a:r>
            <a:r>
              <a:rPr lang="en-US" dirty="0">
                <a:cs typeface="Times New Roman" panose="02020603050405020304" pitchFamily="18" charset="0"/>
              </a:rPr>
              <a:t> &amp; babies vol.113:  113012.jpg</a:t>
            </a: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AA Boy Apple_Fotolia_14820340.jpg</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8E360E-C30B-4983-B0C7-6EABB349E35D}"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028712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9725" y="473075"/>
            <a:ext cx="6635750" cy="3733800"/>
          </a:xfrm>
          <a:prstGeom prst="rect">
            <a:avLst/>
          </a:prstGeom>
          <a:ln/>
        </p:spPr>
      </p:sp>
      <p:sp>
        <p:nvSpPr>
          <p:cNvPr id="111621" name="Rectangle 3"/>
          <p:cNvSpPr>
            <a:spLocks noGrp="1" noChangeArrowheads="1"/>
          </p:cNvSpPr>
          <p:nvPr>
            <p:ph type="body" idx="1"/>
          </p:nvPr>
        </p:nvSpPr>
        <p:spPr>
          <a:xfrm>
            <a:off x="358013" y="4458904"/>
            <a:ext cx="6496423" cy="4480228"/>
          </a:xfrm>
          <a:prstGeom prst="rect">
            <a:avLst/>
          </a:prstGeom>
          <a:noFill/>
          <a:ln/>
        </p:spPr>
        <p:txBody>
          <a:bodyPr lIns="108336" tIns="54166" rIns="108336" bIns="54166">
            <a:noAutofit/>
          </a:bodyPr>
          <a:lstStyle/>
          <a:p>
            <a:pPr eaLnBrk="1" hangingPunct="1"/>
            <a:r>
              <a:rPr lang="en-US" dirty="0"/>
              <a:t>There is</a:t>
            </a:r>
            <a:r>
              <a:rPr lang="en-US" sz="1400" dirty="0"/>
              <a:t> a variety of national and store brands to choose from.  Approved cereals are 11.8 / 12 ounces or larger in a box or bag including ready to eat, instant or regular hot cereal.</a:t>
            </a:r>
          </a:p>
          <a:p>
            <a:pPr eaLnBrk="1" hangingPunct="1"/>
            <a:endParaRPr lang="en-US" sz="1400" dirty="0"/>
          </a:p>
          <a:p>
            <a:pPr eaLnBrk="1" hangingPunct="1"/>
            <a:r>
              <a:rPr lang="en-US" sz="1400" dirty="0"/>
              <a:t>The </a:t>
            </a:r>
            <a:r>
              <a:rPr lang="en-US" sz="1400" b="1" dirty="0"/>
              <a:t>“approved”</a:t>
            </a:r>
            <a:r>
              <a:rPr lang="en-US" sz="1400" dirty="0"/>
              <a:t> criteria for cereal include:</a:t>
            </a:r>
          </a:p>
          <a:p>
            <a:pPr eaLnBrk="1" hangingPunct="1"/>
            <a:r>
              <a:rPr lang="en-US" sz="1400" dirty="0"/>
              <a:t>-At least 28 mg iron per 100 g dry cereal</a:t>
            </a:r>
          </a:p>
          <a:p>
            <a:pPr eaLnBrk="1" hangingPunct="1"/>
            <a:r>
              <a:rPr lang="en-US" sz="1400" dirty="0"/>
              <a:t>-Less than or equal to 6 gm of Sugar per dry ounce of cereal</a:t>
            </a:r>
          </a:p>
          <a:p>
            <a:pPr eaLnBrk="1" hangingPunct="1"/>
            <a:r>
              <a:rPr lang="en-US" sz="1400" dirty="0"/>
              <a:t>-Includes whole grain as the primary ingredient by weight AND meets labeling requirements for making a health claim as a “whole-grain food with moderate fat content”</a:t>
            </a:r>
          </a:p>
          <a:p>
            <a:pPr eaLnBrk="1" hangingPunct="1"/>
            <a:endParaRPr lang="en-US" sz="1400" dirty="0"/>
          </a:p>
          <a:p>
            <a:pPr eaLnBrk="1" hangingPunct="1"/>
            <a:r>
              <a:rPr lang="en-US" sz="1400" dirty="0"/>
              <a:t>14oz. -16oz. Oatmeal or oats can only be redeem using the Bread/Whole Grains benefits.</a:t>
            </a:r>
          </a:p>
          <a:p>
            <a:pPr eaLnBrk="1" hangingPunct="1"/>
            <a:endParaRPr lang="en-US" sz="1400" dirty="0"/>
          </a:p>
          <a:p>
            <a:pPr eaLnBrk="1" hangingPunct="1"/>
            <a:r>
              <a:rPr lang="en-US" sz="1400" i="1" dirty="0"/>
              <a:t>Photo</a:t>
            </a:r>
            <a:r>
              <a:rPr lang="en-US" sz="1400" i="1" baseline="0" dirty="0"/>
              <a:t> Credit: Cereal3_Fotolia_22865129.tif/DCFW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41129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30200" y="473075"/>
            <a:ext cx="6500813" cy="3657600"/>
          </a:xfrm>
          <a:prstGeom prst="rect">
            <a:avLst/>
          </a:prstGeom>
          <a:ln/>
        </p:spPr>
      </p:sp>
      <p:sp>
        <p:nvSpPr>
          <p:cNvPr id="111621" name="Rectangle 3"/>
          <p:cNvSpPr>
            <a:spLocks noGrp="1" noChangeArrowheads="1"/>
          </p:cNvSpPr>
          <p:nvPr>
            <p:ph type="body" idx="1"/>
          </p:nvPr>
        </p:nvSpPr>
        <p:spPr>
          <a:xfrm>
            <a:off x="330199" y="4402201"/>
            <a:ext cx="6699623" cy="3446399"/>
          </a:xfrm>
          <a:prstGeom prst="rect">
            <a:avLst/>
          </a:prstGeom>
          <a:noFill/>
          <a:ln/>
        </p:spPr>
        <p:txBody>
          <a:bodyPr lIns="108336" tIns="54166" rIns="108336" bIns="54166">
            <a:noAutofit/>
          </a:bodyPr>
          <a:lstStyle/>
          <a:p>
            <a:pPr defTabSz="914266">
              <a:defRPr/>
            </a:pPr>
            <a:r>
              <a:rPr lang="en-US" sz="1400" dirty="0"/>
              <a:t>The unit of measure for cereal is OZ and is equivalent to 1 ounce of cereal. A family can purchase a combination of approved brands and sizes up to the amount of total ounces of cereal in their food benefit account. </a:t>
            </a:r>
          </a:p>
          <a:p>
            <a:pPr eaLnBrk="1" hangingPunct="1"/>
            <a:endParaRPr lang="en-US" sz="1400" dirty="0"/>
          </a:p>
          <a:p>
            <a:pPr eaLnBrk="1" hangingPunct="1"/>
            <a:r>
              <a:rPr lang="en-US" sz="1400" dirty="0"/>
              <a:t>For example, if a family has 72 oz of breakfast cereal available on their food benefit account, they can purchase three-12 oz boxes at their first shopping visit and then two 18-oz boxes at their next shopping visit.  Similarly, a family may purchase one box of cereal at a time until they reach 72 ounces within that month of issuance.</a:t>
            </a:r>
          </a:p>
          <a:p>
            <a:pPr eaLnBrk="1" hangingPunct="1"/>
            <a:endParaRPr lang="en-US" sz="1400" dirty="0"/>
          </a:p>
          <a:p>
            <a:pPr eaLnBrk="1" hangingPunct="1"/>
            <a:r>
              <a:rPr lang="en-US" sz="1400" i="1" dirty="0"/>
              <a:t>Photo</a:t>
            </a:r>
            <a:r>
              <a:rPr lang="en-US" sz="1400" i="1" baseline="0" dirty="0"/>
              <a:t> Credit: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11767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0838" y="473075"/>
            <a:ext cx="6613525" cy="3721100"/>
          </a:xfrm>
          <a:prstGeom prst="rect">
            <a:avLst/>
          </a:prstGeom>
          <a:ln/>
        </p:spPr>
      </p:sp>
      <p:sp>
        <p:nvSpPr>
          <p:cNvPr id="111621" name="Rectangle 3"/>
          <p:cNvSpPr>
            <a:spLocks noGrp="1" noChangeArrowheads="1"/>
          </p:cNvSpPr>
          <p:nvPr>
            <p:ph type="body" idx="1"/>
          </p:nvPr>
        </p:nvSpPr>
        <p:spPr>
          <a:xfrm>
            <a:off x="323406" y="4568632"/>
            <a:ext cx="6678985" cy="4327828"/>
          </a:xfrm>
          <a:prstGeom prst="rect">
            <a:avLst/>
          </a:prstGeom>
          <a:noFill/>
          <a:ln/>
        </p:spPr>
        <p:txBody>
          <a:bodyPr lIns="108336" tIns="54166" rIns="108336" bIns="54166">
            <a:noAutofit/>
          </a:bodyPr>
          <a:lstStyle/>
          <a:p>
            <a:pPr eaLnBrk="1" hangingPunct="1"/>
            <a:r>
              <a:rPr lang="en-US" sz="1400" dirty="0"/>
              <a:t>Several whole grain options are available.</a:t>
            </a:r>
          </a:p>
          <a:p>
            <a:pPr eaLnBrk="1" hangingPunct="1"/>
            <a:endParaRPr lang="en-US" sz="1400" dirty="0"/>
          </a:p>
          <a:p>
            <a:pPr eaLnBrk="1" hangingPunct="1"/>
            <a:r>
              <a:rPr lang="en-US" sz="1400" dirty="0"/>
              <a:t>Allowed whole-grain products include: </a:t>
            </a:r>
          </a:p>
          <a:p>
            <a:pPr marL="177845" indent="-177845">
              <a:buFont typeface="Arial" panose="020B0604020202020204" pitchFamily="34" charset="0"/>
              <a:buChar char="•"/>
            </a:pPr>
            <a:r>
              <a:rPr lang="en-US" sz="1400" dirty="0"/>
              <a:t>Whole grain/whole wheat bread/Buns/Rolls</a:t>
            </a:r>
          </a:p>
          <a:p>
            <a:pPr marL="177845" indent="-177845">
              <a:buFont typeface="Arial" panose="020B0604020202020204" pitchFamily="34" charset="0"/>
              <a:buChar char="•"/>
            </a:pPr>
            <a:r>
              <a:rPr lang="en-US" sz="1400" dirty="0"/>
              <a:t>brown rice </a:t>
            </a:r>
          </a:p>
          <a:p>
            <a:pPr marL="177845" indent="-177845">
              <a:buFont typeface="Arial" panose="020B0604020202020204" pitchFamily="34" charset="0"/>
              <a:buChar char="•"/>
            </a:pPr>
            <a:r>
              <a:rPr lang="en-US" sz="1400" dirty="0"/>
              <a:t>whole wheat pasta and </a:t>
            </a:r>
          </a:p>
          <a:p>
            <a:pPr marL="177845" indent="-177845">
              <a:buFont typeface="Arial" panose="020B0604020202020204" pitchFamily="34" charset="0"/>
              <a:buChar char="•"/>
            </a:pPr>
            <a:r>
              <a:rPr lang="en-US" sz="1400" dirty="0"/>
              <a:t>whole wheat and soft corn tortillas. </a:t>
            </a:r>
          </a:p>
          <a:p>
            <a:pPr marL="177845" indent="-177845">
              <a:buFont typeface="Arial" panose="020B0604020202020204" pitchFamily="34" charset="0"/>
              <a:buChar char="•"/>
            </a:pPr>
            <a:r>
              <a:rPr lang="en-US" sz="1400" dirty="0"/>
              <a:t>Whole grain Barley</a:t>
            </a:r>
          </a:p>
          <a:p>
            <a:pPr marL="177845" indent="-177845">
              <a:buFont typeface="Arial" panose="020B0604020202020204" pitchFamily="34" charset="0"/>
              <a:buChar char="•"/>
            </a:pPr>
            <a:r>
              <a:rPr lang="en-US" sz="1400" dirty="0"/>
              <a:t>Bulgur</a:t>
            </a:r>
          </a:p>
          <a:p>
            <a:pPr marL="177845" indent="-177845">
              <a:buFont typeface="Arial" panose="020B0604020202020204" pitchFamily="34" charset="0"/>
              <a:buChar char="•"/>
            </a:pPr>
            <a:r>
              <a:rPr lang="en-US" sz="1400" dirty="0"/>
              <a:t>Oats</a:t>
            </a:r>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387533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39738"/>
            <a:ext cx="6500813" cy="3657600"/>
          </a:xfrm>
          <a:prstGeom prst="rect">
            <a:avLst/>
          </a:prstGeom>
          <a:ln/>
        </p:spPr>
      </p:sp>
      <p:sp>
        <p:nvSpPr>
          <p:cNvPr id="111621" name="Rectangle 3"/>
          <p:cNvSpPr>
            <a:spLocks noGrp="1" noChangeArrowheads="1"/>
          </p:cNvSpPr>
          <p:nvPr>
            <p:ph type="body" idx="1"/>
          </p:nvPr>
        </p:nvSpPr>
        <p:spPr>
          <a:xfrm>
            <a:off x="406399" y="4495800"/>
            <a:ext cx="6375401" cy="2590800"/>
          </a:xfrm>
          <a:prstGeom prst="rect">
            <a:avLst/>
          </a:prstGeom>
          <a:noFill/>
          <a:ln/>
        </p:spPr>
        <p:txBody>
          <a:bodyPr lIns="108336" tIns="54166" rIns="108336" bIns="54166">
            <a:noAutofit/>
          </a:bodyPr>
          <a:lstStyle/>
          <a:p>
            <a:pPr eaLnBrk="1" hangingPunct="1"/>
            <a:r>
              <a:rPr lang="en-US" sz="1400" dirty="0">
                <a:latin typeface="+mj-lt"/>
              </a:rPr>
              <a:t>Participants are allowed to select an approved loaf of bread/buns/rolls that is 16 ounces and made with only whole wheat flour and/or bromated whole wheat flour for a whole wheat bread/buns/rolls.  </a:t>
            </a:r>
          </a:p>
          <a:p>
            <a:pPr eaLnBrk="1" hangingPunct="1"/>
            <a:r>
              <a:rPr lang="en-US" sz="1400" dirty="0">
                <a:latin typeface="+mj-lt"/>
              </a:rPr>
              <a:t>Breads/Buns/Rolls that contain other flours are not approved.   </a:t>
            </a:r>
          </a:p>
          <a:p>
            <a:pPr eaLnBrk="1" hangingPunct="1"/>
            <a:endParaRPr lang="en-US" sz="1400" i="1" dirty="0">
              <a:latin typeface="+mj-lt"/>
            </a:endParaRPr>
          </a:p>
          <a:p>
            <a:pPr eaLnBrk="1" hangingPunct="1"/>
            <a:r>
              <a:rPr lang="en-US" sz="1400" i="1" dirty="0">
                <a:latin typeface="+mj-lt"/>
              </a:rPr>
              <a:t>Photo Credit: Bread Sliced_Fotolia_7513047.jpg/DCFW Graphic Artist</a:t>
            </a:r>
          </a:p>
          <a:p>
            <a:pPr eaLnBrk="1" hangingPunct="1"/>
            <a:endParaRPr lang="en-US" sz="1400" i="1"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81932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8275" cy="3667125"/>
          </a:xfrm>
          <a:prstGeom prst="rect">
            <a:avLst/>
          </a:prstGeom>
          <a:ln/>
        </p:spPr>
      </p:sp>
      <p:sp>
        <p:nvSpPr>
          <p:cNvPr id="111621" name="Rectangle 3"/>
          <p:cNvSpPr>
            <a:spLocks noGrp="1" noChangeArrowheads="1"/>
          </p:cNvSpPr>
          <p:nvPr>
            <p:ph type="body" idx="1"/>
          </p:nvPr>
        </p:nvSpPr>
        <p:spPr>
          <a:xfrm>
            <a:off x="511547" y="4402201"/>
            <a:ext cx="6346453" cy="2912999"/>
          </a:xfrm>
          <a:prstGeom prst="rect">
            <a:avLst/>
          </a:prstGeom>
          <a:noFill/>
          <a:ln/>
        </p:spPr>
        <p:txBody>
          <a:bodyPr lIns="108336" tIns="54166" rIns="108336" bIns="54166">
            <a:noAutofit/>
          </a:bodyPr>
          <a:lstStyle/>
          <a:p>
            <a:pPr defTabSz="955586">
              <a:defRPr/>
            </a:pPr>
            <a:r>
              <a:rPr lang="en-US" sz="1400" dirty="0"/>
              <a:t>Participants are allowed to select package of tortillas. </a:t>
            </a:r>
          </a:p>
          <a:p>
            <a:pPr defTabSz="955586">
              <a:defRPr/>
            </a:pPr>
            <a:endParaRPr lang="en-US" sz="1400" dirty="0"/>
          </a:p>
          <a:p>
            <a:pPr defTabSz="955586">
              <a:defRPr/>
            </a:pPr>
            <a:r>
              <a:rPr lang="en-US" sz="1400" dirty="0"/>
              <a:t>To be approved, soft corn tortillas must be made from ground masa flour. Whole wheat tortillas must be made from whole wheat flour.</a:t>
            </a:r>
          </a:p>
          <a:p>
            <a:pPr eaLnBrk="1" hangingPunct="1"/>
            <a:endParaRPr lang="en-US" sz="1400" baseline="0" dirty="0"/>
          </a:p>
          <a:p>
            <a:pPr eaLnBrk="1" hangingPunct="1"/>
            <a:endParaRPr lang="en-US" sz="1400" baseline="0" dirty="0"/>
          </a:p>
          <a:p>
            <a:pPr eaLnBrk="1" hangingPunct="1"/>
            <a:r>
              <a:rPr lang="en-US" sz="1400" i="1" baseline="0" dirty="0"/>
              <a:t>Photo Credit: Corn Tortillas_Fotolia_27035299.jpg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968420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73075"/>
            <a:ext cx="6500812" cy="3657600"/>
          </a:xfrm>
          <a:prstGeom prst="rect">
            <a:avLst/>
          </a:prstGeom>
          <a:ln/>
        </p:spPr>
      </p:sp>
      <p:sp>
        <p:nvSpPr>
          <p:cNvPr id="111621" name="Rectangle 3"/>
          <p:cNvSpPr>
            <a:spLocks noGrp="1" noChangeArrowheads="1"/>
          </p:cNvSpPr>
          <p:nvPr>
            <p:ph type="body" idx="1"/>
          </p:nvPr>
        </p:nvSpPr>
        <p:spPr>
          <a:xfrm>
            <a:off x="428997" y="4402201"/>
            <a:ext cx="6600826" cy="2379599"/>
          </a:xfrm>
          <a:prstGeom prst="rect">
            <a:avLst/>
          </a:prstGeom>
          <a:noFill/>
          <a:ln/>
        </p:spPr>
        <p:txBody>
          <a:bodyPr lIns="108336" tIns="54166" rIns="108336" bIns="54166">
            <a:noAutofit/>
          </a:bodyPr>
          <a:lstStyle/>
          <a:p>
            <a:pPr eaLnBrk="1" hangingPunct="1"/>
            <a:r>
              <a:rPr lang="en-US" sz="1400" dirty="0"/>
              <a:t>Plain, whole grain brown rice that comes in a 14 to 16 oz bag or box continues to be approved. Instant, quick or regular cooking are approved options.  </a:t>
            </a:r>
          </a:p>
          <a:p>
            <a:pPr eaLnBrk="1" hangingPunct="1"/>
            <a:endParaRPr lang="en-US" sz="1400" baseline="0" dirty="0"/>
          </a:p>
          <a:p>
            <a:pPr eaLnBrk="1" hangingPunct="1"/>
            <a:r>
              <a:rPr lang="en-US" sz="1400" dirty="0"/>
              <a:t>(Photo Credit:</a:t>
            </a:r>
            <a:r>
              <a:rPr lang="en-US" sz="1400" baseline="0" dirty="0"/>
              <a:t> </a:t>
            </a:r>
            <a:r>
              <a:rPr lang="en-US" sz="1400" dirty="0"/>
              <a:t>Brown Rice_Fotolia_16759871.jpg)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336899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12750"/>
            <a:ext cx="6500813" cy="3657600"/>
          </a:xfrm>
          <a:prstGeom prst="rect">
            <a:avLst/>
          </a:prstGeom>
          <a:ln/>
        </p:spPr>
      </p:sp>
      <p:sp>
        <p:nvSpPr>
          <p:cNvPr id="111621" name="Rectangle 3"/>
          <p:cNvSpPr>
            <a:spLocks noGrp="1" noChangeArrowheads="1"/>
          </p:cNvSpPr>
          <p:nvPr>
            <p:ph type="body" idx="1"/>
          </p:nvPr>
        </p:nvSpPr>
        <p:spPr>
          <a:xfrm>
            <a:off x="406399" y="4402201"/>
            <a:ext cx="6500813" cy="3370199"/>
          </a:xfrm>
          <a:prstGeom prst="rect">
            <a:avLst/>
          </a:prstGeom>
          <a:noFill/>
          <a:ln/>
        </p:spPr>
        <p:txBody>
          <a:bodyPr lIns="108336" tIns="54166" rIns="108336" bIns="54166">
            <a:noAutofit/>
          </a:bodyPr>
          <a:lstStyle/>
          <a:p>
            <a:pPr defTabSz="955586">
              <a:defRPr/>
            </a:pPr>
            <a:r>
              <a:rPr lang="en-US" sz="1400" dirty="0"/>
              <a:t>Like all other items in the whole grains category, participants are allowed to select an approved whole wheat pasta.</a:t>
            </a:r>
          </a:p>
          <a:p>
            <a:pPr defTabSz="955586">
              <a:defRPr/>
            </a:pPr>
            <a:endParaRPr lang="en-US" sz="1400" dirty="0"/>
          </a:p>
          <a:p>
            <a:pPr defTabSz="955586">
              <a:defRPr/>
            </a:pPr>
            <a:r>
              <a:rPr lang="en-US" sz="1400" dirty="0"/>
              <a:t>To be approved the pasta must:</a:t>
            </a:r>
          </a:p>
          <a:p>
            <a:pPr defTabSz="955586">
              <a:defRPr/>
            </a:pPr>
            <a:r>
              <a:rPr lang="en-US" sz="1400" dirty="0"/>
              <a:t>_ conform to the standard of identity</a:t>
            </a:r>
          </a:p>
          <a:p>
            <a:pPr defTabSz="955586">
              <a:defRPr/>
            </a:pPr>
            <a:r>
              <a:rPr lang="en-US" sz="1400" dirty="0"/>
              <a:t>_ have no added sugars, fats, oils or salt</a:t>
            </a:r>
          </a:p>
          <a:p>
            <a:pPr defTabSz="955586">
              <a:defRPr/>
            </a:pPr>
            <a:r>
              <a:rPr lang="en-US" sz="1400" dirty="0"/>
              <a:t>_ whole wheat flour or whole durum wheat flour must be the only flours listed on the ingredient list </a:t>
            </a:r>
          </a:p>
          <a:p>
            <a:pPr defTabSz="955586">
              <a:defRPr/>
            </a:pPr>
            <a:endParaRPr lang="en-US" sz="1400" dirty="0"/>
          </a:p>
          <a:p>
            <a:pPr defTabSz="955586">
              <a:defRPr/>
            </a:pPr>
            <a:r>
              <a:rPr lang="en-US" sz="1400" dirty="0"/>
              <a:t>Any shape pasta that meets the approved criteria is included. There is no minimum inventory requirement for whole wheat pasta.</a:t>
            </a:r>
          </a:p>
          <a:p>
            <a:pPr defTabSz="955586">
              <a:defRPr/>
            </a:pPr>
            <a:endParaRPr lang="en-US" sz="1400" baseline="0" dirty="0"/>
          </a:p>
          <a:p>
            <a:pPr defTabSz="955586">
              <a:defRPr/>
            </a:pPr>
            <a:r>
              <a:rPr lang="en-US" sz="1400" i="1" baseline="0" dirty="0"/>
              <a:t>Photo Credit: Whole wheat Pasta Spaghetti and Penne_Fotolia_92794316_Subscription_XXL.jpg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050746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6687" cy="3667125"/>
          </a:xfrm>
          <a:prstGeom prst="rect">
            <a:avLst/>
          </a:prstGeom>
          <a:ln/>
        </p:spPr>
      </p:sp>
      <p:sp>
        <p:nvSpPr>
          <p:cNvPr id="111621" name="Rectangle 3"/>
          <p:cNvSpPr>
            <a:spLocks noGrp="1" noChangeArrowheads="1"/>
          </p:cNvSpPr>
          <p:nvPr>
            <p:ph type="body" idx="1"/>
          </p:nvPr>
        </p:nvSpPr>
        <p:spPr>
          <a:xfrm>
            <a:off x="513135" y="4402201"/>
            <a:ext cx="6402015" cy="3751199"/>
          </a:xfrm>
          <a:prstGeom prst="rect">
            <a:avLst/>
          </a:prstGeom>
          <a:noFill/>
          <a:ln/>
        </p:spPr>
        <p:txBody>
          <a:bodyPr lIns="108336" tIns="54166" rIns="108336" bIns="54166">
            <a:noAutofit/>
          </a:bodyPr>
          <a:lstStyle/>
          <a:p>
            <a:pPr eaLnBrk="1" hangingPunct="1"/>
            <a:r>
              <a:rPr lang="en-US" sz="1400" dirty="0"/>
              <a:t>Participants are allowed to select an approved brand of whole grain barley/Bulgur or Oats. Plain, whole grain barley/Bulgur or Oats that comes in a 14 to 16 oz bag or box continues to be approved. Instant, quick or regular cooking are approved options.  </a:t>
            </a:r>
          </a:p>
          <a:p>
            <a:pPr eaLnBrk="1" hangingPunct="1"/>
            <a:endParaRPr lang="en-US" sz="1400" baseline="0" dirty="0"/>
          </a:p>
          <a:p>
            <a:pPr eaLnBrk="1" hangingPunct="1"/>
            <a:r>
              <a:rPr lang="en-US" sz="1400" i="1" dirty="0"/>
              <a:t>Photo Credit:</a:t>
            </a:r>
            <a:r>
              <a:rPr lang="en-US" sz="1400" i="1" baseline="0" dirty="0"/>
              <a: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29671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6563" y="473075"/>
            <a:ext cx="6442075" cy="3624263"/>
          </a:xfrm>
          <a:prstGeom prst="rect">
            <a:avLst/>
          </a:prstGeom>
          <a:ln/>
        </p:spPr>
      </p:sp>
      <p:sp>
        <p:nvSpPr>
          <p:cNvPr id="111621" name="Rectangle 3"/>
          <p:cNvSpPr>
            <a:spLocks noGrp="1" noChangeArrowheads="1"/>
          </p:cNvSpPr>
          <p:nvPr>
            <p:ph type="body" idx="1"/>
          </p:nvPr>
        </p:nvSpPr>
        <p:spPr>
          <a:xfrm>
            <a:off x="436563" y="4572000"/>
            <a:ext cx="6442075" cy="3810000"/>
          </a:xfrm>
          <a:prstGeom prst="rect">
            <a:avLst/>
          </a:prstGeom>
          <a:noFill/>
          <a:ln/>
        </p:spPr>
        <p:txBody>
          <a:bodyPr lIns="108336" tIns="54166" rIns="108336" bIns="54166">
            <a:noAutofit/>
          </a:bodyPr>
          <a:lstStyle/>
          <a:p>
            <a:pPr defTabSz="914266">
              <a:defRPr/>
            </a:pPr>
            <a:r>
              <a:rPr lang="en-US" sz="1400" dirty="0"/>
              <a:t>The unit of measure for whole grains is OZ which is equivalent to one ounce of whole grain of choice. Women and children participants are prescribed up to  32 ounces of whole grains and can purchase a combination of items from the whole grain category. </a:t>
            </a:r>
          </a:p>
          <a:p>
            <a:pPr defTabSz="914266">
              <a:defRPr/>
            </a:pPr>
            <a:endParaRPr lang="en-US" sz="1400" dirty="0"/>
          </a:p>
          <a:p>
            <a:pPr defTabSz="914266">
              <a:defRPr/>
            </a:pPr>
            <a:r>
              <a:rPr lang="en-US" sz="1400" dirty="0"/>
              <a:t> For example, a family can purchase up to 80 oz of whole grains during their month to spend. Mom makes 5 trips to the grocery store and chooses one of each whole grain to equal 80 total ounces of whole grain. </a:t>
            </a:r>
          </a:p>
          <a:p>
            <a:pPr defTabSz="914266">
              <a:defRPr/>
            </a:pPr>
            <a:endParaRPr lang="en-US" sz="1400" dirty="0"/>
          </a:p>
          <a:p>
            <a:pPr eaLnBrk="1" hangingPunct="1"/>
            <a:r>
              <a:rPr lang="en-US" sz="1400" i="1" dirty="0"/>
              <a:t>Photo credit: DCFW Graphic Artist</a:t>
            </a:r>
          </a:p>
          <a:p>
            <a:pPr eaLnBrk="1" hangingPunct="1"/>
            <a:endParaRPr lang="en-US" sz="1400" dirty="0"/>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746571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384175"/>
            <a:ext cx="6600825" cy="3713163"/>
          </a:xfrm>
          <a:prstGeom prst="rect">
            <a:avLst/>
          </a:prstGeom>
          <a:ln/>
        </p:spPr>
      </p:sp>
      <p:sp>
        <p:nvSpPr>
          <p:cNvPr id="111621" name="Rectangle 3"/>
          <p:cNvSpPr>
            <a:spLocks noGrp="1" noChangeArrowheads="1"/>
          </p:cNvSpPr>
          <p:nvPr>
            <p:ph type="body" idx="1"/>
          </p:nvPr>
        </p:nvSpPr>
        <p:spPr>
          <a:xfrm>
            <a:off x="357187" y="4495800"/>
            <a:ext cx="6600825" cy="3370199"/>
          </a:xfrm>
          <a:prstGeom prst="rect">
            <a:avLst/>
          </a:prstGeom>
          <a:noFill/>
          <a:ln/>
        </p:spPr>
        <p:txBody>
          <a:bodyPr lIns="108336" tIns="54166" rIns="108336" bIns="54166">
            <a:noAutofit/>
          </a:bodyPr>
          <a:lstStyle/>
          <a:p>
            <a:pPr eaLnBrk="1" hangingPunct="1"/>
            <a:r>
              <a:rPr lang="en-US" sz="1400" b="1" i="1" dirty="0"/>
              <a:t>Participants are allowed to select an approved brand of chicken eggs in one-dozen size container when included in their food benefits. Participants are no longer required to purchase the least expensive brand of eggs.</a:t>
            </a:r>
          </a:p>
          <a:p>
            <a:pPr eaLnBrk="1" hangingPunct="1"/>
            <a:endParaRPr lang="en-US" sz="1400" b="1" i="1" dirty="0"/>
          </a:p>
          <a:p>
            <a:pPr eaLnBrk="1" hangingPunct="1"/>
            <a:r>
              <a:rPr lang="en-US" sz="1400" b="0" i="1" dirty="0"/>
              <a:t>Photo</a:t>
            </a:r>
            <a:r>
              <a:rPr lang="en-US" sz="1400" b="0" i="1" baseline="0" dirty="0"/>
              <a:t> Credit: Eggs2_Fotolia_22337316.jpg</a:t>
            </a:r>
            <a:endParaRPr lang="en-US" sz="1400" b="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2714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47600" y="8991601"/>
            <a:ext cx="3451558" cy="512056"/>
          </a:xfrm>
          <a:prstGeom prst="rect">
            <a:avLst/>
          </a:prstGeom>
          <a:ln/>
        </p:spPr>
        <p:txBody>
          <a:bodyPr/>
          <a:lstStyle/>
          <a:p>
            <a:fld id="{8551D1D1-1917-45B6-8408-725B15052D62}" type="slidenum">
              <a:rPr lang="en-US"/>
              <a:pPr/>
              <a:t>6</a:t>
            </a:fld>
            <a:endParaRPr lang="en-US" dirty="0"/>
          </a:p>
        </p:txBody>
      </p:sp>
      <p:sp>
        <p:nvSpPr>
          <p:cNvPr id="102403" name="Rectangle 2"/>
          <p:cNvSpPr>
            <a:spLocks noGrp="1" noRot="1" noChangeAspect="1" noChangeArrowheads="1" noTextEdit="1"/>
          </p:cNvSpPr>
          <p:nvPr>
            <p:ph type="sldImg"/>
          </p:nvPr>
        </p:nvSpPr>
        <p:spPr>
          <a:xfrm>
            <a:off x="190500" y="455613"/>
            <a:ext cx="6934200" cy="3900487"/>
          </a:xfrm>
          <a:prstGeom prst="rect">
            <a:avLst/>
          </a:prstGeom>
          <a:ln/>
        </p:spPr>
      </p:sp>
      <p:sp>
        <p:nvSpPr>
          <p:cNvPr id="102404" name="Rectangle 3"/>
          <p:cNvSpPr>
            <a:spLocks noGrp="1" noChangeArrowheads="1"/>
          </p:cNvSpPr>
          <p:nvPr>
            <p:ph type="body" idx="1"/>
          </p:nvPr>
        </p:nvSpPr>
        <p:spPr>
          <a:xfrm>
            <a:off x="304801" y="4939197"/>
            <a:ext cx="6664691" cy="2694544"/>
          </a:xfrm>
          <a:prstGeom prst="rect">
            <a:avLst/>
          </a:prstGeom>
        </p:spPr>
        <p:txBody>
          <a:bodyPr lIns="105667" tIns="52832" rIns="105667" bIns="52832"/>
          <a:lstStyle/>
          <a:p>
            <a:pPr algn="just" defTabSz="1264455">
              <a:defRPr/>
            </a:pPr>
            <a:r>
              <a:rPr lang="en-US" sz="1500">
                <a:latin typeface="Constantia" panose="02030602050306030303" pitchFamily="18" charset="0"/>
                <a:ea typeface="Tahoma" pitchFamily="34" charset="0"/>
                <a:cs typeface="Tahoma" pitchFamily="34" charset="0"/>
              </a:rPr>
              <a:t>In order to maintain your NC WIC Program vendor authorization, you must meet all current selection criteria and understand as well as follow State and Federal regulations. You must meet competitive pricing and price limits and you must also complete the annual vendor training (which is being done today). In addition, managers must train all staff on how to properly transact eWIC.  Lastly, in order to complete renewal, you must complete the required forms listed on the screen.</a:t>
            </a:r>
          </a:p>
          <a:p>
            <a:pPr algn="just"/>
            <a:endParaRPr lang="en-US" dirty="0">
              <a:cs typeface="Times New Roman" panose="02020603050405020304" pitchFamily="18" charset="0"/>
            </a:endParaRPr>
          </a:p>
        </p:txBody>
      </p:sp>
    </p:spTree>
    <p:extLst>
      <p:ext uri="{BB962C8B-B14F-4D97-AF65-F5344CB8AC3E}">
        <p14:creationId xmlns:p14="http://schemas.microsoft.com/office/powerpoint/2010/main" val="16954846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0213" y="473075"/>
            <a:ext cx="6454775" cy="3632200"/>
          </a:xfrm>
          <a:prstGeom prst="rect">
            <a:avLst/>
          </a:prstGeom>
          <a:ln/>
        </p:spPr>
      </p:sp>
      <p:sp>
        <p:nvSpPr>
          <p:cNvPr id="111621" name="Rectangle 3"/>
          <p:cNvSpPr>
            <a:spLocks noGrp="1" noChangeArrowheads="1"/>
          </p:cNvSpPr>
          <p:nvPr>
            <p:ph type="body" idx="1"/>
          </p:nvPr>
        </p:nvSpPr>
        <p:spPr>
          <a:xfrm>
            <a:off x="430213" y="4402201"/>
            <a:ext cx="6599610" cy="3446399"/>
          </a:xfrm>
          <a:prstGeom prst="rect">
            <a:avLst/>
          </a:prstGeom>
          <a:noFill/>
          <a:ln/>
        </p:spPr>
        <p:txBody>
          <a:bodyPr lIns="108336" tIns="54166" rIns="108336" bIns="54166">
            <a:noAutofit/>
          </a:bodyPr>
          <a:lstStyle/>
          <a:p>
            <a:pPr eaLnBrk="1" hangingPunct="1"/>
            <a:r>
              <a:rPr lang="en-US" sz="1400" dirty="0"/>
              <a:t>Dry and canned beans, peas and lentils continue to be approved. </a:t>
            </a:r>
          </a:p>
          <a:p>
            <a:pPr eaLnBrk="1" hangingPunct="1"/>
            <a:endParaRPr lang="en-US" sz="1400" dirty="0"/>
          </a:p>
          <a:p>
            <a:pPr eaLnBrk="1" hangingPunct="1"/>
            <a:r>
              <a:rPr lang="en-US" sz="1400" dirty="0"/>
              <a:t>Both types must be plain, unseasoned mature beans, peas, and lentils. Organic is an allowable option.</a:t>
            </a:r>
          </a:p>
          <a:p>
            <a:pPr eaLnBrk="1" hangingPunct="1"/>
            <a:endParaRPr lang="en-US" sz="1400" dirty="0"/>
          </a:p>
          <a:p>
            <a:pPr eaLnBrk="1" hangingPunct="1"/>
            <a:r>
              <a:rPr lang="en-US" sz="1400" dirty="0"/>
              <a:t>Please note: </a:t>
            </a:r>
            <a:r>
              <a:rPr lang="en-US" sz="1400" b="1" u="sng" dirty="0"/>
              <a:t>frozen</a:t>
            </a:r>
            <a:r>
              <a:rPr lang="en-US" sz="1400" dirty="0"/>
              <a:t> mature beans, peas, and lentils are not approved as a </a:t>
            </a:r>
            <a:r>
              <a:rPr lang="en-US" sz="1400" b="1" dirty="0"/>
              <a:t>legume.  </a:t>
            </a:r>
            <a:r>
              <a:rPr lang="en-US" sz="1400" b="1" u="sng" dirty="0"/>
              <a:t>Frozen</a:t>
            </a:r>
            <a:r>
              <a:rPr lang="en-US" sz="1400" dirty="0"/>
              <a:t> varieties fall within the cash-value benefit option as food items approved for redemption.</a:t>
            </a:r>
          </a:p>
          <a:p>
            <a:pPr eaLnBrk="1" hangingPunct="1"/>
            <a:endParaRPr lang="en-US" sz="1400" dirty="0"/>
          </a:p>
          <a:p>
            <a:pPr eaLnBrk="1" hangingPunct="1"/>
            <a:endParaRPr lang="en-US" sz="1400" baseline="0" dirty="0"/>
          </a:p>
          <a:p>
            <a:pPr eaLnBrk="1" hangingPunct="1"/>
            <a:r>
              <a:rPr lang="en-US" sz="1400" i="1" baseline="0" dirty="0"/>
              <a:t>Photo Credit: Vegetables on Wooden Spoon on white background_ Fotolia_77226525_Subscription_XXL.jpg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607593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473075"/>
            <a:ext cx="6518275" cy="3667125"/>
          </a:xfrm>
          <a:prstGeom prst="rect">
            <a:avLst/>
          </a:prstGeom>
          <a:ln/>
        </p:spPr>
      </p:sp>
      <p:sp>
        <p:nvSpPr>
          <p:cNvPr id="111621" name="Rectangle 3"/>
          <p:cNvSpPr>
            <a:spLocks noGrp="1" noChangeArrowheads="1"/>
          </p:cNvSpPr>
          <p:nvPr>
            <p:ph type="body" idx="1"/>
          </p:nvPr>
        </p:nvSpPr>
        <p:spPr>
          <a:xfrm>
            <a:off x="398463" y="4402201"/>
            <a:ext cx="6631360" cy="2684399"/>
          </a:xfrm>
          <a:prstGeom prst="rect">
            <a:avLst/>
          </a:prstGeom>
          <a:noFill/>
          <a:ln/>
        </p:spPr>
        <p:txBody>
          <a:bodyPr lIns="108336" tIns="54166" rIns="108336" bIns="54166">
            <a:noAutofit/>
          </a:bodyPr>
          <a:lstStyle/>
          <a:p>
            <a:r>
              <a:rPr lang="en-US" sz="1400" dirty="0"/>
              <a:t>Again, only mature beans, peas and lentils, canned and dry are approved.  Listed on the slide are examples of mature beans, peas and lentils. </a:t>
            </a:r>
          </a:p>
          <a:p>
            <a:endParaRPr lang="en-US" sz="1400" dirty="0"/>
          </a:p>
          <a:p>
            <a:r>
              <a:rPr lang="en-US" sz="1400" dirty="0"/>
              <a:t>Please note that green beans and peas are not mature beans and peas; therefore, they are not allowed as a </a:t>
            </a:r>
            <a:r>
              <a:rPr lang="en-US" sz="1400" b="1" i="1" dirty="0"/>
              <a:t>legume</a:t>
            </a:r>
            <a:r>
              <a:rPr lang="en-US" sz="1400" dirty="0"/>
              <a:t>.</a:t>
            </a:r>
          </a:p>
          <a:p>
            <a:endParaRPr lang="en-US" sz="1400" dirty="0"/>
          </a:p>
          <a:p>
            <a:r>
              <a:rPr lang="en-US" sz="1400" dirty="0"/>
              <a:t>However, varieties of fresh, frozen, and canned green beans and peas are allowed to be purchased using the cash value benefit.  We will talk more about what is approved cash value benefits later in the presentation.</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8243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98463"/>
            <a:ext cx="6518275" cy="3667125"/>
          </a:xfrm>
          <a:prstGeom prst="rect">
            <a:avLst/>
          </a:prstGeom>
          <a:ln/>
        </p:spPr>
      </p:sp>
      <p:sp>
        <p:nvSpPr>
          <p:cNvPr id="111621" name="Rectangle 3"/>
          <p:cNvSpPr>
            <a:spLocks noGrp="1" noChangeArrowheads="1"/>
          </p:cNvSpPr>
          <p:nvPr>
            <p:ph type="body" idx="1"/>
          </p:nvPr>
        </p:nvSpPr>
        <p:spPr>
          <a:xfrm>
            <a:off x="398463" y="4402201"/>
            <a:ext cx="6631360" cy="2455799"/>
          </a:xfrm>
          <a:prstGeom prst="rect">
            <a:avLst/>
          </a:prstGeom>
          <a:noFill/>
          <a:ln/>
        </p:spPr>
        <p:txBody>
          <a:bodyPr lIns="108336" tIns="54166" rIns="108336" bIns="54166">
            <a:noAutofit/>
          </a:bodyPr>
          <a:lstStyle/>
          <a:p>
            <a:pPr eaLnBrk="1" hangingPunct="1"/>
            <a:r>
              <a:rPr lang="en-US" sz="1400" dirty="0"/>
              <a:t>Peanut butter continues to be approved in the 16 to 18-ounce container. A variety of peanut butter types are available including reduced sugar, with salt or unsalted, reduced fat, all textures, and organic or ‘natural’ options included. </a:t>
            </a:r>
          </a:p>
          <a:p>
            <a:pPr eaLnBrk="1" hangingPunct="1"/>
            <a:endParaRPr lang="en-US" sz="1400" dirty="0"/>
          </a:p>
          <a:p>
            <a:pPr eaLnBrk="1" hangingPunct="1"/>
            <a:r>
              <a:rPr lang="en-US" sz="1400" i="1" dirty="0"/>
              <a:t>Photo Credit: An open Jar of Peanut Butter with Spoon_Fotolia_40556509_Subscription_XL.jpg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29687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17513" y="609600"/>
            <a:ext cx="6516687" cy="3667125"/>
          </a:xfrm>
          <a:prstGeom prst="rect">
            <a:avLst/>
          </a:prstGeom>
          <a:ln/>
        </p:spPr>
      </p:sp>
      <p:sp>
        <p:nvSpPr>
          <p:cNvPr id="111621" name="Rectangle 3"/>
          <p:cNvSpPr>
            <a:spLocks noGrp="1" noChangeArrowheads="1"/>
          </p:cNvSpPr>
          <p:nvPr>
            <p:ph type="body" idx="1"/>
          </p:nvPr>
        </p:nvSpPr>
        <p:spPr>
          <a:xfrm>
            <a:off x="322263" y="4495800"/>
            <a:ext cx="6707560" cy="3446399"/>
          </a:xfrm>
          <a:prstGeom prst="rect">
            <a:avLst/>
          </a:prstGeom>
          <a:noFill/>
          <a:ln/>
        </p:spPr>
        <p:txBody>
          <a:bodyPr lIns="108336" tIns="54166" rIns="108336" bIns="54166">
            <a:noAutofit/>
          </a:bodyPr>
          <a:lstStyle/>
          <a:p>
            <a:pPr defTabSz="948507">
              <a:defRPr/>
            </a:pPr>
            <a:r>
              <a:rPr lang="en-US" sz="1400" dirty="0"/>
              <a:t>If a family’s food benefits include 1 container of beans/peas or Peanut butter, they have a choice of purchasing one 16 oz bag dried bag or four (15 to 16) oz cans of mature beans, peas, and lentils OR a 16 to18 oz jar of approved peanut butter.</a:t>
            </a:r>
          </a:p>
          <a:p>
            <a:pPr defTabSz="948507">
              <a:defRPr/>
            </a:pPr>
            <a:endParaRPr lang="en-US" sz="1400" dirty="0"/>
          </a:p>
          <a:p>
            <a:pPr defTabSz="948507">
              <a:defRPr/>
            </a:pPr>
            <a:r>
              <a:rPr lang="en-US" sz="1400" dirty="0"/>
              <a:t>The subcategory default for legumes allows participants a choice of canned or dry beans, peas, or lentils OR peanut butter when shopping. </a:t>
            </a:r>
          </a:p>
          <a:p>
            <a:pPr defTabSz="948507">
              <a:defRPr/>
            </a:pPr>
            <a:endParaRPr lang="en-US" sz="1400" dirty="0"/>
          </a:p>
          <a:p>
            <a:endParaRPr lang="en-US" sz="1400" dirty="0"/>
          </a:p>
          <a:p>
            <a:endParaRPr lang="en-US" sz="1400" dirty="0"/>
          </a:p>
          <a:p>
            <a:r>
              <a:rPr lang="en-US" sz="1400" i="1" dirty="0"/>
              <a:t>Photo Credit: Created by </a:t>
            </a:r>
            <a:r>
              <a:rPr lang="en-US" sz="1400" i="1" baseline="0" dirty="0"/>
              <a:t>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9257409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533400"/>
            <a:ext cx="6518275" cy="3667125"/>
          </a:xfrm>
          <a:prstGeom prst="rect">
            <a:avLst/>
          </a:prstGeom>
          <a:ln/>
        </p:spPr>
      </p:sp>
      <p:sp>
        <p:nvSpPr>
          <p:cNvPr id="111621" name="Rectangle 3"/>
          <p:cNvSpPr>
            <a:spLocks noGrp="1" noChangeArrowheads="1"/>
          </p:cNvSpPr>
          <p:nvPr>
            <p:ph type="body" idx="1"/>
          </p:nvPr>
        </p:nvSpPr>
        <p:spPr>
          <a:xfrm>
            <a:off x="398463" y="4572000"/>
            <a:ext cx="6518275" cy="3505200"/>
          </a:xfrm>
          <a:prstGeom prst="rect">
            <a:avLst/>
          </a:prstGeom>
          <a:noFill/>
          <a:ln/>
        </p:spPr>
        <p:txBody>
          <a:bodyPr lIns="108336" tIns="54166" rIns="108336" bIns="54166">
            <a:noAutofit/>
          </a:bodyPr>
          <a:lstStyle/>
          <a:p>
            <a:pPr eaLnBrk="1" hangingPunct="1"/>
            <a:r>
              <a:rPr lang="en-US" sz="1400" dirty="0"/>
              <a:t>Canned fish continues to be an approved item. </a:t>
            </a:r>
          </a:p>
          <a:p>
            <a:pPr eaLnBrk="1" hangingPunct="1"/>
            <a:endParaRPr lang="en-US" sz="1400" dirty="0"/>
          </a:p>
          <a:p>
            <a:pPr eaLnBrk="1" hangingPunct="1"/>
            <a:r>
              <a:rPr lang="en-US" sz="1400" dirty="0"/>
              <a:t>Plain, unseasoned pink salmon or chunk-light tuna packed in water in 5 to 6 oz cans or foil pouches are approved. </a:t>
            </a:r>
          </a:p>
          <a:p>
            <a:pPr eaLnBrk="1" hangingPunct="1"/>
            <a:endParaRPr lang="en-US" sz="1400" dirty="0"/>
          </a:p>
          <a:p>
            <a:pPr eaLnBrk="1" hangingPunct="1"/>
            <a:r>
              <a:rPr lang="en-US" sz="1400" dirty="0"/>
              <a:t>The unit of measurement is OZ which is equivalent to one ounce. </a:t>
            </a:r>
          </a:p>
          <a:p>
            <a:pPr eaLnBrk="1" hangingPunct="1"/>
            <a:endParaRPr lang="en-US" sz="1400" dirty="0"/>
          </a:p>
          <a:p>
            <a:pPr eaLnBrk="1" hangingPunct="1"/>
            <a:endParaRPr lang="en-US" sz="1400" dirty="0"/>
          </a:p>
          <a:p>
            <a:pPr eaLnBrk="1" hangingPunct="1"/>
            <a:endParaRPr lang="en-US" sz="1400" i="1" dirty="0"/>
          </a:p>
          <a:p>
            <a:pPr eaLnBrk="1" hangingPunct="1"/>
            <a:r>
              <a:rPr lang="en-US" sz="1400" i="1" dirty="0"/>
              <a:t>Photo</a:t>
            </a:r>
            <a:r>
              <a:rPr lang="en-US" sz="1400" i="1" baseline="0" dirty="0"/>
              <a:t> Credit: </a:t>
            </a:r>
            <a:r>
              <a:rPr lang="en-US" sz="1400" i="1" dirty="0"/>
              <a:t>TunaCanned7_Fotolia_4309159.jpg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939899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509588"/>
            <a:ext cx="6518275" cy="3667125"/>
          </a:xfrm>
          <a:prstGeom prst="rect">
            <a:avLst/>
          </a:prstGeom>
          <a:ln/>
        </p:spPr>
      </p:sp>
      <p:sp>
        <p:nvSpPr>
          <p:cNvPr id="111621" name="Rectangle 3"/>
          <p:cNvSpPr>
            <a:spLocks noGrp="1" noChangeArrowheads="1"/>
          </p:cNvSpPr>
          <p:nvPr>
            <p:ph type="body" idx="1"/>
          </p:nvPr>
        </p:nvSpPr>
        <p:spPr>
          <a:xfrm>
            <a:off x="398463" y="4402201"/>
            <a:ext cx="6518275" cy="2912999"/>
          </a:xfrm>
          <a:prstGeom prst="rect">
            <a:avLst/>
          </a:prstGeom>
          <a:noFill/>
          <a:ln/>
        </p:spPr>
        <p:txBody>
          <a:bodyPr lIns="108336" tIns="54166" rIns="108336" bIns="54166">
            <a:noAutofit/>
          </a:bodyPr>
          <a:lstStyle/>
          <a:p>
            <a:pPr defTabSz="955817">
              <a:defRPr/>
            </a:pPr>
            <a:r>
              <a:rPr lang="en-US" sz="1400" dirty="0"/>
              <a:t>There  are no changes in criteria for infant formula.  WIC participants must purchase the brand, container size, type and quantity specified in their food benefit account.</a:t>
            </a:r>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0209204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73075"/>
            <a:ext cx="6600825" cy="3713163"/>
          </a:xfrm>
          <a:prstGeom prst="rect">
            <a:avLst/>
          </a:prstGeom>
          <a:ln/>
        </p:spPr>
      </p:sp>
      <p:sp>
        <p:nvSpPr>
          <p:cNvPr id="111621" name="Rectangle 3"/>
          <p:cNvSpPr>
            <a:spLocks noGrp="1" noChangeArrowheads="1"/>
          </p:cNvSpPr>
          <p:nvPr>
            <p:ph type="body" idx="1"/>
          </p:nvPr>
        </p:nvSpPr>
        <p:spPr>
          <a:xfrm>
            <a:off x="388786" y="4343400"/>
            <a:ext cx="6384803" cy="3065399"/>
          </a:xfrm>
          <a:prstGeom prst="rect">
            <a:avLst/>
          </a:prstGeom>
          <a:noFill/>
          <a:ln/>
        </p:spPr>
        <p:txBody>
          <a:bodyPr lIns="108336" tIns="54166" rIns="108336" bIns="54166">
            <a:noAutofit/>
          </a:bodyPr>
          <a:lstStyle/>
          <a:p>
            <a:pPr defTabSz="955817">
              <a:defRPr/>
            </a:pPr>
            <a:r>
              <a:rPr lang="en-US" sz="1400" dirty="0"/>
              <a:t>The Gerber contract expires September 30</a:t>
            </a:r>
            <a:r>
              <a:rPr lang="en-US" sz="1400" baseline="30000" dirty="0"/>
              <a:t>th</a:t>
            </a:r>
            <a:r>
              <a:rPr lang="en-US" sz="1400" dirty="0"/>
              <a:t>, 2023.</a:t>
            </a:r>
            <a:r>
              <a:rPr lang="en-US" sz="1400" b="1" i="1" u="sng" dirty="0">
                <a:solidFill>
                  <a:srgbClr val="FF0000"/>
                </a:solidFill>
              </a:rPr>
              <a:t> If new contract information is available updated formula name can be announced here..</a:t>
            </a:r>
            <a:r>
              <a:rPr lang="en-US" sz="1400" dirty="0"/>
              <a:t> The new contact formulas are…</a:t>
            </a:r>
          </a:p>
          <a:p>
            <a:pPr defTabSz="955817">
              <a:defRPr/>
            </a:pPr>
            <a:endParaRPr lang="en-US" sz="1400" b="1" i="1" u="sng" dirty="0">
              <a:solidFill>
                <a:srgbClr val="FF0000"/>
              </a:solidFill>
            </a:endParaRPr>
          </a:p>
          <a:p>
            <a:pPr defTabSz="955817">
              <a:defRPr/>
            </a:pPr>
            <a:r>
              <a:rPr lang="en-US" sz="1400" b="1" i="1" u="sng" dirty="0">
                <a:solidFill>
                  <a:srgbClr val="FF0000"/>
                </a:solidFill>
              </a:rPr>
              <a:t>Note to Speaker: If the formula contract has been announced, State staff will ensure you all are aware to announce it here or provide the information as soon as it </a:t>
            </a:r>
            <a:r>
              <a:rPr lang="en-US" sz="1400" b="1" i="1" u="sng">
                <a:solidFill>
                  <a:srgbClr val="FF0000"/>
                </a:solidFill>
              </a:rPr>
              <a:t>is available.</a:t>
            </a:r>
            <a:endParaRPr lang="en-US" sz="1400" b="1" i="1" u="sng" dirty="0">
              <a:solidFill>
                <a:srgbClr val="FF0000"/>
              </a:solidFill>
            </a:endParaRPr>
          </a:p>
          <a:p>
            <a:pPr eaLnBrk="1" hangingPunct="1"/>
            <a:endParaRPr lang="en-US" sz="1400" b="1" i="1" u="sng" dirty="0">
              <a:solidFill>
                <a:srgbClr val="FF0000"/>
              </a:solidFill>
            </a:endParaRPr>
          </a:p>
          <a:p>
            <a:pPr eaLnBrk="1" hangingPunct="1"/>
            <a:endParaRPr lang="en-US" sz="1400" b="1" i="1" u="sng"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1457093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12763" y="531813"/>
            <a:ext cx="6289675" cy="3538537"/>
          </a:xfrm>
          <a:prstGeom prst="rect">
            <a:avLst/>
          </a:prstGeom>
          <a:ln/>
        </p:spPr>
      </p:sp>
      <p:sp>
        <p:nvSpPr>
          <p:cNvPr id="111621" name="Rectangle 3"/>
          <p:cNvSpPr>
            <a:spLocks noGrp="1" noChangeArrowheads="1"/>
          </p:cNvSpPr>
          <p:nvPr>
            <p:ph type="body" idx="1"/>
          </p:nvPr>
        </p:nvSpPr>
        <p:spPr>
          <a:xfrm>
            <a:off x="512763" y="4402201"/>
            <a:ext cx="6289675" cy="3217799"/>
          </a:xfrm>
          <a:prstGeom prst="rect">
            <a:avLst/>
          </a:prstGeom>
          <a:noFill/>
          <a:ln/>
        </p:spPr>
        <p:txBody>
          <a:bodyPr lIns="108336" tIns="54166" rIns="108336" bIns="54166">
            <a:noAutofit/>
          </a:bodyPr>
          <a:lstStyle/>
          <a:p>
            <a:pPr defTabSz="914132">
              <a:defRPr/>
            </a:pPr>
            <a:r>
              <a:rPr lang="en-US" sz="1400" dirty="0"/>
              <a:t>Eight (8) ounce boxes of plain, dry infant cereal continue to be approved, organic options included.</a:t>
            </a:r>
          </a:p>
          <a:p>
            <a:pPr eaLnBrk="1" hangingPunct="1"/>
            <a:endParaRPr lang="en-US" sz="1400" dirty="0"/>
          </a:p>
          <a:p>
            <a:pPr eaLnBrk="1" hangingPunct="1"/>
            <a:r>
              <a:rPr lang="en-US" sz="1400" dirty="0"/>
              <a:t>If submitting an infant cereal for APL approval, infant cereal must contain minimum of 45 milligrams of iron per 100 grams of dry cereal.</a:t>
            </a:r>
          </a:p>
          <a:p>
            <a:pPr eaLnBrk="1" hangingPunct="1"/>
            <a:endParaRPr lang="en-US" sz="1400" dirty="0"/>
          </a:p>
          <a:p>
            <a:pPr eaLnBrk="1" hangingPunct="1"/>
            <a:endParaRPr lang="en-US" sz="1400" dirty="0"/>
          </a:p>
          <a:p>
            <a:pPr eaLnBrk="1" hangingPunct="1"/>
            <a:r>
              <a:rPr lang="en-US" sz="1400" dirty="0"/>
              <a:t>The unit of measure is OZ which is equivalent to one ounce.</a:t>
            </a:r>
          </a:p>
          <a:p>
            <a:pPr eaLnBrk="1" hangingPunct="1"/>
            <a:endParaRPr lang="en-US" sz="1400" baseline="0" dirty="0"/>
          </a:p>
          <a:p>
            <a:pPr eaLnBrk="1" hangingPunct="1"/>
            <a:r>
              <a:rPr lang="en-US" sz="1400" i="1" baseline="0" dirty="0"/>
              <a:t>Photo Credit: Infant Cereal and Spoon4_Fotolia_9217384.jpg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2086536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09575"/>
            <a:ext cx="6500813" cy="3657600"/>
          </a:xfrm>
          <a:prstGeom prst="rect">
            <a:avLst/>
          </a:prstGeom>
          <a:ln/>
        </p:spPr>
      </p:sp>
      <p:sp>
        <p:nvSpPr>
          <p:cNvPr id="111621" name="Rectangle 3"/>
          <p:cNvSpPr>
            <a:spLocks noGrp="1" noChangeArrowheads="1"/>
          </p:cNvSpPr>
          <p:nvPr>
            <p:ph type="body" idx="1"/>
          </p:nvPr>
        </p:nvSpPr>
        <p:spPr>
          <a:xfrm>
            <a:off x="406399" y="4402201"/>
            <a:ext cx="6623423" cy="3217799"/>
          </a:xfrm>
          <a:prstGeom prst="rect">
            <a:avLst/>
          </a:prstGeom>
          <a:noFill/>
          <a:ln/>
        </p:spPr>
        <p:txBody>
          <a:bodyPr lIns="108336" tIns="54166" rIns="108336" bIns="54166">
            <a:noAutofit/>
          </a:bodyPr>
          <a:lstStyle/>
          <a:p>
            <a:pPr defTabSz="914048"/>
            <a:r>
              <a:rPr lang="en-US" sz="1400" dirty="0"/>
              <a:t>For infant meats the </a:t>
            </a:r>
            <a:r>
              <a:rPr lang="en-US" sz="1400" b="1" dirty="0"/>
              <a:t>“approved”</a:t>
            </a:r>
            <a:r>
              <a:rPr lang="en-US" sz="1400" dirty="0"/>
              <a:t> criteria include: 2.5oz containers of organic or non-organic plain meat with gravy or broth.</a:t>
            </a:r>
          </a:p>
          <a:p>
            <a:pPr eaLnBrk="1" hangingPunct="1"/>
            <a:endParaRPr lang="en-US" sz="1400" dirty="0"/>
          </a:p>
          <a:p>
            <a:pPr eaLnBrk="1" hangingPunct="1"/>
            <a:endParaRPr lang="en-US" sz="1400" dirty="0"/>
          </a:p>
          <a:p>
            <a:pPr defTabSz="914266">
              <a:defRPr/>
            </a:pPr>
            <a:r>
              <a:rPr lang="en-US" sz="1400" dirty="0"/>
              <a:t>The unit of measure is OZ which is equivalent to one ounce.</a:t>
            </a:r>
          </a:p>
          <a:p>
            <a:pPr eaLnBrk="1" hangingPunct="1"/>
            <a:endParaRPr lang="en-US" sz="1400" dirty="0"/>
          </a:p>
          <a:p>
            <a:pPr eaLnBrk="1" hangingPunct="1"/>
            <a:endParaRPr lang="en-US" sz="1400" dirty="0"/>
          </a:p>
          <a:p>
            <a:pPr eaLnBrk="1" hangingPunct="1"/>
            <a:endParaRPr lang="en-US" sz="1400" dirty="0"/>
          </a:p>
          <a:p>
            <a:pPr eaLnBrk="1" hangingPunct="1"/>
            <a:r>
              <a:rPr lang="en-US" sz="1400" i="1" dirty="0"/>
              <a:t>Photo Credit:</a:t>
            </a:r>
            <a:r>
              <a:rPr lang="en-US" sz="1400" i="1" baseline="0" dirty="0"/>
              <a: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6259905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73075"/>
            <a:ext cx="6500813" cy="3657600"/>
          </a:xfrm>
          <a:prstGeom prst="rect">
            <a:avLst/>
          </a:prstGeom>
          <a:ln/>
        </p:spPr>
      </p:sp>
      <p:sp>
        <p:nvSpPr>
          <p:cNvPr id="111621" name="Rectangle 3"/>
          <p:cNvSpPr>
            <a:spLocks noGrp="1" noChangeArrowheads="1"/>
          </p:cNvSpPr>
          <p:nvPr>
            <p:ph type="body" idx="1"/>
          </p:nvPr>
        </p:nvSpPr>
        <p:spPr>
          <a:xfrm>
            <a:off x="406399" y="4402201"/>
            <a:ext cx="6500813" cy="3065399"/>
          </a:xfrm>
          <a:prstGeom prst="rect">
            <a:avLst/>
          </a:prstGeom>
          <a:noFill/>
          <a:ln/>
        </p:spPr>
        <p:txBody>
          <a:bodyPr lIns="108336" tIns="54166" rIns="108336" bIns="54166">
            <a:noAutofit/>
          </a:bodyPr>
          <a:lstStyle/>
          <a:p>
            <a:pPr eaLnBrk="1" hangingPunct="1"/>
            <a:r>
              <a:rPr lang="en-US" sz="1400" dirty="0"/>
              <a:t>The unit of measure fo</a:t>
            </a:r>
            <a:r>
              <a:rPr lang="en-US" dirty="0"/>
              <a:t>r infant fruit and vegetables </a:t>
            </a:r>
            <a:r>
              <a:rPr lang="en-US" sz="1400" dirty="0"/>
              <a:t>is OZ which is equivalent to one ounce.</a:t>
            </a:r>
          </a:p>
          <a:p>
            <a:pPr defTabSz="966098">
              <a:defRPr/>
            </a:pPr>
            <a:endParaRPr lang="en-US" sz="1400" dirty="0"/>
          </a:p>
          <a:p>
            <a:pPr defTabSz="966098">
              <a:defRPr/>
            </a:pPr>
            <a:r>
              <a:rPr lang="en-US" sz="1400" dirty="0"/>
              <a:t>Single fruit or blends of fruits, Single vegetable or blends of vegetables, and combination infant fruits and vegetables in 3.5 oz to 4 oz single or multi pack containers or 2 oz - 2 pack containers are approved.</a:t>
            </a:r>
          </a:p>
          <a:p>
            <a:pPr eaLnBrk="1" hangingPunct="1"/>
            <a:endParaRPr lang="en-US" sz="1400" dirty="0"/>
          </a:p>
          <a:p>
            <a:pPr eaLnBrk="1" hangingPunct="1"/>
            <a:endParaRPr lang="en-US" sz="1400" dirty="0"/>
          </a:p>
          <a:p>
            <a:pPr eaLnBrk="1" hangingPunct="1"/>
            <a:r>
              <a:rPr lang="en-US" sz="1400" i="1" dirty="0"/>
              <a:t>Photo</a:t>
            </a:r>
            <a:r>
              <a:rPr lang="en-US" sz="1400" i="1" baseline="0" dirty="0"/>
              <a:t> credit: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09708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83695" y="9089144"/>
            <a:ext cx="3451558" cy="512056"/>
          </a:xfrm>
          <a:prstGeom prst="rect">
            <a:avLst/>
          </a:prstGeom>
          <a:ln/>
        </p:spPr>
        <p:txBody>
          <a:bodyPr/>
          <a:lstStyle/>
          <a:p>
            <a:fld id="{B79B734D-5DC8-4232-A586-990FF41C53A7}" type="slidenum">
              <a:rPr lang="en-US"/>
              <a:pPr/>
              <a:t>7</a:t>
            </a:fld>
            <a:endParaRPr lang="en-US" dirty="0"/>
          </a:p>
        </p:txBody>
      </p:sp>
      <p:sp>
        <p:nvSpPr>
          <p:cNvPr id="103427" name="Rectangle 2"/>
          <p:cNvSpPr>
            <a:spLocks noGrp="1" noRot="1" noChangeAspect="1" noChangeArrowheads="1" noTextEdit="1"/>
          </p:cNvSpPr>
          <p:nvPr>
            <p:ph type="sldImg"/>
          </p:nvPr>
        </p:nvSpPr>
        <p:spPr>
          <a:xfrm>
            <a:off x="190500" y="381000"/>
            <a:ext cx="6934200" cy="3900488"/>
          </a:xfrm>
          <a:prstGeom prst="rect">
            <a:avLst/>
          </a:prstGeom>
          <a:ln/>
        </p:spPr>
      </p:sp>
      <p:sp>
        <p:nvSpPr>
          <p:cNvPr id="103428" name="Rectangle 3"/>
          <p:cNvSpPr>
            <a:spLocks noGrp="1" noChangeArrowheads="1"/>
          </p:cNvSpPr>
          <p:nvPr>
            <p:ph type="body" idx="1"/>
          </p:nvPr>
        </p:nvSpPr>
        <p:spPr>
          <a:xfrm>
            <a:off x="192089" y="4939197"/>
            <a:ext cx="6839569" cy="2147405"/>
          </a:xfrm>
          <a:prstGeom prst="rect">
            <a:avLst/>
          </a:prstGeom>
        </p:spPr>
        <p:txBody>
          <a:bodyPr lIns="105667" tIns="52832" rIns="105667" bIns="52832"/>
          <a:lstStyle/>
          <a:p>
            <a:pPr algn="just"/>
            <a:r>
              <a:rPr lang="en-US" dirty="0">
                <a:cs typeface="Times New Roman" panose="02020603050405020304" pitchFamily="18" charset="0"/>
              </a:rPr>
              <a:t>Vendors must meet all the criteria established by the USDA and the NC WIC  Program. You can find this criteria in your vendor manual.</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11163" y="506413"/>
            <a:ext cx="6492875" cy="3652837"/>
          </a:xfrm>
          <a:prstGeom prst="rect">
            <a:avLst/>
          </a:prstGeom>
          <a:ln/>
        </p:spPr>
      </p:sp>
      <p:sp>
        <p:nvSpPr>
          <p:cNvPr id="111621" name="Rectangle 3"/>
          <p:cNvSpPr>
            <a:spLocks noGrp="1" noChangeArrowheads="1"/>
          </p:cNvSpPr>
          <p:nvPr>
            <p:ph type="body" idx="1"/>
          </p:nvPr>
        </p:nvSpPr>
        <p:spPr>
          <a:xfrm>
            <a:off x="411163" y="4402201"/>
            <a:ext cx="6492875" cy="3065399"/>
          </a:xfrm>
          <a:prstGeom prst="rect">
            <a:avLst/>
          </a:prstGeom>
          <a:noFill/>
          <a:ln/>
        </p:spPr>
        <p:txBody>
          <a:bodyPr lIns="108336" tIns="54166" rIns="108336" bIns="54166">
            <a:noAutofit/>
          </a:bodyPr>
          <a:lstStyle/>
          <a:p>
            <a:r>
              <a:rPr lang="en-US" sz="1400" dirty="0"/>
              <a:t>The family shopping list will </a:t>
            </a:r>
            <a:r>
              <a:rPr lang="en-US" dirty="0"/>
              <a:t>detail</a:t>
            </a:r>
            <a:r>
              <a:rPr lang="en-US" sz="1400" dirty="0"/>
              <a:t> the total number of ounces of baby food participants are allowed for the month. This slide provides examples of the number of jars that may be purchased based on the number of ounces listed on the shopping list.</a:t>
            </a:r>
          </a:p>
          <a:p>
            <a:endParaRPr lang="en-US" sz="1400" dirty="0"/>
          </a:p>
          <a:p>
            <a:endParaRPr lang="en-US" sz="1400" dirty="0"/>
          </a:p>
          <a:p>
            <a:pPr eaLnBrk="1" hangingPunct="1">
              <a:buFontTx/>
              <a:buNone/>
            </a:pPr>
            <a:endParaRPr lang="en-US" sz="1400" dirty="0"/>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4436970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304800"/>
            <a:ext cx="6500813" cy="3657600"/>
          </a:xfrm>
          <a:prstGeom prst="rect">
            <a:avLst/>
          </a:prstGeom>
          <a:ln/>
        </p:spPr>
      </p:sp>
      <p:sp>
        <p:nvSpPr>
          <p:cNvPr id="111621" name="Rectangle 3"/>
          <p:cNvSpPr>
            <a:spLocks noGrp="1" noChangeArrowheads="1"/>
          </p:cNvSpPr>
          <p:nvPr>
            <p:ph type="body" idx="1"/>
          </p:nvPr>
        </p:nvSpPr>
        <p:spPr>
          <a:xfrm>
            <a:off x="112375" y="4164137"/>
            <a:ext cx="6937626" cy="5132263"/>
          </a:xfrm>
          <a:prstGeom prst="rect">
            <a:avLst/>
          </a:prstGeom>
          <a:noFill/>
          <a:ln/>
        </p:spPr>
        <p:txBody>
          <a:bodyPr lIns="108336" tIns="54166" rIns="108336" bIns="54166">
            <a:noAutofit/>
          </a:bodyPr>
          <a:lstStyle/>
          <a:p>
            <a:pPr eaLnBrk="1" hangingPunct="1"/>
            <a:r>
              <a:rPr lang="en-US" sz="1300" dirty="0">
                <a:latin typeface="+mj-lt"/>
              </a:rPr>
              <a:t>Participants can buy a combination of fresh, frozen or canned fruits and vegetables up to cash-value benefit dollar amount in their food benefit account.</a:t>
            </a:r>
          </a:p>
          <a:p>
            <a:pPr eaLnBrk="1" hangingPunct="1"/>
            <a:endParaRPr lang="en-US" sz="1300" dirty="0">
              <a:latin typeface="+mj-lt"/>
            </a:endParaRPr>
          </a:p>
          <a:p>
            <a:pPr eaLnBrk="1" hangingPunct="1"/>
            <a:r>
              <a:rPr lang="en-US" sz="1300" dirty="0">
                <a:latin typeface="+mj-lt"/>
              </a:rPr>
              <a:t>Participants receive:</a:t>
            </a:r>
          </a:p>
          <a:p>
            <a:pPr marL="179173" indent="-179173">
              <a:buFont typeface="Arial" panose="020B0604020202020204" pitchFamily="34" charset="0"/>
              <a:buChar char="•"/>
            </a:pPr>
            <a:r>
              <a:rPr lang="en-US" sz="1300" dirty="0">
                <a:latin typeface="+mj-lt"/>
              </a:rPr>
              <a:t>$9 for children	</a:t>
            </a:r>
          </a:p>
          <a:p>
            <a:pPr marL="179173" indent="-179173">
              <a:buFont typeface="Arial" panose="020B0604020202020204" pitchFamily="34" charset="0"/>
              <a:buChar char="•"/>
            </a:pPr>
            <a:r>
              <a:rPr lang="en-US" sz="1300" dirty="0">
                <a:latin typeface="+mj-lt"/>
              </a:rPr>
              <a:t>$11 for all women	</a:t>
            </a:r>
          </a:p>
          <a:p>
            <a:pPr marL="179173" indent="-179173">
              <a:buFont typeface="Arial" panose="020B0604020202020204" pitchFamily="34" charset="0"/>
              <a:buChar char="•"/>
            </a:pPr>
            <a:r>
              <a:rPr lang="en-US" sz="1300" dirty="0">
                <a:latin typeface="+mj-lt"/>
              </a:rPr>
              <a:t>or $16.50 for Fully breastfeeding women with multiples	</a:t>
            </a:r>
          </a:p>
          <a:p>
            <a:pPr marL="0" indent="0">
              <a:buFont typeface="Arial" panose="020B0604020202020204" pitchFamily="34" charset="0"/>
              <a:buNone/>
            </a:pPr>
            <a:endParaRPr lang="en-US" sz="1300" dirty="0">
              <a:latin typeface="+mj-lt"/>
            </a:endParaRPr>
          </a:p>
          <a:p>
            <a:pPr marL="179173" indent="-179173">
              <a:buFont typeface="Arial" panose="020B0604020202020204" pitchFamily="34" charset="0"/>
              <a:buChar char="•"/>
            </a:pPr>
            <a:r>
              <a:rPr lang="en-US" sz="1300" b="1" dirty="0">
                <a:latin typeface="+mj-lt"/>
              </a:rPr>
              <a:t>Note: ** </a:t>
            </a:r>
            <a:r>
              <a:rPr lang="en-US" sz="1300" b="1" dirty="0">
                <a:effectLst/>
                <a:latin typeface="+mj-lt"/>
                <a:ea typeface="Calibri" panose="020F0502020204030204" pitchFamily="34" charset="0"/>
              </a:rPr>
              <a:t>The CVV/B amount was increased for federal FY 2023 to $25 for child participants, $44 for pregnant and postpartum participants, and $49 for fully and partially breastfeeding participants. Additional legislation will determine future values.</a:t>
            </a:r>
            <a:r>
              <a:rPr lang="en-US" sz="1300" b="1" dirty="0">
                <a:solidFill>
                  <a:srgbClr val="000000"/>
                </a:solidFill>
                <a:effectLst/>
                <a:latin typeface="+mj-lt"/>
                <a:ea typeface="Calibri" panose="020F0502020204030204" pitchFamily="34" charset="0"/>
              </a:rPr>
              <a:t>**</a:t>
            </a:r>
            <a:endParaRPr lang="en-US" sz="1300" b="1" dirty="0">
              <a:latin typeface="+mj-lt"/>
            </a:endParaRPr>
          </a:p>
          <a:p>
            <a:pPr marL="179173" indent="-179173">
              <a:buFont typeface="Arial" panose="020B0604020202020204" pitchFamily="34" charset="0"/>
              <a:buChar char="•"/>
            </a:pPr>
            <a:endParaRPr lang="en-US" sz="1300" dirty="0">
              <a:latin typeface="+mj-lt"/>
            </a:endParaRPr>
          </a:p>
          <a:p>
            <a:r>
              <a:rPr lang="en-US" sz="1300" dirty="0">
                <a:latin typeface="+mj-lt"/>
              </a:rPr>
              <a:t>Remember with </a:t>
            </a:r>
            <a:r>
              <a:rPr lang="en-US" sz="1300" dirty="0" err="1">
                <a:latin typeface="+mj-lt"/>
              </a:rPr>
              <a:t>eWIC</a:t>
            </a:r>
            <a:r>
              <a:rPr lang="en-US" sz="1300" dirty="0">
                <a:latin typeface="+mj-lt"/>
              </a:rPr>
              <a:t>, participants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sz="1300" dirty="0">
              <a:latin typeface="+mj-lt"/>
            </a:endParaRPr>
          </a:p>
          <a:p>
            <a:r>
              <a:rPr lang="en-US" sz="1300" dirty="0">
                <a:latin typeface="+mj-lt"/>
              </a:rPr>
              <a:t>If a participant purchases more than the amount of their cash-value benefit, the participant can pay the extra or choose not to buy certain items.</a:t>
            </a:r>
          </a:p>
          <a:p>
            <a:endParaRPr lang="en-US" sz="1300" dirty="0">
              <a:latin typeface="+mj-lt"/>
            </a:endParaRPr>
          </a:p>
          <a:p>
            <a:r>
              <a:rPr lang="en-US" sz="1300" dirty="0">
                <a:latin typeface="+mj-lt"/>
              </a:rPr>
              <a:t>The North Carolina WIC APL includes applesauce and other pureed fruits and vegetable available for the participant to purchase under the Cash Value Benefits. </a:t>
            </a:r>
          </a:p>
          <a:p>
            <a:r>
              <a:rPr lang="en-US" sz="1300" dirty="0">
                <a:latin typeface="+mj-lt"/>
              </a:rPr>
              <a:t>These items are for intended by the manufacturers for children over 12 months of age and is not available for purchase for infants.</a:t>
            </a:r>
          </a:p>
          <a:p>
            <a:pPr defTabSz="955586">
              <a:defRPr/>
            </a:pPr>
            <a:endParaRPr lang="en-US" sz="1300" baseline="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601566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93713"/>
            <a:ext cx="6600825" cy="3713162"/>
          </a:xfrm>
          <a:prstGeom prst="rect">
            <a:avLst/>
          </a:prstGeom>
          <a:ln/>
        </p:spPr>
      </p:sp>
      <p:sp>
        <p:nvSpPr>
          <p:cNvPr id="111621" name="Rectangle 3"/>
          <p:cNvSpPr>
            <a:spLocks noGrp="1" noChangeArrowheads="1"/>
          </p:cNvSpPr>
          <p:nvPr>
            <p:ph type="body" idx="1"/>
          </p:nvPr>
        </p:nvSpPr>
        <p:spPr>
          <a:xfrm>
            <a:off x="357187" y="4402202"/>
            <a:ext cx="6600825" cy="3713162"/>
          </a:xfrm>
          <a:prstGeom prst="rect">
            <a:avLst/>
          </a:prstGeom>
          <a:noFill/>
          <a:ln/>
        </p:spPr>
        <p:txBody>
          <a:bodyPr lIns="108336" tIns="54166" rIns="108336" bIns="54166">
            <a:noAutofit/>
          </a:bodyPr>
          <a:lstStyle/>
          <a:p>
            <a:pPr defTabSz="955586">
              <a:defRPr/>
            </a:pPr>
            <a:r>
              <a:rPr lang="en-US" sz="1400" dirty="0"/>
              <a:t>Nutrition criteria for fruits purchasable with the cash-value benefits include: Fresh, frozen, and canned fruits that contain no added sugar fats, oils or salt.</a:t>
            </a:r>
          </a:p>
          <a:p>
            <a:pPr defTabSz="955586">
              <a:defRPr/>
            </a:pPr>
            <a:endParaRPr lang="en-US" sz="1400" dirty="0"/>
          </a:p>
          <a:p>
            <a:pPr defTabSz="955586">
              <a:defRPr/>
            </a:pPr>
            <a:r>
              <a:rPr lang="en-US" sz="1400" dirty="0"/>
              <a:t>Remember, Infant fruits are not allowed to be obtained with the cash-value benefits.</a:t>
            </a:r>
          </a:p>
          <a:p>
            <a:pPr defTabSz="955586">
              <a:defRPr/>
            </a:pPr>
            <a:endParaRPr lang="en-US" sz="1400" dirty="0"/>
          </a:p>
          <a:p>
            <a:pPr defTabSz="955586">
              <a:defRPr/>
            </a:pPr>
            <a:r>
              <a:rPr lang="en-US" sz="1400" i="1" dirty="0"/>
              <a:t>Photo</a:t>
            </a:r>
            <a:r>
              <a:rPr lang="en-US" sz="1400" i="1" baseline="0" dirty="0"/>
              <a:t> Credit: FruitSmileyFace_Fotolia_33280198_Subscription_L.jpg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425161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60363" y="473075"/>
            <a:ext cx="6594475" cy="3709988"/>
          </a:xfrm>
          <a:prstGeom prst="rect">
            <a:avLst/>
          </a:prstGeom>
          <a:ln/>
        </p:spPr>
      </p:sp>
      <p:sp>
        <p:nvSpPr>
          <p:cNvPr id="111621" name="Rectangle 3"/>
          <p:cNvSpPr>
            <a:spLocks noGrp="1" noChangeArrowheads="1"/>
          </p:cNvSpPr>
          <p:nvPr>
            <p:ph type="body" idx="1"/>
          </p:nvPr>
        </p:nvSpPr>
        <p:spPr>
          <a:xfrm>
            <a:off x="360363" y="4267200"/>
            <a:ext cx="6594475" cy="5057881"/>
          </a:xfrm>
          <a:prstGeom prst="rect">
            <a:avLst/>
          </a:prstGeom>
          <a:noFill/>
          <a:ln/>
        </p:spPr>
        <p:txBody>
          <a:bodyPr lIns="108336" tIns="54166" rIns="108336" bIns="54166">
            <a:noAutofit/>
          </a:bodyPr>
          <a:lstStyle/>
          <a:p>
            <a:pPr defTabSz="955586">
              <a:defRPr/>
            </a:pPr>
            <a:r>
              <a:rPr lang="en-US" sz="1400" dirty="0"/>
              <a:t>Fresh, frozen and canned vegetables with no added sugar, fats, or oils  continue to be approved. Vegetables can contain added salt. </a:t>
            </a:r>
          </a:p>
          <a:p>
            <a:pPr defTabSz="955586">
              <a:defRPr/>
            </a:pPr>
            <a:endParaRPr lang="en-US" sz="1400" dirty="0"/>
          </a:p>
          <a:p>
            <a:pPr eaLnBrk="1" hangingPunct="1"/>
            <a:r>
              <a:rPr lang="en-US" dirty="0"/>
              <a:t>Be</a:t>
            </a:r>
            <a:r>
              <a:rPr lang="en-US" sz="1400" dirty="0"/>
              <a:t> reminded: </a:t>
            </a:r>
          </a:p>
          <a:p>
            <a:pPr eaLnBrk="1" hangingPunct="1"/>
            <a:endParaRPr lang="en-US" sz="1400" dirty="0"/>
          </a:p>
          <a:p>
            <a:pPr marL="177845" indent="-177845" defTabSz="948507">
              <a:buFont typeface="Arial" panose="020B0604020202020204" pitchFamily="34" charset="0"/>
              <a:buChar char="•"/>
              <a:defRPr/>
            </a:pPr>
            <a:r>
              <a:rPr lang="en-US" sz="1400" dirty="0"/>
              <a:t> Salsa is not approved (as it contains not-approved herbs and spices)</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White potatoes in addition to sweet potatoes are approved </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Tomato products that contain herbs are not approved</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Canned or dry mature legumes (dry beans, peas or lentils) do not count as a vegetables for the purpose of the cash-value benefit. They are obtained with the food benefits for legumes. </a:t>
            </a:r>
          </a:p>
          <a:p>
            <a:endParaRPr lang="en-US" sz="1400" dirty="0"/>
          </a:p>
          <a:p>
            <a:pPr marL="177845" indent="-177845">
              <a:buFont typeface="Arial" panose="020B0604020202020204" pitchFamily="34" charset="0"/>
              <a:buChar char="•"/>
            </a:pPr>
            <a:r>
              <a:rPr lang="en-US" sz="1400" dirty="0"/>
              <a:t>Sauerkraut is not approved, as it counts as a condiment.</a:t>
            </a:r>
          </a:p>
          <a:p>
            <a:pPr marL="177845" indent="-177845">
              <a:buFont typeface="Arial" panose="020B0604020202020204" pitchFamily="34" charset="0"/>
              <a:buChar char="•"/>
            </a:pPr>
            <a:endParaRPr lang="en-US" sz="1400" dirty="0"/>
          </a:p>
          <a:p>
            <a:pPr eaLnBrk="1" hangingPunct="1"/>
            <a:r>
              <a:rPr lang="en-US" sz="1400" dirty="0"/>
              <a:t> Infant vegetables are not allowed to be obtained with cash-value benefits. They are obtained with the food benefit for infant fruits and vegetables.</a:t>
            </a:r>
          </a:p>
          <a:p>
            <a:pPr eaLnBrk="1" hangingPunct="1"/>
            <a:endParaRPr lang="en-US" sz="1400" baseline="0" dirty="0"/>
          </a:p>
          <a:p>
            <a:pPr defTabSz="914266">
              <a:defRPr/>
            </a:pPr>
            <a:r>
              <a:rPr lang="en-US" sz="1400" i="1" dirty="0">
                <a:ea typeface="Tahoma" pitchFamily="34" charset="0"/>
                <a:cs typeface="Tahoma" pitchFamily="34" charset="0"/>
              </a:rPr>
              <a:t>Photo Credit: CannedCorn_Fotolia_38431540_Subscription_L.jpg</a:t>
            </a: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i="1" dirty="0"/>
              <a:t>Graphic: </a:t>
            </a:r>
            <a:r>
              <a:rPr lang="en-US" sz="1400" i="1" dirty="0" err="1"/>
              <a:t>Powerpoint</a:t>
            </a:r>
            <a:r>
              <a:rPr lang="en-US" sz="1400" i="1" dirty="0"/>
              <a:t> Template</a:t>
            </a:r>
          </a:p>
          <a:p>
            <a:pPr defTabSz="914266">
              <a:defRPr/>
            </a:pP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210222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533400"/>
            <a:ext cx="6500813" cy="3657600"/>
          </a:xfrm>
          <a:prstGeom prst="rect">
            <a:avLst/>
          </a:prstGeom>
          <a:ln/>
        </p:spPr>
      </p:sp>
      <p:sp>
        <p:nvSpPr>
          <p:cNvPr id="111621" name="Rectangle 3"/>
          <p:cNvSpPr>
            <a:spLocks noGrp="1" noChangeArrowheads="1"/>
          </p:cNvSpPr>
          <p:nvPr>
            <p:ph type="body" idx="1"/>
          </p:nvPr>
        </p:nvSpPr>
        <p:spPr>
          <a:xfrm>
            <a:off x="406399" y="4402201"/>
            <a:ext cx="6500813" cy="2989199"/>
          </a:xfrm>
          <a:prstGeom prst="rect">
            <a:avLst/>
          </a:prstGeom>
          <a:noFill/>
          <a:ln/>
        </p:spPr>
        <p:txBody>
          <a:bodyPr lIns="108336" tIns="54166" rIns="108336" bIns="54166">
            <a:noAutofit/>
          </a:bodyPr>
          <a:lstStyle/>
          <a:p>
            <a:r>
              <a:rPr lang="en-US" sz="1400" dirty="0"/>
              <a:t>Shown above are  some clarifications for fruits and vegetables not approved for purchase with cash-value benefits. </a:t>
            </a:r>
          </a:p>
          <a:p>
            <a:endParaRPr lang="en-US" sz="1400" dirty="0"/>
          </a:p>
          <a:p>
            <a:endParaRPr lang="en-US" sz="1400" dirty="0"/>
          </a:p>
          <a:p>
            <a:endParaRPr lang="en-US" sz="1400" dirty="0"/>
          </a:p>
          <a:p>
            <a:r>
              <a:rPr lang="en-US" sz="1400" dirty="0"/>
              <a:t>Take a moment to review these items.</a:t>
            </a:r>
          </a:p>
          <a:p>
            <a:pPr defTabSz="948368">
              <a:defRPr/>
            </a:pPr>
            <a:endParaRPr lang="en-US" sz="1400" dirty="0"/>
          </a:p>
        </p:txBody>
      </p:sp>
    </p:spTree>
    <p:custDataLst>
      <p:tags r:id="rId1"/>
    </p:custDataLst>
    <p:extLst>
      <p:ext uri="{BB962C8B-B14F-4D97-AF65-F5344CB8AC3E}">
        <p14:creationId xmlns:p14="http://schemas.microsoft.com/office/powerpoint/2010/main" val="2466682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36563" y="482600"/>
            <a:ext cx="6442075" cy="3624263"/>
          </a:xfrm>
          <a:prstGeom prst="rect">
            <a:avLst/>
          </a:prstGeom>
          <a:ln/>
        </p:spPr>
      </p:sp>
      <p:sp>
        <p:nvSpPr>
          <p:cNvPr id="111621" name="Rectangle 3"/>
          <p:cNvSpPr>
            <a:spLocks noGrp="1" noChangeArrowheads="1"/>
          </p:cNvSpPr>
          <p:nvPr>
            <p:ph type="body" idx="1"/>
          </p:nvPr>
        </p:nvSpPr>
        <p:spPr>
          <a:xfrm>
            <a:off x="92197" y="4191001"/>
            <a:ext cx="6937626" cy="5269082"/>
          </a:xfrm>
          <a:prstGeom prst="rect">
            <a:avLst/>
          </a:prstGeom>
          <a:noFill/>
          <a:ln/>
        </p:spPr>
        <p:txBody>
          <a:bodyPr lIns="108336" tIns="54166" rIns="108336" bIns="54166">
            <a:noAutofit/>
          </a:bodyPr>
          <a:lstStyle/>
          <a:p>
            <a:pPr defTabSz="955817">
              <a:defRPr/>
            </a:pPr>
            <a:r>
              <a:rPr lang="en-US" sz="1400" dirty="0"/>
              <a:t>The next few slides review the minimum inventory requirements required for each food category:</a:t>
            </a:r>
          </a:p>
          <a:p>
            <a:pPr defTabSz="955817">
              <a:defRPr/>
            </a:pPr>
            <a:endParaRPr lang="en-US" sz="1400" dirty="0"/>
          </a:p>
          <a:p>
            <a:pPr defTabSz="955817">
              <a:defRPr/>
            </a:pPr>
            <a:r>
              <a:rPr lang="en-US" sz="1400" dirty="0"/>
              <a:t>Both skim/low fat 1% milk and whole milk are required types of milk with the minimum inventory requirement of six (6) gallons for skim/1% milk and two (2) gallons for whole milk. Although 2% milk cannot be used to satisfy the minimum inventory/variety requirement for Low fat milk, vendors are still encouraged to carry 2% milk in their store.</a:t>
            </a:r>
          </a:p>
          <a:p>
            <a:endParaRPr lang="en-US" sz="1400" dirty="0"/>
          </a:p>
          <a:p>
            <a:pPr eaLnBrk="1" hangingPunct="1"/>
            <a:r>
              <a:rPr lang="en-US" sz="1400" dirty="0"/>
              <a:t>The minimum inventory requirement for cheese requires vendors to have at least two (2) one-pound packages available. Only one (1) type of approved cheese is required.</a:t>
            </a:r>
          </a:p>
          <a:p>
            <a:pPr defTabSz="955817">
              <a:defRPr/>
            </a:pPr>
            <a:endParaRPr lang="en-US" sz="1400" dirty="0"/>
          </a:p>
          <a:p>
            <a:pPr eaLnBrk="1" hangingPunct="1"/>
            <a:r>
              <a:rPr lang="en-US" sz="1400" dirty="0"/>
              <a:t>For juice, the minimum inventory requirement is for single-strength juice only. There is </a:t>
            </a:r>
            <a:r>
              <a:rPr lang="en-US" sz="1400" b="1" dirty="0"/>
              <a:t>no</a:t>
            </a:r>
            <a:r>
              <a:rPr lang="en-US" sz="1400" dirty="0"/>
              <a:t> minimum inventory for concentrated juice.  The minimum inventory requirement for single-strength juice is four (4)  48 oz containers and (4) 64 oz containers.</a:t>
            </a:r>
          </a:p>
          <a:p>
            <a:pPr eaLnBrk="1" hangingPunct="1"/>
            <a:endParaRPr lang="en-US" sz="1400" dirty="0"/>
          </a:p>
          <a:p>
            <a:pPr eaLnBrk="1" hangingPunct="1"/>
            <a:r>
              <a:rPr lang="en-US" sz="1400" dirty="0"/>
              <a:t>There is a minimum inventory requirement for cereal.  Vendors are required to carry a minimum of two types of whole grain cereal. The minimum package size is 12 oz.. and the minimum number of packages you can carry is six.  As a reminder, only whole grain cereal can count towards minimum inventory.  Some non whole grain cereal which are currently approved in our Authorized Product List cannot count towards minimum inventory (such as various brands of Corn Flakes, Rice Krispies, Special K, Corn Chex, Rice Chex, Cinnamon Chex, and Blueberry Chex.</a:t>
            </a:r>
          </a:p>
          <a:p>
            <a:pPr eaLnBrk="1" hangingPunct="1"/>
            <a:endParaRPr lang="en-US" sz="1400" dirty="0"/>
          </a:p>
          <a:p>
            <a:pPr defTabSz="955817">
              <a:defRPr/>
            </a:pPr>
            <a:endParaRPr lang="en-US" sz="1400" dirty="0"/>
          </a:p>
          <a:p>
            <a:pPr defTabSz="955817">
              <a:defRPr/>
            </a:pPr>
            <a:endParaRPr lang="en-US" sz="1400" dirty="0"/>
          </a:p>
          <a:p>
            <a:pPr defTabSz="955817">
              <a:defRPr/>
            </a:pPr>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3384248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28638" y="412750"/>
            <a:ext cx="6500812" cy="3657600"/>
          </a:xfrm>
          <a:prstGeom prst="rect">
            <a:avLst/>
          </a:prstGeom>
          <a:ln/>
        </p:spPr>
      </p:sp>
      <p:sp>
        <p:nvSpPr>
          <p:cNvPr id="111621" name="Rectangle 3"/>
          <p:cNvSpPr>
            <a:spLocks noGrp="1" noChangeArrowheads="1"/>
          </p:cNvSpPr>
          <p:nvPr>
            <p:ph type="body" idx="1"/>
          </p:nvPr>
        </p:nvSpPr>
        <p:spPr>
          <a:xfrm>
            <a:off x="92197" y="4402201"/>
            <a:ext cx="6937626" cy="4726227"/>
          </a:xfrm>
          <a:prstGeom prst="rect">
            <a:avLst/>
          </a:prstGeom>
          <a:noFill/>
          <a:ln/>
        </p:spPr>
        <p:txBody>
          <a:bodyPr lIns="108336" tIns="54166" rIns="108336" bIns="54166">
            <a:noAutofit/>
          </a:bodyPr>
          <a:lstStyle/>
          <a:p>
            <a:r>
              <a:rPr lang="en-US" sz="1400" dirty="0"/>
              <a:t>Stores must carry at least two -16 oz loaves of bread  or two - 16 oz packages of tortillas or 1 loaf bread and 1 package of tortillas to equal 2 in their minimum inventory.</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Minimum inventory requirement for brown rice is at least 2 – 14 to 16 oz packages.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Stores must carry at least two (2) dozen size containers of large, white,  grade A chicken eggs.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There is a minimum inventory requirement for dry beans, peas and lentils, BUT not for canned.  Only one (1) approved type of beans, peas or lentils is required, and there must be at least two (2) one-pound packages.  As a reminder, canned green beans and peas are </a:t>
            </a:r>
            <a:r>
              <a:rPr lang="en-US" sz="1400" b="1" dirty="0"/>
              <a:t>NOT</a:t>
            </a:r>
            <a:r>
              <a:rPr lang="en-US" sz="1400" dirty="0"/>
              <a:t> dry beans or peas and </a:t>
            </a:r>
            <a:r>
              <a:rPr lang="en-US" sz="1400" b="1" dirty="0"/>
              <a:t>CANNOT</a:t>
            </a:r>
            <a:r>
              <a:rPr lang="en-US" sz="1400" dirty="0"/>
              <a:t> be counted for minimum inventory in this category.  Also,  frozen mature legumes cannot be counted for minimum inventory.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There is minimum inventory requirements for fish.  Vendors are required to carry at least six (5 to 6) ounce cans.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5307059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6400" y="495300"/>
            <a:ext cx="6500813" cy="3657600"/>
          </a:xfrm>
          <a:prstGeom prst="rect">
            <a:avLst/>
          </a:prstGeom>
          <a:ln/>
        </p:spPr>
      </p:sp>
      <p:sp>
        <p:nvSpPr>
          <p:cNvPr id="111621" name="Rectangle 3"/>
          <p:cNvSpPr>
            <a:spLocks noGrp="1" noChangeArrowheads="1"/>
          </p:cNvSpPr>
          <p:nvPr>
            <p:ph type="body" idx="1"/>
          </p:nvPr>
        </p:nvSpPr>
        <p:spPr>
          <a:xfrm>
            <a:off x="406399" y="4402201"/>
            <a:ext cx="6500813" cy="3065399"/>
          </a:xfrm>
          <a:prstGeom prst="rect">
            <a:avLst/>
          </a:prstGeom>
          <a:noFill/>
          <a:ln/>
        </p:spPr>
        <p:txBody>
          <a:bodyPr lIns="108336" tIns="54166" rIns="108336" bIns="54166">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minimum inventory required for infant formula is: 8 cans of powdered Milk based Infant Formula and 4 cans of powdered Soy based Infant Formula. There is </a:t>
            </a:r>
            <a:r>
              <a:rPr lang="en-US" sz="1400" dirty="0">
                <a:solidFill>
                  <a:schemeClr val="accent1">
                    <a:lumMod val="75000"/>
                  </a:schemeClr>
                </a:solidFill>
              </a:rPr>
              <a:t>No Minimum Inventory requirements for Concentrate or Ready to Feed</a:t>
            </a:r>
            <a:r>
              <a:rPr lang="en-US" sz="1400" dirty="0"/>
              <a:t> formula types.  They must be 11.0 – 14.0 ounce cans.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The minimum inventory requirement for infant cereal is six (6) 8-ounce boxes.  It is okay to have just one type or several types as long as there are at least 6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Vendors are required to stock at least 64 ounces total of infant fruits and infant vegetables in 3.5-4oz containers. The 64 ounces must include at least 1 type of fruit and 1 type of vegetable.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23841821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98463" y="304800"/>
            <a:ext cx="6518275" cy="3667125"/>
          </a:xfrm>
          <a:prstGeom prst="rect">
            <a:avLst/>
          </a:prstGeom>
          <a:ln/>
        </p:spPr>
      </p:sp>
      <p:sp>
        <p:nvSpPr>
          <p:cNvPr id="111621" name="Rectangle 3"/>
          <p:cNvSpPr>
            <a:spLocks noGrp="1" noChangeArrowheads="1"/>
          </p:cNvSpPr>
          <p:nvPr>
            <p:ph type="body" idx="1"/>
          </p:nvPr>
        </p:nvSpPr>
        <p:spPr>
          <a:xfrm>
            <a:off x="341920" y="3971925"/>
            <a:ext cx="6631360" cy="5345281"/>
          </a:xfrm>
          <a:prstGeom prst="rect">
            <a:avLst/>
          </a:prstGeom>
          <a:noFill/>
          <a:ln/>
        </p:spPr>
        <p:txBody>
          <a:bodyPr lIns="108336" tIns="54166" rIns="108336" bIns="54166">
            <a:noAutofit/>
          </a:bodyPr>
          <a:lstStyle/>
          <a:p>
            <a:pPr eaLnBrk="1" hangingPunct="1"/>
            <a:r>
              <a:rPr lang="en-US" sz="1200" dirty="0"/>
              <a:t>The minimum inventory requirements for fruits and vegetables are for the </a:t>
            </a:r>
            <a:r>
              <a:rPr lang="en-US" sz="1200" b="1" dirty="0"/>
              <a:t>canned forms</a:t>
            </a:r>
            <a:r>
              <a:rPr lang="en-US" sz="1200" dirty="0"/>
              <a:t>, but not fresh or frozen.</a:t>
            </a:r>
          </a:p>
          <a:p>
            <a:pPr eaLnBrk="1" hangingPunct="1"/>
            <a:endParaRPr lang="en-US" sz="1200" dirty="0"/>
          </a:p>
          <a:p>
            <a:pPr defTabSz="914048"/>
            <a:r>
              <a:rPr lang="en-US" sz="1200" dirty="0"/>
              <a:t>The minimum inventory for canned fruit is 10 cans. </a:t>
            </a:r>
          </a:p>
          <a:p>
            <a:pPr defTabSz="914048"/>
            <a:r>
              <a:rPr lang="en-US" sz="1200" dirty="0"/>
              <a:t>At least 2 types of 14 to 16 –ounce cans of fruit are required.</a:t>
            </a:r>
            <a:r>
              <a:rPr lang="en-US" sz="1200" dirty="0">
                <a:ea typeface="Tahoma" pitchFamily="34" charset="0"/>
                <a:cs typeface="Tahoma" pitchFamily="34" charset="0"/>
              </a:rPr>
              <a:t> </a:t>
            </a:r>
          </a:p>
          <a:p>
            <a:pPr defTabSz="914048"/>
            <a:r>
              <a:rPr lang="en-US" sz="1200" dirty="0">
                <a:ea typeface="Tahoma" pitchFamily="34" charset="0"/>
                <a:cs typeface="Tahoma" pitchFamily="34" charset="0"/>
              </a:rPr>
              <a:t>The same fruit processed in different ways is </a:t>
            </a:r>
            <a:r>
              <a:rPr lang="en-US" sz="1200" b="1" dirty="0">
                <a:ea typeface="Tahoma" pitchFamily="34" charset="0"/>
                <a:cs typeface="Tahoma" pitchFamily="34" charset="0"/>
              </a:rPr>
              <a:t>NOT</a:t>
            </a:r>
            <a:r>
              <a:rPr lang="en-US" sz="1200" dirty="0">
                <a:ea typeface="Tahoma" pitchFamily="34" charset="0"/>
                <a:cs typeface="Tahoma" pitchFamily="34" charset="0"/>
              </a:rPr>
              <a:t> two different types of fruit.  For instance, pear slices and pear halves is the same type of fruit processed differently.  Peaches and pears are two different types of fruit.</a:t>
            </a:r>
          </a:p>
          <a:p>
            <a:pPr eaLnBrk="1" hangingPunct="1"/>
            <a:endParaRPr lang="en-US" sz="1200" dirty="0"/>
          </a:p>
          <a:p>
            <a:pPr eaLnBrk="1" hangingPunct="1"/>
            <a:r>
              <a:rPr lang="en-US" sz="1200" dirty="0"/>
              <a:t>Even though this is the minimum inventory requirement, WIC participants are able to select any size can that meets the criteria outlined in the approved foods list.</a:t>
            </a:r>
          </a:p>
          <a:p>
            <a:pPr eaLnBrk="1" hangingPunct="1"/>
            <a:endParaRPr lang="en-US" sz="1200" dirty="0"/>
          </a:p>
          <a:p>
            <a:pPr eaLnBrk="1" hangingPunct="1"/>
            <a:r>
              <a:rPr lang="en-US" sz="1200" dirty="0"/>
              <a:t>The minimum inventory requirement is the same for vegetables as for fruit with additional notes of caution.  </a:t>
            </a:r>
          </a:p>
          <a:p>
            <a:pPr eaLnBrk="1" hangingPunct="1"/>
            <a:endParaRPr lang="en-US" sz="1200" dirty="0"/>
          </a:p>
          <a:p>
            <a:pPr marL="177845" indent="-177845">
              <a:buFont typeface="Arial" panose="020B0604020202020204" pitchFamily="34" charset="0"/>
              <a:buChar char="•"/>
            </a:pPr>
            <a:r>
              <a:rPr lang="en-US" sz="1200" dirty="0">
                <a:ea typeface="Tahoma" pitchFamily="34" charset="0"/>
                <a:cs typeface="Tahoma" pitchFamily="34" charset="0"/>
              </a:rPr>
              <a:t>Minimum inventory of canned vegetables requires 10 cans of 2 types of vegetables in a 14 to 16 oz cans.</a:t>
            </a:r>
          </a:p>
          <a:p>
            <a:pPr marL="177845" indent="-177845">
              <a:buFont typeface="Arial" panose="020B0604020202020204" pitchFamily="34" charset="0"/>
              <a:buChar char="•"/>
            </a:pPr>
            <a:endParaRPr lang="en-US" sz="1200" dirty="0">
              <a:ea typeface="Tahoma" pitchFamily="34" charset="0"/>
              <a:cs typeface="Tahoma" pitchFamily="34" charset="0"/>
            </a:endParaRPr>
          </a:p>
          <a:p>
            <a:pPr marL="177845" indent="-177845">
              <a:buFont typeface="Arial" panose="020B0604020202020204" pitchFamily="34" charset="0"/>
              <a:buChar char="•"/>
            </a:pPr>
            <a:r>
              <a:rPr lang="en-US" sz="1200" dirty="0">
                <a:ea typeface="Tahoma" pitchFamily="34" charset="0"/>
                <a:cs typeface="Tahoma" pitchFamily="34" charset="0"/>
              </a:rPr>
              <a:t>Canned mature legumes (beans, peas, or lentils such as canned lima beans) do not count as a vegetables towards minimum inventory.  They can only be counted in the dried peas/beans/lentils category.  </a:t>
            </a:r>
          </a:p>
          <a:p>
            <a:pPr marL="177845" indent="-177845">
              <a:buFont typeface="Arial" panose="020B0604020202020204" pitchFamily="34" charset="0"/>
              <a:buChar char="•"/>
            </a:pPr>
            <a:endParaRPr lang="en-US" sz="1200" dirty="0">
              <a:ea typeface="Tahoma" pitchFamily="34" charset="0"/>
              <a:cs typeface="Tahoma" pitchFamily="34" charset="0"/>
            </a:endParaRPr>
          </a:p>
          <a:p>
            <a:pPr marL="177845" indent="-177845">
              <a:buFont typeface="Arial" panose="020B0604020202020204" pitchFamily="34" charset="0"/>
              <a:buChar char="•"/>
            </a:pPr>
            <a:r>
              <a:rPr lang="en-US" sz="1200" dirty="0">
                <a:ea typeface="Tahoma" pitchFamily="34" charset="0"/>
                <a:cs typeface="Tahoma" pitchFamily="34" charset="0"/>
              </a:rPr>
              <a:t>The only canned beans that count towards minimum inventory in the canned vegetable category include sweet peas, green beans, wax beans, and yellow beans. </a:t>
            </a:r>
          </a:p>
          <a:p>
            <a:pPr eaLnBrk="1" hangingPunct="1"/>
            <a:endParaRPr lang="en-US" sz="1200" dirty="0">
              <a:ea typeface="Tahoma" pitchFamily="34" charset="0"/>
              <a:cs typeface="Tahoma" pitchFamily="34" charset="0"/>
            </a:endParaRPr>
          </a:p>
          <a:p>
            <a:pPr defTabSz="948507">
              <a:defRPr/>
            </a:pPr>
            <a:r>
              <a:rPr lang="en-US" sz="1200" dirty="0"/>
              <a:t>North Carolina WIC approves pureed fruits and vegetable pouches into the APL.  These products are recommended for children over 12 months of the age and are available with the CVB as opposed to infant fruits or infant vegetables which as available for infants 6-11months of 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sz="1200" dirty="0"/>
          </a:p>
          <a:p>
            <a:endParaRPr lang="en-US" sz="1200" dirty="0"/>
          </a:p>
          <a:p>
            <a:endParaRPr lang="en-US" sz="1200" dirty="0"/>
          </a:p>
          <a:p>
            <a:pPr defTabSz="948368">
              <a:defRPr/>
            </a:pPr>
            <a:endParaRPr lang="en-US" sz="1400" dirty="0"/>
          </a:p>
        </p:txBody>
      </p:sp>
    </p:spTree>
    <p:custDataLst>
      <p:tags r:id="rId1"/>
    </p:custDataLst>
    <p:extLst>
      <p:ext uri="{BB962C8B-B14F-4D97-AF65-F5344CB8AC3E}">
        <p14:creationId xmlns:p14="http://schemas.microsoft.com/office/powerpoint/2010/main" val="17967044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57188" y="450850"/>
            <a:ext cx="6600825" cy="3713163"/>
          </a:xfrm>
          <a:prstGeom prst="rect">
            <a:avLst/>
          </a:prstGeom>
          <a:ln/>
        </p:spPr>
      </p:sp>
      <p:sp>
        <p:nvSpPr>
          <p:cNvPr id="111621" name="Rectangle 3"/>
          <p:cNvSpPr>
            <a:spLocks noGrp="1" noChangeArrowheads="1"/>
          </p:cNvSpPr>
          <p:nvPr>
            <p:ph type="body" idx="1"/>
          </p:nvPr>
        </p:nvSpPr>
        <p:spPr>
          <a:xfrm>
            <a:off x="357187" y="4402201"/>
            <a:ext cx="6600825" cy="2912999"/>
          </a:xfrm>
          <a:prstGeom prst="rect">
            <a:avLst/>
          </a:prstGeom>
          <a:noFill/>
          <a:ln/>
        </p:spPr>
        <p:txBody>
          <a:bodyPr lIns="108336" tIns="54166" rIns="108336" bIns="54166">
            <a:noAutofit/>
          </a:bodyPr>
          <a:lstStyle/>
          <a:p>
            <a:pPr defTabSz="955817">
              <a:defRPr/>
            </a:pPr>
            <a:r>
              <a:rPr lang="en-US" sz="1400" dirty="0"/>
              <a:t>Examples of the </a:t>
            </a:r>
            <a:r>
              <a:rPr lang="en-US" sz="1400" dirty="0" err="1"/>
              <a:t>The</a:t>
            </a:r>
            <a:r>
              <a:rPr lang="en-US" sz="1400" dirty="0"/>
              <a:t> WIC Program Shopping Guide and WIC Vendor Transaction Guide are listed on the slide. </a:t>
            </a:r>
          </a:p>
          <a:p>
            <a:pPr defTabSz="955817">
              <a:defRPr/>
            </a:pPr>
            <a:endParaRPr lang="en-US" sz="1400" dirty="0"/>
          </a:p>
          <a:p>
            <a:pPr defTabSz="955817">
              <a:defRPr/>
            </a:pPr>
            <a:r>
              <a:rPr lang="en-US" sz="1400" dirty="0"/>
              <a:t>Please note the APL is a constantly changing resource that is frequently updated, so while the Transaction Guide and Shopping Guide are wonderful tools for vendors and participants, they may not have ALL the individually approved items listed.  One should always refer to the APL on the website for the most up to date APL to determine if an item is approved or not. </a:t>
            </a:r>
          </a:p>
          <a:p>
            <a:pPr defTabSz="948368">
              <a:defRPr/>
            </a:pPr>
            <a:endParaRPr lang="en-US" sz="1400" dirty="0"/>
          </a:p>
        </p:txBody>
      </p:sp>
    </p:spTree>
    <p:custDataLst>
      <p:tags r:id="rId1"/>
    </p:custDataLst>
    <p:extLst>
      <p:ext uri="{BB962C8B-B14F-4D97-AF65-F5344CB8AC3E}">
        <p14:creationId xmlns:p14="http://schemas.microsoft.com/office/powerpoint/2010/main" val="331649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533400"/>
            <a:ext cx="6551613" cy="3684588"/>
          </a:xfrm>
        </p:spPr>
      </p:sp>
      <p:sp>
        <p:nvSpPr>
          <p:cNvPr id="3" name="Notes Placeholder 2"/>
          <p:cNvSpPr>
            <a:spLocks noGrp="1"/>
          </p:cNvSpPr>
          <p:nvPr>
            <p:ph type="body" idx="1"/>
          </p:nvPr>
        </p:nvSpPr>
        <p:spPr/>
        <p:txBody>
          <a:bodyPr/>
          <a:lstStyle/>
          <a:p>
            <a:r>
              <a:rPr lang="en-US" dirty="0"/>
              <a:t>North Carolina’s peer group system is displayed on the slide. It is based on store type and geography. You may also find this chart in your vendor manual.</a:t>
            </a:r>
          </a:p>
        </p:txBody>
      </p:sp>
      <p:sp>
        <p:nvSpPr>
          <p:cNvPr id="4" name="Rectangle 7">
            <a:extLst>
              <a:ext uri="{FF2B5EF4-FFF2-40B4-BE49-F238E27FC236}">
                <a16:creationId xmlns:a16="http://schemas.microsoft.com/office/drawing/2014/main" id="{3EF32276-AD91-211A-06F3-516AF3B96F79}"/>
              </a:ext>
            </a:extLst>
          </p:cNvPr>
          <p:cNvSpPr>
            <a:spLocks noGrp="1" noChangeArrowheads="1"/>
          </p:cNvSpPr>
          <p:nvPr>
            <p:ph type="sldNum" sz="quarter" idx="5"/>
          </p:nvPr>
        </p:nvSpPr>
        <p:spPr>
          <a:xfrm>
            <a:off x="3883695" y="9089144"/>
            <a:ext cx="3451558" cy="512056"/>
          </a:xfrm>
          <a:prstGeom prst="rect">
            <a:avLst/>
          </a:prstGeom>
          <a:ln/>
        </p:spPr>
        <p:txBody>
          <a:bodyPr/>
          <a:lstStyle/>
          <a:p>
            <a:fld id="{B79B734D-5DC8-4232-A586-990FF41C53A7}" type="slidenum">
              <a:rPr lang="en-US"/>
              <a:pPr/>
              <a:t>8</a:t>
            </a:fld>
            <a:endParaRPr lang="en-US" dirty="0"/>
          </a:p>
        </p:txBody>
      </p:sp>
    </p:spTree>
    <p:extLst>
      <p:ext uri="{BB962C8B-B14F-4D97-AF65-F5344CB8AC3E}">
        <p14:creationId xmlns:p14="http://schemas.microsoft.com/office/powerpoint/2010/main" val="569751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03225" y="685800"/>
            <a:ext cx="6356350" cy="3576638"/>
          </a:xfrm>
          <a:prstGeom prst="rect">
            <a:avLst/>
          </a:prstGeom>
          <a:ln/>
        </p:spPr>
      </p:sp>
      <p:sp>
        <p:nvSpPr>
          <p:cNvPr id="111621" name="Rectangle 3"/>
          <p:cNvSpPr>
            <a:spLocks noGrp="1" noChangeArrowheads="1"/>
          </p:cNvSpPr>
          <p:nvPr>
            <p:ph type="body" idx="1"/>
          </p:nvPr>
        </p:nvSpPr>
        <p:spPr>
          <a:xfrm>
            <a:off x="403225" y="4402201"/>
            <a:ext cx="6356350" cy="4360799"/>
          </a:xfrm>
          <a:prstGeom prst="rect">
            <a:avLst/>
          </a:prstGeom>
          <a:noFill/>
          <a:ln/>
        </p:spPr>
        <p:txBody>
          <a:bodyPr lIns="108336" tIns="54166" rIns="108336" bIns="54166">
            <a:noAutofit/>
          </a:bodyPr>
          <a:lstStyle/>
          <a:p>
            <a:pPr defTabSz="914266">
              <a:defRPr/>
            </a:pPr>
            <a:r>
              <a:rPr lang="en-US" sz="1400" dirty="0">
                <a:latin typeface="+mj-lt"/>
              </a:rPr>
              <a:t>The NC WIC Program offers a variety of nutritious foods which each meet federal and state regulations. </a:t>
            </a:r>
          </a:p>
          <a:p>
            <a:pPr defTabSz="914266">
              <a:defRPr/>
            </a:pPr>
            <a:endParaRPr lang="en-US" sz="14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dirty="0">
                <a:latin typeface="+mj-lt"/>
              </a:rPr>
              <a:t>The Authorized Product List  is a compilation of all the foods that are currently approved for the NC WIC Program based nutrient specifications, size, availability and cost. Recent modifications in North Carolina mean that participants can purchase any brand on the APL instead the least expensive brand of milk, cheese and eggs. </a:t>
            </a:r>
          </a:p>
          <a:p>
            <a:pPr eaLnBrk="1" hangingPunct="1"/>
            <a:endParaRPr lang="en-US" sz="1400" dirty="0">
              <a:latin typeface="+mj-lt"/>
            </a:endParaRPr>
          </a:p>
          <a:p>
            <a:pPr defTabSz="914266">
              <a:defRPr/>
            </a:pPr>
            <a:r>
              <a:rPr lang="en-US" sz="1400" dirty="0">
                <a:latin typeface="+mj-lt"/>
              </a:rPr>
              <a:t>Required minimum variety and inventory of WIC Approved Foods must be available to WIC customers for all peer groups, except free-standing pharmacies.  Minimum inventory requirements have not changed for Federal Fiscal year 2023. Please refer to the WIC Vendor Manual for detailed information regarding required minimum variety and inventory.</a:t>
            </a:r>
          </a:p>
          <a:p>
            <a:pPr defTabSz="914266">
              <a:defRPr/>
            </a:pPr>
            <a:endParaRPr lang="en-US" sz="1400" dirty="0">
              <a:latin typeface="+mj-lt"/>
            </a:endParaRPr>
          </a:p>
          <a:p>
            <a:endParaRPr lang="en-US" sz="1400" dirty="0"/>
          </a:p>
          <a:p>
            <a:r>
              <a:rPr lang="en-US" sz="1400" b="1" dirty="0">
                <a:solidFill>
                  <a:srgbClr val="DE392C"/>
                </a:solidFill>
              </a:rPr>
              <a:t> </a:t>
            </a:r>
          </a:p>
          <a:p>
            <a:pPr defTabSz="948368">
              <a:defRPr/>
            </a:pPr>
            <a:endParaRPr lang="en-US" sz="1400" dirty="0"/>
          </a:p>
        </p:txBody>
      </p:sp>
    </p:spTree>
    <p:custDataLst>
      <p:tags r:id="rId1"/>
    </p:custDataLst>
    <p:extLst>
      <p:ext uri="{BB962C8B-B14F-4D97-AF65-F5344CB8AC3E}">
        <p14:creationId xmlns:p14="http://schemas.microsoft.com/office/powerpoint/2010/main" val="5798518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33400" y="473075"/>
            <a:ext cx="6365875" cy="3581400"/>
          </a:xfrm>
          <a:prstGeom prst="rect">
            <a:avLst/>
          </a:prstGeom>
          <a:ln/>
        </p:spPr>
      </p:sp>
      <p:sp>
        <p:nvSpPr>
          <p:cNvPr id="111621" name="Rectangle 3"/>
          <p:cNvSpPr>
            <a:spLocks noGrp="1" noChangeArrowheads="1"/>
          </p:cNvSpPr>
          <p:nvPr>
            <p:ph type="body" idx="1"/>
          </p:nvPr>
        </p:nvSpPr>
        <p:spPr>
          <a:xfrm>
            <a:off x="533400" y="4617400"/>
            <a:ext cx="6267823" cy="4327828"/>
          </a:xfrm>
          <a:prstGeom prst="rect">
            <a:avLst/>
          </a:prstGeom>
          <a:noFill/>
          <a:ln/>
        </p:spPr>
        <p:txBody>
          <a:bodyPr lIns="108336" tIns="54166" rIns="108336" bIns="54166">
            <a:noAutofit/>
          </a:bodyPr>
          <a:lstStyle/>
          <a:p>
            <a:pPr eaLnBrk="1" hangingPunct="1"/>
            <a:r>
              <a:rPr lang="en-US" sz="1400" i="1" dirty="0"/>
              <a:t>Photo</a:t>
            </a:r>
            <a:r>
              <a:rPr lang="en-US" sz="1400" i="1" baseline="0" dirty="0"/>
              <a:t> Credit: </a:t>
            </a:r>
            <a:r>
              <a:rPr lang="en-US" sz="1400" i="1" baseline="0" dirty="0" err="1"/>
              <a:t>QuestionsConcernsComments</a:t>
            </a:r>
            <a:r>
              <a:rPr lang="en-US" sz="1400" i="1" baseline="0" dirty="0"/>
              <a:t> Fotolia_38199224_Subscription_XXL.jpg</a:t>
            </a:r>
            <a:endParaRPr lang="en-US" sz="1400" i="1" dirty="0"/>
          </a:p>
          <a:p>
            <a:pPr defTabSz="948368">
              <a:defRPr/>
            </a:pPr>
            <a:endParaRPr lang="en-US" sz="1400" dirty="0"/>
          </a:p>
        </p:txBody>
      </p:sp>
    </p:spTree>
    <p:custDataLst>
      <p:tags r:id="rId1"/>
    </p:custDataLst>
    <p:extLst>
      <p:ext uri="{BB962C8B-B14F-4D97-AF65-F5344CB8AC3E}">
        <p14:creationId xmlns:p14="http://schemas.microsoft.com/office/powerpoint/2010/main" val="4839221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57202" y="4267203"/>
            <a:ext cx="5973849" cy="4608499"/>
          </a:xfrm>
          <a:prstGeom prst="rect">
            <a:avLst/>
          </a:prstGeom>
        </p:spPr>
        <p:txBody>
          <a:bodyPr/>
          <a:lstStyle/>
          <a:p>
            <a:r>
              <a:rPr lang="en-US" sz="1400" dirty="0">
                <a:latin typeface="+mn-lt"/>
              </a:rPr>
              <a:t>Read Slide..</a:t>
            </a:r>
          </a:p>
          <a:p>
            <a:endParaRPr lang="en-US" sz="1400" dirty="0">
              <a:latin typeface="+mn-lt"/>
            </a:endParaRPr>
          </a:p>
          <a:p>
            <a:r>
              <a:rPr lang="en-US" sz="1400" dirty="0">
                <a:latin typeface="+mn-lt"/>
              </a:rPr>
              <a:t>Please refer to the Terms of Vendor Agreement and 10A N.C.A.C. Subchapter 43D for a comprehensive list of requirements relevant to maintaining WIC vendor authorization</a:t>
            </a:r>
          </a:p>
          <a:p>
            <a:pPr algn="just"/>
            <a:endParaRPr lang="en-US" dirty="0">
              <a:cs typeface="Times New Roman" panose="02020603050405020304" pitchFamily="18" charset="0"/>
            </a:endParaRP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8E360E-C30B-4983-B0C7-6EABB349E35D}"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915665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83</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362225" y="4840576"/>
            <a:ext cx="6419575" cy="3954462"/>
          </a:xfrm>
          <a:noFill/>
          <a:ln/>
        </p:spPr>
        <p:txBody>
          <a:bodyPr lIns="108320" tIns="54158" rIns="108320" bIns="54158"/>
          <a:lstStyle/>
          <a:p>
            <a:pPr algn="just" defTabSz="1264455">
              <a:defRPr/>
            </a:pPr>
            <a:r>
              <a:rPr lang="en-US" sz="1500" dirty="0">
                <a:latin typeface="+mn-lt"/>
              </a:rPr>
              <a:t>Vendors are required to process eWIC transactions accurately, in a timely manner, and in accordance with the terms of the North Carolina WIC Vendor Agreement. </a:t>
            </a:r>
          </a:p>
          <a:p>
            <a:pPr algn="just" defTabSz="1264455">
              <a:defRPr/>
            </a:pPr>
            <a:endParaRPr lang="en-US" sz="1500" dirty="0">
              <a:latin typeface="+mn-lt"/>
            </a:endParaRPr>
          </a:p>
          <a:p>
            <a:pPr algn="just" defTabSz="1264455">
              <a:defRPr/>
            </a:pPr>
            <a:r>
              <a:rPr lang="en-US" sz="1500" dirty="0">
                <a:latin typeface="+mn-lt"/>
              </a:rPr>
              <a:t>Maintain compliance with the eWIC Processor Vendor Agreement, the FNS EBT operating rules, standards and technical requirements, WIC Program Rules, and state and federal regulations, and statutes. You must also maintain point of sale terminals used to support the WIC Program, in accordance to federal policy, as well as maintain a North Carolina eWIC processor certified in-store eWIC system that is available for WIC redemption processing during all hours of operation.</a:t>
            </a:r>
          </a:p>
          <a:p>
            <a:pPr eaLnBrk="1" hangingPunct="1"/>
            <a:endParaRPr lang="en-US" dirty="0"/>
          </a:p>
        </p:txBody>
      </p:sp>
    </p:spTree>
    <p:extLst>
      <p:ext uri="{BB962C8B-B14F-4D97-AF65-F5344CB8AC3E}">
        <p14:creationId xmlns:p14="http://schemas.microsoft.com/office/powerpoint/2010/main" val="56901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84</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77467" y="4840576"/>
            <a:ext cx="6758608" cy="3954462"/>
          </a:xfrm>
          <a:noFill/>
          <a:ln/>
        </p:spPr>
        <p:txBody>
          <a:bodyPr lIns="108320" tIns="54158" rIns="108320" bIns="54158"/>
          <a:lstStyle/>
          <a:p>
            <a:pPr algn="just"/>
            <a:r>
              <a:rPr lang="en-US" sz="1500" dirty="0">
                <a:latin typeface="Constantia" panose="02030602050306030303" pitchFamily="18" charset="0"/>
              </a:rPr>
              <a:t>Integrated Vendors: There is no need for WIC customers to separate their items when transacting WIC benefits.  Do not make them separate their WIC items from non-WIC items.  All items can be rung up together; however, the WIC customer must swipe their </a:t>
            </a:r>
            <a:r>
              <a:rPr lang="en-US" sz="1500" dirty="0" err="1">
                <a:latin typeface="Constantia" panose="02030602050306030303" pitchFamily="18" charset="0"/>
              </a:rPr>
              <a:t>eWIC</a:t>
            </a:r>
            <a:r>
              <a:rPr lang="en-US" sz="1500" dirty="0">
                <a:latin typeface="Constantia" panose="02030602050306030303" pitchFamily="18" charset="0"/>
              </a:rPr>
              <a:t> card first before any other tender type is applied to ensure that the proper items are deducted from the WIC customer’s benefit balance before another tender type is used for purchase.</a:t>
            </a:r>
          </a:p>
          <a:p>
            <a:pPr eaLnBrk="1" hangingPunct="1"/>
            <a:endParaRPr lang="en-US" dirty="0"/>
          </a:p>
        </p:txBody>
      </p:sp>
    </p:spTree>
    <p:extLst>
      <p:ext uri="{BB962C8B-B14F-4D97-AF65-F5344CB8AC3E}">
        <p14:creationId xmlns:p14="http://schemas.microsoft.com/office/powerpoint/2010/main" val="37499835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85</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35917" y="4267200"/>
            <a:ext cx="6758608" cy="4724400"/>
          </a:xfrm>
          <a:noFill/>
          <a:ln/>
        </p:spPr>
        <p:txBody>
          <a:bodyPr lIns="108320" tIns="54158" rIns="108320" bIns="54158"/>
          <a:lstStyle/>
          <a:p>
            <a:pPr>
              <a:spcAft>
                <a:spcPts val="622"/>
              </a:spcAft>
            </a:pPr>
            <a:r>
              <a:rPr lang="en-US" sz="1600" dirty="0">
                <a:latin typeface="+mn-lt"/>
              </a:rPr>
              <a:t>Vendors that use stand-beside device(s) to transact </a:t>
            </a:r>
            <a:r>
              <a:rPr lang="en-US" sz="1600" dirty="0" err="1">
                <a:latin typeface="+mn-lt"/>
              </a:rPr>
              <a:t>eWIC</a:t>
            </a:r>
            <a:r>
              <a:rPr lang="en-US" sz="1600" dirty="0">
                <a:latin typeface="+mn-lt"/>
              </a:rPr>
              <a:t> may decide to upgrade to an integrated system. In order to do that you must: 
Inform the </a:t>
            </a:r>
            <a:r>
              <a:rPr lang="en-US" sz="1600" dirty="0" err="1">
                <a:latin typeface="+mn-lt"/>
              </a:rPr>
              <a:t>eWIC</a:t>
            </a:r>
            <a:r>
              <a:rPr lang="en-US" sz="1600" dirty="0">
                <a:latin typeface="+mn-lt"/>
              </a:rPr>
              <a:t> processor (Solutran) before making any change, so that it can be determined if the system needs to be certified and testing can be performed to establish connectivity. This is an important step that should not be skipped.
Inform the State WIC Agency so that Level III certification testing can be performed prior to use of the system in the store. 
Testing performed with the </a:t>
            </a:r>
            <a:r>
              <a:rPr lang="en-US" sz="1600" dirty="0" err="1">
                <a:latin typeface="+mn-lt"/>
              </a:rPr>
              <a:t>eWIC</a:t>
            </a:r>
            <a:r>
              <a:rPr lang="en-US" sz="1600" dirty="0">
                <a:latin typeface="+mn-lt"/>
              </a:rPr>
              <a:t> processor for a new system that a vendor chooses to use does not supersede the Level III certification testing that must be performed by the State WIC Agency. The state will still need to perform Level III certification testing.
These procedures also apply to vendors who alter the integrated system that they currently use or decide to use a different integrated system altogether.</a:t>
            </a:r>
          </a:p>
          <a:p>
            <a:pPr eaLnBrk="1" hangingPunct="1"/>
            <a:endParaRPr lang="en-US" dirty="0"/>
          </a:p>
        </p:txBody>
      </p:sp>
    </p:spTree>
    <p:extLst>
      <p:ext uri="{BB962C8B-B14F-4D97-AF65-F5344CB8AC3E}">
        <p14:creationId xmlns:p14="http://schemas.microsoft.com/office/powerpoint/2010/main" val="4948281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86</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77467" y="4840576"/>
            <a:ext cx="6758608" cy="3954462"/>
          </a:xfrm>
          <a:noFill/>
          <a:ln/>
        </p:spPr>
        <p:txBody>
          <a:bodyPr lIns="108320" tIns="54158" rIns="108320" bIns="54158"/>
          <a:lstStyle/>
          <a:p>
            <a:pPr algn="just"/>
            <a:r>
              <a:rPr lang="en-US" sz="1600" dirty="0">
                <a:latin typeface="+mn-lt"/>
              </a:rPr>
              <a:t>The State WIC agency must grant final approval of the system, before the new system is altered and/or used by vendors.</a:t>
            </a:r>
          </a:p>
          <a:p>
            <a:pPr algn="just"/>
            <a:endParaRPr lang="en-US" sz="1600" dirty="0">
              <a:latin typeface="+mn-lt"/>
            </a:endParaRPr>
          </a:p>
          <a:p>
            <a:pPr algn="just"/>
            <a:r>
              <a:rPr lang="en-US" sz="1600" dirty="0">
                <a:latin typeface="+mn-lt"/>
              </a:rPr>
              <a:t>Vendors must inform the State WIC Agency if their integrated cash register system will be altered or revised in any manner that impacts </a:t>
            </a:r>
            <a:r>
              <a:rPr lang="en-US" sz="1600" dirty="0" err="1">
                <a:latin typeface="+mn-lt"/>
              </a:rPr>
              <a:t>eWIC</a:t>
            </a:r>
            <a:r>
              <a:rPr lang="en-US" sz="1600" dirty="0">
                <a:latin typeface="+mn-lt"/>
              </a:rPr>
              <a:t> redemption.  This is a requirement detailed in the Terms of Vendor Agreement. Failure to do so may result in the termination of their WIC Vendor Agreement.</a:t>
            </a:r>
          </a:p>
          <a:p>
            <a:pPr algn="just"/>
            <a:endParaRPr lang="en-US" sz="1600" dirty="0">
              <a:latin typeface="+mn-lt"/>
            </a:endParaRPr>
          </a:p>
          <a:p>
            <a:pPr eaLnBrk="1" hangingPunct="1"/>
            <a:endParaRPr lang="en-US" dirty="0"/>
          </a:p>
        </p:txBody>
      </p:sp>
    </p:spTree>
    <p:extLst>
      <p:ext uri="{BB962C8B-B14F-4D97-AF65-F5344CB8AC3E}">
        <p14:creationId xmlns:p14="http://schemas.microsoft.com/office/powerpoint/2010/main" val="11800366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87</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77467" y="4840576"/>
            <a:ext cx="6758608" cy="3954462"/>
          </a:xfrm>
          <a:noFill/>
          <a:ln/>
        </p:spPr>
        <p:txBody>
          <a:bodyPr lIns="108320" tIns="54158" rIns="108320" bIns="54158"/>
          <a:lstStyle/>
          <a:p>
            <a:pPr algn="just"/>
            <a:r>
              <a:rPr lang="en-US" sz="1600" dirty="0"/>
              <a:t>It is important to continue to follow policies and procedures to maintain authorization.  Federal regulations provide processes to prevent fraud and ensure compliance.  Review your Vendor Manual for more information.</a:t>
            </a:r>
          </a:p>
          <a:p>
            <a:pPr eaLnBrk="1" hangingPunct="1"/>
            <a:endParaRPr lang="en-US" dirty="0"/>
          </a:p>
        </p:txBody>
      </p:sp>
    </p:spTree>
    <p:extLst>
      <p:ext uri="{BB962C8B-B14F-4D97-AF65-F5344CB8AC3E}">
        <p14:creationId xmlns:p14="http://schemas.microsoft.com/office/powerpoint/2010/main" val="23057080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3975653" y="9113473"/>
            <a:ext cx="3229297" cy="487727"/>
          </a:xfrm>
          <a:prstGeom prst="rect">
            <a:avLst/>
          </a:prstGeom>
          <a:noFill/>
          <a:ln>
            <a:miter lim="800000"/>
            <a:headEnd/>
            <a:tailEnd/>
          </a:ln>
        </p:spPr>
        <p:txBody>
          <a:bodyPr lIns="98176" tIns="49089" rIns="98176" bIns="49089" anchor="b"/>
          <a:lstStyle/>
          <a:p>
            <a:pPr defTabSz="982003">
              <a:spcBef>
                <a:spcPct val="0"/>
              </a:spcBef>
            </a:pPr>
            <a:fld id="{391F1C12-FBC7-4C0F-AE4E-DA6FDF722918}" type="slidenum">
              <a:rPr lang="en-US">
                <a:latin typeface="Constantia" panose="02030602050306030303" pitchFamily="18" charset="0"/>
                <a:ea typeface="Tahoma" pitchFamily="34" charset="0"/>
                <a:cs typeface="Tahoma" pitchFamily="34" charset="0"/>
              </a:rPr>
              <a:pPr defTabSz="982003">
                <a:spcBef>
                  <a:spcPct val="0"/>
                </a:spcBef>
              </a:pPr>
              <a:t>88</a:t>
            </a:fld>
            <a:endParaRPr lang="en-US" dirty="0">
              <a:latin typeface="Constantia" panose="02030602050306030303" pitchFamily="18" charset="0"/>
              <a:ea typeface="Tahoma" pitchFamily="34" charset="0"/>
              <a:cs typeface="Tahoma" pitchFamily="34" charset="0"/>
            </a:endParaRPr>
          </a:p>
        </p:txBody>
      </p:sp>
      <p:sp>
        <p:nvSpPr>
          <p:cNvPr id="227331" name="Rectangle 8"/>
          <p:cNvSpPr>
            <a:spLocks noGrp="1" noRot="1" noChangeAspect="1" noChangeArrowheads="1" noTextEdit="1"/>
          </p:cNvSpPr>
          <p:nvPr>
            <p:ph type="sldImg"/>
          </p:nvPr>
        </p:nvSpPr>
        <p:spPr>
          <a:xfrm>
            <a:off x="476250" y="730250"/>
            <a:ext cx="6500813" cy="3656013"/>
          </a:xfrm>
          <a:ln/>
        </p:spPr>
      </p:sp>
      <p:sp>
        <p:nvSpPr>
          <p:cNvPr id="227332" name="Rectangle 9"/>
          <p:cNvSpPr>
            <a:spLocks noGrp="1" noChangeArrowheads="1"/>
          </p:cNvSpPr>
          <p:nvPr>
            <p:ph type="body" idx="1"/>
          </p:nvPr>
        </p:nvSpPr>
        <p:spPr>
          <a:xfrm>
            <a:off x="745072" y="4630249"/>
            <a:ext cx="5862819" cy="4533271"/>
          </a:xfrm>
          <a:noFill/>
          <a:ln/>
        </p:spPr>
        <p:txBody>
          <a:bodyPr/>
          <a:lstStyle/>
          <a:p>
            <a:pPr algn="just">
              <a:buFontTx/>
              <a:buNone/>
            </a:pPr>
            <a:r>
              <a:rPr lang="en-US" sz="1500">
                <a:latin typeface="Constantia" panose="02030602050306030303" pitchFamily="18" charset="0"/>
                <a:ea typeface="Tahoma" pitchFamily="34" charset="0"/>
                <a:cs typeface="Tahoma" pitchFamily="34" charset="0"/>
              </a:rPr>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fraud
antitrust violations
embezzlement
theft
forgery
bribery
falsification or destruction of records
receiving stolen property
making false claims, and
obstruction of justice</a:t>
            </a:r>
            <a:endParaRPr lang="en-US" sz="1500" dirty="0">
              <a:latin typeface="Constantia" panose="02030602050306030303" pitchFamily="18" charset="0"/>
              <a:ea typeface="Tahoma" pitchFamily="34" charset="0"/>
              <a:cs typeface="Tahoma" pitchFamily="34" charset="0"/>
            </a:endParaRPr>
          </a:p>
        </p:txBody>
      </p:sp>
    </p:spTree>
    <p:extLst>
      <p:ext uri="{BB962C8B-B14F-4D97-AF65-F5344CB8AC3E}">
        <p14:creationId xmlns:p14="http://schemas.microsoft.com/office/powerpoint/2010/main" val="1151493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3975653" y="9113473"/>
            <a:ext cx="3229297" cy="487727"/>
          </a:xfrm>
          <a:prstGeom prst="rect">
            <a:avLst/>
          </a:prstGeom>
          <a:noFill/>
          <a:ln>
            <a:miter lim="800000"/>
            <a:headEnd/>
            <a:tailEnd/>
          </a:ln>
        </p:spPr>
        <p:txBody>
          <a:bodyPr lIns="98176" tIns="49089" rIns="98176" bIns="49089" anchor="b"/>
          <a:lstStyle/>
          <a:p>
            <a:pPr defTabSz="982003">
              <a:spcBef>
                <a:spcPct val="0"/>
              </a:spcBef>
            </a:pPr>
            <a:fld id="{391F1C12-FBC7-4C0F-AE4E-DA6FDF722918}" type="slidenum">
              <a:rPr lang="en-US">
                <a:latin typeface="Constantia" panose="02030602050306030303" pitchFamily="18" charset="0"/>
                <a:ea typeface="Tahoma" pitchFamily="34" charset="0"/>
                <a:cs typeface="Tahoma" pitchFamily="34" charset="0"/>
              </a:rPr>
              <a:pPr defTabSz="982003">
                <a:spcBef>
                  <a:spcPct val="0"/>
                </a:spcBef>
              </a:pPr>
              <a:t>89</a:t>
            </a:fld>
            <a:endParaRPr lang="en-US" dirty="0">
              <a:latin typeface="Constantia" panose="02030602050306030303" pitchFamily="18" charset="0"/>
              <a:ea typeface="Tahoma" pitchFamily="34" charset="0"/>
              <a:cs typeface="Tahoma" pitchFamily="34" charset="0"/>
            </a:endParaRPr>
          </a:p>
        </p:txBody>
      </p:sp>
      <p:sp>
        <p:nvSpPr>
          <p:cNvPr id="227331" name="Rectangle 8"/>
          <p:cNvSpPr>
            <a:spLocks noGrp="1" noRot="1" noChangeAspect="1" noChangeArrowheads="1" noTextEdit="1"/>
          </p:cNvSpPr>
          <p:nvPr>
            <p:ph type="sldImg"/>
          </p:nvPr>
        </p:nvSpPr>
        <p:spPr>
          <a:xfrm>
            <a:off x="476250" y="730250"/>
            <a:ext cx="6500813" cy="3656013"/>
          </a:xfrm>
          <a:ln/>
        </p:spPr>
      </p:sp>
      <p:sp>
        <p:nvSpPr>
          <p:cNvPr id="227332" name="Rectangle 9"/>
          <p:cNvSpPr>
            <a:spLocks noGrp="1" noChangeArrowheads="1"/>
          </p:cNvSpPr>
          <p:nvPr>
            <p:ph type="body" idx="1"/>
          </p:nvPr>
        </p:nvSpPr>
        <p:spPr>
          <a:xfrm>
            <a:off x="745072" y="4630249"/>
            <a:ext cx="5862819" cy="4533271"/>
          </a:xfrm>
          <a:noFill/>
          <a:ln/>
        </p:spPr>
        <p:txBody>
          <a:bodyPr/>
          <a:lstStyle/>
          <a:p>
            <a:pPr>
              <a:buFontTx/>
              <a:buNone/>
            </a:pPr>
            <a:r>
              <a:rPr lang="en-US" sz="1500" dirty="0">
                <a:latin typeface="Constantia" panose="02030602050306030303" pitchFamily="18" charset="0"/>
              </a:rPr>
              <a:t>We will now begin to talk about some important compliance aspects of the WIC Program.  To make sure we are all on the same page, I will start with some definitions.  </a:t>
            </a:r>
          </a:p>
          <a:p>
            <a:pPr>
              <a:buFontTx/>
              <a:buNone/>
            </a:pPr>
            <a:endParaRPr lang="en-US" sz="1500" dirty="0">
              <a:latin typeface="Constantia" panose="02030602050306030303" pitchFamily="18" charset="0"/>
            </a:endParaRPr>
          </a:p>
          <a:p>
            <a:pPr>
              <a:buFontTx/>
              <a:buNone/>
            </a:pPr>
            <a:r>
              <a:rPr lang="en-US" sz="1500" dirty="0">
                <a:latin typeface="Constantia" panose="02030602050306030303" pitchFamily="18" charset="0"/>
              </a:rPr>
              <a:t>A violation is an infraction of WIC Program regulations or other requirements. </a:t>
            </a:r>
          </a:p>
          <a:p>
            <a:pPr>
              <a:buFontTx/>
              <a:buNone/>
            </a:pPr>
            <a:r>
              <a:rPr lang="en-US" sz="1500" dirty="0">
                <a:latin typeface="Constantia" panose="02030602050306030303" pitchFamily="18" charset="0"/>
              </a:rPr>
              <a:t>A sanction is an administrative action taken as a result of a pattern of violations and may include disqualification or civil money penalties in lieu of disqualification. </a:t>
            </a:r>
          </a:p>
          <a:p>
            <a:pPr>
              <a:buFontTx/>
              <a:buNone/>
            </a:pPr>
            <a:endParaRPr lang="en-US" sz="1500" dirty="0">
              <a:latin typeface="Constantia" panose="02030602050306030303" pitchFamily="18" charset="0"/>
            </a:endParaRPr>
          </a:p>
          <a:p>
            <a:pPr>
              <a:buFontTx/>
              <a:buNone/>
            </a:pPr>
            <a:endParaRPr lang="en-US" sz="1500" dirty="0">
              <a:latin typeface="Constantia" panose="02030602050306030303" pitchFamily="18" charset="0"/>
            </a:endParaRPr>
          </a:p>
          <a:p>
            <a:pPr>
              <a:buFontTx/>
              <a:buNone/>
            </a:pPr>
            <a:r>
              <a:rPr lang="en-US" sz="1500" dirty="0">
                <a:latin typeface="Constantia" panose="02030602050306030303" pitchFamily="18" charset="0"/>
              </a:rPr>
              <a:t>Photo Credit: Fotolia_37171221_Subscription_L.jpg</a:t>
            </a:r>
          </a:p>
        </p:txBody>
      </p:sp>
    </p:spTree>
    <p:extLst>
      <p:ext uri="{BB962C8B-B14F-4D97-AF65-F5344CB8AC3E}">
        <p14:creationId xmlns:p14="http://schemas.microsoft.com/office/powerpoint/2010/main" val="3054059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algn="r" defTabSz="1084279" eaLnBrk="0" hangingPunct="0">
              <a:spcBef>
                <a:spcPct val="20000"/>
              </a:spcBef>
            </a:pPr>
            <a:r>
              <a:rPr lang="en-US" sz="1200" dirty="0">
                <a:latin typeface="Constantia" panose="02030602050306030303" pitchFamily="18" charset="0"/>
              </a:rPr>
              <a:t>9</a:t>
            </a:r>
          </a:p>
        </p:txBody>
      </p:sp>
      <p:sp>
        <p:nvSpPr>
          <p:cNvPr id="111620" name="Rectangle 2"/>
          <p:cNvSpPr>
            <a:spLocks noGrp="1" noRot="1" noChangeAspect="1" noChangeArrowheads="1" noTextEdit="1"/>
          </p:cNvSpPr>
          <p:nvPr>
            <p:ph type="sldImg"/>
          </p:nvPr>
        </p:nvSpPr>
        <p:spPr>
          <a:xfrm>
            <a:off x="261938" y="330200"/>
            <a:ext cx="6638925" cy="3733800"/>
          </a:xfrm>
          <a:prstGeom prst="rect">
            <a:avLst/>
          </a:prstGeom>
          <a:ln/>
        </p:spPr>
      </p:sp>
      <p:sp>
        <p:nvSpPr>
          <p:cNvPr id="111621" name="Rectangle 3"/>
          <p:cNvSpPr>
            <a:spLocks noGrp="1" noChangeArrowheads="1"/>
          </p:cNvSpPr>
          <p:nvPr>
            <p:ph type="body" idx="1"/>
          </p:nvPr>
        </p:nvSpPr>
        <p:spPr>
          <a:xfrm>
            <a:off x="381000" y="4343400"/>
            <a:ext cx="6334689" cy="4726227"/>
          </a:xfrm>
          <a:prstGeom prst="rect">
            <a:avLst/>
          </a:prstGeom>
          <a:noFill/>
          <a:ln/>
        </p:spPr>
        <p:txBody>
          <a:bodyPr lIns="108336" tIns="54166" rIns="108336" bIns="54166">
            <a:noAutofit/>
          </a:bodyPr>
          <a:lstStyle/>
          <a:p>
            <a:pPr marL="0" marR="0" lvl="0" indent="0" algn="just" defTabSz="1218987" rtl="0" eaLnBrk="1" fontAlgn="auto" latinLnBrk="0" hangingPunct="1">
              <a:lnSpc>
                <a:spcPct val="90000"/>
              </a:lnSpc>
              <a:spcBef>
                <a:spcPts val="0"/>
              </a:spcBef>
              <a:spcAft>
                <a:spcPts val="0"/>
              </a:spcAft>
              <a:buClrTx/>
              <a:buSzTx/>
              <a:buFontTx/>
              <a:buNone/>
              <a:tabLst/>
              <a:defRPr/>
            </a:pPr>
            <a:r>
              <a:rPr lang="en-US" sz="1300" dirty="0"/>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 I will be using the acronym NTE throughout the presentation today. </a:t>
            </a:r>
          </a:p>
          <a:p>
            <a:pPr algn="just" eaLnBrk="1" hangingPunct="1">
              <a:lnSpc>
                <a:spcPct val="90000"/>
              </a:lnSpc>
            </a:pPr>
            <a:endParaRPr lang="en-US" sz="1300" dirty="0"/>
          </a:p>
          <a:p>
            <a:pPr algn="just" eaLnBrk="1" hangingPunct="1">
              <a:lnSpc>
                <a:spcPct val="90000"/>
              </a:lnSpc>
            </a:pPr>
            <a:r>
              <a:rPr lang="en-US" sz="1300" dirty="0"/>
              <a:t>Each vendor is assigned to a peer group.</a:t>
            </a:r>
          </a:p>
          <a:p>
            <a:pPr algn="just" eaLnBrk="1" hangingPunct="1">
              <a:lnSpc>
                <a:spcPct val="90000"/>
              </a:lnSpc>
            </a:pPr>
            <a:r>
              <a:rPr lang="en-US" sz="1300" dirty="0"/>
              <a:t>Peer groups have NTEs for each universal product code (UPC) for WIC supplemental foods and contract formula.</a:t>
            </a:r>
          </a:p>
          <a:p>
            <a:pPr algn="just" eaLnBrk="1" hangingPunct="1">
              <a:lnSpc>
                <a:spcPct val="90000"/>
              </a:lnSpc>
            </a:pPr>
            <a:endParaRPr lang="en-US" sz="1300" dirty="0"/>
          </a:p>
          <a:p>
            <a:pPr algn="just" eaLnBrk="1" hangingPunct="1">
              <a:lnSpc>
                <a:spcPct val="90000"/>
              </a:lnSpc>
            </a:pPr>
            <a:r>
              <a:rPr lang="en-US" sz="1300" dirty="0"/>
              <a:t>As I will explain, NTEs will be used for vendor selection </a:t>
            </a:r>
          </a:p>
          <a:p>
            <a:pPr algn="just" eaLnBrk="1" hangingPunct="1">
              <a:lnSpc>
                <a:spcPct val="90000"/>
              </a:lnSpc>
            </a:pPr>
            <a:endParaRPr lang="en-US" sz="1300" dirty="0"/>
          </a:p>
          <a:p>
            <a:pPr algn="just" eaLnBrk="1" hangingPunct="1">
              <a:lnSpc>
                <a:spcPct val="90000"/>
              </a:lnSpc>
            </a:pPr>
            <a:r>
              <a:rPr lang="en-US" sz="1300" dirty="0"/>
              <a:t>Also, the State WIC Agency will not pay or reimburse above the NTE for the individual approved foods.</a:t>
            </a:r>
          </a:p>
          <a:p>
            <a:pPr algn="just" eaLnBrk="1" hangingPunct="1">
              <a:lnSpc>
                <a:spcPct val="90000"/>
              </a:lnSpc>
            </a:pPr>
            <a:r>
              <a:rPr lang="en-US" sz="1300" dirty="0"/>
              <a:t> </a:t>
            </a:r>
          </a:p>
          <a:p>
            <a:pPr algn="just" eaLnBrk="1" hangingPunct="1">
              <a:lnSpc>
                <a:spcPct val="90000"/>
              </a:lnSpc>
            </a:pPr>
            <a:r>
              <a:rPr lang="en-US" sz="1300" dirty="0"/>
              <a:t>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defTabSz="1026876">
              <a:spcBef>
                <a:spcPct val="0"/>
              </a:spcBef>
            </a:pPr>
            <a:fld id="{CEA9B433-3473-4DB8-9E77-EBCF893FE08F}" type="slidenum">
              <a:rPr lang="en-US">
                <a:latin typeface="Constantia" panose="02030602050306030303" pitchFamily="18" charset="0"/>
                <a:ea typeface="Tahoma" pitchFamily="34" charset="0"/>
                <a:cs typeface="Tahoma" pitchFamily="34" charset="0"/>
              </a:rPr>
              <a:pPr defTabSz="1026876">
                <a:spcBef>
                  <a:spcPct val="0"/>
                </a:spcBef>
              </a:pPr>
              <a:t>90</a:t>
            </a:fld>
            <a:endParaRPr lang="en-US" dirty="0">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6250" y="730250"/>
            <a:ext cx="6500813" cy="3656013"/>
          </a:xfrm>
          <a:ln/>
        </p:spPr>
      </p:sp>
      <p:sp>
        <p:nvSpPr>
          <p:cNvPr id="229380" name="Rectangle 10"/>
          <p:cNvSpPr>
            <a:spLocks noGrp="1" noChangeArrowheads="1"/>
          </p:cNvSpPr>
          <p:nvPr>
            <p:ph type="body" idx="1"/>
          </p:nvPr>
        </p:nvSpPr>
        <p:spPr>
          <a:xfrm>
            <a:off x="745072" y="4630249"/>
            <a:ext cx="5862819" cy="4533271"/>
          </a:xfrm>
          <a:noFill/>
          <a:ln/>
        </p:spPr>
        <p:txBody>
          <a:bodyPr/>
          <a:lstStyle/>
          <a:p>
            <a:pPr algn="just">
              <a:buFontTx/>
              <a:buNone/>
            </a:pPr>
            <a:r>
              <a:rPr lang="en-US" sz="1500" dirty="0">
                <a:latin typeface="Constantia" panose="02030602050306030303" pitchFamily="18" charset="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sz="1500" dirty="0">
              <a:latin typeface="Constantia" panose="02030602050306030303" pitchFamily="18" charset="0"/>
              <a:ea typeface="Tahoma" pitchFamily="34" charset="0"/>
              <a:cs typeface="Tahoma" pitchFamily="34" charset="0"/>
            </a:endParaRPr>
          </a:p>
          <a:p>
            <a:pPr algn="just">
              <a:buFontTx/>
              <a:buNone/>
            </a:pPr>
            <a:r>
              <a:rPr lang="en-US" sz="1500" dirty="0">
                <a:latin typeface="Constantia" panose="02030602050306030303" pitchFamily="18" charset="0"/>
                <a:ea typeface="Tahoma" pitchFamily="34" charset="0"/>
                <a:cs typeface="Tahoma" pitchFamily="34" charset="0"/>
              </a:rPr>
              <a:t>Also, violations can be committed even if the person that commits the violation did not mean to do so. That is why all staff that work in your store should be properly trained regarding WIC Program policies and procedures.</a:t>
            </a:r>
          </a:p>
        </p:txBody>
      </p:sp>
    </p:spTree>
    <p:extLst>
      <p:ext uri="{BB962C8B-B14F-4D97-AF65-F5344CB8AC3E}">
        <p14:creationId xmlns:p14="http://schemas.microsoft.com/office/powerpoint/2010/main" val="5055214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algn="just">
              <a:buFontTx/>
              <a:buNone/>
            </a:pPr>
            <a:r>
              <a:rPr lang="en-US" sz="1500" dirty="0">
                <a:latin typeface="Constantia" panose="02030602050306030303" pitchFamily="18" charset="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p>
        </p:txBody>
      </p:sp>
      <p:sp>
        <p:nvSpPr>
          <p:cNvPr id="2" name="Slide Number Placeholder 1"/>
          <p:cNvSpPr>
            <a:spLocks noGrp="1"/>
          </p:cNvSpPr>
          <p:nvPr>
            <p:ph type="sldNum" sz="quarter" idx="10"/>
          </p:nvPr>
        </p:nvSpPr>
        <p:spPr/>
        <p:txBody>
          <a:bodyPr/>
          <a:lstStyle/>
          <a:p>
            <a:fld id="{277FD931-451E-4B36-ABA2-042D5FD0E452}" type="slidenum">
              <a:rPr lang="en-US" smtClean="0"/>
              <a:t>91</a:t>
            </a:fld>
            <a:endParaRPr lang="en-US" dirty="0"/>
          </a:p>
        </p:txBody>
      </p:sp>
    </p:spTree>
    <p:extLst>
      <p:ext uri="{BB962C8B-B14F-4D97-AF65-F5344CB8AC3E}">
        <p14:creationId xmlns:p14="http://schemas.microsoft.com/office/powerpoint/2010/main" val="35587433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buFont typeface="Arial" panose="020B0604020202020204" pitchFamily="34" charset="0"/>
              <a:buChar char="•"/>
            </a:pPr>
            <a:r>
              <a:rPr lang="en-US" sz="1600" b="0" i="0" dirty="0">
                <a:effectLst/>
                <a:latin typeface="+mj-lt"/>
              </a:rPr>
              <a:t>10A NCAC 43D.0710 includes language for </a:t>
            </a:r>
            <a:r>
              <a:rPr lang="en-US" sz="1600" b="0" i="0" dirty="0" err="1">
                <a:effectLst/>
                <a:latin typeface="+mj-lt"/>
              </a:rPr>
              <a:t>eWIC</a:t>
            </a:r>
            <a:r>
              <a:rPr lang="en-US" sz="1600" b="0" i="0" dirty="0">
                <a:effectLst/>
                <a:latin typeface="+mj-lt"/>
              </a:rPr>
              <a:t> transactions. The rule states a vendor shall be disqualified from the WIC Program for:</a:t>
            </a:r>
          </a:p>
          <a:p>
            <a:pPr marL="742950" lvl="1" indent="-285750" fontAlgn="auto">
              <a:buFont typeface="Arial" panose="020B0604020202020204" pitchFamily="34" charset="0"/>
              <a:buChar char="•"/>
            </a:pPr>
            <a:endParaRPr lang="en-US" sz="1600" b="0" i="0" dirty="0">
              <a:effectLst/>
              <a:latin typeface="+mj-lt"/>
            </a:endParaRPr>
          </a:p>
          <a:p>
            <a:pPr marL="742950" lvl="1" indent="-285750" algn="just" fontAlgn="auto">
              <a:buFont typeface="Arial" panose="020B0604020202020204" pitchFamily="34" charset="0"/>
              <a:buChar char="•"/>
            </a:pPr>
            <a:r>
              <a:rPr lang="en-US" sz="1600" b="0" i="0" dirty="0">
                <a:effectLst/>
                <a:latin typeface="+mj-lt"/>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92</a:t>
            </a:fld>
            <a:endParaRPr lang="en-US" dirty="0"/>
          </a:p>
        </p:txBody>
      </p:sp>
    </p:spTree>
    <p:extLst>
      <p:ext uri="{BB962C8B-B14F-4D97-AF65-F5344CB8AC3E}">
        <p14:creationId xmlns:p14="http://schemas.microsoft.com/office/powerpoint/2010/main" val="8928946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r>
              <a:rPr lang="en-US" b="0" i="0" dirty="0">
                <a:effectLst/>
              </a:rPr>
              <a:t>As a Reminder:</a:t>
            </a:r>
          </a:p>
          <a:p>
            <a:pPr fontAlgn="auto"/>
            <a:endParaRPr lang="en-US" b="0" i="0" dirty="0">
              <a:effectLst/>
            </a:endParaRPr>
          </a:p>
          <a:p>
            <a:pPr fontAlgn="auto">
              <a:buFont typeface="Arial" panose="020B0604020202020204" pitchFamily="34" charset="0"/>
              <a:buChar char="•"/>
            </a:pPr>
            <a:r>
              <a:rPr lang="en-US" b="0" i="0" dirty="0">
                <a:effectLst/>
              </a:rPr>
              <a:t>10A NCAC 43D.0708 (20)(j) states that the vendor must:</a:t>
            </a:r>
          </a:p>
          <a:p>
            <a:pPr marL="742950" lvl="1" indent="-285750" algn="just" fontAlgn="auto">
              <a:buFont typeface="Arial" panose="020B0604020202020204" pitchFamily="34" charset="0"/>
              <a:buChar char="•"/>
            </a:pPr>
            <a:r>
              <a:rPr lang="en-US" b="0" i="0" dirty="0">
                <a:effectLst/>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marL="742950" lvl="1" indent="-285750" algn="just" fontAlgn="auto">
              <a:buFont typeface="Arial" panose="020B0604020202020204" pitchFamily="34" charset="0"/>
              <a:buChar char="•"/>
            </a:pPr>
            <a:endParaRPr lang="en-US" b="0" i="0" dirty="0">
              <a:effectLst/>
            </a:endParaRPr>
          </a:p>
          <a:p>
            <a:pPr algn="just" fontAlgn="auto">
              <a:buFont typeface="Arial" panose="020B0604020202020204" pitchFamily="34" charset="0"/>
              <a:buChar char="•"/>
            </a:pPr>
            <a:r>
              <a:rPr lang="en-US" b="0" i="0" dirty="0">
                <a:effectLst/>
              </a:rPr>
              <a:t>This requirement is also listed in the current Terms of Vendor Agreement</a:t>
            </a:r>
          </a:p>
          <a:p>
            <a:pPr algn="just" fontAlgn="auto">
              <a:buFont typeface="Arial" panose="020B0604020202020204" pitchFamily="34" charset="0"/>
              <a:buChar char="•"/>
            </a:pPr>
            <a:endParaRPr lang="en-US" b="0" i="0" dirty="0">
              <a:effectLst/>
            </a:endParaRPr>
          </a:p>
          <a:p>
            <a:pPr algn="just" fontAlgn="auto">
              <a:buFont typeface="Arial" panose="020B0604020202020204" pitchFamily="34" charset="0"/>
              <a:buChar char="•"/>
            </a:pPr>
            <a:r>
              <a:rPr lang="en-US" b="0" i="0" dirty="0">
                <a:effectLst/>
              </a:rPr>
              <a:t>10A NCAC 43D.0710 has two state violations relating to the eWIC system </a:t>
            </a:r>
          </a:p>
          <a:p>
            <a:pPr algn="just" fontAlgn="auto">
              <a:buFont typeface="Arial" panose="020B0604020202020204" pitchFamily="34" charset="0"/>
              <a:buChar char="•"/>
            </a:pPr>
            <a:endParaRPr lang="en-US" b="0" i="0" dirty="0">
              <a:effectLst/>
            </a:endParaRPr>
          </a:p>
          <a:p>
            <a:pPr algn="just" fontAlgn="auto">
              <a:buFont typeface="Arial" panose="020B0604020202020204" pitchFamily="34" charset="0"/>
              <a:buChar char="•"/>
            </a:pPr>
            <a:r>
              <a:rPr lang="en-US" b="0" i="0" dirty="0">
                <a:effectLst/>
              </a:rPr>
              <a:t>Vendors may be disqualified from the WIC Program if they commit either of these state-established violations</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93</a:t>
            </a:fld>
            <a:endParaRPr lang="en-US" dirty="0"/>
          </a:p>
        </p:txBody>
      </p:sp>
    </p:spTree>
    <p:extLst>
      <p:ext uri="{BB962C8B-B14F-4D97-AF65-F5344CB8AC3E}">
        <p14:creationId xmlns:p14="http://schemas.microsoft.com/office/powerpoint/2010/main" val="31298866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algn="just" fontAlgn="auto"/>
            <a:r>
              <a:rPr lang="en-US" sz="1600" b="0" i="0" dirty="0">
                <a:effectLst/>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algn="just" fontAlgn="auto"/>
            <a:endParaRPr lang="en-US" sz="1600" b="0" i="0" dirty="0">
              <a:effectLst/>
            </a:endParaRPr>
          </a:p>
          <a:p>
            <a:pPr algn="just" fontAlgn="auto">
              <a:buFont typeface="Arial" panose="020B0604020202020204" pitchFamily="34" charset="0"/>
              <a:buChar char="•"/>
            </a:pPr>
            <a:r>
              <a:rPr lang="en-US" sz="1600" b="0" i="0" dirty="0">
                <a:effectLst/>
              </a:rPr>
              <a:t>180 days for three occurrences within a 12-month period of failure to make EBT point of sale equipment accessible to WIC customers to ensure that EBT transactions are completed in accordance with 10A NCAC 43D .0708(20)</a:t>
            </a:r>
          </a:p>
          <a:p>
            <a:pPr algn="just" fontAlgn="auto">
              <a:buFont typeface="Arial" panose="020B0604020202020204" pitchFamily="34" charset="0"/>
              <a:buChar char="•"/>
            </a:pPr>
            <a:endParaRPr lang="en-US" sz="1600" b="0" i="0" dirty="0">
              <a:effectLst/>
            </a:endParaRPr>
          </a:p>
          <a:p>
            <a:pPr algn="just" fontAlgn="auto">
              <a:buFont typeface="Arial" panose="020B0604020202020204" pitchFamily="34" charset="0"/>
              <a:buChar char="•"/>
            </a:pPr>
            <a:r>
              <a:rPr lang="en-US" sz="1600" b="0" i="0" dirty="0">
                <a:effectLst/>
              </a:rPr>
              <a:t>90 days for three occurrences within a 12-month period of failure to comply with minimum lane coverage criteria required by 7 CFR 246.12(z)(2) and 10A NCAC 43D .0708(20)(c)</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94</a:t>
            </a:fld>
            <a:endParaRPr lang="en-US" dirty="0"/>
          </a:p>
        </p:txBody>
      </p:sp>
    </p:spTree>
    <p:extLst>
      <p:ext uri="{BB962C8B-B14F-4D97-AF65-F5344CB8AC3E}">
        <p14:creationId xmlns:p14="http://schemas.microsoft.com/office/powerpoint/2010/main" val="26993839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defTabSz="982003">
              <a:spcBef>
                <a:spcPct val="0"/>
              </a:spcBef>
            </a:pPr>
            <a:fld id="{EB2ABF5F-7034-4338-A081-F72778BAF9D5}" type="slidenum">
              <a:rPr lang="en-US">
                <a:latin typeface="Constantia" panose="02030602050306030303" pitchFamily="18" charset="0"/>
                <a:ea typeface="Tahoma" pitchFamily="34" charset="0"/>
                <a:cs typeface="Tahoma" pitchFamily="34" charset="0"/>
              </a:rPr>
              <a:pPr defTabSz="982003">
                <a:spcBef>
                  <a:spcPct val="0"/>
                </a:spcBef>
              </a:pPr>
              <a:t>95</a:t>
            </a:fld>
            <a:endParaRPr lang="en-US" dirty="0">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eaLnBrk="1" hangingPunct="1"/>
            <a:r>
              <a:rPr lang="en-US" sz="1500">
                <a:latin typeface="Constantia" panose="02030602050306030303" pitchFamily="18" charset="0"/>
                <a:ea typeface="Tahoma" pitchFamily="34" charset="0"/>
                <a:cs typeface="Tahoma" pitchFamily="34" charset="0"/>
              </a:rPr>
              <a:t>The nature of the violation and the number of violations determine the sanction imposed. Sanctions may remain on a vendor’s record for 12 months or until a vendor is disqualified. A pattern of occurrences for the same violation may result in disqualification.  The number of occurrences needed to establish a pattern depends on the violation.</a:t>
            </a:r>
            <a:endParaRPr lang="en-US" sz="1500" dirty="0">
              <a:latin typeface="Constantia" panose="02030602050306030303" pitchFamily="18" charset="0"/>
              <a:ea typeface="Tahoma" pitchFamily="34" charset="0"/>
              <a:cs typeface="Tahoma" pitchFamily="34" charset="0"/>
            </a:endParaRPr>
          </a:p>
        </p:txBody>
      </p:sp>
    </p:spTree>
    <p:extLst>
      <p:ext uri="{BB962C8B-B14F-4D97-AF65-F5344CB8AC3E}">
        <p14:creationId xmlns:p14="http://schemas.microsoft.com/office/powerpoint/2010/main" val="36572556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defTabSz="982003">
              <a:spcBef>
                <a:spcPct val="0"/>
              </a:spcBef>
            </a:pPr>
            <a:fld id="{EB2ABF5F-7034-4338-A081-F72778BAF9D5}" type="slidenum">
              <a:rPr lang="en-US">
                <a:latin typeface="Constantia" panose="02030602050306030303" pitchFamily="18" charset="0"/>
                <a:ea typeface="Tahoma" pitchFamily="34" charset="0"/>
                <a:cs typeface="Tahoma" pitchFamily="34" charset="0"/>
              </a:rPr>
              <a:pPr defTabSz="982003">
                <a:spcBef>
                  <a:spcPct val="0"/>
                </a:spcBef>
              </a:pPr>
              <a:t>96</a:t>
            </a:fld>
            <a:endParaRPr lang="en-US" dirty="0">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609600" y="4634244"/>
            <a:ext cx="6081077" cy="4533271"/>
          </a:xfrm>
          <a:noFill/>
          <a:ln/>
        </p:spPr>
        <p:txBody>
          <a:bodyPr lIns="98171" tIns="49085" rIns="98171" bIns="49085"/>
          <a:lstStyle/>
          <a:p>
            <a:pPr algn="just"/>
            <a:r>
              <a:rPr lang="en-US" sz="1600" dirty="0"/>
              <a:t>These are examples of how patterns can lead to disqualification:</a:t>
            </a:r>
          </a:p>
          <a:p>
            <a:pPr algn="just"/>
            <a:endParaRPr lang="en-US" sz="1600" dirty="0"/>
          </a:p>
          <a:p>
            <a:pPr algn="just"/>
            <a:r>
              <a:rPr lang="en-US" sz="1600" dirty="0"/>
              <a:t>Three occurrences within a 12-month period of failure to stock minimum inventory</a:t>
            </a:r>
          </a:p>
          <a:p>
            <a:pPr algn="just"/>
            <a:endParaRPr lang="en-US" sz="1600" dirty="0"/>
          </a:p>
          <a:p>
            <a:pPr algn="just"/>
            <a:r>
              <a:rPr lang="en-US" sz="1600" dirty="0"/>
              <a:t>Three occurrences within a 12-month period of stocking WIC supplemental foods outside of the manufacturer’s expiration date</a:t>
            </a:r>
          </a:p>
          <a:p>
            <a:pPr algn="just"/>
            <a:endParaRPr lang="en-US" sz="1600" dirty="0"/>
          </a:p>
          <a:p>
            <a:pPr algn="just"/>
            <a:r>
              <a:rPr lang="en-US" sz="1600" dirty="0"/>
              <a:t>Three occurrences within a 12-month period of failure to mark the current shelf prices of all WIC supplemental foods</a:t>
            </a:r>
          </a:p>
          <a:p>
            <a:pPr algn="just"/>
            <a:endParaRPr lang="en-US" sz="1600" dirty="0"/>
          </a:p>
          <a:p>
            <a:pPr algn="just"/>
            <a:r>
              <a:rPr lang="en-US" sz="1600" dirty="0"/>
              <a:t>Three occurrences within a 12-month period of failure to stock minimum inventory equals a pattern. Once a pattern has been established, the State WIC Agency will proceed to disqualify the vendor from the WIC program. </a:t>
            </a:r>
          </a:p>
        </p:txBody>
      </p:sp>
    </p:spTree>
    <p:extLst>
      <p:ext uri="{BB962C8B-B14F-4D97-AF65-F5344CB8AC3E}">
        <p14:creationId xmlns:p14="http://schemas.microsoft.com/office/powerpoint/2010/main" val="37137927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defTabSz="982003">
              <a:spcBef>
                <a:spcPct val="0"/>
              </a:spcBef>
            </a:pPr>
            <a:fld id="{EB2ABF5F-7034-4338-A081-F72778BAF9D5}" type="slidenum">
              <a:rPr lang="en-US">
                <a:latin typeface="Constantia" panose="02030602050306030303" pitchFamily="18" charset="0"/>
                <a:ea typeface="Tahoma" pitchFamily="34" charset="0"/>
                <a:cs typeface="Tahoma" pitchFamily="34" charset="0"/>
              </a:rPr>
              <a:pPr defTabSz="982003">
                <a:spcBef>
                  <a:spcPct val="0"/>
                </a:spcBef>
              </a:pPr>
              <a:t>97</a:t>
            </a:fld>
            <a:endParaRPr lang="en-US" dirty="0">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a:r>
              <a:rPr lang="en-US" sz="1600" dirty="0"/>
              <a:t>Just as there are business integrity standards, there are also systems in place for program integrity to prevent fraud and ensure compliance with Program rules. Federal regulations require that the State WIC Agency investigate 5% of vendors annually using compliance (undercover) buys and/or inventory audits.  In addition, the State WIC Agency must also ensure that vendors are monitored by their Local WIC Agency.</a:t>
            </a:r>
          </a:p>
          <a:p>
            <a:pPr algn="just"/>
            <a:endParaRPr lang="en-US" sz="1600" dirty="0"/>
          </a:p>
          <a:p>
            <a:pPr algn="just"/>
            <a:endParaRPr lang="en-US" sz="1600" dirty="0"/>
          </a:p>
          <a:p>
            <a:r>
              <a:rPr lang="en-US" sz="1600" dirty="0"/>
              <a:t>Photo Credit: Magnifyingglass_Fotolia_6189802_Subscription_L.jpg</a:t>
            </a:r>
          </a:p>
        </p:txBody>
      </p:sp>
    </p:spTree>
    <p:extLst>
      <p:ext uri="{BB962C8B-B14F-4D97-AF65-F5344CB8AC3E}">
        <p14:creationId xmlns:p14="http://schemas.microsoft.com/office/powerpoint/2010/main" val="20463527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3807011" y="8924557"/>
            <a:ext cx="3516211" cy="520234"/>
          </a:xfrm>
          <a:prstGeom prst="rect">
            <a:avLst/>
          </a:prstGeom>
          <a:noFill/>
          <a:ln>
            <a:miter lim="800000"/>
            <a:headEnd/>
            <a:tailEnd/>
          </a:ln>
        </p:spPr>
        <p:txBody>
          <a:bodyPr lIns="105649" tIns="52828" rIns="105649" bIns="52828" anchor="b"/>
          <a:lstStyle/>
          <a:p>
            <a:pPr defTabSz="1056754">
              <a:spcBef>
                <a:spcPct val="0"/>
              </a:spcBef>
            </a:pPr>
            <a:fld id="{0A4A7340-A621-499F-BE79-E75E37C4F716}" type="slidenum">
              <a:rPr lang="en-US"/>
              <a:pPr defTabSz="1056754">
                <a:spcBef>
                  <a:spcPct val="0"/>
                </a:spcBef>
              </a:pPr>
              <a:t>98</a:t>
            </a:fld>
            <a:endParaRPr lang="en-US" dirty="0"/>
          </a:p>
        </p:txBody>
      </p:sp>
      <p:sp>
        <p:nvSpPr>
          <p:cNvPr id="233475" name="Rectangle 2"/>
          <p:cNvSpPr>
            <a:spLocks noGrp="1" noRot="1" noChangeAspect="1" noChangeArrowheads="1" noTextEdit="1"/>
          </p:cNvSpPr>
          <p:nvPr>
            <p:ph type="sldImg"/>
          </p:nvPr>
        </p:nvSpPr>
        <p:spPr>
          <a:xfrm>
            <a:off x="190500" y="228600"/>
            <a:ext cx="6934200" cy="3900488"/>
          </a:xfrm>
          <a:prstGeom prst="rect">
            <a:avLst/>
          </a:prstGeom>
          <a:ln/>
        </p:spPr>
      </p:sp>
      <p:sp>
        <p:nvSpPr>
          <p:cNvPr id="233476" name="Rectangle 3"/>
          <p:cNvSpPr>
            <a:spLocks noGrp="1" noChangeArrowheads="1"/>
          </p:cNvSpPr>
          <p:nvPr>
            <p:ph type="body" idx="1"/>
          </p:nvPr>
        </p:nvSpPr>
        <p:spPr>
          <a:xfrm>
            <a:off x="533402" y="4448687"/>
            <a:ext cx="5973849" cy="2046853"/>
          </a:xfrm>
          <a:prstGeom prst="rect">
            <a:avLst/>
          </a:prstGeom>
          <a:noFill/>
          <a:ln/>
        </p:spPr>
        <p:txBody>
          <a:bodyPr lIns="105645" tIns="52823" rIns="105645" bIns="52823"/>
          <a:lstStyle/>
          <a:p>
            <a:pPr algn="just"/>
            <a:r>
              <a:rPr lang="en-US"/>
              <a:t>In addition, the State WIC Agency is required by federal regulations to identify and investigate high-risk vendors. NC does this through compliance buys and inventory audits; however, it  sometimes works with the U.S. Office of the Inspector General for investigations.  Refer to the Vendor Manual for more information. </a:t>
            </a:r>
            <a:endParaRPr lang="en-US" dirty="0"/>
          </a:p>
        </p:txBody>
      </p:sp>
    </p:spTree>
    <p:extLst>
      <p:ext uri="{BB962C8B-B14F-4D97-AF65-F5344CB8AC3E}">
        <p14:creationId xmlns:p14="http://schemas.microsoft.com/office/powerpoint/2010/main" val="10452158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3803001" y="9080967"/>
            <a:ext cx="3516211" cy="520234"/>
          </a:xfrm>
          <a:prstGeom prst="rect">
            <a:avLst/>
          </a:prstGeom>
          <a:noFill/>
          <a:ln>
            <a:miter lim="800000"/>
            <a:headEnd/>
            <a:tailEnd/>
          </a:ln>
        </p:spPr>
        <p:txBody>
          <a:bodyPr lIns="105649" tIns="52828" rIns="105649" bIns="52828" anchor="b"/>
          <a:lstStyle/>
          <a:p>
            <a:pPr defTabSz="1056754">
              <a:spcBef>
                <a:spcPct val="0"/>
              </a:spcBef>
            </a:pPr>
            <a:fld id="{428D7849-D764-4CD6-9BD4-FE4AEE70C7B0}" type="slidenum">
              <a:rPr lang="en-US"/>
              <a:pPr defTabSz="1056754">
                <a:spcBef>
                  <a:spcPct val="0"/>
                </a:spcBef>
              </a:pPr>
              <a:t>99</a:t>
            </a:fld>
            <a:endParaRPr lang="en-US" dirty="0"/>
          </a:p>
        </p:txBody>
      </p:sp>
      <p:sp>
        <p:nvSpPr>
          <p:cNvPr id="234499" name="Rectangle 2"/>
          <p:cNvSpPr>
            <a:spLocks noGrp="1" noRot="1" noChangeAspect="1" noChangeArrowheads="1" noTextEdit="1"/>
          </p:cNvSpPr>
          <p:nvPr>
            <p:ph type="sldImg"/>
          </p:nvPr>
        </p:nvSpPr>
        <p:spPr>
          <a:xfrm>
            <a:off x="190500" y="152400"/>
            <a:ext cx="6934200" cy="3900488"/>
          </a:xfrm>
          <a:prstGeom prst="rect">
            <a:avLst/>
          </a:prstGeom>
          <a:ln/>
        </p:spPr>
      </p:sp>
      <p:sp>
        <p:nvSpPr>
          <p:cNvPr id="234500" name="Rectangle 3"/>
          <p:cNvSpPr>
            <a:spLocks noGrp="1" noChangeArrowheads="1"/>
          </p:cNvSpPr>
          <p:nvPr>
            <p:ph type="body" idx="1"/>
          </p:nvPr>
        </p:nvSpPr>
        <p:spPr>
          <a:xfrm>
            <a:off x="762002" y="4267200"/>
            <a:ext cx="5973849" cy="4078820"/>
          </a:xfrm>
          <a:prstGeom prst="rect">
            <a:avLst/>
          </a:prstGeom>
          <a:noFill/>
          <a:ln/>
        </p:spPr>
        <p:txBody>
          <a:bodyPr lIns="105645" tIns="52823" rIns="105645" bIns="52823"/>
          <a:lstStyle/>
          <a:p>
            <a:pPr algn="just"/>
            <a:r>
              <a:rPr lang="en-US" dirty="0"/>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dirty="0"/>
          </a:p>
          <a:p>
            <a:pPr algn="just"/>
            <a:endParaRPr lang="en-US" dirty="0"/>
          </a:p>
          <a:p>
            <a:pPr algn="just"/>
            <a:r>
              <a:rPr lang="en-US" dirty="0"/>
              <a:t>Photo Credit: Comicbookcharacter_Fotolia_29389804_Subscription_L.jpg</a:t>
            </a:r>
          </a:p>
        </p:txBody>
      </p:sp>
    </p:spTree>
    <p:extLst>
      <p:ext uri="{BB962C8B-B14F-4D97-AF65-F5344CB8AC3E}">
        <p14:creationId xmlns:p14="http://schemas.microsoft.com/office/powerpoint/2010/main" val="2667148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28B1-B844-4685-9DA2-1462B108C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CD7F-8D02-4DB6-B338-39D5CD625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37F5EC-E232-46F7-8255-5C606E4B977A}"/>
              </a:ext>
            </a:extLst>
          </p:cNvPr>
          <p:cNvSpPr>
            <a:spLocks noGrp="1"/>
          </p:cNvSpPr>
          <p:nvPr>
            <p:ph type="dt" sz="half" idx="10"/>
          </p:nvPr>
        </p:nvSpPr>
        <p:spPr/>
        <p:txBody>
          <a:bodyPr/>
          <a:lstStyle/>
          <a:p>
            <a:endParaRPr lang="en-US" dirty="0">
              <a:latin typeface="+mj-lt"/>
            </a:endParaRPr>
          </a:p>
        </p:txBody>
      </p:sp>
      <p:sp>
        <p:nvSpPr>
          <p:cNvPr id="5" name="Footer Placeholder 4">
            <a:extLst>
              <a:ext uri="{FF2B5EF4-FFF2-40B4-BE49-F238E27FC236}">
                <a16:creationId xmlns:a16="http://schemas.microsoft.com/office/drawing/2014/main" id="{0D896A60-B759-4DB6-AB1D-B064993B93C8}"/>
              </a:ext>
            </a:extLst>
          </p:cNvPr>
          <p:cNvSpPr>
            <a:spLocks noGrp="1"/>
          </p:cNvSpPr>
          <p:nvPr>
            <p:ph type="ftr" sz="quarter" idx="11"/>
          </p:nvPr>
        </p:nvSpPr>
        <p:spPr/>
        <p:txBody>
          <a:bodyPr/>
          <a:lstStyle/>
          <a:p>
            <a:endParaRPr lang="en-US" dirty="0">
              <a:latin typeface="+mj-lt"/>
            </a:endParaRPr>
          </a:p>
        </p:txBody>
      </p:sp>
      <p:sp>
        <p:nvSpPr>
          <p:cNvPr id="6" name="Slide Number Placeholder 5">
            <a:extLst>
              <a:ext uri="{FF2B5EF4-FFF2-40B4-BE49-F238E27FC236}">
                <a16:creationId xmlns:a16="http://schemas.microsoft.com/office/drawing/2014/main" id="{AB25FB47-867D-4DBC-84F0-EC3157A5FA68}"/>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36746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7676-8641-4DE1-BFE8-5D9D66439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4BA212-5B50-4B09-A7F7-DB6CBF0CC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2EA4-964E-4FD8-8D29-5C91E6F78F00}"/>
              </a:ext>
            </a:extLst>
          </p:cNvPr>
          <p:cNvSpPr>
            <a:spLocks noGrp="1"/>
          </p:cNvSpPr>
          <p:nvPr>
            <p:ph type="dt" sz="half" idx="10"/>
          </p:nvPr>
        </p:nvSpPr>
        <p:spPr/>
        <p:txBody>
          <a:bodyPr/>
          <a:lstStyle/>
          <a:p>
            <a:fld id="{EDCEAB04-7709-4C1E-A61A-74684A0170FC}" type="datetime1">
              <a:rPr lang="en-US" smtClean="0"/>
              <a:t>5/26/2023</a:t>
            </a:fld>
            <a:endParaRPr lang="en-US" dirty="0"/>
          </a:p>
        </p:txBody>
      </p:sp>
      <p:sp>
        <p:nvSpPr>
          <p:cNvPr id="5" name="Footer Placeholder 4">
            <a:extLst>
              <a:ext uri="{FF2B5EF4-FFF2-40B4-BE49-F238E27FC236}">
                <a16:creationId xmlns:a16="http://schemas.microsoft.com/office/drawing/2014/main" id="{A4681264-0461-4012-A8D7-C017237C980A}"/>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ABF7B877-18CC-4F6C-902B-213DA84F0A3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5759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1409F-50BD-4903-84F7-EC509C5AF6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FBC97-21AA-461E-8FC2-27164F0216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B7D4E-73BD-49B1-91D3-B272A5D37C04}"/>
              </a:ext>
            </a:extLst>
          </p:cNvPr>
          <p:cNvSpPr>
            <a:spLocks noGrp="1"/>
          </p:cNvSpPr>
          <p:nvPr>
            <p:ph type="dt" sz="half" idx="10"/>
          </p:nvPr>
        </p:nvSpPr>
        <p:spPr/>
        <p:txBody>
          <a:bodyPr/>
          <a:lstStyle/>
          <a:p>
            <a:fld id="{D29E8617-6EA8-4B97-A5E8-E18E98765EE2}" type="datetime1">
              <a:rPr lang="en-US" smtClean="0"/>
              <a:pPr/>
              <a:t>5/26/2023</a:t>
            </a:fld>
            <a:endParaRPr lang="en-US" dirty="0"/>
          </a:p>
        </p:txBody>
      </p:sp>
      <p:sp>
        <p:nvSpPr>
          <p:cNvPr id="5" name="Footer Placeholder 4">
            <a:extLst>
              <a:ext uri="{FF2B5EF4-FFF2-40B4-BE49-F238E27FC236}">
                <a16:creationId xmlns:a16="http://schemas.microsoft.com/office/drawing/2014/main" id="{491D2C66-147F-4422-A750-FC40D6BDB812}"/>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14E63EBA-99C0-495D-B0C5-58AEA165E5D5}"/>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26168268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B3DD-FF57-4421-B7B3-C63174D81CE7}"/>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2CF1DDB1-D39C-480A-BDA8-B6739F82746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E1F1DD-C873-42FE-96DC-356C5E757A06}"/>
              </a:ext>
            </a:extLst>
          </p:cNvPr>
          <p:cNvSpPr>
            <a:spLocks noGrp="1"/>
          </p:cNvSpPr>
          <p:nvPr>
            <p:ph type="dt" sz="half" idx="10"/>
          </p:nvPr>
        </p:nvSpPr>
        <p:spPr/>
        <p:txBody>
          <a:bodyPr/>
          <a:lstStyle/>
          <a:p>
            <a:fld id="{AC0A629B-1E25-41E4-AF9A-90EE06D56745}" type="datetime1">
              <a:rPr lang="en-US" smtClean="0"/>
              <a:t>5/26/2023</a:t>
            </a:fld>
            <a:endParaRPr lang="en-US" dirty="0"/>
          </a:p>
        </p:txBody>
      </p:sp>
      <p:sp>
        <p:nvSpPr>
          <p:cNvPr id="5" name="Footer Placeholder 4">
            <a:extLst>
              <a:ext uri="{FF2B5EF4-FFF2-40B4-BE49-F238E27FC236}">
                <a16:creationId xmlns:a16="http://schemas.microsoft.com/office/drawing/2014/main" id="{30F2D747-3FE9-41BA-B529-7101EA29FE09}"/>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BFD09095-430F-4DBE-B17F-5E382DDF5D7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35171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1A5C-423C-41ED-91C7-3A02BC77EB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D5240-9C40-4D0F-BB10-CD02A61B6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4F70F-3E0C-468A-A6FC-9FF2C747D704}"/>
              </a:ext>
            </a:extLst>
          </p:cNvPr>
          <p:cNvSpPr>
            <a:spLocks noGrp="1"/>
          </p:cNvSpPr>
          <p:nvPr>
            <p:ph type="dt" sz="half" idx="10"/>
          </p:nvPr>
        </p:nvSpPr>
        <p:spPr/>
        <p:txBody>
          <a:bodyPr/>
          <a:lstStyle/>
          <a:p>
            <a:fld id="{C891D40A-A082-4780-9348-8B88734C650D}" type="datetime1">
              <a:rPr lang="en-US" smtClean="0"/>
              <a:t>5/26/2023</a:t>
            </a:fld>
            <a:endParaRPr lang="en-US" dirty="0"/>
          </a:p>
        </p:txBody>
      </p:sp>
      <p:sp>
        <p:nvSpPr>
          <p:cNvPr id="5" name="Footer Placeholder 4">
            <a:extLst>
              <a:ext uri="{FF2B5EF4-FFF2-40B4-BE49-F238E27FC236}">
                <a16:creationId xmlns:a16="http://schemas.microsoft.com/office/drawing/2014/main" id="{E4BBDEB8-21EA-4725-B14B-60361F15C611}"/>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9944A225-9AB6-4E5E-BCE6-4BC3A7840FD5}"/>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2841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BB9AB-7DE0-4200-88BA-AA570E6201F7}"/>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7AB3ED6-8149-4E9A-A624-B49F8A51EB7C}"/>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BBFB0B-40B0-4095-AB16-F00A403E4AC2}"/>
              </a:ext>
            </a:extLst>
          </p:cNvPr>
          <p:cNvSpPr>
            <a:spLocks noGrp="1"/>
          </p:cNvSpPr>
          <p:nvPr>
            <p:ph type="dt" sz="half" idx="10"/>
          </p:nvPr>
        </p:nvSpPr>
        <p:spPr/>
        <p:txBody>
          <a:bodyPr/>
          <a:lstStyle/>
          <a:p>
            <a:fld id="{9D76392E-8E5B-4F42-B01B-FB1AC55856D2}" type="datetime1">
              <a:rPr lang="en-US" smtClean="0"/>
              <a:t>5/26/2023</a:t>
            </a:fld>
            <a:endParaRPr lang="en-US" dirty="0"/>
          </a:p>
        </p:txBody>
      </p:sp>
      <p:sp>
        <p:nvSpPr>
          <p:cNvPr id="5" name="Footer Placeholder 4">
            <a:extLst>
              <a:ext uri="{FF2B5EF4-FFF2-40B4-BE49-F238E27FC236}">
                <a16:creationId xmlns:a16="http://schemas.microsoft.com/office/drawing/2014/main" id="{A9E98CB1-01AB-4A4E-9F87-E4B63D1AACF3}"/>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4E5AD272-CAD2-4F11-89CF-81ACE3C9A6CB}"/>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83916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DB4B-5724-4963-8C9C-29A0AFEA2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CFCEC-7572-489B-B8A9-A99E2E048480}"/>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11DA9E-B904-4351-8AB9-9D4A1949D3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77F991-FA2B-43AA-AC5C-29D65A6A0276}"/>
              </a:ext>
            </a:extLst>
          </p:cNvPr>
          <p:cNvSpPr>
            <a:spLocks noGrp="1"/>
          </p:cNvSpPr>
          <p:nvPr>
            <p:ph type="dt" sz="half" idx="10"/>
          </p:nvPr>
        </p:nvSpPr>
        <p:spPr/>
        <p:txBody>
          <a:bodyPr/>
          <a:lstStyle/>
          <a:p>
            <a:fld id="{F653542A-2F14-426E-8E8D-F273B49D4316}" type="datetime1">
              <a:rPr lang="en-US" smtClean="0"/>
              <a:t>5/26/2023</a:t>
            </a:fld>
            <a:endParaRPr lang="en-US" dirty="0"/>
          </a:p>
        </p:txBody>
      </p:sp>
      <p:sp>
        <p:nvSpPr>
          <p:cNvPr id="6" name="Footer Placeholder 5">
            <a:extLst>
              <a:ext uri="{FF2B5EF4-FFF2-40B4-BE49-F238E27FC236}">
                <a16:creationId xmlns:a16="http://schemas.microsoft.com/office/drawing/2014/main" id="{55D37426-BEDD-46C1-826E-DE9C649BF004}"/>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520B5EFE-5D7E-4E89-BC27-F51D14211F1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47873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ED1D-A493-403E-A8E7-9630538FD2A7}"/>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7C4A16-1DE5-4740-9360-83F22307D41C}"/>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11D36-1B1E-4FCD-A048-FD8BCD080DE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5952B-CCBC-45C9-B49D-AC7F6194339C}"/>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744A8-115E-486E-810B-A0CCA34BA9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BA9B5-2729-4EBC-BE4A-618DE5417900}"/>
              </a:ext>
            </a:extLst>
          </p:cNvPr>
          <p:cNvSpPr>
            <a:spLocks noGrp="1"/>
          </p:cNvSpPr>
          <p:nvPr>
            <p:ph type="dt" sz="half" idx="10"/>
          </p:nvPr>
        </p:nvSpPr>
        <p:spPr/>
        <p:txBody>
          <a:bodyPr/>
          <a:lstStyle/>
          <a:p>
            <a:fld id="{AACEE226-C572-46EF-A7F1-79EF316267F2}" type="datetime1">
              <a:rPr lang="en-US" smtClean="0"/>
              <a:t>5/26/2023</a:t>
            </a:fld>
            <a:endParaRPr lang="en-US" dirty="0"/>
          </a:p>
        </p:txBody>
      </p:sp>
      <p:sp>
        <p:nvSpPr>
          <p:cNvPr id="8" name="Footer Placeholder 7">
            <a:extLst>
              <a:ext uri="{FF2B5EF4-FFF2-40B4-BE49-F238E27FC236}">
                <a16:creationId xmlns:a16="http://schemas.microsoft.com/office/drawing/2014/main" id="{44CDDCB3-5543-4609-BA94-900EA83193D7}"/>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CB03B34E-B684-4AAC-AD1C-B0564CD6C1C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95962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5F12-6ECE-4E20-AC18-7B2E9EC11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5D747D-F914-410F-81A0-DC44D0A16565}"/>
              </a:ext>
            </a:extLst>
          </p:cNvPr>
          <p:cNvSpPr>
            <a:spLocks noGrp="1"/>
          </p:cNvSpPr>
          <p:nvPr>
            <p:ph type="dt" sz="half" idx="10"/>
          </p:nvPr>
        </p:nvSpPr>
        <p:spPr/>
        <p:txBody>
          <a:bodyPr/>
          <a:lstStyle/>
          <a:p>
            <a:fld id="{200C26F5-5530-4CB8-9E1E-5E9DCB84614A}" type="datetime1">
              <a:rPr lang="en-US" smtClean="0"/>
              <a:t>5/26/2023</a:t>
            </a:fld>
            <a:endParaRPr lang="en-US" dirty="0"/>
          </a:p>
        </p:txBody>
      </p:sp>
      <p:sp>
        <p:nvSpPr>
          <p:cNvPr id="4" name="Footer Placeholder 3">
            <a:extLst>
              <a:ext uri="{FF2B5EF4-FFF2-40B4-BE49-F238E27FC236}">
                <a16:creationId xmlns:a16="http://schemas.microsoft.com/office/drawing/2014/main" id="{2C21CD1E-ED30-481D-89A8-AD0FDC900ED7}"/>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266CFCB6-4A4A-4874-9F3B-E041155CCFC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6985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123FC0-E69B-4C56-BDEE-6653034A4D09}"/>
              </a:ext>
            </a:extLst>
          </p:cNvPr>
          <p:cNvSpPr>
            <a:spLocks noGrp="1"/>
          </p:cNvSpPr>
          <p:nvPr>
            <p:ph type="dt" sz="half" idx="10"/>
          </p:nvPr>
        </p:nvSpPr>
        <p:spPr/>
        <p:txBody>
          <a:bodyPr/>
          <a:lstStyle/>
          <a:p>
            <a:fld id="{00324D3F-38F6-4724-AB10-83955BB9EF0E}" type="datetime1">
              <a:rPr lang="en-US" smtClean="0"/>
              <a:t>5/26/2023</a:t>
            </a:fld>
            <a:endParaRPr lang="en-US" dirty="0"/>
          </a:p>
        </p:txBody>
      </p:sp>
      <p:sp>
        <p:nvSpPr>
          <p:cNvPr id="3" name="Footer Placeholder 2">
            <a:extLst>
              <a:ext uri="{FF2B5EF4-FFF2-40B4-BE49-F238E27FC236}">
                <a16:creationId xmlns:a16="http://schemas.microsoft.com/office/drawing/2014/main" id="{C8D65D34-07CB-4E5B-A1B3-48B72E32A039}"/>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3FE014FA-C004-4486-A5EA-46ABD6EE5EA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24355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663B-7EA0-4054-A32B-C497026EF44E}"/>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4EF2292C-D4C2-4332-A2EE-47E425DD7F8F}"/>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D2882F-156B-4EE8-AA8E-FB2589F7B8C1}"/>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40300-AC2D-4EE5-9127-44033EA539E6}"/>
              </a:ext>
            </a:extLst>
          </p:cNvPr>
          <p:cNvSpPr>
            <a:spLocks noGrp="1"/>
          </p:cNvSpPr>
          <p:nvPr>
            <p:ph type="dt" sz="half" idx="10"/>
          </p:nvPr>
        </p:nvSpPr>
        <p:spPr/>
        <p:txBody>
          <a:bodyPr/>
          <a:lstStyle/>
          <a:p>
            <a:fld id="{CC413872-BE18-4F90-9F45-678DCF155765}" type="datetime1">
              <a:rPr lang="en-US" smtClean="0"/>
              <a:t>5/26/2023</a:t>
            </a:fld>
            <a:endParaRPr lang="en-US" dirty="0"/>
          </a:p>
        </p:txBody>
      </p:sp>
      <p:sp>
        <p:nvSpPr>
          <p:cNvPr id="6" name="Footer Placeholder 5">
            <a:extLst>
              <a:ext uri="{FF2B5EF4-FFF2-40B4-BE49-F238E27FC236}">
                <a16:creationId xmlns:a16="http://schemas.microsoft.com/office/drawing/2014/main" id="{A6224F54-C9DF-4040-8D3F-DFDDEAE00F81}"/>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C2649B75-7EC7-4544-A9BA-26A40787C44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66833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6EEF-0797-401E-A558-9A1542176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CEE8E-2122-418B-8D14-169F7B32A7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944C6-68F4-4D10-8DD9-8E5FFCB834B6}"/>
              </a:ext>
            </a:extLst>
          </p:cNvPr>
          <p:cNvSpPr>
            <a:spLocks noGrp="1"/>
          </p:cNvSpPr>
          <p:nvPr>
            <p:ph type="dt" sz="half" idx="10"/>
          </p:nvPr>
        </p:nvSpPr>
        <p:spPr/>
        <p:txBody>
          <a:bodyPr/>
          <a:lstStyle/>
          <a:p>
            <a:fld id="{D29E8617-6EA8-4B97-A5E8-E18E98765EE2}" type="datetime1">
              <a:rPr lang="en-US" smtClean="0"/>
              <a:pPr/>
              <a:t>5/26/2023</a:t>
            </a:fld>
            <a:endParaRPr lang="en-US" dirty="0"/>
          </a:p>
        </p:txBody>
      </p:sp>
      <p:sp>
        <p:nvSpPr>
          <p:cNvPr id="5" name="Footer Placeholder 4">
            <a:extLst>
              <a:ext uri="{FF2B5EF4-FFF2-40B4-BE49-F238E27FC236}">
                <a16:creationId xmlns:a16="http://schemas.microsoft.com/office/drawing/2014/main" id="{388B4964-E609-4CD6-A1CF-DC25A6F5CCBB}"/>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0266853D-FE41-49F1-9381-E89146C79CED}"/>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262498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6E1F-EBFB-47D7-A858-7C601C019334}"/>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D55A6F9-3D57-447A-947D-B13D76879BD2}"/>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6938C902-E5B9-4CC2-9BDB-8FFD00A07BA3}"/>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1C1A1-6A41-48C0-85A0-E7C923639D20}"/>
              </a:ext>
            </a:extLst>
          </p:cNvPr>
          <p:cNvSpPr>
            <a:spLocks noGrp="1"/>
          </p:cNvSpPr>
          <p:nvPr>
            <p:ph type="dt" sz="half" idx="10"/>
          </p:nvPr>
        </p:nvSpPr>
        <p:spPr/>
        <p:txBody>
          <a:bodyPr/>
          <a:lstStyle/>
          <a:p>
            <a:fld id="{60447FE6-8BAF-4672-873E-5D665A4F5901}" type="datetime1">
              <a:rPr lang="en-US" smtClean="0"/>
              <a:t>5/26/2023</a:t>
            </a:fld>
            <a:endParaRPr lang="en-US" dirty="0"/>
          </a:p>
        </p:txBody>
      </p:sp>
      <p:sp>
        <p:nvSpPr>
          <p:cNvPr id="6" name="Footer Placeholder 5">
            <a:extLst>
              <a:ext uri="{FF2B5EF4-FFF2-40B4-BE49-F238E27FC236}">
                <a16:creationId xmlns:a16="http://schemas.microsoft.com/office/drawing/2014/main" id="{D872FFB6-BF85-41E3-8DAF-176AB40C5B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0749F8D-24F3-48E6-AE64-A42C2B7BD070}"/>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64152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E662C-3EB0-485B-A1AC-A05A2CA38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7933A-0688-489D-A70B-1B3B662EC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7EF38-9DA2-43B7-9EA9-DAF847400824}"/>
              </a:ext>
            </a:extLst>
          </p:cNvPr>
          <p:cNvSpPr>
            <a:spLocks noGrp="1"/>
          </p:cNvSpPr>
          <p:nvPr>
            <p:ph type="dt" sz="half" idx="10"/>
          </p:nvPr>
        </p:nvSpPr>
        <p:spPr/>
        <p:txBody>
          <a:bodyPr/>
          <a:lstStyle/>
          <a:p>
            <a:fld id="{EDDA1B56-6E6F-4EBD-AC02-639B2E33C2C6}" type="datetime1">
              <a:rPr lang="en-US" smtClean="0"/>
              <a:t>5/26/2023</a:t>
            </a:fld>
            <a:endParaRPr lang="en-US" dirty="0"/>
          </a:p>
        </p:txBody>
      </p:sp>
      <p:sp>
        <p:nvSpPr>
          <p:cNvPr id="5" name="Footer Placeholder 4">
            <a:extLst>
              <a:ext uri="{FF2B5EF4-FFF2-40B4-BE49-F238E27FC236}">
                <a16:creationId xmlns:a16="http://schemas.microsoft.com/office/drawing/2014/main" id="{E8A4A23E-BFEE-4619-B635-8958564AB534}"/>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AC438FD9-CC4F-43C6-A9FF-D7B27F19679A}"/>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79631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3640E-F421-4761-B463-EBA22BCAA2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B9217-445B-4C81-8FEE-6968158555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31E375-7D66-4652-9B61-317090FAC48A}"/>
              </a:ext>
            </a:extLst>
          </p:cNvPr>
          <p:cNvSpPr>
            <a:spLocks noGrp="1"/>
          </p:cNvSpPr>
          <p:nvPr>
            <p:ph type="dt" sz="half" idx="10"/>
          </p:nvPr>
        </p:nvSpPr>
        <p:spPr/>
        <p:txBody>
          <a:bodyPr/>
          <a:lstStyle/>
          <a:p>
            <a:fld id="{6F8552C5-4ED2-43E0-8D07-1DCCF57DFB7C}" type="datetime1">
              <a:rPr lang="en-US" smtClean="0"/>
              <a:t>5/26/2023</a:t>
            </a:fld>
            <a:endParaRPr lang="en-US" dirty="0"/>
          </a:p>
        </p:txBody>
      </p:sp>
      <p:sp>
        <p:nvSpPr>
          <p:cNvPr id="5" name="Footer Placeholder 4">
            <a:extLst>
              <a:ext uri="{FF2B5EF4-FFF2-40B4-BE49-F238E27FC236}">
                <a16:creationId xmlns:a16="http://schemas.microsoft.com/office/drawing/2014/main" id="{2DD3E8E8-6B93-4FC3-9995-1D5BE7A13726}"/>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2C108C39-B4BA-4041-96D3-63D31467C392}"/>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83120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EE13-6BB1-4912-A6DB-2C216680AE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69D2A3-9197-44EE-AF4E-A716D318C3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06FDB3-6DB3-42A3-A6A6-2A99EE0AEB31}"/>
              </a:ext>
            </a:extLst>
          </p:cNvPr>
          <p:cNvSpPr>
            <a:spLocks noGrp="1"/>
          </p:cNvSpPr>
          <p:nvPr>
            <p:ph type="dt" sz="half" idx="10"/>
          </p:nvPr>
        </p:nvSpPr>
        <p:spPr/>
        <p:txBody>
          <a:bodyPr/>
          <a:lstStyle/>
          <a:p>
            <a:fld id="{977EDB99-15BC-4479-BAC5-1E502E66917A}" type="datetime1">
              <a:rPr lang="en-US" smtClean="0"/>
              <a:t>5/26/2023</a:t>
            </a:fld>
            <a:endParaRPr lang="en-US" dirty="0"/>
          </a:p>
        </p:txBody>
      </p:sp>
      <p:sp>
        <p:nvSpPr>
          <p:cNvPr id="5" name="Footer Placeholder 4">
            <a:extLst>
              <a:ext uri="{FF2B5EF4-FFF2-40B4-BE49-F238E27FC236}">
                <a16:creationId xmlns:a16="http://schemas.microsoft.com/office/drawing/2014/main" id="{48D10918-9214-4DFF-9F8A-9793EE52E015}"/>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DAB2E8D5-92B4-4A2C-BD01-62056EBD328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1674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D473-B36C-4024-8E35-672855D0C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0E165-D711-4FB1-95C7-8AC1094BD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F778D-489E-4D65-A499-665A6D441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80DD6-226B-4654-849F-AB6EA9946F1B}"/>
              </a:ext>
            </a:extLst>
          </p:cNvPr>
          <p:cNvSpPr>
            <a:spLocks noGrp="1"/>
          </p:cNvSpPr>
          <p:nvPr>
            <p:ph type="dt" sz="half" idx="10"/>
          </p:nvPr>
        </p:nvSpPr>
        <p:spPr/>
        <p:txBody>
          <a:bodyPr/>
          <a:lstStyle/>
          <a:p>
            <a:fld id="{4067C2A3-CD19-48AB-9F64-ECCF75182EDD}" type="datetime1">
              <a:rPr lang="en-US" smtClean="0"/>
              <a:t>5/26/2023</a:t>
            </a:fld>
            <a:endParaRPr lang="en-US" dirty="0"/>
          </a:p>
        </p:txBody>
      </p:sp>
      <p:sp>
        <p:nvSpPr>
          <p:cNvPr id="6" name="Footer Placeholder 5">
            <a:extLst>
              <a:ext uri="{FF2B5EF4-FFF2-40B4-BE49-F238E27FC236}">
                <a16:creationId xmlns:a16="http://schemas.microsoft.com/office/drawing/2014/main" id="{16587F4D-45D9-4F6F-A309-B80AE294A900}"/>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363D144E-7E88-4E33-859A-CD6092928B7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734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C98F-8CC1-4C8A-AC86-283726A343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1C259-3478-4C70-93E2-86BD6F8F8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DA380-E5E0-441C-9602-63297D5D6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75D1A-A2E6-48FC-8790-6E1A25C80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B2C28-E035-47B9-9C15-DE0491A7A6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42C26-C91A-49E7-BBD8-2F9F4E2DE858}"/>
              </a:ext>
            </a:extLst>
          </p:cNvPr>
          <p:cNvSpPr>
            <a:spLocks noGrp="1"/>
          </p:cNvSpPr>
          <p:nvPr>
            <p:ph type="dt" sz="half" idx="10"/>
          </p:nvPr>
        </p:nvSpPr>
        <p:spPr/>
        <p:txBody>
          <a:bodyPr/>
          <a:lstStyle/>
          <a:p>
            <a:fld id="{0363E8C1-7C87-4705-AB97-8CD17D208E3F}" type="datetime1">
              <a:rPr lang="en-US" smtClean="0"/>
              <a:t>5/26/2023</a:t>
            </a:fld>
            <a:endParaRPr lang="en-US" dirty="0"/>
          </a:p>
        </p:txBody>
      </p:sp>
      <p:sp>
        <p:nvSpPr>
          <p:cNvPr id="8" name="Footer Placeholder 7">
            <a:extLst>
              <a:ext uri="{FF2B5EF4-FFF2-40B4-BE49-F238E27FC236}">
                <a16:creationId xmlns:a16="http://schemas.microsoft.com/office/drawing/2014/main" id="{82AB6695-06D6-4670-AEFB-EFC753D2FDDA}"/>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AA4E992A-AB57-4E43-8399-0300046473F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1612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7BE5-5027-4633-ABC5-E45F522485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1E9C3-E2A0-4D56-B61F-DC6AFE215A4B}"/>
              </a:ext>
            </a:extLst>
          </p:cNvPr>
          <p:cNvSpPr>
            <a:spLocks noGrp="1"/>
          </p:cNvSpPr>
          <p:nvPr>
            <p:ph type="dt" sz="half" idx="10"/>
          </p:nvPr>
        </p:nvSpPr>
        <p:spPr/>
        <p:txBody>
          <a:bodyPr/>
          <a:lstStyle/>
          <a:p>
            <a:fld id="{E20C624E-DF92-4841-B9B9-DD11AA239B85}" type="datetime1">
              <a:rPr lang="en-US" smtClean="0"/>
              <a:t>5/26/2023</a:t>
            </a:fld>
            <a:endParaRPr lang="en-US" dirty="0"/>
          </a:p>
        </p:txBody>
      </p:sp>
      <p:sp>
        <p:nvSpPr>
          <p:cNvPr id="4" name="Footer Placeholder 3">
            <a:extLst>
              <a:ext uri="{FF2B5EF4-FFF2-40B4-BE49-F238E27FC236}">
                <a16:creationId xmlns:a16="http://schemas.microsoft.com/office/drawing/2014/main" id="{B4B66CFD-712F-4699-894A-80E84C9CCE78}"/>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D806BCDC-CD39-4447-8E77-3D586C703F8D}"/>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3228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ADB1FC-4797-4BAE-87F1-AE2AEA4F44E5}"/>
              </a:ext>
            </a:extLst>
          </p:cNvPr>
          <p:cNvSpPr>
            <a:spLocks noGrp="1"/>
          </p:cNvSpPr>
          <p:nvPr>
            <p:ph type="dt" sz="half" idx="10"/>
          </p:nvPr>
        </p:nvSpPr>
        <p:spPr/>
        <p:txBody>
          <a:bodyPr/>
          <a:lstStyle/>
          <a:p>
            <a:fld id="{FBDA3AE1-4360-4D5B-BDBC-656B872DD533}" type="datetime1">
              <a:rPr lang="en-US" smtClean="0"/>
              <a:t>5/26/2023</a:t>
            </a:fld>
            <a:endParaRPr lang="en-US" dirty="0"/>
          </a:p>
        </p:txBody>
      </p:sp>
      <p:sp>
        <p:nvSpPr>
          <p:cNvPr id="3" name="Footer Placeholder 2">
            <a:extLst>
              <a:ext uri="{FF2B5EF4-FFF2-40B4-BE49-F238E27FC236}">
                <a16:creationId xmlns:a16="http://schemas.microsoft.com/office/drawing/2014/main" id="{D792E3AB-6B37-4725-8C4F-DDA2A11596BD}"/>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086D53EF-19FF-4631-B443-D9F5270DFFD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5461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C2D3-45FD-4A8D-8065-A927E5849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8C8D17-9A39-4D85-AFBD-25629C0D0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71CAC3-4381-4CA5-B264-21955605A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92575-B195-458A-9091-086DC9D2BD3D}"/>
              </a:ext>
            </a:extLst>
          </p:cNvPr>
          <p:cNvSpPr>
            <a:spLocks noGrp="1"/>
          </p:cNvSpPr>
          <p:nvPr>
            <p:ph type="dt" sz="half" idx="10"/>
          </p:nvPr>
        </p:nvSpPr>
        <p:spPr/>
        <p:txBody>
          <a:bodyPr/>
          <a:lstStyle/>
          <a:p>
            <a:fld id="{20990708-46A4-4851-883E-8DFB8939107E}" type="datetime1">
              <a:rPr lang="en-US" smtClean="0"/>
              <a:t>5/26/2023</a:t>
            </a:fld>
            <a:endParaRPr lang="en-US" dirty="0"/>
          </a:p>
        </p:txBody>
      </p:sp>
      <p:sp>
        <p:nvSpPr>
          <p:cNvPr id="6" name="Footer Placeholder 5">
            <a:extLst>
              <a:ext uri="{FF2B5EF4-FFF2-40B4-BE49-F238E27FC236}">
                <a16:creationId xmlns:a16="http://schemas.microsoft.com/office/drawing/2014/main" id="{D1190DD4-3E21-49D7-A00A-6775EB629D27}"/>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369B1CAE-E8F5-4D08-984C-C338927FD19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984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139C-39C5-4E8C-B9AD-B1B46E0E7C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04C33-F11F-4E13-868F-444817764D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BD17EF-6421-4C05-9C6E-88AE25E0E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2655F-9795-4DB0-BF8E-874098E118BE}"/>
              </a:ext>
            </a:extLst>
          </p:cNvPr>
          <p:cNvSpPr>
            <a:spLocks noGrp="1"/>
          </p:cNvSpPr>
          <p:nvPr>
            <p:ph type="dt" sz="half" idx="10"/>
          </p:nvPr>
        </p:nvSpPr>
        <p:spPr/>
        <p:txBody>
          <a:bodyPr/>
          <a:lstStyle/>
          <a:p>
            <a:fld id="{AE88EFFC-86AE-4294-A319-CAFC2651994B}" type="datetime1">
              <a:rPr lang="en-US" smtClean="0"/>
              <a:t>5/26/2023</a:t>
            </a:fld>
            <a:endParaRPr lang="en-US" dirty="0"/>
          </a:p>
        </p:txBody>
      </p:sp>
      <p:sp>
        <p:nvSpPr>
          <p:cNvPr id="6" name="Footer Placeholder 5">
            <a:extLst>
              <a:ext uri="{FF2B5EF4-FFF2-40B4-BE49-F238E27FC236}">
                <a16:creationId xmlns:a16="http://schemas.microsoft.com/office/drawing/2014/main" id="{A964AFF2-71E9-410D-83C8-6E83A2947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74FAB-25DC-4FD9-AAD7-9E9550140F4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93672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3DDF2-F1C7-4F9A-A70B-C1A938CFD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960F7-C408-4F59-917E-9BCA5E6F7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E61A2-DBF2-48B7-9619-EA6F5E673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E8617-6EA8-4B97-A5E8-E18E98765EE2}" type="datetime1">
              <a:rPr lang="en-US" smtClean="0"/>
              <a:pPr/>
              <a:t>5/26/2023</a:t>
            </a:fld>
            <a:endParaRPr lang="en-US" dirty="0"/>
          </a:p>
        </p:txBody>
      </p:sp>
      <p:sp>
        <p:nvSpPr>
          <p:cNvPr id="5" name="Footer Placeholder 4">
            <a:extLst>
              <a:ext uri="{FF2B5EF4-FFF2-40B4-BE49-F238E27FC236}">
                <a16:creationId xmlns:a16="http://schemas.microsoft.com/office/drawing/2014/main" id="{5EEDA62E-4C1D-4062-8210-D2B36CFDB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C66B5F8B-19E8-41B7-BDF9-AF93D13E2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a:p>
        </p:txBody>
      </p:sp>
    </p:spTree>
    <p:extLst>
      <p:ext uri="{BB962C8B-B14F-4D97-AF65-F5344CB8AC3E}">
        <p14:creationId xmlns:p14="http://schemas.microsoft.com/office/powerpoint/2010/main" val="316039344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672C3-2E41-484D-ABAC-95C2C64BC5FE}"/>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B45D62-4167-4EEC-BDA2-7F68F5C96D9A}"/>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4C7DD-F526-40DA-97FA-35096BD758E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FFFB4-400D-1240-AB24-6F86C96D4DFB}" type="datetimeFigureOut">
              <a:rPr lang="en-US" smtClean="0"/>
              <a:t>5/26/2023</a:t>
            </a:fld>
            <a:endParaRPr lang="en-US" dirty="0"/>
          </a:p>
        </p:txBody>
      </p:sp>
      <p:sp>
        <p:nvSpPr>
          <p:cNvPr id="5" name="Footer Placeholder 4">
            <a:extLst>
              <a:ext uri="{FF2B5EF4-FFF2-40B4-BE49-F238E27FC236}">
                <a16:creationId xmlns:a16="http://schemas.microsoft.com/office/drawing/2014/main" id="{956FA07B-C4E6-4815-BB6A-AD586467FB43}"/>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Annual Interactive Vendor Training 2019</a:t>
            </a:r>
            <a:endParaRPr lang="en-US" dirty="0"/>
          </a:p>
        </p:txBody>
      </p:sp>
      <p:sp>
        <p:nvSpPr>
          <p:cNvPr id="6" name="Slide Number Placeholder 5">
            <a:extLst>
              <a:ext uri="{FF2B5EF4-FFF2-40B4-BE49-F238E27FC236}">
                <a16:creationId xmlns:a16="http://schemas.microsoft.com/office/drawing/2014/main" id="{6ED434F3-CB6B-468E-B2C9-B5ADABFE74D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363037535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b="0" i="0" u="none"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5" Type="http://schemas.openxmlformats.org/officeDocument/2006/relationships/notesSlide" Target="../notesSlides/notesSlide100.xml"/><Relationship Id="rId4"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5" Type="http://schemas.openxmlformats.org/officeDocument/2006/relationships/notesSlide" Target="../notesSlides/notesSlide101.xml"/><Relationship Id="rId4"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notesSlide" Target="../notesSlides/notesSlide102.xml"/><Relationship Id="rId4"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6.xml"/><Relationship Id="rId1" Type="http://schemas.openxmlformats.org/officeDocument/2006/relationships/tags" Target="../tags/tag262.xml"/><Relationship Id="rId5" Type="http://schemas.openxmlformats.org/officeDocument/2006/relationships/image" Target="../media/image23.svg"/><Relationship Id="rId4" Type="http://schemas.openxmlformats.org/officeDocument/2006/relationships/image" Target="../media/image22.png"/></Relationships>
</file>

<file path=ppt/slides/_rels/slide104.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tags" Target="../tags/tag265.xml"/><Relationship Id="rId7" Type="http://schemas.openxmlformats.org/officeDocument/2006/relationships/oleObject" Target="../embeddings/oleObject1.bin"/><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notesSlide" Target="../notesSlides/notesSlide104.xml"/><Relationship Id="rId5" Type="http://schemas.openxmlformats.org/officeDocument/2006/relationships/slideLayout" Target="../slideLayouts/slideLayout2.xml"/><Relationship Id="rId4" Type="http://schemas.openxmlformats.org/officeDocument/2006/relationships/tags" Target="../tags/tag266.xml"/></Relationships>
</file>

<file path=ppt/slides/_rels/slide105.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image" Target="../media/image103.jpeg"/><Relationship Id="rId5" Type="http://schemas.openxmlformats.org/officeDocument/2006/relationships/notesSlide" Target="../notesSlides/notesSlide105.xml"/><Relationship Id="rId4"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tags" Target="../tags/tag270.xml"/><Relationship Id="rId5" Type="http://schemas.openxmlformats.org/officeDocument/2006/relationships/notesSlide" Target="../notesSlides/notesSlide106.xml"/><Relationship Id="rId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notesSlide" Target="../notesSlides/notesSlide107.xml"/><Relationship Id="rId4"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notesSlide" Target="../notesSlides/notesSlide108.xml"/><Relationship Id="rId4"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notesSlide" Target="../notesSlides/notesSlide10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image" Target="../media/image104.jpeg"/><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tags" Target="../tags/tag285.xml"/><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hyperlink" Target="https://usdaoig.oversight.gov/" TargetMode="External"/><Relationship Id="rId5" Type="http://schemas.openxmlformats.org/officeDocument/2006/relationships/notesSlide" Target="../notesSlides/notesSlide112.xml"/><Relationship Id="rId4"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tags" Target="../tags/tag294.xml"/><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 Id="rId5" Type="http://schemas.openxmlformats.org/officeDocument/2006/relationships/notesSlide" Target="../notesSlides/notesSlide115.xml"/><Relationship Id="rId4"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tags" Target="../tags/tag302.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tags" Target="../tags/tag306.xml"/><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 Id="rId5" Type="http://schemas.openxmlformats.org/officeDocument/2006/relationships/notesSlide" Target="../notesSlides/notesSlide120.xml"/><Relationship Id="rId4"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5" Type="http://schemas.openxmlformats.org/officeDocument/2006/relationships/notesSlide" Target="../notesSlides/notesSlide121.xml"/><Relationship Id="rId4"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 Id="rId5" Type="http://schemas.openxmlformats.org/officeDocument/2006/relationships/notesSlide" Target="../notesSlides/notesSlide122.xml"/><Relationship Id="rId4"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notesSlide" Target="../notesSlides/notesSlide123.xml"/><Relationship Id="rId4"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24.xml"/><Relationship Id="rId4"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5" Type="http://schemas.openxmlformats.org/officeDocument/2006/relationships/notesSlide" Target="../notesSlides/notesSlide125.xml"/><Relationship Id="rId4"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6.xml"/><Relationship Id="rId1" Type="http://schemas.openxmlformats.org/officeDocument/2006/relationships/tags" Target="../tags/tag330.xml"/><Relationship Id="rId5" Type="http://schemas.openxmlformats.org/officeDocument/2006/relationships/image" Target="../media/image23.svg"/><Relationship Id="rId4" Type="http://schemas.openxmlformats.org/officeDocument/2006/relationships/image" Target="../media/image2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32.xml"/><Relationship Id="rId1" Type="http://schemas.openxmlformats.org/officeDocument/2006/relationships/tags" Target="../tags/tag331.xml"/><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 Id="rId5" Type="http://schemas.openxmlformats.org/officeDocument/2006/relationships/notesSlide" Target="../notesSlides/notesSlide128.xml"/><Relationship Id="rId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105.png"/><Relationship Id="rId5" Type="http://schemas.openxmlformats.org/officeDocument/2006/relationships/notesSlide" Target="../notesSlides/notesSlide12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tags" Target="../tags/tag341.xml"/><Relationship Id="rId7" Type="http://schemas.openxmlformats.org/officeDocument/2006/relationships/image" Target="../media/image107.png"/><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image" Target="../media/image106.png"/><Relationship Id="rId5" Type="http://schemas.openxmlformats.org/officeDocument/2006/relationships/notesSlide" Target="../notesSlides/notesSlide130.xml"/><Relationship Id="rId4"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342.xml"/><Relationship Id="rId5" Type="http://schemas.openxmlformats.org/officeDocument/2006/relationships/image" Target="../media/image108.png"/><Relationship Id="rId4" Type="http://schemas.openxmlformats.org/officeDocument/2006/relationships/image" Target="../media/image105.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4.xml"/><Relationship Id="rId1" Type="http://schemas.openxmlformats.org/officeDocument/2006/relationships/tags" Target="../tags/tag343.xml"/><Relationship Id="rId4" Type="http://schemas.openxmlformats.org/officeDocument/2006/relationships/image" Target="../media/image109.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4.xml"/><Relationship Id="rId1" Type="http://schemas.openxmlformats.org/officeDocument/2006/relationships/tags" Target="../tags/tag34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4.xml"/><Relationship Id="rId1" Type="http://schemas.openxmlformats.org/officeDocument/2006/relationships/tags" Target="../tags/tag345.xml"/><Relationship Id="rId4" Type="http://schemas.openxmlformats.org/officeDocument/2006/relationships/image" Target="../media/image110.png"/></Relationships>
</file>

<file path=ppt/slides/_rels/slide135.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5" Type="http://schemas.openxmlformats.org/officeDocument/2006/relationships/notesSlide" Target="../notesSlides/notesSlide135.xml"/><Relationship Id="rId4"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 Id="rId5" Type="http://schemas.openxmlformats.org/officeDocument/2006/relationships/notesSlide" Target="../notesSlides/notesSlide136.xml"/><Relationship Id="rId4"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xml"/><Relationship Id="rId1" Type="http://schemas.openxmlformats.org/officeDocument/2006/relationships/tags" Target="../tags/tag352.xml"/><Relationship Id="rId5" Type="http://schemas.openxmlformats.org/officeDocument/2006/relationships/image" Target="../media/image112.svg"/><Relationship Id="rId4" Type="http://schemas.openxmlformats.org/officeDocument/2006/relationships/image" Target="../media/image111.png"/></Relationships>
</file>

<file path=ppt/slides/_rels/slide138.xml.rels><?xml version="1.0" encoding="UTF-8" standalone="yes"?>
<Relationships xmlns="http://schemas.openxmlformats.org/package/2006/relationships"><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 Id="rId5" Type="http://schemas.openxmlformats.org/officeDocument/2006/relationships/notesSlide" Target="../notesSlides/notesSlide138.xml"/><Relationship Id="rId4"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356.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hyperlink" Target="https://www.ncdhhs.gov/wicvendorsconnection" TargetMode="Externa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6.jpe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1.pn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72.xml"/></Relationships>
</file>

<file path=ppt/slides/_rels/slide26.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2.pn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78.xml"/><Relationship Id="rId7" Type="http://schemas.openxmlformats.org/officeDocument/2006/relationships/notesSlide" Target="../notesSlides/notesSlide27.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4.xml"/><Relationship Id="rId5" Type="http://schemas.openxmlformats.org/officeDocument/2006/relationships/tags" Target="../tags/tag80.xml"/><Relationship Id="rId4" Type="http://schemas.openxmlformats.org/officeDocument/2006/relationships/tags" Target="../tags/tag79.xml"/></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83.xml"/><Relationship Id="rId7" Type="http://schemas.openxmlformats.org/officeDocument/2006/relationships/notesSlide" Target="../notesSlides/notesSlide28.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Layout" Target="../slideLayouts/slideLayout4.xml"/><Relationship Id="rId5" Type="http://schemas.openxmlformats.org/officeDocument/2006/relationships/tags" Target="../tags/tag85.xml"/><Relationship Id="rId4" Type="http://schemas.openxmlformats.org/officeDocument/2006/relationships/tags" Target="../tags/tag84.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29.xml"/><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21.jpe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hyperlink" Target="mailto:ebtservices@solutran.com" TargetMode="External"/><Relationship Id="rId5" Type="http://schemas.openxmlformats.org/officeDocument/2006/relationships/notesSlide" Target="../notesSlides/notesSlide33.xml"/><Relationship Id="rId4"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05.xml"/><Relationship Id="rId5" Type="http://schemas.openxmlformats.org/officeDocument/2006/relationships/image" Target="../media/image23.sv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24.emf"/><Relationship Id="rId4" Type="http://schemas.openxmlformats.org/officeDocument/2006/relationships/hyperlink" Target="https://www.ncdhhs.gov/ncwicfoods" TargetMode="External"/></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0.jpe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www.ncdhhs.gov/ncwicfoods" TargetMode="External"/><Relationship Id="rId4" Type="http://schemas.openxmlformats.org/officeDocument/2006/relationships/notesSlide" Target="../notesSlides/notesSlide39.xml"/><Relationship Id="rId9" Type="http://schemas.microsoft.com/office/2007/relationships/diagramDrawing" Target="../diagrams/drawin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40.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1.jpeg"/><Relationship Id="rId9" Type="http://schemas.microsoft.com/office/2007/relationships/diagramDrawing" Target="../diagrams/drawing5.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41.xml"/><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2.jpeg"/><Relationship Id="rId9" Type="http://schemas.microsoft.com/office/2007/relationships/diagramDrawing" Target="../diagrams/drawing6.xml"/></Relationships>
</file>

<file path=ppt/slides/_rels/slide4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42.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31.jpe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43.xml"/><Relationship Id="rId7" Type="http://schemas.openxmlformats.org/officeDocument/2006/relationships/diagramQuickStyle" Target="../diagrams/quickStyle8.xml"/><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33.jpeg"/><Relationship Id="rId9" Type="http://schemas.microsoft.com/office/2007/relationships/diagramDrawing" Target="../diagrams/drawing8.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diagramQuickStyle" Target="../diagrams/quickStyle10.xml"/><Relationship Id="rId3" Type="http://schemas.openxmlformats.org/officeDocument/2006/relationships/notesSlide" Target="../notesSlides/notesSlide44.xml"/><Relationship Id="rId7" Type="http://schemas.openxmlformats.org/officeDocument/2006/relationships/diagramLayout" Target="../diagrams/layout9.xml"/><Relationship Id="rId12" Type="http://schemas.openxmlformats.org/officeDocument/2006/relationships/diagramLayout" Target="../diagrams/layout10.xml"/><Relationship Id="rId2" Type="http://schemas.openxmlformats.org/officeDocument/2006/relationships/slideLayout" Target="../slideLayouts/slideLayout2.xml"/><Relationship Id="rId1" Type="http://schemas.openxmlformats.org/officeDocument/2006/relationships/tags" Target="../tags/tag121.xml"/><Relationship Id="rId6" Type="http://schemas.openxmlformats.org/officeDocument/2006/relationships/diagramData" Target="../diagrams/data9.xml"/><Relationship Id="rId11" Type="http://schemas.openxmlformats.org/officeDocument/2006/relationships/diagramData" Target="../diagrams/data10.xml"/><Relationship Id="rId5" Type="http://schemas.openxmlformats.org/officeDocument/2006/relationships/image" Target="../media/image35.jpeg"/><Relationship Id="rId15" Type="http://schemas.microsoft.com/office/2007/relationships/diagramDrawing" Target="../diagrams/drawing10.xml"/><Relationship Id="rId10" Type="http://schemas.microsoft.com/office/2007/relationships/diagramDrawing" Target="../diagrams/drawing9.xml"/><Relationship Id="rId4" Type="http://schemas.openxmlformats.org/officeDocument/2006/relationships/image" Target="../media/image34.jpeg"/><Relationship Id="rId9" Type="http://schemas.openxmlformats.org/officeDocument/2006/relationships/diagramColors" Target="../diagrams/colors9.xml"/><Relationship Id="rId14" Type="http://schemas.openxmlformats.org/officeDocument/2006/relationships/diagramColors" Target="../diagrams/colors10.xml"/></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11.xml"/><Relationship Id="rId13" Type="http://schemas.openxmlformats.org/officeDocument/2006/relationships/diagramQuickStyle" Target="../diagrams/quickStyle12.xml"/><Relationship Id="rId3" Type="http://schemas.openxmlformats.org/officeDocument/2006/relationships/notesSlide" Target="../notesSlides/notesSlide45.xml"/><Relationship Id="rId7" Type="http://schemas.openxmlformats.org/officeDocument/2006/relationships/diagramLayout" Target="../diagrams/layout11.xml"/><Relationship Id="rId12" Type="http://schemas.openxmlformats.org/officeDocument/2006/relationships/diagramLayout" Target="../diagrams/layout12.xml"/><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diagramData" Target="../diagrams/data11.xml"/><Relationship Id="rId11" Type="http://schemas.openxmlformats.org/officeDocument/2006/relationships/diagramData" Target="../diagrams/data12.xml"/><Relationship Id="rId5" Type="http://schemas.openxmlformats.org/officeDocument/2006/relationships/image" Target="../media/image34.jpeg"/><Relationship Id="rId15" Type="http://schemas.microsoft.com/office/2007/relationships/diagramDrawing" Target="../diagrams/drawing12.xml"/><Relationship Id="rId10" Type="http://schemas.microsoft.com/office/2007/relationships/diagramDrawing" Target="../diagrams/drawing11.xml"/><Relationship Id="rId4" Type="http://schemas.openxmlformats.org/officeDocument/2006/relationships/image" Target="../media/image36.jpeg"/><Relationship Id="rId9" Type="http://schemas.openxmlformats.org/officeDocument/2006/relationships/diagramColors" Target="../diagrams/colors11.xml"/><Relationship Id="rId14" Type="http://schemas.openxmlformats.org/officeDocument/2006/relationships/diagramColors" Target="../diagrams/colors12.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notesSlide" Target="../notesSlides/notesSlide46.xml"/><Relationship Id="rId7" Type="http://schemas.openxmlformats.org/officeDocument/2006/relationships/diagramQuickStyle" Target="../diagrams/quickStyle13.xml"/><Relationship Id="rId2" Type="http://schemas.openxmlformats.org/officeDocument/2006/relationships/slideLayout" Target="../slideLayouts/slideLayout2.xml"/><Relationship Id="rId1" Type="http://schemas.openxmlformats.org/officeDocument/2006/relationships/tags" Target="../tags/tag125.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37.jpeg"/><Relationship Id="rId9" Type="http://schemas.microsoft.com/office/2007/relationships/diagramDrawing" Target="../diagrams/drawing13.xml"/></Relationships>
</file>

<file path=ppt/slides/_rels/slide47.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7.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127.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39.png"/><Relationship Id="rId4" Type="http://schemas.openxmlformats.org/officeDocument/2006/relationships/diagramData" Target="../diagrams/data14.xml"/><Relationship Id="rId9" Type="http://schemas.openxmlformats.org/officeDocument/2006/relationships/image" Target="../media/image38.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notesSlide" Target="../notesSlides/notesSlide48.xml"/><Relationship Id="rId7" Type="http://schemas.openxmlformats.org/officeDocument/2006/relationships/diagramQuickStyle" Target="../diagrams/quickStyle15.xml"/><Relationship Id="rId2" Type="http://schemas.openxmlformats.org/officeDocument/2006/relationships/slideLayout" Target="../slideLayouts/slideLayout2.xml"/><Relationship Id="rId1" Type="http://schemas.openxmlformats.org/officeDocument/2006/relationships/tags" Target="../tags/tag129.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40.jpeg"/><Relationship Id="rId9" Type="http://schemas.microsoft.com/office/2007/relationships/diagramDrawing" Target="../diagrams/drawing15.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diagramColors" Target="../diagrams/colors17.xml"/><Relationship Id="rId3" Type="http://schemas.openxmlformats.org/officeDocument/2006/relationships/notesSlide" Target="../notesSlides/notesSlide49.xml"/><Relationship Id="rId7" Type="http://schemas.openxmlformats.org/officeDocument/2006/relationships/diagramQuickStyle" Target="../diagrams/quickStyle16.xml"/><Relationship Id="rId12" Type="http://schemas.openxmlformats.org/officeDocument/2006/relationships/diagramQuickStyle" Target="../diagrams/quickStyle17.xml"/><Relationship Id="rId2" Type="http://schemas.openxmlformats.org/officeDocument/2006/relationships/slideLayout" Target="../slideLayouts/slideLayout2.xml"/><Relationship Id="rId1" Type="http://schemas.openxmlformats.org/officeDocument/2006/relationships/tags" Target="../tags/tag131.xml"/><Relationship Id="rId6" Type="http://schemas.openxmlformats.org/officeDocument/2006/relationships/diagramLayout" Target="../diagrams/layout16.xml"/><Relationship Id="rId11" Type="http://schemas.openxmlformats.org/officeDocument/2006/relationships/diagramLayout" Target="../diagrams/layout17.xml"/><Relationship Id="rId5" Type="http://schemas.openxmlformats.org/officeDocument/2006/relationships/diagramData" Target="../diagrams/data16.xml"/><Relationship Id="rId10" Type="http://schemas.openxmlformats.org/officeDocument/2006/relationships/diagramData" Target="../diagrams/data17.xml"/><Relationship Id="rId4" Type="http://schemas.openxmlformats.org/officeDocument/2006/relationships/image" Target="../media/image41.jpeg"/><Relationship Id="rId9" Type="http://schemas.microsoft.com/office/2007/relationships/diagramDrawing" Target="../diagrams/drawing16.xml"/><Relationship Id="rId14" Type="http://schemas.microsoft.com/office/2007/relationships/diagramDrawing" Target="../diagrams/drawing17.xml"/></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3.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18.xml"/><Relationship Id="rId3" Type="http://schemas.openxmlformats.org/officeDocument/2006/relationships/notesSlide" Target="../notesSlides/notesSlide50.xml"/><Relationship Id="rId7" Type="http://schemas.openxmlformats.org/officeDocument/2006/relationships/diagramLayout" Target="../diagrams/layout18.xml"/><Relationship Id="rId2" Type="http://schemas.openxmlformats.org/officeDocument/2006/relationships/slideLayout" Target="../slideLayouts/slideLayout2.xml"/><Relationship Id="rId1" Type="http://schemas.openxmlformats.org/officeDocument/2006/relationships/tags" Target="../tags/tag133.xml"/><Relationship Id="rId6" Type="http://schemas.openxmlformats.org/officeDocument/2006/relationships/diagramData" Target="../diagrams/data18.xml"/><Relationship Id="rId11" Type="http://schemas.openxmlformats.org/officeDocument/2006/relationships/image" Target="../media/image44.png"/><Relationship Id="rId5" Type="http://schemas.openxmlformats.org/officeDocument/2006/relationships/image" Target="../media/image43.emf"/><Relationship Id="rId10" Type="http://schemas.microsoft.com/office/2007/relationships/diagramDrawing" Target="../diagrams/drawing18.xml"/><Relationship Id="rId4" Type="http://schemas.openxmlformats.org/officeDocument/2006/relationships/image" Target="../media/image42.jpeg"/><Relationship Id="rId9" Type="http://schemas.openxmlformats.org/officeDocument/2006/relationships/diagramColors" Target="../diagrams/colors18.xml"/></Relationships>
</file>

<file path=ppt/slides/_rels/slide5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diagramColors" Target="../diagrams/colors19.xml"/><Relationship Id="rId3" Type="http://schemas.openxmlformats.org/officeDocument/2006/relationships/notesSlide" Target="../notesSlides/notesSlide51.xml"/><Relationship Id="rId7" Type="http://schemas.openxmlformats.org/officeDocument/2006/relationships/image" Target="../media/image48.png"/><Relationship Id="rId12" Type="http://schemas.openxmlformats.org/officeDocument/2006/relationships/diagramQuickStyle" Target="../diagrams/quickStyle19.xml"/><Relationship Id="rId2" Type="http://schemas.openxmlformats.org/officeDocument/2006/relationships/slideLayout" Target="../slideLayouts/slideLayout2.xml"/><Relationship Id="rId1" Type="http://schemas.openxmlformats.org/officeDocument/2006/relationships/tags" Target="../tags/tag135.xml"/><Relationship Id="rId6" Type="http://schemas.openxmlformats.org/officeDocument/2006/relationships/image" Target="../media/image47.png"/><Relationship Id="rId11" Type="http://schemas.openxmlformats.org/officeDocument/2006/relationships/diagramLayout" Target="../diagrams/layout19.xml"/><Relationship Id="rId5" Type="http://schemas.openxmlformats.org/officeDocument/2006/relationships/image" Target="../media/image46.png"/><Relationship Id="rId10" Type="http://schemas.openxmlformats.org/officeDocument/2006/relationships/diagramData" Target="../diagrams/data19.xml"/><Relationship Id="rId4" Type="http://schemas.openxmlformats.org/officeDocument/2006/relationships/image" Target="../media/image45.png"/><Relationship Id="rId9" Type="http://schemas.openxmlformats.org/officeDocument/2006/relationships/image" Target="../media/image50.jpeg"/><Relationship Id="rId14" Type="http://schemas.microsoft.com/office/2007/relationships/diagramDrawing" Target="../diagrams/drawing1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37.xml"/><Relationship Id="rId5" Type="http://schemas.openxmlformats.org/officeDocument/2006/relationships/image" Target="../media/image52.jpeg"/><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notesSlide" Target="../notesSlides/notesSlide53.xml"/><Relationship Id="rId7" Type="http://schemas.openxmlformats.org/officeDocument/2006/relationships/diagramData" Target="../diagrams/data20.xml"/><Relationship Id="rId2" Type="http://schemas.openxmlformats.org/officeDocument/2006/relationships/slideLayout" Target="../slideLayouts/slideLayout2.xml"/><Relationship Id="rId1" Type="http://schemas.openxmlformats.org/officeDocument/2006/relationships/tags" Target="../tags/tag139.xml"/><Relationship Id="rId6" Type="http://schemas.openxmlformats.org/officeDocument/2006/relationships/image" Target="../media/image55.png"/><Relationship Id="rId11" Type="http://schemas.microsoft.com/office/2007/relationships/diagramDrawing" Target="../diagrams/drawing20.xml"/><Relationship Id="rId5" Type="http://schemas.openxmlformats.org/officeDocument/2006/relationships/image" Target="../media/image54.jpeg"/><Relationship Id="rId10" Type="http://schemas.openxmlformats.org/officeDocument/2006/relationships/diagramColors" Target="../diagrams/colors20.xml"/><Relationship Id="rId4" Type="http://schemas.openxmlformats.org/officeDocument/2006/relationships/image" Target="../media/image53.jpeg"/><Relationship Id="rId9" Type="http://schemas.openxmlformats.org/officeDocument/2006/relationships/diagramQuickStyle" Target="../diagrams/quickStyle20.xml"/></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notesSlide" Target="../notesSlides/notesSlide54.xml"/><Relationship Id="rId7" Type="http://schemas.openxmlformats.org/officeDocument/2006/relationships/diagramLayout" Target="../diagrams/layout21.xml"/><Relationship Id="rId2" Type="http://schemas.openxmlformats.org/officeDocument/2006/relationships/slideLayout" Target="../slideLayouts/slideLayout2.xml"/><Relationship Id="rId1" Type="http://schemas.openxmlformats.org/officeDocument/2006/relationships/tags" Target="../tags/tag141.xml"/><Relationship Id="rId6" Type="http://schemas.openxmlformats.org/officeDocument/2006/relationships/diagramData" Target="../diagrams/data21.xml"/><Relationship Id="rId5" Type="http://schemas.openxmlformats.org/officeDocument/2006/relationships/image" Target="../media/image52.jpeg"/><Relationship Id="rId10" Type="http://schemas.microsoft.com/office/2007/relationships/diagramDrawing" Target="../diagrams/drawing21.xml"/><Relationship Id="rId4" Type="http://schemas.openxmlformats.org/officeDocument/2006/relationships/image" Target="../media/image56.jpeg"/><Relationship Id="rId9" Type="http://schemas.openxmlformats.org/officeDocument/2006/relationships/diagramColors" Target="../diagrams/colors21.xml"/></Relationships>
</file>

<file path=ppt/slides/_rels/slide55.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notesSlide" Target="../notesSlides/notesSlide55.xml"/><Relationship Id="rId7" Type="http://schemas.openxmlformats.org/officeDocument/2006/relationships/diagramLayout" Target="../diagrams/layout22.xml"/><Relationship Id="rId2" Type="http://schemas.openxmlformats.org/officeDocument/2006/relationships/slideLayout" Target="../slideLayouts/slideLayout2.xml"/><Relationship Id="rId1" Type="http://schemas.openxmlformats.org/officeDocument/2006/relationships/tags" Target="../tags/tag143.xml"/><Relationship Id="rId6" Type="http://schemas.openxmlformats.org/officeDocument/2006/relationships/diagramData" Target="../diagrams/data22.xml"/><Relationship Id="rId5" Type="http://schemas.openxmlformats.org/officeDocument/2006/relationships/image" Target="../media/image58.png"/><Relationship Id="rId10" Type="http://schemas.microsoft.com/office/2007/relationships/diagramDrawing" Target="../diagrams/drawing22.xml"/><Relationship Id="rId4" Type="http://schemas.openxmlformats.org/officeDocument/2006/relationships/image" Target="../media/image57.jpeg"/><Relationship Id="rId9" Type="http://schemas.openxmlformats.org/officeDocument/2006/relationships/diagramColors" Target="../diagrams/colors22.xml"/></Relationships>
</file>

<file path=ppt/slides/_rels/slide56.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notesSlide" Target="../notesSlides/notesSlide56.xml"/><Relationship Id="rId7" Type="http://schemas.openxmlformats.org/officeDocument/2006/relationships/diagramLayout" Target="../diagrams/layout23.xml"/><Relationship Id="rId2" Type="http://schemas.openxmlformats.org/officeDocument/2006/relationships/slideLayout" Target="../slideLayouts/slideLayout2.xml"/><Relationship Id="rId1" Type="http://schemas.openxmlformats.org/officeDocument/2006/relationships/tags" Target="../tags/tag145.xml"/><Relationship Id="rId6" Type="http://schemas.openxmlformats.org/officeDocument/2006/relationships/diagramData" Target="../diagrams/data23.xml"/><Relationship Id="rId5" Type="http://schemas.openxmlformats.org/officeDocument/2006/relationships/image" Target="../media/image60.jpeg"/><Relationship Id="rId10" Type="http://schemas.microsoft.com/office/2007/relationships/diagramDrawing" Target="../diagrams/drawing23.xml"/><Relationship Id="rId4" Type="http://schemas.openxmlformats.org/officeDocument/2006/relationships/image" Target="../media/image59.jpeg"/><Relationship Id="rId9" Type="http://schemas.openxmlformats.org/officeDocument/2006/relationships/diagramColors" Target="../diagrams/colors23.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notesSlide" Target="../notesSlides/notesSlide57.xml"/><Relationship Id="rId7" Type="http://schemas.openxmlformats.org/officeDocument/2006/relationships/diagramData" Target="../diagrams/data24.xml"/><Relationship Id="rId2" Type="http://schemas.openxmlformats.org/officeDocument/2006/relationships/slideLayout" Target="../slideLayouts/slideLayout2.xml"/><Relationship Id="rId1" Type="http://schemas.openxmlformats.org/officeDocument/2006/relationships/tags" Target="../tags/tag147.xml"/><Relationship Id="rId6" Type="http://schemas.openxmlformats.org/officeDocument/2006/relationships/image" Target="../media/image63.emf"/><Relationship Id="rId11" Type="http://schemas.microsoft.com/office/2007/relationships/diagramDrawing" Target="../diagrams/drawing24.xml"/><Relationship Id="rId5" Type="http://schemas.openxmlformats.org/officeDocument/2006/relationships/image" Target="../media/image62.emf"/><Relationship Id="rId10" Type="http://schemas.openxmlformats.org/officeDocument/2006/relationships/diagramColors" Target="../diagrams/colors24.xml"/><Relationship Id="rId4" Type="http://schemas.openxmlformats.org/officeDocument/2006/relationships/image" Target="../media/image61.emf"/><Relationship Id="rId9"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diagramColors" Target="../diagrams/colors25.xml"/><Relationship Id="rId3" Type="http://schemas.openxmlformats.org/officeDocument/2006/relationships/notesSlide" Target="../notesSlides/notesSlide58.xml"/><Relationship Id="rId7" Type="http://schemas.openxmlformats.org/officeDocument/2006/relationships/image" Target="../media/image67.png"/><Relationship Id="rId12" Type="http://schemas.openxmlformats.org/officeDocument/2006/relationships/diagramQuickStyle" Target="../diagrams/quickStyle25.xml"/><Relationship Id="rId2" Type="http://schemas.openxmlformats.org/officeDocument/2006/relationships/slideLayout" Target="../slideLayouts/slideLayout2.xml"/><Relationship Id="rId1" Type="http://schemas.openxmlformats.org/officeDocument/2006/relationships/tags" Target="../tags/tag149.xml"/><Relationship Id="rId6" Type="http://schemas.openxmlformats.org/officeDocument/2006/relationships/image" Target="../media/image66.png"/><Relationship Id="rId11" Type="http://schemas.openxmlformats.org/officeDocument/2006/relationships/diagramLayout" Target="../diagrams/layout25.xml"/><Relationship Id="rId5" Type="http://schemas.openxmlformats.org/officeDocument/2006/relationships/image" Target="../media/image65.png"/><Relationship Id="rId10" Type="http://schemas.openxmlformats.org/officeDocument/2006/relationships/diagramData" Target="../diagrams/data25.xml"/><Relationship Id="rId4" Type="http://schemas.openxmlformats.org/officeDocument/2006/relationships/image" Target="../media/image64.png"/><Relationship Id="rId9" Type="http://schemas.openxmlformats.org/officeDocument/2006/relationships/image" Target="../media/image69.png"/><Relationship Id="rId14" Type="http://schemas.microsoft.com/office/2007/relationships/diagramDrawing" Target="../diagrams/drawing25.xml"/></Relationships>
</file>

<file path=ppt/slides/_rels/slide59.xml.rels><?xml version="1.0" encoding="UTF-8" standalone="yes"?>
<Relationships xmlns="http://schemas.openxmlformats.org/package/2006/relationships"><Relationship Id="rId8" Type="http://schemas.openxmlformats.org/officeDocument/2006/relationships/diagramQuickStyle" Target="../diagrams/quickStyle26.xml"/><Relationship Id="rId13" Type="http://schemas.openxmlformats.org/officeDocument/2006/relationships/diagramQuickStyle" Target="../diagrams/quickStyle27.xml"/><Relationship Id="rId3" Type="http://schemas.openxmlformats.org/officeDocument/2006/relationships/notesSlide" Target="../notesSlides/notesSlide59.xml"/><Relationship Id="rId7" Type="http://schemas.openxmlformats.org/officeDocument/2006/relationships/diagramLayout" Target="../diagrams/layout26.xml"/><Relationship Id="rId12" Type="http://schemas.openxmlformats.org/officeDocument/2006/relationships/diagramLayout" Target="../diagrams/layout27.xml"/><Relationship Id="rId2" Type="http://schemas.openxmlformats.org/officeDocument/2006/relationships/slideLayout" Target="../slideLayouts/slideLayout2.xml"/><Relationship Id="rId1" Type="http://schemas.openxmlformats.org/officeDocument/2006/relationships/tags" Target="../tags/tag151.xml"/><Relationship Id="rId6" Type="http://schemas.openxmlformats.org/officeDocument/2006/relationships/diagramData" Target="../diagrams/data26.xml"/><Relationship Id="rId11" Type="http://schemas.openxmlformats.org/officeDocument/2006/relationships/diagramData" Target="../diagrams/data27.xml"/><Relationship Id="rId5" Type="http://schemas.openxmlformats.org/officeDocument/2006/relationships/image" Target="../media/image71.png"/><Relationship Id="rId15" Type="http://schemas.microsoft.com/office/2007/relationships/diagramDrawing" Target="../diagrams/drawing27.xml"/><Relationship Id="rId10" Type="http://schemas.microsoft.com/office/2007/relationships/diagramDrawing" Target="../diagrams/drawing26.xml"/><Relationship Id="rId4" Type="http://schemas.openxmlformats.org/officeDocument/2006/relationships/image" Target="../media/image70.jpeg"/><Relationship Id="rId9" Type="http://schemas.openxmlformats.org/officeDocument/2006/relationships/diagramColors" Target="../diagrams/colors26.xml"/><Relationship Id="rId14" Type="http://schemas.openxmlformats.org/officeDocument/2006/relationships/diagramColors" Target="../diagrams/colors27.xml"/></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QuickStyle" Target="../diagrams/quickStyle28.xml"/><Relationship Id="rId3" Type="http://schemas.openxmlformats.org/officeDocument/2006/relationships/notesSlide" Target="../notesSlides/notesSlide60.xml"/><Relationship Id="rId7" Type="http://schemas.openxmlformats.org/officeDocument/2006/relationships/diagramLayout" Target="../diagrams/layout28.xml"/><Relationship Id="rId2" Type="http://schemas.openxmlformats.org/officeDocument/2006/relationships/slideLayout" Target="../slideLayouts/slideLayout2.xml"/><Relationship Id="rId1" Type="http://schemas.openxmlformats.org/officeDocument/2006/relationships/tags" Target="../tags/tag153.xml"/><Relationship Id="rId6" Type="http://schemas.openxmlformats.org/officeDocument/2006/relationships/diagramData" Target="../diagrams/data28.xml"/><Relationship Id="rId5" Type="http://schemas.openxmlformats.org/officeDocument/2006/relationships/image" Target="../media/image72.jpeg"/><Relationship Id="rId10" Type="http://schemas.microsoft.com/office/2007/relationships/diagramDrawing" Target="../diagrams/drawing28.xml"/><Relationship Id="rId4" Type="http://schemas.openxmlformats.org/officeDocument/2006/relationships/image" Target="../media/image70.jpeg"/><Relationship Id="rId9" Type="http://schemas.openxmlformats.org/officeDocument/2006/relationships/diagramColors" Target="../diagrams/colors2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55.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8" Type="http://schemas.openxmlformats.org/officeDocument/2006/relationships/diagramQuickStyle" Target="../diagrams/quickStyle29.xml"/><Relationship Id="rId3" Type="http://schemas.openxmlformats.org/officeDocument/2006/relationships/notesSlide" Target="../notesSlides/notesSlide62.xml"/><Relationship Id="rId7" Type="http://schemas.openxmlformats.org/officeDocument/2006/relationships/diagramLayout" Target="../diagrams/layout29.xml"/><Relationship Id="rId2" Type="http://schemas.openxmlformats.org/officeDocument/2006/relationships/slideLayout" Target="../slideLayouts/slideLayout2.xml"/><Relationship Id="rId1" Type="http://schemas.openxmlformats.org/officeDocument/2006/relationships/tags" Target="../tags/tag157.xml"/><Relationship Id="rId6" Type="http://schemas.openxmlformats.org/officeDocument/2006/relationships/diagramData" Target="../diagrams/data29.xml"/><Relationship Id="rId5" Type="http://schemas.openxmlformats.org/officeDocument/2006/relationships/image" Target="../media/image74.jpeg"/><Relationship Id="rId10" Type="http://schemas.microsoft.com/office/2007/relationships/diagramDrawing" Target="../diagrams/drawing29.xml"/><Relationship Id="rId4" Type="http://schemas.openxmlformats.org/officeDocument/2006/relationships/image" Target="../media/image73.jpeg"/><Relationship Id="rId9" Type="http://schemas.openxmlformats.org/officeDocument/2006/relationships/diagramColors" Target="../diagrams/colors29.xml"/></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diagramColors" Target="../diagrams/colors30.xml"/><Relationship Id="rId3" Type="http://schemas.openxmlformats.org/officeDocument/2006/relationships/notesSlide" Target="../notesSlides/notesSlide63.xml"/><Relationship Id="rId7" Type="http://schemas.openxmlformats.org/officeDocument/2006/relationships/image" Target="../media/image78.png"/><Relationship Id="rId12" Type="http://schemas.openxmlformats.org/officeDocument/2006/relationships/diagramQuickStyle" Target="../diagrams/quickStyle30.xml"/><Relationship Id="rId2" Type="http://schemas.openxmlformats.org/officeDocument/2006/relationships/slideLayout" Target="../slideLayouts/slideLayout2.xml"/><Relationship Id="rId1" Type="http://schemas.openxmlformats.org/officeDocument/2006/relationships/tags" Target="../tags/tag159.xml"/><Relationship Id="rId6" Type="http://schemas.openxmlformats.org/officeDocument/2006/relationships/image" Target="../media/image77.png"/><Relationship Id="rId11" Type="http://schemas.openxmlformats.org/officeDocument/2006/relationships/diagramLayout" Target="../diagrams/layout30.xml"/><Relationship Id="rId5" Type="http://schemas.openxmlformats.org/officeDocument/2006/relationships/image" Target="../media/image76.png"/><Relationship Id="rId15" Type="http://schemas.openxmlformats.org/officeDocument/2006/relationships/image" Target="../media/image73.jpeg"/><Relationship Id="rId10" Type="http://schemas.openxmlformats.org/officeDocument/2006/relationships/diagramData" Target="../diagrams/data30.xml"/><Relationship Id="rId4" Type="http://schemas.openxmlformats.org/officeDocument/2006/relationships/image" Target="../media/image75.png"/><Relationship Id="rId9" Type="http://schemas.openxmlformats.org/officeDocument/2006/relationships/image" Target="../media/image80.jpeg"/><Relationship Id="rId14" Type="http://schemas.microsoft.com/office/2007/relationships/diagramDrawing" Target="../diagrams/drawing30.xml"/></Relationships>
</file>

<file path=ppt/slides/_rels/slide64.xml.rels><?xml version="1.0" encoding="UTF-8" standalone="yes"?>
<Relationships xmlns="http://schemas.openxmlformats.org/package/2006/relationships"><Relationship Id="rId8" Type="http://schemas.openxmlformats.org/officeDocument/2006/relationships/diagramQuickStyle" Target="../diagrams/quickStyle31.xml"/><Relationship Id="rId13" Type="http://schemas.openxmlformats.org/officeDocument/2006/relationships/diagramQuickStyle" Target="../diagrams/quickStyle32.xml"/><Relationship Id="rId3" Type="http://schemas.openxmlformats.org/officeDocument/2006/relationships/notesSlide" Target="../notesSlides/notesSlide64.xml"/><Relationship Id="rId7" Type="http://schemas.openxmlformats.org/officeDocument/2006/relationships/diagramLayout" Target="../diagrams/layout31.xml"/><Relationship Id="rId12" Type="http://schemas.openxmlformats.org/officeDocument/2006/relationships/diagramLayout" Target="../diagrams/layout32.xml"/><Relationship Id="rId2" Type="http://schemas.openxmlformats.org/officeDocument/2006/relationships/slideLayout" Target="../slideLayouts/slideLayout2.xml"/><Relationship Id="rId1" Type="http://schemas.openxmlformats.org/officeDocument/2006/relationships/tags" Target="../tags/tag161.xml"/><Relationship Id="rId6" Type="http://schemas.openxmlformats.org/officeDocument/2006/relationships/diagramData" Target="../diagrams/data31.xml"/><Relationship Id="rId11" Type="http://schemas.openxmlformats.org/officeDocument/2006/relationships/diagramData" Target="../diagrams/data32.xml"/><Relationship Id="rId5" Type="http://schemas.openxmlformats.org/officeDocument/2006/relationships/image" Target="../media/image70.jpeg"/><Relationship Id="rId15" Type="http://schemas.microsoft.com/office/2007/relationships/diagramDrawing" Target="../diagrams/drawing32.xml"/><Relationship Id="rId10" Type="http://schemas.microsoft.com/office/2007/relationships/diagramDrawing" Target="../diagrams/drawing31.xml"/><Relationship Id="rId4" Type="http://schemas.openxmlformats.org/officeDocument/2006/relationships/image" Target="../media/image81.png"/><Relationship Id="rId9" Type="http://schemas.openxmlformats.org/officeDocument/2006/relationships/diagramColors" Target="../diagrams/colors31.xml"/><Relationship Id="rId14" Type="http://schemas.openxmlformats.org/officeDocument/2006/relationships/diagramColors" Target="../diagrams/colors3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63.xml"/><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notesSlide" Target="../notesSlides/notesSlide66.xml"/><Relationship Id="rId7" Type="http://schemas.openxmlformats.org/officeDocument/2006/relationships/diagramColors" Target="../diagrams/colors33.xml"/><Relationship Id="rId2" Type="http://schemas.openxmlformats.org/officeDocument/2006/relationships/slideLayout" Target="../slideLayouts/slideLayout2.xml"/><Relationship Id="rId1" Type="http://schemas.openxmlformats.org/officeDocument/2006/relationships/tags" Target="../tags/tag165.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67.xml.rels><?xml version="1.0" encoding="UTF-8" standalone="yes"?>
<Relationships xmlns="http://schemas.openxmlformats.org/package/2006/relationships"><Relationship Id="rId8" Type="http://schemas.openxmlformats.org/officeDocument/2006/relationships/diagramQuickStyle" Target="../diagrams/quickStyle34.xml"/><Relationship Id="rId13" Type="http://schemas.openxmlformats.org/officeDocument/2006/relationships/diagramQuickStyle" Target="../diagrams/quickStyle35.xml"/><Relationship Id="rId3" Type="http://schemas.openxmlformats.org/officeDocument/2006/relationships/notesSlide" Target="../notesSlides/notesSlide67.xml"/><Relationship Id="rId7" Type="http://schemas.openxmlformats.org/officeDocument/2006/relationships/diagramLayout" Target="../diagrams/layout34.xml"/><Relationship Id="rId12" Type="http://schemas.openxmlformats.org/officeDocument/2006/relationships/diagramLayout" Target="../diagrams/layout35.xml"/><Relationship Id="rId2" Type="http://schemas.openxmlformats.org/officeDocument/2006/relationships/slideLayout" Target="../slideLayouts/slideLayout2.xml"/><Relationship Id="rId1" Type="http://schemas.openxmlformats.org/officeDocument/2006/relationships/tags" Target="../tags/tag167.xml"/><Relationship Id="rId6" Type="http://schemas.openxmlformats.org/officeDocument/2006/relationships/diagramData" Target="../diagrams/data34.xml"/><Relationship Id="rId11" Type="http://schemas.openxmlformats.org/officeDocument/2006/relationships/diagramData" Target="../diagrams/data35.xml"/><Relationship Id="rId5" Type="http://schemas.openxmlformats.org/officeDocument/2006/relationships/image" Target="../media/image84.png"/><Relationship Id="rId15" Type="http://schemas.microsoft.com/office/2007/relationships/diagramDrawing" Target="../diagrams/drawing35.xml"/><Relationship Id="rId10" Type="http://schemas.microsoft.com/office/2007/relationships/diagramDrawing" Target="../diagrams/drawing34.xml"/><Relationship Id="rId4" Type="http://schemas.openxmlformats.org/officeDocument/2006/relationships/image" Target="../media/image83.png"/><Relationship Id="rId9" Type="http://schemas.openxmlformats.org/officeDocument/2006/relationships/diagramColors" Target="../diagrams/colors34.xml"/><Relationship Id="rId14" Type="http://schemas.openxmlformats.org/officeDocument/2006/relationships/diagramColors" Target="../diagrams/colors35.xml"/></Relationships>
</file>

<file path=ppt/slides/_rels/slide68.xml.rels><?xml version="1.0" encoding="UTF-8" standalone="yes"?>
<Relationships xmlns="http://schemas.openxmlformats.org/package/2006/relationships"><Relationship Id="rId8" Type="http://schemas.openxmlformats.org/officeDocument/2006/relationships/diagramQuickStyle" Target="../diagrams/quickStyle36.xml"/><Relationship Id="rId13" Type="http://schemas.openxmlformats.org/officeDocument/2006/relationships/diagramQuickStyle" Target="../diagrams/quickStyle37.xml"/><Relationship Id="rId3" Type="http://schemas.openxmlformats.org/officeDocument/2006/relationships/notesSlide" Target="../notesSlides/notesSlide68.xml"/><Relationship Id="rId7" Type="http://schemas.openxmlformats.org/officeDocument/2006/relationships/diagramLayout" Target="../diagrams/layout36.xml"/><Relationship Id="rId12" Type="http://schemas.openxmlformats.org/officeDocument/2006/relationships/diagramLayout" Target="../diagrams/layout37.xml"/><Relationship Id="rId2" Type="http://schemas.openxmlformats.org/officeDocument/2006/relationships/slideLayout" Target="../slideLayouts/slideLayout2.xml"/><Relationship Id="rId1" Type="http://schemas.openxmlformats.org/officeDocument/2006/relationships/tags" Target="../tags/tag169.xml"/><Relationship Id="rId6" Type="http://schemas.openxmlformats.org/officeDocument/2006/relationships/diagramData" Target="../diagrams/data36.xml"/><Relationship Id="rId11" Type="http://schemas.openxmlformats.org/officeDocument/2006/relationships/diagramData" Target="../diagrams/data37.xml"/><Relationship Id="rId5" Type="http://schemas.openxmlformats.org/officeDocument/2006/relationships/image" Target="../media/image85.png"/><Relationship Id="rId15" Type="http://schemas.microsoft.com/office/2007/relationships/diagramDrawing" Target="../diagrams/drawing37.xml"/><Relationship Id="rId10" Type="http://schemas.microsoft.com/office/2007/relationships/diagramDrawing" Target="../diagrams/drawing36.xml"/><Relationship Id="rId4" Type="http://schemas.openxmlformats.org/officeDocument/2006/relationships/image" Target="../media/image82.jpeg"/><Relationship Id="rId9" Type="http://schemas.openxmlformats.org/officeDocument/2006/relationships/diagramColors" Target="../diagrams/colors36.xml"/><Relationship Id="rId14" Type="http://schemas.openxmlformats.org/officeDocument/2006/relationships/diagramColors" Target="../diagrams/colors37.xml"/></Relationships>
</file>

<file path=ppt/slides/_rels/slide69.xml.rels><?xml version="1.0" encoding="UTF-8" standalone="yes"?>
<Relationships xmlns="http://schemas.openxmlformats.org/package/2006/relationships"><Relationship Id="rId8" Type="http://schemas.openxmlformats.org/officeDocument/2006/relationships/diagramLayout" Target="../diagrams/layout38.xml"/><Relationship Id="rId13" Type="http://schemas.openxmlformats.org/officeDocument/2006/relationships/diagramLayout" Target="../diagrams/layout39.xml"/><Relationship Id="rId3" Type="http://schemas.openxmlformats.org/officeDocument/2006/relationships/notesSlide" Target="../notesSlides/notesSlide69.xml"/><Relationship Id="rId7" Type="http://schemas.openxmlformats.org/officeDocument/2006/relationships/diagramData" Target="../diagrams/data38.xml"/><Relationship Id="rId12" Type="http://schemas.openxmlformats.org/officeDocument/2006/relationships/diagramData" Target="../diagrams/data39.xml"/><Relationship Id="rId2" Type="http://schemas.openxmlformats.org/officeDocument/2006/relationships/slideLayout" Target="../slideLayouts/slideLayout2.xml"/><Relationship Id="rId16" Type="http://schemas.microsoft.com/office/2007/relationships/diagramDrawing" Target="../diagrams/drawing39.xml"/><Relationship Id="rId1" Type="http://schemas.openxmlformats.org/officeDocument/2006/relationships/tags" Target="../tags/tag171.xml"/><Relationship Id="rId6" Type="http://schemas.openxmlformats.org/officeDocument/2006/relationships/image" Target="../media/image88.png"/><Relationship Id="rId11" Type="http://schemas.microsoft.com/office/2007/relationships/diagramDrawing" Target="../diagrams/drawing38.xml"/><Relationship Id="rId5" Type="http://schemas.openxmlformats.org/officeDocument/2006/relationships/image" Target="../media/image87.png"/><Relationship Id="rId15" Type="http://schemas.openxmlformats.org/officeDocument/2006/relationships/diagramColors" Target="../diagrams/colors39.xml"/><Relationship Id="rId10" Type="http://schemas.openxmlformats.org/officeDocument/2006/relationships/diagramColors" Target="../diagrams/colors38.xml"/><Relationship Id="rId4" Type="http://schemas.openxmlformats.org/officeDocument/2006/relationships/image" Target="../media/image86.jpeg"/><Relationship Id="rId9" Type="http://schemas.openxmlformats.org/officeDocument/2006/relationships/diagramQuickStyle" Target="../diagrams/quickStyle38.xml"/><Relationship Id="rId14" Type="http://schemas.openxmlformats.org/officeDocument/2006/relationships/diagramQuickStyle" Target="../diagrams/quickStyle39.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71.xml.rels><?xml version="1.0" encoding="UTF-8" standalone="yes"?>
<Relationships xmlns="http://schemas.openxmlformats.org/package/2006/relationships"><Relationship Id="rId8" Type="http://schemas.openxmlformats.org/officeDocument/2006/relationships/diagramQuickStyle" Target="../diagrams/quickStyle40.xml"/><Relationship Id="rId13" Type="http://schemas.openxmlformats.org/officeDocument/2006/relationships/diagramQuickStyle" Target="../diagrams/quickStyle41.xml"/><Relationship Id="rId3" Type="http://schemas.openxmlformats.org/officeDocument/2006/relationships/notesSlide" Target="../notesSlides/notesSlide71.xml"/><Relationship Id="rId7" Type="http://schemas.openxmlformats.org/officeDocument/2006/relationships/diagramLayout" Target="../diagrams/layout40.xml"/><Relationship Id="rId12" Type="http://schemas.openxmlformats.org/officeDocument/2006/relationships/diagramLayout" Target="../diagrams/layout41.xml"/><Relationship Id="rId2" Type="http://schemas.openxmlformats.org/officeDocument/2006/relationships/slideLayout" Target="../slideLayouts/slideLayout2.xml"/><Relationship Id="rId1" Type="http://schemas.openxmlformats.org/officeDocument/2006/relationships/tags" Target="../tags/tag175.xml"/><Relationship Id="rId6" Type="http://schemas.openxmlformats.org/officeDocument/2006/relationships/diagramData" Target="../diagrams/data40.xml"/><Relationship Id="rId11" Type="http://schemas.openxmlformats.org/officeDocument/2006/relationships/diagramData" Target="../diagrams/data41.xml"/><Relationship Id="rId5" Type="http://schemas.openxmlformats.org/officeDocument/2006/relationships/image" Target="../media/image89.jpg"/><Relationship Id="rId15" Type="http://schemas.microsoft.com/office/2007/relationships/diagramDrawing" Target="../diagrams/drawing41.xml"/><Relationship Id="rId10" Type="http://schemas.microsoft.com/office/2007/relationships/diagramDrawing" Target="../diagrams/drawing40.xml"/><Relationship Id="rId4" Type="http://schemas.microsoft.com/office/2018/10/relationships/comments" Target="../comments/modernComment_2C5_AD890E8F.xml"/><Relationship Id="rId9" Type="http://schemas.openxmlformats.org/officeDocument/2006/relationships/diagramColors" Target="../diagrams/colors40.xml"/><Relationship Id="rId14" Type="http://schemas.openxmlformats.org/officeDocument/2006/relationships/diagramColors" Target="../diagrams/colors41.xml"/></Relationships>
</file>

<file path=ppt/slides/_rels/slide72.xml.rels><?xml version="1.0" encoding="UTF-8" standalone="yes"?>
<Relationships xmlns="http://schemas.openxmlformats.org/package/2006/relationships"><Relationship Id="rId8" Type="http://schemas.openxmlformats.org/officeDocument/2006/relationships/diagramQuickStyle" Target="../diagrams/quickStyle42.xml"/><Relationship Id="rId3" Type="http://schemas.openxmlformats.org/officeDocument/2006/relationships/notesSlide" Target="../notesSlides/notesSlide72.xml"/><Relationship Id="rId7" Type="http://schemas.openxmlformats.org/officeDocument/2006/relationships/diagramLayout" Target="../diagrams/layout42.xml"/><Relationship Id="rId2" Type="http://schemas.openxmlformats.org/officeDocument/2006/relationships/slideLayout" Target="../slideLayouts/slideLayout2.xml"/><Relationship Id="rId1" Type="http://schemas.openxmlformats.org/officeDocument/2006/relationships/tags" Target="../tags/tag177.xml"/><Relationship Id="rId6" Type="http://schemas.openxmlformats.org/officeDocument/2006/relationships/diagramData" Target="../diagrams/data42.xml"/><Relationship Id="rId5" Type="http://schemas.openxmlformats.org/officeDocument/2006/relationships/image" Target="../media/image90.jpeg"/><Relationship Id="rId10" Type="http://schemas.microsoft.com/office/2007/relationships/diagramDrawing" Target="../diagrams/drawing42.xml"/><Relationship Id="rId4" Type="http://schemas.microsoft.com/office/2018/10/relationships/comments" Target="../comments/modernComment_2C6_52780776.xml"/><Relationship Id="rId9" Type="http://schemas.openxmlformats.org/officeDocument/2006/relationships/diagramColors" Target="../diagrams/colors42.xml"/></Relationships>
</file>

<file path=ppt/slides/_rels/slide73.xml.rels><?xml version="1.0" encoding="UTF-8" standalone="yes"?>
<Relationships xmlns="http://schemas.openxmlformats.org/package/2006/relationships"><Relationship Id="rId8" Type="http://schemas.openxmlformats.org/officeDocument/2006/relationships/diagramQuickStyle" Target="../diagrams/quickStyle43.xml"/><Relationship Id="rId3" Type="http://schemas.openxmlformats.org/officeDocument/2006/relationships/notesSlide" Target="../notesSlides/notesSlide73.xml"/><Relationship Id="rId7" Type="http://schemas.openxmlformats.org/officeDocument/2006/relationships/diagramLayout" Target="../diagrams/layout43.xml"/><Relationship Id="rId2" Type="http://schemas.openxmlformats.org/officeDocument/2006/relationships/slideLayout" Target="../slideLayouts/slideLayout2.xml"/><Relationship Id="rId1" Type="http://schemas.openxmlformats.org/officeDocument/2006/relationships/tags" Target="../tags/tag179.xml"/><Relationship Id="rId6" Type="http://schemas.openxmlformats.org/officeDocument/2006/relationships/diagramData" Target="../diagrams/data43.xml"/><Relationship Id="rId11" Type="http://schemas.openxmlformats.org/officeDocument/2006/relationships/image" Target="../media/image92.jpeg"/><Relationship Id="rId5" Type="http://schemas.openxmlformats.org/officeDocument/2006/relationships/image" Target="../media/image91.png"/><Relationship Id="rId10" Type="http://schemas.microsoft.com/office/2007/relationships/diagramDrawing" Target="../diagrams/drawing43.xml"/><Relationship Id="rId4" Type="http://schemas.microsoft.com/office/2018/10/relationships/comments" Target="../comments/modernComment_2C8_FC18BC6.xml"/><Relationship Id="rId9" Type="http://schemas.openxmlformats.org/officeDocument/2006/relationships/diagramColors" Target="../diagrams/colors43.xml"/></Relationships>
</file>

<file path=ppt/slides/_rels/slide74.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notesSlide" Target="../notesSlides/notesSlide74.xml"/><Relationship Id="rId7" Type="http://schemas.openxmlformats.org/officeDocument/2006/relationships/diagramColors" Target="../diagrams/colors44.xml"/><Relationship Id="rId2" Type="http://schemas.openxmlformats.org/officeDocument/2006/relationships/slideLayout" Target="../slideLayouts/slideLayout2.xml"/><Relationship Id="rId1" Type="http://schemas.openxmlformats.org/officeDocument/2006/relationships/tags" Target="../tags/tag181.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83.xml"/><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85.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87.xml"/><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91.xml"/><Relationship Id="rId5" Type="http://schemas.openxmlformats.org/officeDocument/2006/relationships/image" Target="../media/image97.jpeg"/><Relationship Id="rId4" Type="http://schemas.openxmlformats.org/officeDocument/2006/relationships/image" Target="../media/image96.jpg"/></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23.xml"/></Relationships>
</file>

<file path=ppt/slides/_rels/slide80.xml.rels><?xml version="1.0" encoding="UTF-8" standalone="yes"?>
<Relationships xmlns="http://schemas.openxmlformats.org/package/2006/relationships"><Relationship Id="rId8" Type="http://schemas.microsoft.com/office/2007/relationships/diagramDrawing" Target="../diagrams/drawing45.xml"/><Relationship Id="rId3" Type="http://schemas.openxmlformats.org/officeDocument/2006/relationships/notesSlide" Target="../notesSlides/notesSlide80.xml"/><Relationship Id="rId7" Type="http://schemas.openxmlformats.org/officeDocument/2006/relationships/diagramColors" Target="../diagrams/colors45.xml"/><Relationship Id="rId2" Type="http://schemas.openxmlformats.org/officeDocument/2006/relationships/slideLayout" Target="../slideLayouts/slideLayout2.xml"/><Relationship Id="rId1" Type="http://schemas.openxmlformats.org/officeDocument/2006/relationships/tags" Target="../tags/tag193.xml"/><Relationship Id="rId6" Type="http://schemas.openxmlformats.org/officeDocument/2006/relationships/diagramQuickStyle" Target="../diagrams/quickStyle45.xml"/><Relationship Id="rId5" Type="http://schemas.openxmlformats.org/officeDocument/2006/relationships/diagramLayout" Target="../diagrams/layout45.xml"/><Relationship Id="rId4" Type="http://schemas.openxmlformats.org/officeDocument/2006/relationships/diagramData" Target="../diagrams/data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95.xml"/><Relationship Id="rId4" Type="http://schemas.openxmlformats.org/officeDocument/2006/relationships/image" Target="../media/image98.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notesSlide" Target="../notesSlides/notesSlide83.xml"/><Relationship Id="rId4"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notesSlide" Target="../notesSlides/notesSlide84.xml"/><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notesSlide" Target="../notesSlides/notesSlide85.xml"/><Relationship Id="rId4"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5" Type="http://schemas.openxmlformats.org/officeDocument/2006/relationships/notesSlide" Target="../notesSlides/notesSlide86.xml"/><Relationship Id="rId4"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5" Type="http://schemas.openxmlformats.org/officeDocument/2006/relationships/notesSlide" Target="../notesSlides/notesSlide87.xml"/><Relationship Id="rId4"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notesSlide" Target="../notesSlides/notesSlide88.xml"/><Relationship Id="rId5" Type="http://schemas.openxmlformats.org/officeDocument/2006/relationships/slideLayout" Target="../slideLayouts/slideLayout2.xml"/><Relationship Id="rId4" Type="http://schemas.openxmlformats.org/officeDocument/2006/relationships/tags" Target="../tags/tag217.xml"/></Relationships>
</file>

<file path=ppt/slides/_rels/slide89.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99.jpeg"/><Relationship Id="rId5" Type="http://schemas.openxmlformats.org/officeDocument/2006/relationships/notesSlide" Target="../notesSlides/notesSlide89.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5.sv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notesSlide" Target="../notesSlides/notesSlide90.xml"/><Relationship Id="rId5" Type="http://schemas.openxmlformats.org/officeDocument/2006/relationships/slideLayout" Target="../slideLayouts/slideLayout2.xml"/><Relationship Id="rId4" Type="http://schemas.openxmlformats.org/officeDocument/2006/relationships/tags" Target="../tags/tag224.xml"/></Relationships>
</file>

<file path=ppt/slides/_rels/slide91.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notesSlide" Target="../notesSlides/notesSlide91.xml"/><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5" Type="http://schemas.openxmlformats.org/officeDocument/2006/relationships/notesSlide" Target="../notesSlides/notesSlide92.xml"/><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notesSlide" Target="../notesSlides/notesSlide93.xml"/><Relationship Id="rId4"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notesSlide" Target="../notesSlides/notesSlide94.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 Id="rId5" Type="http://schemas.openxmlformats.org/officeDocument/2006/relationships/notesSlide" Target="../notesSlides/notesSlide95.xml"/><Relationship Id="rId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notesSlide" Target="../notesSlides/notesSlide96.xml"/><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245.xml"/><Relationship Id="rId7" Type="http://schemas.openxmlformats.org/officeDocument/2006/relationships/image" Target="../media/image100.jpe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notesSlide" Target="../notesSlides/notesSlide97.xml"/><Relationship Id="rId5" Type="http://schemas.openxmlformats.org/officeDocument/2006/relationships/slideLayout" Target="../slideLayouts/slideLayout2.xml"/><Relationship Id="rId4" Type="http://schemas.openxmlformats.org/officeDocument/2006/relationships/tags" Target="../tags/tag246.xml"/></Relationships>
</file>

<file path=ppt/slides/_rels/slide98.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tags" Target="../tags/tag247.xml"/><Relationship Id="rId5" Type="http://schemas.openxmlformats.org/officeDocument/2006/relationships/notesSlide" Target="../notesSlides/notesSlide98.xml"/><Relationship Id="rId4"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101.jpeg"/><Relationship Id="rId5" Type="http://schemas.openxmlformats.org/officeDocument/2006/relationships/notesSlide" Target="../notesSlides/notesSlide9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custDataLst>
              <p:tags r:id="rId2"/>
            </p:custDataLst>
          </p:nvPr>
        </p:nvSpPr>
        <p:spPr>
          <a:xfrm>
            <a:off x="2273521" y="2159442"/>
            <a:ext cx="7922107" cy="2971800"/>
          </a:xfrm>
        </p:spPr>
        <p:txBody>
          <a:bodyPr anchor="t">
            <a:normAutofit fontScale="90000"/>
          </a:bodyPr>
          <a:lstStyle/>
          <a:p>
            <a:r>
              <a:rPr lang="en-US" b="1" dirty="0">
                <a:ea typeface="Tahoma" pitchFamily="34" charset="0"/>
                <a:cs typeface="Tahoma" pitchFamily="34" charset="0"/>
              </a:rPr>
              <a:t>Renewal Training for Currently Authorized WIC Program Vendors </a:t>
            </a:r>
            <a:br>
              <a:rPr lang="en-US" b="1" dirty="0">
                <a:ea typeface="Tahoma" pitchFamily="34" charset="0"/>
                <a:cs typeface="Tahoma" pitchFamily="34" charset="0"/>
              </a:rPr>
            </a:br>
            <a:r>
              <a:rPr lang="en-US" b="1" dirty="0">
                <a:ea typeface="Tahoma" pitchFamily="34" charset="0"/>
                <a:cs typeface="Tahoma" pitchFamily="34" charset="0"/>
              </a:rPr>
              <a:t>2023</a:t>
            </a:r>
            <a:br>
              <a:rPr lang="en-US" sz="1900" dirty="0">
                <a:solidFill>
                  <a:schemeClr val="tx2"/>
                </a:solidFill>
                <a:latin typeface="Constantia" panose="02030602050306030303" pitchFamily="18" charset="0"/>
                <a:ea typeface="Tahoma" pitchFamily="34" charset="0"/>
                <a:cs typeface="Tahoma" pitchFamily="34" charset="0"/>
              </a:rPr>
            </a:br>
            <a:endParaRPr lang="en-US" sz="1900" dirty="0">
              <a:solidFill>
                <a:schemeClr val="tx2"/>
              </a:solidFill>
            </a:endParaRPr>
          </a:p>
        </p:txBody>
      </p:sp>
      <p:pic>
        <p:nvPicPr>
          <p:cNvPr id="4" name="Picture 3" descr="A picture containing drawing&#10;&#10;Description automatically generated">
            <a:extLst>
              <a:ext uri="{FF2B5EF4-FFF2-40B4-BE49-F238E27FC236}">
                <a16:creationId xmlns:a16="http://schemas.microsoft.com/office/drawing/2014/main" id="{4C60A5B6-F6F9-46CF-906D-F63627C00C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499" b="89980" l="1519" r="94229">
                        <a14:foregroundMark x1="8808" y1="49080" x2="8808" y2="49080"/>
                        <a14:foregroundMark x1="1519" y1="58896" x2="1519" y2="58896"/>
                        <a14:foregroundMark x1="23007" y1="59509" x2="23007" y2="59509"/>
                        <a14:foregroundMark x1="31055" y1="51943" x2="31055" y2="51943"/>
                        <a14:foregroundMark x1="34169" y1="4499" x2="34169" y2="4499"/>
                        <a14:foregroundMark x1="47608" y1="51125" x2="47608" y2="51125"/>
                        <a14:foregroundMark x1="49962" y1="49898" x2="49962" y2="49898"/>
                        <a14:foregroundMark x1="55429" y1="49898" x2="55429" y2="49898"/>
                        <a14:foregroundMark x1="58770" y1="42740" x2="58770" y2="42740"/>
                        <a14:foregroundMark x1="61352" y1="46421" x2="61352" y2="46421"/>
                        <a14:foregroundMark x1="71450" y1="51125" x2="71450" y2="51125"/>
                        <a14:foregroundMark x1="67578" y1="46421" x2="67578" y2="46421"/>
                        <a14:foregroundMark x1="76841" y1="48466" x2="76841" y2="48466"/>
                        <a14:foregroundMark x1="79954" y1="53374" x2="79954" y2="53374"/>
                        <a14:foregroundMark x1="83903" y1="53988" x2="83903" y2="53988"/>
                        <a14:foregroundMark x1="87244" y1="53988" x2="87244" y2="53988"/>
                        <a14:foregroundMark x1="89294" y1="53374" x2="89294" y2="53374"/>
                        <a14:foregroundMark x1="94229" y1="49898" x2="94229" y2="49898"/>
                        <a14:backgroundMark x1="55125" y1="45603" x2="55125" y2="45603"/>
                        <a14:backgroundMark x1="76841" y1="44172" x2="76841" y2="44172"/>
                        <a14:backgroundMark x1="72741" y1="48466" x2="72741" y2="48466"/>
                        <a14:backgroundMark x1="95292" y1="47648" x2="95292" y2="47648"/>
                      </a14:backgroundRemoval>
                    </a14:imgEffect>
                  </a14:imgLayer>
                </a14:imgProps>
              </a:ext>
              <a:ext uri="{28A0092B-C50C-407E-A947-70E740481C1C}">
                <a14:useLocalDpi xmlns:a14="http://schemas.microsoft.com/office/drawing/2010/main" val="0"/>
              </a:ext>
            </a:extLst>
          </a:blip>
          <a:stretch>
            <a:fillRect/>
          </a:stretch>
        </p:blipFill>
        <p:spPr>
          <a:xfrm>
            <a:off x="9753600" y="5867400"/>
            <a:ext cx="2070880" cy="768545"/>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2" name="Group 21">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3" name="Freeform: Shape 22">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7445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0" name="Rectangle 8199">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2" name="Rectangle 8201">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194" name="Rectangle 2"/>
          <p:cNvSpPr>
            <a:spLocks noGrp="1" noChangeArrowheads="1"/>
          </p:cNvSpPr>
          <p:nvPr>
            <p:ph type="title"/>
            <p:custDataLst>
              <p:tags r:id="rId2"/>
            </p:custDataLst>
          </p:nvPr>
        </p:nvSpPr>
        <p:spPr>
          <a:xfrm>
            <a:off x="990600" y="627220"/>
            <a:ext cx="9833548" cy="1325563"/>
          </a:xfrm>
        </p:spPr>
        <p:txBody>
          <a:bodyPr anchor="b">
            <a:normAutofit/>
          </a:bodyPr>
          <a:lstStyle/>
          <a:p>
            <a:pPr eaLnBrk="1" hangingPunct="1"/>
            <a:r>
              <a:rPr lang="en-US" sz="6000" b="1" dirty="0">
                <a:ea typeface="Tahoma" pitchFamily="34" charset="0"/>
                <a:cs typeface="Tahoma" pitchFamily="34" charset="0"/>
              </a:rPr>
              <a:t>Minimum Redemption</a:t>
            </a:r>
          </a:p>
        </p:txBody>
      </p:sp>
      <p:grpSp>
        <p:nvGrpSpPr>
          <p:cNvPr id="8204" name="Group 8203">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8205" name="Freeform: Shape 8204">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6" name="Freeform: Shape 8205">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7" name="Freeform: Shape 8206">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8" name="Freeform: Shape 8207">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95" name="Rectangle 3"/>
          <p:cNvSpPr>
            <a:spLocks noGrp="1" noChangeArrowheads="1"/>
          </p:cNvSpPr>
          <p:nvPr>
            <p:ph idx="1"/>
            <p:custDataLst>
              <p:tags r:id="rId3"/>
            </p:custDataLst>
          </p:nvPr>
        </p:nvSpPr>
        <p:spPr>
          <a:xfrm>
            <a:off x="990600" y="2372112"/>
            <a:ext cx="10022174" cy="3414835"/>
          </a:xfrm>
        </p:spPr>
        <p:txBody>
          <a:bodyPr>
            <a:normAutofit/>
          </a:bodyPr>
          <a:lstStyle/>
          <a:p>
            <a:pPr eaLnBrk="1" hangingPunct="1"/>
            <a:r>
              <a:rPr lang="en-US" sz="3200" dirty="0">
                <a:ea typeface="Tahoma" pitchFamily="34" charset="0"/>
                <a:cs typeface="Tahoma" pitchFamily="34" charset="0"/>
              </a:rPr>
              <a:t>Except for Free-standing pharmacies, a vendor must redeem at least $2,000 annually in WIC supplemental food sales</a:t>
            </a:r>
          </a:p>
          <a:p>
            <a:pPr lvl="1">
              <a:buFont typeface="Wingdings" panose="05000000000000000000" pitchFamily="2" charset="2"/>
              <a:buChar char="ü"/>
            </a:pPr>
            <a:r>
              <a:rPr lang="en-US" sz="3200" dirty="0">
                <a:ea typeface="Tahoma" pitchFamily="34" charset="0"/>
                <a:cs typeface="Tahoma" pitchFamily="34" charset="0"/>
              </a:rPr>
              <a:t>If not, the Vendor Agreement will be terminated</a:t>
            </a:r>
          </a:p>
          <a:p>
            <a:pPr lvl="1">
              <a:buFont typeface="Wingdings" panose="05000000000000000000" pitchFamily="2" charset="2"/>
              <a:buChar char="ü"/>
            </a:pPr>
            <a:r>
              <a:rPr lang="en-US" sz="3200" dirty="0">
                <a:ea typeface="Tahoma" pitchFamily="34" charset="0"/>
                <a:cs typeface="Tahoma" pitchFamily="34" charset="0"/>
              </a:rPr>
              <a:t>The store must wait 180 days to reapply</a:t>
            </a:r>
            <a:endParaRPr lang="en-US" sz="1800" dirty="0">
              <a:ea typeface="Tahoma" pitchFamily="34" charset="0"/>
              <a:cs typeface="Tahoma" pitchFamily="34" charset="0"/>
            </a:endParaRPr>
          </a:p>
        </p:txBody>
      </p:sp>
      <p:grpSp>
        <p:nvGrpSpPr>
          <p:cNvPr id="8210" name="Group 8209">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8211" name="Freeform: Shape 8210">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2" name="Freeform: Shape 8211">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3" name="Freeform: Shape 8212">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4" name="Freeform: Shape 8213">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73899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179073" y="394633"/>
            <a:ext cx="9833548" cy="1325563"/>
          </a:xfrm>
        </p:spPr>
        <p:txBody>
          <a:bodyPr anchor="b">
            <a:noAutofit/>
          </a:bodyPr>
          <a:lstStyle/>
          <a:p>
            <a:pPr eaLnBrk="1" hangingPunct="1"/>
            <a:r>
              <a:rPr lang="en-US" sz="6000" b="1" dirty="0">
                <a:ea typeface="Tahoma" pitchFamily="34" charset="0"/>
                <a:cs typeface="Tahoma" pitchFamily="34" charset="0"/>
              </a:rPr>
              <a:t>Vendor Overcharging</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191773" y="2175329"/>
            <a:ext cx="10298610" cy="3996871"/>
          </a:xfrm>
        </p:spPr>
        <p:txBody>
          <a:bodyPr>
            <a:normAutofit lnSpcReduction="10000"/>
          </a:bodyPr>
          <a:lstStyle/>
          <a:p>
            <a:pPr>
              <a:spcBef>
                <a:spcPct val="50000"/>
              </a:spcBef>
            </a:pPr>
            <a:r>
              <a:rPr lang="en-US" sz="3000"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sz="3000" dirty="0">
                <a:ea typeface="Tahoma" pitchFamily="34" charset="0"/>
                <a:cs typeface="Tahoma" pitchFamily="34" charset="0"/>
              </a:rPr>
              <a:t>Overcharging is a serious federal violation that can lead to vendor disqualification</a:t>
            </a:r>
          </a:p>
          <a:p>
            <a:pPr>
              <a:spcBef>
                <a:spcPct val="50000"/>
              </a:spcBef>
            </a:pPr>
            <a:r>
              <a:rPr lang="en-US" sz="3000" dirty="0">
                <a:ea typeface="Tahoma" pitchFamily="34" charset="0"/>
                <a:cs typeface="Tahoma" pitchFamily="34" charset="0"/>
              </a:rPr>
              <a:t>This violation is uncovered during compliance buys</a:t>
            </a:r>
          </a:p>
          <a:p>
            <a:pPr>
              <a:spcBef>
                <a:spcPct val="50000"/>
              </a:spcBef>
            </a:pPr>
            <a:r>
              <a:rPr lang="en-US" sz="3000" dirty="0">
                <a:ea typeface="Tahoma" pitchFamily="34" charset="0"/>
                <a:cs typeface="Tahoma" pitchFamily="34" charset="0"/>
              </a:rPr>
              <a:t>Vendor overcharging is </a:t>
            </a:r>
            <a:r>
              <a:rPr lang="en-US" sz="3000" b="1" dirty="0">
                <a:ea typeface="Tahoma" pitchFamily="34" charset="0"/>
                <a:cs typeface="Tahoma" pitchFamily="34" charset="0"/>
              </a:rPr>
              <a:t>NOT</a:t>
            </a:r>
            <a:r>
              <a:rPr lang="en-US" sz="3000" dirty="0">
                <a:ea typeface="Tahoma" pitchFamily="34" charset="0"/>
                <a:cs typeface="Tahoma" pitchFamily="34" charset="0"/>
              </a:rPr>
              <a:t> the same as charging over the NTE</a:t>
            </a:r>
          </a:p>
          <a:p>
            <a:pPr eaLnBrk="1" hangingPunct="1"/>
            <a:endParaRPr lang="en-US" sz="3000" dirty="0">
              <a:ea typeface="Tahoma" pitchFamily="34" charset="0"/>
              <a:cs typeface="Tahoma" pitchFamily="34" charset="0"/>
            </a:endParaRPr>
          </a:p>
          <a:p>
            <a:pPr marL="82296" indent="0">
              <a:buNone/>
            </a:pP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01790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179073" y="394633"/>
            <a:ext cx="9833548" cy="1325563"/>
          </a:xfrm>
        </p:spPr>
        <p:txBody>
          <a:bodyPr anchor="b">
            <a:noAutofit/>
          </a:bodyPr>
          <a:lstStyle/>
          <a:p>
            <a:pPr eaLnBrk="1" hangingPunct="1"/>
            <a:r>
              <a:rPr lang="en-US" sz="6000" b="1" dirty="0">
                <a:ea typeface="Tahoma" pitchFamily="34" charset="0"/>
                <a:cs typeface="Tahoma" pitchFamily="34" charset="0"/>
              </a:rPr>
              <a:t>Overcharging?</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191773" y="2175329"/>
            <a:ext cx="10298610" cy="3996871"/>
          </a:xfrm>
        </p:spPr>
        <p:txBody>
          <a:bodyPr>
            <a:normAutofit/>
          </a:bodyPr>
          <a:lstStyle/>
          <a:p>
            <a:pPr>
              <a:spcBef>
                <a:spcPct val="50000"/>
              </a:spcBef>
            </a:pPr>
            <a:r>
              <a:rPr lang="en-US" sz="3200"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sz="3200" dirty="0">
                <a:ea typeface="Tahoma" pitchFamily="34" charset="0"/>
                <a:cs typeface="Tahoma" pitchFamily="34" charset="0"/>
              </a:rPr>
              <a:t>A vendor charges a WIC customer $6.50 for WIC approved cheese. The current shelf price is $6.50.The NTE is $6.29.  Is this vendor overcharging? </a:t>
            </a:r>
          </a:p>
          <a:p>
            <a:pPr marL="82296" indent="0">
              <a:buNone/>
            </a:pP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8209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3" name="Group 2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4" name="Freeform: Shape 2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C3C0DC8-CDEF-4B9C-81D9-C05755BC63A9}"/>
              </a:ext>
            </a:extLst>
          </p:cNvPr>
          <p:cNvSpPr>
            <a:spLocks noGrp="1"/>
          </p:cNvSpPr>
          <p:nvPr>
            <p:ph type="title"/>
            <p:custDataLst>
              <p:tags r:id="rId2"/>
            </p:custDataLst>
          </p:nvPr>
        </p:nvSpPr>
        <p:spPr>
          <a:xfrm>
            <a:off x="640080" y="1243013"/>
            <a:ext cx="4465320" cy="4371974"/>
          </a:xfrm>
        </p:spPr>
        <p:txBody>
          <a:bodyPr>
            <a:normAutofit/>
          </a:bodyPr>
          <a:lstStyle/>
          <a:p>
            <a:r>
              <a:rPr lang="en-US" sz="6000" b="1" dirty="0"/>
              <a:t>Food Substitution</a:t>
            </a:r>
          </a:p>
        </p:txBody>
      </p:sp>
      <p:sp>
        <p:nvSpPr>
          <p:cNvPr id="3" name="Content Placeholder 2">
            <a:extLst>
              <a:ext uri="{FF2B5EF4-FFF2-40B4-BE49-F238E27FC236}">
                <a16:creationId xmlns:a16="http://schemas.microsoft.com/office/drawing/2014/main" id="{5BB60287-B855-4384-BE40-59E90A769A3F}"/>
              </a:ext>
            </a:extLst>
          </p:cNvPr>
          <p:cNvSpPr>
            <a:spLocks noGrp="1"/>
          </p:cNvSpPr>
          <p:nvPr>
            <p:ph idx="1"/>
            <p:custDataLst>
              <p:tags r:id="rId3"/>
            </p:custDataLst>
          </p:nvPr>
        </p:nvSpPr>
        <p:spPr>
          <a:xfrm>
            <a:off x="5215811" y="305361"/>
            <a:ext cx="6203013" cy="6239661"/>
          </a:xfrm>
        </p:spPr>
        <p:txBody>
          <a:bodyPr anchor="ctr">
            <a:normAutofit fontScale="85000" lnSpcReduction="20000"/>
          </a:bodyPr>
          <a:lstStyle/>
          <a:p>
            <a:pPr algn="just">
              <a:spcBef>
                <a:spcPts val="0"/>
              </a:spcBef>
            </a:pPr>
            <a:r>
              <a:rPr lang="en-US" sz="3000" dirty="0"/>
              <a:t>Per the Vendor Agreement: </a:t>
            </a:r>
          </a:p>
          <a:p>
            <a:pPr lvl="1" algn="just">
              <a:spcBef>
                <a:spcPts val="0"/>
              </a:spcBef>
              <a:buFont typeface="Wingdings" panose="05000000000000000000" pitchFamily="2" charset="2"/>
              <a:buChar char="ü"/>
            </a:pPr>
            <a:r>
              <a:rPr lang="en-US" sz="3000" dirty="0"/>
              <a:t>Vendors must provide to the WIC customer only the approved supplemental foods, fruit, and vegetables contained in the authorized product list (APL) after it has been determined that the WIC customer has an available balance for the item on the date of the transaction</a:t>
            </a:r>
          </a:p>
          <a:p>
            <a:pPr algn="just"/>
            <a:r>
              <a:rPr lang="en-US" sz="3000" dirty="0"/>
              <a:t>Vendors must properly transact the WIC supplemental foods that are listed on the participant’s food benefit balance</a:t>
            </a:r>
          </a:p>
          <a:p>
            <a:r>
              <a:rPr lang="en-US" sz="3000" b="1" dirty="0"/>
              <a:t>Vendors cannot substitute one food subcategory for another</a:t>
            </a:r>
          </a:p>
          <a:p>
            <a:pPr lvl="1">
              <a:buFont typeface="Courier New" panose="02070309020205020404" pitchFamily="49" charset="0"/>
              <a:buChar char="o"/>
            </a:pPr>
            <a:r>
              <a:rPr lang="en-US" sz="3000" dirty="0"/>
              <a:t>Federal violation that carries 1-year disqualification</a:t>
            </a:r>
          </a:p>
          <a:p>
            <a:pPr lvl="2">
              <a:buFont typeface="Wingdings" panose="05000000000000000000" pitchFamily="2" charset="2"/>
              <a:buChar char="ü"/>
            </a:pPr>
            <a:r>
              <a:rPr lang="en-US" sz="3000" b="1" dirty="0"/>
              <a:t>Example:</a:t>
            </a:r>
            <a:r>
              <a:rPr lang="en-US" sz="3000" dirty="0"/>
              <a:t>  Substituting 1% Milk/Skim Milk for 2% Milk or Whole Milk		</a:t>
            </a:r>
          </a:p>
          <a:p>
            <a:pPr marL="676718" lvl="2" indent="0">
              <a:buNone/>
            </a:pPr>
            <a:endParaRPr lang="en-US" sz="1800" dirty="0">
              <a:solidFill>
                <a:schemeClr val="tx2"/>
              </a:solidFill>
            </a:endParaRPr>
          </a:p>
        </p:txBody>
      </p:sp>
    </p:spTree>
    <p:custDataLst>
      <p:tags r:id="rId1"/>
    </p:custDataLst>
    <p:extLst>
      <p:ext uri="{BB962C8B-B14F-4D97-AF65-F5344CB8AC3E}">
        <p14:creationId xmlns:p14="http://schemas.microsoft.com/office/powerpoint/2010/main" val="16986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6735181" y="3237642"/>
            <a:ext cx="4805996" cy="1297115"/>
          </a:xfrm>
        </p:spPr>
        <p:txBody>
          <a:bodyPr vert="horz" lIns="91440" tIns="45720" rIns="91440" bIns="45720" rtlCol="0" anchor="t">
            <a:normAutofit/>
          </a:bodyPr>
          <a:lstStyle/>
          <a:p>
            <a:r>
              <a:rPr lang="en-US" sz="7200" kern="1200" dirty="0">
                <a:latin typeface="+mj-lt"/>
                <a:ea typeface="+mj-ea"/>
                <a:cs typeface="+mj-cs"/>
              </a:rPr>
              <a:t>Questions</a:t>
            </a:r>
          </a:p>
        </p:txBody>
      </p:sp>
      <p:pic>
        <p:nvPicPr>
          <p:cNvPr id="19" name="Graphic 18" descr="Help">
            <a:extLst>
              <a:ext uri="{FF2B5EF4-FFF2-40B4-BE49-F238E27FC236}">
                <a16:creationId xmlns:a16="http://schemas.microsoft.com/office/drawing/2014/main" id="{B09E201D-71BD-5BC5-590A-BC28508EF3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6" name="Group 2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7" name="Freeform: Shape 2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57465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304800" y="457200"/>
            <a:ext cx="10439400" cy="609600"/>
          </a:xfrm>
        </p:spPr>
        <p:txBody>
          <a:bodyPr>
            <a:noAutofit/>
          </a:bodyPr>
          <a:lstStyle/>
          <a:p>
            <a:r>
              <a:rPr lang="en-US" sz="4800" b="1" dirty="0">
                <a:solidFill>
                  <a:schemeClr val="tx1"/>
                </a:solidFill>
              </a:rPr>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457200" y="1602998"/>
            <a:ext cx="6019800" cy="4876800"/>
          </a:xfrm>
        </p:spPr>
        <p:txBody>
          <a:bodyPr>
            <a:noAutofit/>
          </a:bodyPr>
          <a:lstStyle/>
          <a:p>
            <a:pPr algn="just"/>
            <a:r>
              <a:rPr lang="en-US" sz="3000" dirty="0">
                <a:solidFill>
                  <a:schemeClr val="tx1"/>
                </a:solidFill>
              </a:rPr>
              <a:t>Vendors </a:t>
            </a:r>
            <a:r>
              <a:rPr lang="en-US" sz="3000" u="sng" dirty="0">
                <a:solidFill>
                  <a:schemeClr val="tx1"/>
                </a:solidFill>
              </a:rPr>
              <a:t>cannot</a:t>
            </a:r>
            <a:r>
              <a:rPr lang="en-US" sz="3000" dirty="0">
                <a:solidFill>
                  <a:schemeClr val="tx1"/>
                </a:solidFill>
              </a:rPr>
              <a:t> use a collection of UPC barcodes on Scanning Sheets, cash registers, computers, tablets, cell phones or any other similar electronic devices to transact eWIC </a:t>
            </a:r>
          </a:p>
          <a:p>
            <a:pPr algn="just"/>
            <a:endParaRPr lang="en-US" sz="3000" dirty="0">
              <a:solidFill>
                <a:schemeClr val="tx1"/>
              </a:solidFill>
            </a:endParaRPr>
          </a:p>
          <a:p>
            <a:pPr algn="just"/>
            <a:r>
              <a:rPr lang="en-US" sz="3000" dirty="0">
                <a:solidFill>
                  <a:schemeClr val="tx1"/>
                </a:solidFill>
              </a:rPr>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extLst>
              <p:ext uri="{D42A27DB-BD31-4B8C-83A1-F6EECF244321}">
                <p14:modId xmlns:p14="http://schemas.microsoft.com/office/powerpoint/2010/main" val="1943725032"/>
              </p:ext>
            </p:extLst>
          </p:nvPr>
        </p:nvGraphicFramePr>
        <p:xfrm>
          <a:off x="7315200" y="1735959"/>
          <a:ext cx="3638707" cy="4610878"/>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315200" y="1735959"/>
                        <a:ext cx="3638707" cy="4610878"/>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179073" y="394633"/>
            <a:ext cx="9833548" cy="976967"/>
          </a:xfrm>
        </p:spPr>
        <p:txBody>
          <a:bodyPr anchor="b">
            <a:noAutofit/>
          </a:bodyPr>
          <a:lstStyle/>
          <a:p>
            <a:pPr eaLnBrk="1" hangingPunct="1"/>
            <a:r>
              <a:rPr lang="en-US" sz="6000" b="1" dirty="0">
                <a:ea typeface="Tahoma" pitchFamily="34" charset="0"/>
                <a:cs typeface="Tahoma" pitchFamily="34" charset="0"/>
              </a:rPr>
              <a:t>Inventory Audits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4675802" y="1886841"/>
            <a:ext cx="6934200" cy="4288038"/>
          </a:xfrm>
        </p:spPr>
        <p:txBody>
          <a:bodyPr>
            <a:normAutofit/>
          </a:bodyPr>
          <a:lstStyle/>
          <a:p>
            <a:pPr eaLnBrk="1" hangingPunct="1"/>
            <a:r>
              <a:rPr lang="en-US" sz="3200" dirty="0">
                <a:ea typeface="Tahoma" pitchFamily="34" charset="0"/>
                <a:cs typeface="Tahoma" pitchFamily="34" charset="0"/>
              </a:rPr>
              <a:t>A vendor must make available at any reasonable time and place </a:t>
            </a:r>
            <a:r>
              <a:rPr lang="en-US" sz="3200" b="1" dirty="0">
                <a:ea typeface="Tahoma" pitchFamily="34" charset="0"/>
                <a:cs typeface="Tahoma" pitchFamily="34" charset="0"/>
              </a:rPr>
              <a:t>ALL</a:t>
            </a:r>
            <a:r>
              <a:rPr lang="en-US" sz="3200" dirty="0">
                <a:ea typeface="Tahoma" pitchFamily="34" charset="0"/>
                <a:cs typeface="Tahoma" pitchFamily="34" charset="0"/>
              </a:rPr>
              <a:t>:</a:t>
            </a:r>
          </a:p>
          <a:p>
            <a:pPr lvl="1">
              <a:buFont typeface="Wingdings" panose="05000000000000000000" pitchFamily="2" charset="2"/>
              <a:buChar char="ü"/>
            </a:pPr>
            <a:r>
              <a:rPr lang="en-US" sz="2800" dirty="0">
                <a:ea typeface="Tahoma" pitchFamily="34" charset="0"/>
                <a:cs typeface="Tahoma" pitchFamily="34" charset="0"/>
              </a:rPr>
              <a:t>Program-related records: invoices, purchase orders, various tax and business records</a:t>
            </a:r>
          </a:p>
          <a:p>
            <a:pPr eaLnBrk="1" hangingPunct="1"/>
            <a:r>
              <a:rPr lang="en-US" sz="3200" b="1" dirty="0">
                <a:ea typeface="Tahoma" pitchFamily="34" charset="0"/>
                <a:cs typeface="Tahoma" pitchFamily="34" charset="0"/>
              </a:rPr>
              <a:t>MUST </a:t>
            </a:r>
            <a:r>
              <a:rPr lang="en-US" sz="3200" dirty="0">
                <a:ea typeface="Tahoma" pitchFamily="34" charset="0"/>
                <a:cs typeface="Tahoma" pitchFamily="34" charset="0"/>
              </a:rPr>
              <a:t>be retained 3 years or until audit pertaining to these records is resolved, whichever is later </a:t>
            </a:r>
            <a:br>
              <a:rPr lang="en-US" sz="2000" dirty="0">
                <a:ea typeface="Tahoma" pitchFamily="34" charset="0"/>
                <a:cs typeface="Tahoma" pitchFamily="34" charset="0"/>
              </a:rPr>
            </a:br>
            <a:endParaRPr lang="en-US" sz="2000" dirty="0">
              <a:ea typeface="Tahoma" pitchFamily="34" charset="0"/>
              <a:cs typeface="Tahoma" pitchFamily="34" charset="0"/>
            </a:endParaRPr>
          </a:p>
          <a:p>
            <a:pPr marL="82296" indent="0">
              <a:buNone/>
            </a:pP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Content Placeholder 4" descr="Fotolia_33099869_Subscription_L.jpg">
            <a:extLst>
              <a:ext uri="{FF2B5EF4-FFF2-40B4-BE49-F238E27FC236}">
                <a16:creationId xmlns:a16="http://schemas.microsoft.com/office/drawing/2014/main" id="{C476E85C-83A2-9AAC-5ECE-209E0F29510D}"/>
              </a:ext>
            </a:extLst>
          </p:cNvPr>
          <p:cNvPicPr>
            <a:picLocks noChangeAspect="1"/>
          </p:cNvPicPr>
          <p:nvPr/>
        </p:nvPicPr>
        <p:blipFill rotWithShape="1">
          <a:blip r:embed="rId6" cstate="print"/>
          <a:srcRect l="3431" r="10104"/>
          <a:stretch/>
        </p:blipFill>
        <p:spPr>
          <a:xfrm>
            <a:off x="990600" y="1878764"/>
            <a:ext cx="3533985" cy="2728198"/>
          </a:xfrm>
          <a:prstGeom prst="rect">
            <a:avLst/>
          </a:prstGeom>
        </p:spPr>
      </p:pic>
    </p:spTree>
    <p:custDataLst>
      <p:tags r:id="rId1"/>
    </p:custDataLst>
    <p:extLst>
      <p:ext uri="{BB962C8B-B14F-4D97-AF65-F5344CB8AC3E}">
        <p14:creationId xmlns:p14="http://schemas.microsoft.com/office/powerpoint/2010/main" val="319891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2" name="Group 2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3" name="Freeform: Shape 2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40080" y="1243013"/>
            <a:ext cx="4389120" cy="4371974"/>
          </a:xfrm>
        </p:spPr>
        <p:txBody>
          <a:bodyPr>
            <a:normAutofit/>
          </a:bodyPr>
          <a:lstStyle/>
          <a:p>
            <a:r>
              <a:rPr lang="en-US" sz="5400" b="1" dirty="0">
                <a:ea typeface="Tahoma" pitchFamily="34" charset="0"/>
                <a:cs typeface="Tahoma" pitchFamily="34" charset="0"/>
              </a:rPr>
              <a:t>Purchase Documentation Requirement</a:t>
            </a:r>
          </a:p>
        </p:txBody>
      </p:sp>
      <p:sp>
        <p:nvSpPr>
          <p:cNvPr id="4" name="Content Placeholder 3"/>
          <p:cNvSpPr>
            <a:spLocks noGrp="1"/>
          </p:cNvSpPr>
          <p:nvPr>
            <p:ph idx="1"/>
            <p:custDataLst>
              <p:tags r:id="rId3"/>
            </p:custDataLst>
          </p:nvPr>
        </p:nvSpPr>
        <p:spPr>
          <a:xfrm>
            <a:off x="5805110" y="804672"/>
            <a:ext cx="6005890" cy="5596128"/>
          </a:xfrm>
        </p:spPr>
        <p:txBody>
          <a:bodyPr anchor="ctr">
            <a:normAutofit lnSpcReduction="10000"/>
          </a:bodyPr>
          <a:lstStyle/>
          <a:p>
            <a:r>
              <a:rPr lang="en-US" sz="2400" dirty="0">
                <a:ea typeface="Tahoma" pitchFamily="34" charset="0"/>
                <a:cs typeface="Tahoma" pitchFamily="34" charset="0"/>
              </a:rPr>
              <a:t>Specific requirements for purchase documentation of WIC supplemental foods</a:t>
            </a:r>
          </a:p>
          <a:p>
            <a:r>
              <a:rPr lang="en-US" sz="2400" dirty="0">
                <a:ea typeface="Tahoma" pitchFamily="34" charset="0"/>
                <a:cs typeface="Tahoma" pitchFamily="34" charset="0"/>
              </a:rPr>
              <a:t>Invoices, receipts, purchase orders, and any other proofs of purchase for WIC supplemental foods must include the following:</a:t>
            </a:r>
          </a:p>
          <a:p>
            <a:pPr marL="662995" lvl="1" indent="-457200">
              <a:spcAft>
                <a:spcPts val="450"/>
              </a:spcAft>
              <a:buFont typeface="+mj-lt"/>
              <a:buAutoNum type="arabicPeriod"/>
            </a:pPr>
            <a:r>
              <a:rPr lang="en-US" dirty="0">
                <a:ea typeface="Tahoma" pitchFamily="34" charset="0"/>
                <a:cs typeface="Tahoma" pitchFamily="34" charset="0"/>
              </a:rPr>
              <a:t>The name of the seller and be prepared entirely by the seller or on the seller’s business letterhead;</a:t>
            </a:r>
          </a:p>
          <a:p>
            <a:pPr marL="662995" lvl="1" indent="-457200">
              <a:spcAft>
                <a:spcPts val="450"/>
              </a:spcAft>
              <a:buFont typeface="+mj-lt"/>
              <a:buAutoNum type="arabicPeriod"/>
            </a:pPr>
            <a:r>
              <a:rPr lang="en-US" dirty="0">
                <a:ea typeface="Tahoma" pitchFamily="34" charset="0"/>
                <a:cs typeface="Tahoma" pitchFamily="34" charset="0"/>
              </a:rPr>
              <a:t>The date of purchase and the date the authorized vendor received the WIC supplemental food at the store if this date is different;</a:t>
            </a:r>
          </a:p>
          <a:p>
            <a:pPr marL="662995" lvl="1" indent="-457200">
              <a:buFont typeface="+mj-lt"/>
              <a:buAutoNum type="arabicPeriod"/>
            </a:pPr>
            <a:r>
              <a:rPr lang="en-US"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179073" y="762000"/>
            <a:ext cx="9833548" cy="1325563"/>
          </a:xfrm>
        </p:spPr>
        <p:txBody>
          <a:bodyPr anchor="b">
            <a:noAutofit/>
          </a:bodyPr>
          <a:lstStyle/>
          <a:p>
            <a:pPr algn="ctr" eaLnBrk="1" hangingPunct="1"/>
            <a:r>
              <a:rPr lang="en-US" sz="6000" b="1" dirty="0">
                <a:ea typeface="Tahoma" pitchFamily="34" charset="0"/>
                <a:cs typeface="Tahoma" pitchFamily="34" charset="0"/>
              </a:rPr>
              <a:t>Violations Detected During Inventory Audit</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914400" y="2371646"/>
            <a:ext cx="10721002" cy="4288038"/>
          </a:xfrm>
        </p:spPr>
        <p:txBody>
          <a:bodyPr>
            <a:normAutofit/>
          </a:bodyPr>
          <a:lstStyle/>
          <a:p>
            <a:pPr algn="just" eaLnBrk="1" hangingPunct="1"/>
            <a:r>
              <a:rPr lang="en-US"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a:t>
            </a:r>
          </a:p>
          <a:p>
            <a:pPr lvl="1">
              <a:buClr>
                <a:srgbClr val="FF0000"/>
              </a:buClr>
              <a:buFont typeface="Courier New" panose="02070309020205020404" pitchFamily="49" charset="0"/>
              <a:buChar char="o"/>
            </a:pPr>
            <a:r>
              <a:rPr lang="en-US" sz="2800" dirty="0">
                <a:ea typeface="Tahoma" pitchFamily="34" charset="0"/>
                <a:cs typeface="Tahoma" pitchFamily="34" charset="0"/>
              </a:rPr>
              <a:t>  </a:t>
            </a:r>
            <a:r>
              <a:rPr lang="en-US" dirty="0">
                <a:ea typeface="Tahoma" pitchFamily="34" charset="0"/>
                <a:cs typeface="Tahoma" pitchFamily="34" charset="0"/>
              </a:rPr>
              <a:t>The six or more days do not have to be consecutive</a:t>
            </a:r>
          </a:p>
          <a:p>
            <a:pPr marL="274320" lvl="1" indent="0">
              <a:buNone/>
            </a:pPr>
            <a:endParaRPr lang="en-US" sz="2800" dirty="0">
              <a:ea typeface="Tahoma" pitchFamily="34" charset="0"/>
              <a:cs typeface="Tahoma" pitchFamily="34" charset="0"/>
            </a:endParaRPr>
          </a:p>
          <a:p>
            <a:pPr eaLnBrk="1" hangingPunct="1"/>
            <a:r>
              <a:rPr lang="en-US" dirty="0">
                <a:ea typeface="Tahoma" pitchFamily="34" charset="0"/>
                <a:cs typeface="Tahoma" pitchFamily="34" charset="0"/>
              </a:rPr>
              <a:t>Inability to provide records or providing false records is also a violation</a:t>
            </a:r>
          </a:p>
          <a:p>
            <a:pPr marL="82296" indent="0">
              <a:buNone/>
            </a:pP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1932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066800" y="250792"/>
            <a:ext cx="9833548" cy="1325563"/>
          </a:xfrm>
        </p:spPr>
        <p:txBody>
          <a:bodyPr anchor="b">
            <a:noAutofit/>
          </a:bodyPr>
          <a:lstStyle/>
          <a:p>
            <a:pPr eaLnBrk="1" hangingPunct="1"/>
            <a:r>
              <a:rPr lang="en-US" sz="6000" b="1" dirty="0">
                <a:ea typeface="Tahoma" pitchFamily="34" charset="0"/>
                <a:cs typeface="Tahoma" pitchFamily="34" charset="0"/>
              </a:rPr>
              <a:t>Vendor Claims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914400" y="2007062"/>
            <a:ext cx="10721002" cy="4652622"/>
          </a:xfrm>
        </p:spPr>
        <p:txBody>
          <a:bodyPr>
            <a:normAutofit/>
          </a:bodyPr>
          <a:lstStyle/>
          <a:p>
            <a:pPr eaLnBrk="1" hangingPunct="1"/>
            <a:r>
              <a:rPr lang="en-US" sz="2800" dirty="0">
                <a:ea typeface="Tahoma" pitchFamily="34" charset="0"/>
                <a:cs typeface="Tahoma" pitchFamily="34" charset="0"/>
              </a:rPr>
              <a:t>Overpayment to a vendor as determined by an inventory audit or compliance buy investigation requires repayment to the WIC Program</a:t>
            </a:r>
          </a:p>
          <a:p>
            <a:pPr marL="0" indent="0" eaLnBrk="1" hangingPunct="1">
              <a:buNone/>
            </a:pPr>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The State WIC Agency assesses a claim against the vendor in the amount of the overpayment</a:t>
            </a:r>
          </a:p>
          <a:p>
            <a:pPr marL="0" indent="0" eaLnBrk="1" hangingPunct="1">
              <a:buNone/>
            </a:pPr>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Vendors can request a conference to review the claim, but this action cannot be appealed</a:t>
            </a:r>
          </a:p>
          <a:p>
            <a:pPr marL="82296" indent="0">
              <a:buNone/>
            </a:pP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31209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52400" y="270205"/>
            <a:ext cx="11887200" cy="1101395"/>
          </a:xfrm>
        </p:spPr>
        <p:txBody>
          <a:bodyPr anchor="b">
            <a:noAutofit/>
          </a:bodyPr>
          <a:lstStyle/>
          <a:p>
            <a:pPr algn="ctr" eaLnBrk="1" hangingPunct="1"/>
            <a:r>
              <a:rPr lang="en-US" sz="6000" b="1" dirty="0">
                <a:ea typeface="Tahoma" pitchFamily="34" charset="0"/>
                <a:cs typeface="Tahoma" pitchFamily="34" charset="0"/>
              </a:rPr>
              <a:t>Claims Assessed for Vendor Violations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914400" y="1752600"/>
            <a:ext cx="10721002" cy="4907084"/>
          </a:xfrm>
        </p:spPr>
        <p:txBody>
          <a:bodyPr>
            <a:normAutofit/>
          </a:bodyPr>
          <a:lstStyle/>
          <a:p>
            <a:r>
              <a:rPr lang="en-US"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dirty="0">
                <a:ea typeface="Tahoma" pitchFamily="34" charset="0"/>
                <a:cs typeface="Tahoma" pitchFamily="34" charset="0"/>
              </a:rPr>
              <a:t>Failure to do so will lead to termination of the Vendor Agreement</a:t>
            </a:r>
          </a:p>
          <a:p>
            <a:endParaRPr lang="en-US" dirty="0">
              <a:ea typeface="Tahoma" pitchFamily="34" charset="0"/>
              <a:cs typeface="Tahoma" pitchFamily="34" charset="0"/>
            </a:endParaRPr>
          </a:p>
          <a:p>
            <a:r>
              <a:rPr lang="en-US"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8216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79226" y="852326"/>
            <a:ext cx="9833548" cy="1325563"/>
          </a:xfrm>
        </p:spPr>
        <p:txBody>
          <a:bodyPr anchor="b">
            <a:normAutofit/>
          </a:bodyPr>
          <a:lstStyle/>
          <a:p>
            <a:r>
              <a:rPr lang="en-US" b="1" dirty="0">
                <a:ea typeface="Tahoma" pitchFamily="34" charset="0"/>
                <a:cs typeface="Tahoma" pitchFamily="34" charset="0"/>
              </a:rPr>
              <a:t>Purchasing and Providing Infant Formula from a State-approved Source</a:t>
            </a:r>
          </a:p>
        </p:txBody>
      </p:sp>
      <p:grpSp>
        <p:nvGrpSpPr>
          <p:cNvPr id="22" name="Group 2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3" name="Freeform: Shape 2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p:cNvSpPr>
            <a:spLocks noGrp="1"/>
          </p:cNvSpPr>
          <p:nvPr>
            <p:ph idx="1"/>
            <p:custDataLst>
              <p:tags r:id="rId3"/>
            </p:custDataLst>
          </p:nvPr>
        </p:nvSpPr>
        <p:spPr>
          <a:xfrm>
            <a:off x="1179226" y="2521695"/>
            <a:ext cx="9945974" cy="3509821"/>
          </a:xfrm>
        </p:spPr>
        <p:txBody>
          <a:bodyPr>
            <a:normAutofit fontScale="92500" lnSpcReduction="10000"/>
          </a:bodyPr>
          <a:lstStyle/>
          <a:p>
            <a:r>
              <a:rPr lang="en-US" sz="2600" dirty="0">
                <a:ea typeface="Tahoma" pitchFamily="34" charset="0"/>
                <a:cs typeface="Tahoma" pitchFamily="34" charset="0"/>
              </a:rPr>
              <a:t>Vendors must purchase all infant formula, exempt infant formula and WIC-eligible nutritionals only from the sources on the State WIC Agency’s list of approved sources</a:t>
            </a:r>
          </a:p>
          <a:p>
            <a:r>
              <a:rPr lang="en-US" sz="2600" dirty="0">
                <a:ea typeface="Tahoma" pitchFamily="34" charset="0"/>
                <a:cs typeface="Tahoma" pitchFamily="34" charset="0"/>
              </a:rPr>
              <a:t>Vendors must provide only such infant formula, exempt infant formula and WIC-eligible nutritionals to WIC customers</a:t>
            </a:r>
          </a:p>
          <a:p>
            <a:r>
              <a:rPr lang="en-US" sz="2600" dirty="0">
                <a:ea typeface="Tahoma" pitchFamily="34" charset="0"/>
                <a:cs typeface="Tahoma" pitchFamily="34" charset="0"/>
              </a:rPr>
              <a:t>Authorized vendors will have their WIC Vendor Agreement terminated for failure to comply with this requirement</a:t>
            </a:r>
          </a:p>
          <a:p>
            <a:pPr>
              <a:spcBef>
                <a:spcPct val="50000"/>
              </a:spcBef>
              <a:spcAft>
                <a:spcPts val="1200"/>
              </a:spcAft>
            </a:pPr>
            <a:r>
              <a:rPr lang="en-US" sz="2600" b="0" i="0" dirty="0">
                <a:effectLst/>
              </a:rPr>
              <a:t>A list of State-approved sources can be obtained from your Local WIC Agency or found at </a:t>
            </a:r>
            <a:r>
              <a:rPr lang="en-US" sz="2800" dirty="0">
                <a:solidFill>
                  <a:schemeClr val="tx2"/>
                </a:solidFill>
                <a:hlinkClick r:id="rId6"/>
              </a:rPr>
              <a:t>https://www.ncdhhs.gov/wicvendorsconnection</a:t>
            </a:r>
            <a:endParaRPr lang="en-US" sz="2800" dirty="0">
              <a:solidFill>
                <a:schemeClr val="tx2"/>
              </a:solidFill>
            </a:endParaRPr>
          </a:p>
          <a:p>
            <a:endParaRPr lang="en-US" sz="1800" dirty="0">
              <a:solidFill>
                <a:schemeClr val="tx2"/>
              </a:solidFill>
              <a:ea typeface="Tahoma" pitchFamily="34" charset="0"/>
              <a:cs typeface="Tahoma" pitchFamily="34" charset="0"/>
            </a:endParaRPr>
          </a:p>
        </p:txBody>
      </p:sp>
      <p:grpSp>
        <p:nvGrpSpPr>
          <p:cNvPr id="28" name="Group 2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9" name="Freeform: Shape 2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55021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143000" y="815679"/>
            <a:ext cx="9316464" cy="1325563"/>
          </a:xfrm>
        </p:spPr>
        <p:txBody>
          <a:bodyPr anchor="b">
            <a:noAutofit/>
          </a:bodyPr>
          <a:lstStyle/>
          <a:p>
            <a:pPr algn="r" eaLnBrk="1" hangingPunct="1"/>
            <a:r>
              <a:rPr lang="en-US" sz="6000" b="1" dirty="0">
                <a:ea typeface="Tahoma" pitchFamily="34" charset="0"/>
                <a:cs typeface="Tahoma" pitchFamily="34" charset="0"/>
              </a:rPr>
              <a:t>Disqualification</a:t>
            </a:r>
            <a:r>
              <a:rPr lang="en-US" sz="6600" dirty="0">
                <a:ea typeface="Tahoma" pitchFamily="34" charset="0"/>
                <a:cs typeface="Tahoma" pitchFamily="34" charset="0"/>
              </a:rPr>
              <a:t> </a:t>
            </a:r>
            <a:endParaRPr lang="en-US" sz="6600" b="1" dirty="0">
              <a:ea typeface="Tahoma" pitchFamily="34" charset="0"/>
              <a:cs typeface="Tahoma" pitchFamily="34" charset="0"/>
            </a:endParaRP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4789752" y="2829424"/>
            <a:ext cx="6716448" cy="3495176"/>
          </a:xfrm>
        </p:spPr>
        <p:txBody>
          <a:bodyPr>
            <a:normAutofit/>
          </a:bodyPr>
          <a:lstStyle/>
          <a:p>
            <a:pPr eaLnBrk="1" hangingPunct="1"/>
            <a:r>
              <a:rPr lang="en-US" sz="3200" dirty="0">
                <a:ea typeface="Tahoma" pitchFamily="34" charset="0"/>
                <a:cs typeface="Tahoma" pitchFamily="34" charset="0"/>
              </a:rPr>
              <a:t>Ranges from 60 days to permanent</a:t>
            </a:r>
          </a:p>
          <a:p>
            <a:pPr eaLnBrk="1" hangingPunct="1"/>
            <a:r>
              <a:rPr lang="en-US" sz="3200" dirty="0">
                <a:ea typeface="Tahoma" pitchFamily="34" charset="0"/>
                <a:cs typeface="Tahoma" pitchFamily="34" charset="0"/>
              </a:rPr>
              <a:t>WIC status may impact status with SNAP (formerly the Food Stamp Program)</a:t>
            </a:r>
          </a:p>
          <a:p>
            <a:pPr eaLnBrk="1" hangingPunct="1"/>
            <a:r>
              <a:rPr lang="en-US" sz="3200" dirty="0">
                <a:ea typeface="Tahoma" pitchFamily="34" charset="0"/>
                <a:cs typeface="Tahoma" pitchFamily="34" charset="0"/>
              </a:rPr>
              <a:t>Vendor has right to appeal</a:t>
            </a:r>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Content Placeholder 4" descr="Fotolia_6901118_Subscription_L.jpg">
            <a:extLst>
              <a:ext uri="{FF2B5EF4-FFF2-40B4-BE49-F238E27FC236}">
                <a16:creationId xmlns:a16="http://schemas.microsoft.com/office/drawing/2014/main" id="{8E0F2D69-2A3B-5B40-20E7-3060EB6DEC1D}"/>
              </a:ext>
            </a:extLst>
          </p:cNvPr>
          <p:cNvPicPr>
            <a:picLocks noChangeAspect="1"/>
          </p:cNvPicPr>
          <p:nvPr/>
        </p:nvPicPr>
        <p:blipFill rotWithShape="1">
          <a:blip r:embed="rId6" cstate="print">
            <a:alphaModFix amt="75000"/>
          </a:blip>
          <a:srcRect l="34100" r="16660" b="-1"/>
          <a:stretch/>
        </p:blipFill>
        <p:spPr>
          <a:xfrm>
            <a:off x="1703508" y="372538"/>
            <a:ext cx="3109134" cy="4467326"/>
          </a:xfrm>
          <a:custGeom>
            <a:avLst/>
            <a:gdLst/>
            <a:ahLst/>
            <a:cxnLst/>
            <a:rect l="l" t="t" r="r" b="b"/>
            <a:pathLst>
              <a:path w="4323899" h="6212748">
                <a:moveTo>
                  <a:pt x="0" y="0"/>
                </a:moveTo>
                <a:lnTo>
                  <a:pt x="4323899" y="0"/>
                </a:lnTo>
                <a:lnTo>
                  <a:pt x="4323899" y="2864954"/>
                </a:lnTo>
                <a:lnTo>
                  <a:pt x="880454" y="6212748"/>
                </a:lnTo>
                <a:lnTo>
                  <a:pt x="0" y="6212748"/>
                </a:lnTo>
                <a:close/>
              </a:path>
            </a:pathLst>
          </a:custGeom>
        </p:spPr>
      </p:pic>
    </p:spTree>
    <p:custDataLst>
      <p:tags r:id="rId1"/>
    </p:custDataLst>
    <p:extLst>
      <p:ext uri="{BB962C8B-B14F-4D97-AF65-F5344CB8AC3E}">
        <p14:creationId xmlns:p14="http://schemas.microsoft.com/office/powerpoint/2010/main" val="4849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206334" y="429357"/>
            <a:ext cx="9316464" cy="973774"/>
          </a:xfrm>
        </p:spPr>
        <p:txBody>
          <a:bodyPr anchor="b">
            <a:noAutofit/>
          </a:bodyPr>
          <a:lstStyle/>
          <a:p>
            <a:pPr algn="ctr" eaLnBrk="1" hangingPunct="1"/>
            <a:r>
              <a:rPr lang="en-US" sz="6000" b="1" dirty="0">
                <a:ea typeface="Tahoma" pitchFamily="34" charset="0"/>
                <a:cs typeface="Tahoma" pitchFamily="34" charset="0"/>
              </a:rPr>
              <a:t>Disqualification continued</a:t>
            </a:r>
            <a:r>
              <a:rPr lang="en-US" sz="6000" dirty="0">
                <a:ea typeface="Tahoma" pitchFamily="34" charset="0"/>
                <a:cs typeface="Tahoma" pitchFamily="34" charset="0"/>
              </a:rPr>
              <a:t> </a:t>
            </a:r>
            <a:endParaRPr lang="en-US" sz="6000" b="1" dirty="0">
              <a:ea typeface="Tahoma" pitchFamily="34" charset="0"/>
              <a:cs typeface="Tahoma" pitchFamily="34" charset="0"/>
            </a:endParaRP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206334" y="1554550"/>
            <a:ext cx="9982200" cy="4682669"/>
          </a:xfrm>
        </p:spPr>
        <p:txBody>
          <a:bodyPr>
            <a:normAutofit/>
          </a:bodyPr>
          <a:lstStyle/>
          <a:p>
            <a:pPr fontAlgn="auto">
              <a:buFont typeface="Arial" panose="020B0604020202020204" pitchFamily="34" charset="0"/>
              <a:buChar char="•"/>
            </a:pPr>
            <a:r>
              <a:rPr lang="en-US" b="0" i="0" dirty="0">
                <a:effectLst/>
              </a:rPr>
              <a:t>Upon disqualification or termination, vendors are required to return their stand-beside equipment to Solutran within 10 business days </a:t>
            </a:r>
          </a:p>
          <a:p>
            <a:pPr lvl="1" fontAlgn="auto">
              <a:buFont typeface="Wingdings" panose="05000000000000000000" pitchFamily="2" charset="2"/>
              <a:buChar char="ü"/>
            </a:pPr>
            <a:r>
              <a:rPr lang="en-US" b="0" i="0" dirty="0">
                <a:effectLst/>
              </a:rPr>
              <a:t>Including all cords, cables, scanners and pin pads (if applicable)</a:t>
            </a:r>
          </a:p>
          <a:p>
            <a:pPr lvl="1" fontAlgn="auto">
              <a:buFont typeface="Wingdings" panose="05000000000000000000" pitchFamily="2" charset="2"/>
              <a:buChar char="ü"/>
            </a:pPr>
            <a:r>
              <a:rPr lang="en-US" b="0" i="0" dirty="0">
                <a:effectLst/>
              </a:rPr>
              <a:t>Solutran will send a shipping label</a:t>
            </a:r>
          </a:p>
          <a:p>
            <a:pPr fontAlgn="auto">
              <a:buFont typeface="Arial" panose="020B0604020202020204" pitchFamily="34" charset="0"/>
              <a:buChar char="•"/>
            </a:pPr>
            <a:r>
              <a:rPr lang="en-US" b="0" i="0" dirty="0">
                <a:effectLst/>
              </a:rPr>
              <a:t>Failure to return all stand-beside equipment to Solutran will result in the initiation of an ACH debit from the vendor’s account </a:t>
            </a:r>
          </a:p>
          <a:p>
            <a:pPr fontAlgn="auto">
              <a:buFont typeface="Arial" panose="020B0604020202020204" pitchFamily="34" charset="0"/>
              <a:buChar char="•"/>
            </a:pPr>
            <a:r>
              <a:rPr lang="en-US" b="0" i="0" dirty="0">
                <a:effectLst/>
              </a:rPr>
              <a:t>If a vendor’s bank account has been closed, Local Agency staff will be asked to retrieve all equipment from the vendor location </a:t>
            </a:r>
          </a:p>
          <a:p>
            <a:pPr eaLnBrk="1" hangingPunct="1"/>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76034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206334" y="253445"/>
            <a:ext cx="9316464" cy="1149685"/>
          </a:xfrm>
        </p:spPr>
        <p:txBody>
          <a:bodyPr anchor="b">
            <a:noAutofit/>
          </a:bodyPr>
          <a:lstStyle/>
          <a:p>
            <a:pPr algn="ctr" eaLnBrk="1" hangingPunct="1"/>
            <a:r>
              <a:rPr lang="en-US" sz="6000" b="1" dirty="0">
                <a:ea typeface="Tahoma" pitchFamily="34" charset="0"/>
                <a:cs typeface="Tahoma" pitchFamily="34" charset="0"/>
              </a:rPr>
              <a:t>Office of Inspector General</a:t>
            </a:r>
            <a:r>
              <a:rPr lang="en-US" sz="6000" dirty="0">
                <a:ea typeface="Tahoma" pitchFamily="34" charset="0"/>
                <a:cs typeface="Tahoma" pitchFamily="34" charset="0"/>
              </a:rPr>
              <a:t> </a:t>
            </a:r>
            <a:endParaRPr lang="en-US" sz="6000" b="1" dirty="0">
              <a:ea typeface="Tahoma" pitchFamily="34" charset="0"/>
              <a:cs typeface="Tahoma" pitchFamily="34" charset="0"/>
            </a:endParaRP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206334" y="1752600"/>
            <a:ext cx="9982200" cy="4484618"/>
          </a:xfrm>
        </p:spPr>
        <p:txBody>
          <a:bodyPr>
            <a:normAutofit/>
          </a:bodyPr>
          <a:lstStyle/>
          <a:p>
            <a:r>
              <a:rPr lang="en-US" u="sng" dirty="0">
                <a:ea typeface="Tahoma" pitchFamily="34" charset="0"/>
                <a:cs typeface="Tahoma" pitchFamily="34" charset="0"/>
              </a:rPr>
              <a:t>MISSION: </a:t>
            </a:r>
          </a:p>
          <a:p>
            <a:pPr lvl="1">
              <a:buFont typeface="Wingdings" panose="05000000000000000000" pitchFamily="2" charset="2"/>
              <a:buChar char="ü"/>
            </a:pPr>
            <a:r>
              <a:rPr lang="en-US" sz="2800" dirty="0">
                <a:ea typeface="Tahoma" pitchFamily="34" charset="0"/>
                <a:cs typeface="Tahoma" pitchFamily="34" charset="0"/>
              </a:rPr>
              <a:t>Perform audits and investigations of the Department's programs and operations; </a:t>
            </a:r>
          </a:p>
          <a:p>
            <a:pPr lvl="1">
              <a:buFont typeface="Wingdings" panose="05000000000000000000" pitchFamily="2" charset="2"/>
              <a:buChar char="ü"/>
            </a:pPr>
            <a:r>
              <a:rPr lang="en-US" sz="2800" dirty="0">
                <a:ea typeface="Tahoma" pitchFamily="34" charset="0"/>
                <a:cs typeface="Tahoma" pitchFamily="34" charset="0"/>
              </a:rPr>
              <a:t>Work with the Department's management team in activities that promote economy, efficiency, and effectiveness or that prevent and detect fraud and abuse in programs and operations, both within USDA and in non-Federal entities that receive USDA assistance;</a:t>
            </a:r>
          </a:p>
          <a:p>
            <a:r>
              <a:rPr lang="en-US" dirty="0">
                <a:ea typeface="Tahoma" pitchFamily="34" charset="0"/>
                <a:cs typeface="Tahoma" pitchFamily="34" charset="0"/>
              </a:rPr>
              <a:t>OIG web site: </a:t>
            </a:r>
            <a:r>
              <a:rPr lang="en-US" dirty="0">
                <a:ea typeface="Tahoma" pitchFamily="34" charset="0"/>
                <a:cs typeface="Tahoma" pitchFamily="34" charset="0"/>
                <a:hlinkClick r:id="rId6"/>
              </a:rPr>
              <a:t>https://usdaoig.oversight.gov/</a:t>
            </a:r>
            <a:endParaRPr lang="en-US" dirty="0">
              <a:ea typeface="Tahoma" pitchFamily="34" charset="0"/>
              <a:cs typeface="Tahoma" pitchFamily="34" charset="0"/>
            </a:endParaRPr>
          </a:p>
          <a:p>
            <a:pPr eaLnBrk="1" hangingPunct="1"/>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54903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624" name="Rectangle 111623">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26" name="Rectangle 111625">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1628" name="Group 111627">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11629" name="Freeform: Shape 111628">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630" name="Freeform: Shape 111629">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631" name="Freeform: Shape 111630">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632" name="Freeform: Shape 111631">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1618" name="Rectangle 4"/>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sz="6000" b="1" dirty="0">
                <a:ea typeface="Tahoma" pitchFamily="34" charset="0"/>
                <a:cs typeface="Tahoma" pitchFamily="34" charset="0"/>
              </a:rPr>
              <a:t>Conflict of Interest</a:t>
            </a:r>
          </a:p>
        </p:txBody>
      </p:sp>
      <p:sp>
        <p:nvSpPr>
          <p:cNvPr id="111619" name="Rectangle 5"/>
          <p:cNvSpPr>
            <a:spLocks noGrp="1" noChangeArrowheads="1"/>
          </p:cNvSpPr>
          <p:nvPr>
            <p:ph idx="1"/>
            <p:custDataLst>
              <p:tags r:id="rId3"/>
            </p:custDataLst>
          </p:nvPr>
        </p:nvSpPr>
        <p:spPr>
          <a:xfrm>
            <a:off x="5215811" y="500095"/>
            <a:ext cx="6177613" cy="5857810"/>
          </a:xfrm>
        </p:spPr>
        <p:txBody>
          <a:bodyPr anchor="ctr">
            <a:normAutofit lnSpcReduction="10000"/>
          </a:bodyPr>
          <a:lstStyle/>
          <a:p>
            <a:pPr algn="just"/>
            <a:r>
              <a:rPr lang="en-US" sz="2400" dirty="0">
                <a:ea typeface="Tahoma" pitchFamily="34" charset="0"/>
                <a:cs typeface="Tahoma" pitchFamily="34" charset="0"/>
              </a:rPr>
              <a:t>A vendor shall not have any owner(s), officer(s) or manager(s) who are employed, or who have a spouse, child, or parent employed by the State WIC Agency or the Local WIC Agency serving the county in which the vendor conducts business</a:t>
            </a:r>
          </a:p>
          <a:p>
            <a:pPr algn="just" eaLnBrk="1" hangingPunct="1"/>
            <a:r>
              <a:rPr lang="en-US" sz="2400" dirty="0">
                <a:ea typeface="Tahoma" pitchFamily="34" charset="0"/>
                <a:cs typeface="Tahoma" pitchFamily="34" charset="0"/>
              </a:rPr>
              <a:t>A vendor shall not have an employee who handles or transacts food benefits or cash-value benefits who is employed or has a spouse, child or parent who is employed by the State WIC Agency or the Local WIC Agency serving the county in which the vendor conducts business</a:t>
            </a:r>
          </a:p>
          <a:p>
            <a:pPr algn="just" eaLnBrk="1" hangingPunct="1"/>
            <a:r>
              <a:rPr lang="en-US" sz="2400" dirty="0">
                <a:ea typeface="Tahoma" pitchFamily="34" charset="0"/>
                <a:cs typeface="Tahoma" pitchFamily="34" charset="0"/>
              </a:rPr>
              <a:t>Ask your staff if they have a spouse, child or parent who works for the WIC program</a:t>
            </a:r>
          </a:p>
          <a:p>
            <a:pPr lvl="1" algn="just">
              <a:buFont typeface="Wingdings" panose="05000000000000000000" pitchFamily="2" charset="2"/>
              <a:buChar char="ü"/>
            </a:pPr>
            <a:r>
              <a:rPr lang="en-US" sz="2200" dirty="0">
                <a:ea typeface="Tahoma" pitchFamily="34" charset="0"/>
                <a:cs typeface="Tahoma" pitchFamily="34" charset="0"/>
              </a:rPr>
              <a:t>If they do, report it to your vendor contact at your Local WIC Agency</a:t>
            </a:r>
          </a:p>
        </p:txBody>
      </p:sp>
    </p:spTree>
    <p:custDataLst>
      <p:tags r:id="rId1"/>
    </p:custDataLst>
    <p:extLst>
      <p:ext uri="{BB962C8B-B14F-4D97-AF65-F5344CB8AC3E}">
        <p14:creationId xmlns:p14="http://schemas.microsoft.com/office/powerpoint/2010/main" val="2441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48" name="Rectangle 11264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0" name="Rectangle 11264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2652" name="Group 11265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12653" name="Freeform: Shape 11265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54" name="Freeform: Shape 11265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55" name="Freeform: Shape 11265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56" name="Freeform: Shape 11265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2642" name="Rectangle 2"/>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sz="6000" b="1" dirty="0">
                <a:ea typeface="Tahoma" pitchFamily="34" charset="0"/>
                <a:cs typeface="Tahoma" pitchFamily="34" charset="0"/>
              </a:rPr>
              <a:t>Routine Monitoring</a:t>
            </a:r>
          </a:p>
        </p:txBody>
      </p:sp>
      <p:sp>
        <p:nvSpPr>
          <p:cNvPr id="112643" name="Rectangle 3"/>
          <p:cNvSpPr>
            <a:spLocks noGrp="1" noChangeArrowheads="1"/>
          </p:cNvSpPr>
          <p:nvPr>
            <p:ph idx="1"/>
            <p:custDataLst>
              <p:tags r:id="rId3"/>
            </p:custDataLst>
          </p:nvPr>
        </p:nvSpPr>
        <p:spPr>
          <a:xfrm>
            <a:off x="5135575" y="804672"/>
            <a:ext cx="6257849" cy="5672328"/>
          </a:xfrm>
        </p:spPr>
        <p:txBody>
          <a:bodyPr anchor="ctr">
            <a:normAutofit fontScale="92500"/>
          </a:bodyPr>
          <a:lstStyle/>
          <a:p>
            <a:pPr eaLnBrk="1" hangingPunct="1">
              <a:buFont typeface="Arial" panose="020B0604020202020204" pitchFamily="34" charset="0"/>
              <a:buChar char="•"/>
            </a:pPr>
            <a:r>
              <a:rPr lang="en-US" sz="2600" dirty="0">
                <a:ea typeface="Tahoma" pitchFamily="34" charset="0"/>
                <a:cs typeface="Tahoma" pitchFamily="34" charset="0"/>
              </a:rPr>
              <a:t>Includes, but is not limited to:</a:t>
            </a:r>
          </a:p>
          <a:p>
            <a:pPr lvl="1" eaLnBrk="1" hangingPunct="1">
              <a:buFont typeface="Wingdings" panose="05000000000000000000" pitchFamily="2" charset="2"/>
              <a:buChar char="ü"/>
            </a:pPr>
            <a:r>
              <a:rPr lang="en-US" sz="2600" dirty="0">
                <a:ea typeface="Tahoma" pitchFamily="34" charset="0"/>
                <a:cs typeface="Tahoma" pitchFamily="34" charset="0"/>
              </a:rPr>
              <a:t>Review of formula invoices and receipts</a:t>
            </a:r>
          </a:p>
          <a:p>
            <a:pPr lvl="1" eaLnBrk="1" hangingPunct="1">
              <a:buFont typeface="Wingdings" panose="05000000000000000000" pitchFamily="2" charset="2"/>
              <a:buChar char="ü"/>
            </a:pPr>
            <a:r>
              <a:rPr lang="en-US" sz="2600" dirty="0">
                <a:ea typeface="Tahoma" pitchFamily="34" charset="0"/>
                <a:cs typeface="Tahoma" pitchFamily="34" charset="0"/>
              </a:rPr>
              <a:t>Price checks</a:t>
            </a:r>
          </a:p>
          <a:p>
            <a:pPr lvl="1" eaLnBrk="1" hangingPunct="1">
              <a:buFont typeface="Wingdings" panose="05000000000000000000" pitchFamily="2" charset="2"/>
              <a:buChar char="ü"/>
            </a:pPr>
            <a:r>
              <a:rPr lang="en-US" sz="2600" dirty="0">
                <a:ea typeface="Tahoma" pitchFamily="34" charset="0"/>
                <a:cs typeface="Tahoma" pitchFamily="34" charset="0"/>
              </a:rPr>
              <a:t>Treatment of WIC Program participants and customers</a:t>
            </a:r>
          </a:p>
          <a:p>
            <a:pPr lvl="1" eaLnBrk="1" hangingPunct="1">
              <a:buFont typeface="Wingdings" panose="05000000000000000000" pitchFamily="2" charset="2"/>
              <a:buChar char="ü"/>
            </a:pPr>
            <a:r>
              <a:rPr lang="en-US" sz="2600" dirty="0">
                <a:ea typeface="Tahoma" pitchFamily="34" charset="0"/>
                <a:cs typeface="Tahoma" pitchFamily="34" charset="0"/>
              </a:rPr>
              <a:t>Inventory of WIC-approved foods subject to minimum inventory requirement</a:t>
            </a:r>
          </a:p>
          <a:p>
            <a:pPr lvl="1" eaLnBrk="1" hangingPunct="1">
              <a:buFont typeface="Wingdings" panose="05000000000000000000" pitchFamily="2" charset="2"/>
              <a:buChar char="ü"/>
            </a:pPr>
            <a:r>
              <a:rPr lang="en-US" sz="2600" dirty="0">
                <a:ea typeface="Tahoma" pitchFamily="34" charset="0"/>
                <a:cs typeface="Tahoma" pitchFamily="34" charset="0"/>
              </a:rPr>
              <a:t>Ensure equipment for use in transacting </a:t>
            </a:r>
            <a:r>
              <a:rPr lang="en-US" sz="2600" dirty="0" err="1">
                <a:ea typeface="Tahoma" pitchFamily="34" charset="0"/>
                <a:cs typeface="Tahoma" pitchFamily="34" charset="0"/>
              </a:rPr>
              <a:t>eWIC</a:t>
            </a:r>
            <a:r>
              <a:rPr lang="en-US" sz="2600" dirty="0">
                <a:ea typeface="Tahoma" pitchFamily="34" charset="0"/>
                <a:cs typeface="Tahoma" pitchFamily="34" charset="0"/>
              </a:rPr>
              <a:t> is accessible</a:t>
            </a:r>
          </a:p>
          <a:p>
            <a:pPr eaLnBrk="1" hangingPunct="1">
              <a:buFont typeface="Arial" panose="020B0604020202020204" pitchFamily="34" charset="0"/>
              <a:buChar char="•"/>
            </a:pPr>
            <a:r>
              <a:rPr lang="en-US" sz="2600" dirty="0">
                <a:ea typeface="Tahoma" pitchFamily="34" charset="0"/>
                <a:cs typeface="Tahoma" pitchFamily="34" charset="0"/>
              </a:rPr>
              <a:t>Visits are documented and if violations found:</a:t>
            </a:r>
          </a:p>
          <a:p>
            <a:pPr lvl="1">
              <a:buFont typeface="Wingdings" panose="05000000000000000000" pitchFamily="2" charset="2"/>
              <a:buChar char="ü"/>
            </a:pPr>
            <a:r>
              <a:rPr lang="en-US" sz="2600" dirty="0">
                <a:ea typeface="Tahoma" pitchFamily="34" charset="0"/>
                <a:cs typeface="Tahoma" pitchFamily="34" charset="0"/>
              </a:rPr>
              <a:t>An occurrence assessed </a:t>
            </a:r>
          </a:p>
          <a:p>
            <a:pPr lvl="1">
              <a:buFont typeface="Wingdings" panose="05000000000000000000" pitchFamily="2" charset="2"/>
              <a:buChar char="ü"/>
            </a:pPr>
            <a:r>
              <a:rPr lang="en-US" sz="2600" dirty="0">
                <a:ea typeface="Tahoma" pitchFamily="34" charset="0"/>
                <a:cs typeface="Tahoma" pitchFamily="34" charset="0"/>
              </a:rPr>
              <a:t>The vendor must take steps to correct them</a:t>
            </a:r>
          </a:p>
          <a:p>
            <a:pPr lvl="1">
              <a:buFont typeface="Wingdings" panose="05000000000000000000" pitchFamily="2" charset="2"/>
              <a:buChar char="ü"/>
            </a:pPr>
            <a:r>
              <a:rPr lang="en-US" sz="2600" dirty="0">
                <a:ea typeface="Tahoma" pitchFamily="34" charset="0"/>
                <a:cs typeface="Tahoma" pitchFamily="34" charset="0"/>
              </a:rPr>
              <a:t>Will be monitored again within 21 days</a:t>
            </a:r>
          </a:p>
          <a:p>
            <a:pPr eaLnBrk="1" hangingPunct="1"/>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3117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40080" y="1243013"/>
            <a:ext cx="3855720" cy="4371974"/>
          </a:xfrm>
        </p:spPr>
        <p:txBody>
          <a:bodyPr>
            <a:normAutofit/>
          </a:bodyPr>
          <a:lstStyle/>
          <a:p>
            <a:r>
              <a:rPr lang="en-US" sz="6000" b="1" dirty="0">
                <a:ea typeface="Tahoma" panose="020B0604030504040204" pitchFamily="34" charset="0"/>
                <a:cs typeface="Tahoma" panose="020B0604030504040204" pitchFamily="34" charset="0"/>
              </a:rPr>
              <a:t>Equitable Treatment</a:t>
            </a:r>
          </a:p>
        </p:txBody>
      </p:sp>
      <p:sp>
        <p:nvSpPr>
          <p:cNvPr id="3" name="Content Placeholder 2"/>
          <p:cNvSpPr>
            <a:spLocks noGrp="1"/>
          </p:cNvSpPr>
          <p:nvPr>
            <p:ph idx="1"/>
            <p:custDataLst>
              <p:tags r:id="rId3"/>
            </p:custDataLst>
          </p:nvPr>
        </p:nvSpPr>
        <p:spPr>
          <a:xfrm>
            <a:off x="5377845" y="813816"/>
            <a:ext cx="6199475" cy="5230368"/>
          </a:xfrm>
        </p:spPr>
        <p:txBody>
          <a:bodyPr anchor="ctr">
            <a:normAutofit fontScale="92500" lnSpcReduction="10000"/>
          </a:bodyPr>
          <a:lstStyle/>
          <a:p>
            <a:r>
              <a:rPr lang="en-US"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WIC customers cannot be excluded from in-store promotions	</a:t>
            </a:r>
          </a:p>
          <a:p>
            <a:r>
              <a:rPr lang="en-US"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May result in disqualification</a:t>
            </a:r>
            <a:endParaRPr lang="en-US" sz="1800"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67902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40080" y="1243013"/>
            <a:ext cx="3855720" cy="4371974"/>
          </a:xfrm>
        </p:spPr>
        <p:txBody>
          <a:bodyPr>
            <a:normAutofit/>
          </a:bodyPr>
          <a:lstStyle/>
          <a:p>
            <a:r>
              <a:rPr lang="en-US" sz="6000" b="1" dirty="0">
                <a:ea typeface="Tahoma" panose="020B0604030504040204" pitchFamily="34" charset="0"/>
                <a:cs typeface="Tahoma" panose="020B0604030504040204" pitchFamily="34" charset="0"/>
              </a:rPr>
              <a:t>Definitions</a:t>
            </a:r>
          </a:p>
        </p:txBody>
      </p:sp>
      <p:sp>
        <p:nvSpPr>
          <p:cNvPr id="3" name="Content Placeholder 2"/>
          <p:cNvSpPr>
            <a:spLocks noGrp="1"/>
          </p:cNvSpPr>
          <p:nvPr>
            <p:ph idx="1"/>
            <p:custDataLst>
              <p:tags r:id="rId3"/>
            </p:custDataLst>
          </p:nvPr>
        </p:nvSpPr>
        <p:spPr>
          <a:xfrm>
            <a:off x="5410200" y="804672"/>
            <a:ext cx="5983224" cy="5596128"/>
          </a:xfrm>
        </p:spPr>
        <p:txBody>
          <a:bodyPr anchor="ctr">
            <a:normAutofit lnSpcReduction="10000"/>
          </a:bodyPr>
          <a:lstStyle/>
          <a:p>
            <a:r>
              <a:rPr lang="en-US" b="1" dirty="0">
                <a:ea typeface="Tahoma" panose="020B0604030504040204" pitchFamily="34" charset="0"/>
                <a:cs typeface="Tahoma" panose="020B0604030504040204" pitchFamily="34" charset="0"/>
              </a:rPr>
              <a:t>Incentive item</a:t>
            </a:r>
            <a:r>
              <a:rPr lang="en-US" dirty="0">
                <a:ea typeface="Tahoma" panose="020B0604030504040204" pitchFamily="34" charset="0"/>
                <a:cs typeface="Tahoma" panose="020B0604030504040204" pitchFamily="34" charset="0"/>
              </a:rPr>
              <a:t>-an item or service provided by a vendor to attract customers or encourage customer loyalty</a:t>
            </a:r>
          </a:p>
          <a:p>
            <a:r>
              <a:rPr lang="en-US" b="1" dirty="0">
                <a:ea typeface="Tahoma" panose="020B0604030504040204" pitchFamily="34" charset="0"/>
                <a:cs typeface="Tahoma" panose="020B0604030504040204" pitchFamily="34" charset="0"/>
              </a:rPr>
              <a:t>Vendor discount</a:t>
            </a:r>
            <a:r>
              <a:rPr lang="en-US" dirty="0">
                <a:ea typeface="Tahoma" panose="020B0604030504040204" pitchFamily="34" charset="0"/>
                <a:cs typeface="Tahoma" panose="020B0604030504040204" pitchFamily="34" charset="0"/>
              </a:rPr>
              <a:t>-an in-store promotion that reduces the price or increase the quantity of a given product; a vendor discount could also result from the use of a coupon</a:t>
            </a:r>
          </a:p>
          <a:p>
            <a:r>
              <a:rPr lang="en-US" b="1" dirty="0">
                <a:ea typeface="Tahoma" panose="020B0604030504040204" pitchFamily="34" charset="0"/>
                <a:cs typeface="Tahoma" panose="020B0604030504040204" pitchFamily="34" charset="0"/>
              </a:rPr>
              <a:t>In-store promotion</a:t>
            </a:r>
            <a:r>
              <a:rPr lang="en-US" dirty="0">
                <a:ea typeface="Tahoma" panose="020B0604030504040204" pitchFamily="34" charset="0"/>
                <a:cs typeface="Tahoma" panose="020B0604030504040204" pitchFamily="34" charset="0"/>
              </a:rPr>
              <a:t>-a sales promotion in which a vendor may offer incentive items, vendor discounts or coupons in order to increase sales of certain items or to encourage customer loyalty to the vendor</a:t>
            </a:r>
          </a:p>
          <a:p>
            <a:endParaRPr lang="en-US" sz="1800" dirty="0">
              <a:solidFill>
                <a:schemeClr val="tx2"/>
              </a:solidFill>
              <a:latin typeface="Constantia" panose="02030602050306030303" pitchFamily="18" charset="0"/>
              <a:ea typeface="Tahoma" panose="020B0604030504040204" pitchFamily="34" charset="0"/>
              <a:cs typeface="Tahoma" panose="020B0604030504040204" pitchFamily="34" charset="0"/>
            </a:endParaRPr>
          </a:p>
          <a:p>
            <a:endParaRPr lang="en-US" sz="1800" dirty="0">
              <a:solidFill>
                <a:schemeClr val="tx2"/>
              </a:solidFill>
            </a:endParaRPr>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206334" y="429357"/>
            <a:ext cx="9316464" cy="1094644"/>
          </a:xfrm>
        </p:spPr>
        <p:txBody>
          <a:bodyPr anchor="b">
            <a:noAutofit/>
          </a:bodyPr>
          <a:lstStyle/>
          <a:p>
            <a:pPr algn="ctr" eaLnBrk="1" hangingPunct="1"/>
            <a:r>
              <a:rPr lang="en-US" sz="6000" b="1" dirty="0">
                <a:ea typeface="Tahoma" pitchFamily="34" charset="0"/>
                <a:cs typeface="Tahoma" pitchFamily="34" charset="0"/>
              </a:rPr>
              <a:t>Incentive Items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206334" y="2224152"/>
            <a:ext cx="9982200" cy="3495176"/>
          </a:xfrm>
        </p:spPr>
        <p:txBody>
          <a:bodyPr>
            <a:normAutofit/>
          </a:bodyPr>
          <a:lstStyle/>
          <a:p>
            <a:pPr>
              <a:spcBef>
                <a:spcPts val="0"/>
              </a:spcBef>
              <a:spcAft>
                <a:spcPts val="600"/>
              </a:spcAft>
            </a:pPr>
            <a:r>
              <a:rPr lang="en-US" sz="2800"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endParaRPr lang="en-US" sz="2800" dirty="0">
              <a:ea typeface="Tahoma" panose="020B0604030504040204" pitchFamily="34" charset="0"/>
              <a:cs typeface="Tahoma" panose="020B0604030504040204" pitchFamily="34" charset="0"/>
            </a:endParaRPr>
          </a:p>
          <a:p>
            <a:pPr>
              <a:spcBef>
                <a:spcPts val="0"/>
              </a:spcBef>
              <a:spcAft>
                <a:spcPts val="600"/>
              </a:spcAft>
            </a:pPr>
            <a:r>
              <a:rPr lang="en-US" sz="2800"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a:t>
            </a:r>
            <a:endParaRPr lang="en-US" sz="2800" dirty="0"/>
          </a:p>
          <a:p>
            <a:pPr eaLnBrk="1" hangingPunct="1"/>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47165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206334" y="243758"/>
            <a:ext cx="9316464" cy="1325563"/>
          </a:xfrm>
        </p:spPr>
        <p:txBody>
          <a:bodyPr anchor="b">
            <a:noAutofit/>
          </a:bodyPr>
          <a:lstStyle/>
          <a:p>
            <a:pPr algn="ctr" eaLnBrk="1" hangingPunct="1"/>
            <a:r>
              <a:rPr lang="en-US" sz="6000" b="1" dirty="0">
                <a:ea typeface="Tahoma" pitchFamily="34" charset="0"/>
                <a:cs typeface="Tahoma" pitchFamily="34" charset="0"/>
              </a:rPr>
              <a:t>Approval for Incentive Items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206334" y="2382977"/>
            <a:ext cx="9982200" cy="3495176"/>
          </a:xfrm>
        </p:spPr>
        <p:txBody>
          <a:bodyPr>
            <a:normAutofit/>
          </a:bodyPr>
          <a:lstStyle/>
          <a:p>
            <a:r>
              <a:rPr lang="en-US" sz="2800"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 </a:t>
            </a:r>
          </a:p>
          <a:p>
            <a:pPr marL="0" indent="0">
              <a:buNone/>
            </a:pPr>
            <a:endParaRPr lang="en-US" sz="2800" dirty="0">
              <a:ea typeface="Tahoma" panose="020B0604030504040204" pitchFamily="34" charset="0"/>
              <a:cs typeface="Tahoma" panose="020B0604030504040204" pitchFamily="34" charset="0"/>
            </a:endParaRPr>
          </a:p>
          <a:p>
            <a:r>
              <a:rPr lang="en-US" sz="2800" dirty="0">
                <a:ea typeface="Tahoma" panose="020B0604030504040204" pitchFamily="34" charset="0"/>
                <a:cs typeface="Tahoma" panose="020B0604030504040204" pitchFamily="34" charset="0"/>
              </a:rPr>
              <a:t>WIC vendors </a:t>
            </a:r>
            <a:r>
              <a:rPr lang="en-US" sz="2800" b="1" dirty="0">
                <a:ea typeface="Tahoma" panose="020B0604030504040204" pitchFamily="34" charset="0"/>
                <a:cs typeface="Tahoma" panose="020B0604030504040204" pitchFamily="34" charset="0"/>
              </a:rPr>
              <a:t>cannot</a:t>
            </a:r>
            <a:r>
              <a:rPr lang="en-US" sz="2800" dirty="0">
                <a:ea typeface="Tahoma" panose="020B0604030504040204" pitchFamily="34" charset="0"/>
                <a:cs typeface="Tahoma" panose="020B0604030504040204" pitchFamily="34" charset="0"/>
              </a:rPr>
              <a:t> offer incentive items to WIC customers without approval from the State WIC Agency</a:t>
            </a:r>
          </a:p>
          <a:p>
            <a:endParaRPr lang="en-US" sz="2800" dirty="0"/>
          </a:p>
          <a:p>
            <a:endParaRPr lang="en-US" sz="2800" dirty="0"/>
          </a:p>
          <a:p>
            <a:pPr eaLnBrk="1" hangingPunct="1"/>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44752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143000" y="621189"/>
            <a:ext cx="9316464" cy="1325563"/>
          </a:xfrm>
        </p:spPr>
        <p:txBody>
          <a:bodyPr anchor="b">
            <a:noAutofit/>
          </a:bodyPr>
          <a:lstStyle/>
          <a:p>
            <a:pPr algn="ctr" eaLnBrk="1" hangingPunct="1"/>
            <a:r>
              <a:rPr lang="en-US" sz="6000" b="1" dirty="0">
                <a:ea typeface="Tahoma" pitchFamily="34" charset="0"/>
                <a:cs typeface="Tahoma" pitchFamily="34" charset="0"/>
              </a:rPr>
              <a:t>Approval for Incentive Items continued</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143000" y="2145452"/>
            <a:ext cx="10045534" cy="4407747"/>
          </a:xfrm>
        </p:spPr>
        <p:txBody>
          <a:bodyPr>
            <a:normAutofit/>
          </a:bodyPr>
          <a:lstStyle/>
          <a:p>
            <a:r>
              <a:rPr lang="en-US" dirty="0">
                <a:ea typeface="Tahoma" panose="020B0604030504040204" pitchFamily="34" charset="0"/>
                <a:cs typeface="Tahoma" panose="020B0604030504040204" pitchFamily="34" charset="0"/>
              </a:rPr>
              <a:t>Following is a list of prohibited incentive items: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Assistance applying for WIC benefits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Transportation for WIC customer to and/or from vendor premises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Delivery of WIC supplemental foods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Lottery tickets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Cash gifts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a:t>
            </a:r>
          </a:p>
          <a:p>
            <a:endParaRPr lang="en-US" sz="2800" dirty="0"/>
          </a:p>
          <a:p>
            <a:pPr eaLnBrk="1" hangingPunct="1"/>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20547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0" name="Rectangle 2560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612" name="Group 256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5613" name="Freeform: Shape 256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614" name="Freeform: Shape 256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615" name="Freeform: Shape 256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616" name="Freeform: Shape 256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457200" y="1243013"/>
            <a:ext cx="3855720" cy="4371974"/>
          </a:xfrm>
        </p:spPr>
        <p:txBody>
          <a:bodyPr>
            <a:normAutofit/>
          </a:bodyPr>
          <a:lstStyle/>
          <a:p>
            <a:r>
              <a:rPr lang="en-US" sz="4800" b="1" dirty="0"/>
              <a:t>Not-to-Exceed (NTE) Prices</a:t>
            </a:r>
          </a:p>
        </p:txBody>
      </p:sp>
      <p:sp>
        <p:nvSpPr>
          <p:cNvPr id="25603" name="Rectangle 3"/>
          <p:cNvSpPr>
            <a:spLocks noGrp="1" noChangeArrowheads="1"/>
          </p:cNvSpPr>
          <p:nvPr>
            <p:ph idx="1"/>
            <p:custDataLst>
              <p:tags r:id="rId3"/>
            </p:custDataLst>
          </p:nvPr>
        </p:nvSpPr>
        <p:spPr>
          <a:xfrm>
            <a:off x="5029200" y="734524"/>
            <a:ext cx="6705600" cy="5748528"/>
          </a:xfrm>
        </p:spPr>
        <p:txBody>
          <a:bodyPr anchor="ctr">
            <a:normAutofit/>
          </a:bodyPr>
          <a:lstStyle/>
          <a:p>
            <a:pPr>
              <a:spcBef>
                <a:spcPct val="50000"/>
              </a:spcBef>
              <a:spcAft>
                <a:spcPts val="1200"/>
              </a:spcAft>
            </a:pPr>
            <a:r>
              <a:rPr lang="en-US" dirty="0"/>
              <a:t>NTEs are set at 2 standard deviations above the average price for supplemental foods within a vendor peer group.</a:t>
            </a:r>
          </a:p>
          <a:p>
            <a:pPr lvl="2">
              <a:buFont typeface="Wingdings" panose="05000000000000000000" pitchFamily="2" charset="2"/>
              <a:buChar char="ü"/>
            </a:pPr>
            <a:r>
              <a:rPr lang="en-US" sz="2800" dirty="0"/>
              <a:t>Calculated for each UPC for each WIC supplemental food </a:t>
            </a:r>
          </a:p>
          <a:p>
            <a:pPr lvl="2">
              <a:buFont typeface="Wingdings" panose="05000000000000000000" pitchFamily="2" charset="2"/>
              <a:buChar char="ü"/>
            </a:pPr>
            <a:r>
              <a:rPr lang="en-US" sz="2800" dirty="0"/>
              <a:t>Based on redemption of all vendors in the peer group</a:t>
            </a:r>
          </a:p>
          <a:p>
            <a:pPr lvl="2">
              <a:buFont typeface="Wingdings" panose="05000000000000000000" pitchFamily="2" charset="2"/>
              <a:buChar char="ü"/>
            </a:pPr>
            <a:r>
              <a:rPr lang="en-US" sz="2800" dirty="0"/>
              <a:t>Obtained from the </a:t>
            </a:r>
            <a:r>
              <a:rPr lang="en-US" sz="2800" dirty="0" err="1"/>
              <a:t>eWIC</a:t>
            </a:r>
            <a:r>
              <a:rPr lang="en-US" sz="2800" dirty="0"/>
              <a:t> system</a:t>
            </a:r>
          </a:p>
          <a:p>
            <a:pPr lvl="2">
              <a:buFont typeface="Wingdings" panose="05000000000000000000" pitchFamily="2" charset="2"/>
              <a:buChar char="ü"/>
            </a:pPr>
            <a:r>
              <a:rPr lang="en-US" sz="2800" dirty="0"/>
              <a:t>Different NTEs for different sizes of the same food even if it is the same brand</a:t>
            </a:r>
          </a:p>
          <a:p>
            <a:pPr>
              <a:spcBef>
                <a:spcPct val="50000"/>
              </a:spcBef>
              <a:spcAft>
                <a:spcPts val="1200"/>
              </a:spcAft>
            </a:pPr>
            <a:r>
              <a:rPr lang="en-US" dirty="0"/>
              <a:t>Foods and Contract Formula</a:t>
            </a:r>
          </a:p>
          <a:p>
            <a:pPr marL="0" indent="0">
              <a:spcBef>
                <a:spcPct val="50000"/>
              </a:spcBef>
              <a:spcAft>
                <a:spcPts val="1200"/>
              </a:spcAft>
              <a:buNone/>
            </a:pPr>
            <a:endParaRPr lang="en-US" sz="1800" dirty="0">
              <a:solidFill>
                <a:schemeClr val="tx2"/>
              </a:solidFill>
            </a:endParaRPr>
          </a:p>
        </p:txBody>
      </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295400" y="697652"/>
            <a:ext cx="9316464" cy="1447800"/>
          </a:xfrm>
        </p:spPr>
        <p:txBody>
          <a:bodyPr anchor="b">
            <a:noAutofit/>
          </a:bodyPr>
          <a:lstStyle/>
          <a:p>
            <a:pPr algn="ctr" eaLnBrk="1" hangingPunct="1"/>
            <a:r>
              <a:rPr lang="en-US" sz="6000" b="1" dirty="0">
                <a:ea typeface="Tahoma" pitchFamily="34" charset="0"/>
                <a:cs typeface="Tahoma" pitchFamily="34" charset="0"/>
              </a:rPr>
              <a:t>In-Store Promotions and Coupons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143000" y="2382976"/>
            <a:ext cx="10045534" cy="4170223"/>
          </a:xfrm>
        </p:spPr>
        <p:txBody>
          <a:bodyPr>
            <a:normAutofit/>
          </a:bodyPr>
          <a:lstStyle/>
          <a:p>
            <a:r>
              <a:rPr lang="en-US" dirty="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dirty="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Know how to properly transact </a:t>
            </a:r>
            <a:r>
              <a:rPr lang="en-US" sz="2800" dirty="0" err="1">
                <a:ea typeface="Tahoma" panose="020B0604030504040204" pitchFamily="34" charset="0"/>
                <a:cs typeface="Tahoma" panose="020B0604030504040204" pitchFamily="34" charset="0"/>
              </a:rPr>
              <a:t>eWIC</a:t>
            </a:r>
            <a:r>
              <a:rPr lang="en-US" sz="2800" dirty="0">
                <a:ea typeface="Tahoma" panose="020B0604030504040204" pitchFamily="34" charset="0"/>
                <a:cs typeface="Tahoma" panose="020B0604030504040204" pitchFamily="34" charset="0"/>
              </a:rPr>
              <a:t> using in-store promotions and coupons</a:t>
            </a:r>
          </a:p>
          <a:p>
            <a:pPr eaLnBrk="1" hangingPunct="1"/>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62384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526967" y="839301"/>
            <a:ext cx="11277600" cy="1325563"/>
          </a:xfrm>
        </p:spPr>
        <p:txBody>
          <a:bodyPr anchor="b">
            <a:noAutofit/>
          </a:bodyPr>
          <a:lstStyle/>
          <a:p>
            <a:pPr algn="ctr" eaLnBrk="1" hangingPunct="1"/>
            <a:r>
              <a:rPr lang="en-US" sz="6000" b="1" dirty="0">
                <a:ea typeface="Tahoma" pitchFamily="34" charset="0"/>
                <a:cs typeface="Tahoma" pitchFamily="34" charset="0"/>
              </a:rPr>
              <a:t>Types of In-Store Promotions and Coupons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143000" y="2382976"/>
            <a:ext cx="10045534" cy="4170223"/>
          </a:xfrm>
        </p:spPr>
        <p:txBody>
          <a:bodyPr>
            <a:normAutofit/>
          </a:bodyPr>
          <a:lstStyle/>
          <a:p>
            <a:r>
              <a:rPr lang="en-US" sz="2800" dirty="0">
                <a:ea typeface="Tahoma" panose="020B0604030504040204" pitchFamily="34" charset="0"/>
                <a:cs typeface="Tahoma" panose="020B0604030504040204" pitchFamily="34" charset="0"/>
              </a:rPr>
              <a:t>Buy One, Get One Free (BOGO)</a:t>
            </a:r>
          </a:p>
          <a:p>
            <a:r>
              <a:rPr lang="en-US" sz="2800" dirty="0">
                <a:ea typeface="Tahoma" panose="020B0604030504040204" pitchFamily="34" charset="0"/>
                <a:cs typeface="Tahoma" panose="020B0604030504040204" pitchFamily="34" charset="0"/>
              </a:rPr>
              <a:t>Buy One, Get One at a Reduced Price</a:t>
            </a:r>
          </a:p>
          <a:p>
            <a:r>
              <a:rPr lang="en-US" sz="2800" dirty="0">
                <a:ea typeface="Tahoma" panose="020B0604030504040204" pitchFamily="34" charset="0"/>
                <a:cs typeface="Tahoma" panose="020B0604030504040204" pitchFamily="34" charset="0"/>
              </a:rPr>
              <a:t>Free Ounces Added to Food Item by Manufacturer (Bonus Size Items)</a:t>
            </a:r>
          </a:p>
          <a:p>
            <a:r>
              <a:rPr lang="en-US" sz="2800" dirty="0">
                <a:ea typeface="Tahoma" panose="020B0604030504040204" pitchFamily="34" charset="0"/>
                <a:cs typeface="Tahoma" panose="020B0604030504040204" pitchFamily="34" charset="0"/>
              </a:rPr>
              <a:t>Transaction Discounts</a:t>
            </a:r>
          </a:p>
          <a:p>
            <a:r>
              <a:rPr lang="en-US" sz="2800" dirty="0">
                <a:ea typeface="Tahoma" panose="020B0604030504040204" pitchFamily="34" charset="0"/>
                <a:cs typeface="Tahoma" panose="020B0604030504040204" pitchFamily="34" charset="0"/>
              </a:rPr>
              <a:t>Store Loyalty/Rewards Cards</a:t>
            </a:r>
          </a:p>
          <a:p>
            <a:r>
              <a:rPr lang="en-US" sz="2800" dirty="0">
                <a:ea typeface="Tahoma" panose="020B0604030504040204" pitchFamily="34" charset="0"/>
                <a:cs typeface="Tahoma" panose="020B0604030504040204" pitchFamily="34" charset="0"/>
              </a:rPr>
              <a:t>Manufacturers’ Cents Off Coupons</a:t>
            </a:r>
          </a:p>
          <a:p>
            <a:pPr eaLnBrk="1" hangingPunct="1"/>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56659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6" name="Rectangle 2"/>
          <p:cNvSpPr>
            <a:spLocks noGrp="1" noChangeArrowheads="1"/>
          </p:cNvSpPr>
          <p:nvPr>
            <p:ph type="title"/>
            <p:custDataLst>
              <p:tags r:id="rId2"/>
            </p:custDataLst>
          </p:nvPr>
        </p:nvSpPr>
        <p:spPr>
          <a:xfrm>
            <a:off x="1155665" y="628458"/>
            <a:ext cx="9316464" cy="1325563"/>
          </a:xfrm>
        </p:spPr>
        <p:txBody>
          <a:bodyPr anchor="b">
            <a:noAutofit/>
          </a:bodyPr>
          <a:lstStyle/>
          <a:p>
            <a:pPr algn="ctr" eaLnBrk="1" hangingPunct="1"/>
            <a:r>
              <a:rPr lang="en-US" sz="6000" b="1" dirty="0"/>
              <a:t>In-Store Promotions: </a:t>
            </a:r>
            <a:br>
              <a:rPr lang="en-US" sz="6000" b="1" dirty="0"/>
            </a:br>
            <a:r>
              <a:rPr lang="en-US" sz="6000" b="1" dirty="0"/>
              <a:t>BOGOs and eWIC</a:t>
            </a:r>
            <a:endParaRPr lang="en-US" sz="6000" b="1" dirty="0">
              <a:ea typeface="Tahoma" pitchFamily="34" charset="0"/>
              <a:cs typeface="Tahoma" pitchFamily="34" charset="0"/>
            </a:endParaRP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8307" name="Rectangle 3"/>
          <p:cNvSpPr>
            <a:spLocks noGrp="1" noChangeArrowheads="1"/>
          </p:cNvSpPr>
          <p:nvPr>
            <p:ph idx="1"/>
            <p:custDataLst>
              <p:tags r:id="rId3"/>
            </p:custDataLst>
          </p:nvPr>
        </p:nvSpPr>
        <p:spPr>
          <a:xfrm>
            <a:off x="1155665" y="2065249"/>
            <a:ext cx="10045534" cy="4599177"/>
          </a:xfrm>
        </p:spPr>
        <p:txBody>
          <a:bodyPr>
            <a:normAutofit/>
          </a:bodyPr>
          <a:lstStyle/>
          <a:p>
            <a:pPr marL="0" indent="0" algn="just">
              <a:buNone/>
            </a:pPr>
            <a:r>
              <a:rPr lang="en-US" sz="2400" dirty="0"/>
              <a:t>Per the USDA WIC EBT Operating Rules:</a:t>
            </a:r>
          </a:p>
          <a:p>
            <a:pPr algn="just"/>
            <a:r>
              <a:rPr lang="en-US" sz="2400" dirty="0"/>
              <a:t>In a true BOGO, the free item cannot be deducted from the WIC customer’s benefit balance or reported to the State Agency.</a:t>
            </a:r>
          </a:p>
          <a:p>
            <a:pPr marL="0" indent="0" algn="just">
              <a:buNone/>
            </a:pPr>
            <a:endParaRPr lang="en-US" sz="2400" dirty="0"/>
          </a:p>
          <a:p>
            <a:pPr algn="just"/>
            <a:r>
              <a:rPr lang="en-US" sz="2400" dirty="0"/>
              <a:t>If a food item is advertised as “Buy one, get one free” </a:t>
            </a:r>
            <a:r>
              <a:rPr lang="en-US" sz="2400" b="1" dirty="0"/>
              <a:t>with the disclosure that each item is sold for half the advertised price</a:t>
            </a:r>
            <a:r>
              <a:rPr lang="en-US" sz="2400" dirty="0"/>
              <a:t>, both food items shall be redeemed using WIC benefits and shall reflect an item price of half the advertised price in the transaction.</a:t>
            </a:r>
          </a:p>
          <a:p>
            <a:pPr lvl="1" algn="just">
              <a:buFont typeface="Wingdings" panose="05000000000000000000" pitchFamily="2" charset="2"/>
              <a:buChar char="ü"/>
            </a:pPr>
            <a:r>
              <a:rPr lang="en-US" sz="2200" dirty="0"/>
              <a:t>Quantity discount</a:t>
            </a:r>
          </a:p>
          <a:p>
            <a:pPr lvl="1" algn="just">
              <a:buFont typeface="Wingdings" panose="05000000000000000000" pitchFamily="2" charset="2"/>
              <a:buChar char="ü"/>
            </a:pPr>
            <a:r>
              <a:rPr lang="en-US" sz="2200" dirty="0"/>
              <a:t>If using this methodology for BOGOs, vendors must put this disclosure in store advertising  </a:t>
            </a:r>
          </a:p>
          <a:p>
            <a:pPr algn="just" eaLnBrk="1" hangingPunct="1"/>
            <a:endParaRPr lang="en-US" sz="20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437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3" name="Group 2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4" name="Freeform: Shape 2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40080" y="1243013"/>
            <a:ext cx="3855720" cy="4371974"/>
          </a:xfrm>
        </p:spPr>
        <p:txBody>
          <a:bodyPr>
            <a:normAutofit/>
          </a:bodyPr>
          <a:lstStyle/>
          <a:p>
            <a:r>
              <a:rPr lang="en-US" sz="5400" b="1" dirty="0">
                <a:ea typeface="Tahoma" panose="020B0604030504040204" pitchFamily="34" charset="0"/>
                <a:cs typeface="Tahoma" panose="020B0604030504040204" pitchFamily="34" charset="0"/>
              </a:rPr>
              <a:t>Sales Tax &amp; Cash Back</a:t>
            </a:r>
          </a:p>
        </p:txBody>
      </p:sp>
      <p:sp>
        <p:nvSpPr>
          <p:cNvPr id="3" name="Content Placeholder 2"/>
          <p:cNvSpPr>
            <a:spLocks noGrp="1"/>
          </p:cNvSpPr>
          <p:nvPr>
            <p:ph idx="1"/>
            <p:custDataLst>
              <p:tags r:id="rId3"/>
            </p:custDataLst>
          </p:nvPr>
        </p:nvSpPr>
        <p:spPr>
          <a:xfrm>
            <a:off x="5334000" y="804672"/>
            <a:ext cx="6059424" cy="5230368"/>
          </a:xfrm>
        </p:spPr>
        <p:txBody>
          <a:bodyPr anchor="ctr">
            <a:normAutofit/>
          </a:bodyPr>
          <a:lstStyle/>
          <a:p>
            <a:r>
              <a:rPr lang="en-US"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to tax WIC items, so cannot charge WIC customers tax on manufacturer’s coupons</a:t>
            </a:r>
          </a:p>
          <a:p>
            <a:r>
              <a:rPr lang="en-US"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672" name="Rectangle 11367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4" name="Rectangle 11367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3666" name="Rectangle 5"/>
          <p:cNvSpPr>
            <a:spLocks noGrp="1" noChangeArrowheads="1"/>
          </p:cNvSpPr>
          <p:nvPr>
            <p:ph type="title"/>
            <p:custDataLst>
              <p:tags r:id="rId2"/>
            </p:custDataLst>
          </p:nvPr>
        </p:nvSpPr>
        <p:spPr>
          <a:xfrm>
            <a:off x="495147" y="319490"/>
            <a:ext cx="11201400" cy="1691842"/>
          </a:xfrm>
        </p:spPr>
        <p:txBody>
          <a:bodyPr anchor="b">
            <a:noAutofit/>
          </a:bodyPr>
          <a:lstStyle/>
          <a:p>
            <a:pPr algn="ctr" eaLnBrk="1" hangingPunct="1"/>
            <a:r>
              <a:rPr lang="en-US" sz="5400" b="1" dirty="0">
                <a:ea typeface="Tahoma" pitchFamily="34" charset="0"/>
                <a:cs typeface="Tahoma" pitchFamily="34" charset="0"/>
              </a:rPr>
              <a:t>Reporting Customer Service Issues (Complaints</a:t>
            </a:r>
            <a:r>
              <a:rPr lang="en-US" sz="5400" dirty="0">
                <a:ea typeface="Tahoma" pitchFamily="34" charset="0"/>
                <a:cs typeface="Tahoma" pitchFamily="34" charset="0"/>
              </a:rPr>
              <a:t>)</a:t>
            </a:r>
          </a:p>
        </p:txBody>
      </p:sp>
      <p:grpSp>
        <p:nvGrpSpPr>
          <p:cNvPr id="113676" name="Group 11367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13677" name="Freeform: Shape 11367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8" name="Freeform: Shape 11367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9" name="Freeform: Shape 11367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80" name="Freeform: Shape 11367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667" name="Rectangle 6"/>
          <p:cNvSpPr>
            <a:spLocks noGrp="1" noChangeArrowheads="1"/>
          </p:cNvSpPr>
          <p:nvPr>
            <p:ph idx="1"/>
            <p:custDataLst>
              <p:tags r:id="rId3"/>
            </p:custDataLst>
          </p:nvPr>
        </p:nvSpPr>
        <p:spPr>
          <a:xfrm>
            <a:off x="1179073" y="2175329"/>
            <a:ext cx="9833548" cy="4254988"/>
          </a:xfrm>
        </p:spPr>
        <p:txBody>
          <a:bodyPr>
            <a:normAutofit/>
          </a:bodyPr>
          <a:lstStyle/>
          <a:p>
            <a:pPr eaLnBrk="1" hangingPunct="1"/>
            <a:r>
              <a:rPr lang="en-US" sz="3000" dirty="0">
                <a:ea typeface="Tahoma" pitchFamily="34" charset="0"/>
                <a:cs typeface="Tahoma" pitchFamily="34" charset="0"/>
              </a:rPr>
              <a:t>Vendors should report customer service issues (complaints) to the Local WIC Agency concerning:</a:t>
            </a:r>
          </a:p>
          <a:p>
            <a:pPr lvl="1">
              <a:buFont typeface="Courier New" panose="02070309020205020404" pitchFamily="49" charset="0"/>
              <a:buChar char="o"/>
            </a:pPr>
            <a:r>
              <a:rPr lang="en-US" sz="2800" dirty="0">
                <a:ea typeface="Tahoma" pitchFamily="34" charset="0"/>
                <a:cs typeface="Tahoma" pitchFamily="34" charset="0"/>
              </a:rPr>
              <a:t>WIC customer inappropriate behavior</a:t>
            </a:r>
          </a:p>
          <a:p>
            <a:pPr lvl="2" eaLnBrk="1" hangingPunct="1">
              <a:buFont typeface="Wingdings" panose="05000000000000000000" pitchFamily="2" charset="2"/>
              <a:buChar char="ü"/>
            </a:pPr>
            <a:r>
              <a:rPr lang="en-US" sz="2400" dirty="0">
                <a:ea typeface="Tahoma" pitchFamily="34" charset="0"/>
                <a:cs typeface="Tahoma" pitchFamily="34" charset="0"/>
              </a:rPr>
              <a:t>Vendors are not required to tolerate behavior from a WIC customer that they would not tolerate from other customers</a:t>
            </a:r>
          </a:p>
          <a:p>
            <a:pPr lvl="2" eaLnBrk="1" hangingPunct="1">
              <a:buFont typeface="Wingdings" panose="05000000000000000000" pitchFamily="2" charset="2"/>
              <a:buChar char="ü"/>
            </a:pPr>
            <a:r>
              <a:rPr lang="en-US" sz="2400" dirty="0">
                <a:ea typeface="Tahoma" pitchFamily="34" charset="0"/>
                <a:cs typeface="Tahoma" pitchFamily="34" charset="0"/>
              </a:rPr>
              <a:t>May also report complaints about other vendors</a:t>
            </a:r>
          </a:p>
          <a:p>
            <a:pPr marL="914400" lvl="2" indent="0" eaLnBrk="1" hangingPunct="1">
              <a:buNone/>
            </a:pPr>
            <a:endParaRPr lang="en-US" sz="2400" dirty="0">
              <a:ea typeface="Tahoma" pitchFamily="34" charset="0"/>
              <a:cs typeface="Tahoma" pitchFamily="34" charset="0"/>
            </a:endParaRPr>
          </a:p>
          <a:p>
            <a:r>
              <a:rPr lang="en-US" sz="3000" dirty="0">
                <a:ea typeface="Tahoma" pitchFamily="34" charset="0"/>
                <a:cs typeface="Tahoma" pitchFamily="34" charset="0"/>
              </a:rPr>
              <a:t>May use form in the Vendor Manual or on website at: </a:t>
            </a:r>
            <a:r>
              <a:rPr lang="en-US" sz="2800" dirty="0">
                <a:solidFill>
                  <a:schemeClr val="tx2"/>
                </a:solidFill>
                <a:hlinkClick r:id="rId6"/>
              </a:rPr>
              <a:t>https://www.ncdhhs.gov/wicvendorsconnection</a:t>
            </a:r>
            <a:endParaRPr lang="en-US" sz="1800" dirty="0">
              <a:solidFill>
                <a:schemeClr val="tx2"/>
              </a:solidFill>
              <a:ea typeface="Tahoma" pitchFamily="34" charset="0"/>
              <a:cs typeface="Tahoma" pitchFamily="34" charset="0"/>
            </a:endParaRPr>
          </a:p>
        </p:txBody>
      </p:sp>
      <p:grpSp>
        <p:nvGrpSpPr>
          <p:cNvPr id="113682" name="Group 11368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13683" name="Freeform: Shape 11368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84" name="Freeform: Shape 11368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85" name="Freeform: Shape 11368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86" name="Freeform: Shape 11368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79226" y="420033"/>
            <a:ext cx="9833548" cy="1325563"/>
          </a:xfrm>
        </p:spPr>
        <p:txBody>
          <a:bodyPr anchor="b">
            <a:normAutofit/>
          </a:bodyPr>
          <a:lstStyle/>
          <a:p>
            <a:r>
              <a:rPr lang="en-US" sz="6000" b="1" dirty="0">
                <a:ea typeface="Tahoma" panose="020B0604030504040204" pitchFamily="34" charset="0"/>
                <a:cs typeface="Tahoma" panose="020B0604030504040204" pitchFamily="34" charset="0"/>
              </a:rPr>
              <a:t>Training Employees</a:t>
            </a: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custDataLst>
              <p:tags r:id="rId3"/>
            </p:custDataLst>
          </p:nvPr>
        </p:nvSpPr>
        <p:spPr>
          <a:xfrm>
            <a:off x="1166526" y="2131915"/>
            <a:ext cx="9833548" cy="3713023"/>
          </a:xfrm>
        </p:spPr>
        <p:txBody>
          <a:bodyPr>
            <a:normAutofit fontScale="92500" lnSpcReduction="20000"/>
          </a:bodyPr>
          <a:lstStyle/>
          <a:p>
            <a:r>
              <a:rPr lang="en-US" sz="2600" dirty="0">
                <a:ea typeface="Tahoma" panose="020B0604030504040204" pitchFamily="34" charset="0"/>
                <a:cs typeface="Tahoma" panose="020B0604030504040204" pitchFamily="34" charset="0"/>
              </a:rPr>
              <a:t>Vendor owners/managers are responsible for training all cashiers on WIC as it pertains to the following:</a:t>
            </a:r>
          </a:p>
          <a:p>
            <a:pPr lvl="1">
              <a:buFont typeface="Wingdings" panose="05000000000000000000" pitchFamily="2" charset="2"/>
              <a:buChar char="ü"/>
            </a:pPr>
            <a:r>
              <a:rPr lang="en-US" sz="2600" dirty="0">
                <a:ea typeface="Tahoma" panose="020B0604030504040204" pitchFamily="34" charset="0"/>
                <a:cs typeface="Tahoma" panose="020B0604030504040204" pitchFamily="34" charset="0"/>
              </a:rPr>
              <a:t>WIC-approved foods</a:t>
            </a:r>
          </a:p>
          <a:p>
            <a:pPr lvl="1">
              <a:buFont typeface="Wingdings" panose="05000000000000000000" pitchFamily="2" charset="2"/>
              <a:buChar char="ü"/>
            </a:pPr>
            <a:r>
              <a:rPr lang="en-US" sz="2600" dirty="0">
                <a:ea typeface="Tahoma" panose="020B0604030504040204" pitchFamily="34" charset="0"/>
                <a:cs typeface="Tahoma" panose="020B0604030504040204" pitchFamily="34" charset="0"/>
              </a:rPr>
              <a:t>WIC Vendor Transaction Guides</a:t>
            </a:r>
          </a:p>
          <a:p>
            <a:pPr lvl="1"/>
            <a:endParaRPr lang="en-US" sz="2600" dirty="0">
              <a:ea typeface="Tahoma" panose="020B0604030504040204" pitchFamily="34" charset="0"/>
              <a:cs typeface="Tahoma" panose="020B0604030504040204" pitchFamily="34" charset="0"/>
            </a:endParaRPr>
          </a:p>
          <a:p>
            <a:pPr lvl="1"/>
            <a:r>
              <a:rPr lang="en-US" sz="2600" dirty="0">
                <a:ea typeface="Tahoma" panose="020B0604030504040204" pitchFamily="34" charset="0"/>
                <a:cs typeface="Tahoma" panose="020B0604030504040204" pitchFamily="34" charset="0"/>
              </a:rPr>
              <a:t>Allowing same courtesies to WIC customers that are provided to non-WIC customers</a:t>
            </a:r>
          </a:p>
          <a:p>
            <a:pPr lvl="1"/>
            <a:endParaRPr lang="en-US" sz="2600" dirty="0">
              <a:ea typeface="Tahoma" panose="020B0604030504040204" pitchFamily="34" charset="0"/>
              <a:cs typeface="Tahoma" panose="020B0604030504040204" pitchFamily="34" charset="0"/>
            </a:endParaRPr>
          </a:p>
          <a:p>
            <a:pPr lvl="1"/>
            <a:r>
              <a:rPr lang="en-US" sz="2600" dirty="0">
                <a:ea typeface="Tahoma" panose="020B0604030504040204" pitchFamily="34" charset="0"/>
                <a:cs typeface="Tahoma" panose="020B0604030504040204" pitchFamily="34" charset="0"/>
              </a:rPr>
              <a:t>Completing </a:t>
            </a:r>
            <a:r>
              <a:rPr lang="en-US" sz="2600" dirty="0" err="1">
                <a:ea typeface="Tahoma" panose="020B0604030504040204" pitchFamily="34" charset="0"/>
                <a:cs typeface="Tahoma" panose="020B0604030504040204" pitchFamily="34" charset="0"/>
              </a:rPr>
              <a:t>eWIC</a:t>
            </a:r>
            <a:r>
              <a:rPr lang="en-US" sz="2600" dirty="0">
                <a:ea typeface="Tahoma" panose="020B0604030504040204" pitchFamily="34" charset="0"/>
                <a:cs typeface="Tahoma" panose="020B0604030504040204" pitchFamily="34" charset="0"/>
              </a:rPr>
              <a:t> transactions</a:t>
            </a:r>
          </a:p>
          <a:p>
            <a:pPr lvl="1"/>
            <a:endParaRPr lang="en-US" sz="2600" dirty="0">
              <a:ea typeface="Tahoma" panose="020B0604030504040204" pitchFamily="34" charset="0"/>
              <a:cs typeface="Tahoma" panose="020B0604030504040204" pitchFamily="34" charset="0"/>
            </a:endParaRPr>
          </a:p>
          <a:p>
            <a:pPr lvl="1"/>
            <a:r>
              <a:rPr lang="en-US" sz="2600" dirty="0">
                <a:ea typeface="MS PGothic" panose="020B0600070205080204" pitchFamily="34" charset="-128"/>
              </a:rPr>
              <a:t>A</a:t>
            </a:r>
            <a:r>
              <a:rPr lang="en-US" sz="2600" dirty="0">
                <a:effectLst/>
                <a:ea typeface="MS PGothic" panose="020B0600070205080204" pitchFamily="34" charset="-128"/>
              </a:rPr>
              <a:t>ll other NC WIC-vendor related policies and procedures</a:t>
            </a:r>
            <a:endParaRPr lang="en-US" sz="2600" dirty="0">
              <a:ea typeface="Tahoma" panose="020B0604030504040204" pitchFamily="34" charset="0"/>
              <a:cs typeface="Tahoma" panose="020B0604030504040204" pitchFamily="34" charset="0"/>
            </a:endParaRPr>
          </a:p>
          <a:p>
            <a:pPr lvl="1"/>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5051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6505892" y="2971800"/>
            <a:ext cx="4805996" cy="1297115"/>
          </a:xfrm>
        </p:spPr>
        <p:txBody>
          <a:bodyPr vert="horz" lIns="91440" tIns="45720" rIns="91440" bIns="45720" rtlCol="0" anchor="t">
            <a:normAutofit/>
          </a:bodyPr>
          <a:lstStyle/>
          <a:p>
            <a:r>
              <a:rPr lang="en-US" sz="7200" kern="1200" dirty="0">
                <a:latin typeface="+mj-lt"/>
                <a:ea typeface="+mj-ea"/>
                <a:cs typeface="+mj-cs"/>
              </a:rPr>
              <a:t>Questions</a:t>
            </a:r>
          </a:p>
        </p:txBody>
      </p:sp>
      <p:pic>
        <p:nvPicPr>
          <p:cNvPr id="19" name="Graphic 18" descr="Help">
            <a:extLst>
              <a:ext uri="{FF2B5EF4-FFF2-40B4-BE49-F238E27FC236}">
                <a16:creationId xmlns:a16="http://schemas.microsoft.com/office/drawing/2014/main" id="{D16EF677-AF36-C478-BC9F-4A1DABB9F7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6" name="Group 2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7" name="Freeform: Shape 2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26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8" name="Rectangle 17">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97E15-F41D-4B10-96C1-4E8F33E42A37}"/>
              </a:ext>
            </a:extLst>
          </p:cNvPr>
          <p:cNvSpPr>
            <a:spLocks noGrp="1"/>
          </p:cNvSpPr>
          <p:nvPr>
            <p:ph type="title"/>
            <p:custDataLst>
              <p:tags r:id="rId2"/>
            </p:custDataLst>
          </p:nvPr>
        </p:nvSpPr>
        <p:spPr>
          <a:xfrm>
            <a:off x="2286000" y="1741337"/>
            <a:ext cx="7467599" cy="2646526"/>
          </a:xfrm>
        </p:spPr>
        <p:txBody>
          <a:bodyPr vert="horz" lIns="91440" tIns="45720" rIns="91440" bIns="45720" rtlCol="0" anchor="b">
            <a:normAutofit/>
          </a:bodyPr>
          <a:lstStyle/>
          <a:p>
            <a:pPr algn="ctr"/>
            <a:r>
              <a:rPr lang="en-US" sz="8000" b="1" kern="1200" cap="none" baseline="0" dirty="0">
                <a:latin typeface="+mj-lt"/>
                <a:ea typeface="+mj-ea"/>
                <a:cs typeface="+mj-cs"/>
              </a:rPr>
              <a:t>Completing Required Forms</a:t>
            </a:r>
          </a:p>
        </p:txBody>
      </p:sp>
      <p:grpSp>
        <p:nvGrpSpPr>
          <p:cNvPr id="20" name="Group 19">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21" name="Freeform: Shape 20">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7" name="Freeform: Shape 26">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146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1166526" y="295283"/>
            <a:ext cx="9833548" cy="1325563"/>
          </a:xfrm>
        </p:spPr>
        <p:txBody>
          <a:bodyPr anchor="b">
            <a:normAutofit/>
          </a:bodyPr>
          <a:lstStyle/>
          <a:p>
            <a:r>
              <a:rPr lang="en-US" sz="5400" b="1" i="0" dirty="0">
                <a:effectLst/>
              </a:rPr>
              <a:t>Completing Required Forms</a:t>
            </a:r>
            <a:endParaRPr lang="en-US" sz="5400" b="1" dirty="0">
              <a:ea typeface="Tahoma" panose="020B0604030504040204" pitchFamily="34" charset="0"/>
              <a:cs typeface="Tahoma" panose="020B0604030504040204" pitchFamily="34" charset="0"/>
            </a:endParaRP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custDataLst>
              <p:tags r:id="rId3"/>
            </p:custDataLst>
          </p:nvPr>
        </p:nvSpPr>
        <p:spPr>
          <a:xfrm>
            <a:off x="1166526" y="1892141"/>
            <a:ext cx="10022008" cy="4694564"/>
          </a:xfrm>
        </p:spPr>
        <p:txBody>
          <a:bodyPr>
            <a:normAutofit/>
          </a:bodyPr>
          <a:lstStyle/>
          <a:p>
            <a:pPr marL="0" indent="0" fontAlgn="auto">
              <a:buNone/>
            </a:pPr>
            <a:r>
              <a:rPr lang="en-US" sz="2400" dirty="0"/>
              <a:t>To comply with renewal requirements, these documents must be completed</a:t>
            </a:r>
          </a:p>
          <a:p>
            <a:pPr fontAlgn="auto">
              <a:buFont typeface="Arial" panose="020B0604020202020204" pitchFamily="34" charset="0"/>
              <a:buChar char="•"/>
            </a:pPr>
            <a:r>
              <a:rPr lang="en-US" sz="2400" b="1" dirty="0"/>
              <a:t>Corporate Contract Vendors</a:t>
            </a:r>
            <a:endParaRPr lang="en-US" sz="2400" dirty="0"/>
          </a:p>
          <a:p>
            <a:pPr lvl="1">
              <a:buFont typeface="Wingdings" panose="05000000000000000000" pitchFamily="2" charset="2"/>
              <a:buChar char="ü"/>
            </a:pPr>
            <a:r>
              <a:rPr lang="en-US" dirty="0"/>
              <a:t>The corporate office will:</a:t>
            </a:r>
          </a:p>
          <a:p>
            <a:pPr marL="1371600" lvl="2" indent="-457200">
              <a:buFont typeface="+mj-lt"/>
              <a:buAutoNum type="arabicPeriod"/>
            </a:pPr>
            <a:r>
              <a:rPr lang="en-US" sz="2400" dirty="0"/>
              <a:t>Update the vendor record using the Vendor Portal</a:t>
            </a:r>
          </a:p>
          <a:p>
            <a:pPr lvl="1">
              <a:buFont typeface="Wingdings" panose="05000000000000000000" pitchFamily="2" charset="2"/>
              <a:buChar char="ü"/>
            </a:pPr>
            <a:r>
              <a:rPr lang="en-US" i="1" u="sng" dirty="0"/>
              <a:t>Individual corporate contract store </a:t>
            </a:r>
            <a:r>
              <a:rPr lang="en-US" dirty="0"/>
              <a:t>managers must complete annual training and submit the </a:t>
            </a:r>
            <a:r>
              <a:rPr lang="en-US" b="1" dirty="0">
                <a:solidFill>
                  <a:schemeClr val="accent2"/>
                </a:solidFill>
              </a:rPr>
              <a:t>Verification of Attendance</a:t>
            </a:r>
          </a:p>
          <a:p>
            <a:pPr fontAlgn="auto">
              <a:buFont typeface="Arial" panose="020B0604020202020204" pitchFamily="34" charset="0"/>
              <a:buChar char="•"/>
            </a:pPr>
            <a:r>
              <a:rPr lang="en-US" sz="2400" b="1" dirty="0"/>
              <a:t>Non-corporate contract vendors</a:t>
            </a:r>
            <a:endParaRPr lang="en-US" sz="2400" dirty="0"/>
          </a:p>
          <a:p>
            <a:pPr marL="914400" lvl="1" indent="-457200">
              <a:buFont typeface="+mj-lt"/>
              <a:buAutoNum type="arabicPeriod"/>
            </a:pPr>
            <a:r>
              <a:rPr lang="en-US" dirty="0"/>
              <a:t>Pre-populated NC WIC Information Update</a:t>
            </a:r>
          </a:p>
          <a:p>
            <a:pPr marL="914400" lvl="1" indent="-457200">
              <a:buFont typeface="+mj-lt"/>
              <a:buAutoNum type="arabicPeriod"/>
            </a:pPr>
            <a:r>
              <a:rPr lang="en-US" dirty="0" err="1"/>
              <a:t>eWIC</a:t>
            </a:r>
            <a:r>
              <a:rPr lang="en-US" dirty="0"/>
              <a:t> Update for Non-Corporate Vendors</a:t>
            </a:r>
          </a:p>
          <a:p>
            <a:pPr marL="914400" lvl="1" indent="-457200">
              <a:buFont typeface="+mj-lt"/>
              <a:buAutoNum type="arabicPeriod"/>
            </a:pPr>
            <a:r>
              <a:rPr lang="en-US" dirty="0"/>
              <a:t>Verification of Attendance</a:t>
            </a:r>
          </a:p>
          <a:p>
            <a:pPr marL="468630" indent="-285750">
              <a:buFont typeface="Arial" panose="020B0604020202020204" pitchFamily="34" charset="0"/>
              <a:buChar char="•"/>
            </a:pPr>
            <a:endParaRPr lang="en-US" sz="1500" dirty="0"/>
          </a:p>
          <a:p>
            <a:pPr lvl="1"/>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391996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1166526" y="67862"/>
            <a:ext cx="9833548" cy="1325563"/>
          </a:xfrm>
        </p:spPr>
        <p:txBody>
          <a:bodyPr anchor="b">
            <a:normAutofit/>
          </a:bodyPr>
          <a:lstStyle/>
          <a:p>
            <a:r>
              <a:rPr lang="en-US" sz="5400" b="1" i="0" dirty="0">
                <a:effectLst/>
              </a:rPr>
              <a:t>NC WIC Information Update</a:t>
            </a:r>
            <a:endParaRPr lang="en-US" sz="5400" b="1" dirty="0">
              <a:ea typeface="Tahoma" panose="020B0604030504040204" pitchFamily="34" charset="0"/>
              <a:cs typeface="Tahoma" panose="020B0604030504040204" pitchFamily="34" charset="0"/>
            </a:endParaRP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custDataLst>
              <p:tags r:id="rId3"/>
            </p:custDataLst>
          </p:nvPr>
        </p:nvSpPr>
        <p:spPr>
          <a:xfrm>
            <a:off x="5943600" y="1858636"/>
            <a:ext cx="5244934" cy="4694564"/>
          </a:xfrm>
        </p:spPr>
        <p:txBody>
          <a:bodyPr>
            <a:normAutofit/>
          </a:bodyPr>
          <a:lstStyle/>
          <a:p>
            <a:r>
              <a:rPr lang="en-US" dirty="0"/>
              <a:t>Pre-populated </a:t>
            </a:r>
          </a:p>
          <a:p>
            <a:endParaRPr lang="en-US" dirty="0"/>
          </a:p>
          <a:p>
            <a:r>
              <a:rPr lang="en-US" dirty="0"/>
              <a:t>Non-Corporate Contract vendors only</a:t>
            </a:r>
          </a:p>
          <a:p>
            <a:endParaRPr lang="en-US" dirty="0"/>
          </a:p>
          <a:p>
            <a:r>
              <a:rPr lang="en-US" dirty="0"/>
              <a:t>Review data and make corrections or update information where necessary</a:t>
            </a:r>
          </a:p>
          <a:p>
            <a:pPr lvl="1"/>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075CD9D2-2354-114C-5B8D-3F6DEEDC4420}"/>
              </a:ext>
            </a:extLst>
          </p:cNvPr>
          <p:cNvPicPr>
            <a:picLocks noChangeAspect="1"/>
          </p:cNvPicPr>
          <p:nvPr/>
        </p:nvPicPr>
        <p:blipFill rotWithShape="1">
          <a:blip r:embed="rId6"/>
          <a:srcRect l="2789" t="1706" r="4599" b="1472"/>
          <a:stretch/>
        </p:blipFill>
        <p:spPr>
          <a:xfrm>
            <a:off x="1508090" y="1495407"/>
            <a:ext cx="3737149" cy="5015714"/>
          </a:xfrm>
          <a:prstGeom prst="rect">
            <a:avLst/>
          </a:prstGeom>
          <a:ln>
            <a:solidFill>
              <a:schemeClr val="tx1"/>
            </a:solidFill>
          </a:ln>
        </p:spPr>
      </p:pic>
    </p:spTree>
    <p:custDataLst>
      <p:tags r:id="rId1"/>
    </p:custDataLst>
    <p:extLst>
      <p:ext uri="{BB962C8B-B14F-4D97-AF65-F5344CB8AC3E}">
        <p14:creationId xmlns:p14="http://schemas.microsoft.com/office/powerpoint/2010/main" val="289300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2" name="Rectangle 26631">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4" name="Rectangle 26633">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636" name="Group 26635">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6637" name="Freeform: Shape 26636">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38" name="Freeform: Shape 26637">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39" name="Freeform: Shape 26638">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40" name="Freeform: Shape 26639">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482" name="Rectangle 4"/>
          <p:cNvSpPr>
            <a:spLocks noGrp="1" noChangeArrowheads="1"/>
          </p:cNvSpPr>
          <p:nvPr>
            <p:ph type="title"/>
            <p:custDataLst>
              <p:tags r:id="rId2"/>
            </p:custDataLst>
          </p:nvPr>
        </p:nvSpPr>
        <p:spPr>
          <a:xfrm>
            <a:off x="640080" y="1243013"/>
            <a:ext cx="3855720" cy="4371974"/>
          </a:xfrm>
        </p:spPr>
        <p:txBody>
          <a:bodyPr vert="horz" lIns="91440" tIns="45720" rIns="91440" bIns="45720" rtlCol="0" anchor="ctr">
            <a:normAutofit/>
          </a:bodyPr>
          <a:lstStyle/>
          <a:p>
            <a:pPr>
              <a:defRPr/>
            </a:pPr>
            <a:r>
              <a:rPr lang="en-US" sz="4800" b="1" kern="1200" dirty="0">
                <a:latin typeface="+mj-lt"/>
                <a:ea typeface="+mj-ea"/>
                <a:cs typeface="+mj-cs"/>
              </a:rPr>
              <a:t>NTEs vs. Current Shelf Price</a:t>
            </a:r>
          </a:p>
        </p:txBody>
      </p:sp>
      <p:sp>
        <p:nvSpPr>
          <p:cNvPr id="26627" name="Rectangle 5"/>
          <p:cNvSpPr>
            <a:spLocks noGrp="1" noChangeArrowheads="1"/>
          </p:cNvSpPr>
          <p:nvPr>
            <p:ph sz="half" idx="1"/>
            <p:custDataLst>
              <p:tags r:id="rId3"/>
            </p:custDataLst>
          </p:nvPr>
        </p:nvSpPr>
        <p:spPr>
          <a:xfrm>
            <a:off x="5215811" y="804672"/>
            <a:ext cx="6177613" cy="5443728"/>
          </a:xfrm>
        </p:spPr>
        <p:txBody>
          <a:bodyPr vert="horz" lIns="91440" tIns="45720" rIns="91440" bIns="45720" rtlCol="0" anchor="ctr">
            <a:normAutofit/>
          </a:bodyPr>
          <a:lstStyle/>
          <a:p>
            <a:pPr>
              <a:spcBef>
                <a:spcPct val="50000"/>
              </a:spcBef>
              <a:spcAft>
                <a:spcPts val="1200"/>
              </a:spcAft>
            </a:pPr>
            <a:r>
              <a:rPr lang="en-US" dirty="0"/>
              <a:t>Vendors </a:t>
            </a:r>
            <a:r>
              <a:rPr lang="en-US" b="1" dirty="0"/>
              <a:t>must </a:t>
            </a:r>
            <a:r>
              <a:rPr lang="en-US" dirty="0"/>
              <a:t>charge current shelf price</a:t>
            </a:r>
          </a:p>
          <a:p>
            <a:pPr>
              <a:spcBef>
                <a:spcPct val="50000"/>
              </a:spcBef>
              <a:spcAft>
                <a:spcPts val="1200"/>
              </a:spcAft>
            </a:pPr>
            <a:r>
              <a:rPr lang="en-US" dirty="0"/>
              <a:t>Vendors </a:t>
            </a:r>
            <a:r>
              <a:rPr lang="en-US" b="1" dirty="0"/>
              <a:t>DO NOT</a:t>
            </a:r>
            <a:r>
              <a:rPr lang="en-US" dirty="0"/>
              <a:t> have to charge the NTE</a:t>
            </a:r>
          </a:p>
          <a:p>
            <a:pPr>
              <a:spcBef>
                <a:spcPct val="50000"/>
              </a:spcBef>
              <a:spcAft>
                <a:spcPts val="1200"/>
              </a:spcAft>
            </a:pPr>
            <a:r>
              <a:rPr lang="en-US" dirty="0"/>
              <a:t>Charges for WIC transactions must be less than or equal to charges to regular customers</a:t>
            </a:r>
          </a:p>
          <a:p>
            <a:pPr>
              <a:spcBef>
                <a:spcPts val="0"/>
              </a:spcBef>
              <a:spcAft>
                <a:spcPts val="1200"/>
              </a:spcAft>
            </a:pPr>
            <a:r>
              <a:rPr lang="en-US" dirty="0"/>
              <a:t>Vendors </a:t>
            </a:r>
            <a:r>
              <a:rPr lang="en-US" b="1" dirty="0"/>
              <a:t>cannot</a:t>
            </a:r>
            <a:r>
              <a:rPr lang="en-US" dirty="0"/>
              <a:t> set their prices at the NTE and charge other customers less</a:t>
            </a:r>
          </a:p>
          <a:p>
            <a:pPr lvl="1">
              <a:spcBef>
                <a:spcPts val="0"/>
              </a:spcBef>
              <a:spcAft>
                <a:spcPts val="1200"/>
              </a:spcAft>
            </a:pPr>
            <a:r>
              <a:rPr lang="en-US" sz="2800" dirty="0"/>
              <a:t>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761847" y="0"/>
            <a:ext cx="10668000" cy="1325563"/>
          </a:xfrm>
        </p:spPr>
        <p:txBody>
          <a:bodyPr anchor="b">
            <a:normAutofit fontScale="90000"/>
          </a:bodyPr>
          <a:lstStyle/>
          <a:p>
            <a:r>
              <a:rPr lang="en-US" sz="5400" b="1" i="0" dirty="0">
                <a:effectLst/>
              </a:rPr>
              <a:t>NC WIC Information Update - Reminder</a:t>
            </a:r>
            <a:endParaRPr lang="en-US" sz="5400" b="1" dirty="0">
              <a:ea typeface="Tahoma" panose="020B0604030504040204" pitchFamily="34" charset="0"/>
              <a:cs typeface="Tahoma" panose="020B0604030504040204" pitchFamily="34" charset="0"/>
            </a:endParaRP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custDataLst>
              <p:tags r:id="rId3"/>
            </p:custDataLst>
          </p:nvPr>
        </p:nvSpPr>
        <p:spPr>
          <a:xfrm>
            <a:off x="957411" y="3971022"/>
            <a:ext cx="8045162" cy="2175328"/>
          </a:xfrm>
        </p:spPr>
        <p:txBody>
          <a:bodyPr>
            <a:normAutofit/>
          </a:bodyPr>
          <a:lstStyle/>
          <a:p>
            <a:r>
              <a:rPr lang="en-US" sz="2800" dirty="0"/>
              <a:t>Business Integrity and Signature</a:t>
            </a:r>
          </a:p>
          <a:p>
            <a:r>
              <a:rPr lang="en-US" sz="2800" dirty="0"/>
              <a:t>Question must be read and answered</a:t>
            </a:r>
          </a:p>
          <a:p>
            <a:r>
              <a:rPr lang="en-US" sz="2800" dirty="0"/>
              <a:t>Must only be signed and dated by an owner or officer (no managers)</a:t>
            </a:r>
          </a:p>
          <a:p>
            <a:pPr lvl="1"/>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0FF211D-9F2D-B9E7-B799-F715B69AF27C}"/>
              </a:ext>
            </a:extLst>
          </p:cNvPr>
          <p:cNvPicPr>
            <a:picLocks noChangeAspect="1"/>
          </p:cNvPicPr>
          <p:nvPr/>
        </p:nvPicPr>
        <p:blipFill>
          <a:blip r:embed="rId6"/>
          <a:stretch>
            <a:fillRect/>
          </a:stretch>
        </p:blipFill>
        <p:spPr>
          <a:xfrm>
            <a:off x="9295782" y="3492079"/>
            <a:ext cx="2589927" cy="3238921"/>
          </a:xfrm>
          <a:prstGeom prst="rect">
            <a:avLst/>
          </a:prstGeom>
          <a:ln>
            <a:solidFill>
              <a:schemeClr val="tx1"/>
            </a:solidFill>
          </a:ln>
        </p:spPr>
      </p:pic>
      <p:sp>
        <p:nvSpPr>
          <p:cNvPr id="7" name="Rectangle 6">
            <a:extLst>
              <a:ext uri="{FF2B5EF4-FFF2-40B4-BE49-F238E27FC236}">
                <a16:creationId xmlns:a16="http://schemas.microsoft.com/office/drawing/2014/main" id="{12E3F0DC-7718-E57E-26DE-91A95009DB97}"/>
              </a:ext>
            </a:extLst>
          </p:cNvPr>
          <p:cNvSpPr/>
          <p:nvPr/>
        </p:nvSpPr>
        <p:spPr>
          <a:xfrm>
            <a:off x="9308560" y="6172200"/>
            <a:ext cx="2577149" cy="533400"/>
          </a:xfrm>
          <a:prstGeom prst="rect">
            <a:avLst/>
          </a:prstGeom>
          <a:solidFill>
            <a:srgbClr val="89C01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2E1498F-9347-9B25-188D-8313C7E9EDFF}"/>
              </a:ext>
            </a:extLst>
          </p:cNvPr>
          <p:cNvPicPr>
            <a:picLocks noChangeAspect="1"/>
          </p:cNvPicPr>
          <p:nvPr/>
        </p:nvPicPr>
        <p:blipFill>
          <a:blip r:embed="rId7"/>
          <a:stretch>
            <a:fillRect/>
          </a:stretch>
        </p:blipFill>
        <p:spPr>
          <a:xfrm>
            <a:off x="1486919" y="1508879"/>
            <a:ext cx="8384123" cy="1871569"/>
          </a:xfrm>
          <a:prstGeom prst="rect">
            <a:avLst/>
          </a:prstGeom>
          <a:ln>
            <a:solidFill>
              <a:schemeClr val="tx1"/>
            </a:solidFill>
          </a:ln>
        </p:spPr>
      </p:pic>
    </p:spTree>
    <p:custDataLst>
      <p:tags r:id="rId1"/>
    </p:custDataLst>
    <p:extLst>
      <p:ext uri="{BB962C8B-B14F-4D97-AF65-F5344CB8AC3E}">
        <p14:creationId xmlns:p14="http://schemas.microsoft.com/office/powerpoint/2010/main" val="117829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63E74-D601-C5D8-AFF2-E09A36298B1D}"/>
              </a:ext>
            </a:extLst>
          </p:cNvPr>
          <p:cNvSpPr>
            <a:spLocks noGrp="1"/>
          </p:cNvSpPr>
          <p:nvPr>
            <p:ph type="title"/>
          </p:nvPr>
        </p:nvSpPr>
        <p:spPr>
          <a:xfrm>
            <a:off x="812800" y="175418"/>
            <a:ext cx="10515600" cy="1325563"/>
          </a:xfrm>
        </p:spPr>
        <p:txBody>
          <a:bodyPr>
            <a:normAutofit/>
          </a:bodyPr>
          <a:lstStyle/>
          <a:p>
            <a:r>
              <a:rPr lang="en-US" sz="4900" b="1" dirty="0"/>
              <a:t>New Question - Stores Owned </a:t>
            </a:r>
          </a:p>
        </p:txBody>
      </p:sp>
      <p:sp>
        <p:nvSpPr>
          <p:cNvPr id="3" name="Content Placeholder 2">
            <a:extLst>
              <a:ext uri="{FF2B5EF4-FFF2-40B4-BE49-F238E27FC236}">
                <a16:creationId xmlns:a16="http://schemas.microsoft.com/office/drawing/2014/main" id="{8645501F-2C12-6D30-0732-F0ABBDF1216F}"/>
              </a:ext>
            </a:extLst>
          </p:cNvPr>
          <p:cNvSpPr>
            <a:spLocks noGrp="1"/>
          </p:cNvSpPr>
          <p:nvPr>
            <p:ph idx="1"/>
          </p:nvPr>
        </p:nvSpPr>
        <p:spPr>
          <a:xfrm>
            <a:off x="838200" y="3316015"/>
            <a:ext cx="8001000" cy="2703785"/>
          </a:xfrm>
        </p:spPr>
        <p:txBody>
          <a:bodyPr>
            <a:normAutofit fontScale="92500" lnSpcReduction="20000"/>
          </a:bodyPr>
          <a:lstStyle/>
          <a:p>
            <a:r>
              <a:rPr lang="en-US" dirty="0"/>
              <a:t>Required to answer</a:t>
            </a:r>
          </a:p>
          <a:p>
            <a:pPr marL="0" indent="0">
              <a:buNone/>
            </a:pPr>
            <a:endParaRPr lang="en-US" dirty="0"/>
          </a:p>
          <a:p>
            <a:r>
              <a:rPr lang="en-US" dirty="0"/>
              <a:t>Total Number of Stores Owned by this Ownership</a:t>
            </a:r>
          </a:p>
          <a:p>
            <a:pPr lvl="1"/>
            <a:r>
              <a:rPr lang="en-US" dirty="0"/>
              <a:t>Minimum of 1</a:t>
            </a:r>
          </a:p>
          <a:p>
            <a:pPr lvl="1"/>
            <a:endParaRPr lang="en-US" dirty="0"/>
          </a:p>
          <a:p>
            <a:r>
              <a:rPr lang="en-US" dirty="0"/>
              <a:t>Number of other WIC Stores owned by this Ownership</a:t>
            </a:r>
          </a:p>
          <a:p>
            <a:pPr lvl="1"/>
            <a:r>
              <a:rPr lang="en-US" dirty="0"/>
              <a:t>Must answer even if “0” other WIC stores owned</a:t>
            </a:r>
          </a:p>
          <a:p>
            <a:pPr marL="0" indent="0">
              <a:buNone/>
            </a:pPr>
            <a:endParaRPr lang="en-US" dirty="0"/>
          </a:p>
        </p:txBody>
      </p:sp>
      <p:pic>
        <p:nvPicPr>
          <p:cNvPr id="4" name="Picture 3">
            <a:extLst>
              <a:ext uri="{FF2B5EF4-FFF2-40B4-BE49-F238E27FC236}">
                <a16:creationId xmlns:a16="http://schemas.microsoft.com/office/drawing/2014/main" id="{276E54CF-87DF-312C-20A3-CE5A88B9A230}"/>
              </a:ext>
            </a:extLst>
          </p:cNvPr>
          <p:cNvPicPr>
            <a:picLocks noChangeAspect="1"/>
          </p:cNvPicPr>
          <p:nvPr/>
        </p:nvPicPr>
        <p:blipFill rotWithShape="1">
          <a:blip r:embed="rId4"/>
          <a:srcRect l="2789" t="1706" r="4599" b="1472"/>
          <a:stretch/>
        </p:blipFill>
        <p:spPr>
          <a:xfrm>
            <a:off x="9067800" y="2704400"/>
            <a:ext cx="2822749" cy="3788476"/>
          </a:xfrm>
          <a:prstGeom prst="rect">
            <a:avLst/>
          </a:prstGeom>
          <a:ln>
            <a:solidFill>
              <a:schemeClr val="tx1"/>
            </a:solidFill>
          </a:ln>
        </p:spPr>
      </p:pic>
      <p:sp>
        <p:nvSpPr>
          <p:cNvPr id="7" name="Rectangle 6">
            <a:extLst>
              <a:ext uri="{FF2B5EF4-FFF2-40B4-BE49-F238E27FC236}">
                <a16:creationId xmlns:a16="http://schemas.microsoft.com/office/drawing/2014/main" id="{2E597DEC-5847-8882-6549-724EB64155AF}"/>
              </a:ext>
            </a:extLst>
          </p:cNvPr>
          <p:cNvSpPr/>
          <p:nvPr/>
        </p:nvSpPr>
        <p:spPr>
          <a:xfrm>
            <a:off x="9080500" y="4904445"/>
            <a:ext cx="2810049" cy="353355"/>
          </a:xfrm>
          <a:prstGeom prst="rect">
            <a:avLst/>
          </a:prstGeom>
          <a:solidFill>
            <a:srgbClr val="89C01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41CE14C-8F74-24B9-1458-D32879C79E63}"/>
              </a:ext>
            </a:extLst>
          </p:cNvPr>
          <p:cNvPicPr>
            <a:picLocks noChangeAspect="1"/>
          </p:cNvPicPr>
          <p:nvPr/>
        </p:nvPicPr>
        <p:blipFill>
          <a:blip r:embed="rId5"/>
          <a:stretch>
            <a:fillRect/>
          </a:stretch>
        </p:blipFill>
        <p:spPr>
          <a:xfrm>
            <a:off x="838200" y="1557875"/>
            <a:ext cx="8799572" cy="1093360"/>
          </a:xfrm>
          <a:prstGeom prst="rect">
            <a:avLst/>
          </a:prstGeom>
          <a:ln>
            <a:solidFill>
              <a:schemeClr val="tx1"/>
            </a:solidFill>
          </a:ln>
        </p:spPr>
      </p:pic>
      <p:sp>
        <p:nvSpPr>
          <p:cNvPr id="8" name="Rectangle 7">
            <a:extLst>
              <a:ext uri="{FF2B5EF4-FFF2-40B4-BE49-F238E27FC236}">
                <a16:creationId xmlns:a16="http://schemas.microsoft.com/office/drawing/2014/main" id="{194A9F1B-E411-B4BC-35F9-368AA3FA6F0D}"/>
              </a:ext>
            </a:extLst>
          </p:cNvPr>
          <p:cNvSpPr/>
          <p:nvPr/>
        </p:nvSpPr>
        <p:spPr>
          <a:xfrm>
            <a:off x="894586" y="2181073"/>
            <a:ext cx="8686800" cy="3488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5267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33">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35">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B691EF-9585-456E-A4B1-FD8585C203D6}"/>
              </a:ext>
            </a:extLst>
          </p:cNvPr>
          <p:cNvSpPr>
            <a:spLocks noGrp="1"/>
          </p:cNvSpPr>
          <p:nvPr>
            <p:ph type="title"/>
          </p:nvPr>
        </p:nvSpPr>
        <p:spPr>
          <a:xfrm>
            <a:off x="911797" y="330635"/>
            <a:ext cx="4977976" cy="1454051"/>
          </a:xfrm>
        </p:spPr>
        <p:txBody>
          <a:bodyPr vert="horz" lIns="91440" tIns="45720" rIns="91440" bIns="45720" rtlCol="0" anchor="ctr">
            <a:normAutofit/>
          </a:bodyPr>
          <a:lstStyle/>
          <a:p>
            <a:r>
              <a:rPr lang="en-US" sz="5400" b="1" kern="1200" dirty="0" err="1">
                <a:latin typeface="+mj-lt"/>
                <a:ea typeface="+mj-ea"/>
                <a:cs typeface="+mj-cs"/>
              </a:rPr>
              <a:t>eWIC</a:t>
            </a:r>
            <a:r>
              <a:rPr lang="en-US" sz="5400" b="1" kern="1200" dirty="0">
                <a:latin typeface="+mj-lt"/>
                <a:ea typeface="+mj-ea"/>
                <a:cs typeface="+mj-cs"/>
              </a:rPr>
              <a:t> Update</a:t>
            </a:r>
          </a:p>
        </p:txBody>
      </p:sp>
      <p:sp>
        <p:nvSpPr>
          <p:cNvPr id="3" name="Content Placeholder 2">
            <a:extLst>
              <a:ext uri="{FF2B5EF4-FFF2-40B4-BE49-F238E27FC236}">
                <a16:creationId xmlns:a16="http://schemas.microsoft.com/office/drawing/2014/main" id="{2C4AD00D-B449-4F8C-91D3-496358A64426}"/>
              </a:ext>
            </a:extLst>
          </p:cNvPr>
          <p:cNvSpPr>
            <a:spLocks noGrp="1"/>
          </p:cNvSpPr>
          <p:nvPr>
            <p:ph sz="half" idx="1"/>
          </p:nvPr>
        </p:nvSpPr>
        <p:spPr>
          <a:xfrm>
            <a:off x="762000" y="1883346"/>
            <a:ext cx="6781800" cy="4288854"/>
          </a:xfrm>
        </p:spPr>
        <p:txBody>
          <a:bodyPr vert="horz" lIns="91440" tIns="45720" rIns="91440" bIns="45720" rtlCol="0" anchor="ctr">
            <a:normAutofit/>
          </a:bodyPr>
          <a:lstStyle/>
          <a:p>
            <a:r>
              <a:rPr lang="en-US" sz="2400" dirty="0"/>
              <a:t>Updated information needed on vendor’s cash register system</a:t>
            </a:r>
          </a:p>
          <a:p>
            <a:r>
              <a:rPr lang="en-US" sz="2400" dirty="0"/>
              <a:t>Stand-beside device or integrated system</a:t>
            </a:r>
          </a:p>
          <a:p>
            <a:r>
              <a:rPr lang="en-US" sz="2400" dirty="0"/>
              <a:t>If integrated system:</a:t>
            </a:r>
          </a:p>
          <a:p>
            <a:pPr lvl="1"/>
            <a:r>
              <a:rPr lang="en-US" dirty="0"/>
              <a:t>Point-of-sale provider</a:t>
            </a:r>
          </a:p>
          <a:p>
            <a:pPr lvl="1"/>
            <a:r>
              <a:rPr lang="en-US" dirty="0"/>
              <a:t>Third-party processor</a:t>
            </a:r>
          </a:p>
          <a:p>
            <a:pPr lvl="1"/>
            <a:r>
              <a:rPr lang="en-US" dirty="0"/>
              <a:t>Possible plans for upgrade; time frame</a:t>
            </a:r>
          </a:p>
          <a:p>
            <a:r>
              <a:rPr lang="en-US" sz="2400" dirty="0"/>
              <a:t>If stand-beside device:</a:t>
            </a:r>
          </a:p>
          <a:p>
            <a:pPr lvl="1"/>
            <a:r>
              <a:rPr lang="en-US" dirty="0"/>
              <a:t>Possible plans for upgrading to an integrated system</a:t>
            </a:r>
            <a:endParaRPr lang="en-US" sz="1800" dirty="0"/>
          </a:p>
        </p:txBody>
      </p:sp>
      <p:grpSp>
        <p:nvGrpSpPr>
          <p:cNvPr id="1045" name="Group 1037">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039" name="Freeform: Shape 1038">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Freeform: Shape 1039">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eeform: Shape 1040">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Shape 1041">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
            <a:extLst>
              <a:ext uri="{FF2B5EF4-FFF2-40B4-BE49-F238E27FC236}">
                <a16:creationId xmlns:a16="http://schemas.microsoft.com/office/drawing/2014/main" id="{BA315530-F175-4A3D-A45E-051AFB923DC1}"/>
              </a:ext>
            </a:extLst>
          </p:cNvPr>
          <p:cNvGrpSpPr>
            <a:grpSpLocks noChangeAspect="1"/>
          </p:cNvGrpSpPr>
          <p:nvPr/>
        </p:nvGrpSpPr>
        <p:grpSpPr bwMode="auto">
          <a:xfrm>
            <a:off x="8023924" y="1295400"/>
            <a:ext cx="3383150" cy="4710364"/>
            <a:chOff x="2310" y="0"/>
            <a:chExt cx="3060" cy="4322"/>
          </a:xfrm>
        </p:grpSpPr>
        <p:sp>
          <p:nvSpPr>
            <p:cNvPr id="7" name="AutoShape 3">
              <a:extLst>
                <a:ext uri="{FF2B5EF4-FFF2-40B4-BE49-F238E27FC236}">
                  <a16:creationId xmlns:a16="http://schemas.microsoft.com/office/drawing/2014/main" id="{96E45BE6-344C-4B04-BFE6-10D1D86DDE25}"/>
                </a:ext>
              </a:extLst>
            </p:cNvPr>
            <p:cNvSpPr>
              <a:spLocks noChangeAspect="1" noChangeArrowheads="1" noTextEdit="1"/>
            </p:cNvSpPr>
            <p:nvPr/>
          </p:nvSpPr>
          <p:spPr bwMode="auto">
            <a:xfrm>
              <a:off x="2310" y="0"/>
              <a:ext cx="3058" cy="432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Graphical user interface, text, application, email&#10;&#10;Description automatically generated">
              <a:extLst>
                <a:ext uri="{FF2B5EF4-FFF2-40B4-BE49-F238E27FC236}">
                  <a16:creationId xmlns:a16="http://schemas.microsoft.com/office/drawing/2014/main" id="{544EE334-C46D-4E4F-A129-990C931E48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0" y="0"/>
              <a:ext cx="3060" cy="432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3322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7D0EDD6-E260-4D0D-B6ED-50AE13B7C788}"/>
              </a:ext>
            </a:extLst>
          </p:cNvPr>
          <p:cNvSpPr>
            <a:spLocks noGrp="1"/>
          </p:cNvSpPr>
          <p:nvPr>
            <p:ph type="title"/>
          </p:nvPr>
        </p:nvSpPr>
        <p:spPr>
          <a:xfrm>
            <a:off x="640080" y="1243013"/>
            <a:ext cx="3855720" cy="4371974"/>
          </a:xfrm>
        </p:spPr>
        <p:txBody>
          <a:bodyPr vert="horz" lIns="91440" tIns="45720" rIns="91440" bIns="45720" rtlCol="0" anchor="ctr">
            <a:normAutofit/>
          </a:bodyPr>
          <a:lstStyle/>
          <a:p>
            <a:r>
              <a:rPr lang="en-US" sz="6000" b="1" kern="1200" dirty="0" err="1">
                <a:latin typeface="+mj-lt"/>
                <a:ea typeface="+mj-ea"/>
                <a:cs typeface="+mj-cs"/>
              </a:rPr>
              <a:t>eWIC</a:t>
            </a:r>
            <a:r>
              <a:rPr lang="en-US" sz="6000" b="1" kern="1200" dirty="0">
                <a:latin typeface="+mj-lt"/>
                <a:ea typeface="+mj-ea"/>
                <a:cs typeface="+mj-cs"/>
              </a:rPr>
              <a:t> Update continued</a:t>
            </a:r>
          </a:p>
        </p:txBody>
      </p:sp>
      <p:sp>
        <p:nvSpPr>
          <p:cNvPr id="3" name="Content Placeholder 2">
            <a:extLst>
              <a:ext uri="{FF2B5EF4-FFF2-40B4-BE49-F238E27FC236}">
                <a16:creationId xmlns:a16="http://schemas.microsoft.com/office/drawing/2014/main" id="{F46B9CC4-7F5E-485F-A7C4-11595672D526}"/>
              </a:ext>
            </a:extLst>
          </p:cNvPr>
          <p:cNvSpPr>
            <a:spLocks noGrp="1"/>
          </p:cNvSpPr>
          <p:nvPr>
            <p:ph sz="half" idx="1"/>
          </p:nvPr>
        </p:nvSpPr>
        <p:spPr>
          <a:xfrm>
            <a:off x="5805110" y="813816"/>
            <a:ext cx="5559700" cy="5230368"/>
          </a:xfrm>
        </p:spPr>
        <p:txBody>
          <a:bodyPr vert="horz" lIns="91440" tIns="45720" rIns="91440" bIns="45720" rtlCol="0" anchor="ctr">
            <a:normAutofit/>
          </a:bodyPr>
          <a:lstStyle/>
          <a:p>
            <a:pPr marL="0"/>
            <a:r>
              <a:rPr lang="en-US" b="1" dirty="0"/>
              <a:t>Why Is This Form Needed?</a:t>
            </a:r>
          </a:p>
          <a:p>
            <a:pPr marL="0"/>
            <a:endParaRPr lang="en-US" b="1" dirty="0"/>
          </a:p>
          <a:p>
            <a:r>
              <a:rPr lang="en-US" dirty="0"/>
              <a:t>Comply with the Electronic Benefit Transfer (EBT) provisions in the Terms of Vendor Agreement</a:t>
            </a:r>
          </a:p>
          <a:p>
            <a:pPr marL="731370" lvl="2"/>
            <a:r>
              <a:rPr lang="en-US" sz="2800" dirty="0"/>
              <a:t>Section I, Number 18(e)</a:t>
            </a:r>
          </a:p>
          <a:p>
            <a:pPr marL="0"/>
            <a:endParaRPr lang="en-US" sz="1800" dirty="0">
              <a:solidFill>
                <a:schemeClr val="tx2"/>
              </a:solidFill>
            </a:endParaRPr>
          </a:p>
        </p:txBody>
      </p:sp>
    </p:spTree>
    <p:custDataLst>
      <p:tags r:id="rId1"/>
    </p:custDataLst>
    <p:extLst>
      <p:ext uri="{BB962C8B-B14F-4D97-AF65-F5344CB8AC3E}">
        <p14:creationId xmlns:p14="http://schemas.microsoft.com/office/powerpoint/2010/main" val="154033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F46B9CC4-7F5E-485F-A7C4-11595672D526}"/>
              </a:ext>
            </a:extLst>
          </p:cNvPr>
          <p:cNvSpPr>
            <a:spLocks noGrp="1"/>
          </p:cNvSpPr>
          <p:nvPr>
            <p:ph sz="half" idx="1"/>
          </p:nvPr>
        </p:nvSpPr>
        <p:spPr>
          <a:xfrm>
            <a:off x="5637399" y="2027912"/>
            <a:ext cx="6108700" cy="4649228"/>
          </a:xfrm>
        </p:spPr>
        <p:txBody>
          <a:bodyPr vert="horz" lIns="91440" tIns="45720" rIns="91440" bIns="45720" rtlCol="0" anchor="ctr">
            <a:normAutofit/>
          </a:bodyPr>
          <a:lstStyle/>
          <a:p>
            <a:r>
              <a:rPr lang="en-US" dirty="0"/>
              <a:t>Vendors must check off ALL items they receive in their training packets </a:t>
            </a:r>
          </a:p>
          <a:p>
            <a:r>
              <a:rPr lang="en-US" dirty="0"/>
              <a:t>Vendor number must be documented on the form</a:t>
            </a:r>
          </a:p>
          <a:p>
            <a:r>
              <a:rPr lang="en-US" dirty="0"/>
              <a:t>Signature of the vendor owner/ representative reviewing training ensures the receipt of forms, manual and training materials</a:t>
            </a:r>
          </a:p>
          <a:p>
            <a:pPr marL="0"/>
            <a:endParaRPr lang="en-US" sz="1800" dirty="0">
              <a:solidFill>
                <a:schemeClr val="tx2"/>
              </a:solidFill>
            </a:endParaRPr>
          </a:p>
        </p:txBody>
      </p:sp>
      <p:sp>
        <p:nvSpPr>
          <p:cNvPr id="5" name="TextBox 4">
            <a:extLst>
              <a:ext uri="{FF2B5EF4-FFF2-40B4-BE49-F238E27FC236}">
                <a16:creationId xmlns:a16="http://schemas.microsoft.com/office/drawing/2014/main" id="{B0B03D26-54E8-A599-6F41-8D5DC8DABEBB}"/>
              </a:ext>
            </a:extLst>
          </p:cNvPr>
          <p:cNvSpPr txBox="1"/>
          <p:nvPr/>
        </p:nvSpPr>
        <p:spPr>
          <a:xfrm>
            <a:off x="5334000" y="489383"/>
            <a:ext cx="6108700" cy="1569660"/>
          </a:xfrm>
          <a:prstGeom prst="rect">
            <a:avLst/>
          </a:prstGeom>
          <a:noFill/>
        </p:spPr>
        <p:txBody>
          <a:bodyPr wrap="square">
            <a:spAutoFit/>
          </a:bodyPr>
          <a:lstStyle/>
          <a:p>
            <a:pPr algn="ctr"/>
            <a:r>
              <a:rPr lang="en-US" sz="4800" b="1" kern="1200" dirty="0">
                <a:solidFill>
                  <a:schemeClr val="tx1"/>
                </a:solidFill>
                <a:latin typeface="+mj-lt"/>
                <a:ea typeface="+mj-ea"/>
                <a:cs typeface="+mj-cs"/>
              </a:rPr>
              <a:t>Verification of Attendance Form</a:t>
            </a:r>
            <a:endParaRPr lang="en-US" sz="4800" dirty="0"/>
          </a:p>
        </p:txBody>
      </p:sp>
      <p:pic>
        <p:nvPicPr>
          <p:cNvPr id="4" name="Picture 3">
            <a:extLst>
              <a:ext uri="{FF2B5EF4-FFF2-40B4-BE49-F238E27FC236}">
                <a16:creationId xmlns:a16="http://schemas.microsoft.com/office/drawing/2014/main" id="{BE5F263A-E178-CE2A-2625-FD001690CFD5}"/>
              </a:ext>
            </a:extLst>
          </p:cNvPr>
          <p:cNvPicPr>
            <a:picLocks noChangeAspect="1"/>
          </p:cNvPicPr>
          <p:nvPr/>
        </p:nvPicPr>
        <p:blipFill>
          <a:blip r:embed="rId4"/>
          <a:stretch>
            <a:fillRect/>
          </a:stretch>
        </p:blipFill>
        <p:spPr>
          <a:xfrm>
            <a:off x="658625" y="1427019"/>
            <a:ext cx="3854836" cy="4850346"/>
          </a:xfrm>
          <a:prstGeom prst="rect">
            <a:avLst/>
          </a:prstGeom>
          <a:ln>
            <a:solidFill>
              <a:schemeClr val="tx1"/>
            </a:solidFill>
          </a:ln>
        </p:spPr>
      </p:pic>
    </p:spTree>
    <p:custDataLst>
      <p:tags r:id="rId1"/>
    </p:custDataLst>
    <p:extLst>
      <p:ext uri="{BB962C8B-B14F-4D97-AF65-F5344CB8AC3E}">
        <p14:creationId xmlns:p14="http://schemas.microsoft.com/office/powerpoint/2010/main" val="315851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1166526" y="67862"/>
            <a:ext cx="9833548" cy="1325563"/>
          </a:xfrm>
        </p:spPr>
        <p:txBody>
          <a:bodyPr anchor="b">
            <a:normAutofit/>
          </a:bodyPr>
          <a:lstStyle/>
          <a:p>
            <a:r>
              <a:rPr lang="en-US" sz="5400" b="1" dirty="0">
                <a:ea typeface="Tahoma" panose="020B0604030504040204" pitchFamily="34" charset="0"/>
                <a:cs typeface="Tahoma" panose="020B0604030504040204" pitchFamily="34" charset="0"/>
              </a:rPr>
              <a:t>Required Forms Reminders!</a:t>
            </a: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custDataLst>
              <p:tags r:id="rId3"/>
            </p:custDataLst>
          </p:nvPr>
        </p:nvSpPr>
        <p:spPr>
          <a:xfrm>
            <a:off x="1166526" y="1680318"/>
            <a:ext cx="10022008" cy="4694564"/>
          </a:xfrm>
        </p:spPr>
        <p:txBody>
          <a:bodyPr>
            <a:normAutofit/>
          </a:bodyPr>
          <a:lstStyle/>
          <a:p>
            <a:r>
              <a:rPr lang="en-US" dirty="0"/>
              <a:t>All required forms must be completed, dated and </a:t>
            </a:r>
            <a:r>
              <a:rPr lang="en-US" b="1" dirty="0"/>
              <a:t>returned</a:t>
            </a:r>
            <a:r>
              <a:rPr lang="en-US" dirty="0"/>
              <a:t> to the Vendor Coordinator at your Local WIC Agency, by the date the Vendor Coordinator has provided</a:t>
            </a:r>
          </a:p>
          <a:p>
            <a:pPr eaLnBrk="1" hangingPunct="1"/>
            <a:r>
              <a:rPr lang="en-US" dirty="0">
                <a:ea typeface="Tahoma" pitchFamily="34" charset="0"/>
                <a:cs typeface="Tahoma" pitchFamily="34" charset="0"/>
              </a:rPr>
              <a:t>Be complete and accurate</a:t>
            </a:r>
          </a:p>
          <a:p>
            <a:pPr eaLnBrk="1" hangingPunct="1"/>
            <a:r>
              <a:rPr lang="en-US" dirty="0">
                <a:ea typeface="Tahoma" pitchFamily="34" charset="0"/>
                <a:cs typeface="Tahoma" pitchFamily="34" charset="0"/>
              </a:rPr>
              <a:t>Vendor number, store name must be the same on each form</a:t>
            </a:r>
          </a:p>
          <a:p>
            <a:pPr eaLnBrk="1" hangingPunct="1"/>
            <a:r>
              <a:rPr lang="en-US" dirty="0">
                <a:ea typeface="Tahoma" pitchFamily="34" charset="0"/>
                <a:cs typeface="Tahoma" pitchFamily="34" charset="0"/>
              </a:rPr>
              <a:t>Only an owner or officer can sign the Information Update form</a:t>
            </a:r>
          </a:p>
          <a:p>
            <a:pPr lvl="1">
              <a:buFont typeface="Wingdings" panose="05000000000000000000" pitchFamily="2" charset="2"/>
              <a:buChar char="ü"/>
            </a:pPr>
            <a:r>
              <a:rPr lang="en-US" sz="2800" i="1" dirty="0">
                <a:ea typeface="Tahoma" pitchFamily="34" charset="0"/>
                <a:cs typeface="Tahoma" pitchFamily="34" charset="0"/>
              </a:rPr>
              <a:t>Completed by Non-corporate contract vendors only</a:t>
            </a:r>
          </a:p>
          <a:p>
            <a:pPr lvl="1">
              <a:buFont typeface="Wingdings" panose="05000000000000000000" pitchFamily="2" charset="2"/>
              <a:buChar char="ü"/>
            </a:pPr>
            <a:r>
              <a:rPr lang="en-US" sz="2800" dirty="0">
                <a:ea typeface="Tahoma" pitchFamily="34" charset="0"/>
                <a:cs typeface="Tahoma" pitchFamily="34" charset="0"/>
              </a:rPr>
              <a:t>If store is Incorporated or an LLC, the store must forward the form to corporate office for signature</a:t>
            </a:r>
          </a:p>
          <a:p>
            <a:r>
              <a:rPr lang="en-US" dirty="0">
                <a:ea typeface="Tahoma" pitchFamily="34" charset="0"/>
                <a:cs typeface="Tahoma" pitchFamily="34" charset="0"/>
              </a:rPr>
              <a:t>Call your Local WIC Agency, if you have questions</a:t>
            </a:r>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39804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1166526" y="67862"/>
            <a:ext cx="9833548" cy="1325563"/>
          </a:xfrm>
        </p:spPr>
        <p:txBody>
          <a:bodyPr anchor="b">
            <a:normAutofit/>
          </a:bodyPr>
          <a:lstStyle/>
          <a:p>
            <a:r>
              <a:rPr lang="en-US" sz="5400" b="1" dirty="0">
                <a:ea typeface="Tahoma" panose="020B0604030504040204" pitchFamily="34" charset="0"/>
                <a:cs typeface="Tahoma" panose="020B0604030504040204" pitchFamily="34" charset="0"/>
              </a:rPr>
              <a:t>WIC Shelf Tags</a:t>
            </a:r>
          </a:p>
        </p:txBody>
      </p:sp>
      <p:grpSp>
        <p:nvGrpSpPr>
          <p:cNvPr id="21" name="Group 20">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custDataLst>
              <p:tags r:id="rId3"/>
            </p:custDataLst>
          </p:nvPr>
        </p:nvSpPr>
        <p:spPr>
          <a:xfrm>
            <a:off x="1166526" y="1858636"/>
            <a:ext cx="10022008" cy="4694564"/>
          </a:xfrm>
        </p:spPr>
        <p:txBody>
          <a:bodyPr>
            <a:normAutofit/>
          </a:bodyPr>
          <a:lstStyle/>
          <a:p>
            <a:r>
              <a:rPr lang="en-US" sz="2400" dirty="0">
                <a:solidFill>
                  <a:prstClr val="black"/>
                </a:solidFill>
              </a:rPr>
              <a:t>Identify WIC-approved foods in your store</a:t>
            </a:r>
          </a:p>
          <a:p>
            <a:pPr lvl="1"/>
            <a:r>
              <a:rPr lang="en-US" sz="2400" dirty="0">
                <a:solidFill>
                  <a:prstClr val="black"/>
                </a:solidFill>
              </a:rPr>
              <a:t>Decreases confusion for WIC customers  when selecting food items</a:t>
            </a:r>
          </a:p>
          <a:p>
            <a:r>
              <a:rPr lang="en-US" sz="2400" dirty="0">
                <a:solidFill>
                  <a:prstClr val="black"/>
                </a:solidFill>
              </a:rPr>
              <a:t>For vendors that do not have shelf     tags that include WIC information already</a:t>
            </a:r>
          </a:p>
          <a:p>
            <a:r>
              <a:rPr lang="en-US" sz="2400" dirty="0">
                <a:solidFill>
                  <a:prstClr val="black"/>
                </a:solidFill>
              </a:rPr>
              <a:t>Sent to vendors by mail last year </a:t>
            </a:r>
          </a:p>
          <a:p>
            <a:pPr lvl="1">
              <a:buFont typeface="Wingdings" panose="05000000000000000000" pitchFamily="2" charset="2"/>
              <a:buChar char="ü"/>
            </a:pPr>
            <a:r>
              <a:rPr lang="en-US" sz="2400" dirty="0">
                <a:solidFill>
                  <a:prstClr val="black"/>
                </a:solidFill>
              </a:rPr>
              <a:t>Can request additional shelf tags, if needed, from your Local WIC Agency</a:t>
            </a:r>
          </a:p>
          <a:p>
            <a:r>
              <a:rPr lang="en-US" sz="2400" dirty="0">
                <a:solidFill>
                  <a:prstClr val="black"/>
                </a:solidFill>
              </a:rPr>
              <a:t>Highly recommended, but not required</a:t>
            </a:r>
            <a:endParaRPr lang="en-US" sz="1500" dirty="0">
              <a:solidFill>
                <a:schemeClr val="tx2"/>
              </a:solidFill>
              <a:latin typeface="Constantia" panose="02030602050306030303" pitchFamily="18"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8" name="Freeform: Shape 27">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89494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1066800" y="2806939"/>
            <a:ext cx="4805996" cy="1297115"/>
          </a:xfrm>
        </p:spPr>
        <p:txBody>
          <a:bodyPr vert="horz" lIns="91440" tIns="45720" rIns="91440" bIns="45720" rtlCol="0" anchor="t">
            <a:normAutofit/>
          </a:bodyPr>
          <a:lstStyle/>
          <a:p>
            <a:r>
              <a:rPr lang="en-US" sz="7200" kern="1200" dirty="0">
                <a:latin typeface="+mj-lt"/>
                <a:ea typeface="+mj-ea"/>
                <a:cs typeface="+mj-cs"/>
              </a:rPr>
              <a:t>Questions</a:t>
            </a:r>
          </a:p>
        </p:txBody>
      </p:sp>
      <p:grpSp>
        <p:nvGrpSpPr>
          <p:cNvPr id="26" name="Group 25">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27" name="Freeform: Shape 26">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Graphic 18" descr="Questions">
            <a:extLst>
              <a:ext uri="{FF2B5EF4-FFF2-40B4-BE49-F238E27FC236}">
                <a16:creationId xmlns:a16="http://schemas.microsoft.com/office/drawing/2014/main" id="{D757BF27-40C5-C711-13D6-39F6A079DD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29652" y="1859078"/>
            <a:ext cx="3821102" cy="3821102"/>
          </a:xfrm>
          <a:prstGeom prst="rect">
            <a:avLst/>
          </a:prstGeom>
          <a:ln>
            <a:noFill/>
          </a:ln>
        </p:spPr>
      </p:pic>
    </p:spTree>
    <p:custDataLst>
      <p:tags r:id="rId1"/>
    </p:custDataLst>
    <p:extLst>
      <p:ext uri="{BB962C8B-B14F-4D97-AF65-F5344CB8AC3E}">
        <p14:creationId xmlns:p14="http://schemas.microsoft.com/office/powerpoint/2010/main" val="382238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FFDA0-A0D0-4AA4-BB02-E11B7BA5069C}"/>
              </a:ext>
            </a:extLst>
          </p:cNvPr>
          <p:cNvSpPr>
            <a:spLocks noGrp="1"/>
          </p:cNvSpPr>
          <p:nvPr>
            <p:ph type="title"/>
            <p:custDataLst>
              <p:tags r:id="rId2"/>
            </p:custDataLst>
          </p:nvPr>
        </p:nvSpPr>
        <p:spPr>
          <a:xfrm>
            <a:off x="171463" y="152400"/>
            <a:ext cx="11849074" cy="1066800"/>
          </a:xfrm>
        </p:spPr>
        <p:txBody>
          <a:bodyPr>
            <a:normAutofit fontScale="90000"/>
          </a:bodyPr>
          <a:lstStyle/>
          <a:p>
            <a:pPr algn="ctr"/>
            <a:r>
              <a:rPr lang="en-US" sz="4399" b="1" dirty="0">
                <a:solidFill>
                  <a:schemeClr val="tx1"/>
                </a:solidFill>
              </a:rPr>
              <a:t>Assurance of Civil Rights Compliance</a:t>
            </a:r>
            <a:br>
              <a:rPr lang="en-US" dirty="0"/>
            </a:br>
            <a:endParaRPr lang="en-US" dirty="0"/>
          </a:p>
        </p:txBody>
      </p:sp>
      <p:sp>
        <p:nvSpPr>
          <p:cNvPr id="4" name="Content Placeholder 5">
            <a:extLst>
              <a:ext uri="{FF2B5EF4-FFF2-40B4-BE49-F238E27FC236}">
                <a16:creationId xmlns:a16="http://schemas.microsoft.com/office/drawing/2014/main" id="{82C88F45-DE27-4C71-8B90-032BB7D2D074}"/>
              </a:ext>
            </a:extLst>
          </p:cNvPr>
          <p:cNvSpPr>
            <a:spLocks noGrp="1"/>
          </p:cNvSpPr>
          <p:nvPr>
            <p:ph idx="1"/>
            <p:custDataLst>
              <p:tags r:id="rId3"/>
            </p:custDataLst>
          </p:nvPr>
        </p:nvSpPr>
        <p:spPr>
          <a:xfrm>
            <a:off x="838200" y="1066800"/>
            <a:ext cx="10744200" cy="5029200"/>
          </a:xfrm>
        </p:spPr>
        <p:txBody>
          <a:bodyPr>
            <a:normAutofit fontScale="92500" lnSpcReduction="20000"/>
          </a:bodyPr>
          <a:lstStyle/>
          <a:p>
            <a:pPr marL="0" marR="0" indent="0" algn="just">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Title IX of the Education Amendments of 1972 (20 U.S.C. 1681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and FNS directives and guidelines to the effect that no person shall, on the ground of race, color, national origin, age, sex (including gender identity and sexual orientation),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marR="0" indent="0" algn="just">
              <a:lnSpc>
                <a:spcPct val="107000"/>
              </a:lnSpc>
              <a:spcBef>
                <a:spcPts val="0"/>
              </a:spcBef>
              <a:spcAft>
                <a:spcPts val="0"/>
              </a:spcAft>
              <a:buNone/>
            </a:pPr>
            <a:endParaRPr lang="en-US" sz="1600" dirty="0">
              <a:effectLst/>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marR="0" indent="0" algn="just">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 </a:t>
            </a:r>
          </a:p>
          <a:p>
            <a:pPr marL="0" marR="0" indent="0" algn="just">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p:txBody>
      </p:sp>
    </p:spTree>
    <p:custDataLst>
      <p:tags r:id="rId1"/>
    </p:custDataLst>
    <p:extLst>
      <p:ext uri="{BB962C8B-B14F-4D97-AF65-F5344CB8AC3E}">
        <p14:creationId xmlns:p14="http://schemas.microsoft.com/office/powerpoint/2010/main" val="20098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a:xfrm>
            <a:off x="822960" y="152400"/>
            <a:ext cx="10515600" cy="777875"/>
          </a:xfrm>
        </p:spPr>
        <p:txBody>
          <a:bodyPr>
            <a:normAutofit/>
          </a:bodyPr>
          <a:lstStyle/>
          <a:p>
            <a:pPr algn="ctr"/>
            <a:r>
              <a:rPr lang="en-US" sz="3200" b="1" dirty="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22960" y="1066800"/>
            <a:ext cx="10515600" cy="5426075"/>
          </a:xfrm>
        </p:spPr>
        <p:txBody>
          <a:bodyPr>
            <a:noAutofit/>
          </a:bodyPr>
          <a:lstStyle/>
          <a:p>
            <a:pPr marL="0" indent="0" algn="just">
              <a:lnSpc>
                <a:spcPct val="125000"/>
              </a:lnSpc>
              <a:spcBef>
                <a:spcPts val="0"/>
              </a:spcBef>
              <a:buNone/>
            </a:pPr>
            <a:r>
              <a:rPr lang="en-US" sz="1100" b="0" i="0" dirty="0">
                <a:solidFill>
                  <a:srgbClr val="1B1B1B"/>
                </a:solidFill>
                <a:effectLst/>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100" dirty="0">
              <a:solidFill>
                <a:srgbClr val="1B1B1B"/>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endParaRPr lang="en-US" sz="1100" dirty="0">
              <a:solidFill>
                <a:srgbClr val="1B1B1B"/>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r>
              <a:rPr lang="en-US" sz="1100" b="0" i="0" dirty="0">
                <a:solidFill>
                  <a:srgbClr val="1B1B1B"/>
                </a:solidFill>
                <a:effectLst/>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gn="just">
              <a:lnSpc>
                <a:spcPct val="125000"/>
              </a:lnSpc>
              <a:spcBef>
                <a:spcPts val="0"/>
              </a:spcBef>
              <a:buNone/>
            </a:pPr>
            <a:endParaRPr lang="en-US" sz="1100" dirty="0">
              <a:solidFill>
                <a:srgbClr val="1B1B1B"/>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sz="1100" b="0" i="0" dirty="0">
                <a:solidFill>
                  <a:srgbClr val="1B1B1B"/>
                </a:solidFill>
                <a:effectLst/>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100" b="0" i="0" dirty="0">
                <a:solidFill>
                  <a:srgbClr val="2E8540"/>
                </a:solidFill>
                <a:effectLst/>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100" b="0" i="0" dirty="0">
                <a:solidFill>
                  <a:srgbClr val="1B1B1B"/>
                </a:solidFill>
                <a:effectLst/>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nSpc>
                <a:spcPct val="125000"/>
              </a:lnSpc>
              <a:spcBef>
                <a:spcPts val="0"/>
              </a:spcBef>
              <a:buFont typeface="+mj-lt"/>
              <a:buAutoNum type="arabicPeriod"/>
            </a:pPr>
            <a:endParaRPr lang="en-US" sz="1050" b="0" i="0" dirty="0">
              <a:solidFill>
                <a:srgbClr val="1B1B1B"/>
              </a:solidFill>
              <a:effectLst/>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i="0" dirty="0">
                <a:solidFill>
                  <a:srgbClr val="1B1B1B"/>
                </a:solidFill>
                <a:effectLst/>
                <a:latin typeface="Arial" panose="020B0604020202020204" pitchFamily="34" charset="0"/>
                <a:cs typeface="Arial" panose="020B0604020202020204" pitchFamily="34" charset="0"/>
              </a:rPr>
              <a:t> </a:t>
            </a:r>
            <a:r>
              <a:rPr lang="en-US" sz="1100" b="1" i="0" dirty="0">
                <a:solidFill>
                  <a:srgbClr val="1B1B1B"/>
                </a:solidFill>
                <a:effectLst/>
                <a:latin typeface="Arial" panose="020B0604020202020204" pitchFamily="34" charset="0"/>
                <a:cs typeface="Arial" panose="020B0604020202020204" pitchFamily="34" charset="0"/>
              </a:rPr>
              <a:t>mail:</a:t>
            </a:r>
            <a:r>
              <a:rPr lang="en-US" sz="1100" b="1" dirty="0">
                <a:solidFill>
                  <a:srgbClr val="1B1B1B"/>
                </a:solidFill>
                <a:latin typeface="Arial" panose="020B0604020202020204" pitchFamily="34" charset="0"/>
                <a:cs typeface="Arial" panose="020B0604020202020204" pitchFamily="34" charset="0"/>
              </a:rPr>
              <a:t>  </a:t>
            </a:r>
            <a:r>
              <a:rPr lang="en-US" sz="1100" i="0" dirty="0">
                <a:solidFill>
                  <a:srgbClr val="1B1B1B"/>
                </a:solidFill>
                <a:effectLst/>
                <a:latin typeface="Arial" panose="020B0604020202020204" pitchFamily="34" charset="0"/>
                <a:cs typeface="Arial" panose="020B0604020202020204" pitchFamily="34" charset="0"/>
              </a:rPr>
              <a:t>U.S. Department of Agriculture</a:t>
            </a:r>
            <a:br>
              <a:rPr lang="en-US" sz="1100" i="0" dirty="0">
                <a:solidFill>
                  <a:srgbClr val="1B1B1B"/>
                </a:solidFill>
                <a:effectLst/>
                <a:latin typeface="Arial" panose="020B0604020202020204" pitchFamily="34" charset="0"/>
                <a:cs typeface="Arial" panose="020B0604020202020204" pitchFamily="34" charset="0"/>
              </a:rPr>
            </a:br>
            <a:r>
              <a:rPr lang="en-US" sz="1100" i="0" dirty="0">
                <a:solidFill>
                  <a:srgbClr val="1B1B1B"/>
                </a:solidFill>
                <a:effectLst/>
                <a:latin typeface="Arial" panose="020B0604020202020204" pitchFamily="34" charset="0"/>
                <a:cs typeface="Arial" panose="020B0604020202020204" pitchFamily="34" charset="0"/>
              </a:rPr>
              <a:t> Office of the Assistant Secretary for Civil Rights</a:t>
            </a:r>
            <a:br>
              <a:rPr lang="en-US" sz="1100" i="0" dirty="0">
                <a:solidFill>
                  <a:srgbClr val="1B1B1B"/>
                </a:solidFill>
                <a:effectLst/>
                <a:latin typeface="Arial" panose="020B0604020202020204" pitchFamily="34" charset="0"/>
                <a:cs typeface="Arial" panose="020B0604020202020204" pitchFamily="34" charset="0"/>
              </a:rPr>
            </a:br>
            <a:r>
              <a:rPr lang="en-US" sz="1100" i="0" dirty="0">
                <a:solidFill>
                  <a:srgbClr val="1B1B1B"/>
                </a:solidFill>
                <a:effectLst/>
                <a:latin typeface="Arial" panose="020B0604020202020204" pitchFamily="34" charset="0"/>
                <a:cs typeface="Arial" panose="020B0604020202020204" pitchFamily="34" charset="0"/>
              </a:rPr>
              <a:t> 1400 Independence Avenue, SW</a:t>
            </a:r>
            <a:br>
              <a:rPr lang="en-US" sz="1100" i="0" dirty="0">
                <a:solidFill>
                  <a:srgbClr val="1B1B1B"/>
                </a:solidFill>
                <a:effectLst/>
                <a:latin typeface="Arial" panose="020B0604020202020204" pitchFamily="34" charset="0"/>
                <a:cs typeface="Arial" panose="020B0604020202020204" pitchFamily="34" charset="0"/>
              </a:rPr>
            </a:br>
            <a:r>
              <a:rPr lang="en-US" sz="1100" i="0" dirty="0">
                <a:solidFill>
                  <a:srgbClr val="1B1B1B"/>
                </a:solidFill>
                <a:effectLst/>
                <a:latin typeface="Arial" panose="020B0604020202020204" pitchFamily="34" charset="0"/>
                <a:cs typeface="Arial" panose="020B0604020202020204" pitchFamily="34" charset="0"/>
              </a:rPr>
              <a:t> Washington, D.C. 20250-9410; </a:t>
            </a:r>
          </a:p>
          <a:p>
            <a:pPr>
              <a:lnSpc>
                <a:spcPct val="125000"/>
              </a:lnSpc>
              <a:spcBef>
                <a:spcPts val="0"/>
              </a:spcBef>
              <a:buFont typeface="+mj-lt"/>
              <a:buAutoNum type="arabicPeriod"/>
            </a:pPr>
            <a:endParaRPr lang="en-US" sz="1100" i="0" dirty="0">
              <a:solidFill>
                <a:srgbClr val="1B1B1B"/>
              </a:solidFill>
              <a:effectLst/>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i="0" dirty="0">
                <a:solidFill>
                  <a:srgbClr val="1B1B1B"/>
                </a:solidFill>
                <a:effectLst/>
                <a:latin typeface="Arial" panose="020B0604020202020204" pitchFamily="34" charset="0"/>
                <a:cs typeface="Arial" panose="020B0604020202020204" pitchFamily="34" charset="0"/>
              </a:rPr>
              <a:t> </a:t>
            </a:r>
            <a:r>
              <a:rPr lang="en-US" sz="1100" b="1" i="0" dirty="0">
                <a:solidFill>
                  <a:srgbClr val="1B1B1B"/>
                </a:solidFill>
                <a:effectLst/>
                <a:latin typeface="Arial" panose="020B0604020202020204" pitchFamily="34" charset="0"/>
                <a:cs typeface="Arial" panose="020B0604020202020204" pitchFamily="34" charset="0"/>
              </a:rPr>
              <a:t>fax:</a:t>
            </a:r>
            <a:r>
              <a:rPr lang="en-US" sz="1100" b="1" dirty="0">
                <a:solidFill>
                  <a:srgbClr val="1B1B1B"/>
                </a:solidFill>
                <a:latin typeface="Arial" panose="020B0604020202020204" pitchFamily="34" charset="0"/>
                <a:cs typeface="Arial" panose="020B0604020202020204" pitchFamily="34" charset="0"/>
              </a:rPr>
              <a:t>  </a:t>
            </a:r>
            <a:r>
              <a:rPr lang="en-US" sz="1100" i="0" dirty="0">
                <a:solidFill>
                  <a:srgbClr val="1B1B1B"/>
                </a:solidFill>
                <a:effectLst/>
                <a:latin typeface="Arial" panose="020B0604020202020204" pitchFamily="34" charset="0"/>
                <a:cs typeface="Arial" panose="020B0604020202020204" pitchFamily="34" charset="0"/>
              </a:rPr>
              <a:t>(833) 256-1665 or (202) 690-7442; or</a:t>
            </a:r>
          </a:p>
          <a:p>
            <a:pPr>
              <a:lnSpc>
                <a:spcPct val="125000"/>
              </a:lnSpc>
              <a:spcBef>
                <a:spcPts val="0"/>
              </a:spcBef>
              <a:buFont typeface="+mj-lt"/>
              <a:buAutoNum type="arabicPeriod"/>
            </a:pPr>
            <a:endParaRPr lang="en-US" sz="1100" i="0" dirty="0">
              <a:solidFill>
                <a:srgbClr val="1B1B1B"/>
              </a:solidFill>
              <a:effectLst/>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100" i="0" dirty="0">
                <a:solidFill>
                  <a:srgbClr val="1B1B1B"/>
                </a:solidFill>
                <a:effectLst/>
                <a:latin typeface="Arial" panose="020B0604020202020204" pitchFamily="34" charset="0"/>
                <a:cs typeface="Arial" panose="020B0604020202020204" pitchFamily="34" charset="0"/>
              </a:rPr>
              <a:t> </a:t>
            </a:r>
            <a:r>
              <a:rPr lang="en-US" sz="1100" b="1" i="0" dirty="0">
                <a:solidFill>
                  <a:srgbClr val="1B1B1B"/>
                </a:solidFill>
                <a:effectLst/>
                <a:latin typeface="Arial" panose="020B0604020202020204" pitchFamily="34" charset="0"/>
                <a:cs typeface="Arial" panose="020B0604020202020204" pitchFamily="34" charset="0"/>
              </a:rPr>
              <a:t>email:</a:t>
            </a:r>
            <a:r>
              <a:rPr lang="en-US" sz="1100" b="1" dirty="0">
                <a:solidFill>
                  <a:srgbClr val="1B1B1B"/>
                </a:solidFill>
                <a:latin typeface="Arial" panose="020B0604020202020204" pitchFamily="34" charset="0"/>
                <a:cs typeface="Arial" panose="020B0604020202020204" pitchFamily="34" charset="0"/>
              </a:rPr>
              <a:t>  </a:t>
            </a:r>
            <a:r>
              <a:rPr lang="en-US" sz="1100" i="0" dirty="0">
                <a:solidFill>
                  <a:srgbClr val="2E8540"/>
                </a:solidFill>
                <a:effectLst/>
                <a:latin typeface="Arial" panose="020B0604020202020204" pitchFamily="34" charset="0"/>
                <a:cs typeface="Arial" panose="020B0604020202020204" pitchFamily="34" charset="0"/>
                <a:hlinkClick r:id="rId5"/>
              </a:rPr>
              <a:t>program.intake@usda.gov</a:t>
            </a:r>
            <a:endParaRPr lang="en-US" sz="1100" dirty="0">
              <a:solidFill>
                <a:srgbClr val="2E8540"/>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endParaRPr lang="en-US" sz="1100" dirty="0">
              <a:solidFill>
                <a:srgbClr val="2E8540"/>
              </a:solidFill>
              <a:latin typeface="Arial" panose="020B0604020202020204" pitchFamily="34" charset="0"/>
              <a:cs typeface="Arial" panose="020B0604020202020204" pitchFamily="34" charset="0"/>
            </a:endParaRPr>
          </a:p>
          <a:p>
            <a:pPr marL="0" indent="0">
              <a:lnSpc>
                <a:spcPct val="125000"/>
              </a:lnSpc>
              <a:spcBef>
                <a:spcPts val="0"/>
              </a:spcBef>
              <a:buNone/>
            </a:pPr>
            <a:r>
              <a:rPr lang="en-US" sz="1100" i="0" dirty="0">
                <a:solidFill>
                  <a:srgbClr val="1B1B1B"/>
                </a:solidFill>
                <a:effectLst/>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8" name="Rectangle 2765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660" name="Group 2765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7661" name="Freeform: Shape 2766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662" name="Freeform: Shape 2766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663" name="Freeform: Shape 2766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664" name="Freeform: Shape 2766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506" name="Rectangle 2"/>
          <p:cNvSpPr>
            <a:spLocks noGrp="1" noChangeArrowheads="1"/>
          </p:cNvSpPr>
          <p:nvPr>
            <p:ph type="title"/>
            <p:custDataLst>
              <p:tags r:id="rId2"/>
            </p:custDataLst>
          </p:nvPr>
        </p:nvSpPr>
        <p:spPr>
          <a:xfrm>
            <a:off x="214685" y="1243013"/>
            <a:ext cx="3855720" cy="4371974"/>
          </a:xfrm>
        </p:spPr>
        <p:txBody>
          <a:bodyPr>
            <a:normAutofit/>
          </a:bodyPr>
          <a:lstStyle/>
          <a:p>
            <a:pPr>
              <a:defRPr/>
            </a:pPr>
            <a:r>
              <a:rPr lang="en-US" sz="4800" b="1" dirty="0"/>
              <a:t>WIC</a:t>
            </a:r>
            <a:r>
              <a:rPr lang="en-US" sz="4800" dirty="0"/>
              <a:t> </a:t>
            </a:r>
            <a:r>
              <a:rPr lang="en-US" sz="4800" b="1" dirty="0"/>
              <a:t>Approved Foods With No NTE</a:t>
            </a:r>
          </a:p>
        </p:txBody>
      </p:sp>
      <p:sp>
        <p:nvSpPr>
          <p:cNvPr id="27651" name="Rectangle 3"/>
          <p:cNvSpPr>
            <a:spLocks noGrp="1" noChangeArrowheads="1"/>
          </p:cNvSpPr>
          <p:nvPr>
            <p:ph idx="1"/>
            <p:custDataLst>
              <p:tags r:id="rId3"/>
            </p:custDataLst>
          </p:nvPr>
        </p:nvSpPr>
        <p:spPr>
          <a:xfrm>
            <a:off x="4433515" y="688626"/>
            <a:ext cx="7543800" cy="5840324"/>
          </a:xfrm>
        </p:spPr>
        <p:txBody>
          <a:bodyPr anchor="ctr">
            <a:normAutofit/>
          </a:bodyPr>
          <a:lstStyle/>
          <a:p>
            <a:pPr>
              <a:spcBef>
                <a:spcPct val="50000"/>
              </a:spcBef>
              <a:spcAft>
                <a:spcPts val="900"/>
              </a:spcAft>
            </a:pPr>
            <a:r>
              <a:rPr lang="en-US" dirty="0"/>
              <a:t>NTEs do not apply to exempt infant formula or WIC-eligible nutritionals</a:t>
            </a:r>
          </a:p>
          <a:p>
            <a:pPr>
              <a:spcBef>
                <a:spcPct val="50000"/>
              </a:spcBef>
              <a:spcAft>
                <a:spcPts val="900"/>
              </a:spcAft>
            </a:pPr>
            <a:r>
              <a:rPr lang="en-US" dirty="0"/>
              <a:t>Open market system (shelf price)</a:t>
            </a:r>
          </a:p>
          <a:p>
            <a:pPr>
              <a:spcBef>
                <a:spcPct val="50000"/>
              </a:spcBef>
              <a:spcAft>
                <a:spcPts val="900"/>
              </a:spcAft>
            </a:pPr>
            <a:r>
              <a:rPr lang="en-US" dirty="0"/>
              <a:t>Exempt infant formula and WIC-eligible nutritionals can be found at </a:t>
            </a:r>
            <a:r>
              <a:rPr lang="en-US" sz="2800" dirty="0">
                <a:solidFill>
                  <a:schemeClr val="tx2"/>
                </a:solidFill>
                <a:hlinkClick r:id="rId6"/>
              </a:rPr>
              <a:t>https://www.ncdhhs.gov/wicvendorsconnection</a:t>
            </a:r>
            <a:endParaRPr lang="en-US" dirty="0"/>
          </a:p>
          <a:p>
            <a:pPr>
              <a:spcBef>
                <a:spcPct val="50000"/>
              </a:spcBef>
              <a:spcAft>
                <a:spcPts val="900"/>
              </a:spcAft>
            </a:pPr>
            <a:r>
              <a:rPr lang="en-US" dirty="0"/>
              <a:t>NTEs do not apply to fruits and vegetables purchasable with cash-value benefits (CVBs)</a:t>
            </a:r>
          </a:p>
          <a:p>
            <a:pPr marL="0" indent="0">
              <a:spcBef>
                <a:spcPct val="50000"/>
              </a:spcBef>
              <a:spcAft>
                <a:spcPts val="900"/>
              </a:spcAft>
              <a:buNone/>
            </a:pPr>
            <a:endParaRPr lang="en-US" dirty="0"/>
          </a:p>
          <a:p>
            <a:pPr>
              <a:spcBef>
                <a:spcPct val="50000"/>
              </a:spcBef>
              <a:buFontTx/>
              <a:buNone/>
            </a:pPr>
            <a:endParaRPr lang="en-US" sz="1800" dirty="0">
              <a:solidFill>
                <a:schemeClr val="tx2"/>
              </a:solidFill>
            </a:endParaRPr>
          </a:p>
        </p:txBody>
      </p:sp>
    </p:spTree>
    <p:custDataLst>
      <p:tags r:id="rId1"/>
    </p:custDataLst>
    <p:extLst>
      <p:ext uri="{BB962C8B-B14F-4D97-AF65-F5344CB8AC3E}">
        <p14:creationId xmlns:p14="http://schemas.microsoft.com/office/powerpoint/2010/main" val="32964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2"/>
            </p:custDataLst>
          </p:nvPr>
        </p:nvSpPr>
        <p:spPr>
          <a:xfrm>
            <a:off x="5334000" y="2687535"/>
            <a:ext cx="6248577" cy="35052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3600" dirty="0">
                <a:solidFill>
                  <a:srgbClr val="D31145"/>
                </a:solidFill>
                <a:latin typeface="+mj-lt"/>
                <a:ea typeface="Tahoma" pitchFamily="34" charset="0"/>
                <a:cs typeface="Tahoma" pitchFamily="34" charset="0"/>
              </a:rPr>
              <a:t>Identical items only</a:t>
            </a:r>
            <a:r>
              <a:rPr lang="en-US" sz="3600" dirty="0">
                <a:latin typeface="+mj-lt"/>
                <a:ea typeface="Tahoma" pitchFamily="34" charset="0"/>
                <a:cs typeface="Tahoma" pitchFamily="34" charset="0"/>
              </a:rPr>
              <a:t> when:</a:t>
            </a:r>
          </a:p>
          <a:p>
            <a:pPr lvl="1">
              <a:buClr>
                <a:schemeClr val="accent1"/>
              </a:buClr>
            </a:pPr>
            <a:r>
              <a:rPr lang="en-US" sz="3200" dirty="0">
                <a:solidFill>
                  <a:schemeClr val="tx1"/>
                </a:solidFill>
                <a:latin typeface="+mj-lt"/>
                <a:ea typeface="Tahoma" pitchFamily="34" charset="0"/>
                <a:cs typeface="Tahoma" pitchFamily="34" charset="0"/>
              </a:rPr>
              <a:t>Defective</a:t>
            </a:r>
          </a:p>
          <a:p>
            <a:pPr lvl="1">
              <a:buClr>
                <a:schemeClr val="accent1"/>
              </a:buClr>
            </a:pPr>
            <a:r>
              <a:rPr lang="en-US" sz="3200" dirty="0">
                <a:solidFill>
                  <a:schemeClr val="tx1"/>
                </a:solidFill>
                <a:latin typeface="+mj-lt"/>
                <a:ea typeface="Tahoma" pitchFamily="34" charset="0"/>
                <a:cs typeface="Tahoma" pitchFamily="34" charset="0"/>
              </a:rPr>
              <a:t>spoiled or </a:t>
            </a:r>
          </a:p>
          <a:p>
            <a:pPr lvl="1">
              <a:buClr>
                <a:schemeClr val="accent1"/>
              </a:buClr>
            </a:pPr>
            <a:r>
              <a:rPr lang="en-US" sz="3200" dirty="0">
                <a:solidFill>
                  <a:schemeClr val="tx1"/>
                </a:solidFill>
                <a:latin typeface="+mj-lt"/>
                <a:ea typeface="Tahoma" pitchFamily="34" charset="0"/>
                <a:cs typeface="Tahoma" pitchFamily="34" charset="0"/>
              </a:rPr>
              <a:t>has exceeded its “best if used by” or  “sell by” date on the date of purchase</a:t>
            </a:r>
          </a:p>
        </p:txBody>
      </p:sp>
      <p:sp>
        <p:nvSpPr>
          <p:cNvPr id="5" name="AutoShape 3"/>
          <p:cNvSpPr>
            <a:spLocks noChangeArrowheads="1"/>
          </p:cNvSpPr>
          <p:nvPr>
            <p:custDataLst>
              <p:tags r:id="rId3"/>
            </p:custDataLst>
          </p:nvPr>
        </p:nvSpPr>
        <p:spPr bwMode="auto">
          <a:xfrm>
            <a:off x="4572000" y="417095"/>
            <a:ext cx="4401696" cy="2000771"/>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a:spcBef>
                <a:spcPct val="20000"/>
              </a:spcBef>
              <a:buFontTx/>
              <a:buNone/>
            </a:pPr>
            <a:r>
              <a:rPr kumimoji="1" lang="en-US" sz="3600" b="1" dirty="0">
                <a:latin typeface="+mj-lt"/>
              </a:rPr>
              <a:t>What about </a:t>
            </a:r>
          </a:p>
          <a:p>
            <a:pPr algn="ctr">
              <a:spcBef>
                <a:spcPct val="20000"/>
              </a:spcBef>
              <a:buFontTx/>
              <a:buNone/>
            </a:pPr>
            <a:r>
              <a:rPr kumimoji="1" lang="en-US" sz="3600" b="1" dirty="0">
                <a:latin typeface="+mj-lt"/>
              </a:rPr>
              <a:t>exchanges?</a:t>
            </a:r>
          </a:p>
        </p:txBody>
      </p:sp>
      <p:pic>
        <p:nvPicPr>
          <p:cNvPr id="5122" name="Picture 2" descr="S:\NSB\Resources\PHOTOS-CLIPART\People\Men\Permission To Use\blond man thinking_Fotolia_82668318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2803358"/>
            <a:ext cx="2514600" cy="32688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19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804672" y="457200"/>
            <a:ext cx="10579608" cy="1188720"/>
          </a:xfrm>
        </p:spPr>
        <p:txBody>
          <a:bodyPr>
            <a:normAutofit/>
          </a:bodyPr>
          <a:lstStyle/>
          <a:p>
            <a:r>
              <a:rPr lang="en-US" sz="5400" b="1" dirty="0">
                <a:ea typeface="Tahoma" pitchFamily="34" charset="0"/>
                <a:cs typeface="Tahoma" pitchFamily="34" charset="0"/>
              </a:rPr>
              <a:t>Annual Vendor Training</a:t>
            </a:r>
          </a:p>
        </p:txBody>
      </p:sp>
      <p:grpSp>
        <p:nvGrpSpPr>
          <p:cNvPr id="23" name="Group 22">
            <a:extLst>
              <a:ext uri="{FF2B5EF4-FFF2-40B4-BE49-F238E27FC236}">
                <a16:creationId xmlns:a16="http://schemas.microsoft.com/office/drawing/2014/main" id="{76566969-F813-4CC5-B3E9-363D85B55C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881264" y="-5116"/>
            <a:ext cx="3318648" cy="2490264"/>
            <a:chOff x="-305" y="-1"/>
            <a:chExt cx="3832880" cy="2876136"/>
          </a:xfrm>
        </p:grpSpPr>
        <p:sp>
          <p:nvSpPr>
            <p:cNvPr id="24" name="Freeform: Shape 23">
              <a:extLst>
                <a:ext uri="{FF2B5EF4-FFF2-40B4-BE49-F238E27FC236}">
                  <a16:creationId xmlns:a16="http://schemas.microsoft.com/office/drawing/2014/main" id="{AF8CF66C-45E2-456B-92B0-9E97A331D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65D590E-D70D-4D25-B853-D5208F2AA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231501E-3F84-4705-A001-13995FA6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52617E4-47FD-4C38-8F70-93BF9B125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0217D733-97B6-4C43-AF0C-5E3CB0EA13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07887"/>
            <a:ext cx="2605762" cy="2252847"/>
            <a:chOff x="-305" y="-4155"/>
            <a:chExt cx="2514948" cy="2174333"/>
          </a:xfrm>
        </p:grpSpPr>
        <p:sp>
          <p:nvSpPr>
            <p:cNvPr id="30" name="Freeform: Shape 29">
              <a:extLst>
                <a:ext uri="{FF2B5EF4-FFF2-40B4-BE49-F238E27FC236}">
                  <a16:creationId xmlns:a16="http://schemas.microsoft.com/office/drawing/2014/main" id="{FD288266-7E76-4D4A-BAAC-E233FA013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B697F88A-8624-4BA2-AF06-E6C3A52F0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8CA77163-C052-481C-9DCF-68C23ACAB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02B425B5-0A0E-4B85-B718-E5DA73431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5" name="Content Placeholder 3">
            <a:extLst>
              <a:ext uri="{FF2B5EF4-FFF2-40B4-BE49-F238E27FC236}">
                <a16:creationId xmlns:a16="http://schemas.microsoft.com/office/drawing/2014/main" id="{3858DFFF-3271-04CD-35D5-B48DB1B9395B}"/>
              </a:ext>
            </a:extLst>
          </p:cNvPr>
          <p:cNvGraphicFramePr>
            <a:graphicFrameLocks noGrp="1"/>
          </p:cNvGraphicFramePr>
          <p:nvPr>
            <p:ph idx="1"/>
            <p:extLst>
              <p:ext uri="{D42A27DB-BD31-4B8C-83A1-F6EECF244321}">
                <p14:modId xmlns:p14="http://schemas.microsoft.com/office/powerpoint/2010/main" val="720712790"/>
              </p:ext>
            </p:extLst>
          </p:nvPr>
        </p:nvGraphicFramePr>
        <p:xfrm>
          <a:off x="990600" y="1850527"/>
          <a:ext cx="10165080" cy="47026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92155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179073" y="6789"/>
            <a:ext cx="9833548" cy="1325563"/>
          </a:xfrm>
        </p:spPr>
        <p:txBody>
          <a:bodyPr anchor="b">
            <a:normAutofit/>
          </a:bodyPr>
          <a:lstStyle/>
          <a:p>
            <a:r>
              <a:rPr lang="en-US" sz="5400" b="1" dirty="0">
                <a:ea typeface="Tahoma" pitchFamily="34" charset="0"/>
                <a:cs typeface="Tahoma" pitchFamily="34" charset="0"/>
              </a:rPr>
              <a:t>Predominantly WIC Vendor (PWV)</a:t>
            </a:r>
            <a:endParaRPr lang="en-US" sz="5400" b="1" dirty="0"/>
          </a:p>
        </p:txBody>
      </p:sp>
      <p:grpSp>
        <p:nvGrpSpPr>
          <p:cNvPr id="22" name="Group 2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3" name="Freeform: Shape 2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p:cNvSpPr>
            <a:spLocks noGrp="1"/>
          </p:cNvSpPr>
          <p:nvPr>
            <p:ph idx="1"/>
            <p:custDataLst>
              <p:tags r:id="rId3"/>
            </p:custDataLst>
          </p:nvPr>
        </p:nvSpPr>
        <p:spPr>
          <a:xfrm>
            <a:off x="990600" y="2007062"/>
            <a:ext cx="10022174" cy="4159379"/>
          </a:xfrm>
        </p:spPr>
        <p:txBody>
          <a:bodyPr>
            <a:normAutofit/>
          </a:bodyPr>
          <a:lstStyle/>
          <a:p>
            <a:pPr>
              <a:spcAft>
                <a:spcPts val="263"/>
              </a:spcAft>
            </a:pPr>
            <a:r>
              <a:rPr lang="en-US" sz="2100" dirty="0">
                <a:ea typeface="Tahoma" pitchFamily="34" charset="0"/>
                <a:cs typeface="Tahoma" pitchFamily="34" charset="0"/>
              </a:rPr>
              <a:t>In North Carolina, the WIC Program classifies vendors that derive more than 50% of their  annual food sales revenue from WIC food benefits (excluding CVBs) as Predominately WIC Vendors or PWVs </a:t>
            </a:r>
          </a:p>
          <a:p>
            <a:pPr>
              <a:spcAft>
                <a:spcPts val="263"/>
              </a:spcAft>
            </a:pPr>
            <a:r>
              <a:rPr lang="en-US" sz="2100" dirty="0">
                <a:ea typeface="Tahoma" pitchFamily="34" charset="0"/>
                <a:cs typeface="Tahoma" pitchFamily="34" charset="0"/>
              </a:rPr>
              <a:t>PWVs cannot be authorized NC WIC vendors</a:t>
            </a:r>
          </a:p>
          <a:p>
            <a:pPr lvl="1">
              <a:buFont typeface="Wingdings" panose="05000000000000000000" pitchFamily="2" charset="2"/>
              <a:buChar char="ü"/>
            </a:pPr>
            <a:r>
              <a:rPr lang="en-US" sz="2100" dirty="0">
                <a:ea typeface="Tahoma" pitchFamily="34" charset="0"/>
                <a:cs typeface="Tahoma" pitchFamily="34" charset="0"/>
              </a:rPr>
              <a:t>If a vendor applicant is expected to be a PWV, the application will be denied</a:t>
            </a:r>
          </a:p>
          <a:p>
            <a:pPr lvl="1">
              <a:spcAft>
                <a:spcPts val="263"/>
              </a:spcAft>
              <a:buFont typeface="Wingdings" panose="05000000000000000000" pitchFamily="2" charset="2"/>
              <a:buChar char="ü"/>
            </a:pPr>
            <a:r>
              <a:rPr lang="en-US" sz="2100" dirty="0">
                <a:ea typeface="Tahoma" pitchFamily="34" charset="0"/>
                <a:cs typeface="Tahoma" pitchFamily="34" charset="0"/>
              </a:rPr>
              <a:t>If a vendor becomes a PWV anytime during authorization, the Vendor Agreement will be terminated</a:t>
            </a:r>
          </a:p>
          <a:p>
            <a:pPr lvl="1">
              <a:spcAft>
                <a:spcPts val="263"/>
              </a:spcAft>
              <a:buFont typeface="Wingdings" panose="05000000000000000000" pitchFamily="2" charset="2"/>
              <a:buChar char="ü"/>
            </a:pPr>
            <a:r>
              <a:rPr lang="en-US" sz="2100" dirty="0">
                <a:ea typeface="Tahoma" pitchFamily="34" charset="0"/>
                <a:cs typeface="Tahoma" pitchFamily="34" charset="0"/>
              </a:rPr>
              <a:t>Must wait 90 days to reapply</a:t>
            </a:r>
          </a:p>
          <a:p>
            <a:r>
              <a:rPr lang="en-US" sz="2100" dirty="0">
                <a:ea typeface="Tahoma" pitchFamily="34" charset="0"/>
                <a:cs typeface="Tahoma" pitchFamily="34" charset="0"/>
              </a:rPr>
              <a:t>State Rule 10A NCAC 43D.0706-Vendor Peer Groups</a:t>
            </a:r>
          </a:p>
          <a:p>
            <a:pPr>
              <a:spcAft>
                <a:spcPts val="1200"/>
              </a:spcAft>
            </a:pPr>
            <a:r>
              <a:rPr lang="en-US" sz="2100" dirty="0"/>
              <a:t>Terms of Vendor Agreement): Section I Number 3(n)</a:t>
            </a:r>
          </a:p>
          <a:p>
            <a:endParaRPr lang="en-US" sz="1500" dirty="0">
              <a:solidFill>
                <a:schemeClr val="tx2"/>
              </a:solidFill>
            </a:endParaRPr>
          </a:p>
        </p:txBody>
      </p:sp>
      <p:grpSp>
        <p:nvGrpSpPr>
          <p:cNvPr id="28" name="Group 2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9" name="Freeform: Shape 2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04006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1295400" y="502886"/>
            <a:ext cx="9833548" cy="1325563"/>
          </a:xfrm>
        </p:spPr>
        <p:txBody>
          <a:bodyPr anchor="b">
            <a:normAutofit fontScale="90000"/>
          </a:bodyPr>
          <a:lstStyle/>
          <a:p>
            <a:r>
              <a:rPr lang="en-US" sz="5400" b="1" dirty="0">
                <a:ea typeface="Tahoma" pitchFamily="34" charset="0"/>
                <a:cs typeface="Tahoma" pitchFamily="34" charset="0"/>
              </a:rPr>
              <a:t>Predominantly WIC Vendor (PWV) continued</a:t>
            </a:r>
            <a:endParaRPr lang="en-US" sz="5400" b="1" dirty="0"/>
          </a:p>
        </p:txBody>
      </p:sp>
      <p:grpSp>
        <p:nvGrpSpPr>
          <p:cNvPr id="22" name="Group 2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3" name="Freeform: Shape 2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p:cNvSpPr>
            <a:spLocks noGrp="1"/>
          </p:cNvSpPr>
          <p:nvPr>
            <p:ph idx="1"/>
            <p:custDataLst>
              <p:tags r:id="rId3"/>
            </p:custDataLst>
          </p:nvPr>
        </p:nvSpPr>
        <p:spPr>
          <a:xfrm>
            <a:off x="1084760" y="2305934"/>
            <a:ext cx="10022174" cy="3707937"/>
          </a:xfrm>
        </p:spPr>
        <p:txBody>
          <a:bodyPr>
            <a:normAutofit lnSpcReduction="10000"/>
          </a:bodyPr>
          <a:lstStyle/>
          <a:p>
            <a:pPr>
              <a:spcBef>
                <a:spcPct val="50000"/>
              </a:spcBef>
              <a:buSzPct val="115000"/>
              <a:defRPr/>
            </a:pPr>
            <a:r>
              <a:rPr lang="en-US" dirty="0">
                <a:ea typeface="Tahoma" pitchFamily="34" charset="0"/>
                <a:cs typeface="Tahoma" pitchFamily="34" charset="0"/>
              </a:rPr>
              <a:t>State WIC Agencies are required to identify vendors that derive more than 50% of their annual food sales revenue from WIC food benefits</a:t>
            </a:r>
          </a:p>
          <a:p>
            <a:pPr>
              <a:spcBef>
                <a:spcPct val="50000"/>
              </a:spcBef>
              <a:buSzPct val="115000"/>
              <a:defRPr/>
            </a:pPr>
            <a:r>
              <a:rPr lang="en-US" dirty="0">
                <a:ea typeface="Tahoma" pitchFamily="34" charset="0"/>
                <a:cs typeface="Tahoma" pitchFamily="34" charset="0"/>
              </a:rPr>
              <a:t>The USDA classifies these vendors as Above 50% Vendors</a:t>
            </a:r>
          </a:p>
          <a:p>
            <a:pPr>
              <a:spcBef>
                <a:spcPct val="50000"/>
              </a:spcBef>
              <a:buSzPct val="115000"/>
              <a:defRPr/>
            </a:pPr>
            <a:r>
              <a:rPr lang="en-US" dirty="0">
                <a:ea typeface="Tahoma" pitchFamily="34" charset="0"/>
                <a:cs typeface="Tahoma" pitchFamily="34" charset="0"/>
              </a:rPr>
              <a:t>In North Carolina, these stores are called Predominantly WIC vendors (PWVs)</a:t>
            </a:r>
          </a:p>
          <a:p>
            <a:pPr>
              <a:spcBef>
                <a:spcPct val="50000"/>
              </a:spcBef>
              <a:buSzPct val="115000"/>
              <a:defRPr/>
            </a:pPr>
            <a:r>
              <a:rPr lang="en-US" dirty="0">
                <a:ea typeface="Tahoma" pitchFamily="34" charset="0"/>
                <a:cs typeface="Tahoma" pitchFamily="34" charset="0"/>
              </a:rPr>
              <a:t>State WIC Agency collects data to determine total SNAP – eligible food sales as part of the PWV identification process</a:t>
            </a:r>
          </a:p>
          <a:p>
            <a:endParaRPr lang="en-US" sz="1500" dirty="0">
              <a:solidFill>
                <a:schemeClr val="tx2"/>
              </a:solidFill>
            </a:endParaRPr>
          </a:p>
        </p:txBody>
      </p:sp>
      <p:grpSp>
        <p:nvGrpSpPr>
          <p:cNvPr id="28" name="Group 2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9" name="Freeform: Shape 2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046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FC64B4EF-F1AF-4A4A-9C98-DD603FCDBF51}"/>
              </a:ext>
            </a:extLst>
          </p:cNvPr>
          <p:cNvSpPr>
            <a:spLocks noGrp="1"/>
          </p:cNvSpPr>
          <p:nvPr>
            <p:ph type="title"/>
          </p:nvPr>
        </p:nvSpPr>
        <p:spPr>
          <a:xfrm>
            <a:off x="990600" y="-536383"/>
            <a:ext cx="10684151" cy="1991979"/>
          </a:xfrm>
        </p:spPr>
        <p:txBody>
          <a:bodyPr vert="horz" lIns="91440" tIns="45720" rIns="91440" bIns="45720" rtlCol="0" anchor="b">
            <a:normAutofit/>
          </a:bodyPr>
          <a:lstStyle/>
          <a:p>
            <a:r>
              <a:rPr lang="en-US" sz="5200" b="1" kern="1200" dirty="0">
                <a:latin typeface="+mj-lt"/>
                <a:ea typeface="+mj-ea"/>
                <a:cs typeface="+mj-cs"/>
              </a:rPr>
              <a:t>PWV Identification</a:t>
            </a:r>
          </a:p>
        </p:txBody>
      </p:sp>
      <p:sp>
        <p:nvSpPr>
          <p:cNvPr id="3" name="Content Placeholder 2">
            <a:extLst>
              <a:ext uri="{FF2B5EF4-FFF2-40B4-BE49-F238E27FC236}">
                <a16:creationId xmlns:a16="http://schemas.microsoft.com/office/drawing/2014/main" id="{97F3598B-7A87-4837-A129-604E44321380}"/>
              </a:ext>
            </a:extLst>
          </p:cNvPr>
          <p:cNvSpPr>
            <a:spLocks noGrp="1"/>
          </p:cNvSpPr>
          <p:nvPr>
            <p:ph idx="1"/>
          </p:nvPr>
        </p:nvSpPr>
        <p:spPr>
          <a:xfrm>
            <a:off x="990600" y="2129904"/>
            <a:ext cx="9469211" cy="2317931"/>
          </a:xfrm>
        </p:spPr>
        <p:txBody>
          <a:bodyPr vert="horz" lIns="91440" tIns="45720" rIns="91440" bIns="45720" rtlCol="0" anchor="t">
            <a:normAutofit/>
          </a:bodyPr>
          <a:lstStyle/>
          <a:p>
            <a:pPr marL="0" indent="0">
              <a:buNone/>
            </a:pPr>
            <a:r>
              <a:rPr lang="en-US" sz="4000" kern="1200" dirty="0">
                <a:latin typeface="+mn-lt"/>
                <a:ea typeface="+mn-ea"/>
                <a:cs typeface="+mn-cs"/>
              </a:rPr>
              <a:t>PWV Identification is reviewed after six months of authorization as well as annually</a:t>
            </a:r>
          </a:p>
        </p:txBody>
      </p:sp>
      <p:grpSp>
        <p:nvGrpSpPr>
          <p:cNvPr id="21" name="Group 20">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28" name="Freeform: Shape 27">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92161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512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5132" name="Group 513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5133" name="Freeform: Shape 513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4" name="Freeform: Shape 513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5" name="Freeform: Shape 513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6" name="Freeform: Shape 513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22" name="Rectangle 2"/>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sz="5400" b="1" dirty="0">
                <a:ea typeface="Tahoma" pitchFamily="34" charset="0"/>
                <a:cs typeface="Tahoma" pitchFamily="34" charset="0"/>
              </a:rPr>
              <a:t>Training Overview and Goals</a:t>
            </a:r>
          </a:p>
        </p:txBody>
      </p:sp>
      <p:sp>
        <p:nvSpPr>
          <p:cNvPr id="5123" name="Rectangle 3"/>
          <p:cNvSpPr>
            <a:spLocks noGrp="1" noChangeArrowheads="1"/>
          </p:cNvSpPr>
          <p:nvPr>
            <p:ph idx="1"/>
            <p:custDataLst>
              <p:tags r:id="rId3"/>
            </p:custDataLst>
          </p:nvPr>
        </p:nvSpPr>
        <p:spPr>
          <a:xfrm>
            <a:off x="5165335" y="960210"/>
            <a:ext cx="6827825" cy="5748528"/>
          </a:xfrm>
        </p:spPr>
        <p:txBody>
          <a:bodyPr anchor="ctr">
            <a:normAutofit/>
          </a:bodyPr>
          <a:lstStyle/>
          <a:p>
            <a:pPr eaLnBrk="1" hangingPunct="1"/>
            <a:r>
              <a:rPr lang="en-US" dirty="0">
                <a:ea typeface="Tahoma" pitchFamily="34" charset="0"/>
                <a:cs typeface="Tahoma" pitchFamily="34" charset="0"/>
              </a:rPr>
              <a:t>Review how to maintain vendor status</a:t>
            </a:r>
          </a:p>
          <a:p>
            <a:pPr lvl="1" eaLnBrk="1" hangingPunct="1">
              <a:buSzPct val="75000"/>
              <a:buFont typeface="Wingdings" panose="05000000000000000000" pitchFamily="2" charset="2"/>
              <a:buChar char="ü"/>
            </a:pPr>
            <a:r>
              <a:rPr lang="en-US" sz="2800" dirty="0">
                <a:ea typeface="Tahoma" pitchFamily="34" charset="0"/>
                <a:cs typeface="Tahoma" pitchFamily="34" charset="0"/>
              </a:rPr>
              <a:t>Selection criteria</a:t>
            </a:r>
          </a:p>
          <a:p>
            <a:pPr lvl="1" eaLnBrk="1" hangingPunct="1">
              <a:buSzPct val="75000"/>
              <a:buFont typeface="Wingdings" panose="05000000000000000000" pitchFamily="2" charset="2"/>
              <a:buChar char="ü"/>
            </a:pPr>
            <a:r>
              <a:rPr lang="en-US" sz="2800" dirty="0">
                <a:ea typeface="Tahoma" pitchFamily="34" charset="0"/>
                <a:cs typeface="Tahoma" pitchFamily="34" charset="0"/>
              </a:rPr>
              <a:t>Competitive pricing and limits</a:t>
            </a:r>
          </a:p>
          <a:p>
            <a:pPr eaLnBrk="1" hangingPunct="1"/>
            <a:r>
              <a:rPr lang="en-US" dirty="0">
                <a:ea typeface="Tahoma" pitchFamily="34" charset="0"/>
                <a:cs typeface="Tahoma" pitchFamily="34" charset="0"/>
              </a:rPr>
              <a:t>WIC Approved Foods List</a:t>
            </a:r>
          </a:p>
          <a:p>
            <a:pPr eaLnBrk="1" hangingPunct="1"/>
            <a:r>
              <a:rPr lang="en-US" dirty="0">
                <a:ea typeface="Tahoma" pitchFamily="34" charset="0"/>
                <a:cs typeface="Tahoma" pitchFamily="34" charset="0"/>
              </a:rPr>
              <a:t>Minimum Variety and Inventory</a:t>
            </a:r>
          </a:p>
          <a:p>
            <a:pPr eaLnBrk="1" hangingPunct="1"/>
            <a:r>
              <a:rPr lang="en-US" dirty="0">
                <a:ea typeface="Tahoma" pitchFamily="34" charset="0"/>
                <a:cs typeface="Tahoma" pitchFamily="34" charset="0"/>
              </a:rPr>
              <a:t>Transactions</a:t>
            </a:r>
          </a:p>
          <a:p>
            <a:r>
              <a:rPr lang="en-US" dirty="0" err="1">
                <a:ea typeface="Tahoma" pitchFamily="34" charset="0"/>
                <a:cs typeface="Tahoma" pitchFamily="34" charset="0"/>
              </a:rPr>
              <a:t>eWIC</a:t>
            </a:r>
            <a:r>
              <a:rPr lang="en-US" dirty="0">
                <a:ea typeface="Tahoma" pitchFamily="34" charset="0"/>
                <a:cs typeface="Tahoma" pitchFamily="34" charset="0"/>
              </a:rPr>
              <a:t> procedures</a:t>
            </a:r>
          </a:p>
          <a:p>
            <a:pPr eaLnBrk="1" hangingPunct="1"/>
            <a:r>
              <a:rPr lang="en-US" dirty="0">
                <a:ea typeface="Tahoma" pitchFamily="34" charset="0"/>
                <a:cs typeface="Tahoma" pitchFamily="34" charset="0"/>
              </a:rPr>
              <a:t>Preventing Fraud and Program Compliance</a:t>
            </a:r>
          </a:p>
          <a:p>
            <a:pPr lvl="1">
              <a:buSzPct val="75000"/>
              <a:buFont typeface="Wingdings" panose="05000000000000000000" pitchFamily="2" charset="2"/>
              <a:buChar char="ü"/>
            </a:pPr>
            <a:r>
              <a:rPr lang="en-US" sz="2800" dirty="0">
                <a:ea typeface="Tahoma" pitchFamily="34" charset="0"/>
                <a:cs typeface="Tahoma" pitchFamily="34" charset="0"/>
              </a:rPr>
              <a:t>Monitoring, Inventory Audits, Violations &amp; Sanctions, Claims, Handling Customer Service Issues</a:t>
            </a:r>
          </a:p>
          <a:p>
            <a:pPr eaLnBrk="1" hangingPunct="1"/>
            <a:r>
              <a:rPr lang="en-US" dirty="0">
                <a:ea typeface="Tahoma" pitchFamily="34" charset="0"/>
                <a:cs typeface="Tahoma" pitchFamily="34" charset="0"/>
              </a:rPr>
              <a:t>Completing required forms</a:t>
            </a:r>
          </a:p>
          <a:p>
            <a:pPr eaLnBrk="1" hangingPunct="1"/>
            <a:endParaRPr lang="en-US" sz="1800" u="none" dirty="0">
              <a:solidFill>
                <a:schemeClr val="tx2"/>
              </a:solidFill>
              <a:latin typeface="Constantia" panose="02030602050306030303" pitchFamily="18" charset="0"/>
              <a:ea typeface="Tahoma" pitchFamily="34" charset="0"/>
              <a:cs typeface="Tahoma" pitchFamily="34" charset="0"/>
            </a:endParaRPr>
          </a:p>
          <a:p>
            <a:pPr eaLnBrk="1" hangingPunct="1"/>
            <a:endParaRPr lang="en-US" sz="1800" u="none" dirty="0">
              <a:solidFill>
                <a:schemeClr val="tx2"/>
              </a:solidFill>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486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0" name="Rectangle 1843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2" name="Rectangle 1844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8444" name="Group 1844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8445" name="Freeform: Shape 1844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46" name="Freeform: Shape 1844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47" name="Freeform: Shape 1844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48" name="Freeform: Shape 1844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8434" name="Rectangle 2"/>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b="1" dirty="0">
                <a:solidFill>
                  <a:schemeClr val="tx2"/>
                </a:solidFill>
                <a:ea typeface="Tahoma" pitchFamily="34" charset="0"/>
                <a:cs typeface="Tahoma" pitchFamily="34" charset="0"/>
              </a:rPr>
              <a:t>PWV Identification continued </a:t>
            </a:r>
          </a:p>
        </p:txBody>
      </p:sp>
      <p:sp>
        <p:nvSpPr>
          <p:cNvPr id="18435" name="Rectangle 3"/>
          <p:cNvSpPr>
            <a:spLocks noGrp="1" noChangeArrowheads="1"/>
          </p:cNvSpPr>
          <p:nvPr>
            <p:ph idx="1"/>
            <p:custDataLst>
              <p:tags r:id="rId3"/>
            </p:custDataLst>
          </p:nvPr>
        </p:nvSpPr>
        <p:spPr>
          <a:xfrm>
            <a:off x="5298846" y="813816"/>
            <a:ext cx="6257849" cy="5230368"/>
          </a:xfrm>
        </p:spPr>
        <p:txBody>
          <a:bodyPr anchor="ctr">
            <a:normAutofit lnSpcReduction="10000"/>
          </a:bodyPr>
          <a:lstStyle/>
          <a:p>
            <a:pPr>
              <a:spcBef>
                <a:spcPct val="50000"/>
              </a:spcBef>
              <a:spcAft>
                <a:spcPts val="1200"/>
              </a:spcAft>
            </a:pPr>
            <a:r>
              <a:rPr lang="en-US" dirty="0"/>
              <a:t>Request sales records, financial statements, reports, tax documents or other verifiable documentation</a:t>
            </a:r>
          </a:p>
          <a:p>
            <a:pPr>
              <a:spcBef>
                <a:spcPct val="50000"/>
              </a:spcBef>
              <a:spcAft>
                <a:spcPts val="1200"/>
              </a:spcAft>
            </a:pPr>
            <a:r>
              <a:rPr lang="en-US" b="1" dirty="0"/>
              <a:t>State Agency may require vendor to sign a release of information form from the Department of Revenue to verify SNAP eligible food sales-known as the “GEN-93”</a:t>
            </a:r>
          </a:p>
          <a:p>
            <a:pPr>
              <a:spcBef>
                <a:spcPct val="50000"/>
              </a:spcBef>
              <a:spcAft>
                <a:spcPts val="1200"/>
              </a:spcAft>
            </a:pPr>
            <a:r>
              <a:rPr lang="en-US" b="1" dirty="0"/>
              <a:t>Very important</a:t>
            </a:r>
            <a:r>
              <a:rPr lang="en-US" dirty="0"/>
              <a:t> for vendors to be aware that this information may be requested each year for the previous federal fiscal year</a:t>
            </a:r>
          </a:p>
        </p:txBody>
      </p:sp>
    </p:spTree>
    <p:custDataLst>
      <p:tags r:id="rId1"/>
    </p:custDataLst>
    <p:extLst>
      <p:ext uri="{BB962C8B-B14F-4D97-AF65-F5344CB8AC3E}">
        <p14:creationId xmlns:p14="http://schemas.microsoft.com/office/powerpoint/2010/main" val="76527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52600" y="609600"/>
            <a:ext cx="6702011" cy="605948"/>
          </a:xfrm>
        </p:spPr>
        <p:txBody>
          <a:bodyPr>
            <a:noAutofit/>
          </a:bodyPr>
          <a:lstStyle/>
          <a:p>
            <a:r>
              <a:rPr lang="en-US" b="1" dirty="0">
                <a:solidFill>
                  <a:schemeClr val="tx1"/>
                </a:solidFill>
                <a:ea typeface="Tahoma" panose="020B0604030504040204" pitchFamily="34" charset="0"/>
                <a:cs typeface="Tahoma" panose="020B0604030504040204" pitchFamily="34" charset="0"/>
              </a:rPr>
              <a:t>GEN-93 FORM</a:t>
            </a:r>
          </a:p>
        </p:txBody>
      </p:sp>
      <p:pic>
        <p:nvPicPr>
          <p:cNvPr id="1026" name="Picture 2"/>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505251"/>
            <a:ext cx="3454651" cy="44534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ontent Placeholder 3"/>
          <p:cNvSpPr>
            <a:spLocks noGrp="1"/>
          </p:cNvSpPr>
          <p:nvPr>
            <p:ph sz="half" idx="2"/>
            <p:custDataLst>
              <p:tags r:id="rId3"/>
            </p:custDataLst>
          </p:nvPr>
        </p:nvSpPr>
        <p:spPr>
          <a:xfrm>
            <a:off x="5334000" y="1505252"/>
            <a:ext cx="6019800" cy="4743148"/>
          </a:xfrm>
        </p:spPr>
        <p:txBody>
          <a:bodyPr>
            <a:normAutofit fontScale="92500" lnSpcReduction="10000"/>
          </a:bodyPr>
          <a:lstStyle/>
          <a:p>
            <a:pPr>
              <a:lnSpc>
                <a:spcPct val="110000"/>
              </a:lnSpc>
            </a:pPr>
            <a:r>
              <a:rPr lang="en-US" sz="3200" dirty="0">
                <a:solidFill>
                  <a:schemeClr val="tx1"/>
                </a:solidFill>
                <a:ea typeface="Tahoma" panose="020B0604030504040204" pitchFamily="34" charset="0"/>
                <a:cs typeface="Tahoma" panose="020B0604030504040204" pitchFamily="34" charset="0"/>
              </a:rPr>
              <a:t>Release of Tax Information Form </a:t>
            </a:r>
          </a:p>
          <a:p>
            <a:pPr>
              <a:lnSpc>
                <a:spcPct val="110000"/>
              </a:lnSpc>
            </a:pPr>
            <a:r>
              <a:rPr lang="en-US" sz="3200" dirty="0">
                <a:solidFill>
                  <a:schemeClr val="tx1"/>
                </a:solidFill>
                <a:ea typeface="Tahoma" panose="020B0604030504040204" pitchFamily="34" charset="0"/>
                <a:cs typeface="Tahoma" panose="020B0604030504040204" pitchFamily="34" charset="0"/>
              </a:rPr>
              <a:t>Authorizes the Nutrition Services Vendor Unit to acquire the vendor’s E-500 forms directly from Department of Revenue (DOR)</a:t>
            </a:r>
          </a:p>
          <a:p>
            <a:pPr>
              <a:lnSpc>
                <a:spcPct val="110000"/>
              </a:lnSpc>
            </a:pPr>
            <a:r>
              <a:rPr lang="en-US" sz="3200" dirty="0">
                <a:solidFill>
                  <a:schemeClr val="tx1"/>
                </a:solidFill>
                <a:ea typeface="Tahoma" panose="020B0604030504040204" pitchFamily="34" charset="0"/>
                <a:cs typeface="Tahoma" panose="020B0604030504040204" pitchFamily="34" charset="0"/>
              </a:rPr>
              <a:t>Must be completed accurately matching what DOR has on file for store</a:t>
            </a:r>
          </a:p>
          <a:p>
            <a:pPr>
              <a:lnSpc>
                <a:spcPct val="110000"/>
              </a:lnSpc>
            </a:pPr>
            <a:r>
              <a:rPr lang="en-US" sz="3200" dirty="0">
                <a:solidFill>
                  <a:schemeClr val="tx1"/>
                </a:solidFill>
                <a:ea typeface="Tahoma" panose="020B0604030504040204" pitchFamily="34" charset="0"/>
                <a:cs typeface="Tahoma" panose="020B0604030504040204" pitchFamily="34" charset="0"/>
              </a:rPr>
              <a:t>Must be notarized</a:t>
            </a:r>
            <a:endParaRPr lang="en-US" sz="2000" dirty="0">
              <a:solidFill>
                <a:schemeClr val="tx1"/>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7400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2" name="Group 2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3" name="Freeform: Shape 2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40080" y="1243013"/>
            <a:ext cx="3855720" cy="4371974"/>
          </a:xfrm>
        </p:spPr>
        <p:txBody>
          <a:bodyPr>
            <a:normAutofit/>
          </a:bodyPr>
          <a:lstStyle/>
          <a:p>
            <a:r>
              <a:rPr lang="en-US" sz="4800" b="1" dirty="0">
                <a:ea typeface="Tahoma" pitchFamily="34" charset="0"/>
                <a:cs typeface="Tahoma" pitchFamily="34" charset="0"/>
              </a:rPr>
              <a:t>SNAP-eligible Food Sales Records</a:t>
            </a:r>
          </a:p>
        </p:txBody>
      </p:sp>
      <p:sp>
        <p:nvSpPr>
          <p:cNvPr id="4" name="Content Placeholder 3"/>
          <p:cNvSpPr>
            <a:spLocks noGrp="1"/>
          </p:cNvSpPr>
          <p:nvPr>
            <p:ph idx="1"/>
            <p:custDataLst>
              <p:tags r:id="rId3"/>
            </p:custDataLst>
          </p:nvPr>
        </p:nvSpPr>
        <p:spPr>
          <a:xfrm>
            <a:off x="5135575" y="804672"/>
            <a:ext cx="6599225" cy="5857810"/>
          </a:xfrm>
        </p:spPr>
        <p:txBody>
          <a:bodyPr anchor="ctr">
            <a:normAutofit fontScale="92500" lnSpcReduction="20000"/>
          </a:bodyPr>
          <a:lstStyle/>
          <a:p>
            <a:pPr algn="just"/>
            <a:r>
              <a:rPr lang="en-US" sz="3000" dirty="0">
                <a:ea typeface="Tahoma" pitchFamily="34" charset="0"/>
                <a:cs typeface="Tahoma" pitchFamily="34" charset="0"/>
              </a:rPr>
              <a:t>Vendors must maintain a record of all SNAP-eligible food sales</a:t>
            </a:r>
          </a:p>
          <a:p>
            <a:pPr algn="just"/>
            <a:r>
              <a:rPr lang="en-US" sz="3000" dirty="0">
                <a:ea typeface="Tahoma" pitchFamily="34" charset="0"/>
                <a:cs typeface="Tahoma" pitchFamily="34" charset="0"/>
              </a:rPr>
              <a:t>SNAP-eligible food sales are sales of those foods that can be purchased with SNAP (Food Stamp) benefits</a:t>
            </a:r>
          </a:p>
          <a:p>
            <a:pPr algn="just"/>
            <a:r>
              <a:rPr lang="en-US" sz="3000" dirty="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dollar amount of sales claimed</a:t>
            </a:r>
          </a:p>
          <a:p>
            <a:pPr algn="just">
              <a:spcBef>
                <a:spcPct val="50000"/>
              </a:spcBef>
            </a:pPr>
            <a:r>
              <a:rPr lang="en-US" sz="3000" dirty="0">
                <a:ea typeface="Tahoma" pitchFamily="34" charset="0"/>
                <a:cs typeface="Tahoma" pitchFamily="34" charset="0"/>
              </a:rPr>
              <a:t>Food Sales</a:t>
            </a:r>
          </a:p>
          <a:p>
            <a:pPr lvl="1" algn="just">
              <a:spcBef>
                <a:spcPct val="50000"/>
              </a:spcBef>
              <a:buFont typeface="Wingdings" panose="05000000000000000000" pitchFamily="2" charset="2"/>
              <a:buChar char="ü"/>
            </a:pPr>
            <a:r>
              <a:rPr lang="en-US" sz="3000" dirty="0">
                <a:ea typeface="Tahoma" pitchFamily="34" charset="0"/>
                <a:cs typeface="Tahoma" pitchFamily="34" charset="0"/>
              </a:rPr>
              <a:t>The sale of all foods that could be purchased with SNAP benefits</a:t>
            </a:r>
          </a:p>
          <a:p>
            <a:pPr lvl="1" algn="just">
              <a:spcBef>
                <a:spcPct val="50000"/>
              </a:spcBef>
              <a:buFont typeface="Wingdings" panose="05000000000000000000" pitchFamily="2" charset="2"/>
              <a:buChar char="ü"/>
            </a:pPr>
            <a:r>
              <a:rPr lang="en-US" sz="3000" dirty="0">
                <a:ea typeface="Tahoma" pitchFamily="34" charset="0"/>
                <a:cs typeface="Tahoma" pitchFamily="34" charset="0"/>
              </a:rPr>
              <a:t>Food Sales Fact Sheet</a:t>
            </a:r>
          </a:p>
          <a:p>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95905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4" name="Rectangle 16393">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6396" name="Group 16395">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6397" name="Freeform: Shape 16396">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98" name="Freeform: Shape 16397">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99" name="Freeform: Shape 16398">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400" name="Freeform: Shape 16399">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386" name="Rectangle 2"/>
          <p:cNvSpPr>
            <a:spLocks noGrp="1" noChangeArrowheads="1"/>
          </p:cNvSpPr>
          <p:nvPr>
            <p:ph type="title"/>
            <p:custDataLst>
              <p:tags r:id="rId2"/>
            </p:custDataLst>
          </p:nvPr>
        </p:nvSpPr>
        <p:spPr>
          <a:xfrm>
            <a:off x="457200" y="1243013"/>
            <a:ext cx="4038600" cy="4371974"/>
          </a:xfrm>
        </p:spPr>
        <p:txBody>
          <a:bodyPr>
            <a:normAutofit/>
          </a:bodyPr>
          <a:lstStyle/>
          <a:p>
            <a:pPr eaLnBrk="1" hangingPunct="1"/>
            <a:r>
              <a:rPr lang="en-US" sz="4800" b="1" dirty="0">
                <a:ea typeface="Tahoma" pitchFamily="34" charset="0"/>
                <a:cs typeface="Tahoma" pitchFamily="34" charset="0"/>
              </a:rPr>
              <a:t>Appropriate Documentation</a:t>
            </a:r>
          </a:p>
        </p:txBody>
      </p:sp>
      <p:sp>
        <p:nvSpPr>
          <p:cNvPr id="16387" name="Rectangle 3"/>
          <p:cNvSpPr>
            <a:spLocks noGrp="1" noChangeArrowheads="1"/>
          </p:cNvSpPr>
          <p:nvPr>
            <p:ph idx="1"/>
            <p:custDataLst>
              <p:tags r:id="rId3"/>
            </p:custDataLst>
          </p:nvPr>
        </p:nvSpPr>
        <p:spPr>
          <a:xfrm>
            <a:off x="5410200" y="804672"/>
            <a:ext cx="5983224" cy="5230368"/>
          </a:xfrm>
        </p:spPr>
        <p:txBody>
          <a:bodyPr anchor="ctr">
            <a:normAutofit/>
          </a:bodyPr>
          <a:lstStyle/>
          <a:p>
            <a:pPr eaLnBrk="1" hangingPunct="1"/>
            <a:r>
              <a:rPr lang="en-US" dirty="0">
                <a:ea typeface="Tahoma" pitchFamily="34" charset="0"/>
                <a:cs typeface="Tahoma" pitchFamily="34" charset="0"/>
              </a:rPr>
              <a:t>Each year select vendors are asked to submit SNAP eligible food sales as part of PWV determination</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Request sales records, financial statements, reports, tax documents or other verifiable documentation</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Keep a monthly copy in files</a:t>
            </a:r>
            <a:endParaRPr lang="en-US" sz="18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4" name="Group 2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5" name="Freeform: Shape 2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itle 4"/>
          <p:cNvSpPr>
            <a:spLocks noGrp="1"/>
          </p:cNvSpPr>
          <p:nvPr>
            <p:ph type="title"/>
            <p:custDataLst>
              <p:tags r:id="rId2"/>
            </p:custDataLst>
          </p:nvPr>
        </p:nvSpPr>
        <p:spPr>
          <a:xfrm>
            <a:off x="216557" y="1447800"/>
            <a:ext cx="4355443" cy="3914774"/>
          </a:xfrm>
        </p:spPr>
        <p:txBody>
          <a:bodyPr>
            <a:normAutofit/>
          </a:bodyPr>
          <a:lstStyle/>
          <a:p>
            <a:pPr>
              <a:defRPr/>
            </a:pPr>
            <a:r>
              <a:rPr lang="en-US" sz="4800" b="1" dirty="0">
                <a:ea typeface="Tahoma" pitchFamily="34" charset="0"/>
                <a:cs typeface="Tahoma" pitchFamily="34" charset="0"/>
              </a:rPr>
              <a:t>Verifiable Documentation of SNAP-eligible Food Sales</a:t>
            </a:r>
          </a:p>
        </p:txBody>
      </p:sp>
      <p:sp>
        <p:nvSpPr>
          <p:cNvPr id="6" name="Content Placeholder 5"/>
          <p:cNvSpPr>
            <a:spLocks noGrp="1"/>
          </p:cNvSpPr>
          <p:nvPr>
            <p:ph idx="1"/>
            <p:custDataLst>
              <p:tags r:id="rId3"/>
            </p:custDataLst>
          </p:nvPr>
        </p:nvSpPr>
        <p:spPr>
          <a:xfrm>
            <a:off x="5410200" y="248885"/>
            <a:ext cx="6141721" cy="6413597"/>
          </a:xfrm>
        </p:spPr>
        <p:txBody>
          <a:bodyPr anchor="ctr">
            <a:normAutofit/>
          </a:bodyPr>
          <a:lstStyle/>
          <a:p>
            <a:pPr marL="205556" indent="-137197">
              <a:defRPr/>
            </a:pPr>
            <a:r>
              <a:rPr lang="en-US" sz="2400" dirty="0">
                <a:ea typeface="Tahoma" pitchFamily="34" charset="0"/>
                <a:cs typeface="Tahoma" pitchFamily="34" charset="0"/>
              </a:rPr>
              <a:t>Ledger Totals</a:t>
            </a:r>
          </a:p>
          <a:p>
            <a:pPr marL="617054" lvl="1" indent="-342900">
              <a:buFont typeface="Wingdings" panose="05000000000000000000" pitchFamily="2" charset="2"/>
              <a:buChar char="ü"/>
              <a:defRPr/>
            </a:pPr>
            <a:r>
              <a:rPr lang="en-US" dirty="0">
                <a:ea typeface="Tahoma" pitchFamily="34" charset="0"/>
                <a:cs typeface="Tahoma" pitchFamily="34" charset="0"/>
              </a:rPr>
              <a:t>Daily, Weekly or Monthly Cash Register Receipts totaled in a ledger </a:t>
            </a:r>
            <a:r>
              <a:rPr lang="en-US" b="1" dirty="0">
                <a:ea typeface="Tahoma" pitchFamily="34" charset="0"/>
                <a:cs typeface="Tahoma" pitchFamily="34" charset="0"/>
              </a:rPr>
              <a:t>(DO NOT send actual cash register receipts)</a:t>
            </a:r>
          </a:p>
          <a:p>
            <a:pPr marL="617054" lvl="1" indent="-342900">
              <a:buFont typeface="Wingdings" panose="05000000000000000000" pitchFamily="2" charset="2"/>
              <a:buChar char="ü"/>
              <a:defRPr/>
            </a:pPr>
            <a:r>
              <a:rPr lang="en-US" dirty="0">
                <a:ea typeface="Tahoma" pitchFamily="34" charset="0"/>
                <a:cs typeface="Tahoma" pitchFamily="34" charset="0"/>
              </a:rPr>
              <a:t>Some registers have the ability to separate out different types of items</a:t>
            </a:r>
          </a:p>
          <a:p>
            <a:pPr marL="617054" lvl="1" indent="-342900">
              <a:buFont typeface="Wingdings" panose="05000000000000000000" pitchFamily="2" charset="2"/>
              <a:buChar char="ü"/>
              <a:defRPr/>
            </a:pPr>
            <a:r>
              <a:rPr lang="en-US" dirty="0">
                <a:ea typeface="Tahoma" pitchFamily="34" charset="0"/>
                <a:cs typeface="Tahoma" pitchFamily="34" charset="0"/>
              </a:rPr>
              <a:t>It is highly recommended that Vendors maintain this type of system. Makes this annual process easier</a:t>
            </a:r>
          </a:p>
          <a:p>
            <a:pPr marL="617054" lvl="1" indent="-342900">
              <a:buFont typeface="Wingdings" panose="05000000000000000000" pitchFamily="2" charset="2"/>
              <a:buChar char="ü"/>
              <a:defRPr/>
            </a:pPr>
            <a:endParaRPr lang="en-US" dirty="0">
              <a:ea typeface="Tahoma" pitchFamily="34" charset="0"/>
              <a:cs typeface="Tahoma" pitchFamily="34" charset="0"/>
            </a:endParaRPr>
          </a:p>
          <a:p>
            <a:pPr marL="205795">
              <a:defRPr/>
            </a:pPr>
            <a:r>
              <a:rPr lang="en-US" sz="2400" dirty="0">
                <a:ea typeface="Tahoma" pitchFamily="34" charset="0"/>
                <a:cs typeface="Tahoma" pitchFamily="34" charset="0"/>
              </a:rPr>
              <a:t>Sales and Use Tax returns are not always sufficient for documenting complete SNAP eligible food sales</a:t>
            </a:r>
          </a:p>
          <a:p>
            <a:pPr marL="617054" lvl="1" indent="-342900">
              <a:buFont typeface="Wingdings" panose="05000000000000000000" pitchFamily="2" charset="2"/>
              <a:buChar char="ü"/>
              <a:defRPr/>
            </a:pPr>
            <a:r>
              <a:rPr lang="en-US" dirty="0">
                <a:ea typeface="Tahoma" pitchFamily="34" charset="0"/>
                <a:cs typeface="Tahoma" pitchFamily="34" charset="0"/>
              </a:rPr>
              <a:t>These returns may be used along with ledger totals to verify a vendor’s documentation of SNAP eligible food sales</a:t>
            </a:r>
          </a:p>
          <a:p>
            <a:pPr marL="617385" lvl="2" indent="-137197">
              <a:buClr>
                <a:schemeClr val="accent3"/>
              </a:buClr>
              <a:defRPr/>
            </a:pPr>
            <a:endParaRPr lang="en-US" sz="1800" dirty="0">
              <a:solidFill>
                <a:schemeClr val="tx2"/>
              </a:solidFill>
            </a:endParaRPr>
          </a:p>
        </p:txBody>
      </p:sp>
    </p:spTree>
    <p:custDataLst>
      <p:tags r:id="rId1"/>
    </p:custDataLst>
    <p:extLst>
      <p:ext uri="{BB962C8B-B14F-4D97-AF65-F5344CB8AC3E}">
        <p14:creationId xmlns:p14="http://schemas.microsoft.com/office/powerpoint/2010/main" val="17112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1828800" y="710980"/>
            <a:ext cx="6683765" cy="638569"/>
          </a:xfrm>
        </p:spPr>
        <p:txBody>
          <a:bodyPr>
            <a:noAutofit/>
          </a:bodyPr>
          <a:lstStyle/>
          <a:p>
            <a:pPr eaLnBrk="1" hangingPunct="1">
              <a:defRPr/>
            </a:pPr>
            <a:r>
              <a:rPr lang="en-US" b="1" dirty="0">
                <a:solidFill>
                  <a:schemeClr val="tx1"/>
                </a:solidFill>
                <a:ea typeface="Tahoma" pitchFamily="34" charset="0"/>
                <a:cs typeface="Tahoma" pitchFamily="34" charset="0"/>
              </a:rPr>
              <a:t>SAMPLE LEDGER</a:t>
            </a:r>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1340051724"/>
              </p:ext>
            </p:extLst>
          </p:nvPr>
        </p:nvGraphicFramePr>
        <p:xfrm>
          <a:off x="2209800" y="1828800"/>
          <a:ext cx="7543799" cy="3962396"/>
        </p:xfrm>
        <a:graphic>
          <a:graphicData uri="http://schemas.openxmlformats.org/drawingml/2006/table">
            <a:tbl>
              <a:tblPr firstRow="1" bandRow="1">
                <a:tableStyleId>{7DF18680-E054-41AD-8BC1-D1AEF772440D}</a:tableStyleId>
              </a:tblPr>
              <a:tblGrid>
                <a:gridCol w="888892">
                  <a:extLst>
                    <a:ext uri="{9D8B030D-6E8A-4147-A177-3AD203B41FA5}">
                      <a16:colId xmlns:a16="http://schemas.microsoft.com/office/drawing/2014/main" val="20000"/>
                    </a:ext>
                  </a:extLst>
                </a:gridCol>
                <a:gridCol w="1380925">
                  <a:extLst>
                    <a:ext uri="{9D8B030D-6E8A-4147-A177-3AD203B41FA5}">
                      <a16:colId xmlns:a16="http://schemas.microsoft.com/office/drawing/2014/main" val="20001"/>
                    </a:ext>
                  </a:extLst>
                </a:gridCol>
                <a:gridCol w="1335184">
                  <a:extLst>
                    <a:ext uri="{9D8B030D-6E8A-4147-A177-3AD203B41FA5}">
                      <a16:colId xmlns:a16="http://schemas.microsoft.com/office/drawing/2014/main" val="20002"/>
                    </a:ext>
                  </a:extLst>
                </a:gridCol>
                <a:gridCol w="1201112">
                  <a:extLst>
                    <a:ext uri="{9D8B030D-6E8A-4147-A177-3AD203B41FA5}">
                      <a16:colId xmlns:a16="http://schemas.microsoft.com/office/drawing/2014/main" val="20003"/>
                    </a:ext>
                  </a:extLst>
                </a:gridCol>
                <a:gridCol w="1201667">
                  <a:extLst>
                    <a:ext uri="{9D8B030D-6E8A-4147-A177-3AD203B41FA5}">
                      <a16:colId xmlns:a16="http://schemas.microsoft.com/office/drawing/2014/main" val="20004"/>
                    </a:ext>
                  </a:extLst>
                </a:gridCol>
                <a:gridCol w="801112">
                  <a:extLst>
                    <a:ext uri="{9D8B030D-6E8A-4147-A177-3AD203B41FA5}">
                      <a16:colId xmlns:a16="http://schemas.microsoft.com/office/drawing/2014/main" val="20005"/>
                    </a:ext>
                  </a:extLst>
                </a:gridCol>
                <a:gridCol w="734907">
                  <a:extLst>
                    <a:ext uri="{9D8B030D-6E8A-4147-A177-3AD203B41FA5}">
                      <a16:colId xmlns:a16="http://schemas.microsoft.com/office/drawing/2014/main" val="20006"/>
                    </a:ext>
                  </a:extLst>
                </a:gridCol>
              </a:tblGrid>
              <a:tr h="909623">
                <a:tc>
                  <a:txBody>
                    <a:bodyPr/>
                    <a:lstStyle/>
                    <a:p>
                      <a:pPr algn="ctr"/>
                      <a:r>
                        <a:rPr lang="en-US" sz="900" dirty="0"/>
                        <a:t>Date</a:t>
                      </a:r>
                      <a:endParaRPr lang="en-US" sz="900" b="1" dirty="0">
                        <a:solidFill>
                          <a:schemeClr val="tx1"/>
                        </a:solidFill>
                      </a:endParaRPr>
                    </a:p>
                  </a:txBody>
                  <a:tcPr marL="68598" marR="68598" marT="34296" marB="34296"/>
                </a:tc>
                <a:tc>
                  <a:txBody>
                    <a:bodyPr/>
                    <a:lstStyle/>
                    <a:p>
                      <a:pPr algn="ctr"/>
                      <a:r>
                        <a:rPr lang="en-US" sz="900" dirty="0"/>
                        <a:t>Grocery</a:t>
                      </a:r>
                    </a:p>
                    <a:p>
                      <a:pPr algn="ctr"/>
                      <a:r>
                        <a:rPr lang="en-US" sz="900" dirty="0"/>
                        <a:t>(</a:t>
                      </a:r>
                      <a:r>
                        <a:rPr lang="en-US" sz="900" kern="1200" dirty="0"/>
                        <a:t>food</a:t>
                      </a:r>
                      <a:r>
                        <a:rPr lang="en-US" sz="900" dirty="0"/>
                        <a:t> only</a:t>
                      </a:r>
                      <a:r>
                        <a:rPr lang="en-US" sz="900" baseline="0" dirty="0"/>
                        <a:t> 2% rate)</a:t>
                      </a:r>
                    </a:p>
                    <a:p>
                      <a:pPr algn="ctr"/>
                      <a:endParaRPr lang="en-US" sz="900" b="1" dirty="0">
                        <a:solidFill>
                          <a:schemeClr val="tx1"/>
                        </a:solidFill>
                      </a:endParaRPr>
                    </a:p>
                  </a:txBody>
                  <a:tcPr marL="68598" marR="68598" marT="34296" marB="34296"/>
                </a:tc>
                <a:tc>
                  <a:txBody>
                    <a:bodyPr/>
                    <a:lstStyle/>
                    <a:p>
                      <a:pPr algn="ctr"/>
                      <a:r>
                        <a:rPr lang="en-US" sz="900" dirty="0"/>
                        <a:t>Non-food items </a:t>
                      </a:r>
                      <a:endParaRPr lang="en-US" sz="900" b="1" dirty="0">
                        <a:solidFill>
                          <a:schemeClr val="tx1"/>
                        </a:solidFill>
                      </a:endParaRPr>
                    </a:p>
                  </a:txBody>
                  <a:tcPr marL="68598" marR="68598" marT="34296" marB="34296"/>
                </a:tc>
                <a:tc>
                  <a:txBody>
                    <a:bodyPr/>
                    <a:lstStyle/>
                    <a:p>
                      <a:pPr algn="ctr"/>
                      <a:r>
                        <a:rPr lang="en-US" sz="900" dirty="0"/>
                        <a:t>Food items</a:t>
                      </a:r>
                      <a:endParaRPr lang="en-US" sz="900" b="1" dirty="0">
                        <a:solidFill>
                          <a:schemeClr val="tx1"/>
                        </a:solidFill>
                      </a:endParaRP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Total of Food &amp;</a:t>
                      </a:r>
                      <a:r>
                        <a:rPr lang="en-US" sz="900" baseline="0" dirty="0"/>
                        <a:t> Non-Food</a:t>
                      </a:r>
                      <a:endParaRPr lang="en-US" sz="900" b="1" dirty="0">
                        <a:solidFill>
                          <a:schemeClr val="tx1"/>
                        </a:solidFill>
                      </a:endParaRPr>
                    </a:p>
                  </a:txBody>
                  <a:tcPr marL="68598" marR="68598" marT="34296" marB="34296"/>
                </a:tc>
                <a:tc>
                  <a:txBody>
                    <a:bodyPr/>
                    <a:lstStyle/>
                    <a:p>
                      <a:pPr algn="ctr"/>
                      <a:r>
                        <a:rPr lang="en-US" sz="900" dirty="0"/>
                        <a:t>WIC</a:t>
                      </a:r>
                      <a:endParaRPr lang="en-US" sz="900" b="1" dirty="0">
                        <a:solidFill>
                          <a:schemeClr val="tx1"/>
                        </a:solidFill>
                      </a:endParaRPr>
                    </a:p>
                  </a:txBody>
                  <a:tcPr marL="68598" marR="68598" marT="34296" marB="34296"/>
                </a:tc>
                <a:tc>
                  <a:txBody>
                    <a:bodyPr/>
                    <a:lstStyle/>
                    <a:p>
                      <a:pPr algn="ctr"/>
                      <a:r>
                        <a:rPr lang="en-US" sz="900" dirty="0"/>
                        <a:t>SNAP</a:t>
                      </a:r>
                      <a:endParaRPr lang="en-US" sz="900" b="1" dirty="0">
                        <a:solidFill>
                          <a:schemeClr val="tx1"/>
                        </a:solidFill>
                      </a:endParaRPr>
                    </a:p>
                  </a:txBody>
                  <a:tcPr marL="68598" marR="68598" marT="34296" marB="34296"/>
                </a:tc>
                <a:extLst>
                  <a:ext uri="{0D108BD9-81ED-4DB2-BD59-A6C34878D82A}">
                    <a16:rowId xmlns:a16="http://schemas.microsoft.com/office/drawing/2014/main" val="10000"/>
                  </a:ext>
                </a:extLst>
              </a:tr>
              <a:tr h="328601">
                <a:tc>
                  <a:txBody>
                    <a:bodyPr/>
                    <a:lstStyle/>
                    <a:p>
                      <a:r>
                        <a:rPr lang="en-US" sz="1100" dirty="0"/>
                        <a:t>1/1/13</a:t>
                      </a:r>
                    </a:p>
                  </a:txBody>
                  <a:tcPr marL="68598" marR="68598" marT="34296" marB="34296"/>
                </a:tc>
                <a:tc>
                  <a:txBody>
                    <a:bodyPr/>
                    <a:lstStyle/>
                    <a:p>
                      <a:pPr algn="ctr"/>
                      <a:r>
                        <a:rPr lang="en-US" sz="1100" dirty="0"/>
                        <a:t>$250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$200</a:t>
                      </a:r>
                    </a:p>
                  </a:txBody>
                  <a:tcPr marL="68598" marR="68598" marT="34296" marB="34296"/>
                </a:tc>
                <a:extLst>
                  <a:ext uri="{0D108BD9-81ED-4DB2-BD59-A6C34878D82A}">
                    <a16:rowId xmlns:a16="http://schemas.microsoft.com/office/drawing/2014/main" val="10001"/>
                  </a:ext>
                </a:extLst>
              </a:tr>
              <a:tr h="328601">
                <a:tc>
                  <a:txBody>
                    <a:bodyPr/>
                    <a:lstStyle/>
                    <a:p>
                      <a:r>
                        <a:rPr lang="en-US" sz="1100" dirty="0"/>
                        <a:t>1/2/13</a:t>
                      </a:r>
                    </a:p>
                  </a:txBody>
                  <a:tcPr marL="68598" marR="68598" marT="34296" marB="34296"/>
                </a:tc>
                <a:tc>
                  <a:txBody>
                    <a:bodyPr/>
                    <a:lstStyle/>
                    <a:p>
                      <a:pPr algn="ctr"/>
                      <a:r>
                        <a:rPr lang="en-US" sz="1100" dirty="0"/>
                        <a:t>$120</a:t>
                      </a:r>
                    </a:p>
                  </a:txBody>
                  <a:tcPr marL="68598" marR="68598" marT="34296" marB="34296"/>
                </a:tc>
                <a:tc>
                  <a:txBody>
                    <a:bodyPr/>
                    <a:lstStyle/>
                    <a:p>
                      <a:pPr algn="ctr"/>
                      <a:r>
                        <a:rPr lang="en-US" sz="1100" dirty="0"/>
                        <a:t>$650</a:t>
                      </a:r>
                    </a:p>
                  </a:txBody>
                  <a:tcPr marL="68598" marR="68598" marT="34296" marB="34296"/>
                </a:tc>
                <a:tc>
                  <a:txBody>
                    <a:bodyPr/>
                    <a:lstStyle/>
                    <a:p>
                      <a:pPr algn="ctr"/>
                      <a:r>
                        <a:rPr lang="en-US" sz="1100" dirty="0"/>
                        <a:t>$25</a:t>
                      </a:r>
                    </a:p>
                  </a:txBody>
                  <a:tcPr marL="68598" marR="68598" marT="34296" marB="34296"/>
                </a:tc>
                <a:tc>
                  <a:txBody>
                    <a:bodyPr/>
                    <a:lstStyle/>
                    <a:p>
                      <a:pPr algn="ctr"/>
                      <a:r>
                        <a:rPr lang="en-US" sz="1100" dirty="0"/>
                        <a:t>$675</a:t>
                      </a:r>
                    </a:p>
                  </a:txBody>
                  <a:tcPr marL="68598" marR="68598" marT="34296" marB="34296"/>
                </a:tc>
                <a:tc>
                  <a:txBody>
                    <a:bodyPr/>
                    <a:lstStyle/>
                    <a:p>
                      <a:pPr algn="ctr"/>
                      <a:r>
                        <a:rPr lang="en-US" sz="1100" dirty="0"/>
                        <a:t>$100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2"/>
                  </a:ext>
                </a:extLst>
              </a:tr>
              <a:tr h="328601">
                <a:tc>
                  <a:txBody>
                    <a:bodyPr/>
                    <a:lstStyle/>
                    <a:p>
                      <a:r>
                        <a:rPr lang="en-US" sz="1100" dirty="0"/>
                        <a:t>1/3/13</a:t>
                      </a:r>
                    </a:p>
                  </a:txBody>
                  <a:tcPr marL="68598" marR="68598" marT="34296" marB="34296"/>
                </a:tc>
                <a:tc>
                  <a:txBody>
                    <a:bodyPr/>
                    <a:lstStyle/>
                    <a:p>
                      <a:pPr algn="ctr"/>
                      <a:r>
                        <a:rPr lang="en-US" sz="1100" dirty="0"/>
                        <a:t>$195</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98" marR="68598" marT="34296" marB="34296"/>
                </a:tc>
                <a:tc>
                  <a:txBody>
                    <a:bodyPr/>
                    <a:lstStyle/>
                    <a:p>
                      <a:pPr algn="ctr"/>
                      <a:r>
                        <a:rPr lang="en-US" sz="1100" dirty="0"/>
                        <a:t>$100</a:t>
                      </a:r>
                    </a:p>
                  </a:txBody>
                  <a:tcPr marL="68598" marR="68598" marT="34296" marB="34296"/>
                </a:tc>
                <a:tc>
                  <a:txBody>
                    <a:bodyPr/>
                    <a:lstStyle/>
                    <a:p>
                      <a:pPr algn="ctr"/>
                      <a:r>
                        <a:rPr lang="en-US" sz="1100" dirty="0"/>
                        <a:t>$300</a:t>
                      </a:r>
                    </a:p>
                  </a:txBody>
                  <a:tcPr marL="68598" marR="68598" marT="34296" marB="34296"/>
                </a:tc>
                <a:extLst>
                  <a:ext uri="{0D108BD9-81ED-4DB2-BD59-A6C34878D82A}">
                    <a16:rowId xmlns:a16="http://schemas.microsoft.com/office/drawing/2014/main" val="10003"/>
                  </a:ext>
                </a:extLst>
              </a:tr>
              <a:tr h="328601">
                <a:tc>
                  <a:txBody>
                    <a:bodyPr/>
                    <a:lstStyle/>
                    <a:p>
                      <a:r>
                        <a:rPr lang="en-US" sz="1100" dirty="0"/>
                        <a:t>1/4/13</a:t>
                      </a:r>
                    </a:p>
                  </a:txBody>
                  <a:tcPr marL="68598" marR="68598" marT="34296" marB="34296"/>
                </a:tc>
                <a:tc>
                  <a:txBody>
                    <a:bodyPr/>
                    <a:lstStyle/>
                    <a:p>
                      <a:pPr algn="ctr"/>
                      <a:r>
                        <a:rPr lang="en-US" sz="1100" dirty="0"/>
                        <a:t>$135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$50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$1050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$250</a:t>
                      </a:r>
                    </a:p>
                  </a:txBody>
                  <a:tcPr marL="68598" marR="68598" marT="34296" marB="34296"/>
                </a:tc>
                <a:extLst>
                  <a:ext uri="{0D108BD9-81ED-4DB2-BD59-A6C34878D82A}">
                    <a16:rowId xmlns:a16="http://schemas.microsoft.com/office/drawing/2014/main" val="10004"/>
                  </a:ext>
                </a:extLst>
              </a:tr>
              <a:tr h="352442">
                <a:tc>
                  <a:txBody>
                    <a:bodyPr/>
                    <a:lstStyle/>
                    <a:p>
                      <a:pPr algn="ctr"/>
                      <a:r>
                        <a:rPr lang="en-US" sz="1400" dirty="0"/>
                        <a:t>“</a:t>
                      </a:r>
                    </a:p>
                  </a:txBody>
                  <a:tcPr marL="68598" marR="68598" marT="34296" marB="34296"/>
                </a:tc>
                <a:tc>
                  <a:txBody>
                    <a:bodyPr/>
                    <a:lstStyle/>
                    <a:p>
                      <a:pPr algn="ctr"/>
                      <a:r>
                        <a:rPr lang="en-US" sz="1100" dirty="0"/>
                        <a:t>$195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98" marR="68598" marT="34296" marB="34296"/>
                </a:tc>
                <a:tc>
                  <a:txBody>
                    <a:bodyPr/>
                    <a:lstStyle/>
                    <a:p>
                      <a:pPr algn="ctr"/>
                      <a:r>
                        <a:rPr lang="en-US" sz="1100" dirty="0"/>
                        <a:t>$300</a:t>
                      </a:r>
                    </a:p>
                  </a:txBody>
                  <a:tcPr marL="68598" marR="68598" marT="34296" marB="34296"/>
                </a:tc>
                <a:tc>
                  <a:txBody>
                    <a:bodyPr/>
                    <a:lstStyle/>
                    <a:p>
                      <a:pPr algn="ctr"/>
                      <a:r>
                        <a:rPr lang="en-US" sz="1100" dirty="0"/>
                        <a:t>$300</a:t>
                      </a:r>
                    </a:p>
                  </a:txBody>
                  <a:tcPr marL="68598" marR="68598" marT="34296" marB="34296"/>
                </a:tc>
                <a:extLst>
                  <a:ext uri="{0D108BD9-81ED-4DB2-BD59-A6C34878D82A}">
                    <a16:rowId xmlns:a16="http://schemas.microsoft.com/office/drawing/2014/main" val="10005"/>
                  </a:ext>
                </a:extLst>
              </a:tr>
              <a:tr h="352442">
                <a:tc>
                  <a:txBody>
                    <a:bodyPr/>
                    <a:lstStyle/>
                    <a:p>
                      <a:pPr algn="ctr"/>
                      <a:r>
                        <a:rPr lang="en-US" sz="1400" dirty="0"/>
                        <a:t>“</a:t>
                      </a:r>
                    </a:p>
                  </a:txBody>
                  <a:tcPr marL="68598" marR="68598" marT="34296" marB="34296"/>
                </a:tc>
                <a:tc>
                  <a:txBody>
                    <a:bodyPr/>
                    <a:lstStyle/>
                    <a:p>
                      <a:pPr algn="ctr"/>
                      <a:r>
                        <a:rPr lang="en-US" sz="1100" dirty="0"/>
                        <a:t>$210</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98" marR="68598" marT="34296" marB="34296"/>
                </a:tc>
                <a:tc>
                  <a:txBody>
                    <a:bodyPr/>
                    <a:lstStyle/>
                    <a:p>
                      <a:pPr algn="ctr"/>
                      <a:r>
                        <a:rPr lang="en-US" sz="1100" dirty="0"/>
                        <a:t>$550</a:t>
                      </a:r>
                    </a:p>
                  </a:txBody>
                  <a:tcPr marL="68598" marR="68598" marT="34296" marB="34296"/>
                </a:tc>
                <a:tc>
                  <a:txBody>
                    <a:bodyPr/>
                    <a:lstStyle/>
                    <a:p>
                      <a:pPr algn="ctr"/>
                      <a:r>
                        <a:rPr lang="en-US" sz="1100" dirty="0"/>
                        <a:t>$250</a:t>
                      </a:r>
                    </a:p>
                  </a:txBody>
                  <a:tcPr marL="68598" marR="68598" marT="34296" marB="34296"/>
                </a:tc>
                <a:extLst>
                  <a:ext uri="{0D108BD9-81ED-4DB2-BD59-A6C34878D82A}">
                    <a16:rowId xmlns:a16="http://schemas.microsoft.com/office/drawing/2014/main" val="10006"/>
                  </a:ext>
                </a:extLst>
              </a:tr>
              <a:tr h="352442">
                <a:tc>
                  <a:txBody>
                    <a:bodyPr/>
                    <a:lstStyle/>
                    <a:p>
                      <a:pPr algn="ctr"/>
                      <a:r>
                        <a:rPr lang="en-US" sz="1400" dirty="0"/>
                        <a:t>“</a:t>
                      </a:r>
                    </a:p>
                  </a:txBody>
                  <a:tcPr marL="68598" marR="68598" marT="34296" marB="34296"/>
                </a:tc>
                <a:tc>
                  <a:txBody>
                    <a:bodyPr/>
                    <a:lstStyle/>
                    <a:p>
                      <a:pPr algn="ctr"/>
                      <a:r>
                        <a:rPr lang="en-US" sz="1100" dirty="0"/>
                        <a:t>$190</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$55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$1005</a:t>
                      </a:r>
                    </a:p>
                  </a:txBody>
                  <a:tcPr marL="68598" marR="68598" marT="34296" marB="34296"/>
                </a:tc>
                <a:tc>
                  <a:txBody>
                    <a:bodyPr/>
                    <a:lstStyle/>
                    <a:p>
                      <a:pPr algn="ctr"/>
                      <a:r>
                        <a:rPr lang="en-US" sz="1100" dirty="0"/>
                        <a:t>$750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7"/>
                  </a:ext>
                </a:extLst>
              </a:tr>
              <a:tr h="328601">
                <a:tc>
                  <a:txBody>
                    <a:bodyPr/>
                    <a:lstStyle/>
                    <a:p>
                      <a:pPr algn="ctr"/>
                      <a:r>
                        <a:rPr lang="en-US" sz="1100" kern="1200" dirty="0"/>
                        <a:t>1/31/13</a:t>
                      </a:r>
                      <a:endParaRPr lang="en-US" sz="1100" kern="1200" dirty="0">
                        <a:solidFill>
                          <a:schemeClr val="dk1"/>
                        </a:solidFill>
                        <a:latin typeface="+mn-lt"/>
                        <a:ea typeface="+mn-ea"/>
                        <a:cs typeface="+mn-cs"/>
                      </a:endParaRPr>
                    </a:p>
                  </a:txBody>
                  <a:tcPr marL="68598" marR="68598" marT="34296" marB="34296"/>
                </a:tc>
                <a:tc>
                  <a:txBody>
                    <a:bodyPr/>
                    <a:lstStyle/>
                    <a:p>
                      <a:pPr algn="ctr"/>
                      <a:r>
                        <a:rPr lang="en-US" sz="1100" dirty="0"/>
                        <a:t>$105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8"/>
                  </a:ext>
                </a:extLst>
              </a:tr>
              <a:tr h="352442">
                <a:tc>
                  <a:txBody>
                    <a:bodyPr/>
                    <a:lstStyle/>
                    <a:p>
                      <a:r>
                        <a:rPr lang="en-US" sz="1400" dirty="0"/>
                        <a:t>Totals</a:t>
                      </a:r>
                    </a:p>
                  </a:txBody>
                  <a:tcPr marL="68598" marR="68598" marT="34296" marB="34296"/>
                </a:tc>
                <a:tc>
                  <a:txBody>
                    <a:bodyPr/>
                    <a:lstStyle/>
                    <a:p>
                      <a:pPr algn="ctr"/>
                      <a:r>
                        <a:rPr lang="en-US" sz="1100" dirty="0"/>
                        <a:t>$1,400</a:t>
                      </a:r>
                    </a:p>
                  </a:txBody>
                  <a:tcPr marL="68598" marR="68598" marT="34296" marB="34296"/>
                </a:tc>
                <a:tc>
                  <a:txBody>
                    <a:bodyPr/>
                    <a:lstStyle/>
                    <a:p>
                      <a:pPr algn="ctr"/>
                      <a:r>
                        <a:rPr lang="en-US" sz="1100" dirty="0"/>
                        <a:t>$6,650</a:t>
                      </a:r>
                    </a:p>
                  </a:txBody>
                  <a:tcPr marL="68598" marR="68598" marT="34296" marB="34296"/>
                </a:tc>
                <a:tc>
                  <a:txBody>
                    <a:bodyPr/>
                    <a:lstStyle/>
                    <a:p>
                      <a:pPr algn="ctr"/>
                      <a:r>
                        <a:rPr lang="en-US" sz="1100" dirty="0"/>
                        <a:t>$400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$7,050</a:t>
                      </a:r>
                    </a:p>
                  </a:txBody>
                  <a:tcPr marL="68598" marR="68598" marT="34296" marB="34296"/>
                </a:tc>
                <a:tc>
                  <a:txBody>
                    <a:bodyPr/>
                    <a:lstStyle/>
                    <a:p>
                      <a:pPr algn="ctr"/>
                      <a:r>
                        <a:rPr lang="en-US" sz="1100" dirty="0"/>
                        <a:t>$3,300</a:t>
                      </a:r>
                    </a:p>
                  </a:txBody>
                  <a:tcPr marL="68598" marR="68598" marT="34296" marB="34296"/>
                </a:tc>
                <a:tc>
                  <a:txBody>
                    <a:bodyPr/>
                    <a:lstStyle/>
                    <a:p>
                      <a:pPr algn="ctr"/>
                      <a:r>
                        <a:rPr lang="en-US" sz="1100" dirty="0"/>
                        <a:t>$1,600</a:t>
                      </a:r>
                    </a:p>
                  </a:txBody>
                  <a:tcPr marL="68598" marR="68598" marT="34296" marB="34296"/>
                </a:tc>
                <a:extLst>
                  <a:ext uri="{0D108BD9-81ED-4DB2-BD59-A6C34878D82A}">
                    <a16:rowId xmlns:a16="http://schemas.microsoft.com/office/drawing/2014/main" val="10009"/>
                  </a:ext>
                </a:extLst>
              </a:tr>
            </a:tbl>
          </a:graphicData>
        </a:graphic>
      </p:graphicFrame>
      <p:sp>
        <p:nvSpPr>
          <p:cNvPr id="6" name="TextBox 5"/>
          <p:cNvSpPr txBox="1"/>
          <p:nvPr>
            <p:custDataLst>
              <p:tags r:id="rId4"/>
            </p:custDataLst>
          </p:nvPr>
        </p:nvSpPr>
        <p:spPr>
          <a:xfrm rot="20781374">
            <a:off x="3154165" y="3512522"/>
            <a:ext cx="5332898" cy="854208"/>
          </a:xfrm>
          <a:prstGeom prst="rect">
            <a:avLst/>
          </a:prstGeom>
          <a:solidFill>
            <a:schemeClr val="accent5">
              <a:lumMod val="75000"/>
              <a:alpha val="27059"/>
            </a:schemeClr>
          </a:solidFill>
          <a:ln w="57150">
            <a:solidFill>
              <a:schemeClr val="accent3">
                <a:lumMod val="75000"/>
              </a:schemeClr>
            </a:solidFill>
          </a:ln>
        </p:spPr>
        <p:txBody>
          <a:bodyPr wrap="square">
            <a:spAutoFit/>
          </a:bodyPr>
          <a:lstStyle/>
          <a:p>
            <a:pPr algn="ctr">
              <a:defRPr/>
            </a:pPr>
            <a:r>
              <a:rPr lang="en-US" sz="4951" dirty="0">
                <a:solidFill>
                  <a:schemeClr val="bg2">
                    <a:lumMod val="25000"/>
                  </a:schemeClr>
                </a:solidFill>
              </a:rPr>
              <a:t>SAMPLE ONLY</a:t>
            </a:r>
          </a:p>
        </p:txBody>
      </p:sp>
    </p:spTree>
    <p:custDataLst>
      <p:tags r:id="rId1"/>
    </p:custDataLst>
    <p:extLst>
      <p:ext uri="{BB962C8B-B14F-4D97-AF65-F5344CB8AC3E}">
        <p14:creationId xmlns:p14="http://schemas.microsoft.com/office/powerpoint/2010/main" val="509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srcRect/>
          <a:stretch>
            <a:fillRect/>
          </a:stretch>
        </p:blipFill>
        <p:spPr bwMode="auto">
          <a:xfrm>
            <a:off x="1676400" y="1556106"/>
            <a:ext cx="3531302" cy="4660187"/>
          </a:xfrm>
          <a:prstGeom prst="rect">
            <a:avLst/>
          </a:prstGeom>
          <a:noFill/>
          <a:ln w="38100">
            <a:solidFill>
              <a:schemeClr val="bg2">
                <a:lumMod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2"/>
            </p:custDataLst>
          </p:nvPr>
        </p:nvSpPr>
        <p:spPr>
          <a:xfrm>
            <a:off x="800100" y="457200"/>
            <a:ext cx="10591800" cy="936553"/>
          </a:xfrm>
        </p:spPr>
        <p:txBody>
          <a:bodyPr>
            <a:noAutofit/>
          </a:bodyPr>
          <a:lstStyle/>
          <a:p>
            <a:pPr>
              <a:defRPr/>
            </a:pPr>
            <a:r>
              <a:rPr lang="en-US" b="1">
                <a:solidFill>
                  <a:schemeClr val="tx1"/>
                </a:solidFill>
                <a:ea typeface="Tahoma" pitchFamily="34" charset="0"/>
                <a:cs typeface="Tahoma" pitchFamily="34" charset="0"/>
              </a:rPr>
              <a:t>Different Types of Documentation</a:t>
            </a:r>
            <a:endParaRPr lang="en-US" b="1" dirty="0">
              <a:solidFill>
                <a:schemeClr val="tx1"/>
              </a:solidFill>
              <a:ea typeface="Tahoma" pitchFamily="34" charset="0"/>
              <a:cs typeface="Tahoma" pitchFamily="34" charset="0"/>
            </a:endParaRPr>
          </a:p>
        </p:txBody>
      </p:sp>
      <p:sp>
        <p:nvSpPr>
          <p:cNvPr id="4" name="Content Placeholder 3"/>
          <p:cNvSpPr>
            <a:spLocks noGrp="1"/>
          </p:cNvSpPr>
          <p:nvPr>
            <p:ph sz="half" idx="1"/>
            <p:custDataLst>
              <p:tags r:id="rId3"/>
            </p:custDataLst>
          </p:nvPr>
        </p:nvSpPr>
        <p:spPr>
          <a:xfrm>
            <a:off x="5410200" y="1295400"/>
            <a:ext cx="6324600" cy="5257800"/>
          </a:xfrm>
        </p:spPr>
        <p:txBody>
          <a:bodyPr>
            <a:normAutofit lnSpcReduction="10000"/>
          </a:bodyPr>
          <a:lstStyle/>
          <a:p>
            <a:pPr marL="560098" indent="-457200">
              <a:lnSpc>
                <a:spcPct val="120000"/>
              </a:lnSpc>
              <a:buSzPct val="100000"/>
              <a:defRPr/>
            </a:pPr>
            <a:r>
              <a:rPr lang="en-US" sz="2800" dirty="0">
                <a:solidFill>
                  <a:schemeClr val="tx1"/>
                </a:solidFill>
                <a:ea typeface="Tahoma" pitchFamily="34" charset="0"/>
                <a:cs typeface="Tahoma" pitchFamily="34" charset="0"/>
              </a:rPr>
              <a:t>Sales and Use Tax Return</a:t>
            </a:r>
          </a:p>
          <a:p>
            <a:pPr marL="560098" lvl="1" indent="-457200">
              <a:lnSpc>
                <a:spcPct val="120000"/>
              </a:lnSpc>
              <a:spcBef>
                <a:spcPts val="450"/>
              </a:spcBef>
              <a:buSzPct val="100000"/>
              <a:defRPr/>
            </a:pPr>
            <a:r>
              <a:rPr lang="en-US" sz="2800" dirty="0">
                <a:solidFill>
                  <a:schemeClr val="tx1"/>
                </a:solidFill>
                <a:ea typeface="Tahoma" pitchFamily="34" charset="0"/>
                <a:cs typeface="Tahoma" pitchFamily="34" charset="0"/>
              </a:rPr>
              <a:t>If your store files electronically, it is recommended that you keep a copy for your records as this documentation may be requested as additional documentation</a:t>
            </a:r>
          </a:p>
          <a:p>
            <a:pPr marL="560098" lvl="1" indent="-457200">
              <a:lnSpc>
                <a:spcPct val="120000"/>
              </a:lnSpc>
              <a:spcBef>
                <a:spcPts val="450"/>
              </a:spcBef>
              <a:buSzPct val="100000"/>
              <a:defRPr/>
            </a:pPr>
            <a:r>
              <a:rPr lang="en-US" sz="2800" dirty="0">
                <a:solidFill>
                  <a:schemeClr val="tx1"/>
                </a:solidFill>
                <a:ea typeface="Tahoma" pitchFamily="34" charset="0"/>
                <a:cs typeface="Tahoma" pitchFamily="34" charset="0"/>
              </a:rPr>
              <a:t>Additional information may still be requested from the State WIC Agency if these forms are submitted as documentation</a:t>
            </a:r>
          </a:p>
          <a:p>
            <a:pPr marL="445889" indent="-342991">
              <a:defRPr/>
            </a:pPr>
            <a:endParaRPr lang="en-US"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35289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05086" y="461782"/>
            <a:ext cx="7029376" cy="571649"/>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 of Tax Rates</a:t>
            </a:r>
          </a:p>
        </p:txBody>
      </p:sp>
      <p:pic>
        <p:nvPicPr>
          <p:cNvPr id="19458"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982544" y="1885686"/>
            <a:ext cx="3284744" cy="4194913"/>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5938674" y="1320290"/>
            <a:ext cx="5867400" cy="4928111"/>
          </a:xfrm>
          <a:ln w="38100"/>
        </p:spPr>
        <p:txBody>
          <a:bodyPr>
            <a:normAutofit lnSpcReduction="10000"/>
          </a:bodyPr>
          <a:lstStyle/>
          <a:p>
            <a:pPr marL="205795">
              <a:defRPr/>
            </a:pPr>
            <a:r>
              <a:rPr lang="en-US" sz="3600" dirty="0">
                <a:solidFill>
                  <a:schemeClr val="tx1"/>
                </a:solidFill>
              </a:rPr>
              <a:t>Tax Type Column</a:t>
            </a:r>
          </a:p>
          <a:p>
            <a:pPr marL="617293" lvl="1" indent="-342900">
              <a:buFont typeface="Courier New" panose="02070309020205020404" pitchFamily="49" charset="0"/>
              <a:buChar char="o"/>
              <a:defRPr/>
            </a:pPr>
            <a:r>
              <a:rPr lang="en-US" sz="3600" dirty="0">
                <a:solidFill>
                  <a:schemeClr val="tx1"/>
                </a:solidFill>
              </a:rPr>
              <a:t>Line 8 </a:t>
            </a:r>
          </a:p>
          <a:p>
            <a:pPr marL="823088" lvl="2" indent="-342900">
              <a:buFont typeface="Wingdings" panose="05000000000000000000" pitchFamily="2" charset="2"/>
              <a:buChar char="ü"/>
              <a:defRPr/>
            </a:pPr>
            <a:r>
              <a:rPr lang="en-US" sz="3600" dirty="0">
                <a:solidFill>
                  <a:schemeClr val="tx1"/>
                </a:solidFill>
              </a:rPr>
              <a:t>2% Food Rate</a:t>
            </a:r>
          </a:p>
          <a:p>
            <a:pPr marL="823088" lvl="2" indent="-342900">
              <a:buFont typeface="Wingdings" panose="05000000000000000000" pitchFamily="2" charset="2"/>
              <a:buChar char="ü"/>
              <a:defRPr/>
            </a:pPr>
            <a:r>
              <a:rPr lang="en-US" sz="3600" dirty="0">
                <a:solidFill>
                  <a:schemeClr val="tx1"/>
                </a:solidFill>
              </a:rPr>
              <a:t>Any food sold that only requires a tax of 2%</a:t>
            </a:r>
          </a:p>
          <a:p>
            <a:pPr marL="205795">
              <a:defRPr/>
            </a:pPr>
            <a:r>
              <a:rPr lang="en-US" sz="3600" dirty="0">
                <a:solidFill>
                  <a:schemeClr val="tx1"/>
                </a:solidFill>
              </a:rPr>
              <a:t>Receipts Column</a:t>
            </a:r>
          </a:p>
          <a:p>
            <a:pPr marL="571848" lvl="1" indent="-342900">
              <a:buFont typeface="Courier New" panose="02070309020205020404" pitchFamily="49" charset="0"/>
              <a:buChar char="o"/>
              <a:defRPr/>
            </a:pPr>
            <a:r>
              <a:rPr lang="en-US" sz="3600" dirty="0">
                <a:solidFill>
                  <a:schemeClr val="tx1"/>
                </a:solidFill>
              </a:rPr>
              <a:t>Line 8</a:t>
            </a:r>
          </a:p>
          <a:p>
            <a:pPr marL="823325" lvl="2" indent="-342900">
              <a:buFont typeface="Wingdings" panose="05000000000000000000" pitchFamily="2" charset="2"/>
              <a:buChar char="ü"/>
              <a:defRPr/>
            </a:pPr>
            <a:r>
              <a:rPr lang="en-US" sz="3600" dirty="0">
                <a:solidFill>
                  <a:schemeClr val="tx1"/>
                </a:solidFill>
              </a:rPr>
              <a:t>Dollar ($) total of food sold at the 2% food rate</a:t>
            </a:r>
          </a:p>
          <a:p>
            <a:pPr marL="274393" lvl="1" indent="0">
              <a:buNone/>
              <a:defRPr/>
            </a:pPr>
            <a:endParaRPr lang="en-US" sz="1800" dirty="0"/>
          </a:p>
          <a:p>
            <a:pPr marL="205795">
              <a:defRPr/>
            </a:pPr>
            <a:endParaRPr lang="en-US" dirty="0"/>
          </a:p>
        </p:txBody>
      </p:sp>
      <p:grpSp>
        <p:nvGrpSpPr>
          <p:cNvPr id="19461" name="Group 8"/>
          <p:cNvGrpSpPr>
            <a:grpSpLocks/>
          </p:cNvGrpSpPr>
          <p:nvPr/>
        </p:nvGrpSpPr>
        <p:grpSpPr bwMode="auto">
          <a:xfrm>
            <a:off x="2527670" y="3009900"/>
            <a:ext cx="3873130" cy="1060412"/>
            <a:chOff x="786263" y="2910101"/>
            <a:chExt cx="4219621" cy="1356975"/>
          </a:xfrm>
        </p:grpSpPr>
        <p:cxnSp>
          <p:nvCxnSpPr>
            <p:cNvPr id="8" name="Straight Arrow Connector 7"/>
            <p:cNvCxnSpPr>
              <a:cxnSpLocks/>
            </p:cNvCxnSpPr>
            <p:nvPr/>
          </p:nvCxnSpPr>
          <p:spPr>
            <a:xfrm flipH="1">
              <a:off x="1270126" y="2910101"/>
              <a:ext cx="3735758" cy="116011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custDataLst>
                <p:tags r:id="rId4"/>
              </p:custDataLst>
            </p:nvPr>
          </p:nvSpPr>
          <p:spPr>
            <a:xfrm>
              <a:off x="1932796" y="4070215"/>
              <a:ext cx="676492" cy="19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16" name="Straight Arrow Connector 15"/>
            <p:cNvCxnSpPr>
              <a:cxnSpLocks/>
              <a:stCxn id="4" idx="1"/>
            </p:cNvCxnSpPr>
            <p:nvPr/>
          </p:nvCxnSpPr>
          <p:spPr>
            <a:xfrm flipH="1">
              <a:off x="2935990" y="3901135"/>
              <a:ext cx="1566426" cy="36594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custDataLst>
                <p:tags r:id="rId5"/>
              </p:custDataLst>
            </p:nvPr>
          </p:nvSpPr>
          <p:spPr>
            <a:xfrm>
              <a:off x="786263" y="4070213"/>
              <a:ext cx="415084" cy="19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Tree>
    <p:custDataLst>
      <p:tags r:id="rId1"/>
    </p:custDataLst>
    <p:extLst>
      <p:ext uri="{BB962C8B-B14F-4D97-AF65-F5344CB8AC3E}">
        <p14:creationId xmlns:p14="http://schemas.microsoft.com/office/powerpoint/2010/main" val="15674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39622" y="363077"/>
            <a:ext cx="9204578" cy="734563"/>
          </a:xfrm>
        </p:spPr>
        <p:txBody>
          <a:bodyPr>
            <a:noAutofit/>
          </a:bodyPr>
          <a:lstStyle/>
          <a:p>
            <a:pPr>
              <a:defRPr/>
            </a:pPr>
            <a:r>
              <a:rPr lang="en-US" sz="4400" b="1" dirty="0">
                <a:solidFill>
                  <a:schemeClr val="tx1"/>
                </a:solidFill>
                <a:ea typeface="Tahoma" panose="020B0604030504040204" pitchFamily="34" charset="0"/>
                <a:cs typeface="Tahoma" panose="020B0604030504040204" pitchFamily="34" charset="0"/>
              </a:rPr>
              <a:t>Types of Tax Rates - </a:t>
            </a:r>
            <a:r>
              <a:rPr lang="en-US" b="1" dirty="0">
                <a:solidFill>
                  <a:schemeClr val="tx1"/>
                </a:solidFill>
                <a:ea typeface="Tahoma" panose="020B0604030504040204" pitchFamily="34" charset="0"/>
                <a:cs typeface="Tahoma" panose="020B0604030504040204" pitchFamily="34" charset="0"/>
              </a:rPr>
              <a:t>continued</a:t>
            </a:r>
          </a:p>
        </p:txBody>
      </p:sp>
      <p:pic>
        <p:nvPicPr>
          <p:cNvPr id="20482"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2356929" y="1828800"/>
            <a:ext cx="3335593" cy="4188884"/>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6537711" y="1376535"/>
            <a:ext cx="5314846" cy="5257800"/>
          </a:xfrm>
          <a:ln w="28575"/>
        </p:spPr>
        <p:txBody>
          <a:bodyPr>
            <a:normAutofit/>
          </a:bodyPr>
          <a:lstStyle/>
          <a:p>
            <a:pPr marL="205795">
              <a:defRPr/>
            </a:pPr>
            <a:r>
              <a:rPr lang="en-US" sz="3600" b="1" dirty="0">
                <a:solidFill>
                  <a:schemeClr val="tx1"/>
                </a:solidFill>
              </a:rPr>
              <a:t>Tax Type Column</a:t>
            </a:r>
          </a:p>
          <a:p>
            <a:pPr marL="617293" lvl="1" indent="-342900">
              <a:buFont typeface="Courier New" panose="02070309020205020404" pitchFamily="49" charset="0"/>
              <a:buChar char="o"/>
              <a:defRPr/>
            </a:pPr>
            <a:r>
              <a:rPr lang="en-US" sz="3600" dirty="0">
                <a:solidFill>
                  <a:schemeClr val="tx1"/>
                </a:solidFill>
              </a:rPr>
              <a:t>Line 4 </a:t>
            </a:r>
          </a:p>
          <a:p>
            <a:pPr marL="617293" lvl="1" indent="-342900">
              <a:buFont typeface="Wingdings" panose="05000000000000000000" pitchFamily="2" charset="2"/>
              <a:buChar char="ü"/>
              <a:defRPr/>
            </a:pPr>
            <a:r>
              <a:rPr lang="en-US" sz="3600" dirty="0">
                <a:solidFill>
                  <a:schemeClr val="tx1"/>
                </a:solidFill>
              </a:rPr>
              <a:t>General State Rate</a:t>
            </a:r>
          </a:p>
          <a:p>
            <a:pPr marL="205795">
              <a:defRPr/>
            </a:pPr>
            <a:r>
              <a:rPr lang="en-US" sz="3600" b="1" dirty="0">
                <a:solidFill>
                  <a:schemeClr val="tx1"/>
                </a:solidFill>
              </a:rPr>
              <a:t>Receipts Column</a:t>
            </a:r>
          </a:p>
          <a:p>
            <a:pPr marL="617293" lvl="1" indent="-342900">
              <a:buFont typeface="Wingdings" panose="05000000000000000000" pitchFamily="2" charset="2"/>
              <a:buChar char="ü"/>
              <a:defRPr/>
            </a:pPr>
            <a:r>
              <a:rPr lang="en-US" sz="3600" dirty="0">
                <a:solidFill>
                  <a:schemeClr val="tx1"/>
                </a:solidFill>
              </a:rPr>
              <a:t>Current % 4.75</a:t>
            </a:r>
          </a:p>
          <a:p>
            <a:pPr marL="617293" lvl="1" indent="-342900">
              <a:buFont typeface="Wingdings" panose="05000000000000000000" pitchFamily="2" charset="2"/>
              <a:buChar char="ü"/>
              <a:defRPr/>
            </a:pPr>
            <a:r>
              <a:rPr lang="en-US" sz="3600" dirty="0">
                <a:solidFill>
                  <a:schemeClr val="tx1"/>
                </a:solidFill>
              </a:rPr>
              <a:t>Food items may also be reported in this column</a:t>
            </a:r>
          </a:p>
          <a:p>
            <a:pPr>
              <a:defRPr/>
            </a:pPr>
            <a:r>
              <a:rPr lang="en-US" sz="3600" b="1" dirty="0">
                <a:solidFill>
                  <a:schemeClr val="tx1"/>
                </a:solidFill>
              </a:rPr>
              <a:t>SNAP eligible food sales     possibly included</a:t>
            </a:r>
          </a:p>
          <a:p>
            <a:pPr marL="34299" indent="0">
              <a:buNone/>
              <a:defRPr/>
            </a:pPr>
            <a:endParaRPr lang="en-US" sz="2000" dirty="0"/>
          </a:p>
          <a:p>
            <a:pPr marL="205795">
              <a:defRPr/>
            </a:pPr>
            <a:endParaRPr lang="en-US" dirty="0"/>
          </a:p>
        </p:txBody>
      </p:sp>
      <p:grpSp>
        <p:nvGrpSpPr>
          <p:cNvPr id="20485" name="Group 5"/>
          <p:cNvGrpSpPr>
            <a:grpSpLocks/>
          </p:cNvGrpSpPr>
          <p:nvPr/>
        </p:nvGrpSpPr>
        <p:grpSpPr bwMode="auto">
          <a:xfrm>
            <a:off x="2895600" y="2057400"/>
            <a:ext cx="4190999" cy="1492215"/>
            <a:chOff x="891382" y="1814548"/>
            <a:chExt cx="4493205" cy="1989102"/>
          </a:xfrm>
        </p:grpSpPr>
        <p:sp>
          <p:nvSpPr>
            <p:cNvPr id="20" name="Rectangle 19"/>
            <p:cNvSpPr/>
            <p:nvPr>
              <p:custDataLst>
                <p:tags r:id="rId4"/>
              </p:custDataLst>
            </p:nvPr>
          </p:nvSpPr>
          <p:spPr>
            <a:xfrm>
              <a:off x="891382" y="3581400"/>
              <a:ext cx="609600" cy="222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cxnSp>
          <p:nvCxnSpPr>
            <p:cNvPr id="12" name="Straight Arrow Connector 11"/>
            <p:cNvCxnSpPr>
              <a:cxnSpLocks/>
            </p:cNvCxnSpPr>
            <p:nvPr/>
          </p:nvCxnSpPr>
          <p:spPr>
            <a:xfrm flipH="1">
              <a:off x="1524000" y="1814548"/>
              <a:ext cx="3860587" cy="1700177"/>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custDataLst>
                <p:tags r:id="rId5"/>
              </p:custDataLst>
            </p:nvPr>
          </p:nvSpPr>
          <p:spPr>
            <a:xfrm>
              <a:off x="2236787" y="3581400"/>
              <a:ext cx="744538" cy="222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grpSp>
      <p:cxnSp>
        <p:nvCxnSpPr>
          <p:cNvPr id="14" name="Straight Arrow Connector 13"/>
          <p:cNvCxnSpPr>
            <a:cxnSpLocks/>
          </p:cNvCxnSpPr>
          <p:nvPr/>
        </p:nvCxnSpPr>
        <p:spPr>
          <a:xfrm flipH="1">
            <a:off x="4909828" y="3626695"/>
            <a:ext cx="1586326" cy="28582"/>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89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p:cNvSpPr>
            <a:spLocks noGrp="1"/>
          </p:cNvSpPr>
          <p:nvPr>
            <p:ph type="title"/>
            <p:custDataLst>
              <p:tags r:id="rId2"/>
            </p:custDataLst>
          </p:nvPr>
        </p:nvSpPr>
        <p:spPr>
          <a:xfrm>
            <a:off x="804672" y="457200"/>
            <a:ext cx="10579608" cy="1188720"/>
          </a:xfrm>
        </p:spPr>
        <p:txBody>
          <a:bodyPr>
            <a:normAutofit/>
          </a:bodyPr>
          <a:lstStyle/>
          <a:p>
            <a:r>
              <a:rPr lang="en-US" sz="4000" b="1" dirty="0">
                <a:ea typeface="Tahoma" pitchFamily="34" charset="0"/>
                <a:cs typeface="Tahoma" pitchFamily="34" charset="0"/>
              </a:rPr>
              <a:t>Submitting False Information</a:t>
            </a:r>
          </a:p>
        </p:txBody>
      </p:sp>
      <p:grpSp>
        <p:nvGrpSpPr>
          <p:cNvPr id="23" name="Group 2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24" name="Freeform: Shape 2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30" name="Freeform: Shape 2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Content Placeholder 3">
            <a:extLst>
              <a:ext uri="{FF2B5EF4-FFF2-40B4-BE49-F238E27FC236}">
                <a16:creationId xmlns:a16="http://schemas.microsoft.com/office/drawing/2014/main" id="{E7E9804C-9FD4-93D0-48FE-855446B31CBC}"/>
              </a:ext>
            </a:extLst>
          </p:cNvPr>
          <p:cNvGraphicFramePr>
            <a:graphicFrameLocks noGrp="1"/>
          </p:cNvGraphicFramePr>
          <p:nvPr>
            <p:ph idx="1"/>
            <p:extLst>
              <p:ext uri="{D42A27DB-BD31-4B8C-83A1-F6EECF244321}">
                <p14:modId xmlns:p14="http://schemas.microsoft.com/office/powerpoint/2010/main" val="760905931"/>
              </p:ext>
            </p:extLst>
          </p:nvPr>
        </p:nvGraphicFramePr>
        <p:xfrm>
          <a:off x="791972" y="1492662"/>
          <a:ext cx="10733478"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77937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512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5132" name="Group 513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5133" name="Freeform: Shape 513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4" name="Freeform: Shape 513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5" name="Freeform: Shape 513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36" name="Freeform: Shape 513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22" name="Rectangle 2"/>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sz="6000" b="1" dirty="0">
                <a:ea typeface="Tahoma" pitchFamily="34" charset="0"/>
                <a:cs typeface="Tahoma" pitchFamily="34" charset="0"/>
              </a:rPr>
              <a:t>What is WIC?</a:t>
            </a:r>
            <a:r>
              <a:rPr lang="en-US" sz="3600" b="1" dirty="0">
                <a:solidFill>
                  <a:schemeClr val="tx2"/>
                </a:solidFill>
                <a:effectLst>
                  <a:outerShdw blurRad="38100" dist="38100" dir="2700000" algn="tl">
                    <a:srgbClr val="000000">
                      <a:alpha val="43137"/>
                    </a:srgbClr>
                  </a:outerShdw>
                </a:effectLst>
                <a:ea typeface="Tahoma" pitchFamily="34" charset="0"/>
                <a:cs typeface="Tahoma" pitchFamily="34" charset="0"/>
              </a:rPr>
              <a:t>	</a:t>
            </a:r>
            <a:r>
              <a:rPr lang="en-US" sz="3600" dirty="0">
                <a:solidFill>
                  <a:schemeClr val="tx2"/>
                </a:solidFill>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sp>
        <p:nvSpPr>
          <p:cNvPr id="5123" name="Rectangle 3"/>
          <p:cNvSpPr>
            <a:spLocks noGrp="1" noChangeArrowheads="1"/>
          </p:cNvSpPr>
          <p:nvPr>
            <p:ph idx="1"/>
            <p:custDataLst>
              <p:tags r:id="rId3"/>
            </p:custDataLst>
          </p:nvPr>
        </p:nvSpPr>
        <p:spPr>
          <a:xfrm>
            <a:off x="5499100" y="847609"/>
            <a:ext cx="6052820" cy="5558981"/>
          </a:xfrm>
        </p:spPr>
        <p:txBody>
          <a:bodyPr anchor="ctr">
            <a:normAutofit fontScale="92500" lnSpcReduction="10000"/>
          </a:bodyPr>
          <a:lstStyle/>
          <a:p>
            <a:pPr eaLnBrk="1" hangingPunct="1">
              <a:spcBef>
                <a:spcPct val="75000"/>
              </a:spcBef>
            </a:pPr>
            <a:r>
              <a:rPr lang="en-US" dirty="0">
                <a:ea typeface="Tahoma" pitchFamily="34" charset="0"/>
                <a:cs typeface="Tahoma" pitchFamily="34" charset="0"/>
              </a:rPr>
              <a:t>The Special Supplemental Nutrition Program for </a:t>
            </a:r>
            <a:r>
              <a:rPr lang="en-US" b="1" dirty="0">
                <a:ea typeface="Tahoma" pitchFamily="34" charset="0"/>
                <a:cs typeface="Tahoma" pitchFamily="34" charset="0"/>
              </a:rPr>
              <a:t>W</a:t>
            </a:r>
            <a:r>
              <a:rPr lang="en-US" dirty="0">
                <a:ea typeface="Tahoma" pitchFamily="34" charset="0"/>
                <a:cs typeface="Tahoma" pitchFamily="34" charset="0"/>
              </a:rPr>
              <a:t>omen, </a:t>
            </a:r>
            <a:r>
              <a:rPr lang="en-US" b="1" dirty="0">
                <a:ea typeface="Tahoma" pitchFamily="34" charset="0"/>
                <a:cs typeface="Tahoma" pitchFamily="34" charset="0"/>
              </a:rPr>
              <a:t>I</a:t>
            </a:r>
            <a:r>
              <a:rPr lang="en-US" dirty="0">
                <a:ea typeface="Tahoma" pitchFamily="34" charset="0"/>
                <a:cs typeface="Tahoma" pitchFamily="34" charset="0"/>
              </a:rPr>
              <a:t>nfants and </a:t>
            </a:r>
            <a:r>
              <a:rPr lang="en-US" b="1" dirty="0">
                <a:ea typeface="Tahoma" pitchFamily="34" charset="0"/>
                <a:cs typeface="Tahoma" pitchFamily="34" charset="0"/>
              </a:rPr>
              <a:t>C</a:t>
            </a:r>
            <a:r>
              <a:rPr lang="en-US" dirty="0">
                <a:ea typeface="Tahoma" pitchFamily="34" charset="0"/>
                <a:cs typeface="Tahoma" pitchFamily="34" charset="0"/>
              </a:rPr>
              <a:t>hildren</a:t>
            </a:r>
          </a:p>
          <a:p>
            <a:pPr>
              <a:spcBef>
                <a:spcPct val="75000"/>
              </a:spcBef>
            </a:pPr>
            <a:r>
              <a:rPr lang="en-US" dirty="0">
                <a:ea typeface="Tahoma" pitchFamily="34" charset="0"/>
                <a:cs typeface="Tahoma" pitchFamily="34" charset="0"/>
              </a:rPr>
              <a:t>Federally funded by the United States Department of Agriculture (USDA)</a:t>
            </a:r>
          </a:p>
          <a:p>
            <a:pPr>
              <a:spcBef>
                <a:spcPct val="75000"/>
              </a:spcBef>
            </a:pPr>
            <a:r>
              <a:rPr lang="en-US" dirty="0">
                <a:ea typeface="Tahoma" pitchFamily="34" charset="0"/>
                <a:cs typeface="Tahoma" pitchFamily="34" charset="0"/>
              </a:rPr>
              <a:t>State-administered by the NC Department of Health and Human Services</a:t>
            </a:r>
          </a:p>
          <a:p>
            <a:pPr>
              <a:spcBef>
                <a:spcPct val="75000"/>
              </a:spcBef>
            </a:pPr>
            <a:r>
              <a:rPr lang="en-US" dirty="0">
                <a:ea typeface="Tahoma" pitchFamily="34" charset="0"/>
                <a:cs typeface="Tahoma" pitchFamily="34" charset="0"/>
              </a:rPr>
              <a:t>WIC clinical services provided by contracted public health agencies</a:t>
            </a:r>
          </a:p>
          <a:p>
            <a:pPr>
              <a:spcBef>
                <a:spcPct val="75000"/>
              </a:spcBef>
            </a:pPr>
            <a:r>
              <a:rPr lang="en-US" dirty="0">
                <a:ea typeface="Tahoma" pitchFamily="34" charset="0"/>
                <a:cs typeface="Tahoma" pitchFamily="34" charset="0"/>
              </a:rPr>
              <a:t>NC WIC-authorized vendors are contracted with the NC Department of Health and Human Services and Local WIC Agencies</a:t>
            </a:r>
          </a:p>
          <a:p>
            <a:pPr eaLnBrk="1" hangingPunct="1">
              <a:spcBef>
                <a:spcPct val="75000"/>
              </a:spcBef>
            </a:pPr>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25" name="Freeform: Shape 2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0" name="Freeform: Shape 2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title"/>
            <p:custDataLst>
              <p:tags r:id="rId2"/>
            </p:custDataLst>
          </p:nvPr>
        </p:nvSpPr>
        <p:spPr>
          <a:xfrm>
            <a:off x="2805359" y="1524000"/>
            <a:ext cx="6629400" cy="3036194"/>
          </a:xfrm>
        </p:spPr>
        <p:txBody>
          <a:bodyPr vert="horz" lIns="91440" tIns="45720" rIns="91440" bIns="45720" rtlCol="0" anchor="b">
            <a:normAutofit/>
          </a:bodyPr>
          <a:lstStyle/>
          <a:p>
            <a:pPr algn="ctr"/>
            <a:r>
              <a:rPr lang="en-US" sz="6000" b="1" kern="1200" dirty="0" err="1">
                <a:latin typeface="+mj-lt"/>
                <a:ea typeface="+mj-ea"/>
                <a:cs typeface="+mj-cs"/>
              </a:rPr>
              <a:t>eWIC</a:t>
            </a:r>
            <a:r>
              <a:rPr lang="en-US" sz="6000" b="1" kern="1200" dirty="0">
                <a:latin typeface="+mj-lt"/>
                <a:ea typeface="+mj-ea"/>
                <a:cs typeface="+mj-cs"/>
              </a:rPr>
              <a:t> Payments</a:t>
            </a:r>
            <a:br>
              <a:rPr lang="en-US" sz="6000" b="1" kern="1200" dirty="0">
                <a:latin typeface="+mj-lt"/>
                <a:ea typeface="+mj-ea"/>
                <a:cs typeface="+mj-cs"/>
              </a:rPr>
            </a:br>
            <a:r>
              <a:rPr lang="en-US" sz="6000" b="1" kern="1200" dirty="0">
                <a:latin typeface="+mj-lt"/>
                <a:ea typeface="+mj-ea"/>
                <a:cs typeface="+mj-cs"/>
              </a:rPr>
              <a:t>Through the Banking System</a:t>
            </a:r>
            <a:endParaRPr lang="en-US" sz="6000" kern="1200" dirty="0">
              <a:latin typeface="+mj-lt"/>
              <a:ea typeface="+mj-ea"/>
              <a:cs typeface="+mj-cs"/>
            </a:endParaRPr>
          </a:p>
        </p:txBody>
      </p: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8" name="Rectangle 6861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68620" name="Group 6861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68621" name="Freeform: Shape 6862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22" name="Freeform: Shape 6862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23" name="Freeform: Shape 6862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624" name="Freeform: Shape 6862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8610" name="Rectangle 11"/>
          <p:cNvSpPr>
            <a:spLocks noGrp="1" noChangeArrowheads="1"/>
          </p:cNvSpPr>
          <p:nvPr>
            <p:ph type="title"/>
            <p:custDataLst>
              <p:tags r:id="rId2"/>
            </p:custDataLst>
          </p:nvPr>
        </p:nvSpPr>
        <p:spPr>
          <a:xfrm>
            <a:off x="640080" y="1243013"/>
            <a:ext cx="3855720" cy="4371974"/>
          </a:xfrm>
        </p:spPr>
        <p:txBody>
          <a:bodyPr>
            <a:normAutofit/>
          </a:bodyPr>
          <a:lstStyle/>
          <a:p>
            <a:pPr>
              <a:defRPr/>
            </a:pPr>
            <a:r>
              <a:rPr lang="en-US" sz="5400" b="1" dirty="0"/>
              <a:t>Automated Clearing House (ACH)</a:t>
            </a:r>
          </a:p>
        </p:txBody>
      </p:sp>
      <p:sp>
        <p:nvSpPr>
          <p:cNvPr id="68611" name="Rectangle 12"/>
          <p:cNvSpPr>
            <a:spLocks noGrp="1" noChangeArrowheads="1"/>
          </p:cNvSpPr>
          <p:nvPr>
            <p:ph idx="1"/>
            <p:custDataLst>
              <p:tags r:id="rId3"/>
            </p:custDataLst>
          </p:nvPr>
        </p:nvSpPr>
        <p:spPr>
          <a:xfrm>
            <a:off x="5376440" y="813816"/>
            <a:ext cx="6177613" cy="5230368"/>
          </a:xfrm>
        </p:spPr>
        <p:txBody>
          <a:bodyPr anchor="ctr">
            <a:normAutofit fontScale="92500" lnSpcReduction="10000"/>
          </a:bodyPr>
          <a:lstStyle/>
          <a:p>
            <a:pPr>
              <a:spcBef>
                <a:spcPct val="50000"/>
              </a:spcBef>
              <a:spcAft>
                <a:spcPts val="450"/>
              </a:spcAft>
              <a:buSzPct val="115000"/>
              <a:defRPr/>
            </a:pPr>
            <a:r>
              <a:rPr lang="en-US" sz="3200" dirty="0"/>
              <a:t>Vendors will receive payment for all </a:t>
            </a:r>
            <a:r>
              <a:rPr lang="en-US" sz="3200" dirty="0" err="1"/>
              <a:t>eWIC</a:t>
            </a:r>
            <a:r>
              <a:rPr lang="en-US" sz="3200" dirty="0"/>
              <a:t> transactions processed in their store through an Automated Clearinghouse (ACH) system in which payments are directly deposited into their bank account</a:t>
            </a:r>
          </a:p>
          <a:p>
            <a:pPr>
              <a:spcBef>
                <a:spcPct val="50000"/>
              </a:spcBef>
              <a:spcAft>
                <a:spcPts val="450"/>
              </a:spcAft>
              <a:buSzPct val="115000"/>
              <a:defRPr/>
            </a:pPr>
            <a:r>
              <a:rPr lang="en-US" sz="3200" dirty="0"/>
              <a:t>Each approved food has an NTE</a:t>
            </a:r>
          </a:p>
          <a:p>
            <a:pPr>
              <a:spcBef>
                <a:spcPct val="50000"/>
              </a:spcBef>
              <a:spcAft>
                <a:spcPts val="450"/>
              </a:spcAft>
              <a:buSzPct val="115000"/>
              <a:defRPr/>
            </a:pPr>
            <a:r>
              <a:rPr lang="en-US" sz="3200" dirty="0"/>
              <a:t>If a vendor submits an item price that is above the NTE, their payment will be decreased to the NTE amount for the item</a:t>
            </a:r>
          </a:p>
          <a:p>
            <a:pPr>
              <a:spcBef>
                <a:spcPct val="50000"/>
              </a:spcBef>
              <a:spcAft>
                <a:spcPts val="450"/>
              </a:spcAft>
              <a:buSzPct val="115000"/>
              <a:defRPr/>
            </a:pPr>
            <a:endParaRPr lang="en-US" sz="1800" dirty="0">
              <a:solidFill>
                <a:schemeClr val="tx2"/>
              </a:solidFill>
            </a:endParaRPr>
          </a:p>
        </p:txBody>
      </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838200" y="58743"/>
            <a:ext cx="9833548" cy="1325563"/>
          </a:xfrm>
        </p:spPr>
        <p:txBody>
          <a:bodyPr anchor="b">
            <a:normAutofit/>
          </a:bodyPr>
          <a:lstStyle/>
          <a:p>
            <a:r>
              <a:rPr lang="en-US" sz="4400" b="1" dirty="0"/>
              <a:t>Vendor Bank Accounts</a:t>
            </a:r>
            <a:endParaRPr lang="en-US" b="1" dirty="0">
              <a:ea typeface="Tahoma" pitchFamily="34" charset="0"/>
              <a:cs typeface="Tahoma" pitchFamily="34" charset="0"/>
            </a:endParaRPr>
          </a:p>
        </p:txBody>
      </p:sp>
      <p:grpSp>
        <p:nvGrpSpPr>
          <p:cNvPr id="22" name="Group 2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3" name="Freeform: Shape 2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Content Placeholder 3"/>
          <p:cNvSpPr>
            <a:spLocks noGrp="1"/>
          </p:cNvSpPr>
          <p:nvPr>
            <p:ph idx="1"/>
            <p:custDataLst>
              <p:tags r:id="rId3"/>
            </p:custDataLst>
          </p:nvPr>
        </p:nvSpPr>
        <p:spPr>
          <a:xfrm>
            <a:off x="304800" y="1676400"/>
            <a:ext cx="7467600" cy="4703449"/>
          </a:xfrm>
        </p:spPr>
        <p:txBody>
          <a:bodyPr>
            <a:normAutofit fontScale="85000" lnSpcReduction="10000"/>
          </a:bodyPr>
          <a:lstStyle/>
          <a:p>
            <a:pPr marL="615950" indent="-571500">
              <a:spcBef>
                <a:spcPct val="50000"/>
              </a:spcBef>
              <a:spcAft>
                <a:spcPts val="600"/>
              </a:spcAft>
              <a:buSzPct val="115000"/>
              <a:defRPr/>
            </a:pPr>
            <a:r>
              <a:rPr lang="en-US" sz="3100" dirty="0">
                <a:latin typeface="Calibri" panose="020F0502020204030204" pitchFamily="34" charset="0"/>
                <a:cs typeface="Calibri" panose="020F0502020204030204" pitchFamily="34" charset="0"/>
              </a:rPr>
              <a:t>Vendors (with stand-beside devices because FIS pays them directly) must submit their most current banking information to the eWIC contractor, FIS, (or third-party processor) to ensure payment for eWIC transactions.</a:t>
            </a:r>
          </a:p>
          <a:p>
            <a:pPr marL="615950" indent="-571500">
              <a:spcBef>
                <a:spcPct val="50000"/>
              </a:spcBef>
              <a:spcAft>
                <a:spcPts val="600"/>
              </a:spcAft>
              <a:buSzPct val="115000"/>
              <a:defRPr/>
            </a:pPr>
            <a:r>
              <a:rPr lang="en-US" sz="3100" dirty="0">
                <a:latin typeface="Calibri" panose="020F0502020204030204" pitchFamily="34" charset="0"/>
                <a:cs typeface="Calibri" panose="020F0502020204030204" pitchFamily="34" charset="0"/>
              </a:rPr>
              <a:t>Current vendors (with stand-beside devices because FIS pays them directly) must contact the eWIC contractor with any changes in a vendor’s bank account.</a:t>
            </a:r>
          </a:p>
          <a:p>
            <a:pPr marL="615950" indent="-571500">
              <a:spcBef>
                <a:spcPct val="50000"/>
              </a:spcBef>
              <a:spcAft>
                <a:spcPts val="600"/>
              </a:spcAft>
              <a:buSzPct val="115000"/>
              <a:defRPr/>
            </a:pPr>
            <a:r>
              <a:rPr lang="en-US" sz="3000" dirty="0">
                <a:latin typeface="Calibri" panose="020F0502020204030204" pitchFamily="34" charset="0"/>
                <a:cs typeface="Calibri" panose="020F0502020204030204" pitchFamily="34" charset="0"/>
              </a:rPr>
              <a:t>Vendors can contact FIS at 1-800-894-0050 Monday- Friday from 8:00 AM to 5:00 PM CT for account changes or updates</a:t>
            </a:r>
          </a:p>
          <a:p>
            <a:endParaRPr lang="en-US" sz="1800" dirty="0">
              <a:solidFill>
                <a:schemeClr val="tx2"/>
              </a:solidFill>
              <a:ea typeface="Tahoma" pitchFamily="34" charset="0"/>
              <a:cs typeface="Tahoma" pitchFamily="34" charset="0"/>
            </a:endParaRPr>
          </a:p>
        </p:txBody>
      </p:sp>
      <p:grpSp>
        <p:nvGrpSpPr>
          <p:cNvPr id="28" name="Group 2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9" name="Freeform: Shape 2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2" descr="S:\NSB\Resources\PHOTOS-CLIPART\Misc\Permission To Use\PiggyBank_Fotolia_113540_Subscription_L.jpg">
            <a:extLst>
              <a:ext uri="{FF2B5EF4-FFF2-40B4-BE49-F238E27FC236}">
                <a16:creationId xmlns:a16="http://schemas.microsoft.com/office/drawing/2014/main" id="{F8900C9E-49C4-DDD6-0322-6B632FB0DBC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332" r="18512" b="1"/>
          <a:stretch/>
        </p:blipFill>
        <p:spPr bwMode="auto">
          <a:xfrm>
            <a:off x="8009478" y="2521695"/>
            <a:ext cx="2977896" cy="41411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168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6" name="Rectangle 686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1"/>
            <a:ext cx="1218852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8618" name="Rectangle 686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3"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800">
              <a:solidFill>
                <a:prstClr val="white"/>
              </a:solidFill>
              <a:latin typeface="Calibri" panose="020F0502020204030204"/>
            </a:endParaRPr>
          </a:p>
        </p:txBody>
      </p:sp>
      <p:sp>
        <p:nvSpPr>
          <p:cNvPr id="68610" name="Rectangle 11"/>
          <p:cNvSpPr>
            <a:spLocks noGrp="1" noChangeArrowheads="1"/>
          </p:cNvSpPr>
          <p:nvPr>
            <p:ph type="title"/>
            <p:custDataLst>
              <p:tags r:id="rId2"/>
            </p:custDataLst>
          </p:nvPr>
        </p:nvSpPr>
        <p:spPr>
          <a:xfrm>
            <a:off x="1189804" y="215346"/>
            <a:ext cx="9830988" cy="1325563"/>
          </a:xfrm>
        </p:spPr>
        <p:txBody>
          <a:bodyPr anchor="b">
            <a:normAutofit/>
          </a:bodyPr>
          <a:lstStyle/>
          <a:p>
            <a:pPr>
              <a:defRPr/>
            </a:pPr>
            <a:r>
              <a:rPr lang="en-US" sz="4800" b="1" dirty="0"/>
              <a:t>FIS Retailer Helpdesk</a:t>
            </a:r>
          </a:p>
        </p:txBody>
      </p:sp>
      <p:grpSp>
        <p:nvGrpSpPr>
          <p:cNvPr id="68620" name="Group 686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319" y="1"/>
            <a:ext cx="3901094" cy="2382977"/>
            <a:chOff x="6867015" y="-1"/>
            <a:chExt cx="5324985" cy="3251912"/>
          </a:xfrm>
          <a:solidFill>
            <a:schemeClr val="accent5">
              <a:alpha val="10000"/>
            </a:schemeClr>
          </a:solidFill>
        </p:grpSpPr>
        <p:sp>
          <p:nvSpPr>
            <p:cNvPr id="68621" name="Freeform: Shape 686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8622" name="Freeform: Shape 686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8623" name="Freeform: Shape 686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8624" name="Freeform: Shape 686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
        <p:nvSpPr>
          <p:cNvPr id="68611" name="Rectangle 12"/>
          <p:cNvSpPr>
            <a:spLocks noGrp="1" noChangeArrowheads="1"/>
          </p:cNvSpPr>
          <p:nvPr>
            <p:ph idx="1"/>
            <p:custDataLst>
              <p:tags r:id="rId3"/>
            </p:custDataLst>
          </p:nvPr>
        </p:nvSpPr>
        <p:spPr>
          <a:xfrm>
            <a:off x="1333348" y="2176427"/>
            <a:ext cx="9525000" cy="3349149"/>
          </a:xfrm>
        </p:spPr>
        <p:txBody>
          <a:bodyPr>
            <a:normAutofit/>
          </a:bodyPr>
          <a:lstStyle/>
          <a:p>
            <a:pPr marL="615950" indent="-571500">
              <a:spcBef>
                <a:spcPct val="50000"/>
              </a:spcBef>
              <a:spcAft>
                <a:spcPts val="600"/>
              </a:spcAft>
              <a:buSzPct val="115000"/>
              <a:defRPr/>
            </a:pPr>
            <a:r>
              <a:rPr lang="en-US" sz="3000" dirty="0">
                <a:latin typeface="Calibri" panose="020F0502020204030204" pitchFamily="34" charset="0"/>
                <a:cs typeface="Calibri" panose="020F0502020204030204" pitchFamily="34" charset="0"/>
              </a:rPr>
              <a:t>FIS Retailer Helpdesk for stand-beside device assistance:</a:t>
            </a:r>
          </a:p>
          <a:p>
            <a:pPr lvl="2"/>
            <a:r>
              <a:rPr lang="en-US" sz="3000" dirty="0">
                <a:latin typeface="Calibri" panose="020F0502020204030204" pitchFamily="34" charset="0"/>
                <a:cs typeface="Calibri" panose="020F0502020204030204" pitchFamily="34" charset="0"/>
              </a:rPr>
              <a:t>Retailer Helpdesk: 1-844-230-0836 (available 24/7)</a:t>
            </a:r>
          </a:p>
          <a:p>
            <a:pPr lvl="2"/>
            <a:r>
              <a:rPr lang="en-US" sz="3000" dirty="0">
                <a:latin typeface="Calibri" panose="020F0502020204030204" pitchFamily="34" charset="0"/>
                <a:cs typeface="Calibri" panose="020F0502020204030204" pitchFamily="34" charset="0"/>
              </a:rPr>
              <a:t>Email: </a:t>
            </a:r>
            <a:r>
              <a:rPr lang="en-US" sz="3000" u="sng" dirty="0">
                <a:latin typeface="Calibri" panose="020F0502020204030204" pitchFamily="34" charset="0"/>
                <a:cs typeface="Calibri" panose="020F0502020204030204" pitchFamily="34" charset="0"/>
                <a:hlinkClick r:id="rId6"/>
              </a:rPr>
              <a:t>merchant.services.support@fisglobal.com</a:t>
            </a:r>
          </a:p>
          <a:p>
            <a:pPr indent="-228600" defTabSz="914400"/>
            <a:endParaRPr lang="en-US" sz="2800" dirty="0"/>
          </a:p>
          <a:p>
            <a:pPr>
              <a:spcBef>
                <a:spcPct val="50000"/>
              </a:spcBef>
              <a:spcAft>
                <a:spcPts val="600"/>
              </a:spcAft>
              <a:buSzPct val="115000"/>
              <a:defRPr/>
            </a:pPr>
            <a:endParaRPr lang="en-US" sz="1800" dirty="0">
              <a:solidFill>
                <a:schemeClr val="tx2"/>
              </a:solidFill>
            </a:endParaRPr>
          </a:p>
        </p:txBody>
      </p:sp>
      <p:grpSp>
        <p:nvGrpSpPr>
          <p:cNvPr id="68626" name="Group 686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1588" y="4682671"/>
            <a:ext cx="2898194" cy="2175328"/>
            <a:chOff x="-305" y="-1"/>
            <a:chExt cx="3832880" cy="2876136"/>
          </a:xfrm>
        </p:grpSpPr>
        <p:sp>
          <p:nvSpPr>
            <p:cNvPr id="68627" name="Freeform: Shape 686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8628" name="Freeform: Shape 686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8629" name="Freeform: Shape 686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68630" name="Freeform: Shape 686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grpSp>
    </p:spTree>
    <p:custDataLst>
      <p:tags r:id="rId1"/>
    </p:custDataLst>
    <p:extLst>
      <p:ext uri="{BB962C8B-B14F-4D97-AF65-F5344CB8AC3E}">
        <p14:creationId xmlns:p14="http://schemas.microsoft.com/office/powerpoint/2010/main" val="28517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856" name="Rectangle 7885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58" name="Rectangle 7885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8860" name="Group 7885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78861" name="Freeform: Shape 7886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862" name="Freeform: Shape 7886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863" name="Freeform: Shape 7886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864" name="Freeform: Shape 7886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2706" name="Rectangle 4"/>
          <p:cNvSpPr>
            <a:spLocks noGrp="1" noChangeArrowheads="1"/>
          </p:cNvSpPr>
          <p:nvPr>
            <p:ph type="title"/>
            <p:custDataLst>
              <p:tags r:id="rId2"/>
            </p:custDataLst>
          </p:nvPr>
        </p:nvSpPr>
        <p:spPr>
          <a:xfrm>
            <a:off x="533400" y="1243013"/>
            <a:ext cx="4553869" cy="4371974"/>
          </a:xfrm>
        </p:spPr>
        <p:txBody>
          <a:bodyPr>
            <a:normAutofit/>
          </a:bodyPr>
          <a:lstStyle/>
          <a:p>
            <a:pPr>
              <a:defRPr/>
            </a:pPr>
            <a:r>
              <a:rPr lang="en-US" sz="5400" b="1" dirty="0"/>
              <a:t>Vendor Reimbursement Policy </a:t>
            </a:r>
          </a:p>
        </p:txBody>
      </p:sp>
      <p:sp>
        <p:nvSpPr>
          <p:cNvPr id="78851" name="Rectangle 5"/>
          <p:cNvSpPr>
            <a:spLocks noGrp="1" noChangeArrowheads="1"/>
          </p:cNvSpPr>
          <p:nvPr>
            <p:ph idx="1"/>
            <p:custDataLst>
              <p:tags r:id="rId3"/>
            </p:custDataLst>
          </p:nvPr>
        </p:nvSpPr>
        <p:spPr>
          <a:xfrm>
            <a:off x="5698430" y="804672"/>
            <a:ext cx="5694994" cy="5230368"/>
          </a:xfrm>
        </p:spPr>
        <p:txBody>
          <a:bodyPr anchor="ctr">
            <a:normAutofit/>
          </a:bodyPr>
          <a:lstStyle/>
          <a:p>
            <a:pPr>
              <a:spcBef>
                <a:spcPct val="50000"/>
              </a:spcBef>
              <a:buSzPct val="115000"/>
              <a:buFont typeface="Arial" pitchFamily="34" charset="0"/>
              <a:buChar char="•"/>
            </a:pPr>
            <a:r>
              <a:rPr lang="en-US" sz="3200" dirty="0"/>
              <a:t>Vendors may not ask the WIC customer: </a:t>
            </a:r>
          </a:p>
          <a:p>
            <a:pPr lvl="1">
              <a:spcBef>
                <a:spcPct val="50000"/>
              </a:spcBef>
              <a:buFont typeface="Wingdings" panose="05000000000000000000" pitchFamily="2" charset="2"/>
              <a:buChar char="ü"/>
            </a:pPr>
            <a:r>
              <a:rPr lang="en-US" sz="3200" dirty="0"/>
              <a:t>To make up the difference in price for </a:t>
            </a:r>
            <a:r>
              <a:rPr lang="en-US" sz="3200" dirty="0" err="1"/>
              <a:t>eWIC</a:t>
            </a:r>
            <a:r>
              <a:rPr lang="en-US" sz="3200" dirty="0"/>
              <a:t> transactions </a:t>
            </a:r>
          </a:p>
          <a:p>
            <a:pPr>
              <a:spcBef>
                <a:spcPct val="50000"/>
              </a:spcBef>
              <a:buSzPct val="115000"/>
              <a:buFont typeface="Arial" pitchFamily="34" charset="0"/>
              <a:buChar char="•"/>
            </a:pPr>
            <a:r>
              <a:rPr lang="en-US" sz="3200" dirty="0"/>
              <a:t>Vendors are responsible for keeping their prices at or below the NTE for their peer group</a:t>
            </a:r>
          </a:p>
        </p:txBody>
      </p:sp>
    </p:spTree>
    <p:custDataLst>
      <p:tags r:id="rId1"/>
    </p:custDataLst>
    <p:extLst>
      <p:ext uri="{BB962C8B-B14F-4D97-AF65-F5344CB8AC3E}">
        <p14:creationId xmlns:p14="http://schemas.microsoft.com/office/powerpoint/2010/main" val="231958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2" name="Freeform: Shape 2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custDataLst>
              <p:tags r:id="rId2"/>
            </p:custDataLst>
          </p:nvPr>
        </p:nvSpPr>
        <p:spPr>
          <a:xfrm>
            <a:off x="640080" y="1243013"/>
            <a:ext cx="4160520" cy="4371974"/>
          </a:xfrm>
        </p:spPr>
        <p:txBody>
          <a:bodyPr>
            <a:normAutofit/>
          </a:bodyPr>
          <a:lstStyle/>
          <a:p>
            <a:r>
              <a:rPr lang="en-US" sz="5400" b="1" dirty="0"/>
              <a:t>Paying Above the Maximum</a:t>
            </a:r>
          </a:p>
        </p:txBody>
      </p:sp>
      <p:sp>
        <p:nvSpPr>
          <p:cNvPr id="3" name="Content Placeholder 2"/>
          <p:cNvSpPr>
            <a:spLocks noGrp="1"/>
          </p:cNvSpPr>
          <p:nvPr>
            <p:ph idx="1"/>
            <p:custDataLst>
              <p:tags r:id="rId3"/>
            </p:custDataLst>
          </p:nvPr>
        </p:nvSpPr>
        <p:spPr>
          <a:xfrm>
            <a:off x="5334001" y="804672"/>
            <a:ext cx="6059424" cy="5230368"/>
          </a:xfrm>
        </p:spPr>
        <p:txBody>
          <a:bodyPr anchor="ctr">
            <a:normAutofit/>
          </a:bodyPr>
          <a:lstStyle/>
          <a:p>
            <a:r>
              <a:rPr lang="en-US" dirty="0"/>
              <a:t>Customer can pay for an amount that exceeds the CVB maximum</a:t>
            </a:r>
          </a:p>
          <a:p>
            <a:pPr lvl="1">
              <a:buFont typeface="Wingdings" panose="05000000000000000000" pitchFamily="2" charset="2"/>
              <a:buChar char="ü"/>
            </a:pPr>
            <a:r>
              <a:rPr lang="en-US" sz="2800" dirty="0"/>
              <a:t>Example: $10.00 CVB</a:t>
            </a:r>
          </a:p>
          <a:p>
            <a:pPr lvl="1">
              <a:buFont typeface="Wingdings" panose="05000000000000000000" pitchFamily="2" charset="2"/>
              <a:buChar char="ü"/>
            </a:pPr>
            <a:r>
              <a:rPr lang="en-US" sz="2800" dirty="0"/>
              <a:t>Total cost of WIC fruits and vegetables is $10.25 Customer can pay 25¢ plus tax on the 25¢ or use other acceptable methods to pay for the outstanding balance, </a:t>
            </a:r>
            <a:r>
              <a:rPr lang="en-US" sz="2800" dirty="0" err="1"/>
              <a:t>e.g</a:t>
            </a:r>
            <a:r>
              <a:rPr lang="en-US" sz="2800" dirty="0"/>
              <a:t> SNAP which is not taxable</a:t>
            </a:r>
          </a:p>
          <a:p>
            <a:pPr lvl="1">
              <a:buFont typeface="Wingdings" panose="05000000000000000000" pitchFamily="2" charset="2"/>
              <a:buChar char="ü"/>
            </a:pPr>
            <a:r>
              <a:rPr lang="en-US" sz="2800" dirty="0"/>
              <a:t>Vendor submits an </a:t>
            </a:r>
            <a:r>
              <a:rPr lang="en-US" sz="2800" dirty="0" err="1"/>
              <a:t>eWIC</a:t>
            </a:r>
            <a:r>
              <a:rPr lang="en-US" sz="2800" dirty="0"/>
              <a:t> transaction for $10.00 in CVBs </a:t>
            </a:r>
          </a:p>
        </p:txBody>
      </p:sp>
    </p:spTree>
    <p:custDataLst>
      <p:tags r:id="rId1"/>
    </p:custDataLst>
    <p:extLst>
      <p:ext uri="{BB962C8B-B14F-4D97-AF65-F5344CB8AC3E}">
        <p14:creationId xmlns:p14="http://schemas.microsoft.com/office/powerpoint/2010/main" val="3039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6351909" y="2971800"/>
            <a:ext cx="5529258" cy="1295400"/>
          </a:xfrm>
        </p:spPr>
        <p:txBody>
          <a:bodyPr vert="horz" lIns="91440" tIns="45720" rIns="91440" bIns="45720" rtlCol="0" anchor="t">
            <a:normAutofit/>
          </a:bodyPr>
          <a:lstStyle/>
          <a:p>
            <a:r>
              <a:rPr lang="en-US" sz="7200" kern="1200" dirty="0">
                <a:latin typeface="+mj-lt"/>
                <a:ea typeface="+mj-ea"/>
                <a:cs typeface="+mj-cs"/>
              </a:rPr>
              <a:t>Questions</a:t>
            </a:r>
          </a:p>
        </p:txBody>
      </p:sp>
      <p:pic>
        <p:nvPicPr>
          <p:cNvPr id="19" name="Graphic 18" descr="Help">
            <a:extLst>
              <a:ext uri="{FF2B5EF4-FFF2-40B4-BE49-F238E27FC236}">
                <a16:creationId xmlns:a16="http://schemas.microsoft.com/office/drawing/2014/main" id="{01C54492-83AC-8A18-F97E-6306C567E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6" name="Group 25">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7" name="Freeform: Shape 26">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76379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914400"/>
            <a:ext cx="4724400" cy="4189606"/>
          </a:xfrm>
        </p:spPr>
        <p:txBody>
          <a:bodyPr vert="horz" lIns="91440" tIns="45720" rIns="91440" bIns="45720" rtlCol="0" anchor="b">
            <a:noAutofit/>
          </a:bodyPr>
          <a:lstStyle/>
          <a:p>
            <a:pPr marL="0" indent="0" algn="ctr" defTabSz="914400"/>
            <a:r>
              <a:rPr lang="en-US" sz="8800" b="1" kern="1200" dirty="0">
                <a:latin typeface="+mj-lt"/>
                <a:ea typeface="+mj-ea"/>
                <a:cs typeface="+mj-cs"/>
              </a:rPr>
              <a:t>WIC Approved Foods</a:t>
            </a:r>
          </a:p>
        </p:txBody>
      </p:sp>
      <p:sp>
        <p:nvSpPr>
          <p:cNvPr id="7" name="TextBox 6">
            <a:extLst>
              <a:ext uri="{FF2B5EF4-FFF2-40B4-BE49-F238E27FC236}">
                <a16:creationId xmlns:a16="http://schemas.microsoft.com/office/drawing/2014/main" id="{5F1BD79B-6F84-BB2E-FBA1-C9DE435DFDDF}"/>
              </a:ext>
            </a:extLst>
          </p:cNvPr>
          <p:cNvSpPr txBox="1"/>
          <p:nvPr/>
        </p:nvSpPr>
        <p:spPr>
          <a:xfrm>
            <a:off x="1581020" y="5427005"/>
            <a:ext cx="6096000" cy="523220"/>
          </a:xfrm>
          <a:prstGeom prst="rect">
            <a:avLst/>
          </a:prstGeom>
          <a:noFill/>
        </p:spPr>
        <p:txBody>
          <a:bodyPr wrap="square">
            <a:spAutoFit/>
          </a:bodyPr>
          <a:lstStyle/>
          <a:p>
            <a:r>
              <a:rPr lang="en-US" sz="2800" dirty="0">
                <a:hlinkClick r:id="rId4"/>
              </a:rPr>
              <a:t>https://www.ncdhhs.gov/ncwicfoods</a:t>
            </a:r>
            <a:endParaRPr lang="en-US" sz="2800" dirty="0"/>
          </a:p>
        </p:txBody>
      </p:sp>
      <p:pic>
        <p:nvPicPr>
          <p:cNvPr id="5" name="Picture 4">
            <a:extLst>
              <a:ext uri="{FF2B5EF4-FFF2-40B4-BE49-F238E27FC236}">
                <a16:creationId xmlns:a16="http://schemas.microsoft.com/office/drawing/2014/main" id="{9FF5B57E-8540-C8C1-CEAF-6B2CC3D72D0F}"/>
              </a:ext>
            </a:extLst>
          </p:cNvPr>
          <p:cNvPicPr>
            <a:picLocks noChangeAspect="1"/>
          </p:cNvPicPr>
          <p:nvPr/>
        </p:nvPicPr>
        <p:blipFill>
          <a:blip r:embed="rId5"/>
          <a:stretch>
            <a:fillRect/>
          </a:stretch>
        </p:blipFill>
        <p:spPr>
          <a:xfrm>
            <a:off x="7209692" y="1828800"/>
            <a:ext cx="4800600" cy="2842830"/>
          </a:xfrm>
          <a:prstGeom prst="rect">
            <a:avLst/>
          </a:prstGeom>
        </p:spPr>
      </p:pic>
    </p:spTree>
    <p:custDataLst>
      <p:tags r:id="rId1"/>
    </p:custDataLst>
    <p:extLst>
      <p:ext uri="{BB962C8B-B14F-4D97-AF65-F5344CB8AC3E}">
        <p14:creationId xmlns:p14="http://schemas.microsoft.com/office/powerpoint/2010/main" val="2462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28AC261-B874-025C-64D8-6C1792ED3A59}"/>
              </a:ext>
            </a:extLst>
          </p:cNvPr>
          <p:cNvGraphicFramePr/>
          <p:nvPr/>
        </p:nvGraphicFramePr>
        <p:xfrm>
          <a:off x="457200" y="2176099"/>
          <a:ext cx="9144000" cy="3526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415" name="Title 1">
            <a:extLst>
              <a:ext uri="{FF2B5EF4-FFF2-40B4-BE49-F238E27FC236}">
                <a16:creationId xmlns:a16="http://schemas.microsoft.com/office/drawing/2014/main" id="{7262F9A7-8708-0D9E-935C-0150EF41CA08}"/>
              </a:ext>
            </a:extLst>
          </p:cNvPr>
          <p:cNvSpPr>
            <a:spLocks noGrp="1"/>
          </p:cNvSpPr>
          <p:nvPr>
            <p:ph type="title"/>
          </p:nvPr>
        </p:nvSpPr>
        <p:spPr>
          <a:xfrm>
            <a:off x="2514600" y="457200"/>
            <a:ext cx="6093802" cy="802390"/>
          </a:xfrm>
        </p:spPr>
        <p:txBody>
          <a:bodyPr anchor="b">
            <a:normAutofit fontScale="90000"/>
          </a:bodyPr>
          <a:lstStyle/>
          <a:p>
            <a:r>
              <a:rPr lang="en-US" sz="6000" b="1" dirty="0">
                <a:solidFill>
                  <a:schemeClr val="tx1"/>
                </a:solidFill>
              </a:rPr>
              <a:t>WIC Approved Foods</a:t>
            </a:r>
          </a:p>
        </p:txBody>
      </p:sp>
      <p:pic>
        <p:nvPicPr>
          <p:cNvPr id="17425" name="Picture 3" descr="A basket filled with fruit&#10;&#10;Description generated with very high confidence">
            <a:extLst>
              <a:ext uri="{FF2B5EF4-FFF2-40B4-BE49-F238E27FC236}">
                <a16:creationId xmlns:a16="http://schemas.microsoft.com/office/drawing/2014/main" id="{8900B5F5-618F-E223-D790-D8083C6AFC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431432" y="2219025"/>
            <a:ext cx="3758519" cy="31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55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EB123A0-3677-BF61-2AB4-700E53ACB60F}"/>
              </a:ext>
            </a:extLst>
          </p:cNvPr>
          <p:cNvGraphicFramePr/>
          <p:nvPr/>
        </p:nvGraphicFramePr>
        <p:xfrm>
          <a:off x="1143000" y="1372800"/>
          <a:ext cx="9653280" cy="42838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023314C-4EB5-86A9-9B21-1A8C2E362EF8}"/>
              </a:ext>
            </a:extLst>
          </p:cNvPr>
          <p:cNvSpPr txBox="1"/>
          <p:nvPr>
            <p:custDataLst>
              <p:tags r:id="rId2"/>
            </p:custDataLst>
          </p:nvPr>
        </p:nvSpPr>
        <p:spPr>
          <a:xfrm>
            <a:off x="2770858" y="6029980"/>
            <a:ext cx="6649980" cy="52322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800" dirty="0">
                <a:latin typeface="+mj-lt"/>
                <a:hlinkClick r:id="rId10"/>
              </a:rPr>
              <a:t>https://www.ncdhhs.gov/ncwicfoods</a:t>
            </a:r>
            <a:endParaRPr lang="en-US" sz="2800" dirty="0">
              <a:latin typeface="+mj-lt"/>
            </a:endParaRPr>
          </a:p>
        </p:txBody>
      </p:sp>
      <p:sp>
        <p:nvSpPr>
          <p:cNvPr id="6" name="Title 1">
            <a:extLst>
              <a:ext uri="{FF2B5EF4-FFF2-40B4-BE49-F238E27FC236}">
                <a16:creationId xmlns:a16="http://schemas.microsoft.com/office/drawing/2014/main" id="{564C67CC-63D2-7FDC-E774-D47ADB8A5F59}"/>
              </a:ext>
            </a:extLst>
          </p:cNvPr>
          <p:cNvSpPr>
            <a:spLocks noGrp="1"/>
          </p:cNvSpPr>
          <p:nvPr>
            <p:ph type="title"/>
          </p:nvPr>
        </p:nvSpPr>
        <p:spPr>
          <a:xfrm>
            <a:off x="1269360" y="270337"/>
            <a:ext cx="9653280" cy="802390"/>
          </a:xfrm>
        </p:spPr>
        <p:txBody>
          <a:bodyPr anchor="b">
            <a:normAutofit fontScale="90000"/>
          </a:bodyPr>
          <a:lstStyle/>
          <a:p>
            <a:r>
              <a:rPr lang="en-US" sz="6000" b="1" dirty="0">
                <a:solidFill>
                  <a:schemeClr val="tx1"/>
                </a:solidFill>
              </a:rPr>
              <a:t>Authorized Product List (APL)</a:t>
            </a:r>
          </a:p>
        </p:txBody>
      </p:sp>
    </p:spTree>
    <p:custDataLst>
      <p:tags r:id="rId1"/>
    </p:custDataLst>
    <p:extLst>
      <p:ext uri="{BB962C8B-B14F-4D97-AF65-F5344CB8AC3E}">
        <p14:creationId xmlns:p14="http://schemas.microsoft.com/office/powerpoint/2010/main" val="274848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6" name="Freeform: Shape 2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76048C2-1F74-4D12-8432-FD4B3F71A821}"/>
              </a:ext>
            </a:extLst>
          </p:cNvPr>
          <p:cNvSpPr>
            <a:spLocks noGrp="1"/>
          </p:cNvSpPr>
          <p:nvPr>
            <p:ph type="title"/>
          </p:nvPr>
        </p:nvSpPr>
        <p:spPr>
          <a:xfrm>
            <a:off x="640080" y="1243013"/>
            <a:ext cx="3855720" cy="4371974"/>
          </a:xfrm>
        </p:spPr>
        <p:txBody>
          <a:bodyPr>
            <a:normAutofit/>
          </a:bodyPr>
          <a:lstStyle/>
          <a:p>
            <a:r>
              <a:rPr lang="en-US" sz="5400" b="1" dirty="0">
                <a:effectLst/>
              </a:rPr>
              <a:t>What is </a:t>
            </a:r>
            <a:r>
              <a:rPr lang="en-US" sz="5400" b="1" dirty="0" err="1">
                <a:effectLst/>
              </a:rPr>
              <a:t>eWIC</a:t>
            </a:r>
            <a:r>
              <a:rPr lang="en-US" sz="5400" b="1" dirty="0">
                <a:effectLst/>
              </a:rPr>
              <a:t>?</a:t>
            </a:r>
            <a:br>
              <a:rPr lang="en-US" sz="3600" b="1" dirty="0">
                <a:solidFill>
                  <a:schemeClr val="tx2"/>
                </a:solidFill>
                <a:effectLst/>
              </a:rPr>
            </a:br>
            <a:endParaRPr lang="en-US" sz="3600" dirty="0">
              <a:solidFill>
                <a:schemeClr val="tx2"/>
              </a:solidFill>
            </a:endParaRPr>
          </a:p>
        </p:txBody>
      </p:sp>
      <p:sp>
        <p:nvSpPr>
          <p:cNvPr id="3" name="Content Placeholder 2">
            <a:extLst>
              <a:ext uri="{FF2B5EF4-FFF2-40B4-BE49-F238E27FC236}">
                <a16:creationId xmlns:a16="http://schemas.microsoft.com/office/drawing/2014/main" id="{C9673A0F-7EFF-4433-8614-E1D6806CDCB5}"/>
              </a:ext>
            </a:extLst>
          </p:cNvPr>
          <p:cNvSpPr>
            <a:spLocks noGrp="1"/>
          </p:cNvSpPr>
          <p:nvPr>
            <p:ph idx="1"/>
          </p:nvPr>
        </p:nvSpPr>
        <p:spPr>
          <a:xfrm>
            <a:off x="5638800" y="804672"/>
            <a:ext cx="5754624" cy="5230368"/>
          </a:xfrm>
        </p:spPr>
        <p:txBody>
          <a:bodyPr anchor="ctr">
            <a:normAutofit/>
          </a:bodyPr>
          <a:lstStyle/>
          <a:p>
            <a:pPr>
              <a:buFont typeface="Arial" panose="020B0604020202020204" pitchFamily="34" charset="0"/>
              <a:buChar char="•"/>
            </a:pPr>
            <a:r>
              <a:rPr lang="en-US" dirty="0">
                <a:effectLst/>
              </a:rPr>
              <a:t>eWIC is the term used for EBT (Electronic Benefit Transfer) by the North Carolina WIC Program</a:t>
            </a:r>
          </a:p>
          <a:p>
            <a:pPr>
              <a:buFont typeface="Arial" panose="020B0604020202020204" pitchFamily="34" charset="0"/>
              <a:buChar char="•"/>
            </a:pPr>
            <a:endParaRPr lang="en-US" dirty="0">
              <a:effectLst/>
            </a:endParaRPr>
          </a:p>
          <a:p>
            <a:pPr>
              <a:buFont typeface="Arial" panose="020B0604020202020204" pitchFamily="34" charset="0"/>
              <a:buChar char="•"/>
            </a:pPr>
            <a:r>
              <a:rPr lang="en-US" dirty="0">
                <a:effectLst/>
              </a:rPr>
              <a:t>EBT is a method that permits access to WIC food benefits using a plastic card</a:t>
            </a:r>
          </a:p>
          <a:p>
            <a:endParaRPr lang="en-US" sz="1800" dirty="0">
              <a:solidFill>
                <a:schemeClr val="tx2"/>
              </a:solidFill>
            </a:endParaRPr>
          </a:p>
        </p:txBody>
      </p:sp>
    </p:spTree>
    <p:custDataLst>
      <p:tags r:id="rId1"/>
    </p:custDataLst>
    <p:extLst>
      <p:ext uri="{BB962C8B-B14F-4D97-AF65-F5344CB8AC3E}">
        <p14:creationId xmlns:p14="http://schemas.microsoft.com/office/powerpoint/2010/main" val="11334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70337"/>
            <a:ext cx="6093802" cy="802390"/>
          </a:xfrm>
        </p:spPr>
        <p:txBody>
          <a:bodyPr anchor="b">
            <a:normAutofit fontScale="90000"/>
          </a:bodyPr>
          <a:lstStyle/>
          <a:p>
            <a:r>
              <a:rPr lang="en-US" sz="6000" b="1" dirty="0">
                <a:solidFill>
                  <a:schemeClr val="tx1"/>
                </a:solidFill>
              </a:rPr>
              <a:t>Milk</a:t>
            </a:r>
          </a:p>
        </p:txBody>
      </p:sp>
      <p:sp>
        <p:nvSpPr>
          <p:cNvPr id="3" name="Rectangle 3">
            <a:extLst>
              <a:ext uri="{FF2B5EF4-FFF2-40B4-BE49-F238E27FC236}">
                <a16:creationId xmlns:a16="http://schemas.microsoft.com/office/drawing/2014/main" id="{AB2E5C7E-5CE8-78A3-5304-4D5236F040F4}"/>
              </a:ext>
            </a:extLst>
          </p:cNvPr>
          <p:cNvSpPr>
            <a:spLocks noGrp="1" noChangeArrowheads="1"/>
          </p:cNvSpPr>
          <p:nvPr>
            <p:ph idx="1"/>
          </p:nvPr>
        </p:nvSpPr>
        <p:spPr>
          <a:xfrm>
            <a:off x="2154318" y="2200574"/>
            <a:ext cx="5999082" cy="4276426"/>
          </a:xfrm>
        </p:spPr>
        <p:txBody>
          <a:bodyPr>
            <a:normAutofit/>
          </a:bodyPr>
          <a:lstStyle/>
          <a:p>
            <a:pPr lvl="0">
              <a:lnSpc>
                <a:spcPct val="110000"/>
              </a:lnSpc>
              <a:spcBef>
                <a:spcPts val="0"/>
              </a:spcBef>
              <a:buFont typeface="Wingdings" panose="05000000000000000000" pitchFamily="2" charset="2"/>
              <a:buChar char="ü"/>
            </a:pPr>
            <a:r>
              <a:rPr lang="en-US" dirty="0"/>
              <a:t>Pasteurized cow’s milk </a:t>
            </a:r>
            <a:endParaRPr lang="en-US" b="1" dirty="0">
              <a:latin typeface="+mn-lt"/>
            </a:endParaRPr>
          </a:p>
          <a:p>
            <a:pPr>
              <a:lnSpc>
                <a:spcPct val="110000"/>
              </a:lnSpc>
              <a:spcBef>
                <a:spcPts val="0"/>
              </a:spcBef>
              <a:buFont typeface="Wingdings" panose="05000000000000000000" pitchFamily="2" charset="2"/>
              <a:buChar char="ü"/>
            </a:pPr>
            <a:r>
              <a:rPr lang="en-US" dirty="0"/>
              <a:t>Skim/1%/2%/Whole</a:t>
            </a:r>
          </a:p>
          <a:p>
            <a:pPr>
              <a:lnSpc>
                <a:spcPct val="110000"/>
              </a:lnSpc>
              <a:spcBef>
                <a:spcPts val="0"/>
              </a:spcBef>
              <a:buFont typeface="Wingdings" panose="05000000000000000000" pitchFamily="2" charset="2"/>
              <a:buChar char="ü"/>
            </a:pPr>
            <a:r>
              <a:rPr lang="en-US" dirty="0"/>
              <a:t>Lactose-reduced/free</a:t>
            </a:r>
          </a:p>
          <a:p>
            <a:pPr>
              <a:lnSpc>
                <a:spcPct val="110000"/>
              </a:lnSpc>
              <a:spcBef>
                <a:spcPts val="0"/>
              </a:spcBef>
              <a:buFont typeface="Wingdings" panose="05000000000000000000" pitchFamily="2" charset="2"/>
              <a:buChar char="ü"/>
            </a:pPr>
            <a:r>
              <a:rPr lang="en-US" dirty="0"/>
              <a:t>Ultra High Temperature (UHT)</a:t>
            </a:r>
          </a:p>
          <a:p>
            <a:pPr>
              <a:lnSpc>
                <a:spcPct val="110000"/>
              </a:lnSpc>
              <a:spcBef>
                <a:spcPts val="0"/>
              </a:spcBef>
              <a:buFont typeface="Wingdings" panose="05000000000000000000" pitchFamily="2" charset="2"/>
              <a:buChar char="ü"/>
            </a:pPr>
            <a:r>
              <a:rPr lang="en-US" dirty="0"/>
              <a:t>Evaporated</a:t>
            </a:r>
          </a:p>
          <a:p>
            <a:pPr>
              <a:lnSpc>
                <a:spcPct val="110000"/>
              </a:lnSpc>
              <a:spcBef>
                <a:spcPts val="0"/>
              </a:spcBef>
              <a:buFont typeface="Wingdings" panose="05000000000000000000" pitchFamily="2" charset="2"/>
              <a:buChar char="ü"/>
            </a:pPr>
            <a:r>
              <a:rPr lang="en-US" dirty="0"/>
              <a:t>Gallons, half gallons, quarts and cans*</a:t>
            </a:r>
            <a:endParaRPr lang="en-US" b="1" dirty="0"/>
          </a:p>
          <a:p>
            <a:pPr>
              <a:lnSpc>
                <a:spcPct val="110000"/>
              </a:lnSpc>
              <a:spcBef>
                <a:spcPts val="0"/>
              </a:spcBef>
              <a:buFont typeface="Wingdings" panose="05000000000000000000" pitchFamily="2" charset="2"/>
              <a:buChar char="ü"/>
            </a:pPr>
            <a:r>
              <a:rPr lang="en-US" dirty="0"/>
              <a:t>Regular or organic</a:t>
            </a:r>
          </a:p>
          <a:p>
            <a:pPr marL="0" lvl="0" indent="0">
              <a:buNone/>
            </a:pPr>
            <a:endParaRPr lang="en-US" sz="2000" i="1" dirty="0"/>
          </a:p>
          <a:p>
            <a:pPr marL="0" lvl="0" indent="0" algn="r">
              <a:buNone/>
            </a:pPr>
            <a:r>
              <a:rPr lang="en-US" sz="2000" i="1" dirty="0"/>
              <a:t>*Evaporated milk only</a:t>
            </a:r>
            <a:endParaRPr lang="en-US" sz="2000" i="1" dirty="0">
              <a:solidFill>
                <a:schemeClr val="accent6">
                  <a:lumMod val="75000"/>
                </a:schemeClr>
              </a:solidFill>
            </a:endParaRPr>
          </a:p>
        </p:txBody>
      </p:sp>
      <p:pic>
        <p:nvPicPr>
          <p:cNvPr id="5" name="Picture 4">
            <a:extLst>
              <a:ext uri="{FF2B5EF4-FFF2-40B4-BE49-F238E27FC236}">
                <a16:creationId xmlns:a16="http://schemas.microsoft.com/office/drawing/2014/main" id="{E4EF9918-37DD-15B3-E85F-F700928977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89318" y="424832"/>
            <a:ext cx="2740503" cy="5823568"/>
          </a:xfrm>
          <a:prstGeom prst="rect">
            <a:avLst/>
          </a:prstGeom>
          <a:ln>
            <a:solidFill>
              <a:srgbClr val="0099CC"/>
            </a:solidFill>
          </a:ln>
          <a:effectLst/>
        </p:spPr>
      </p:pic>
      <p:graphicFrame>
        <p:nvGraphicFramePr>
          <p:cNvPr id="10" name="Diagram 9">
            <a:extLst>
              <a:ext uri="{FF2B5EF4-FFF2-40B4-BE49-F238E27FC236}">
                <a16:creationId xmlns:a16="http://schemas.microsoft.com/office/drawing/2014/main" id="{747637D2-742E-1BE2-9658-6DA094C7EC51}"/>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756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70337"/>
            <a:ext cx="6093802" cy="802390"/>
          </a:xfrm>
        </p:spPr>
        <p:txBody>
          <a:bodyPr anchor="b">
            <a:normAutofit fontScale="90000"/>
          </a:bodyPr>
          <a:lstStyle/>
          <a:p>
            <a:r>
              <a:rPr lang="en-US" sz="6000" b="1" dirty="0">
                <a:solidFill>
                  <a:schemeClr val="tx1"/>
                </a:solidFill>
              </a:rPr>
              <a:t>Milk</a:t>
            </a:r>
          </a:p>
        </p:txBody>
      </p:sp>
      <p:pic>
        <p:nvPicPr>
          <p:cNvPr id="8" name="Picture 2" descr="image005">
            <a:extLst>
              <a:ext uri="{FF2B5EF4-FFF2-40B4-BE49-F238E27FC236}">
                <a16:creationId xmlns:a16="http://schemas.microsoft.com/office/drawing/2014/main" id="{98A04B3D-5D5D-A65B-2E89-FC16C32A5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69784"/>
            <a:ext cx="8967294" cy="344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A54F5BC-87D5-FC38-7E6A-D1E612F00F29}"/>
              </a:ext>
            </a:extLst>
          </p:cNvPr>
          <p:cNvSpPr txBox="1"/>
          <p:nvPr/>
        </p:nvSpPr>
        <p:spPr>
          <a:xfrm>
            <a:off x="6550459" y="1447800"/>
            <a:ext cx="3431741" cy="606961"/>
          </a:xfrm>
          <a:prstGeom prst="rect">
            <a:avLst/>
          </a:prstGeom>
          <a:noFill/>
        </p:spPr>
        <p:txBody>
          <a:bodyPr wrap="square">
            <a:spAutoFit/>
          </a:bodyPr>
          <a:lstStyle/>
          <a:p>
            <a:pPr marL="34290" indent="0">
              <a:lnSpc>
                <a:spcPct val="110000"/>
              </a:lnSpc>
              <a:spcBef>
                <a:spcPts val="0"/>
              </a:spcBef>
              <a:buNone/>
            </a:pPr>
            <a:r>
              <a:rPr lang="en-US" sz="3200" b="1" dirty="0"/>
              <a:t>= GAL (Gallon)</a:t>
            </a:r>
          </a:p>
        </p:txBody>
      </p:sp>
      <p:graphicFrame>
        <p:nvGraphicFramePr>
          <p:cNvPr id="3" name="Diagram 2">
            <a:extLst>
              <a:ext uri="{FF2B5EF4-FFF2-40B4-BE49-F238E27FC236}">
                <a16:creationId xmlns:a16="http://schemas.microsoft.com/office/drawing/2014/main" id="{92F391C3-93A7-8E86-38CE-C6D4ED43CAFB}"/>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2783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70337"/>
            <a:ext cx="6093802" cy="802390"/>
          </a:xfrm>
        </p:spPr>
        <p:txBody>
          <a:bodyPr anchor="b">
            <a:normAutofit fontScale="90000"/>
          </a:bodyPr>
          <a:lstStyle/>
          <a:p>
            <a:r>
              <a:rPr lang="en-US" sz="6000" b="1" dirty="0">
                <a:solidFill>
                  <a:schemeClr val="tx1"/>
                </a:solidFill>
              </a:rPr>
              <a:t>Cheese</a:t>
            </a:r>
          </a:p>
        </p:txBody>
      </p:sp>
      <p:sp>
        <p:nvSpPr>
          <p:cNvPr id="5" name="Rectangle 3">
            <a:extLst>
              <a:ext uri="{FF2B5EF4-FFF2-40B4-BE49-F238E27FC236}">
                <a16:creationId xmlns:a16="http://schemas.microsoft.com/office/drawing/2014/main" id="{F8FF5CA4-DA09-B488-22D2-2AAF83D80F38}"/>
              </a:ext>
            </a:extLst>
          </p:cNvPr>
          <p:cNvSpPr>
            <a:spLocks noGrp="1" noChangeArrowheads="1"/>
          </p:cNvSpPr>
          <p:nvPr>
            <p:ph idx="1"/>
          </p:nvPr>
        </p:nvSpPr>
        <p:spPr>
          <a:xfrm>
            <a:off x="1981200" y="2211294"/>
            <a:ext cx="6744941" cy="2578707"/>
          </a:xfrm>
        </p:spPr>
        <p:txBody>
          <a:bodyPr>
            <a:normAutofit fontScale="70000" lnSpcReduction="20000"/>
          </a:bodyPr>
          <a:lstStyle/>
          <a:p>
            <a:pPr>
              <a:lnSpc>
                <a:spcPct val="110000"/>
              </a:lnSpc>
              <a:spcBef>
                <a:spcPts val="0"/>
              </a:spcBef>
              <a:buFont typeface="Wingdings" panose="05000000000000000000" pitchFamily="2" charset="2"/>
              <a:buChar char="ü"/>
            </a:pPr>
            <a:r>
              <a:rPr lang="en-US" sz="4000" dirty="0"/>
              <a:t>Equivalent to one pound (16 oz.) </a:t>
            </a:r>
          </a:p>
          <a:p>
            <a:pPr lvl="1">
              <a:lnSpc>
                <a:spcPct val="110000"/>
              </a:lnSpc>
              <a:spcBef>
                <a:spcPts val="0"/>
              </a:spcBef>
              <a:buFont typeface="Wingdings" panose="05000000000000000000" pitchFamily="2" charset="2"/>
              <a:buChar char="§"/>
            </a:pPr>
            <a:r>
              <a:rPr lang="en-US" sz="3400" dirty="0"/>
              <a:t>Package sizes of 8 oz or 16 oz.</a:t>
            </a:r>
          </a:p>
          <a:p>
            <a:pPr>
              <a:lnSpc>
                <a:spcPct val="110000"/>
              </a:lnSpc>
              <a:spcBef>
                <a:spcPts val="0"/>
              </a:spcBef>
              <a:buFont typeface="Wingdings" panose="05000000000000000000" pitchFamily="2" charset="2"/>
              <a:buChar char="ü"/>
            </a:pPr>
            <a:r>
              <a:rPr lang="en-US" sz="4000" dirty="0"/>
              <a:t>Low-sodium varieties</a:t>
            </a:r>
          </a:p>
          <a:p>
            <a:pPr>
              <a:lnSpc>
                <a:spcPct val="120000"/>
              </a:lnSpc>
              <a:spcBef>
                <a:spcPts val="0"/>
              </a:spcBef>
              <a:buFont typeface="Wingdings" panose="05000000000000000000" pitchFamily="2" charset="2"/>
              <a:buChar char="ü"/>
            </a:pPr>
            <a:r>
              <a:rPr lang="en-US" sz="4000" dirty="0"/>
              <a:t>Reduced-fat/cholesterol varieties</a:t>
            </a:r>
          </a:p>
          <a:p>
            <a:pPr>
              <a:lnSpc>
                <a:spcPct val="120000"/>
              </a:lnSpc>
              <a:spcBef>
                <a:spcPts val="0"/>
              </a:spcBef>
              <a:buFont typeface="Wingdings" panose="05000000000000000000" pitchFamily="2" charset="2"/>
              <a:buChar char="ü"/>
            </a:pPr>
            <a:r>
              <a:rPr lang="en-US" sz="4000" dirty="0"/>
              <a:t>Regular or organic </a:t>
            </a:r>
          </a:p>
          <a:p>
            <a:pPr>
              <a:lnSpc>
                <a:spcPct val="120000"/>
              </a:lnSpc>
              <a:spcBef>
                <a:spcPts val="0"/>
              </a:spcBef>
              <a:buFont typeface="Wingdings" panose="05000000000000000000" pitchFamily="2" charset="2"/>
              <a:buChar char="ü"/>
            </a:pPr>
            <a:r>
              <a:rPr lang="en-US" sz="4000" dirty="0"/>
              <a:t>Types:</a:t>
            </a:r>
            <a:endParaRPr lang="en-US" sz="2800" dirty="0"/>
          </a:p>
        </p:txBody>
      </p:sp>
      <p:graphicFrame>
        <p:nvGraphicFramePr>
          <p:cNvPr id="3" name="Diagram 2">
            <a:extLst>
              <a:ext uri="{FF2B5EF4-FFF2-40B4-BE49-F238E27FC236}">
                <a16:creationId xmlns:a16="http://schemas.microsoft.com/office/drawing/2014/main" id="{15FC3B85-1612-C98B-4A42-7D724BCEFC8E}"/>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075E9606-E4D2-1072-25D7-800E65CB3F5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289318" y="424832"/>
            <a:ext cx="2740503" cy="5823568"/>
          </a:xfrm>
          <a:prstGeom prst="rect">
            <a:avLst/>
          </a:prstGeom>
          <a:ln>
            <a:solidFill>
              <a:srgbClr val="0099CC"/>
            </a:solidFill>
          </a:ln>
          <a:effectLst/>
        </p:spPr>
      </p:pic>
      <p:sp>
        <p:nvSpPr>
          <p:cNvPr id="7" name="TextBox 6">
            <a:extLst>
              <a:ext uri="{FF2B5EF4-FFF2-40B4-BE49-F238E27FC236}">
                <a16:creationId xmlns:a16="http://schemas.microsoft.com/office/drawing/2014/main" id="{8B886E9C-B76D-A12C-9178-0F054A798D1A}"/>
              </a:ext>
            </a:extLst>
          </p:cNvPr>
          <p:cNvSpPr txBox="1"/>
          <p:nvPr/>
        </p:nvSpPr>
        <p:spPr>
          <a:xfrm>
            <a:off x="2285848" y="4479217"/>
            <a:ext cx="7620000" cy="2677656"/>
          </a:xfrm>
          <a:prstGeom prst="rect">
            <a:avLst/>
          </a:prstGeom>
          <a:noFill/>
        </p:spPr>
        <p:txBody>
          <a:bodyPr wrap="square" numCol="2">
            <a:spAutoFit/>
          </a:bodyPr>
          <a:lstStyle/>
          <a:p>
            <a:pPr marL="617220" lvl="1" indent="-342900">
              <a:spcBef>
                <a:spcPts val="0"/>
              </a:spcBef>
              <a:buSzPct val="85000"/>
              <a:buFont typeface="Wingdings" panose="05000000000000000000" pitchFamily="2" charset="2"/>
              <a:buChar char="§"/>
            </a:pPr>
            <a:r>
              <a:rPr lang="en-US" sz="2400" dirty="0"/>
              <a:t>Cheddar (Mild, Medium, Sharp, Extra Sharp)</a:t>
            </a:r>
          </a:p>
          <a:p>
            <a:pPr marL="617220" lvl="1" indent="-342900">
              <a:spcBef>
                <a:spcPts val="0"/>
              </a:spcBef>
              <a:buSzPct val="85000"/>
              <a:buFont typeface="Wingdings" panose="05000000000000000000" pitchFamily="2" charset="2"/>
              <a:buChar char="§"/>
            </a:pPr>
            <a:r>
              <a:rPr lang="en-US" sz="2400" dirty="0"/>
              <a:t>Colby</a:t>
            </a:r>
          </a:p>
          <a:p>
            <a:pPr marL="617220" lvl="1" indent="-342900">
              <a:buSzPct val="85000"/>
              <a:buFont typeface="Wingdings" panose="05000000000000000000" pitchFamily="2" charset="2"/>
              <a:buChar char="§"/>
            </a:pPr>
            <a:r>
              <a:rPr lang="en-US" sz="2400" dirty="0"/>
              <a:t>Pasteurized Processed American</a:t>
            </a:r>
          </a:p>
          <a:p>
            <a:pPr marL="617220" lvl="1" indent="-342900">
              <a:spcBef>
                <a:spcPts val="0"/>
              </a:spcBef>
              <a:buSzPct val="85000"/>
              <a:buFont typeface="Wingdings" panose="05000000000000000000" pitchFamily="2" charset="2"/>
              <a:buChar char="§"/>
            </a:pPr>
            <a:r>
              <a:rPr lang="en-US" sz="2400" dirty="0"/>
              <a:t>Monterey Jack</a:t>
            </a:r>
          </a:p>
          <a:p>
            <a:pPr marL="617220" lvl="1" indent="-342900">
              <a:spcBef>
                <a:spcPts val="0"/>
              </a:spcBef>
              <a:buSzPct val="85000"/>
              <a:buFont typeface="Wingdings" panose="05000000000000000000" pitchFamily="2" charset="2"/>
              <a:buChar char="§"/>
            </a:pPr>
            <a:endParaRPr lang="en-US" sz="2400" dirty="0"/>
          </a:p>
          <a:p>
            <a:pPr marL="617220" lvl="1" indent="-342900">
              <a:spcBef>
                <a:spcPts val="0"/>
              </a:spcBef>
              <a:buSzPct val="85000"/>
              <a:buFont typeface="Wingdings" panose="05000000000000000000" pitchFamily="2" charset="2"/>
              <a:buChar char="§"/>
            </a:pPr>
            <a:r>
              <a:rPr lang="en-US" sz="2400" dirty="0"/>
              <a:t>Mozzarella</a:t>
            </a:r>
          </a:p>
          <a:p>
            <a:pPr marL="617220" lvl="1" indent="-342900">
              <a:spcBef>
                <a:spcPts val="0"/>
              </a:spcBef>
              <a:buSzPct val="85000"/>
              <a:buFont typeface="Wingdings" panose="05000000000000000000" pitchFamily="2" charset="2"/>
              <a:buChar char="§"/>
            </a:pPr>
            <a:r>
              <a:rPr lang="en-US" sz="2400" dirty="0"/>
              <a:t>Muenster</a:t>
            </a:r>
          </a:p>
          <a:p>
            <a:pPr marL="617220" lvl="1" indent="-342900">
              <a:spcBef>
                <a:spcPts val="0"/>
              </a:spcBef>
              <a:buSzPct val="85000"/>
              <a:buFont typeface="Wingdings" panose="05000000000000000000" pitchFamily="2" charset="2"/>
              <a:buChar char="§"/>
            </a:pPr>
            <a:r>
              <a:rPr lang="en-US" sz="2400" dirty="0"/>
              <a:t>Provolone </a:t>
            </a:r>
          </a:p>
          <a:p>
            <a:pPr marL="617220" lvl="1" indent="-342900">
              <a:spcBef>
                <a:spcPts val="0"/>
              </a:spcBef>
              <a:buSzPct val="85000"/>
              <a:buFont typeface="Wingdings" panose="05000000000000000000" pitchFamily="2" charset="2"/>
              <a:buChar char="§"/>
            </a:pPr>
            <a:r>
              <a:rPr lang="en-US" sz="2400" dirty="0"/>
              <a:t>Swiss</a:t>
            </a:r>
            <a:endParaRPr lang="en-US" sz="2800" dirty="0"/>
          </a:p>
        </p:txBody>
      </p:sp>
    </p:spTree>
    <p:custDataLst>
      <p:tags r:id="rId1"/>
    </p:custDataLst>
    <p:extLst>
      <p:ext uri="{BB962C8B-B14F-4D97-AF65-F5344CB8AC3E}">
        <p14:creationId xmlns:p14="http://schemas.microsoft.com/office/powerpoint/2010/main" val="197827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70337"/>
            <a:ext cx="6093802" cy="822960"/>
          </a:xfrm>
        </p:spPr>
        <p:txBody>
          <a:bodyPr anchor="b">
            <a:normAutofit fontScale="90000"/>
          </a:bodyPr>
          <a:lstStyle/>
          <a:p>
            <a:r>
              <a:rPr lang="en-US" sz="6000" b="1" dirty="0">
                <a:solidFill>
                  <a:schemeClr val="tx1"/>
                </a:solidFill>
              </a:rPr>
              <a:t>Cheese</a:t>
            </a:r>
          </a:p>
        </p:txBody>
      </p:sp>
      <p:sp>
        <p:nvSpPr>
          <p:cNvPr id="7" name="Content Placeholder 2">
            <a:extLst>
              <a:ext uri="{FF2B5EF4-FFF2-40B4-BE49-F238E27FC236}">
                <a16:creationId xmlns:a16="http://schemas.microsoft.com/office/drawing/2014/main" id="{B7A91C1F-AA60-FF65-9A41-484F58EDF51B}"/>
              </a:ext>
            </a:extLst>
          </p:cNvPr>
          <p:cNvSpPr>
            <a:spLocks noGrp="1"/>
          </p:cNvSpPr>
          <p:nvPr>
            <p:ph idx="1"/>
          </p:nvPr>
        </p:nvSpPr>
        <p:spPr>
          <a:xfrm>
            <a:off x="914400" y="2365342"/>
            <a:ext cx="7772400" cy="1063658"/>
          </a:xfrm>
        </p:spPr>
        <p:txBody>
          <a:bodyPr numCol="1">
            <a:noAutofit/>
          </a:bodyPr>
          <a:lstStyle/>
          <a:p>
            <a:pPr marL="34290" indent="0">
              <a:lnSpc>
                <a:spcPct val="100000"/>
              </a:lnSpc>
              <a:spcBef>
                <a:spcPts val="0"/>
              </a:spcBef>
              <a:buNone/>
            </a:pPr>
            <a:r>
              <a:rPr lang="en-US" sz="2800" dirty="0"/>
              <a:t>One container = 16 oz. package </a:t>
            </a:r>
            <a:br>
              <a:rPr lang="en-US" sz="2800" dirty="0"/>
            </a:br>
            <a:r>
              <a:rPr lang="en-US" sz="2800" dirty="0"/>
              <a:t>		        or </a:t>
            </a:r>
          </a:p>
          <a:p>
            <a:pPr marL="34290" indent="0">
              <a:lnSpc>
                <a:spcPct val="100000"/>
              </a:lnSpc>
              <a:spcBef>
                <a:spcPts val="0"/>
              </a:spcBef>
              <a:buNone/>
            </a:pPr>
            <a:r>
              <a:rPr lang="en-US" sz="2800" dirty="0"/>
              <a:t>		        two 8 oz. packages</a:t>
            </a:r>
          </a:p>
          <a:p>
            <a:pPr marL="34290" indent="0">
              <a:lnSpc>
                <a:spcPct val="100000"/>
              </a:lnSpc>
              <a:spcBef>
                <a:spcPts val="0"/>
              </a:spcBef>
              <a:buNone/>
            </a:pPr>
            <a:endParaRPr lang="en-US" dirty="0"/>
          </a:p>
          <a:p>
            <a:pPr marL="34290" indent="0">
              <a:lnSpc>
                <a:spcPct val="100000"/>
              </a:lnSpc>
              <a:spcBef>
                <a:spcPts val="0"/>
              </a:spcBef>
              <a:buNone/>
            </a:pPr>
            <a:endParaRPr lang="en-US" sz="2800" dirty="0"/>
          </a:p>
          <a:p>
            <a:pPr marL="34290" indent="0">
              <a:lnSpc>
                <a:spcPct val="100000"/>
              </a:lnSpc>
              <a:spcBef>
                <a:spcPts val="0"/>
              </a:spcBef>
              <a:buNone/>
            </a:pPr>
            <a:r>
              <a:rPr lang="en-US" dirty="0"/>
              <a:t>*</a:t>
            </a:r>
            <a:r>
              <a:rPr lang="en-US" sz="2800" dirty="0"/>
              <a:t>The minimum inventory requirement for cheese requires vendors to have at least two (2), one-pound packages available. Only one (1) type of approved cheese is required.</a:t>
            </a:r>
          </a:p>
          <a:p>
            <a:pPr marL="34290" indent="0">
              <a:lnSpc>
                <a:spcPct val="100000"/>
              </a:lnSpc>
              <a:spcBef>
                <a:spcPts val="0"/>
              </a:spcBef>
              <a:buNone/>
            </a:pPr>
            <a:endParaRPr lang="en-US" sz="2800" dirty="0"/>
          </a:p>
        </p:txBody>
      </p:sp>
      <p:sp>
        <p:nvSpPr>
          <p:cNvPr id="4" name="TextBox 3">
            <a:extLst>
              <a:ext uri="{FF2B5EF4-FFF2-40B4-BE49-F238E27FC236}">
                <a16:creationId xmlns:a16="http://schemas.microsoft.com/office/drawing/2014/main" id="{394F44F1-C38D-3A5C-5BCA-502E09D19A57}"/>
              </a:ext>
            </a:extLst>
          </p:cNvPr>
          <p:cNvSpPr txBox="1"/>
          <p:nvPr/>
        </p:nvSpPr>
        <p:spPr>
          <a:xfrm>
            <a:off x="6530049" y="1463220"/>
            <a:ext cx="4156706" cy="606961"/>
          </a:xfrm>
          <a:prstGeom prst="rect">
            <a:avLst/>
          </a:prstGeom>
          <a:noFill/>
        </p:spPr>
        <p:txBody>
          <a:bodyPr wrap="square">
            <a:spAutoFit/>
          </a:bodyPr>
          <a:lstStyle/>
          <a:p>
            <a:pPr marL="34290" indent="0">
              <a:lnSpc>
                <a:spcPct val="110000"/>
              </a:lnSpc>
              <a:spcBef>
                <a:spcPts val="0"/>
              </a:spcBef>
              <a:buNone/>
            </a:pPr>
            <a:r>
              <a:rPr lang="en-US" sz="3200" b="1" dirty="0"/>
              <a:t>= LB (Pound)</a:t>
            </a:r>
          </a:p>
        </p:txBody>
      </p:sp>
      <p:pic>
        <p:nvPicPr>
          <p:cNvPr id="5" name="Picture 4">
            <a:extLst>
              <a:ext uri="{FF2B5EF4-FFF2-40B4-BE49-F238E27FC236}">
                <a16:creationId xmlns:a16="http://schemas.microsoft.com/office/drawing/2014/main" id="{9B88127F-A651-0800-4EB0-879A923C3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8534400" y="2704601"/>
            <a:ext cx="3011317" cy="2039120"/>
          </a:xfrm>
          <a:prstGeom prst="rect">
            <a:avLst/>
          </a:prstGeom>
        </p:spPr>
      </p:pic>
      <p:graphicFrame>
        <p:nvGraphicFramePr>
          <p:cNvPr id="6" name="Diagram 5">
            <a:extLst>
              <a:ext uri="{FF2B5EF4-FFF2-40B4-BE49-F238E27FC236}">
                <a16:creationId xmlns:a16="http://schemas.microsoft.com/office/drawing/2014/main" id="{0A9EE695-8744-A2AD-940A-6CCAD626F75E}"/>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3091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991CF-4921-89DF-E4E8-1694030592D1}"/>
              </a:ext>
            </a:extLst>
          </p:cNvPr>
          <p:cNvSpPr txBox="1"/>
          <p:nvPr/>
        </p:nvSpPr>
        <p:spPr>
          <a:xfrm>
            <a:off x="2514600" y="274320"/>
            <a:ext cx="6126480" cy="822960"/>
          </a:xfrm>
          <a:prstGeom prst="rect">
            <a:avLst/>
          </a:prstGeom>
          <a:noFill/>
        </p:spPr>
        <p:txBody>
          <a:bodyPr wrap="square">
            <a:spAutoFit/>
          </a:bodyPr>
          <a:lstStyle/>
          <a:p>
            <a:r>
              <a:rPr lang="en-US" sz="5400" b="1" dirty="0">
                <a:solidFill>
                  <a:schemeClr val="tx1"/>
                </a:solidFill>
                <a:latin typeface="+mj-lt"/>
              </a:rPr>
              <a:t>Soy-Based Beverage</a:t>
            </a:r>
          </a:p>
        </p:txBody>
      </p:sp>
      <p:pic>
        <p:nvPicPr>
          <p:cNvPr id="18" name="Picture 17">
            <a:extLst>
              <a:ext uri="{FF2B5EF4-FFF2-40B4-BE49-F238E27FC236}">
                <a16:creationId xmlns:a16="http://schemas.microsoft.com/office/drawing/2014/main" id="{8C50397D-D5CD-A151-1319-292C8CA4C6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763000" y="587931"/>
            <a:ext cx="2743200" cy="5829296"/>
          </a:xfrm>
          <a:prstGeom prst="rect">
            <a:avLst/>
          </a:prstGeom>
          <a:ln>
            <a:solidFill>
              <a:srgbClr val="0099CC"/>
            </a:solidFill>
          </a:ln>
          <a:effectLst/>
        </p:spPr>
      </p:pic>
      <p:pic>
        <p:nvPicPr>
          <p:cNvPr id="19" name="Picture 18">
            <a:extLst>
              <a:ext uri="{FF2B5EF4-FFF2-40B4-BE49-F238E27FC236}">
                <a16:creationId xmlns:a16="http://schemas.microsoft.com/office/drawing/2014/main" id="{C9A8B6EF-67E7-BACE-18B8-DF09AD546D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23" t="8484" r="17400" b="10665"/>
          <a:stretch/>
        </p:blipFill>
        <p:spPr>
          <a:xfrm>
            <a:off x="502569" y="2369531"/>
            <a:ext cx="1191863" cy="1988059"/>
          </a:xfrm>
          <a:prstGeom prst="rect">
            <a:avLst/>
          </a:prstGeom>
        </p:spPr>
      </p:pic>
      <p:sp>
        <p:nvSpPr>
          <p:cNvPr id="23" name="TextBox 22">
            <a:extLst>
              <a:ext uri="{FF2B5EF4-FFF2-40B4-BE49-F238E27FC236}">
                <a16:creationId xmlns:a16="http://schemas.microsoft.com/office/drawing/2014/main" id="{1F477E1A-D565-4FCB-8B96-F0FDC35AE035}"/>
              </a:ext>
            </a:extLst>
          </p:cNvPr>
          <p:cNvSpPr txBox="1"/>
          <p:nvPr/>
        </p:nvSpPr>
        <p:spPr>
          <a:xfrm>
            <a:off x="2265475" y="2184278"/>
            <a:ext cx="4888304" cy="1815882"/>
          </a:xfrm>
          <a:prstGeom prst="rect">
            <a:avLst/>
          </a:prstGeom>
          <a:noFill/>
        </p:spPr>
        <p:txBody>
          <a:bodyPr wrap="square">
            <a:spAutoFit/>
          </a:bodyPr>
          <a:lstStyle/>
          <a:p>
            <a:pPr marL="457200" marR="0" lvl="0" indent="-45720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Half gallon containers</a:t>
            </a:r>
          </a:p>
          <a:p>
            <a:pPr marL="457200" marR="0" lvl="0" indent="-45720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Unflavored</a:t>
            </a:r>
          </a:p>
          <a:p>
            <a:pPr marL="457200" marR="0" lvl="0" indent="-45720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Meets nutrient requirements</a:t>
            </a:r>
          </a:p>
          <a:p>
            <a:pPr marL="457200" marR="0" lvl="0" indent="-45720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Regular or organic </a:t>
            </a:r>
          </a:p>
        </p:txBody>
      </p:sp>
      <p:sp>
        <p:nvSpPr>
          <p:cNvPr id="3" name="TextBox 2">
            <a:extLst>
              <a:ext uri="{FF2B5EF4-FFF2-40B4-BE49-F238E27FC236}">
                <a16:creationId xmlns:a16="http://schemas.microsoft.com/office/drawing/2014/main" id="{CBCBAF46-5390-0A90-AA2E-0875D7095CD8}"/>
              </a:ext>
            </a:extLst>
          </p:cNvPr>
          <p:cNvSpPr txBox="1"/>
          <p:nvPr/>
        </p:nvSpPr>
        <p:spPr>
          <a:xfrm>
            <a:off x="2588665" y="5486400"/>
            <a:ext cx="2897735" cy="606961"/>
          </a:xfrm>
          <a:prstGeom prst="rect">
            <a:avLst/>
          </a:prstGeom>
          <a:noFill/>
        </p:spPr>
        <p:txBody>
          <a:bodyPr wrap="square">
            <a:spAutoFit/>
          </a:bodyPr>
          <a:lstStyle/>
          <a:p>
            <a:pPr marL="34290" indent="0">
              <a:lnSpc>
                <a:spcPct val="110000"/>
              </a:lnSpc>
              <a:spcBef>
                <a:spcPts val="0"/>
              </a:spcBef>
              <a:buNone/>
            </a:pPr>
            <a:r>
              <a:rPr lang="en-US" sz="3200" b="1" dirty="0"/>
              <a:t>= GAL (Gallon)</a:t>
            </a:r>
          </a:p>
        </p:txBody>
      </p:sp>
      <p:graphicFrame>
        <p:nvGraphicFramePr>
          <p:cNvPr id="2" name="Diagram 1">
            <a:extLst>
              <a:ext uri="{FF2B5EF4-FFF2-40B4-BE49-F238E27FC236}">
                <a16:creationId xmlns:a16="http://schemas.microsoft.com/office/drawing/2014/main" id="{6656789C-7839-078F-3C7D-27331E0C8086}"/>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 3">
            <a:extLst>
              <a:ext uri="{FF2B5EF4-FFF2-40B4-BE49-F238E27FC236}">
                <a16:creationId xmlns:a16="http://schemas.microsoft.com/office/drawing/2014/main" id="{0EA5A37C-3DFB-0CF2-4D0A-C1B4ABDBF9E0}"/>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0279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E5EDB94-7D56-185F-03A1-7E1CD5227DA7}"/>
              </a:ext>
            </a:extLst>
          </p:cNvPr>
          <p:cNvSpPr>
            <a:spLocks noGrp="1" noChangeArrowheads="1"/>
          </p:cNvSpPr>
          <p:nvPr>
            <p:ph idx="1"/>
          </p:nvPr>
        </p:nvSpPr>
        <p:spPr>
          <a:xfrm>
            <a:off x="1978309" y="2184278"/>
            <a:ext cx="5341367" cy="2494035"/>
          </a:xfrm>
        </p:spPr>
        <p:txBody>
          <a:bodyPr>
            <a:normAutofit/>
          </a:bodyPr>
          <a:lstStyle/>
          <a:p>
            <a:pPr>
              <a:lnSpc>
                <a:spcPct val="100000"/>
              </a:lnSpc>
              <a:spcBef>
                <a:spcPts val="0"/>
              </a:spcBef>
              <a:buFont typeface="Wingdings" panose="05000000000000000000" pitchFamily="2" charset="2"/>
              <a:buChar char="ü"/>
            </a:pPr>
            <a:r>
              <a:rPr lang="en-US" sz="2800" dirty="0"/>
              <a:t>14 to 16 ounce prepackaged </a:t>
            </a:r>
          </a:p>
          <a:p>
            <a:pPr>
              <a:lnSpc>
                <a:spcPct val="100000"/>
              </a:lnSpc>
              <a:spcBef>
                <a:spcPts val="0"/>
              </a:spcBef>
              <a:buFont typeface="Wingdings" panose="05000000000000000000" pitchFamily="2" charset="2"/>
              <a:buChar char="ü"/>
            </a:pPr>
            <a:r>
              <a:rPr lang="en-US" sz="2800" dirty="0"/>
              <a:t>Calcium-set tofu</a:t>
            </a:r>
          </a:p>
          <a:p>
            <a:pPr>
              <a:lnSpc>
                <a:spcPct val="100000"/>
              </a:lnSpc>
              <a:spcBef>
                <a:spcPts val="0"/>
              </a:spcBef>
              <a:buFont typeface="Wingdings" panose="05000000000000000000" pitchFamily="2" charset="2"/>
              <a:buChar char="ü"/>
            </a:pPr>
            <a:r>
              <a:rPr lang="en-US" sz="2800" dirty="0"/>
              <a:t>Can contain coagulants</a:t>
            </a:r>
          </a:p>
          <a:p>
            <a:pPr>
              <a:lnSpc>
                <a:spcPct val="100000"/>
              </a:lnSpc>
              <a:spcBef>
                <a:spcPts val="0"/>
              </a:spcBef>
              <a:buFont typeface="Wingdings" panose="05000000000000000000" pitchFamily="2" charset="2"/>
              <a:buChar char="ü"/>
            </a:pPr>
            <a:r>
              <a:rPr lang="en-US" sz="2800" dirty="0"/>
              <a:t>Regular or organic</a:t>
            </a:r>
            <a:endParaRPr lang="en-US" sz="2800" dirty="0">
              <a:solidFill>
                <a:srgbClr val="0055A4"/>
              </a:solidFill>
            </a:endParaRPr>
          </a:p>
        </p:txBody>
      </p:sp>
      <p:sp>
        <p:nvSpPr>
          <p:cNvPr id="6" name="TextBox 5">
            <a:extLst>
              <a:ext uri="{FF2B5EF4-FFF2-40B4-BE49-F238E27FC236}">
                <a16:creationId xmlns:a16="http://schemas.microsoft.com/office/drawing/2014/main" id="{74219532-8865-BC34-8BAD-13517DDEF018}"/>
              </a:ext>
            </a:extLst>
          </p:cNvPr>
          <p:cNvSpPr txBox="1"/>
          <p:nvPr/>
        </p:nvSpPr>
        <p:spPr>
          <a:xfrm>
            <a:off x="1978309" y="5399782"/>
            <a:ext cx="6478892" cy="1015663"/>
          </a:xfrm>
          <a:prstGeom prst="rect">
            <a:avLst/>
          </a:prstGeom>
          <a:noFill/>
        </p:spPr>
        <p:txBody>
          <a:bodyPr wrap="square">
            <a:spAutoFit/>
          </a:bodyPr>
          <a:lstStyle/>
          <a:p>
            <a:r>
              <a:rPr lang="en-US" sz="3200" b="1" dirty="0"/>
              <a:t>	= LB (Pound)</a:t>
            </a:r>
          </a:p>
          <a:p>
            <a:r>
              <a:rPr lang="en-US" sz="2800" dirty="0"/>
              <a:t>One container = 14 - 16 oz. package</a:t>
            </a:r>
            <a:endParaRPr lang="en-US" sz="2000" dirty="0">
              <a:solidFill>
                <a:schemeClr val="tx1">
                  <a:lumMod val="65000"/>
                  <a:lumOff val="35000"/>
                </a:schemeClr>
              </a:solidFill>
              <a:latin typeface="+mj-lt"/>
            </a:endParaRPr>
          </a:p>
        </p:txBody>
      </p:sp>
      <p:pic>
        <p:nvPicPr>
          <p:cNvPr id="7" name="Picture 2" descr="S:\NSB\Resources\PHOTOS-CLIPART\Food\Proteins\Permission To Use\Tofu_Fotolia_151100_Subscription_L.jpg">
            <a:extLst>
              <a:ext uri="{FF2B5EF4-FFF2-40B4-BE49-F238E27FC236}">
                <a16:creationId xmlns:a16="http://schemas.microsoft.com/office/drawing/2014/main" id="{0970EB96-C342-4D13-EEA8-1ED44EA3D7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6255164" y="3124200"/>
            <a:ext cx="1680304" cy="14332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3B46375-D4B6-B7C7-9347-A07E9B5F35A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763000" y="587931"/>
            <a:ext cx="2743200" cy="5829296"/>
          </a:xfrm>
          <a:prstGeom prst="rect">
            <a:avLst/>
          </a:prstGeom>
          <a:ln>
            <a:solidFill>
              <a:srgbClr val="0099CC"/>
            </a:solidFill>
          </a:ln>
          <a:effectLst/>
        </p:spPr>
      </p:pic>
      <p:graphicFrame>
        <p:nvGraphicFramePr>
          <p:cNvPr id="9" name="Diagram 8">
            <a:extLst>
              <a:ext uri="{FF2B5EF4-FFF2-40B4-BE49-F238E27FC236}">
                <a16:creationId xmlns:a16="http://schemas.microsoft.com/office/drawing/2014/main" id="{E51EE215-2D4D-DA9F-8F88-02FC2944D0B9}"/>
              </a:ext>
            </a:extLst>
          </p:cNvPr>
          <p:cNvGraphicFramePr/>
          <p:nvPr/>
        </p:nvGraphicFramePr>
        <p:xfrm>
          <a:off x="68850" y="4618688"/>
          <a:ext cx="6583680" cy="8229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E1EF58E3-B790-AF07-FCA6-EB227CF98884}"/>
              </a:ext>
            </a:extLst>
          </p:cNvPr>
          <p:cNvSpPr txBox="1"/>
          <p:nvPr/>
        </p:nvSpPr>
        <p:spPr>
          <a:xfrm>
            <a:off x="2514600" y="274320"/>
            <a:ext cx="6126480" cy="923330"/>
          </a:xfrm>
          <a:prstGeom prst="rect">
            <a:avLst/>
          </a:prstGeom>
          <a:noFill/>
        </p:spPr>
        <p:txBody>
          <a:bodyPr wrap="square">
            <a:spAutoFit/>
          </a:bodyPr>
          <a:lstStyle/>
          <a:p>
            <a:r>
              <a:rPr lang="en-US" sz="5400" b="1" dirty="0">
                <a:solidFill>
                  <a:schemeClr val="tx1"/>
                </a:solidFill>
                <a:latin typeface="+mj-lt"/>
              </a:rPr>
              <a:t>Tofu</a:t>
            </a:r>
          </a:p>
        </p:txBody>
      </p:sp>
      <p:graphicFrame>
        <p:nvGraphicFramePr>
          <p:cNvPr id="12" name="Diagram 11">
            <a:extLst>
              <a:ext uri="{FF2B5EF4-FFF2-40B4-BE49-F238E27FC236}">
                <a16:creationId xmlns:a16="http://schemas.microsoft.com/office/drawing/2014/main" id="{4F582A5F-B112-3255-B2AC-71C39D41B0F9}"/>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33219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3E26E27-B84C-75B7-F91B-19DD9275B273}"/>
              </a:ext>
            </a:extLst>
          </p:cNvPr>
          <p:cNvSpPr txBox="1">
            <a:spLocks noChangeArrowheads="1"/>
          </p:cNvSpPr>
          <p:nvPr/>
        </p:nvSpPr>
        <p:spPr>
          <a:xfrm>
            <a:off x="1905000" y="2173991"/>
            <a:ext cx="7136843" cy="3655056"/>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ü"/>
            </a:pPr>
            <a:r>
              <a:rPr lang="en-US" sz="2800" dirty="0"/>
              <a:t>Equivalent to one 32 oz. container </a:t>
            </a:r>
          </a:p>
          <a:p>
            <a:pPr lvl="1">
              <a:lnSpc>
                <a:spcPct val="100000"/>
              </a:lnSpc>
              <a:spcBef>
                <a:spcPts val="0"/>
              </a:spcBef>
              <a:buFont typeface="Wingdings" panose="05000000000000000000" pitchFamily="2" charset="2"/>
              <a:buChar char="§"/>
            </a:pPr>
            <a:r>
              <a:rPr lang="en-US" sz="2400" dirty="0"/>
              <a:t>Package sizes of 16 oz. or 32 oz.</a:t>
            </a:r>
          </a:p>
          <a:p>
            <a:pPr>
              <a:lnSpc>
                <a:spcPct val="100000"/>
              </a:lnSpc>
              <a:spcBef>
                <a:spcPts val="0"/>
              </a:spcBef>
              <a:buFont typeface="Wingdings" panose="05000000000000000000" pitchFamily="2" charset="2"/>
              <a:buChar char="ü"/>
            </a:pPr>
            <a:r>
              <a:rPr lang="en-US" sz="2800" dirty="0"/>
              <a:t>Pasteurized</a:t>
            </a:r>
          </a:p>
          <a:p>
            <a:pPr>
              <a:lnSpc>
                <a:spcPct val="100000"/>
              </a:lnSpc>
              <a:spcBef>
                <a:spcPts val="0"/>
              </a:spcBef>
              <a:buFont typeface="Wingdings" panose="05000000000000000000" pitchFamily="2" charset="2"/>
              <a:buChar char="ü"/>
            </a:pPr>
            <a:r>
              <a:rPr lang="en-US" sz="2800" dirty="0"/>
              <a:t>Flavored or unflavored</a:t>
            </a:r>
          </a:p>
          <a:p>
            <a:pPr>
              <a:lnSpc>
                <a:spcPct val="100000"/>
              </a:lnSpc>
              <a:spcBef>
                <a:spcPts val="0"/>
              </a:spcBef>
              <a:buFont typeface="Wingdings" panose="05000000000000000000" pitchFamily="2" charset="2"/>
              <a:buChar char="ü"/>
            </a:pPr>
            <a:r>
              <a:rPr lang="en-US" sz="2800" dirty="0"/>
              <a:t>&lt; 40 grams sugar per cup</a:t>
            </a:r>
          </a:p>
          <a:p>
            <a:pPr>
              <a:lnSpc>
                <a:spcPct val="100000"/>
              </a:lnSpc>
              <a:spcBef>
                <a:spcPts val="0"/>
              </a:spcBef>
              <a:buFont typeface="Wingdings" panose="05000000000000000000" pitchFamily="2" charset="2"/>
              <a:buChar char="ü"/>
            </a:pPr>
            <a:r>
              <a:rPr lang="en-US" sz="2800" dirty="0"/>
              <a:t>Fortified with Vitamin A and D</a:t>
            </a:r>
          </a:p>
          <a:p>
            <a:pPr>
              <a:lnSpc>
                <a:spcPct val="100000"/>
              </a:lnSpc>
              <a:spcBef>
                <a:spcPts val="0"/>
              </a:spcBef>
              <a:buFont typeface="Wingdings" panose="05000000000000000000" pitchFamily="2" charset="2"/>
              <a:buChar char="ü"/>
            </a:pPr>
            <a:r>
              <a:rPr lang="en-US" sz="2800" dirty="0"/>
              <a:t>Non-fat, Low-fat, Whole-fat yogurt</a:t>
            </a:r>
          </a:p>
          <a:p>
            <a:pPr>
              <a:lnSpc>
                <a:spcPct val="100000"/>
              </a:lnSpc>
              <a:spcBef>
                <a:spcPts val="0"/>
              </a:spcBef>
              <a:buFont typeface="Wingdings" panose="05000000000000000000" pitchFamily="2" charset="2"/>
              <a:buChar char="ü"/>
            </a:pPr>
            <a:r>
              <a:rPr lang="en-US" sz="2800" dirty="0"/>
              <a:t>Regular or organic</a:t>
            </a:r>
          </a:p>
          <a:p>
            <a:pPr marL="0" indent="0">
              <a:lnSpc>
                <a:spcPct val="100000"/>
              </a:lnSpc>
              <a:spcBef>
                <a:spcPts val="0"/>
              </a:spcBef>
              <a:buFont typeface="Arial" panose="020B0604020202020204" pitchFamily="34" charset="0"/>
              <a:buNone/>
            </a:pPr>
            <a:endParaRPr lang="en-US" sz="3200" dirty="0"/>
          </a:p>
        </p:txBody>
      </p:sp>
      <p:pic>
        <p:nvPicPr>
          <p:cNvPr id="14" name="Picture 13">
            <a:extLst>
              <a:ext uri="{FF2B5EF4-FFF2-40B4-BE49-F238E27FC236}">
                <a16:creationId xmlns:a16="http://schemas.microsoft.com/office/drawing/2014/main" id="{D3B2C692-7E5E-4FF5-F41E-0895F8C4E2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196" y="2614713"/>
            <a:ext cx="2337598" cy="2236224"/>
          </a:xfrm>
          <a:prstGeom prst="rect">
            <a:avLst/>
          </a:prstGeom>
        </p:spPr>
      </p:pic>
      <p:sp>
        <p:nvSpPr>
          <p:cNvPr id="2" name="TextBox 1">
            <a:extLst>
              <a:ext uri="{FF2B5EF4-FFF2-40B4-BE49-F238E27FC236}">
                <a16:creationId xmlns:a16="http://schemas.microsoft.com/office/drawing/2014/main" id="{A3E3CF5D-159D-5529-B826-CBCAF2EF02AD}"/>
              </a:ext>
            </a:extLst>
          </p:cNvPr>
          <p:cNvSpPr txBox="1"/>
          <p:nvPr/>
        </p:nvSpPr>
        <p:spPr>
          <a:xfrm>
            <a:off x="2514600" y="274320"/>
            <a:ext cx="6126480" cy="923330"/>
          </a:xfrm>
          <a:prstGeom prst="rect">
            <a:avLst/>
          </a:prstGeom>
          <a:noFill/>
        </p:spPr>
        <p:txBody>
          <a:bodyPr wrap="square">
            <a:spAutoFit/>
          </a:bodyPr>
          <a:lstStyle/>
          <a:p>
            <a:r>
              <a:rPr lang="en-US" sz="5400" b="1" dirty="0">
                <a:solidFill>
                  <a:schemeClr val="tx1"/>
                </a:solidFill>
                <a:latin typeface="+mj-lt"/>
              </a:rPr>
              <a:t>Yogurt</a:t>
            </a:r>
          </a:p>
        </p:txBody>
      </p:sp>
      <p:graphicFrame>
        <p:nvGraphicFramePr>
          <p:cNvPr id="3" name="Diagram 2">
            <a:extLst>
              <a:ext uri="{FF2B5EF4-FFF2-40B4-BE49-F238E27FC236}">
                <a16:creationId xmlns:a16="http://schemas.microsoft.com/office/drawing/2014/main" id="{2557E744-F07F-4BD8-4DA1-3A66D404D45C}"/>
              </a:ext>
            </a:extLst>
          </p:cNvPr>
          <p:cNvGraphicFramePr/>
          <p:nvPr/>
        </p:nvGraphicFramePr>
        <p:xfrm>
          <a:off x="457200" y="1371600"/>
          <a:ext cx="6624117" cy="802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40495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E3CF5D-159D-5529-B826-CBCAF2EF02AD}"/>
              </a:ext>
            </a:extLst>
          </p:cNvPr>
          <p:cNvSpPr txBox="1"/>
          <p:nvPr/>
        </p:nvSpPr>
        <p:spPr>
          <a:xfrm>
            <a:off x="2514600" y="274320"/>
            <a:ext cx="6126480" cy="923330"/>
          </a:xfrm>
          <a:prstGeom prst="rect">
            <a:avLst/>
          </a:prstGeom>
          <a:noFill/>
        </p:spPr>
        <p:txBody>
          <a:bodyPr wrap="square">
            <a:spAutoFit/>
          </a:bodyPr>
          <a:lstStyle/>
          <a:p>
            <a:r>
              <a:rPr lang="en-US" sz="5400" b="1" dirty="0">
                <a:solidFill>
                  <a:schemeClr val="tx1"/>
                </a:solidFill>
                <a:latin typeface="+mj-lt"/>
              </a:rPr>
              <a:t>Yogurt</a:t>
            </a:r>
          </a:p>
        </p:txBody>
      </p:sp>
      <p:graphicFrame>
        <p:nvGraphicFramePr>
          <p:cNvPr id="4" name="Diagram 3">
            <a:extLst>
              <a:ext uri="{FF2B5EF4-FFF2-40B4-BE49-F238E27FC236}">
                <a16:creationId xmlns:a16="http://schemas.microsoft.com/office/drawing/2014/main" id="{63A1B021-6A00-5F7B-4D40-2885A42440D4}"/>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a:extLst>
              <a:ext uri="{FF2B5EF4-FFF2-40B4-BE49-F238E27FC236}">
                <a16:creationId xmlns:a16="http://schemas.microsoft.com/office/drawing/2014/main" id="{EDA59E0E-54E3-56B0-0ED6-948F43F6CFB3}"/>
              </a:ext>
            </a:extLst>
          </p:cNvPr>
          <p:cNvSpPr>
            <a:spLocks noGrp="1"/>
          </p:cNvSpPr>
          <p:nvPr>
            <p:ph idx="1"/>
          </p:nvPr>
        </p:nvSpPr>
        <p:spPr>
          <a:xfrm>
            <a:off x="2667000" y="2317582"/>
            <a:ext cx="7162800" cy="1214770"/>
          </a:xfrm>
        </p:spPr>
        <p:txBody>
          <a:bodyPr numCol="1">
            <a:noAutofit/>
          </a:bodyPr>
          <a:lstStyle/>
          <a:p>
            <a:pPr marL="34290" indent="0">
              <a:lnSpc>
                <a:spcPct val="100000"/>
              </a:lnSpc>
              <a:spcBef>
                <a:spcPts val="0"/>
              </a:spcBef>
              <a:buNone/>
            </a:pPr>
            <a:r>
              <a:rPr lang="en-US" sz="2800" dirty="0"/>
              <a:t>One container = 32 oz. package 					or </a:t>
            </a:r>
            <a:br>
              <a:rPr lang="en-US" sz="2800" dirty="0"/>
            </a:br>
            <a:r>
              <a:rPr lang="en-US" sz="2800" dirty="0"/>
              <a:t>		       two 16 oz. packages</a:t>
            </a:r>
          </a:p>
        </p:txBody>
      </p:sp>
      <p:sp>
        <p:nvSpPr>
          <p:cNvPr id="11" name="TextBox 10">
            <a:extLst>
              <a:ext uri="{FF2B5EF4-FFF2-40B4-BE49-F238E27FC236}">
                <a16:creationId xmlns:a16="http://schemas.microsoft.com/office/drawing/2014/main" id="{418F55EB-2662-4E6B-0BE7-D5B29B88FFAE}"/>
              </a:ext>
            </a:extLst>
          </p:cNvPr>
          <p:cNvSpPr txBox="1"/>
          <p:nvPr/>
        </p:nvSpPr>
        <p:spPr>
          <a:xfrm>
            <a:off x="6477001" y="1558782"/>
            <a:ext cx="4419600" cy="584775"/>
          </a:xfrm>
          <a:prstGeom prst="rect">
            <a:avLst/>
          </a:prstGeom>
          <a:noFill/>
        </p:spPr>
        <p:txBody>
          <a:bodyPr wrap="square">
            <a:spAutoFit/>
          </a:bodyPr>
          <a:lstStyle/>
          <a:p>
            <a:pPr marL="34290" indent="0">
              <a:spcBef>
                <a:spcPts val="0"/>
              </a:spcBef>
              <a:buNone/>
            </a:pPr>
            <a:r>
              <a:rPr lang="en-US" sz="3200" b="1" dirty="0"/>
              <a:t>= CTR (Container)/Quart</a:t>
            </a:r>
          </a:p>
        </p:txBody>
      </p:sp>
      <p:pic>
        <p:nvPicPr>
          <p:cNvPr id="5" name="Picture 4">
            <a:extLst>
              <a:ext uri="{FF2B5EF4-FFF2-40B4-BE49-F238E27FC236}">
                <a16:creationId xmlns:a16="http://schemas.microsoft.com/office/drawing/2014/main" id="{FA81A2F9-AF86-C927-BD54-B41818303335}"/>
              </a:ext>
            </a:extLst>
          </p:cNvPr>
          <p:cNvPicPr>
            <a:picLocks noChangeAspect="1"/>
          </p:cNvPicPr>
          <p:nvPr/>
        </p:nvPicPr>
        <p:blipFill>
          <a:blip r:embed="rId9"/>
          <a:stretch>
            <a:fillRect/>
          </a:stretch>
        </p:blipFill>
        <p:spPr>
          <a:xfrm>
            <a:off x="5257800" y="3817994"/>
            <a:ext cx="2200275" cy="2543175"/>
          </a:xfrm>
          <a:prstGeom prst="rect">
            <a:avLst/>
          </a:prstGeom>
        </p:spPr>
      </p:pic>
      <p:pic>
        <p:nvPicPr>
          <p:cNvPr id="7" name="Picture 6">
            <a:extLst>
              <a:ext uri="{FF2B5EF4-FFF2-40B4-BE49-F238E27FC236}">
                <a16:creationId xmlns:a16="http://schemas.microsoft.com/office/drawing/2014/main" id="{14EF6BFC-F974-C3B4-1074-8926B2C0EA48}"/>
              </a:ext>
            </a:extLst>
          </p:cNvPr>
          <p:cNvPicPr>
            <a:picLocks noChangeAspect="1"/>
          </p:cNvPicPr>
          <p:nvPr/>
        </p:nvPicPr>
        <p:blipFill>
          <a:blip r:embed="rId10"/>
          <a:stretch>
            <a:fillRect/>
          </a:stretch>
        </p:blipFill>
        <p:spPr>
          <a:xfrm>
            <a:off x="1905000" y="2908240"/>
            <a:ext cx="2495550" cy="3419475"/>
          </a:xfrm>
          <a:prstGeom prst="rect">
            <a:avLst/>
          </a:prstGeom>
        </p:spPr>
      </p:pic>
    </p:spTree>
    <p:custDataLst>
      <p:tags r:id="rId1"/>
    </p:custDataLst>
    <p:extLst>
      <p:ext uri="{BB962C8B-B14F-4D97-AF65-F5344CB8AC3E}">
        <p14:creationId xmlns:p14="http://schemas.microsoft.com/office/powerpoint/2010/main" val="164588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4A4B7C8-FECE-9892-04F2-05D6569A32C1}"/>
              </a:ext>
            </a:extLst>
          </p:cNvPr>
          <p:cNvSpPr>
            <a:spLocks noGrp="1" noChangeArrowheads="1"/>
          </p:cNvSpPr>
          <p:nvPr>
            <p:ph idx="1"/>
          </p:nvPr>
        </p:nvSpPr>
        <p:spPr>
          <a:xfrm>
            <a:off x="2133600" y="2081581"/>
            <a:ext cx="6624116" cy="4471619"/>
          </a:xfrm>
        </p:spPr>
        <p:txBody>
          <a:bodyPr>
            <a:normAutofit fontScale="92500"/>
          </a:bodyPr>
          <a:lstStyle/>
          <a:p>
            <a:pPr>
              <a:lnSpc>
                <a:spcPct val="100000"/>
              </a:lnSpc>
              <a:spcBef>
                <a:spcPts val="0"/>
              </a:spcBef>
              <a:buFont typeface="Wingdings" panose="05000000000000000000" pitchFamily="2" charset="2"/>
              <a:buChar char="ü"/>
            </a:pPr>
            <a:r>
              <a:rPr lang="en-US" sz="2800" dirty="0"/>
              <a:t>Frozen or Shelf-stable Concentrate</a:t>
            </a:r>
          </a:p>
          <a:p>
            <a:pPr lvl="1">
              <a:lnSpc>
                <a:spcPct val="100000"/>
              </a:lnSpc>
              <a:spcBef>
                <a:spcPts val="0"/>
              </a:spcBef>
              <a:buFont typeface="Wingdings" panose="05000000000000000000" pitchFamily="2" charset="2"/>
              <a:buChar char="§"/>
            </a:pPr>
            <a:r>
              <a:rPr lang="en-US" sz="2400" dirty="0"/>
              <a:t>11.5 to 12 oz. containers</a:t>
            </a:r>
          </a:p>
          <a:p>
            <a:pPr>
              <a:lnSpc>
                <a:spcPct val="100000"/>
              </a:lnSpc>
              <a:spcBef>
                <a:spcPts val="0"/>
              </a:spcBef>
              <a:buFont typeface="Wingdings" panose="05000000000000000000" pitchFamily="2" charset="2"/>
              <a:buChar char="ü"/>
            </a:pPr>
            <a:r>
              <a:rPr lang="en-US" sz="2800" dirty="0"/>
              <a:t>Single Strength</a:t>
            </a:r>
          </a:p>
          <a:p>
            <a:pPr lvl="1">
              <a:lnSpc>
                <a:spcPct val="100000"/>
              </a:lnSpc>
              <a:spcBef>
                <a:spcPts val="0"/>
              </a:spcBef>
              <a:buFont typeface="Wingdings" panose="05000000000000000000" pitchFamily="2" charset="2"/>
              <a:buChar char="§"/>
            </a:pPr>
            <a:r>
              <a:rPr lang="en-US" sz="2400" dirty="0"/>
              <a:t>48 oz. and 64 oz. containers</a:t>
            </a:r>
          </a:p>
          <a:p>
            <a:pPr>
              <a:lnSpc>
                <a:spcPct val="100000"/>
              </a:lnSpc>
              <a:spcBef>
                <a:spcPts val="0"/>
              </a:spcBef>
              <a:buFont typeface="Wingdings" panose="05000000000000000000" pitchFamily="2" charset="2"/>
              <a:buChar char="ü"/>
            </a:pPr>
            <a:r>
              <a:rPr lang="en-US" sz="2800" dirty="0"/>
              <a:t>100% fruit or vegetable juice or blends</a:t>
            </a:r>
          </a:p>
          <a:p>
            <a:pPr lvl="1">
              <a:lnSpc>
                <a:spcPct val="100000"/>
              </a:lnSpc>
              <a:spcBef>
                <a:spcPts val="0"/>
              </a:spcBef>
              <a:buFont typeface="Wingdings" panose="05000000000000000000" pitchFamily="2" charset="2"/>
              <a:buChar char="§"/>
            </a:pPr>
            <a:r>
              <a:rPr lang="en-US" sz="2400" dirty="0"/>
              <a:t>unsweetened and pasteurized </a:t>
            </a:r>
          </a:p>
          <a:p>
            <a:pPr>
              <a:lnSpc>
                <a:spcPct val="100000"/>
              </a:lnSpc>
              <a:spcBef>
                <a:spcPts val="0"/>
              </a:spcBef>
              <a:buFont typeface="Wingdings" panose="05000000000000000000" pitchFamily="2" charset="2"/>
              <a:buChar char="ü"/>
            </a:pPr>
            <a:r>
              <a:rPr lang="en-US" sz="2800" dirty="0"/>
              <a:t>Fortified with Calcium, Vitamin D or Vitamin C</a:t>
            </a:r>
          </a:p>
          <a:p>
            <a:pPr>
              <a:lnSpc>
                <a:spcPct val="100000"/>
              </a:lnSpc>
              <a:spcBef>
                <a:spcPts val="0"/>
              </a:spcBef>
              <a:buFont typeface="Wingdings" panose="05000000000000000000" pitchFamily="2" charset="2"/>
              <a:buChar char="ü"/>
            </a:pPr>
            <a:r>
              <a:rPr lang="en-US" sz="2800" dirty="0"/>
              <a:t>Contains &gt;30mg of Vitamin C per 100 mL</a:t>
            </a:r>
          </a:p>
          <a:p>
            <a:pPr>
              <a:lnSpc>
                <a:spcPct val="100000"/>
              </a:lnSpc>
              <a:spcBef>
                <a:spcPts val="0"/>
              </a:spcBef>
              <a:buFont typeface="Wingdings" panose="05000000000000000000" pitchFamily="2" charset="2"/>
              <a:buChar char="ü"/>
            </a:pPr>
            <a:r>
              <a:rPr lang="en-US" sz="2800" dirty="0"/>
              <a:t>Plastic, glass, cans or refrigerated paper cartons</a:t>
            </a:r>
          </a:p>
          <a:p>
            <a:pPr>
              <a:lnSpc>
                <a:spcPct val="100000"/>
              </a:lnSpc>
              <a:spcBef>
                <a:spcPts val="0"/>
              </a:spcBef>
              <a:buFont typeface="Wingdings" panose="05000000000000000000" pitchFamily="2" charset="2"/>
              <a:buChar char="ü"/>
            </a:pPr>
            <a:r>
              <a:rPr lang="en-US" sz="2800" dirty="0"/>
              <a:t>Regular or organic</a:t>
            </a:r>
            <a:endParaRPr lang="en-US" sz="2800" b="1" dirty="0">
              <a:solidFill>
                <a:srgbClr val="0055A4"/>
              </a:solidFill>
            </a:endParaRPr>
          </a:p>
        </p:txBody>
      </p:sp>
      <p:pic>
        <p:nvPicPr>
          <p:cNvPr id="3" name="Picture 2">
            <a:extLst>
              <a:ext uri="{FF2B5EF4-FFF2-40B4-BE49-F238E27FC236}">
                <a16:creationId xmlns:a16="http://schemas.microsoft.com/office/drawing/2014/main" id="{770536CA-7CCD-FE40-E9EB-090D1E1CC5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54440" y="533401"/>
            <a:ext cx="3108960" cy="5632472"/>
          </a:xfrm>
          <a:prstGeom prst="rect">
            <a:avLst/>
          </a:prstGeom>
          <a:ln>
            <a:solidFill>
              <a:srgbClr val="66FFFF"/>
            </a:solidFill>
          </a:ln>
          <a:effectLst/>
        </p:spPr>
      </p:pic>
      <p:sp>
        <p:nvSpPr>
          <p:cNvPr id="4" name="TextBox 3">
            <a:extLst>
              <a:ext uri="{FF2B5EF4-FFF2-40B4-BE49-F238E27FC236}">
                <a16:creationId xmlns:a16="http://schemas.microsoft.com/office/drawing/2014/main" id="{A265A27A-2DB5-F422-643C-9FB8D8EC220C}"/>
              </a:ext>
            </a:extLst>
          </p:cNvPr>
          <p:cNvSpPr txBox="1"/>
          <p:nvPr/>
        </p:nvSpPr>
        <p:spPr>
          <a:xfrm>
            <a:off x="2514600" y="274320"/>
            <a:ext cx="6126480" cy="923330"/>
          </a:xfrm>
          <a:prstGeom prst="rect">
            <a:avLst/>
          </a:prstGeom>
          <a:noFill/>
        </p:spPr>
        <p:txBody>
          <a:bodyPr wrap="square">
            <a:spAutoFit/>
          </a:bodyPr>
          <a:lstStyle/>
          <a:p>
            <a:r>
              <a:rPr lang="en-US" sz="5400" b="1" dirty="0">
                <a:solidFill>
                  <a:schemeClr val="tx1"/>
                </a:solidFill>
                <a:latin typeface="+mj-lt"/>
              </a:rPr>
              <a:t>Juice</a:t>
            </a:r>
          </a:p>
        </p:txBody>
      </p:sp>
      <p:graphicFrame>
        <p:nvGraphicFramePr>
          <p:cNvPr id="5" name="Diagram 4">
            <a:extLst>
              <a:ext uri="{FF2B5EF4-FFF2-40B4-BE49-F238E27FC236}">
                <a16:creationId xmlns:a16="http://schemas.microsoft.com/office/drawing/2014/main" id="{28A59823-DEF4-E58A-BF8F-334F74B2F9D2}"/>
              </a:ext>
            </a:extLst>
          </p:cNvPr>
          <p:cNvGraphicFramePr/>
          <p:nvPr/>
        </p:nvGraphicFramePr>
        <p:xfrm>
          <a:off x="457200" y="1331209"/>
          <a:ext cx="6624117" cy="8023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3178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2CDA3-7014-C062-EC1F-607378788BC9}"/>
              </a:ext>
            </a:extLst>
          </p:cNvPr>
          <p:cNvSpPr txBox="1"/>
          <p:nvPr/>
        </p:nvSpPr>
        <p:spPr>
          <a:xfrm>
            <a:off x="6445027" y="1490692"/>
            <a:ext cx="3384774" cy="584775"/>
          </a:xfrm>
          <a:prstGeom prst="rect">
            <a:avLst/>
          </a:prstGeom>
          <a:noFill/>
        </p:spPr>
        <p:txBody>
          <a:bodyPr wrap="square">
            <a:spAutoFit/>
          </a:bodyPr>
          <a:lstStyle/>
          <a:p>
            <a:pPr marL="34290" indent="0">
              <a:spcBef>
                <a:spcPts val="0"/>
              </a:spcBef>
              <a:buNone/>
            </a:pPr>
            <a:r>
              <a:rPr lang="en-US" sz="3200" b="1" dirty="0"/>
              <a:t> = CTR (Container)</a:t>
            </a:r>
          </a:p>
        </p:txBody>
      </p:sp>
      <p:pic>
        <p:nvPicPr>
          <p:cNvPr id="17" name="Picture 16">
            <a:extLst>
              <a:ext uri="{FF2B5EF4-FFF2-40B4-BE49-F238E27FC236}">
                <a16:creationId xmlns:a16="http://schemas.microsoft.com/office/drawing/2014/main" id="{6BC2A0B9-00AB-861F-F544-D8B89040D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6629" y="2627968"/>
            <a:ext cx="1959852" cy="3068552"/>
          </a:xfrm>
          <a:prstGeom prst="rect">
            <a:avLst/>
          </a:prstGeom>
        </p:spPr>
      </p:pic>
      <p:sp>
        <p:nvSpPr>
          <p:cNvPr id="2" name="TextBox 1">
            <a:extLst>
              <a:ext uri="{FF2B5EF4-FFF2-40B4-BE49-F238E27FC236}">
                <a16:creationId xmlns:a16="http://schemas.microsoft.com/office/drawing/2014/main" id="{045D0E1F-716F-9057-3971-75325DD30A1A}"/>
              </a:ext>
            </a:extLst>
          </p:cNvPr>
          <p:cNvSpPr txBox="1"/>
          <p:nvPr/>
        </p:nvSpPr>
        <p:spPr>
          <a:xfrm>
            <a:off x="2514600" y="274320"/>
            <a:ext cx="6126480" cy="923330"/>
          </a:xfrm>
          <a:prstGeom prst="rect">
            <a:avLst/>
          </a:prstGeom>
          <a:noFill/>
        </p:spPr>
        <p:txBody>
          <a:bodyPr wrap="square">
            <a:spAutoFit/>
          </a:bodyPr>
          <a:lstStyle/>
          <a:p>
            <a:r>
              <a:rPr lang="en-US" sz="5400" b="1" dirty="0">
                <a:solidFill>
                  <a:schemeClr val="tx1"/>
                </a:solidFill>
                <a:latin typeface="+mj-lt"/>
              </a:rPr>
              <a:t>Juice</a:t>
            </a:r>
          </a:p>
        </p:txBody>
      </p:sp>
      <p:graphicFrame>
        <p:nvGraphicFramePr>
          <p:cNvPr id="21" name="Diagram 20">
            <a:extLst>
              <a:ext uri="{FF2B5EF4-FFF2-40B4-BE49-F238E27FC236}">
                <a16:creationId xmlns:a16="http://schemas.microsoft.com/office/drawing/2014/main" id="{D12E97E2-3D97-C7F8-6DE1-E0F9A0EB36D5}"/>
              </a:ext>
            </a:extLst>
          </p:cNvPr>
          <p:cNvGraphicFramePr/>
          <p:nvPr/>
        </p:nvGraphicFramePr>
        <p:xfrm>
          <a:off x="2514600" y="2345978"/>
          <a:ext cx="6925096" cy="4236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 17">
            <a:extLst>
              <a:ext uri="{FF2B5EF4-FFF2-40B4-BE49-F238E27FC236}">
                <a16:creationId xmlns:a16="http://schemas.microsoft.com/office/drawing/2014/main" id="{60F42C39-D938-E5BE-8CC0-810E1A15A93E}"/>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172740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custDataLst>
              <p:tags r:id="rId2"/>
            </p:custDataLst>
          </p:nvPr>
        </p:nvSpPr>
        <p:spPr>
          <a:xfrm>
            <a:off x="1179226" y="852326"/>
            <a:ext cx="9833548" cy="1325563"/>
          </a:xfrm>
        </p:spPr>
        <p:txBody>
          <a:bodyPr anchor="b">
            <a:normAutofit/>
          </a:bodyPr>
          <a:lstStyle/>
          <a:p>
            <a:r>
              <a:rPr lang="en-US" sz="4400" b="1" dirty="0">
                <a:ea typeface="Tahoma" pitchFamily="34" charset="0"/>
                <a:cs typeface="Tahoma" pitchFamily="34" charset="0"/>
              </a:rPr>
              <a:t>WIC Works!</a:t>
            </a:r>
            <a:endParaRPr lang="en-US" b="1" dirty="0">
              <a:ea typeface="Tahoma" pitchFamily="34" charset="0"/>
              <a:cs typeface="Tahoma" pitchFamily="34" charset="0"/>
            </a:endParaRPr>
          </a:p>
        </p:txBody>
      </p:sp>
      <p:grpSp>
        <p:nvGrpSpPr>
          <p:cNvPr id="22" name="Group 2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3" name="Freeform: Shape 2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Content Placeholder 3"/>
          <p:cNvSpPr>
            <a:spLocks noGrp="1"/>
          </p:cNvSpPr>
          <p:nvPr>
            <p:ph idx="1"/>
            <p:custDataLst>
              <p:tags r:id="rId3"/>
            </p:custDataLst>
          </p:nvPr>
        </p:nvSpPr>
        <p:spPr>
          <a:xfrm>
            <a:off x="1179226" y="2521695"/>
            <a:ext cx="6135974" cy="3509821"/>
          </a:xfrm>
        </p:spPr>
        <p:txBody>
          <a:bodyPr>
            <a:normAutofit/>
          </a:bodyPr>
          <a:lstStyle/>
          <a:p>
            <a:pPr eaLnBrk="1" hangingPunct="1"/>
            <a:r>
              <a:rPr lang="en-US" sz="2800" dirty="0">
                <a:ea typeface="Tahoma" pitchFamily="34" charset="0"/>
                <a:cs typeface="Tahoma" pitchFamily="34" charset="0"/>
              </a:rPr>
              <a:t>In NC, every WIC dollar spent on a pregnant woman saves multiple dollars in newborn health care costs</a:t>
            </a:r>
          </a:p>
          <a:p>
            <a:pPr eaLnBrk="1" hangingPunct="1"/>
            <a:r>
              <a:rPr lang="en-US" sz="2800" dirty="0">
                <a:ea typeface="Tahoma" pitchFamily="34" charset="0"/>
                <a:cs typeface="Tahoma" pitchFamily="34" charset="0"/>
              </a:rPr>
              <a:t>Children on WIC have better diets; particularly for vitamin C, thiamin, protein, niacin and vitamin B</a:t>
            </a:r>
            <a:r>
              <a:rPr lang="en-US" sz="2800" baseline="-25000" dirty="0">
                <a:ea typeface="Tahoma" pitchFamily="34" charset="0"/>
                <a:cs typeface="Tahoma" pitchFamily="34" charset="0"/>
              </a:rPr>
              <a:t>6</a:t>
            </a:r>
          </a:p>
          <a:p>
            <a:endParaRPr lang="en-US" sz="1800" dirty="0">
              <a:solidFill>
                <a:schemeClr val="tx2"/>
              </a:solidFill>
              <a:ea typeface="Tahoma" pitchFamily="34" charset="0"/>
              <a:cs typeface="Tahoma" pitchFamily="34" charset="0"/>
            </a:endParaRPr>
          </a:p>
        </p:txBody>
      </p:sp>
      <p:grpSp>
        <p:nvGrpSpPr>
          <p:cNvPr id="28" name="Group 2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9" name="Freeform: Shape 2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1" descr="A close-up of a person's leg&#10;&#10;Description automatically generated with low confidence">
            <a:extLst>
              <a:ext uri="{FF2B5EF4-FFF2-40B4-BE49-F238E27FC236}">
                <a16:creationId xmlns:a16="http://schemas.microsoft.com/office/drawing/2014/main" id="{520A3750-D1AD-3850-61D8-38B047685336}"/>
              </a:ext>
            </a:extLst>
          </p:cNvPr>
          <p:cNvPicPr>
            <a:picLocks noChangeAspect="1" noChangeArrowheads="1"/>
          </p:cNvPicPr>
          <p:nvPr/>
        </p:nvPicPr>
        <p:blipFill rotWithShape="1">
          <a:blip r:embed="rId6" cstate="print"/>
          <a:srcRect t="18834" r="2" b="31443"/>
          <a:stretch/>
        </p:blipFill>
        <p:spPr bwMode="auto">
          <a:xfrm>
            <a:off x="7725290" y="866285"/>
            <a:ext cx="4030914" cy="2764577"/>
          </a:xfrm>
          <a:prstGeom prst="rect">
            <a:avLst/>
          </a:prstGeom>
          <a:noFill/>
        </p:spPr>
      </p:pic>
      <p:pic>
        <p:nvPicPr>
          <p:cNvPr id="5" name="Picture 2" descr="S:\NSB\Resources\PHOTOS-CLIPART\Child Care\Permission To Use\AA Boy Apple_Fotolia_14820340.jpg">
            <a:extLst>
              <a:ext uri="{FF2B5EF4-FFF2-40B4-BE49-F238E27FC236}">
                <a16:creationId xmlns:a16="http://schemas.microsoft.com/office/drawing/2014/main" id="{A7CDD2EB-AE4B-006E-4D60-F71E5528560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495" r="-3" b="36743"/>
          <a:stretch/>
        </p:blipFill>
        <p:spPr bwMode="auto">
          <a:xfrm>
            <a:off x="7315200" y="3748511"/>
            <a:ext cx="4032621" cy="27645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577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3DC1287-59F8-84EB-63DD-FD4B9D9A2177}"/>
              </a:ext>
            </a:extLst>
          </p:cNvPr>
          <p:cNvSpPr>
            <a:spLocks noGrp="1" noChangeArrowheads="1"/>
          </p:cNvSpPr>
          <p:nvPr>
            <p:ph idx="1"/>
          </p:nvPr>
        </p:nvSpPr>
        <p:spPr>
          <a:xfrm>
            <a:off x="2456331" y="2194404"/>
            <a:ext cx="5734489" cy="2382977"/>
          </a:xfrm>
        </p:spPr>
        <p:txBody>
          <a:bodyPr>
            <a:normAutofit/>
          </a:bodyPr>
          <a:lstStyle/>
          <a:p>
            <a:pPr>
              <a:lnSpc>
                <a:spcPct val="100000"/>
              </a:lnSpc>
              <a:spcBef>
                <a:spcPts val="0"/>
              </a:spcBef>
              <a:buFont typeface="Wingdings" panose="05000000000000000000" pitchFamily="2" charset="2"/>
              <a:buChar char="ü"/>
            </a:pPr>
            <a:r>
              <a:rPr lang="en-US" sz="2800" dirty="0"/>
              <a:t>11.8 / 12 ounce or larger box or bag</a:t>
            </a:r>
          </a:p>
          <a:p>
            <a:pPr>
              <a:lnSpc>
                <a:spcPct val="100000"/>
              </a:lnSpc>
              <a:spcBef>
                <a:spcPts val="0"/>
              </a:spcBef>
              <a:buFont typeface="Wingdings" panose="05000000000000000000" pitchFamily="2" charset="2"/>
              <a:buChar char="ü"/>
            </a:pPr>
            <a:r>
              <a:rPr lang="en-US" sz="2800" dirty="0"/>
              <a:t>Ready to eat</a:t>
            </a:r>
          </a:p>
          <a:p>
            <a:pPr>
              <a:lnSpc>
                <a:spcPct val="100000"/>
              </a:lnSpc>
              <a:spcBef>
                <a:spcPts val="0"/>
              </a:spcBef>
              <a:buFont typeface="Wingdings" panose="05000000000000000000" pitchFamily="2" charset="2"/>
              <a:buChar char="ü"/>
            </a:pPr>
            <a:r>
              <a:rPr lang="en-US" sz="2800" dirty="0"/>
              <a:t>Instant and regular hot cereal</a:t>
            </a:r>
          </a:p>
          <a:p>
            <a:pPr>
              <a:lnSpc>
                <a:spcPct val="100000"/>
              </a:lnSpc>
              <a:spcBef>
                <a:spcPts val="0"/>
              </a:spcBef>
              <a:buFont typeface="Wingdings" panose="05000000000000000000" pitchFamily="2" charset="2"/>
              <a:buChar char="ü"/>
            </a:pPr>
            <a:r>
              <a:rPr lang="en-US" sz="2800" u="sng" dirty="0"/>
              <a:t>&lt; </a:t>
            </a:r>
            <a:r>
              <a:rPr lang="en-US" sz="2800" dirty="0"/>
              <a:t>6 grams sugar per dry ounce</a:t>
            </a:r>
            <a:endParaRPr lang="en-US" sz="2800" u="sng" dirty="0"/>
          </a:p>
          <a:p>
            <a:pPr>
              <a:lnSpc>
                <a:spcPct val="100000"/>
              </a:lnSpc>
              <a:spcBef>
                <a:spcPts val="0"/>
              </a:spcBef>
              <a:buFont typeface="Wingdings" panose="05000000000000000000" pitchFamily="2" charset="2"/>
              <a:buChar char="ü"/>
            </a:pPr>
            <a:r>
              <a:rPr lang="en-US" sz="2800" dirty="0"/>
              <a:t>Regular or organic</a:t>
            </a:r>
          </a:p>
          <a:p>
            <a:pPr marL="0" indent="0">
              <a:spcBef>
                <a:spcPct val="40000"/>
              </a:spcBef>
              <a:buNone/>
            </a:pPr>
            <a:endParaRPr lang="en-US" dirty="0"/>
          </a:p>
          <a:p>
            <a:pPr eaLnBrk="1" hangingPunct="1">
              <a:spcBef>
                <a:spcPct val="40000"/>
              </a:spcBef>
            </a:pPr>
            <a:endParaRPr lang="en-US" dirty="0"/>
          </a:p>
          <a:p>
            <a:pPr marL="82296" indent="0">
              <a:spcBef>
                <a:spcPct val="40000"/>
              </a:spcBef>
              <a:buNone/>
            </a:pPr>
            <a:endParaRPr lang="en-US" dirty="0"/>
          </a:p>
          <a:p>
            <a:pPr marL="82296" indent="0">
              <a:spcBef>
                <a:spcPct val="40000"/>
              </a:spcBef>
              <a:buNone/>
            </a:pPr>
            <a:endParaRPr lang="en-US" b="1" dirty="0">
              <a:solidFill>
                <a:srgbClr val="0055A4"/>
              </a:solidFill>
            </a:endParaRPr>
          </a:p>
        </p:txBody>
      </p:sp>
      <p:pic>
        <p:nvPicPr>
          <p:cNvPr id="8" name="Picture 7">
            <a:extLst>
              <a:ext uri="{FF2B5EF4-FFF2-40B4-BE49-F238E27FC236}">
                <a16:creationId xmlns:a16="http://schemas.microsoft.com/office/drawing/2014/main" id="{A4D9E200-6D31-1C0C-1809-60133D9DF4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15400" y="127831"/>
            <a:ext cx="3045913" cy="6580319"/>
          </a:xfrm>
          <a:prstGeom prst="rect">
            <a:avLst/>
          </a:prstGeom>
          <a:ln>
            <a:noFill/>
          </a:ln>
          <a:effectLst/>
        </p:spPr>
      </p:pic>
      <p:pic>
        <p:nvPicPr>
          <p:cNvPr id="10" name="Picture 9">
            <a:extLst>
              <a:ext uri="{FF2B5EF4-FFF2-40B4-BE49-F238E27FC236}">
                <a16:creationId xmlns:a16="http://schemas.microsoft.com/office/drawing/2014/main" id="{CA63E8D9-B429-3CCE-3BB9-104BA035BBE1}"/>
              </a:ext>
            </a:extLst>
          </p:cNvPr>
          <p:cNvPicPr>
            <a:picLocks noChangeAspect="1"/>
          </p:cNvPicPr>
          <p:nvPr/>
        </p:nvPicPr>
        <p:blipFill>
          <a:blip r:embed="rId5"/>
          <a:stretch>
            <a:fillRect/>
          </a:stretch>
        </p:blipFill>
        <p:spPr>
          <a:xfrm>
            <a:off x="5029200" y="4590391"/>
            <a:ext cx="2893454" cy="2055480"/>
          </a:xfrm>
          <a:prstGeom prst="rect">
            <a:avLst/>
          </a:prstGeom>
        </p:spPr>
      </p:pic>
      <p:graphicFrame>
        <p:nvGraphicFramePr>
          <p:cNvPr id="3" name="Diagram 2">
            <a:extLst>
              <a:ext uri="{FF2B5EF4-FFF2-40B4-BE49-F238E27FC236}">
                <a16:creationId xmlns:a16="http://schemas.microsoft.com/office/drawing/2014/main" id="{855A0EB1-2C9A-ECEB-7DCB-3722C37E81DC}"/>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extBox 3">
            <a:extLst>
              <a:ext uri="{FF2B5EF4-FFF2-40B4-BE49-F238E27FC236}">
                <a16:creationId xmlns:a16="http://schemas.microsoft.com/office/drawing/2014/main" id="{11D96CAC-7048-0AAE-E90C-9FC8BB6C19FE}"/>
              </a:ext>
            </a:extLst>
          </p:cNvPr>
          <p:cNvSpPr txBox="1"/>
          <p:nvPr/>
        </p:nvSpPr>
        <p:spPr>
          <a:xfrm>
            <a:off x="2514600" y="295870"/>
            <a:ext cx="6126480" cy="923330"/>
          </a:xfrm>
          <a:prstGeom prst="rect">
            <a:avLst/>
          </a:prstGeom>
          <a:noFill/>
        </p:spPr>
        <p:txBody>
          <a:bodyPr wrap="square">
            <a:spAutoFit/>
          </a:bodyPr>
          <a:lstStyle/>
          <a:p>
            <a:r>
              <a:rPr lang="en-US" sz="5400" b="1" dirty="0">
                <a:solidFill>
                  <a:schemeClr val="tx1"/>
                </a:solidFill>
                <a:latin typeface="+mj-lt"/>
              </a:rPr>
              <a:t>Cereal</a:t>
            </a:r>
          </a:p>
        </p:txBody>
      </p:sp>
      <p:pic>
        <p:nvPicPr>
          <p:cNvPr id="6" name="Picture 5">
            <a:extLst>
              <a:ext uri="{FF2B5EF4-FFF2-40B4-BE49-F238E27FC236}">
                <a16:creationId xmlns:a16="http://schemas.microsoft.com/office/drawing/2014/main" id="{E51DBCA9-1DC0-E4D5-3EFE-601805D4AF90}"/>
              </a:ext>
            </a:extLst>
          </p:cNvPr>
          <p:cNvPicPr>
            <a:picLocks noChangeAspect="1"/>
          </p:cNvPicPr>
          <p:nvPr/>
        </p:nvPicPr>
        <p:blipFill>
          <a:blip r:embed="rId11"/>
          <a:stretch>
            <a:fillRect/>
          </a:stretch>
        </p:blipFill>
        <p:spPr>
          <a:xfrm>
            <a:off x="414320" y="4306006"/>
            <a:ext cx="2248529" cy="2331102"/>
          </a:xfrm>
          <a:prstGeom prst="rect">
            <a:avLst/>
          </a:prstGeom>
        </p:spPr>
      </p:pic>
    </p:spTree>
    <p:custDataLst>
      <p:tags r:id="rId1"/>
    </p:custDataLst>
    <p:extLst>
      <p:ext uri="{BB962C8B-B14F-4D97-AF65-F5344CB8AC3E}">
        <p14:creationId xmlns:p14="http://schemas.microsoft.com/office/powerpoint/2010/main" val="10799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1F80B996-23CD-DFED-8135-F663744D09E9}"/>
              </a:ext>
            </a:extLst>
          </p:cNvPr>
          <p:cNvSpPr txBox="1">
            <a:spLocks noChangeArrowheads="1"/>
          </p:cNvSpPr>
          <p:nvPr/>
        </p:nvSpPr>
        <p:spPr>
          <a:xfrm>
            <a:off x="2262094" y="2293483"/>
            <a:ext cx="6180951" cy="2119312"/>
          </a:xfrm>
          <a:prstGeom prst="rect">
            <a:avLst/>
          </a:prstGeom>
          <a:solidFill>
            <a:schemeClr val="bg2"/>
          </a:solidFill>
          <a:ln>
            <a:solidFill>
              <a:schemeClr val="accent6">
                <a:lumMod val="20000"/>
                <a:lumOff val="80000"/>
              </a:schemeClr>
            </a:solidFill>
          </a:ln>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ct val="40000"/>
              </a:spcBef>
            </a:pPr>
            <a:endParaRPr lang="en-US" b="1">
              <a:solidFill>
                <a:srgbClr val="0070C0"/>
              </a:solidFill>
            </a:endParaRPr>
          </a:p>
          <a:p>
            <a:pPr marL="0" indent="0">
              <a:spcBef>
                <a:spcPct val="40000"/>
              </a:spcBef>
              <a:buFont typeface="Arial" panose="020B0604020202020204" pitchFamily="34" charset="0"/>
              <a:buNone/>
            </a:pPr>
            <a:endParaRPr lang="en-US"/>
          </a:p>
          <a:p>
            <a:pPr marL="82296" indent="0">
              <a:spcBef>
                <a:spcPct val="40000"/>
              </a:spcBef>
              <a:buFont typeface="Arial" panose="020B0604020202020204" pitchFamily="34" charset="0"/>
              <a:buNone/>
            </a:pPr>
            <a:endParaRPr lang="en-US"/>
          </a:p>
          <a:p>
            <a:pPr marL="82296" indent="0">
              <a:spcBef>
                <a:spcPct val="40000"/>
              </a:spcBef>
              <a:buFont typeface="Arial" panose="020B0604020202020204" pitchFamily="34" charset="0"/>
              <a:buNone/>
            </a:pPr>
            <a:endParaRPr lang="en-US" b="1" dirty="0">
              <a:solidFill>
                <a:srgbClr val="0055A4"/>
              </a:solidFill>
            </a:endParaRPr>
          </a:p>
        </p:txBody>
      </p:sp>
      <p:pic>
        <p:nvPicPr>
          <p:cNvPr id="5" name="Picture 4" descr="Table">
            <a:extLst>
              <a:ext uri="{FF2B5EF4-FFF2-40B4-BE49-F238E27FC236}">
                <a16:creationId xmlns:a16="http://schemas.microsoft.com/office/drawing/2014/main" id="{447560DE-0C5D-15C4-F489-943ECAD75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181" y="4538467"/>
            <a:ext cx="6180952" cy="1990476"/>
          </a:xfrm>
          <a:prstGeom prst="rect">
            <a:avLst/>
          </a:prstGeom>
        </p:spPr>
      </p:pic>
      <p:grpSp>
        <p:nvGrpSpPr>
          <p:cNvPr id="6" name="Group 5">
            <a:extLst>
              <a:ext uri="{FF2B5EF4-FFF2-40B4-BE49-F238E27FC236}">
                <a16:creationId xmlns:a16="http://schemas.microsoft.com/office/drawing/2014/main" id="{80EFF3E2-6A8E-3624-9208-707DA588720B}"/>
              </a:ext>
            </a:extLst>
          </p:cNvPr>
          <p:cNvGrpSpPr/>
          <p:nvPr/>
        </p:nvGrpSpPr>
        <p:grpSpPr>
          <a:xfrm>
            <a:off x="2474175" y="2532756"/>
            <a:ext cx="5786897" cy="1388257"/>
            <a:chOff x="122500" y="2139634"/>
            <a:chExt cx="9179511" cy="2114908"/>
          </a:xfrm>
        </p:grpSpPr>
        <p:grpSp>
          <p:nvGrpSpPr>
            <p:cNvPr id="11" name="Group 10">
              <a:extLst>
                <a:ext uri="{FF2B5EF4-FFF2-40B4-BE49-F238E27FC236}">
                  <a16:creationId xmlns:a16="http://schemas.microsoft.com/office/drawing/2014/main" id="{EAD5C04F-065E-B635-709E-F0E748E4FC49}"/>
                </a:ext>
              </a:extLst>
            </p:cNvPr>
            <p:cNvGrpSpPr/>
            <p:nvPr/>
          </p:nvGrpSpPr>
          <p:grpSpPr>
            <a:xfrm>
              <a:off x="122500" y="2368234"/>
              <a:ext cx="3154694" cy="1800053"/>
              <a:chOff x="280509" y="2483449"/>
              <a:chExt cx="3154694" cy="1800053"/>
            </a:xfrm>
          </p:grpSpPr>
          <p:grpSp>
            <p:nvGrpSpPr>
              <p:cNvPr id="22" name="Group 21">
                <a:extLst>
                  <a:ext uri="{FF2B5EF4-FFF2-40B4-BE49-F238E27FC236}">
                    <a16:creationId xmlns:a16="http://schemas.microsoft.com/office/drawing/2014/main" id="{54522BE0-7A2C-44CD-EBE3-14FC895AA0B7}"/>
                  </a:ext>
                </a:extLst>
              </p:cNvPr>
              <p:cNvGrpSpPr/>
              <p:nvPr/>
            </p:nvGrpSpPr>
            <p:grpSpPr>
              <a:xfrm>
                <a:off x="2173515" y="2483449"/>
                <a:ext cx="1261688" cy="1800053"/>
                <a:chOff x="248347" y="3481306"/>
                <a:chExt cx="1261688" cy="1800053"/>
              </a:xfrm>
            </p:grpSpPr>
            <p:pic>
              <p:nvPicPr>
                <p:cNvPr id="29" name="Picture 28" descr="A picture containing photo&#10;&#10;Description generated with high confidence">
                  <a:extLst>
                    <a:ext uri="{FF2B5EF4-FFF2-40B4-BE49-F238E27FC236}">
                      <a16:creationId xmlns:a16="http://schemas.microsoft.com/office/drawing/2014/main" id="{67904B82-0E19-89D3-9887-B3C6901D4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30" name="TextBox 29">
                  <a:extLst>
                    <a:ext uri="{FF2B5EF4-FFF2-40B4-BE49-F238E27FC236}">
                      <a16:creationId xmlns:a16="http://schemas.microsoft.com/office/drawing/2014/main" id="{82CBD2CD-6949-B697-F134-5C759417C0DB}"/>
                    </a:ext>
                  </a:extLst>
                </p:cNvPr>
                <p:cNvSpPr txBox="1"/>
                <p:nvPr/>
              </p:nvSpPr>
              <p:spPr>
                <a:xfrm>
                  <a:off x="325666" y="4700506"/>
                  <a:ext cx="1184369" cy="562650"/>
                </a:xfrm>
                <a:prstGeom prst="rect">
                  <a:avLst/>
                </a:prstGeom>
                <a:noFill/>
                <a:ln>
                  <a:noFill/>
                </a:ln>
              </p:spPr>
              <p:txBody>
                <a:bodyPr wrap="square" rtlCol="0">
                  <a:spAutoFit/>
                </a:bodyPr>
                <a:lstStyle/>
                <a:p>
                  <a:r>
                    <a:rPr lang="en-US" dirty="0">
                      <a:latin typeface="+mj-lt"/>
                    </a:rPr>
                    <a:t>12 oz</a:t>
                  </a:r>
                </a:p>
              </p:txBody>
            </p:sp>
          </p:grpSp>
          <p:grpSp>
            <p:nvGrpSpPr>
              <p:cNvPr id="23" name="Group 22">
                <a:extLst>
                  <a:ext uri="{FF2B5EF4-FFF2-40B4-BE49-F238E27FC236}">
                    <a16:creationId xmlns:a16="http://schemas.microsoft.com/office/drawing/2014/main" id="{CCE93FCC-1E82-1D59-8E38-7822C0477F7D}"/>
                  </a:ext>
                </a:extLst>
              </p:cNvPr>
              <p:cNvGrpSpPr/>
              <p:nvPr/>
            </p:nvGrpSpPr>
            <p:grpSpPr>
              <a:xfrm>
                <a:off x="1296883" y="2483449"/>
                <a:ext cx="1360849" cy="1800053"/>
                <a:chOff x="336635" y="3544093"/>
                <a:chExt cx="1360849" cy="1800053"/>
              </a:xfrm>
            </p:grpSpPr>
            <p:pic>
              <p:nvPicPr>
                <p:cNvPr id="27" name="Picture 26" descr="A picture containing photo&#10;&#10;Description generated with high confidence">
                  <a:extLst>
                    <a:ext uri="{FF2B5EF4-FFF2-40B4-BE49-F238E27FC236}">
                      <a16:creationId xmlns:a16="http://schemas.microsoft.com/office/drawing/2014/main" id="{3A6015D2-6DDE-8AB3-838C-FBB7288BD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8" name="TextBox 27">
                  <a:extLst>
                    <a:ext uri="{FF2B5EF4-FFF2-40B4-BE49-F238E27FC236}">
                      <a16:creationId xmlns:a16="http://schemas.microsoft.com/office/drawing/2014/main" id="{07C7453B-18CB-A425-02D4-9CAEBEF55F9C}"/>
                    </a:ext>
                  </a:extLst>
                </p:cNvPr>
                <p:cNvSpPr txBox="1"/>
                <p:nvPr/>
              </p:nvSpPr>
              <p:spPr>
                <a:xfrm>
                  <a:off x="369217" y="4763296"/>
                  <a:ext cx="1328267" cy="562650"/>
                </a:xfrm>
                <a:prstGeom prst="rect">
                  <a:avLst/>
                </a:prstGeom>
                <a:noFill/>
                <a:ln>
                  <a:noFill/>
                </a:ln>
              </p:spPr>
              <p:txBody>
                <a:bodyPr wrap="square" rtlCol="0">
                  <a:spAutoFit/>
                </a:bodyPr>
                <a:lstStyle/>
                <a:p>
                  <a:r>
                    <a:rPr lang="en-US" dirty="0">
                      <a:latin typeface="+mj-lt"/>
                    </a:rPr>
                    <a:t>12oz</a:t>
                  </a:r>
                </a:p>
              </p:txBody>
            </p:sp>
          </p:grpSp>
          <p:grpSp>
            <p:nvGrpSpPr>
              <p:cNvPr id="24" name="Group 23">
                <a:extLst>
                  <a:ext uri="{FF2B5EF4-FFF2-40B4-BE49-F238E27FC236}">
                    <a16:creationId xmlns:a16="http://schemas.microsoft.com/office/drawing/2014/main" id="{2009F3B6-CB37-B125-57D3-4588C019958A}"/>
                  </a:ext>
                </a:extLst>
              </p:cNvPr>
              <p:cNvGrpSpPr/>
              <p:nvPr/>
            </p:nvGrpSpPr>
            <p:grpSpPr>
              <a:xfrm>
                <a:off x="280509" y="2483449"/>
                <a:ext cx="1177286" cy="1800053"/>
                <a:chOff x="251157" y="3512700"/>
                <a:chExt cx="1207304" cy="1800053"/>
              </a:xfrm>
            </p:grpSpPr>
            <p:pic>
              <p:nvPicPr>
                <p:cNvPr id="25" name="Picture 24" descr="A picture containing photo&#10;&#10;Description generated with high confidence">
                  <a:extLst>
                    <a:ext uri="{FF2B5EF4-FFF2-40B4-BE49-F238E27FC236}">
                      <a16:creationId xmlns:a16="http://schemas.microsoft.com/office/drawing/2014/main" id="{AFFED5C7-8090-F222-2219-57145A7E9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D5F68070-0367-861D-4E32-0968148282A1}"/>
                    </a:ext>
                  </a:extLst>
                </p:cNvPr>
                <p:cNvSpPr txBox="1"/>
                <p:nvPr/>
              </p:nvSpPr>
              <p:spPr>
                <a:xfrm>
                  <a:off x="251157" y="4723622"/>
                  <a:ext cx="1200007" cy="562650"/>
                </a:xfrm>
                <a:prstGeom prst="rect">
                  <a:avLst/>
                </a:prstGeom>
                <a:noFill/>
                <a:ln>
                  <a:noFill/>
                </a:ln>
              </p:spPr>
              <p:txBody>
                <a:bodyPr wrap="square" rtlCol="0">
                  <a:spAutoFit/>
                </a:bodyPr>
                <a:lstStyle/>
                <a:p>
                  <a:r>
                    <a:rPr lang="en-US" dirty="0">
                      <a:latin typeface="+mj-lt"/>
                    </a:rPr>
                    <a:t>12oz</a:t>
                  </a:r>
                  <a:endParaRPr lang="en-US" sz="2000" dirty="0">
                    <a:latin typeface="+mj-lt"/>
                  </a:endParaRPr>
                </a:p>
              </p:txBody>
            </p:sp>
          </p:grpSp>
        </p:grpSp>
        <p:grpSp>
          <p:nvGrpSpPr>
            <p:cNvPr id="12" name="Group 11">
              <a:extLst>
                <a:ext uri="{FF2B5EF4-FFF2-40B4-BE49-F238E27FC236}">
                  <a16:creationId xmlns:a16="http://schemas.microsoft.com/office/drawing/2014/main" id="{F031E21C-E8AE-8226-5FEB-67C02DAC2ECE}"/>
                </a:ext>
              </a:extLst>
            </p:cNvPr>
            <p:cNvGrpSpPr/>
            <p:nvPr/>
          </p:nvGrpSpPr>
          <p:grpSpPr>
            <a:xfrm>
              <a:off x="4296301" y="2139634"/>
              <a:ext cx="2566152" cy="2114908"/>
              <a:chOff x="4316119" y="2354581"/>
              <a:chExt cx="2566152" cy="2114908"/>
            </a:xfrm>
          </p:grpSpPr>
          <p:grpSp>
            <p:nvGrpSpPr>
              <p:cNvPr id="16" name="Group 15">
                <a:extLst>
                  <a:ext uri="{FF2B5EF4-FFF2-40B4-BE49-F238E27FC236}">
                    <a16:creationId xmlns:a16="http://schemas.microsoft.com/office/drawing/2014/main" id="{82D35117-1ECA-67AD-52A7-B10BED0EE4CB}"/>
                  </a:ext>
                </a:extLst>
              </p:cNvPr>
              <p:cNvGrpSpPr/>
              <p:nvPr/>
            </p:nvGrpSpPr>
            <p:grpSpPr>
              <a:xfrm>
                <a:off x="5490518" y="2354583"/>
                <a:ext cx="1391753" cy="2100804"/>
                <a:chOff x="4534523" y="3384839"/>
                <a:chExt cx="1391753" cy="2595735"/>
              </a:xfrm>
            </p:grpSpPr>
            <p:pic>
              <p:nvPicPr>
                <p:cNvPr id="20" name="Picture 19" descr="A picture containing photo&#10;&#10;Description generated with high confidence">
                  <a:extLst>
                    <a:ext uri="{FF2B5EF4-FFF2-40B4-BE49-F238E27FC236}">
                      <a16:creationId xmlns:a16="http://schemas.microsoft.com/office/drawing/2014/main" id="{A8CCC2F0-8CC0-6E90-B1E2-42394D6E9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21" name="TextBox 20">
                  <a:extLst>
                    <a:ext uri="{FF2B5EF4-FFF2-40B4-BE49-F238E27FC236}">
                      <a16:creationId xmlns:a16="http://schemas.microsoft.com/office/drawing/2014/main" id="{9102E3D5-666B-9D9E-F070-AA4CA9BF4944}"/>
                    </a:ext>
                  </a:extLst>
                </p:cNvPr>
                <p:cNvSpPr txBox="1"/>
                <p:nvPr/>
              </p:nvSpPr>
              <p:spPr>
                <a:xfrm>
                  <a:off x="4546039" y="5173725"/>
                  <a:ext cx="1380237" cy="695206"/>
                </a:xfrm>
                <a:prstGeom prst="rect">
                  <a:avLst/>
                </a:prstGeom>
                <a:noFill/>
                <a:ln>
                  <a:noFill/>
                </a:ln>
              </p:spPr>
              <p:txBody>
                <a:bodyPr wrap="square" rtlCol="0">
                  <a:spAutoFit/>
                </a:bodyPr>
                <a:lstStyle/>
                <a:p>
                  <a:r>
                    <a:rPr lang="en-US" dirty="0">
                      <a:latin typeface="+mj-lt"/>
                    </a:rPr>
                    <a:t>18 oz</a:t>
                  </a:r>
                </a:p>
              </p:txBody>
            </p:sp>
          </p:grpSp>
          <p:grpSp>
            <p:nvGrpSpPr>
              <p:cNvPr id="17" name="Group 16">
                <a:extLst>
                  <a:ext uri="{FF2B5EF4-FFF2-40B4-BE49-F238E27FC236}">
                    <a16:creationId xmlns:a16="http://schemas.microsoft.com/office/drawing/2014/main" id="{B4660891-859D-5691-0017-E4D97BD2F3EF}"/>
                  </a:ext>
                </a:extLst>
              </p:cNvPr>
              <p:cNvGrpSpPr/>
              <p:nvPr/>
            </p:nvGrpSpPr>
            <p:grpSpPr>
              <a:xfrm>
                <a:off x="4316119" y="2354581"/>
                <a:ext cx="1289676" cy="2114908"/>
                <a:chOff x="4534043" y="3510837"/>
                <a:chExt cx="1289676" cy="2499037"/>
              </a:xfrm>
            </p:grpSpPr>
            <p:pic>
              <p:nvPicPr>
                <p:cNvPr id="18" name="Picture 17" descr="A picture containing photo&#10;&#10;Description generated with high confidence">
                  <a:extLst>
                    <a:ext uri="{FF2B5EF4-FFF2-40B4-BE49-F238E27FC236}">
                      <a16:creationId xmlns:a16="http://schemas.microsoft.com/office/drawing/2014/main" id="{AA6EC2C1-EB31-0303-97DF-0CFE40FAEF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19" name="TextBox 18">
                  <a:extLst>
                    <a:ext uri="{FF2B5EF4-FFF2-40B4-BE49-F238E27FC236}">
                      <a16:creationId xmlns:a16="http://schemas.microsoft.com/office/drawing/2014/main" id="{87D809F6-83B4-82F6-8240-C0659E658E0F}"/>
                    </a:ext>
                  </a:extLst>
                </p:cNvPr>
                <p:cNvSpPr txBox="1"/>
                <p:nvPr/>
              </p:nvSpPr>
              <p:spPr>
                <a:xfrm>
                  <a:off x="4534043" y="5282362"/>
                  <a:ext cx="1271150" cy="664844"/>
                </a:xfrm>
                <a:prstGeom prst="rect">
                  <a:avLst/>
                </a:prstGeom>
                <a:noFill/>
                <a:ln>
                  <a:noFill/>
                </a:ln>
              </p:spPr>
              <p:txBody>
                <a:bodyPr wrap="square" rtlCol="0">
                  <a:spAutoFit/>
                </a:bodyPr>
                <a:lstStyle/>
                <a:p>
                  <a:r>
                    <a:rPr lang="en-US" dirty="0">
                      <a:latin typeface="+mj-lt"/>
                    </a:rPr>
                    <a:t>18 oz</a:t>
                  </a:r>
                </a:p>
              </p:txBody>
            </p:sp>
          </p:grpSp>
        </p:grpSp>
        <p:sp>
          <p:nvSpPr>
            <p:cNvPr id="13" name="Plus Sign 12">
              <a:extLst>
                <a:ext uri="{FF2B5EF4-FFF2-40B4-BE49-F238E27FC236}">
                  <a16:creationId xmlns:a16="http://schemas.microsoft.com/office/drawing/2014/main" id="{9601CD57-D8D4-D59D-5028-9B96BCDD5FBC}"/>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Equals 13">
              <a:extLst>
                <a:ext uri="{FF2B5EF4-FFF2-40B4-BE49-F238E27FC236}">
                  <a16:creationId xmlns:a16="http://schemas.microsoft.com/office/drawing/2014/main" id="{EE2521F0-EC68-58A8-F367-44381AEC7D6D}"/>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5" name="TextBox 14">
              <a:extLst>
                <a:ext uri="{FF2B5EF4-FFF2-40B4-BE49-F238E27FC236}">
                  <a16:creationId xmlns:a16="http://schemas.microsoft.com/office/drawing/2014/main" id="{1AD03532-C6EE-DFAB-5D50-06C472622FD0}"/>
                </a:ext>
              </a:extLst>
            </p:cNvPr>
            <p:cNvSpPr txBox="1"/>
            <p:nvPr/>
          </p:nvSpPr>
          <p:spPr>
            <a:xfrm>
              <a:off x="7293669" y="2763142"/>
              <a:ext cx="2008342" cy="984638"/>
            </a:xfrm>
            <a:prstGeom prst="rect">
              <a:avLst/>
            </a:prstGeom>
            <a:noFill/>
            <a:ln>
              <a:noFill/>
            </a:ln>
          </p:spPr>
          <p:txBody>
            <a:bodyPr wrap="square" rtlCol="0">
              <a:spAutoFit/>
            </a:bodyPr>
            <a:lstStyle/>
            <a:p>
              <a:r>
                <a:rPr lang="en-US" sz="3600" b="1" dirty="0">
                  <a:latin typeface="+mj-lt"/>
                </a:rPr>
                <a:t>72 oz.</a:t>
              </a:r>
            </a:p>
          </p:txBody>
        </p:sp>
      </p:grpSp>
      <p:sp>
        <p:nvSpPr>
          <p:cNvPr id="17408" name="TextBox 17407">
            <a:extLst>
              <a:ext uri="{FF2B5EF4-FFF2-40B4-BE49-F238E27FC236}">
                <a16:creationId xmlns:a16="http://schemas.microsoft.com/office/drawing/2014/main" id="{D1A2CC6E-A5F7-47EB-5F84-F4F0B255F035}"/>
              </a:ext>
            </a:extLst>
          </p:cNvPr>
          <p:cNvSpPr txBox="1"/>
          <p:nvPr/>
        </p:nvSpPr>
        <p:spPr>
          <a:xfrm>
            <a:off x="3689299" y="5922949"/>
            <a:ext cx="3866889" cy="369332"/>
          </a:xfrm>
          <a:prstGeom prst="rect">
            <a:avLst/>
          </a:prstGeom>
          <a:noFill/>
          <a:ln w="76200">
            <a:solidFill>
              <a:schemeClr val="tx1"/>
            </a:solidFill>
          </a:ln>
        </p:spPr>
        <p:txBody>
          <a:bodyPr wrap="square" rtlCol="0">
            <a:spAutoFit/>
          </a:bodyPr>
          <a:lstStyle/>
          <a:p>
            <a:endParaRPr lang="en-US" dirty="0"/>
          </a:p>
        </p:txBody>
      </p:sp>
      <p:pic>
        <p:nvPicPr>
          <p:cNvPr id="17409" name="Picture 17408">
            <a:extLst>
              <a:ext uri="{FF2B5EF4-FFF2-40B4-BE49-F238E27FC236}">
                <a16:creationId xmlns:a16="http://schemas.microsoft.com/office/drawing/2014/main" id="{3F78525C-57D2-CE44-03A8-332C35FF854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0800000">
            <a:off x="9345186" y="241711"/>
            <a:ext cx="2627270" cy="645127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6253567-D481-AA2D-1F69-D51C28B45C5A}"/>
              </a:ext>
            </a:extLst>
          </p:cNvPr>
          <p:cNvSpPr txBox="1"/>
          <p:nvPr/>
        </p:nvSpPr>
        <p:spPr>
          <a:xfrm>
            <a:off x="6456754" y="1508742"/>
            <a:ext cx="2484682" cy="584775"/>
          </a:xfrm>
          <a:prstGeom prst="rect">
            <a:avLst/>
          </a:prstGeom>
          <a:noFill/>
        </p:spPr>
        <p:txBody>
          <a:bodyPr wrap="square">
            <a:spAutoFit/>
          </a:bodyPr>
          <a:lstStyle/>
          <a:p>
            <a:pPr marL="34290" indent="0">
              <a:spcBef>
                <a:spcPts val="0"/>
              </a:spcBef>
              <a:buNone/>
            </a:pPr>
            <a:r>
              <a:rPr lang="en-US" sz="3200" b="1" dirty="0"/>
              <a:t>= OZ (Ounce)</a:t>
            </a:r>
          </a:p>
        </p:txBody>
      </p:sp>
      <p:sp>
        <p:nvSpPr>
          <p:cNvPr id="3" name="TextBox 2">
            <a:extLst>
              <a:ext uri="{FF2B5EF4-FFF2-40B4-BE49-F238E27FC236}">
                <a16:creationId xmlns:a16="http://schemas.microsoft.com/office/drawing/2014/main" id="{7F8D1F68-57BD-07D6-C65E-AE4C5427446A}"/>
              </a:ext>
            </a:extLst>
          </p:cNvPr>
          <p:cNvSpPr txBox="1"/>
          <p:nvPr/>
        </p:nvSpPr>
        <p:spPr>
          <a:xfrm>
            <a:off x="2514600" y="274320"/>
            <a:ext cx="6126480" cy="923330"/>
          </a:xfrm>
          <a:prstGeom prst="rect">
            <a:avLst/>
          </a:prstGeom>
          <a:noFill/>
        </p:spPr>
        <p:txBody>
          <a:bodyPr wrap="square">
            <a:spAutoFit/>
          </a:bodyPr>
          <a:lstStyle/>
          <a:p>
            <a:r>
              <a:rPr lang="en-US" sz="5400" b="1" dirty="0">
                <a:solidFill>
                  <a:schemeClr val="tx1"/>
                </a:solidFill>
                <a:latin typeface="+mj-lt"/>
              </a:rPr>
              <a:t>Cereal</a:t>
            </a:r>
          </a:p>
        </p:txBody>
      </p:sp>
      <p:graphicFrame>
        <p:nvGraphicFramePr>
          <p:cNvPr id="7" name="Diagram 6">
            <a:extLst>
              <a:ext uri="{FF2B5EF4-FFF2-40B4-BE49-F238E27FC236}">
                <a16:creationId xmlns:a16="http://schemas.microsoft.com/office/drawing/2014/main" id="{BD069968-9E3D-8B65-41DA-3F9689EA1E8D}"/>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808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72640395-5B50-9BB9-E016-1BB7A61CADB1}"/>
              </a:ext>
            </a:extLst>
          </p:cNvPr>
          <p:cNvSpPr>
            <a:spLocks noGrp="1" noChangeArrowheads="1"/>
          </p:cNvSpPr>
          <p:nvPr>
            <p:ph sz="half" idx="1"/>
          </p:nvPr>
        </p:nvSpPr>
        <p:spPr>
          <a:xfrm>
            <a:off x="1733956" y="1668164"/>
            <a:ext cx="7094621" cy="3462484"/>
          </a:xfrm>
        </p:spPr>
        <p:txBody>
          <a:bodyPr numCol="1">
            <a:normAutofit fontScale="92500" lnSpcReduction="20000"/>
          </a:bodyPr>
          <a:lstStyle/>
          <a:p>
            <a:pPr>
              <a:lnSpc>
                <a:spcPct val="110000"/>
              </a:lnSpc>
              <a:spcBef>
                <a:spcPts val="0"/>
              </a:spcBef>
              <a:buFont typeface="Wingdings" panose="05000000000000000000" pitchFamily="2" charset="2"/>
              <a:buChar char="ü"/>
            </a:pPr>
            <a:r>
              <a:rPr lang="en-US" sz="3000" dirty="0"/>
              <a:t>Whole wheat tortillas</a:t>
            </a:r>
          </a:p>
          <a:p>
            <a:pPr>
              <a:lnSpc>
                <a:spcPct val="110000"/>
              </a:lnSpc>
              <a:spcBef>
                <a:spcPts val="0"/>
              </a:spcBef>
              <a:buFont typeface="Wingdings" panose="05000000000000000000" pitchFamily="2" charset="2"/>
              <a:buChar char="ü"/>
            </a:pPr>
            <a:r>
              <a:rPr lang="en-US" sz="3000" dirty="0"/>
              <a:t>Soft corn tortillas</a:t>
            </a:r>
          </a:p>
          <a:p>
            <a:pPr eaLnBrk="1" hangingPunct="1">
              <a:lnSpc>
                <a:spcPct val="110000"/>
              </a:lnSpc>
              <a:spcBef>
                <a:spcPts val="0"/>
              </a:spcBef>
              <a:buFont typeface="Wingdings" panose="05000000000000000000" pitchFamily="2" charset="2"/>
              <a:buChar char="ü"/>
            </a:pPr>
            <a:r>
              <a:rPr lang="en-US" sz="3000" dirty="0"/>
              <a:t>Whole grain/whole wheat bread/Buns/Rolls</a:t>
            </a:r>
          </a:p>
          <a:p>
            <a:pPr eaLnBrk="1" hangingPunct="1">
              <a:lnSpc>
                <a:spcPct val="110000"/>
              </a:lnSpc>
              <a:spcBef>
                <a:spcPts val="0"/>
              </a:spcBef>
              <a:buFont typeface="Wingdings" panose="05000000000000000000" pitchFamily="2" charset="2"/>
              <a:buChar char="ü"/>
            </a:pPr>
            <a:r>
              <a:rPr lang="en-US" sz="3000" dirty="0"/>
              <a:t>Brown rice</a:t>
            </a:r>
          </a:p>
          <a:p>
            <a:pPr eaLnBrk="1" hangingPunct="1">
              <a:lnSpc>
                <a:spcPct val="110000"/>
              </a:lnSpc>
              <a:spcBef>
                <a:spcPts val="0"/>
              </a:spcBef>
              <a:buFont typeface="Wingdings" panose="05000000000000000000" pitchFamily="2" charset="2"/>
              <a:buChar char="ü"/>
            </a:pPr>
            <a:r>
              <a:rPr lang="en-US" sz="3000" dirty="0"/>
              <a:t>Whole wheat pasta</a:t>
            </a:r>
          </a:p>
          <a:p>
            <a:pPr eaLnBrk="1" hangingPunct="1">
              <a:lnSpc>
                <a:spcPct val="110000"/>
              </a:lnSpc>
              <a:spcBef>
                <a:spcPts val="0"/>
              </a:spcBef>
              <a:buFont typeface="Wingdings" panose="05000000000000000000" pitchFamily="2" charset="2"/>
              <a:buChar char="ü"/>
            </a:pPr>
            <a:r>
              <a:rPr lang="en-US" sz="3000" dirty="0"/>
              <a:t>Whole grain Barley </a:t>
            </a:r>
          </a:p>
          <a:p>
            <a:pPr eaLnBrk="1" hangingPunct="1">
              <a:lnSpc>
                <a:spcPct val="110000"/>
              </a:lnSpc>
              <a:spcBef>
                <a:spcPts val="0"/>
              </a:spcBef>
              <a:buFont typeface="Wingdings" panose="05000000000000000000" pitchFamily="2" charset="2"/>
              <a:buChar char="ü"/>
            </a:pPr>
            <a:r>
              <a:rPr lang="en-US" sz="3000" dirty="0"/>
              <a:t>Bulgur</a:t>
            </a:r>
          </a:p>
          <a:p>
            <a:pPr eaLnBrk="1" hangingPunct="1">
              <a:lnSpc>
                <a:spcPct val="110000"/>
              </a:lnSpc>
              <a:spcBef>
                <a:spcPts val="0"/>
              </a:spcBef>
              <a:buFont typeface="Wingdings" panose="05000000000000000000" pitchFamily="2" charset="2"/>
              <a:buChar char="ü"/>
            </a:pPr>
            <a:r>
              <a:rPr lang="en-US" sz="3000" dirty="0"/>
              <a:t>Oats</a:t>
            </a:r>
          </a:p>
          <a:p>
            <a:pPr marL="82296" indent="0">
              <a:buNone/>
            </a:pPr>
            <a:endParaRPr lang="en-US" dirty="0">
              <a:solidFill>
                <a:schemeClr val="tx1"/>
              </a:solidFill>
            </a:endParaRPr>
          </a:p>
          <a:p>
            <a:pPr eaLnBrk="1" hangingPunct="1"/>
            <a:endParaRPr lang="en-US" dirty="0">
              <a:solidFill>
                <a:schemeClr val="tx1"/>
              </a:solidFill>
            </a:endParaRPr>
          </a:p>
          <a:p>
            <a:pPr algn="ctr">
              <a:spcBef>
                <a:spcPct val="50000"/>
              </a:spcBef>
              <a:buClrTx/>
              <a:buFontTx/>
              <a:buNone/>
            </a:pPr>
            <a:endParaRPr lang="en-US" b="1" dirty="0">
              <a:solidFill>
                <a:schemeClr val="tx1"/>
              </a:solidFill>
            </a:endParaRPr>
          </a:p>
          <a:p>
            <a:pPr eaLnBrk="1" hangingPunct="1"/>
            <a:endParaRPr lang="en-US" dirty="0">
              <a:solidFill>
                <a:schemeClr val="tx1"/>
              </a:solidFill>
            </a:endParaRPr>
          </a:p>
          <a:p>
            <a:pPr eaLnBrk="1" hangingPunct="1"/>
            <a:endParaRPr lang="en-US" dirty="0"/>
          </a:p>
        </p:txBody>
      </p:sp>
      <p:pic>
        <p:nvPicPr>
          <p:cNvPr id="7" name="Picture 6">
            <a:extLst>
              <a:ext uri="{FF2B5EF4-FFF2-40B4-BE49-F238E27FC236}">
                <a16:creationId xmlns:a16="http://schemas.microsoft.com/office/drawing/2014/main" id="{B041E350-1386-0573-2507-67889BFB9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41951">
            <a:off x="6027486" y="4276703"/>
            <a:ext cx="1991146" cy="1459738"/>
          </a:xfrm>
          <a:prstGeom prst="rect">
            <a:avLst/>
          </a:prstGeom>
        </p:spPr>
      </p:pic>
      <p:pic>
        <p:nvPicPr>
          <p:cNvPr id="9" name="Picture 8">
            <a:extLst>
              <a:ext uri="{FF2B5EF4-FFF2-40B4-BE49-F238E27FC236}">
                <a16:creationId xmlns:a16="http://schemas.microsoft.com/office/drawing/2014/main" id="{299E413F-CE62-CA42-563E-7C2300C94C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079888" y="359778"/>
            <a:ext cx="2671411" cy="6193422"/>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4B740E27-D37D-E781-D4F3-DFE652845876}"/>
              </a:ext>
            </a:extLst>
          </p:cNvPr>
          <p:cNvSpPr txBox="1"/>
          <p:nvPr/>
        </p:nvSpPr>
        <p:spPr>
          <a:xfrm>
            <a:off x="2514600" y="274320"/>
            <a:ext cx="6126480" cy="923330"/>
          </a:xfrm>
          <a:prstGeom prst="rect">
            <a:avLst/>
          </a:prstGeom>
          <a:noFill/>
        </p:spPr>
        <p:txBody>
          <a:bodyPr wrap="square">
            <a:spAutoFit/>
          </a:bodyPr>
          <a:lstStyle/>
          <a:p>
            <a:r>
              <a:rPr lang="en-US" sz="5400" b="1" dirty="0">
                <a:latin typeface="+mj-lt"/>
              </a:rPr>
              <a:t>Bread/Whole Grains</a:t>
            </a:r>
            <a:endParaRPr lang="en-US" sz="5400" b="1" dirty="0">
              <a:solidFill>
                <a:schemeClr val="tx1"/>
              </a:solidFill>
              <a:latin typeface="+mj-lt"/>
            </a:endParaRPr>
          </a:p>
        </p:txBody>
      </p:sp>
    </p:spTree>
    <p:custDataLst>
      <p:tags r:id="rId1"/>
    </p:custDataLst>
    <p:extLst>
      <p:ext uri="{BB962C8B-B14F-4D97-AF65-F5344CB8AC3E}">
        <p14:creationId xmlns:p14="http://schemas.microsoft.com/office/powerpoint/2010/main" val="206494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71D05A40-7D51-EF98-B085-33293431ECAF}"/>
              </a:ext>
            </a:extLst>
          </p:cNvPr>
          <p:cNvSpPr>
            <a:spLocks noGrp="1" noChangeArrowheads="1"/>
          </p:cNvSpPr>
          <p:nvPr>
            <p:ph idx="1"/>
          </p:nvPr>
        </p:nvSpPr>
        <p:spPr>
          <a:xfrm>
            <a:off x="1905000" y="2267159"/>
            <a:ext cx="6415694" cy="2040650"/>
          </a:xfrm>
        </p:spPr>
        <p:txBody>
          <a:bodyPr>
            <a:normAutofit/>
          </a:bodyPr>
          <a:lstStyle/>
          <a:p>
            <a:pPr eaLnBrk="1" hangingPunct="1">
              <a:lnSpc>
                <a:spcPct val="110000"/>
              </a:lnSpc>
              <a:spcBef>
                <a:spcPts val="0"/>
              </a:spcBef>
              <a:buFont typeface="Wingdings" panose="05000000000000000000" pitchFamily="2" charset="2"/>
              <a:buChar char="ü"/>
            </a:pPr>
            <a:r>
              <a:rPr lang="en-US" sz="2800" dirty="0"/>
              <a:t>16 ounce loaf</a:t>
            </a:r>
          </a:p>
          <a:p>
            <a:pPr eaLnBrk="1" hangingPunct="1">
              <a:lnSpc>
                <a:spcPct val="110000"/>
              </a:lnSpc>
              <a:spcBef>
                <a:spcPts val="0"/>
              </a:spcBef>
              <a:buFont typeface="Wingdings" panose="05000000000000000000" pitchFamily="2" charset="2"/>
              <a:buChar char="ü"/>
            </a:pPr>
            <a:r>
              <a:rPr lang="en-US" sz="2800" dirty="0"/>
              <a:t>100% whole-grain and/or whole-wheat bread/Buns/Rolls</a:t>
            </a:r>
          </a:p>
          <a:p>
            <a:pPr eaLnBrk="1" hangingPunct="1">
              <a:lnSpc>
                <a:spcPct val="110000"/>
              </a:lnSpc>
              <a:spcBef>
                <a:spcPts val="0"/>
              </a:spcBef>
              <a:buFont typeface="Wingdings" panose="05000000000000000000" pitchFamily="2" charset="2"/>
              <a:buChar char="ü"/>
            </a:pPr>
            <a:r>
              <a:rPr lang="en-US" sz="2800" dirty="0"/>
              <a:t>Regular or organic</a:t>
            </a:r>
          </a:p>
          <a:p>
            <a:pPr marL="0" indent="0">
              <a:lnSpc>
                <a:spcPct val="150000"/>
              </a:lnSpc>
              <a:buNone/>
            </a:pPr>
            <a:endParaRPr lang="en-US" sz="3200" dirty="0"/>
          </a:p>
          <a:p>
            <a:pPr marL="82296"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520016EB-5262-304D-E0DB-C3DE8FB529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067800" y="500607"/>
            <a:ext cx="2634866" cy="5972362"/>
          </a:xfrm>
          <a:prstGeom prst="rect">
            <a:avLst/>
          </a:prstGeom>
          <a:ln>
            <a:noFill/>
          </a:ln>
          <a:effectLst>
            <a:outerShdw blurRad="190500" algn="tl" rotWithShape="0">
              <a:srgbClr val="000000">
                <a:alpha val="70000"/>
              </a:srgbClr>
            </a:outerShdw>
          </a:effectLst>
        </p:spPr>
      </p:pic>
      <p:pic>
        <p:nvPicPr>
          <p:cNvPr id="11" name="Picture 10" descr="S:\NSBranch\Resources\PHOTOS-CLIPART\Food\Grains\Bread Sliced_Fotolia_7513047.jpg">
            <a:extLst>
              <a:ext uri="{FF2B5EF4-FFF2-40B4-BE49-F238E27FC236}">
                <a16:creationId xmlns:a16="http://schemas.microsoft.com/office/drawing/2014/main" id="{226740D7-612E-41EC-94BB-76BC7EFECDA3}"/>
              </a:ext>
            </a:extLst>
          </p:cNvPr>
          <p:cNvPicPr>
            <a:picLocks noChangeAspect="1" noChangeArrowheads="1"/>
          </p:cNvPicPr>
          <p:nvPr/>
        </p:nvPicPr>
        <p:blipFill rotWithShape="1">
          <a:blip r:embed="rId5" cstate="print"/>
          <a:srcRect l="14063" b="5755"/>
          <a:stretch/>
        </p:blipFill>
        <p:spPr bwMode="auto">
          <a:xfrm>
            <a:off x="5486602" y="4533982"/>
            <a:ext cx="3154478" cy="1938987"/>
          </a:xfrm>
          <a:prstGeom prst="rect">
            <a:avLst/>
          </a:prstGeom>
          <a:noFill/>
        </p:spPr>
      </p:pic>
      <p:pic>
        <p:nvPicPr>
          <p:cNvPr id="12" name="Picture 11" descr="A close-up of a planet&#10;&#10;Description automatically generated with low confidence">
            <a:extLst>
              <a:ext uri="{FF2B5EF4-FFF2-40B4-BE49-F238E27FC236}">
                <a16:creationId xmlns:a16="http://schemas.microsoft.com/office/drawing/2014/main" id="{60FED1CE-AE9F-8486-81F2-0866053E0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7995" y="4160316"/>
            <a:ext cx="2121866" cy="2316370"/>
          </a:xfrm>
          <a:prstGeom prst="rect">
            <a:avLst/>
          </a:prstGeom>
        </p:spPr>
      </p:pic>
      <p:sp>
        <p:nvSpPr>
          <p:cNvPr id="4" name="TextBox 3">
            <a:extLst>
              <a:ext uri="{FF2B5EF4-FFF2-40B4-BE49-F238E27FC236}">
                <a16:creationId xmlns:a16="http://schemas.microsoft.com/office/drawing/2014/main" id="{079DAB55-E05B-A2C8-13D9-5853324DF5E2}"/>
              </a:ext>
            </a:extLst>
          </p:cNvPr>
          <p:cNvSpPr txBox="1"/>
          <p:nvPr/>
        </p:nvSpPr>
        <p:spPr>
          <a:xfrm>
            <a:off x="2514600" y="274320"/>
            <a:ext cx="6126480" cy="923330"/>
          </a:xfrm>
          <a:prstGeom prst="rect">
            <a:avLst/>
          </a:prstGeom>
          <a:noFill/>
        </p:spPr>
        <p:txBody>
          <a:bodyPr wrap="square">
            <a:spAutoFit/>
          </a:bodyPr>
          <a:lstStyle/>
          <a:p>
            <a:r>
              <a:rPr lang="en-US" sz="5400" b="1" dirty="0">
                <a:latin typeface="+mj-lt"/>
              </a:rPr>
              <a:t>Bread/Buns/Rolls</a:t>
            </a:r>
            <a:endParaRPr lang="en-US" sz="5400" b="1" dirty="0">
              <a:solidFill>
                <a:schemeClr val="tx1"/>
              </a:solidFill>
              <a:latin typeface="+mj-lt"/>
            </a:endParaRPr>
          </a:p>
        </p:txBody>
      </p:sp>
      <p:graphicFrame>
        <p:nvGraphicFramePr>
          <p:cNvPr id="5" name="Diagram 4">
            <a:extLst>
              <a:ext uri="{FF2B5EF4-FFF2-40B4-BE49-F238E27FC236}">
                <a16:creationId xmlns:a16="http://schemas.microsoft.com/office/drawing/2014/main" id="{A8DB6620-334D-60E4-B829-3F088F107814}"/>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9709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180B7D3-48E0-57DC-135E-651BF3E18525}"/>
              </a:ext>
            </a:extLst>
          </p:cNvPr>
          <p:cNvSpPr txBox="1">
            <a:spLocks noChangeArrowheads="1"/>
          </p:cNvSpPr>
          <p:nvPr/>
        </p:nvSpPr>
        <p:spPr>
          <a:xfrm>
            <a:off x="2251712" y="2183407"/>
            <a:ext cx="6131061" cy="2382977"/>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10000"/>
              </a:lnSpc>
              <a:spcBef>
                <a:spcPts val="0"/>
              </a:spcBef>
              <a:buFont typeface="Wingdings" panose="05000000000000000000" pitchFamily="2" charset="2"/>
              <a:buChar char="ü"/>
            </a:pPr>
            <a:r>
              <a:rPr lang="en-US" sz="2800" dirty="0"/>
              <a:t>16 ounce package</a:t>
            </a:r>
          </a:p>
          <a:p>
            <a:pPr>
              <a:lnSpc>
                <a:spcPct val="110000"/>
              </a:lnSpc>
              <a:spcBef>
                <a:spcPts val="0"/>
              </a:spcBef>
              <a:buFont typeface="Wingdings" panose="05000000000000000000" pitchFamily="2" charset="2"/>
              <a:buChar char="ü"/>
            </a:pPr>
            <a:r>
              <a:rPr lang="en-US" sz="2800" dirty="0"/>
              <a:t>Soft corn tortillas (yellow or white)</a:t>
            </a:r>
          </a:p>
          <a:p>
            <a:pPr>
              <a:lnSpc>
                <a:spcPct val="110000"/>
              </a:lnSpc>
              <a:spcBef>
                <a:spcPts val="0"/>
              </a:spcBef>
              <a:buFont typeface="Wingdings" panose="05000000000000000000" pitchFamily="2" charset="2"/>
              <a:buChar char="ü"/>
            </a:pPr>
            <a:r>
              <a:rPr lang="en-US" sz="2800" dirty="0"/>
              <a:t>Whole wheat tortillas</a:t>
            </a:r>
          </a:p>
          <a:p>
            <a:pPr>
              <a:lnSpc>
                <a:spcPct val="110000"/>
              </a:lnSpc>
              <a:spcBef>
                <a:spcPts val="0"/>
              </a:spcBef>
              <a:buFont typeface="Wingdings" panose="05000000000000000000" pitchFamily="2" charset="2"/>
              <a:buChar char="ü"/>
            </a:pPr>
            <a:r>
              <a:rPr lang="en-US" sz="2800" dirty="0"/>
              <a:t>Regular or organic</a:t>
            </a:r>
          </a:p>
          <a:p>
            <a:pPr marL="0" indent="0">
              <a:lnSpc>
                <a:spcPct val="150000"/>
              </a:lnSpc>
              <a:buFont typeface="Arial" panose="020B0604020202020204" pitchFamily="34" charset="0"/>
              <a:buNone/>
            </a:pPr>
            <a:endParaRPr lang="en-US" sz="3200" dirty="0"/>
          </a:p>
          <a:p>
            <a:pPr lvl="1"/>
            <a:endParaRPr lang="en-US" sz="2400" dirty="0"/>
          </a:p>
          <a:p>
            <a:pPr marL="0" indent="0">
              <a:buFont typeface="Arial" panose="020B0604020202020204" pitchFamily="34" charset="0"/>
              <a:buNone/>
            </a:pPr>
            <a:endParaRPr lang="en-US" dirty="0"/>
          </a:p>
        </p:txBody>
      </p:sp>
      <p:pic>
        <p:nvPicPr>
          <p:cNvPr id="7" name="Picture 2" descr="S:\NSB\Resources\PHOTOS-CLIPART\Food\Grains\Permission To Use\Corn Tortillas_Fotolia_27035299.jpg">
            <a:extLst>
              <a:ext uri="{FF2B5EF4-FFF2-40B4-BE49-F238E27FC236}">
                <a16:creationId xmlns:a16="http://schemas.microsoft.com/office/drawing/2014/main" id="{6C8D9A55-4F07-9840-13A6-3AF7DEF5D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4246" y="4002627"/>
            <a:ext cx="3113106" cy="20841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04C2A9-388F-CD6D-D87D-21F973D714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079888" y="359778"/>
            <a:ext cx="2671411" cy="6193422"/>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C3379E4-5A77-2E3E-6FDA-F4C73C1A8945}"/>
              </a:ext>
            </a:extLst>
          </p:cNvPr>
          <p:cNvSpPr txBox="1"/>
          <p:nvPr/>
        </p:nvSpPr>
        <p:spPr>
          <a:xfrm>
            <a:off x="2514600" y="274320"/>
            <a:ext cx="6126480" cy="923330"/>
          </a:xfrm>
          <a:prstGeom prst="rect">
            <a:avLst/>
          </a:prstGeom>
          <a:noFill/>
        </p:spPr>
        <p:txBody>
          <a:bodyPr wrap="square">
            <a:spAutoFit/>
          </a:bodyPr>
          <a:lstStyle/>
          <a:p>
            <a:r>
              <a:rPr lang="en-US" sz="5400" b="1" dirty="0">
                <a:solidFill>
                  <a:schemeClr val="tx1"/>
                </a:solidFill>
                <a:latin typeface="+mj-lt"/>
              </a:rPr>
              <a:t>Tortillas</a:t>
            </a:r>
          </a:p>
        </p:txBody>
      </p:sp>
      <p:graphicFrame>
        <p:nvGraphicFramePr>
          <p:cNvPr id="10" name="Diagram 9">
            <a:extLst>
              <a:ext uri="{FF2B5EF4-FFF2-40B4-BE49-F238E27FC236}">
                <a16:creationId xmlns:a16="http://schemas.microsoft.com/office/drawing/2014/main" id="{6C2F73FA-331F-4CCE-2E7E-ACCC70959846}"/>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42440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013C82-673D-61C0-6725-5736522408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84178" y="685800"/>
            <a:ext cx="2850620" cy="5803051"/>
          </a:xfrm>
          <a:prstGeom prst="rect">
            <a:avLst/>
          </a:prstGeom>
          <a:ln>
            <a:noFill/>
          </a:ln>
          <a:effectLst>
            <a:outerShdw blurRad="190500" algn="tl" rotWithShape="0">
              <a:srgbClr val="000000">
                <a:alpha val="70000"/>
              </a:srgbClr>
            </a:outerShdw>
          </a:effectLst>
        </p:spPr>
      </p:pic>
      <p:sp>
        <p:nvSpPr>
          <p:cNvPr id="9" name="Rectangle 3">
            <a:extLst>
              <a:ext uri="{FF2B5EF4-FFF2-40B4-BE49-F238E27FC236}">
                <a16:creationId xmlns:a16="http://schemas.microsoft.com/office/drawing/2014/main" id="{45926220-53CF-BE38-79BC-9BFF9CE49F81}"/>
              </a:ext>
            </a:extLst>
          </p:cNvPr>
          <p:cNvSpPr>
            <a:spLocks noGrp="1" noChangeArrowheads="1"/>
          </p:cNvSpPr>
          <p:nvPr>
            <p:ph idx="1"/>
          </p:nvPr>
        </p:nvSpPr>
        <p:spPr>
          <a:xfrm>
            <a:off x="2226217" y="2201457"/>
            <a:ext cx="5698584" cy="2382978"/>
          </a:xfrm>
        </p:spPr>
        <p:txBody>
          <a:bodyPr/>
          <a:lstStyle/>
          <a:p>
            <a:pPr eaLnBrk="1" hangingPunct="1">
              <a:lnSpc>
                <a:spcPct val="110000"/>
              </a:lnSpc>
              <a:spcBef>
                <a:spcPts val="0"/>
              </a:spcBef>
              <a:buFont typeface="Wingdings" panose="05000000000000000000" pitchFamily="2" charset="2"/>
              <a:buChar char="ü"/>
            </a:pPr>
            <a:r>
              <a:rPr lang="en-US" sz="2800" dirty="0"/>
              <a:t>14 to 16 ounce bag or box</a:t>
            </a:r>
          </a:p>
          <a:p>
            <a:pPr eaLnBrk="1" hangingPunct="1">
              <a:lnSpc>
                <a:spcPct val="110000"/>
              </a:lnSpc>
              <a:spcBef>
                <a:spcPts val="0"/>
              </a:spcBef>
              <a:buFont typeface="Wingdings" panose="05000000000000000000" pitchFamily="2" charset="2"/>
              <a:buChar char="ü"/>
            </a:pPr>
            <a:r>
              <a:rPr lang="en-US" sz="2800" dirty="0"/>
              <a:t>Plain, whole grain brown rice</a:t>
            </a:r>
          </a:p>
          <a:p>
            <a:pPr eaLnBrk="1" hangingPunct="1">
              <a:lnSpc>
                <a:spcPct val="110000"/>
              </a:lnSpc>
              <a:spcBef>
                <a:spcPts val="0"/>
              </a:spcBef>
              <a:buFont typeface="Wingdings" panose="05000000000000000000" pitchFamily="2" charset="2"/>
              <a:buChar char="ü"/>
            </a:pPr>
            <a:r>
              <a:rPr lang="en-US" sz="2800" dirty="0"/>
              <a:t>Instant, quick or regular cooking</a:t>
            </a:r>
          </a:p>
          <a:p>
            <a:pPr eaLnBrk="1" hangingPunct="1">
              <a:lnSpc>
                <a:spcPct val="110000"/>
              </a:lnSpc>
              <a:spcBef>
                <a:spcPts val="0"/>
              </a:spcBef>
              <a:buFont typeface="Wingdings" panose="05000000000000000000" pitchFamily="2" charset="2"/>
              <a:buChar char="ü"/>
            </a:pPr>
            <a:r>
              <a:rPr lang="en-US" sz="2800" dirty="0"/>
              <a:t>Regular or organic</a:t>
            </a:r>
          </a:p>
          <a:p>
            <a:pPr marL="745236" lvl="1" indent="-342900">
              <a:buFont typeface="Wingdings" panose="05000000000000000000" pitchFamily="2" charset="2"/>
              <a:buChar char="ü"/>
            </a:pPr>
            <a:endParaRPr lang="en-US" dirty="0"/>
          </a:p>
          <a:p>
            <a:pPr marL="0" indent="0">
              <a:buNone/>
            </a:pPr>
            <a:endParaRPr lang="en-US" dirty="0"/>
          </a:p>
        </p:txBody>
      </p:sp>
      <p:pic>
        <p:nvPicPr>
          <p:cNvPr id="10" name="Picture 2">
            <a:extLst>
              <a:ext uri="{FF2B5EF4-FFF2-40B4-BE49-F238E27FC236}">
                <a16:creationId xmlns:a16="http://schemas.microsoft.com/office/drawing/2014/main" id="{FEFF5572-0724-351A-0732-A2892FAFE8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7303" y="4652293"/>
            <a:ext cx="2442210" cy="16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03C5E6-5A72-9EFF-11E2-371B03E4BCC7}"/>
              </a:ext>
            </a:extLst>
          </p:cNvPr>
          <p:cNvSpPr txBox="1"/>
          <p:nvPr/>
        </p:nvSpPr>
        <p:spPr>
          <a:xfrm>
            <a:off x="2514600" y="274320"/>
            <a:ext cx="6126480" cy="923330"/>
          </a:xfrm>
          <a:prstGeom prst="rect">
            <a:avLst/>
          </a:prstGeom>
          <a:noFill/>
        </p:spPr>
        <p:txBody>
          <a:bodyPr wrap="square">
            <a:spAutoFit/>
          </a:bodyPr>
          <a:lstStyle/>
          <a:p>
            <a:r>
              <a:rPr lang="en-US" sz="5400" b="1" dirty="0">
                <a:latin typeface="+mj-lt"/>
              </a:rPr>
              <a:t>Brown Rice</a:t>
            </a:r>
            <a:endParaRPr lang="en-US" sz="5400" b="1" dirty="0">
              <a:solidFill>
                <a:schemeClr val="tx1"/>
              </a:solidFill>
              <a:latin typeface="+mj-lt"/>
            </a:endParaRPr>
          </a:p>
        </p:txBody>
      </p:sp>
      <p:graphicFrame>
        <p:nvGraphicFramePr>
          <p:cNvPr id="6" name="Diagram 5">
            <a:extLst>
              <a:ext uri="{FF2B5EF4-FFF2-40B4-BE49-F238E27FC236}">
                <a16:creationId xmlns:a16="http://schemas.microsoft.com/office/drawing/2014/main" id="{08944082-84F2-06A7-BCA4-1C746A25FA6D}"/>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80059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7006F93-C970-063A-8E18-A98BC7093209}"/>
              </a:ext>
            </a:extLst>
          </p:cNvPr>
          <p:cNvSpPr txBox="1">
            <a:spLocks noChangeArrowheads="1"/>
          </p:cNvSpPr>
          <p:nvPr/>
        </p:nvSpPr>
        <p:spPr>
          <a:xfrm>
            <a:off x="2404408" y="2194433"/>
            <a:ext cx="6307318" cy="2469134"/>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10000"/>
              </a:lnSpc>
              <a:spcBef>
                <a:spcPts val="0"/>
              </a:spcBef>
              <a:buFont typeface="Wingdings" panose="05000000000000000000" pitchFamily="2" charset="2"/>
              <a:buChar char="ü"/>
            </a:pPr>
            <a:r>
              <a:rPr lang="en-US" sz="2800" dirty="0"/>
              <a:t>16 ounce packages</a:t>
            </a:r>
          </a:p>
          <a:p>
            <a:pPr>
              <a:lnSpc>
                <a:spcPct val="110000"/>
              </a:lnSpc>
              <a:spcBef>
                <a:spcPts val="0"/>
              </a:spcBef>
              <a:buFont typeface="Wingdings" panose="05000000000000000000" pitchFamily="2" charset="2"/>
              <a:buChar char="ü"/>
            </a:pPr>
            <a:r>
              <a:rPr lang="en-US" sz="2800" dirty="0"/>
              <a:t>100% whole grain and/or whole wheat </a:t>
            </a:r>
          </a:p>
          <a:p>
            <a:pPr>
              <a:lnSpc>
                <a:spcPct val="110000"/>
              </a:lnSpc>
              <a:spcBef>
                <a:spcPts val="0"/>
              </a:spcBef>
              <a:buFont typeface="Wingdings" panose="05000000000000000000" pitchFamily="2" charset="2"/>
              <a:buChar char="ü"/>
            </a:pPr>
            <a:r>
              <a:rPr lang="en-US" sz="2800" dirty="0"/>
              <a:t>All shapes</a:t>
            </a:r>
          </a:p>
          <a:p>
            <a:pPr>
              <a:lnSpc>
                <a:spcPct val="110000"/>
              </a:lnSpc>
              <a:spcBef>
                <a:spcPts val="0"/>
              </a:spcBef>
              <a:buFont typeface="Wingdings" panose="05000000000000000000" pitchFamily="2" charset="2"/>
              <a:buChar char="ü"/>
            </a:pPr>
            <a:r>
              <a:rPr lang="en-US" sz="2800" dirty="0"/>
              <a:t>Regular or organic</a:t>
            </a:r>
            <a:endParaRPr lang="en-US" dirty="0"/>
          </a:p>
          <a:p>
            <a:endParaRPr lang="en-US" dirty="0"/>
          </a:p>
        </p:txBody>
      </p:sp>
      <p:pic>
        <p:nvPicPr>
          <p:cNvPr id="10" name="Picture 3" descr="C:\Users\TonyaNicholson\Pictures\Whole wheat Pasta Spaghetti and Penne_Fotolia_92794316_Subscription_XXL.jpg">
            <a:extLst>
              <a:ext uri="{FF2B5EF4-FFF2-40B4-BE49-F238E27FC236}">
                <a16:creationId xmlns:a16="http://schemas.microsoft.com/office/drawing/2014/main" id="{DE30C699-FEB3-AB4D-F710-95688B780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48418" y="3968328"/>
            <a:ext cx="2057400" cy="2979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B10DB51-3205-174D-9BFA-3FA412A9D9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134133" y="1066801"/>
            <a:ext cx="2752954" cy="5310758"/>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F0BD933B-3488-6270-BEF0-587746A6F580}"/>
              </a:ext>
            </a:extLst>
          </p:cNvPr>
          <p:cNvSpPr txBox="1"/>
          <p:nvPr/>
        </p:nvSpPr>
        <p:spPr>
          <a:xfrm>
            <a:off x="2514600" y="274320"/>
            <a:ext cx="6126480" cy="923330"/>
          </a:xfrm>
          <a:prstGeom prst="rect">
            <a:avLst/>
          </a:prstGeom>
          <a:noFill/>
        </p:spPr>
        <p:txBody>
          <a:bodyPr wrap="square">
            <a:spAutoFit/>
          </a:bodyPr>
          <a:lstStyle/>
          <a:p>
            <a:r>
              <a:rPr lang="en-US" sz="5400" b="1" dirty="0">
                <a:latin typeface="+mj-lt"/>
              </a:rPr>
              <a:t>Whole Wheat Pasta</a:t>
            </a:r>
            <a:endParaRPr lang="en-US" sz="5400" b="1" dirty="0">
              <a:solidFill>
                <a:schemeClr val="tx1"/>
              </a:solidFill>
              <a:latin typeface="+mj-lt"/>
            </a:endParaRPr>
          </a:p>
        </p:txBody>
      </p:sp>
      <p:graphicFrame>
        <p:nvGraphicFramePr>
          <p:cNvPr id="6" name="Diagram 5">
            <a:extLst>
              <a:ext uri="{FF2B5EF4-FFF2-40B4-BE49-F238E27FC236}">
                <a16:creationId xmlns:a16="http://schemas.microsoft.com/office/drawing/2014/main" id="{59FDCD54-F550-30AC-8C6A-C754CB9604E0}"/>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6895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9A087B1-718A-5226-AB2F-29D99DC17454}"/>
              </a:ext>
            </a:extLst>
          </p:cNvPr>
          <p:cNvSpPr>
            <a:spLocks noGrp="1" noChangeArrowheads="1"/>
          </p:cNvSpPr>
          <p:nvPr>
            <p:ph idx="1"/>
          </p:nvPr>
        </p:nvSpPr>
        <p:spPr>
          <a:xfrm>
            <a:off x="2057400" y="2175329"/>
            <a:ext cx="5103059" cy="3931920"/>
          </a:xfrm>
        </p:spPr>
        <p:txBody>
          <a:bodyPr>
            <a:normAutofit fontScale="85000" lnSpcReduction="10000"/>
          </a:bodyPr>
          <a:lstStyle/>
          <a:p>
            <a:pPr eaLnBrk="1" hangingPunct="1">
              <a:lnSpc>
                <a:spcPct val="130000"/>
              </a:lnSpc>
              <a:spcBef>
                <a:spcPts val="0"/>
              </a:spcBef>
              <a:buFont typeface="Wingdings" panose="05000000000000000000" pitchFamily="2" charset="2"/>
              <a:buChar char="ü"/>
            </a:pPr>
            <a:r>
              <a:rPr lang="en-US" sz="3300" dirty="0"/>
              <a:t>14 to 16 ounce bag or box</a:t>
            </a:r>
          </a:p>
          <a:p>
            <a:pPr eaLnBrk="1" hangingPunct="1">
              <a:lnSpc>
                <a:spcPct val="130000"/>
              </a:lnSpc>
              <a:spcBef>
                <a:spcPts val="0"/>
              </a:spcBef>
              <a:buFont typeface="Wingdings" panose="05000000000000000000" pitchFamily="2" charset="2"/>
              <a:buChar char="ü"/>
            </a:pPr>
            <a:r>
              <a:rPr lang="en-US" sz="3300" dirty="0"/>
              <a:t>Plain, whole grain barley/bulgur/oats</a:t>
            </a:r>
          </a:p>
          <a:p>
            <a:pPr eaLnBrk="1" hangingPunct="1">
              <a:lnSpc>
                <a:spcPct val="130000"/>
              </a:lnSpc>
              <a:spcBef>
                <a:spcPts val="0"/>
              </a:spcBef>
              <a:buFont typeface="Wingdings" panose="05000000000000000000" pitchFamily="2" charset="2"/>
              <a:buChar char="ü"/>
            </a:pPr>
            <a:r>
              <a:rPr lang="en-US" sz="3300" dirty="0"/>
              <a:t>Instant, quick or regular cooking</a:t>
            </a:r>
          </a:p>
          <a:p>
            <a:pPr eaLnBrk="1" hangingPunct="1">
              <a:lnSpc>
                <a:spcPct val="130000"/>
              </a:lnSpc>
              <a:spcBef>
                <a:spcPts val="0"/>
              </a:spcBef>
              <a:buFont typeface="Wingdings" panose="05000000000000000000" pitchFamily="2" charset="2"/>
              <a:buChar char="ü"/>
            </a:pPr>
            <a:r>
              <a:rPr lang="en-US" sz="3300" dirty="0"/>
              <a:t>No added sugars, fats, oils, or salt</a:t>
            </a:r>
          </a:p>
          <a:p>
            <a:pPr>
              <a:lnSpc>
                <a:spcPct val="130000"/>
              </a:lnSpc>
              <a:spcBef>
                <a:spcPts val="0"/>
              </a:spcBef>
              <a:buFont typeface="Wingdings" panose="05000000000000000000" pitchFamily="2" charset="2"/>
              <a:buChar char="ü"/>
            </a:pPr>
            <a:r>
              <a:rPr lang="en-US" sz="3300" dirty="0"/>
              <a:t>Regular or organic</a:t>
            </a:r>
          </a:p>
          <a:p>
            <a:pPr marL="0" indent="0" eaLnBrk="1" hangingPunct="1">
              <a:lnSpc>
                <a:spcPct val="130000"/>
              </a:lnSpc>
              <a:spcBef>
                <a:spcPts val="0"/>
              </a:spcBef>
              <a:buNone/>
            </a:pPr>
            <a:endParaRPr lang="en-US" sz="3300" dirty="0"/>
          </a:p>
          <a:p>
            <a:pPr marL="402336" lvl="1"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0D0E113F-11D6-3F4C-8597-1F723FB93707}"/>
              </a:ext>
            </a:extLst>
          </p:cNvPr>
          <p:cNvPicPr>
            <a:picLocks noChangeAspect="1"/>
          </p:cNvPicPr>
          <p:nvPr/>
        </p:nvPicPr>
        <p:blipFill>
          <a:blip r:embed="rId4"/>
          <a:stretch>
            <a:fillRect/>
          </a:stretch>
        </p:blipFill>
        <p:spPr>
          <a:xfrm>
            <a:off x="7160765" y="2543268"/>
            <a:ext cx="1373635" cy="2397922"/>
          </a:xfrm>
          <a:prstGeom prst="rect">
            <a:avLst/>
          </a:prstGeom>
        </p:spPr>
      </p:pic>
      <p:pic>
        <p:nvPicPr>
          <p:cNvPr id="5" name="Picture 4">
            <a:extLst>
              <a:ext uri="{FF2B5EF4-FFF2-40B4-BE49-F238E27FC236}">
                <a16:creationId xmlns:a16="http://schemas.microsoft.com/office/drawing/2014/main" id="{E05CB72F-33B1-9A3F-B273-D9F82F08AC0C}"/>
              </a:ext>
            </a:extLst>
          </p:cNvPr>
          <p:cNvPicPr>
            <a:picLocks noChangeAspect="1"/>
          </p:cNvPicPr>
          <p:nvPr/>
        </p:nvPicPr>
        <p:blipFill>
          <a:blip r:embed="rId5"/>
          <a:stretch>
            <a:fillRect/>
          </a:stretch>
        </p:blipFill>
        <p:spPr>
          <a:xfrm>
            <a:off x="8635792" y="2778288"/>
            <a:ext cx="1651208" cy="2133600"/>
          </a:xfrm>
          <a:prstGeom prst="rect">
            <a:avLst/>
          </a:prstGeom>
        </p:spPr>
      </p:pic>
      <p:pic>
        <p:nvPicPr>
          <p:cNvPr id="6" name="Picture 5">
            <a:extLst>
              <a:ext uri="{FF2B5EF4-FFF2-40B4-BE49-F238E27FC236}">
                <a16:creationId xmlns:a16="http://schemas.microsoft.com/office/drawing/2014/main" id="{9AB6EA56-862E-5C97-B653-BAAA11F3CCEB}"/>
              </a:ext>
            </a:extLst>
          </p:cNvPr>
          <p:cNvPicPr>
            <a:picLocks noChangeAspect="1"/>
          </p:cNvPicPr>
          <p:nvPr/>
        </p:nvPicPr>
        <p:blipFill>
          <a:blip r:embed="rId6"/>
          <a:stretch>
            <a:fillRect/>
          </a:stretch>
        </p:blipFill>
        <p:spPr>
          <a:xfrm>
            <a:off x="10257980" y="2393844"/>
            <a:ext cx="1359536" cy="2687706"/>
          </a:xfrm>
          <a:prstGeom prst="rect">
            <a:avLst/>
          </a:prstGeom>
        </p:spPr>
      </p:pic>
      <p:sp>
        <p:nvSpPr>
          <p:cNvPr id="7" name="TextBox 6">
            <a:extLst>
              <a:ext uri="{FF2B5EF4-FFF2-40B4-BE49-F238E27FC236}">
                <a16:creationId xmlns:a16="http://schemas.microsoft.com/office/drawing/2014/main" id="{BD345757-0E4E-C5D4-2DA3-4E81D86202D0}"/>
              </a:ext>
            </a:extLst>
          </p:cNvPr>
          <p:cNvSpPr txBox="1"/>
          <p:nvPr/>
        </p:nvSpPr>
        <p:spPr>
          <a:xfrm>
            <a:off x="1447800" y="274320"/>
            <a:ext cx="9525000" cy="923330"/>
          </a:xfrm>
          <a:prstGeom prst="rect">
            <a:avLst/>
          </a:prstGeom>
          <a:noFill/>
        </p:spPr>
        <p:txBody>
          <a:bodyPr wrap="square">
            <a:spAutoFit/>
          </a:bodyPr>
          <a:lstStyle/>
          <a:p>
            <a:r>
              <a:rPr lang="en-US" sz="5400" b="1" dirty="0">
                <a:latin typeface="+mj-lt"/>
              </a:rPr>
              <a:t>Whole Grain Barley/Bulgur/Oats</a:t>
            </a:r>
          </a:p>
        </p:txBody>
      </p:sp>
      <p:graphicFrame>
        <p:nvGraphicFramePr>
          <p:cNvPr id="9" name="Diagram 8">
            <a:extLst>
              <a:ext uri="{FF2B5EF4-FFF2-40B4-BE49-F238E27FC236}">
                <a16:creationId xmlns:a16="http://schemas.microsoft.com/office/drawing/2014/main" id="{5F21E35D-D811-401C-67FC-6B7275163001}"/>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051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9F1387-FD7D-50B7-43C2-C93016560287}"/>
              </a:ext>
            </a:extLst>
          </p:cNvPr>
          <p:cNvGrpSpPr/>
          <p:nvPr/>
        </p:nvGrpSpPr>
        <p:grpSpPr>
          <a:xfrm>
            <a:off x="2404620" y="2932582"/>
            <a:ext cx="7623967" cy="1395704"/>
            <a:chOff x="-898128" y="2197997"/>
            <a:chExt cx="10769758" cy="1630436"/>
          </a:xfrm>
        </p:grpSpPr>
        <p:grpSp>
          <p:nvGrpSpPr>
            <p:cNvPr id="14" name="Group 13">
              <a:extLst>
                <a:ext uri="{FF2B5EF4-FFF2-40B4-BE49-F238E27FC236}">
                  <a16:creationId xmlns:a16="http://schemas.microsoft.com/office/drawing/2014/main" id="{11A7BD3A-EE31-A5C3-0002-0312F1444D99}"/>
                </a:ext>
              </a:extLst>
            </p:cNvPr>
            <p:cNvGrpSpPr/>
            <p:nvPr/>
          </p:nvGrpSpPr>
          <p:grpSpPr>
            <a:xfrm rot="1470405">
              <a:off x="-898128" y="2381101"/>
              <a:ext cx="1606494" cy="1135662"/>
              <a:chOff x="-930197" y="4077520"/>
              <a:chExt cx="2192597" cy="1135662"/>
            </a:xfrm>
          </p:grpSpPr>
          <p:pic>
            <p:nvPicPr>
              <p:cNvPr id="29" name="Picture 28" descr="A picture containing furniture, indoor&#10;&#10;Description generated with high confidence">
                <a:extLst>
                  <a:ext uri="{FF2B5EF4-FFF2-40B4-BE49-F238E27FC236}">
                    <a16:creationId xmlns:a16="http://schemas.microsoft.com/office/drawing/2014/main" id="{29AA8B95-E582-CB6C-B2BD-63F0B0148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30" name="TextBox 29">
                <a:extLst>
                  <a:ext uri="{FF2B5EF4-FFF2-40B4-BE49-F238E27FC236}">
                    <a16:creationId xmlns:a16="http://schemas.microsoft.com/office/drawing/2014/main" id="{D39C3A69-0C19-BE37-0F70-D193B2A5E248}"/>
                  </a:ext>
                </a:extLst>
              </p:cNvPr>
              <p:cNvSpPr txBox="1"/>
              <p:nvPr/>
            </p:nvSpPr>
            <p:spPr>
              <a:xfrm>
                <a:off x="-600009" y="4147953"/>
                <a:ext cx="1862409" cy="755032"/>
              </a:xfrm>
              <a:prstGeom prst="rect">
                <a:avLst/>
              </a:prstGeom>
              <a:noFill/>
            </p:spPr>
            <p:txBody>
              <a:bodyPr wrap="square" rtlCol="0">
                <a:spAutoFit/>
              </a:bodyPr>
              <a:lstStyle/>
              <a:p>
                <a:r>
                  <a:rPr lang="en-US" b="1" dirty="0">
                    <a:latin typeface="Century Gothic" panose="020B0502020202020204" pitchFamily="34" charset="0"/>
                  </a:rPr>
                  <a:t>16 oz Rice</a:t>
                </a:r>
              </a:p>
            </p:txBody>
          </p:sp>
        </p:grpSp>
        <p:grpSp>
          <p:nvGrpSpPr>
            <p:cNvPr id="15" name="Group 14">
              <a:extLst>
                <a:ext uri="{FF2B5EF4-FFF2-40B4-BE49-F238E27FC236}">
                  <a16:creationId xmlns:a16="http://schemas.microsoft.com/office/drawing/2014/main" id="{4C712318-4DBF-7663-B845-561EC2E6AF19}"/>
                </a:ext>
              </a:extLst>
            </p:cNvPr>
            <p:cNvGrpSpPr/>
            <p:nvPr/>
          </p:nvGrpSpPr>
          <p:grpSpPr>
            <a:xfrm>
              <a:off x="1163427" y="2216445"/>
              <a:ext cx="1369798" cy="1535559"/>
              <a:chOff x="1503782" y="3765166"/>
              <a:chExt cx="1546862" cy="1787371"/>
            </a:xfrm>
          </p:grpSpPr>
          <p:pic>
            <p:nvPicPr>
              <p:cNvPr id="27" name="Picture 26" descr="A picture containing indoor, food&#10;&#10;Description generated with very high confidence">
                <a:extLst>
                  <a:ext uri="{FF2B5EF4-FFF2-40B4-BE49-F238E27FC236}">
                    <a16:creationId xmlns:a16="http://schemas.microsoft.com/office/drawing/2014/main" id="{8337B2B1-E8D7-DFDB-B787-6DEDBCF03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28" name="TextBox 27">
                <a:extLst>
                  <a:ext uri="{FF2B5EF4-FFF2-40B4-BE49-F238E27FC236}">
                    <a16:creationId xmlns:a16="http://schemas.microsoft.com/office/drawing/2014/main" id="{44FF2FD3-89A8-722A-3CD0-6F27940EF0FB}"/>
                  </a:ext>
                </a:extLst>
              </p:cNvPr>
              <p:cNvSpPr txBox="1"/>
              <p:nvPr/>
            </p:nvSpPr>
            <p:spPr>
              <a:xfrm>
                <a:off x="1521095" y="4355084"/>
                <a:ext cx="1529549" cy="878847"/>
              </a:xfrm>
              <a:prstGeom prst="rect">
                <a:avLst/>
              </a:prstGeom>
              <a:noFill/>
            </p:spPr>
            <p:txBody>
              <a:bodyPr wrap="square" rtlCol="0">
                <a:spAutoFit/>
              </a:bodyPr>
              <a:lstStyle/>
              <a:p>
                <a:r>
                  <a:rPr lang="en-US" b="1" dirty="0">
                    <a:latin typeface="Century Gothic" panose="020B0502020202020204" pitchFamily="34" charset="0"/>
                  </a:rPr>
                  <a:t>16 oz Tortilla</a:t>
                </a:r>
              </a:p>
            </p:txBody>
          </p:sp>
        </p:grpSp>
        <p:grpSp>
          <p:nvGrpSpPr>
            <p:cNvPr id="16" name="Group 15">
              <a:extLst>
                <a:ext uri="{FF2B5EF4-FFF2-40B4-BE49-F238E27FC236}">
                  <a16:creationId xmlns:a16="http://schemas.microsoft.com/office/drawing/2014/main" id="{C9C771B7-E367-380E-B6ED-FD31186F0BE6}"/>
                </a:ext>
              </a:extLst>
            </p:cNvPr>
            <p:cNvGrpSpPr/>
            <p:nvPr/>
          </p:nvGrpSpPr>
          <p:grpSpPr>
            <a:xfrm rot="20771517">
              <a:off x="2955463" y="2334922"/>
              <a:ext cx="1442734" cy="1331290"/>
              <a:chOff x="3383517" y="3357333"/>
              <a:chExt cx="1977837" cy="1763627"/>
            </a:xfrm>
          </p:grpSpPr>
          <p:pic>
            <p:nvPicPr>
              <p:cNvPr id="25" name="Picture 24">
                <a:extLst>
                  <a:ext uri="{FF2B5EF4-FFF2-40B4-BE49-F238E27FC236}">
                    <a16:creationId xmlns:a16="http://schemas.microsoft.com/office/drawing/2014/main" id="{B0DEF33C-230E-4D27-45EC-534E913493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26" name="TextBox 25">
                <a:extLst>
                  <a:ext uri="{FF2B5EF4-FFF2-40B4-BE49-F238E27FC236}">
                    <a16:creationId xmlns:a16="http://schemas.microsoft.com/office/drawing/2014/main" id="{6B373EA2-9F58-88C1-4B9E-923637251C26}"/>
                  </a:ext>
                </a:extLst>
              </p:cNvPr>
              <p:cNvSpPr txBox="1"/>
              <p:nvPr/>
            </p:nvSpPr>
            <p:spPr>
              <a:xfrm rot="19638436">
                <a:off x="3442295" y="3691040"/>
                <a:ext cx="1919059" cy="1000229"/>
              </a:xfrm>
              <a:prstGeom prst="rect">
                <a:avLst/>
              </a:prstGeom>
              <a:noFill/>
            </p:spPr>
            <p:txBody>
              <a:bodyPr wrap="square" rtlCol="0">
                <a:spAutoFit/>
              </a:bodyPr>
              <a:lstStyle/>
              <a:p>
                <a:r>
                  <a:rPr lang="en-US" b="1" dirty="0">
                    <a:latin typeface="Century Gothic" panose="020B0502020202020204" pitchFamily="34" charset="0"/>
                  </a:rPr>
                  <a:t>16 oz Loaf</a:t>
                </a:r>
              </a:p>
            </p:txBody>
          </p:sp>
        </p:grpSp>
        <p:grpSp>
          <p:nvGrpSpPr>
            <p:cNvPr id="17" name="Group 16">
              <a:extLst>
                <a:ext uri="{FF2B5EF4-FFF2-40B4-BE49-F238E27FC236}">
                  <a16:creationId xmlns:a16="http://schemas.microsoft.com/office/drawing/2014/main" id="{E32D92E8-548C-9ED9-025B-CD066CD6516C}"/>
                </a:ext>
              </a:extLst>
            </p:cNvPr>
            <p:cNvGrpSpPr/>
            <p:nvPr/>
          </p:nvGrpSpPr>
          <p:grpSpPr>
            <a:xfrm>
              <a:off x="4548111" y="2197997"/>
              <a:ext cx="1365463" cy="1630436"/>
              <a:chOff x="6030071" y="2198788"/>
              <a:chExt cx="1628378" cy="1952280"/>
            </a:xfrm>
          </p:grpSpPr>
          <p:pic>
            <p:nvPicPr>
              <p:cNvPr id="23" name="Picture 22">
                <a:extLst>
                  <a:ext uri="{FF2B5EF4-FFF2-40B4-BE49-F238E27FC236}">
                    <a16:creationId xmlns:a16="http://schemas.microsoft.com/office/drawing/2014/main" id="{6B93FE55-B827-C5C4-CDEE-A2256E263A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24" name="TextBox 23">
                <a:extLst>
                  <a:ext uri="{FF2B5EF4-FFF2-40B4-BE49-F238E27FC236}">
                    <a16:creationId xmlns:a16="http://schemas.microsoft.com/office/drawing/2014/main" id="{6E03A0FD-7F79-009F-6916-9B4AD2DF516C}"/>
                  </a:ext>
                </a:extLst>
              </p:cNvPr>
              <p:cNvSpPr txBox="1"/>
              <p:nvPr/>
            </p:nvSpPr>
            <p:spPr>
              <a:xfrm>
                <a:off x="6030071" y="2847024"/>
                <a:ext cx="1628378" cy="904074"/>
              </a:xfrm>
              <a:prstGeom prst="rect">
                <a:avLst/>
              </a:prstGeom>
              <a:noFill/>
            </p:spPr>
            <p:txBody>
              <a:bodyPr wrap="square" rtlCol="0">
                <a:spAutoFit/>
              </a:bodyPr>
              <a:lstStyle/>
              <a:p>
                <a:r>
                  <a:rPr lang="en-US" b="1" dirty="0">
                    <a:latin typeface="Century Gothic" panose="020B0502020202020204" pitchFamily="34" charset="0"/>
                  </a:rPr>
                  <a:t>16 oz Pasta</a:t>
                </a:r>
              </a:p>
            </p:txBody>
          </p:sp>
        </p:grpSp>
        <p:sp>
          <p:nvSpPr>
            <p:cNvPr id="18" name="Plus Sign 17">
              <a:extLst>
                <a:ext uri="{FF2B5EF4-FFF2-40B4-BE49-F238E27FC236}">
                  <a16:creationId xmlns:a16="http://schemas.microsoft.com/office/drawing/2014/main" id="{D47AD4CA-AFBA-D5F5-374D-DF1C11F82EAE}"/>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lus Sign 18">
              <a:extLst>
                <a:ext uri="{FF2B5EF4-FFF2-40B4-BE49-F238E27FC236}">
                  <a16:creationId xmlns:a16="http://schemas.microsoft.com/office/drawing/2014/main" id="{9A9D2A04-41FC-E682-9092-E4C58CC84F94}"/>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lus Sign 19">
              <a:extLst>
                <a:ext uri="{FF2B5EF4-FFF2-40B4-BE49-F238E27FC236}">
                  <a16:creationId xmlns:a16="http://schemas.microsoft.com/office/drawing/2014/main" id="{BDFDB999-96B0-C46F-E153-554B9E917D7D}"/>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quals 20">
              <a:extLst>
                <a:ext uri="{FF2B5EF4-FFF2-40B4-BE49-F238E27FC236}">
                  <a16:creationId xmlns:a16="http://schemas.microsoft.com/office/drawing/2014/main" id="{1F0CE404-EC5B-FDF2-F98B-772D244D3403}"/>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350B6709-5911-566A-F417-D66443249E33}"/>
                </a:ext>
              </a:extLst>
            </p:cNvPr>
            <p:cNvSpPr txBox="1"/>
            <p:nvPr/>
          </p:nvSpPr>
          <p:spPr>
            <a:xfrm>
              <a:off x="8190217" y="2630673"/>
              <a:ext cx="1681413" cy="611216"/>
            </a:xfrm>
            <a:prstGeom prst="rect">
              <a:avLst/>
            </a:prstGeom>
            <a:noFill/>
          </p:spPr>
          <p:txBody>
            <a:bodyPr wrap="square" rtlCol="0">
              <a:spAutoFit/>
            </a:bodyPr>
            <a:lstStyle/>
            <a:p>
              <a:r>
                <a:rPr lang="en-US" sz="2800" b="1" dirty="0">
                  <a:latin typeface="Century Gothic" panose="020B0502020202020204" pitchFamily="34" charset="0"/>
                </a:rPr>
                <a:t>80 oz</a:t>
              </a:r>
            </a:p>
          </p:txBody>
        </p:sp>
      </p:grpSp>
      <p:pic>
        <p:nvPicPr>
          <p:cNvPr id="31" name="Picture 30" descr="Icon&#10;&#10;Description automatically generated">
            <a:extLst>
              <a:ext uri="{FF2B5EF4-FFF2-40B4-BE49-F238E27FC236}">
                <a16:creationId xmlns:a16="http://schemas.microsoft.com/office/drawing/2014/main" id="{E8724813-1237-1175-5DC7-250CB13F74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1317" y="2768545"/>
            <a:ext cx="798056" cy="1694964"/>
          </a:xfrm>
          <a:prstGeom prst="rect">
            <a:avLst/>
          </a:prstGeom>
        </p:spPr>
      </p:pic>
      <p:sp>
        <p:nvSpPr>
          <p:cNvPr id="17409" name="TextBox 17408">
            <a:extLst>
              <a:ext uri="{FF2B5EF4-FFF2-40B4-BE49-F238E27FC236}">
                <a16:creationId xmlns:a16="http://schemas.microsoft.com/office/drawing/2014/main" id="{76889FE1-FF2A-9B8F-B812-4DE13A965A7C}"/>
              </a:ext>
            </a:extLst>
          </p:cNvPr>
          <p:cNvSpPr txBox="1"/>
          <p:nvPr/>
        </p:nvSpPr>
        <p:spPr>
          <a:xfrm>
            <a:off x="7268041" y="3386218"/>
            <a:ext cx="1292858" cy="646331"/>
          </a:xfrm>
          <a:prstGeom prst="rect">
            <a:avLst/>
          </a:prstGeom>
          <a:noFill/>
        </p:spPr>
        <p:txBody>
          <a:bodyPr wrap="square" rtlCol="0">
            <a:spAutoFit/>
          </a:bodyPr>
          <a:lstStyle/>
          <a:p>
            <a:pPr algn="ctr"/>
            <a:r>
              <a:rPr lang="en-US" b="1" dirty="0">
                <a:latin typeface="Century Gothic" panose="020B0502020202020204" pitchFamily="34" charset="0"/>
              </a:rPr>
              <a:t>16 oz Oatmeal</a:t>
            </a:r>
          </a:p>
        </p:txBody>
      </p:sp>
      <p:sp>
        <p:nvSpPr>
          <p:cNvPr id="17410" name="Plus Sign 17409">
            <a:extLst>
              <a:ext uri="{FF2B5EF4-FFF2-40B4-BE49-F238E27FC236}">
                <a16:creationId xmlns:a16="http://schemas.microsoft.com/office/drawing/2014/main" id="{E63FBC68-57D7-9BF7-8595-E8F466342972}"/>
              </a:ext>
            </a:extLst>
          </p:cNvPr>
          <p:cNvSpPr/>
          <p:nvPr/>
        </p:nvSpPr>
        <p:spPr>
          <a:xfrm>
            <a:off x="6924566" y="3391027"/>
            <a:ext cx="335107" cy="42918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11" name="Group 17410">
            <a:extLst>
              <a:ext uri="{FF2B5EF4-FFF2-40B4-BE49-F238E27FC236}">
                <a16:creationId xmlns:a16="http://schemas.microsoft.com/office/drawing/2014/main" id="{88DA1022-688B-F8B5-08AC-CBF320D2FACD}"/>
              </a:ext>
            </a:extLst>
          </p:cNvPr>
          <p:cNvGrpSpPr/>
          <p:nvPr/>
        </p:nvGrpSpPr>
        <p:grpSpPr>
          <a:xfrm>
            <a:off x="3015243" y="4630566"/>
            <a:ext cx="5923873" cy="1770237"/>
            <a:chOff x="-105142" y="1482748"/>
            <a:chExt cx="8305800" cy="2029793"/>
          </a:xfrm>
        </p:grpSpPr>
        <p:pic>
          <p:nvPicPr>
            <p:cNvPr id="17412" name="Picture 17411">
              <a:extLst>
                <a:ext uri="{FF2B5EF4-FFF2-40B4-BE49-F238E27FC236}">
                  <a16:creationId xmlns:a16="http://schemas.microsoft.com/office/drawing/2014/main" id="{B3D7A226-CE9F-0BC7-7889-0CBBDE550DAB}"/>
                </a:ext>
              </a:extLst>
            </p:cNvPr>
            <p:cNvPicPr>
              <a:picLocks noChangeAspect="1"/>
            </p:cNvPicPr>
            <p:nvPr/>
          </p:nvPicPr>
          <p:blipFill rotWithShape="1">
            <a:blip r:embed="rId9"/>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7413" name="Rectangle 17412">
              <a:extLst>
                <a:ext uri="{FF2B5EF4-FFF2-40B4-BE49-F238E27FC236}">
                  <a16:creationId xmlns:a16="http://schemas.microsoft.com/office/drawing/2014/main" id="{E9899A0C-DD21-FCAA-62B0-AA0FA936CC9E}"/>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2EFCB0A0-9758-6E1A-26B5-447FF0FEB80D}"/>
              </a:ext>
            </a:extLst>
          </p:cNvPr>
          <p:cNvSpPr txBox="1"/>
          <p:nvPr/>
        </p:nvSpPr>
        <p:spPr>
          <a:xfrm>
            <a:off x="6569322" y="1480866"/>
            <a:ext cx="3006102" cy="584775"/>
          </a:xfrm>
          <a:prstGeom prst="rect">
            <a:avLst/>
          </a:prstGeom>
          <a:noFill/>
        </p:spPr>
        <p:txBody>
          <a:bodyPr wrap="square">
            <a:spAutoFit/>
          </a:bodyPr>
          <a:lstStyle/>
          <a:p>
            <a:pPr marL="34290" indent="0">
              <a:spcBef>
                <a:spcPts val="0"/>
              </a:spcBef>
              <a:buNone/>
            </a:pPr>
            <a:r>
              <a:rPr lang="en-US" sz="3200" b="1" dirty="0"/>
              <a:t> = OZ (Ounce)</a:t>
            </a:r>
          </a:p>
        </p:txBody>
      </p:sp>
      <p:graphicFrame>
        <p:nvGraphicFramePr>
          <p:cNvPr id="8" name="Diagram 7">
            <a:extLst>
              <a:ext uri="{FF2B5EF4-FFF2-40B4-BE49-F238E27FC236}">
                <a16:creationId xmlns:a16="http://schemas.microsoft.com/office/drawing/2014/main" id="{F7FFC4D2-3C12-0E7F-2DBE-7C254334AE29}"/>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TextBox 9">
            <a:extLst>
              <a:ext uri="{FF2B5EF4-FFF2-40B4-BE49-F238E27FC236}">
                <a16:creationId xmlns:a16="http://schemas.microsoft.com/office/drawing/2014/main" id="{EFCC211C-60FB-392D-D65F-3FE24B30131E}"/>
              </a:ext>
            </a:extLst>
          </p:cNvPr>
          <p:cNvSpPr txBox="1"/>
          <p:nvPr/>
        </p:nvSpPr>
        <p:spPr>
          <a:xfrm>
            <a:off x="2514600" y="274320"/>
            <a:ext cx="6126480" cy="923330"/>
          </a:xfrm>
          <a:prstGeom prst="rect">
            <a:avLst/>
          </a:prstGeom>
          <a:noFill/>
        </p:spPr>
        <p:txBody>
          <a:bodyPr wrap="square">
            <a:spAutoFit/>
          </a:bodyPr>
          <a:lstStyle/>
          <a:p>
            <a:r>
              <a:rPr lang="en-US" sz="5400" b="1" dirty="0">
                <a:latin typeface="+mj-lt"/>
              </a:rPr>
              <a:t>Whole Grains</a:t>
            </a:r>
            <a:endParaRPr lang="en-US" sz="5400" b="1" dirty="0">
              <a:solidFill>
                <a:schemeClr val="tx1"/>
              </a:solidFill>
              <a:latin typeface="+mj-lt"/>
            </a:endParaRPr>
          </a:p>
        </p:txBody>
      </p:sp>
    </p:spTree>
    <p:custDataLst>
      <p:tags r:id="rId1"/>
    </p:custDataLst>
    <p:extLst>
      <p:ext uri="{BB962C8B-B14F-4D97-AF65-F5344CB8AC3E}">
        <p14:creationId xmlns:p14="http://schemas.microsoft.com/office/powerpoint/2010/main" val="36242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460EA98-BBDF-1456-D5AF-811CC3EBAE9E}"/>
              </a:ext>
            </a:extLst>
          </p:cNvPr>
          <p:cNvSpPr>
            <a:spLocks noGrp="1" noChangeArrowheads="1"/>
          </p:cNvSpPr>
          <p:nvPr>
            <p:ph idx="1"/>
          </p:nvPr>
        </p:nvSpPr>
        <p:spPr>
          <a:xfrm>
            <a:off x="2191991" y="2060264"/>
            <a:ext cx="6897319" cy="3971474"/>
          </a:xfrm>
        </p:spPr>
        <p:txBody>
          <a:bodyPr>
            <a:noAutofit/>
          </a:bodyPr>
          <a:lstStyle/>
          <a:p>
            <a:pPr marL="457337" indent="-457200" defTabSz="881390">
              <a:lnSpc>
                <a:spcPct val="100000"/>
              </a:lnSpc>
              <a:spcBef>
                <a:spcPts val="0"/>
              </a:spcBef>
              <a:buFont typeface="Wingdings" panose="05000000000000000000" pitchFamily="2" charset="2"/>
              <a:buChar char="ü"/>
              <a:defRPr/>
            </a:pPr>
            <a:r>
              <a:rPr lang="en-US" sz="2800" dirty="0"/>
              <a:t>One dozen chicken eggs of different sizes and grades</a:t>
            </a:r>
          </a:p>
          <a:p>
            <a:pPr marL="457337" indent="-457200" defTabSz="881390">
              <a:lnSpc>
                <a:spcPct val="100000"/>
              </a:lnSpc>
              <a:spcBef>
                <a:spcPts val="0"/>
              </a:spcBef>
              <a:buFont typeface="Wingdings" panose="05000000000000000000" pitchFamily="2" charset="2"/>
              <a:buChar char="ü"/>
              <a:defRPr/>
            </a:pPr>
            <a:r>
              <a:rPr lang="en-US" sz="2800" dirty="0"/>
              <a:t>Brown eggs</a:t>
            </a:r>
          </a:p>
          <a:p>
            <a:pPr marL="457337" indent="-457200" defTabSz="881390">
              <a:lnSpc>
                <a:spcPct val="100000"/>
              </a:lnSpc>
              <a:spcBef>
                <a:spcPts val="0"/>
              </a:spcBef>
              <a:buFont typeface="Wingdings" panose="05000000000000000000" pitchFamily="2" charset="2"/>
              <a:buChar char="ü"/>
              <a:defRPr/>
            </a:pPr>
            <a:r>
              <a:rPr lang="en-US" sz="2800" dirty="0"/>
              <a:t>Specialty eggs such as low-cholesterol, cage free, stress-free, free-range, vitamin enriched, antibiotic-free, vegetarian-fed-hen, no-growth-hormones, fertile</a:t>
            </a:r>
          </a:p>
          <a:p>
            <a:pPr marL="457337" indent="-457200" defTabSz="881390">
              <a:lnSpc>
                <a:spcPct val="100000"/>
              </a:lnSpc>
              <a:spcBef>
                <a:spcPts val="0"/>
              </a:spcBef>
              <a:buFont typeface="Wingdings" panose="05000000000000000000" pitchFamily="2" charset="2"/>
              <a:buChar char="ü"/>
              <a:defRPr/>
            </a:pPr>
            <a:r>
              <a:rPr lang="en-US" sz="2800" dirty="0"/>
              <a:t>Regular or organic</a:t>
            </a:r>
          </a:p>
        </p:txBody>
      </p:sp>
      <p:pic>
        <p:nvPicPr>
          <p:cNvPr id="5" name="Picture 4">
            <a:extLst>
              <a:ext uri="{FF2B5EF4-FFF2-40B4-BE49-F238E27FC236}">
                <a16:creationId xmlns:a16="http://schemas.microsoft.com/office/drawing/2014/main" id="{1A7C6499-779C-3648-C4C2-2245E687B9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319982" y="690309"/>
            <a:ext cx="1984198" cy="4143780"/>
          </a:xfrm>
          <a:prstGeom prst="rect">
            <a:avLst/>
          </a:prstGeom>
          <a:ln>
            <a:noFill/>
          </a:ln>
          <a:effectLst>
            <a:outerShdw blurRad="190500" algn="tl" rotWithShape="0">
              <a:srgbClr val="000000">
                <a:alpha val="70000"/>
              </a:srgbClr>
            </a:outerShdw>
          </a:effectLst>
        </p:spPr>
      </p:pic>
      <p:pic>
        <p:nvPicPr>
          <p:cNvPr id="6" name="Picture 2">
            <a:extLst>
              <a:ext uri="{FF2B5EF4-FFF2-40B4-BE49-F238E27FC236}">
                <a16:creationId xmlns:a16="http://schemas.microsoft.com/office/drawing/2014/main" id="{7951BC20-C8E5-77E6-A802-F01B3C157B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3" t="10500" r="4166" b="5500"/>
          <a:stretch/>
        </p:blipFill>
        <p:spPr bwMode="auto">
          <a:xfrm>
            <a:off x="9107425" y="5043810"/>
            <a:ext cx="2552700" cy="145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8CEA622-1F31-8CA4-496A-647731F82874}"/>
              </a:ext>
            </a:extLst>
          </p:cNvPr>
          <p:cNvSpPr txBox="1"/>
          <p:nvPr/>
        </p:nvSpPr>
        <p:spPr>
          <a:xfrm>
            <a:off x="6460151" y="5816025"/>
            <a:ext cx="2646968" cy="584775"/>
          </a:xfrm>
          <a:prstGeom prst="rect">
            <a:avLst/>
          </a:prstGeom>
          <a:noFill/>
        </p:spPr>
        <p:txBody>
          <a:bodyPr wrap="square">
            <a:spAutoFit/>
          </a:bodyPr>
          <a:lstStyle/>
          <a:p>
            <a:pPr marL="34290" indent="0">
              <a:spcBef>
                <a:spcPts val="0"/>
              </a:spcBef>
              <a:buNone/>
            </a:pPr>
            <a:r>
              <a:rPr lang="en-US" sz="3200" b="1" dirty="0"/>
              <a:t>= DOZ (Dozen)</a:t>
            </a:r>
          </a:p>
        </p:txBody>
      </p:sp>
      <p:sp>
        <p:nvSpPr>
          <p:cNvPr id="4" name="TextBox 3">
            <a:extLst>
              <a:ext uri="{FF2B5EF4-FFF2-40B4-BE49-F238E27FC236}">
                <a16:creationId xmlns:a16="http://schemas.microsoft.com/office/drawing/2014/main" id="{2612AE2F-9AFF-DD7C-0555-B0785D710A90}"/>
              </a:ext>
            </a:extLst>
          </p:cNvPr>
          <p:cNvSpPr txBox="1"/>
          <p:nvPr/>
        </p:nvSpPr>
        <p:spPr>
          <a:xfrm>
            <a:off x="2514600" y="274320"/>
            <a:ext cx="6126480" cy="923330"/>
          </a:xfrm>
          <a:prstGeom prst="rect">
            <a:avLst/>
          </a:prstGeom>
          <a:noFill/>
        </p:spPr>
        <p:txBody>
          <a:bodyPr wrap="square">
            <a:spAutoFit/>
          </a:bodyPr>
          <a:lstStyle/>
          <a:p>
            <a:r>
              <a:rPr lang="en-US" sz="5400" b="1" dirty="0">
                <a:solidFill>
                  <a:schemeClr val="tx1"/>
                </a:solidFill>
                <a:latin typeface="+mj-lt"/>
              </a:rPr>
              <a:t>Eggs</a:t>
            </a:r>
          </a:p>
        </p:txBody>
      </p:sp>
      <p:graphicFrame>
        <p:nvGraphicFramePr>
          <p:cNvPr id="8" name="Diagram 7">
            <a:extLst>
              <a:ext uri="{FF2B5EF4-FFF2-40B4-BE49-F238E27FC236}">
                <a16:creationId xmlns:a16="http://schemas.microsoft.com/office/drawing/2014/main" id="{927545E0-AE9D-8E06-642A-399DF93892AB}"/>
              </a:ext>
            </a:extLst>
          </p:cNvPr>
          <p:cNvGraphicFramePr/>
          <p:nvPr/>
        </p:nvGraphicFramePr>
        <p:xfrm>
          <a:off x="426720" y="5654040"/>
          <a:ext cx="6583680" cy="8229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Diagram 9">
            <a:extLst>
              <a:ext uri="{FF2B5EF4-FFF2-40B4-BE49-F238E27FC236}">
                <a16:creationId xmlns:a16="http://schemas.microsoft.com/office/drawing/2014/main" id="{A33039C5-9F67-54BB-D161-916E9D57DBE9}"/>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5605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2" name="Rectangle 6151">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4" name="Rectangle 6153">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6156" name="Group 6155">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6157" name="Freeform: Shape 6156">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58" name="Freeform: Shape 6157">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59" name="Freeform: Shape 6158">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60" name="Freeform: Shape 6159">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146" name="Rectangle 2"/>
          <p:cNvSpPr>
            <a:spLocks noGrp="1" noChangeArrowheads="1"/>
          </p:cNvSpPr>
          <p:nvPr>
            <p:ph type="title"/>
            <p:custDataLst>
              <p:tags r:id="rId2"/>
            </p:custDataLst>
          </p:nvPr>
        </p:nvSpPr>
        <p:spPr>
          <a:xfrm>
            <a:off x="640079" y="1243013"/>
            <a:ext cx="4525255" cy="4371974"/>
          </a:xfrm>
        </p:spPr>
        <p:txBody>
          <a:bodyPr>
            <a:normAutofit/>
          </a:bodyPr>
          <a:lstStyle/>
          <a:p>
            <a:pPr eaLnBrk="1" hangingPunct="1"/>
            <a:r>
              <a:rPr lang="en-US" sz="5400" b="1" dirty="0">
                <a:ea typeface="Tahoma" pitchFamily="34" charset="0"/>
                <a:cs typeface="Tahoma" pitchFamily="34" charset="0"/>
              </a:rPr>
              <a:t>Maintaining Vendor Status</a:t>
            </a:r>
          </a:p>
        </p:txBody>
      </p:sp>
      <p:sp>
        <p:nvSpPr>
          <p:cNvPr id="6147" name="Rectangle 3"/>
          <p:cNvSpPr>
            <a:spLocks noGrp="1" noChangeArrowheads="1"/>
          </p:cNvSpPr>
          <p:nvPr>
            <p:ph idx="1"/>
            <p:custDataLst>
              <p:tags r:id="rId3"/>
            </p:custDataLst>
          </p:nvPr>
        </p:nvSpPr>
        <p:spPr>
          <a:xfrm>
            <a:off x="5486400" y="1011916"/>
            <a:ext cx="5907024" cy="5230368"/>
          </a:xfrm>
        </p:spPr>
        <p:txBody>
          <a:bodyPr anchor="ctr">
            <a:normAutofit/>
          </a:bodyPr>
          <a:lstStyle/>
          <a:p>
            <a:pPr eaLnBrk="1" hangingPunct="1"/>
            <a:r>
              <a:rPr lang="en-US" sz="2400" dirty="0">
                <a:ea typeface="Tahoma" pitchFamily="34" charset="0"/>
                <a:cs typeface="Tahoma" pitchFamily="34" charset="0"/>
              </a:rPr>
              <a:t>Meet all current selection criteria</a:t>
            </a:r>
          </a:p>
          <a:p>
            <a:pPr eaLnBrk="1" hangingPunct="1"/>
            <a:r>
              <a:rPr lang="en-US" sz="2400" dirty="0">
                <a:ea typeface="Tahoma" pitchFamily="34" charset="0"/>
                <a:cs typeface="Tahoma" pitchFamily="34" charset="0"/>
              </a:rPr>
              <a:t>Follow all Program policies</a:t>
            </a:r>
          </a:p>
          <a:p>
            <a:pPr eaLnBrk="1" hangingPunct="1"/>
            <a:r>
              <a:rPr lang="en-US" sz="2400" dirty="0">
                <a:ea typeface="Tahoma" pitchFamily="34" charset="0"/>
                <a:cs typeface="Tahoma" pitchFamily="34" charset="0"/>
              </a:rPr>
              <a:t>Meet competitive pricing and price limits </a:t>
            </a:r>
          </a:p>
          <a:p>
            <a:pPr eaLnBrk="1" hangingPunct="1"/>
            <a:r>
              <a:rPr lang="en-US" sz="2400" dirty="0">
                <a:ea typeface="Tahoma" pitchFamily="34" charset="0"/>
                <a:cs typeface="Tahoma" pitchFamily="34" charset="0"/>
              </a:rPr>
              <a:t>Attend annual vendor training</a:t>
            </a:r>
          </a:p>
          <a:p>
            <a:pPr eaLnBrk="1" hangingPunct="1"/>
            <a:r>
              <a:rPr lang="en-US" sz="2400" dirty="0">
                <a:ea typeface="Tahoma" pitchFamily="34" charset="0"/>
                <a:cs typeface="Tahoma" pitchFamily="34" charset="0"/>
              </a:rPr>
              <a:t>Train all staff to properly transact </a:t>
            </a:r>
            <a:r>
              <a:rPr lang="en-US" sz="2400" dirty="0" err="1">
                <a:ea typeface="Tahoma" pitchFamily="34" charset="0"/>
                <a:cs typeface="Tahoma" pitchFamily="34" charset="0"/>
              </a:rPr>
              <a:t>eWIC</a:t>
            </a:r>
            <a:r>
              <a:rPr lang="en-US" sz="2400" dirty="0">
                <a:ea typeface="Tahoma" pitchFamily="34" charset="0"/>
                <a:cs typeface="Tahoma" pitchFamily="34" charset="0"/>
              </a:rPr>
              <a:t> benefits</a:t>
            </a:r>
          </a:p>
          <a:p>
            <a:pPr eaLnBrk="1" hangingPunct="1"/>
            <a:r>
              <a:rPr lang="en-US" sz="2400" dirty="0">
                <a:ea typeface="Tahoma" pitchFamily="34" charset="0"/>
                <a:cs typeface="Tahoma" pitchFamily="34" charset="0"/>
              </a:rPr>
              <a:t>Complete vendor-related forms</a:t>
            </a:r>
          </a:p>
          <a:p>
            <a:pPr lvl="1">
              <a:buFont typeface="Wingdings" panose="05000000000000000000" pitchFamily="2" charset="2"/>
              <a:buChar char="ü"/>
            </a:pPr>
            <a:r>
              <a:rPr lang="en-US" dirty="0">
                <a:ea typeface="Tahoma" pitchFamily="34" charset="0"/>
                <a:cs typeface="Tahoma" pitchFamily="34" charset="0"/>
              </a:rPr>
              <a:t>NC WIC Vendor Information Update</a:t>
            </a:r>
          </a:p>
          <a:p>
            <a:pPr lvl="1">
              <a:buFont typeface="Wingdings" panose="05000000000000000000" pitchFamily="2" charset="2"/>
              <a:buChar char="ü"/>
            </a:pPr>
            <a:r>
              <a:rPr lang="en-US" dirty="0" err="1">
                <a:ea typeface="Tahoma" pitchFamily="34" charset="0"/>
                <a:cs typeface="Tahoma" pitchFamily="34" charset="0"/>
              </a:rPr>
              <a:t>eWIC</a:t>
            </a:r>
            <a:r>
              <a:rPr lang="en-US" dirty="0">
                <a:ea typeface="Tahoma" pitchFamily="34" charset="0"/>
                <a:cs typeface="Tahoma" pitchFamily="34" charset="0"/>
              </a:rPr>
              <a:t> Update for Non-Corporate Vendors</a:t>
            </a:r>
          </a:p>
          <a:p>
            <a:pPr lvl="1">
              <a:buFont typeface="Wingdings" panose="05000000000000000000" pitchFamily="2" charset="2"/>
              <a:buChar char="ü"/>
            </a:pPr>
            <a:r>
              <a:rPr lang="en-US" dirty="0">
                <a:ea typeface="Tahoma" pitchFamily="34" charset="0"/>
                <a:cs typeface="Tahoma" pitchFamily="34" charset="0"/>
              </a:rPr>
              <a:t>Verification of Attendance</a:t>
            </a:r>
          </a:p>
          <a:p>
            <a:pPr marL="0" indent="0">
              <a:buNone/>
            </a:pPr>
            <a:endParaRPr lang="en-US" sz="1800" dirty="0">
              <a:solidFill>
                <a:schemeClr val="tx2"/>
              </a:solidFill>
              <a:ea typeface="Tahoma" pitchFamily="34" charset="0"/>
              <a:cs typeface="Tahoma" pitchFamily="34" charset="0"/>
            </a:endParaRPr>
          </a:p>
          <a:p>
            <a:pPr eaLnBrk="1" hangingPunct="1"/>
            <a:endParaRPr lang="en-US" sz="1800" dirty="0">
              <a:solidFill>
                <a:schemeClr val="tx2"/>
              </a:solidFill>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6638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690BB91-2A82-9825-68B6-48D9C5BE115F}"/>
              </a:ext>
            </a:extLst>
          </p:cNvPr>
          <p:cNvSpPr>
            <a:spLocks noGrp="1" noChangeArrowheads="1"/>
          </p:cNvSpPr>
          <p:nvPr>
            <p:ph idx="1"/>
          </p:nvPr>
        </p:nvSpPr>
        <p:spPr>
          <a:xfrm>
            <a:off x="1973126" y="2184278"/>
            <a:ext cx="5862665" cy="4099560"/>
          </a:xfrm>
        </p:spPr>
        <p:txBody>
          <a:bodyPr>
            <a:normAutofit fontScale="92500" lnSpcReduction="10000"/>
          </a:bodyPr>
          <a:lstStyle/>
          <a:p>
            <a:pPr marL="491490" indent="-457200">
              <a:buFont typeface="Wingdings" panose="05000000000000000000" pitchFamily="2" charset="2"/>
              <a:buChar char="ü"/>
            </a:pPr>
            <a:r>
              <a:rPr lang="en-US" sz="3000" dirty="0"/>
              <a:t>Dry</a:t>
            </a:r>
          </a:p>
          <a:p>
            <a:pPr lvl="1" eaLnBrk="1" hangingPunct="1">
              <a:buFont typeface="Wingdings" panose="05000000000000000000" pitchFamily="2" charset="2"/>
              <a:buChar char="§"/>
            </a:pPr>
            <a:r>
              <a:rPr lang="en-US" sz="2600" dirty="0"/>
              <a:t>(Any type) plain, unseasoned mature</a:t>
            </a:r>
          </a:p>
          <a:p>
            <a:pPr lvl="1" eaLnBrk="1" hangingPunct="1">
              <a:buFont typeface="Wingdings" panose="05000000000000000000" pitchFamily="2" charset="2"/>
              <a:buChar char="§"/>
            </a:pPr>
            <a:r>
              <a:rPr lang="en-US" sz="2600" dirty="0"/>
              <a:t>16-ounce bag or box</a:t>
            </a:r>
          </a:p>
          <a:p>
            <a:pPr lvl="1" eaLnBrk="1" hangingPunct="1">
              <a:buFont typeface="Wingdings" panose="05000000000000000000" pitchFamily="2" charset="2"/>
              <a:buChar char="§"/>
            </a:pPr>
            <a:r>
              <a:rPr lang="en-US" sz="2600" dirty="0"/>
              <a:t>Regular or organic</a:t>
            </a:r>
          </a:p>
          <a:p>
            <a:pPr marL="402336" lvl="1" indent="0">
              <a:buNone/>
            </a:pPr>
            <a:endParaRPr lang="en-US" sz="3000" dirty="0"/>
          </a:p>
          <a:p>
            <a:pPr marL="491490" indent="-457200">
              <a:buFont typeface="Wingdings" panose="05000000000000000000" pitchFamily="2" charset="2"/>
              <a:buChar char="ü"/>
            </a:pPr>
            <a:r>
              <a:rPr lang="en-US" sz="3000" dirty="0"/>
              <a:t>Canned</a:t>
            </a:r>
          </a:p>
          <a:p>
            <a:pPr lvl="1" eaLnBrk="1" hangingPunct="1">
              <a:buFont typeface="Wingdings" panose="05000000000000000000" pitchFamily="2" charset="2"/>
              <a:buChar char="§"/>
            </a:pPr>
            <a:r>
              <a:rPr lang="en-US" sz="2600" dirty="0"/>
              <a:t>(Any type) plain, unseasoned mature</a:t>
            </a:r>
          </a:p>
          <a:p>
            <a:pPr lvl="1" eaLnBrk="1" hangingPunct="1">
              <a:buFont typeface="Wingdings" panose="05000000000000000000" pitchFamily="2" charset="2"/>
              <a:buChar char="§"/>
            </a:pPr>
            <a:r>
              <a:rPr lang="en-US" sz="2600" dirty="0"/>
              <a:t>Regular or low sodium </a:t>
            </a:r>
          </a:p>
          <a:p>
            <a:pPr lvl="1" eaLnBrk="1" hangingPunct="1">
              <a:buFont typeface="Wingdings" panose="05000000000000000000" pitchFamily="2" charset="2"/>
              <a:buChar char="§"/>
            </a:pPr>
            <a:r>
              <a:rPr lang="en-US" sz="2600" dirty="0"/>
              <a:t>15 to 16-ounce can</a:t>
            </a:r>
          </a:p>
          <a:p>
            <a:pPr lvl="1" eaLnBrk="1" hangingPunct="1">
              <a:buFont typeface="Wingdings" panose="05000000000000000000" pitchFamily="2" charset="2"/>
              <a:buChar char="§"/>
            </a:pPr>
            <a:r>
              <a:rPr lang="en-US" sz="2600" dirty="0"/>
              <a:t>Regular or organic</a:t>
            </a:r>
            <a:endParaRPr lang="en-US" sz="2200" dirty="0"/>
          </a:p>
        </p:txBody>
      </p:sp>
      <p:pic>
        <p:nvPicPr>
          <p:cNvPr id="8" name="Picture 7">
            <a:extLst>
              <a:ext uri="{FF2B5EF4-FFF2-40B4-BE49-F238E27FC236}">
                <a16:creationId xmlns:a16="http://schemas.microsoft.com/office/drawing/2014/main" id="{16FDCE51-BBD1-A246-B9B2-B8A618A1F8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32603" y="1189244"/>
            <a:ext cx="2514599" cy="5170917"/>
          </a:xfrm>
          <a:prstGeom prst="rect">
            <a:avLst/>
          </a:prstGeom>
          <a:ln>
            <a:noFill/>
          </a:ln>
          <a:effectLst>
            <a:outerShdw blurRad="190500" algn="tl" rotWithShape="0">
              <a:srgbClr val="000000">
                <a:alpha val="70000"/>
              </a:srgbClr>
            </a:outerShdw>
          </a:effectLst>
        </p:spPr>
      </p:pic>
      <p:pic>
        <p:nvPicPr>
          <p:cNvPr id="9" name="Picture 4" descr="C:\Users\TonyaNicholson\Pictures\Vegetables on Wooden Spoon on white background_ Fotolia_77226525_Subscription_XXL.jpg">
            <a:extLst>
              <a:ext uri="{FF2B5EF4-FFF2-40B4-BE49-F238E27FC236}">
                <a16:creationId xmlns:a16="http://schemas.microsoft.com/office/drawing/2014/main" id="{15390E1C-7E65-2FC4-66B1-8CED7D4556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6764" y="5347458"/>
            <a:ext cx="3002933" cy="11750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C24D3DE1-6ECC-47A4-0772-DFC4572FBE6E}"/>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a:extLst>
              <a:ext uri="{FF2B5EF4-FFF2-40B4-BE49-F238E27FC236}">
                <a16:creationId xmlns:a16="http://schemas.microsoft.com/office/drawing/2014/main" id="{CF0E3626-A6F3-6152-D3D0-ACEA74CD5C33}"/>
              </a:ext>
            </a:extLst>
          </p:cNvPr>
          <p:cNvSpPr txBox="1"/>
          <p:nvPr/>
        </p:nvSpPr>
        <p:spPr>
          <a:xfrm>
            <a:off x="2514600" y="274320"/>
            <a:ext cx="7467600" cy="923330"/>
          </a:xfrm>
          <a:prstGeom prst="rect">
            <a:avLst/>
          </a:prstGeom>
          <a:noFill/>
        </p:spPr>
        <p:txBody>
          <a:bodyPr wrap="square">
            <a:spAutoFit/>
          </a:bodyPr>
          <a:lstStyle/>
          <a:p>
            <a:r>
              <a:rPr lang="en-US" sz="5400" b="1" dirty="0">
                <a:latin typeface="+mj-lt"/>
              </a:rPr>
              <a:t>B</a:t>
            </a:r>
            <a:r>
              <a:rPr lang="en-US" sz="5400" dirty="0">
                <a:solidFill>
                  <a:schemeClr val="tx1"/>
                </a:solidFill>
              </a:rPr>
              <a:t>eans, Peas, and Lentils</a:t>
            </a:r>
            <a:endParaRPr lang="en-US" sz="5400" b="1" dirty="0">
              <a:solidFill>
                <a:schemeClr val="tx1"/>
              </a:solidFill>
              <a:latin typeface="+mj-lt"/>
            </a:endParaRPr>
          </a:p>
        </p:txBody>
      </p:sp>
    </p:spTree>
    <p:custDataLst>
      <p:tags r:id="rId1"/>
    </p:custDataLst>
    <p:extLst>
      <p:ext uri="{BB962C8B-B14F-4D97-AF65-F5344CB8AC3E}">
        <p14:creationId xmlns:p14="http://schemas.microsoft.com/office/powerpoint/2010/main" val="4847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9A4BF95-8FAA-B64A-A2E5-022009307EFA}"/>
              </a:ext>
            </a:extLst>
          </p:cNvPr>
          <p:cNvSpPr txBox="1">
            <a:spLocks/>
          </p:cNvSpPr>
          <p:nvPr/>
        </p:nvSpPr>
        <p:spPr>
          <a:xfrm>
            <a:off x="1740439" y="2188412"/>
            <a:ext cx="3115623" cy="349457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2800" b="1" dirty="0">
                <a:latin typeface="+mj-lt"/>
              </a:rPr>
              <a:t>Mature</a:t>
            </a:r>
          </a:p>
          <a:p>
            <a:pPr>
              <a:lnSpc>
                <a:spcPct val="110000"/>
              </a:lnSpc>
              <a:spcBef>
                <a:spcPts val="0"/>
              </a:spcBef>
              <a:buFont typeface="Wingdings" panose="05000000000000000000" pitchFamily="2" charset="2"/>
              <a:buChar char="§"/>
            </a:pPr>
            <a:r>
              <a:rPr lang="en-US" sz="2400" dirty="0"/>
              <a:t>Black Beans</a:t>
            </a:r>
          </a:p>
          <a:p>
            <a:pPr>
              <a:lnSpc>
                <a:spcPct val="110000"/>
              </a:lnSpc>
              <a:spcBef>
                <a:spcPts val="0"/>
              </a:spcBef>
              <a:buFont typeface="Wingdings" panose="05000000000000000000" pitchFamily="2" charset="2"/>
              <a:buChar char="§"/>
            </a:pPr>
            <a:r>
              <a:rPr lang="en-US" sz="2400" dirty="0"/>
              <a:t>Butter Beans</a:t>
            </a:r>
          </a:p>
          <a:p>
            <a:pPr>
              <a:lnSpc>
                <a:spcPct val="110000"/>
              </a:lnSpc>
              <a:spcBef>
                <a:spcPts val="0"/>
              </a:spcBef>
              <a:buFont typeface="Wingdings" panose="05000000000000000000" pitchFamily="2" charset="2"/>
              <a:buChar char="§"/>
            </a:pPr>
            <a:r>
              <a:rPr lang="en-US" sz="2400" dirty="0"/>
              <a:t>Lima Beans</a:t>
            </a:r>
          </a:p>
          <a:p>
            <a:pPr>
              <a:lnSpc>
                <a:spcPct val="110000"/>
              </a:lnSpc>
              <a:spcBef>
                <a:spcPts val="0"/>
              </a:spcBef>
              <a:buFont typeface="Wingdings" panose="05000000000000000000" pitchFamily="2" charset="2"/>
              <a:buChar char="§"/>
            </a:pPr>
            <a:r>
              <a:rPr lang="en-US" sz="2400" dirty="0"/>
              <a:t>Garbanzo Beans</a:t>
            </a:r>
          </a:p>
          <a:p>
            <a:pPr>
              <a:lnSpc>
                <a:spcPct val="110000"/>
              </a:lnSpc>
              <a:spcBef>
                <a:spcPts val="0"/>
              </a:spcBef>
              <a:buFont typeface="Wingdings" panose="05000000000000000000" pitchFamily="2" charset="2"/>
              <a:buChar char="§"/>
            </a:pPr>
            <a:r>
              <a:rPr lang="en-US" sz="2400" dirty="0"/>
              <a:t>Soybeans</a:t>
            </a:r>
          </a:p>
          <a:p>
            <a:pPr>
              <a:lnSpc>
                <a:spcPct val="110000"/>
              </a:lnSpc>
              <a:spcBef>
                <a:spcPts val="0"/>
              </a:spcBef>
              <a:buFont typeface="Wingdings" panose="05000000000000000000" pitchFamily="2" charset="2"/>
              <a:buChar char="§"/>
            </a:pPr>
            <a:r>
              <a:rPr lang="en-US" sz="2400" dirty="0"/>
              <a:t>Lentils</a:t>
            </a:r>
          </a:p>
          <a:p>
            <a:pPr>
              <a:lnSpc>
                <a:spcPct val="110000"/>
              </a:lnSpc>
              <a:spcBef>
                <a:spcPts val="0"/>
              </a:spcBef>
              <a:buFont typeface="Wingdings" panose="05000000000000000000" pitchFamily="2" charset="2"/>
              <a:buChar char="§"/>
            </a:pPr>
            <a:r>
              <a:rPr lang="en-US" sz="2400" dirty="0"/>
              <a:t>Split Peas</a:t>
            </a:r>
          </a:p>
        </p:txBody>
      </p:sp>
      <p:sp>
        <p:nvSpPr>
          <p:cNvPr id="11" name="Content Placeholder 7">
            <a:extLst>
              <a:ext uri="{FF2B5EF4-FFF2-40B4-BE49-F238E27FC236}">
                <a16:creationId xmlns:a16="http://schemas.microsoft.com/office/drawing/2014/main" id="{36109C8C-E3E7-ABDF-712F-430028862ADE}"/>
              </a:ext>
            </a:extLst>
          </p:cNvPr>
          <p:cNvSpPr txBox="1">
            <a:spLocks/>
          </p:cNvSpPr>
          <p:nvPr/>
        </p:nvSpPr>
        <p:spPr>
          <a:xfrm>
            <a:off x="5715000" y="2184278"/>
            <a:ext cx="3261757" cy="349457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2800" b="1" dirty="0">
                <a:latin typeface="+mj-lt"/>
              </a:rPr>
              <a:t>Vegetable </a:t>
            </a:r>
          </a:p>
          <a:p>
            <a:pPr>
              <a:lnSpc>
                <a:spcPct val="110000"/>
              </a:lnSpc>
              <a:spcBef>
                <a:spcPts val="0"/>
              </a:spcBef>
              <a:buFont typeface="Wingdings" panose="05000000000000000000" pitchFamily="2" charset="2"/>
              <a:buChar char="§"/>
            </a:pPr>
            <a:r>
              <a:rPr lang="en-US" sz="2400" dirty="0"/>
              <a:t>Green Beans</a:t>
            </a:r>
          </a:p>
          <a:p>
            <a:pPr>
              <a:lnSpc>
                <a:spcPct val="110000"/>
              </a:lnSpc>
              <a:spcBef>
                <a:spcPts val="0"/>
              </a:spcBef>
              <a:buFont typeface="Wingdings" panose="05000000000000000000" pitchFamily="2" charset="2"/>
              <a:buChar char="§"/>
            </a:pPr>
            <a:r>
              <a:rPr lang="en-US" sz="2400" dirty="0"/>
              <a:t>Green Peas</a:t>
            </a:r>
          </a:p>
          <a:p>
            <a:pPr>
              <a:lnSpc>
                <a:spcPct val="110000"/>
              </a:lnSpc>
              <a:spcBef>
                <a:spcPts val="0"/>
              </a:spcBef>
              <a:buFont typeface="Wingdings" panose="05000000000000000000" pitchFamily="2" charset="2"/>
              <a:buChar char="§"/>
            </a:pPr>
            <a:r>
              <a:rPr lang="en-US" sz="2400" dirty="0"/>
              <a:t>Snap Peas</a:t>
            </a:r>
          </a:p>
          <a:p>
            <a:pPr>
              <a:lnSpc>
                <a:spcPct val="110000"/>
              </a:lnSpc>
              <a:spcBef>
                <a:spcPts val="0"/>
              </a:spcBef>
              <a:buFont typeface="Wingdings" panose="05000000000000000000" pitchFamily="2" charset="2"/>
              <a:buChar char="§"/>
            </a:pPr>
            <a:r>
              <a:rPr lang="en-US" sz="2400" dirty="0"/>
              <a:t>Snow Peas</a:t>
            </a:r>
          </a:p>
          <a:p>
            <a:pPr>
              <a:lnSpc>
                <a:spcPct val="110000"/>
              </a:lnSpc>
              <a:spcBef>
                <a:spcPts val="0"/>
              </a:spcBef>
              <a:buFont typeface="Wingdings" panose="05000000000000000000" pitchFamily="2" charset="2"/>
              <a:buChar char="§"/>
            </a:pPr>
            <a:r>
              <a:rPr lang="en-US" sz="2400" dirty="0"/>
              <a:t>Snap Beans</a:t>
            </a:r>
          </a:p>
          <a:p>
            <a:pPr>
              <a:lnSpc>
                <a:spcPct val="110000"/>
              </a:lnSpc>
              <a:spcBef>
                <a:spcPts val="0"/>
              </a:spcBef>
              <a:buFont typeface="Wingdings" panose="05000000000000000000" pitchFamily="2" charset="2"/>
              <a:buChar char="§"/>
            </a:pPr>
            <a:r>
              <a:rPr lang="en-US" sz="2400" dirty="0"/>
              <a:t>Garden Peas</a:t>
            </a:r>
          </a:p>
          <a:p>
            <a:pPr>
              <a:lnSpc>
                <a:spcPct val="110000"/>
              </a:lnSpc>
              <a:spcBef>
                <a:spcPts val="0"/>
              </a:spcBef>
              <a:buFont typeface="Wingdings" panose="05000000000000000000" pitchFamily="2" charset="2"/>
              <a:buChar char="§"/>
            </a:pPr>
            <a:r>
              <a:rPr lang="en-US" sz="2400" dirty="0"/>
              <a:t>Wax Beans </a:t>
            </a:r>
          </a:p>
          <a:p>
            <a:pPr marL="0" indent="0">
              <a:buFont typeface="Arial" panose="020B0604020202020204" pitchFamily="34" charset="0"/>
              <a:buNone/>
            </a:pPr>
            <a:endParaRPr lang="en-US" dirty="0"/>
          </a:p>
        </p:txBody>
      </p:sp>
      <p:sp>
        <p:nvSpPr>
          <p:cNvPr id="12" name="Title 1">
            <a:extLst>
              <a:ext uri="{FF2B5EF4-FFF2-40B4-BE49-F238E27FC236}">
                <a16:creationId xmlns:a16="http://schemas.microsoft.com/office/drawing/2014/main" id="{146944F9-2A84-EE77-5813-C248F88A86DD}"/>
              </a:ext>
            </a:extLst>
          </p:cNvPr>
          <p:cNvSpPr txBox="1">
            <a:spLocks/>
          </p:cNvSpPr>
          <p:nvPr/>
        </p:nvSpPr>
        <p:spPr>
          <a:xfrm>
            <a:off x="4724400" y="3364865"/>
            <a:ext cx="838200" cy="74279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VS</a:t>
            </a:r>
          </a:p>
        </p:txBody>
      </p:sp>
      <p:sp>
        <p:nvSpPr>
          <p:cNvPr id="13" name="TextBox 12">
            <a:extLst>
              <a:ext uri="{FF2B5EF4-FFF2-40B4-BE49-F238E27FC236}">
                <a16:creationId xmlns:a16="http://schemas.microsoft.com/office/drawing/2014/main" id="{7C99C4A9-F02B-6BD3-385B-0262AAC7A954}"/>
              </a:ext>
            </a:extLst>
          </p:cNvPr>
          <p:cNvSpPr txBox="1"/>
          <p:nvPr/>
        </p:nvSpPr>
        <p:spPr bwMode="auto">
          <a:xfrm>
            <a:off x="1735248" y="1628196"/>
            <a:ext cx="2504094" cy="523220"/>
          </a:xfrm>
          <a:prstGeom prst="rect">
            <a:avLst/>
          </a:prstGeom>
          <a:solidFill>
            <a:schemeClr val="accent1">
              <a:alpha val="25000"/>
            </a:schemeClr>
          </a:solidFill>
          <a:ln w="76200" cmpd="sng">
            <a:solidFill>
              <a:schemeClr val="accent1">
                <a:lumMod val="75000"/>
              </a:schemeClr>
            </a:solidFill>
            <a:miter lim="800000"/>
            <a:headEnd/>
            <a:tailEnd/>
          </a:ln>
        </p:spPr>
        <p:txBody>
          <a:bodyPr wrap="square" rtlCol="0">
            <a:spAutoFit/>
          </a:bodyPr>
          <a:lstStyle/>
          <a:p>
            <a:r>
              <a:rPr lang="en-US" sz="2800" b="1" dirty="0">
                <a:latin typeface="+mj-lt"/>
              </a:rPr>
              <a:t>Food Benefits</a:t>
            </a:r>
          </a:p>
        </p:txBody>
      </p:sp>
      <p:sp>
        <p:nvSpPr>
          <p:cNvPr id="14" name="TextBox 13">
            <a:extLst>
              <a:ext uri="{FF2B5EF4-FFF2-40B4-BE49-F238E27FC236}">
                <a16:creationId xmlns:a16="http://schemas.microsoft.com/office/drawing/2014/main" id="{C4930C3E-577D-5384-84B7-3F8F9908E68E}"/>
              </a:ext>
            </a:extLst>
          </p:cNvPr>
          <p:cNvSpPr txBox="1"/>
          <p:nvPr/>
        </p:nvSpPr>
        <p:spPr bwMode="auto">
          <a:xfrm>
            <a:off x="5715000" y="1606361"/>
            <a:ext cx="3261756" cy="523220"/>
          </a:xfrm>
          <a:prstGeom prst="rect">
            <a:avLst/>
          </a:prstGeom>
          <a:solidFill>
            <a:schemeClr val="accent1">
              <a:alpha val="25000"/>
            </a:schemeClr>
          </a:solidFill>
          <a:ln w="76200" cmpd="sng">
            <a:solidFill>
              <a:schemeClr val="accent1">
                <a:lumMod val="75000"/>
              </a:schemeClr>
            </a:solidFill>
            <a:miter lim="800000"/>
            <a:headEnd/>
            <a:tailEnd/>
          </a:ln>
        </p:spPr>
        <p:txBody>
          <a:bodyPr wrap="square" rtlCol="0">
            <a:spAutoFit/>
          </a:bodyPr>
          <a:lstStyle>
            <a:defPPr>
              <a:defRPr lang="en-US"/>
            </a:defPPr>
            <a:lvl1pPr>
              <a:defRPr sz="2800" b="1">
                <a:latin typeface="+mj-lt"/>
              </a:defRPr>
            </a:lvl1pPr>
          </a:lstStyle>
          <a:p>
            <a:r>
              <a:rPr lang="en-US" dirty="0"/>
              <a:t>Cash-value Benefits</a:t>
            </a:r>
          </a:p>
        </p:txBody>
      </p:sp>
      <p:sp>
        <p:nvSpPr>
          <p:cNvPr id="3" name="TextBox 2">
            <a:extLst>
              <a:ext uri="{FF2B5EF4-FFF2-40B4-BE49-F238E27FC236}">
                <a16:creationId xmlns:a16="http://schemas.microsoft.com/office/drawing/2014/main" id="{6860B6EC-61E7-8D9B-22F2-F99733FC8EA3}"/>
              </a:ext>
            </a:extLst>
          </p:cNvPr>
          <p:cNvSpPr txBox="1"/>
          <p:nvPr/>
        </p:nvSpPr>
        <p:spPr>
          <a:xfrm>
            <a:off x="2514600" y="274320"/>
            <a:ext cx="7467600" cy="923330"/>
          </a:xfrm>
          <a:prstGeom prst="rect">
            <a:avLst/>
          </a:prstGeom>
          <a:noFill/>
        </p:spPr>
        <p:txBody>
          <a:bodyPr wrap="square">
            <a:spAutoFit/>
          </a:bodyPr>
          <a:lstStyle/>
          <a:p>
            <a:r>
              <a:rPr lang="en-US" sz="5400" b="1" dirty="0">
                <a:latin typeface="+mj-lt"/>
              </a:rPr>
              <a:t>B</a:t>
            </a:r>
            <a:r>
              <a:rPr lang="en-US" sz="5400" dirty="0">
                <a:solidFill>
                  <a:schemeClr val="tx1"/>
                </a:solidFill>
              </a:rPr>
              <a:t>eans, Peas, and Lentils</a:t>
            </a:r>
            <a:endParaRPr lang="en-US" sz="5400" b="1" dirty="0">
              <a:solidFill>
                <a:schemeClr val="tx1"/>
              </a:solidFill>
              <a:latin typeface="+mj-lt"/>
            </a:endParaRPr>
          </a:p>
        </p:txBody>
      </p:sp>
      <p:pic>
        <p:nvPicPr>
          <p:cNvPr id="4" name="Picture 3">
            <a:extLst>
              <a:ext uri="{FF2B5EF4-FFF2-40B4-BE49-F238E27FC236}">
                <a16:creationId xmlns:a16="http://schemas.microsoft.com/office/drawing/2014/main" id="{522CF61D-6FCC-E5A8-003C-12533E4011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232603" y="1189244"/>
            <a:ext cx="2514599" cy="517091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7550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F180605-DEEA-8E3C-790A-92E5425B7473}"/>
              </a:ext>
            </a:extLst>
          </p:cNvPr>
          <p:cNvSpPr>
            <a:spLocks noGrp="1" noChangeArrowheads="1"/>
          </p:cNvSpPr>
          <p:nvPr>
            <p:ph idx="1"/>
          </p:nvPr>
        </p:nvSpPr>
        <p:spPr>
          <a:xfrm>
            <a:off x="2238387" y="2062473"/>
            <a:ext cx="6634481" cy="4114264"/>
          </a:xfrm>
        </p:spPr>
        <p:txBody>
          <a:bodyPr>
            <a:normAutofit/>
          </a:bodyPr>
          <a:lstStyle/>
          <a:p>
            <a:pPr eaLnBrk="1" hangingPunct="1">
              <a:lnSpc>
                <a:spcPct val="130000"/>
              </a:lnSpc>
              <a:spcBef>
                <a:spcPts val="0"/>
              </a:spcBef>
              <a:buFont typeface="Wingdings" panose="05000000000000000000" pitchFamily="2" charset="2"/>
              <a:buChar char="ü"/>
            </a:pPr>
            <a:r>
              <a:rPr lang="en-US" sz="2800" dirty="0"/>
              <a:t>16 to 18 ounce container </a:t>
            </a:r>
          </a:p>
          <a:p>
            <a:pPr eaLnBrk="1" hangingPunct="1">
              <a:lnSpc>
                <a:spcPct val="130000"/>
              </a:lnSpc>
              <a:spcBef>
                <a:spcPts val="0"/>
              </a:spcBef>
              <a:buFont typeface="Wingdings" panose="05000000000000000000" pitchFamily="2" charset="2"/>
              <a:buChar char="ü"/>
            </a:pPr>
            <a:r>
              <a:rPr lang="en-US" sz="2800" dirty="0"/>
              <a:t> Regular or less sugar, salted or unsalted</a:t>
            </a:r>
            <a:endParaRPr lang="en-US" sz="2800" strike="sngStrike" dirty="0"/>
          </a:p>
          <a:p>
            <a:pPr eaLnBrk="1" hangingPunct="1">
              <a:lnSpc>
                <a:spcPct val="130000"/>
              </a:lnSpc>
              <a:spcBef>
                <a:spcPts val="0"/>
              </a:spcBef>
              <a:buFont typeface="Wingdings" panose="05000000000000000000" pitchFamily="2" charset="2"/>
              <a:buChar char="ü"/>
            </a:pPr>
            <a:r>
              <a:rPr lang="en-US" sz="2800" dirty="0"/>
              <a:t>Regular or reduced-fat varieties</a:t>
            </a:r>
          </a:p>
          <a:p>
            <a:pPr eaLnBrk="1" hangingPunct="1">
              <a:lnSpc>
                <a:spcPct val="130000"/>
              </a:lnSpc>
              <a:spcBef>
                <a:spcPts val="0"/>
              </a:spcBef>
              <a:buFont typeface="Wingdings" panose="05000000000000000000" pitchFamily="2" charset="2"/>
              <a:buChar char="ü"/>
            </a:pPr>
            <a:r>
              <a:rPr lang="en-US" sz="2800" dirty="0"/>
              <a:t>Plain, creamy, crunchy or chunky </a:t>
            </a:r>
          </a:p>
          <a:p>
            <a:pPr eaLnBrk="1" hangingPunct="1">
              <a:lnSpc>
                <a:spcPct val="130000"/>
              </a:lnSpc>
              <a:spcBef>
                <a:spcPts val="0"/>
              </a:spcBef>
              <a:buFont typeface="Wingdings" panose="05000000000000000000" pitchFamily="2" charset="2"/>
              <a:buChar char="ü"/>
            </a:pPr>
            <a:r>
              <a:rPr lang="en-US" sz="2800" dirty="0"/>
              <a:t>Regular, “natural”, or organic</a:t>
            </a:r>
            <a:endParaRPr lang="en-US" dirty="0"/>
          </a:p>
        </p:txBody>
      </p:sp>
      <p:pic>
        <p:nvPicPr>
          <p:cNvPr id="10" name="Picture 9">
            <a:extLst>
              <a:ext uri="{FF2B5EF4-FFF2-40B4-BE49-F238E27FC236}">
                <a16:creationId xmlns:a16="http://schemas.microsoft.com/office/drawing/2014/main" id="{DAB8509C-6D99-B8A7-EC50-447DEC8A06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506343" y="1092139"/>
            <a:ext cx="2295423" cy="4775261"/>
          </a:xfrm>
          <a:prstGeom prst="rect">
            <a:avLst/>
          </a:prstGeom>
          <a:ln>
            <a:noFill/>
          </a:ln>
          <a:effectLst>
            <a:outerShdw blurRad="190500" algn="tl" rotWithShape="0">
              <a:srgbClr val="000000">
                <a:alpha val="70000"/>
              </a:srgbClr>
            </a:outerShdw>
          </a:effectLst>
        </p:spPr>
      </p:pic>
      <p:pic>
        <p:nvPicPr>
          <p:cNvPr id="11" name="Picture 5" descr="C:\Users\TonyaNicholson\Pictures\An open Jar of Peanut Butter with Spoon_Fotolia_40556509_Subscription_XL.jpg">
            <a:extLst>
              <a:ext uri="{FF2B5EF4-FFF2-40B4-BE49-F238E27FC236}">
                <a16:creationId xmlns:a16="http://schemas.microsoft.com/office/drawing/2014/main" id="{3CB578E0-8D15-9FDC-6121-194897A5AD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5537" y="4262505"/>
            <a:ext cx="1447800" cy="2054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356AB8-292A-A287-BCDE-2F3F1DE1E116}"/>
              </a:ext>
            </a:extLst>
          </p:cNvPr>
          <p:cNvSpPr txBox="1"/>
          <p:nvPr/>
        </p:nvSpPr>
        <p:spPr>
          <a:xfrm>
            <a:off x="2514600" y="274320"/>
            <a:ext cx="7467600" cy="923330"/>
          </a:xfrm>
          <a:prstGeom prst="rect">
            <a:avLst/>
          </a:prstGeom>
          <a:noFill/>
        </p:spPr>
        <p:txBody>
          <a:bodyPr wrap="square">
            <a:spAutoFit/>
          </a:bodyPr>
          <a:lstStyle/>
          <a:p>
            <a:r>
              <a:rPr lang="en-US" sz="5400" b="1" dirty="0">
                <a:latin typeface="+mj-lt"/>
              </a:rPr>
              <a:t>Peanut Butter</a:t>
            </a:r>
            <a:endParaRPr lang="en-US" sz="5400" b="1" dirty="0">
              <a:solidFill>
                <a:schemeClr val="tx1"/>
              </a:solidFill>
              <a:latin typeface="+mj-lt"/>
            </a:endParaRPr>
          </a:p>
        </p:txBody>
      </p:sp>
      <p:graphicFrame>
        <p:nvGraphicFramePr>
          <p:cNvPr id="5" name="Diagram 4">
            <a:extLst>
              <a:ext uri="{FF2B5EF4-FFF2-40B4-BE49-F238E27FC236}">
                <a16:creationId xmlns:a16="http://schemas.microsoft.com/office/drawing/2014/main" id="{72E88A00-C294-28B1-03F3-FA7E7CE0E772}"/>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35261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8D93E9-A8D4-3B8D-731A-48782A03871A}"/>
              </a:ext>
            </a:extLst>
          </p:cNvPr>
          <p:cNvSpPr/>
          <p:nvPr/>
        </p:nvSpPr>
        <p:spPr>
          <a:xfrm>
            <a:off x="1705907" y="2341935"/>
            <a:ext cx="6961609" cy="523220"/>
          </a:xfrm>
          <a:prstGeom prst="rect">
            <a:avLst/>
          </a:prstGeom>
        </p:spPr>
        <p:txBody>
          <a:bodyPr wrap="square">
            <a:spAutoFit/>
          </a:bodyPr>
          <a:lstStyle/>
          <a:p>
            <a:r>
              <a:rPr lang="en-US" sz="2800" b="1" dirty="0">
                <a:latin typeface="+mj-lt"/>
              </a:rPr>
              <a:t>One container Beans/Peas or Peanut Butter =</a:t>
            </a:r>
          </a:p>
        </p:txBody>
      </p:sp>
      <p:pic>
        <p:nvPicPr>
          <p:cNvPr id="12" name="Picture 11">
            <a:extLst>
              <a:ext uri="{FF2B5EF4-FFF2-40B4-BE49-F238E27FC236}">
                <a16:creationId xmlns:a16="http://schemas.microsoft.com/office/drawing/2014/main" id="{13F9DF68-7367-B49D-D401-F18C0EECB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9296" y="3260217"/>
            <a:ext cx="1587713" cy="1076259"/>
          </a:xfrm>
          <a:prstGeom prst="rect">
            <a:avLst/>
          </a:prstGeom>
        </p:spPr>
      </p:pic>
      <p:sp>
        <p:nvSpPr>
          <p:cNvPr id="13" name="Content Placeholder 2">
            <a:extLst>
              <a:ext uri="{FF2B5EF4-FFF2-40B4-BE49-F238E27FC236}">
                <a16:creationId xmlns:a16="http://schemas.microsoft.com/office/drawing/2014/main" id="{CD6DA59D-9E6D-979A-6EBE-D2373F555B9E}"/>
              </a:ext>
            </a:extLst>
          </p:cNvPr>
          <p:cNvSpPr>
            <a:spLocks noGrp="1"/>
          </p:cNvSpPr>
          <p:nvPr>
            <p:ph idx="1"/>
          </p:nvPr>
        </p:nvSpPr>
        <p:spPr>
          <a:xfrm>
            <a:off x="4020521" y="3641499"/>
            <a:ext cx="817395" cy="523220"/>
          </a:xfrm>
        </p:spPr>
        <p:txBody>
          <a:bodyPr>
            <a:normAutofit/>
          </a:bodyPr>
          <a:lstStyle/>
          <a:p>
            <a:pPr marL="0" indent="0">
              <a:buNone/>
            </a:pPr>
            <a:r>
              <a:rPr lang="en-US" sz="2800" b="1" dirty="0">
                <a:solidFill>
                  <a:schemeClr val="tx1">
                    <a:lumMod val="50000"/>
                    <a:lumOff val="50000"/>
                  </a:schemeClr>
                </a:solidFill>
              </a:rPr>
              <a:t>OR</a:t>
            </a:r>
            <a:endParaRPr lang="en-US" b="1" dirty="0">
              <a:solidFill>
                <a:schemeClr val="tx1">
                  <a:lumMod val="50000"/>
                  <a:lumOff val="50000"/>
                </a:schemeClr>
              </a:solidFill>
            </a:endParaRPr>
          </a:p>
        </p:txBody>
      </p:sp>
      <p:pic>
        <p:nvPicPr>
          <p:cNvPr id="14" name="Picture 13">
            <a:extLst>
              <a:ext uri="{FF2B5EF4-FFF2-40B4-BE49-F238E27FC236}">
                <a16:creationId xmlns:a16="http://schemas.microsoft.com/office/drawing/2014/main" id="{0519E5BA-5E41-ABB5-C82B-61AD867B1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172" y="2971800"/>
            <a:ext cx="847134" cy="1396483"/>
          </a:xfrm>
          <a:prstGeom prst="rect">
            <a:avLst/>
          </a:prstGeom>
        </p:spPr>
      </p:pic>
      <p:pic>
        <p:nvPicPr>
          <p:cNvPr id="15" name="Picture 14" descr="A picture containing cup&#10;&#10;Description generated with high confidence">
            <a:extLst>
              <a:ext uri="{FF2B5EF4-FFF2-40B4-BE49-F238E27FC236}">
                <a16:creationId xmlns:a16="http://schemas.microsoft.com/office/drawing/2014/main" id="{722E106F-4084-DD7D-BC2F-F4CB26B4B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9347" y="3124200"/>
            <a:ext cx="801781" cy="1394843"/>
          </a:xfrm>
          <a:prstGeom prst="rect">
            <a:avLst/>
          </a:prstGeom>
        </p:spPr>
      </p:pic>
      <p:pic>
        <p:nvPicPr>
          <p:cNvPr id="16" name="Picture 15" descr="A picture containing cup&#10;&#10;Description generated with high confidence">
            <a:extLst>
              <a:ext uri="{FF2B5EF4-FFF2-40B4-BE49-F238E27FC236}">
                <a16:creationId xmlns:a16="http://schemas.microsoft.com/office/drawing/2014/main" id="{96579D9F-2403-09E5-DA55-E2681AF16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6999" y="2971800"/>
            <a:ext cx="847134" cy="1396483"/>
          </a:xfrm>
          <a:prstGeom prst="rect">
            <a:avLst/>
          </a:prstGeom>
        </p:spPr>
      </p:pic>
      <p:pic>
        <p:nvPicPr>
          <p:cNvPr id="17" name="Picture 16">
            <a:extLst>
              <a:ext uri="{FF2B5EF4-FFF2-40B4-BE49-F238E27FC236}">
                <a16:creationId xmlns:a16="http://schemas.microsoft.com/office/drawing/2014/main" id="{47AE340E-AE87-E952-1D54-5DDF34BD74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78119" y="3124200"/>
            <a:ext cx="908681" cy="1364425"/>
          </a:xfrm>
          <a:prstGeom prst="rect">
            <a:avLst/>
          </a:prstGeom>
        </p:spPr>
      </p:pic>
      <p:sp>
        <p:nvSpPr>
          <p:cNvPr id="18" name="TextBox 17">
            <a:extLst>
              <a:ext uri="{FF2B5EF4-FFF2-40B4-BE49-F238E27FC236}">
                <a16:creationId xmlns:a16="http://schemas.microsoft.com/office/drawing/2014/main" id="{357D7108-9D1F-E798-270E-3796A48AFF6B}"/>
              </a:ext>
            </a:extLst>
          </p:cNvPr>
          <p:cNvSpPr txBox="1"/>
          <p:nvPr/>
        </p:nvSpPr>
        <p:spPr>
          <a:xfrm>
            <a:off x="5552047" y="4383600"/>
            <a:ext cx="3454965" cy="769441"/>
          </a:xfrm>
          <a:prstGeom prst="rect">
            <a:avLst/>
          </a:prstGeom>
          <a:noFill/>
        </p:spPr>
        <p:txBody>
          <a:bodyPr wrap="square" rtlCol="0">
            <a:spAutoFit/>
          </a:bodyPr>
          <a:lstStyle/>
          <a:p>
            <a:pPr algn="ctr"/>
            <a:r>
              <a:rPr lang="en-US" sz="2400" dirty="0"/>
              <a:t>4 cans (15-16 oz each) </a:t>
            </a:r>
            <a:br>
              <a:rPr lang="en-US" sz="2400" dirty="0"/>
            </a:br>
            <a:r>
              <a:rPr lang="en-US" sz="2000" dirty="0"/>
              <a:t>*Note: 1 can = 0.25 Container</a:t>
            </a:r>
            <a:endParaRPr lang="en-US" sz="2400" dirty="0"/>
          </a:p>
        </p:txBody>
      </p:sp>
      <p:sp>
        <p:nvSpPr>
          <p:cNvPr id="19" name="TextBox 18">
            <a:extLst>
              <a:ext uri="{FF2B5EF4-FFF2-40B4-BE49-F238E27FC236}">
                <a16:creationId xmlns:a16="http://schemas.microsoft.com/office/drawing/2014/main" id="{C5D6B86C-4E37-316E-3514-5355BEB2F4AE}"/>
              </a:ext>
            </a:extLst>
          </p:cNvPr>
          <p:cNvSpPr txBox="1"/>
          <p:nvPr/>
        </p:nvSpPr>
        <p:spPr>
          <a:xfrm>
            <a:off x="1376029" y="4368283"/>
            <a:ext cx="1568970" cy="461665"/>
          </a:xfrm>
          <a:prstGeom prst="rect">
            <a:avLst/>
          </a:prstGeom>
          <a:noFill/>
        </p:spPr>
        <p:txBody>
          <a:bodyPr wrap="square" rtlCol="0">
            <a:spAutoFit/>
          </a:bodyPr>
          <a:lstStyle/>
          <a:p>
            <a:r>
              <a:rPr lang="en-US" sz="2400" dirty="0"/>
              <a:t>16 oz  dry</a:t>
            </a:r>
          </a:p>
        </p:txBody>
      </p:sp>
      <p:grpSp>
        <p:nvGrpSpPr>
          <p:cNvPr id="21" name="Group 20">
            <a:extLst>
              <a:ext uri="{FF2B5EF4-FFF2-40B4-BE49-F238E27FC236}">
                <a16:creationId xmlns:a16="http://schemas.microsoft.com/office/drawing/2014/main" id="{3765151B-2575-6665-5673-CE747486B5B3}"/>
              </a:ext>
            </a:extLst>
          </p:cNvPr>
          <p:cNvGrpSpPr/>
          <p:nvPr/>
        </p:nvGrpSpPr>
        <p:grpSpPr>
          <a:xfrm>
            <a:off x="3431117" y="5029200"/>
            <a:ext cx="1445683" cy="1591128"/>
            <a:chOff x="6830588" y="2783458"/>
            <a:chExt cx="1281908" cy="1621903"/>
          </a:xfrm>
        </p:grpSpPr>
        <p:pic>
          <p:nvPicPr>
            <p:cNvPr id="22" name="Picture 21" descr="A picture containing indoor, cabinet, sitting, white&#10;&#10;Description generated with very high confidence">
              <a:extLst>
                <a:ext uri="{FF2B5EF4-FFF2-40B4-BE49-F238E27FC236}">
                  <a16:creationId xmlns:a16="http://schemas.microsoft.com/office/drawing/2014/main" id="{9D6C607D-F45C-169B-5F37-955346DCC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3" name="TextBox 22">
              <a:extLst>
                <a:ext uri="{FF2B5EF4-FFF2-40B4-BE49-F238E27FC236}">
                  <a16:creationId xmlns:a16="http://schemas.microsoft.com/office/drawing/2014/main" id="{344E1DA6-F195-F24E-FDE5-E62E29BA4B66}"/>
                </a:ext>
              </a:extLst>
            </p:cNvPr>
            <p:cNvSpPr txBox="1"/>
            <p:nvPr/>
          </p:nvSpPr>
          <p:spPr>
            <a:xfrm>
              <a:off x="6830588" y="3647480"/>
              <a:ext cx="1281908" cy="342537"/>
            </a:xfrm>
            <a:prstGeom prst="rect">
              <a:avLst/>
            </a:prstGeom>
            <a:noFill/>
          </p:spPr>
          <p:txBody>
            <a:bodyPr wrap="square" rtlCol="0">
              <a:spAutoFit/>
            </a:bodyPr>
            <a:lstStyle/>
            <a:p>
              <a:pPr algn="ctr"/>
              <a:r>
                <a:rPr lang="en-US" sz="1400" b="1" dirty="0">
                  <a:solidFill>
                    <a:schemeClr val="accent2">
                      <a:lumMod val="50000"/>
                    </a:schemeClr>
                  </a:solidFill>
                  <a:latin typeface="+mj-lt"/>
                </a:rPr>
                <a:t>Peanut Butter</a:t>
              </a:r>
            </a:p>
          </p:txBody>
        </p:sp>
      </p:grpSp>
      <p:sp>
        <p:nvSpPr>
          <p:cNvPr id="24" name="TextBox 23">
            <a:extLst>
              <a:ext uri="{FF2B5EF4-FFF2-40B4-BE49-F238E27FC236}">
                <a16:creationId xmlns:a16="http://schemas.microsoft.com/office/drawing/2014/main" id="{5FFAB92E-A6C8-1FDA-8E08-8554AA16B839}"/>
              </a:ext>
            </a:extLst>
          </p:cNvPr>
          <p:cNvSpPr txBox="1"/>
          <p:nvPr/>
        </p:nvSpPr>
        <p:spPr>
          <a:xfrm>
            <a:off x="4644504" y="5784679"/>
            <a:ext cx="1704673" cy="461665"/>
          </a:xfrm>
          <a:prstGeom prst="rect">
            <a:avLst/>
          </a:prstGeom>
          <a:noFill/>
        </p:spPr>
        <p:txBody>
          <a:bodyPr wrap="square" rtlCol="0">
            <a:spAutoFit/>
          </a:bodyPr>
          <a:lstStyle/>
          <a:p>
            <a:r>
              <a:rPr lang="en-US" sz="2400" dirty="0"/>
              <a:t>16-18 oz jar </a:t>
            </a:r>
          </a:p>
        </p:txBody>
      </p:sp>
      <p:sp>
        <p:nvSpPr>
          <p:cNvPr id="4" name="TextBox 3">
            <a:extLst>
              <a:ext uri="{FF2B5EF4-FFF2-40B4-BE49-F238E27FC236}">
                <a16:creationId xmlns:a16="http://schemas.microsoft.com/office/drawing/2014/main" id="{F40DD1A9-9D5E-32DE-822D-D1C1A9734AF6}"/>
              </a:ext>
            </a:extLst>
          </p:cNvPr>
          <p:cNvSpPr txBox="1"/>
          <p:nvPr/>
        </p:nvSpPr>
        <p:spPr>
          <a:xfrm>
            <a:off x="6580204" y="1445280"/>
            <a:ext cx="3061546" cy="574773"/>
          </a:xfrm>
          <a:prstGeom prst="rect">
            <a:avLst/>
          </a:prstGeom>
          <a:noFill/>
        </p:spPr>
        <p:txBody>
          <a:bodyPr wrap="square">
            <a:spAutoFit/>
          </a:bodyPr>
          <a:lstStyle/>
          <a:p>
            <a:pPr marL="34290" indent="0">
              <a:lnSpc>
                <a:spcPct val="110000"/>
              </a:lnSpc>
              <a:spcBef>
                <a:spcPts val="0"/>
              </a:spcBef>
              <a:buNone/>
            </a:pPr>
            <a:r>
              <a:rPr lang="en-US" sz="3000" b="1" dirty="0"/>
              <a:t>= CTR (Container)</a:t>
            </a:r>
          </a:p>
        </p:txBody>
      </p:sp>
      <p:sp>
        <p:nvSpPr>
          <p:cNvPr id="3" name="TextBox 2">
            <a:extLst>
              <a:ext uri="{FF2B5EF4-FFF2-40B4-BE49-F238E27FC236}">
                <a16:creationId xmlns:a16="http://schemas.microsoft.com/office/drawing/2014/main" id="{E96C5C7B-83F1-A4EE-0C11-D4E7319B2FD1}"/>
              </a:ext>
            </a:extLst>
          </p:cNvPr>
          <p:cNvSpPr txBox="1"/>
          <p:nvPr/>
        </p:nvSpPr>
        <p:spPr>
          <a:xfrm>
            <a:off x="381000" y="274320"/>
            <a:ext cx="10969558" cy="923330"/>
          </a:xfrm>
          <a:prstGeom prst="rect">
            <a:avLst/>
          </a:prstGeom>
          <a:noFill/>
        </p:spPr>
        <p:txBody>
          <a:bodyPr wrap="square">
            <a:spAutoFit/>
          </a:bodyPr>
          <a:lstStyle/>
          <a:p>
            <a:r>
              <a:rPr lang="en-US" sz="5400" b="1" dirty="0">
                <a:latin typeface="+mj-lt"/>
              </a:rPr>
              <a:t>B</a:t>
            </a:r>
            <a:r>
              <a:rPr lang="en-US" sz="5400" dirty="0">
                <a:solidFill>
                  <a:schemeClr val="tx1"/>
                </a:solidFill>
              </a:rPr>
              <a:t>eans, Peas, Lentils and Peanut Butter</a:t>
            </a:r>
            <a:endParaRPr lang="en-US" sz="5400" b="1" dirty="0">
              <a:solidFill>
                <a:schemeClr val="tx1"/>
              </a:solidFill>
              <a:latin typeface="+mj-lt"/>
            </a:endParaRPr>
          </a:p>
        </p:txBody>
      </p:sp>
      <p:graphicFrame>
        <p:nvGraphicFramePr>
          <p:cNvPr id="9" name="Diagram 8">
            <a:extLst>
              <a:ext uri="{FF2B5EF4-FFF2-40B4-BE49-F238E27FC236}">
                <a16:creationId xmlns:a16="http://schemas.microsoft.com/office/drawing/2014/main" id="{39AC79D7-D70F-0581-29E5-5D038831B3F1}"/>
              </a:ext>
            </a:extLst>
          </p:cNvPr>
          <p:cNvGraphicFramePr/>
          <p:nvPr/>
        </p:nvGraphicFramePr>
        <p:xfrm>
          <a:off x="457200" y="1371600"/>
          <a:ext cx="6583680" cy="8229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5" name="Content Placeholder 2">
            <a:extLst>
              <a:ext uri="{FF2B5EF4-FFF2-40B4-BE49-F238E27FC236}">
                <a16:creationId xmlns:a16="http://schemas.microsoft.com/office/drawing/2014/main" id="{CBD5C907-3C2F-13D1-D9E8-68D10B91C9FC}"/>
              </a:ext>
            </a:extLst>
          </p:cNvPr>
          <p:cNvSpPr txBox="1">
            <a:spLocks/>
          </p:cNvSpPr>
          <p:nvPr/>
        </p:nvSpPr>
        <p:spPr>
          <a:xfrm>
            <a:off x="2511731" y="5715241"/>
            <a:ext cx="817395" cy="523220"/>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chemeClr val="tx1">
                    <a:lumMod val="50000"/>
                    <a:lumOff val="50000"/>
                  </a:schemeClr>
                </a:solidFill>
              </a:rPr>
              <a:t>OR</a:t>
            </a:r>
            <a:endParaRPr lang="en-US" b="1" dirty="0">
              <a:solidFill>
                <a:schemeClr val="tx1">
                  <a:lumMod val="50000"/>
                  <a:lumOff val="50000"/>
                </a:schemeClr>
              </a:solidFill>
            </a:endParaRPr>
          </a:p>
        </p:txBody>
      </p:sp>
      <p:pic>
        <p:nvPicPr>
          <p:cNvPr id="26" name="Picture 25">
            <a:extLst>
              <a:ext uri="{FF2B5EF4-FFF2-40B4-BE49-F238E27FC236}">
                <a16:creationId xmlns:a16="http://schemas.microsoft.com/office/drawing/2014/main" id="{42ABEAF8-6140-C563-E225-06C5754AD14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10800000">
            <a:off x="9506343" y="1092139"/>
            <a:ext cx="2295423" cy="4775261"/>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4119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E1EE4AC-8E9A-423A-28A0-C4A96E584AF0}"/>
              </a:ext>
            </a:extLst>
          </p:cNvPr>
          <p:cNvSpPr>
            <a:spLocks noGrp="1" noChangeArrowheads="1"/>
          </p:cNvSpPr>
          <p:nvPr>
            <p:ph idx="1"/>
          </p:nvPr>
        </p:nvSpPr>
        <p:spPr>
          <a:xfrm>
            <a:off x="2266223" y="2145453"/>
            <a:ext cx="5388169" cy="2812880"/>
          </a:xfrm>
        </p:spPr>
        <p:txBody>
          <a:bodyPr>
            <a:normAutofit/>
          </a:bodyPr>
          <a:lstStyle/>
          <a:p>
            <a:pPr>
              <a:lnSpc>
                <a:spcPct val="110000"/>
              </a:lnSpc>
              <a:spcBef>
                <a:spcPts val="0"/>
              </a:spcBef>
              <a:buFont typeface="Wingdings" panose="05000000000000000000" pitchFamily="2" charset="2"/>
              <a:buChar char="ü"/>
            </a:pPr>
            <a:r>
              <a:rPr lang="en-US" sz="2800" dirty="0"/>
              <a:t>5 to 6-ounce cans or foil packs</a:t>
            </a:r>
          </a:p>
          <a:p>
            <a:pPr eaLnBrk="1" hangingPunct="1">
              <a:lnSpc>
                <a:spcPct val="110000"/>
              </a:lnSpc>
              <a:spcBef>
                <a:spcPts val="0"/>
              </a:spcBef>
              <a:buFont typeface="Wingdings" panose="05000000000000000000" pitchFamily="2" charset="2"/>
              <a:buChar char="ü"/>
            </a:pPr>
            <a:r>
              <a:rPr lang="en-US" sz="2800" dirty="0"/>
              <a:t>Plain, unseasoned pink salmon </a:t>
            </a:r>
          </a:p>
          <a:p>
            <a:pPr lvl="1">
              <a:lnSpc>
                <a:spcPct val="110000"/>
              </a:lnSpc>
              <a:spcBef>
                <a:spcPts val="0"/>
              </a:spcBef>
              <a:buFont typeface="Wingdings" panose="05000000000000000000" pitchFamily="2" charset="2"/>
              <a:buChar char="§"/>
            </a:pPr>
            <a:r>
              <a:rPr lang="en-US" sz="2400" dirty="0"/>
              <a:t>with or without bones</a:t>
            </a:r>
          </a:p>
          <a:p>
            <a:pPr eaLnBrk="1" hangingPunct="1">
              <a:lnSpc>
                <a:spcPct val="110000"/>
              </a:lnSpc>
              <a:spcBef>
                <a:spcPts val="0"/>
              </a:spcBef>
              <a:buFont typeface="Wingdings" panose="05000000000000000000" pitchFamily="2" charset="2"/>
              <a:buChar char="ü"/>
            </a:pPr>
            <a:r>
              <a:rPr lang="en-US" sz="2800" dirty="0"/>
              <a:t>Chunk-light tuna packed in water</a:t>
            </a:r>
          </a:p>
          <a:p>
            <a:pPr>
              <a:lnSpc>
                <a:spcPct val="110000"/>
              </a:lnSpc>
              <a:spcBef>
                <a:spcPts val="0"/>
              </a:spcBef>
              <a:buFont typeface="Wingdings" panose="05000000000000000000" pitchFamily="2" charset="2"/>
              <a:buChar char="ü"/>
            </a:pPr>
            <a:r>
              <a:rPr lang="en-US" sz="2800" dirty="0"/>
              <a:t>Regular or organic</a:t>
            </a:r>
          </a:p>
        </p:txBody>
      </p:sp>
      <p:pic>
        <p:nvPicPr>
          <p:cNvPr id="25" name="Picture 2">
            <a:extLst>
              <a:ext uri="{FF2B5EF4-FFF2-40B4-BE49-F238E27FC236}">
                <a16:creationId xmlns:a16="http://schemas.microsoft.com/office/drawing/2014/main" id="{4742BFE2-9FC5-D5F7-0AE2-75045D09A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6826" y="627058"/>
            <a:ext cx="1590850" cy="160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700CA45-826E-585E-9F95-4A869C93118B}"/>
              </a:ext>
            </a:extLst>
          </p:cNvPr>
          <p:cNvSpPr txBox="1"/>
          <p:nvPr/>
        </p:nvSpPr>
        <p:spPr>
          <a:xfrm>
            <a:off x="6368001" y="4774911"/>
            <a:ext cx="2632598" cy="584775"/>
          </a:xfrm>
          <a:prstGeom prst="rect">
            <a:avLst/>
          </a:prstGeom>
          <a:noFill/>
        </p:spPr>
        <p:txBody>
          <a:bodyPr wrap="square">
            <a:spAutoFit/>
          </a:bodyPr>
          <a:lstStyle/>
          <a:p>
            <a:pPr marL="34290" indent="0">
              <a:spcBef>
                <a:spcPts val="0"/>
              </a:spcBef>
              <a:buNone/>
            </a:pPr>
            <a:r>
              <a:rPr lang="en-US" sz="3200" b="1" dirty="0"/>
              <a:t> = OZ (Ounce)</a:t>
            </a:r>
          </a:p>
        </p:txBody>
      </p:sp>
      <p:sp>
        <p:nvSpPr>
          <p:cNvPr id="9" name="TextBox 8">
            <a:extLst>
              <a:ext uri="{FF2B5EF4-FFF2-40B4-BE49-F238E27FC236}">
                <a16:creationId xmlns:a16="http://schemas.microsoft.com/office/drawing/2014/main" id="{43C2B43D-5F9E-B199-8695-439571AB2351}"/>
              </a:ext>
            </a:extLst>
          </p:cNvPr>
          <p:cNvSpPr txBox="1"/>
          <p:nvPr/>
        </p:nvSpPr>
        <p:spPr>
          <a:xfrm>
            <a:off x="2514600" y="274320"/>
            <a:ext cx="7467600" cy="923330"/>
          </a:xfrm>
          <a:prstGeom prst="rect">
            <a:avLst/>
          </a:prstGeom>
          <a:noFill/>
        </p:spPr>
        <p:txBody>
          <a:bodyPr wrap="square">
            <a:spAutoFit/>
          </a:bodyPr>
          <a:lstStyle/>
          <a:p>
            <a:r>
              <a:rPr lang="en-US" sz="5400" b="1" dirty="0">
                <a:latin typeface="+mj-lt"/>
              </a:rPr>
              <a:t>Fish</a:t>
            </a:r>
            <a:endParaRPr lang="en-US" sz="5400" b="1" dirty="0">
              <a:solidFill>
                <a:schemeClr val="tx1"/>
              </a:solidFill>
              <a:latin typeface="+mj-lt"/>
            </a:endParaRPr>
          </a:p>
        </p:txBody>
      </p:sp>
      <p:pic>
        <p:nvPicPr>
          <p:cNvPr id="10" name="Picture 9">
            <a:extLst>
              <a:ext uri="{FF2B5EF4-FFF2-40B4-BE49-F238E27FC236}">
                <a16:creationId xmlns:a16="http://schemas.microsoft.com/office/drawing/2014/main" id="{1F006F30-8EFF-ACA2-5F10-59A3E2B2C35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9232603" y="1189244"/>
            <a:ext cx="2514599" cy="5170917"/>
          </a:xfrm>
          <a:prstGeom prst="rect">
            <a:avLst/>
          </a:prstGeom>
          <a:ln>
            <a:noFill/>
          </a:ln>
          <a:effectLst>
            <a:outerShdw blurRad="190500" algn="tl" rotWithShape="0">
              <a:srgbClr val="000000">
                <a:alpha val="70000"/>
              </a:srgbClr>
            </a:outerShdw>
          </a:effectLst>
        </p:spPr>
      </p:pic>
      <p:graphicFrame>
        <p:nvGraphicFramePr>
          <p:cNvPr id="11" name="Diagram 10">
            <a:extLst>
              <a:ext uri="{FF2B5EF4-FFF2-40B4-BE49-F238E27FC236}">
                <a16:creationId xmlns:a16="http://schemas.microsoft.com/office/drawing/2014/main" id="{C0766DF6-9FE4-2DF2-7BD3-38F22E285330}"/>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2" name="Diagram 11">
            <a:extLst>
              <a:ext uri="{FF2B5EF4-FFF2-40B4-BE49-F238E27FC236}">
                <a16:creationId xmlns:a16="http://schemas.microsoft.com/office/drawing/2014/main" id="{71A96D71-77D2-3C8E-84E1-ADBA83176E26}"/>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19355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23368AD-1267-74AC-04C1-E849841868D6}"/>
              </a:ext>
            </a:extLst>
          </p:cNvPr>
          <p:cNvSpPr>
            <a:spLocks noGrp="1" noChangeArrowheads="1"/>
          </p:cNvSpPr>
          <p:nvPr>
            <p:ph idx="1"/>
          </p:nvPr>
        </p:nvSpPr>
        <p:spPr>
          <a:xfrm>
            <a:off x="1201391" y="1426416"/>
            <a:ext cx="7619693" cy="4852631"/>
          </a:xfrm>
        </p:spPr>
        <p:txBody>
          <a:bodyPr vert="horz" lIns="91440" tIns="45720" rIns="91440" bIns="45720" rtlCol="0">
            <a:normAutofit/>
          </a:bodyPr>
          <a:lstStyle/>
          <a:p>
            <a:pPr marL="0" indent="0" eaLnBrk="1" hangingPunct="1">
              <a:lnSpc>
                <a:spcPct val="130000"/>
              </a:lnSpc>
              <a:spcBef>
                <a:spcPts val="0"/>
              </a:spcBef>
              <a:buNone/>
            </a:pPr>
            <a:r>
              <a:rPr lang="en-US" sz="3000" dirty="0"/>
              <a:t>WIC participants must purchase what is specified on their food benefit</a:t>
            </a:r>
          </a:p>
          <a:p>
            <a:pPr marL="0" indent="0" eaLnBrk="1" hangingPunct="1">
              <a:lnSpc>
                <a:spcPct val="130000"/>
              </a:lnSpc>
              <a:spcBef>
                <a:spcPts val="0"/>
              </a:spcBef>
              <a:buNone/>
            </a:pPr>
            <a:r>
              <a:rPr lang="en-US" sz="3000" dirty="0"/>
              <a:t>account:</a:t>
            </a:r>
          </a:p>
          <a:p>
            <a:pPr lvl="2">
              <a:lnSpc>
                <a:spcPct val="150000"/>
              </a:lnSpc>
              <a:buFont typeface="Wingdings" panose="05000000000000000000" pitchFamily="2" charset="2"/>
              <a:buChar char="ü"/>
            </a:pPr>
            <a:r>
              <a:rPr lang="en-US" sz="2800" dirty="0"/>
              <a:t>Brand</a:t>
            </a:r>
          </a:p>
          <a:p>
            <a:pPr lvl="2">
              <a:lnSpc>
                <a:spcPct val="150000"/>
              </a:lnSpc>
              <a:buFont typeface="Wingdings" panose="05000000000000000000" pitchFamily="2" charset="2"/>
              <a:buChar char="ü"/>
            </a:pPr>
            <a:r>
              <a:rPr lang="en-US" sz="2800" dirty="0"/>
              <a:t>Size</a:t>
            </a:r>
          </a:p>
          <a:p>
            <a:pPr lvl="2">
              <a:lnSpc>
                <a:spcPct val="150000"/>
              </a:lnSpc>
              <a:buFont typeface="Wingdings" panose="05000000000000000000" pitchFamily="2" charset="2"/>
              <a:buChar char="ü"/>
            </a:pPr>
            <a:r>
              <a:rPr lang="en-US" sz="2800" dirty="0"/>
              <a:t>Type </a:t>
            </a:r>
          </a:p>
          <a:p>
            <a:pPr lvl="2">
              <a:lnSpc>
                <a:spcPct val="150000"/>
              </a:lnSpc>
              <a:buFont typeface="Wingdings" panose="05000000000000000000" pitchFamily="2" charset="2"/>
              <a:buChar char="ü"/>
            </a:pPr>
            <a:r>
              <a:rPr lang="en-US" sz="2800" dirty="0"/>
              <a:t>Quantity</a:t>
            </a:r>
            <a:endParaRPr lang="en-US" sz="1800" dirty="0"/>
          </a:p>
        </p:txBody>
      </p:sp>
      <p:pic>
        <p:nvPicPr>
          <p:cNvPr id="6" name="Picture 5">
            <a:extLst>
              <a:ext uri="{FF2B5EF4-FFF2-40B4-BE49-F238E27FC236}">
                <a16:creationId xmlns:a16="http://schemas.microsoft.com/office/drawing/2014/main" id="{C3F3736C-93DA-FB26-6275-EF3FB034E0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839199" y="658994"/>
            <a:ext cx="2922565" cy="5665606"/>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37A2E55-62F9-0377-FAA4-06F20E9B2253}"/>
              </a:ext>
            </a:extLst>
          </p:cNvPr>
          <p:cNvSpPr txBox="1"/>
          <p:nvPr/>
        </p:nvSpPr>
        <p:spPr>
          <a:xfrm>
            <a:off x="2514600" y="274320"/>
            <a:ext cx="7467600" cy="923330"/>
          </a:xfrm>
          <a:prstGeom prst="rect">
            <a:avLst/>
          </a:prstGeom>
          <a:noFill/>
        </p:spPr>
        <p:txBody>
          <a:bodyPr wrap="square">
            <a:spAutoFit/>
          </a:bodyPr>
          <a:lstStyle/>
          <a:p>
            <a:r>
              <a:rPr lang="en-US" sz="5400" b="1" dirty="0">
                <a:solidFill>
                  <a:schemeClr val="tx1"/>
                </a:solidFill>
                <a:latin typeface="+mj-lt"/>
              </a:rPr>
              <a:t>Infant Formula</a:t>
            </a:r>
          </a:p>
        </p:txBody>
      </p:sp>
    </p:spTree>
    <p:custDataLst>
      <p:tags r:id="rId1"/>
    </p:custDataLst>
    <p:extLst>
      <p:ext uri="{BB962C8B-B14F-4D97-AF65-F5344CB8AC3E}">
        <p14:creationId xmlns:p14="http://schemas.microsoft.com/office/powerpoint/2010/main" val="7438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41A106F1-3DE2-A181-38E4-966657541FA1}"/>
              </a:ext>
            </a:extLst>
          </p:cNvPr>
          <p:cNvSpPr>
            <a:spLocks noGrp="1" noChangeArrowheads="1"/>
          </p:cNvSpPr>
          <p:nvPr>
            <p:ph idx="1"/>
          </p:nvPr>
        </p:nvSpPr>
        <p:spPr>
          <a:xfrm>
            <a:off x="2160183" y="2330537"/>
            <a:ext cx="7364817" cy="2677464"/>
          </a:xfrm>
        </p:spPr>
        <p:txBody>
          <a:bodyPr>
            <a:normAutofit/>
          </a:bodyPr>
          <a:lstStyle/>
          <a:p>
            <a:pPr algn="l"/>
            <a:r>
              <a:rPr lang="en-US" sz="2800" b="0" i="0" u="none" strike="noStrike" baseline="0" dirty="0">
                <a:latin typeface="Arial" panose="020B0604020202020204" pitchFamily="34" charset="0"/>
              </a:rPr>
              <a:t>Milk-based powder: </a:t>
            </a:r>
          </a:p>
          <a:p>
            <a:pPr algn="l"/>
            <a:r>
              <a:rPr lang="en-US" sz="2800" b="0" i="0" u="none" strike="noStrike" baseline="0" dirty="0">
                <a:latin typeface="Arial" panose="020B0604020202020204" pitchFamily="34" charset="0"/>
              </a:rPr>
              <a:t>Soy-based powder:</a:t>
            </a:r>
          </a:p>
          <a:p>
            <a:pPr algn="l"/>
            <a:r>
              <a:rPr lang="en-US" sz="2800" b="0" i="0" u="none" strike="noStrike" baseline="0" dirty="0">
                <a:latin typeface="Arial" panose="020B0604020202020204" pitchFamily="34" charset="0"/>
              </a:rPr>
              <a:t>(Brands must be </a:t>
            </a:r>
            <a:r>
              <a:rPr lang="en-US" sz="2800" dirty="0">
                <a:latin typeface="Arial" panose="020B0604020202020204" pitchFamily="34" charset="0"/>
              </a:rPr>
              <a:t>NC</a:t>
            </a:r>
            <a:r>
              <a:rPr lang="en-US" sz="2800" b="0" i="0" u="none" strike="noStrike" baseline="0" dirty="0">
                <a:latin typeface="Arial" panose="020B0604020202020204" pitchFamily="34" charset="0"/>
              </a:rPr>
              <a:t> contract formula)</a:t>
            </a:r>
            <a:endParaRPr lang="en-US" baseline="30000" dirty="0">
              <a:solidFill>
                <a:schemeClr val="tx1"/>
              </a:solidFill>
            </a:endParaRPr>
          </a:p>
          <a:p>
            <a:pPr lvl="1">
              <a:lnSpc>
                <a:spcPct val="150000"/>
              </a:lnSpc>
            </a:pPr>
            <a:endParaRPr lang="en-US" sz="2200" dirty="0"/>
          </a:p>
          <a:p>
            <a:pPr marL="0" indent="0">
              <a:lnSpc>
                <a:spcPct val="150000"/>
              </a:lnSpc>
              <a:buNone/>
            </a:pPr>
            <a:endParaRPr lang="en-US" dirty="0"/>
          </a:p>
        </p:txBody>
      </p:sp>
      <p:graphicFrame>
        <p:nvGraphicFramePr>
          <p:cNvPr id="5" name="Diagram 4">
            <a:extLst>
              <a:ext uri="{FF2B5EF4-FFF2-40B4-BE49-F238E27FC236}">
                <a16:creationId xmlns:a16="http://schemas.microsoft.com/office/drawing/2014/main" id="{2EAEB3C6-F9AF-47D4-1192-FD3722781DA0}"/>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D1169F10-C24A-B0B5-D0BF-654B0067E8C0}"/>
              </a:ext>
            </a:extLst>
          </p:cNvPr>
          <p:cNvSpPr txBox="1"/>
          <p:nvPr/>
        </p:nvSpPr>
        <p:spPr>
          <a:xfrm>
            <a:off x="1219200" y="274320"/>
            <a:ext cx="9753600" cy="923330"/>
          </a:xfrm>
          <a:prstGeom prst="rect">
            <a:avLst/>
          </a:prstGeom>
          <a:noFill/>
        </p:spPr>
        <p:txBody>
          <a:bodyPr wrap="square">
            <a:spAutoFit/>
          </a:bodyPr>
          <a:lstStyle/>
          <a:p>
            <a:r>
              <a:rPr lang="en-US" sz="5400" b="1" dirty="0">
                <a:solidFill>
                  <a:schemeClr val="tx1"/>
                </a:solidFill>
                <a:latin typeface="+mj-lt"/>
              </a:rPr>
              <a:t>NC WIC Program Contract Formula</a:t>
            </a:r>
          </a:p>
        </p:txBody>
      </p:sp>
    </p:spTree>
    <p:custDataLst>
      <p:tags r:id="rId1"/>
    </p:custDataLst>
    <p:extLst>
      <p:ext uri="{BB962C8B-B14F-4D97-AF65-F5344CB8AC3E}">
        <p14:creationId xmlns:p14="http://schemas.microsoft.com/office/powerpoint/2010/main" val="380250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27E2930-AB73-937C-DA5D-524478063A50}"/>
              </a:ext>
            </a:extLst>
          </p:cNvPr>
          <p:cNvSpPr>
            <a:spLocks noGrp="1" noChangeArrowheads="1"/>
          </p:cNvSpPr>
          <p:nvPr>
            <p:ph idx="1"/>
          </p:nvPr>
        </p:nvSpPr>
        <p:spPr>
          <a:xfrm>
            <a:off x="2256058" y="2048020"/>
            <a:ext cx="6966618" cy="2434467"/>
          </a:xfrm>
        </p:spPr>
        <p:txBody>
          <a:bodyPr>
            <a:normAutofit/>
          </a:bodyPr>
          <a:lstStyle/>
          <a:p>
            <a:pPr eaLnBrk="1" hangingPunct="1">
              <a:lnSpc>
                <a:spcPct val="120000"/>
              </a:lnSpc>
              <a:spcBef>
                <a:spcPts val="0"/>
              </a:spcBef>
              <a:buFont typeface="Wingdings" panose="05000000000000000000" pitchFamily="2" charset="2"/>
              <a:buChar char="ü"/>
            </a:pPr>
            <a:r>
              <a:rPr lang="en-US" sz="2800" dirty="0"/>
              <a:t>8-ounce box of plain, dry infant cereal</a:t>
            </a:r>
          </a:p>
          <a:p>
            <a:pPr eaLnBrk="1" hangingPunct="1">
              <a:lnSpc>
                <a:spcPct val="120000"/>
              </a:lnSpc>
              <a:spcBef>
                <a:spcPts val="0"/>
              </a:spcBef>
              <a:buFont typeface="Wingdings" panose="05000000000000000000" pitchFamily="2" charset="2"/>
              <a:buChar char="ü"/>
            </a:pPr>
            <a:r>
              <a:rPr lang="en-US" sz="2800" dirty="0"/>
              <a:t>Must contain minimum of 45 mgs of iron per 100 grams of dry cereal</a:t>
            </a:r>
          </a:p>
          <a:p>
            <a:pPr eaLnBrk="1" hangingPunct="1">
              <a:lnSpc>
                <a:spcPct val="120000"/>
              </a:lnSpc>
              <a:spcBef>
                <a:spcPts val="0"/>
              </a:spcBef>
              <a:buFont typeface="Wingdings" panose="05000000000000000000" pitchFamily="2" charset="2"/>
              <a:buChar char="ü"/>
            </a:pPr>
            <a:r>
              <a:rPr lang="en-US" sz="2800" dirty="0"/>
              <a:t>Regular or organic</a:t>
            </a:r>
            <a:endParaRPr lang="en-US" sz="2400" dirty="0"/>
          </a:p>
        </p:txBody>
      </p:sp>
      <p:pic>
        <p:nvPicPr>
          <p:cNvPr id="12" name="Picture 11">
            <a:extLst>
              <a:ext uri="{FF2B5EF4-FFF2-40B4-BE49-F238E27FC236}">
                <a16:creationId xmlns:a16="http://schemas.microsoft.com/office/drawing/2014/main" id="{26F8ABD3-503F-A889-281C-727B3CC123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475161" y="525760"/>
            <a:ext cx="2259639" cy="5239188"/>
          </a:xfrm>
          <a:prstGeom prst="rect">
            <a:avLst/>
          </a:prstGeom>
          <a:ln>
            <a:noFill/>
          </a:ln>
          <a:effectLst>
            <a:outerShdw blurRad="190500" algn="tl" rotWithShape="0">
              <a:srgbClr val="000000">
                <a:alpha val="70000"/>
              </a:srgbClr>
            </a:outerShdw>
          </a:effectLst>
        </p:spPr>
      </p:pic>
      <p:pic>
        <p:nvPicPr>
          <p:cNvPr id="13" name="Picture 2">
            <a:extLst>
              <a:ext uri="{FF2B5EF4-FFF2-40B4-BE49-F238E27FC236}">
                <a16:creationId xmlns:a16="http://schemas.microsoft.com/office/drawing/2014/main" id="{CD560583-7E5F-EBB3-8076-0161E73AD6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934" r="4086" b="8723"/>
          <a:stretch/>
        </p:blipFill>
        <p:spPr bwMode="auto">
          <a:xfrm>
            <a:off x="76200" y="138148"/>
            <a:ext cx="2586308" cy="142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F0C763F-A8D2-2AC9-44AA-D5B3FDA980D1}"/>
              </a:ext>
            </a:extLst>
          </p:cNvPr>
          <p:cNvSpPr txBox="1"/>
          <p:nvPr/>
        </p:nvSpPr>
        <p:spPr>
          <a:xfrm>
            <a:off x="6372270" y="4761865"/>
            <a:ext cx="3305130" cy="646331"/>
          </a:xfrm>
          <a:prstGeom prst="rect">
            <a:avLst/>
          </a:prstGeom>
          <a:noFill/>
        </p:spPr>
        <p:txBody>
          <a:bodyPr wrap="square">
            <a:spAutoFit/>
          </a:bodyPr>
          <a:lstStyle/>
          <a:p>
            <a:pPr marL="34290" indent="0">
              <a:spcBef>
                <a:spcPts val="0"/>
              </a:spcBef>
              <a:buNone/>
            </a:pPr>
            <a:r>
              <a:rPr lang="en-US" sz="3600" b="1" dirty="0"/>
              <a:t> = </a:t>
            </a:r>
            <a:r>
              <a:rPr lang="en-US" sz="3200" b="1" dirty="0"/>
              <a:t>OZ (Ounce)</a:t>
            </a:r>
            <a:endParaRPr lang="en-US" sz="3600" b="1" dirty="0"/>
          </a:p>
        </p:txBody>
      </p:sp>
      <p:sp>
        <p:nvSpPr>
          <p:cNvPr id="7" name="TextBox 6">
            <a:extLst>
              <a:ext uri="{FF2B5EF4-FFF2-40B4-BE49-F238E27FC236}">
                <a16:creationId xmlns:a16="http://schemas.microsoft.com/office/drawing/2014/main" id="{01F1E18D-DFE6-532F-4606-4E1990DBECDC}"/>
              </a:ext>
            </a:extLst>
          </p:cNvPr>
          <p:cNvSpPr txBox="1"/>
          <p:nvPr/>
        </p:nvSpPr>
        <p:spPr>
          <a:xfrm>
            <a:off x="2514600" y="274320"/>
            <a:ext cx="7467600" cy="923330"/>
          </a:xfrm>
          <a:prstGeom prst="rect">
            <a:avLst/>
          </a:prstGeom>
          <a:noFill/>
        </p:spPr>
        <p:txBody>
          <a:bodyPr wrap="square">
            <a:spAutoFit/>
          </a:bodyPr>
          <a:lstStyle/>
          <a:p>
            <a:r>
              <a:rPr lang="en-US" sz="5400" b="1" dirty="0">
                <a:solidFill>
                  <a:schemeClr val="tx1"/>
                </a:solidFill>
                <a:latin typeface="+mj-lt"/>
              </a:rPr>
              <a:t>Infant Cereal</a:t>
            </a:r>
          </a:p>
        </p:txBody>
      </p:sp>
      <p:graphicFrame>
        <p:nvGraphicFramePr>
          <p:cNvPr id="9" name="Diagram 8">
            <a:extLst>
              <a:ext uri="{FF2B5EF4-FFF2-40B4-BE49-F238E27FC236}">
                <a16:creationId xmlns:a16="http://schemas.microsoft.com/office/drawing/2014/main" id="{547A06D2-669E-C301-3056-E19C41CA2F96}"/>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0" name="Diagram 9">
            <a:extLst>
              <a:ext uri="{FF2B5EF4-FFF2-40B4-BE49-F238E27FC236}">
                <a16:creationId xmlns:a16="http://schemas.microsoft.com/office/drawing/2014/main" id="{9EB252ED-0E0F-253A-FD39-0694E0F123F2}"/>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40048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44D61BA9-37E3-B587-DC51-C23094D971C6}"/>
              </a:ext>
            </a:extLst>
          </p:cNvPr>
          <p:cNvSpPr>
            <a:spLocks noGrp="1" noChangeArrowheads="1"/>
          </p:cNvSpPr>
          <p:nvPr>
            <p:ph idx="1"/>
          </p:nvPr>
        </p:nvSpPr>
        <p:spPr>
          <a:xfrm>
            <a:off x="2252486" y="2264618"/>
            <a:ext cx="6100332" cy="2002582"/>
          </a:xfrm>
        </p:spPr>
        <p:txBody>
          <a:bodyPr>
            <a:normAutofit/>
          </a:bodyPr>
          <a:lstStyle/>
          <a:p>
            <a:pPr eaLnBrk="1" hangingPunct="1">
              <a:lnSpc>
                <a:spcPct val="100000"/>
              </a:lnSpc>
              <a:spcBef>
                <a:spcPts val="0"/>
              </a:spcBef>
              <a:buFont typeface="Wingdings" panose="05000000000000000000" pitchFamily="2" charset="2"/>
              <a:buChar char="ü"/>
            </a:pPr>
            <a:r>
              <a:rPr lang="en-US" sz="2800" dirty="0"/>
              <a:t>Plain meat with gravy or with broth</a:t>
            </a:r>
          </a:p>
          <a:p>
            <a:pPr eaLnBrk="1" hangingPunct="1">
              <a:lnSpc>
                <a:spcPct val="100000"/>
              </a:lnSpc>
              <a:spcBef>
                <a:spcPts val="0"/>
              </a:spcBef>
              <a:buFont typeface="Wingdings" panose="05000000000000000000" pitchFamily="2" charset="2"/>
              <a:buChar char="ü"/>
            </a:pPr>
            <a:r>
              <a:rPr lang="en-US" sz="2800" dirty="0"/>
              <a:t>2.5-ounce containers, single or multi pack</a:t>
            </a:r>
          </a:p>
          <a:p>
            <a:pPr>
              <a:lnSpc>
                <a:spcPct val="100000"/>
              </a:lnSpc>
              <a:spcBef>
                <a:spcPts val="0"/>
              </a:spcBef>
              <a:buFont typeface="Wingdings" panose="05000000000000000000" pitchFamily="2" charset="2"/>
              <a:buChar char="ü"/>
            </a:pPr>
            <a:r>
              <a:rPr lang="en-US" sz="2800" dirty="0"/>
              <a:t>Regular or organic</a:t>
            </a:r>
            <a:endParaRPr lang="en-US" sz="2400" dirty="0"/>
          </a:p>
        </p:txBody>
      </p:sp>
      <p:pic>
        <p:nvPicPr>
          <p:cNvPr id="10" name="Picture 9">
            <a:extLst>
              <a:ext uri="{FF2B5EF4-FFF2-40B4-BE49-F238E27FC236}">
                <a16:creationId xmlns:a16="http://schemas.microsoft.com/office/drawing/2014/main" id="{10CB80B7-7E39-53E6-6371-692A4DA3DC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9012502" y="609600"/>
            <a:ext cx="2100454" cy="4756949"/>
          </a:xfrm>
          <a:prstGeom prst="rect">
            <a:avLst/>
          </a:prstGeom>
          <a:ln>
            <a:noFill/>
          </a:ln>
          <a:effectLst>
            <a:outerShdw blurRad="190500" algn="tl" rotWithShape="0">
              <a:srgbClr val="000000">
                <a:alpha val="70000"/>
              </a:srgbClr>
            </a:outerShdw>
          </a:effectLst>
        </p:spPr>
      </p:pic>
      <p:pic>
        <p:nvPicPr>
          <p:cNvPr id="14" name="Picture 13" descr="A close up of a sign&#10;&#10;Description generated with high confidence">
            <a:extLst>
              <a:ext uri="{FF2B5EF4-FFF2-40B4-BE49-F238E27FC236}">
                <a16:creationId xmlns:a16="http://schemas.microsoft.com/office/drawing/2014/main" id="{1F12D6BB-14E0-7930-C8C4-DC0C35550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90378">
            <a:off x="6476999" y="717450"/>
            <a:ext cx="1676400" cy="1536700"/>
          </a:xfrm>
          <a:prstGeom prst="rect">
            <a:avLst/>
          </a:prstGeom>
        </p:spPr>
      </p:pic>
      <p:sp>
        <p:nvSpPr>
          <p:cNvPr id="6" name="TextBox 5">
            <a:extLst>
              <a:ext uri="{FF2B5EF4-FFF2-40B4-BE49-F238E27FC236}">
                <a16:creationId xmlns:a16="http://schemas.microsoft.com/office/drawing/2014/main" id="{56960AA6-FF16-FE91-87C9-DED7FC441D83}"/>
              </a:ext>
            </a:extLst>
          </p:cNvPr>
          <p:cNvSpPr txBox="1"/>
          <p:nvPr/>
        </p:nvSpPr>
        <p:spPr>
          <a:xfrm>
            <a:off x="6391606" y="4781774"/>
            <a:ext cx="2942780" cy="584775"/>
          </a:xfrm>
          <a:prstGeom prst="rect">
            <a:avLst/>
          </a:prstGeom>
          <a:noFill/>
        </p:spPr>
        <p:txBody>
          <a:bodyPr wrap="square">
            <a:spAutoFit/>
          </a:bodyPr>
          <a:lstStyle/>
          <a:p>
            <a:pPr marL="34290" indent="0">
              <a:spcBef>
                <a:spcPts val="0"/>
              </a:spcBef>
              <a:buNone/>
            </a:pPr>
            <a:r>
              <a:rPr lang="en-US" sz="3200" b="1" dirty="0"/>
              <a:t> = OZ (Ounce)</a:t>
            </a:r>
          </a:p>
        </p:txBody>
      </p:sp>
      <p:sp>
        <p:nvSpPr>
          <p:cNvPr id="4" name="TextBox 3">
            <a:extLst>
              <a:ext uri="{FF2B5EF4-FFF2-40B4-BE49-F238E27FC236}">
                <a16:creationId xmlns:a16="http://schemas.microsoft.com/office/drawing/2014/main" id="{6B593BCD-F69D-40C4-F67E-2C9BD6B35F55}"/>
              </a:ext>
            </a:extLst>
          </p:cNvPr>
          <p:cNvSpPr txBox="1"/>
          <p:nvPr/>
        </p:nvSpPr>
        <p:spPr>
          <a:xfrm>
            <a:off x="2514600" y="274320"/>
            <a:ext cx="7467600" cy="923330"/>
          </a:xfrm>
          <a:prstGeom prst="rect">
            <a:avLst/>
          </a:prstGeom>
          <a:noFill/>
        </p:spPr>
        <p:txBody>
          <a:bodyPr wrap="square">
            <a:spAutoFit/>
          </a:bodyPr>
          <a:lstStyle/>
          <a:p>
            <a:r>
              <a:rPr lang="en-US" sz="5400" b="1" dirty="0">
                <a:solidFill>
                  <a:schemeClr val="tx1"/>
                </a:solidFill>
                <a:latin typeface="+mj-lt"/>
              </a:rPr>
              <a:t>Infant Meats</a:t>
            </a:r>
          </a:p>
        </p:txBody>
      </p:sp>
      <p:graphicFrame>
        <p:nvGraphicFramePr>
          <p:cNvPr id="7" name="Diagram 6">
            <a:extLst>
              <a:ext uri="{FF2B5EF4-FFF2-40B4-BE49-F238E27FC236}">
                <a16:creationId xmlns:a16="http://schemas.microsoft.com/office/drawing/2014/main" id="{354805B6-AC56-72D1-8BCA-67BE6E628769}"/>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 8">
            <a:extLst>
              <a:ext uri="{FF2B5EF4-FFF2-40B4-BE49-F238E27FC236}">
                <a16:creationId xmlns:a16="http://schemas.microsoft.com/office/drawing/2014/main" id="{A6404653-BDB2-6ECF-14DE-F463F4C836DC}"/>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30623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622784-A760-5D15-C4E5-D02AB4629D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84434" y="1183260"/>
            <a:ext cx="2367989" cy="5279304"/>
          </a:xfrm>
          <a:prstGeom prst="rect">
            <a:avLst/>
          </a:prstGeom>
          <a:ln>
            <a:noFill/>
          </a:ln>
          <a:effectLst>
            <a:outerShdw blurRad="190500" algn="tl" rotWithShape="0">
              <a:srgbClr val="000000">
                <a:alpha val="70000"/>
              </a:srgbClr>
            </a:outerShdw>
          </a:effectLst>
        </p:spPr>
      </p:pic>
      <p:sp>
        <p:nvSpPr>
          <p:cNvPr id="6" name="Rectangle 3">
            <a:extLst>
              <a:ext uri="{FF2B5EF4-FFF2-40B4-BE49-F238E27FC236}">
                <a16:creationId xmlns:a16="http://schemas.microsoft.com/office/drawing/2014/main" id="{45B5B909-A7A4-6F27-CC29-6E7AF08CB1CE}"/>
              </a:ext>
            </a:extLst>
          </p:cNvPr>
          <p:cNvSpPr>
            <a:spLocks noGrp="1" noChangeArrowheads="1"/>
          </p:cNvSpPr>
          <p:nvPr>
            <p:ph idx="1"/>
          </p:nvPr>
        </p:nvSpPr>
        <p:spPr>
          <a:xfrm>
            <a:off x="2202009" y="2184279"/>
            <a:ext cx="6876137" cy="2997322"/>
          </a:xfrm>
        </p:spPr>
        <p:txBody>
          <a:bodyPr>
            <a:normAutofit fontScale="92500" lnSpcReduction="10000"/>
          </a:bodyPr>
          <a:lstStyle/>
          <a:p>
            <a:pPr eaLnBrk="1" hangingPunct="1">
              <a:lnSpc>
                <a:spcPct val="100000"/>
              </a:lnSpc>
              <a:spcBef>
                <a:spcPts val="0"/>
              </a:spcBef>
              <a:buFont typeface="Wingdings" panose="05000000000000000000" pitchFamily="2" charset="2"/>
              <a:buChar char="ü"/>
            </a:pPr>
            <a:r>
              <a:rPr lang="en-US" sz="2800" dirty="0"/>
              <a:t>Single ingredient fruit or blends of fruits</a:t>
            </a:r>
          </a:p>
          <a:p>
            <a:pPr>
              <a:lnSpc>
                <a:spcPct val="100000"/>
              </a:lnSpc>
              <a:spcBef>
                <a:spcPts val="0"/>
              </a:spcBef>
              <a:buFont typeface="Wingdings" panose="05000000000000000000" pitchFamily="2" charset="2"/>
              <a:buChar char="ü"/>
            </a:pPr>
            <a:r>
              <a:rPr lang="en-US" sz="2800" dirty="0"/>
              <a:t>Single ingredient vegetable or blends of vegetables</a:t>
            </a:r>
          </a:p>
          <a:p>
            <a:pPr>
              <a:lnSpc>
                <a:spcPct val="100000"/>
              </a:lnSpc>
              <a:spcBef>
                <a:spcPts val="0"/>
              </a:spcBef>
              <a:buFont typeface="Wingdings" panose="05000000000000000000" pitchFamily="2" charset="2"/>
              <a:buChar char="ü"/>
            </a:pPr>
            <a:r>
              <a:rPr lang="en-US" sz="2800" dirty="0"/>
              <a:t>Without added sugars, starches, or salt </a:t>
            </a:r>
          </a:p>
          <a:p>
            <a:pPr>
              <a:lnSpc>
                <a:spcPct val="100000"/>
              </a:lnSpc>
              <a:spcBef>
                <a:spcPts val="0"/>
              </a:spcBef>
              <a:buFont typeface="Wingdings" panose="05000000000000000000" pitchFamily="2" charset="2"/>
              <a:buChar char="ü"/>
            </a:pPr>
            <a:r>
              <a:rPr lang="en-US" sz="2800" dirty="0"/>
              <a:t>Combination of Infant fruits and vegetables</a:t>
            </a:r>
          </a:p>
          <a:p>
            <a:pPr lvl="1">
              <a:lnSpc>
                <a:spcPct val="100000"/>
              </a:lnSpc>
              <a:spcBef>
                <a:spcPts val="0"/>
              </a:spcBef>
              <a:buFont typeface="Wingdings" panose="05000000000000000000" pitchFamily="2" charset="2"/>
              <a:buChar char="§"/>
            </a:pPr>
            <a:r>
              <a:rPr lang="en-US" sz="2300" dirty="0"/>
              <a:t>2-ounce (2 pack), </a:t>
            </a:r>
          </a:p>
          <a:p>
            <a:pPr lvl="1">
              <a:lnSpc>
                <a:spcPct val="100000"/>
              </a:lnSpc>
              <a:spcBef>
                <a:spcPts val="0"/>
              </a:spcBef>
              <a:buFont typeface="Wingdings" panose="05000000000000000000" pitchFamily="2" charset="2"/>
              <a:buChar char="§"/>
            </a:pPr>
            <a:r>
              <a:rPr lang="en-US" sz="2300" dirty="0"/>
              <a:t>3.5-ounce or 4-ounce containers single or multi pack</a:t>
            </a:r>
            <a:endParaRPr lang="en-US" sz="2300" b="1" dirty="0">
              <a:solidFill>
                <a:srgbClr val="0070C0"/>
              </a:solidFill>
            </a:endParaRPr>
          </a:p>
          <a:p>
            <a:pPr>
              <a:lnSpc>
                <a:spcPct val="100000"/>
              </a:lnSpc>
              <a:spcBef>
                <a:spcPts val="0"/>
              </a:spcBef>
              <a:buFont typeface="Wingdings" panose="05000000000000000000" pitchFamily="2" charset="2"/>
              <a:buChar char="ü"/>
            </a:pPr>
            <a:r>
              <a:rPr lang="en-US" sz="2800" dirty="0"/>
              <a:t>Regular or organic</a:t>
            </a:r>
          </a:p>
        </p:txBody>
      </p:sp>
      <p:pic>
        <p:nvPicPr>
          <p:cNvPr id="7" name="Picture 6" descr="A picture containing indoor&#10;&#10;Description generated with high confidence">
            <a:extLst>
              <a:ext uri="{FF2B5EF4-FFF2-40B4-BE49-F238E27FC236}">
                <a16:creationId xmlns:a16="http://schemas.microsoft.com/office/drawing/2014/main" id="{5080F110-8716-B669-AC8E-53797B2D1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2134" y="1386288"/>
            <a:ext cx="990600" cy="1005840"/>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8E965E20-3ACC-6BED-6C4B-11A8ED4264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200263"/>
            <a:ext cx="1195115" cy="1233257"/>
          </a:xfrm>
          <a:prstGeom prst="rect">
            <a:avLst/>
          </a:prstGeom>
        </p:spPr>
      </p:pic>
      <p:sp>
        <p:nvSpPr>
          <p:cNvPr id="10" name="TextBox 9">
            <a:extLst>
              <a:ext uri="{FF2B5EF4-FFF2-40B4-BE49-F238E27FC236}">
                <a16:creationId xmlns:a16="http://schemas.microsoft.com/office/drawing/2014/main" id="{1436A78D-1B89-A556-0DC3-3FD2D43F38BD}"/>
              </a:ext>
            </a:extLst>
          </p:cNvPr>
          <p:cNvSpPr txBox="1"/>
          <p:nvPr/>
        </p:nvSpPr>
        <p:spPr>
          <a:xfrm>
            <a:off x="6461589" y="5526791"/>
            <a:ext cx="2742811" cy="584775"/>
          </a:xfrm>
          <a:prstGeom prst="rect">
            <a:avLst/>
          </a:prstGeom>
          <a:noFill/>
        </p:spPr>
        <p:txBody>
          <a:bodyPr wrap="square">
            <a:spAutoFit/>
          </a:bodyPr>
          <a:lstStyle/>
          <a:p>
            <a:pPr marL="34290" indent="0">
              <a:spcBef>
                <a:spcPts val="0"/>
              </a:spcBef>
              <a:buNone/>
            </a:pPr>
            <a:r>
              <a:rPr lang="en-US" sz="3200" b="1" dirty="0"/>
              <a:t>= OZ (Ounce)</a:t>
            </a:r>
          </a:p>
        </p:txBody>
      </p:sp>
      <p:sp>
        <p:nvSpPr>
          <p:cNvPr id="5" name="TextBox 4">
            <a:extLst>
              <a:ext uri="{FF2B5EF4-FFF2-40B4-BE49-F238E27FC236}">
                <a16:creationId xmlns:a16="http://schemas.microsoft.com/office/drawing/2014/main" id="{4B5AFC89-F074-9142-397B-6BBB8BC0D1E4}"/>
              </a:ext>
            </a:extLst>
          </p:cNvPr>
          <p:cNvSpPr txBox="1"/>
          <p:nvPr/>
        </p:nvSpPr>
        <p:spPr>
          <a:xfrm>
            <a:off x="2514600" y="274320"/>
            <a:ext cx="7467600" cy="923330"/>
          </a:xfrm>
          <a:prstGeom prst="rect">
            <a:avLst/>
          </a:prstGeom>
          <a:noFill/>
        </p:spPr>
        <p:txBody>
          <a:bodyPr wrap="square">
            <a:spAutoFit/>
          </a:bodyPr>
          <a:lstStyle/>
          <a:p>
            <a:r>
              <a:rPr lang="en-US" sz="5400" b="1" dirty="0">
                <a:solidFill>
                  <a:schemeClr val="tx1"/>
                </a:solidFill>
                <a:latin typeface="+mj-lt"/>
              </a:rPr>
              <a:t>Infant Fruits &amp; Vegetables</a:t>
            </a:r>
          </a:p>
        </p:txBody>
      </p:sp>
      <p:graphicFrame>
        <p:nvGraphicFramePr>
          <p:cNvPr id="9" name="Diagram 8">
            <a:extLst>
              <a:ext uri="{FF2B5EF4-FFF2-40B4-BE49-F238E27FC236}">
                <a16:creationId xmlns:a16="http://schemas.microsoft.com/office/drawing/2014/main" id="{486041DA-55E2-2E37-B4E6-5D64C412DB14}"/>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a:extLst>
              <a:ext uri="{FF2B5EF4-FFF2-40B4-BE49-F238E27FC236}">
                <a16:creationId xmlns:a16="http://schemas.microsoft.com/office/drawing/2014/main" id="{4A5E20EB-6118-CFC3-AB29-3DA8BF796C96}"/>
              </a:ext>
            </a:extLst>
          </p:cNvPr>
          <p:cNvGraphicFramePr/>
          <p:nvPr/>
        </p:nvGraphicFramePr>
        <p:xfrm>
          <a:off x="426720" y="5349240"/>
          <a:ext cx="6583680" cy="82296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ustDataLst>
      <p:tags r:id="rId1"/>
    </p:custDataLst>
    <p:extLst>
      <p:ext uri="{BB962C8B-B14F-4D97-AF65-F5344CB8AC3E}">
        <p14:creationId xmlns:p14="http://schemas.microsoft.com/office/powerpoint/2010/main" val="103839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8" name="Rectangle 717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180" name="Group 717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7181" name="Freeform: Shape 718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2" name="Freeform: Shape 718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3" name="Freeform: Shape 718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84" name="Freeform: Shape 718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170" name="Rectangle 2"/>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sz="6000" b="1" dirty="0">
                <a:ea typeface="Tahoma" pitchFamily="34" charset="0"/>
                <a:cs typeface="Tahoma" pitchFamily="34" charset="0"/>
              </a:rPr>
              <a:t>Selection Criteria</a:t>
            </a:r>
          </a:p>
        </p:txBody>
      </p:sp>
      <p:sp>
        <p:nvSpPr>
          <p:cNvPr id="7171" name="Rectangle 3"/>
          <p:cNvSpPr>
            <a:spLocks noGrp="1" noChangeArrowheads="1"/>
          </p:cNvSpPr>
          <p:nvPr>
            <p:ph idx="1"/>
            <p:custDataLst>
              <p:tags r:id="rId3"/>
            </p:custDataLst>
          </p:nvPr>
        </p:nvSpPr>
        <p:spPr>
          <a:xfrm>
            <a:off x="5756342" y="813816"/>
            <a:ext cx="5221224" cy="5230368"/>
          </a:xfrm>
        </p:spPr>
        <p:txBody>
          <a:bodyPr anchor="ctr">
            <a:normAutofit/>
          </a:bodyPr>
          <a:lstStyle/>
          <a:p>
            <a:pPr eaLnBrk="1" hangingPunct="1"/>
            <a:r>
              <a:rPr lang="en-US" sz="3200" dirty="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sz="3200" dirty="0">
                <a:ea typeface="Tahoma" pitchFamily="34" charset="0"/>
                <a:cs typeface="Tahoma" pitchFamily="34" charset="0"/>
              </a:rPr>
              <a:t>20 items </a:t>
            </a:r>
          </a:p>
          <a:p>
            <a:r>
              <a:rPr lang="en-US" sz="3200" dirty="0">
                <a:ea typeface="Tahoma" pitchFamily="34" charset="0"/>
                <a:cs typeface="Tahoma" pitchFamily="34" charset="0"/>
              </a:rPr>
              <a:t>Listed in the Vendor Manual</a:t>
            </a:r>
            <a:endParaRPr lang="en-US" sz="3200" u="none" dirty="0">
              <a:latin typeface="Constantia" panose="02030602050306030303" pitchFamily="18" charset="0"/>
              <a:ea typeface="Tahoma" pitchFamily="34" charset="0"/>
              <a:cs typeface="Tahoma" pitchFamily="34" charset="0"/>
            </a:endParaRPr>
          </a:p>
          <a:p>
            <a:pPr eaLnBrk="1" hangingPunct="1"/>
            <a:endParaRPr lang="en-US" sz="1800" u="none" dirty="0">
              <a:solidFill>
                <a:schemeClr val="tx2"/>
              </a:solidFill>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7A85D9D-276B-94F4-3677-B57569F46E78}"/>
              </a:ext>
            </a:extLst>
          </p:cNvPr>
          <p:cNvGraphicFramePr>
            <a:graphicFrameLocks noGrp="1"/>
          </p:cNvGraphicFramePr>
          <p:nvPr/>
        </p:nvGraphicFramePr>
        <p:xfrm>
          <a:off x="1524001" y="1447800"/>
          <a:ext cx="8991598" cy="4886573"/>
        </p:xfrm>
        <a:graphic>
          <a:graphicData uri="http://schemas.openxmlformats.org/drawingml/2006/table">
            <a:tbl>
              <a:tblPr firstRow="1" bandRow="1">
                <a:tableStyleId>{5C22544A-7EE6-4342-B048-85BDC9FD1C3A}</a:tableStyleId>
              </a:tblPr>
              <a:tblGrid>
                <a:gridCol w="2057399">
                  <a:extLst>
                    <a:ext uri="{9D8B030D-6E8A-4147-A177-3AD203B41FA5}">
                      <a16:colId xmlns:a16="http://schemas.microsoft.com/office/drawing/2014/main" val="3992791223"/>
                    </a:ext>
                  </a:extLst>
                </a:gridCol>
                <a:gridCol w="1663261">
                  <a:extLst>
                    <a:ext uri="{9D8B030D-6E8A-4147-A177-3AD203B41FA5}">
                      <a16:colId xmlns:a16="http://schemas.microsoft.com/office/drawing/2014/main" val="2084662102"/>
                    </a:ext>
                  </a:extLst>
                </a:gridCol>
                <a:gridCol w="5270938">
                  <a:extLst>
                    <a:ext uri="{9D8B030D-6E8A-4147-A177-3AD203B41FA5}">
                      <a16:colId xmlns:a16="http://schemas.microsoft.com/office/drawing/2014/main" val="1505507571"/>
                    </a:ext>
                  </a:extLst>
                </a:gridCol>
              </a:tblGrid>
              <a:tr h="914400">
                <a:tc>
                  <a:txBody>
                    <a:bodyPr/>
                    <a:lstStyle/>
                    <a:p>
                      <a:pPr algn="ctr"/>
                      <a:r>
                        <a:rPr lang="en-US" sz="2400" dirty="0">
                          <a:latin typeface="+mj-lt"/>
                        </a:rPr>
                        <a:t>Food</a:t>
                      </a:r>
                    </a:p>
                  </a:txBody>
                  <a:tcPr>
                    <a:solidFill>
                      <a:schemeClr val="accent6">
                        <a:lumMod val="75000"/>
                      </a:schemeClr>
                    </a:solidFill>
                  </a:tcPr>
                </a:tc>
                <a:tc>
                  <a:txBody>
                    <a:bodyPr/>
                    <a:lstStyle/>
                    <a:p>
                      <a:pPr algn="ctr"/>
                      <a:r>
                        <a:rPr lang="en-US" sz="2200" dirty="0">
                          <a:latin typeface="+mj-lt"/>
                        </a:rPr>
                        <a:t>Amount Listed</a:t>
                      </a:r>
                    </a:p>
                  </a:txBody>
                  <a:tcPr>
                    <a:solidFill>
                      <a:schemeClr val="accent6">
                        <a:lumMod val="75000"/>
                      </a:schemeClr>
                    </a:solidFill>
                  </a:tcPr>
                </a:tc>
                <a:tc>
                  <a:txBody>
                    <a:bodyPr/>
                    <a:lstStyle/>
                    <a:p>
                      <a:pPr algn="ctr"/>
                      <a:r>
                        <a:rPr lang="en-US" sz="2400" dirty="0">
                          <a:latin typeface="+mj-lt"/>
                        </a:rPr>
                        <a:t>Is Equal To</a:t>
                      </a:r>
                    </a:p>
                  </a:txBody>
                  <a:tcPr>
                    <a:solidFill>
                      <a:schemeClr val="accent6">
                        <a:lumMod val="75000"/>
                      </a:schemeClr>
                    </a:solidFill>
                  </a:tcPr>
                </a:tc>
                <a:extLst>
                  <a:ext uri="{0D108BD9-81ED-4DB2-BD59-A6C34878D82A}">
                    <a16:rowId xmlns:a16="http://schemas.microsoft.com/office/drawing/2014/main" val="260993356"/>
                  </a:ext>
                </a:extLst>
              </a:tr>
              <a:tr h="2775697">
                <a:tc>
                  <a:txBody>
                    <a:bodyPr/>
                    <a:lstStyle/>
                    <a:p>
                      <a:pPr algn="ctr"/>
                      <a:r>
                        <a:rPr lang="en-US" sz="2000" b="1" dirty="0">
                          <a:latin typeface="Century Gothic" panose="020B0502020202020204" pitchFamily="34" charset="0"/>
                        </a:rPr>
                        <a:t>Infant Fruits &amp; Vegetables</a:t>
                      </a:r>
                    </a:p>
                  </a:txBody>
                  <a:tcPr>
                    <a:solidFill>
                      <a:schemeClr val="accent6">
                        <a:lumMod val="60000"/>
                        <a:lumOff val="40000"/>
                      </a:schemeClr>
                    </a:solidFill>
                  </a:tcPr>
                </a:tc>
                <a:tc>
                  <a:txBody>
                    <a:bodyPr/>
                    <a:lstStyle/>
                    <a:p>
                      <a:pPr algn="ctr"/>
                      <a:r>
                        <a:rPr lang="en-US" sz="2000" b="1" dirty="0">
                          <a:latin typeface="Century Gothic" panose="020B0502020202020204" pitchFamily="34" charset="0"/>
                        </a:rPr>
                        <a:t>128 OZ</a:t>
                      </a:r>
                    </a:p>
                  </a:txBody>
                  <a:tcPr>
                    <a:solidFill>
                      <a:schemeClr val="accent6">
                        <a:lumMod val="60000"/>
                        <a:lumOff val="40000"/>
                      </a:schemeClr>
                    </a:solidFill>
                  </a:tcPr>
                </a:tc>
                <a:tc>
                  <a:txBody>
                    <a:bodyPr/>
                    <a:lstStyle/>
                    <a:p>
                      <a:r>
                        <a:rPr lang="en-US" sz="2000" b="1" dirty="0">
                          <a:latin typeface="Century Gothic" panose="020B0502020202020204" pitchFamily="34" charset="0"/>
                        </a:rPr>
                        <a:t>32 </a:t>
                      </a:r>
                      <a:r>
                        <a:rPr lang="en-US" sz="2000" b="0" dirty="0">
                          <a:latin typeface="Century Gothic" panose="020B0502020202020204" pitchFamily="34" charset="0"/>
                        </a:rPr>
                        <a:t>2oz 2-packs or 4-oz containers of infant fruits and vegetables.</a:t>
                      </a:r>
                    </a:p>
                    <a:p>
                      <a:pPr algn="ctr"/>
                      <a:endParaRPr lang="en-US" sz="2000" b="1" dirty="0">
                        <a:latin typeface="Century Gothic" panose="020B0502020202020204" pitchFamily="34" charset="0"/>
                      </a:endParaRPr>
                    </a:p>
                    <a:p>
                      <a:r>
                        <a:rPr lang="en-US" sz="2000" b="1" dirty="0">
                          <a:latin typeface="Century Gothic" panose="020B0502020202020204" pitchFamily="34" charset="0"/>
                        </a:rPr>
                        <a:t>18 </a:t>
                      </a:r>
                      <a:r>
                        <a:rPr lang="en-US" sz="2000" b="0" dirty="0">
                          <a:latin typeface="Century Gothic" panose="020B0502020202020204" pitchFamily="34" charset="0"/>
                        </a:rPr>
                        <a:t>3.5oz 2-pack containers of infant fruits and vegetables</a:t>
                      </a:r>
                      <a:r>
                        <a:rPr lang="en-US" sz="2000" b="1" dirty="0">
                          <a:latin typeface="Century Gothic" panose="020B0502020202020204" pitchFamily="34" charset="0"/>
                        </a:rPr>
                        <a:t>.</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2000" b="1" dirty="0">
                        <a:latin typeface="Century Gothic" panose="020B0502020202020204" pitchFamily="34" charset="0"/>
                      </a:endParaRPr>
                    </a:p>
                    <a:p>
                      <a:r>
                        <a:rPr lang="en-US" sz="2000" b="1" dirty="0">
                          <a:latin typeface="Century Gothic" panose="020B0502020202020204" pitchFamily="34" charset="0"/>
                        </a:rPr>
                        <a:t>16 </a:t>
                      </a:r>
                      <a:r>
                        <a:rPr lang="en-US" sz="2000" b="0" dirty="0">
                          <a:latin typeface="Century Gothic" panose="020B0502020202020204" pitchFamily="34" charset="0"/>
                        </a:rPr>
                        <a:t>4oz 2-pack containers of Infant fruits and vegetables.</a:t>
                      </a:r>
                      <a:endParaRPr lang="en-US" sz="1800" b="0" dirty="0">
                        <a:latin typeface="Century Gothic" panose="020B0502020202020204" pitchFamily="34" charset="0"/>
                      </a:endParaRPr>
                    </a:p>
                  </a:txBody>
                  <a:tcPr>
                    <a:solidFill>
                      <a:schemeClr val="accent6">
                        <a:lumMod val="60000"/>
                        <a:lumOff val="40000"/>
                      </a:schemeClr>
                    </a:solidFill>
                  </a:tcPr>
                </a:tc>
                <a:extLst>
                  <a:ext uri="{0D108BD9-81ED-4DB2-BD59-A6C34878D82A}">
                    <a16:rowId xmlns:a16="http://schemas.microsoft.com/office/drawing/2014/main" val="708619555"/>
                  </a:ext>
                </a:extLst>
              </a:tr>
              <a:tr h="1196476">
                <a:tc>
                  <a:txBody>
                    <a:bodyPr/>
                    <a:lstStyle/>
                    <a:p>
                      <a:pPr algn="ctr"/>
                      <a:r>
                        <a:rPr lang="en-US" sz="2000" b="1" dirty="0">
                          <a:latin typeface="Century Gothic" panose="020B0502020202020204" pitchFamily="34" charset="0"/>
                        </a:rPr>
                        <a:t>Infant Meats</a:t>
                      </a:r>
                    </a:p>
                  </a:txBody>
                  <a:tcPr>
                    <a:solidFill>
                      <a:schemeClr val="accent6">
                        <a:lumMod val="40000"/>
                        <a:lumOff val="60000"/>
                      </a:schemeClr>
                    </a:solidFill>
                  </a:tcPr>
                </a:tc>
                <a:tc>
                  <a:txBody>
                    <a:bodyPr/>
                    <a:lstStyle/>
                    <a:p>
                      <a:pPr algn="ctr"/>
                      <a:r>
                        <a:rPr lang="en-US" sz="2000" b="1" dirty="0">
                          <a:latin typeface="Century Gothic" panose="020B0502020202020204" pitchFamily="34" charset="0"/>
                        </a:rPr>
                        <a:t>77.5 OZ</a:t>
                      </a:r>
                    </a:p>
                  </a:txBody>
                  <a:tcPr>
                    <a:solidFill>
                      <a:schemeClr val="accent6">
                        <a:lumMod val="40000"/>
                        <a:lumOff val="60000"/>
                      </a:schemeClr>
                    </a:solidFill>
                  </a:tcPr>
                </a:tc>
                <a:tc>
                  <a:txBody>
                    <a:bodyPr/>
                    <a:lstStyle/>
                    <a:p>
                      <a:r>
                        <a:rPr lang="en-US" sz="2000" b="1" dirty="0">
                          <a:latin typeface="Century Gothic" panose="020B0502020202020204" pitchFamily="34" charset="0"/>
                        </a:rPr>
                        <a:t>31 </a:t>
                      </a:r>
                      <a:r>
                        <a:rPr lang="en-US" sz="2000" b="0" dirty="0">
                          <a:latin typeface="Century Gothic" panose="020B0502020202020204" pitchFamily="34" charset="0"/>
                        </a:rPr>
                        <a:t>2.5-oz containers of infant meats.</a:t>
                      </a:r>
                    </a:p>
                  </a:txBody>
                  <a:tcPr>
                    <a:solidFill>
                      <a:schemeClr val="accent6">
                        <a:lumMod val="40000"/>
                        <a:lumOff val="60000"/>
                      </a:schemeClr>
                    </a:solidFill>
                  </a:tcPr>
                </a:tc>
                <a:extLst>
                  <a:ext uri="{0D108BD9-81ED-4DB2-BD59-A6C34878D82A}">
                    <a16:rowId xmlns:a16="http://schemas.microsoft.com/office/drawing/2014/main" val="3825687982"/>
                  </a:ext>
                </a:extLst>
              </a:tr>
            </a:tbl>
          </a:graphicData>
        </a:graphic>
      </p:graphicFrame>
      <p:sp>
        <p:nvSpPr>
          <p:cNvPr id="3" name="TextBox 2">
            <a:extLst>
              <a:ext uri="{FF2B5EF4-FFF2-40B4-BE49-F238E27FC236}">
                <a16:creationId xmlns:a16="http://schemas.microsoft.com/office/drawing/2014/main" id="{E4270653-0DCC-18C2-6CAE-0D46504DA061}"/>
              </a:ext>
            </a:extLst>
          </p:cNvPr>
          <p:cNvSpPr txBox="1"/>
          <p:nvPr/>
        </p:nvSpPr>
        <p:spPr>
          <a:xfrm>
            <a:off x="2514600" y="274320"/>
            <a:ext cx="7467600" cy="923330"/>
          </a:xfrm>
          <a:prstGeom prst="rect">
            <a:avLst/>
          </a:prstGeom>
          <a:noFill/>
        </p:spPr>
        <p:txBody>
          <a:bodyPr wrap="square">
            <a:spAutoFit/>
          </a:bodyPr>
          <a:lstStyle/>
          <a:p>
            <a:r>
              <a:rPr lang="en-US" sz="5400" b="1" dirty="0">
                <a:solidFill>
                  <a:schemeClr val="tx1"/>
                </a:solidFill>
                <a:latin typeface="+mj-lt"/>
              </a:rPr>
              <a:t>Shopping for Infant Foods</a:t>
            </a:r>
          </a:p>
        </p:txBody>
      </p:sp>
    </p:spTree>
    <p:custDataLst>
      <p:tags r:id="rId1"/>
    </p:custDataLst>
    <p:extLst>
      <p:ext uri="{BB962C8B-B14F-4D97-AF65-F5344CB8AC3E}">
        <p14:creationId xmlns:p14="http://schemas.microsoft.com/office/powerpoint/2010/main" val="322928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5F85A19-3EB9-8586-AB82-10AF0C54831C}"/>
              </a:ext>
            </a:extLst>
          </p:cNvPr>
          <p:cNvSpPr>
            <a:spLocks noGrp="1" noChangeArrowheads="1"/>
          </p:cNvSpPr>
          <p:nvPr>
            <p:ph idx="1"/>
          </p:nvPr>
        </p:nvSpPr>
        <p:spPr>
          <a:xfrm>
            <a:off x="2126507" y="2889190"/>
            <a:ext cx="6591804" cy="1606610"/>
          </a:xfrm>
        </p:spPr>
        <p:txBody>
          <a:bodyPr>
            <a:normAutofit/>
          </a:bodyPr>
          <a:lstStyle/>
          <a:p>
            <a:pPr eaLnBrk="1" hangingPunct="1">
              <a:buFont typeface="Wingdings" panose="05000000000000000000" pitchFamily="2" charset="2"/>
              <a:buChar char="ü"/>
            </a:pPr>
            <a:r>
              <a:rPr lang="en-US" sz="2800" dirty="0"/>
              <a:t>Fresh, frozen or canned fruits and vegetables</a:t>
            </a:r>
          </a:p>
          <a:p>
            <a:pPr eaLnBrk="1" hangingPunct="1">
              <a:buFont typeface="Wingdings" panose="05000000000000000000" pitchFamily="2" charset="2"/>
              <a:buChar char="ü"/>
            </a:pPr>
            <a:r>
              <a:rPr lang="en-US" sz="2800" dirty="0"/>
              <a:t> Regular or organic</a:t>
            </a:r>
          </a:p>
          <a:p>
            <a:pPr eaLnBrk="1" hangingPunct="1"/>
            <a:endParaRPr lang="en-US" sz="2400" dirty="0">
              <a:solidFill>
                <a:schemeClr val="tx1">
                  <a:lumMod val="50000"/>
                  <a:lumOff val="50000"/>
                </a:schemeClr>
              </a:solidFill>
            </a:endParaRPr>
          </a:p>
          <a:p>
            <a:pPr marL="0" indent="0">
              <a:buNone/>
            </a:pPr>
            <a:endParaRPr lang="en-US" dirty="0"/>
          </a:p>
        </p:txBody>
      </p:sp>
      <p:pic>
        <p:nvPicPr>
          <p:cNvPr id="5" name="Picture 4">
            <a:extLst>
              <a:ext uri="{FF2B5EF4-FFF2-40B4-BE49-F238E27FC236}">
                <a16:creationId xmlns:a16="http://schemas.microsoft.com/office/drawing/2014/main" id="{3572633D-6BEF-6BEC-4481-835AD08C31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915184" y="1637665"/>
            <a:ext cx="2897734" cy="4915535"/>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0480BC69-3FF1-676E-0D28-21C47C42D33B}"/>
              </a:ext>
            </a:extLst>
          </p:cNvPr>
          <p:cNvSpPr txBox="1"/>
          <p:nvPr/>
        </p:nvSpPr>
        <p:spPr>
          <a:xfrm>
            <a:off x="1183192" y="5486400"/>
            <a:ext cx="7543800" cy="584775"/>
          </a:xfrm>
          <a:prstGeom prst="rect">
            <a:avLst/>
          </a:prstGeom>
          <a:noFill/>
        </p:spPr>
        <p:txBody>
          <a:bodyPr wrap="square">
            <a:spAutoFit/>
          </a:bodyPr>
          <a:lstStyle/>
          <a:p>
            <a:pPr marL="34290" indent="0">
              <a:spcBef>
                <a:spcPts val="0"/>
              </a:spcBef>
              <a:buNone/>
            </a:pPr>
            <a:r>
              <a:rPr lang="en-US" sz="3200" b="1" dirty="0"/>
              <a:t>= $ Cash Value Benefit Dollar Amount</a:t>
            </a:r>
          </a:p>
        </p:txBody>
      </p:sp>
      <p:sp>
        <p:nvSpPr>
          <p:cNvPr id="4" name="TextBox 3">
            <a:extLst>
              <a:ext uri="{FF2B5EF4-FFF2-40B4-BE49-F238E27FC236}">
                <a16:creationId xmlns:a16="http://schemas.microsoft.com/office/drawing/2014/main" id="{F3CE245C-4C2E-B0CE-6CB6-3D7F11C31DD1}"/>
              </a:ext>
            </a:extLst>
          </p:cNvPr>
          <p:cNvSpPr txBox="1"/>
          <p:nvPr/>
        </p:nvSpPr>
        <p:spPr>
          <a:xfrm>
            <a:off x="1333348" y="166807"/>
            <a:ext cx="9525000" cy="1661993"/>
          </a:xfrm>
          <a:prstGeom prst="rect">
            <a:avLst/>
          </a:prstGeom>
          <a:noFill/>
        </p:spPr>
        <p:txBody>
          <a:bodyPr wrap="square">
            <a:spAutoFit/>
          </a:bodyPr>
          <a:lstStyle/>
          <a:p>
            <a:pPr algn="ctr"/>
            <a:r>
              <a:rPr lang="en-US" sz="5400" b="1" dirty="0">
                <a:solidFill>
                  <a:schemeClr val="tx1"/>
                </a:solidFill>
                <a:latin typeface="+mj-lt"/>
              </a:rPr>
              <a:t>Cash</a:t>
            </a:r>
            <a:r>
              <a:rPr lang="en-US" sz="5400" b="1" dirty="0">
                <a:latin typeface="+mj-lt"/>
              </a:rPr>
              <a:t>-Value Benefits</a:t>
            </a:r>
            <a:br>
              <a:rPr lang="en-US" sz="5400" b="1" dirty="0">
                <a:latin typeface="+mj-lt"/>
              </a:rPr>
            </a:br>
            <a:r>
              <a:rPr lang="en-US" sz="4400" b="1" dirty="0">
                <a:solidFill>
                  <a:schemeClr val="tx1"/>
                </a:solidFill>
                <a:latin typeface="+mj-lt"/>
              </a:rPr>
              <a:t>Fruits and Vegetables</a:t>
            </a:r>
            <a:endParaRPr lang="en-US" sz="5400" b="1" dirty="0">
              <a:solidFill>
                <a:schemeClr val="tx1"/>
              </a:solidFill>
              <a:latin typeface="+mj-lt"/>
            </a:endParaRPr>
          </a:p>
        </p:txBody>
      </p:sp>
      <p:graphicFrame>
        <p:nvGraphicFramePr>
          <p:cNvPr id="6" name="Diagram 5">
            <a:extLst>
              <a:ext uri="{FF2B5EF4-FFF2-40B4-BE49-F238E27FC236}">
                <a16:creationId xmlns:a16="http://schemas.microsoft.com/office/drawing/2014/main" id="{F5D86E81-CF46-0CA1-7A0A-0A74BF59DA16}"/>
              </a:ext>
            </a:extLst>
          </p:cNvPr>
          <p:cNvGraphicFramePr/>
          <p:nvPr/>
        </p:nvGraphicFramePr>
        <p:xfrm>
          <a:off x="457200" y="2093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9" name="Diagram 8">
            <a:extLst>
              <a:ext uri="{FF2B5EF4-FFF2-40B4-BE49-F238E27FC236}">
                <a16:creationId xmlns:a16="http://schemas.microsoft.com/office/drawing/2014/main" id="{F25C19A2-45B5-B6FF-5007-B6188AEA1D41}"/>
              </a:ext>
            </a:extLst>
          </p:cNvPr>
          <p:cNvGraphicFramePr/>
          <p:nvPr/>
        </p:nvGraphicFramePr>
        <p:xfrm>
          <a:off x="426720" y="4663440"/>
          <a:ext cx="6583680" cy="822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ustDataLst>
      <p:tags r:id="rId1"/>
    </p:custDataLst>
    <p:extLst>
      <p:ext uri="{BB962C8B-B14F-4D97-AF65-F5344CB8AC3E}">
        <p14:creationId xmlns:p14="http://schemas.microsoft.com/office/powerpoint/2010/main" val="29114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B16D4836-EDA9-7784-229F-6432497470C2}"/>
              </a:ext>
            </a:extLst>
          </p:cNvPr>
          <p:cNvSpPr>
            <a:spLocks noGrp="1" noChangeArrowheads="1"/>
          </p:cNvSpPr>
          <p:nvPr>
            <p:ph idx="1"/>
          </p:nvPr>
        </p:nvSpPr>
        <p:spPr>
          <a:xfrm>
            <a:off x="2176022" y="2107607"/>
            <a:ext cx="7094048" cy="1861342"/>
          </a:xfrm>
        </p:spPr>
        <p:txBody>
          <a:bodyPr>
            <a:normAutofit/>
          </a:bodyPr>
          <a:lstStyle/>
          <a:p>
            <a:pPr eaLnBrk="1" hangingPunct="1">
              <a:lnSpc>
                <a:spcPct val="110000"/>
              </a:lnSpc>
              <a:spcBef>
                <a:spcPts val="0"/>
              </a:spcBef>
              <a:buFont typeface="Wingdings" panose="05000000000000000000" pitchFamily="2" charset="2"/>
              <a:buChar char="ü"/>
            </a:pPr>
            <a:r>
              <a:rPr lang="en-US" sz="2800" dirty="0"/>
              <a:t>Fresh, frozen, canned</a:t>
            </a:r>
          </a:p>
          <a:p>
            <a:pPr eaLnBrk="1" hangingPunct="1">
              <a:lnSpc>
                <a:spcPct val="110000"/>
              </a:lnSpc>
              <a:spcBef>
                <a:spcPts val="0"/>
              </a:spcBef>
              <a:buFont typeface="Wingdings" panose="05000000000000000000" pitchFamily="2" charset="2"/>
              <a:buChar char="ü"/>
            </a:pPr>
            <a:r>
              <a:rPr lang="en-US" sz="2800" dirty="0"/>
              <a:t>Whole or cut fruit without added sugar, fats, oils or salt</a:t>
            </a:r>
          </a:p>
        </p:txBody>
      </p:sp>
      <p:pic>
        <p:nvPicPr>
          <p:cNvPr id="12" name="Picture 2" descr="S:\NSB\Resources\PHOTOS-CLIPART\Food\Fruits\Permission To Use\FruitSmileyFace_Fotolia_33280198_Subscription_L.jpg">
            <a:extLst>
              <a:ext uri="{FF2B5EF4-FFF2-40B4-BE49-F238E27FC236}">
                <a16:creationId xmlns:a16="http://schemas.microsoft.com/office/drawing/2014/main" id="{DAD3BDB9-DC53-F136-1E3B-D62F70F1705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534" t="532" r="8677" b="10591"/>
          <a:stretch/>
        </p:blipFill>
        <p:spPr bwMode="auto">
          <a:xfrm>
            <a:off x="4724400" y="3434790"/>
            <a:ext cx="5040830" cy="3173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749C6-C3D2-DE6E-FD4E-B5A9036536B4}"/>
              </a:ext>
            </a:extLst>
          </p:cNvPr>
          <p:cNvSpPr txBox="1"/>
          <p:nvPr/>
        </p:nvSpPr>
        <p:spPr>
          <a:xfrm>
            <a:off x="2514600" y="274320"/>
            <a:ext cx="7467600" cy="923330"/>
          </a:xfrm>
          <a:prstGeom prst="rect">
            <a:avLst/>
          </a:prstGeom>
          <a:noFill/>
        </p:spPr>
        <p:txBody>
          <a:bodyPr wrap="square">
            <a:spAutoFit/>
          </a:bodyPr>
          <a:lstStyle/>
          <a:p>
            <a:r>
              <a:rPr lang="en-US" sz="5400" b="1" dirty="0">
                <a:solidFill>
                  <a:schemeClr val="tx1"/>
                </a:solidFill>
                <a:latin typeface="+mj-lt"/>
              </a:rPr>
              <a:t>Fruits</a:t>
            </a:r>
          </a:p>
        </p:txBody>
      </p:sp>
      <p:graphicFrame>
        <p:nvGraphicFramePr>
          <p:cNvPr id="5" name="Diagram 4">
            <a:extLst>
              <a:ext uri="{FF2B5EF4-FFF2-40B4-BE49-F238E27FC236}">
                <a16:creationId xmlns:a16="http://schemas.microsoft.com/office/drawing/2014/main" id="{1D1ABB1C-1AEE-3E81-16B2-8AFD53D5BACC}"/>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3835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E6ADEE6-B299-FCA3-CD20-1B1E17D4DC8E}"/>
              </a:ext>
            </a:extLst>
          </p:cNvPr>
          <p:cNvSpPr>
            <a:spLocks noGrp="1" noChangeArrowheads="1"/>
          </p:cNvSpPr>
          <p:nvPr>
            <p:ph sz="half" idx="1"/>
          </p:nvPr>
        </p:nvSpPr>
        <p:spPr>
          <a:xfrm>
            <a:off x="2133600" y="2184278"/>
            <a:ext cx="6266948" cy="2175328"/>
          </a:xfrm>
        </p:spPr>
        <p:txBody>
          <a:bodyPr>
            <a:normAutofit/>
          </a:bodyPr>
          <a:lstStyle/>
          <a:p>
            <a:pPr>
              <a:lnSpc>
                <a:spcPct val="100000"/>
              </a:lnSpc>
              <a:spcBef>
                <a:spcPts val="0"/>
              </a:spcBef>
              <a:buFont typeface="Wingdings" panose="05000000000000000000" pitchFamily="2" charset="2"/>
              <a:buChar char="ü"/>
            </a:pPr>
            <a:r>
              <a:rPr lang="en-US" sz="2800" dirty="0"/>
              <a:t>Fresh, frozen and canned</a:t>
            </a:r>
          </a:p>
          <a:p>
            <a:pPr>
              <a:lnSpc>
                <a:spcPct val="100000"/>
              </a:lnSpc>
              <a:spcBef>
                <a:spcPts val="0"/>
              </a:spcBef>
              <a:buFont typeface="Wingdings" panose="05000000000000000000" pitchFamily="2" charset="2"/>
              <a:buChar char="ü"/>
            </a:pPr>
            <a:r>
              <a:rPr lang="en-US" sz="2800" dirty="0"/>
              <a:t>Whole or cut without added sugar, fats or oils</a:t>
            </a:r>
          </a:p>
          <a:p>
            <a:pPr>
              <a:lnSpc>
                <a:spcPct val="100000"/>
              </a:lnSpc>
              <a:spcBef>
                <a:spcPts val="0"/>
              </a:spcBef>
              <a:buFont typeface="Wingdings" panose="05000000000000000000" pitchFamily="2" charset="2"/>
              <a:buChar char="ü"/>
            </a:pPr>
            <a:r>
              <a:rPr lang="en-US" sz="2800" dirty="0"/>
              <a:t>Vegetables can contain added salt</a:t>
            </a:r>
          </a:p>
          <a:p>
            <a:endParaRPr lang="en-US" sz="2000" dirty="0"/>
          </a:p>
        </p:txBody>
      </p:sp>
      <p:sp>
        <p:nvSpPr>
          <p:cNvPr id="11" name="Rectangle 10">
            <a:extLst>
              <a:ext uri="{FF2B5EF4-FFF2-40B4-BE49-F238E27FC236}">
                <a16:creationId xmlns:a16="http://schemas.microsoft.com/office/drawing/2014/main" id="{15AF08BB-D170-02DD-E534-7D0D5362C70D}"/>
              </a:ext>
            </a:extLst>
          </p:cNvPr>
          <p:cNvSpPr/>
          <p:nvPr/>
        </p:nvSpPr>
        <p:spPr>
          <a:xfrm>
            <a:off x="6363689" y="4643698"/>
            <a:ext cx="2336965" cy="176278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a:extLst>
              <a:ext uri="{FF2B5EF4-FFF2-40B4-BE49-F238E27FC236}">
                <a16:creationId xmlns:a16="http://schemas.microsoft.com/office/drawing/2014/main" id="{6A797C03-2665-FB24-5E48-9A7393BB7913}"/>
              </a:ext>
            </a:extLst>
          </p:cNvPr>
          <p:cNvSpPr txBox="1"/>
          <p:nvPr/>
        </p:nvSpPr>
        <p:spPr>
          <a:xfrm>
            <a:off x="2514600" y="274320"/>
            <a:ext cx="7467600" cy="923330"/>
          </a:xfrm>
          <a:prstGeom prst="rect">
            <a:avLst/>
          </a:prstGeom>
          <a:noFill/>
        </p:spPr>
        <p:txBody>
          <a:bodyPr wrap="square">
            <a:spAutoFit/>
          </a:bodyPr>
          <a:lstStyle/>
          <a:p>
            <a:r>
              <a:rPr lang="en-US" sz="5400" b="1" dirty="0">
                <a:latin typeface="+mj-lt"/>
              </a:rPr>
              <a:t>Vegetables</a:t>
            </a:r>
            <a:endParaRPr lang="en-US" sz="5400" b="1" dirty="0">
              <a:solidFill>
                <a:schemeClr val="tx1"/>
              </a:solidFill>
              <a:latin typeface="+mj-lt"/>
            </a:endParaRPr>
          </a:p>
        </p:txBody>
      </p:sp>
      <p:graphicFrame>
        <p:nvGraphicFramePr>
          <p:cNvPr id="6" name="Diagram 5">
            <a:extLst>
              <a:ext uri="{FF2B5EF4-FFF2-40B4-BE49-F238E27FC236}">
                <a16:creationId xmlns:a16="http://schemas.microsoft.com/office/drawing/2014/main" id="{16E04436-5D54-4B10-0C04-6DAF7CA68173}"/>
              </a:ext>
            </a:extLst>
          </p:cNvPr>
          <p:cNvGraphicFramePr/>
          <p:nvPr/>
        </p:nvGraphicFramePr>
        <p:xfrm>
          <a:off x="457200" y="1331209"/>
          <a:ext cx="6634480" cy="8023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9" descr="Rainbow assorted fruits and vegetables">
            <a:extLst>
              <a:ext uri="{FF2B5EF4-FFF2-40B4-BE49-F238E27FC236}">
                <a16:creationId xmlns:a16="http://schemas.microsoft.com/office/drawing/2014/main" id="{F2206325-DE04-FEB6-E577-955BE9D33A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367" r="5058" b="-404"/>
          <a:stretch/>
        </p:blipFill>
        <p:spPr>
          <a:xfrm>
            <a:off x="8289319" y="2523315"/>
            <a:ext cx="3466278" cy="1836291"/>
          </a:xfrm>
          <a:prstGeom prst="roundRect">
            <a:avLst/>
          </a:prstGeom>
          <a:effectLst>
            <a:glow rad="63500">
              <a:schemeClr val="accent1">
                <a:satMod val="175000"/>
                <a:alpha val="40000"/>
              </a:schemeClr>
            </a:glow>
            <a:softEdge rad="63500"/>
          </a:effectLst>
        </p:spPr>
      </p:pic>
    </p:spTree>
    <p:custDataLst>
      <p:tags r:id="rId1"/>
    </p:custDataLst>
    <p:extLst>
      <p:ext uri="{BB962C8B-B14F-4D97-AF65-F5344CB8AC3E}">
        <p14:creationId xmlns:p14="http://schemas.microsoft.com/office/powerpoint/2010/main" val="26434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7010400" y="5626055"/>
            <a:ext cx="4879637" cy="1015663"/>
          </a:xfrm>
          <a:prstGeom prst="rect">
            <a:avLst/>
          </a:prstGeom>
        </p:spPr>
        <p:txBody>
          <a:bodyPr wrap="square">
            <a:spAutoFit/>
          </a:bodyPr>
          <a:lstStyle/>
          <a:p>
            <a:pPr marL="342900" indent="-342900">
              <a:spcBef>
                <a:spcPts val="1000"/>
              </a:spcBef>
              <a:buClr>
                <a:srgbClr val="A53010"/>
              </a:buClr>
            </a:pPr>
            <a:r>
              <a:rPr lang="en-US" sz="2000" b="1" dirty="0">
                <a:solidFill>
                  <a:prstClr val="black">
                    <a:lumMod val="75000"/>
                    <a:lumOff val="25000"/>
                  </a:prstClr>
                </a:solidFill>
                <a:ea typeface="Tahoma" pitchFamily="34" charset="0"/>
                <a:cs typeface="Tahoma" pitchFamily="34" charset="0"/>
              </a:rPr>
              <a:t>*</a:t>
            </a:r>
            <a:r>
              <a:rPr lang="en-US" sz="2000" dirty="0">
                <a:solidFill>
                  <a:prstClr val="black">
                    <a:lumMod val="75000"/>
                    <a:lumOff val="25000"/>
                  </a:prstClr>
                </a:solidFill>
                <a:ea typeface="Tahoma" pitchFamily="34" charset="0"/>
                <a:cs typeface="Tahoma" pitchFamily="34" charset="0"/>
              </a:rPr>
              <a:t>	</a:t>
            </a:r>
            <a:r>
              <a:rPr lang="en-US" sz="2000" b="1" dirty="0">
                <a:solidFill>
                  <a:prstClr val="black">
                    <a:lumMod val="75000"/>
                    <a:lumOff val="25000"/>
                  </a:prstClr>
                </a:solidFill>
                <a:ea typeface="Tahoma" pitchFamily="34" charset="0"/>
                <a:cs typeface="Tahoma" pitchFamily="34" charset="0"/>
              </a:rPr>
              <a:t>See other approved criteria:</a:t>
            </a:r>
            <a:br>
              <a:rPr lang="en-US" sz="2000" b="1" dirty="0">
                <a:solidFill>
                  <a:prstClr val="black">
                    <a:lumMod val="75000"/>
                    <a:lumOff val="25000"/>
                  </a:prstClr>
                </a:solidFill>
                <a:ea typeface="Tahoma" pitchFamily="34" charset="0"/>
                <a:cs typeface="Tahoma" pitchFamily="34" charset="0"/>
              </a:rPr>
            </a:br>
            <a:r>
              <a:rPr lang="en-US" sz="2000" b="1" dirty="0">
                <a:solidFill>
                  <a:prstClr val="black">
                    <a:lumMod val="75000"/>
                    <a:lumOff val="25000"/>
                  </a:prstClr>
                </a:solidFill>
                <a:ea typeface="Tahoma" pitchFamily="34" charset="0"/>
                <a:cs typeface="Tahoma" pitchFamily="34" charset="0"/>
              </a:rPr>
              <a:t>‘Infant fruits and vegetables’; ‘Beans, Peas, Lentils’ and “Juice”.</a:t>
            </a:r>
          </a:p>
        </p:txBody>
      </p:sp>
      <p:sp>
        <p:nvSpPr>
          <p:cNvPr id="3" name="TextBox 2">
            <a:extLst>
              <a:ext uri="{FF2B5EF4-FFF2-40B4-BE49-F238E27FC236}">
                <a16:creationId xmlns:a16="http://schemas.microsoft.com/office/drawing/2014/main" id="{091FA3F7-4F21-6DC0-0FC6-23D3F3641446}"/>
              </a:ext>
            </a:extLst>
          </p:cNvPr>
          <p:cNvSpPr txBox="1"/>
          <p:nvPr/>
        </p:nvSpPr>
        <p:spPr>
          <a:xfrm>
            <a:off x="1655098" y="2201191"/>
            <a:ext cx="4438466" cy="4540923"/>
          </a:xfrm>
          <a:prstGeom prst="rect">
            <a:avLst/>
          </a:prstGeom>
          <a:noFill/>
        </p:spPr>
        <p:txBody>
          <a:bodyPr wrap="square" rtlCol="0">
            <a:spAutoFit/>
          </a:bodyPr>
          <a:lstStyle/>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Herbs used for flavoring</a:t>
            </a:r>
          </a:p>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Infant fruits and vegetables</a:t>
            </a:r>
            <a:r>
              <a:rPr lang="en-US" sz="2400" b="1" dirty="0">
                <a:solidFill>
                  <a:prstClr val="black">
                    <a:lumMod val="75000"/>
                    <a:lumOff val="25000"/>
                  </a:prstClr>
                </a:solidFill>
                <a:ea typeface="Tahoma" pitchFamily="34" charset="0"/>
                <a:cs typeface="Tahoma" pitchFamily="34" charset="0"/>
              </a:rPr>
              <a:t>*</a:t>
            </a:r>
          </a:p>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Mature legumes (dry or canned beans, peas, lentils)</a:t>
            </a:r>
            <a:r>
              <a:rPr lang="en-US" sz="2400" b="1" dirty="0">
                <a:solidFill>
                  <a:prstClr val="black">
                    <a:lumMod val="75000"/>
                    <a:lumOff val="25000"/>
                  </a:prstClr>
                </a:solidFill>
                <a:ea typeface="Tahoma" pitchFamily="34" charset="0"/>
                <a:cs typeface="Tahoma" pitchFamily="34" charset="0"/>
              </a:rPr>
              <a:t>*</a:t>
            </a:r>
          </a:p>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Ornamental or decorative fruits or vegetables</a:t>
            </a:r>
          </a:p>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Catsup or other condiments</a:t>
            </a:r>
          </a:p>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Dried fruits or vegetables</a:t>
            </a:r>
          </a:p>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Salsa</a:t>
            </a:r>
          </a:p>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Sauerkraut</a:t>
            </a:r>
            <a:endParaRPr lang="en-US" sz="2600" dirty="0">
              <a:solidFill>
                <a:prstClr val="black">
                  <a:lumMod val="75000"/>
                  <a:lumOff val="25000"/>
                </a:prstClr>
              </a:solidFill>
              <a:ea typeface="Tahoma" pitchFamily="34" charset="0"/>
              <a:cs typeface="Tahoma" pitchFamily="34" charset="0"/>
            </a:endParaRPr>
          </a:p>
          <a:p>
            <a:pPr marL="342900" indent="-342900">
              <a:lnSpc>
                <a:spcPct val="110000"/>
              </a:lnSpc>
              <a:buFont typeface="Wingdings" panose="05000000000000000000" pitchFamily="2" charset="2"/>
              <a:buChar char="§"/>
            </a:pPr>
            <a:endParaRPr lang="en-US" sz="2400" dirty="0">
              <a:solidFill>
                <a:prstClr val="black">
                  <a:lumMod val="75000"/>
                  <a:lumOff val="25000"/>
                </a:prstClr>
              </a:solidFill>
              <a:ea typeface="Tahoma" pitchFamily="34" charset="0"/>
              <a:cs typeface="Tahoma" pitchFamily="34" charset="0"/>
            </a:endParaRPr>
          </a:p>
        </p:txBody>
      </p:sp>
      <p:sp>
        <p:nvSpPr>
          <p:cNvPr id="7" name="TextBox 6">
            <a:extLst>
              <a:ext uri="{FF2B5EF4-FFF2-40B4-BE49-F238E27FC236}">
                <a16:creationId xmlns:a16="http://schemas.microsoft.com/office/drawing/2014/main" id="{09153125-2D15-5FB6-F469-2DED63C5B585}"/>
              </a:ext>
            </a:extLst>
          </p:cNvPr>
          <p:cNvSpPr txBox="1"/>
          <p:nvPr/>
        </p:nvSpPr>
        <p:spPr>
          <a:xfrm>
            <a:off x="6320272" y="2201191"/>
            <a:ext cx="4879637" cy="3728393"/>
          </a:xfrm>
          <a:prstGeom prst="rect">
            <a:avLst/>
          </a:prstGeom>
          <a:noFill/>
        </p:spPr>
        <p:txBody>
          <a:bodyPr wrap="square" rtlCol="0">
            <a:spAutoFit/>
          </a:bodyPr>
          <a:lstStyle/>
          <a:p>
            <a:pPr marL="342900" indent="-342900">
              <a:lnSpc>
                <a:spcPct val="110000"/>
              </a:lnSpc>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Pickled vegetables, olives</a:t>
            </a:r>
          </a:p>
          <a:p>
            <a:pPr marL="342900" indent="-342900" defTabSz="457200">
              <a:lnSpc>
                <a:spcPct val="110000"/>
              </a:lnSpc>
              <a:spcBef>
                <a:spcPts val="0"/>
              </a:spcBef>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Fruit and/or vegetable juices*</a:t>
            </a:r>
          </a:p>
          <a:p>
            <a:pPr marL="342900" indent="-342900" defTabSz="457200">
              <a:lnSpc>
                <a:spcPct val="110000"/>
              </a:lnSpc>
              <a:spcBef>
                <a:spcPts val="0"/>
              </a:spcBef>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Fruit baskets</a:t>
            </a:r>
          </a:p>
          <a:p>
            <a:pPr marL="342900" indent="-342900" defTabSz="457200">
              <a:lnSpc>
                <a:spcPct val="110000"/>
              </a:lnSpc>
              <a:spcBef>
                <a:spcPts val="0"/>
              </a:spcBef>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Fruit leathers and fruit roll-ups</a:t>
            </a:r>
          </a:p>
          <a:p>
            <a:pPr marL="342900" indent="-342900" defTabSz="457200">
              <a:lnSpc>
                <a:spcPct val="110000"/>
              </a:lnSpc>
              <a:spcBef>
                <a:spcPts val="0"/>
              </a:spcBef>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Fruit or vegetable items on party trays</a:t>
            </a:r>
          </a:p>
          <a:p>
            <a:pPr marL="342900" indent="-342900" defTabSz="457200">
              <a:lnSpc>
                <a:spcPct val="110000"/>
              </a:lnSpc>
              <a:spcBef>
                <a:spcPts val="0"/>
              </a:spcBef>
              <a:buFont typeface="Wingdings" panose="05000000000000000000" pitchFamily="2" charset="2"/>
              <a:buChar char="§"/>
            </a:pPr>
            <a:r>
              <a:rPr lang="en-US" sz="2400" dirty="0">
                <a:solidFill>
                  <a:prstClr val="black">
                    <a:lumMod val="75000"/>
                    <a:lumOff val="25000"/>
                  </a:prstClr>
                </a:solidFill>
                <a:ea typeface="Tahoma" pitchFamily="34" charset="0"/>
                <a:cs typeface="Tahoma" pitchFamily="34" charset="0"/>
              </a:rPr>
              <a:t>Fruit or vegetable items on salad bars</a:t>
            </a:r>
          </a:p>
          <a:p>
            <a:pPr>
              <a:lnSpc>
                <a:spcPct val="110000"/>
              </a:lnSpc>
            </a:pPr>
            <a:endParaRPr lang="en-US" sz="2400" dirty="0">
              <a:solidFill>
                <a:prstClr val="black">
                  <a:lumMod val="75000"/>
                  <a:lumOff val="25000"/>
                </a:prstClr>
              </a:solidFill>
              <a:ea typeface="Tahoma" pitchFamily="34" charset="0"/>
              <a:cs typeface="Tahoma" pitchFamily="34" charset="0"/>
            </a:endParaRPr>
          </a:p>
        </p:txBody>
      </p:sp>
      <p:sp>
        <p:nvSpPr>
          <p:cNvPr id="4" name="TextBox 3">
            <a:extLst>
              <a:ext uri="{FF2B5EF4-FFF2-40B4-BE49-F238E27FC236}">
                <a16:creationId xmlns:a16="http://schemas.microsoft.com/office/drawing/2014/main" id="{E6608B71-B129-EFE9-A873-49842C2BF972}"/>
              </a:ext>
            </a:extLst>
          </p:cNvPr>
          <p:cNvSpPr txBox="1"/>
          <p:nvPr/>
        </p:nvSpPr>
        <p:spPr>
          <a:xfrm>
            <a:off x="2514600" y="274320"/>
            <a:ext cx="7467600" cy="923330"/>
          </a:xfrm>
          <a:prstGeom prst="rect">
            <a:avLst/>
          </a:prstGeom>
          <a:noFill/>
        </p:spPr>
        <p:txBody>
          <a:bodyPr wrap="square">
            <a:spAutoFit/>
          </a:bodyPr>
          <a:lstStyle/>
          <a:p>
            <a:r>
              <a:rPr lang="en-US" sz="5400" b="1" dirty="0">
                <a:latin typeface="+mj-lt"/>
              </a:rPr>
              <a:t>Fruits and Vegetables</a:t>
            </a:r>
            <a:endParaRPr lang="en-US" sz="5400" b="1" dirty="0">
              <a:solidFill>
                <a:schemeClr val="tx1"/>
              </a:solidFill>
              <a:latin typeface="+mj-lt"/>
            </a:endParaRPr>
          </a:p>
        </p:txBody>
      </p:sp>
      <p:graphicFrame>
        <p:nvGraphicFramePr>
          <p:cNvPr id="5" name="Diagram 4">
            <a:extLst>
              <a:ext uri="{FF2B5EF4-FFF2-40B4-BE49-F238E27FC236}">
                <a16:creationId xmlns:a16="http://schemas.microsoft.com/office/drawing/2014/main" id="{452388C6-D7A3-FE89-6771-3AC7D034680E}"/>
              </a:ext>
            </a:extLst>
          </p:cNvPr>
          <p:cNvGraphicFramePr/>
          <p:nvPr/>
        </p:nvGraphicFramePr>
        <p:xfrm>
          <a:off x="2362200" y="990600"/>
          <a:ext cx="6268147" cy="844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778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6134" y="5943522"/>
            <a:ext cx="3609328" cy="430887"/>
          </a:xfrm>
          <a:prstGeom prst="rect">
            <a:avLst/>
          </a:prstGeom>
        </p:spPr>
        <p:txBody>
          <a:bodyPr wrap="square">
            <a:spAutoFit/>
          </a:bodyPr>
          <a:lstStyle/>
          <a:p>
            <a:pPr marL="342900" indent="-342900">
              <a:spcBef>
                <a:spcPts val="1000"/>
              </a:spcBef>
              <a:buClr>
                <a:srgbClr val="A53010"/>
              </a:buClr>
            </a:pPr>
            <a:r>
              <a:rPr lang="en-US" sz="2200" dirty="0">
                <a:solidFill>
                  <a:prstClr val="black">
                    <a:lumMod val="75000"/>
                    <a:lumOff val="25000"/>
                  </a:prstClr>
                </a:solidFill>
                <a:ea typeface="Tahoma" pitchFamily="34" charset="0"/>
                <a:cs typeface="Tahoma" pitchFamily="34" charset="0"/>
              </a:rPr>
              <a:t>	</a:t>
            </a:r>
            <a:endParaRPr lang="en-US" sz="2200" b="1" dirty="0">
              <a:solidFill>
                <a:prstClr val="black">
                  <a:lumMod val="75000"/>
                  <a:lumOff val="25000"/>
                </a:prstClr>
              </a:solidFill>
              <a:ea typeface="Tahoma" pitchFamily="34" charset="0"/>
              <a:cs typeface="Tahoma" pitchFamily="34" charset="0"/>
            </a:endParaRPr>
          </a:p>
        </p:txBody>
      </p:sp>
      <p:pic>
        <p:nvPicPr>
          <p:cNvPr id="4" name="Picture 3">
            <a:extLst>
              <a:ext uri="{FF2B5EF4-FFF2-40B4-BE49-F238E27FC236}">
                <a16:creationId xmlns:a16="http://schemas.microsoft.com/office/drawing/2014/main" id="{750CE68E-FC0B-1AC5-90DF-464B6A946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42" y="350623"/>
            <a:ext cx="855852" cy="869479"/>
          </a:xfrm>
          <a:prstGeom prst="rect">
            <a:avLst/>
          </a:prstGeom>
        </p:spPr>
      </p:pic>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2000" y="1333377"/>
          <a:ext cx="10668000" cy="5164607"/>
        </p:xfrm>
        <a:graphic>
          <a:graphicData uri="http://schemas.openxmlformats.org/drawingml/2006/table">
            <a:tbl>
              <a:tblPr firstRow="1" bandRow="1">
                <a:tableStyleId>{5C22544A-7EE6-4342-B048-85BDC9FD1C3A}</a:tableStyleId>
              </a:tblPr>
              <a:tblGrid>
                <a:gridCol w="3556000">
                  <a:extLst>
                    <a:ext uri="{9D8B030D-6E8A-4147-A177-3AD203B41FA5}">
                      <a16:colId xmlns:a16="http://schemas.microsoft.com/office/drawing/2014/main" val="2635981542"/>
                    </a:ext>
                  </a:extLst>
                </a:gridCol>
                <a:gridCol w="3556000">
                  <a:extLst>
                    <a:ext uri="{9D8B030D-6E8A-4147-A177-3AD203B41FA5}">
                      <a16:colId xmlns:a16="http://schemas.microsoft.com/office/drawing/2014/main" val="2881874082"/>
                    </a:ext>
                  </a:extLst>
                </a:gridCol>
                <a:gridCol w="3556000">
                  <a:extLst>
                    <a:ext uri="{9D8B030D-6E8A-4147-A177-3AD203B41FA5}">
                      <a16:colId xmlns:a16="http://schemas.microsoft.com/office/drawing/2014/main" val="1693342701"/>
                    </a:ext>
                  </a:extLst>
                </a:gridCol>
              </a:tblGrid>
              <a:tr h="531647">
                <a:tc>
                  <a:txBody>
                    <a:bodyPr/>
                    <a:lstStyle/>
                    <a:p>
                      <a:pPr algn="ctr"/>
                      <a:r>
                        <a:rPr lang="en-US" sz="2800" dirty="0"/>
                        <a:t>Food Category</a:t>
                      </a:r>
                    </a:p>
                  </a:txBody>
                  <a:tcPr/>
                </a:tc>
                <a:tc>
                  <a:txBody>
                    <a:bodyPr/>
                    <a:lstStyle/>
                    <a:p>
                      <a:pPr algn="ctr"/>
                      <a:r>
                        <a:rPr lang="en-US" sz="2800" dirty="0"/>
                        <a:t>Required Package Size</a:t>
                      </a:r>
                    </a:p>
                  </a:txBody>
                  <a:tcPr/>
                </a:tc>
                <a:tc>
                  <a:txBody>
                    <a:bodyPr/>
                    <a:lstStyle/>
                    <a:p>
                      <a:pPr algn="ctr"/>
                      <a:r>
                        <a:rPr lang="en-US" sz="2800" dirty="0"/>
                        <a:t>Required Quantity </a:t>
                      </a:r>
                    </a:p>
                  </a:txBody>
                  <a:tcPr/>
                </a:tc>
                <a:extLst>
                  <a:ext uri="{0D108BD9-81ED-4DB2-BD59-A6C34878D82A}">
                    <a16:rowId xmlns:a16="http://schemas.microsoft.com/office/drawing/2014/main" val="2956072134"/>
                  </a:ext>
                </a:extLst>
              </a:tr>
              <a:tr h="531647">
                <a:tc>
                  <a:txBody>
                    <a:bodyPr/>
                    <a:lstStyle/>
                    <a:p>
                      <a:pPr algn="ctr"/>
                      <a:r>
                        <a:rPr lang="en-US" sz="2000" dirty="0"/>
                        <a:t>Milk</a:t>
                      </a:r>
                    </a:p>
                  </a:txBody>
                  <a:tcPr/>
                </a:tc>
                <a:tc>
                  <a:txBody>
                    <a:bodyPr/>
                    <a:lstStyle/>
                    <a:p>
                      <a:pPr algn="ctr"/>
                      <a:r>
                        <a:rPr lang="en-US" sz="2000" dirty="0"/>
                        <a:t>Skim/1% Milk </a:t>
                      </a:r>
                      <a:r>
                        <a:rPr lang="en-US" sz="2000" b="1" u="sng" dirty="0"/>
                        <a:t>AND</a:t>
                      </a:r>
                    </a:p>
                    <a:p>
                      <a:pPr algn="ctr"/>
                      <a:r>
                        <a:rPr lang="en-US" sz="2000" dirty="0"/>
                        <a:t>Whole Milk</a:t>
                      </a:r>
                    </a:p>
                    <a:p>
                      <a:pPr algn="ctr"/>
                      <a:endParaRPr lang="en-US" sz="2000" dirty="0"/>
                    </a:p>
                    <a:p>
                      <a:pPr algn="ctr"/>
                      <a:r>
                        <a:rPr lang="en-US" sz="2000" dirty="0"/>
                        <a:t>*2 types required*</a:t>
                      </a:r>
                    </a:p>
                  </a:txBody>
                  <a:tcPr/>
                </a:tc>
                <a:tc>
                  <a:txBody>
                    <a:bodyPr/>
                    <a:lstStyle/>
                    <a:p>
                      <a:pPr algn="ctr"/>
                      <a:r>
                        <a:rPr lang="en-US" sz="2000" dirty="0"/>
                        <a:t>Skim/1% milk = six (6) gallons</a:t>
                      </a:r>
                    </a:p>
                    <a:p>
                      <a:pPr algn="ctr"/>
                      <a:r>
                        <a:rPr lang="en-US" sz="2000" dirty="0"/>
                        <a:t>Whole Milk =two (2) gallons</a:t>
                      </a:r>
                    </a:p>
                  </a:txBody>
                  <a:tcPr/>
                </a:tc>
                <a:extLst>
                  <a:ext uri="{0D108BD9-81ED-4DB2-BD59-A6C34878D82A}">
                    <a16:rowId xmlns:a16="http://schemas.microsoft.com/office/drawing/2014/main" val="1023048490"/>
                  </a:ext>
                </a:extLst>
              </a:tr>
              <a:tr h="531647">
                <a:tc>
                  <a:txBody>
                    <a:bodyPr/>
                    <a:lstStyle/>
                    <a:p>
                      <a:pPr algn="ctr"/>
                      <a:r>
                        <a:rPr lang="en-US" sz="2000" dirty="0"/>
                        <a:t>Cheese</a:t>
                      </a:r>
                    </a:p>
                  </a:txBody>
                  <a:tcPr/>
                </a:tc>
                <a:tc>
                  <a:txBody>
                    <a:bodyPr/>
                    <a:lstStyle/>
                    <a:p>
                      <a:pPr algn="ctr"/>
                      <a:r>
                        <a:rPr lang="en-US" sz="2000" dirty="0"/>
                        <a:t>One (1) pound = 16 ounces</a:t>
                      </a:r>
                    </a:p>
                  </a:txBody>
                  <a:tcPr/>
                </a:tc>
                <a:tc>
                  <a:txBody>
                    <a:bodyPr/>
                    <a:lstStyle/>
                    <a:p>
                      <a:pPr algn="ctr"/>
                      <a:r>
                        <a:rPr lang="en-US" sz="2000" dirty="0"/>
                        <a:t>Two (2) pounds of one approved type </a:t>
                      </a:r>
                    </a:p>
                  </a:txBody>
                  <a:tcPr/>
                </a:tc>
                <a:extLst>
                  <a:ext uri="{0D108BD9-81ED-4DB2-BD59-A6C34878D82A}">
                    <a16:rowId xmlns:a16="http://schemas.microsoft.com/office/drawing/2014/main" val="1265528949"/>
                  </a:ext>
                </a:extLst>
              </a:tr>
              <a:tr h="531647">
                <a:tc>
                  <a:txBody>
                    <a:bodyPr/>
                    <a:lstStyle/>
                    <a:p>
                      <a:pPr algn="ctr"/>
                      <a:r>
                        <a:rPr lang="en-US" sz="2000" dirty="0"/>
                        <a:t>Juice</a:t>
                      </a:r>
                    </a:p>
                    <a:p>
                      <a:pPr algn="ctr"/>
                      <a:r>
                        <a:rPr lang="en-US" sz="2000" dirty="0"/>
                        <a:t>(Single Strength)</a:t>
                      </a:r>
                    </a:p>
                    <a:p>
                      <a:pPr algn="ctr"/>
                      <a:endParaRPr lang="en-US" sz="2000" dirty="0"/>
                    </a:p>
                    <a:p>
                      <a:pPr algn="ctr"/>
                      <a:r>
                        <a:rPr lang="en-US" sz="2000" dirty="0"/>
                        <a:t>*concentrated juice does not have inventory requirement*</a:t>
                      </a:r>
                    </a:p>
                  </a:txBody>
                  <a:tcPr/>
                </a:tc>
                <a:tc>
                  <a:txBody>
                    <a:bodyPr/>
                    <a:lstStyle/>
                    <a:p>
                      <a:pPr algn="ctr"/>
                      <a:r>
                        <a:rPr lang="en-US" sz="2000" dirty="0"/>
                        <a:t>48-ounce container </a:t>
                      </a:r>
                      <a:r>
                        <a:rPr lang="en-US" sz="2000" b="1" u="sng" dirty="0"/>
                        <a:t>AND</a:t>
                      </a:r>
                    </a:p>
                    <a:p>
                      <a:pPr algn="ctr"/>
                      <a:r>
                        <a:rPr lang="en-US" sz="2000" dirty="0"/>
                        <a:t>64-ounce container</a:t>
                      </a:r>
                    </a:p>
                    <a:p>
                      <a:pPr algn="ctr"/>
                      <a:endParaRPr lang="en-US" sz="2000" dirty="0"/>
                    </a:p>
                    <a:p>
                      <a:pPr algn="ctr"/>
                      <a:r>
                        <a:rPr lang="en-US" sz="2000" dirty="0"/>
                        <a:t>*2 sizes required*</a:t>
                      </a:r>
                    </a:p>
                  </a:txBody>
                  <a:tcPr/>
                </a:tc>
                <a:tc>
                  <a:txBody>
                    <a:bodyPr/>
                    <a:lstStyle/>
                    <a:p>
                      <a:pPr algn="ctr"/>
                      <a:r>
                        <a:rPr lang="en-US" sz="2000" dirty="0"/>
                        <a:t>48-ounce container = four (4) containers</a:t>
                      </a:r>
                    </a:p>
                    <a:p>
                      <a:pPr algn="ctr"/>
                      <a:r>
                        <a:rPr lang="en-US" sz="2000" dirty="0"/>
                        <a:t>64-ounce container = four (4) containers</a:t>
                      </a:r>
                    </a:p>
                  </a:txBody>
                  <a:tcPr/>
                </a:tc>
                <a:extLst>
                  <a:ext uri="{0D108BD9-81ED-4DB2-BD59-A6C34878D82A}">
                    <a16:rowId xmlns:a16="http://schemas.microsoft.com/office/drawing/2014/main" val="2395773774"/>
                  </a:ext>
                </a:extLst>
              </a:tr>
              <a:tr h="531647">
                <a:tc>
                  <a:txBody>
                    <a:bodyPr/>
                    <a:lstStyle/>
                    <a:p>
                      <a:pPr algn="ctr"/>
                      <a:r>
                        <a:rPr lang="en-US" sz="2000" dirty="0"/>
                        <a:t>Cereal</a:t>
                      </a:r>
                    </a:p>
                  </a:txBody>
                  <a:tcPr/>
                </a:tc>
                <a:tc>
                  <a:txBody>
                    <a:bodyPr/>
                    <a:lstStyle/>
                    <a:p>
                      <a:pPr algn="ctr"/>
                      <a:r>
                        <a:rPr lang="en-US" sz="2000" dirty="0"/>
                        <a:t>12-ounce package</a:t>
                      </a:r>
                    </a:p>
                  </a:txBody>
                  <a:tcPr/>
                </a:tc>
                <a:tc>
                  <a:txBody>
                    <a:bodyPr/>
                    <a:lstStyle/>
                    <a:p>
                      <a:pPr algn="ctr"/>
                      <a:r>
                        <a:rPr lang="en-US" sz="2000" dirty="0"/>
                        <a:t>Six (6) packages</a:t>
                      </a:r>
                    </a:p>
                    <a:p>
                      <a:pPr algn="ctr"/>
                      <a:r>
                        <a:rPr lang="en-US" sz="2000" dirty="0"/>
                        <a:t>*required to have 2 types whole grain cereal*</a:t>
                      </a:r>
                    </a:p>
                  </a:txBody>
                  <a:tcPr/>
                </a:tc>
                <a:extLst>
                  <a:ext uri="{0D108BD9-81ED-4DB2-BD59-A6C34878D82A}">
                    <a16:rowId xmlns:a16="http://schemas.microsoft.com/office/drawing/2014/main" val="1074564370"/>
                  </a:ext>
                </a:extLst>
              </a:tr>
            </a:tbl>
          </a:graphicData>
        </a:graphic>
      </p:graphicFrame>
      <p:sp>
        <p:nvSpPr>
          <p:cNvPr id="3" name="TextBox 2">
            <a:extLst>
              <a:ext uri="{FF2B5EF4-FFF2-40B4-BE49-F238E27FC236}">
                <a16:creationId xmlns:a16="http://schemas.microsoft.com/office/drawing/2014/main" id="{7010F77A-329E-0E01-DD6C-FC7E7A83AC6B}"/>
              </a:ext>
            </a:extLst>
          </p:cNvPr>
          <p:cNvSpPr txBox="1"/>
          <p:nvPr/>
        </p:nvSpPr>
        <p:spPr>
          <a:xfrm>
            <a:off x="1219200" y="274320"/>
            <a:ext cx="9753600" cy="923330"/>
          </a:xfrm>
          <a:prstGeom prst="rect">
            <a:avLst/>
          </a:prstGeom>
          <a:noFill/>
        </p:spPr>
        <p:txBody>
          <a:bodyPr wrap="square">
            <a:spAutoFit/>
          </a:bodyPr>
          <a:lstStyle/>
          <a:p>
            <a:r>
              <a:rPr lang="en-US" sz="5400" b="1" dirty="0">
                <a:latin typeface="+mj-lt"/>
              </a:rPr>
              <a:t>Minimum Inventory Requirements</a:t>
            </a:r>
            <a:endParaRPr lang="en-US" sz="5400" b="1" dirty="0">
              <a:solidFill>
                <a:schemeClr val="tx1"/>
              </a:solidFill>
              <a:latin typeface="+mj-lt"/>
            </a:endParaRPr>
          </a:p>
        </p:txBody>
      </p:sp>
    </p:spTree>
    <p:custDataLst>
      <p:tags r:id="rId1"/>
    </p:custDataLst>
    <p:extLst>
      <p:ext uri="{BB962C8B-B14F-4D97-AF65-F5344CB8AC3E}">
        <p14:creationId xmlns:p14="http://schemas.microsoft.com/office/powerpoint/2010/main" val="425105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6134" y="5943522"/>
            <a:ext cx="3609328" cy="430887"/>
          </a:xfrm>
          <a:prstGeom prst="rect">
            <a:avLst/>
          </a:prstGeom>
        </p:spPr>
        <p:txBody>
          <a:bodyPr wrap="square">
            <a:spAutoFit/>
          </a:bodyPr>
          <a:lstStyle/>
          <a:p>
            <a:pPr marL="342900" indent="-342900">
              <a:spcBef>
                <a:spcPts val="1000"/>
              </a:spcBef>
              <a:buClr>
                <a:srgbClr val="A53010"/>
              </a:buClr>
            </a:pPr>
            <a:r>
              <a:rPr lang="en-US" sz="2200" dirty="0">
                <a:solidFill>
                  <a:prstClr val="black">
                    <a:lumMod val="75000"/>
                    <a:lumOff val="25000"/>
                  </a:prstClr>
                </a:solidFill>
                <a:ea typeface="Tahoma" pitchFamily="34" charset="0"/>
                <a:cs typeface="Tahoma" pitchFamily="34" charset="0"/>
              </a:rPr>
              <a:t>	</a:t>
            </a:r>
            <a:endParaRPr lang="en-US" sz="2200" b="1" dirty="0">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848" y="1332891"/>
          <a:ext cx="10668000" cy="5174487"/>
        </p:xfrm>
        <a:graphic>
          <a:graphicData uri="http://schemas.openxmlformats.org/drawingml/2006/table">
            <a:tbl>
              <a:tblPr firstRow="1" bandRow="1">
                <a:tableStyleId>{5C22544A-7EE6-4342-B048-85BDC9FD1C3A}</a:tableStyleId>
              </a:tblPr>
              <a:tblGrid>
                <a:gridCol w="3556000">
                  <a:extLst>
                    <a:ext uri="{9D8B030D-6E8A-4147-A177-3AD203B41FA5}">
                      <a16:colId xmlns:a16="http://schemas.microsoft.com/office/drawing/2014/main" val="2635981542"/>
                    </a:ext>
                  </a:extLst>
                </a:gridCol>
                <a:gridCol w="3556000">
                  <a:extLst>
                    <a:ext uri="{9D8B030D-6E8A-4147-A177-3AD203B41FA5}">
                      <a16:colId xmlns:a16="http://schemas.microsoft.com/office/drawing/2014/main" val="2881874082"/>
                    </a:ext>
                  </a:extLst>
                </a:gridCol>
                <a:gridCol w="3556000">
                  <a:extLst>
                    <a:ext uri="{9D8B030D-6E8A-4147-A177-3AD203B41FA5}">
                      <a16:colId xmlns:a16="http://schemas.microsoft.com/office/drawing/2014/main" val="1693342701"/>
                    </a:ext>
                  </a:extLst>
                </a:gridCol>
              </a:tblGrid>
              <a:tr h="568470">
                <a:tc>
                  <a:txBody>
                    <a:bodyPr/>
                    <a:lstStyle/>
                    <a:p>
                      <a:pPr algn="ctr"/>
                      <a:r>
                        <a:rPr lang="en-US" sz="2800" dirty="0"/>
                        <a:t>Food Category</a:t>
                      </a:r>
                    </a:p>
                  </a:txBody>
                  <a:tcPr/>
                </a:tc>
                <a:tc>
                  <a:txBody>
                    <a:bodyPr/>
                    <a:lstStyle/>
                    <a:p>
                      <a:pPr algn="ctr"/>
                      <a:r>
                        <a:rPr lang="en-US" sz="2800" dirty="0"/>
                        <a:t>Required Package Size</a:t>
                      </a:r>
                    </a:p>
                  </a:txBody>
                  <a:tcPr/>
                </a:tc>
                <a:tc>
                  <a:txBody>
                    <a:bodyPr/>
                    <a:lstStyle/>
                    <a:p>
                      <a:pPr algn="ctr"/>
                      <a:r>
                        <a:rPr lang="en-US" sz="2800" dirty="0"/>
                        <a:t>Required Quantity </a:t>
                      </a:r>
                    </a:p>
                  </a:txBody>
                  <a:tcPr/>
                </a:tc>
                <a:extLst>
                  <a:ext uri="{0D108BD9-81ED-4DB2-BD59-A6C34878D82A}">
                    <a16:rowId xmlns:a16="http://schemas.microsoft.com/office/drawing/2014/main" val="2956072134"/>
                  </a:ext>
                </a:extLst>
              </a:tr>
              <a:tr h="749595">
                <a:tc>
                  <a:txBody>
                    <a:bodyPr/>
                    <a:lstStyle/>
                    <a:p>
                      <a:pPr algn="ctr"/>
                      <a:r>
                        <a:rPr lang="en-US" sz="2000" dirty="0"/>
                        <a:t>Bread</a:t>
                      </a:r>
                    </a:p>
                  </a:txBody>
                  <a:tcPr/>
                </a:tc>
                <a:tc>
                  <a:txBody>
                    <a:bodyPr/>
                    <a:lstStyle/>
                    <a:p>
                      <a:pPr algn="ctr"/>
                      <a:r>
                        <a:rPr lang="en-US" sz="2000" dirty="0"/>
                        <a:t>16-ounce loaf of bread </a:t>
                      </a:r>
                      <a:r>
                        <a:rPr lang="en-US" sz="2000" b="1" u="sng" dirty="0"/>
                        <a:t>AND</a:t>
                      </a:r>
                      <a:r>
                        <a:rPr lang="en-US" sz="2000" dirty="0"/>
                        <a:t> </a:t>
                      </a:r>
                    </a:p>
                    <a:p>
                      <a:pPr algn="ctr"/>
                      <a:r>
                        <a:rPr lang="en-US" sz="2000" dirty="0"/>
                        <a:t>16-ounce package of tortillas</a:t>
                      </a:r>
                    </a:p>
                  </a:txBody>
                  <a:tcPr/>
                </a:tc>
                <a:tc>
                  <a:txBody>
                    <a:bodyPr/>
                    <a:lstStyle/>
                    <a:p>
                      <a:pPr algn="ctr"/>
                      <a:r>
                        <a:rPr lang="en-US" sz="2000" dirty="0"/>
                        <a:t>Two (2) loaves or packages </a:t>
                      </a:r>
                      <a:r>
                        <a:rPr lang="en-US" sz="2000" b="1" u="sng" dirty="0"/>
                        <a:t>OR</a:t>
                      </a:r>
                      <a:r>
                        <a:rPr lang="en-US" sz="2000" dirty="0"/>
                        <a:t> One (1) loaf or One (1) package</a:t>
                      </a:r>
                    </a:p>
                  </a:txBody>
                  <a:tcPr/>
                </a:tc>
                <a:extLst>
                  <a:ext uri="{0D108BD9-81ED-4DB2-BD59-A6C34878D82A}">
                    <a16:rowId xmlns:a16="http://schemas.microsoft.com/office/drawing/2014/main" val="1023048490"/>
                  </a:ext>
                </a:extLst>
              </a:tr>
              <a:tr h="568470">
                <a:tc>
                  <a:txBody>
                    <a:bodyPr/>
                    <a:lstStyle/>
                    <a:p>
                      <a:pPr algn="ctr"/>
                      <a:r>
                        <a:rPr lang="en-US" sz="2000" dirty="0"/>
                        <a:t>Brown Rice</a:t>
                      </a:r>
                    </a:p>
                  </a:txBody>
                  <a:tcPr/>
                </a:tc>
                <a:tc>
                  <a:txBody>
                    <a:bodyPr/>
                    <a:lstStyle/>
                    <a:p>
                      <a:pPr algn="ctr"/>
                      <a:r>
                        <a:rPr lang="en-US" sz="2000" dirty="0"/>
                        <a:t>14 to 16-ounce package</a:t>
                      </a:r>
                    </a:p>
                  </a:txBody>
                  <a:tcPr/>
                </a:tc>
                <a:tc>
                  <a:txBody>
                    <a:bodyPr/>
                    <a:lstStyle/>
                    <a:p>
                      <a:pPr algn="ctr"/>
                      <a:r>
                        <a:rPr lang="en-US" sz="2000" dirty="0"/>
                        <a:t>Two (2) packages</a:t>
                      </a:r>
                    </a:p>
                  </a:txBody>
                  <a:tcPr/>
                </a:tc>
                <a:extLst>
                  <a:ext uri="{0D108BD9-81ED-4DB2-BD59-A6C34878D82A}">
                    <a16:rowId xmlns:a16="http://schemas.microsoft.com/office/drawing/2014/main" val="1265528949"/>
                  </a:ext>
                </a:extLst>
              </a:tr>
              <a:tr h="568470">
                <a:tc>
                  <a:txBody>
                    <a:bodyPr/>
                    <a:lstStyle/>
                    <a:p>
                      <a:pPr algn="ctr"/>
                      <a:r>
                        <a:rPr lang="en-US" sz="2000" dirty="0"/>
                        <a:t>Eggs</a:t>
                      </a:r>
                    </a:p>
                  </a:txBody>
                  <a:tcPr/>
                </a:tc>
                <a:tc>
                  <a:txBody>
                    <a:bodyPr/>
                    <a:lstStyle/>
                    <a:p>
                      <a:pPr algn="ctr"/>
                      <a:r>
                        <a:rPr lang="en-US" sz="2000" dirty="0"/>
                        <a:t>One (1) dozen</a:t>
                      </a:r>
                    </a:p>
                  </a:txBody>
                  <a:tcPr/>
                </a:tc>
                <a:tc>
                  <a:txBody>
                    <a:bodyPr/>
                    <a:lstStyle/>
                    <a:p>
                      <a:pPr algn="ctr"/>
                      <a:r>
                        <a:rPr lang="en-US" sz="2000" dirty="0"/>
                        <a:t>Two (2) packages</a:t>
                      </a:r>
                    </a:p>
                  </a:txBody>
                  <a:tcPr/>
                </a:tc>
                <a:extLst>
                  <a:ext uri="{0D108BD9-81ED-4DB2-BD59-A6C34878D82A}">
                    <a16:rowId xmlns:a16="http://schemas.microsoft.com/office/drawing/2014/main" val="2395773774"/>
                  </a:ext>
                </a:extLst>
              </a:tr>
              <a:tr h="1401417">
                <a:tc>
                  <a:txBody>
                    <a:bodyPr/>
                    <a:lstStyle/>
                    <a:p>
                      <a:pPr algn="ctr"/>
                      <a:r>
                        <a:rPr lang="en-US" sz="2000" dirty="0"/>
                        <a:t>Beans, Peas, Lentils</a:t>
                      </a:r>
                    </a:p>
                  </a:txBody>
                  <a:tcPr/>
                </a:tc>
                <a:tc>
                  <a:txBody>
                    <a:bodyPr/>
                    <a:lstStyle/>
                    <a:p>
                      <a:pPr algn="ctr"/>
                      <a:r>
                        <a:rPr lang="en-US" sz="2000" dirty="0"/>
                        <a:t>One (1) pound dry beans, peas, lentils</a:t>
                      </a:r>
                    </a:p>
                  </a:txBody>
                  <a:tcPr/>
                </a:tc>
                <a:tc>
                  <a:txBody>
                    <a:bodyPr/>
                    <a:lstStyle/>
                    <a:p>
                      <a:pPr algn="ctr"/>
                      <a:r>
                        <a:rPr lang="en-US" sz="2000" dirty="0"/>
                        <a:t>Two (2) packages of dry beans, peas, lentils</a:t>
                      </a:r>
                    </a:p>
                    <a:p>
                      <a:pPr algn="ctr"/>
                      <a:r>
                        <a:rPr lang="en-US" sz="2000" dirty="0"/>
                        <a:t>*Only one 1 (one) approved type required*</a:t>
                      </a:r>
                    </a:p>
                  </a:txBody>
                  <a:tcPr/>
                </a:tc>
                <a:extLst>
                  <a:ext uri="{0D108BD9-81ED-4DB2-BD59-A6C34878D82A}">
                    <a16:rowId xmlns:a16="http://schemas.microsoft.com/office/drawing/2014/main" val="1074564370"/>
                  </a:ext>
                </a:extLst>
              </a:tr>
              <a:tr h="568470">
                <a:tc>
                  <a:txBody>
                    <a:bodyPr/>
                    <a:lstStyle/>
                    <a:p>
                      <a:pPr algn="ctr"/>
                      <a:r>
                        <a:rPr lang="en-US" sz="2000" dirty="0"/>
                        <a:t>Peanut Butter</a:t>
                      </a:r>
                    </a:p>
                  </a:txBody>
                  <a:tcPr/>
                </a:tc>
                <a:tc>
                  <a:txBody>
                    <a:bodyPr/>
                    <a:lstStyle/>
                    <a:p>
                      <a:pPr algn="ctr"/>
                      <a:r>
                        <a:rPr lang="en-US" sz="2000" dirty="0"/>
                        <a:t>16 to 18-ounce containers</a:t>
                      </a:r>
                    </a:p>
                  </a:txBody>
                  <a:tcPr/>
                </a:tc>
                <a:tc>
                  <a:txBody>
                    <a:bodyPr/>
                    <a:lstStyle/>
                    <a:p>
                      <a:pPr algn="ctr"/>
                      <a:r>
                        <a:rPr lang="en-US" sz="2000" dirty="0"/>
                        <a:t>Two (2) containers</a:t>
                      </a:r>
                    </a:p>
                  </a:txBody>
                  <a:tcPr/>
                </a:tc>
                <a:extLst>
                  <a:ext uri="{0D108BD9-81ED-4DB2-BD59-A6C34878D82A}">
                    <a16:rowId xmlns:a16="http://schemas.microsoft.com/office/drawing/2014/main" val="372793216"/>
                  </a:ext>
                </a:extLst>
              </a:tr>
              <a:tr h="749595">
                <a:tc>
                  <a:txBody>
                    <a:bodyPr/>
                    <a:lstStyle/>
                    <a:p>
                      <a:pPr algn="ctr"/>
                      <a:r>
                        <a:rPr lang="en-US" sz="2000" dirty="0"/>
                        <a:t>Fish</a:t>
                      </a:r>
                    </a:p>
                  </a:txBody>
                  <a:tcPr/>
                </a:tc>
                <a:tc>
                  <a:txBody>
                    <a:bodyPr/>
                    <a:lstStyle/>
                    <a:p>
                      <a:pPr algn="ctr"/>
                      <a:r>
                        <a:rPr lang="en-US" sz="2000" dirty="0"/>
                        <a:t>Five (5) to Six (6) – ounce containers</a:t>
                      </a:r>
                    </a:p>
                  </a:txBody>
                  <a:tcPr/>
                </a:tc>
                <a:tc>
                  <a:txBody>
                    <a:bodyPr/>
                    <a:lstStyle/>
                    <a:p>
                      <a:pPr algn="ctr"/>
                      <a:r>
                        <a:rPr lang="en-US" sz="2000" dirty="0"/>
                        <a:t>Six (6) cans</a:t>
                      </a:r>
                    </a:p>
                  </a:txBody>
                  <a:tcPr/>
                </a:tc>
                <a:extLst>
                  <a:ext uri="{0D108BD9-81ED-4DB2-BD59-A6C34878D82A}">
                    <a16:rowId xmlns:a16="http://schemas.microsoft.com/office/drawing/2014/main" val="1776640751"/>
                  </a:ext>
                </a:extLst>
              </a:tr>
            </a:tbl>
          </a:graphicData>
        </a:graphic>
      </p:graphicFrame>
      <p:sp>
        <p:nvSpPr>
          <p:cNvPr id="3" name="TextBox 2">
            <a:extLst>
              <a:ext uri="{FF2B5EF4-FFF2-40B4-BE49-F238E27FC236}">
                <a16:creationId xmlns:a16="http://schemas.microsoft.com/office/drawing/2014/main" id="{248AAC14-5A54-A441-60E4-776688E22971}"/>
              </a:ext>
            </a:extLst>
          </p:cNvPr>
          <p:cNvSpPr txBox="1"/>
          <p:nvPr/>
        </p:nvSpPr>
        <p:spPr>
          <a:xfrm>
            <a:off x="1219200" y="274320"/>
            <a:ext cx="9753600" cy="923330"/>
          </a:xfrm>
          <a:prstGeom prst="rect">
            <a:avLst/>
          </a:prstGeom>
          <a:noFill/>
        </p:spPr>
        <p:txBody>
          <a:bodyPr wrap="square">
            <a:spAutoFit/>
          </a:bodyPr>
          <a:lstStyle/>
          <a:p>
            <a:r>
              <a:rPr lang="en-US" sz="5400" b="1" dirty="0">
                <a:latin typeface="+mj-lt"/>
              </a:rPr>
              <a:t>Minimum Inventory Requirements</a:t>
            </a:r>
            <a:endParaRPr lang="en-US" sz="5400" b="1" dirty="0">
              <a:solidFill>
                <a:schemeClr val="tx1"/>
              </a:solidFill>
              <a:latin typeface="+mj-lt"/>
            </a:endParaRPr>
          </a:p>
        </p:txBody>
      </p:sp>
      <p:pic>
        <p:nvPicPr>
          <p:cNvPr id="6" name="Picture 5">
            <a:extLst>
              <a:ext uri="{FF2B5EF4-FFF2-40B4-BE49-F238E27FC236}">
                <a16:creationId xmlns:a16="http://schemas.microsoft.com/office/drawing/2014/main" id="{35E20737-1A5E-6234-CDC0-D632E3C94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42" y="350623"/>
            <a:ext cx="855852" cy="869479"/>
          </a:xfrm>
          <a:prstGeom prst="rect">
            <a:avLst/>
          </a:prstGeom>
        </p:spPr>
      </p:pic>
    </p:spTree>
    <p:custDataLst>
      <p:tags r:id="rId1"/>
    </p:custDataLst>
    <p:extLst>
      <p:ext uri="{BB962C8B-B14F-4D97-AF65-F5344CB8AC3E}">
        <p14:creationId xmlns:p14="http://schemas.microsoft.com/office/powerpoint/2010/main" val="23636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6134" y="5943522"/>
            <a:ext cx="3609328" cy="430887"/>
          </a:xfrm>
          <a:prstGeom prst="rect">
            <a:avLst/>
          </a:prstGeom>
        </p:spPr>
        <p:txBody>
          <a:bodyPr wrap="square">
            <a:spAutoFit/>
          </a:bodyPr>
          <a:lstStyle/>
          <a:p>
            <a:pPr marL="342900" indent="-342900">
              <a:spcBef>
                <a:spcPts val="1000"/>
              </a:spcBef>
              <a:buClr>
                <a:srgbClr val="A53010"/>
              </a:buClr>
            </a:pPr>
            <a:r>
              <a:rPr lang="en-US" sz="2200" dirty="0">
                <a:solidFill>
                  <a:prstClr val="black">
                    <a:lumMod val="75000"/>
                    <a:lumOff val="25000"/>
                  </a:prstClr>
                </a:solidFill>
                <a:ea typeface="Tahoma" pitchFamily="34" charset="0"/>
                <a:cs typeface="Tahoma" pitchFamily="34" charset="0"/>
              </a:rPr>
              <a:t>	</a:t>
            </a:r>
            <a:endParaRPr lang="en-US" sz="2200" b="1" dirty="0">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848" y="1332795"/>
          <a:ext cx="10668000" cy="4839405"/>
        </p:xfrm>
        <a:graphic>
          <a:graphicData uri="http://schemas.openxmlformats.org/drawingml/2006/table">
            <a:tbl>
              <a:tblPr firstRow="1" bandRow="1">
                <a:tableStyleId>{5C22544A-7EE6-4342-B048-85BDC9FD1C3A}</a:tableStyleId>
              </a:tblPr>
              <a:tblGrid>
                <a:gridCol w="3556000">
                  <a:extLst>
                    <a:ext uri="{9D8B030D-6E8A-4147-A177-3AD203B41FA5}">
                      <a16:colId xmlns:a16="http://schemas.microsoft.com/office/drawing/2014/main" val="2635981542"/>
                    </a:ext>
                  </a:extLst>
                </a:gridCol>
                <a:gridCol w="3556000">
                  <a:extLst>
                    <a:ext uri="{9D8B030D-6E8A-4147-A177-3AD203B41FA5}">
                      <a16:colId xmlns:a16="http://schemas.microsoft.com/office/drawing/2014/main" val="2881874082"/>
                    </a:ext>
                  </a:extLst>
                </a:gridCol>
                <a:gridCol w="3556000">
                  <a:extLst>
                    <a:ext uri="{9D8B030D-6E8A-4147-A177-3AD203B41FA5}">
                      <a16:colId xmlns:a16="http://schemas.microsoft.com/office/drawing/2014/main" val="1693342701"/>
                    </a:ext>
                  </a:extLst>
                </a:gridCol>
              </a:tblGrid>
              <a:tr h="589838">
                <a:tc>
                  <a:txBody>
                    <a:bodyPr/>
                    <a:lstStyle/>
                    <a:p>
                      <a:pPr algn="ctr"/>
                      <a:r>
                        <a:rPr lang="en-US" sz="2800" dirty="0"/>
                        <a:t>Food Category</a:t>
                      </a:r>
                    </a:p>
                  </a:txBody>
                  <a:tcPr/>
                </a:tc>
                <a:tc>
                  <a:txBody>
                    <a:bodyPr/>
                    <a:lstStyle/>
                    <a:p>
                      <a:pPr algn="ctr"/>
                      <a:r>
                        <a:rPr lang="en-US" sz="2800" dirty="0"/>
                        <a:t>Required Package Size</a:t>
                      </a:r>
                    </a:p>
                  </a:txBody>
                  <a:tcPr/>
                </a:tc>
                <a:tc>
                  <a:txBody>
                    <a:bodyPr/>
                    <a:lstStyle/>
                    <a:p>
                      <a:pPr algn="ctr"/>
                      <a:r>
                        <a:rPr lang="en-US" sz="2800" dirty="0"/>
                        <a:t>Required Quantity </a:t>
                      </a:r>
                    </a:p>
                  </a:txBody>
                  <a:tcPr/>
                </a:tc>
                <a:extLst>
                  <a:ext uri="{0D108BD9-81ED-4DB2-BD59-A6C34878D82A}">
                    <a16:rowId xmlns:a16="http://schemas.microsoft.com/office/drawing/2014/main" val="2956072134"/>
                  </a:ext>
                </a:extLst>
              </a:tr>
              <a:tr h="1679537">
                <a:tc>
                  <a:txBody>
                    <a:bodyPr/>
                    <a:lstStyle/>
                    <a:p>
                      <a:pPr algn="ctr"/>
                      <a:r>
                        <a:rPr lang="en-US" sz="2000" dirty="0"/>
                        <a:t>Infant Formula (powder)</a:t>
                      </a:r>
                    </a:p>
                  </a:txBody>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11.0 – 14.0 - ounce cans of Milk base Infant Formula</a:t>
                      </a:r>
                      <a:r>
                        <a:rPr lang="en-US" sz="2000" baseline="30000" dirty="0">
                          <a:solidFill>
                            <a:schemeClr val="tx1"/>
                          </a:solidFill>
                        </a:rPr>
                        <a:t>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solidFill>
                            <a:schemeClr val="tx1"/>
                          </a:solidFill>
                        </a:rPr>
                        <a:t> </a:t>
                      </a:r>
                      <a:r>
                        <a:rPr lang="en-US" sz="2000" b="1" u="sng" dirty="0">
                          <a:solidFill>
                            <a:schemeClr val="tx1"/>
                          </a:solidFill>
                        </a:rPr>
                        <a:t>AND</a:t>
                      </a:r>
                      <a:r>
                        <a:rPr lang="en-US" sz="2000" dirty="0">
                          <a:solidFill>
                            <a:schemeClr val="tx1"/>
                          </a:solidFill>
                        </a:rPr>
                        <a:t> Soy based Infant Formula</a:t>
                      </a:r>
                      <a:r>
                        <a:rPr lang="en-US" sz="2000" baseline="30000" dirty="0">
                          <a:solidFill>
                            <a:schemeClr val="tx1"/>
                          </a:solidFill>
                        </a:rPr>
                        <a:t> </a:t>
                      </a:r>
                    </a:p>
                    <a:p>
                      <a:pPr marL="0" marR="0" lvl="0" indent="0" algn="ctr" defTabSz="914126" rtl="0" eaLnBrk="1" fontAlgn="auto" latinLnBrk="0" hangingPunct="1">
                        <a:lnSpc>
                          <a:spcPct val="100000"/>
                        </a:lnSpc>
                        <a:spcBef>
                          <a:spcPts val="0"/>
                        </a:spcBef>
                        <a:spcAft>
                          <a:spcPts val="0"/>
                        </a:spcAft>
                        <a:buClrTx/>
                        <a:buSzTx/>
                        <a:buFontTx/>
                        <a:buNone/>
                        <a:tabLst/>
                        <a:defRPr/>
                      </a:pPr>
                      <a:endParaRPr lang="en-US" sz="2000" baseline="30000" dirty="0">
                        <a:solidFill>
                          <a:schemeClr val="tx1"/>
                        </a:solidFill>
                      </a:endParaRPr>
                    </a:p>
                    <a:p>
                      <a:pPr algn="ctr"/>
                      <a:endParaRPr lang="en-US" sz="2000" dirty="0"/>
                    </a:p>
                  </a:txBody>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Milk based Infant Formula = Eight (8)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Soy based Infant Formula </a:t>
                      </a:r>
                      <a:r>
                        <a:rPr lang="en-US" sz="2000" dirty="0"/>
                        <a:t>=       Four (4) cans</a:t>
                      </a:r>
                    </a:p>
                  </a:txBody>
                  <a:tcPr/>
                </a:tc>
                <a:extLst>
                  <a:ext uri="{0D108BD9-81ED-4DB2-BD59-A6C34878D82A}">
                    <a16:rowId xmlns:a16="http://schemas.microsoft.com/office/drawing/2014/main" val="1023048490"/>
                  </a:ext>
                </a:extLst>
              </a:tr>
              <a:tr h="1115934">
                <a:tc>
                  <a:txBody>
                    <a:bodyPr/>
                    <a:lstStyle/>
                    <a:p>
                      <a:pPr algn="ctr"/>
                      <a:r>
                        <a:rPr lang="en-US" sz="2000" dirty="0"/>
                        <a:t>Infant Cereal</a:t>
                      </a:r>
                    </a:p>
                  </a:txBody>
                  <a:tcPr/>
                </a:tc>
                <a:tc>
                  <a:txBody>
                    <a:bodyPr/>
                    <a:lstStyle/>
                    <a:p>
                      <a:pPr algn="ctr"/>
                      <a:r>
                        <a:rPr lang="en-US" sz="2000" dirty="0"/>
                        <a:t>Eight (8) – ounce container</a:t>
                      </a:r>
                    </a:p>
                  </a:txBody>
                  <a:tcPr/>
                </a:tc>
                <a:tc>
                  <a:txBody>
                    <a:bodyPr/>
                    <a:lstStyle/>
                    <a:p>
                      <a:pPr algn="ctr"/>
                      <a:r>
                        <a:rPr lang="en-US" sz="2000" dirty="0"/>
                        <a:t>Six (6) boxes</a:t>
                      </a:r>
                    </a:p>
                    <a:p>
                      <a:pPr algn="ctr"/>
                      <a:r>
                        <a:rPr lang="en-US" sz="2000" dirty="0"/>
                        <a:t>*only one (1) approved type required*</a:t>
                      </a:r>
                    </a:p>
                  </a:txBody>
                  <a:tcPr/>
                </a:tc>
                <a:extLst>
                  <a:ext uri="{0D108BD9-81ED-4DB2-BD59-A6C34878D82A}">
                    <a16:rowId xmlns:a16="http://schemas.microsoft.com/office/drawing/2014/main" val="1265528949"/>
                  </a:ext>
                </a:extLst>
              </a:tr>
              <a:tr h="1454096">
                <a:tc>
                  <a:txBody>
                    <a:bodyPr/>
                    <a:lstStyle/>
                    <a:p>
                      <a:pPr algn="ctr"/>
                      <a:r>
                        <a:rPr lang="en-US" sz="2000" dirty="0"/>
                        <a:t>Infant Fruits and Vegetables </a:t>
                      </a:r>
                    </a:p>
                  </a:txBody>
                  <a:tcPr/>
                </a:tc>
                <a:tc>
                  <a:txBody>
                    <a:bodyPr/>
                    <a:lstStyle/>
                    <a:p>
                      <a:pPr algn="ctr"/>
                      <a:r>
                        <a:rPr lang="en-US" sz="2000" dirty="0"/>
                        <a:t>One (1) type of fruit </a:t>
                      </a:r>
                      <a:r>
                        <a:rPr lang="en-US" sz="2000" b="1" u="sng" dirty="0"/>
                        <a:t>AND</a:t>
                      </a:r>
                      <a:r>
                        <a:rPr lang="en-US" sz="2000" dirty="0"/>
                        <a:t> One (1) type of vegetable, 3.5 - ounce to 4 - ounce containers</a:t>
                      </a:r>
                    </a:p>
                    <a:p>
                      <a:pPr algn="ctr"/>
                      <a:endParaRPr lang="en-US" sz="2000" dirty="0"/>
                    </a:p>
                  </a:txBody>
                  <a:tcPr/>
                </a:tc>
                <a:tc>
                  <a:txBody>
                    <a:bodyPr/>
                    <a:lstStyle/>
                    <a:p>
                      <a:pPr algn="ctr"/>
                      <a:r>
                        <a:rPr lang="en-US" sz="2000" dirty="0"/>
                        <a:t>64 ounces total (</a:t>
                      </a:r>
                      <a:r>
                        <a:rPr lang="en-US" sz="2000" dirty="0">
                          <a:solidFill>
                            <a:schemeClr val="tx1"/>
                          </a:solidFill>
                        </a:rPr>
                        <a:t>or ~16-18 containers)</a:t>
                      </a:r>
                      <a:endParaRPr lang="en-US" sz="2000" dirty="0"/>
                    </a:p>
                  </a:txBody>
                  <a:tcPr/>
                </a:tc>
                <a:extLst>
                  <a:ext uri="{0D108BD9-81ED-4DB2-BD59-A6C34878D82A}">
                    <a16:rowId xmlns:a16="http://schemas.microsoft.com/office/drawing/2014/main" val="2395773774"/>
                  </a:ext>
                </a:extLst>
              </a:tr>
            </a:tbl>
          </a:graphicData>
        </a:graphic>
      </p:graphicFrame>
      <p:sp>
        <p:nvSpPr>
          <p:cNvPr id="3" name="TextBox 2">
            <a:extLst>
              <a:ext uri="{FF2B5EF4-FFF2-40B4-BE49-F238E27FC236}">
                <a16:creationId xmlns:a16="http://schemas.microsoft.com/office/drawing/2014/main" id="{E5DA06C0-6957-A2DE-921B-18D74E0DB52D}"/>
              </a:ext>
            </a:extLst>
          </p:cNvPr>
          <p:cNvSpPr txBox="1"/>
          <p:nvPr/>
        </p:nvSpPr>
        <p:spPr>
          <a:xfrm>
            <a:off x="1219200" y="274320"/>
            <a:ext cx="9753600" cy="923330"/>
          </a:xfrm>
          <a:prstGeom prst="rect">
            <a:avLst/>
          </a:prstGeom>
          <a:noFill/>
        </p:spPr>
        <p:txBody>
          <a:bodyPr wrap="square">
            <a:spAutoFit/>
          </a:bodyPr>
          <a:lstStyle/>
          <a:p>
            <a:r>
              <a:rPr lang="en-US" sz="5400" b="1" dirty="0">
                <a:latin typeface="+mj-lt"/>
              </a:rPr>
              <a:t>Minimum Inventory Requirements</a:t>
            </a:r>
            <a:endParaRPr lang="en-US" sz="5400" b="1" dirty="0">
              <a:solidFill>
                <a:schemeClr val="tx1"/>
              </a:solidFill>
              <a:latin typeface="+mj-lt"/>
            </a:endParaRPr>
          </a:p>
        </p:txBody>
      </p:sp>
      <p:pic>
        <p:nvPicPr>
          <p:cNvPr id="6" name="Picture 5">
            <a:extLst>
              <a:ext uri="{FF2B5EF4-FFF2-40B4-BE49-F238E27FC236}">
                <a16:creationId xmlns:a16="http://schemas.microsoft.com/office/drawing/2014/main" id="{98B7F059-1B65-B730-0AB6-3967C6165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42" y="350623"/>
            <a:ext cx="855852" cy="869479"/>
          </a:xfrm>
          <a:prstGeom prst="rect">
            <a:avLst/>
          </a:prstGeom>
        </p:spPr>
      </p:pic>
    </p:spTree>
    <p:custDataLst>
      <p:tags r:id="rId1"/>
    </p:custDataLst>
    <p:extLst>
      <p:ext uri="{BB962C8B-B14F-4D97-AF65-F5344CB8AC3E}">
        <p14:creationId xmlns:p14="http://schemas.microsoft.com/office/powerpoint/2010/main" val="32938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6134" y="5943522"/>
            <a:ext cx="3609328" cy="430887"/>
          </a:xfrm>
          <a:prstGeom prst="rect">
            <a:avLst/>
          </a:prstGeom>
        </p:spPr>
        <p:txBody>
          <a:bodyPr wrap="square">
            <a:spAutoFit/>
          </a:bodyPr>
          <a:lstStyle/>
          <a:p>
            <a:pPr marL="342900" indent="-342900">
              <a:spcBef>
                <a:spcPts val="1000"/>
              </a:spcBef>
              <a:buClr>
                <a:srgbClr val="A53010"/>
              </a:buClr>
            </a:pPr>
            <a:r>
              <a:rPr lang="en-US" sz="2200" dirty="0">
                <a:solidFill>
                  <a:prstClr val="black">
                    <a:lumMod val="75000"/>
                    <a:lumOff val="25000"/>
                  </a:prstClr>
                </a:solidFill>
                <a:ea typeface="Tahoma" pitchFamily="34" charset="0"/>
                <a:cs typeface="Tahoma" pitchFamily="34" charset="0"/>
              </a:rPr>
              <a:t>	</a:t>
            </a:r>
            <a:endParaRPr lang="en-US" sz="2200" b="1" dirty="0">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848" y="1342873"/>
          <a:ext cx="10668000" cy="2314727"/>
        </p:xfrm>
        <a:graphic>
          <a:graphicData uri="http://schemas.openxmlformats.org/drawingml/2006/table">
            <a:tbl>
              <a:tblPr firstRow="1" bandRow="1">
                <a:tableStyleId>{5C22544A-7EE6-4342-B048-85BDC9FD1C3A}</a:tableStyleId>
              </a:tblPr>
              <a:tblGrid>
                <a:gridCol w="3556000">
                  <a:extLst>
                    <a:ext uri="{9D8B030D-6E8A-4147-A177-3AD203B41FA5}">
                      <a16:colId xmlns:a16="http://schemas.microsoft.com/office/drawing/2014/main" val="2635981542"/>
                    </a:ext>
                  </a:extLst>
                </a:gridCol>
                <a:gridCol w="3556000">
                  <a:extLst>
                    <a:ext uri="{9D8B030D-6E8A-4147-A177-3AD203B41FA5}">
                      <a16:colId xmlns:a16="http://schemas.microsoft.com/office/drawing/2014/main" val="2881874082"/>
                    </a:ext>
                  </a:extLst>
                </a:gridCol>
                <a:gridCol w="3556000">
                  <a:extLst>
                    <a:ext uri="{9D8B030D-6E8A-4147-A177-3AD203B41FA5}">
                      <a16:colId xmlns:a16="http://schemas.microsoft.com/office/drawing/2014/main" val="1693342701"/>
                    </a:ext>
                  </a:extLst>
                </a:gridCol>
              </a:tblGrid>
              <a:tr h="636397">
                <a:tc>
                  <a:txBody>
                    <a:bodyPr/>
                    <a:lstStyle/>
                    <a:p>
                      <a:pPr algn="ctr"/>
                      <a:r>
                        <a:rPr lang="en-US" sz="2800" dirty="0"/>
                        <a:t>Food Category</a:t>
                      </a:r>
                    </a:p>
                  </a:txBody>
                  <a:tcPr/>
                </a:tc>
                <a:tc>
                  <a:txBody>
                    <a:bodyPr/>
                    <a:lstStyle/>
                    <a:p>
                      <a:pPr algn="ctr"/>
                      <a:r>
                        <a:rPr lang="en-US" sz="2800" dirty="0"/>
                        <a:t>Required Package Size</a:t>
                      </a:r>
                    </a:p>
                  </a:txBody>
                  <a:tcPr/>
                </a:tc>
                <a:tc>
                  <a:txBody>
                    <a:bodyPr/>
                    <a:lstStyle/>
                    <a:p>
                      <a:pPr algn="ctr"/>
                      <a:r>
                        <a:rPr lang="en-US" sz="2800" dirty="0"/>
                        <a:t>Required Quantity </a:t>
                      </a:r>
                    </a:p>
                  </a:txBody>
                  <a:tcPr/>
                </a:tc>
                <a:extLst>
                  <a:ext uri="{0D108BD9-81ED-4DB2-BD59-A6C34878D82A}">
                    <a16:rowId xmlns:a16="http://schemas.microsoft.com/office/drawing/2014/main" val="2956072134"/>
                  </a:ext>
                </a:extLst>
              </a:tr>
              <a:tr h="839165">
                <a:tc>
                  <a:txBody>
                    <a:bodyPr/>
                    <a:lstStyle/>
                    <a:p>
                      <a:pPr algn="ctr"/>
                      <a:r>
                        <a:rPr lang="en-US" sz="2000" dirty="0"/>
                        <a:t>Fruit</a:t>
                      </a:r>
                    </a:p>
                    <a:p>
                      <a:pPr algn="ctr"/>
                      <a:r>
                        <a:rPr lang="en-US" sz="2000" dirty="0"/>
                        <a:t>(Canned Fruit)</a:t>
                      </a:r>
                    </a:p>
                  </a:txBody>
                  <a:tcPr/>
                </a:tc>
                <a:tc>
                  <a:txBody>
                    <a:bodyPr/>
                    <a:lstStyle/>
                    <a:p>
                      <a:pPr algn="ctr"/>
                      <a:r>
                        <a:rPr lang="en-US" sz="2000" dirty="0"/>
                        <a:t>14 to 16-ounce cans</a:t>
                      </a:r>
                    </a:p>
                  </a:txBody>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 Two (2) varieties required*</a:t>
                      </a:r>
                    </a:p>
                  </a:txBody>
                  <a:tcPr/>
                </a:tc>
                <a:extLst>
                  <a:ext uri="{0D108BD9-81ED-4DB2-BD59-A6C34878D82A}">
                    <a16:rowId xmlns:a16="http://schemas.microsoft.com/office/drawing/2014/main" val="1023048490"/>
                  </a:ext>
                </a:extLst>
              </a:tr>
              <a:tr h="839165">
                <a:tc>
                  <a:txBody>
                    <a:bodyPr/>
                    <a:lstStyle/>
                    <a:p>
                      <a:pPr algn="ctr"/>
                      <a:r>
                        <a:rPr lang="en-US" sz="2000" dirty="0"/>
                        <a:t>Vegetables</a:t>
                      </a:r>
                    </a:p>
                    <a:p>
                      <a:pPr algn="ctr"/>
                      <a:r>
                        <a:rPr lang="en-US" sz="2000" dirty="0"/>
                        <a:t>(Canned Vegetables)</a:t>
                      </a:r>
                    </a:p>
                  </a:txBody>
                  <a:tcPr/>
                </a:tc>
                <a:tc>
                  <a:txBody>
                    <a:bodyPr/>
                    <a:lstStyle/>
                    <a:p>
                      <a:pPr algn="ctr"/>
                      <a:r>
                        <a:rPr lang="en-US" sz="2000" dirty="0"/>
                        <a:t>14 to 16-ounce cans</a:t>
                      </a:r>
                    </a:p>
                  </a:txBody>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 Two (2) varieties required*</a:t>
                      </a:r>
                    </a:p>
                  </a:txBody>
                  <a:tcPr/>
                </a:tc>
                <a:extLst>
                  <a:ext uri="{0D108BD9-81ED-4DB2-BD59-A6C34878D82A}">
                    <a16:rowId xmlns:a16="http://schemas.microsoft.com/office/drawing/2014/main" val="1265528949"/>
                  </a:ext>
                </a:extLst>
              </a:tr>
            </a:tbl>
          </a:graphicData>
        </a:graphic>
      </p:graphicFrame>
      <p:pic>
        <p:nvPicPr>
          <p:cNvPr id="3" name="Picture 2">
            <a:extLst>
              <a:ext uri="{FF2B5EF4-FFF2-40B4-BE49-F238E27FC236}">
                <a16:creationId xmlns:a16="http://schemas.microsoft.com/office/drawing/2014/main" id="{0C09932A-E951-8CD9-3A43-872413BDA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042" y="350623"/>
            <a:ext cx="855852" cy="869479"/>
          </a:xfrm>
          <a:prstGeom prst="rect">
            <a:avLst/>
          </a:prstGeom>
        </p:spPr>
      </p:pic>
      <p:sp>
        <p:nvSpPr>
          <p:cNvPr id="6" name="TextBox 5">
            <a:extLst>
              <a:ext uri="{FF2B5EF4-FFF2-40B4-BE49-F238E27FC236}">
                <a16:creationId xmlns:a16="http://schemas.microsoft.com/office/drawing/2014/main" id="{00BB0A21-CE87-BA01-299B-556CB4943B88}"/>
              </a:ext>
            </a:extLst>
          </p:cNvPr>
          <p:cNvSpPr txBox="1"/>
          <p:nvPr/>
        </p:nvSpPr>
        <p:spPr>
          <a:xfrm>
            <a:off x="1219200" y="274320"/>
            <a:ext cx="9753600" cy="923330"/>
          </a:xfrm>
          <a:prstGeom prst="rect">
            <a:avLst/>
          </a:prstGeom>
          <a:noFill/>
        </p:spPr>
        <p:txBody>
          <a:bodyPr wrap="square">
            <a:spAutoFit/>
          </a:bodyPr>
          <a:lstStyle/>
          <a:p>
            <a:r>
              <a:rPr lang="en-US" sz="5400" b="1" dirty="0">
                <a:latin typeface="+mj-lt"/>
              </a:rPr>
              <a:t>Minimum Inventory Requirements</a:t>
            </a:r>
            <a:endParaRPr lang="en-US" sz="5400" b="1" dirty="0">
              <a:solidFill>
                <a:schemeClr val="tx1"/>
              </a:solidFill>
              <a:latin typeface="+mj-lt"/>
            </a:endParaRPr>
          </a:p>
        </p:txBody>
      </p:sp>
    </p:spTree>
    <p:custDataLst>
      <p:tags r:id="rId1"/>
    </p:custDataLst>
    <p:extLst>
      <p:ext uri="{BB962C8B-B14F-4D97-AF65-F5344CB8AC3E}">
        <p14:creationId xmlns:p14="http://schemas.microsoft.com/office/powerpoint/2010/main" val="29954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D557A610-4D24-C27F-681D-0F6F4D08561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p:blipFill>
        <p:spPr>
          <a:xfrm>
            <a:off x="2209800" y="1302581"/>
            <a:ext cx="2438400" cy="5333753"/>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text&#10;&#10;Description automatically generated">
            <a:extLst>
              <a:ext uri="{FF2B5EF4-FFF2-40B4-BE49-F238E27FC236}">
                <a16:creationId xmlns:a16="http://schemas.microsoft.com/office/drawing/2014/main" id="{F6E078AC-20E7-59A9-BB0B-564649EB6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4691" y="1302581"/>
            <a:ext cx="3519309" cy="527896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E1A65CA-847A-DFEF-3218-E4944F970D1F}"/>
              </a:ext>
            </a:extLst>
          </p:cNvPr>
          <p:cNvSpPr txBox="1"/>
          <p:nvPr/>
        </p:nvSpPr>
        <p:spPr>
          <a:xfrm>
            <a:off x="2514600" y="274320"/>
            <a:ext cx="3276600" cy="923330"/>
          </a:xfrm>
          <a:prstGeom prst="rect">
            <a:avLst/>
          </a:prstGeom>
          <a:noFill/>
        </p:spPr>
        <p:txBody>
          <a:bodyPr wrap="square">
            <a:spAutoFit/>
          </a:bodyPr>
          <a:lstStyle/>
          <a:p>
            <a:r>
              <a:rPr lang="en-US" sz="5400" b="1" dirty="0">
                <a:latin typeface="+mj-lt"/>
              </a:rPr>
              <a:t>Resources</a:t>
            </a:r>
            <a:endParaRPr lang="en-US" sz="5400" b="1" dirty="0">
              <a:solidFill>
                <a:schemeClr val="tx1"/>
              </a:solidFill>
              <a:latin typeface="+mj-lt"/>
            </a:endParaRPr>
          </a:p>
        </p:txBody>
      </p:sp>
    </p:spTree>
    <p:custDataLst>
      <p:tags r:id="rId1"/>
    </p:custDataLst>
    <p:extLst>
      <p:ext uri="{BB962C8B-B14F-4D97-AF65-F5344CB8AC3E}">
        <p14:creationId xmlns:p14="http://schemas.microsoft.com/office/powerpoint/2010/main" val="8788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1068109" y="-152400"/>
            <a:ext cx="10055781" cy="1368717"/>
          </a:xfrm>
        </p:spPr>
        <p:txBody>
          <a:bodyPr>
            <a:normAutofit/>
          </a:bodyPr>
          <a:lstStyle/>
          <a:p>
            <a:pPr algn="ctr"/>
            <a:r>
              <a:rPr lang="en-US" b="1" dirty="0">
                <a:solidFill>
                  <a:schemeClr val="tx1"/>
                </a:solidFill>
              </a:rPr>
              <a:t>NC Peer Group System</a:t>
            </a:r>
          </a:p>
        </p:txBody>
      </p:sp>
      <p:graphicFrame>
        <p:nvGraphicFramePr>
          <p:cNvPr id="7" name="Content Placeholder 6">
            <a:extLst>
              <a:ext uri="{FF2B5EF4-FFF2-40B4-BE49-F238E27FC236}">
                <a16:creationId xmlns:a16="http://schemas.microsoft.com/office/drawing/2014/main" id="{0326DA3D-B73C-43B3-8D2A-30BE836CD047}"/>
              </a:ext>
            </a:extLst>
          </p:cNvPr>
          <p:cNvGraphicFramePr>
            <a:graphicFrameLocks noGrp="1"/>
          </p:cNvGraphicFramePr>
          <p:nvPr>
            <p:ph idx="1"/>
            <p:custDataLst>
              <p:tags r:id="rId3"/>
            </p:custDataLst>
            <p:extLst>
              <p:ext uri="{D42A27DB-BD31-4B8C-83A1-F6EECF244321}">
                <p14:modId xmlns:p14="http://schemas.microsoft.com/office/powerpoint/2010/main" val="379083935"/>
              </p:ext>
            </p:extLst>
          </p:nvPr>
        </p:nvGraphicFramePr>
        <p:xfrm>
          <a:off x="419099" y="990600"/>
          <a:ext cx="11353800" cy="5680472"/>
        </p:xfrm>
        <a:graphic>
          <a:graphicData uri="http://schemas.openxmlformats.org/drawingml/2006/table">
            <a:tbl>
              <a:tblPr>
                <a:tableStyleId>{5C22544A-7EE6-4342-B048-85BDC9FD1C3A}</a:tableStyleId>
              </a:tblPr>
              <a:tblGrid>
                <a:gridCol w="445130">
                  <a:extLst>
                    <a:ext uri="{9D8B030D-6E8A-4147-A177-3AD203B41FA5}">
                      <a16:colId xmlns:a16="http://schemas.microsoft.com/office/drawing/2014/main" val="674979796"/>
                    </a:ext>
                  </a:extLst>
                </a:gridCol>
                <a:gridCol w="1780515">
                  <a:extLst>
                    <a:ext uri="{9D8B030D-6E8A-4147-A177-3AD203B41FA5}">
                      <a16:colId xmlns:a16="http://schemas.microsoft.com/office/drawing/2014/main" val="3641303660"/>
                    </a:ext>
                  </a:extLst>
                </a:gridCol>
                <a:gridCol w="1383511">
                  <a:extLst>
                    <a:ext uri="{9D8B030D-6E8A-4147-A177-3AD203B41FA5}">
                      <a16:colId xmlns:a16="http://schemas.microsoft.com/office/drawing/2014/main" val="2506302033"/>
                    </a:ext>
                  </a:extLst>
                </a:gridCol>
                <a:gridCol w="7744644">
                  <a:extLst>
                    <a:ext uri="{9D8B030D-6E8A-4147-A177-3AD203B41FA5}">
                      <a16:colId xmlns:a16="http://schemas.microsoft.com/office/drawing/2014/main" val="1399538820"/>
                    </a:ext>
                  </a:extLst>
                </a:gridCol>
              </a:tblGrid>
              <a:tr h="327982">
                <a:tc gridSpan="4">
                  <a:txBody>
                    <a:bodyPr/>
                    <a:lstStyle/>
                    <a:p>
                      <a:pPr marL="0" marR="0" algn="ctr">
                        <a:spcBef>
                          <a:spcPts val="0"/>
                        </a:spcBef>
                        <a:spcAft>
                          <a:spcPts val="0"/>
                        </a:spcAft>
                      </a:pPr>
                      <a:r>
                        <a:rPr lang="en-US" sz="2400" b="1" dirty="0">
                          <a:effectLst/>
                          <a:latin typeface="+mj-lt"/>
                        </a:rPr>
                        <a:t>VENDOR PEER GROUPS</a:t>
                      </a:r>
                      <a:endParaRPr lang="en-US" sz="2400" b="1" dirty="0">
                        <a:effectLst/>
                        <a:latin typeface="+mj-lt"/>
                        <a:cs typeface="Times New Roman" panose="02020603050405020304" pitchFamily="18" charset="0"/>
                      </a:endParaRPr>
                    </a:p>
                  </a:txBody>
                  <a:tcPr marL="68562" marR="68562" marT="0" marB="0">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382646">
                <a:tc>
                  <a:txBody>
                    <a:bodyPr/>
                    <a:lstStyle/>
                    <a:p>
                      <a:pPr marL="0" marR="0" algn="ctr">
                        <a:spcBef>
                          <a:spcPts val="0"/>
                        </a:spcBef>
                        <a:spcAft>
                          <a:spcPts val="0"/>
                        </a:spcAft>
                      </a:pPr>
                      <a:r>
                        <a:rPr lang="en-US" sz="2800" b="1" dirty="0">
                          <a:effectLst/>
                          <a:latin typeface="+mj-lt"/>
                        </a:rPr>
                        <a:t>#</a:t>
                      </a:r>
                      <a:endParaRPr lang="en-US" sz="2800" b="1" dirty="0">
                        <a:effectLst/>
                        <a:latin typeface="+mj-lt"/>
                        <a:cs typeface="Times New Roman" panose="02020603050405020304" pitchFamily="18" charset="0"/>
                      </a:endParaRPr>
                    </a:p>
                  </a:txBody>
                  <a:tcPr marL="68562" marR="68562" marT="0" marB="0" anchor="ctr">
                    <a:solidFill>
                      <a:schemeClr val="accent1">
                        <a:lumMod val="60000"/>
                        <a:lumOff val="40000"/>
                      </a:schemeClr>
                    </a:solidFill>
                  </a:tcPr>
                </a:tc>
                <a:tc>
                  <a:txBody>
                    <a:bodyPr/>
                    <a:lstStyle/>
                    <a:p>
                      <a:pPr marL="0" marR="0" algn="ctr">
                        <a:spcBef>
                          <a:spcPts val="0"/>
                        </a:spcBef>
                        <a:spcAft>
                          <a:spcPts val="0"/>
                        </a:spcAft>
                      </a:pPr>
                      <a:r>
                        <a:rPr lang="en-US" sz="1800" b="1" dirty="0">
                          <a:effectLst/>
                          <a:latin typeface="+mj-lt"/>
                        </a:rPr>
                        <a:t>STORE TYPE</a:t>
                      </a:r>
                      <a:endParaRPr lang="en-US" sz="1800" b="1" dirty="0">
                        <a:effectLst/>
                        <a:latin typeface="+mj-lt"/>
                        <a:cs typeface="Times New Roman" panose="02020603050405020304" pitchFamily="18" charset="0"/>
                      </a:endParaRPr>
                    </a:p>
                  </a:txBody>
                  <a:tcPr marL="68562" marR="68562" marT="0" marB="0" anchor="ctr">
                    <a:solidFill>
                      <a:schemeClr val="accent1">
                        <a:lumMod val="40000"/>
                        <a:lumOff val="60000"/>
                      </a:schemeClr>
                    </a:solidFill>
                  </a:tcPr>
                </a:tc>
                <a:tc>
                  <a:txBody>
                    <a:bodyPr/>
                    <a:lstStyle/>
                    <a:p>
                      <a:pPr marL="0" marR="0" algn="ctr">
                        <a:spcBef>
                          <a:spcPts val="0"/>
                        </a:spcBef>
                        <a:spcAft>
                          <a:spcPts val="0"/>
                        </a:spcAft>
                      </a:pPr>
                      <a:r>
                        <a:rPr lang="en-US" sz="1800" b="1" dirty="0">
                          <a:effectLst/>
                          <a:latin typeface="+mj-lt"/>
                        </a:rPr>
                        <a:t>LOCATION</a:t>
                      </a:r>
                      <a:endParaRPr lang="en-US" sz="1800" b="1" dirty="0">
                        <a:effectLst/>
                        <a:latin typeface="+mj-lt"/>
                        <a:cs typeface="Times New Roman" panose="02020603050405020304" pitchFamily="18" charset="0"/>
                      </a:endParaRPr>
                    </a:p>
                  </a:txBody>
                  <a:tcPr marL="68562" marR="68562" marT="0" marB="0" anchor="ctr">
                    <a:solidFill>
                      <a:schemeClr val="accent1">
                        <a:lumMod val="40000"/>
                        <a:lumOff val="60000"/>
                      </a:schemeClr>
                    </a:solidFill>
                  </a:tcPr>
                </a:tc>
                <a:tc>
                  <a:txBody>
                    <a:bodyPr/>
                    <a:lstStyle/>
                    <a:p>
                      <a:pPr marL="0" marR="0" algn="ctr">
                        <a:spcBef>
                          <a:spcPts val="0"/>
                        </a:spcBef>
                        <a:spcAft>
                          <a:spcPts val="0"/>
                        </a:spcAft>
                      </a:pPr>
                      <a:r>
                        <a:rPr lang="en-US" sz="1800" b="1" dirty="0">
                          <a:effectLst/>
                          <a:latin typeface="+mj-lt"/>
                        </a:rPr>
                        <a:t>DESCRIPTION</a:t>
                      </a:r>
                      <a:endParaRPr lang="en-US" sz="1800" b="1" dirty="0">
                        <a:effectLst/>
                        <a:latin typeface="+mj-lt"/>
                        <a:cs typeface="Times New Roman" panose="02020603050405020304" pitchFamily="18" charset="0"/>
                      </a:endParaRPr>
                    </a:p>
                  </a:txBody>
                  <a:tcPr marL="68562" marR="68562" marT="0" marB="0" anchor="ctr">
                    <a:solidFill>
                      <a:schemeClr val="accent1">
                        <a:lumMod val="40000"/>
                        <a:lumOff val="60000"/>
                      </a:schemeClr>
                    </a:solidFill>
                  </a:tcPr>
                </a:tc>
                <a:extLst>
                  <a:ext uri="{0D108BD9-81ED-4DB2-BD59-A6C34878D82A}">
                    <a16:rowId xmlns:a16="http://schemas.microsoft.com/office/drawing/2014/main" val="1709698719"/>
                  </a:ext>
                </a:extLst>
              </a:tr>
              <a:tr h="348832">
                <a:tc>
                  <a:txBody>
                    <a:bodyPr/>
                    <a:lstStyle/>
                    <a:p>
                      <a:pPr marL="0" marR="0" algn="ctr">
                        <a:spcBef>
                          <a:spcPts val="0"/>
                        </a:spcBef>
                        <a:spcAft>
                          <a:spcPts val="0"/>
                        </a:spcAft>
                      </a:pPr>
                      <a:r>
                        <a:rPr lang="en-US" sz="2000" dirty="0">
                          <a:effectLst/>
                          <a:latin typeface="+mj-lt"/>
                        </a:rPr>
                        <a:t>5</a:t>
                      </a:r>
                      <a:endParaRPr lang="en-US" sz="2000" b="1" dirty="0">
                        <a:effectLst/>
                        <a:latin typeface="+mj-lt"/>
                        <a:cs typeface="Times New Roman" panose="02020603050405020304" pitchFamily="18" charset="0"/>
                      </a:endParaRPr>
                    </a:p>
                  </a:txBody>
                  <a:tcPr marL="68562" marR="68562" marT="0" marB="0" anchor="ctr">
                    <a:solidFill>
                      <a:schemeClr val="accent1">
                        <a:lumMod val="60000"/>
                        <a:lumOff val="40000"/>
                      </a:schemeClr>
                    </a:solidFill>
                  </a:tcPr>
                </a:tc>
                <a:tc>
                  <a:txBody>
                    <a:bodyPr/>
                    <a:lstStyle/>
                    <a:p>
                      <a:pPr marL="0" marR="0" algn="ctr">
                        <a:spcBef>
                          <a:spcPts val="0"/>
                        </a:spcBef>
                        <a:spcAft>
                          <a:spcPts val="0"/>
                        </a:spcAft>
                      </a:pPr>
                      <a:r>
                        <a:rPr lang="en-US" sz="1800" b="1" dirty="0">
                          <a:effectLst/>
                          <a:latin typeface="+mj-lt"/>
                        </a:rPr>
                        <a:t>Pharmacy</a:t>
                      </a:r>
                      <a:endParaRPr lang="en-US" sz="1800" b="1" dirty="0">
                        <a:effectLst/>
                        <a:latin typeface="+mj-lt"/>
                        <a:cs typeface="Times New Roman" panose="02020603050405020304" pitchFamily="18" charset="0"/>
                      </a:endParaRPr>
                    </a:p>
                  </a:txBody>
                  <a:tcPr marL="68562" marR="68562" marT="0" marB="0" anchor="ctr">
                    <a:solidFill>
                      <a:schemeClr val="accent1">
                        <a:lumMod val="40000"/>
                        <a:lumOff val="6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tc>
                  <a:txBody>
                    <a:bodyPr/>
                    <a:lstStyle/>
                    <a:p>
                      <a:pPr marL="0" marR="0" algn="l">
                        <a:spcBef>
                          <a:spcPts val="0"/>
                        </a:spcBef>
                        <a:spcAft>
                          <a:spcPts val="0"/>
                        </a:spcAft>
                      </a:pPr>
                      <a:r>
                        <a:rPr lang="en-US" sz="1800" b="0" dirty="0">
                          <a:effectLst/>
                          <a:latin typeface="+mj-lt"/>
                        </a:rPr>
                        <a:t>Free-standing pharmacy that sells a limited variety of foods</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extLst>
                  <a:ext uri="{0D108BD9-81ED-4DB2-BD59-A6C34878D82A}">
                    <a16:rowId xmlns:a16="http://schemas.microsoft.com/office/drawing/2014/main" val="1342874337"/>
                  </a:ext>
                </a:extLst>
              </a:tr>
              <a:tr h="495382">
                <a:tc>
                  <a:txBody>
                    <a:bodyPr/>
                    <a:lstStyle/>
                    <a:p>
                      <a:pPr marL="0" marR="0" algn="ctr">
                        <a:spcBef>
                          <a:spcPts val="0"/>
                        </a:spcBef>
                        <a:spcAft>
                          <a:spcPts val="0"/>
                        </a:spcAft>
                      </a:pPr>
                      <a:r>
                        <a:rPr lang="en-US" sz="2000" dirty="0">
                          <a:effectLst/>
                          <a:latin typeface="+mj-lt"/>
                        </a:rPr>
                        <a:t>6</a:t>
                      </a:r>
                      <a:endParaRPr lang="en-US" sz="2000" b="1" dirty="0">
                        <a:effectLst/>
                        <a:latin typeface="+mj-lt"/>
                        <a:cs typeface="Times New Roman" panose="02020603050405020304" pitchFamily="18" charset="0"/>
                      </a:endParaRPr>
                    </a:p>
                  </a:txBody>
                  <a:tcPr marL="68562" marR="68562" marT="0" marB="0" anchor="ctr">
                    <a:solidFill>
                      <a:schemeClr val="accent1">
                        <a:lumMod val="60000"/>
                        <a:lumOff val="40000"/>
                      </a:schemeClr>
                    </a:solidFill>
                  </a:tcPr>
                </a:tc>
                <a:tc>
                  <a:txBody>
                    <a:bodyPr/>
                    <a:lstStyle/>
                    <a:p>
                      <a:pPr marL="0" marR="0" algn="ctr">
                        <a:spcBef>
                          <a:spcPts val="0"/>
                        </a:spcBef>
                        <a:spcAft>
                          <a:spcPts val="0"/>
                        </a:spcAft>
                      </a:pPr>
                      <a:r>
                        <a:rPr lang="en-US" sz="1800" b="1" dirty="0">
                          <a:effectLst/>
                          <a:latin typeface="+mj-lt"/>
                        </a:rPr>
                        <a:t>Convenience Store</a:t>
                      </a:r>
                      <a:endParaRPr lang="en-US" sz="1800" b="1" dirty="0">
                        <a:effectLst/>
                        <a:latin typeface="+mj-lt"/>
                        <a:cs typeface="Times New Roman" panose="02020603050405020304" pitchFamily="18" charset="0"/>
                      </a:endParaRPr>
                    </a:p>
                  </a:txBody>
                  <a:tcPr marL="68562" marR="68562" marT="0" marB="0" anchor="ctr">
                    <a:solidFill>
                      <a:schemeClr val="accent1">
                        <a:lumMod val="40000"/>
                        <a:lumOff val="6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tc>
                  <a:txBody>
                    <a:bodyPr/>
                    <a:lstStyle/>
                    <a:p>
                      <a:pPr marL="0" marR="0" algn="l">
                        <a:spcBef>
                          <a:spcPts val="0"/>
                        </a:spcBef>
                        <a:spcAft>
                          <a:spcPts val="0"/>
                        </a:spcAft>
                      </a:pPr>
                      <a:r>
                        <a:rPr lang="en-US" sz="1800" b="0" dirty="0">
                          <a:effectLst/>
                          <a:latin typeface="+mj-lt"/>
                        </a:rPr>
                        <a:t>Retailer with a limited assortment of grocery items</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extLst>
                  <a:ext uri="{0D108BD9-81ED-4DB2-BD59-A6C34878D82A}">
                    <a16:rowId xmlns:a16="http://schemas.microsoft.com/office/drawing/2014/main" val="907694262"/>
                  </a:ext>
                </a:extLst>
              </a:tr>
              <a:tr h="1270931">
                <a:tc>
                  <a:txBody>
                    <a:bodyPr/>
                    <a:lstStyle/>
                    <a:p>
                      <a:pPr marL="0" marR="0" algn="ctr">
                        <a:spcBef>
                          <a:spcPts val="0"/>
                        </a:spcBef>
                        <a:spcAft>
                          <a:spcPts val="0"/>
                        </a:spcAft>
                      </a:pPr>
                      <a:r>
                        <a:rPr lang="en-US" sz="2000" dirty="0">
                          <a:effectLst/>
                          <a:latin typeface="+mj-lt"/>
                        </a:rPr>
                        <a:t>7</a:t>
                      </a:r>
                      <a:endParaRPr lang="en-US" sz="2000" b="1" dirty="0">
                        <a:effectLst/>
                        <a:latin typeface="+mj-lt"/>
                        <a:cs typeface="Times New Roman" panose="02020603050405020304" pitchFamily="18" charset="0"/>
                      </a:endParaRPr>
                    </a:p>
                  </a:txBody>
                  <a:tcPr marL="68562" marR="68562" marT="0" marB="0" anchor="ctr">
                    <a:solidFill>
                      <a:schemeClr val="accent1">
                        <a:lumMod val="60000"/>
                        <a:lumOff val="40000"/>
                      </a:schemeClr>
                    </a:solidFill>
                  </a:tcPr>
                </a:tc>
                <a:tc>
                  <a:txBody>
                    <a:bodyPr/>
                    <a:lstStyle/>
                    <a:p>
                      <a:pPr marL="0" marR="0" algn="ctr">
                        <a:spcBef>
                          <a:spcPts val="0"/>
                        </a:spcBef>
                        <a:spcAft>
                          <a:spcPts val="0"/>
                        </a:spcAft>
                      </a:pPr>
                      <a:r>
                        <a:rPr lang="en-US" sz="1800" b="1" dirty="0">
                          <a:effectLst/>
                          <a:latin typeface="+mj-lt"/>
                        </a:rPr>
                        <a:t>Mass Merchandiser</a:t>
                      </a:r>
                    </a:p>
                    <a:p>
                      <a:pPr marL="0" marR="0" algn="ctr">
                        <a:spcBef>
                          <a:spcPts val="0"/>
                        </a:spcBef>
                        <a:spcAft>
                          <a:spcPts val="0"/>
                        </a:spcAft>
                      </a:pPr>
                      <a:r>
                        <a:rPr lang="en-US" sz="1050" b="1" dirty="0">
                          <a:effectLst/>
                          <a:latin typeface="+mj-lt"/>
                        </a:rPr>
                        <a:t> </a:t>
                      </a:r>
                      <a:endParaRPr lang="en-US" sz="1800" b="1" dirty="0">
                        <a:effectLst/>
                        <a:latin typeface="+mj-lt"/>
                      </a:endParaRPr>
                    </a:p>
                    <a:p>
                      <a:pPr marL="0" marR="0" algn="ctr">
                        <a:spcBef>
                          <a:spcPts val="0"/>
                        </a:spcBef>
                        <a:spcAft>
                          <a:spcPts val="0"/>
                        </a:spcAft>
                      </a:pPr>
                      <a:r>
                        <a:rPr lang="en-US" sz="1800" b="1" dirty="0">
                          <a:effectLst/>
                          <a:latin typeface="+mj-lt"/>
                        </a:rPr>
                        <a:t> and </a:t>
                      </a:r>
                    </a:p>
                    <a:p>
                      <a:pPr marL="0" marR="0">
                        <a:spcBef>
                          <a:spcPts val="0"/>
                        </a:spcBef>
                        <a:spcAft>
                          <a:spcPts val="0"/>
                        </a:spcAft>
                      </a:pPr>
                      <a:r>
                        <a:rPr lang="en-US" sz="1050" b="1" dirty="0">
                          <a:effectLst/>
                          <a:latin typeface="+mj-lt"/>
                        </a:rPr>
                        <a:t> </a:t>
                      </a:r>
                      <a:endParaRPr lang="en-US" sz="2800" b="1" dirty="0">
                        <a:effectLst/>
                        <a:latin typeface="+mj-lt"/>
                      </a:endParaRPr>
                    </a:p>
                    <a:p>
                      <a:pPr marL="0" marR="0" algn="ctr">
                        <a:spcBef>
                          <a:spcPts val="0"/>
                        </a:spcBef>
                        <a:spcAft>
                          <a:spcPts val="0"/>
                        </a:spcAft>
                      </a:pPr>
                      <a:r>
                        <a:rPr lang="en-US" sz="1800" b="1" dirty="0">
                          <a:effectLst/>
                          <a:latin typeface="+mj-lt"/>
                        </a:rPr>
                        <a:t>Commissary</a:t>
                      </a:r>
                      <a:endParaRPr lang="en-US" sz="1800" b="1" dirty="0">
                        <a:effectLst/>
                        <a:latin typeface="+mj-lt"/>
                        <a:cs typeface="Times New Roman" panose="02020603050405020304" pitchFamily="18" charset="0"/>
                      </a:endParaRPr>
                    </a:p>
                  </a:txBody>
                  <a:tcPr marL="68562" marR="68562" marT="0" marB="0" anchor="ctr">
                    <a:solidFill>
                      <a:schemeClr val="accent1">
                        <a:lumMod val="40000"/>
                        <a:lumOff val="6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tc>
                  <a:txBody>
                    <a:bodyPr/>
                    <a:lstStyle/>
                    <a:p>
                      <a:pPr marL="0" marR="0" algn="l">
                        <a:spcBef>
                          <a:spcPts val="0"/>
                        </a:spcBef>
                        <a:spcAft>
                          <a:spcPts val="0"/>
                        </a:spcAft>
                      </a:pPr>
                      <a:r>
                        <a:rPr lang="en-US" sz="1800" b="0" dirty="0">
                          <a:effectLst/>
                          <a:latin typeface="+mj-lt"/>
                        </a:rPr>
                        <a:t>Retailer that sells a wide variety of merchandise but also carries groceries and has store locations in most or all states</a:t>
                      </a:r>
                      <a:endParaRPr lang="en-US" sz="2800" b="0" dirty="0">
                        <a:effectLst/>
                        <a:latin typeface="+mj-lt"/>
                      </a:endParaRPr>
                    </a:p>
                    <a:p>
                      <a:pPr marL="0" marR="0" algn="l">
                        <a:spcBef>
                          <a:spcPts val="0"/>
                        </a:spcBef>
                        <a:spcAft>
                          <a:spcPts val="0"/>
                        </a:spcAft>
                      </a:pPr>
                      <a:r>
                        <a:rPr lang="en-US" sz="1800" b="0" dirty="0">
                          <a:effectLst/>
                          <a:latin typeface="+mj-lt"/>
                        </a:rPr>
                        <a:t> </a:t>
                      </a:r>
                      <a:endParaRPr lang="en-US" sz="2800" b="0" dirty="0">
                        <a:effectLst/>
                        <a:latin typeface="+mj-lt"/>
                      </a:endParaRPr>
                    </a:p>
                    <a:p>
                      <a:pPr marL="0" marR="0" algn="l">
                        <a:spcBef>
                          <a:spcPts val="0"/>
                        </a:spcBef>
                        <a:spcAft>
                          <a:spcPts val="0"/>
                        </a:spcAft>
                      </a:pPr>
                      <a:r>
                        <a:rPr lang="en-US" sz="1800" b="0" dirty="0">
                          <a:effectLst/>
                          <a:latin typeface="+mj-lt"/>
                        </a:rPr>
                        <a:t>Grocery store operated by US Defense Commissary on a military base</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extLst>
                  <a:ext uri="{0D108BD9-81ED-4DB2-BD59-A6C34878D82A}">
                    <a16:rowId xmlns:a16="http://schemas.microsoft.com/office/drawing/2014/main" val="415425933"/>
                  </a:ext>
                </a:extLst>
              </a:tr>
              <a:tr h="495382">
                <a:tc>
                  <a:txBody>
                    <a:bodyPr/>
                    <a:lstStyle/>
                    <a:p>
                      <a:pPr marL="0" marR="0" algn="ctr">
                        <a:spcBef>
                          <a:spcPts val="0"/>
                        </a:spcBef>
                        <a:spcAft>
                          <a:spcPts val="0"/>
                        </a:spcAft>
                      </a:pPr>
                      <a:r>
                        <a:rPr lang="en-US" sz="2000" kern="1200" dirty="0">
                          <a:effectLst/>
                          <a:latin typeface="+mj-lt"/>
                        </a:rPr>
                        <a:t>8</a:t>
                      </a:r>
                      <a:endParaRPr lang="en-US" sz="2000" b="1" dirty="0">
                        <a:effectLst/>
                        <a:latin typeface="+mj-lt"/>
                        <a:cs typeface="Times New Roman" panose="02020603050405020304" pitchFamily="18" charset="0"/>
                      </a:endParaRPr>
                    </a:p>
                  </a:txBody>
                  <a:tcPr marL="68562" marR="68562" marT="0" marB="0" anchor="ctr">
                    <a:solidFill>
                      <a:schemeClr val="accent1">
                        <a:lumMod val="60000"/>
                        <a:lumOff val="40000"/>
                      </a:schemeClr>
                    </a:solidFill>
                  </a:tcPr>
                </a:tc>
                <a:tc>
                  <a:txBody>
                    <a:bodyPr/>
                    <a:lstStyle/>
                    <a:p>
                      <a:pPr marL="0" marR="0" algn="ctr">
                        <a:spcBef>
                          <a:spcPts val="0"/>
                        </a:spcBef>
                        <a:spcAft>
                          <a:spcPts val="0"/>
                        </a:spcAft>
                      </a:pPr>
                      <a:r>
                        <a:rPr lang="en-US" sz="1800" b="1" kern="1200" dirty="0">
                          <a:effectLst/>
                          <a:latin typeface="+mj-lt"/>
                        </a:rPr>
                        <a:t>Independent Grocery</a:t>
                      </a:r>
                      <a:endParaRPr lang="en-US" sz="1800" b="1" dirty="0">
                        <a:effectLst/>
                        <a:latin typeface="+mj-lt"/>
                        <a:cs typeface="Times New Roman" panose="02020603050405020304" pitchFamily="18" charset="0"/>
                      </a:endParaRPr>
                    </a:p>
                  </a:txBody>
                  <a:tcPr marL="68562" marR="68562" marT="0" marB="0">
                    <a:solidFill>
                      <a:schemeClr val="accent1">
                        <a:lumMod val="40000"/>
                        <a:lumOff val="60000"/>
                      </a:schemeClr>
                    </a:solidFill>
                  </a:tcPr>
                </a:tc>
                <a:tc>
                  <a:txBody>
                    <a:bodyPr/>
                    <a:lstStyle/>
                    <a:p>
                      <a:pPr marL="0" marR="0" algn="ctr">
                        <a:spcBef>
                          <a:spcPts val="0"/>
                        </a:spcBef>
                        <a:spcAft>
                          <a:spcPts val="0"/>
                        </a:spcAft>
                      </a:pPr>
                      <a:r>
                        <a:rPr lang="en-US" sz="1800" b="0" dirty="0">
                          <a:effectLst/>
                          <a:latin typeface="+mj-lt"/>
                        </a:rPr>
                        <a:t>Urban</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1">
                        <a:lumMod val="20000"/>
                        <a:lumOff val="80000"/>
                      </a:schemeClr>
                    </a:solidFill>
                  </a:tcPr>
                </a:tc>
                <a:extLst>
                  <a:ext uri="{0D108BD9-81ED-4DB2-BD59-A6C34878D82A}">
                    <a16:rowId xmlns:a16="http://schemas.microsoft.com/office/drawing/2014/main" val="1738810736"/>
                  </a:ext>
                </a:extLst>
              </a:tr>
              <a:tr h="495382">
                <a:tc>
                  <a:txBody>
                    <a:bodyPr/>
                    <a:lstStyle/>
                    <a:p>
                      <a:pPr marL="0" marR="0" algn="ctr">
                        <a:spcBef>
                          <a:spcPts val="0"/>
                        </a:spcBef>
                        <a:spcAft>
                          <a:spcPts val="0"/>
                        </a:spcAft>
                      </a:pPr>
                      <a:r>
                        <a:rPr lang="en-US" sz="2000" kern="1200" dirty="0">
                          <a:effectLst/>
                          <a:latin typeface="+mj-lt"/>
                        </a:rPr>
                        <a:t>9</a:t>
                      </a:r>
                      <a:endParaRPr lang="en-US" sz="2000" b="1" dirty="0">
                        <a:effectLst/>
                        <a:latin typeface="+mj-lt"/>
                        <a:cs typeface="Times New Roman" panose="02020603050405020304" pitchFamily="18" charset="0"/>
                      </a:endParaRPr>
                    </a:p>
                  </a:txBody>
                  <a:tcPr marL="68562" marR="68562" marT="0" marB="0" anchor="ctr">
                    <a:solidFill>
                      <a:schemeClr val="accent1">
                        <a:lumMod val="60000"/>
                        <a:lumOff val="40000"/>
                      </a:schemeClr>
                    </a:solidFill>
                  </a:tcPr>
                </a:tc>
                <a:tc>
                  <a:txBody>
                    <a:bodyPr/>
                    <a:lstStyle/>
                    <a:p>
                      <a:pPr marL="0" marR="0" algn="ctr">
                        <a:spcBef>
                          <a:spcPts val="0"/>
                        </a:spcBef>
                        <a:spcAft>
                          <a:spcPts val="0"/>
                        </a:spcAft>
                      </a:pPr>
                      <a:r>
                        <a:rPr lang="en-US" sz="1800" b="1" kern="1200" dirty="0">
                          <a:effectLst/>
                          <a:latin typeface="+mj-lt"/>
                        </a:rPr>
                        <a:t>Independent Grocery</a:t>
                      </a:r>
                      <a:endParaRPr lang="en-US" sz="1800" b="1" dirty="0">
                        <a:effectLst/>
                        <a:latin typeface="+mj-lt"/>
                        <a:cs typeface="Times New Roman" panose="02020603050405020304" pitchFamily="18" charset="0"/>
                      </a:endParaRPr>
                    </a:p>
                  </a:txBody>
                  <a:tcPr marL="68562" marR="68562" marT="0" marB="0">
                    <a:solidFill>
                      <a:schemeClr val="accent1">
                        <a:lumMod val="40000"/>
                        <a:lumOff val="60000"/>
                      </a:schemeClr>
                    </a:solidFill>
                  </a:tcPr>
                </a:tc>
                <a:tc>
                  <a:txBody>
                    <a:bodyPr/>
                    <a:lstStyle/>
                    <a:p>
                      <a:pPr marL="0" marR="0" algn="ctr">
                        <a:spcBef>
                          <a:spcPts val="0"/>
                        </a:spcBef>
                        <a:spcAft>
                          <a:spcPts val="0"/>
                        </a:spcAft>
                      </a:pPr>
                      <a:r>
                        <a:rPr lang="en-US" sz="1800" b="0" dirty="0">
                          <a:effectLst/>
                          <a:latin typeface="+mj-lt"/>
                        </a:rPr>
                        <a:t>Non-urban</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1">
                        <a:lumMod val="20000"/>
                        <a:lumOff val="80000"/>
                      </a:schemeClr>
                    </a:solidFill>
                  </a:tcPr>
                </a:tc>
                <a:extLst>
                  <a:ext uri="{0D108BD9-81ED-4DB2-BD59-A6C34878D82A}">
                    <a16:rowId xmlns:a16="http://schemas.microsoft.com/office/drawing/2014/main" val="2383617032"/>
                  </a:ext>
                </a:extLst>
              </a:tr>
              <a:tr h="737960">
                <a:tc>
                  <a:txBody>
                    <a:bodyPr/>
                    <a:lstStyle/>
                    <a:p>
                      <a:pPr marL="0" marR="0" algn="ctr">
                        <a:spcBef>
                          <a:spcPts val="0"/>
                        </a:spcBef>
                        <a:spcAft>
                          <a:spcPts val="0"/>
                        </a:spcAft>
                      </a:pPr>
                      <a:r>
                        <a:rPr lang="en-US" sz="2000" dirty="0">
                          <a:effectLst/>
                          <a:latin typeface="+mj-lt"/>
                        </a:rPr>
                        <a:t>10</a:t>
                      </a:r>
                      <a:endParaRPr lang="en-US" sz="2000" b="1" dirty="0">
                        <a:effectLst/>
                        <a:latin typeface="+mj-lt"/>
                        <a:cs typeface="Times New Roman" panose="02020603050405020304" pitchFamily="18" charset="0"/>
                      </a:endParaRPr>
                    </a:p>
                  </a:txBody>
                  <a:tcPr marL="68562" marR="68562" marT="0" marB="0" anchor="ctr">
                    <a:solidFill>
                      <a:schemeClr val="accent1">
                        <a:lumMod val="60000"/>
                        <a:lumOff val="40000"/>
                      </a:schemeClr>
                    </a:solidFill>
                  </a:tcPr>
                </a:tc>
                <a:tc>
                  <a:txBody>
                    <a:bodyPr/>
                    <a:lstStyle/>
                    <a:p>
                      <a:pPr marL="0" marR="0" algn="ctr">
                        <a:spcBef>
                          <a:spcPts val="0"/>
                        </a:spcBef>
                        <a:spcAft>
                          <a:spcPts val="0"/>
                        </a:spcAft>
                      </a:pPr>
                      <a:r>
                        <a:rPr lang="en-US" sz="1800" b="1" dirty="0">
                          <a:effectLst/>
                          <a:latin typeface="+mj-lt"/>
                        </a:rPr>
                        <a:t>Regional Grocery Chain</a:t>
                      </a:r>
                      <a:endParaRPr lang="en-US" sz="1800" b="1" dirty="0">
                        <a:effectLst/>
                        <a:latin typeface="+mj-lt"/>
                        <a:cs typeface="Times New Roman" panose="02020603050405020304" pitchFamily="18" charset="0"/>
                      </a:endParaRPr>
                    </a:p>
                  </a:txBody>
                  <a:tcPr marL="68562" marR="68562" marT="0" marB="0" anchor="ctr">
                    <a:solidFill>
                      <a:schemeClr val="accent1">
                        <a:lumMod val="40000"/>
                        <a:lumOff val="60000"/>
                      </a:schemeClr>
                    </a:solidFill>
                  </a:tcPr>
                </a:tc>
                <a:tc>
                  <a:txBody>
                    <a:bodyPr/>
                    <a:lstStyle/>
                    <a:p>
                      <a:pPr marL="0" marR="0" algn="ctr">
                        <a:spcBef>
                          <a:spcPts val="0"/>
                        </a:spcBef>
                        <a:spcAft>
                          <a:spcPts val="0"/>
                        </a:spcAft>
                      </a:pPr>
                      <a:r>
                        <a:rPr lang="en-US" sz="1800" b="0" dirty="0">
                          <a:effectLst/>
                          <a:latin typeface="+mj-lt"/>
                        </a:rPr>
                        <a:t>Urban</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1">
                        <a:lumMod val="20000"/>
                        <a:lumOff val="80000"/>
                      </a:schemeClr>
                    </a:solidFill>
                  </a:tcPr>
                </a:tc>
                <a:extLst>
                  <a:ext uri="{0D108BD9-81ED-4DB2-BD59-A6C34878D82A}">
                    <a16:rowId xmlns:a16="http://schemas.microsoft.com/office/drawing/2014/main" val="2715577679"/>
                  </a:ext>
                </a:extLst>
              </a:tr>
              <a:tr h="737960">
                <a:tc>
                  <a:txBody>
                    <a:bodyPr/>
                    <a:lstStyle/>
                    <a:p>
                      <a:pPr marL="0" marR="0" algn="ctr">
                        <a:spcBef>
                          <a:spcPts val="0"/>
                        </a:spcBef>
                        <a:spcAft>
                          <a:spcPts val="0"/>
                        </a:spcAft>
                      </a:pPr>
                      <a:r>
                        <a:rPr lang="en-US" sz="2000" dirty="0">
                          <a:effectLst/>
                          <a:latin typeface="+mj-lt"/>
                        </a:rPr>
                        <a:t>11</a:t>
                      </a:r>
                      <a:endParaRPr lang="en-US" sz="2000" b="1" dirty="0">
                        <a:effectLst/>
                        <a:latin typeface="+mj-lt"/>
                        <a:cs typeface="Times New Roman" panose="02020603050405020304" pitchFamily="18" charset="0"/>
                      </a:endParaRPr>
                    </a:p>
                  </a:txBody>
                  <a:tcPr marL="68562" marR="68562" marT="0" marB="0" anchor="ctr">
                    <a:solidFill>
                      <a:schemeClr val="accent1">
                        <a:lumMod val="60000"/>
                        <a:lumOff val="40000"/>
                      </a:schemeClr>
                    </a:solidFill>
                  </a:tcPr>
                </a:tc>
                <a:tc>
                  <a:txBody>
                    <a:bodyPr/>
                    <a:lstStyle/>
                    <a:p>
                      <a:pPr marL="0" marR="0" algn="ctr">
                        <a:spcBef>
                          <a:spcPts val="0"/>
                        </a:spcBef>
                        <a:spcAft>
                          <a:spcPts val="0"/>
                        </a:spcAft>
                      </a:pPr>
                      <a:r>
                        <a:rPr lang="en-US" sz="1800" b="1" dirty="0">
                          <a:effectLst/>
                          <a:latin typeface="+mj-lt"/>
                        </a:rPr>
                        <a:t>Regional Grocery Chain</a:t>
                      </a:r>
                      <a:endParaRPr lang="en-US" sz="1800" b="1" dirty="0">
                        <a:effectLst/>
                        <a:latin typeface="+mj-lt"/>
                        <a:cs typeface="Times New Roman" panose="02020603050405020304" pitchFamily="18" charset="0"/>
                      </a:endParaRPr>
                    </a:p>
                  </a:txBody>
                  <a:tcPr marL="68562" marR="68562" marT="0" marB="0" anchor="ctr">
                    <a:solidFill>
                      <a:schemeClr val="accent1">
                        <a:lumMod val="40000"/>
                        <a:lumOff val="60000"/>
                      </a:schemeClr>
                    </a:solidFill>
                  </a:tcPr>
                </a:tc>
                <a:tc>
                  <a:txBody>
                    <a:bodyPr/>
                    <a:lstStyle/>
                    <a:p>
                      <a:pPr marL="0" marR="0" algn="ctr">
                        <a:spcBef>
                          <a:spcPts val="0"/>
                        </a:spcBef>
                        <a:spcAft>
                          <a:spcPts val="0"/>
                        </a:spcAft>
                      </a:pPr>
                      <a:r>
                        <a:rPr lang="en-US" sz="1800" b="0" dirty="0">
                          <a:effectLst/>
                          <a:latin typeface="+mj-lt"/>
                        </a:rPr>
                        <a:t>Non-urban</a:t>
                      </a:r>
                      <a:endParaRPr lang="en-US" sz="1800" b="0" dirty="0">
                        <a:effectLst/>
                        <a:latin typeface="+mj-lt"/>
                        <a:cs typeface="Times New Roman" panose="02020603050405020304" pitchFamily="18" charset="0"/>
                      </a:endParaRPr>
                    </a:p>
                  </a:txBody>
                  <a:tcPr marL="68562" marR="68562" marT="0" marB="0" anchor="ctr">
                    <a:solidFill>
                      <a:schemeClr val="accent1">
                        <a:lumMod val="20000"/>
                        <a:lumOff val="8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1">
                        <a:lumMod val="20000"/>
                        <a:lumOff val="80000"/>
                      </a:schemeClr>
                    </a:solidFill>
                  </a:tcPr>
                </a:tc>
                <a:extLst>
                  <a:ext uri="{0D108BD9-81ED-4DB2-BD59-A6C34878D82A}">
                    <a16:rowId xmlns:a16="http://schemas.microsoft.com/office/drawing/2014/main" val="1338657306"/>
                  </a:ext>
                </a:extLst>
              </a:tr>
            </a:tbl>
          </a:graphicData>
        </a:graphic>
      </p:graphicFrame>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4"/>
            </p:custDataLst>
          </p:nvPr>
        </p:nvSpPr>
        <p:spPr bwMode="auto">
          <a:xfrm>
            <a:off x="1589"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1799" dirty="0"/>
          </a:p>
        </p:txBody>
      </p:sp>
    </p:spTree>
    <p:custDataLst>
      <p:tags r:id="rId1"/>
    </p:custDataLst>
    <p:extLst>
      <p:ext uri="{BB962C8B-B14F-4D97-AF65-F5344CB8AC3E}">
        <p14:creationId xmlns:p14="http://schemas.microsoft.com/office/powerpoint/2010/main" val="180215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A2A5F18-6058-F1D1-FCB3-B699F045A362}"/>
              </a:ext>
            </a:extLst>
          </p:cNvPr>
          <p:cNvGraphicFramePr>
            <a:graphicFrameLocks noGrp="1"/>
          </p:cNvGraphicFramePr>
          <p:nvPr>
            <p:ph idx="1"/>
          </p:nvPr>
        </p:nvGraphicFramePr>
        <p:xfrm>
          <a:off x="2114780" y="1653244"/>
          <a:ext cx="8267239" cy="3977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7BF6ADAF-2F4F-BD31-3A1C-93852807A3A0}"/>
              </a:ext>
            </a:extLst>
          </p:cNvPr>
          <p:cNvSpPr txBox="1"/>
          <p:nvPr/>
        </p:nvSpPr>
        <p:spPr>
          <a:xfrm>
            <a:off x="2514600" y="274320"/>
            <a:ext cx="7467600" cy="923330"/>
          </a:xfrm>
          <a:prstGeom prst="rect">
            <a:avLst/>
          </a:prstGeom>
          <a:noFill/>
        </p:spPr>
        <p:txBody>
          <a:bodyPr wrap="square">
            <a:spAutoFit/>
          </a:bodyPr>
          <a:lstStyle/>
          <a:p>
            <a:r>
              <a:rPr lang="en-US" sz="5400" b="1" dirty="0">
                <a:solidFill>
                  <a:schemeClr val="tx1"/>
                </a:solidFill>
                <a:latin typeface="+mj-lt"/>
              </a:rPr>
              <a:t>Summary</a:t>
            </a:r>
          </a:p>
        </p:txBody>
      </p:sp>
    </p:spTree>
    <p:custDataLst>
      <p:tags r:id="rId1"/>
    </p:custDataLst>
    <p:extLst>
      <p:ext uri="{BB962C8B-B14F-4D97-AF65-F5344CB8AC3E}">
        <p14:creationId xmlns:p14="http://schemas.microsoft.com/office/powerpoint/2010/main" val="6450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72C24C-EAA8-7EDB-48A5-5DD4C00AAF80}"/>
              </a:ext>
            </a:extLst>
          </p:cNvPr>
          <p:cNvSpPr txBox="1">
            <a:spLocks noChangeArrowheads="1"/>
          </p:cNvSpPr>
          <p:nvPr/>
        </p:nvSpPr>
        <p:spPr>
          <a:xfrm>
            <a:off x="571348" y="265335"/>
            <a:ext cx="11049000" cy="161569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sz="6600" b="1" dirty="0">
                <a:solidFill>
                  <a:schemeClr val="tx1"/>
                </a:solidFill>
                <a:ea typeface="Tahoma" pitchFamily="34" charset="0"/>
                <a:cs typeface="Tahoma" pitchFamily="34" charset="0"/>
              </a:rPr>
              <a:t>Questions</a:t>
            </a:r>
            <a:endParaRPr lang="en-US" sz="6600" b="1" dirty="0">
              <a:solidFill>
                <a:schemeClr val="tx1"/>
              </a:solidFill>
            </a:endParaRPr>
          </a:p>
        </p:txBody>
      </p:sp>
      <p:pic>
        <p:nvPicPr>
          <p:cNvPr id="6" name="Picture 2" descr="S:\NSB\Resources\PHOTOS-CLIPART\Misc\Permission To Use\QuestionsConcernsComments Fotolia_38199224_Subscription_XXL.jpg">
            <a:extLst>
              <a:ext uri="{FF2B5EF4-FFF2-40B4-BE49-F238E27FC236}">
                <a16:creationId xmlns:a16="http://schemas.microsoft.com/office/drawing/2014/main" id="{B601951E-CCC8-7EDC-0038-7EE94D5A86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473" y="2133600"/>
            <a:ext cx="4751059"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153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3" name="Freeform: Shape 2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9" name="Freeform: Shape 2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itle 1">
            <a:extLst>
              <a:ext uri="{FF2B5EF4-FFF2-40B4-BE49-F238E27FC236}">
                <a16:creationId xmlns:a16="http://schemas.microsoft.com/office/drawing/2014/main" id="{133331EB-E561-5D4B-ACA3-62B84629DB50}"/>
              </a:ext>
            </a:extLst>
          </p:cNvPr>
          <p:cNvSpPr txBox="1">
            <a:spLocks/>
          </p:cNvSpPr>
          <p:nvPr>
            <p:custDataLst>
              <p:tags r:id="rId2"/>
            </p:custDataLst>
          </p:nvPr>
        </p:nvSpPr>
        <p:spPr>
          <a:xfrm>
            <a:off x="1136753" y="328264"/>
            <a:ext cx="8074815" cy="1618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6000" b="1" dirty="0" err="1"/>
              <a:t>eWIC</a:t>
            </a:r>
            <a:r>
              <a:rPr lang="en-US" sz="6000" b="1" dirty="0"/>
              <a:t> Requirements </a:t>
            </a:r>
          </a:p>
        </p:txBody>
      </p:sp>
      <p:sp>
        <p:nvSpPr>
          <p:cNvPr id="9" name="Content Placeholder 8">
            <a:extLst>
              <a:ext uri="{FF2B5EF4-FFF2-40B4-BE49-F238E27FC236}">
                <a16:creationId xmlns:a16="http://schemas.microsoft.com/office/drawing/2014/main" id="{F3476EB6-7710-8BE6-576D-29049ED86A6C}"/>
              </a:ext>
            </a:extLst>
          </p:cNvPr>
          <p:cNvSpPr>
            <a:spLocks noGrp="1"/>
          </p:cNvSpPr>
          <p:nvPr>
            <p:ph idx="1"/>
          </p:nvPr>
        </p:nvSpPr>
        <p:spPr>
          <a:xfrm>
            <a:off x="838047" y="2007062"/>
            <a:ext cx="10515600" cy="3860338"/>
          </a:xfrm>
        </p:spPr>
        <p:txBody>
          <a:bodyPr/>
          <a:lstStyle/>
          <a:p>
            <a:pPr>
              <a:spcBef>
                <a:spcPts val="0"/>
              </a:spcBef>
              <a:spcAft>
                <a:spcPts val="600"/>
              </a:spcAft>
            </a:pPr>
            <a:r>
              <a:rPr lang="en-US" sz="3200" dirty="0"/>
              <a:t>Obtain card readers to support </a:t>
            </a:r>
            <a:r>
              <a:rPr lang="en-US" sz="3200" dirty="0" err="1"/>
              <a:t>eWIC</a:t>
            </a:r>
            <a:r>
              <a:rPr lang="en-US" sz="3200" dirty="0"/>
              <a:t> transactions within their store(s). The vendor must ensure that the card readers they obtain meet all </a:t>
            </a:r>
            <a:r>
              <a:rPr lang="en-US" sz="3200" dirty="0" err="1"/>
              <a:t>eWIC</a:t>
            </a:r>
            <a:r>
              <a:rPr lang="en-US" sz="3200" dirty="0"/>
              <a:t> requirements (Integrated systems) </a:t>
            </a:r>
          </a:p>
          <a:p>
            <a:pPr>
              <a:spcBef>
                <a:spcPct val="45000"/>
              </a:spcBef>
              <a:spcAft>
                <a:spcPts val="1200"/>
              </a:spcAft>
            </a:pPr>
            <a:r>
              <a:rPr lang="en-US" sz="3200" dirty="0"/>
              <a:t>Cessation of operations, withdrawal from the WIC Program or disqualification from the WIC Program shall result in termination of the WIC Vendor Agreement by the State WIC Agency</a:t>
            </a:r>
          </a:p>
          <a:p>
            <a:endParaRPr lang="en-US" dirty="0"/>
          </a:p>
        </p:txBody>
      </p:sp>
    </p:spTree>
    <p:custDataLst>
      <p:tags r:id="rId1"/>
    </p:custDataLst>
    <p:extLst>
      <p:ext uri="{BB962C8B-B14F-4D97-AF65-F5344CB8AC3E}">
        <p14:creationId xmlns:p14="http://schemas.microsoft.com/office/powerpoint/2010/main" val="309172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990600" y="262687"/>
            <a:ext cx="9833548" cy="1325563"/>
          </a:xfrm>
        </p:spPr>
        <p:txBody>
          <a:bodyPr anchor="b">
            <a:normAutofit/>
          </a:bodyPr>
          <a:lstStyle/>
          <a:p>
            <a:pPr>
              <a:defRPr/>
            </a:pPr>
            <a:r>
              <a:rPr lang="en-US" sz="6000" b="1" dirty="0"/>
              <a:t>eWIC Requirements -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762000" y="2023911"/>
            <a:ext cx="10515599" cy="4398428"/>
          </a:xfrm>
        </p:spPr>
        <p:txBody>
          <a:bodyPr>
            <a:normAutofit fontScale="92500"/>
          </a:bodyPr>
          <a:lstStyle/>
          <a:p>
            <a:pPr>
              <a:spcBef>
                <a:spcPts val="0"/>
              </a:spcBef>
              <a:spcAft>
                <a:spcPts val="600"/>
              </a:spcAft>
            </a:pPr>
            <a:r>
              <a:rPr lang="en-US" dirty="0"/>
              <a:t>Process </a:t>
            </a:r>
            <a:r>
              <a:rPr lang="en-US" dirty="0" err="1"/>
              <a:t>eWIC</a:t>
            </a:r>
            <a:r>
              <a:rPr lang="en-US" dirty="0"/>
              <a:t> transactions accurately, in a timely manner, and in accordance with the terms of the North Carolina WIC Vendor Agreement. Maintain compliance with the </a:t>
            </a:r>
            <a:r>
              <a:rPr lang="en-US" dirty="0" err="1"/>
              <a:t>eWIC</a:t>
            </a:r>
            <a:r>
              <a:rPr lang="en-US" dirty="0"/>
              <a:t>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dirty="0"/>
          </a:p>
          <a:p>
            <a:pPr>
              <a:spcBef>
                <a:spcPts val="0"/>
              </a:spcBef>
              <a:spcAft>
                <a:spcPts val="600"/>
              </a:spcAft>
            </a:pPr>
            <a:r>
              <a:rPr lang="en-US" dirty="0"/>
              <a:t>Maintain a certified </a:t>
            </a:r>
            <a:r>
              <a:rPr lang="en-US" dirty="0" err="1"/>
              <a:t>eWIC</a:t>
            </a:r>
            <a:r>
              <a:rPr lang="en-US" dirty="0"/>
              <a:t> system that is available for WIC redemption processing during all hours the store is open; </a:t>
            </a:r>
          </a:p>
          <a:p>
            <a:pPr>
              <a:spcBef>
                <a:spcPts val="0"/>
              </a:spcBef>
              <a:spcAft>
                <a:spcPts val="600"/>
              </a:spcAft>
            </a:pPr>
            <a:endParaRPr lang="en-US" dirty="0"/>
          </a:p>
          <a:p>
            <a:pPr>
              <a:spcBef>
                <a:spcPts val="0"/>
              </a:spcBef>
              <a:spcAft>
                <a:spcPts val="600"/>
              </a:spcAft>
            </a:pPr>
            <a:r>
              <a:rPr lang="en-US" dirty="0"/>
              <a:t>Request </a:t>
            </a:r>
            <a:r>
              <a:rPr lang="en-US" dirty="0" err="1"/>
              <a:t>eWIC</a:t>
            </a:r>
            <a:r>
              <a:rPr lang="en-US" dirty="0"/>
              <a:t> Processor re-certify the vendor’s </a:t>
            </a:r>
            <a:r>
              <a:rPr lang="en-US" dirty="0" err="1"/>
              <a:t>eWIC</a:t>
            </a:r>
            <a:r>
              <a:rPr lang="en-US" dirty="0"/>
              <a:t> system if it is altered or revised in any manner that impacts </a:t>
            </a:r>
            <a:r>
              <a:rPr lang="en-US" dirty="0" err="1"/>
              <a:t>eWIC</a:t>
            </a:r>
            <a:r>
              <a:rPr lang="en-US" dirty="0"/>
              <a:t> redemption</a:t>
            </a:r>
          </a:p>
          <a:p>
            <a:pPr>
              <a:spcBef>
                <a:spcPts val="0"/>
              </a:spcBef>
              <a:spcAft>
                <a:spcPts val="600"/>
              </a:spcAft>
            </a:pPr>
            <a:endParaRPr lang="en-US" sz="1600" dirty="0">
              <a:solidFill>
                <a:schemeClr val="tx2"/>
              </a:solidFill>
            </a:endParaRPr>
          </a:p>
          <a:p>
            <a:pPr marL="0" indent="0">
              <a:spcBef>
                <a:spcPts val="0"/>
              </a:spcBef>
              <a:spcAft>
                <a:spcPts val="600"/>
              </a:spcAft>
              <a:buNone/>
            </a:pPr>
            <a:endParaRPr lang="en-US" sz="1500" dirty="0">
              <a:solidFill>
                <a:schemeClr val="tx2"/>
              </a:solidFill>
            </a:endParaRPr>
          </a:p>
          <a:p>
            <a:pPr marL="0" indent="0">
              <a:spcBef>
                <a:spcPct val="45000"/>
              </a:spcBef>
              <a:spcAft>
                <a:spcPts val="1200"/>
              </a:spcAft>
              <a:buNone/>
            </a:pPr>
            <a:endParaRPr lang="en-US" sz="1500" dirty="0">
              <a:solidFill>
                <a:schemeClr val="tx2"/>
              </a:solidFill>
            </a:endParaRPr>
          </a:p>
          <a:p>
            <a:pPr>
              <a:spcBef>
                <a:spcPct val="45000"/>
              </a:spcBef>
            </a:pPr>
            <a:endParaRPr lang="en-US" sz="1500" dirty="0">
              <a:solidFill>
                <a:schemeClr val="tx2"/>
              </a:solidFill>
            </a:endParaRPr>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3748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9226" y="435661"/>
            <a:ext cx="9833548" cy="1325563"/>
          </a:xfrm>
        </p:spPr>
        <p:txBody>
          <a:bodyPr anchor="b">
            <a:normAutofit/>
          </a:bodyPr>
          <a:lstStyle/>
          <a:p>
            <a:pPr>
              <a:defRPr/>
            </a:pPr>
            <a:r>
              <a:rPr lang="en-US" sz="6000" b="1" dirty="0"/>
              <a:t>eWIC Requirements -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1179072" y="2184277"/>
            <a:ext cx="10098527" cy="4238062"/>
          </a:xfrm>
        </p:spPr>
        <p:txBody>
          <a:bodyPr>
            <a:normAutofit/>
          </a:bodyPr>
          <a:lstStyle/>
          <a:p>
            <a:pPr marL="0" indent="0">
              <a:buNone/>
            </a:pPr>
            <a:r>
              <a:rPr lang="en-US" sz="2600" b="1" dirty="0"/>
              <a:t>Integrated Vendors:</a:t>
            </a:r>
          </a:p>
          <a:p>
            <a:pPr marL="342900" indent="-342900"/>
            <a:r>
              <a:rPr lang="en-US" sz="2600" dirty="0"/>
              <a:t>There is no need for WIC customers to separate their items when transacting WIC benefits </a:t>
            </a:r>
          </a:p>
          <a:p>
            <a:pPr marL="342900" indent="-342900"/>
            <a:r>
              <a:rPr lang="en-US" sz="2600" dirty="0"/>
              <a:t>Do not make them separate their WIC items from non-WIC items</a:t>
            </a:r>
          </a:p>
          <a:p>
            <a:pPr marL="571500" lvl="1" indent="-342900">
              <a:buFont typeface="Wingdings" panose="05000000000000000000" pitchFamily="2" charset="2"/>
              <a:buChar char="ü"/>
            </a:pPr>
            <a:r>
              <a:rPr lang="en-US" sz="2600" dirty="0"/>
              <a:t>  All items can be rung up together; however, the WIC customer must swipe their </a:t>
            </a:r>
            <a:r>
              <a:rPr lang="en-US" sz="2600" dirty="0" err="1"/>
              <a:t>eWIC</a:t>
            </a:r>
            <a:r>
              <a:rPr lang="en-US" sz="2600" dirty="0"/>
              <a:t> card first before any other tender type is applied to ensure that the proper items are deducted from the WIC customer’s benefit balance before another tender type is used for purchase</a:t>
            </a:r>
          </a:p>
          <a:p>
            <a:pPr>
              <a:spcBef>
                <a:spcPts val="0"/>
              </a:spcBef>
              <a:spcAft>
                <a:spcPts val="600"/>
              </a:spcAft>
            </a:pPr>
            <a:endParaRPr lang="en-US" sz="1500" dirty="0">
              <a:solidFill>
                <a:schemeClr val="tx2"/>
              </a:solidFill>
            </a:endParaRPr>
          </a:p>
          <a:p>
            <a:pPr marL="0" indent="0">
              <a:spcBef>
                <a:spcPts val="0"/>
              </a:spcBef>
              <a:spcAft>
                <a:spcPts val="600"/>
              </a:spcAft>
              <a:buNone/>
            </a:pPr>
            <a:endParaRPr lang="en-US" sz="1500" dirty="0">
              <a:solidFill>
                <a:schemeClr val="tx2"/>
              </a:solidFill>
            </a:endParaRPr>
          </a:p>
          <a:p>
            <a:pPr marL="0" indent="0">
              <a:spcBef>
                <a:spcPct val="45000"/>
              </a:spcBef>
              <a:spcAft>
                <a:spcPts val="1200"/>
              </a:spcAft>
              <a:buNone/>
            </a:pPr>
            <a:endParaRPr lang="en-US" sz="1500" dirty="0">
              <a:solidFill>
                <a:schemeClr val="tx2"/>
              </a:solidFill>
            </a:endParaRPr>
          </a:p>
          <a:p>
            <a:pPr>
              <a:spcBef>
                <a:spcPct val="45000"/>
              </a:spcBef>
            </a:pPr>
            <a:endParaRPr lang="en-US" sz="1500" dirty="0">
              <a:solidFill>
                <a:schemeClr val="tx2"/>
              </a:solidFill>
            </a:endParaRPr>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458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9226" y="262687"/>
            <a:ext cx="9833548" cy="1325563"/>
          </a:xfrm>
        </p:spPr>
        <p:txBody>
          <a:bodyPr anchor="b">
            <a:normAutofit/>
          </a:bodyPr>
          <a:lstStyle/>
          <a:p>
            <a:pPr>
              <a:defRPr/>
            </a:pPr>
            <a:r>
              <a:rPr lang="en-US" sz="6000" b="1" dirty="0"/>
              <a:t>eWIC Requirements -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952347" y="2045115"/>
            <a:ext cx="10630053" cy="4377223"/>
          </a:xfrm>
        </p:spPr>
        <p:txBody>
          <a:bodyPr>
            <a:normAutofit fontScale="77500" lnSpcReduction="20000"/>
          </a:bodyPr>
          <a:lstStyle/>
          <a:p>
            <a:pPr>
              <a:spcBef>
                <a:spcPts val="0"/>
              </a:spcBef>
              <a:spcAft>
                <a:spcPts val="600"/>
              </a:spcAft>
            </a:pPr>
            <a:r>
              <a:rPr lang="en-US" sz="3100" dirty="0"/>
              <a:t>Should a vendor that uses stand-beside device(s) to transact </a:t>
            </a:r>
            <a:r>
              <a:rPr lang="en-US" sz="3100" dirty="0" err="1"/>
              <a:t>eWIC</a:t>
            </a:r>
            <a:r>
              <a:rPr lang="en-US" sz="3100" dirty="0"/>
              <a:t> decide to upgrade to an integrated system, the vendor must: </a:t>
            </a:r>
          </a:p>
          <a:p>
            <a:pPr marL="856873" lvl="1" indent="-457063">
              <a:spcBef>
                <a:spcPts val="0"/>
              </a:spcBef>
              <a:spcAft>
                <a:spcPts val="600"/>
              </a:spcAft>
              <a:buAutoNum type="arabicPeriod"/>
            </a:pPr>
            <a:r>
              <a:rPr lang="en-US" sz="3100" dirty="0"/>
              <a:t>Inform the </a:t>
            </a:r>
            <a:r>
              <a:rPr lang="en-US" sz="3100" dirty="0" err="1"/>
              <a:t>eWIC</a:t>
            </a:r>
            <a:r>
              <a:rPr lang="en-US" sz="3100" dirty="0"/>
              <a:t> processor before making </a:t>
            </a:r>
            <a:r>
              <a:rPr lang="en-US" sz="3100" b="1" u="sng" dirty="0"/>
              <a:t>any</a:t>
            </a:r>
            <a:r>
              <a:rPr lang="en-US" sz="3100" dirty="0"/>
              <a:t> change, so that it can be determined if the system needs to be certified and testing can be performed to establish connectivity</a:t>
            </a:r>
          </a:p>
          <a:p>
            <a:pPr marL="856873" lvl="1" indent="-457063">
              <a:spcBef>
                <a:spcPts val="0"/>
              </a:spcBef>
              <a:spcAft>
                <a:spcPts val="600"/>
              </a:spcAft>
              <a:buAutoNum type="arabicPeriod"/>
            </a:pPr>
            <a:r>
              <a:rPr lang="en-US" sz="3100" dirty="0"/>
              <a:t>Inform the State WIC Agency so that Level III certification testing can be performed prior to use of the system in the store</a:t>
            </a:r>
          </a:p>
          <a:p>
            <a:pPr marL="457063" indent="-457063">
              <a:spcBef>
                <a:spcPts val="0"/>
              </a:spcBef>
              <a:spcAft>
                <a:spcPts val="600"/>
              </a:spcAft>
              <a:buAutoNum type="arabicPeriod"/>
            </a:pPr>
            <a:endParaRPr lang="en-US" sz="3100" dirty="0"/>
          </a:p>
          <a:p>
            <a:pPr>
              <a:spcBef>
                <a:spcPts val="0"/>
              </a:spcBef>
              <a:spcAft>
                <a:spcPts val="600"/>
              </a:spcAft>
            </a:pPr>
            <a:r>
              <a:rPr lang="en-US" sz="3100" dirty="0"/>
              <a:t>Testing performed with the </a:t>
            </a:r>
            <a:r>
              <a:rPr lang="en-US" sz="3100" dirty="0" err="1"/>
              <a:t>eWIC</a:t>
            </a:r>
            <a:r>
              <a:rPr lang="en-US" sz="3100" dirty="0"/>
              <a:t> processor for a new system that a vendor chooses to use does not supersede the Level III certification testing that must be performed by the State WIC Agency</a:t>
            </a:r>
          </a:p>
          <a:p>
            <a:pPr marL="45720" indent="0">
              <a:spcBef>
                <a:spcPts val="0"/>
              </a:spcBef>
              <a:spcAft>
                <a:spcPts val="600"/>
              </a:spcAft>
              <a:buNone/>
            </a:pPr>
            <a:endParaRPr lang="en-US" sz="3100" dirty="0"/>
          </a:p>
          <a:p>
            <a:pPr>
              <a:spcBef>
                <a:spcPts val="0"/>
              </a:spcBef>
              <a:spcAft>
                <a:spcPts val="600"/>
              </a:spcAft>
            </a:pPr>
            <a:r>
              <a:rPr lang="en-US" sz="3100" dirty="0"/>
              <a:t>These procedures also apply to vendors who alter the integrated system that they currently use or decide to use a different integrated system altogether</a:t>
            </a:r>
          </a:p>
          <a:p>
            <a:pPr>
              <a:spcBef>
                <a:spcPts val="0"/>
              </a:spcBef>
              <a:spcAft>
                <a:spcPts val="600"/>
              </a:spcAft>
            </a:pPr>
            <a:endParaRPr lang="en-US" sz="1300" dirty="0"/>
          </a:p>
          <a:p>
            <a:pPr>
              <a:spcBef>
                <a:spcPct val="45000"/>
              </a:spcBef>
            </a:pPr>
            <a:endParaRPr lang="en-US" sz="1300" dirty="0"/>
          </a:p>
          <a:p>
            <a:pPr marL="0" indent="0">
              <a:spcBef>
                <a:spcPct val="45000"/>
              </a:spcBef>
              <a:spcAft>
                <a:spcPts val="1200"/>
              </a:spcAft>
              <a:buNone/>
            </a:pPr>
            <a:endParaRPr lang="en-US" sz="1500" dirty="0">
              <a:solidFill>
                <a:schemeClr val="tx2"/>
              </a:solidFill>
            </a:endParaRPr>
          </a:p>
          <a:p>
            <a:pPr>
              <a:spcBef>
                <a:spcPct val="45000"/>
              </a:spcBef>
            </a:pPr>
            <a:endParaRPr lang="en-US" sz="1500" dirty="0">
              <a:solidFill>
                <a:schemeClr val="tx2"/>
              </a:solidFill>
            </a:endParaRPr>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12242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9226" y="435661"/>
            <a:ext cx="9833548" cy="1325563"/>
          </a:xfrm>
        </p:spPr>
        <p:txBody>
          <a:bodyPr anchor="b">
            <a:normAutofit/>
          </a:bodyPr>
          <a:lstStyle/>
          <a:p>
            <a:pPr>
              <a:defRPr/>
            </a:pPr>
            <a:r>
              <a:rPr lang="en-US" sz="6000" b="1" dirty="0"/>
              <a:t>eWIC Requirements -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1179072" y="2184277"/>
            <a:ext cx="10098527" cy="4238062"/>
          </a:xfrm>
        </p:spPr>
        <p:txBody>
          <a:bodyPr>
            <a:normAutofit/>
          </a:bodyPr>
          <a:lstStyle/>
          <a:p>
            <a:pPr>
              <a:spcBef>
                <a:spcPts val="0"/>
              </a:spcBef>
              <a:spcAft>
                <a:spcPts val="600"/>
              </a:spcAft>
            </a:pPr>
            <a:r>
              <a:rPr lang="en-US" sz="2600" dirty="0"/>
              <a:t>The State WIC Agency, not the </a:t>
            </a:r>
            <a:r>
              <a:rPr lang="en-US" sz="2600" dirty="0" err="1"/>
              <a:t>eWIC</a:t>
            </a:r>
            <a:r>
              <a:rPr lang="en-US" sz="2600" dirty="0"/>
              <a:t> processor, must grant final approval before a new system or system that has been altered is used by a vendor</a:t>
            </a:r>
          </a:p>
          <a:p>
            <a:pPr marL="45720" indent="0">
              <a:spcBef>
                <a:spcPts val="0"/>
              </a:spcBef>
              <a:spcAft>
                <a:spcPts val="600"/>
              </a:spcAft>
              <a:buNone/>
            </a:pPr>
            <a:endParaRPr lang="en-US" sz="2600" dirty="0"/>
          </a:p>
          <a:p>
            <a:pPr>
              <a:spcBef>
                <a:spcPts val="0"/>
              </a:spcBef>
              <a:spcAft>
                <a:spcPts val="600"/>
              </a:spcAft>
            </a:pPr>
            <a:r>
              <a:rPr lang="en-US" sz="2600" dirty="0"/>
              <a:t>Vendors must inform the State WIC Agency if their integrated cash register system will be altered or revised in any manner that impacts </a:t>
            </a:r>
            <a:r>
              <a:rPr lang="en-US" sz="2600" dirty="0" err="1"/>
              <a:t>eWIC</a:t>
            </a:r>
            <a:r>
              <a:rPr lang="en-US" sz="2600" dirty="0"/>
              <a:t> redemption.  This is a requirement detailed in the Terms of Vendor Agreement. Failure to do so may result in the termination of their WIC Vendor Agreement</a:t>
            </a:r>
          </a:p>
          <a:p>
            <a:pPr>
              <a:spcBef>
                <a:spcPts val="0"/>
              </a:spcBef>
              <a:spcAft>
                <a:spcPts val="600"/>
              </a:spcAft>
            </a:pPr>
            <a:endParaRPr lang="en-US" sz="2000" dirty="0"/>
          </a:p>
          <a:p>
            <a:pPr>
              <a:spcBef>
                <a:spcPct val="45000"/>
              </a:spcBef>
            </a:pPr>
            <a:endParaRPr lang="en-US" sz="2000" dirty="0"/>
          </a:p>
          <a:p>
            <a:pPr>
              <a:spcBef>
                <a:spcPts val="0"/>
              </a:spcBef>
              <a:spcAft>
                <a:spcPts val="600"/>
              </a:spcAft>
            </a:pPr>
            <a:endParaRPr lang="en-US" sz="1300" dirty="0"/>
          </a:p>
          <a:p>
            <a:pPr>
              <a:spcBef>
                <a:spcPct val="45000"/>
              </a:spcBef>
            </a:pPr>
            <a:endParaRPr lang="en-US" sz="1300" dirty="0"/>
          </a:p>
          <a:p>
            <a:pPr marL="0" indent="0">
              <a:spcBef>
                <a:spcPct val="45000"/>
              </a:spcBef>
              <a:spcAft>
                <a:spcPts val="1200"/>
              </a:spcAft>
              <a:buNone/>
            </a:pPr>
            <a:endParaRPr lang="en-US" sz="1500" dirty="0">
              <a:solidFill>
                <a:schemeClr val="tx2"/>
              </a:solidFill>
            </a:endParaRPr>
          </a:p>
          <a:p>
            <a:pPr>
              <a:spcBef>
                <a:spcPct val="45000"/>
              </a:spcBef>
            </a:pPr>
            <a:endParaRPr lang="en-US" sz="1500" dirty="0">
              <a:solidFill>
                <a:schemeClr val="tx2"/>
              </a:solidFill>
            </a:endParaRPr>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49612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8" name="Rectangle 43017">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6866" name="Rectangle 4"/>
          <p:cNvSpPr>
            <a:spLocks noGrp="1" noChangeArrowheads="1"/>
          </p:cNvSpPr>
          <p:nvPr>
            <p:ph type="title"/>
            <p:custDataLst>
              <p:tags r:id="rId2"/>
            </p:custDataLst>
          </p:nvPr>
        </p:nvSpPr>
        <p:spPr>
          <a:xfrm>
            <a:off x="1179226" y="435661"/>
            <a:ext cx="9833548" cy="1325563"/>
          </a:xfrm>
        </p:spPr>
        <p:txBody>
          <a:bodyPr anchor="b">
            <a:normAutofit/>
          </a:bodyPr>
          <a:lstStyle/>
          <a:p>
            <a:pPr>
              <a:defRPr/>
            </a:pPr>
            <a:r>
              <a:rPr lang="en-US" sz="6000" b="1" dirty="0"/>
              <a:t>eWIC Requirements - continued</a:t>
            </a:r>
          </a:p>
        </p:txBody>
      </p:sp>
      <p:grpSp>
        <p:nvGrpSpPr>
          <p:cNvPr id="43020" name="Group 43019">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43021" name="Freeform: Shape 43020">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2" name="Freeform: Shape 43021">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3" name="Freeform: Shape 43022">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4" name="Freeform: Shape 43023">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011" name="Rectangle 5"/>
          <p:cNvSpPr>
            <a:spLocks noGrp="1" noChangeArrowheads="1"/>
          </p:cNvSpPr>
          <p:nvPr>
            <p:ph idx="1"/>
            <p:custDataLst>
              <p:tags r:id="rId3"/>
            </p:custDataLst>
          </p:nvPr>
        </p:nvSpPr>
        <p:spPr>
          <a:xfrm>
            <a:off x="1179226" y="2335695"/>
            <a:ext cx="10098527" cy="3356768"/>
          </a:xfrm>
        </p:spPr>
        <p:txBody>
          <a:bodyPr>
            <a:normAutofit/>
          </a:bodyPr>
          <a:lstStyle/>
          <a:p>
            <a:pPr eaLnBrk="1" hangingPunct="1"/>
            <a:r>
              <a:rPr lang="en-US" sz="2800" dirty="0">
                <a:ea typeface="Tahoma" pitchFamily="34" charset="0"/>
                <a:cs typeface="Tahoma" pitchFamily="34" charset="0"/>
              </a:rPr>
              <a:t>It is important to continue to follow policies and procedures to maintain authorization</a:t>
            </a:r>
          </a:p>
          <a:p>
            <a:pPr eaLnBrk="1" hangingPunct="1"/>
            <a:r>
              <a:rPr lang="en-US" sz="2800" dirty="0">
                <a:ea typeface="Tahoma" pitchFamily="34" charset="0"/>
                <a:cs typeface="Tahoma" pitchFamily="34" charset="0"/>
              </a:rPr>
              <a:t>Federal regulations provide processes to support program integrity</a:t>
            </a:r>
          </a:p>
          <a:p>
            <a:r>
              <a:rPr lang="en-US" sz="2800" dirty="0">
                <a:ea typeface="Tahoma" pitchFamily="34" charset="0"/>
                <a:cs typeface="Tahoma" pitchFamily="34" charset="0"/>
              </a:rPr>
              <a:t>Review your Vendor Manual for more detailed information regarding federally and state mandated WIC Vendor policies and procedures</a:t>
            </a:r>
          </a:p>
          <a:p>
            <a:pPr>
              <a:spcBef>
                <a:spcPts val="0"/>
              </a:spcBef>
              <a:spcAft>
                <a:spcPts val="600"/>
              </a:spcAft>
            </a:pPr>
            <a:endParaRPr lang="en-US" sz="1300" dirty="0"/>
          </a:p>
          <a:p>
            <a:pPr>
              <a:spcBef>
                <a:spcPct val="45000"/>
              </a:spcBef>
            </a:pPr>
            <a:endParaRPr lang="en-US" sz="1300" dirty="0"/>
          </a:p>
          <a:p>
            <a:pPr marL="0" indent="0">
              <a:spcBef>
                <a:spcPct val="45000"/>
              </a:spcBef>
              <a:spcAft>
                <a:spcPts val="1200"/>
              </a:spcAft>
              <a:buNone/>
            </a:pPr>
            <a:endParaRPr lang="en-US" sz="1500" dirty="0">
              <a:solidFill>
                <a:schemeClr val="tx2"/>
              </a:solidFill>
            </a:endParaRPr>
          </a:p>
          <a:p>
            <a:pPr>
              <a:spcBef>
                <a:spcPct val="45000"/>
              </a:spcBef>
            </a:pPr>
            <a:endParaRPr lang="en-US" sz="1500" dirty="0">
              <a:solidFill>
                <a:schemeClr val="tx2"/>
              </a:solidFill>
            </a:endParaRPr>
          </a:p>
          <a:p>
            <a:pPr>
              <a:spcBef>
                <a:spcPct val="45000"/>
              </a:spcBef>
            </a:pPr>
            <a:endParaRPr lang="en-US" sz="1500" dirty="0">
              <a:solidFill>
                <a:schemeClr val="tx2"/>
              </a:solidFill>
            </a:endParaRPr>
          </a:p>
        </p:txBody>
      </p:sp>
      <p:grpSp>
        <p:nvGrpSpPr>
          <p:cNvPr id="43026" name="Group 43025">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43027" name="Freeform: Shape 43026">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8" name="Freeform: Shape 43027">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9" name="Freeform: Shape 43028">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30" name="Freeform: Shape 43029">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111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40" name="Rectangle 9523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2" name="Rectangle 9524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95244" name="Group 9524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95245" name="Freeform: Shape 9524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246" name="Freeform: Shape 9524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247" name="Freeform: Shape 9524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248" name="Freeform: Shape 9524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5234" name="Rectangle 2"/>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sz="6600" b="1" dirty="0">
                <a:ea typeface="Tahoma" pitchFamily="34" charset="0"/>
                <a:cs typeface="Tahoma" pitchFamily="34" charset="0"/>
              </a:rPr>
              <a:t>Business Integrity Standards </a:t>
            </a:r>
          </a:p>
        </p:txBody>
      </p:sp>
      <p:sp>
        <p:nvSpPr>
          <p:cNvPr id="95235" name="Rectangle 3"/>
          <p:cNvSpPr>
            <a:spLocks noGrp="1" noChangeArrowheads="1"/>
          </p:cNvSpPr>
          <p:nvPr>
            <p:ph idx="1"/>
            <p:custDataLst>
              <p:tags r:id="rId3"/>
            </p:custDataLst>
          </p:nvPr>
        </p:nvSpPr>
        <p:spPr>
          <a:xfrm>
            <a:off x="5715000" y="804672"/>
            <a:ext cx="5678424" cy="5230368"/>
          </a:xfrm>
        </p:spPr>
        <p:txBody>
          <a:bodyPr anchor="ctr">
            <a:normAutofit/>
          </a:bodyPr>
          <a:lstStyle/>
          <a:p>
            <a:pPr eaLnBrk="1" hangingPunct="1"/>
            <a:r>
              <a:rPr lang="en-US" dirty="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p>
          <a:p>
            <a:pPr eaLnBrk="1" hangingPunct="1"/>
            <a:r>
              <a:rPr lang="en-US" dirty="0">
                <a:ea typeface="Tahoma" pitchFamily="34" charset="0"/>
                <a:cs typeface="Tahoma" pitchFamily="34" charset="0"/>
              </a:rPr>
              <a:t>Includes, but is not limited to fraud, antitrust violations, embezzlement, theft, forgery, bribery, falsification or destruction of records, receiving stolen property, making false claims, and obstruction of justice</a:t>
            </a:r>
          </a:p>
        </p:txBody>
      </p:sp>
      <p:sp>
        <p:nvSpPr>
          <p:cNvPr id="2" name="Date Placeholder 1"/>
          <p:cNvSpPr>
            <a:spLocks noGrp="1"/>
          </p:cNvSpPr>
          <p:nvPr>
            <p:ph type="dt" sz="half" idx="10"/>
            <p:custDataLst>
              <p:tags r:id="rId4"/>
            </p:custDataLst>
          </p:nvPr>
        </p:nvSpPr>
        <p:spPr>
          <a:xfrm>
            <a:off x="804672" y="6356350"/>
            <a:ext cx="2743200" cy="365125"/>
          </a:xfrm>
        </p:spPr>
        <p:txBody>
          <a:bodyPr>
            <a:normAutofit/>
          </a:bodyPr>
          <a:lstStyle/>
          <a:p>
            <a:pPr>
              <a:spcAft>
                <a:spcPts val="600"/>
              </a:spcAft>
            </a:pPr>
            <a:r>
              <a:rPr lang="en-US"/>
              <a:t> </a:t>
            </a:r>
          </a:p>
        </p:txBody>
      </p:sp>
    </p:spTree>
    <p:custDataLst>
      <p:tags r:id="rId1"/>
    </p:custDataLst>
    <p:extLst>
      <p:ext uri="{BB962C8B-B14F-4D97-AF65-F5344CB8AC3E}">
        <p14:creationId xmlns:p14="http://schemas.microsoft.com/office/powerpoint/2010/main" val="4070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40" name="Rectangle 9523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42" name="Rectangle 9524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95244" name="Group 9524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95245" name="Freeform: Shape 9524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246" name="Freeform: Shape 9524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247" name="Freeform: Shape 9524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248" name="Freeform: Shape 9524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5235" name="Rectangle 3"/>
          <p:cNvSpPr>
            <a:spLocks noGrp="1" noChangeArrowheads="1"/>
          </p:cNvSpPr>
          <p:nvPr>
            <p:ph idx="1"/>
            <p:custDataLst>
              <p:tags r:id="rId2"/>
            </p:custDataLst>
          </p:nvPr>
        </p:nvSpPr>
        <p:spPr>
          <a:xfrm>
            <a:off x="6042503" y="1491107"/>
            <a:ext cx="5221224" cy="5230368"/>
          </a:xfrm>
        </p:spPr>
        <p:txBody>
          <a:bodyPr anchor="ctr">
            <a:normAutofit/>
          </a:bodyPr>
          <a:lstStyle/>
          <a:p>
            <a:pPr eaLnBrk="1" hangingPunct="1"/>
            <a:r>
              <a:rPr lang="en-US" dirty="0">
                <a:ea typeface="Tahoma" pitchFamily="34" charset="0"/>
                <a:cs typeface="Tahoma" pitchFamily="34" charset="0"/>
              </a:rPr>
              <a:t>A violation is an infraction of WIC Program regulations or other requirements</a:t>
            </a:r>
          </a:p>
          <a:p>
            <a:pPr eaLnBrk="1" hangingPunct="1"/>
            <a:r>
              <a:rPr lang="en-US" dirty="0">
                <a:ea typeface="Tahoma" pitchFamily="34" charset="0"/>
                <a:cs typeface="Tahoma" pitchFamily="34" charset="0"/>
              </a:rPr>
              <a:t>A sanction is an administrative action taken as a result of a pattern of violations and may include:</a:t>
            </a:r>
          </a:p>
          <a:p>
            <a:pPr lvl="1">
              <a:buFont typeface="Wingdings" panose="05000000000000000000" pitchFamily="2" charset="2"/>
              <a:buChar char="ü"/>
            </a:pPr>
            <a:r>
              <a:rPr lang="en-US" sz="2800" dirty="0">
                <a:ea typeface="Tahoma" pitchFamily="34" charset="0"/>
                <a:cs typeface="Tahoma" pitchFamily="34" charset="0"/>
              </a:rPr>
              <a:t>Disqualification or civil money penalty in lieu of disqualification</a:t>
            </a:r>
            <a:br>
              <a:rPr lang="en-US" sz="2800" u="none" dirty="0">
                <a:ea typeface="Tahoma" pitchFamily="34" charset="0"/>
                <a:cs typeface="Tahoma" pitchFamily="34" charset="0"/>
              </a:rPr>
            </a:br>
            <a:endParaRPr lang="en-US" sz="2800" u="none" dirty="0">
              <a:ea typeface="Tahoma" pitchFamily="34" charset="0"/>
              <a:cs typeface="Tahoma" pitchFamily="34" charset="0"/>
            </a:endParaRPr>
          </a:p>
        </p:txBody>
      </p:sp>
      <p:sp>
        <p:nvSpPr>
          <p:cNvPr id="2" name="Date Placeholder 1"/>
          <p:cNvSpPr>
            <a:spLocks noGrp="1"/>
          </p:cNvSpPr>
          <p:nvPr>
            <p:ph type="dt" sz="half" idx="10"/>
            <p:custDataLst>
              <p:tags r:id="rId3"/>
            </p:custDataLst>
          </p:nvPr>
        </p:nvSpPr>
        <p:spPr>
          <a:xfrm>
            <a:off x="804672" y="6356350"/>
            <a:ext cx="2743200" cy="365125"/>
          </a:xfrm>
        </p:spPr>
        <p:txBody>
          <a:bodyPr>
            <a:normAutofit/>
          </a:bodyPr>
          <a:lstStyle/>
          <a:p>
            <a:pPr>
              <a:spcAft>
                <a:spcPts val="600"/>
              </a:spcAft>
            </a:pPr>
            <a:r>
              <a:rPr lang="en-US"/>
              <a:t> </a:t>
            </a:r>
          </a:p>
        </p:txBody>
      </p:sp>
      <p:pic>
        <p:nvPicPr>
          <p:cNvPr id="3" name="Picture 2" descr="S:\NSBranch\Resources\PHOTOS-CLIPART\Downloads\Tamara Lewis\Fotolia_37171221_Subscription_L.jpg">
            <a:extLst>
              <a:ext uri="{FF2B5EF4-FFF2-40B4-BE49-F238E27FC236}">
                <a16:creationId xmlns:a16="http://schemas.microsoft.com/office/drawing/2014/main" id="{CCCE7226-13D5-173E-48F2-CD7B9E0BAD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98576" y="1576904"/>
            <a:ext cx="2530329" cy="38050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47BC254-B3E7-5AC9-F68D-72CFA9E720E3}"/>
              </a:ext>
            </a:extLst>
          </p:cNvPr>
          <p:cNvSpPr>
            <a:spLocks noGrp="1"/>
          </p:cNvSpPr>
          <p:nvPr>
            <p:ph type="title"/>
          </p:nvPr>
        </p:nvSpPr>
        <p:spPr/>
        <p:txBody>
          <a:bodyPr>
            <a:normAutofit/>
          </a:bodyPr>
          <a:lstStyle/>
          <a:p>
            <a:pPr algn="r"/>
            <a:r>
              <a:rPr lang="en-US" sz="6000" b="1" dirty="0">
                <a:ea typeface="Tahoma" pitchFamily="34" charset="0"/>
                <a:cs typeface="Tahoma" pitchFamily="34" charset="0"/>
              </a:rPr>
              <a:t>Violations and Sanctions</a:t>
            </a:r>
            <a:endParaRPr lang="en-US" sz="6000" dirty="0"/>
          </a:p>
        </p:txBody>
      </p:sp>
    </p:spTree>
    <p:custDataLst>
      <p:tags r:id="rId1"/>
    </p:custDataLst>
    <p:extLst>
      <p:ext uri="{BB962C8B-B14F-4D97-AF65-F5344CB8AC3E}">
        <p14:creationId xmlns:p14="http://schemas.microsoft.com/office/powerpoint/2010/main" val="99601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8" name="Rectangle 17417">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0" name="Rectangle 17419">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804672" y="802955"/>
            <a:ext cx="5291328" cy="2016445"/>
          </a:xfrm>
        </p:spPr>
        <p:txBody>
          <a:bodyPr>
            <a:normAutofit fontScale="90000"/>
          </a:bodyPr>
          <a:lstStyle/>
          <a:p>
            <a:r>
              <a:rPr lang="en-US" sz="5400" b="1" dirty="0"/>
              <a:t>Competitive Pricing and Price Limitations </a:t>
            </a:r>
          </a:p>
        </p:txBody>
      </p:sp>
      <p:sp>
        <p:nvSpPr>
          <p:cNvPr id="17411" name="Rectangle 2056"/>
          <p:cNvSpPr>
            <a:spLocks noGrp="1" noChangeArrowheads="1"/>
          </p:cNvSpPr>
          <p:nvPr>
            <p:ph idx="1"/>
            <p:custDataLst>
              <p:tags r:id="rId3"/>
            </p:custDataLst>
          </p:nvPr>
        </p:nvSpPr>
        <p:spPr>
          <a:xfrm>
            <a:off x="838199" y="2447953"/>
            <a:ext cx="4977578" cy="3639289"/>
          </a:xfrm>
        </p:spPr>
        <p:txBody>
          <a:bodyPr anchor="ctr">
            <a:normAutofit/>
          </a:bodyPr>
          <a:lstStyle/>
          <a:p>
            <a:r>
              <a:rPr lang="en-US" dirty="0"/>
              <a:t>Peer group structure</a:t>
            </a:r>
          </a:p>
          <a:p>
            <a:pPr lvl="1">
              <a:buFont typeface="Wingdings" panose="05000000000000000000" pitchFamily="2" charset="2"/>
              <a:buChar char="ü"/>
            </a:pPr>
            <a:r>
              <a:rPr lang="en-US" sz="2800" dirty="0">
                <a:effectLst/>
                <a:ea typeface="Calibri" panose="020F0502020204030204" pitchFamily="34" charset="0"/>
              </a:rPr>
              <a:t>Peer groups have NTEs for WIC  supplemental foods and contract formula</a:t>
            </a:r>
          </a:p>
          <a:p>
            <a:pPr lvl="1">
              <a:buFont typeface="Wingdings" panose="05000000000000000000" pitchFamily="2" charset="2"/>
              <a:buChar char="ü"/>
            </a:pPr>
            <a:r>
              <a:rPr lang="en-US" sz="2800" dirty="0"/>
              <a:t>No longer published by the State WIC Agency</a:t>
            </a:r>
          </a:p>
          <a:p>
            <a:pPr marL="342889" lvl="1" indent="0">
              <a:buNone/>
            </a:pPr>
            <a:endParaRPr lang="en-US" sz="1800" dirty="0">
              <a:solidFill>
                <a:schemeClr val="tx2"/>
              </a:solidFill>
            </a:endParaRPr>
          </a:p>
        </p:txBody>
      </p:sp>
      <p:grpSp>
        <p:nvGrpSpPr>
          <p:cNvPr id="17422" name="Group 17421">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7423" name="Freeform: Shape 17422">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4" name="Freeform: Shape 17423">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5" name="Freeform: Shape 17424">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6" name="Freeform: Shape 17425">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415" name="Graphic 17414" descr="Checkmark">
            <a:extLst>
              <a:ext uri="{FF2B5EF4-FFF2-40B4-BE49-F238E27FC236}">
                <a16:creationId xmlns:a16="http://schemas.microsoft.com/office/drawing/2014/main" id="{3E0F70D0-1432-A887-8579-DA7ECA11FC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21726" y="1629089"/>
            <a:ext cx="3620021" cy="3620021"/>
          </a:xfrm>
          <a:prstGeom prst="rect">
            <a:avLst/>
          </a:prstGeom>
        </p:spPr>
      </p:pic>
    </p:spTree>
    <p:custDataLst>
      <p:tags r:id="rId1"/>
    </p:custDataLst>
    <p:extLst>
      <p:ext uri="{BB962C8B-B14F-4D97-AF65-F5344CB8AC3E}">
        <p14:creationId xmlns:p14="http://schemas.microsoft.com/office/powerpoint/2010/main" val="12475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7465" name="Rectangle 147464">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67" name="Rectangle 147466">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7469" name="Group 14746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7470" name="Freeform: Shape 14746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471" name="Freeform: Shape 147470">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472" name="Freeform: Shape 147471">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473" name="Freeform: Shape 147472">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27" name="Rectangle 3"/>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sz="6600" b="1" dirty="0">
                <a:ea typeface="Tahoma" pitchFamily="34" charset="0"/>
                <a:cs typeface="Tahoma" pitchFamily="34" charset="0"/>
              </a:rPr>
              <a:t>Violations</a:t>
            </a:r>
          </a:p>
        </p:txBody>
      </p:sp>
      <p:sp>
        <p:nvSpPr>
          <p:cNvPr id="147460" name="Rectangle 4"/>
          <p:cNvSpPr>
            <a:spLocks noGrp="1" noChangeArrowheads="1"/>
          </p:cNvSpPr>
          <p:nvPr>
            <p:ph idx="1"/>
            <p:custDataLst>
              <p:tags r:id="rId3"/>
            </p:custDataLst>
          </p:nvPr>
        </p:nvSpPr>
        <p:spPr>
          <a:xfrm>
            <a:off x="5486400" y="804672"/>
            <a:ext cx="5907024" cy="5230368"/>
          </a:xfrm>
        </p:spPr>
        <p:txBody>
          <a:bodyPr anchor="ctr">
            <a:normAutofit/>
          </a:bodyPr>
          <a:lstStyle/>
          <a:p>
            <a:pPr algn="just" eaLnBrk="1" hangingPunct="1">
              <a:defRPr/>
            </a:pPr>
            <a:endParaRPr lang="en-US" sz="1800" dirty="0">
              <a:solidFill>
                <a:schemeClr val="tx2"/>
              </a:solidFill>
              <a:ea typeface="Tahoma" pitchFamily="34" charset="0"/>
              <a:cs typeface="Tahoma" pitchFamily="34" charset="0"/>
            </a:endParaRPr>
          </a:p>
          <a:p>
            <a:pPr marL="388620" indent="-342900" algn="just" eaLnBrk="1" hangingPunct="1">
              <a:defRPr/>
            </a:pPr>
            <a:r>
              <a:rPr lang="en-US" dirty="0">
                <a:ea typeface="Tahoma" pitchFamily="34" charset="0"/>
                <a:cs typeface="Tahoma" pitchFamily="34" charset="0"/>
              </a:rPr>
              <a:t>Any intentional or unintentional action of a vendor’s owners, officers, managers, agents or employees, </a:t>
            </a:r>
            <a:r>
              <a:rPr lang="en-US" b="1" dirty="0">
                <a:ea typeface="Tahoma" pitchFamily="34" charset="0"/>
                <a:cs typeface="Tahoma" pitchFamily="34" charset="0"/>
              </a:rPr>
              <a:t>with or without knowledge of management,</a:t>
            </a:r>
            <a:r>
              <a:rPr lang="en-US" dirty="0">
                <a:ea typeface="Tahoma" pitchFamily="34" charset="0"/>
                <a:cs typeface="Tahoma" pitchFamily="34" charset="0"/>
              </a:rPr>
              <a:t> that violates the WIC Vendor Agreement or federal or state statutes, regulations, policies or procedures governing the Program</a:t>
            </a:r>
          </a:p>
          <a:p>
            <a:pPr algn="just" eaLnBrk="1" hangingPunct="1">
              <a:defRPr/>
            </a:pPr>
            <a:endParaRPr lang="en-US" sz="1800" dirty="0">
              <a:solidFill>
                <a:schemeClr val="tx2"/>
              </a:solidFill>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04672" y="6356350"/>
            <a:ext cx="2743200" cy="365125"/>
          </a:xfrm>
        </p:spPr>
        <p:txBody>
          <a:bodyPr>
            <a:normAutofit/>
          </a:bodyPr>
          <a:lstStyle/>
          <a:p>
            <a:pPr>
              <a:spcAft>
                <a:spcPts val="600"/>
              </a:spcAft>
            </a:pPr>
            <a:r>
              <a:rPr lang="en-US"/>
              <a:t> </a:t>
            </a:r>
          </a:p>
        </p:txBody>
      </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288" name="Rectangle 9728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0" name="Rectangle 9728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97292" name="Group 9729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97293" name="Freeform: Shape 9729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4" name="Freeform: Shape 9729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5" name="Freeform: Shape 9729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6" name="Freeform: Shape 9729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7282" name="Rectangle 2"/>
          <p:cNvSpPr>
            <a:spLocks noGrp="1" noChangeArrowheads="1"/>
          </p:cNvSpPr>
          <p:nvPr>
            <p:ph type="title"/>
            <p:custDataLst>
              <p:tags r:id="rId2"/>
            </p:custDataLst>
          </p:nvPr>
        </p:nvSpPr>
        <p:spPr>
          <a:xfrm>
            <a:off x="640080" y="1243013"/>
            <a:ext cx="3855720" cy="4371974"/>
          </a:xfrm>
        </p:spPr>
        <p:txBody>
          <a:bodyPr>
            <a:normAutofit/>
          </a:bodyPr>
          <a:lstStyle/>
          <a:p>
            <a:pPr eaLnBrk="1" hangingPunct="1"/>
            <a:r>
              <a:rPr lang="en-US" sz="6000" b="1" dirty="0">
                <a:ea typeface="Tahoma" pitchFamily="34" charset="0"/>
                <a:cs typeface="Tahoma" pitchFamily="34" charset="0"/>
              </a:rPr>
              <a:t>Types of Violations</a:t>
            </a:r>
          </a:p>
        </p:txBody>
      </p:sp>
      <p:sp>
        <p:nvSpPr>
          <p:cNvPr id="97283" name="Rectangle 3"/>
          <p:cNvSpPr>
            <a:spLocks noGrp="1" noChangeArrowheads="1"/>
          </p:cNvSpPr>
          <p:nvPr>
            <p:ph idx="1"/>
            <p:custDataLst>
              <p:tags r:id="rId3"/>
            </p:custDataLst>
          </p:nvPr>
        </p:nvSpPr>
        <p:spPr>
          <a:xfrm>
            <a:off x="5638800" y="804672"/>
            <a:ext cx="5754624" cy="5230368"/>
          </a:xfrm>
        </p:spPr>
        <p:txBody>
          <a:bodyPr anchor="ctr">
            <a:normAutofit/>
          </a:bodyPr>
          <a:lstStyle/>
          <a:p>
            <a:pPr algn="just"/>
            <a:r>
              <a:rPr lang="en-US" dirty="0">
                <a:ea typeface="Tahoma" pitchFamily="34" charset="0"/>
                <a:cs typeface="Tahoma" pitchFamily="34" charset="0"/>
              </a:rPr>
              <a:t>Federal violations for which vendors are subject to disqualification </a:t>
            </a:r>
          </a:p>
          <a:p>
            <a:pPr lvl="1" algn="just">
              <a:buFont typeface="Wingdings" panose="05000000000000000000" pitchFamily="2" charset="2"/>
              <a:buChar char="ü"/>
            </a:pPr>
            <a:r>
              <a:rPr lang="en-US" sz="2800" dirty="0">
                <a:ea typeface="Tahoma" pitchFamily="34" charset="0"/>
                <a:cs typeface="Tahoma" pitchFamily="34" charset="0"/>
              </a:rPr>
              <a:t>Federal violations; carry longest disqualification periods</a:t>
            </a:r>
          </a:p>
          <a:p>
            <a:pPr lvl="1" algn="just" eaLnBrk="1" hangingPunct="1">
              <a:buFont typeface="Wingdings" panose="05000000000000000000" pitchFamily="2" charset="2"/>
              <a:buChar char="ü"/>
            </a:pPr>
            <a:r>
              <a:rPr lang="en-US" sz="2800" dirty="0">
                <a:ea typeface="Tahoma" pitchFamily="34" charset="0"/>
                <a:cs typeface="Tahoma" pitchFamily="34" charset="0"/>
              </a:rPr>
              <a:t>Found through compliance buys and inventory audits</a:t>
            </a:r>
          </a:p>
          <a:p>
            <a:pPr algn="just"/>
            <a:r>
              <a:rPr lang="en-US" dirty="0">
                <a:ea typeface="Tahoma" pitchFamily="34" charset="0"/>
                <a:cs typeface="Tahoma" pitchFamily="34" charset="0"/>
              </a:rPr>
              <a:t>State violations for which vendors are subject to disqualification</a:t>
            </a:r>
          </a:p>
          <a:p>
            <a:pPr lvl="1" algn="just">
              <a:buFont typeface="Wingdings" panose="05000000000000000000" pitchFamily="2" charset="2"/>
              <a:buChar char="ü"/>
            </a:pPr>
            <a:r>
              <a:rPr lang="en-US" sz="2800"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288" name="Rectangle 9728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0" name="Rectangle 9728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97292" name="Group 9729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97293" name="Freeform: Shape 9729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4" name="Freeform: Shape 9729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5" name="Freeform: Shape 9729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6" name="Freeform: Shape 9729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7282" name="Rectangle 2"/>
          <p:cNvSpPr>
            <a:spLocks noGrp="1" noChangeArrowheads="1"/>
          </p:cNvSpPr>
          <p:nvPr>
            <p:ph type="title"/>
            <p:custDataLst>
              <p:tags r:id="rId2"/>
            </p:custDataLst>
          </p:nvPr>
        </p:nvSpPr>
        <p:spPr>
          <a:xfrm>
            <a:off x="640079" y="1243013"/>
            <a:ext cx="4389121" cy="4371974"/>
          </a:xfrm>
        </p:spPr>
        <p:txBody>
          <a:bodyPr>
            <a:normAutofit/>
          </a:bodyPr>
          <a:lstStyle/>
          <a:p>
            <a:pPr eaLnBrk="1" hangingPunct="1"/>
            <a:r>
              <a:rPr lang="en-US" sz="6000" b="1" i="0" dirty="0">
                <a:effectLst/>
              </a:rPr>
              <a:t>Vendor Violations and Sanctions</a:t>
            </a:r>
            <a:endParaRPr lang="en-US" sz="6000" b="1" dirty="0">
              <a:ea typeface="Tahoma" pitchFamily="34" charset="0"/>
              <a:cs typeface="Tahoma" pitchFamily="34" charset="0"/>
            </a:endParaRPr>
          </a:p>
        </p:txBody>
      </p:sp>
      <p:sp>
        <p:nvSpPr>
          <p:cNvPr id="97283" name="Rectangle 3"/>
          <p:cNvSpPr>
            <a:spLocks noGrp="1" noChangeArrowheads="1"/>
          </p:cNvSpPr>
          <p:nvPr>
            <p:ph idx="1"/>
            <p:custDataLst>
              <p:tags r:id="rId3"/>
            </p:custDataLst>
          </p:nvPr>
        </p:nvSpPr>
        <p:spPr>
          <a:xfrm>
            <a:off x="5638800" y="804672"/>
            <a:ext cx="6096000" cy="5596128"/>
          </a:xfrm>
        </p:spPr>
        <p:txBody>
          <a:bodyPr anchor="ctr">
            <a:normAutofit lnSpcReduction="10000"/>
          </a:bodyPr>
          <a:lstStyle/>
          <a:p>
            <a:pPr algn="just" fontAlgn="auto">
              <a:buFont typeface="Arial" panose="020B0604020202020204" pitchFamily="34" charset="0"/>
              <a:buChar char="•"/>
            </a:pPr>
            <a:r>
              <a:rPr lang="en-US" sz="2400" b="0" i="0" dirty="0">
                <a:effectLst/>
              </a:rPr>
              <a:t>10A NCAC 43D.0710 includes language for </a:t>
            </a:r>
            <a:r>
              <a:rPr lang="en-US" sz="2400" b="0" i="0" dirty="0" err="1">
                <a:effectLst/>
              </a:rPr>
              <a:t>eWIC</a:t>
            </a:r>
            <a:r>
              <a:rPr lang="en-US" sz="2400" b="0" i="0" dirty="0">
                <a:effectLst/>
              </a:rPr>
              <a:t> transactions. The rule states a vendor shall be disqualified from the WIC Program for:</a:t>
            </a:r>
          </a:p>
          <a:p>
            <a:pPr lvl="1" algn="just" fontAlgn="auto">
              <a:buFont typeface="Wingdings" panose="05000000000000000000" pitchFamily="2" charset="2"/>
              <a:buChar char="ü"/>
            </a:pPr>
            <a:r>
              <a:rPr lang="en-US" b="0" i="0" dirty="0">
                <a:effectLst/>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p:txBody>
      </p:sp>
    </p:spTree>
    <p:custDataLst>
      <p:tags r:id="rId1"/>
    </p:custDataLst>
    <p:extLst>
      <p:ext uri="{BB962C8B-B14F-4D97-AF65-F5344CB8AC3E}">
        <p14:creationId xmlns:p14="http://schemas.microsoft.com/office/powerpoint/2010/main" val="21034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288" name="Rectangle 9728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0" name="Rectangle 9728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97292" name="Group 9729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97293" name="Freeform: Shape 9729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4" name="Freeform: Shape 9729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5" name="Freeform: Shape 9729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6" name="Freeform: Shape 9729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7282" name="Rectangle 2"/>
          <p:cNvSpPr>
            <a:spLocks noGrp="1" noChangeArrowheads="1"/>
          </p:cNvSpPr>
          <p:nvPr>
            <p:ph type="title"/>
            <p:custDataLst>
              <p:tags r:id="rId2"/>
            </p:custDataLst>
          </p:nvPr>
        </p:nvSpPr>
        <p:spPr>
          <a:xfrm>
            <a:off x="609601" y="1243013"/>
            <a:ext cx="4419600" cy="4371974"/>
          </a:xfrm>
        </p:spPr>
        <p:txBody>
          <a:bodyPr>
            <a:normAutofit/>
          </a:bodyPr>
          <a:lstStyle/>
          <a:p>
            <a:pPr eaLnBrk="1" hangingPunct="1"/>
            <a:r>
              <a:rPr lang="en-US" sz="6000" b="1" i="0" dirty="0">
                <a:effectLst/>
              </a:rPr>
              <a:t>Vendor Violations and Sanctions continued</a:t>
            </a:r>
            <a:endParaRPr lang="en-US" sz="6000" b="1" dirty="0">
              <a:ea typeface="Tahoma" pitchFamily="34" charset="0"/>
              <a:cs typeface="Tahoma" pitchFamily="34" charset="0"/>
            </a:endParaRPr>
          </a:p>
        </p:txBody>
      </p:sp>
      <p:sp>
        <p:nvSpPr>
          <p:cNvPr id="97283" name="Rectangle 3"/>
          <p:cNvSpPr>
            <a:spLocks noGrp="1" noChangeArrowheads="1"/>
          </p:cNvSpPr>
          <p:nvPr>
            <p:ph idx="1"/>
            <p:custDataLst>
              <p:tags r:id="rId3"/>
            </p:custDataLst>
          </p:nvPr>
        </p:nvSpPr>
        <p:spPr>
          <a:xfrm>
            <a:off x="5774630" y="381000"/>
            <a:ext cx="5807770" cy="5867400"/>
          </a:xfrm>
        </p:spPr>
        <p:txBody>
          <a:bodyPr anchor="ctr">
            <a:normAutofit fontScale="92500" lnSpcReduction="10000"/>
          </a:bodyPr>
          <a:lstStyle/>
          <a:p>
            <a:pPr algn="just" fontAlgn="auto"/>
            <a:r>
              <a:rPr lang="en-US" sz="2400" b="0" i="0" dirty="0">
                <a:effectLst/>
              </a:rPr>
              <a:t>As a Reminder:</a:t>
            </a:r>
          </a:p>
          <a:p>
            <a:pPr algn="just" fontAlgn="auto">
              <a:buFont typeface="Arial" panose="020B0604020202020204" pitchFamily="34" charset="0"/>
              <a:buChar char="•"/>
            </a:pPr>
            <a:r>
              <a:rPr lang="en-US" sz="2400" b="0" i="0" dirty="0">
                <a:effectLst/>
              </a:rPr>
              <a:t>10A NCAC 43D.0708 (20)(j) states that the vendor must:</a:t>
            </a:r>
          </a:p>
          <a:p>
            <a:pPr lvl="1" algn="just" fontAlgn="auto">
              <a:buFont typeface="Wingdings" panose="05000000000000000000" pitchFamily="2" charset="2"/>
              <a:buChar char="ü"/>
            </a:pPr>
            <a:r>
              <a:rPr lang="en-US" b="0" i="0" dirty="0">
                <a:effectLst/>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algn="just" fontAlgn="auto">
              <a:buFont typeface="Arial" panose="020B0604020202020204" pitchFamily="34" charset="0"/>
              <a:buChar char="•"/>
            </a:pPr>
            <a:r>
              <a:rPr lang="en-US" sz="2400" b="0" i="0" dirty="0">
                <a:effectLst/>
              </a:rPr>
              <a:t>This requirement is also listed in the current Terms of Vendor Agreement</a:t>
            </a:r>
          </a:p>
          <a:p>
            <a:pPr algn="just" fontAlgn="auto">
              <a:buFont typeface="Arial" panose="020B0604020202020204" pitchFamily="34" charset="0"/>
              <a:buChar char="•"/>
            </a:pPr>
            <a:r>
              <a:rPr lang="en-US" sz="2400" b="0" i="0" dirty="0">
                <a:effectLst/>
              </a:rPr>
              <a:t>10A NCAC 43D.0710 has two state violations relating to the </a:t>
            </a:r>
            <a:r>
              <a:rPr lang="en-US" sz="2400" b="0" i="0" dirty="0" err="1">
                <a:effectLst/>
              </a:rPr>
              <a:t>eWIC</a:t>
            </a:r>
            <a:r>
              <a:rPr lang="en-US" sz="2400" b="0" i="0" dirty="0">
                <a:effectLst/>
              </a:rPr>
              <a:t> system </a:t>
            </a:r>
          </a:p>
          <a:p>
            <a:pPr algn="just" fontAlgn="auto">
              <a:buFont typeface="Arial" panose="020B0604020202020204" pitchFamily="34" charset="0"/>
              <a:buChar char="•"/>
            </a:pPr>
            <a:r>
              <a:rPr lang="en-US" sz="2400" b="0" i="0" dirty="0">
                <a:effectLst/>
              </a:rPr>
              <a:t>Vendors may be disqualified from the WIC Program if they commit either of these state-established violations</a:t>
            </a:r>
          </a:p>
        </p:txBody>
      </p:sp>
    </p:spTree>
    <p:custDataLst>
      <p:tags r:id="rId1"/>
    </p:custDataLst>
    <p:extLst>
      <p:ext uri="{BB962C8B-B14F-4D97-AF65-F5344CB8AC3E}">
        <p14:creationId xmlns:p14="http://schemas.microsoft.com/office/powerpoint/2010/main" val="26653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288" name="Rectangle 9728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0" name="Rectangle 9728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97292" name="Group 9729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97293" name="Freeform: Shape 9729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4" name="Freeform: Shape 9729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5" name="Freeform: Shape 9729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296" name="Freeform: Shape 9729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7282" name="Rectangle 2"/>
          <p:cNvSpPr>
            <a:spLocks noGrp="1" noChangeArrowheads="1"/>
          </p:cNvSpPr>
          <p:nvPr>
            <p:ph type="title"/>
            <p:custDataLst>
              <p:tags r:id="rId2"/>
            </p:custDataLst>
          </p:nvPr>
        </p:nvSpPr>
        <p:spPr>
          <a:xfrm>
            <a:off x="640080" y="1243013"/>
            <a:ext cx="4389120" cy="4371974"/>
          </a:xfrm>
        </p:spPr>
        <p:txBody>
          <a:bodyPr>
            <a:normAutofit/>
          </a:bodyPr>
          <a:lstStyle/>
          <a:p>
            <a:pPr eaLnBrk="1" hangingPunct="1"/>
            <a:r>
              <a:rPr lang="en-US" sz="6000" b="1" i="0" dirty="0">
                <a:effectLst/>
              </a:rPr>
              <a:t>Vendor Violations and Sanctions continued</a:t>
            </a:r>
            <a:endParaRPr lang="en-US" sz="6000" b="1" dirty="0">
              <a:ea typeface="Tahoma" pitchFamily="34" charset="0"/>
              <a:cs typeface="Tahoma" pitchFamily="34" charset="0"/>
            </a:endParaRPr>
          </a:p>
        </p:txBody>
      </p:sp>
      <p:sp>
        <p:nvSpPr>
          <p:cNvPr id="97283" name="Rectangle 3"/>
          <p:cNvSpPr>
            <a:spLocks noGrp="1" noChangeArrowheads="1"/>
          </p:cNvSpPr>
          <p:nvPr>
            <p:ph idx="1"/>
            <p:custDataLst>
              <p:tags r:id="rId3"/>
            </p:custDataLst>
          </p:nvPr>
        </p:nvSpPr>
        <p:spPr>
          <a:xfrm>
            <a:off x="5562600" y="555094"/>
            <a:ext cx="5830824" cy="5845706"/>
          </a:xfrm>
        </p:spPr>
        <p:txBody>
          <a:bodyPr anchor="ctr">
            <a:normAutofit lnSpcReduction="10000"/>
          </a:bodyPr>
          <a:lstStyle/>
          <a:p>
            <a:pPr algn="just" fontAlgn="auto"/>
            <a:r>
              <a:rPr lang="en-US" sz="2400" b="0" i="0" dirty="0">
                <a:effectLst/>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algn="just" fontAlgn="auto">
              <a:buFont typeface="Arial" panose="020B0604020202020204" pitchFamily="34" charset="0"/>
              <a:buChar char="•"/>
            </a:pPr>
            <a:r>
              <a:rPr lang="en-US" sz="2400" b="0" i="0" dirty="0">
                <a:effectLst/>
              </a:rPr>
              <a:t>180 days for three occurrences within a 12-month period of failure to make EBT point of sale equipment accessible to WIC customers to ensure that EBT transactions are completed in accordance with 10A NCAC 43D .0708(20)</a:t>
            </a:r>
          </a:p>
          <a:p>
            <a:pPr algn="just" fontAlgn="auto">
              <a:buFont typeface="Arial" panose="020B0604020202020204" pitchFamily="34" charset="0"/>
              <a:buChar char="•"/>
            </a:pPr>
            <a:r>
              <a:rPr lang="en-US" sz="2400" b="0" i="0" dirty="0">
                <a:effectLst/>
              </a:rPr>
              <a:t>90 days for three occurrences within a 12-month period of failure to comply with minimum lane coverage criteria required by 7 CFR 246.12(z)(2) and 10A NCAC 43D .0708(20)(c)</a:t>
            </a:r>
          </a:p>
        </p:txBody>
      </p:sp>
    </p:spTree>
    <p:custDataLst>
      <p:tags r:id="rId1"/>
    </p:custDataLst>
    <p:extLst>
      <p:ext uri="{BB962C8B-B14F-4D97-AF65-F5344CB8AC3E}">
        <p14:creationId xmlns:p14="http://schemas.microsoft.com/office/powerpoint/2010/main" val="84088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8306" name="Rectangle 2"/>
          <p:cNvSpPr>
            <a:spLocks noGrp="1" noChangeArrowheads="1"/>
          </p:cNvSpPr>
          <p:nvPr>
            <p:ph type="title"/>
            <p:custDataLst>
              <p:tags r:id="rId2"/>
            </p:custDataLst>
          </p:nvPr>
        </p:nvSpPr>
        <p:spPr>
          <a:xfrm>
            <a:off x="1204626" y="277283"/>
            <a:ext cx="9833548" cy="1137963"/>
          </a:xfrm>
        </p:spPr>
        <p:txBody>
          <a:bodyPr anchor="b">
            <a:normAutofit/>
          </a:bodyPr>
          <a:lstStyle/>
          <a:p>
            <a:pPr eaLnBrk="1" hangingPunct="1"/>
            <a:r>
              <a:rPr lang="en-US" sz="6000" b="1" dirty="0">
                <a:ea typeface="Tahoma" pitchFamily="34" charset="0"/>
                <a:cs typeface="Tahoma" pitchFamily="34" charset="0"/>
              </a:rPr>
              <a:t>Pattern of Occurrences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307" name="Rectangle 3"/>
          <p:cNvSpPr>
            <a:spLocks noGrp="1" noChangeArrowheads="1"/>
          </p:cNvSpPr>
          <p:nvPr>
            <p:ph idx="1"/>
            <p:custDataLst>
              <p:tags r:id="rId3"/>
            </p:custDataLst>
          </p:nvPr>
        </p:nvSpPr>
        <p:spPr>
          <a:xfrm>
            <a:off x="1204626" y="1742480"/>
            <a:ext cx="9833548" cy="3858267"/>
          </a:xfrm>
        </p:spPr>
        <p:txBody>
          <a:bodyPr>
            <a:normAutofit/>
          </a:bodyPr>
          <a:lstStyle/>
          <a:p>
            <a:pPr algn="just">
              <a:spcBef>
                <a:spcPct val="50000"/>
              </a:spcBef>
            </a:pPr>
            <a:r>
              <a:rPr lang="en-US" sz="2600" dirty="0">
                <a:ea typeface="Tahoma" pitchFamily="34" charset="0"/>
                <a:cs typeface="Tahoma" pitchFamily="34" charset="0"/>
              </a:rPr>
              <a:t>The nature of the violation and the number of violations determine the sanction imposed</a:t>
            </a:r>
          </a:p>
          <a:p>
            <a:pPr algn="just">
              <a:spcBef>
                <a:spcPct val="50000"/>
              </a:spcBef>
            </a:pPr>
            <a:r>
              <a:rPr lang="en-US" sz="2600" dirty="0">
                <a:ea typeface="Tahoma" pitchFamily="34" charset="0"/>
                <a:cs typeface="Tahoma" pitchFamily="34" charset="0"/>
              </a:rPr>
              <a:t>Sanctions remain on a vendor’s record for 12 months or until a vendor is disqualified </a:t>
            </a:r>
          </a:p>
          <a:p>
            <a:pPr algn="just">
              <a:spcBef>
                <a:spcPct val="50000"/>
              </a:spcBef>
            </a:pPr>
            <a:r>
              <a:rPr lang="en-US" sz="2600" dirty="0">
                <a:ea typeface="Tahoma" pitchFamily="34" charset="0"/>
                <a:cs typeface="Tahoma" pitchFamily="34" charset="0"/>
              </a:rPr>
              <a:t>A pattern of occurrences for the same violation may result in disqualification</a:t>
            </a:r>
          </a:p>
          <a:p>
            <a:pPr algn="just">
              <a:spcBef>
                <a:spcPct val="50000"/>
              </a:spcBef>
            </a:pPr>
            <a:r>
              <a:rPr lang="en-US" sz="2600" dirty="0">
                <a:ea typeface="Tahoma" pitchFamily="34" charset="0"/>
                <a:cs typeface="Tahoma" pitchFamily="34" charset="0"/>
              </a:rPr>
              <a:t>The number of occurrences needed to establish a pattern depends on the violation</a:t>
            </a:r>
          </a:p>
          <a:p>
            <a:pPr algn="just" eaLnBrk="1" hangingPunct="1">
              <a:buFontTx/>
              <a:buNone/>
            </a:pPr>
            <a:endParaRPr lang="en-US" sz="2600" dirty="0">
              <a:ea typeface="Tahoma" pitchFamily="34" charset="0"/>
              <a:cs typeface="Tahoma" pitchFamily="34" charset="0"/>
            </a:endParaRPr>
          </a:p>
          <a:p>
            <a:pPr algn="just" eaLnBrk="1" hangingPunct="1"/>
            <a:endParaRPr lang="en-US" sz="2600" dirty="0">
              <a:ea typeface="Tahoma" pitchFamily="34" charset="0"/>
              <a:cs typeface="Tahoma" pitchFamily="34" charset="0"/>
            </a:endParaRPr>
          </a:p>
          <a:p>
            <a:pPr marL="82296" indent="0">
              <a:buNone/>
            </a:pP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50432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8306" name="Rectangle 2"/>
          <p:cNvSpPr>
            <a:spLocks noGrp="1" noChangeArrowheads="1"/>
          </p:cNvSpPr>
          <p:nvPr>
            <p:ph type="title"/>
            <p:custDataLst>
              <p:tags r:id="rId2"/>
            </p:custDataLst>
          </p:nvPr>
        </p:nvSpPr>
        <p:spPr>
          <a:xfrm>
            <a:off x="304800" y="429357"/>
            <a:ext cx="11506200" cy="985890"/>
          </a:xfrm>
        </p:spPr>
        <p:txBody>
          <a:bodyPr anchor="b">
            <a:noAutofit/>
          </a:bodyPr>
          <a:lstStyle/>
          <a:p>
            <a:pPr algn="ctr" eaLnBrk="1" hangingPunct="1"/>
            <a:r>
              <a:rPr lang="en-US" sz="6000" b="1" dirty="0">
                <a:ea typeface="Tahoma" pitchFamily="34" charset="0"/>
                <a:cs typeface="Tahoma" pitchFamily="34" charset="0"/>
              </a:rPr>
              <a:t>Examples of Patterns of Violations</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307" name="Rectangle 3"/>
          <p:cNvSpPr>
            <a:spLocks noGrp="1" noChangeArrowheads="1"/>
          </p:cNvSpPr>
          <p:nvPr>
            <p:ph idx="1"/>
            <p:custDataLst>
              <p:tags r:id="rId3"/>
            </p:custDataLst>
          </p:nvPr>
        </p:nvSpPr>
        <p:spPr>
          <a:xfrm>
            <a:off x="1204626" y="1752600"/>
            <a:ext cx="9833548" cy="4114799"/>
          </a:xfrm>
        </p:spPr>
        <p:txBody>
          <a:bodyPr>
            <a:normAutofit/>
          </a:bodyPr>
          <a:lstStyle/>
          <a:p>
            <a:pPr algn="just"/>
            <a:r>
              <a:rPr lang="en-US" sz="2800" dirty="0">
                <a:ea typeface="Tahoma" pitchFamily="34" charset="0"/>
                <a:cs typeface="Tahoma" pitchFamily="34" charset="0"/>
              </a:rPr>
              <a:t>Three occurrences within a 12-month period of failure to stock minimum inventory</a:t>
            </a:r>
          </a:p>
          <a:p>
            <a:pPr algn="just"/>
            <a:r>
              <a:rPr lang="en-US" sz="2800" dirty="0">
                <a:ea typeface="Tahoma" pitchFamily="34" charset="0"/>
                <a:cs typeface="Tahoma" pitchFamily="34" charset="0"/>
              </a:rPr>
              <a:t>Three occurrences within a 12-month period of stocking WIC supplemental foods outside of the manufacturer’s expiration date</a:t>
            </a:r>
          </a:p>
          <a:p>
            <a:pPr algn="just"/>
            <a:r>
              <a:rPr lang="en-US" sz="2800" dirty="0">
                <a:ea typeface="Tahoma" pitchFamily="34" charset="0"/>
                <a:cs typeface="Tahoma" pitchFamily="34" charset="0"/>
              </a:rPr>
              <a:t>Three occurrences within a 12-month period of failure to mark the current shelf prices of all WIC supplemental foods</a:t>
            </a:r>
          </a:p>
          <a:p>
            <a:pPr algn="just"/>
            <a:r>
              <a:rPr lang="en-US" sz="2800" b="0" i="0" dirty="0">
                <a:effectLst/>
              </a:rPr>
              <a:t>Three occurrences within a 12-month period of failure to make EBT point of sale equipment accessible to WIC customers</a:t>
            </a:r>
            <a:endParaRPr lang="en-US" sz="2800" dirty="0">
              <a:ea typeface="Tahoma" pitchFamily="34" charset="0"/>
              <a:cs typeface="Tahoma" pitchFamily="34" charset="0"/>
            </a:endParaRPr>
          </a:p>
          <a:p>
            <a:pPr algn="just" eaLnBrk="1" hangingPunct="1">
              <a:buFontTx/>
              <a:buNone/>
            </a:pPr>
            <a:endParaRPr lang="en-US" sz="2600" dirty="0">
              <a:ea typeface="Tahoma" pitchFamily="34" charset="0"/>
              <a:cs typeface="Tahoma" pitchFamily="34" charset="0"/>
            </a:endParaRPr>
          </a:p>
          <a:p>
            <a:pPr algn="just" eaLnBrk="1" hangingPunct="1"/>
            <a:endParaRPr lang="en-US" sz="2600" dirty="0">
              <a:ea typeface="Tahoma" pitchFamily="34" charset="0"/>
              <a:cs typeface="Tahoma" pitchFamily="34" charset="0"/>
            </a:endParaRPr>
          </a:p>
          <a:p>
            <a:pPr marL="82296" indent="0" algn="just">
              <a:buNone/>
            </a:pP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2013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2" name="Rectangle 98311">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4" name="Rectangle 98313">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8306" name="Rectangle 2"/>
          <p:cNvSpPr>
            <a:spLocks noGrp="1" noChangeArrowheads="1"/>
          </p:cNvSpPr>
          <p:nvPr>
            <p:ph type="title"/>
            <p:custDataLst>
              <p:tags r:id="rId2"/>
            </p:custDataLst>
          </p:nvPr>
        </p:nvSpPr>
        <p:spPr>
          <a:xfrm>
            <a:off x="1179073" y="635840"/>
            <a:ext cx="9833548" cy="1325563"/>
          </a:xfrm>
        </p:spPr>
        <p:txBody>
          <a:bodyPr anchor="b">
            <a:noAutofit/>
          </a:bodyPr>
          <a:lstStyle/>
          <a:p>
            <a:pPr algn="ctr" eaLnBrk="1" hangingPunct="1"/>
            <a:r>
              <a:rPr lang="en-US" sz="6000" b="1" dirty="0">
                <a:ea typeface="Tahoma" pitchFamily="34" charset="0"/>
                <a:cs typeface="Tahoma" pitchFamily="34" charset="0"/>
              </a:rPr>
              <a:t>Preventing Fraud and Ensuring Compliance</a:t>
            </a:r>
          </a:p>
        </p:txBody>
      </p:sp>
      <p:grpSp>
        <p:nvGrpSpPr>
          <p:cNvPr id="98316" name="Group 98315">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98317" name="Freeform: Shape 98316">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8" name="Freeform: Shape 98317">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9" name="Freeform: Shape 98318">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0" name="Freeform: Shape 98319">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307" name="Rectangle 3"/>
          <p:cNvSpPr>
            <a:spLocks noGrp="1" noChangeArrowheads="1"/>
          </p:cNvSpPr>
          <p:nvPr>
            <p:ph idx="1"/>
            <p:custDataLst>
              <p:tags r:id="rId3"/>
            </p:custDataLst>
          </p:nvPr>
        </p:nvSpPr>
        <p:spPr>
          <a:xfrm>
            <a:off x="4859109" y="2665559"/>
            <a:ext cx="6618574" cy="3357421"/>
          </a:xfrm>
        </p:spPr>
        <p:txBody>
          <a:bodyPr>
            <a:normAutofit/>
          </a:bodyPr>
          <a:lstStyle/>
          <a:p>
            <a:pPr eaLnBrk="1" hangingPunct="1"/>
            <a:r>
              <a:rPr lang="en-US" dirty="0">
                <a:ea typeface="Tahoma" pitchFamily="34" charset="0"/>
                <a:cs typeface="Tahoma" pitchFamily="34" charset="0"/>
              </a:rPr>
              <a:t>State WIC Agency must investigate at least 5% of vendors annually using:</a:t>
            </a:r>
          </a:p>
          <a:p>
            <a:pPr lvl="1">
              <a:buFont typeface="Wingdings" panose="05000000000000000000" pitchFamily="2" charset="2"/>
              <a:buChar char="ü"/>
            </a:pPr>
            <a:r>
              <a:rPr lang="en-US" sz="2800" dirty="0">
                <a:ea typeface="Tahoma" pitchFamily="34" charset="0"/>
                <a:cs typeface="Tahoma" pitchFamily="34" charset="0"/>
              </a:rPr>
              <a:t>compliance (undercover) buys</a:t>
            </a:r>
          </a:p>
          <a:p>
            <a:pPr lvl="1">
              <a:buFont typeface="Wingdings" panose="05000000000000000000" pitchFamily="2" charset="2"/>
              <a:buChar char="ü"/>
            </a:pPr>
            <a:r>
              <a:rPr lang="en-US" sz="2800" dirty="0">
                <a:ea typeface="Tahoma" pitchFamily="34" charset="0"/>
                <a:cs typeface="Tahoma" pitchFamily="34" charset="0"/>
              </a:rPr>
              <a:t>inventory audits</a:t>
            </a:r>
          </a:p>
          <a:p>
            <a:pPr lvl="1">
              <a:buFont typeface="Wingdings" panose="05000000000000000000" pitchFamily="2" charset="2"/>
              <a:buChar char="ü"/>
            </a:pPr>
            <a:endParaRPr lang="en-US" sz="2800" dirty="0">
              <a:ea typeface="Tahoma" pitchFamily="34" charset="0"/>
              <a:cs typeface="Tahoma" pitchFamily="34" charset="0"/>
            </a:endParaRPr>
          </a:p>
          <a:p>
            <a:pPr eaLnBrk="1" hangingPunct="1"/>
            <a:r>
              <a:rPr lang="en-US" dirty="0">
                <a:ea typeface="Tahoma" pitchFamily="34" charset="0"/>
                <a:cs typeface="Tahoma" pitchFamily="34" charset="0"/>
              </a:rPr>
              <a:t>Must also ensure that vendors are monitored by Local WIC Agency staff</a:t>
            </a:r>
          </a:p>
          <a:p>
            <a:pPr eaLnBrk="1" hangingPunct="1">
              <a:buFontTx/>
              <a:buNone/>
            </a:pPr>
            <a:endParaRPr lang="en-US" sz="2600" dirty="0">
              <a:ea typeface="Tahoma" pitchFamily="34" charset="0"/>
              <a:cs typeface="Tahoma" pitchFamily="34" charset="0"/>
            </a:endParaRPr>
          </a:p>
          <a:p>
            <a:pPr eaLnBrk="1" hangingPunct="1"/>
            <a:endParaRPr lang="en-US" sz="2600" dirty="0">
              <a:ea typeface="Tahoma" pitchFamily="34" charset="0"/>
              <a:cs typeface="Tahoma" pitchFamily="34" charset="0"/>
            </a:endParaRPr>
          </a:p>
          <a:p>
            <a:pPr marL="82296" indent="0">
              <a:buNone/>
            </a:pPr>
            <a:endParaRPr lang="en-US" sz="1800" dirty="0">
              <a:solidFill>
                <a:schemeClr val="tx2"/>
              </a:solidFill>
              <a:ea typeface="Tahoma" pitchFamily="34" charset="0"/>
              <a:cs typeface="Tahoma" pitchFamily="34" charset="0"/>
            </a:endParaRPr>
          </a:p>
        </p:txBody>
      </p:sp>
      <p:grpSp>
        <p:nvGrpSpPr>
          <p:cNvPr id="98322" name="Group 98321">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98323" name="Freeform: Shape 98322">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4" name="Freeform: Shape 98323">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5" name="Freeform: Shape 98324">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26" name="Freeform: Shape 98325">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2" descr="Icon&#10;&#10;Description automatically generated">
            <a:extLst>
              <a:ext uri="{FF2B5EF4-FFF2-40B4-BE49-F238E27FC236}">
                <a16:creationId xmlns:a16="http://schemas.microsoft.com/office/drawing/2014/main" id="{B87FA3A9-1182-1F8D-7A02-819DB6EA2086}"/>
              </a:ext>
            </a:extLst>
          </p:cNvPr>
          <p:cNvPicPr>
            <a:picLocks noChangeAspect="1" noChangeArrowheads="1"/>
          </p:cNvPicPr>
          <p:nvPr>
            <p:custDataLst>
              <p:tags r:id="rId4"/>
            </p:custDataLst>
          </p:nvPr>
        </p:nvPicPr>
        <p:blipFill rotWithShape="1">
          <a:blip r:embed="rId7" cstate="print">
            <a:extLst>
              <a:ext uri="{BEBA8EAE-BF5A-486C-A8C5-ECC9F3942E4B}">
                <a14:imgProps xmlns:a14="http://schemas.microsoft.com/office/drawing/2010/main">
                  <a14:imgLayer r:embed="rId8">
                    <a14:imgEffect>
                      <a14:saturation sat="280000"/>
                    </a14:imgEffect>
                  </a14:imgLayer>
                </a14:imgProps>
              </a:ext>
            </a:extLst>
          </a:blip>
          <a:srcRect t="3450" b="19352"/>
          <a:stretch/>
        </p:blipFill>
        <p:spPr bwMode="auto">
          <a:xfrm>
            <a:off x="1289923" y="2088280"/>
            <a:ext cx="3533985" cy="2728198"/>
          </a:xfrm>
          <a:prstGeom prst="rect">
            <a:avLst/>
          </a:prstGeom>
          <a:solidFill>
            <a:schemeClr val="tx1">
              <a:alpha val="0"/>
            </a:schemeClr>
          </a:solidFill>
        </p:spPr>
      </p:pic>
    </p:spTree>
    <p:custDataLst>
      <p:tags r:id="rId1"/>
    </p:custDataLst>
    <p:extLst>
      <p:ext uri="{BB962C8B-B14F-4D97-AF65-F5344CB8AC3E}">
        <p14:creationId xmlns:p14="http://schemas.microsoft.com/office/powerpoint/2010/main" val="7841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360" name="Rectangle 10035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62" name="Rectangle 10036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0364" name="Group 10036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00365" name="Freeform: Shape 10036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366" name="Freeform: Shape 10036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367" name="Freeform: Shape 10036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368" name="Freeform: Shape 10036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0354" name="Rectangle 3"/>
          <p:cNvSpPr>
            <a:spLocks noGrp="1" noChangeArrowheads="1"/>
          </p:cNvSpPr>
          <p:nvPr>
            <p:ph type="title"/>
            <p:custDataLst>
              <p:tags r:id="rId2"/>
            </p:custDataLst>
          </p:nvPr>
        </p:nvSpPr>
        <p:spPr>
          <a:xfrm>
            <a:off x="457200" y="1233869"/>
            <a:ext cx="4575731" cy="4371974"/>
          </a:xfrm>
        </p:spPr>
        <p:txBody>
          <a:bodyPr>
            <a:normAutofit/>
          </a:bodyPr>
          <a:lstStyle/>
          <a:p>
            <a:pPr eaLnBrk="1" hangingPunct="1"/>
            <a:r>
              <a:rPr lang="en-US" sz="5400" b="1" dirty="0">
                <a:ea typeface="Tahoma" pitchFamily="34" charset="0"/>
                <a:cs typeface="Tahoma" pitchFamily="34" charset="0"/>
              </a:rPr>
              <a:t>Compliance Buys and Audits</a:t>
            </a:r>
          </a:p>
        </p:txBody>
      </p:sp>
      <p:sp>
        <p:nvSpPr>
          <p:cNvPr id="100355" name="Rectangle 4"/>
          <p:cNvSpPr>
            <a:spLocks noGrp="1" noChangeArrowheads="1"/>
          </p:cNvSpPr>
          <p:nvPr>
            <p:ph idx="1"/>
            <p:custDataLst>
              <p:tags r:id="rId3"/>
            </p:custDataLst>
          </p:nvPr>
        </p:nvSpPr>
        <p:spPr>
          <a:xfrm>
            <a:off x="5791200" y="804672"/>
            <a:ext cx="5602224" cy="5230368"/>
          </a:xfrm>
        </p:spPr>
        <p:txBody>
          <a:bodyPr anchor="ctr">
            <a:normAutofit/>
          </a:bodyPr>
          <a:lstStyle/>
          <a:p>
            <a:pPr eaLnBrk="1" hangingPunct="1"/>
            <a:r>
              <a:rPr lang="en-US" dirty="0">
                <a:ea typeface="Tahoma" pitchFamily="34" charset="0"/>
                <a:cs typeface="Tahoma" pitchFamily="34" charset="0"/>
              </a:rPr>
              <a:t>State WIC Programs are required to identify and investigate high-risk vendors</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NC sometimes works with the U.S. Office of Inspector General for investigations</a:t>
            </a:r>
          </a:p>
          <a:p>
            <a:pPr marL="0" indent="0">
              <a:buNone/>
            </a:pPr>
            <a:endParaRPr lang="en-US" sz="1800" u="none" dirty="0">
              <a:solidFill>
                <a:schemeClr val="tx2"/>
              </a:solidFill>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6138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4" name="Rectangle 10138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p:cNvSpPr>
            <a:spLocks noGrp="1" noChangeArrowheads="1"/>
          </p:cNvSpPr>
          <p:nvPr>
            <p:ph type="title"/>
            <p:custDataLst>
              <p:tags r:id="rId2"/>
            </p:custDataLst>
          </p:nvPr>
        </p:nvSpPr>
        <p:spPr>
          <a:xfrm>
            <a:off x="6094476" y="152400"/>
            <a:ext cx="5499100" cy="1807305"/>
          </a:xfrm>
        </p:spPr>
        <p:txBody>
          <a:bodyPr>
            <a:normAutofit/>
          </a:bodyPr>
          <a:lstStyle/>
          <a:p>
            <a:pPr eaLnBrk="1" hangingPunct="1"/>
            <a:r>
              <a:rPr lang="en-US" sz="6000" b="1" dirty="0">
                <a:ea typeface="Tahoma" pitchFamily="34" charset="0"/>
                <a:cs typeface="Tahoma" pitchFamily="34" charset="0"/>
              </a:rPr>
              <a:t>Compliance Buys</a:t>
            </a:r>
          </a:p>
        </p:txBody>
      </p:sp>
      <p:pic>
        <p:nvPicPr>
          <p:cNvPr id="4" name="Picture 3" descr="Fotolia_29389804_Subscription_L.jpg"/>
          <p:cNvPicPr>
            <a:picLocks noChangeAspect="1"/>
          </p:cNvPicPr>
          <p:nvPr/>
        </p:nvPicPr>
        <p:blipFill rotWithShape="1">
          <a:blip r:embed="rId6" cstate="print"/>
          <a:srcRect l="8620" r="219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01379" name="Rectangle 3"/>
          <p:cNvSpPr>
            <a:spLocks noGrp="1" noChangeArrowheads="1"/>
          </p:cNvSpPr>
          <p:nvPr>
            <p:ph idx="1"/>
            <p:custDataLst>
              <p:tags r:id="rId3"/>
            </p:custDataLst>
          </p:nvPr>
        </p:nvSpPr>
        <p:spPr>
          <a:xfrm>
            <a:off x="6388100" y="2362200"/>
            <a:ext cx="5499100" cy="3843666"/>
          </a:xfrm>
        </p:spPr>
        <p:txBody>
          <a:bodyPr>
            <a:normAutofit lnSpcReduction="10000"/>
          </a:bodyPr>
          <a:lstStyle/>
          <a:p>
            <a:pPr eaLnBrk="1" hangingPunct="1"/>
            <a:r>
              <a:rPr lang="en-US" dirty="0">
                <a:ea typeface="Tahoma" pitchFamily="34" charset="0"/>
                <a:cs typeface="Tahoma" pitchFamily="34" charset="0"/>
              </a:rPr>
              <a:t>Undercover purchases by a compliance investigator</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May make multiple visits over one year</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Vendors may receive a letter from the State WIC Agency if problems are noted</a:t>
            </a:r>
          </a:p>
        </p:txBody>
      </p:sp>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ARTICULATE_DESIGN_ID_WOOD TYPE" val="y5NATMRS"/>
  <p:tag name="ARTICULATE_DESIGN_ID_OFFICE THEME" val="ArWgV4UI"/>
  <p:tag name="SECTOMILLISECCONVERTED" val="1"/>
  <p:tag name="ARTICULATE_SLIDE_COUNT" val="149"/>
  <p:tag name="MMPROD_UIDATA" val="&lt;database version=&quot;11.0&quot;&gt;&lt;object type=&quot;1&quot; unique_id=&quot;10001&quot;&gt;&lt;property id=&quot;20141&quot; value=&quot;New Retail Vendor Applicant Training&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Pharmacy Applicant&quot;/&gt;&lt;property id=&quot;20192&quot; value=&quot;https://ncnutrition.adobeconnect.com/admin/content/folder/list?filter-rows=100&amp;amp;filter-start=0&amp;amp;sco-id=2845280094&amp;amp;tab-id=1279504582&amp;amp;OWASP_CSRFTOKEN=c13a171cfe2df9e06261ee005310d2562b6eaa3b5c470e3201af835f49522473&quot;/&gt;&lt;property id=&quot;20193&quot; value=&quot;0&quot;/&gt;&lt;property id=&quot;20224&quot; value=&quot;S:\NSB\Training\WIC\Vendor Training\2021\2021 Vendor Modules for LA\2021 New Retail Vendor Applicant Training\presentation&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700&quot; value=&quot;0&quot;/&gt;&lt;object type=&quot;8&quot; unique_id=&quot;11273&quot;&gt;&lt;/object&gt;&lt;object type=&quot;2&quot; unique_id=&quot;11274&quot;&gt;&lt;object type=&quot;3&quot; unique_id=&quot;11286&quot;&gt;&lt;property id=&quot;20148&quot; value=&quot;5&quot;/&gt;&lt;property id=&quot;20300&quot; value=&quot;Slide 1 - &amp;quot;Renewal Training for Currently Authorized WIC Program Vendors  2023 &amp;quot;&quot;/&gt;&lt;property id=&quot;20307&quot; value=&quot;272&quot;/&gt;&lt;property id=&quot;20309&quot; value=&quot;-1&quot;/&gt;&lt;/object&gt;&lt;object type=&quot;3&quot; unique_id=&quot;11287&quot;&gt;&lt;property id=&quot;20148&quot; value=&quot;5&quot;/&gt;&lt;property id=&quot;20300&quot; value=&quot;Slide 2 - &amp;quot;Training Overview and Goals&amp;quot;&quot;/&gt;&lt;property id=&quot;20307&quot; value=&quot;273&quot;/&gt;&lt;property id=&quot;20309&quot; value=&quot;-1&quot;/&gt;&lt;/object&gt;&lt;object type=&quot;3&quot; unique_id=&quot;11290&quot;&gt;&lt;property id=&quot;20148&quot; value=&quot;5&quot;/&gt;&lt;property id=&quot;20300&quot; value=&quot;Slide 6 - &amp;quot;Maintaining Vendor Status&amp;quot;&quot;/&gt;&lt;property id=&quot;20307&quot; value=&quot;276&quot;/&gt;&lt;property id=&quot;20309&quot; value=&quot;-1&quot;/&gt;&lt;/object&gt;&lt;object type=&quot;3&quot; unique_id=&quot;11293&quot;&gt;&lt;property id=&quot;20148&quot; value=&quot;5&quot;/&gt;&lt;property id=&quot;20300&quot; value=&quot;Slide 10 - &amp;quot;Minimum Redemption&amp;quot;&quot;/&gt;&lt;property id=&quot;20307&quot; value=&quot;279&quot;/&gt;&lt;property id=&quot;20309&quot; value=&quot;-1&quot;/&gt;&lt;/object&gt;&lt;object type=&quot;3&quot; unique_id=&quot;11294&quot;&gt;&lt;property id=&quot;20148&quot; value=&quot;5&quot;/&gt;&lt;property id=&quot;20300&quot; value=&quot;Slide 11 - &amp;quot;Purchasing and Providing Infant Formula from a State-approved Source&amp;quot;&quot;/&gt;&lt;property id=&quot;20307&quot; value=&quot;280&quot;/&gt;&lt;property id=&quot;20309&quot; value=&quot;-1&quot;/&gt;&lt;/object&gt;&lt;object type=&quot;3&quot; unique_id=&quot;11296&quot;&gt;&lt;property id=&quot;20148&quot; value=&quot;5&quot;/&gt;&lt;property id=&quot;20300&quot; value=&quot;Slide 67 - &amp;quot;Peanut Butter&amp;quot;&quot;/&gt;&lt;property id=&quot;20307&quot; value=&quot;282&quot;/&gt;&lt;property id=&quot;20309&quot; value=&quot;-1&quot;/&gt;&lt;/object&gt;&lt;object type=&quot;3&quot; unique_id=&quot;11300&quot;&gt;&lt;property id=&quot;20148&quot; value=&quot;5&quot;/&gt;&lt;property id=&quot;20300&quot; value=&quot;Slide 17 - &amp;quot;Predominantly WIC Vendor (PWV)&amp;quot;&quot;/&gt;&lt;property id=&quot;20307&quot; value=&quot;286&quot;/&gt;&lt;property id=&quot;20309&quot; value=&quot;-1&quot;/&gt;&lt;/object&gt;&lt;object type=&quot;3&quot; unique_id=&quot;11304&quot;&gt;&lt;property id=&quot;20148&quot; value=&quot;5&quot;/&gt;&lt;property id=&quot;20300&quot; value=&quot;Slide 23 - &amp;quot;Appropriate Documentation&amp;quot;&quot;/&gt;&lt;property id=&quot;20307&quot; value=&quot;290&quot;/&gt;&lt;property id=&quot;20309&quot; value=&quot;-1&quot;/&gt;&lt;/object&gt;&lt;object type=&quot;3&quot; unique_id=&quot;11307&quot;&gt;&lt;property id=&quot;20148&quot; value=&quot;5&quot;/&gt;&lt;property id=&quot;20300&quot; value=&quot;Slide 26 - &amp;quot;Different Types of Documentation&amp;quot;&quot;/&gt;&lt;property id=&quot;20307&quot; value=&quot;293&quot;/&gt;&lt;property id=&quot;20309&quot; value=&quot;-1&quot;/&gt;&lt;/object&gt;&lt;object type=&quot;3&quot; unique_id=&quot;11352&quot;&gt;&lt;property id=&quot;20148&quot; value=&quot;5&quot;/&gt;&lt;property id=&quot;20300&quot; value=&quot;Slide 75&quot;/&gt;&lt;property id=&quot;20307&quot; value=&quot;338&quot;/&gt;&lt;property id=&quot;20309&quot; value=&quot;-1&quot;/&gt;&lt;/object&gt;&lt;object type=&quot;3&quot; unique_id=&quot;11422&quot;&gt;&lt;property id=&quot;20148&quot; value=&quot;5&quot;/&gt;&lt;property id=&quot;20300&quot; value=&quot;Slide 135 - &amp;quot;Training Employees&amp;quot;&quot;/&gt;&lt;property id=&quot;20307&quot; value=&quot;405&quot;/&gt;&lt;property id=&quot;20309&quot; value=&quot;-1&quot;/&gt;&lt;/object&gt;&lt;object type=&quot;3&quot; unique_id=&quot;11425&quot;&gt;&lt;property id=&quot;20148&quot; value=&quot;5&quot;/&gt;&lt;property id=&quot;20300&quot; value=&quot;Slide 134 - &amp;quot;Reporting Customer Service Issues (Complaints)&amp;quot;&quot;/&gt;&lt;property id=&quot;20307&quot; value=&quot;408&quot;/&gt;&lt;property id=&quot;20309&quot; value=&quot;-1&quot;/&gt;&lt;/object&gt;&lt;object type=&quot;3&quot; unique_id=&quot;71135&quot;&gt;&lt;property id=&quot;20148&quot; value=&quot;5&quot;/&gt;&lt;property id=&quot;20300&quot; value=&quot;Slide 30 - &amp;quot;eWIC Payments Through the Banking System&amp;quot;&quot;/&gt;&lt;property id=&quot;20307&quot; value=&quot;608&quot;/&gt;&lt;property id=&quot;20309&quot; value=&quot;-1&quot;/&gt;&lt;/object&gt;&lt;object type=&quot;3&quot; unique_id=&quot;71136&quot;&gt;&lt;property id=&quot;20148&quot; value=&quot;5&quot;/&gt;&lt;property id=&quot;20300&quot; value=&quot;Slide 31 - &amp;quot;Automated Clearing House (ACH)&amp;quot;&quot;/&gt;&lt;property id=&quot;20307&quot; value=&quot;609&quot;/&gt;&lt;property id=&quot;20309&quot; value=&quot;-1&quot;/&gt;&lt;/object&gt;&lt;object type=&quot;3&quot; unique_id=&quot;71139&quot;&gt;&lt;property id=&quot;20148&quot; value=&quot;5&quot;/&gt;&lt;property id=&quot;20300&quot; value=&quot;Slide 14 - &amp;quot;WIC Approved Foods With No NTE&amp;quot;&quot;/&gt;&lt;property id=&quot;20307&quot; value=&quot;605&quot;/&gt;&lt;property id=&quot;20309&quot; value=&quot;-1&quot;/&gt;&lt;/object&gt;&lt;object type=&quot;3&quot; unique_id=&quot;71189&quot;&gt;&lt;property id=&quot;20148&quot; value=&quot;5&quot;/&gt;&lt;property id=&quot;20300&quot; value=&quot;Slide 114 - &amp;quot;Use of Scanning Sheets Prohibited&amp;quot;&quot;/&gt;&lt;property id=&quot;20307&quot; value=&quot;614&quot;/&gt;&lt;property id=&quot;20309&quot; value=&quot;-1&quot;/&gt;&lt;/object&gt;&lt;object type=&quot;3&quot; unique_id=&quot;71197&quot;&gt;&lt;property id=&quot;20148&quot; value=&quot;5&quot;/&gt;&lt;property id=&quot;20300&quot; value=&quot;Slide 148 - &amp;quot;Assurance of Civil Rights Compliance &amp;quot;&quot;/&gt;&lt;property id=&quot;20307&quot; value=&quot;354&quot;/&gt;&lt;property id=&quot;20309&quot; value=&quot;-1&quot;/&gt;&lt;/object&gt;&lt;object type=&quot;3&quot; unique_id=&quot;85141&quot;&gt;&lt;property id=&quot;20148&quot; value=&quot;5&quot;/&gt;&lt;property id=&quot;20300&quot; value=&quot;Slide 116 - &amp;quot;Purchase Documentation Requirement&amp;quot;&quot;/&gt;&lt;property id=&quot;20307&quot; value=&quot;372&quot;/&gt;&lt;property id=&quot;20309&quot; value=&quot;-1&quot;/&gt;&lt;/object&gt;&lt;object type=&quot;3&quot; unique_id=&quot;140460&quot;&gt;&lt;property id=&quot;20148&quot; value=&quot;5&quot;/&gt;&lt;property id=&quot;20300&quot; value=&quot;Slide 12 - &amp;quot;Not-to-Exceed (NTE) Prices&amp;quot;&quot;/&gt;&lt;property id=&quot;20307&quot; value=&quot;661&quot;/&gt;&lt;property id=&quot;20309&quot; value=&quot;-1&quot;/&gt;&lt;/object&gt;&lt;object type=&quot;3&quot; unique_id=&quot;140461&quot;&gt;&lt;property id=&quot;20148&quot; value=&quot;5&quot;/&gt;&lt;property id=&quot;20300&quot; value=&quot;Slide 13 - &amp;quot;NTEs vs. Current Shelf Price&amp;quot;&quot;/&gt;&lt;property id=&quot;20307&quot; value=&quot;278&quot;/&gt;&lt;property id=&quot;20309&quot; value=&quot;-1&quot;/&gt;&lt;/object&gt;&lt;object type=&quot;3&quot; unique_id=&quot;140465&quot;&gt;&lt;property id=&quot;20148&quot; value=&quot;5&quot;/&gt;&lt;property id=&quot;20300&quot; value=&quot;Slide 24 - &amp;quot;Verifiable Documentation of SNAP-eligible Food Sales&amp;quot;&quot;/&gt;&lt;property id=&quot;20307&quot; value=&quot;291&quot;/&gt;&lt;property id=&quot;20309&quot; value=&quot;-1&quot;/&gt;&lt;/object&gt;&lt;object type=&quot;3&quot; unique_id=&quot;140467&quot;&gt;&lt;property id=&quot;20148&quot; value=&quot;5&quot;/&gt;&lt;property id=&quot;20300&quot; value=&quot;Slide 27 - &amp;quot;Type of Tax Rates&amp;quot;&quot;/&gt;&lt;property id=&quot;20307&quot; value=&quot;466&quot;/&gt;&lt;property id=&quot;20309&quot; value=&quot;-1&quot;/&gt;&lt;/object&gt;&lt;object type=&quot;3&quot; unique_id=&quot;140468&quot;&gt;&lt;property id=&quot;20148&quot; value=&quot;5&quot;/&gt;&lt;property id=&quot;20300&quot; value=&quot;Slide 28 - &amp;quot;Types of Tax Rates - continued&amp;quot;&quot;/&gt;&lt;property id=&quot;20307&quot; value=&quot;467&quot;/&gt;&lt;property id=&quot;20309&quot; value=&quot;-1&quot;/&gt;&lt;/object&gt;&lt;object type=&quot;3&quot; unique_id=&quot;140470&quot;&gt;&lt;property id=&quot;20148&quot; value=&quot;5&quot;/&gt;&lt;property id=&quot;20300&quot; value=&quot;Slide 29 - &amp;quot;Submitting False Information&amp;quot;&quot;/&gt;&lt;property id=&quot;20307&quot; value=&quot;469&quot;/&gt;&lt;property id=&quot;20309&quot; value=&quot;-1&quot;/&gt;&lt;/object&gt;&lt;object type=&quot;3&quot; unique_id=&quot;140471&quot;&gt;&lt;property id=&quot;20148&quot; value=&quot;5&quot;/&gt;&lt;property id=&quot;20300&quot; value=&quot;Slide 125 - &amp;quot;Equitable Treatment&amp;quot;&quot;/&gt;&lt;property id=&quot;20307&quot; value=&quot;380&quot;/&gt;&lt;property id=&quot;20309&quot; value=&quot;-1&quot;/&gt;&lt;/object&gt;&lt;object type=&quot;3&quot; unique_id=&quot;140472&quot;&gt;&lt;property id=&quot;20148&quot; value=&quot;5&quot;/&gt;&lt;property id=&quot;20300&quot; value=&quot;Slide 126 - &amp;quot;Definitions&amp;quot;&quot;/&gt;&lt;property id=&quot;20307&quot; value=&quot;381&quot;/&gt;&lt;property id=&quot;20309&quot; value=&quot;-1&quot;/&gt;&lt;/object&gt;&lt;object type=&quot;3&quot; unique_id=&quot;140477&quot;&gt;&lt;property id=&quot;20148&quot; value=&quot;5&quot;/&gt;&lt;property id=&quot;20300&quot; value=&quot;Slide 133 - &amp;quot;Sales Tax &amp;amp; Cash Back&amp;quot;&quot;/&gt;&lt;property id=&quot;20307&quot; value=&quot;386&quot;/&gt;&lt;property id=&quot;20309&quot; value=&quot;-1&quot;/&gt;&lt;/object&gt;&lt;object type=&quot;3&quot; unique_id=&quot;140478&quot;&gt;&lt;property id=&quot;20148&quot; value=&quot;5&quot;/&gt;&lt;property id=&quot;20300&quot; value=&quot;Slide 15&quot;/&gt;&lt;property id=&quot;20307&quot; value=&quot;459&quot;/&gt;&lt;property id=&quot;20309&quot; value=&quot;-1&quot;/&gt;&lt;/object&gt;&lt;object type=&quot;3&quot; unique_id=&quot;140480&quot;&gt;&lt;property id=&quot;20148&quot; value=&quot;5&quot;/&gt;&lt;property id=&quot;20300&quot; value=&quot;Slide 34 - &amp;quot;Paying Above the Maximum&amp;quot;&quot;/&gt;&lt;property id=&quot;20307&quot; value=&quot;612&quot;/&gt;&lt;property id=&quot;20309&quot; value=&quot;-1&quot;/&gt;&lt;/object&gt;&lt;object type=&quot;3&quot; unique_id=&quot;140540&quot;&gt;&lt;property id=&quot;20148&quot; value=&quot;5&quot;/&gt;&lt;property id=&quot;20300&quot; value=&quot;Slide 100 - &amp;quot;Violations&amp;quot;&quot;/&gt;&lt;property id=&quot;20307&quot; value=&quot;309&quot;/&gt;&lt;property id=&quot;20309&quot; value=&quot;-1&quot;/&gt;&lt;/object&gt;&lt;object type=&quot;3&quot; unique_id=&quot;140541&quot;&gt;&lt;property id=&quot;20148&quot; value=&quot;5&quot;/&gt;&lt;property id=&quot;20300&quot; value=&quot;Slide 101 - &amp;quot;Types of Violations&amp;quot;&quot;/&gt;&lt;property id=&quot;20307&quot; value=&quot;310&quot;/&gt;&lt;property id=&quot;20309&quot; value=&quot;-1&quot;/&gt;&lt;/object&gt;&lt;object type=&quot;3&quot; unique_id=&quot;140549&quot;&gt;&lt;property id=&quot;20148&quot; value=&quot;5&quot;/&gt;&lt;property id=&quot;20300&quot; value=&quot;Slide 91&quot;/&gt;&lt;property id=&quot;20307&quot; value=&quot;355&quot;/&gt;&lt;property id=&quot;20309&quot; value=&quot;-1&quot;/&gt;&lt;/object&gt;&lt;object type=&quot;3&quot; unique_id=&quot;183808&quot;&gt;&lt;property id=&quot;20148&quot; value=&quot;5&quot;/&gt;&lt;property id=&quot;20300&quot; value=&quot;Slide 64 - &amp;quot;Beans, Peas, and Lentils&amp;quot;&quot;/&gt;&lt;property id=&quot;20307&quot; value=&quot;803&quot;/&gt;&lt;property id=&quot;20309&quot; value=&quot;-1&quot;/&gt;&lt;/object&gt;&lt;object type=&quot;3&quot; unique_id=&quot;183811&quot;&gt;&lt;property id=&quot;20148&quot; value=&quot;5&quot;/&gt;&lt;property id=&quot;20300&quot; value=&quot;Slide 7 - &amp;quot;Selection Criteria&amp;quot;&quot;/&gt;&lt;property id=&quot;20307&quot; value=&quot;277&quot;/&gt;&lt;property id=&quot;20309&quot; value=&quot;-1&quot;/&gt;&lt;/object&gt;&lt;object type=&quot;3&quot; unique_id=&quot;183813&quot;&gt;&lt;property id=&quot;20148&quot; value=&quot;5&quot;/&gt;&lt;property id=&quot;20300&quot; value=&quot;Slide 66 - &amp;quot;Beans, Peas, and Lentils&amp;quot;&quot;/&gt;&lt;property id=&quot;20307&quot; value=&quot;804&quot;/&gt;&lt;property id=&quot;20309&quot; value=&quot;-1&quot;/&gt;&lt;/object&gt;&lt;object type=&quot;3&quot; unique_id=&quot;184855&quot;&gt;&lt;property id=&quot;20148&quot; value=&quot;5&quot;/&gt;&lt;property id=&quot;20300&quot; value=&quot;Slide 68 - &amp;quot;Peanut Butter&amp;quot;&quot;/&gt;&lt;property id=&quot;20307&quot; value=&quot;805&quot;/&gt;&lt;property id=&quot;20309&quot; value=&quot;-1&quot;/&gt;&lt;/object&gt;&lt;object type=&quot;3&quot; unique_id=&quot;186487&quot;&gt;&lt;property id=&quot;20148&quot; value=&quot;5&quot;/&gt;&lt;property id=&quot;20300&quot; value=&quot;Slide 35 - &amp;quot;Questions&amp;quot;&quot;/&gt;&lt;property id=&quot;20307&quot; value=&quot;808&quot;/&gt;&lt;/object&gt;&lt;object type=&quot;3&quot; unique_id=&quot;188350&quot;&gt;&lt;property id=&quot;20148&quot; value=&quot;5&quot;/&gt;&lt;property id=&quot;20300&quot; value=&quot;Slide 136 - &amp;quot;Questions&amp;quot;&quot;/&gt;&lt;property id=&quot;20307&quot; value=&quot;811&quot;/&gt;&lt;/object&gt;&lt;object type=&quot;3&quot; unique_id=&quot;188351&quot;&gt;&lt;property id=&quot;20148&quot; value=&quot;5&quot;/&gt;&lt;property id=&quot;20300&quot; value=&quot;Slide 147 - &amp;quot;Questions&amp;quot;&quot;/&gt;&lt;property id=&quot;20307&quot; value=&quot;812&quot;/&gt;&lt;/object&gt;&lt;object type=&quot;3&quot; unique_id=&quot;205914&quot;&gt;&lt;property id=&quot;20148&quot; value=&quot;5&quot;/&gt;&lt;property id=&quot;20300&quot; value=&quot;Slide 37&quot;/&gt;&lt;property id=&quot;20307&quot; value=&quot;662&quot;/&gt;&lt;/object&gt;&lt;object type=&quot;3&quot; unique_id=&quot;205929&quot;&gt;&lt;property id=&quot;20148&quot; value=&quot;5&quot;/&gt;&lt;property id=&quot;20300&quot; value=&quot;Slide 52 - &amp;quot;Whole Grain Cereal vs. Non-Whole Grain Cereal&amp;quot;&quot;/&gt;&lt;property id=&quot;20307&quot; value=&quot;663&quot;/&gt;&lt;/object&gt;&lt;object type=&quot;3&quot; unique_id=&quot;205936&quot;&gt;&lt;property id=&quot;20148&quot; value=&quot;5&quot;/&gt;&lt;property id=&quot;20300&quot; value=&quot;Slide 3 - &amp;quot;What is WIC?&amp;amp;#x09;&amp;amp;#x09;&amp;quot;&quot;/&gt;&lt;property id=&quot;20307&quot; value=&quot;274&quot;/&gt;&lt;/object&gt;&lt;object type=&quot;3&quot; unique_id=&quot;205937&quot;&gt;&lt;property id=&quot;20148&quot; value=&quot;5&quot;/&gt;&lt;property id=&quot;20300&quot; value=&quot;Slide 60 - &amp;quot;Whole Grain Barley/Bulgur/Oats&amp;quot;&quot;/&gt;&lt;property id=&quot;20307&quot; value=&quot;665&quot;/&gt;&lt;/object&gt;&lt;object type=&quot;3&quot; unique_id=&quot;205945&quot;&gt;&lt;property id=&quot;20148&quot; value=&quot;5&quot;/&gt;&lt;property id=&quot;20300&quot; value=&quot;Slide 16 - &amp;quot;Annual Vendor Training&amp;quot;&quot;/&gt;&lt;property id=&quot;20307&quot; value=&quot;283&quot;/&gt;&lt;/object&gt;&lt;object type=&quot;3&quot; unique_id=&quot;213419&quot;&gt;&lt;property id=&quot;20148&quot; value=&quot;5&quot;/&gt;&lt;property id=&quot;20300&quot; value=&quot;Slide 4 - &amp;quot;What is eWIC? &amp;quot;&quot;/&gt;&lt;property id=&quot;20307&quot; value=&quot;761&quot;/&gt;&lt;/object&gt;&lt;object type=&quot;3&quot; unique_id=&quot;213422&quot;&gt;&lt;property id=&quot;20148&quot; value=&quot;5&quot;/&gt;&lt;property id=&quot;20300&quot; value=&quot;Slide 8 - &amp;quot;NC Peer Group System&amp;quot;&quot;/&gt;&lt;property id=&quot;20307&quot; value=&quot;695&quot;/&gt;&lt;/object&gt;&lt;object type=&quot;3&quot; unique_id=&quot;213423&quot;&gt;&lt;property id=&quot;20148&quot; value=&quot;5&quot;/&gt;&lt;property id=&quot;20300&quot; value=&quot;Slide 9 - &amp;quot;Competitive Pricing and Price Limitations &amp;quot;&quot;/&gt;&lt;property id=&quot;20307&quot; value=&quot;600&quot;/&gt;&lt;/object&gt;&lt;object type=&quot;3&quot; unique_id=&quot;213425&quot;&gt;&lt;property id=&quot;20148&quot; value=&quot;5&quot;/&gt;&lt;property id=&quot;20300&quot; value=&quot;Slide 19 - &amp;quot;PWV Identification&amp;quot;&quot;/&gt;&lt;property id=&quot;20307&quot; value=&quot;790&quot;/&gt;&lt;/object&gt;&lt;object type=&quot;3&quot; unique_id=&quot;213426&quot;&gt;&lt;property id=&quot;20148&quot; value=&quot;5&quot;/&gt;&lt;property id=&quot;20300&quot; value=&quot;Slide 20 - &amp;quot;PWV Identification continued &amp;quot;&quot;/&gt;&lt;property id=&quot;20307&quot; value=&quot;786&quot;/&gt;&lt;/object&gt;&lt;object type=&quot;3&quot; unique_id=&quot;213427&quot;&gt;&lt;property id=&quot;20148&quot; value=&quot;5&quot;/&gt;&lt;property id=&quot;20300&quot; value=&quot;Slide 21 - &amp;quot;GEN-93 FORM&amp;quot;&quot;/&gt;&lt;property id=&quot;20307&quot; value=&quot;789&quot;/&gt;&lt;/object&gt;&lt;object type=&quot;3&quot; unique_id=&quot;213428&quot;&gt;&lt;property id=&quot;20148&quot; value=&quot;5&quot;/&gt;&lt;property id=&quot;20300&quot; value=&quot;Slide 22 - &amp;quot;SNAP-eligible Food Sales Records&amp;quot;&quot;/&gt;&lt;property id=&quot;20307&quot; value=&quot;288&quot;/&gt;&lt;/object&gt;&lt;object type=&quot;3&quot; unique_id=&quot;213429&quot;&gt;&lt;property id=&quot;20148&quot; value=&quot;5&quot;/&gt;&lt;property id=&quot;20300&quot; value=&quot;Slide 25 - &amp;quot;SAMPLE LEDGER&amp;quot;&quot;/&gt;&lt;property id=&quot;20307&quot; value=&quot;292&quot;/&gt;&lt;/object&gt;&lt;object type=&quot;3&quot; unique_id=&quot;213431&quot;&gt;&lt;property id=&quot;20148&quot; value=&quot;5&quot;/&gt;&lt;property id=&quot;20300&quot; value=&quot;Slide 33 - &amp;quot;Vendor Reimbursement Policy &amp;quot;&quot;/&gt;&lt;property id=&quot;20307&quot; value=&quot;611&quot;/&gt;&lt;/object&gt;&lt;object type=&quot;3&quot; unique_id=&quot;213432&quot;&gt;&lt;property id=&quot;20148&quot; value=&quot;5&quot;/&gt;&lt;property id=&quot;20300&quot; value=&quot;Slide 36&quot;/&gt;&lt;property id=&quot;20307&quot; value=&quot;317&quot;/&gt;&lt;/object&gt;&lt;object type=&quot;3&quot; unique_id=&quot;213433&quot;&gt;&lt;property id=&quot;20148&quot; value=&quot;5&quot;/&gt;&lt;property id=&quot;20300&quot; value=&quot;Slide 38&quot;/&gt;&lt;property id=&quot;20307&quot; value=&quot;258&quot;/&gt;&lt;/object&gt;&lt;object type=&quot;3&quot; unique_id=&quot;213434&quot;&gt;&lt;property id=&quot;20148&quot; value=&quot;5&quot;/&gt;&lt;property id=&quot;20300&quot; value=&quot;Slide 39&quot;/&gt;&lt;property id=&quot;20307&quot; value=&quot;324&quot;/&gt;&lt;/object&gt;&lt;object type=&quot;3&quot; unique_id=&quot;213435&quot;&gt;&lt;property id=&quot;20148&quot; value=&quot;5&quot;/&gt;&lt;property id=&quot;20300&quot; value=&quot;Slide 40&quot;/&gt;&lt;property id=&quot;20307&quot; value=&quot;259&quot;/&gt;&lt;/object&gt;&lt;object type=&quot;3&quot; unique_id=&quot;213436&quot;&gt;&lt;property id=&quot;20148&quot; value=&quot;5&quot;/&gt;&lt;property id=&quot;20300&quot; value=&quot;Slide 41&quot;/&gt;&lt;property id=&quot;20307&quot; value=&quot;325&quot;/&gt;&lt;/object&gt;&lt;object type=&quot;3&quot; unique_id=&quot;213437&quot;&gt;&lt;property id=&quot;20148&quot; value=&quot;5&quot;/&gt;&lt;property id=&quot;20300&quot; value=&quot;Slide 42&quot;/&gt;&lt;property id=&quot;20307&quot; value=&quot;326&quot;/&gt;&lt;/object&gt;&lt;object type=&quot;3&quot; unique_id=&quot;213438&quot;&gt;&lt;property id=&quot;20148&quot; value=&quot;5&quot;/&gt;&lt;property id=&quot;20300&quot; value=&quot;Slide 43&quot;/&gt;&lt;property id=&quot;20307&quot; value=&quot;262&quot;/&gt;&lt;/object&gt;&lt;object type=&quot;3&quot; unique_id=&quot;213439&quot;&gt;&lt;property id=&quot;20148&quot; value=&quot;5&quot;/&gt;&lt;property id=&quot;20300&quot; value=&quot;Slide 44&quot;/&gt;&lt;property id=&quot;20307&quot; value=&quot;263&quot;/&gt;&lt;/object&gt;&lt;object type=&quot;3&quot; unique_id=&quot;213440&quot;&gt;&lt;property id=&quot;20148&quot; value=&quot;5&quot;/&gt;&lt;property id=&quot;20300&quot; value=&quot;Slide 45&quot;/&gt;&lt;property id=&quot;20307&quot; value=&quot;264&quot;/&gt;&lt;/object&gt;&lt;object type=&quot;3&quot; unique_id=&quot;213441&quot;&gt;&lt;property id=&quot;20148&quot; value=&quot;5&quot;/&gt;&lt;property id=&quot;20300&quot; value=&quot;Slide 46&quot;/&gt;&lt;property id=&quot;20307&quot; value=&quot;266&quot;/&gt;&lt;/object&gt;&lt;object type=&quot;3&quot; unique_id=&quot;213442&quot;&gt;&lt;property id=&quot;20148&quot; value=&quot;5&quot;/&gt;&lt;property id=&quot;20300&quot; value=&quot;Slide 47&quot;/&gt;&lt;property id=&quot;20307&quot; value=&quot;330&quot;/&gt;&lt;/object&gt;&lt;object type=&quot;3&quot; unique_id=&quot;213443&quot;&gt;&lt;property id=&quot;20148&quot; value=&quot;5&quot;/&gt;&lt;property id=&quot;20300&quot; value=&quot;Slide 48&quot;/&gt;&lt;property id=&quot;20307&quot; value=&quot;267&quot;/&gt;&lt;/object&gt;&lt;object type=&quot;3&quot; unique_id=&quot;213444&quot;&gt;&lt;property id=&quot;20148&quot; value=&quot;5&quot;/&gt;&lt;property id=&quot;20300&quot; value=&quot;Slide 49&quot;/&gt;&lt;property id=&quot;20307&quot; value=&quot;268&quot;/&gt;&lt;/object&gt;&lt;object type=&quot;3&quot; unique_id=&quot;213445&quot;&gt;&lt;property id=&quot;20148&quot; value=&quot;5&quot;/&gt;&lt;property id=&quot;20300&quot; value=&quot;Slide 50&quot;/&gt;&lt;property id=&quot;20307&quot; value=&quot;332&quot;/&gt;&lt;/object&gt;&lt;object type=&quot;3&quot; unique_id=&quot;213446&quot;&gt;&lt;property id=&quot;20148&quot; value=&quot;5&quot;/&gt;&lt;property id=&quot;20300&quot; value=&quot;Slide 51&quot;/&gt;&lt;property id=&quot;20307&quot; value=&quot;269&quot;/&gt;&lt;/object&gt;&lt;object type=&quot;3&quot; unique_id=&quot;213447&quot;&gt;&lt;property id=&quot;20148&quot; value=&quot;5&quot;/&gt;&lt;property id=&quot;20300&quot; value=&quot;Slide 53 - &amp;quot;Bread/Whole Grains&amp;quot;&quot;/&gt;&lt;property id=&quot;20307&quot; value=&quot;270&quot;/&gt;&lt;/object&gt;&lt;object type=&quot;3&quot; unique_id=&quot;213448&quot;&gt;&lt;property id=&quot;20148&quot; value=&quot;5&quot;/&gt;&lt;property id=&quot;20300&quot; value=&quot;Slide 54 - &amp;quot; Breads/Buns/Rolls&amp;quot;&quot;/&gt;&lt;property id=&quot;20307&quot; value=&quot;271&quot;/&gt;&lt;/object&gt;&lt;object type=&quot;3&quot; unique_id=&quot;213449&quot;&gt;&lt;property id=&quot;20148&quot; value=&quot;5&quot;/&gt;&lt;property id=&quot;20300&quot; value=&quot;Slide 55 - &amp;quot; Tortillas&amp;quot;&quot;/&gt;&lt;property id=&quot;20307&quot; value=&quot;799&quot;/&gt;&lt;/object&gt;&lt;object type=&quot;3&quot; unique_id=&quot;213450&quot;&gt;&lt;property id=&quot;20148&quot; value=&quot;5&quot;/&gt;&lt;property id=&quot;20300&quot; value=&quot;Slide 56 - &amp;quot;Breads and Tortillas&amp;quot;&quot;/&gt;&lt;property id=&quot;20307&quot; value=&quot;320&quot;/&gt;&lt;/object&gt;&lt;object type=&quot;3&quot; unique_id=&quot;213451&quot;&gt;&lt;property id=&quot;20148&quot; value=&quot;5&quot;/&gt;&lt;property id=&quot;20300&quot; value=&quot;Slide 57 - &amp;quot;Brown Rice&amp;quot;&quot;/&gt;&lt;property id=&quot;20307&quot; value=&quot;800&quot;/&gt;&lt;/object&gt;&lt;object type=&quot;3&quot; unique_id=&quot;213452&quot;&gt;&lt;property id=&quot;20148&quot; value=&quot;5&quot;/&gt;&lt;property id=&quot;20300&quot; value=&quot;Slide 58 - &amp;quot;Brown Rice&amp;quot;&quot;/&gt;&lt;property id=&quot;20307&quot; value=&quot;321&quot;/&gt;&lt;/object&gt;&lt;object type=&quot;3&quot; unique_id=&quot;213453&quot;&gt;&lt;property id=&quot;20148&quot; value=&quot;5&quot;/&gt;&lt;property id=&quot;20300&quot; value=&quot;Slide 59 - &amp;quot;Whole-Wheat Pasta&amp;quot;&quot;/&gt;&lt;property id=&quot;20307&quot; value=&quot;801&quot;/&gt;&lt;/object&gt;&lt;object type=&quot;3&quot; unique_id=&quot;213454&quot;&gt;&lt;property id=&quot;20148&quot; value=&quot;5&quot;/&gt;&lt;property id=&quot;20300&quot; value=&quot;Slide 61 - &amp;quot;Whole Grains&amp;quot;&quot;/&gt;&lt;property id=&quot;20307&quot; value=&quot;331&quot;/&gt;&lt;/object&gt;&lt;object type=&quot;3&quot; unique_id=&quot;213455&quot;&gt;&lt;property id=&quot;20148&quot; value=&quot;5&quot;/&gt;&lt;property id=&quot;20300&quot; value=&quot;Slide 62 - &amp;quot; Eggs&amp;quot;&quot;/&gt;&lt;property id=&quot;20307&quot; value=&quot;802&quot;/&gt;&lt;/object&gt;&lt;object type=&quot;3&quot; unique_id=&quot;213456&quot;&gt;&lt;property id=&quot;20148&quot; value=&quot;5&quot;/&gt;&lt;property id=&quot;20300&quot; value=&quot;Slide 63 - &amp;quot;Eggs&amp;quot;&quot;/&gt;&lt;property id=&quot;20307&quot; value=&quot;281&quot;/&gt;&lt;/object&gt;&lt;object type=&quot;3&quot; unique_id=&quot;213457&quot;&gt;&lt;property id=&quot;20148&quot; value=&quot;5&quot;/&gt;&lt;property id=&quot;20300&quot; value=&quot;Slide 65 - &amp;quot;Beans, Peas, and Lentils&amp;quot;&quot;/&gt;&lt;property id=&quot;20307&quot; value=&quot;328&quot;/&gt;&lt;/object&gt;&lt;object type=&quot;3&quot; unique_id=&quot;213458&quot;&gt;&lt;property id=&quot;20148&quot; value=&quot;5&quot;/&gt;&lt;property id=&quot;20300&quot; value=&quot;Slide 69 - &amp;quot;Beans, Peas, Lentils and Peanut Butter&amp;quot;&quot;/&gt;&lt;property id=&quot;20307&quot; value=&quot;329&quot;/&gt;&lt;/object&gt;&lt;object type=&quot;3&quot; unique_id=&quot;213459&quot;&gt;&lt;property id=&quot;20148&quot; value=&quot;5&quot;/&gt;&lt;property id=&quot;20300&quot; value=&quot;Slide 70 - &amp;quot;Fish&amp;quot;&quot;/&gt;&lt;property id=&quot;20307&quot; value=&quot;333&quot;/&gt;&lt;/object&gt;&lt;object type=&quot;3&quot; unique_id=&quot;213460&quot;&gt;&lt;property id=&quot;20148&quot; value=&quot;5&quot;/&gt;&lt;property id=&quot;20300&quot; value=&quot;Slide 71 - &amp;quot;Tuna&amp;quot;&quot;/&gt;&lt;property id=&quot;20307&quot; value=&quot;334&quot;/&gt;&lt;/object&gt;&lt;object type=&quot;3&quot; unique_id=&quot;213461&quot;&gt;&lt;property id=&quot;20148&quot; value=&quot;5&quot;/&gt;&lt;property id=&quot;20300&quot; value=&quot;Slide 72 - &amp;quot;Infant Formula&amp;quot;&quot;/&gt;&lt;property id=&quot;20307&quot; value=&quot;356&quot;/&gt;&lt;/object&gt;&lt;object type=&quot;3&quot; unique_id=&quot;213462&quot;&gt;&lt;property id=&quot;20148&quot; value=&quot;5&quot;/&gt;&lt;property id=&quot;20300&quot; value=&quot;Slide 73&quot;/&gt;&lt;property id=&quot;20307&quot; value=&quot;335&quot;/&gt;&lt;/object&gt;&lt;object type=&quot;3&quot; unique_id=&quot;213463&quot;&gt;&lt;property id=&quot;20148&quot; value=&quot;5&quot;/&gt;&lt;property id=&quot;20300&quot; value=&quot;Slide 74&quot;/&gt;&lt;property id=&quot;20307&quot; value=&quot;336&quot;/&gt;&lt;/object&gt;&lt;object type=&quot;3&quot; unique_id=&quot;213464&quot;&gt;&lt;property id=&quot;20148&quot; value=&quot;5&quot;/&gt;&lt;property id=&quot;20300&quot; value=&quot;Slide 76&quot;/&gt;&lt;property id=&quot;20307&quot; value=&quot;339&quot;/&gt;&lt;/object&gt;&lt;object type=&quot;3&quot; unique_id=&quot;213465&quot;&gt;&lt;property id=&quot;20148&quot; value=&quot;5&quot;/&gt;&lt;property id=&quot;20300&quot; value=&quot;Slide 77&quot;/&gt;&lt;property id=&quot;20307&quot; value=&quot;340&quot;/&gt;&lt;/object&gt;&lt;object type=&quot;3&quot; unique_id=&quot;213466&quot;&gt;&lt;property id=&quot;20148&quot; value=&quot;5&quot;/&gt;&lt;property id=&quot;20300&quot; value=&quot;Slide 78&quot;/&gt;&lt;property id=&quot;20307&quot; value=&quot;341&quot;/&gt;&lt;/object&gt;&lt;object type=&quot;3&quot; unique_id=&quot;213467&quot;&gt;&lt;property id=&quot;20148&quot; value=&quot;5&quot;/&gt;&lt;property id=&quot;20300&quot; value=&quot;Slide 79&quot;/&gt;&lt;property id=&quot;20307&quot; value=&quot;342&quot;/&gt;&lt;/object&gt;&lt;object type=&quot;3&quot; unique_id=&quot;213468&quot;&gt;&lt;property id=&quot;20148&quot; value=&quot;5&quot;/&gt;&lt;property id=&quot;20300&quot; value=&quot;Slide 80&quot;/&gt;&lt;property id=&quot;20307&quot; value=&quot;343&quot;/&gt;&lt;/object&gt;&lt;object type=&quot;3&quot; unique_id=&quot;213469&quot;&gt;&lt;property id=&quot;20148&quot; value=&quot;5&quot;/&gt;&lt;property id=&quot;20300&quot; value=&quot;Slide 81&quot;/&gt;&lt;property id=&quot;20307&quot; value=&quot;344&quot;/&gt;&lt;/object&gt;&lt;object type=&quot;3&quot; unique_id=&quot;213470&quot;&gt;&lt;property id=&quot;20148&quot; value=&quot;5&quot;/&gt;&lt;property id=&quot;20300&quot; value=&quot;Slide 82&quot;/&gt;&lt;property id=&quot;20307&quot; value=&quot;345&quot;/&gt;&lt;/object&gt;&lt;object type=&quot;3&quot; unique_id=&quot;213471&quot;&gt;&lt;property id=&quot;20148&quot; value=&quot;5&quot;/&gt;&lt;property id=&quot;20300&quot; value=&quot;Slide 83&quot;/&gt;&lt;property id=&quot;20307&quot; value=&quot;346&quot;/&gt;&lt;/object&gt;&lt;object type=&quot;3&quot; unique_id=&quot;213472&quot;&gt;&lt;property id=&quot;20148&quot; value=&quot;5&quot;/&gt;&lt;property id=&quot;20300&quot; value=&quot;Slide 84&quot;/&gt;&lt;property id=&quot;20307&quot; value=&quot;347&quot;/&gt;&lt;/object&gt;&lt;object type=&quot;3&quot; unique_id=&quot;213473&quot;&gt;&lt;property id=&quot;20148&quot; value=&quot;5&quot;/&gt;&lt;property id=&quot;20300&quot; value=&quot;Slide 85&quot;/&gt;&lt;property id=&quot;20307&quot; value=&quot;348&quot;/&gt;&lt;/object&gt;&lt;object type=&quot;3&quot; unique_id=&quot;213474&quot;&gt;&lt;property id=&quot;20148&quot; value=&quot;5&quot;/&gt;&lt;property id=&quot;20300&quot; value=&quot;Slide 86&quot;/&gt;&lt;property id=&quot;20307&quot; value=&quot;349&quot;/&gt;&lt;/object&gt;&lt;object type=&quot;3&quot; unique_id=&quot;213475&quot;&gt;&lt;property id=&quot;20148&quot; value=&quot;5&quot;/&gt;&lt;property id=&quot;20300&quot; value=&quot;Slide 87&quot;/&gt;&lt;property id=&quot;20307&quot; value=&quot;350&quot;/&gt;&lt;/object&gt;&lt;object type=&quot;3&quot; unique_id=&quot;213476&quot;&gt;&lt;property id=&quot;20148&quot; value=&quot;5&quot;/&gt;&lt;property id=&quot;20300&quot; value=&quot;Slide 88&quot;/&gt;&lt;property id=&quot;20307&quot; value=&quot;351&quot;/&gt;&lt;/object&gt;&lt;object type=&quot;3&quot; unique_id=&quot;213477&quot;&gt;&lt;property id=&quot;20148&quot; value=&quot;5&quot;/&gt;&lt;property id=&quot;20300&quot; value=&quot;Slide 89 - &amp;quot;Authorized Product List  (APL)&amp;quot;&quot;/&gt;&lt;property id=&quot;20307&quot; value=&quot;352&quot;/&gt;&lt;/object&gt;&lt;object type=&quot;3&quot; unique_id=&quot;213478&quot;&gt;&lt;property id=&quot;20148&quot; value=&quot;5&quot;/&gt;&lt;property id=&quot;20300&quot; value=&quot;Slide 90 - &amp;quot;Summary&amp;quot;&quot;/&gt;&lt;property id=&quot;20307&quot; value=&quot;806&quot;/&gt;&lt;/object&gt;&lt;object type=&quot;3&quot; unique_id=&quot;213480&quot;&gt;&lt;property id=&quot;20148&quot; value=&quot;5&quot;/&gt;&lt;property id=&quot;20300&quot; value=&quot;Slide 93 - &amp;quot;eWIC Requirements - continued&amp;quot;&quot;/&gt;&lt;property id=&quot;20307&quot; value=&quot;670&quot;/&gt;&lt;/object&gt;&lt;object type=&quot;3&quot; unique_id=&quot;213485&quot;&gt;&lt;property id=&quot;20148&quot; value=&quot;5&quot;/&gt;&lt;property id=&quot;20300&quot; value=&quot;Slide 98 - &amp;quot;Business Integrity Standards &amp;quot;&quot;/&gt;&lt;property id=&quot;20307&quot; value=&quot;673&quot;/&gt;&lt;/object&gt;&lt;object type=&quot;3&quot; unique_id=&quot;213486&quot;&gt;&lt;property id=&quot;20148&quot; value=&quot;5&quot;/&gt;&lt;property id=&quot;20300&quot; value=&quot;Slide 102 - &amp;quot;Vendor Violations and Sanctions&amp;quot;&quot;/&gt;&lt;property id=&quot;20307&quot; value=&quot;782&quot;/&gt;&lt;/object&gt;&lt;object type=&quot;3&quot; unique_id=&quot;213487&quot;&gt;&lt;property id=&quot;20148&quot; value=&quot;5&quot;/&gt;&lt;property id=&quot;20300&quot; value=&quot;Slide 103 - &amp;quot;Vendor Violations and Sanctions continued&amp;quot;&quot;/&gt;&lt;property id=&quot;20307&quot; value=&quot;783&quot;/&gt;&lt;/object&gt;&lt;object type=&quot;3&quot; unique_id=&quot;213488&quot;&gt;&lt;property id=&quot;20148&quot; value=&quot;5&quot;/&gt;&lt;property id=&quot;20300&quot; value=&quot;Slide 104 - &amp;quot;Vendor Violations and Sanctions continued&amp;quot;&quot;/&gt;&lt;property id=&quot;20307&quot; value=&quot;784&quot;/&gt;&lt;/object&gt;&lt;object type=&quot;3&quot; unique_id=&quot;213489&quot;&gt;&lt;property id=&quot;20148&quot; value=&quot;5&quot;/&gt;&lt;property id=&quot;20300&quot; value=&quot;Slide 105 - &amp;quot;Pattern of Occurrences&amp;quot;&quot;/&gt;&lt;property id=&quot;20307&quot; value=&quot;311&quot;/&gt;&lt;/object&gt;&lt;object type=&quot;3&quot; unique_id=&quot;213491&quot;&gt;&lt;property id=&quot;20148&quot; value=&quot;5&quot;/&gt;&lt;property id=&quot;20300&quot; value=&quot;Slide 108 - &amp;quot;Compliance Buys and Audits&amp;quot;&quot;/&gt;&lt;property id=&quot;20307&quot; value=&quot;367&quot;/&gt;&lt;/object&gt;&lt;object type=&quot;3&quot; unique_id=&quot;213492&quot;&gt;&lt;property id=&quot;20148&quot; value=&quot;5&quot;/&gt;&lt;property id=&quot;20300&quot; value=&quot;Slide 109 - &amp;quot;Compliance Buys&amp;quot;&quot;/&gt;&lt;property id=&quot;20307&quot; value=&quot;368&quot;/&gt;&lt;/object&gt;&lt;object type=&quot;3&quot; unique_id=&quot;213493&quot;&gt;&lt;property id=&quot;20148&quot; value=&quot;5&quot;/&gt;&lt;property id=&quot;20300&quot; value=&quot;Slide 112 - &amp;quot;Food Substitution&amp;quot;&quot;/&gt;&lt;property id=&quot;20307&quot; value=&quot;613&quot;/&gt;&lt;/object&gt;&lt;object type=&quot;3&quot; unique_id=&quot;213494&quot;&gt;&lt;property id=&quot;20148&quot; value=&quot;5&quot;/&gt;&lt;property id=&quot;20300&quot; value=&quot;Slide 113 - &amp;quot;Questions&amp;quot;&quot;/&gt;&lt;property id=&quot;20307&quot; value=&quot;813&quot;/&gt;&lt;/object&gt;&lt;object type=&quot;3&quot; unique_id=&quot;213498&quot;&gt;&lt;property id=&quot;20148&quot; value=&quot;5&quot;/&gt;&lt;property id=&quot;20300&quot; value=&quot;Slide 123 - &amp;quot;Conflict of Interest&amp;quot;&quot;/&gt;&lt;property id=&quot;20307&quot; value=&quot;378&quot;/&gt;&lt;/object&gt;&lt;object type=&quot;3&quot; unique_id=&quot;213499&quot;&gt;&lt;property id=&quot;20148&quot; value=&quot;5&quot;/&gt;&lt;property id=&quot;20300&quot; value=&quot;Slide 124 - &amp;quot;Routine Monitoring&amp;quot;&quot;/&gt;&lt;property id=&quot;20307&quot; value=&quot;379&quot;/&gt;&lt;/object&gt;&lt;object type=&quot;3&quot; unique_id=&quot;213502&quot;&gt;&lt;property id=&quot;20148&quot; value=&quot;5&quot;/&gt;&lt;property id=&quot;20300&quot; value=&quot;Slide 137 - &amp;quot;Completing Required Forms&amp;quot;&quot;/&gt;&lt;property id=&quot;20307&quot; value=&quot;675&quot;/&gt;&lt;/object&gt;&lt;object type=&quot;3&quot; unique_id=&quot;213506&quot;&gt;&lt;property id=&quot;20148&quot; value=&quot;5&quot;/&gt;&lt;property id=&quot;20300&quot; value=&quot;Slide 142 - &amp;quot;eWIC Update&amp;quot;&quot;/&gt;&lt;property id=&quot;20307&quot; value=&quot;796&quot;/&gt;&lt;/object&gt;&lt;object type=&quot;3&quot; unique_id=&quot;213507&quot;&gt;&lt;property id=&quot;20148&quot; value=&quot;5&quot;/&gt;&lt;property id=&quot;20300&quot; value=&quot;Slide 143 - &amp;quot;eWIC Update continued&amp;quot;&quot;/&gt;&lt;property id=&quot;20307&quot; value=&quot;797&quot;/&gt;&lt;/object&gt;&lt;object type=&quot;3&quot; unique_id=&quot;213982&quot;&gt;&lt;property id=&quot;20148&quot; value=&quot;5&quot;/&gt;&lt;property id=&quot;20300&quot; value=&quot;Slide 149 - &amp;quot;USDA Nondiscrimination Statement&amp;quot;&quot;/&gt;&lt;property id=&quot;20307&quot; value=&quot;257&quot;/&gt;&lt;/object&gt;&lt;object type=&quot;3&quot; unique_id=&quot;214452&quot;&gt;&lt;property id=&quot;20148&quot; value=&quot;5&quot;/&gt;&lt;property id=&quot;20300&quot; value=&quot;Slide 18 - &amp;quot;Predominantly WIC Vendor (PWV) continued&amp;quot;&quot;/&gt;&lt;property id=&quot;20307&quot; value=&quot;816&quot;/&gt;&lt;/object&gt;&lt;object type=&quot;3&quot; unique_id=&quot;215075&quot;&gt;&lt;property id=&quot;20148&quot; value=&quot;5&quot;/&gt;&lt;property id=&quot;20300&quot; value=&quot;Slide 5 - &amp;quot;WIC Works!&amp;quot;&quot;/&gt;&lt;property id=&quot;20307&quot; value=&quot;817&quot;/&gt;&lt;/object&gt;&lt;object type=&quot;3&quot; unique_id=&quot;215076&quot;&gt;&lt;property id=&quot;20148&quot; value=&quot;5&quot;/&gt;&lt;property id=&quot;20300&quot; value=&quot;Slide 32 - &amp;quot;Vendor Bank Accounts&amp;quot;&quot;/&gt;&lt;property id=&quot;20307&quot; value=&quot;818&quot;/&gt;&lt;/object&gt;&lt;object type=&quot;3&quot; unique_id=&quot;219266&quot;&gt;&lt;property id=&quot;20148&quot; value=&quot;5&quot;/&gt;&lt;property id=&quot;20300&quot; value=&quot;Slide 92&quot;/&gt;&lt;property id=&quot;20307&quot; value=&quot;819&quot;/&gt;&lt;/object&gt;&lt;object type=&quot;3&quot; unique_id=&quot;219267&quot;&gt;&lt;property id=&quot;20148&quot; value=&quot;5&quot;/&gt;&lt;property id=&quot;20300&quot; value=&quot;Slide 94 - &amp;quot;eWIC Requirements - continued&amp;quot;&quot;/&gt;&lt;property id=&quot;20307&quot; value=&quot;820&quot;/&gt;&lt;/object&gt;&lt;object type=&quot;3&quot; unique_id=&quot;219268&quot;&gt;&lt;property id=&quot;20148&quot; value=&quot;5&quot;/&gt;&lt;property id=&quot;20300&quot; value=&quot;Slide 95 - &amp;quot;eWIC Requirements - continued&amp;quot;&quot;/&gt;&lt;property id=&quot;20307&quot; value=&quot;821&quot;/&gt;&lt;/object&gt;&lt;object type=&quot;3&quot; unique_id=&quot;219269&quot;&gt;&lt;property id=&quot;20148&quot; value=&quot;5&quot;/&gt;&lt;property id=&quot;20300&quot; value=&quot;Slide 96 - &amp;quot;eWIC Requirements - continued&amp;quot;&quot;/&gt;&lt;property id=&quot;20307&quot; value=&quot;822&quot;/&gt;&lt;/object&gt;&lt;object type=&quot;3&quot; unique_id=&quot;219270&quot;&gt;&lt;property id=&quot;20148&quot; value=&quot;5&quot;/&gt;&lt;property id=&quot;20300&quot; value=&quot;Slide 97 - &amp;quot;eWIC Requirements - continued&amp;quot;&quot;/&gt;&lt;property id=&quot;20307&quot; value=&quot;823&quot;/&gt;&lt;/object&gt;&lt;object type=&quot;3&quot; unique_id=&quot;219271&quot;&gt;&lt;property id=&quot;20148&quot; value=&quot;5&quot;/&gt;&lt;property id=&quot;20300&quot; value=&quot;Slide 99 - &amp;quot;Violations and Sanctions&amp;quot;&quot;/&gt;&lt;property id=&quot;20307&quot; value=&quot;824&quot;/&gt;&lt;/object&gt;&lt;object type=&quot;3&quot; unique_id=&quot;219272&quot;&gt;&lt;property id=&quot;20148&quot; value=&quot;5&quot;/&gt;&lt;property id=&quot;20300&quot; value=&quot;Slide 106 - &amp;quot;Examples of Patterns of Violations&amp;quot;&quot;/&gt;&lt;property id=&quot;20307&quot; value=&quot;825&quot;/&gt;&lt;/object&gt;&lt;object type=&quot;3&quot; unique_id=&quot;219273&quot;&gt;&lt;property id=&quot;20148&quot; value=&quot;5&quot;/&gt;&lt;property id=&quot;20300&quot; value=&quot;Slide 107 - &amp;quot;Preventing Fraud and Ensuring Compliance&amp;quot;&quot;/&gt;&lt;property id=&quot;20307&quot; value=&quot;826&quot;/&gt;&lt;/object&gt;&lt;object type=&quot;3&quot; unique_id=&quot;219274&quot;&gt;&lt;property id=&quot;20148&quot; value=&quot;5&quot;/&gt;&lt;property id=&quot;20300&quot; value=&quot;Slide 110 - &amp;quot;Vendor Overcharging&amp;quot;&quot;/&gt;&lt;property id=&quot;20307&quot; value=&quot;827&quot;/&gt;&lt;/object&gt;&lt;object type=&quot;3&quot; unique_id=&quot;219275&quot;&gt;&lt;property id=&quot;20148&quot; value=&quot;5&quot;/&gt;&lt;property id=&quot;20300&quot; value=&quot;Slide 111 - &amp;quot;Overcharging?&amp;quot;&quot;/&gt;&lt;property id=&quot;20307&quot; value=&quot;828&quot;/&gt;&lt;/object&gt;&lt;object type=&quot;3&quot; unique_id=&quot;219276&quot;&gt;&lt;property id=&quot;20148&quot; value=&quot;5&quot;/&gt;&lt;property id=&quot;20300&quot; value=&quot;Slide 115 - &amp;quot;Inventory Audits&amp;quot;&quot;/&gt;&lt;property id=&quot;20307&quot; value=&quot;829&quot;/&gt;&lt;/object&gt;&lt;object type=&quot;3&quot; unique_id=&quot;219277&quot;&gt;&lt;property id=&quot;20148&quot; value=&quot;5&quot;/&gt;&lt;property id=&quot;20300&quot; value=&quot;Slide 117 - &amp;quot;Violations Detected During Inventory Audit&amp;quot;&quot;/&gt;&lt;property id=&quot;20307&quot; value=&quot;830&quot;/&gt;&lt;/object&gt;&lt;object type=&quot;3&quot; unique_id=&quot;219278&quot;&gt;&lt;property id=&quot;20148&quot; value=&quot;5&quot;/&gt;&lt;property id=&quot;20300&quot; value=&quot;Slide 118 - &amp;quot;Vendor Claims&amp;quot;&quot;/&gt;&lt;property id=&quot;20307&quot; value=&quot;831&quot;/&gt;&lt;/object&gt;&lt;object type=&quot;3&quot; unique_id=&quot;219279&quot;&gt;&lt;property id=&quot;20148&quot; value=&quot;5&quot;/&gt;&lt;property id=&quot;20300&quot; value=&quot;Slide 119 - &amp;quot;Claims Assessed for Vendor Violations&amp;quot;&quot;/&gt;&lt;property id=&quot;20307&quot; value=&quot;832&quot;/&gt;&lt;/object&gt;&lt;object type=&quot;3&quot; unique_id=&quot;219280&quot;&gt;&lt;property id=&quot;20148&quot; value=&quot;5&quot;/&gt;&lt;property id=&quot;20300&quot; value=&quot;Slide 120 - &amp;quot;Disqualification &amp;quot;&quot;/&gt;&lt;property id=&quot;20307&quot; value=&quot;833&quot;/&gt;&lt;/object&gt;&lt;object type=&quot;3&quot; unique_id=&quot;219281&quot;&gt;&lt;property id=&quot;20148&quot; value=&quot;5&quot;/&gt;&lt;property id=&quot;20300&quot; value=&quot;Slide 121 - &amp;quot;Disqualification continued &amp;quot;&quot;/&gt;&lt;property id=&quot;20307&quot; value=&quot;834&quot;/&gt;&lt;/object&gt;&lt;object type=&quot;3&quot; unique_id=&quot;219282&quot;&gt;&lt;property id=&quot;20148&quot; value=&quot;5&quot;/&gt;&lt;property id=&quot;20300&quot; value=&quot;Slide 122 - &amp;quot;Office of Inspector General &amp;quot;&quot;/&gt;&lt;property id=&quot;20307&quot; value=&quot;835&quot;/&gt;&lt;/object&gt;&lt;object type=&quot;3&quot; unique_id=&quot;219283&quot;&gt;&lt;property id=&quot;20148&quot; value=&quot;5&quot;/&gt;&lt;property id=&quot;20300&quot; value=&quot;Slide 127 - &amp;quot;Incentive Items&amp;quot;&quot;/&gt;&lt;property id=&quot;20307&quot; value=&quot;836&quot;/&gt;&lt;/object&gt;&lt;object type=&quot;3&quot; unique_id=&quot;219284&quot;&gt;&lt;property id=&quot;20148&quot; value=&quot;5&quot;/&gt;&lt;property id=&quot;20300&quot; value=&quot;Slide 128 - &amp;quot;Approval for Incentive Items&amp;quot;&quot;/&gt;&lt;property id=&quot;20307&quot; value=&quot;837&quot;/&gt;&lt;/object&gt;&lt;object type=&quot;3&quot; unique_id=&quot;219285&quot;&gt;&lt;property id=&quot;20148&quot; value=&quot;5&quot;/&gt;&lt;property id=&quot;20300&quot; value=&quot;Slide 129 - &amp;quot;Approval for Incentive Items continued&amp;quot;&quot;/&gt;&lt;property id=&quot;20307&quot; value=&quot;838&quot;/&gt;&lt;/object&gt;&lt;object type=&quot;3&quot; unique_id=&quot;219286&quot;&gt;&lt;property id=&quot;20148&quot; value=&quot;5&quot;/&gt;&lt;property id=&quot;20300&quot; value=&quot;Slide 130 - &amp;quot;In-Store Promotions and Coupons&amp;quot;&quot;/&gt;&lt;property id=&quot;20307&quot; value=&quot;839&quot;/&gt;&lt;/object&gt;&lt;object type=&quot;3&quot; unique_id=&quot;219287&quot;&gt;&lt;property id=&quot;20148&quot; value=&quot;5&quot;/&gt;&lt;property id=&quot;20300&quot; value=&quot;Slide 131 - &amp;quot;Types of In-Store Promotions and Coupons&amp;quot;&quot;/&gt;&lt;property id=&quot;20307&quot; value=&quot;840&quot;/&gt;&lt;/object&gt;&lt;object type=&quot;3&quot; unique_id=&quot;219288&quot;&gt;&lt;property id=&quot;20148&quot; value=&quot;5&quot;/&gt;&lt;property id=&quot;20300&quot; value=&quot;Slide 132 - &amp;quot;In-Store Promotions:  BOGOs and eWIC&amp;quot;&quot;/&gt;&lt;property id=&quot;20307&quot; value=&quot;841&quot;/&gt;&lt;/object&gt;&lt;object type=&quot;3&quot; unique_id=&quot;219289&quot;&gt;&lt;property id=&quot;20148&quot; value=&quot;5&quot;/&gt;&lt;property id=&quot;20300&quot; value=&quot;Slide 138 - &amp;quot;Completing Required Forms&amp;quot;&quot;/&gt;&lt;property id=&quot;20307&quot; value=&quot;842&quot;/&gt;&lt;/object&gt;&lt;object type=&quot;3&quot; unique_id=&quot;219290&quot;&gt;&lt;property id=&quot;20148&quot; value=&quot;5&quot;/&gt;&lt;property id=&quot;20300&quot; value=&quot;Slide 139 - &amp;quot;NC WIC Information Update&amp;quot;&quot;/&gt;&lt;property id=&quot;20307&quot; value=&quot;843&quot;/&gt;&lt;/object&gt;&lt;object type=&quot;3&quot; unique_id=&quot;219291&quot;&gt;&lt;property id=&quot;20148&quot; value=&quot;5&quot;/&gt;&lt;property id=&quot;20300&quot; value=&quot;Slide 140 - &amp;quot;NC WIC Information Update - Reminder&amp;quot;&quot;/&gt;&lt;property id=&quot;20307&quot; value=&quot;844&quot;/&gt;&lt;/object&gt;&lt;object type=&quot;3&quot; unique_id=&quot;219292&quot;&gt;&lt;property id=&quot;20148&quot; value=&quot;5&quot;/&gt;&lt;property id=&quot;20300&quot; value=&quot;Slide 144&quot;/&gt;&lt;property id=&quot;20307&quot; value=&quot;845&quot;/&gt;&lt;/object&gt;&lt;object type=&quot;3&quot; unique_id=&quot;219293&quot;&gt;&lt;property id=&quot;20148&quot; value=&quot;5&quot;/&gt;&lt;property id=&quot;20300&quot; value=&quot;Slide 145 - &amp;quot;Required Forms Reminders!&amp;quot;&quot;/&gt;&lt;property id=&quot;20307&quot; value=&quot;846&quot;/&gt;&lt;/object&gt;&lt;object type=&quot;3&quot; unique_id=&quot;219294&quot;&gt;&lt;property id=&quot;20148&quot; value=&quot;5&quot;/&gt;&lt;property id=&quot;20300&quot; value=&quot;Slide 146 - &amp;quot;WIC Shelf Tags&amp;quot;&quot;/&gt;&lt;property id=&quot;20307&quot; value=&quot;847&quot;/&gt;&lt;/object&gt;&lt;object type=&quot;3&quot; unique_id=&quot;223514&quot;&gt;&lt;property id=&quot;20148&quot; value=&quot;5&quot;/&gt;&lt;property id=&quot;20300&quot; value=&quot;Slide 141 - &amp;quot;New Question - Stores Owned &amp;quot;&quot;/&gt;&lt;property id=&quot;20307&quot; value=&quot;848&quot;/&gt;&lt;/object&gt;&lt;/object&gt;&lt;object type=&quot;10&quot; unique_id=&quot;141974&quot;&gt;&lt;object type=&quot;11&quot; unique_id=&quot;141975&quot;&gt;&lt;property id=&quot;20180&quot; value=&quot;1&quot;/&gt;&lt;property id=&quot;20181&quot; value=&quot;1&quot;/&gt;&lt;property id=&quot;20183&quot; value=&quot;1&quot;/&gt;&lt;/object&gt;&lt;object type=&quot;12&quot; unique_id=&quot;143021&quot;&gt;&lt;/object&gt;&lt;/object&gt;&lt;object type=&quot;4&quot; unique_id=&quot;141976&quot;&gt;&lt;/object&gt;&lt;/object&gt;&lt;/database&gt;"/>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83BAF35-7AA5-4A14-9520-D82A811696F3}_31.png&quot;/&gt;&lt;left val=&quot;124&quot;/&gt;&lt;top val=&quot;47&quot;/&gt;&lt;width val=&quot;75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50815E-8BE8-46D4-A40D-5A85B4A706CC}_31.png&quot;/&gt;&lt;left val=&quot;131&quot;/&gt;&lt;top val=&quot;145&quot;/&gt;&lt;width val=&quot;703&quot;/&gt;&lt;height val=&quot;323&quot;/&gt;&lt;hasText val=&quot;1&quot;/&gt;&lt;/Image&gt;&lt;/ThreeDShapeInfo&gt;"/>
  <p:tag name="PRESENTER_SHAPETEXTINFO" val="&lt;ShapeTextInfo&gt;&lt;TableIndex row=&quot;-1&quot; col=&quot;-1&quot;&gt;&lt;linesCount val=&quot;6&quot;/&gt;&lt;lineCharCount val=&quot;39&quot;/&gt;&lt;lineCharCount val=&quot;39&quot;/&gt;&lt;lineCharCount val=&quot;19&quot;/&gt;&lt;lineCharCount val=&quot;42&quot;/&gt;&lt;lineCharCount val=&quot;42&quot;/&gt;&lt;lineCharCount val=&quot;5&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7A6C6F-DA80-4573-846C-7B6EF8486EF0}_32.png&quot;/&gt;&lt;left val=&quot;118&quot;/&gt;&lt;top val=&quot;33&quot;/&gt;&lt;width val=&quot;596&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C5DB5D-8531-49ED-9C92-E82B37E76FCF}_32.png&quot;/&gt;&lt;left val=&quot;129&quot;/&gt;&lt;top val=&quot;111&quot;/&gt;&lt;width val=&quot;764&quot;/&gt;&lt;height val=&quot;375&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6&quot;/&gt;&lt;lineCharCount val=&quot;47&quot;/&gt;&lt;lineCharCount val=&quot;47&quot;/&gt;&lt;lineCharCount val=&quot;8&quot;/&gt;&lt;lineCharCount val=&quot;46&quot;/&gt;&lt;lineCharCount val=&quot;8&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1DEF93D-C035-438B-AE68-B0A83D9DFE31}_5.png&quot;/&gt;&lt;left val=&quot;136&quot;/&gt;&lt;top val=&quot;23&quot;/&gt;&lt;width val=&quot;725&quot;/&gt;&lt;height val=&quot;102&quot;/&gt;&lt;hasText val=&quot;1&quot;/&gt;&lt;/Image&gt;&lt;/ThreeDShapeInfo&gt;"/>
  <p:tag name="PRESENTER_SHAPETEXTINFO" val="&lt;ShapeTextInfo&gt;&lt;TableIndex row=&quot;-1&quot; col=&quot;-1&quot;&gt;&lt;linesCount val=&quot;1&quot;/&gt;&lt;lineCharCount val=&quot;29&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33C705-67FE-474E-9138-7DAF4A8E12CC}_5.png&quot;/&gt;&lt;left val=&quot;95&quot;/&gt;&lt;top val=&quot;102&quot;/&gt;&lt;width val=&quot;781&quot;/&gt;&lt;height val=&quot;390&quot;/&gt;&lt;hasText val=&quot;1&quot;/&gt;&lt;/Image&gt;&lt;/ThreeDShapeInfo&gt;"/>
  <p:tag name="PRESENTER_SHAPETEXTINFO" val="&lt;ShapeTextInfo&gt;&lt;TableIndex row=&quot;-1&quot; col=&quot;-1&quot;&gt;&lt;linesCount val=&quot;9&quot;/&gt;&lt;lineCharCount val=&quot;36&quot;/&gt;&lt;lineCharCount val=&quot;28&quot;/&gt;&lt;lineCharCount val=&quot;43&quot;/&gt;&lt;lineCharCount val=&quot;30&quot;/&gt;&lt;lineCharCount val=&quot;30&quot;/&gt;&lt;lineCharCount val=&quot;23&quot;/&gt;&lt;lineCharCount val=&quot;38&quot;/&gt;&lt;lineCharCount val=&quot;27&quot;/&gt;&lt;lineCharCount val=&quot;1&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726D42-C173-4657-9A91-F75D81E706AD}_6.png&quot;/&gt;&lt;left val=&quot;124&quot;/&gt;&lt;top val=&quot;36&quot;/&gt;&lt;width val=&quot;525&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2E9851-752E-48A4-9404-9A72F39DDA5F}_6.png&quot;/&gt;&lt;left val=&quot;136&quot;/&gt;&lt;top val=&quot;135&quot;/&gt;&lt;width val=&quot;687&quot;/&gt;&lt;height val=&quot;302&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B48CC5D-77A0-432D-BDF7-A76B614E6E64}_87.png&quot;/&gt;&lt;left val=&quot;76&quot;/&gt;&lt;top val=&quot;47&quot;/&gt;&lt;width val=&quot;854&quot;/&gt;&lt;height val=&quot;102&quot;/&gt;&lt;hasText val=&quot;1&quot;/&gt;&lt;/Image&gt;&lt;/ThreeDShapeInfo&gt;"/>
  <p:tag name="PRESENTER_SHAPETEXTINFO" val="&lt;ShapeTextInfo&gt;&lt;TableIndex row=&quot;-1&quot; col=&quot;-1&quot;&gt;&lt;linesCount val=&quot;1&quot;/&gt;&lt;lineCharCount val=&quot;18&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78D555B-A8DE-4DA9-B9A1-3072F6C8B4B4}_7.png&quot;/&gt;&lt;left val=&quot;83&quot;/&gt;&lt;top val=&quot;0&quot;/&gt;&lt;width val=&quot;792&quot;/&gt;&lt;height val=&quot;108&quot;/&gt;&lt;hasText val=&quot;1&quot;/&gt;&lt;/Image&gt;&lt;/ThreeDShapeInfo&gt;"/>
  <p:tag name="PRESENTER_SHAPETEXTINFO" val="&lt;ShapeTextInfo&gt;&lt;TableIndex row=&quot;-1&quot; col=&quot;-1&quot;&gt;&lt;linesCount val=&quot;1&quot;/&gt;&lt;lineCharCount val=&quot;2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HTML_SHAPEINFO" val="&lt;SlideThumbPath val=&quot;Slide93.PNG&quot;/&gt;"/>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C5FC44-AC08-4C9C-8CCF-B689CA042366}_93.png&quot;/&gt;&lt;left val=&quot;106&quot;/&gt;&lt;top val=&quot;29&quot;/&gt;&lt;width val=&quot;627&quot;/&gt;&lt;height val=&quot;93&quot;/&gt;&lt;hasText val=&quot;1&quot;/&gt;&lt;/Image&gt;&lt;/ThreeDShapeInfo&gt;"/>
  <p:tag name="PRESENTER_SHAPETEXTINFO" val="&lt;ShapeTextInfo&gt;&lt;TableIndex row=&quot;-1&quot; col=&quot;-1&quot;&gt;&lt;linesCount val=&quot;1&quot;/&gt;&lt;lineCharCount val=&quot;29&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94B8EEE-1C12-4FB1-964D-7745C002D154}_93.png&quot;/&gt;&lt;left val=&quot;82&quot;/&gt;&lt;top val=&quot;110&quot;/&gt;&lt;width val=&quot;818&quot;/&gt;&lt;height val=&quot;380&quot;/&gt;&lt;hasText val=&quot;1&quot;/&gt;&lt;/Image&gt;&lt;/ThreeDShapeInfo&gt;"/>
  <p:tag name="PRESENTER_SHAPETEXTINFO" val="&lt;ShapeTextInfo&gt;&lt;TableIndex row=&quot;-1&quot; col=&quot;-1&quot;&gt;&lt;linesCount val=&quot;9&quot;/&gt;&lt;lineCharCount val=&quot;46&quot;/&gt;&lt;lineCharCount val=&quot;51&quot;/&gt;&lt;lineCharCount val=&quot;51&quot;/&gt;&lt;lineCharCount val=&quot;49&quot;/&gt;&lt;lineCharCount val=&quot;50&quot;/&gt;&lt;lineCharCount val=&quot;51&quot;/&gt;&lt;lineCharCount val=&quot;51&quot;/&gt;&lt;lineCharCount val=&quot;42&quot;/&gt;&lt;lineCharCount val=&quot;22&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CADEC77-58CD-4140-989F-BEAB48193EA4}_93.png&quot;/&gt;&lt;left val=&quot;395&quot;/&gt;&lt;top val=&quot;495&quot;/&gt;&lt;width val=&quot;169&quot;/&gt;&lt;height val=&quot;38&quot;/&gt;&lt;hasText val=&quot;1&quot;/&gt;&lt;/Image&gt;&lt;/ThreeDShapeInfo&gt;"/>
  <p:tag name="PRESENTER_SHAPETEXTINFO" val="&lt;ShapeTextInfo&gt;&lt;TableIndex row=&quot;-1&quot; col=&quot;-1&quot;&gt;&lt;linesCount val=&quot;1&quot;/&gt;&lt;lineCharCount val=&quot;1&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HTML_SHAPEINFO" val="&lt;SlideThumbPath val=&quot;Slide93.PNG&quot;/&gt;"/>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94B8EEE-1C12-4FB1-964D-7745C002D154}_93.png&quot;/&gt;&lt;left val=&quot;82&quot;/&gt;&lt;top val=&quot;110&quot;/&gt;&lt;width val=&quot;818&quot;/&gt;&lt;height val=&quot;380&quot;/&gt;&lt;hasText val=&quot;1&quot;/&gt;&lt;/Image&gt;&lt;/ThreeDShapeInfo&gt;"/>
  <p:tag name="PRESENTER_SHAPETEXTINFO" val="&lt;ShapeTextInfo&gt;&lt;TableIndex row=&quot;-1&quot; col=&quot;-1&quot;&gt;&lt;linesCount val=&quot;9&quot;/&gt;&lt;lineCharCount val=&quot;46&quot;/&gt;&lt;lineCharCount val=&quot;51&quot;/&gt;&lt;lineCharCount val=&quot;51&quot;/&gt;&lt;lineCharCount val=&quot;49&quot;/&gt;&lt;lineCharCount val=&quot;50&quot;/&gt;&lt;lineCharCount val=&quot;51&quot;/&gt;&lt;lineCharCount val=&quot;51&quot;/&gt;&lt;lineCharCount val=&quot;42&quot;/&gt;&lt;lineCharCount val=&quot;22&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860085-0A6D-48C9-A522-658F34A25BEA}_7.png&quot;/&gt;&lt;left val=&quot;40&quot;/&gt;&lt;top val=&quot;76&quot;/&gt;&lt;width val=&quot;878&quot;/&gt;&lt;height val=&quot;453&quot;/&gt;&lt;hasText val=&quot;1&quot;/&gt;&lt;/Image&gt;&lt;/ThreeDShapeInfo&gt;"/>
  <p:tag name="PRESENTER_SHAPETEXTINFO" val="&lt;ShapeTextInfo&gt;&lt;TableIndex row=&quot;1&quot; col=&quot;1&quot;&gt;&lt;linesCount val=&quot;1&quot;/&gt;&lt;lineCharCount val=&quot;18&quot;/&gt;&lt;/TableIndex&gt;&lt;TableIndex row=&quot;1&quot; col=&quot;2&quot;&gt;&lt;linesCount val=&quot;1&quot;/&gt;&lt;lineCharCount val=&quot;18&quot;/&gt;&lt;/TableIndex&gt;&lt;TableIndex row=&quot;1&quot; col=&quot;3&quot;&gt;&lt;linesCount val=&quot;1&quot;/&gt;&lt;lineCharCount val=&quot;18&quot;/&gt;&lt;/TableIndex&gt;&lt;TableIndex row=&quot;1&quot; col=&quot;4&quot;&gt;&lt;linesCount val=&quot;1&quot;/&gt;&lt;lineCharCount val=&quot;18&quot;/&gt;&lt;/TableIndex&gt;&lt;TableIndex row=&quot;2&quot; col=&quot;1&quot;&gt;&lt;linesCount val=&quot;1&quot;/&gt;&lt;lineCharCount val=&quot;1&quot;/&gt;&lt;/TableIndex&gt;&lt;TableIndex row=&quot;2&quot; col=&quot;2&quot;&gt;&lt;linesCount val=&quot;1&quot;/&gt;&lt;lineCharCount val=&quot;10&quot;/&gt;&lt;/TableIndex&gt;&lt;TableIndex row=&quot;2&quot; col=&quot;3&quot;&gt;&lt;linesCount val=&quot;1&quot;/&gt;&lt;lineCharCount val=&quot;8&quot;/&gt;&lt;/TableIndex&gt;&lt;TableIndex row=&quot;2&quot; col=&quot;4&quot;&gt;&lt;linesCount val=&quot;1&quot;/&gt;&lt;lineCharCount val=&quot;11&quot;/&gt;&lt;/TableIndex&gt;&lt;TableIndex row=&quot;3&quot; col=&quot;1&quot;&gt;&lt;linesCount val=&quot;1&quot;/&gt;&lt;lineCharCount val=&quot;1&quot;/&gt;&lt;/TableIndex&gt;&lt;TableIndex row=&quot;3&quot; col=&quot;2&quot;&gt;&lt;linesCount val=&quot;1&quot;/&gt;&lt;lineCharCount val=&quot;8&quot;/&gt;&lt;/TableIndex&gt;&lt;TableIndex row=&quot;3&quot; col=&quot;3&quot;&gt;&lt;linesCount val=&quot;1&quot;/&gt;&lt;lineCharCount val=&quot;9&quot;/&gt;&lt;/TableIndex&gt;&lt;TableIndex row=&quot;3&quot; col=&quot;4&quot;&gt;&lt;linesCount val=&quot;1&quot;/&gt;&lt;lineCharCount val=&quot;60&quot;/&gt;&lt;/TableIndex&gt;&lt;TableIndex row=&quot;4&quot; col=&quot;1&quot;&gt;&lt;linesCount val=&quot;1&quot;/&gt;&lt;lineCharCount val=&quot;1&quot;/&gt;&lt;/TableIndex&gt;&lt;TableIndex row=&quot;4&quot; col=&quot;2&quot;&gt;&lt;linesCount val=&quot;2&quot;/&gt;&lt;lineCharCount val=&quot;12&quot;/&gt;&lt;lineCharCount val=&quot;5&quot;/&gt;&lt;/TableIndex&gt;&lt;TableIndex row=&quot;4&quot; col=&quot;3&quot;&gt;&lt;linesCount val=&quot;1&quot;/&gt;&lt;lineCharCount val=&quot;9&quot;/&gt;&lt;/TableIndex&gt;&lt;TableIndex row=&quot;4&quot; col=&quot;4&quot;&gt;&lt;linesCount val=&quot;1&quot;/&gt;&lt;lineCharCount val=&quot;51&quot;/&gt;&lt;/TableIndex&gt;&lt;TableIndex row=&quot;5&quot; col=&quot;1&quot;&gt;&lt;linesCount val=&quot;1&quot;/&gt;&lt;lineCharCount val=&quot;1&quot;/&gt;&lt;/TableIndex&gt;&lt;TableIndex row=&quot;5&quot; col=&quot;2&quot;&gt;&lt;linesCount val=&quot;6&quot;/&gt;&lt;lineCharCount val=&quot;5&quot;/&gt;&lt;lineCharCount val=&quot;13&quot;/&gt;&lt;lineCharCount val=&quot;2&quot;/&gt;&lt;lineCharCount val=&quot;6&quot;/&gt;&lt;lineCharCount val=&quot;2&quot;/&gt;&lt;lineCharCount val=&quot;10&quot;/&gt;&lt;/TableIndex&gt;&lt;TableIndex row=&quot;5&quot; col=&quot;3&quot;&gt;&lt;linesCount val=&quot;1&quot;/&gt;&lt;lineCharCount val=&quot;9&quot;/&gt;&lt;/TableIndex&gt;&lt;TableIndex row=&quot;5&quot; col=&quot;4&quot;&gt;&lt;linesCount val=&quot;5&quot;/&gt;&lt;lineCharCount val=&quot;81&quot;/&gt;&lt;lineCharCount val=&quot;42&quot;/&gt;&lt;lineCharCount val=&quot;2&quot;/&gt;&lt;lineCharCount val=&quot;2&quot;/&gt;&lt;lineCharCount val=&quot;66&quot;/&gt;&lt;/TableIndex&gt;&lt;TableIndex row=&quot;6&quot; col=&quot;1&quot;&gt;&lt;linesCount val=&quot;1&quot;/&gt;&lt;lineCharCount val=&quot;1&quot;/&gt;&lt;/TableIndex&gt;&lt;TableIndex row=&quot;6&quot; col=&quot;2&quot;&gt;&lt;linesCount val=&quot;2&quot;/&gt;&lt;lineCharCount val=&quot;12&quot;/&gt;&lt;lineCharCount val=&quot;7&quot;/&gt;&lt;/TableIndex&gt;&lt;TableIndex row=&quot;6&quot; col=&quot;3&quot;&gt;&lt;linesCount val=&quot;1&quot;/&gt;&lt;lineCharCount val=&quot;5&quot;/&gt;&lt;/TableIndex&gt;&lt;TableIndex row=&quot;6&quot; col=&quot;4&quot;&gt;&lt;linesCount val=&quot;1&quot;/&gt;&lt;lineCharCount val=&quot;74&quot;/&gt;&lt;/TableIndex&gt;&lt;TableIndex row=&quot;7&quot; col=&quot;1&quot;&gt;&lt;linesCount val=&quot;1&quot;/&gt;&lt;lineCharCount val=&quot;1&quot;/&gt;&lt;/TableIndex&gt;&lt;TableIndex row=&quot;7&quot; col=&quot;2&quot;&gt;&lt;linesCount val=&quot;2&quot;/&gt;&lt;lineCharCount val=&quot;12&quot;/&gt;&lt;lineCharCount val=&quot;7&quot;/&gt;&lt;/TableIndex&gt;&lt;TableIndex row=&quot;7&quot; col=&quot;3&quot;&gt;&lt;linesCount val=&quot;1&quot;/&gt;&lt;lineCharCount val=&quot;9&quot;/&gt;&lt;/TableIndex&gt;&lt;TableIndex row=&quot;7&quot; col=&quot;4&quot;&gt;&lt;linesCount val=&quot;1&quot;/&gt;&lt;lineCharCount val=&quot;74&quot;/&gt;&lt;/TableIndex&gt;&lt;TableIndex row=&quot;8&quot; col=&quot;1&quot;&gt;&lt;linesCount val=&quot;1&quot;/&gt;&lt;lineCharCount val=&quot;2&quot;/&gt;&lt;/TableIndex&gt;&lt;TableIndex row=&quot;8&quot; col=&quot;2&quot;&gt;&lt;linesCount val=&quot;2&quot;/&gt;&lt;lineCharCount val=&quot;9&quot;/&gt;&lt;lineCharCount val=&quot;13&quot;/&gt;&lt;/TableIndex&gt;&lt;TableIndex row=&quot;8&quot; col=&quot;3&quot;&gt;&lt;linesCount val=&quot;1&quot;/&gt;&lt;lineCharCount val=&quot;5&quot;/&gt;&lt;/TableIndex&gt;&lt;TableIndex row=&quot;8&quot; col=&quot;4&quot;&gt;&lt;linesCount val=&quot;2&quot;/&gt;&lt;lineCharCount val=&quot;77&quot;/&gt;&lt;lineCharCount val=&quot;28&quot;/&gt;&lt;/TableIndex&gt;&lt;TableIndex row=&quot;9&quot; col=&quot;1&quot;&gt;&lt;linesCount val=&quot;1&quot;/&gt;&lt;lineCharCount val=&quot;2&quot;/&gt;&lt;/TableIndex&gt;&lt;TableIndex row=&quot;9&quot; col=&quot;2&quot;&gt;&lt;linesCount val=&quot;2&quot;/&gt;&lt;lineCharCount val=&quot;9&quot;/&gt;&lt;lineCharCount val=&quot;13&quot;/&gt;&lt;/TableIndex&gt;&lt;TableIndex row=&quot;9&quot; col=&quot;3&quot;&gt;&lt;linesCount val=&quot;1&quot;/&gt;&lt;lineCharCount val=&quot;9&quot;/&gt;&lt;/TableIndex&gt;&lt;TableIndex row=&quot;9&quot; col=&quot;4&quot;&gt;&lt;linesCount val=&quot;2&quot;/&gt;&lt;lineCharCount val=&quot;77&quot;/&gt;&lt;lineCharCount val=&quot;28&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CADEC77-58CD-4140-989F-BEAB48193EA4}_93.png&quot;/&gt;&lt;left val=&quot;395&quot;/&gt;&lt;top val=&quot;495&quot;/&gt;&lt;width val=&quot;169&quot;/&gt;&lt;height val=&quot;38&quot;/&gt;&lt;hasText val=&quot;1&quot;/&gt;&lt;/Image&gt;&lt;/ThreeDShapeInfo&gt;"/>
  <p:tag name="PRESENTER_SHAPETEXTINFO" val="&lt;ShapeTextInfo&gt;&lt;TableIndex row=&quot;-1&quot; col=&quot;-1&quot;&gt;&lt;linesCount val=&quot;1&quot;/&gt;&lt;lineCharCount val=&quot;1&quot;/&gt;&lt;/TableIndex&gt;&lt;/ShapeTextInfo&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SlideThumbPath val=&quot;Slide95.PNG&quot;/&gt;"/>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5B4069-5F0B-4742-8194-997B718E008E}_95.png&quot;/&gt;&lt;left val=&quot;165&quot;/&gt;&lt;top val=&quot;34&quot;/&gt;&lt;width val=&quot;610&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2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E00A17-44C6-467C-9F87-7D9BF6B03DFE}_95.png&quot;/&gt;&lt;left val=&quot;98&quot;/&gt;&lt;top val=&quot;103&quot;/&gt;&lt;width val=&quot;751&quot;/&gt;&lt;height val=&quot;345&quot;/&gt;&lt;hasText val=&quot;1&quot;/&gt;&lt;/Image&gt;&lt;/ThreeDShapeInfo&gt;"/>
  <p:tag name="PRESENTER_SHAPETEXTINFO" val="&lt;ShapeTextInfo&gt;&lt;TableIndex row=&quot;-1&quot; col=&quot;-1&quot;&gt;&lt;linesCount val=&quot;8&quot;/&gt;&lt;lineCharCount val=&quot;1&quot;/&gt;&lt;lineCharCount val=&quot;45&quot;/&gt;&lt;lineCharCount val=&quot;47&quot;/&gt;&lt;lineCharCount val=&quot;40&quot;/&gt;&lt;lineCharCount val=&quot;41&quot;/&gt;&lt;lineCharCount val=&quot;40&quot;/&gt;&lt;lineCharCount val=&quot;46&quot;/&gt;&lt;lineCharCount val=&quot;12&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33AE65-3356-4132-B8E3-8CB17A4E8E2C}_95.png&quot;/&gt;&lt;left val=&quot;89&quot;/&gt;&lt;top val=&quot;489&quot;/&gt;&lt;width val=&quot;184&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28.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3A221D-FBED-461D-9DBE-2EDA9B9BDF8E}&quot;/&gt;&lt;isInvalidForFieldText val=&quot;0&quot;/&gt;&lt;Image&gt;&lt;filename val=&quot;C:\Users\jmmartin1\AppData\Local\Temp\PR\data\asimages\{2D3A221D-FBED-461D-9DBE-2EDA9B9BDF8E}_99.png&quot;/&gt;&lt;left val=&quot;755&quot;/&gt;&lt;top val=&quot;323&quot;/&gt;&lt;width val=&quot;172&quot;/&gt;&lt;height val=&quot;261&quot;/&gt;&lt;hasText val=&quot;1&quot;/&gt;&lt;/Image&gt;&lt;/ThreeDShapeInfo&gt;"/>
</p:tagLst>
</file>

<file path=ppt/tags/tag247.xml><?xml version="1.0" encoding="utf-8"?>
<p:tagLst xmlns:a="http://schemas.openxmlformats.org/drawingml/2006/main" xmlns:r="http://schemas.openxmlformats.org/officeDocument/2006/relationships" xmlns:p="http://schemas.openxmlformats.org/presentationml/2006/main">
  <p:tag name="HTML_SHAPEINFO" val="&lt;SlideThumbPath val=&quot;Slide100.PNG&quot;/&gt;"/>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98FCB88-76E7-4089-AA04-C8C47C37B1E5}_100.png&quot;/&gt;&lt;left val=&quot;124&quot;/&gt;&lt;top val=&quot;33&quot;/&gt;&lt;width val=&quot;770&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2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F39BD0-A754-407D-B763-8AB69791E332}_100.png&quot;/&gt;&lt;left val=&quot;136&quot;/&gt;&lt;top val=&quot;167&quot;/&gt;&lt;width val=&quot;685&quot;/&gt;&lt;height val=&quot;306&quot;/&gt;&lt;hasText val=&quot;1&quot;/&gt;&lt;/Image&gt;&lt;/ThreeDShapeInfo&gt;"/>
  <p:tag name="PRESENTER_SHAPETEXTINFO" val="&lt;ShapeTextInfo&gt;&lt;TableIndex row=&quot;-1&quot; col=&quot;-1&quot;&gt;&lt;linesCount val=&quot;4&quot;/&gt;&lt;lineCharCount val=&quot;35&quot;/&gt;&lt;lineCharCount val=&quot;43&quot;/&gt;&lt;lineCharCount val=&quot;40&quot;/&gt;&lt;lineCharCount val=&quot;4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2142905-F89D-4ACD-91E3-2DBA9FE9EA09}_8.png&quot;/&gt;&lt;left val=&quot;70&quot;/&gt;&lt;top val=&quot;39&quot;/&gt;&lt;width val=&quot;848&quot;/&gt;&lt;height val=&quot;93&quot;/&gt;&lt;hasText val=&quot;1&quot;/&gt;&lt;/Image&gt;&lt;/ThreeDShapeInfo&gt;"/>
  <p:tag name="PRESENTER_SHAPETEXTINFO" val="&lt;ShapeTextInfo&gt;&lt;TableIndex row=&quot;-1&quot; col=&quot;-1&quot;&gt;&lt;linesCount val=&quot;1&quot;/&gt;&lt;lineCharCount val=&quot;42&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HTML_SHAPEINFO" val="&lt;SlideThumbPath val=&quot;Slide101.PNG&quot;/&gt;"/>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99D80D1-A9C9-46FF-90C6-1BB402DE42F9}_101.png&quot;/&gt;&lt;left val=&quot;136&quot;/&gt;&lt;top val=&quot;33&quot;/&gt;&lt;width val=&quot;546&quot;/&gt;&lt;height val=&quot;93&quot;/&gt;&lt;hasText val=&quot;1&quot;/&gt;&lt;/Image&gt;&lt;/ThreeDShapeInfo&gt;"/>
  <p:tag name="PRESENTER_SHAPETEXTINFO" val="&lt;ShapeTextInfo&gt;&lt;TableIndex row=&quot;-1&quot; col=&quot;-1&quot;&gt;&lt;linesCount val=&quot;1&quot;/&gt;&lt;lineCharCount val=&quot;15&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BEBBDE-C375-4446-BB87-E5599E0FB2A3}_101.png&quot;/&gt;&lt;left val=&quot;128&quot;/&gt;&lt;top val=&quot;132&quot;/&gt;&lt;width val=&quot;639&quot;/&gt;&lt;height val=&quot;348&quot;/&gt;&lt;hasText val=&quot;1&quot;/&gt;&lt;/Image&gt;&lt;/ThreeDShapeInfo&gt;"/>
  <p:tag name="PRESENTER_SHAPETEXTINFO" val="&lt;ShapeTextInfo&gt;&lt;TableIndex row=&quot;-1&quot; col=&quot;-1&quot;&gt;&lt;linesCount val=&quot;7&quot;/&gt;&lt;lineCharCount val=&quot;26&quot;/&gt;&lt;lineCharCount val=&quot;24&quot;/&gt;&lt;lineCharCount val=&quot;34&quot;/&gt;&lt;lineCharCount val=&quot;5&quot;/&gt;&lt;lineCharCount val=&quot;34&quot;/&gt;&lt;lineCharCount val=&quot;33&quot;/&gt;&lt;lineCharCount val=&quot;9&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HTML_SHAPEINFO" val="&lt;SlideThumbPath val=&quot;Slide104.PNG&quot;/&gt;"/>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8ECD78-5F78-4507-99B3-BC5B53872406}_8.png&quot;/&gt;&lt;left val=&quot;78&quot;/&gt;&lt;top val=&quot;140&quot;/&gt;&lt;width val=&quot;803&quot;/&gt;&lt;height val=&quot;315&quot;/&gt;&lt;hasText val=&quot;1&quot;/&gt;&lt;/Image&gt;&lt;/ThreeDShapeInfo&gt;"/>
  <p:tag name="PRESENTER_SHAPETEXTINFO" val="&lt;ShapeTextInfo&gt;&lt;TableIndex row=&quot;-1&quot; col=&quot;-1&quot;&gt;&lt;linesCount val=&quot;6&quot;/&gt;&lt;lineCharCount val=&quot;21&quot;/&gt;&lt;lineCharCount val=&quot;36&quot;/&gt;&lt;lineCharCount val=&quot;41&quot;/&gt;&lt;lineCharCount val=&quot;39&quot;/&gt;&lt;lineCharCount val=&quot;37&quot;/&gt;&lt;lineCharCount val=&quot;7&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B26C38-D493-4AD1-A46A-4988403997FE}_104.png&quot;/&gt;&lt;left val=&quot;124&quot;/&gt;&lt;top val=&quot;48&quot;/&gt;&lt;width val=&quot;546&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C2C4BD3-B41D-4BC2-8295-EF768FA6093C}_104.png&quot;/&gt;&lt;left val=&quot;66&quot;/&gt;&lt;top val=&quot;121&quot;/&gt;&lt;width val=&quot;849&quot;/&gt;&lt;height val=&quot;382&quot;/&gt;&lt;hasText val=&quot;1&quot;/&gt;&lt;/Image&gt;&lt;/ThreeDShapeInfo&gt;"/>
  <p:tag name="PRESENTER_SHAPETEXTINFO" val="&lt;ShapeTextInfo&gt;&lt;TableIndex row=&quot;-1&quot; col=&quot;-1&quot;&gt;&lt;linesCount val=&quot;13&quot;/&gt;&lt;lineCharCount val=&quot;27&quot;/&gt;&lt;lineCharCount val=&quot;59&quot;/&gt;&lt;lineCharCount val=&quot;59&quot;/&gt;&lt;lineCharCount val=&quot;68&quot;/&gt;&lt;lineCharCount val=&quot;66&quot;/&gt;&lt;lineCharCount val=&quot;16&quot;/&gt;&lt;lineCharCount val=&quot;58&quot;/&gt;&lt;lineCharCount val=&quot;58&quot;/&gt;&lt;lineCharCount val=&quot;51&quot;/&gt;&lt;lineCharCount val=&quot;8&quot;/&gt;&lt;lineCharCount val=&quot;55&quot;/&gt;&lt;lineCharCount val=&quot;67&quot;/&gt;&lt;lineCharCount val=&quot;2&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HTML_SHAPEINFO" val="&lt;SlideThumbPath val=&quot;Slide105.PNG&quot;/&gt;"/>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974154-18D0-4A52-BFE4-A0DAF6342EAD}_105.png&quot;/&gt;&lt;left val=&quot;100&quot;/&gt;&lt;top val=&quot;31&quot;/&gt;&lt;width val=&quot;806&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EB98566-FD2C-4B87-8091-90A95F69D374}_105.png&quot;/&gt;&lt;left val=&quot;96&quot;/&gt;&lt;top val=&quot;115&quot;/&gt;&lt;width val=&quot;489&quot;/&gt;&lt;height val=&quot;394&quot;/&gt;&lt;hasText val=&quot;1&quot;/&gt;&lt;/Image&gt;&lt;/ThreeDShapeInfo&gt;"/>
  <p:tag name="PRESENTER_SHAPETEXTINFO" val="&lt;ShapeTextInfo&gt;&lt;TableIndex row=&quot;-1&quot; col=&quot;-1&quot;&gt;&lt;linesCount val=&quot;9&quot;/&gt;&lt;lineCharCount val=&quot;32&quot;/&gt;&lt;lineCharCount val=&quot;28&quot;/&gt;&lt;lineCharCount val=&quot;24&quot;/&gt;&lt;lineCharCount val=&quot;32&quot;/&gt;&lt;lineCharCount val=&quot;32&quot;/&gt;&lt;lineCharCount val=&quot;26&quot;/&gt;&lt;lineCharCount val=&quot;35&quot;/&gt;&lt;lineCharCount val=&quot;31&quot;/&gt;&lt;lineCharCount val=&quot;29&quot;/&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21E14B-392D-4421-978B-E228D0EACEE0}&quot;/&gt;&lt;isInvalidForFieldText val=&quot;0&quot;/&gt;&lt;Image&gt;&lt;filename val=&quot;C:\Users\jmmartin1\AppData\Local\Temp\PR\data\asimages\{9F21E14B-392D-4421-978B-E228D0EACEE0}_105.png&quot;/&gt;&lt;left val=&quot;604&quot;/&gt;&lt;top val=&quot;124&quot;/&gt;&lt;width val=&quot;289&quot;/&gt;&lt;height val=&quot;365&quot;/&gt;&lt;hasText val=&quot;1&quot;/&gt;&lt;/Image&gt;&lt;/ThreeDShapeInfo&gt;"/>
</p:tagLst>
</file>

<file path=ppt/tags/tag267.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HTML_SHAPEINFO" val="&lt;SlideThumbPath val=&quot;Slide107.PNG&quot;/&gt;"/>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D5DDCF8-1610-423B-ACB6-3BF9CCC37AEA}_107.png&quot;/&gt;&lt;left val=&quot;90&quot;/&gt;&lt;top val=&quot;35&quot;/&gt;&lt;width val=&quot;794&quot;/&gt;&lt;height val=&quot;93&quot;/&gt;&lt;hasText val=&quot;1&quot;/&gt;&lt;/Image&gt;&lt;/ThreeDShapeInfo&gt;"/>
  <p:tag name="PRESENTER_SHAPETEXTINFO" val="&lt;ShapeTextInfo&gt;&lt;TableIndex row=&quot;-1&quot; col=&quot;-1&quot;&gt;&lt;linesCount val=&quot;1&quot;/&gt;&lt;lineCharCount val=&quot;34&quot;/&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B98516-1899-4C69-9398-3148D2ADE299}_107.png&quot;/&gt;&lt;left val=&quot;96&quot;/&gt;&lt;top val=&quot;117&quot;/&gt;&lt;width val=&quot;798&quot;/&gt;&lt;height val=&quot;390&quot;/&gt;&lt;hasText val=&quot;1&quot;/&gt;&lt;/Image&gt;&lt;/ThreeDShapeInfo&gt;"/>
  <p:tag name="PRESENTER_SHAPETEXTINFO" val="&lt;ShapeTextInfo&gt;&lt;TableIndex row=&quot;-1&quot; col=&quot;-1&quot;&gt;&lt;linesCount val=&quot;11&quot;/&gt;&lt;lineCharCount val=&quot;56&quot;/&gt;&lt;lineCharCount val=&quot;19&quot;/&gt;&lt;lineCharCount val=&quot;61&quot;/&gt;&lt;lineCharCount val=&quot;53&quot;/&gt;&lt;lineCharCount val=&quot;11&quot;/&gt;&lt;lineCharCount val=&quot;68&quot;/&gt;&lt;lineCharCount val=&quot;34&quot;/&gt;&lt;lineCharCount val=&quot;65&quot;/&gt;&lt;lineCharCount val=&quot;66&quot;/&gt;&lt;lineCharCount val=&quot;60&quot;/&gt;&lt;lineCharCount val=&quot;60&quot;/&gt;&lt;/TableIndex&gt;&lt;/ShapeTextInfo&gt;"/>
</p:tagLst>
</file>

<file path=ppt/tags/tag273.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802011-D369-4F80-9283-4F16E8E54CC3}_9.png&quot;/&gt;&lt;left val=&quot;142&quot;/&gt;&lt;top val=&quot;37&quot;/&gt;&lt;width val=&quot;530&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8223B5A-0F5C-4A7A-82C1-6E5EA01C029D}_9.png&quot;/&gt;&lt;left val=&quot;93&quot;/&gt;&lt;top val=&quot;136&quot;/&gt;&lt;width val=&quot;735&quot;/&gt;&lt;height val=&quot;331&quot;/&gt;&lt;hasText val=&quot;1&quot;/&gt;&lt;/Image&gt;&lt;/ThreeDShapeInfo&gt;"/>
  <p:tag name="PRESENTER_SHAPETEXTINFO" val="&lt;ShapeTextInfo&gt;&lt;TableIndex row=&quot;-1&quot; col=&quot;-1&quot;&gt;&lt;linesCount val=&quot;6&quot;/&gt;&lt;lineCharCount val=&quot;39&quot;/&gt;&lt;lineCharCount val=&quot;35&quot;/&gt;&lt;lineCharCount val=&quot;40&quot;/&gt;&lt;lineCharCount val=&quot;37&quot;/&gt;&lt;lineCharCount val=&quot;11&quot;/&gt;&lt;lineCharCount val=&quot;39&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HTML_SHAPEINFO" val="&lt;SlideThumbPath val=&quot;Slide113.PNG&quot;/&gt;"/>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965F263-696B-43E2-B23E-F5A2082C90EF}_113.png&quot;/&gt;&lt;left val=&quot;112&quot;/&gt;&lt;top val=&quot;30&quot;/&gt;&lt;width val=&quot;572&quot;/&gt;&lt;height val=&quot;93&quot;/&gt;&lt;hasText val=&quot;1&quot;/&gt;&lt;/Image&gt;&lt;/ThreeDShapeInfo&gt;"/>
  <p:tag name="PRESENTER_SHAPETEXTINFO" val="&lt;ShapeTextInfo&gt;&lt;TableIndex row=&quot;-1&quot; col=&quot;-1&quot;&gt;&lt;linesCount val=&quot;1&quot;/&gt;&lt;lineCharCount val=&quot;20&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3A5A0C-C9E4-486A-8D3B-EFE06D7DA835}_113.png&quot;/&gt;&lt;left val=&quot;86&quot;/&gt;&lt;top val=&quot;105&quot;/&gt;&lt;width val=&quot;831&quot;/&gt;&lt;height val=&quot;416&quot;/&gt;&lt;hasText val=&quot;1&quot;/&gt;&lt;/Image&gt;&lt;/ThreeDShapeInfo&gt;"/>
  <p:tag name="PRESENTER_SHAPETEXTINFO" val="&lt;ShapeTextInfo&gt;&lt;TableIndex row=&quot;-1&quot; col=&quot;-1&quot;&gt;&lt;linesCount val=&quot;12&quot;/&gt;&lt;lineCharCount val=&quot;67&quot;/&gt;&lt;lineCharCount val=&quot;65&quot;/&gt;&lt;lineCharCount val=&quot;67&quot;/&gt;&lt;lineCharCount val=&quot;35&quot;/&gt;&lt;lineCharCount val=&quot;66&quot;/&gt;&lt;lineCharCount val=&quot;65&quot;/&gt;&lt;lineCharCount val=&quot;63&quot;/&gt;&lt;lineCharCount val=&quot;65&quot;/&gt;&lt;lineCharCount val=&quot;10&quot;/&gt;&lt;lineCharCount val=&quot;68&quot;/&gt;&lt;lineCharCount val=&quot;16&quot;/&gt;&lt;lineCharCount val=&quot;69&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HTML_SHAPEINFO" val="&lt;SlideThumbPath val=&quot;Slide114.PNG&quot;/&gt;"/>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993DA3-712F-4B31-90B4-A22792B5EFDC}_114.png&quot;/&gt;&lt;left val=&quot;118&quot;/&gt;&lt;top val=&quot;35&quot;/&gt;&lt;width val=&quot;436&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BAF744E-36C4-4D68-A57E-BAE2655A14AC}_114.png&quot;/&gt;&lt;left val=&quot;93&quot;/&gt;&lt;top val=&quot;114&quot;/&gt;&lt;width val=&quot;818&quot;/&gt;&lt;height val=&quot;387&quot;/&gt;&lt;hasText val=&quot;1&quot;/&gt;&lt;/Image&gt;&lt;/ThreeDShapeInfo&gt;"/>
  <p:tag name="PRESENTER_SHAPETEXTINFO" val="&lt;ShapeTextInfo&gt;&lt;TableIndex row=&quot;-1&quot; col=&quot;-1&quot;&gt;&lt;linesCount val=&quot;11&quot;/&gt;&lt;lineCharCount val=&quot;33&quot;/&gt;&lt;lineCharCount val=&quot;40&quot;/&gt;&lt;lineCharCount val=&quot;13&quot;/&gt;&lt;lineCharCount val=&quot;52&quot;/&gt;&lt;lineCharCount val=&quot;61&quot;/&gt;&lt;lineCharCount val=&quot;12&quot;/&gt;&lt;lineCharCount val=&quot;59&quot;/&gt;&lt;lineCharCount val=&quot;47&quot;/&gt;&lt;lineCharCount val=&quot;24&quot;/&gt;&lt;lineCharCount val=&quot;43&quot;/&gt;&lt;lineCharCount val=&quot;39&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HTML_SHAPEINFO" val="&lt;SlideThumbPath val=&quot;Slide115.PNG&quot;/&gt;"/>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E7493B7-B654-461F-951B-D607404B640C}_115.png&quot;/&gt;&lt;left val=&quot;124&quot;/&gt;&lt;top val=&quot;35&quot;/&gt;&lt;width val=&quot;546&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F4D01D-860B-404D-91B9-65271E693AFF}_115.png&quot;/&gt;&lt;left val=&quot;86&quot;/&gt;&lt;top val=&quot;117&quot;/&gt;&lt;width val=&quot;801&quot;/&gt;&lt;height val=&quot;380&quot;/&gt;&lt;hasText val=&quot;1&quot;/&gt;&lt;/Image&gt;&lt;/ThreeDShapeInfo&gt;"/>
  <p:tag name="PRESENTER_SHAPETEXTINFO" val="&lt;ShapeTextInfo&gt;&lt;TableIndex row=&quot;-1&quot; col=&quot;-1&quot;&gt;&lt;linesCount val=&quot;10&quot;/&gt;&lt;lineCharCount val=&quot;64&quot;/&gt;&lt;lineCharCount val=&quot;55&quot;/&gt;&lt;lineCharCount val=&quot;57&quot;/&gt;&lt;lineCharCount val=&quot;47&quot;/&gt;&lt;lineCharCount val=&quot;12&quot;/&gt;&lt;lineCharCount val=&quot;61&quot;/&gt;&lt;lineCharCount val=&quot;61&quot;/&gt;&lt;lineCharCount val=&quot;17&quot;/&gt;&lt;lineCharCount val=&quot;49&quot;/&gt;&lt;lineCharCount val=&quot;3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066D481-B28D-4C96-BDB5-16F08554551D}_1.png&quot;/&gt;&lt;left val=&quot;100&quot;/&gt;&lt;top val=&quot;17&quot;/&gt;&lt;width val=&quot;769&quot;/&gt;&lt;height val=&quot;499&quot;/&gt;&lt;hasText val=&quot;1&quot;/&gt;&lt;/Image&gt;&lt;/ThreeDShapeInfo&gt;"/>
  <p:tag name="PRESENTER_SHAPETEXTINFO" val="&lt;ShapeTextInfo&gt;&lt;TableIndex row=&quot;-1&quot; col=&quot;-1&quot;&gt;&lt;linesCount val=&quot;4&quot;/&gt;&lt;lineCharCount val=&quot;20&quot;/&gt;&lt;lineCharCount val=&quot;25&quot;/&gt;&lt;lineCharCount val=&quot;17&quot;/&gt;&lt;lineCharCount val=&quot;5&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HTML_SHAPEINFO" val="&lt;SlideThumbPath val=&quot;Slide116.PNG&quot;/&gt;"/>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3A67835-4503-475E-A97E-0E6406EAF230}_116.png&quot;/&gt;&lt;left val=&quot;118&quot;/&gt;&lt;top val=&quot;38&quot;/&gt;&lt;width val=&quot;467&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C1331E-8D4F-40C3-882F-2FB9E30F2E12}_116.png&quot;/&gt;&lt;left val=&quot;72&quot;/&gt;&lt;top val=&quot;115&quot;/&gt;&lt;width val=&quot;814&quot;/&gt;&lt;height val=&quot;372&quot;/&gt;&lt;hasText val=&quot;1&quot;/&gt;&lt;/Image&gt;&lt;/ThreeDShapeInfo&gt;"/>
  <p:tag name="PRESENTER_SHAPETEXTINFO" val="&lt;ShapeTextInfo&gt;&lt;TableIndex row=&quot;-1&quot; col=&quot;-1&quot;&gt;&lt;linesCount val=&quot;10&quot;/&gt;&lt;lineCharCount val=&quot;58&quot;/&gt;&lt;lineCharCount val=&quot;48&quot;/&gt;&lt;lineCharCount val=&quot;55&quot;/&gt;&lt;lineCharCount val=&quot;60&quot;/&gt;&lt;lineCharCount val=&quot;52&quot;/&gt;&lt;lineCharCount val=&quot;55&quot;/&gt;&lt;lineCharCount val=&quot;58&quot;/&gt;&lt;lineCharCount val=&quot;57&quot;/&gt;&lt;lineCharCount val=&quot;31&quot;/&gt;&lt;lineCharCount val=&quot;1&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09.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HTML_SHAPEINFO" val="&lt;SlideThumbPath val=&quot;Slide123.PNG&quot;/&gt;"/>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3805B7B-1981-4C15-8784-AE9C42C53CFB}_123.png&quot;/&gt;&lt;left val=&quot;112&quot;/&gt;&lt;top val=&quot;38&quot;/&gt;&lt;width val=&quot;680&quot;/&gt;&lt;height val=&quot;93&quot;/&gt;&lt;hasText val=&quot;1&quot;/&gt;&lt;/Image&gt;&lt;/ThreeDShapeInfo&gt;"/>
  <p:tag name="PRESENTER_SHAPETEXTINFO" val="&lt;ShapeTextInfo&gt;&lt;TableIndex row=&quot;-1&quot; col=&quot;-1&quot;&gt;&lt;linesCount val=&quot;1&quot;/&gt;&lt;lineCharCount val=&quot;21&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0985CE-A0F6-4903-A06B-F4FE2EAF75C2}_123.png&quot;/&gt;&lt;left val=&quot;124&quot;/&gt;&lt;top val=&quot;119&quot;/&gt;&lt;width val=&quot;709&quot;/&gt;&lt;height val=&quot;326&quot;/&gt;&lt;hasText val=&quot;1&quot;/&gt;&lt;/Image&gt;&lt;/ThreeDShapeInfo&gt;"/>
  <p:tag name="PRESENTER_SHAPETEXTINFO" val="&lt;ShapeTextInfo&gt;&lt;TableIndex row=&quot;-1&quot; col=&quot;-1&quot;&gt;&lt;linesCount val=&quot;7&quot;/&gt;&lt;lineCharCount val=&quot;36&quot;/&gt;&lt;lineCharCount val=&quot;42&quot;/&gt;&lt;lineCharCount val=&quot;43&quot;/&gt;&lt;lineCharCount val=&quot;8&quot;/&gt;&lt;lineCharCount val=&quot;10&quot;/&gt;&lt;lineCharCount val=&quot;48&quot;/&gt;&lt;lineCharCount val=&quot;19&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HTML_SHAPEINFO" val="&lt;SlideThumbPath val=&quot;Slide124.PNG&quot;/&gt;"/>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F3E71B8-8EB2-4312-80ED-FD1D65C43F94}_124.png&quot;/&gt;&lt;left val=&quot;29&quot;/&gt;&lt;top val=&quot;39&quot;/&gt;&lt;width val=&quot;889&quot;/&gt;&lt;height val=&quot;85&quot;/&gt;&lt;hasText val=&quot;1&quot;/&gt;&lt;/Image&gt;&lt;/ThreeDShapeInfo&gt;"/>
  <p:tag name="PRESENTER_SHAPETEXTINFO" val="&lt;ShapeTextInfo&gt;&lt;TableIndex row=&quot;-1&quot; col=&quot;-1&quot;&gt;&lt;linesCount val=&quot;1&quot;/&gt;&lt;lineCharCount val=&quot;46&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54D2D92-8956-42A5-86AC-E188DDFEE3DF}_124.png&quot;/&gt;&lt;left val=&quot;100&quot;/&gt;&lt;top val=&quot;119&quot;/&gt;&lt;width val=&quot;793&quot;/&gt;&lt;height val=&quot;378&quot;/&gt;&lt;hasText val=&quot;1&quot;/&gt;&lt;/Image&gt;&lt;/ThreeDShapeInfo&gt;"/>
  <p:tag name="PRESENTER_SHAPETEXTINFO" val="&lt;ShapeTextInfo&gt;&lt;TableIndex row=&quot;-1&quot; col=&quot;-1&quot;&gt;&lt;linesCount val=&quot;8&quot;/&gt;&lt;lineCharCount val=&quot;46&quot;/&gt;&lt;lineCharCount val=&quot;49&quot;/&gt;&lt;lineCharCount val=&quot;36&quot;/&gt;&lt;lineCharCount val=&quot;57&quot;/&gt;&lt;lineCharCount val=&quot;59&quot;/&gt;&lt;lineCharCount val=&quot;31&quot;/&gt;&lt;lineCharCount val=&quot;48&quot;/&gt;&lt;lineCharCount val=&quot;46&quot;/&gt;&lt;/TableIndex&gt;&lt;/ShapeTextInfo&gt;"/>
</p:tagLst>
</file>

<file path=ppt/tags/tag327.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HTML_SHAPEINFO" val="&lt;SlideThumbPath val=&quot;Slide126.PNG&quot;/&gt;"/>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DC7A1A0-2CAF-4E2C-AE74-4F8317F38744}_126.png&quot;/&gt;&lt;left val=&quot;75&quot;/&gt;&lt;top val=&quot;330&quot;/&gt;&lt;width val=&quot;807&quot;/&gt;&lt;height val=&quot;132&quot;/&gt;&lt;hasText val=&quot;1&quot;/&gt;&lt;/Image&gt;&lt;/ThreeDShapeInfo&gt;"/>
  <p:tag name="PRESENTER_SHAPETEXTINFO" val="&lt;ShapeTextInfo&gt;&lt;TableIndex row=&quot;-1&quot; col=&quot;-1&quot;&gt;&lt;linesCount val=&quot;1&quot;/&gt;&lt;lineCharCount val=&quot;25&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36.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C28714F-57A4-476A-A477-F9C480539E2F}_12.png&quot;/&gt;&lt;left val=&quot;112&quot;/&gt;&lt;top val=&quot;35&quot;/&gt;&lt;width val=&quot;716&quot;/&gt;&lt;height val=&quot;96&quot;/&gt;&lt;hasText val=&quot;1&quot;/&gt;&lt;/Image&gt;&lt;/ThreeDShapeInfo&gt;"/>
  <p:tag name="PRESENTER_SHAPETEXTINFO" val="&lt;ShapeTextInfo&gt;&lt;TableIndex row=&quot;-1&quot; col=&quot;-1&quot;&gt;&lt;linesCount val=&quot;1&quot;/&gt;&lt;lineCharCount val=&quot;26&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49.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DA3D6A-DD3D-46A0-957E-18F0C91B8DCA}_12.png&quot;/&gt;&lt;left val=&quot;58&quot;/&gt;&lt;top val=&quot;122&quot;/&gt;&lt;width val=&quot;859&quot;/&gt;&lt;height val=&quot;406&quot;/&gt;&lt;hasText val=&quot;1&quot;/&gt;&lt;/Image&gt;&lt;/ThreeDShapeInfo&gt;"/>
  <p:tag name="PRESENTER_SHAPETEXTINFO" val="&lt;ShapeTextInfo&gt;&lt;TableIndex row=&quot;-1&quot; col=&quot;-1&quot;&gt;&lt;linesCount val=&quot;9&quot;/&gt;&lt;lineCharCount val=&quot;48&quot;/&gt;&lt;lineCharCount val=&quot;53&quot;/&gt;&lt;lineCharCount val=&quot;12&quot;/&gt;&lt;lineCharCount val=&quot;56&quot;/&gt;&lt;lineCharCount val=&quot;53&quot;/&gt;&lt;lineCharCount val=&quot;30&quot;/&gt;&lt;lineCharCount val=&quot;60&quot;/&gt;&lt;lineCharCount val=&quot;21&quot;/&gt;&lt;lineCharCount val=&quot;27&quot;/&gt;&lt;/TableIndex&gt;&lt;/ShapeTextInfo&gt;"/>
</p:tagLst>
</file>

<file path=ppt/tags/tag3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072F421-3DC9-443B-A514-3E20F8949C01}_33.png&quot;/&gt;&lt;left val=&quot;65&quot;/&gt;&lt;top val=&quot;56&quot;/&gt;&lt;width val=&quot;828&quot;/&gt;&lt;height val=&quot;96&quot;/&gt;&lt;hasText val=&quot;1&quot;/&gt;&lt;/Image&gt;&lt;/ThreeDShapeInfo&gt;"/>
  <p:tag name="PRESENTER_SHAPETEXTINFO" val="&lt;ShapeTextInfo&gt;&lt;TableIndex row=&quot;-1&quot; col=&quot;-1&quot;&gt;&lt;linesCount val=&quot;1&quot;/&gt;&lt;lineCharCount val=&quot;37&quot;/&gt;&lt;/TableIndex&gt;&lt;/ShapeTextInfo&gt;"/>
</p:tagLst>
</file>

<file path=ppt/tags/tag3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C02D1A-A681-4A18-BA6B-4430B36A29B3}_33.png&quot;/&gt;&lt;left val=&quot;64&quot;/&gt;&lt;top val=&quot;142&quot;/&gt;&lt;width val=&quot;829&quot;/&gt;&lt;height val=&quot;325&quot;/&gt;&lt;hasText val=&quot;1&quot;/&gt;&lt;/Image&gt;&lt;/ThreeDShapeInfo&gt;"/>
  <p:tag name="PRESENTER_SHAPETEXTINFO" val="&lt;ShapeTextInfo&gt;&lt;TableIndex row=&quot;-1&quot; col=&quot;-1&quot;&gt;&lt;linesCount val=&quot;18&quot;/&gt;&lt;lineCharCount val=&quot;2&quot;/&gt;&lt;lineCharCount val=&quot;149&quot;/&gt;&lt;lineCharCount val=&quot;149&quot;/&gt;&lt;lineCharCount val=&quot;152&quot;/&gt;&lt;lineCharCount val=&quot;145&quot;/&gt;&lt;lineCharCount val=&quot;144&quot;/&gt;&lt;lineCharCount val=&quot;158&quot;/&gt;&lt;lineCharCount val=&quot;158&quot;/&gt;&lt;lineCharCount val=&quot;149&quot;/&gt;&lt;lineCharCount val=&quot;27&quot;/&gt;&lt;lineCharCount val=&quot;3&quot;/&gt;&lt;lineCharCount val=&quot;155&quot;/&gt;&lt;lineCharCount val=&quot;156&quot;/&gt;&lt;lineCharCount val=&quot;155&quot;/&gt;&lt;lineCharCount val=&quot;152&quot;/&gt;&lt;lineCharCount val=&quot;154&quot;/&gt;&lt;lineCharCount val=&quot;151&quot;/&gt;&lt;lineCharCount val=&quot;40&quot;/&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5594B7-D58C-41B6-8FC0-35E1E8ADFD21}_13.png&quot;/&gt;&lt;left val=&quot;114&quot;/&gt;&lt;top val=&quot;41&quot;/&gt;&lt;width val=&quot;608&quot;/&gt;&lt;height val=&quot;91&quot;/&gt;&lt;hasText val=&quot;1&quot;/&gt;&lt;/Image&gt;&lt;/ThreeDShapeInfo&gt;"/>
  <p:tag name="PRESENTER_SHAPETEXTINFO" val="&lt;ShapeTextInfo&gt;&lt;TableIndex row=&quot;-1&quot; col=&quot;-1&quot;&gt;&lt;linesCount val=&quot;1&quot;/&gt;&lt;lineCharCount val=&quot;28&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4F3A6E5-E8D1-475A-A301-BD2440F6B042}_13.png&quot;/&gt;&lt;left val=&quot;72&quot;/&gt;&lt;top val=&quot;117&quot;/&gt;&lt;width val=&quot;810&quot;/&gt;&lt;height val=&quot;350&quot;/&gt;&lt;hasText val=&quot;1&quot;/&gt;&lt;/Image&gt;&lt;/ThreeDShapeInfo&gt;"/>
  <p:tag name="PRESENTER_SHAPETEXTINFO" val="&lt;ShapeTextInfo&gt;&lt;TableIndex row=&quot;-1&quot; col=&quot;-1&quot;&gt;&lt;linesCount val=&quot;7&quot;/&gt;&lt;lineCharCount val=&quot;41&quot;/&gt;&lt;lineCharCount val=&quot;39&quot;/&gt;&lt;lineCharCount val=&quot;56&quot;/&gt;&lt;lineCharCount val=&quot;33&quot;/&gt;&lt;lineCharCount val=&quot;60&quot;/&gt;&lt;lineCharCount val=&quot;63&quot;/&gt;&lt;lineCharCount val=&quot;2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09215E9-2CA5-4C09-8A2A-D534F8111A9E}_14.png&quot;/&gt;&lt;left val=&quot;121&quot;/&gt;&lt;top val=&quot;35&quot;/&gt;&lt;width val=&quot;740&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6C34920-5D3C-4A63-BD98-3F5A3A4D9B93}_14.png&quot;/&gt;&lt;left val=&quot;90&quot;/&gt;&lt;top val=&quot;127&quot;/&gt;&lt;width val=&quot;804&quot;/&gt;&lt;height val=&quot;360&quot;/&gt;&lt;hasText val=&quot;1&quot;/&gt;&lt;/Image&gt;&lt;/ThreeDShapeInfo&gt;"/>
  <p:tag name="PRESENTER_SHAPETEXTINFO" val="&lt;ShapeTextInfo&gt;&lt;TableIndex row=&quot;-1&quot; col=&quot;-1&quot;&gt;&lt;linesCount val=&quot;8&quot;/&gt;&lt;lineCharCount val=&quot;50&quot;/&gt;&lt;lineCharCount val=&quot;23&quot;/&gt;&lt;lineCharCount val=&quot;33&quot;/&gt;&lt;lineCharCount val=&quot;56&quot;/&gt;&lt;lineCharCount val=&quot;47&quot;/&gt;&lt;lineCharCount val=&quot;55&quot;/&gt;&lt;lineCharCount val=&quot;32&quot;/&gt;&lt;lineCharCount val=&quot;1&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F07239C-33C9-4DEF-955A-01E15D873D11}_15.png&quot;/&gt;&lt;left val=&quot;410&quot;/&gt;&lt;top val=&quot;203&quot;/&gt;&lt;width val=&quot;509&quot;/&gt;&lt;height val=&quot;289&quot;/&gt;&lt;hasText val=&quot;1&quot;/&gt;&lt;/Image&gt;&lt;/ThreeDShapeInfo&gt;"/>
  <p:tag name="PRESENTER_SHAPETEXTINFO" val="&lt;ShapeTextInfo&gt;&lt;TableIndex row=&quot;-1&quot; col=&quot;-1&quot;&gt;&lt;linesCount val=&quot;6&quot;/&gt;&lt;lineCharCount val=&quot;27&quot;/&gt;&lt;lineCharCount val=&quot;10&quot;/&gt;&lt;lineCharCount val=&quot;12&quot;/&gt;&lt;lineCharCount val=&quot;31&quot;/&gt;&lt;lineCharCount val=&quot;35&quot;/&gt;&lt;lineCharCount val=&quot;11&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A7F886-46C6-49E9-936B-D7DC24BC8ED3}_15.png&quot;/&gt;&lt;left val=&quot;290&quot;/&gt;&lt;top val=&quot;32&quot;/&gt;&lt;width val=&quot;416&quot;/&gt;&lt;height val=&quot;168&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CB19AE8-3DED-47F6-B87D-0DBE19146F45}_16.png&quot;/&gt;&lt;left val=&quot;136&quot;/&gt;&lt;top val=&quot;44&quot;/&gt;&lt;width val=&quot;553&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89AC5E9-3341-47F0-8D83-7048976CBC44}_17.png&quot;/&gt;&lt;left val=&quot;118&quot;/&gt;&lt;top val=&quot;35&quot;/&gt;&lt;width val=&quot;72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B488717-4750-4FF5-A0F5-D5C25662CBA8}_17.png&quot;/&gt;&lt;left val=&quot;70&quot;/&gt;&lt;top val=&quot;119&quot;/&gt;&lt;width val=&quot;800&quot;/&gt;&lt;height val=&quot;391&quot;/&gt;&lt;hasText val=&quot;1&quot;/&gt;&lt;/Image&gt;&lt;/ThreeDShapeInfo&gt;"/>
  <p:tag name="PRESENTER_SHAPETEXTINFO" val="&lt;ShapeTextInfo&gt;&lt;TableIndex row=&quot;-1&quot; col=&quot;-1&quot;&gt;&lt;linesCount val=&quot;10&quot;/&gt;&lt;lineCharCount val=&quot;76&quot;/&gt;&lt;lineCharCount val=&quot;74&quot;/&gt;&lt;lineCharCount val=&quot;44&quot;/&gt;&lt;lineCharCount val=&quot;41&quot;/&gt;&lt;lineCharCount val=&quot;78&quot;/&gt;&lt;lineCharCount val=&quot;82&quot;/&gt;&lt;lineCharCount val=&quot;14&quot;/&gt;&lt;lineCharCount val=&quot;29&quot;/&gt;&lt;lineCharCount val=&quot;48&quot;/&gt;&lt;lineCharCount val=&quot;3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D960AAB-8F9B-4018-B171-38EAEBC9BF2C}_2.png&quot;/&gt;&lt;left val=&quot;149&quot;/&gt;&lt;top val=&quot;17&quot;/&gt;&lt;width val=&quot;641&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89AC5E9-3341-47F0-8D83-7048976CBC44}_17.png&quot;/&gt;&lt;left val=&quot;118&quot;/&gt;&lt;top val=&quot;35&quot;/&gt;&lt;width val=&quot;72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B488717-4750-4FF5-A0F5-D5C25662CBA8}_17.png&quot;/&gt;&lt;left val=&quot;70&quot;/&gt;&lt;top val=&quot;119&quot;/&gt;&lt;width val=&quot;800&quot;/&gt;&lt;height val=&quot;391&quot;/&gt;&lt;hasText val=&quot;1&quot;/&gt;&lt;/Image&gt;&lt;/ThreeDShapeInfo&gt;"/>
  <p:tag name="PRESENTER_SHAPETEXTINFO" val="&lt;ShapeTextInfo&gt;&lt;TableIndex row=&quot;-1&quot; col=&quot;-1&quot;&gt;&lt;linesCount val=&quot;10&quot;/&gt;&lt;lineCharCount val=&quot;76&quot;/&gt;&lt;lineCharCount val=&quot;74&quot;/&gt;&lt;lineCharCount val=&quot;44&quot;/&gt;&lt;lineCharCount val=&quot;41&quot;/&gt;&lt;lineCharCount val=&quot;78&quot;/&gt;&lt;lineCharCount val=&quot;82&quot;/&gt;&lt;lineCharCount val=&quot;14&quot;/&gt;&lt;lineCharCount val=&quot;29&quot;/&gt;&lt;lineCharCount val=&quot;48&quot;/&gt;&lt;lineCharCount val=&quot;39&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D05AC2-DEDD-4626-93B3-E16F9B20A182}_18.png&quot;/&gt;&lt;left val=&quot;130&quot;/&gt;&lt;top val=&quot;42&quot;/&gt;&lt;width val=&quot;698&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75847A-C573-423B-A4F0-FD23A2140379}_18.png&quot;/&gt;&lt;left val=&quot;85&quot;/&gt;&lt;top val=&quot;122&quot;/&gt;&lt;width val=&quot;806&quot;/&gt;&lt;height val=&quot;361&quot;/&gt;&lt;hasText val=&quot;1&quot;/&gt;&lt;/Image&gt;&lt;/ThreeDShapeInfo&gt;"/>
  <p:tag name="PRESENTER_SHAPETEXTINFO" val="&lt;ShapeTextInfo&gt;&lt;TableIndex row=&quot;-1&quot; col=&quot;-1&quot;&gt;&lt;linesCount val=&quot;8&quot;/&gt;&lt;lineCharCount val=&quot;57&quot;/&gt;&lt;lineCharCount val=&quot;56&quot;/&gt;&lt;lineCharCount val=&quot;23&quot;/&gt;&lt;lineCharCount val=&quot;55&quot;/&gt;&lt;lineCharCount val=&quot;61&quot;/&gt;&lt;lineCharCount val=&quot;15&quot;/&gt;&lt;lineCharCount val=&quot;57&quot;/&gt;&lt;lineCharCount val=&quot;61&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1C70B5-34C6-46F9-A9B2-69F398A21C87}_26.png&quot;/&gt;&lt;left val=&quot;118&quot;/&gt;&lt;top val=&quot;29&quot;/&gt;&lt;width val=&quot;548&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204E19-1452-40A0-A954-C08DD917025D}_26.png&quot;/&gt;&lt;left val=&quot;469&quot;/&gt;&lt;top val=&quot;83&quot;/&gt;&lt;width val=&quot;438&quot;/&gt;&lt;height val=&quot;409&quot;/&gt;&lt;hasText val=&quot;1&quot;/&gt;&lt;/Image&gt;&lt;/ThreeDShapeInfo&gt;"/>
  <p:tag name="PRESENTER_SHAPETEXTINFO" val="&lt;ShapeTextInfo&gt;&lt;TableIndex row=&quot;-1&quot; col=&quot;-1&quot;&gt;&lt;linesCount val=&quot;11&quot;/&gt;&lt;lineCharCount val=&quot;27&quot;/&gt;&lt;lineCharCount val=&quot;6&quot;/&gt;&lt;lineCharCount val=&quot;25&quot;/&gt;&lt;lineCharCount val=&quot;32&quot;/&gt;&lt;lineCharCount val=&quot;25&quot;/&gt;&lt;lineCharCount val=&quot;28&quot;/&gt;&lt;lineCharCount val=&quot;14&quot;/&gt;&lt;lineCharCount val=&quot;29&quot;/&gt;&lt;lineCharCount val=&quot;30&quot;/&gt;&lt;lineCharCount val=&quot;10&quot;/&gt;&lt;lineCharCount val=&quot;17&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ECF33AE-9EB0-4FA3-8967-1FC4D33E1D3F}_2.png&quot;/&gt;&lt;left val=&quot;74&quot;/&gt;&lt;top val=&quot;96&quot;/&gt;&lt;width val=&quot;825&quot;/&gt;&lt;height val=&quot;432&quot;/&gt;&lt;hasText val=&quot;1&quot;/&gt;&lt;/Image&gt;&lt;/ThreeDShapeInfo&gt;"/>
  <p:tag name="PRESENTER_SHAPETEXTINFO" val="&lt;ShapeTextInfo&gt;&lt;TableIndex row=&quot;-1&quot; col=&quot;-1&quot;&gt;&lt;linesCount val=&quot;12&quot;/&gt;&lt;lineCharCount val=&quot;37&quot;/&gt;&lt;lineCharCount val=&quot;19&quot;/&gt;&lt;lineCharCount val=&quot;31&quot;/&gt;&lt;lineCharCount val=&quot;24&quot;/&gt;&lt;lineCharCount val=&quot;30&quot;/&gt;&lt;lineCharCount val=&quot;13&quot;/&gt;&lt;lineCharCount val=&quot;16&quot;/&gt;&lt;lineCharCount val=&quot;40&quot;/&gt;&lt;lineCharCount val=&quot;71&quot;/&gt;&lt;lineCharCount val=&quot;24&quot;/&gt;&lt;lineCharCount val=&quot;26&quot;/&gt;&lt;lineCharCount val=&quot;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39C3CBD-59EF-4065-A205-718BF329C471}_19.png&quot;/&gt;&lt;left val=&quot;124&quot;/&gt;&lt;top val=&quot;26&quot;/&gt;&lt;width val=&quot;72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ACF068-1520-4047-B357-9CFFB1285CED}_19.png&quot;/&gt;&lt;left val=&quot;50&quot;/&gt;&lt;top val=&quot;105&quot;/&gt;&lt;width val=&quot;870&quot;/&gt;&lt;height val=&quot;411&quot;/&gt;&lt;hasText val=&quot;1&quot;/&gt;&lt;/Image&gt;&lt;/ThreeDShapeInfo&gt;"/>
  <p:tag name="PRESENTER_SHAPETEXTINFO" val="&lt;ShapeTextInfo&gt;&lt;TableIndex row=&quot;-1&quot; col=&quot;-1&quot;&gt;&lt;linesCount val=&quot;10&quot;/&gt;&lt;lineCharCount val=&quot;63&quot;/&gt;&lt;lineCharCount val=&quot;72&quot;/&gt;&lt;lineCharCount val=&quot;32&quot;/&gt;&lt;lineCharCount val=&quot;70&quot;/&gt;&lt;lineCharCount val=&quot;68&quot;/&gt;&lt;lineCharCount val=&quot;68&quot;/&gt;&lt;lineCharCount val=&quot;8&quot;/&gt;&lt;lineCharCount val=&quot;11&quot;/&gt;&lt;lineCharCount val=&quot;65&quot;/&gt;&lt;lineCharCount val=&quot;22&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C3095E-16D9-4BC6-B751-A49F782495B3}_20.png&quot;/&gt;&lt;left val=&quot;118&quot;/&gt;&lt;top val=&quot;26&quot;/&gt;&lt;width val=&quot;673&quot;/&gt;&lt;height val=&quot;93&quot;/&gt;&lt;hasText val=&quot;1&quot;/&gt;&lt;/Image&gt;&lt;/ThreeDShapeInfo&gt;"/>
  <p:tag name="PRESENTER_SHAPETEXTINFO" val="&lt;ShapeTextInfo&gt;&lt;TableIndex row=&quot;-1&quot; col=&quot;-1&quot;&gt;&lt;linesCount val=&quot;1&quot;/&gt;&lt;lineCharCount val=&quot;25&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3888B-C909-467C-93D4-A144ACEA3CBC}_20.png&quot;/&gt;&lt;left val=&quot;124&quot;/&gt;&lt;top val=&quot;125&quot;/&gt;&lt;width val=&quot;723&quot;/&gt;&lt;height val=&quot;338&quot;/&gt;&lt;hasText val=&quot;1&quot;/&gt;&lt;/Image&gt;&lt;/ThreeDShapeInfo&gt;"/>
  <p:tag name="PRESENTER_SHAPETEXTINFO" val="&lt;ShapeTextInfo&gt;&lt;TableIndex row=&quot;-1&quot; col=&quot;-1&quot;&gt;&lt;linesCount val=&quot;7&quot;/&gt;&lt;lineCharCount val=&quot;45&quot;/&gt;&lt;lineCharCount val=&quot;40&quot;/&gt;&lt;lineCharCount val=&quot;14&quot;/&gt;&lt;lineCharCount val=&quot;45&quot;/&gt;&lt;lineCharCount val=&quot;43&quot;/&gt;&lt;lineCharCount val=&quot;14&quot;/&gt;&lt;lineCharCount val=&quot;28&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52BBBA4-2EB3-4613-B331-55FA2992A979}_21.png&quot;/&gt;&lt;left val=&quot;82&quot;/&gt;&lt;top val=&quot;11&quot;/&gt;&lt;width val=&quot;871&quot;/&gt;&lt;height val=&quot;141&quot;/&gt;&lt;hasText val=&quot;1&quot;/&gt;&lt;/Image&gt;&lt;/ThreeDShapeInfo&gt;"/>
  <p:tag name="PRESENTER_SHAPETEXTINFO" val="&lt;ShapeTextInfo&gt;&lt;TableIndex row=&quot;-1&quot; col=&quot;-1&quot;&gt;&lt;linesCount val=&quot;2&quot;/&gt;&lt;lineCharCount val=&quot;42&quot;/&gt;&lt;lineCharCount val=&quot;1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6D79BB-DB95-4935-A2C6-BA0DD7F3AC2E}_21.png&quot;/&gt;&lt;left val=&quot;64&quot;/&gt;&lt;top val=&quot;136&quot;/&gt;&lt;width val=&quot;827&quot;/&gt;&lt;height val=&quot;390&quot;/&gt;&lt;hasText val=&quot;1&quot;/&gt;&lt;/Image&gt;&lt;/ThreeDShapeInfo&gt;"/>
  <p:tag name="PRESENTER_SHAPETEXTINFO" val="&lt;ShapeTextInfo&gt;&lt;TableIndex row=&quot;-1&quot; col=&quot;-1&quot;&gt;&lt;linesCount val=&quot;11&quot;/&gt;&lt;lineCharCount val=&quot;14&quot;/&gt;&lt;lineCharCount val=&quot;61&quot;/&gt;&lt;lineCharCount val=&quot;51&quot;/&gt;&lt;lineCharCount val=&quot;67&quot;/&gt;&lt;lineCharCount val=&quot;6&quot;/&gt;&lt;lineCharCount val=&quot;60&quot;/&gt;&lt;lineCharCount val=&quot;42&quot;/&gt;&lt;lineCharCount val=&quot;56&quot;/&gt;&lt;lineCharCount val=&quot;46&quot;/&gt;&lt;lineCharCount val=&quot;63&quot;/&gt;&lt;lineCharCount val=&quot;51&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9C5CB8-B7FD-45D4-B247-1665F9FAD8C3}_22.png&quot;/&gt;&lt;left val=&quot;124&quot;/&gt;&lt;top val=&quot;38&quot;/&gt;&lt;width val=&quot;546&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426B60C-AEBA-4EA5-81AA-0436A2AB2BAD}_22.png&quot;/&gt;&lt;left val=&quot;172&quot;/&gt;&lt;top val=&quot;142&quot;/&gt;&lt;width val=&quot;597&quot;/&gt;&lt;height val=&quot;314&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2&quot;/&gt;&lt;lineCharCount val=&quot;8&quot;/&gt;&lt;lineCharCount val=&quot;20&quot;/&gt;&lt;/TableIndex&gt;&lt;TableIndex row=&quot;1&quot; col=&quot;3&quot;&gt;&lt;linesCount val=&quot;1&quot;/&gt;&lt;lineCharCount val=&quot;15&quot;/&gt;&lt;/TableIndex&gt;&lt;TableIndex row=&quot;1&quot; col=&quot;4&quot;&gt;&lt;linesCount val=&quot;1&quot;/&gt;&lt;lineCharCount val=&quot;10&quot;/&gt;&lt;/TableIndex&gt;&lt;TableIndex row=&quot;1&quot; col=&quot;5&quot;&gt;&lt;linesCount val=&quot;2&quot;/&gt;&lt;lineCharCount val=&quot;20&quot;/&gt;&lt;lineCharCount val=&quot;4&quot;/&gt;&lt;/TableIndex&gt;&lt;TableIndex row=&quot;1&quot; col=&quot;6&quot;&gt;&lt;linesCount val=&quot;1&quot;/&gt;&lt;lineCharCount val=&quot;3&quot;/&gt;&lt;/TableIndex&gt;&lt;TableIndex row=&quot;1&quot; col=&quot;7&quot;&gt;&lt;linesCount val=&quot;1&quot;/&gt;&lt;lineCharCount val=&quot;4&quot;/&gt;&lt;/TableIndex&gt;&lt;TableIndex row=&quot;2&quot; col=&quot;1&quot;&gt;&lt;linesCount val=&quot;1&quot;/&gt;&lt;lineCharCount val=&quot;6&quot;/&gt;&lt;/TableIndex&gt;&lt;TableIndex row=&quot;2&quot; col=&quot;2&quot;&gt;&lt;linesCount val=&quot;1&quot;/&gt;&lt;lineCharCount val=&quot;4&quot;/&gt;&lt;/TableIndex&gt;&lt;TableIndex row=&quot;2&quot; col=&quot;3&quot;&gt;&lt;linesCount val=&quot;1&quot;/&gt;&lt;lineCharCount val=&quot;4&quot;/&gt;&lt;/TableIndex&gt;&lt;TableIndex row=&quot;2&quot; col=&quot;4&quot;&gt;&lt;linesCount val=&quot;1&quot;/&gt;&lt;lineCharCount val=&quot;4&quot;/&gt;&lt;/TableIndex&gt;&lt;TableIndex row=&quot;2&quot; col=&quot;5&quot;&gt;&lt;linesCount val=&quot;1&quot;/&gt;&lt;lineCharCount val=&quot;4&quot;/&gt;&lt;/TableIndex&gt;&lt;TableIndex row=&quot;2&quot; col=&quot;6&quot;&gt;&lt;linesCount val=&quot;1&quot;/&gt;&lt;lineCharCount val=&quot;4&quot;/&gt;&lt;/TableIndex&gt;&lt;TableIndex row=&quot;2&quot; col=&quot;7&quot;&gt;&lt;linesCount val=&quot;1&quot;/&gt;&lt;lineCharCount val=&quot;4&quot;/&gt;&lt;/TableIndex&gt;&lt;TableIndex row=&quot;3&quot; col=&quot;1&quot;&gt;&lt;linesCount val=&quot;1&quot;/&gt;&lt;lineCharCount val=&quot;6&quot;/&gt;&lt;/TableIndex&gt;&lt;TableIndex row=&quot;3&quot; col=&quot;2&quot;&gt;&lt;linesCount val=&quot;1&quot;/&gt;&lt;lineCharCount val=&quot;4&quot;/&gt;&lt;/TableIndex&gt;&lt;TableIndex row=&quot;3&quot; col=&quot;3&quot;&gt;&lt;linesCount val=&quot;1&quot;/&gt;&lt;lineCharCount val=&quot;4&quot;/&gt;&lt;/TableIndex&gt;&lt;TableIndex row=&quot;3&quot; col=&quot;4&quot;&gt;&lt;linesCount val=&quot;1&quot;/&gt;&lt;lineCharCount val=&quot;3&quot;/&gt;&lt;/TableIndex&gt;&lt;TableIndex row=&quot;3&quot; col=&quot;5&quot;&gt;&lt;linesCount val=&quot;1&quot;/&gt;&lt;lineCharCount val=&quot;4&quot;/&gt;&lt;/TableIndex&gt;&lt;TableIndex row=&quot;3&quot; col=&quot;6&quot;&gt;&lt;linesCount val=&quot;1&quot;/&gt;&lt;lineCharCount val=&quot;4&quot;/&gt;&lt;/TableIndex&gt;&lt;TableIndex row=&quot;3&quot; col=&quot;7&quot;&gt;&lt;linesCount val=&quot;1&quot;/&gt;&lt;lineCharCount val=&quot;4&quot;/&gt;&lt;/TableIndex&gt;&lt;TableIndex row=&quot;4&quot; col=&quot;1&quot;&gt;&lt;linesCount val=&quot;1&quot;/&gt;&lt;lineCharCount val=&quot;6&quot;/&gt;&lt;/TableIndex&gt;&lt;TableIndex row=&quot;4&quot; col=&quot;2&quot;&gt;&lt;linesCount val=&quot;1&quot;/&gt;&lt;lineCharCount val=&quot;4&quot;/&gt;&lt;/TableIndex&gt;&lt;TableIndex row=&quot;4&quot; col=&quot;3&quot;&gt;&lt;linesCount val=&quot;1&quot;/&gt;&lt;lineCharCount val=&quot;4&quot;/&gt;&lt;/TableIndex&gt;&lt;TableIndex row=&quot;4&quot; col=&quot;4&quot;&gt;&lt;linesCount val=&quot;1&quot;/&gt;&lt;lineCharCount val=&quot;4&quot;/&gt;&lt;/TableIndex&gt;&lt;TableIndex row=&quot;4&quot; col=&quot;5&quot;&gt;&lt;linesCount val=&quot;1&quot;/&gt;&lt;lineCharCount val=&quot;4&quot;/&gt;&lt;/TableIndex&gt;&lt;TableIndex row=&quot;4&quot; col=&quot;6&quot;&gt;&lt;linesCount val=&quot;1&quot;/&gt;&lt;lineCharCount val=&quot;4&quot;/&gt;&lt;/TableIndex&gt;&lt;TableIndex row=&quot;4&quot; col=&quot;7&quot;&gt;&lt;linesCount val=&quot;1&quot;/&gt;&lt;lineCharCount val=&quot;4&quot;/&gt;&lt;/TableIndex&gt;&lt;TableIndex row=&quot;5&quot; col=&quot;1&quot;&gt;&lt;linesCount val=&quot;1&quot;/&gt;&lt;lineCharCount val=&quot;6&quot;/&gt;&lt;/TableIndex&gt;&lt;TableIndex row=&quot;5&quot; col=&quot;2&quot;&gt;&lt;linesCount val=&quot;1&quot;/&gt;&lt;lineCharCount val=&quot;4&quot;/&gt;&lt;/TableIndex&gt;&lt;TableIndex row=&quot;5&quot; col=&quot;3&quot;&gt;&lt;linesCount val=&quot;1&quot;/&gt;&lt;lineCharCount val=&quot;5&quot;/&gt;&lt;/TableIndex&gt;&lt;TableIndex row=&quot;5&quot; col=&quot;4&quot;&gt;&lt;linesCount val=&quot;1&quot;/&gt;&lt;lineCharCount val=&quot;3&quot;/&gt;&lt;/TableIndex&gt;&lt;TableIndex row=&quot;5&quot; col=&quot;5&quot;&gt;&lt;linesCount val=&quot;1&quot;/&gt;&lt;lineCharCount val=&quot;5&quot;/&gt;&lt;/TableIndex&gt;&lt;TableIndex row=&quot;5&quot; col=&quot;6&quot;&gt;&lt;linesCount val=&quot;1&quot;/&gt;&lt;lineCharCount val=&quot;4&quot;/&gt;&lt;/TableIndex&gt;&lt;TableIndex row=&quot;5&quot; col=&quot;7&quot;&gt;&lt;linesCount val=&quot;1&quot;/&gt;&lt;lineCharCount val=&quot;4&quot;/&gt;&lt;/TableIndex&gt;&lt;TableIndex row=&quot;6&quot; col=&quot;1&quot;&gt;&lt;linesCount val=&quot;1&quot;/&gt;&lt;lineCharCount val=&quot;1&quot;/&gt;&lt;/TableIndex&gt;&lt;TableIndex row=&quot;6&quot; col=&quot;2&quot;&gt;&lt;linesCount val=&quot;1&quot;/&gt;&lt;lineCharCount val=&quot;4&quot;/&gt;&lt;/TableIndex&gt;&lt;TableIndex row=&quot;6&quot; col=&quot;3&quot;&gt;&lt;linesCount val=&quot;1&quot;/&gt;&lt;lineCharCount val=&quot;5&quot;/&gt;&lt;/TableIndex&gt;&lt;TableIndex row=&quot;6&quot; col=&quot;4&quot;&gt;&lt;linesCount val=&quot;1&quot;/&gt;&lt;lineCharCount val=&quot;3&quot;/&gt;&lt;/TableIndex&gt;&lt;TableIndex row=&quot;6&quot; col=&quot;5&quot;&gt;&lt;linesCount val=&quot;1&quot;/&gt;&lt;lineCharCount val=&quot;5&quot;/&gt;&lt;/TableIndex&gt;&lt;TableIndex row=&quot;6&quot; col=&quot;6&quot;&gt;&lt;linesCount val=&quot;1&quot;/&gt;&lt;lineCharCount val=&quot;4&quot;/&gt;&lt;/TableIndex&gt;&lt;TableIndex row=&quot;6&quot; col=&quot;7&quot;&gt;&lt;linesCount val=&quot;1&quot;/&gt;&lt;lineCharCount val=&quot;4&quot;/&gt;&lt;/TableIndex&gt;&lt;TableIndex row=&quot;7&quot; col=&quot;1&quot;&gt;&lt;linesCount val=&quot;1&quot;/&gt;&lt;lineCharCount val=&quot;1&quot;/&gt;&lt;/TableIndex&gt;&lt;TableIndex row=&quot;7&quot; col=&quot;2&quot;&gt;&lt;linesCount val=&quot;1&quot;/&gt;&lt;lineCharCount val=&quot;4&quot;/&gt;&lt;/TableIndex&gt;&lt;TableIndex row=&quot;7&quot; col=&quot;3&quot;&gt;&lt;linesCount val=&quot;1&quot;/&gt;&lt;lineCharCount val=&quot;5&quot;/&gt;&lt;/TableIndex&gt;&lt;TableIndex row=&quot;7&quot; col=&quot;4&quot;&gt;&lt;linesCount val=&quot;1&quot;/&gt;&lt;lineCharCount val=&quot;3&quot;/&gt;&lt;/TableIndex&gt;&lt;TableIndex row=&quot;7&quot; col=&quot;5&quot;&gt;&lt;linesCount val=&quot;1&quot;/&gt;&lt;lineCharCount val=&quot;5&quot;/&gt;&lt;/TableIndex&gt;&lt;TableIndex row=&quot;7&quot; col=&quot;6&quot;&gt;&lt;linesCount val=&quot;1&quot;/&gt;&lt;lineCharCount val=&quot;4&quot;/&gt;&lt;/TableIndex&gt;&lt;TableIndex row=&quot;7&quot; col=&quot;7&quot;&gt;&lt;linesCount val=&quot;1&quot;/&gt;&lt;lineCharCount val=&quot;4&quot;/&gt;&lt;/TableIndex&gt;&lt;TableIndex row=&quot;8&quot; col=&quot;1&quot;&gt;&lt;linesCount val=&quot;1&quot;/&gt;&lt;lineCharCount val=&quot;1&quot;/&gt;&lt;/TableIndex&gt;&lt;TableIndex row=&quot;8&quot; col=&quot;2&quot;&gt;&lt;linesCount val=&quot;1&quot;/&gt;&lt;lineCharCount val=&quot;4&quot;/&gt;&lt;/TableIndex&gt;&lt;TableIndex row=&quot;8&quot; col=&quot;3&quot;&gt;&lt;linesCount val=&quot;1&quot;/&gt;&lt;lineCharCount val=&quot;5&quot;/&gt;&lt;/TableIndex&gt;&lt;TableIndex row=&quot;8&quot; col=&quot;4&quot;&gt;&lt;linesCount val=&quot;1&quot;/&gt;&lt;lineCharCount val=&quot;3&quot;/&gt;&lt;/TableIndex&gt;&lt;TableIndex row=&quot;8&quot; col=&quot;5&quot;&gt;&lt;linesCount val=&quot;1&quot;/&gt;&lt;lineCharCount val=&quot;5&quot;/&gt;&lt;/TableIndex&gt;&lt;TableIndex row=&quot;8&quot; col=&quot;6&quot;&gt;&lt;linesCount val=&quot;1&quot;/&gt;&lt;lineCharCount val=&quot;4&quot;/&gt;&lt;/TableIndex&gt;&lt;TableIndex row=&quot;8&quot; col=&quot;7&quot;&gt;&lt;linesCount val=&quot;1&quot;/&gt;&lt;lineCharCount val=&quot;4&quot;/&gt;&lt;/TableIndex&gt;&lt;TableIndex row=&quot;9&quot; col=&quot;1&quot;&gt;&lt;linesCount val=&quot;1&quot;/&gt;&lt;lineCharCount val=&quot;7&quot;/&gt;&lt;/TableIndex&gt;&lt;TableIndex row=&quot;9&quot; col=&quot;2&quot;&gt;&lt;linesCount val=&quot;1&quot;/&gt;&lt;lineCharCount val=&quot;4&quot;/&gt;&lt;/TableIndex&gt;&lt;TableIndex row=&quot;9&quot; col=&quot;3&quot;&gt;&lt;linesCount val=&quot;1&quot;/&gt;&lt;lineCharCount val=&quot;5&quot;/&gt;&lt;/TableIndex&gt;&lt;TableIndex row=&quot;9&quot; col=&quot;4&quot;&gt;&lt;linesCount val=&quot;1&quot;/&gt;&lt;lineCharCount val=&quot;3&quot;/&gt;&lt;/TableIndex&gt;&lt;TableIndex row=&quot;9&quot; col=&quot;5&quot;&gt;&lt;linesCount val=&quot;1&quot;/&gt;&lt;lineCharCount val=&quot;5&quot;/&gt;&lt;/TableIndex&gt;&lt;TableIndex row=&quot;9&quot; col=&quot;6&quot;&gt;&lt;linesCount val=&quot;1&quot;/&gt;&lt;lineCharCount val=&quot;4&quot;/&gt;&lt;/TableIndex&gt;&lt;TableIndex row=&quot;9&quot; col=&quot;7&quot;&gt;&lt;linesCount val=&quot;1&quot;/&gt;&lt;lineCharCount val=&quot;4&quot;/&gt;&lt;/TableIndex&gt;&lt;TableIndex row=&quot;10&quot; col=&quot;1&quot;&gt;&lt;linesCount val=&quot;1&quot;/&gt;&lt;lineCharCount val=&quot;6&quot;/&gt;&lt;/TableIndex&gt;&lt;TableIndex row=&quot;10&quot; col=&quot;2&quot;&gt;&lt;linesCount val=&quot;1&quot;/&gt;&lt;lineCharCount val=&quot;6&quot;/&gt;&lt;/TableIndex&gt;&lt;TableIndex row=&quot;10&quot; col=&quot;3&quot;&gt;&lt;linesCount val=&quot;1&quot;/&gt;&lt;lineCharCount val=&quot;6&quot;/&gt;&lt;/TableIndex&gt;&lt;TableIndex row=&quot;10&quot; col=&quot;4&quot;&gt;&lt;linesCount val=&quot;1&quot;/&gt;&lt;lineCharCount val=&quot;4&quot;/&gt;&lt;/TableIndex&gt;&lt;TableIndex row=&quot;10&quot; col=&quot;5&quot;&gt;&lt;linesCount val=&quot;1&quot;/&gt;&lt;lineCharCount val=&quot;6&quot;/&gt;&lt;/TableIndex&gt;&lt;TableIndex row=&quot;10&quot; col=&quot;6&quot;&gt;&lt;linesCount val=&quot;1&quot;/&gt;&lt;lineCharCount val=&quot;6&quot;/&gt;&lt;/TableIndex&gt;&lt;TableIndex row=&quot;10&quot; col=&quot;7&quot;&gt;&lt;linesCount val=&quot;1&quot;/&gt;&lt;lineCharCount val=&quot;6&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E5C5FC-97F0-4C99-AB46-5515649FF861}_22.png&quot;/&gt;&lt;left val=&quot;343&quot;/&gt;&lt;top val=&quot;272&quot;/&gt;&lt;width val=&quot;396&quot;/&gt;&lt;height val=&quot;105&quot;/&gt;&lt;hasText val=&quot;1&quot;/&gt;&lt;/Image&gt;&lt;/ThreeDShapeInfo&gt;"/>
  <p:tag name="PRESENTER_SHAPETEXTINFO" val="&lt;ShapeTextInfo&gt;&lt;TableIndex row=&quot;-1&quot; col=&quot;-1&quot;&gt;&lt;linesCount val=&quot;1&quot;/&gt;&lt;lineCharCount val=&quot;11&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09D9D1-5838-4A76-BE9B-FD6734A71EE9}_23.png&quot;/&gt;&lt;left val=&quot;112&quot;/&gt;&lt;top val=&quot;46&quot;/&gt;&lt;width val=&quot;78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28E55-39B6-4408-B971-E636038CA8F9}_23.png&quot;/&gt;&lt;left val=&quot;467&quot;/&gt;&lt;top val=&quot;126&quot;/&gt;&lt;width val=&quot;431&quot;/&gt;&lt;height val=&quot;348&quot;/&gt;&lt;hasText val=&quot;1&quot;/&gt;&lt;/Image&gt;&lt;/ThreeDShapeInfo&gt;"/>
  <p:tag name="PRESENTER_SHAPETEXTINFO" val="&lt;ShapeTextInfo&gt;&lt;TableIndex row=&quot;-1&quot; col=&quot;-1&quot;&gt;&lt;linesCount val=&quot;11&quot;/&gt;&lt;lineCharCount val=&quot;25&quot;/&gt;&lt;lineCharCount val=&quot;36&quot;/&gt;&lt;lineCharCount val=&quot;27&quot;/&gt;&lt;lineCharCount val=&quot;32&quot;/&gt;&lt;lineCharCount val=&quot;26&quot;/&gt;&lt;lineCharCount val=&quot;24&quot;/&gt;&lt;lineCharCount val=&quot;14&quot;/&gt;&lt;lineCharCount val=&quot;33&quot;/&gt;&lt;lineCharCount val=&quot;28&quot;/&gt;&lt;lineCharCount val=&quot;30&quot;/&gt;&lt;lineCharCount val=&quot;28&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FE62E8-7DA3-48C0-873F-C08D004A2F90}_24.png&quot;/&gt;&lt;left val=&quot;118&quot;/&gt;&lt;top val=&quot;38&quot;/&gt;&lt;width val=&quot;573&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4DC8FF3-6068-4C05-B0D3-39B7630B075E}_24.png&quot;/&gt;&lt;left val=&quot;458&quot;/&gt;&lt;top val=&quot;88&quot;/&gt;&lt;width val=&quot;471&quot;/&gt;&lt;height val=&quot;404&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B5FFB7-3124-44D6-BC48-A54DBA602FE1}&quot;/&gt;&lt;isInvalidForFieldText val=&quot;0&quot;/&gt;&lt;Image&gt;&lt;filename val=&quot;C:\Users\jmmartin1\AppData\Local\Temp\PR\data\asimages\{6FB5FFB7-3124-44D6-BC48-A54DBA602FE1}_3.png&quot;/&gt;&lt;left val=&quot;128&quot;/&gt;&lt;top val=&quot;35&quot;/&gt;&lt;width val=&quot;407&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1E980E-759B-4E4C-AEC8-B1F4DCFCE51D}_25.png&quot;/&gt;&lt;left val=&quot;124&quot;/&gt;&lt;top val=&quot;37&quot;/&gt;&lt;width val=&quot;573&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1E27D5F-513C-45E7-A427-ECA3E9FD7A16}_25.png&quot;/&gt;&lt;left val=&quot;505&quot;/&gt;&lt;top val=&quot;96&quot;/&gt;&lt;width val=&quot;469&quot;/&gt;&lt;height val=&quot;439&quot;/&gt;&lt;hasText val=&quot;1&quot;/&gt;&lt;/Image&gt;&lt;/ThreeDShapeInfo&gt;"/>
  <p:tag name="PRESENTER_SHAPETEXTINFO" val="&lt;ShapeTextInfo&gt;&lt;TableIndex row=&quot;-1&quot; col=&quot;-1&quot;&gt;&lt;linesCount val=&quot;10&quot;/&gt;&lt;lineCharCount val=&quot;16&quot;/&gt;&lt;lineCharCount val=&quot;8&quot;/&gt;&lt;lineCharCount val=&quot;19&quot;/&gt;&lt;lineCharCount val=&quot;16&quot;/&gt;&lt;lineCharCount val=&quot;15&quot;/&gt;&lt;lineCharCount val=&quot;23&quot;/&gt;&lt;lineCharCount val=&quot;24&quot;/&gt;&lt;lineCharCount val=&quot;29&quot;/&gt;&lt;lineCharCount val=&quot;18&quot;/&gt;&lt;lineCharCount val=&quot;1&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59F52D-221F-48AE-9741-112405AABCBB}_27.png&quot;/&gt;&lt;left val=&quot;124&quot;/&gt;&lt;top val=&quot;41&quot;/&gt;&lt;width val=&quot;66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BF7BF06-9112-43BD-9914-73EB9EBE71D4}_28.png&quot;/&gt;&lt;left val=&quot;150&quot;/&gt;&lt;top val=&quot;116&quot;/&gt;&lt;width val=&quot;689&quot;/&gt;&lt;height val=&quot;217&quot;/&gt;&lt;hasText val=&quot;1&quot;/&gt;&lt;/Image&gt;&lt;/ThreeDShapeInfo&gt;"/>
  <p:tag name="PRESENTER_SHAPETEXTINFO" val="&lt;ShapeTextInfo&gt;&lt;TableIndex row=&quot;-1&quot; col=&quot;-1&quot;&gt;&lt;linesCount val=&quot;2&quot;/&gt;&lt;lineCharCount val=&quot;14&quot;/&gt;&lt;lineCharCount val=&quot;26&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8FF2A68-E853-4EE2-B88C-8EB59BB03945}_3.png&quot;/&gt;&lt;left val=&quot;93&quot;/&gt;&lt;top val=&quot;115&quot;/&gt;&lt;width val=&quot;807&quot;/&gt;&lt;height val=&quot;400&quot;/&gt;&lt;hasText val=&quot;1&quot;/&gt;&lt;/Image&gt;&lt;/ThreeDShapeInfo&gt;"/>
  <p:tag name="PRESENTER_SHAPETEXTINFO" val="&lt;ShapeTextInfo&gt;&lt;TableIndex row=&quot;-1&quot; col=&quot;-1&quot;&gt;&lt;linesCount val=&quot;10&quot;/&gt;&lt;lineCharCount val=&quot;66&quot;/&gt;&lt;lineCharCount val=&quot;9&quot;/&gt;&lt;lineCharCount val=&quot;64&quot;/&gt;&lt;lineCharCount val=&quot;7&quot;/&gt;&lt;lineCharCount val=&quot;60&quot;/&gt;&lt;lineCharCount val=&quot;9&quot;/&gt;&lt;lineCharCount val=&quot;53&quot;/&gt;&lt;lineCharCount val=&quot;68&quot;/&gt;&lt;lineCharCount val=&quot;67&quot;/&gt;&lt;lineCharCount val=&quot;4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2A9A0C3-CA80-4133-B4AD-4FB3CD002625}_29.png&quot;/&gt;&lt;left val=&quot;118&quot;/&gt;&lt;top val=&quot;38&quot;/&gt;&lt;width val=&quot;75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764277-2F3C-4F85-A044-9D887E30B6AE}_29.png&quot;/&gt;&lt;left val=&quot;125&quot;/&gt;&lt;top val=&quot;120&quot;/&gt;&lt;width val=&quot;744&quot;/&gt;&lt;height val=&quot;400&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9&quot;/&gt;&lt;lineCharCount val=&quot;32&quot;/&gt;&lt;lineCharCount val=&quot;52&quot;/&gt;&lt;lineCharCount val=&quot;48&quot;/&gt;&lt;lineCharCount val=&quot;21&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4.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http://purl.org/dc/dcmitype/"/>
    <ds:schemaRef ds:uri="40262f94-9f35-4ac3-9a90-690165a166b7"/>
    <ds:schemaRef ds:uri="http://schemas.microsoft.com/office/2006/documentManagement/types"/>
    <ds:schemaRef ds:uri="http://schemas.microsoft.com/office/2006/metadata/properties"/>
    <ds:schemaRef ds:uri="http://schemas.openxmlformats.org/package/2006/metadata/core-properties"/>
    <ds:schemaRef ds:uri="http://purl.org/dc/terms/"/>
    <ds:schemaRef ds:uri="a4f35948-e619-41b3-aa29-22878b09cfd2"/>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4893</TotalTime>
  <Words>21332</Words>
  <Application>Microsoft Office PowerPoint</Application>
  <PresentationFormat>Widescreen</PresentationFormat>
  <Paragraphs>1925</Paragraphs>
  <Slides>139</Slides>
  <Notes>139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139</vt:i4>
      </vt:variant>
    </vt:vector>
  </HeadingPairs>
  <TitlesOfParts>
    <vt:vector size="152" baseType="lpstr">
      <vt:lpstr>Arial</vt:lpstr>
      <vt:lpstr>Calibri</vt:lpstr>
      <vt:lpstr>Calibri Light</vt:lpstr>
      <vt:lpstr>Century Gothic</vt:lpstr>
      <vt:lpstr>Constantia</vt:lpstr>
      <vt:lpstr>Constantia (Body)</vt:lpstr>
      <vt:lpstr>Courier New</vt:lpstr>
      <vt:lpstr>Times New Roman</vt:lpstr>
      <vt:lpstr>Wingdings</vt:lpstr>
      <vt:lpstr>Wingdings 2</vt:lpstr>
      <vt:lpstr>Office Theme</vt:lpstr>
      <vt:lpstr>1_Office Theme</vt:lpstr>
      <vt:lpstr>Acrobat Document</vt:lpstr>
      <vt:lpstr>Renewal Training for Currently Authorized WIC Program Vendors  2023 </vt:lpstr>
      <vt:lpstr>Training Overview and Goals</vt:lpstr>
      <vt:lpstr>What is WIC?  </vt:lpstr>
      <vt:lpstr>What is eWIC? </vt:lpstr>
      <vt:lpstr>WIC Works!</vt:lpstr>
      <vt:lpstr>Maintaining Vendor Status</vt:lpstr>
      <vt:lpstr>Selection Criteria</vt:lpstr>
      <vt:lpstr>NC Peer Group System</vt:lpstr>
      <vt:lpstr>Competitive Pricing and Price Limitations </vt:lpstr>
      <vt:lpstr>Minimum Redemption</vt:lpstr>
      <vt:lpstr>Purchasing and Providing Infant Formula from a State-approved Source</vt:lpstr>
      <vt:lpstr>Not-to-Exceed (NTE) Prices</vt:lpstr>
      <vt:lpstr>NTEs vs. Current Shelf Price</vt:lpstr>
      <vt:lpstr>WIC Approved Foods With No NTE</vt:lpstr>
      <vt:lpstr>PowerPoint Presentation</vt:lpstr>
      <vt:lpstr>Annual Vendor Training</vt:lpstr>
      <vt:lpstr>Predominantly WIC Vendor (PWV)</vt:lpstr>
      <vt:lpstr>Predominantly WIC Vendor (PWV) continued</vt:lpstr>
      <vt:lpstr>PWV Identification</vt:lpstr>
      <vt:lpstr>PWV Identification continued </vt:lpstr>
      <vt:lpstr>GEN-93 FORM</vt:lpstr>
      <vt:lpstr>SNAP-eligible Food Sales Records</vt:lpstr>
      <vt:lpstr>Appropriate Documentation</vt:lpstr>
      <vt:lpstr>Verifiable Documentation of SNAP-eligible Food Sales</vt:lpstr>
      <vt:lpstr>SAMPLE LEDGER</vt:lpstr>
      <vt:lpstr>Different Types of Documentation</vt:lpstr>
      <vt:lpstr>Type of Tax Rates</vt:lpstr>
      <vt:lpstr>Types of Tax Rates - continued</vt:lpstr>
      <vt:lpstr>Submitting False Information</vt:lpstr>
      <vt:lpstr>eWIC Payments Through the Banking System</vt:lpstr>
      <vt:lpstr>Automated Clearing House (ACH)</vt:lpstr>
      <vt:lpstr>Vendor Bank Accounts</vt:lpstr>
      <vt:lpstr>FIS Retailer Helpdesk</vt:lpstr>
      <vt:lpstr>Vendor Reimbursement Policy </vt:lpstr>
      <vt:lpstr>Paying Above the Maximum</vt:lpstr>
      <vt:lpstr>Questions</vt:lpstr>
      <vt:lpstr>WIC Approved Foods</vt:lpstr>
      <vt:lpstr>WIC Approved Foods</vt:lpstr>
      <vt:lpstr>Authorized Product List (APL)</vt:lpstr>
      <vt:lpstr>Milk</vt:lpstr>
      <vt:lpstr>Milk</vt:lpstr>
      <vt:lpstr>Cheese</vt:lpstr>
      <vt:lpstr>Cheese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eWIC Requirements - continued</vt:lpstr>
      <vt:lpstr>eWIC Requirements - continued</vt:lpstr>
      <vt:lpstr>eWIC Requirements - continued</vt:lpstr>
      <vt:lpstr>eWIC Requirements - continued</vt:lpstr>
      <vt:lpstr>eWIC Requirements - continued</vt:lpstr>
      <vt:lpstr>Business Integrity Standards </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Preventing Fraud and Ensuring Compliance</vt:lpstr>
      <vt:lpstr>Compliance Buys and Audits</vt:lpstr>
      <vt:lpstr>Compliance Buys</vt:lpstr>
      <vt:lpstr>Vendor Overcharging</vt:lpstr>
      <vt:lpstr>Overcharging?</vt:lpstr>
      <vt:lpstr>Food Substitution</vt:lpstr>
      <vt:lpstr>Questions</vt:lpstr>
      <vt:lpstr>Use of Scanning Sheets Prohibited</vt:lpstr>
      <vt:lpstr>Inventory Audits</vt:lpstr>
      <vt:lpstr>Purchase Documentation Requirement</vt:lpstr>
      <vt:lpstr>Violations Detected During Inventory Audit</vt:lpstr>
      <vt:lpstr>Vendor Claims</vt:lpstr>
      <vt:lpstr>Claims Assessed for Vendor Violations</vt:lpstr>
      <vt:lpstr>Disqualification </vt:lpstr>
      <vt:lpstr>Disqualification continued </vt:lpstr>
      <vt:lpstr>Office of Inspector General </vt:lpstr>
      <vt:lpstr>Conflict of Interest</vt:lpstr>
      <vt:lpstr>Routine Monitoring</vt:lpstr>
      <vt:lpstr>Equitable Treatment</vt:lpstr>
      <vt:lpstr>Definitions</vt:lpstr>
      <vt:lpstr>Incentive Items</vt:lpstr>
      <vt:lpstr>Approval for Incentive Items</vt:lpstr>
      <vt:lpstr>Approval for Incentive Items continued</vt:lpstr>
      <vt:lpstr>In-Store Promotions and Coupons</vt:lpstr>
      <vt:lpstr>Types of In-Store Promotions and Coupons</vt:lpstr>
      <vt:lpstr>In-Store Promotions:  BOGOs and eWIC</vt:lpstr>
      <vt:lpstr>Sales Tax &amp; Cash Back</vt:lpstr>
      <vt:lpstr>Reporting Customer Service Issues (Complaints)</vt:lpstr>
      <vt:lpstr>Training Employees</vt:lpstr>
      <vt:lpstr>Questions</vt:lpstr>
      <vt:lpstr>Completing Required Forms</vt:lpstr>
      <vt:lpstr>Completing Required Forms</vt:lpstr>
      <vt:lpstr>NC WIC Information Update</vt:lpstr>
      <vt:lpstr>NC WIC Information Update - Reminder</vt:lpstr>
      <vt:lpstr>New Question - Stores Owned </vt:lpstr>
      <vt:lpstr>eWIC Update</vt:lpstr>
      <vt:lpstr>eWIC Update continued</vt:lpstr>
      <vt:lpstr>PowerPoint Presentation</vt:lpstr>
      <vt:lpstr>Required Forms Reminders!</vt:lpstr>
      <vt:lpstr>WIC Shelf Tags</vt:lpstr>
      <vt:lpstr>Questions</vt:lpstr>
      <vt:lpstr>Assurance of Civil Rights Compliance </vt:lpstr>
      <vt:lpstr>USDA 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Reauthorization Training for Currently Authorized WIC Program Vendors  2021</dc:title>
  <dc:creator>Martin, Jasmine M</dc:creator>
  <cp:lastModifiedBy>Martin, Jasmine M</cp:lastModifiedBy>
  <cp:revision>109</cp:revision>
  <cp:lastPrinted>2023-05-26T16:45:28Z</cp:lastPrinted>
  <dcterms:created xsi:type="dcterms:W3CDTF">2021-01-25T17:35:25Z</dcterms:created>
  <dcterms:modified xsi:type="dcterms:W3CDTF">2023-05-26T16:46:11Z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3765BF07-0A25-4AB4-AD7F-3A52900005BE</vt:lpwstr>
  </property>
  <property fmtid="{D5CDD505-2E9C-101B-9397-08002B2CF9AE}" pid="3" name="ArticulatePath">
    <vt:lpwstr>2020 Annual Training for Currently Authorized WIC Program Vendors Final</vt:lpwstr>
  </property>
</Properties>
</file>