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 id="2147483738" r:id="rId2"/>
    <p:sldMasterId id="2147483698" r:id="rId3"/>
    <p:sldMasterId id="2147483711" r:id="rId4"/>
    <p:sldMasterId id="2147483725" r:id="rId5"/>
  </p:sldMasterIdLst>
  <p:notesMasterIdLst>
    <p:notesMasterId r:id="rId49"/>
  </p:notesMasterIdLst>
  <p:handoutMasterIdLst>
    <p:handoutMasterId r:id="rId50"/>
  </p:handoutMasterIdLst>
  <p:sldIdLst>
    <p:sldId id="458" r:id="rId6"/>
    <p:sldId id="529" r:id="rId7"/>
    <p:sldId id="527" r:id="rId8"/>
    <p:sldId id="540" r:id="rId9"/>
    <p:sldId id="528" r:id="rId10"/>
    <p:sldId id="526" r:id="rId11"/>
    <p:sldId id="530" r:id="rId12"/>
    <p:sldId id="531" r:id="rId13"/>
    <p:sldId id="532" r:id="rId14"/>
    <p:sldId id="515" r:id="rId15"/>
    <p:sldId id="541" r:id="rId16"/>
    <p:sldId id="533" r:id="rId17"/>
    <p:sldId id="563" r:id="rId18"/>
    <p:sldId id="537" r:id="rId19"/>
    <p:sldId id="516" r:id="rId20"/>
    <p:sldId id="517" r:id="rId21"/>
    <p:sldId id="519" r:id="rId22"/>
    <p:sldId id="520" r:id="rId23"/>
    <p:sldId id="521" r:id="rId24"/>
    <p:sldId id="535" r:id="rId25"/>
    <p:sldId id="554" r:id="rId26"/>
    <p:sldId id="525" r:id="rId27"/>
    <p:sldId id="536" r:id="rId28"/>
    <p:sldId id="538" r:id="rId29"/>
    <p:sldId id="546" r:id="rId30"/>
    <p:sldId id="545" r:id="rId31"/>
    <p:sldId id="547" r:id="rId32"/>
    <p:sldId id="539" r:id="rId33"/>
    <p:sldId id="543" r:id="rId34"/>
    <p:sldId id="544" r:id="rId35"/>
    <p:sldId id="549" r:id="rId36"/>
    <p:sldId id="550" r:id="rId37"/>
    <p:sldId id="534" r:id="rId38"/>
    <p:sldId id="551" r:id="rId39"/>
    <p:sldId id="552" r:id="rId40"/>
    <p:sldId id="556" r:id="rId41"/>
    <p:sldId id="560" r:id="rId42"/>
    <p:sldId id="557" r:id="rId43"/>
    <p:sldId id="555" r:id="rId44"/>
    <p:sldId id="565" r:id="rId45"/>
    <p:sldId id="559" r:id="rId46"/>
    <p:sldId id="562" r:id="rId47"/>
    <p:sldId id="474" r:id="rId4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63" autoAdjust="0"/>
    <p:restoredTop sz="86418" autoAdjust="0"/>
  </p:normalViewPr>
  <p:slideViewPr>
    <p:cSldViewPr snapToGrid="0">
      <p:cViewPr varScale="1">
        <p:scale>
          <a:sx n="72" d="100"/>
          <a:sy n="72" d="100"/>
        </p:scale>
        <p:origin x="1987" y="62"/>
      </p:cViewPr>
      <p:guideLst>
        <p:guide orient="horz" pos="2184"/>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p:scale>
          <a:sx n="100" d="100"/>
          <a:sy n="100" d="100"/>
        </p:scale>
        <p:origin x="2352" y="-108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8/10/relationships/authors" Target="authors.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D5C64B-E646-46B2-8518-7C950F71AF8C}"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01065751-37CE-48F0-B761-0600F1F6ECAD}">
      <dgm:prSet phldrT="[Text]" custT="1"/>
      <dgm:spPr/>
      <dgm:t>
        <a:bodyPr/>
        <a:lstStyle/>
        <a:p>
          <a:r>
            <a:rPr lang="en-US" sz="2800" dirty="0"/>
            <a:t>Overhead Cost</a:t>
          </a:r>
        </a:p>
      </dgm:t>
    </dgm:pt>
    <dgm:pt modelId="{660BD808-F664-47BA-9FB9-F6C12A7FAE2F}" type="parTrans" cxnId="{92D0F3F5-AEDE-4A08-AD41-DB304334EE2D}">
      <dgm:prSet/>
      <dgm:spPr/>
      <dgm:t>
        <a:bodyPr/>
        <a:lstStyle/>
        <a:p>
          <a:endParaRPr lang="en-US" sz="1400"/>
        </a:p>
      </dgm:t>
    </dgm:pt>
    <dgm:pt modelId="{C59A09D2-6667-41B3-A941-467CDC132E07}" type="sibTrans" cxnId="{92D0F3F5-AEDE-4A08-AD41-DB304334EE2D}">
      <dgm:prSet/>
      <dgm:spPr/>
      <dgm:t>
        <a:bodyPr/>
        <a:lstStyle/>
        <a:p>
          <a:endParaRPr lang="en-US" sz="1400"/>
        </a:p>
      </dgm:t>
    </dgm:pt>
    <dgm:pt modelId="{4CE51DA5-9248-4FFD-AAC5-AD4FA44C1F9A}">
      <dgm:prSet phldrT="[Text]" custT="1"/>
      <dgm:spPr/>
      <dgm:t>
        <a:bodyPr/>
        <a:lstStyle/>
        <a:p>
          <a:r>
            <a:rPr lang="en-US" sz="3200" dirty="0"/>
            <a:t>FNS</a:t>
          </a:r>
        </a:p>
      </dgm:t>
    </dgm:pt>
    <dgm:pt modelId="{DA5A522D-B63F-4AEF-A37E-267C068072E2}" type="parTrans" cxnId="{2A707459-A24D-4AC5-8F9C-85409DC04066}">
      <dgm:prSet/>
      <dgm:spPr/>
      <dgm:t>
        <a:bodyPr/>
        <a:lstStyle/>
        <a:p>
          <a:endParaRPr lang="en-US" sz="1400"/>
        </a:p>
      </dgm:t>
    </dgm:pt>
    <dgm:pt modelId="{E8578DCD-711D-47F9-B1C5-2F14EDC65E10}" type="sibTrans" cxnId="{2A707459-A24D-4AC5-8F9C-85409DC04066}">
      <dgm:prSet/>
      <dgm:spPr/>
      <dgm:t>
        <a:bodyPr/>
        <a:lstStyle/>
        <a:p>
          <a:endParaRPr lang="en-US" sz="1400"/>
        </a:p>
      </dgm:t>
    </dgm:pt>
    <dgm:pt modelId="{61EEBD0D-C9EB-4DBE-9F7F-BE653F96E026}">
      <dgm:prSet phldrT="[Text]" custT="1"/>
      <dgm:spPr/>
      <dgm:t>
        <a:bodyPr/>
        <a:lstStyle/>
        <a:p>
          <a:r>
            <a:rPr lang="en-US" sz="3200" dirty="0"/>
            <a:t>Medicaid</a:t>
          </a:r>
        </a:p>
      </dgm:t>
    </dgm:pt>
    <dgm:pt modelId="{7009DB45-364C-4596-A329-AC66907D20DD}" type="parTrans" cxnId="{FD12C5B7-F43B-4240-92D2-0DF3E4D4BE2D}">
      <dgm:prSet/>
      <dgm:spPr/>
      <dgm:t>
        <a:bodyPr/>
        <a:lstStyle/>
        <a:p>
          <a:endParaRPr lang="en-US" sz="1400"/>
        </a:p>
      </dgm:t>
    </dgm:pt>
    <dgm:pt modelId="{AEA3CE2B-8502-44B8-9194-97E624808793}" type="sibTrans" cxnId="{FD12C5B7-F43B-4240-92D2-0DF3E4D4BE2D}">
      <dgm:prSet/>
      <dgm:spPr/>
      <dgm:t>
        <a:bodyPr/>
        <a:lstStyle/>
        <a:p>
          <a:endParaRPr lang="en-US" sz="1400"/>
        </a:p>
      </dgm:t>
    </dgm:pt>
    <dgm:pt modelId="{D4F730F0-E3E1-4904-82C6-B4ED6D1FEF43}">
      <dgm:prSet phldrT="[Text]" custT="1"/>
      <dgm:spPr/>
      <dgm:t>
        <a:bodyPr/>
        <a:lstStyle/>
        <a:p>
          <a:r>
            <a:rPr lang="en-US" sz="3200" dirty="0"/>
            <a:t>TANF</a:t>
          </a:r>
        </a:p>
      </dgm:t>
    </dgm:pt>
    <dgm:pt modelId="{9FEF1FE5-1513-44B1-A467-1339612875E8}" type="parTrans" cxnId="{927BC36D-3DE4-4990-B138-5DAD3B6720B3}">
      <dgm:prSet/>
      <dgm:spPr/>
      <dgm:t>
        <a:bodyPr/>
        <a:lstStyle/>
        <a:p>
          <a:endParaRPr lang="en-US" sz="1400"/>
        </a:p>
      </dgm:t>
    </dgm:pt>
    <dgm:pt modelId="{8357B75E-AA7B-45BE-9254-F395D4EB2A51}" type="sibTrans" cxnId="{927BC36D-3DE4-4990-B138-5DAD3B6720B3}">
      <dgm:prSet/>
      <dgm:spPr/>
      <dgm:t>
        <a:bodyPr/>
        <a:lstStyle/>
        <a:p>
          <a:endParaRPr lang="en-US" sz="1400"/>
        </a:p>
      </dgm:t>
    </dgm:pt>
    <dgm:pt modelId="{9556BA45-CA97-41A1-B9FE-DBBE883B1DC2}">
      <dgm:prSet custT="1"/>
      <dgm:spPr/>
      <dgm:t>
        <a:bodyPr/>
        <a:lstStyle/>
        <a:p>
          <a:r>
            <a:rPr lang="en-US" sz="2400" dirty="0"/>
            <a:t>SSBG</a:t>
          </a:r>
        </a:p>
      </dgm:t>
    </dgm:pt>
    <dgm:pt modelId="{0D841536-DE27-40CA-830B-82793FAE3E6D}" type="parTrans" cxnId="{FEDF7055-D2CA-443C-AD32-59A720699DD5}">
      <dgm:prSet/>
      <dgm:spPr/>
      <dgm:t>
        <a:bodyPr/>
        <a:lstStyle/>
        <a:p>
          <a:endParaRPr lang="en-US"/>
        </a:p>
      </dgm:t>
    </dgm:pt>
    <dgm:pt modelId="{D7F39317-FF65-4305-9446-9228CC2264C9}" type="sibTrans" cxnId="{FEDF7055-D2CA-443C-AD32-59A720699DD5}">
      <dgm:prSet/>
      <dgm:spPr/>
      <dgm:t>
        <a:bodyPr/>
        <a:lstStyle/>
        <a:p>
          <a:endParaRPr lang="en-US"/>
        </a:p>
      </dgm:t>
    </dgm:pt>
    <dgm:pt modelId="{CD6F8154-1619-4ED2-9101-BA80C9861435}">
      <dgm:prSet custT="1"/>
      <dgm:spPr/>
      <dgm:t>
        <a:bodyPr/>
        <a:lstStyle/>
        <a:p>
          <a:r>
            <a:rPr lang="en-US" sz="3200" dirty="0"/>
            <a:t>IV-D</a:t>
          </a:r>
        </a:p>
      </dgm:t>
    </dgm:pt>
    <dgm:pt modelId="{3EB62D11-A308-415F-8C2B-30BAE670D22D}" type="parTrans" cxnId="{6978EFFC-3223-45D6-A76E-3E78649CE08A}">
      <dgm:prSet/>
      <dgm:spPr/>
      <dgm:t>
        <a:bodyPr/>
        <a:lstStyle/>
        <a:p>
          <a:endParaRPr lang="en-US"/>
        </a:p>
      </dgm:t>
    </dgm:pt>
    <dgm:pt modelId="{05A11917-13DA-4B86-AEA8-9BBB77F31BEA}" type="sibTrans" cxnId="{6978EFFC-3223-45D6-A76E-3E78649CE08A}">
      <dgm:prSet/>
      <dgm:spPr/>
      <dgm:t>
        <a:bodyPr/>
        <a:lstStyle/>
        <a:p>
          <a:endParaRPr lang="en-US"/>
        </a:p>
      </dgm:t>
    </dgm:pt>
    <dgm:pt modelId="{3A7EB1DD-1A86-4077-B6F6-08BBF3EC1A7C}" type="pres">
      <dgm:prSet presAssocID="{29D5C64B-E646-46B2-8518-7C950F71AF8C}" presName="hierChild1" presStyleCnt="0">
        <dgm:presLayoutVars>
          <dgm:orgChart val="1"/>
          <dgm:chPref val="1"/>
          <dgm:dir/>
          <dgm:animOne val="branch"/>
          <dgm:animLvl val="lvl"/>
          <dgm:resizeHandles/>
        </dgm:presLayoutVars>
      </dgm:prSet>
      <dgm:spPr/>
    </dgm:pt>
    <dgm:pt modelId="{A0AAC2DA-CDDE-4511-BE06-14CE5000000C}" type="pres">
      <dgm:prSet presAssocID="{01065751-37CE-48F0-B761-0600F1F6ECAD}" presName="hierRoot1" presStyleCnt="0">
        <dgm:presLayoutVars>
          <dgm:hierBranch val="init"/>
        </dgm:presLayoutVars>
      </dgm:prSet>
      <dgm:spPr/>
    </dgm:pt>
    <dgm:pt modelId="{1F47F83B-A31B-4C3A-8AF2-6C6E6C1A2B09}" type="pres">
      <dgm:prSet presAssocID="{01065751-37CE-48F0-B761-0600F1F6ECAD}" presName="rootComposite1" presStyleCnt="0"/>
      <dgm:spPr/>
    </dgm:pt>
    <dgm:pt modelId="{4DD5851A-FA44-4952-BA41-7F896E49AD0B}" type="pres">
      <dgm:prSet presAssocID="{01065751-37CE-48F0-B761-0600F1F6ECAD}" presName="rootText1" presStyleLbl="node0" presStyleIdx="0" presStyleCnt="1" custScaleX="219864" custLinFactNeighborX="99" custLinFactNeighborY="-81086">
        <dgm:presLayoutVars>
          <dgm:chPref val="3"/>
        </dgm:presLayoutVars>
      </dgm:prSet>
      <dgm:spPr/>
    </dgm:pt>
    <dgm:pt modelId="{42D69461-2962-472A-8BF7-6CFC36AD6A63}" type="pres">
      <dgm:prSet presAssocID="{01065751-37CE-48F0-B761-0600F1F6ECAD}" presName="rootConnector1" presStyleLbl="node1" presStyleIdx="0" presStyleCnt="0"/>
      <dgm:spPr/>
    </dgm:pt>
    <dgm:pt modelId="{C82E010F-C6D5-49C4-8DEA-FD8A2D8170D7}" type="pres">
      <dgm:prSet presAssocID="{01065751-37CE-48F0-B761-0600F1F6ECAD}" presName="hierChild2" presStyleCnt="0"/>
      <dgm:spPr/>
    </dgm:pt>
    <dgm:pt modelId="{320EDB0B-6088-4871-8763-5D42D19BD226}" type="pres">
      <dgm:prSet presAssocID="{DA5A522D-B63F-4AEF-A37E-267C068072E2}" presName="Name37" presStyleLbl="parChTrans1D2" presStyleIdx="0" presStyleCnt="5"/>
      <dgm:spPr/>
    </dgm:pt>
    <dgm:pt modelId="{E17C317D-B211-4BF2-84CC-B2A9D0B07B49}" type="pres">
      <dgm:prSet presAssocID="{4CE51DA5-9248-4FFD-AAC5-AD4FA44C1F9A}" presName="hierRoot2" presStyleCnt="0">
        <dgm:presLayoutVars>
          <dgm:hierBranch val="init"/>
        </dgm:presLayoutVars>
      </dgm:prSet>
      <dgm:spPr/>
    </dgm:pt>
    <dgm:pt modelId="{39333A79-421E-41FE-991E-CD4E2D8BCBB7}" type="pres">
      <dgm:prSet presAssocID="{4CE51DA5-9248-4FFD-AAC5-AD4FA44C1F9A}" presName="rootComposite" presStyleCnt="0"/>
      <dgm:spPr/>
    </dgm:pt>
    <dgm:pt modelId="{A500FB53-5C46-42F0-9993-FD74E638507D}" type="pres">
      <dgm:prSet presAssocID="{4CE51DA5-9248-4FFD-AAC5-AD4FA44C1F9A}" presName="rootText" presStyleLbl="node2" presStyleIdx="0" presStyleCnt="5" custScaleX="97078" custScaleY="70605">
        <dgm:presLayoutVars>
          <dgm:chPref val="3"/>
        </dgm:presLayoutVars>
      </dgm:prSet>
      <dgm:spPr/>
    </dgm:pt>
    <dgm:pt modelId="{5313C58D-FAEB-4850-9EF2-4DCCACC8885A}" type="pres">
      <dgm:prSet presAssocID="{4CE51DA5-9248-4FFD-AAC5-AD4FA44C1F9A}" presName="rootConnector" presStyleLbl="node2" presStyleIdx="0" presStyleCnt="5"/>
      <dgm:spPr/>
    </dgm:pt>
    <dgm:pt modelId="{8367BBB8-A01A-4E4B-9091-79D2E94871C4}" type="pres">
      <dgm:prSet presAssocID="{4CE51DA5-9248-4FFD-AAC5-AD4FA44C1F9A}" presName="hierChild4" presStyleCnt="0"/>
      <dgm:spPr/>
    </dgm:pt>
    <dgm:pt modelId="{9FCD8B4E-D4F8-4B7C-88B5-EFCD6240DBD7}" type="pres">
      <dgm:prSet presAssocID="{4CE51DA5-9248-4FFD-AAC5-AD4FA44C1F9A}" presName="hierChild5" presStyleCnt="0"/>
      <dgm:spPr/>
    </dgm:pt>
    <dgm:pt modelId="{11E71D4D-E083-45BF-A34F-FCC833DA6B02}" type="pres">
      <dgm:prSet presAssocID="{7009DB45-364C-4596-A329-AC66907D20DD}" presName="Name37" presStyleLbl="parChTrans1D2" presStyleIdx="1" presStyleCnt="5"/>
      <dgm:spPr/>
    </dgm:pt>
    <dgm:pt modelId="{A961B634-33F0-4B11-ABCE-9CE84B954F5D}" type="pres">
      <dgm:prSet presAssocID="{61EEBD0D-C9EB-4DBE-9F7F-BE653F96E026}" presName="hierRoot2" presStyleCnt="0">
        <dgm:presLayoutVars>
          <dgm:hierBranch val="init"/>
        </dgm:presLayoutVars>
      </dgm:prSet>
      <dgm:spPr/>
    </dgm:pt>
    <dgm:pt modelId="{B5D3B07F-350A-4AD7-93AD-64FEE7BE5F3C}" type="pres">
      <dgm:prSet presAssocID="{61EEBD0D-C9EB-4DBE-9F7F-BE653F96E026}" presName="rootComposite" presStyleCnt="0"/>
      <dgm:spPr/>
    </dgm:pt>
    <dgm:pt modelId="{131E4FB7-C61F-41CD-89EF-9E8C594DFAB7}" type="pres">
      <dgm:prSet presAssocID="{61EEBD0D-C9EB-4DBE-9F7F-BE653F96E026}" presName="rootText" presStyleLbl="node2" presStyleIdx="1" presStyleCnt="5" custScaleX="125638" custScaleY="142239">
        <dgm:presLayoutVars>
          <dgm:chPref val="3"/>
        </dgm:presLayoutVars>
      </dgm:prSet>
      <dgm:spPr/>
    </dgm:pt>
    <dgm:pt modelId="{A3710253-B77E-4F4F-9BE8-FD5B0B8FD134}" type="pres">
      <dgm:prSet presAssocID="{61EEBD0D-C9EB-4DBE-9F7F-BE653F96E026}" presName="rootConnector" presStyleLbl="node2" presStyleIdx="1" presStyleCnt="5"/>
      <dgm:spPr/>
    </dgm:pt>
    <dgm:pt modelId="{9A1D1BB2-E0E4-48E1-8E52-7CD342E57423}" type="pres">
      <dgm:prSet presAssocID="{61EEBD0D-C9EB-4DBE-9F7F-BE653F96E026}" presName="hierChild4" presStyleCnt="0"/>
      <dgm:spPr/>
    </dgm:pt>
    <dgm:pt modelId="{B6E057BA-976B-44C9-A419-378E00076684}" type="pres">
      <dgm:prSet presAssocID="{61EEBD0D-C9EB-4DBE-9F7F-BE653F96E026}" presName="hierChild5" presStyleCnt="0"/>
      <dgm:spPr/>
    </dgm:pt>
    <dgm:pt modelId="{548FA703-3228-458B-90F0-28A0D6A3AE33}" type="pres">
      <dgm:prSet presAssocID="{9FEF1FE5-1513-44B1-A467-1339612875E8}" presName="Name37" presStyleLbl="parChTrans1D2" presStyleIdx="2" presStyleCnt="5"/>
      <dgm:spPr/>
    </dgm:pt>
    <dgm:pt modelId="{AB6C0975-8B43-4DF8-8348-AA40A24864ED}" type="pres">
      <dgm:prSet presAssocID="{D4F730F0-E3E1-4904-82C6-B4ED6D1FEF43}" presName="hierRoot2" presStyleCnt="0">
        <dgm:presLayoutVars>
          <dgm:hierBranch val="init"/>
        </dgm:presLayoutVars>
      </dgm:prSet>
      <dgm:spPr/>
    </dgm:pt>
    <dgm:pt modelId="{187312DA-175A-42AB-95AC-5ABB8A13CC2B}" type="pres">
      <dgm:prSet presAssocID="{D4F730F0-E3E1-4904-82C6-B4ED6D1FEF43}" presName="rootComposite" presStyleCnt="0"/>
      <dgm:spPr/>
    </dgm:pt>
    <dgm:pt modelId="{967B3038-F858-45D0-9368-B160CC96F30B}" type="pres">
      <dgm:prSet presAssocID="{D4F730F0-E3E1-4904-82C6-B4ED6D1FEF43}" presName="rootText" presStyleLbl="node2" presStyleIdx="2" presStyleCnt="5">
        <dgm:presLayoutVars>
          <dgm:chPref val="3"/>
        </dgm:presLayoutVars>
      </dgm:prSet>
      <dgm:spPr/>
    </dgm:pt>
    <dgm:pt modelId="{DA88323C-5899-46EC-9EA6-C657E4584AD6}" type="pres">
      <dgm:prSet presAssocID="{D4F730F0-E3E1-4904-82C6-B4ED6D1FEF43}" presName="rootConnector" presStyleLbl="node2" presStyleIdx="2" presStyleCnt="5"/>
      <dgm:spPr/>
    </dgm:pt>
    <dgm:pt modelId="{3CFC5CAF-8141-4ECB-8FBF-4F9C60557B3C}" type="pres">
      <dgm:prSet presAssocID="{D4F730F0-E3E1-4904-82C6-B4ED6D1FEF43}" presName="hierChild4" presStyleCnt="0"/>
      <dgm:spPr/>
    </dgm:pt>
    <dgm:pt modelId="{73D7FE5D-B1AE-4E7C-AD95-1BE518B55226}" type="pres">
      <dgm:prSet presAssocID="{D4F730F0-E3E1-4904-82C6-B4ED6D1FEF43}" presName="hierChild5" presStyleCnt="0"/>
      <dgm:spPr/>
    </dgm:pt>
    <dgm:pt modelId="{15389981-C2CD-4506-8170-EB6F19B4C32F}" type="pres">
      <dgm:prSet presAssocID="{0D841536-DE27-40CA-830B-82793FAE3E6D}" presName="Name37" presStyleLbl="parChTrans1D2" presStyleIdx="3" presStyleCnt="5"/>
      <dgm:spPr/>
    </dgm:pt>
    <dgm:pt modelId="{A08EA270-78F8-433C-B50A-5E084D95B91F}" type="pres">
      <dgm:prSet presAssocID="{9556BA45-CA97-41A1-B9FE-DBBE883B1DC2}" presName="hierRoot2" presStyleCnt="0">
        <dgm:presLayoutVars>
          <dgm:hierBranch val="init"/>
        </dgm:presLayoutVars>
      </dgm:prSet>
      <dgm:spPr/>
    </dgm:pt>
    <dgm:pt modelId="{3D164D67-81F9-43AC-9BCD-EFE2D02D180E}" type="pres">
      <dgm:prSet presAssocID="{9556BA45-CA97-41A1-B9FE-DBBE883B1DC2}" presName="rootComposite" presStyleCnt="0"/>
      <dgm:spPr/>
    </dgm:pt>
    <dgm:pt modelId="{A5D7509F-5A1E-419D-8F54-4F8BE70E3D0F}" type="pres">
      <dgm:prSet presAssocID="{9556BA45-CA97-41A1-B9FE-DBBE883B1DC2}" presName="rootText" presStyleLbl="node2" presStyleIdx="3" presStyleCnt="5" custScaleX="74406" custScaleY="52401">
        <dgm:presLayoutVars>
          <dgm:chPref val="3"/>
        </dgm:presLayoutVars>
      </dgm:prSet>
      <dgm:spPr/>
    </dgm:pt>
    <dgm:pt modelId="{7A01B79F-F7E1-48CB-841F-9BD1BB660EC6}" type="pres">
      <dgm:prSet presAssocID="{9556BA45-CA97-41A1-B9FE-DBBE883B1DC2}" presName="rootConnector" presStyleLbl="node2" presStyleIdx="3" presStyleCnt="5"/>
      <dgm:spPr/>
    </dgm:pt>
    <dgm:pt modelId="{140D4F55-CCB3-4DAA-BCFB-F47422C74AD7}" type="pres">
      <dgm:prSet presAssocID="{9556BA45-CA97-41A1-B9FE-DBBE883B1DC2}" presName="hierChild4" presStyleCnt="0"/>
      <dgm:spPr/>
    </dgm:pt>
    <dgm:pt modelId="{5A9A6653-3B4E-42A8-895E-C62BA2EF2AB7}" type="pres">
      <dgm:prSet presAssocID="{9556BA45-CA97-41A1-B9FE-DBBE883B1DC2}" presName="hierChild5" presStyleCnt="0"/>
      <dgm:spPr/>
    </dgm:pt>
    <dgm:pt modelId="{17EA7AE9-C8D5-4A44-ACCC-B479921851F1}" type="pres">
      <dgm:prSet presAssocID="{3EB62D11-A308-415F-8C2B-30BAE670D22D}" presName="Name37" presStyleLbl="parChTrans1D2" presStyleIdx="4" presStyleCnt="5"/>
      <dgm:spPr/>
    </dgm:pt>
    <dgm:pt modelId="{9C036ECF-69AA-464E-97F4-26ABBA9AD868}" type="pres">
      <dgm:prSet presAssocID="{CD6F8154-1619-4ED2-9101-BA80C9861435}" presName="hierRoot2" presStyleCnt="0">
        <dgm:presLayoutVars>
          <dgm:hierBranch val="init"/>
        </dgm:presLayoutVars>
      </dgm:prSet>
      <dgm:spPr/>
    </dgm:pt>
    <dgm:pt modelId="{3F70D2DD-2083-4D67-800A-6CACCAC242EA}" type="pres">
      <dgm:prSet presAssocID="{CD6F8154-1619-4ED2-9101-BA80C9861435}" presName="rootComposite" presStyleCnt="0"/>
      <dgm:spPr/>
    </dgm:pt>
    <dgm:pt modelId="{4F39B25E-8EED-4D6C-A0BB-6C6F8437E706}" type="pres">
      <dgm:prSet presAssocID="{CD6F8154-1619-4ED2-9101-BA80C9861435}" presName="rootText" presStyleLbl="node2" presStyleIdx="4" presStyleCnt="5" custScaleX="78610" custScaleY="85868">
        <dgm:presLayoutVars>
          <dgm:chPref val="3"/>
        </dgm:presLayoutVars>
      </dgm:prSet>
      <dgm:spPr/>
    </dgm:pt>
    <dgm:pt modelId="{02788FC6-C176-4E08-ADFB-A575F939A049}" type="pres">
      <dgm:prSet presAssocID="{CD6F8154-1619-4ED2-9101-BA80C9861435}" presName="rootConnector" presStyleLbl="node2" presStyleIdx="4" presStyleCnt="5"/>
      <dgm:spPr/>
    </dgm:pt>
    <dgm:pt modelId="{2E25859F-98B8-471A-B8C4-47A41EC84DA6}" type="pres">
      <dgm:prSet presAssocID="{CD6F8154-1619-4ED2-9101-BA80C9861435}" presName="hierChild4" presStyleCnt="0"/>
      <dgm:spPr/>
    </dgm:pt>
    <dgm:pt modelId="{ED7EBDFA-01A0-42CB-9CB7-A1F864BFF0DA}" type="pres">
      <dgm:prSet presAssocID="{CD6F8154-1619-4ED2-9101-BA80C9861435}" presName="hierChild5" presStyleCnt="0"/>
      <dgm:spPr/>
    </dgm:pt>
    <dgm:pt modelId="{EDCECAD3-99AB-4DB6-8E3B-3BDA717127D3}" type="pres">
      <dgm:prSet presAssocID="{01065751-37CE-48F0-B761-0600F1F6ECAD}" presName="hierChild3" presStyleCnt="0"/>
      <dgm:spPr/>
    </dgm:pt>
  </dgm:ptLst>
  <dgm:cxnLst>
    <dgm:cxn modelId="{AF14B602-86E0-4A0A-B187-167893D02300}" type="presOf" srcId="{29D5C64B-E646-46B2-8518-7C950F71AF8C}" destId="{3A7EB1DD-1A86-4077-B6F6-08BBF3EC1A7C}" srcOrd="0" destOrd="0" presId="urn:microsoft.com/office/officeart/2005/8/layout/orgChart1"/>
    <dgm:cxn modelId="{B56A7B06-DC6D-4E5C-847D-F99FF9F7C50F}" type="presOf" srcId="{7009DB45-364C-4596-A329-AC66907D20DD}" destId="{11E71D4D-E083-45BF-A34F-FCC833DA6B02}" srcOrd="0" destOrd="0" presId="urn:microsoft.com/office/officeart/2005/8/layout/orgChart1"/>
    <dgm:cxn modelId="{41A97011-2579-4C38-8F8F-EBA347F5B8B9}" type="presOf" srcId="{0D841536-DE27-40CA-830B-82793FAE3E6D}" destId="{15389981-C2CD-4506-8170-EB6F19B4C32F}" srcOrd="0" destOrd="0" presId="urn:microsoft.com/office/officeart/2005/8/layout/orgChart1"/>
    <dgm:cxn modelId="{851A8529-AA41-4F72-ABCE-FC2871C7691C}" type="presOf" srcId="{D4F730F0-E3E1-4904-82C6-B4ED6D1FEF43}" destId="{DA88323C-5899-46EC-9EA6-C657E4584AD6}" srcOrd="1" destOrd="0" presId="urn:microsoft.com/office/officeart/2005/8/layout/orgChart1"/>
    <dgm:cxn modelId="{6254FB3C-1DC8-4367-9B38-1C40A826CC42}" type="presOf" srcId="{4CE51DA5-9248-4FFD-AAC5-AD4FA44C1F9A}" destId="{A500FB53-5C46-42F0-9993-FD74E638507D}" srcOrd="0" destOrd="0" presId="urn:microsoft.com/office/officeart/2005/8/layout/orgChart1"/>
    <dgm:cxn modelId="{927BC36D-3DE4-4990-B138-5DAD3B6720B3}" srcId="{01065751-37CE-48F0-B761-0600F1F6ECAD}" destId="{D4F730F0-E3E1-4904-82C6-B4ED6D1FEF43}" srcOrd="2" destOrd="0" parTransId="{9FEF1FE5-1513-44B1-A467-1339612875E8}" sibTransId="{8357B75E-AA7B-45BE-9254-F395D4EB2A51}"/>
    <dgm:cxn modelId="{FEDF7055-D2CA-443C-AD32-59A720699DD5}" srcId="{01065751-37CE-48F0-B761-0600F1F6ECAD}" destId="{9556BA45-CA97-41A1-B9FE-DBBE883B1DC2}" srcOrd="3" destOrd="0" parTransId="{0D841536-DE27-40CA-830B-82793FAE3E6D}" sibTransId="{D7F39317-FF65-4305-9446-9228CC2264C9}"/>
    <dgm:cxn modelId="{E3310859-E68D-486F-8B2D-E06D9254D17D}" type="presOf" srcId="{01065751-37CE-48F0-B761-0600F1F6ECAD}" destId="{4DD5851A-FA44-4952-BA41-7F896E49AD0B}" srcOrd="0" destOrd="0" presId="urn:microsoft.com/office/officeart/2005/8/layout/orgChart1"/>
    <dgm:cxn modelId="{2A707459-A24D-4AC5-8F9C-85409DC04066}" srcId="{01065751-37CE-48F0-B761-0600F1F6ECAD}" destId="{4CE51DA5-9248-4FFD-AAC5-AD4FA44C1F9A}" srcOrd="0" destOrd="0" parTransId="{DA5A522D-B63F-4AEF-A37E-267C068072E2}" sibTransId="{E8578DCD-711D-47F9-B1C5-2F14EDC65E10}"/>
    <dgm:cxn modelId="{2E544C7C-565F-4C0A-9847-EBB692517117}" type="presOf" srcId="{4CE51DA5-9248-4FFD-AAC5-AD4FA44C1F9A}" destId="{5313C58D-FAEB-4850-9EF2-4DCCACC8885A}" srcOrd="1" destOrd="0" presId="urn:microsoft.com/office/officeart/2005/8/layout/orgChart1"/>
    <dgm:cxn modelId="{ADE15089-9A7E-4842-B89A-59D3B05E4E45}" type="presOf" srcId="{CD6F8154-1619-4ED2-9101-BA80C9861435}" destId="{02788FC6-C176-4E08-ADFB-A575F939A049}" srcOrd="1" destOrd="0" presId="urn:microsoft.com/office/officeart/2005/8/layout/orgChart1"/>
    <dgm:cxn modelId="{3A787C98-F607-4B23-8945-7C9C58BAD943}" type="presOf" srcId="{9FEF1FE5-1513-44B1-A467-1339612875E8}" destId="{548FA703-3228-458B-90F0-28A0D6A3AE33}" srcOrd="0" destOrd="0" presId="urn:microsoft.com/office/officeart/2005/8/layout/orgChart1"/>
    <dgm:cxn modelId="{EA90349D-3A87-4E66-96A0-A8B4FC514963}" type="presOf" srcId="{9556BA45-CA97-41A1-B9FE-DBBE883B1DC2}" destId="{7A01B79F-F7E1-48CB-841F-9BD1BB660EC6}" srcOrd="1" destOrd="0" presId="urn:microsoft.com/office/officeart/2005/8/layout/orgChart1"/>
    <dgm:cxn modelId="{78ABC1AA-80E9-4707-A6B6-4E2D20EDE529}" type="presOf" srcId="{3EB62D11-A308-415F-8C2B-30BAE670D22D}" destId="{17EA7AE9-C8D5-4A44-ACCC-B479921851F1}" srcOrd="0" destOrd="0" presId="urn:microsoft.com/office/officeart/2005/8/layout/orgChart1"/>
    <dgm:cxn modelId="{FD12C5B7-F43B-4240-92D2-0DF3E4D4BE2D}" srcId="{01065751-37CE-48F0-B761-0600F1F6ECAD}" destId="{61EEBD0D-C9EB-4DBE-9F7F-BE653F96E026}" srcOrd="1" destOrd="0" parTransId="{7009DB45-364C-4596-A329-AC66907D20DD}" sibTransId="{AEA3CE2B-8502-44B8-9194-97E624808793}"/>
    <dgm:cxn modelId="{2ADCB5BB-ADDE-4167-B0E0-B43EF194AB4B}" type="presOf" srcId="{61EEBD0D-C9EB-4DBE-9F7F-BE653F96E026}" destId="{A3710253-B77E-4F4F-9BE8-FD5B0B8FD134}" srcOrd="1" destOrd="0" presId="urn:microsoft.com/office/officeart/2005/8/layout/orgChart1"/>
    <dgm:cxn modelId="{D3F692BE-0B6A-4408-A128-ED8B7FBAEBB7}" type="presOf" srcId="{D4F730F0-E3E1-4904-82C6-B4ED6D1FEF43}" destId="{967B3038-F858-45D0-9368-B160CC96F30B}" srcOrd="0" destOrd="0" presId="urn:microsoft.com/office/officeart/2005/8/layout/orgChart1"/>
    <dgm:cxn modelId="{3EACBAE1-B7C4-46F6-B07D-0F713F921832}" type="presOf" srcId="{CD6F8154-1619-4ED2-9101-BA80C9861435}" destId="{4F39B25E-8EED-4D6C-A0BB-6C6F8437E706}" srcOrd="0" destOrd="0" presId="urn:microsoft.com/office/officeart/2005/8/layout/orgChart1"/>
    <dgm:cxn modelId="{319D59ED-1209-4FAB-BBE8-48AF3DE77795}" type="presOf" srcId="{01065751-37CE-48F0-B761-0600F1F6ECAD}" destId="{42D69461-2962-472A-8BF7-6CFC36AD6A63}" srcOrd="1" destOrd="0" presId="urn:microsoft.com/office/officeart/2005/8/layout/orgChart1"/>
    <dgm:cxn modelId="{5B5727F0-F825-4FD6-BADA-7EF24C95981B}" type="presOf" srcId="{61EEBD0D-C9EB-4DBE-9F7F-BE653F96E026}" destId="{131E4FB7-C61F-41CD-89EF-9E8C594DFAB7}" srcOrd="0" destOrd="0" presId="urn:microsoft.com/office/officeart/2005/8/layout/orgChart1"/>
    <dgm:cxn modelId="{471ACDF5-D044-44A3-959E-6627B416A10F}" type="presOf" srcId="{9556BA45-CA97-41A1-B9FE-DBBE883B1DC2}" destId="{A5D7509F-5A1E-419D-8F54-4F8BE70E3D0F}" srcOrd="0" destOrd="0" presId="urn:microsoft.com/office/officeart/2005/8/layout/orgChart1"/>
    <dgm:cxn modelId="{92D0F3F5-AEDE-4A08-AD41-DB304334EE2D}" srcId="{29D5C64B-E646-46B2-8518-7C950F71AF8C}" destId="{01065751-37CE-48F0-B761-0600F1F6ECAD}" srcOrd="0" destOrd="0" parTransId="{660BD808-F664-47BA-9FB9-F6C12A7FAE2F}" sibTransId="{C59A09D2-6667-41B3-A941-467CDC132E07}"/>
    <dgm:cxn modelId="{3E5FECF6-AA25-4A35-B50E-2B72F968D1A7}" type="presOf" srcId="{DA5A522D-B63F-4AEF-A37E-267C068072E2}" destId="{320EDB0B-6088-4871-8763-5D42D19BD226}" srcOrd="0" destOrd="0" presId="urn:microsoft.com/office/officeart/2005/8/layout/orgChart1"/>
    <dgm:cxn modelId="{6978EFFC-3223-45D6-A76E-3E78649CE08A}" srcId="{01065751-37CE-48F0-B761-0600F1F6ECAD}" destId="{CD6F8154-1619-4ED2-9101-BA80C9861435}" srcOrd="4" destOrd="0" parTransId="{3EB62D11-A308-415F-8C2B-30BAE670D22D}" sibTransId="{05A11917-13DA-4B86-AEA8-9BBB77F31BEA}"/>
    <dgm:cxn modelId="{36099AF5-5CCC-4BC1-8B9F-199CBD881162}" type="presParOf" srcId="{3A7EB1DD-1A86-4077-B6F6-08BBF3EC1A7C}" destId="{A0AAC2DA-CDDE-4511-BE06-14CE5000000C}" srcOrd="0" destOrd="0" presId="urn:microsoft.com/office/officeart/2005/8/layout/orgChart1"/>
    <dgm:cxn modelId="{98C67E7E-BB2F-4622-9576-03A9B0CF365E}" type="presParOf" srcId="{A0AAC2DA-CDDE-4511-BE06-14CE5000000C}" destId="{1F47F83B-A31B-4C3A-8AF2-6C6E6C1A2B09}" srcOrd="0" destOrd="0" presId="urn:microsoft.com/office/officeart/2005/8/layout/orgChart1"/>
    <dgm:cxn modelId="{8280A9F8-3701-4301-B10B-734FF5E098B7}" type="presParOf" srcId="{1F47F83B-A31B-4C3A-8AF2-6C6E6C1A2B09}" destId="{4DD5851A-FA44-4952-BA41-7F896E49AD0B}" srcOrd="0" destOrd="0" presId="urn:microsoft.com/office/officeart/2005/8/layout/orgChart1"/>
    <dgm:cxn modelId="{BE9148E3-A7A7-42A2-8F88-DD3867A65145}" type="presParOf" srcId="{1F47F83B-A31B-4C3A-8AF2-6C6E6C1A2B09}" destId="{42D69461-2962-472A-8BF7-6CFC36AD6A63}" srcOrd="1" destOrd="0" presId="urn:microsoft.com/office/officeart/2005/8/layout/orgChart1"/>
    <dgm:cxn modelId="{80876983-F24E-4C80-94ED-D1F489A34005}" type="presParOf" srcId="{A0AAC2DA-CDDE-4511-BE06-14CE5000000C}" destId="{C82E010F-C6D5-49C4-8DEA-FD8A2D8170D7}" srcOrd="1" destOrd="0" presId="urn:microsoft.com/office/officeart/2005/8/layout/orgChart1"/>
    <dgm:cxn modelId="{1441FE35-371C-4D00-A8F9-2192F4945FDC}" type="presParOf" srcId="{C82E010F-C6D5-49C4-8DEA-FD8A2D8170D7}" destId="{320EDB0B-6088-4871-8763-5D42D19BD226}" srcOrd="0" destOrd="0" presId="urn:microsoft.com/office/officeart/2005/8/layout/orgChart1"/>
    <dgm:cxn modelId="{7E19FD53-B192-4367-A7B7-73E740E3B038}" type="presParOf" srcId="{C82E010F-C6D5-49C4-8DEA-FD8A2D8170D7}" destId="{E17C317D-B211-4BF2-84CC-B2A9D0B07B49}" srcOrd="1" destOrd="0" presId="urn:microsoft.com/office/officeart/2005/8/layout/orgChart1"/>
    <dgm:cxn modelId="{27E30736-E90A-4EAB-80D0-110389EDD126}" type="presParOf" srcId="{E17C317D-B211-4BF2-84CC-B2A9D0B07B49}" destId="{39333A79-421E-41FE-991E-CD4E2D8BCBB7}" srcOrd="0" destOrd="0" presId="urn:microsoft.com/office/officeart/2005/8/layout/orgChart1"/>
    <dgm:cxn modelId="{C29DDDDE-032B-45E0-84C5-18220AFFDCFA}" type="presParOf" srcId="{39333A79-421E-41FE-991E-CD4E2D8BCBB7}" destId="{A500FB53-5C46-42F0-9993-FD74E638507D}" srcOrd="0" destOrd="0" presId="urn:microsoft.com/office/officeart/2005/8/layout/orgChart1"/>
    <dgm:cxn modelId="{D17D1F1B-7C11-4700-86CC-F693E494907D}" type="presParOf" srcId="{39333A79-421E-41FE-991E-CD4E2D8BCBB7}" destId="{5313C58D-FAEB-4850-9EF2-4DCCACC8885A}" srcOrd="1" destOrd="0" presId="urn:microsoft.com/office/officeart/2005/8/layout/orgChart1"/>
    <dgm:cxn modelId="{F30BCF82-5A73-49DB-9152-9DB0DEA43268}" type="presParOf" srcId="{E17C317D-B211-4BF2-84CC-B2A9D0B07B49}" destId="{8367BBB8-A01A-4E4B-9091-79D2E94871C4}" srcOrd="1" destOrd="0" presId="urn:microsoft.com/office/officeart/2005/8/layout/orgChart1"/>
    <dgm:cxn modelId="{8B77C375-52A4-4792-AE9D-4E64DFAF3B1F}" type="presParOf" srcId="{E17C317D-B211-4BF2-84CC-B2A9D0B07B49}" destId="{9FCD8B4E-D4F8-4B7C-88B5-EFCD6240DBD7}" srcOrd="2" destOrd="0" presId="urn:microsoft.com/office/officeart/2005/8/layout/orgChart1"/>
    <dgm:cxn modelId="{9496B5F8-F308-43B3-B004-5CC236399075}" type="presParOf" srcId="{C82E010F-C6D5-49C4-8DEA-FD8A2D8170D7}" destId="{11E71D4D-E083-45BF-A34F-FCC833DA6B02}" srcOrd="2" destOrd="0" presId="urn:microsoft.com/office/officeart/2005/8/layout/orgChart1"/>
    <dgm:cxn modelId="{746158BF-11E3-4E64-BC77-6F3EB55ADF88}" type="presParOf" srcId="{C82E010F-C6D5-49C4-8DEA-FD8A2D8170D7}" destId="{A961B634-33F0-4B11-ABCE-9CE84B954F5D}" srcOrd="3" destOrd="0" presId="urn:microsoft.com/office/officeart/2005/8/layout/orgChart1"/>
    <dgm:cxn modelId="{D3C62BF1-E26E-4AFE-A8A9-A4567B9A3AE3}" type="presParOf" srcId="{A961B634-33F0-4B11-ABCE-9CE84B954F5D}" destId="{B5D3B07F-350A-4AD7-93AD-64FEE7BE5F3C}" srcOrd="0" destOrd="0" presId="urn:microsoft.com/office/officeart/2005/8/layout/orgChart1"/>
    <dgm:cxn modelId="{2ED9523E-D0CE-4692-B072-FC9F1435BFB0}" type="presParOf" srcId="{B5D3B07F-350A-4AD7-93AD-64FEE7BE5F3C}" destId="{131E4FB7-C61F-41CD-89EF-9E8C594DFAB7}" srcOrd="0" destOrd="0" presId="urn:microsoft.com/office/officeart/2005/8/layout/orgChart1"/>
    <dgm:cxn modelId="{1E36D421-22D4-441D-88B9-603DFD8BE3DD}" type="presParOf" srcId="{B5D3B07F-350A-4AD7-93AD-64FEE7BE5F3C}" destId="{A3710253-B77E-4F4F-9BE8-FD5B0B8FD134}" srcOrd="1" destOrd="0" presId="urn:microsoft.com/office/officeart/2005/8/layout/orgChart1"/>
    <dgm:cxn modelId="{FB61C182-A233-4955-9F59-98F3F3B7D4AA}" type="presParOf" srcId="{A961B634-33F0-4B11-ABCE-9CE84B954F5D}" destId="{9A1D1BB2-E0E4-48E1-8E52-7CD342E57423}" srcOrd="1" destOrd="0" presId="urn:microsoft.com/office/officeart/2005/8/layout/orgChart1"/>
    <dgm:cxn modelId="{24F6B25C-67C9-47FA-86CA-D90C98DA5349}" type="presParOf" srcId="{A961B634-33F0-4B11-ABCE-9CE84B954F5D}" destId="{B6E057BA-976B-44C9-A419-378E00076684}" srcOrd="2" destOrd="0" presId="urn:microsoft.com/office/officeart/2005/8/layout/orgChart1"/>
    <dgm:cxn modelId="{89137BD4-EF13-45E8-9FF6-2AC48ECA1364}" type="presParOf" srcId="{C82E010F-C6D5-49C4-8DEA-FD8A2D8170D7}" destId="{548FA703-3228-458B-90F0-28A0D6A3AE33}" srcOrd="4" destOrd="0" presId="urn:microsoft.com/office/officeart/2005/8/layout/orgChart1"/>
    <dgm:cxn modelId="{1B8AB439-3CDE-44D8-96D8-6DD8DBB1A217}" type="presParOf" srcId="{C82E010F-C6D5-49C4-8DEA-FD8A2D8170D7}" destId="{AB6C0975-8B43-4DF8-8348-AA40A24864ED}" srcOrd="5" destOrd="0" presId="urn:microsoft.com/office/officeart/2005/8/layout/orgChart1"/>
    <dgm:cxn modelId="{7997F1C7-FA8B-40EC-851B-711697306B02}" type="presParOf" srcId="{AB6C0975-8B43-4DF8-8348-AA40A24864ED}" destId="{187312DA-175A-42AB-95AC-5ABB8A13CC2B}" srcOrd="0" destOrd="0" presId="urn:microsoft.com/office/officeart/2005/8/layout/orgChart1"/>
    <dgm:cxn modelId="{FD0140B3-D8A1-4D21-8C66-68BD096CC494}" type="presParOf" srcId="{187312DA-175A-42AB-95AC-5ABB8A13CC2B}" destId="{967B3038-F858-45D0-9368-B160CC96F30B}" srcOrd="0" destOrd="0" presId="urn:microsoft.com/office/officeart/2005/8/layout/orgChart1"/>
    <dgm:cxn modelId="{43BF293E-63D9-41B2-BA1E-D9ECB028F81D}" type="presParOf" srcId="{187312DA-175A-42AB-95AC-5ABB8A13CC2B}" destId="{DA88323C-5899-46EC-9EA6-C657E4584AD6}" srcOrd="1" destOrd="0" presId="urn:microsoft.com/office/officeart/2005/8/layout/orgChart1"/>
    <dgm:cxn modelId="{400A4DEA-F8FC-4F14-A637-67B4FB55C098}" type="presParOf" srcId="{AB6C0975-8B43-4DF8-8348-AA40A24864ED}" destId="{3CFC5CAF-8141-4ECB-8FBF-4F9C60557B3C}" srcOrd="1" destOrd="0" presId="urn:microsoft.com/office/officeart/2005/8/layout/orgChart1"/>
    <dgm:cxn modelId="{8C1D3D2B-48D2-4ECE-A253-D1E785FBFDFF}" type="presParOf" srcId="{AB6C0975-8B43-4DF8-8348-AA40A24864ED}" destId="{73D7FE5D-B1AE-4E7C-AD95-1BE518B55226}" srcOrd="2" destOrd="0" presId="urn:microsoft.com/office/officeart/2005/8/layout/orgChart1"/>
    <dgm:cxn modelId="{0B24862F-3FD0-41F0-8604-876299A33131}" type="presParOf" srcId="{C82E010F-C6D5-49C4-8DEA-FD8A2D8170D7}" destId="{15389981-C2CD-4506-8170-EB6F19B4C32F}" srcOrd="6" destOrd="0" presId="urn:microsoft.com/office/officeart/2005/8/layout/orgChart1"/>
    <dgm:cxn modelId="{0133A6BB-511E-4FF7-AE1B-321414CA0A49}" type="presParOf" srcId="{C82E010F-C6D5-49C4-8DEA-FD8A2D8170D7}" destId="{A08EA270-78F8-433C-B50A-5E084D95B91F}" srcOrd="7" destOrd="0" presId="urn:microsoft.com/office/officeart/2005/8/layout/orgChart1"/>
    <dgm:cxn modelId="{166E12EE-4676-4B00-9A59-218CC8E22242}" type="presParOf" srcId="{A08EA270-78F8-433C-B50A-5E084D95B91F}" destId="{3D164D67-81F9-43AC-9BCD-EFE2D02D180E}" srcOrd="0" destOrd="0" presId="urn:microsoft.com/office/officeart/2005/8/layout/orgChart1"/>
    <dgm:cxn modelId="{8A091A9B-44D5-4104-B9B4-E72624F31009}" type="presParOf" srcId="{3D164D67-81F9-43AC-9BCD-EFE2D02D180E}" destId="{A5D7509F-5A1E-419D-8F54-4F8BE70E3D0F}" srcOrd="0" destOrd="0" presId="urn:microsoft.com/office/officeart/2005/8/layout/orgChart1"/>
    <dgm:cxn modelId="{5A397FCD-08A2-442F-8210-C187728DA113}" type="presParOf" srcId="{3D164D67-81F9-43AC-9BCD-EFE2D02D180E}" destId="{7A01B79F-F7E1-48CB-841F-9BD1BB660EC6}" srcOrd="1" destOrd="0" presId="urn:microsoft.com/office/officeart/2005/8/layout/orgChart1"/>
    <dgm:cxn modelId="{22854191-7ECC-49D2-97AC-E2406AAA4FED}" type="presParOf" srcId="{A08EA270-78F8-433C-B50A-5E084D95B91F}" destId="{140D4F55-CCB3-4DAA-BCFB-F47422C74AD7}" srcOrd="1" destOrd="0" presId="urn:microsoft.com/office/officeart/2005/8/layout/orgChart1"/>
    <dgm:cxn modelId="{A6F384E5-2E2B-4291-B26E-FD05DF5B9F36}" type="presParOf" srcId="{A08EA270-78F8-433C-B50A-5E084D95B91F}" destId="{5A9A6653-3B4E-42A8-895E-C62BA2EF2AB7}" srcOrd="2" destOrd="0" presId="urn:microsoft.com/office/officeart/2005/8/layout/orgChart1"/>
    <dgm:cxn modelId="{C09F27E1-2D88-4352-B8E9-34C5BE2491BD}" type="presParOf" srcId="{C82E010F-C6D5-49C4-8DEA-FD8A2D8170D7}" destId="{17EA7AE9-C8D5-4A44-ACCC-B479921851F1}" srcOrd="8" destOrd="0" presId="urn:microsoft.com/office/officeart/2005/8/layout/orgChart1"/>
    <dgm:cxn modelId="{0CCB9945-4259-4240-8C84-8A6B3227DA1B}" type="presParOf" srcId="{C82E010F-C6D5-49C4-8DEA-FD8A2D8170D7}" destId="{9C036ECF-69AA-464E-97F4-26ABBA9AD868}" srcOrd="9" destOrd="0" presId="urn:microsoft.com/office/officeart/2005/8/layout/orgChart1"/>
    <dgm:cxn modelId="{24C69342-FF52-4066-9316-78FAAFD8812E}" type="presParOf" srcId="{9C036ECF-69AA-464E-97F4-26ABBA9AD868}" destId="{3F70D2DD-2083-4D67-800A-6CACCAC242EA}" srcOrd="0" destOrd="0" presId="urn:microsoft.com/office/officeart/2005/8/layout/orgChart1"/>
    <dgm:cxn modelId="{368BAA24-DCAB-44CB-8C7A-EF63427C6207}" type="presParOf" srcId="{3F70D2DD-2083-4D67-800A-6CACCAC242EA}" destId="{4F39B25E-8EED-4D6C-A0BB-6C6F8437E706}" srcOrd="0" destOrd="0" presId="urn:microsoft.com/office/officeart/2005/8/layout/orgChart1"/>
    <dgm:cxn modelId="{67BA7992-4495-4A1D-A335-5FF40B49DC6F}" type="presParOf" srcId="{3F70D2DD-2083-4D67-800A-6CACCAC242EA}" destId="{02788FC6-C176-4E08-ADFB-A575F939A049}" srcOrd="1" destOrd="0" presId="urn:microsoft.com/office/officeart/2005/8/layout/orgChart1"/>
    <dgm:cxn modelId="{3CFF50AB-0730-4E78-8240-1CFC340E780F}" type="presParOf" srcId="{9C036ECF-69AA-464E-97F4-26ABBA9AD868}" destId="{2E25859F-98B8-471A-B8C4-47A41EC84DA6}" srcOrd="1" destOrd="0" presId="urn:microsoft.com/office/officeart/2005/8/layout/orgChart1"/>
    <dgm:cxn modelId="{BAA749AF-F398-45D5-8333-E701C6CE5E87}" type="presParOf" srcId="{9C036ECF-69AA-464E-97F4-26ABBA9AD868}" destId="{ED7EBDFA-01A0-42CB-9CB7-A1F864BFF0DA}" srcOrd="2" destOrd="0" presId="urn:microsoft.com/office/officeart/2005/8/layout/orgChart1"/>
    <dgm:cxn modelId="{CA1AB3F2-FFE9-4C44-8777-1BCA13DE91A3}" type="presParOf" srcId="{A0AAC2DA-CDDE-4511-BE06-14CE5000000C}" destId="{EDCECAD3-99AB-4DB6-8E3B-3BDA717127D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A7AE9-C8D5-4A44-ACCC-B479921851F1}">
      <dsp:nvSpPr>
        <dsp:cNvPr id="0" name=""/>
        <dsp:cNvSpPr/>
      </dsp:nvSpPr>
      <dsp:spPr>
        <a:xfrm>
          <a:off x="3921347" y="917940"/>
          <a:ext cx="3365613" cy="861383"/>
        </a:xfrm>
        <a:custGeom>
          <a:avLst/>
          <a:gdLst/>
          <a:ahLst/>
          <a:cxnLst/>
          <a:rect l="0" t="0" r="0" b="0"/>
          <a:pathLst>
            <a:path>
              <a:moveTo>
                <a:pt x="0" y="0"/>
              </a:moveTo>
              <a:lnTo>
                <a:pt x="0" y="714420"/>
              </a:lnTo>
              <a:lnTo>
                <a:pt x="3365613" y="714420"/>
              </a:lnTo>
              <a:lnTo>
                <a:pt x="3365613"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389981-C2CD-4506-8170-EB6F19B4C32F}">
      <dsp:nvSpPr>
        <dsp:cNvPr id="0" name=""/>
        <dsp:cNvSpPr/>
      </dsp:nvSpPr>
      <dsp:spPr>
        <a:xfrm>
          <a:off x="3921347" y="917940"/>
          <a:ext cx="2000847" cy="861383"/>
        </a:xfrm>
        <a:custGeom>
          <a:avLst/>
          <a:gdLst/>
          <a:ahLst/>
          <a:cxnLst/>
          <a:rect l="0" t="0" r="0" b="0"/>
          <a:pathLst>
            <a:path>
              <a:moveTo>
                <a:pt x="0" y="0"/>
              </a:moveTo>
              <a:lnTo>
                <a:pt x="0" y="714420"/>
              </a:lnTo>
              <a:lnTo>
                <a:pt x="2000847" y="714420"/>
              </a:lnTo>
              <a:lnTo>
                <a:pt x="2000847"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8FA703-3228-458B-90F0-28A0D6A3AE33}">
      <dsp:nvSpPr>
        <dsp:cNvPr id="0" name=""/>
        <dsp:cNvSpPr/>
      </dsp:nvSpPr>
      <dsp:spPr>
        <a:xfrm>
          <a:off x="3921347" y="917940"/>
          <a:ext cx="486390" cy="861383"/>
        </a:xfrm>
        <a:custGeom>
          <a:avLst/>
          <a:gdLst/>
          <a:ahLst/>
          <a:cxnLst/>
          <a:rect l="0" t="0" r="0" b="0"/>
          <a:pathLst>
            <a:path>
              <a:moveTo>
                <a:pt x="0" y="0"/>
              </a:moveTo>
              <a:lnTo>
                <a:pt x="0" y="714420"/>
              </a:lnTo>
              <a:lnTo>
                <a:pt x="486390" y="714420"/>
              </a:lnTo>
              <a:lnTo>
                <a:pt x="48639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1E71D4D-E083-45BF-A34F-FCC833DA6B02}">
      <dsp:nvSpPr>
        <dsp:cNvPr id="0" name=""/>
        <dsp:cNvSpPr/>
      </dsp:nvSpPr>
      <dsp:spPr>
        <a:xfrm>
          <a:off x="2534747" y="917940"/>
          <a:ext cx="1386599" cy="861383"/>
        </a:xfrm>
        <a:custGeom>
          <a:avLst/>
          <a:gdLst/>
          <a:ahLst/>
          <a:cxnLst/>
          <a:rect l="0" t="0" r="0" b="0"/>
          <a:pathLst>
            <a:path>
              <a:moveTo>
                <a:pt x="1386599" y="0"/>
              </a:moveTo>
              <a:lnTo>
                <a:pt x="1386599" y="714420"/>
              </a:lnTo>
              <a:lnTo>
                <a:pt x="0" y="714420"/>
              </a:lnTo>
              <a:lnTo>
                <a:pt x="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0EDB0B-6088-4871-8763-5D42D19BD226}">
      <dsp:nvSpPr>
        <dsp:cNvPr id="0" name=""/>
        <dsp:cNvSpPr/>
      </dsp:nvSpPr>
      <dsp:spPr>
        <a:xfrm>
          <a:off x="682205" y="917940"/>
          <a:ext cx="3239141" cy="861383"/>
        </a:xfrm>
        <a:custGeom>
          <a:avLst/>
          <a:gdLst/>
          <a:ahLst/>
          <a:cxnLst/>
          <a:rect l="0" t="0" r="0" b="0"/>
          <a:pathLst>
            <a:path>
              <a:moveTo>
                <a:pt x="3239141" y="0"/>
              </a:moveTo>
              <a:lnTo>
                <a:pt x="3239141" y="714420"/>
              </a:lnTo>
              <a:lnTo>
                <a:pt x="0" y="714420"/>
              </a:lnTo>
              <a:lnTo>
                <a:pt x="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D5851A-FA44-4952-BA41-7F896E49AD0B}">
      <dsp:nvSpPr>
        <dsp:cNvPr id="0" name=""/>
        <dsp:cNvSpPr/>
      </dsp:nvSpPr>
      <dsp:spPr>
        <a:xfrm>
          <a:off x="2382690" y="218118"/>
          <a:ext cx="3077314" cy="6998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Overhead Cost</a:t>
          </a:r>
        </a:p>
      </dsp:txBody>
      <dsp:txXfrm>
        <a:off x="2382690" y="218118"/>
        <a:ext cx="3077314" cy="699822"/>
      </dsp:txXfrm>
    </dsp:sp>
    <dsp:sp modelId="{A500FB53-5C46-42F0-9993-FD74E638507D}">
      <dsp:nvSpPr>
        <dsp:cNvPr id="0" name=""/>
        <dsp:cNvSpPr/>
      </dsp:nvSpPr>
      <dsp:spPr>
        <a:xfrm>
          <a:off x="2832" y="1779323"/>
          <a:ext cx="1358746" cy="49410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FNS</a:t>
          </a:r>
        </a:p>
      </dsp:txBody>
      <dsp:txXfrm>
        <a:off x="2832" y="1779323"/>
        <a:ext cx="1358746" cy="494109"/>
      </dsp:txXfrm>
    </dsp:sp>
    <dsp:sp modelId="{131E4FB7-C61F-41CD-89EF-9E8C594DFAB7}">
      <dsp:nvSpPr>
        <dsp:cNvPr id="0" name=""/>
        <dsp:cNvSpPr/>
      </dsp:nvSpPr>
      <dsp:spPr>
        <a:xfrm>
          <a:off x="1655504" y="1779323"/>
          <a:ext cx="1758485" cy="99542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Medicaid</a:t>
          </a:r>
        </a:p>
      </dsp:txBody>
      <dsp:txXfrm>
        <a:off x="1655504" y="1779323"/>
        <a:ext cx="1758485" cy="995420"/>
      </dsp:txXfrm>
    </dsp:sp>
    <dsp:sp modelId="{967B3038-F858-45D0-9368-B160CC96F30B}">
      <dsp:nvSpPr>
        <dsp:cNvPr id="0" name=""/>
        <dsp:cNvSpPr/>
      </dsp:nvSpPr>
      <dsp:spPr>
        <a:xfrm>
          <a:off x="3707915" y="1779323"/>
          <a:ext cx="1399644" cy="69982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TANF</a:t>
          </a:r>
        </a:p>
      </dsp:txBody>
      <dsp:txXfrm>
        <a:off x="3707915" y="1779323"/>
        <a:ext cx="1399644" cy="699822"/>
      </dsp:txXfrm>
    </dsp:sp>
    <dsp:sp modelId="{A5D7509F-5A1E-419D-8F54-4F8BE70E3D0F}">
      <dsp:nvSpPr>
        <dsp:cNvPr id="0" name=""/>
        <dsp:cNvSpPr/>
      </dsp:nvSpPr>
      <dsp:spPr>
        <a:xfrm>
          <a:off x="5401485" y="1779323"/>
          <a:ext cx="1041419" cy="36671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SSBG</a:t>
          </a:r>
        </a:p>
      </dsp:txBody>
      <dsp:txXfrm>
        <a:off x="5401485" y="1779323"/>
        <a:ext cx="1041419" cy="366713"/>
      </dsp:txXfrm>
    </dsp:sp>
    <dsp:sp modelId="{4F39B25E-8EED-4D6C-A0BB-6C6F8437E706}">
      <dsp:nvSpPr>
        <dsp:cNvPr id="0" name=""/>
        <dsp:cNvSpPr/>
      </dsp:nvSpPr>
      <dsp:spPr>
        <a:xfrm>
          <a:off x="6736829" y="1779323"/>
          <a:ext cx="1100260" cy="60092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IV-D</a:t>
          </a:r>
        </a:p>
      </dsp:txBody>
      <dsp:txXfrm>
        <a:off x="6736829" y="1779323"/>
        <a:ext cx="1100260" cy="60092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8/7/2023</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8/7/2023</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1145937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65955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30561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3783457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2252854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14</a:t>
            </a:fld>
            <a:endParaRPr lang="en-US" dirty="0"/>
          </a:p>
        </p:txBody>
      </p:sp>
    </p:spTree>
    <p:extLst>
      <p:ext uri="{BB962C8B-B14F-4D97-AF65-F5344CB8AC3E}">
        <p14:creationId xmlns:p14="http://schemas.microsoft.com/office/powerpoint/2010/main" val="34988443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3952659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3130184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12513573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18</a:t>
            </a:fld>
            <a:endParaRPr lang="en-US" dirty="0"/>
          </a:p>
        </p:txBody>
      </p:sp>
    </p:spTree>
    <p:extLst>
      <p:ext uri="{BB962C8B-B14F-4D97-AF65-F5344CB8AC3E}">
        <p14:creationId xmlns:p14="http://schemas.microsoft.com/office/powerpoint/2010/main" val="3550234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2201577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7043030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17112902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2719691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1534302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23</a:t>
            </a:fld>
            <a:endParaRPr lang="en-US" dirty="0"/>
          </a:p>
        </p:txBody>
      </p:sp>
    </p:spTree>
    <p:extLst>
      <p:ext uri="{BB962C8B-B14F-4D97-AF65-F5344CB8AC3E}">
        <p14:creationId xmlns:p14="http://schemas.microsoft.com/office/powerpoint/2010/main" val="24929242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dirty="0"/>
          </a:p>
        </p:txBody>
      </p:sp>
    </p:spTree>
    <p:extLst>
      <p:ext uri="{BB962C8B-B14F-4D97-AF65-F5344CB8AC3E}">
        <p14:creationId xmlns:p14="http://schemas.microsoft.com/office/powerpoint/2010/main" val="41717956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25</a:t>
            </a:fld>
            <a:endParaRPr lang="en-US" dirty="0"/>
          </a:p>
        </p:txBody>
      </p:sp>
    </p:spTree>
    <p:extLst>
      <p:ext uri="{BB962C8B-B14F-4D97-AF65-F5344CB8AC3E}">
        <p14:creationId xmlns:p14="http://schemas.microsoft.com/office/powerpoint/2010/main" val="3374573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26</a:t>
            </a:fld>
            <a:endParaRPr lang="en-US" dirty="0"/>
          </a:p>
        </p:txBody>
      </p:sp>
    </p:spTree>
    <p:extLst>
      <p:ext uri="{BB962C8B-B14F-4D97-AF65-F5344CB8AC3E}">
        <p14:creationId xmlns:p14="http://schemas.microsoft.com/office/powerpoint/2010/main" val="37701460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27</a:t>
            </a:fld>
            <a:endParaRPr lang="en-US" dirty="0"/>
          </a:p>
        </p:txBody>
      </p:sp>
    </p:spTree>
    <p:extLst>
      <p:ext uri="{BB962C8B-B14F-4D97-AF65-F5344CB8AC3E}">
        <p14:creationId xmlns:p14="http://schemas.microsoft.com/office/powerpoint/2010/main" val="27384705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28</a:t>
            </a:fld>
            <a:endParaRPr lang="en-US" dirty="0"/>
          </a:p>
        </p:txBody>
      </p:sp>
    </p:spTree>
    <p:extLst>
      <p:ext uri="{BB962C8B-B14F-4D97-AF65-F5344CB8AC3E}">
        <p14:creationId xmlns:p14="http://schemas.microsoft.com/office/powerpoint/2010/main" val="3849056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29</a:t>
            </a:fld>
            <a:endParaRPr lang="en-US" dirty="0"/>
          </a:p>
        </p:txBody>
      </p:sp>
    </p:spTree>
    <p:extLst>
      <p:ext uri="{BB962C8B-B14F-4D97-AF65-F5344CB8AC3E}">
        <p14:creationId xmlns:p14="http://schemas.microsoft.com/office/powerpoint/2010/main" val="282957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7893537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30</a:t>
            </a:fld>
            <a:endParaRPr lang="en-US" dirty="0"/>
          </a:p>
        </p:txBody>
      </p:sp>
    </p:spTree>
    <p:extLst>
      <p:ext uri="{BB962C8B-B14F-4D97-AF65-F5344CB8AC3E}">
        <p14:creationId xmlns:p14="http://schemas.microsoft.com/office/powerpoint/2010/main" val="24940321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31</a:t>
            </a:fld>
            <a:endParaRPr lang="en-US" dirty="0"/>
          </a:p>
        </p:txBody>
      </p:sp>
    </p:spTree>
    <p:extLst>
      <p:ext uri="{BB962C8B-B14F-4D97-AF65-F5344CB8AC3E}">
        <p14:creationId xmlns:p14="http://schemas.microsoft.com/office/powerpoint/2010/main" val="23063145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32</a:t>
            </a:fld>
            <a:endParaRPr lang="en-US" dirty="0"/>
          </a:p>
        </p:txBody>
      </p:sp>
    </p:spTree>
    <p:extLst>
      <p:ext uri="{BB962C8B-B14F-4D97-AF65-F5344CB8AC3E}">
        <p14:creationId xmlns:p14="http://schemas.microsoft.com/office/powerpoint/2010/main" val="18722002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33</a:t>
            </a:fld>
            <a:endParaRPr lang="en-US" dirty="0"/>
          </a:p>
        </p:txBody>
      </p:sp>
    </p:spTree>
    <p:extLst>
      <p:ext uri="{BB962C8B-B14F-4D97-AF65-F5344CB8AC3E}">
        <p14:creationId xmlns:p14="http://schemas.microsoft.com/office/powerpoint/2010/main" val="27282180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34</a:t>
            </a:fld>
            <a:endParaRPr lang="en-US" dirty="0"/>
          </a:p>
        </p:txBody>
      </p:sp>
    </p:spTree>
    <p:extLst>
      <p:ext uri="{BB962C8B-B14F-4D97-AF65-F5344CB8AC3E}">
        <p14:creationId xmlns:p14="http://schemas.microsoft.com/office/powerpoint/2010/main" val="2942113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35</a:t>
            </a:fld>
            <a:endParaRPr lang="en-US" dirty="0"/>
          </a:p>
        </p:txBody>
      </p:sp>
    </p:spTree>
    <p:extLst>
      <p:ext uri="{BB962C8B-B14F-4D97-AF65-F5344CB8AC3E}">
        <p14:creationId xmlns:p14="http://schemas.microsoft.com/office/powerpoint/2010/main" val="29968427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36</a:t>
            </a:fld>
            <a:endParaRPr lang="en-US" dirty="0"/>
          </a:p>
        </p:txBody>
      </p:sp>
    </p:spTree>
    <p:extLst>
      <p:ext uri="{BB962C8B-B14F-4D97-AF65-F5344CB8AC3E}">
        <p14:creationId xmlns:p14="http://schemas.microsoft.com/office/powerpoint/2010/main" val="38909341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37</a:t>
            </a:fld>
            <a:endParaRPr lang="en-US" dirty="0"/>
          </a:p>
        </p:txBody>
      </p:sp>
    </p:spTree>
    <p:extLst>
      <p:ext uri="{BB962C8B-B14F-4D97-AF65-F5344CB8AC3E}">
        <p14:creationId xmlns:p14="http://schemas.microsoft.com/office/powerpoint/2010/main" val="15170142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38</a:t>
            </a:fld>
            <a:endParaRPr lang="en-US" dirty="0"/>
          </a:p>
        </p:txBody>
      </p:sp>
    </p:spTree>
    <p:extLst>
      <p:ext uri="{BB962C8B-B14F-4D97-AF65-F5344CB8AC3E}">
        <p14:creationId xmlns:p14="http://schemas.microsoft.com/office/powerpoint/2010/main" val="25779459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39</a:t>
            </a:fld>
            <a:endParaRPr lang="en-US" dirty="0"/>
          </a:p>
        </p:txBody>
      </p:sp>
    </p:spTree>
    <p:extLst>
      <p:ext uri="{BB962C8B-B14F-4D97-AF65-F5344CB8AC3E}">
        <p14:creationId xmlns:p14="http://schemas.microsoft.com/office/powerpoint/2010/main" val="2614017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40995697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40</a:t>
            </a:fld>
            <a:endParaRPr lang="en-US" dirty="0"/>
          </a:p>
        </p:txBody>
      </p:sp>
    </p:spTree>
    <p:extLst>
      <p:ext uri="{BB962C8B-B14F-4D97-AF65-F5344CB8AC3E}">
        <p14:creationId xmlns:p14="http://schemas.microsoft.com/office/powerpoint/2010/main" val="37739406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41</a:t>
            </a:fld>
            <a:endParaRPr lang="en-US" dirty="0"/>
          </a:p>
        </p:txBody>
      </p:sp>
    </p:spTree>
    <p:extLst>
      <p:ext uri="{BB962C8B-B14F-4D97-AF65-F5344CB8AC3E}">
        <p14:creationId xmlns:p14="http://schemas.microsoft.com/office/powerpoint/2010/main" val="7695509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43</a:t>
            </a:fld>
            <a:endParaRPr lang="en-US" dirty="0"/>
          </a:p>
        </p:txBody>
      </p:sp>
    </p:spTree>
    <p:extLst>
      <p:ext uri="{BB962C8B-B14F-4D97-AF65-F5344CB8AC3E}">
        <p14:creationId xmlns:p14="http://schemas.microsoft.com/office/powerpoint/2010/main" val="241076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1881726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1600520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127424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4217160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1049442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omparis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F2F96941-79C9-A34B-8AB5-C167A4D72D51}"/>
              </a:ext>
            </a:extLst>
          </p:cNvPr>
          <p:cNvSpPr/>
          <p:nvPr/>
        </p:nvSpPr>
        <p:spPr>
          <a:xfrm>
            <a:off x="0" y="0"/>
            <a:ext cx="9144000" cy="986306"/>
          </a:xfrm>
          <a:prstGeom prst="rect">
            <a:avLst/>
          </a:prstGeom>
          <a:pattFill prst="lgGrid">
            <a:fgClr>
              <a:schemeClr val="tx1">
                <a:lumMod val="10000"/>
                <a:lumOff val="9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noProof="0" dirty="0"/>
          </a:p>
        </p:txBody>
      </p:sp>
      <p:sp>
        <p:nvSpPr>
          <p:cNvPr id="2" name="Date Placeholder 1">
            <a:extLst>
              <a:ext uri="{FF2B5EF4-FFF2-40B4-BE49-F238E27FC236}">
                <a16:creationId xmlns:a16="http://schemas.microsoft.com/office/drawing/2014/main" id="{09FBA462-7E60-BA4E-9A1E-3B5E69DACB3A}"/>
              </a:ext>
            </a:extLst>
          </p:cNvPr>
          <p:cNvSpPr>
            <a:spLocks noGrp="1"/>
          </p:cNvSpPr>
          <p:nvPr>
            <p:ph type="dt" sz="half" idx="10"/>
          </p:nvPr>
        </p:nvSpPr>
        <p:spPr/>
        <p:txBody>
          <a:bodyPr/>
          <a:lstStyle/>
          <a:p>
            <a:fld id="{D951F27F-98F9-A147-8986-34441C7B752D}" type="datetime1">
              <a:rPr lang="en-US" noProof="0" smtClean="0"/>
              <a:t>8/7/2023</a:t>
            </a:fld>
            <a:endParaRPr lang="en-US" noProof="0" dirty="0"/>
          </a:p>
        </p:txBody>
      </p:sp>
      <p:sp>
        <p:nvSpPr>
          <p:cNvPr id="3" name="Footer Placeholder 2">
            <a:extLst>
              <a:ext uri="{FF2B5EF4-FFF2-40B4-BE49-F238E27FC236}">
                <a16:creationId xmlns:a16="http://schemas.microsoft.com/office/drawing/2014/main" id="{218A28A8-5C75-FC4B-9A28-8F343DF4B1F9}"/>
              </a:ext>
            </a:extLst>
          </p:cNvPr>
          <p:cNvSpPr>
            <a:spLocks noGrp="1"/>
          </p:cNvSpPr>
          <p:nvPr>
            <p:ph type="ftr" sz="quarter" idx="11"/>
          </p:nvPr>
        </p:nvSpPr>
        <p:spPr/>
        <p:txBody>
          <a:bodyPr/>
          <a:lstStyle/>
          <a:p>
            <a:endParaRPr lang="en-US" noProof="0" dirty="0"/>
          </a:p>
        </p:txBody>
      </p:sp>
      <p:sp>
        <p:nvSpPr>
          <p:cNvPr id="4" name="Slide Number Placeholder 3">
            <a:extLst>
              <a:ext uri="{FF2B5EF4-FFF2-40B4-BE49-F238E27FC236}">
                <a16:creationId xmlns:a16="http://schemas.microsoft.com/office/drawing/2014/main" id="{71FD5A6F-AE17-4E4C-9567-DB3B02853306}"/>
              </a:ext>
            </a:extLst>
          </p:cNvPr>
          <p:cNvSpPr>
            <a:spLocks noGrp="1"/>
          </p:cNvSpPr>
          <p:nvPr>
            <p:ph type="sldNum" sz="quarter" idx="12"/>
          </p:nvPr>
        </p:nvSpPr>
        <p:spPr/>
        <p:txBody>
          <a:bodyPr/>
          <a:lstStyle/>
          <a:p>
            <a:fld id="{9EC71654-96A5-4280-94F3-931C61A9F92C}" type="slidenum">
              <a:rPr lang="en-US" noProof="0" smtClean="0"/>
              <a:t>‹#›</a:t>
            </a:fld>
            <a:endParaRPr lang="en-US" noProof="0" dirty="0"/>
          </a:p>
        </p:txBody>
      </p:sp>
      <p:sp>
        <p:nvSpPr>
          <p:cNvPr id="6" name="Rectangle 5">
            <a:extLst>
              <a:ext uri="{FF2B5EF4-FFF2-40B4-BE49-F238E27FC236}">
                <a16:creationId xmlns:a16="http://schemas.microsoft.com/office/drawing/2014/main" id="{2A57C152-0331-B74F-81FE-04A927A72C7B}"/>
              </a:ext>
            </a:extLst>
          </p:cNvPr>
          <p:cNvSpPr/>
          <p:nvPr/>
        </p:nvSpPr>
        <p:spPr>
          <a:xfrm>
            <a:off x="262890" y="279793"/>
            <a:ext cx="8606790" cy="98630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rtlCol="0" anchor="ctr"/>
          <a:lstStyle/>
          <a:p>
            <a:endParaRPr lang="en-US" sz="1800" b="1" noProof="0" dirty="0">
              <a:solidFill>
                <a:schemeClr val="bg1"/>
              </a:solidFill>
              <a:latin typeface="Meiryo" panose="020B0604030504040204" pitchFamily="34" charset="-128"/>
              <a:ea typeface="Meiryo" panose="020B0604030504040204" pitchFamily="34" charset="-128"/>
            </a:endParaRPr>
          </a:p>
        </p:txBody>
      </p:sp>
      <p:sp>
        <p:nvSpPr>
          <p:cNvPr id="8" name="Title 1">
            <a:extLst>
              <a:ext uri="{FF2B5EF4-FFF2-40B4-BE49-F238E27FC236}">
                <a16:creationId xmlns:a16="http://schemas.microsoft.com/office/drawing/2014/main" id="{5FDDD9A4-1691-5D47-9605-21650E2212D3}"/>
              </a:ext>
            </a:extLst>
          </p:cNvPr>
          <p:cNvSpPr>
            <a:spLocks noGrp="1"/>
          </p:cNvSpPr>
          <p:nvPr>
            <p:ph type="title"/>
          </p:nvPr>
        </p:nvSpPr>
        <p:spPr>
          <a:xfrm>
            <a:off x="479560" y="483440"/>
            <a:ext cx="8178329" cy="583800"/>
          </a:xfrm>
          <a:prstGeom prst="rect">
            <a:avLst/>
          </a:prstGeom>
        </p:spPr>
        <p:txBody>
          <a:bodyPr lIns="91440" rIns="91440">
            <a:noAutofit/>
          </a:bodyPr>
          <a:lstStyle>
            <a:lvl1pPr>
              <a:defRPr sz="2400" b="1" i="0" spc="113" baseline="0">
                <a:solidFill>
                  <a:schemeClr val="tx1"/>
                </a:solidFill>
                <a:latin typeface="Segoe UI" panose="020B0502040204020203" pitchFamily="34" charset="0"/>
                <a:ea typeface="Meiryo UI" panose="020B0604030504040204" pitchFamily="34" charset="-128"/>
                <a:cs typeface="Segoe UI" panose="020B0502040204020203" pitchFamily="34" charset="0"/>
              </a:defRPr>
            </a:lvl1pPr>
          </a:lstStyle>
          <a:p>
            <a:r>
              <a:rPr lang="en-US" noProof="0" dirty="0"/>
              <a:t>Click to edit Master title style</a:t>
            </a:r>
          </a:p>
        </p:txBody>
      </p:sp>
      <p:sp>
        <p:nvSpPr>
          <p:cNvPr id="10" name="Text Placeholder 2">
            <a:extLst>
              <a:ext uri="{FF2B5EF4-FFF2-40B4-BE49-F238E27FC236}">
                <a16:creationId xmlns:a16="http://schemas.microsoft.com/office/drawing/2014/main" id="{62F811A9-08B1-C746-B30D-69D7B4A6CD59}"/>
              </a:ext>
            </a:extLst>
          </p:cNvPr>
          <p:cNvSpPr>
            <a:spLocks noGrp="1"/>
          </p:cNvSpPr>
          <p:nvPr>
            <p:ph type="body" idx="1"/>
          </p:nvPr>
        </p:nvSpPr>
        <p:spPr>
          <a:xfrm>
            <a:off x="628651" y="2038571"/>
            <a:ext cx="3781985" cy="703135"/>
          </a:xfrm>
          <a:prstGeom prst="rect">
            <a:avLst/>
          </a:prstGeom>
        </p:spPr>
        <p:txBody>
          <a:bodyPr lIns="91440" rIns="91440" anchor="ctr">
            <a:normAutofit/>
          </a:bodyPr>
          <a:lstStyle>
            <a:lvl1pPr marL="0" indent="0" algn="l">
              <a:lnSpc>
                <a:spcPct val="150000"/>
              </a:lnSpc>
              <a:buNone/>
              <a:defRPr sz="1350" b="1" i="0" cap="all" spc="113" baseline="0">
                <a:solidFill>
                  <a:schemeClr val="tx2"/>
                </a:solidFill>
                <a:latin typeface="Gisha" panose="020B0502040204020203" pitchFamily="34" charset="-79"/>
                <a:ea typeface="Meiryo UI" panose="020B0604030504040204" pitchFamily="34" charset="-128"/>
                <a:cs typeface="Gisha" panose="020B0502040204020203" pitchFamily="34" charset="-79"/>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dirty="0"/>
              <a:t>Click to edit Master text styles</a:t>
            </a:r>
          </a:p>
        </p:txBody>
      </p:sp>
      <p:sp>
        <p:nvSpPr>
          <p:cNvPr id="12" name="Text Placeholder 2">
            <a:extLst>
              <a:ext uri="{FF2B5EF4-FFF2-40B4-BE49-F238E27FC236}">
                <a16:creationId xmlns:a16="http://schemas.microsoft.com/office/drawing/2014/main" id="{54F0B191-C947-1640-8AD2-EEEAA1ED57C9}"/>
              </a:ext>
            </a:extLst>
          </p:cNvPr>
          <p:cNvSpPr>
            <a:spLocks noGrp="1"/>
          </p:cNvSpPr>
          <p:nvPr>
            <p:ph type="body" idx="14"/>
          </p:nvPr>
        </p:nvSpPr>
        <p:spPr>
          <a:xfrm>
            <a:off x="4875904" y="2038571"/>
            <a:ext cx="3781985" cy="703135"/>
          </a:xfrm>
          <a:prstGeom prst="rect">
            <a:avLst/>
          </a:prstGeom>
        </p:spPr>
        <p:txBody>
          <a:bodyPr lIns="91440" rIns="91440" anchor="ctr">
            <a:normAutofit/>
          </a:bodyPr>
          <a:lstStyle>
            <a:lvl1pPr marL="0" indent="0" algn="l">
              <a:lnSpc>
                <a:spcPct val="150000"/>
              </a:lnSpc>
              <a:buNone/>
              <a:defRPr sz="1350" b="1" i="0" cap="all" spc="113" baseline="0">
                <a:solidFill>
                  <a:schemeClr val="tx2"/>
                </a:solidFill>
                <a:latin typeface="Gisha" panose="020B0502040204020203" pitchFamily="34" charset="-79"/>
                <a:ea typeface="Meiryo UI" panose="020B0604030504040204" pitchFamily="34" charset="-128"/>
                <a:cs typeface="Gisha" panose="020B0502040204020203" pitchFamily="34" charset="-79"/>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dirty="0"/>
              <a:t>Click to edit Master text styles</a:t>
            </a:r>
          </a:p>
        </p:txBody>
      </p:sp>
      <p:cxnSp>
        <p:nvCxnSpPr>
          <p:cNvPr id="14" name="Straight Connector 13">
            <a:extLst>
              <a:ext uri="{FF2B5EF4-FFF2-40B4-BE49-F238E27FC236}">
                <a16:creationId xmlns:a16="http://schemas.microsoft.com/office/drawing/2014/main" id="{E8B92D52-6B55-2C4B-95E4-CE89611E590B}"/>
              </a:ext>
            </a:extLst>
          </p:cNvPr>
          <p:cNvCxnSpPr>
            <a:cxnSpLocks/>
          </p:cNvCxnSpPr>
          <p:nvPr/>
        </p:nvCxnSpPr>
        <p:spPr>
          <a:xfrm>
            <a:off x="4625787" y="1613647"/>
            <a:ext cx="0" cy="4904068"/>
          </a:xfrm>
          <a:prstGeom prst="line">
            <a:avLst/>
          </a:prstGeom>
          <a:ln w="31750">
            <a:solidFill>
              <a:schemeClr val="tx2">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F0F9EB4B-EC9F-404E-A98B-1EA3F6FF116A}"/>
              </a:ext>
            </a:extLst>
          </p:cNvPr>
          <p:cNvSpPr>
            <a:spLocks noGrp="1"/>
          </p:cNvSpPr>
          <p:nvPr>
            <p:ph sz="quarter" idx="15"/>
          </p:nvPr>
        </p:nvSpPr>
        <p:spPr>
          <a:xfrm>
            <a:off x="628650" y="2894014"/>
            <a:ext cx="3781985" cy="3094037"/>
          </a:xfrm>
        </p:spPr>
        <p:txBody>
          <a:bodyPr/>
          <a:lstStyle>
            <a:lvl1pPr>
              <a:defRPr>
                <a:latin typeface="Gisha" panose="020B0502040204020203" pitchFamily="34" charset="-79"/>
                <a:cs typeface="Gisha" panose="020B0502040204020203" pitchFamily="34" charset="-79"/>
              </a:defRPr>
            </a:lvl1pPr>
            <a:lvl2pPr>
              <a:defRPr>
                <a:latin typeface="Gisha" panose="020B0502040204020203" pitchFamily="34" charset="-79"/>
                <a:cs typeface="Gisha" panose="020B0502040204020203" pitchFamily="34" charset="-79"/>
              </a:defRPr>
            </a:lvl2pPr>
            <a:lvl3pPr>
              <a:defRPr>
                <a:latin typeface="Gisha" panose="020B0502040204020203" pitchFamily="34" charset="-79"/>
                <a:cs typeface="Gisha" panose="020B0502040204020203" pitchFamily="34" charset="-79"/>
              </a:defRPr>
            </a:lvl3pPr>
            <a:lvl4pPr>
              <a:defRPr>
                <a:latin typeface="Gisha" panose="020B0502040204020203" pitchFamily="34" charset="-79"/>
                <a:cs typeface="Gisha" panose="020B0502040204020203" pitchFamily="34" charset="-79"/>
              </a:defRPr>
            </a:lvl4pPr>
            <a:lvl5pPr>
              <a:defRPr>
                <a:latin typeface="Gisha" panose="020B0502040204020203" pitchFamily="34" charset="-79"/>
                <a:cs typeface="Gisha" panose="020B05020402040202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6">
            <a:extLst>
              <a:ext uri="{FF2B5EF4-FFF2-40B4-BE49-F238E27FC236}">
                <a16:creationId xmlns:a16="http://schemas.microsoft.com/office/drawing/2014/main" id="{7A648C0A-27FE-4582-8D3C-7FF280E14591}"/>
              </a:ext>
            </a:extLst>
          </p:cNvPr>
          <p:cNvSpPr>
            <a:spLocks noGrp="1"/>
          </p:cNvSpPr>
          <p:nvPr>
            <p:ph sz="quarter" idx="16"/>
          </p:nvPr>
        </p:nvSpPr>
        <p:spPr>
          <a:xfrm>
            <a:off x="4875904" y="2894014"/>
            <a:ext cx="3781985" cy="3094037"/>
          </a:xfrm>
        </p:spPr>
        <p:txBody>
          <a:bodyPr/>
          <a:lstStyle>
            <a:lvl1pPr>
              <a:defRPr>
                <a:latin typeface="Gisha" panose="020B0502040204020203" pitchFamily="34" charset="-79"/>
                <a:cs typeface="Gisha" panose="020B0502040204020203" pitchFamily="34" charset="-79"/>
              </a:defRPr>
            </a:lvl1pPr>
            <a:lvl2pPr>
              <a:defRPr>
                <a:latin typeface="Gisha" panose="020B0502040204020203" pitchFamily="34" charset="-79"/>
                <a:cs typeface="Gisha" panose="020B0502040204020203" pitchFamily="34" charset="-79"/>
              </a:defRPr>
            </a:lvl2pPr>
            <a:lvl3pPr>
              <a:defRPr>
                <a:latin typeface="Gisha" panose="020B0502040204020203" pitchFamily="34" charset="-79"/>
                <a:cs typeface="Gisha" panose="020B0502040204020203" pitchFamily="34" charset="-79"/>
              </a:defRPr>
            </a:lvl3pPr>
            <a:lvl4pPr>
              <a:defRPr>
                <a:latin typeface="Gisha" panose="020B0502040204020203" pitchFamily="34" charset="-79"/>
                <a:cs typeface="Gisha" panose="020B0502040204020203" pitchFamily="34" charset="-79"/>
              </a:defRPr>
            </a:lvl4pPr>
            <a:lvl5pPr>
              <a:defRPr>
                <a:latin typeface="Gisha" panose="020B0502040204020203" pitchFamily="34" charset="-79"/>
                <a:cs typeface="Gisha" panose="020B05020402040202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2040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4B68A-B257-496E-B48D-9FE730795C0D}"/>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77FBFD-54AA-4B57-A4E6-2176B0CA345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70A6AE-95CA-48A0-AF3D-D7C0953E3FFD}"/>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5612571A-D3F2-4D65-8AB7-6F72507AEB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47828E-B09C-492A-BE4A-1490139DF077}"/>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847032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8DA-83B5-4D05-AA0D-9008EE3F39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E36135-2E0A-432B-8CA9-5884F24206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8FCA84-7961-4BBB-99A0-FAD0305ACA69}"/>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12EAF141-4F0F-4FD9-B9A1-E0FDC8D931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18EA9C-5BF7-43D5-89F5-272AF8C05842}"/>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4190041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C9D91-0E75-46FB-8B2D-141AF783F45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C26EDA-2766-47D5-870D-0B4074860CF2}"/>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1F470F-9B97-4A91-93F1-E2B3700737EB}"/>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13EA731D-214E-4E3F-80E1-EAD6E12B291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D0129E-27E7-4A73-B894-A0B67A39041C}"/>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394907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15031-943F-4962-B92F-F261A9CF13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53AC3D-F4C8-404E-B886-0A57AA5F69D8}"/>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2EA27D-07FA-4263-B94F-284B253E5CC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0B5F07-63BD-40EF-BACD-B5DA561F4059}"/>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6" name="Footer Placeholder 5">
            <a:extLst>
              <a:ext uri="{FF2B5EF4-FFF2-40B4-BE49-F238E27FC236}">
                <a16:creationId xmlns:a16="http://schemas.microsoft.com/office/drawing/2014/main" id="{6F23A5EA-A8A0-430A-8CF6-E65ACB2CA6C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09043-B6C7-4BD2-92CD-5211E8B09179}"/>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140599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ED70-4592-4A13-89C0-85C546F839ED}"/>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3DEA3-D6F6-45A5-A911-336C6573263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9D13EE-FC54-49B1-9FAB-20D5C446BC4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EF9038-C8ED-4A60-904A-9450A0E0B8C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D01FF2-0D4A-4053-8EDA-DBAB3F7AF93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1A3342-57C7-4BA7-8267-C306AFB92929}"/>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8" name="Footer Placeholder 7">
            <a:extLst>
              <a:ext uri="{FF2B5EF4-FFF2-40B4-BE49-F238E27FC236}">
                <a16:creationId xmlns:a16="http://schemas.microsoft.com/office/drawing/2014/main" id="{B7CDB531-C332-42B7-92DA-B938D08E8F9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468610-F362-4678-BE79-64F41B04F8D4}"/>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482664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58A35-8341-4846-99C0-662BA26FFA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F90849-9082-464A-A821-34BC1FF4EB5E}"/>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4" name="Footer Placeholder 3">
            <a:extLst>
              <a:ext uri="{FF2B5EF4-FFF2-40B4-BE49-F238E27FC236}">
                <a16:creationId xmlns:a16="http://schemas.microsoft.com/office/drawing/2014/main" id="{A15C7780-218F-459B-96A2-FC7F506FB83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0E757AA-9002-47AC-82FE-14674E526388}"/>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3112120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64D27A-E934-4CD4-812C-CF599461C561}"/>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3" name="Footer Placeholder 2">
            <a:extLst>
              <a:ext uri="{FF2B5EF4-FFF2-40B4-BE49-F238E27FC236}">
                <a16:creationId xmlns:a16="http://schemas.microsoft.com/office/drawing/2014/main" id="{64C47033-22FD-4BB4-BF04-F9A8E6743A4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12344A8-3593-4B4C-9407-A7778A7718CF}"/>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3268368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443D7-0CD9-44D3-9D2C-EC7A7CABB2B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E3CC4E-4294-47C0-B947-67722BEF5ED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69E679-4CC2-47A6-8BB5-DB561F1AF5A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657F3A-F730-4CB6-BC4B-2A26B9294AF4}"/>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6" name="Footer Placeholder 5">
            <a:extLst>
              <a:ext uri="{FF2B5EF4-FFF2-40B4-BE49-F238E27FC236}">
                <a16:creationId xmlns:a16="http://schemas.microsoft.com/office/drawing/2014/main" id="{1490C9DD-38D1-4289-AED7-5958254168E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5E8996C-AB1E-4221-8D08-3A0969D604EA}"/>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54842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FDE9A-67D9-4B45-B3C3-C5E38AD7CF5F}"/>
              </a:ext>
            </a:extLst>
          </p:cNvPr>
          <p:cNvSpPr>
            <a:spLocks noGrp="1"/>
          </p:cNvSpPr>
          <p:nvPr>
            <p:ph type="title"/>
          </p:nvPr>
        </p:nvSpPr>
        <p:spPr>
          <a:xfrm>
            <a:off x="628650" y="365125"/>
            <a:ext cx="7886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3502338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95271-8CA8-43BB-B21B-8A12604755B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42B958-8784-4BF5-9A7E-FE2DDAB670E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3A2EC89-531E-4A64-9B27-339C210CA2C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079543-9705-4B08-B987-FB618EE289E1}"/>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6" name="Footer Placeholder 5">
            <a:extLst>
              <a:ext uri="{FF2B5EF4-FFF2-40B4-BE49-F238E27FC236}">
                <a16:creationId xmlns:a16="http://schemas.microsoft.com/office/drawing/2014/main" id="{70811BFE-4B9F-4E14-A575-B45F738823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329654-35F2-42DB-856B-C6947D82B83F}"/>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349622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9388F-F0CE-4B48-8318-101C3C723D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4D13FE-323B-40F3-998D-BF67CDE688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FF3BEB-DB34-4184-80DE-4C99EBACCDA9}"/>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122422E4-A541-4F4F-81A7-9386B0E4791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C46C59-1121-4BF8-8693-ED64B945C9D1}"/>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70283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440C72-203F-4BFD-AC5F-8368B95470A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ED2DE4-B562-4C05-9863-DBA50A7C1744}"/>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3A1C-FC40-4D4A-B111-85BECCBB5EE1}"/>
              </a:ext>
            </a:extLst>
          </p:cNvPr>
          <p:cNvSpPr>
            <a:spLocks noGrp="1"/>
          </p:cNvSpPr>
          <p:nvPr>
            <p:ph type="dt" sz="half" idx="10"/>
          </p:nvPr>
        </p:nvSpPr>
        <p:spPr/>
        <p:txBody>
          <a:body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DC1D170F-3890-46EE-8495-90C2DF4BA3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94BD2A-2C5B-4C49-A5AA-A9FA629C3D09}"/>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135049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B342C-97EE-4FB9-A6AF-E52AE93A3E8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EE8E55-4F3B-4505-913F-B6F3B8573D7A}"/>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322F01-4A82-4AEE-837A-7E598D73DEEE}"/>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7BFC5B4E-3CDD-4BBE-89C9-664245E650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2F6B8E7-C004-429A-9AF9-B7A0988CE079}"/>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41058851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B05F6-C7E1-4467-9324-471B9DF880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A0E501-3FC5-4037-BAAF-80C2473509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41191-88B2-4136-8D0F-4C4C91B87399}"/>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B7564C1B-22A4-4566-9BAA-698B0ADEA2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0FDFA9-5245-40E0-B25B-EAD202B96AA1}"/>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252872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E490A-29A1-4D23-9E9F-72A0E474E3D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A589D0-FA92-4317-9316-ED9A6A5E9613}"/>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85AB88-2721-4BC9-A39A-D32B04E753A2}"/>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3998F899-369A-4957-BD2B-1E691C68D3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73C4AA-4FEC-4701-A473-84453F50FE20}"/>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8618162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1D535-C9E2-4063-8F72-19285E1873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21BA05-7773-4B5A-8D07-3A01A3B317B6}"/>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1FC86F-66A4-421F-9844-98AD911D41B2}"/>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F0CA60-8455-4480-8939-64B67CA26AA3}"/>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6" name="Footer Placeholder 5">
            <a:extLst>
              <a:ext uri="{FF2B5EF4-FFF2-40B4-BE49-F238E27FC236}">
                <a16:creationId xmlns:a16="http://schemas.microsoft.com/office/drawing/2014/main" id="{B0600A6A-54A0-4FBA-9875-F95FD8B4B6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64F53DC-5FD1-4A91-A2AD-B435B819730F}"/>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277874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256CC-AF3B-4151-9D77-349A1AFE107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17D0F1-0A48-4AFB-B1F1-A8005F6BE7B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9EB076-078E-4F88-993A-A90E2D8010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7AC059-49FF-466B-96F9-ED1E3F92069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5F6F6F-73D3-4037-93B6-178486CEE38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872FBF-983C-4899-A604-3C450076AF2A}"/>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8" name="Footer Placeholder 7">
            <a:extLst>
              <a:ext uri="{FF2B5EF4-FFF2-40B4-BE49-F238E27FC236}">
                <a16:creationId xmlns:a16="http://schemas.microsoft.com/office/drawing/2014/main" id="{0F041CD7-39E9-47C4-918F-4301E12E0E8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CCC9CD-1B8A-44A7-ACEB-F83B941C05CC}"/>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1977087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A7D53-6306-4DF5-808C-D006A640CC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9A165B-E253-44F6-AC02-83079E40F4E1}"/>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4" name="Footer Placeholder 3">
            <a:extLst>
              <a:ext uri="{FF2B5EF4-FFF2-40B4-BE49-F238E27FC236}">
                <a16:creationId xmlns:a16="http://schemas.microsoft.com/office/drawing/2014/main" id="{F21AA036-C6EA-453F-A2AC-91B33D1047A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83C607F-FC05-4E43-A957-3FCAF6661C21}"/>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6273881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48E15-C7B8-44BA-837B-59A8898CEF2E}"/>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3" name="Footer Placeholder 2">
            <a:extLst>
              <a:ext uri="{FF2B5EF4-FFF2-40B4-BE49-F238E27FC236}">
                <a16:creationId xmlns:a16="http://schemas.microsoft.com/office/drawing/2014/main" id="{43591ED1-DD9F-4FE1-810B-7DAA5B412DB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2624A7-3F5B-4F11-99E9-86A240FA4200}"/>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7609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12052-0F2F-4A35-A8E5-50DE9C81FE3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A6C6BE-0908-4841-A5AB-03EF6B3B7B0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0427FF7-FE40-48A6-B549-3F7D911B14F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98806-BEB3-4196-BAB6-1EE425DE60D3}"/>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6" name="Footer Placeholder 5">
            <a:extLst>
              <a:ext uri="{FF2B5EF4-FFF2-40B4-BE49-F238E27FC236}">
                <a16:creationId xmlns:a16="http://schemas.microsoft.com/office/drawing/2014/main" id="{CB79C2FE-2E2C-419C-B9E8-0577DABDE2D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099314-F650-4BEA-8400-BB89AFEE5CAD}"/>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630053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1884A-EEC1-4BD8-A44E-447D032DE2A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0EEA67-1CAD-441F-93A6-8955C34198C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3D0321-234D-44AE-BC07-CC832CF565F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BF5BA5-61EF-433F-99F7-6F18B6474B96}"/>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6" name="Footer Placeholder 5">
            <a:extLst>
              <a:ext uri="{FF2B5EF4-FFF2-40B4-BE49-F238E27FC236}">
                <a16:creationId xmlns:a16="http://schemas.microsoft.com/office/drawing/2014/main" id="{C74C8BAE-9165-48A4-A82D-36A18119A6E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2E2CA8-A7A9-4E4E-B91C-095A57CAF0F7}"/>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2129379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D151B-DC32-4E42-BD36-6BF2DB9BD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D3139A-98DA-47B6-94DF-F1E8C25ED8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A7D397-FAC9-4600-AB05-AB4C70796A13}"/>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9F6B2E63-2609-495B-A9B3-2CFDE1DE2E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0CD4E5-F627-4698-8C3B-ED7E27D86724}"/>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414231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91AEDF-BC31-43B6-90BF-7BBD1FC51C7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D01AEB-5BB3-4231-95C4-5B0A7FC3FF2B}"/>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CD1D6E-8031-4A96-BC67-9238ED88858F}"/>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A3D98E17-E59F-4FFE-A6FF-00594C80FA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53EDDE3-D67B-4501-8909-FB2593AB2CFB}"/>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6621775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FBDA8-A70C-493A-8B26-C76C3BEC4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5084F8-2644-4F6D-80C5-1027AD9627DF}"/>
              </a:ext>
            </a:extLst>
          </p:cNvPr>
          <p:cNvSpPr>
            <a:spLocks noGrp="1"/>
          </p:cNvSpPr>
          <p:nvPr>
            <p:ph type="dt" sz="half" idx="10"/>
          </p:nvPr>
        </p:nvSpPr>
        <p:spPr/>
        <p:txBody>
          <a:bodyPr/>
          <a:lstStyle/>
          <a:p>
            <a:fld id="{B7D9868B-6B3E-4593-8D8F-E01EDF8541A7}" type="datetimeFigureOut">
              <a:rPr lang="en-US" smtClean="0"/>
              <a:t>8/7/2023</a:t>
            </a:fld>
            <a:endParaRPr lang="en-US" dirty="0"/>
          </a:p>
        </p:txBody>
      </p:sp>
      <p:sp>
        <p:nvSpPr>
          <p:cNvPr id="4" name="Footer Placeholder 3">
            <a:extLst>
              <a:ext uri="{FF2B5EF4-FFF2-40B4-BE49-F238E27FC236}">
                <a16:creationId xmlns:a16="http://schemas.microsoft.com/office/drawing/2014/main" id="{DF435756-1A43-4668-BC45-3E02F814958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B45F231-7918-44A0-920E-57A046A9C767}"/>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9276402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85BCC-5FBC-48AE-9CC7-B67C9B7CB8A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A56F7-6E6F-49B1-8AF2-B497F88A8D6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3A279-1C6F-4B85-AAAC-18958658951D}"/>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516FF56E-02F1-4738-A614-07D7F67FBE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F6C633-5A07-404E-9A38-F35DEA323ED8}"/>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27327312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25511-8ED1-4107-BCB2-C21B8AF409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F5D250-FA06-476C-8FBD-1240AD9D4C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2ED0BE-2CEC-4977-B983-04D3409F17CF}"/>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A3951F89-71E7-4BD3-BC73-2B6E29A66B1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5A0E68-0BC6-4083-9022-A308DA1FEB3B}"/>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11669431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43533-71C9-4403-AD6F-9AF7E08BC84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04060D-E788-4697-A08D-77596BB458A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1ED61-D2A3-4352-AAED-4D10C322A219}"/>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3F7246EC-53D3-4512-B11D-DB691A7A696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5B7644B-49C7-4B05-811F-D5D9C58A8473}"/>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454292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7647-C112-4716-B325-02807A1F6B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77A5E-31D5-4144-843B-BB463D702BA2}"/>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F367BB-1827-4DE7-BBE8-9AF8A9568279}"/>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AB48A4-EA40-406A-BD76-0549A1000428}"/>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6" name="Footer Placeholder 5">
            <a:extLst>
              <a:ext uri="{FF2B5EF4-FFF2-40B4-BE49-F238E27FC236}">
                <a16:creationId xmlns:a16="http://schemas.microsoft.com/office/drawing/2014/main" id="{7C1AB848-A9AC-490A-A636-DDD4E29692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0D17D04-1A44-481C-A328-2164672A1986}"/>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6442683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9200-B778-4F07-ABB6-A9C8C31EA13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7A5FB0-D816-4D28-BA02-54997660C76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1F9597-CFD8-4CC2-B6F1-3E137E22AB9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E10D4E-815F-49BF-B3FB-7DE101B83EB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24AB0B-3582-4BA4-AA2E-059F6AF1D39E}"/>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C55D31-F6F7-46C6-9EED-92FEC5BB645E}"/>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8" name="Footer Placeholder 7">
            <a:extLst>
              <a:ext uri="{FF2B5EF4-FFF2-40B4-BE49-F238E27FC236}">
                <a16:creationId xmlns:a16="http://schemas.microsoft.com/office/drawing/2014/main" id="{2C623799-6AD8-4006-A507-BE170315043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7D50CF9-1721-425B-86AF-DF6CEA6EF281}"/>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97840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0BCC8-AF3D-4EA5-97AA-1FF014D79C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AD82E0-01A3-433F-9E2D-7A42B398B4DA}"/>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4" name="Footer Placeholder 3">
            <a:extLst>
              <a:ext uri="{FF2B5EF4-FFF2-40B4-BE49-F238E27FC236}">
                <a16:creationId xmlns:a16="http://schemas.microsoft.com/office/drawing/2014/main" id="{22EE1D4D-FB10-448A-A73E-EE5DBE47254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6FB489-13AD-4966-B834-D47057175367}"/>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1897156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F284DD-E211-4C35-88C0-DA1923F84100}"/>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3" name="Footer Placeholder 2">
            <a:extLst>
              <a:ext uri="{FF2B5EF4-FFF2-40B4-BE49-F238E27FC236}">
                <a16:creationId xmlns:a16="http://schemas.microsoft.com/office/drawing/2014/main" id="{96A42798-4926-4965-8AAB-6A5BD135CE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2CB127A-5C29-4C19-8004-BDF3B3B2D384}"/>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6811804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ED28-845B-4061-B4A9-3E8EF5CCC10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58E1E5-8DB4-46B6-B5BE-2B5838A7E23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62690F-86DD-4115-91CA-B21759E7CDF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49E5E0-B44A-4DB5-8046-A573DD341BAC}"/>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6" name="Footer Placeholder 5">
            <a:extLst>
              <a:ext uri="{FF2B5EF4-FFF2-40B4-BE49-F238E27FC236}">
                <a16:creationId xmlns:a16="http://schemas.microsoft.com/office/drawing/2014/main" id="{CB18ADF1-DDC8-4E22-AE41-C0F65274C4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D22A7B-179E-4879-B50A-36C4D1E5EA64}"/>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634018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C38A-4A4F-4713-AB93-170CFAE9206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2B0C55-BF36-4792-A147-CD6B5DF0B7F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20CE4EF-9407-4E0C-A8DA-13A6ACEC8B2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AA52DA-EFB2-46D3-BC70-7E50A17823B6}"/>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6" name="Footer Placeholder 5">
            <a:extLst>
              <a:ext uri="{FF2B5EF4-FFF2-40B4-BE49-F238E27FC236}">
                <a16:creationId xmlns:a16="http://schemas.microsoft.com/office/drawing/2014/main" id="{DEFE542C-8996-4C34-AD55-E0DE38C5EFB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1C923A9-84CA-4488-BDE8-B5C158B2D561}"/>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8907425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7416-17DA-4B14-B85E-7F086130F6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DAB9D0-C773-4C30-A593-6C3699BD33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2469DE-6012-4084-AB29-7FECDC55CDF6}"/>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34C3A8DE-ED4D-47FA-8AAE-362BFA022A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340602-06A2-44C9-9F8D-99612B25632B}"/>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2639456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448E43-B513-4598-91D5-CF5B8FA0DF45}"/>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2F2E1-070D-481C-A39C-25D1A2818DAA}"/>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1C952F-4E36-4CAA-956E-61FC6B554923}"/>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D7537612-A12D-4EA0-9CB7-7896C632FA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F2B58B-040E-48DD-B0F9-87D99F9034FC}"/>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26815274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7DDC2-3A74-43FA-809F-78C29ECDE8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00F720-B440-493A-B539-64FEF28E4DB6}"/>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4" name="Footer Placeholder 3">
            <a:extLst>
              <a:ext uri="{FF2B5EF4-FFF2-40B4-BE49-F238E27FC236}">
                <a16:creationId xmlns:a16="http://schemas.microsoft.com/office/drawing/2014/main" id="{DCCF0C48-1074-484C-BA63-92552EC9241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26C5B30-660C-4FAC-9C72-A88FE0A89957}"/>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8619612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A6CC4-A96C-46B9-A4AC-E614785E1C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EC95B4-EB2F-4F7E-AB4D-94AD8BBF7884}"/>
              </a:ext>
            </a:extLst>
          </p:cNvPr>
          <p:cNvSpPr>
            <a:spLocks noGrp="1"/>
          </p:cNvSpPr>
          <p:nvPr>
            <p:ph type="dt" sz="half" idx="10"/>
          </p:nvPr>
        </p:nvSpPr>
        <p:spPr/>
        <p:txBody>
          <a:bodyPr/>
          <a:lstStyle/>
          <a:p>
            <a:fld id="{BED76564-1C3C-4FBA-925C-42F0C9719857}" type="datetimeFigureOut">
              <a:rPr lang="en-US" smtClean="0"/>
              <a:t>8/7/2023</a:t>
            </a:fld>
            <a:endParaRPr lang="en-US" dirty="0"/>
          </a:p>
        </p:txBody>
      </p:sp>
      <p:sp>
        <p:nvSpPr>
          <p:cNvPr id="4" name="Footer Placeholder 3">
            <a:extLst>
              <a:ext uri="{FF2B5EF4-FFF2-40B4-BE49-F238E27FC236}">
                <a16:creationId xmlns:a16="http://schemas.microsoft.com/office/drawing/2014/main" id="{EB1F4E13-6F80-41AE-9922-AED93AFC264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8F0A91F-E9C9-4656-BD29-8A6476BEB0A6}"/>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413268802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0943F-15AB-45BE-A390-BB330F08996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648841-3C8C-46F7-8445-068ED8A6FDC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64E1C8-62C3-4497-AF2B-BD2323260BDA}"/>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EF6A7BA4-DA64-4191-A3B3-E3B93379D0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9E27EE-64A0-4739-BDEA-27FB6602D391}"/>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0932337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E72A1-A64F-4AE2-A418-5ECAF44736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02DC9B-8DB9-444D-80FE-A47DD76101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C6713A-9F8A-4702-BD50-3978AD9ADD00}"/>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4CB581C9-A0C8-4FB1-BC2F-88E911429B2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0ACD52-B81F-4714-974A-0E4BB39A9DE4}"/>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267335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650D5-B313-464C-9045-B280281430B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FBF614-52A6-4E79-8F86-8A536CE80B9E}"/>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A41609-8E5C-4F2E-99BC-F4E3A6A9446D}"/>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10170273-6414-4965-B8A5-8848B0EC43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DDCB22-3F4E-4FA4-9C06-69C916F76A85}"/>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9454799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F9F3-A80C-44C8-B47B-37C4B2989B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C4F8D1-1CA5-4141-A96B-5D6416B21D62}"/>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C48D74-164B-4874-8B48-0D41A63773D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C0169F-2F50-4376-B06A-5E2212185B7F}"/>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6" name="Footer Placeholder 5">
            <a:extLst>
              <a:ext uri="{FF2B5EF4-FFF2-40B4-BE49-F238E27FC236}">
                <a16:creationId xmlns:a16="http://schemas.microsoft.com/office/drawing/2014/main" id="{F678DDC0-C0F2-4F1A-B39A-2E8E625A4D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5AD55CD-194A-4192-9A8D-75AFE87072EC}"/>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6530398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8713-3ADC-4816-969C-5C4AEDFCCCD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2E5E89-63E1-4FEC-96B4-E2FBB9CC0F1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A3061E-A066-4D45-836A-1F42EA30183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AE3FC6-1E64-47F1-A5C8-CFD79E156D6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AEA23C-EBC8-42C5-AEC8-11188FA616D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C98BCE-BE94-4F7A-AB58-585FD4DF48D2}"/>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8" name="Footer Placeholder 7">
            <a:extLst>
              <a:ext uri="{FF2B5EF4-FFF2-40B4-BE49-F238E27FC236}">
                <a16:creationId xmlns:a16="http://schemas.microsoft.com/office/drawing/2014/main" id="{45D2DFAE-F4E3-49FB-9AAA-51F0A391C2E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0AFBAC7-446C-4005-AB28-1168851299F0}"/>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51951567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7F04-598B-4E92-B45F-A72AC10628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DF12AB-EBFD-4778-855D-533682941F4A}"/>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4" name="Footer Placeholder 3">
            <a:extLst>
              <a:ext uri="{FF2B5EF4-FFF2-40B4-BE49-F238E27FC236}">
                <a16:creationId xmlns:a16="http://schemas.microsoft.com/office/drawing/2014/main" id="{9CA20CB2-134C-434E-BE19-5F34EB368DF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B1A0E89-17B1-486B-8B85-27B0F922694F}"/>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5204298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98949C-9161-44F3-9599-C758CF0BBB62}"/>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3" name="Footer Placeholder 2">
            <a:extLst>
              <a:ext uri="{FF2B5EF4-FFF2-40B4-BE49-F238E27FC236}">
                <a16:creationId xmlns:a16="http://schemas.microsoft.com/office/drawing/2014/main" id="{DEA339D5-9894-4E85-B114-50B208D3E8E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6023A51-659E-42B1-901A-E259C81261E9}"/>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72769583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813D9-24F0-4305-9E49-6603551E258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01CA0D-7E9F-4E9F-81F0-7D25BFEE5DB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EC87BA-5F48-4BBB-A5F7-7D662AC50E4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0735C-DFAD-401E-8E92-97953C9CEB0F}"/>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6" name="Footer Placeholder 5">
            <a:extLst>
              <a:ext uri="{FF2B5EF4-FFF2-40B4-BE49-F238E27FC236}">
                <a16:creationId xmlns:a16="http://schemas.microsoft.com/office/drawing/2014/main" id="{CCE85D6D-AAA3-4796-9330-8079E3CBF1C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9208B9E-328B-4851-A82C-E7DFE4911A83}"/>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7074252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01455-7D7D-4F5C-BA40-6A39DE02CA9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D28F5-D421-476A-A2FD-1FD7FBEA316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7A58B77-41A7-4319-BFBB-786A61AF0B4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9B05A-4867-4A2C-A009-A86AC19C6666}"/>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6" name="Footer Placeholder 5">
            <a:extLst>
              <a:ext uri="{FF2B5EF4-FFF2-40B4-BE49-F238E27FC236}">
                <a16:creationId xmlns:a16="http://schemas.microsoft.com/office/drawing/2014/main" id="{8A7AF84B-31C2-4399-9ADF-08C58877F88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346FA2-A6ED-4313-9F47-2D8C43C8BC62}"/>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14028110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FAAFD-0EC0-4F97-9C73-6281525207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F39B38-8ADD-49D2-AC04-3A34343C9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83D23-BEB0-45DE-9064-7D4F69861530}"/>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24B2EB55-895C-44A0-828D-30CDF0A36C8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479A69-71A8-4E34-85E7-6666860DFC48}"/>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582021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81528F-11A8-4616-9D6F-0C139454C6C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89563E-F434-4431-83DA-70617015ACC0}"/>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62DB7-B01A-481E-B3C6-378FE4F07E19}"/>
              </a:ext>
            </a:extLst>
          </p:cNvPr>
          <p:cNvSpPr>
            <a:spLocks noGrp="1"/>
          </p:cNvSpPr>
          <p:nvPr>
            <p:ph type="dt" sz="half" idx="10"/>
          </p:nvPr>
        </p:nvSpPr>
        <p:spPr/>
        <p:txBody>
          <a:body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43BB6EDD-8AD1-4347-A596-4242A2B737A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38D9D7-65EA-4C40-9BFE-3ACDADA11F81}"/>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97590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DSS | Utilizing Program and Service Code Effectively, August 2023</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737" r:id="rId2"/>
    <p:sldLayoutId id="2147483674" r:id="rId3"/>
    <p:sldLayoutId id="2147483675" r:id="rId4"/>
    <p:sldLayoutId id="2147483676" r:id="rId5"/>
    <p:sldLayoutId id="2147483677" r:id="rId6"/>
    <p:sldLayoutId id="2147483678" r:id="rId7"/>
    <p:sldLayoutId id="2147483691" r:id="rId8"/>
    <p:sldLayoutId id="2147483692" r:id="rId9"/>
    <p:sldLayoutId id="2147483681" r:id="rId10"/>
    <p:sldLayoutId id="2147483750" r:id="rId11"/>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C32EC4-B627-4750-ADB7-02F7DBD5C2B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993AF2-5F0D-45FD-BF04-6AA162E7F42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6C4EEF-78B9-4498-BA72-58DCF8ACDEC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FE177-63DF-452A-8FC0-005A229191C9}" type="datetimeFigureOut">
              <a:rPr lang="en-US" smtClean="0"/>
              <a:t>8/7/2023</a:t>
            </a:fld>
            <a:endParaRPr lang="en-US" dirty="0"/>
          </a:p>
        </p:txBody>
      </p:sp>
      <p:sp>
        <p:nvSpPr>
          <p:cNvPr id="5" name="Footer Placeholder 4">
            <a:extLst>
              <a:ext uri="{FF2B5EF4-FFF2-40B4-BE49-F238E27FC236}">
                <a16:creationId xmlns:a16="http://schemas.microsoft.com/office/drawing/2014/main" id="{3B17FC62-D588-4EBF-AD66-7FD250A18E4D}"/>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5BCAF9E-EAA9-4F6C-BCA8-45AB72F1B06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9D105-C342-4D45-822C-5AC71C0B916B}" type="slidenum">
              <a:rPr lang="en-US" smtClean="0"/>
              <a:t>‹#›</a:t>
            </a:fld>
            <a:endParaRPr lang="en-US" dirty="0"/>
          </a:p>
        </p:txBody>
      </p:sp>
    </p:spTree>
    <p:extLst>
      <p:ext uri="{BB962C8B-B14F-4D97-AF65-F5344CB8AC3E}">
        <p14:creationId xmlns:p14="http://schemas.microsoft.com/office/powerpoint/2010/main" val="2035577091"/>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835211-F9E6-4796-A364-129F28D6F51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8BB0FE-8431-453F-BD7A-3B7A8DEBF7B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E285F-BBEB-42C9-8158-4FEF92A011D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9868B-6B3E-4593-8D8F-E01EDF8541A7}" type="datetimeFigureOut">
              <a:rPr lang="en-US" smtClean="0"/>
              <a:t>8/7/2023</a:t>
            </a:fld>
            <a:endParaRPr lang="en-US" dirty="0"/>
          </a:p>
        </p:txBody>
      </p:sp>
      <p:sp>
        <p:nvSpPr>
          <p:cNvPr id="5" name="Footer Placeholder 4">
            <a:extLst>
              <a:ext uri="{FF2B5EF4-FFF2-40B4-BE49-F238E27FC236}">
                <a16:creationId xmlns:a16="http://schemas.microsoft.com/office/drawing/2014/main" id="{348B5F48-4C52-4310-8823-5D983D2CFE3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2DE4DD5-5440-40A6-AF2B-60431E809D3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7AA69-5BE9-465D-8C74-99CE224C9A12}" type="slidenum">
              <a:rPr lang="en-US" smtClean="0"/>
              <a:t>‹#›</a:t>
            </a:fld>
            <a:endParaRPr lang="en-US" dirty="0"/>
          </a:p>
        </p:txBody>
      </p:sp>
    </p:spTree>
    <p:extLst>
      <p:ext uri="{BB962C8B-B14F-4D97-AF65-F5344CB8AC3E}">
        <p14:creationId xmlns:p14="http://schemas.microsoft.com/office/powerpoint/2010/main" val="86185711"/>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55A704-012E-4871-A6D0-334BD71B9CF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D3C73C-83CC-4951-B78D-7153362EC3C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18D0B7-E39E-4158-A8BD-0E52AA7591D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76564-1C3C-4FBA-925C-42F0C9719857}" type="datetimeFigureOut">
              <a:rPr lang="en-US" smtClean="0"/>
              <a:t>8/7/2023</a:t>
            </a:fld>
            <a:endParaRPr lang="en-US" dirty="0"/>
          </a:p>
        </p:txBody>
      </p:sp>
      <p:sp>
        <p:nvSpPr>
          <p:cNvPr id="5" name="Footer Placeholder 4">
            <a:extLst>
              <a:ext uri="{FF2B5EF4-FFF2-40B4-BE49-F238E27FC236}">
                <a16:creationId xmlns:a16="http://schemas.microsoft.com/office/drawing/2014/main" id="{1AF31C17-235E-4B5D-A9D5-D6F00110C82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BF3119B-F622-47AD-A6BF-45424FB321E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A9B18-2E5C-49D1-90AB-5F77E75E39CD}" type="slidenum">
              <a:rPr lang="en-US" smtClean="0"/>
              <a:t>‹#›</a:t>
            </a:fld>
            <a:endParaRPr lang="en-US" dirty="0"/>
          </a:p>
        </p:txBody>
      </p:sp>
    </p:spTree>
    <p:extLst>
      <p:ext uri="{BB962C8B-B14F-4D97-AF65-F5344CB8AC3E}">
        <p14:creationId xmlns:p14="http://schemas.microsoft.com/office/powerpoint/2010/main" val="2514801108"/>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139720-1ED4-4352-884B-4B85F4345350}"/>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DA0986-4E16-47F1-AA51-37DDB626767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E2C1AE-FE73-47C5-90BA-583DDE2C338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306B0-8BE8-48BA-9B4D-F3EB08099D20}" type="datetimeFigureOut">
              <a:rPr lang="en-US" smtClean="0"/>
              <a:t>8/7/2023</a:t>
            </a:fld>
            <a:endParaRPr lang="en-US" dirty="0"/>
          </a:p>
        </p:txBody>
      </p:sp>
      <p:sp>
        <p:nvSpPr>
          <p:cNvPr id="5" name="Footer Placeholder 4">
            <a:extLst>
              <a:ext uri="{FF2B5EF4-FFF2-40B4-BE49-F238E27FC236}">
                <a16:creationId xmlns:a16="http://schemas.microsoft.com/office/drawing/2014/main" id="{1B92D308-9057-4DDD-AA41-377DE9BF5C0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6CAB317-2895-40F7-812D-2B439B0E945E}"/>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A4368-246B-4988-A27A-3D9D4A6474E6}" type="slidenum">
              <a:rPr lang="en-US" smtClean="0"/>
              <a:t>‹#›</a:t>
            </a:fld>
            <a:endParaRPr lang="en-US" dirty="0"/>
          </a:p>
        </p:txBody>
      </p:sp>
    </p:spTree>
    <p:extLst>
      <p:ext uri="{BB962C8B-B14F-4D97-AF65-F5344CB8AC3E}">
        <p14:creationId xmlns:p14="http://schemas.microsoft.com/office/powerpoint/2010/main" val="423570599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hyperlink" Target="mailto:evan.friedel@dhhs.nc.gov" TargetMode="External"/><Relationship Id="rId2" Type="http://schemas.openxmlformats.org/officeDocument/2006/relationships/notesSlide" Target="../notesSlides/notesSlide42.xml"/><Relationship Id="rId1" Type="http://schemas.openxmlformats.org/officeDocument/2006/relationships/slideLayout" Target="../slideLayouts/slideLayout5.xml"/><Relationship Id="rId4" Type="http://schemas.openxmlformats.org/officeDocument/2006/relationships/hyperlink" Target="mailto:Caleb.Hawkins@dhhs.nc.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Utilizing Program and Service Codes Effectively </a:t>
            </a:r>
          </a:p>
        </p:txBody>
      </p:sp>
      <p:sp>
        <p:nvSpPr>
          <p:cNvPr id="9" name="Text Placeholder 8"/>
          <p:cNvSpPr>
            <a:spLocks noGrp="1"/>
          </p:cNvSpPr>
          <p:nvPr>
            <p:ph type="body" sz="quarter" idx="11"/>
          </p:nvPr>
        </p:nvSpPr>
        <p:spPr>
          <a:xfrm>
            <a:off x="2768596" y="4071832"/>
            <a:ext cx="5774267" cy="1161349"/>
          </a:xfrm>
        </p:spPr>
        <p:txBody>
          <a:bodyPr/>
          <a:lstStyle/>
          <a:p>
            <a:r>
              <a:rPr lang="en-US" sz="2000" dirty="0"/>
              <a:t>Beth Riley, MBA, Title IV-E Coordinator </a:t>
            </a:r>
          </a:p>
          <a:p>
            <a:r>
              <a:rPr lang="en-US" sz="2000" dirty="0"/>
              <a:t>Caleb Hawkins, Local Business Liaison </a:t>
            </a:r>
          </a:p>
        </p:txBody>
      </p:sp>
      <p:sp>
        <p:nvSpPr>
          <p:cNvPr id="10" name="Text Placeholder 9"/>
          <p:cNvSpPr>
            <a:spLocks noGrp="1"/>
          </p:cNvSpPr>
          <p:nvPr>
            <p:ph type="body" sz="quarter" idx="12"/>
          </p:nvPr>
        </p:nvSpPr>
        <p:spPr>
          <a:xfrm>
            <a:off x="2768596" y="5233181"/>
            <a:ext cx="5774267" cy="590844"/>
          </a:xfrm>
        </p:spPr>
        <p:txBody>
          <a:bodyPr>
            <a:normAutofit/>
          </a:bodyPr>
          <a:lstStyle/>
          <a:p>
            <a:r>
              <a:rPr lang="en-US" sz="2000" dirty="0"/>
              <a:t>Social Services Institute, August 2023 </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2F4C8-835F-BF4F-AE97-D1CF5E7D6FDE}"/>
              </a:ext>
            </a:extLst>
          </p:cNvPr>
          <p:cNvSpPr>
            <a:spLocks noGrp="1"/>
          </p:cNvSpPr>
          <p:nvPr>
            <p:ph type="title"/>
          </p:nvPr>
        </p:nvSpPr>
        <p:spPr/>
        <p:txBody>
          <a:bodyPr/>
          <a:lstStyle/>
          <a:p>
            <a:r>
              <a:rPr lang="en-US" dirty="0"/>
              <a:t>Terminology of Funding Codes</a:t>
            </a:r>
          </a:p>
        </p:txBody>
      </p:sp>
      <p:sp>
        <p:nvSpPr>
          <p:cNvPr id="3" name="Text Placeholder 2">
            <a:extLst>
              <a:ext uri="{FF2B5EF4-FFF2-40B4-BE49-F238E27FC236}">
                <a16:creationId xmlns:a16="http://schemas.microsoft.com/office/drawing/2014/main" id="{9F7F299B-99DA-96CE-B219-31A6484AB75A}"/>
              </a:ext>
            </a:extLst>
          </p:cNvPr>
          <p:cNvSpPr>
            <a:spLocks noGrp="1"/>
          </p:cNvSpPr>
          <p:nvPr>
            <p:ph type="body" sz="quarter" idx="10"/>
          </p:nvPr>
        </p:nvSpPr>
        <p:spPr>
          <a:xfrm>
            <a:off x="628650" y="1172694"/>
            <a:ext cx="7888288" cy="5070413"/>
          </a:xfrm>
        </p:spPr>
        <p:txBody>
          <a:bodyPr/>
          <a:lstStyle/>
          <a:p>
            <a:r>
              <a:rPr lang="en-US" sz="2000" dirty="0"/>
              <a:t>MOE</a:t>
            </a:r>
          </a:p>
          <a:p>
            <a:pPr lvl="1"/>
            <a:r>
              <a:rPr lang="en-US" sz="2000" dirty="0"/>
              <a:t>Maintenance of Effort</a:t>
            </a:r>
          </a:p>
          <a:p>
            <a:r>
              <a:rPr lang="en-US" sz="2000" dirty="0"/>
              <a:t>TANF</a:t>
            </a:r>
          </a:p>
          <a:p>
            <a:pPr lvl="1"/>
            <a:r>
              <a:rPr lang="en-US" sz="2000" dirty="0"/>
              <a:t>Temporary Assistance for Needy Families</a:t>
            </a:r>
          </a:p>
          <a:p>
            <a:r>
              <a:rPr lang="en-US" sz="2000" dirty="0"/>
              <a:t>TEA</a:t>
            </a:r>
          </a:p>
          <a:p>
            <a:pPr lvl="1"/>
            <a:r>
              <a:rPr lang="en-US" sz="2000" dirty="0"/>
              <a:t>Temporary Emergency Assistance</a:t>
            </a:r>
          </a:p>
          <a:p>
            <a:r>
              <a:rPr lang="en-US" sz="2000" dirty="0"/>
              <a:t>IV-E</a:t>
            </a:r>
          </a:p>
          <a:p>
            <a:pPr lvl="1"/>
            <a:r>
              <a:rPr lang="en-US" sz="2000" dirty="0"/>
              <a:t>Federal Funding for Children </a:t>
            </a:r>
          </a:p>
          <a:p>
            <a:r>
              <a:rPr lang="en-US" sz="2000" dirty="0"/>
              <a:t>SFHF</a:t>
            </a:r>
          </a:p>
          <a:p>
            <a:pPr lvl="1"/>
            <a:r>
              <a:rPr lang="en-US" sz="2000" dirty="0"/>
              <a:t>State Foster Home Funding for Children</a:t>
            </a:r>
          </a:p>
          <a:p>
            <a:r>
              <a:rPr lang="en-US" sz="2000" dirty="0"/>
              <a:t>SSBG</a:t>
            </a:r>
          </a:p>
          <a:p>
            <a:pPr lvl="1"/>
            <a:r>
              <a:rPr lang="en-US" sz="2000" dirty="0"/>
              <a:t>Social Services Block Grant</a:t>
            </a:r>
          </a:p>
        </p:txBody>
      </p:sp>
      <p:sp>
        <p:nvSpPr>
          <p:cNvPr id="4" name="Text Placeholder 3">
            <a:extLst>
              <a:ext uri="{FF2B5EF4-FFF2-40B4-BE49-F238E27FC236}">
                <a16:creationId xmlns:a16="http://schemas.microsoft.com/office/drawing/2014/main" id="{512C41F2-7FD5-3AA8-1938-749C6CB10A96}"/>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700443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9B657-7967-5B9C-A672-CC170CBEAB9B}"/>
              </a:ext>
            </a:extLst>
          </p:cNvPr>
          <p:cNvSpPr>
            <a:spLocks noGrp="1"/>
          </p:cNvSpPr>
          <p:nvPr>
            <p:ph type="title"/>
          </p:nvPr>
        </p:nvSpPr>
        <p:spPr>
          <a:xfrm>
            <a:off x="544797" y="482706"/>
            <a:ext cx="7843267" cy="548640"/>
          </a:xfrm>
        </p:spPr>
        <p:txBody>
          <a:bodyPr/>
          <a:lstStyle/>
          <a:p>
            <a:r>
              <a:rPr lang="en-US" dirty="0"/>
              <a:t>Child Welfare Funding and Coding</a:t>
            </a:r>
          </a:p>
        </p:txBody>
      </p:sp>
      <p:sp>
        <p:nvSpPr>
          <p:cNvPr id="3" name="Text Placeholder 2">
            <a:extLst>
              <a:ext uri="{FF2B5EF4-FFF2-40B4-BE49-F238E27FC236}">
                <a16:creationId xmlns:a16="http://schemas.microsoft.com/office/drawing/2014/main" id="{9FD7864B-12F7-A35A-A98A-C217554CE52E}"/>
              </a:ext>
            </a:extLst>
          </p:cNvPr>
          <p:cNvSpPr>
            <a:spLocks noGrp="1"/>
          </p:cNvSpPr>
          <p:nvPr>
            <p:ph type="body" sz="quarter" idx="10"/>
          </p:nvPr>
        </p:nvSpPr>
        <p:spPr>
          <a:xfrm>
            <a:off x="522287" y="1031346"/>
            <a:ext cx="7888288" cy="4795307"/>
          </a:xfrm>
        </p:spPr>
        <p:txBody>
          <a:bodyPr/>
          <a:lstStyle/>
          <a:p>
            <a:pPr marL="0" indent="0">
              <a:buNone/>
            </a:pPr>
            <a:r>
              <a:rPr lang="en-US" sz="2400" dirty="0"/>
              <a:t>Not all funds are created equally! Communicate with fiscal staff about which funds are available. </a:t>
            </a:r>
          </a:p>
          <a:p>
            <a:pPr marL="0" indent="0">
              <a:buNone/>
            </a:pPr>
            <a:endParaRPr lang="en-US" sz="2400" dirty="0"/>
          </a:p>
          <a:p>
            <a:r>
              <a:rPr lang="en-US" sz="2400" i="1" dirty="0"/>
              <a:t>Uncapped funds </a:t>
            </a:r>
            <a:r>
              <a:rPr lang="en-US" sz="2400" dirty="0"/>
              <a:t>– no limit to how much funding can be drawn</a:t>
            </a:r>
          </a:p>
          <a:p>
            <a:r>
              <a:rPr lang="en-US" sz="2400" i="1" dirty="0"/>
              <a:t>Capped funds – </a:t>
            </a:r>
            <a:r>
              <a:rPr lang="en-US" sz="2400" dirty="0"/>
              <a:t>quarterly or yearly allocations limit reimbursement</a:t>
            </a:r>
          </a:p>
          <a:p>
            <a:pPr marL="0" indent="0">
              <a:buNone/>
            </a:pPr>
            <a:endParaRPr lang="en-US" sz="2400" dirty="0"/>
          </a:p>
          <a:p>
            <a:pPr marL="0" indent="0">
              <a:buNone/>
            </a:pPr>
            <a:r>
              <a:rPr lang="en-US" sz="2400" dirty="0"/>
              <a:t>Once a capped fund has been exhausted, worker time coded to that program becomes 100% county funded. </a:t>
            </a:r>
          </a:p>
        </p:txBody>
      </p:sp>
      <p:sp>
        <p:nvSpPr>
          <p:cNvPr id="4" name="Text Placeholder 3">
            <a:extLst>
              <a:ext uri="{FF2B5EF4-FFF2-40B4-BE49-F238E27FC236}">
                <a16:creationId xmlns:a16="http://schemas.microsoft.com/office/drawing/2014/main" id="{C93C25E6-1681-1EE5-8052-92A99C6E14A6}"/>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14490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8D1C6-9680-A54F-1E86-A58D3F5B7876}"/>
              </a:ext>
            </a:extLst>
          </p:cNvPr>
          <p:cNvSpPr>
            <a:spLocks noGrp="1"/>
          </p:cNvSpPr>
          <p:nvPr>
            <p:ph type="title"/>
          </p:nvPr>
        </p:nvSpPr>
        <p:spPr/>
        <p:txBody>
          <a:bodyPr/>
          <a:lstStyle/>
          <a:p>
            <a:r>
              <a:rPr lang="en-US" dirty="0"/>
              <a:t>Child Welfare Funding and Coding </a:t>
            </a:r>
          </a:p>
        </p:txBody>
      </p:sp>
      <p:sp>
        <p:nvSpPr>
          <p:cNvPr id="3" name="Text Placeholder 2">
            <a:extLst>
              <a:ext uri="{FF2B5EF4-FFF2-40B4-BE49-F238E27FC236}">
                <a16:creationId xmlns:a16="http://schemas.microsoft.com/office/drawing/2014/main" id="{E878463A-AFFA-97AF-168F-CE212BFD0994}"/>
              </a:ext>
            </a:extLst>
          </p:cNvPr>
          <p:cNvSpPr>
            <a:spLocks noGrp="1"/>
          </p:cNvSpPr>
          <p:nvPr>
            <p:ph type="body" sz="quarter" idx="10"/>
          </p:nvPr>
        </p:nvSpPr>
        <p:spPr>
          <a:xfrm>
            <a:off x="574145" y="1172694"/>
            <a:ext cx="7888288" cy="4795307"/>
          </a:xfrm>
        </p:spPr>
        <p:txBody>
          <a:bodyPr/>
          <a:lstStyle/>
          <a:p>
            <a:r>
              <a:rPr lang="en-US" sz="2400" dirty="0"/>
              <a:t>Largest </a:t>
            </a:r>
            <a:r>
              <a:rPr lang="en-US" sz="2400" u="sng" dirty="0"/>
              <a:t>uncapped</a:t>
            </a:r>
            <a:r>
              <a:rPr lang="en-US" sz="2400" dirty="0"/>
              <a:t> funding source in child welfare is IV-E. </a:t>
            </a:r>
          </a:p>
          <a:p>
            <a:r>
              <a:rPr lang="en-US" sz="2400" dirty="0"/>
              <a:t>TANF is the largest </a:t>
            </a:r>
            <a:r>
              <a:rPr lang="en-US" sz="2400" u="sng" dirty="0"/>
              <a:t>capped</a:t>
            </a:r>
            <a:r>
              <a:rPr lang="en-US" sz="2400" dirty="0"/>
              <a:t> funding source. </a:t>
            </a:r>
          </a:p>
          <a:p>
            <a:r>
              <a:rPr lang="en-US" sz="2400" dirty="0"/>
              <a:t>Multiple smaller SSBG and state funding sources. </a:t>
            </a:r>
          </a:p>
          <a:p>
            <a:r>
              <a:rPr lang="en-US" sz="2400" dirty="0"/>
              <a:t>Funding for state foster children is capped. Most counties will exhaust available funds for this population. </a:t>
            </a:r>
          </a:p>
          <a:p>
            <a:pPr marL="0" indent="0">
              <a:buNone/>
            </a:pPr>
            <a:r>
              <a:rPr lang="en-US" sz="2400" dirty="0"/>
              <a:t>It is critical to complete eligibility determinations within the set timeframes in order to establish and maintain the correct eligibility. </a:t>
            </a:r>
          </a:p>
        </p:txBody>
      </p:sp>
    </p:spTree>
    <p:extLst>
      <p:ext uri="{BB962C8B-B14F-4D97-AF65-F5344CB8AC3E}">
        <p14:creationId xmlns:p14="http://schemas.microsoft.com/office/powerpoint/2010/main" val="1634012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AFE4C-238A-3F69-CC93-477BE2588B81}"/>
              </a:ext>
            </a:extLst>
          </p:cNvPr>
          <p:cNvSpPr>
            <a:spLocks noGrp="1"/>
          </p:cNvSpPr>
          <p:nvPr>
            <p:ph type="title"/>
          </p:nvPr>
        </p:nvSpPr>
        <p:spPr>
          <a:xfrm>
            <a:off x="522287" y="624054"/>
            <a:ext cx="7992005" cy="548640"/>
          </a:xfrm>
        </p:spPr>
        <p:txBody>
          <a:bodyPr/>
          <a:lstStyle/>
          <a:p>
            <a:r>
              <a:rPr lang="en-US" dirty="0"/>
              <a:t>Work First Block Grant – TANF and MOE</a:t>
            </a:r>
          </a:p>
        </p:txBody>
      </p:sp>
      <p:sp>
        <p:nvSpPr>
          <p:cNvPr id="3" name="Text Placeholder 2">
            <a:extLst>
              <a:ext uri="{FF2B5EF4-FFF2-40B4-BE49-F238E27FC236}">
                <a16:creationId xmlns:a16="http://schemas.microsoft.com/office/drawing/2014/main" id="{477443A5-2E82-21D1-BB9C-A27F37B1CB0A}"/>
              </a:ext>
            </a:extLst>
          </p:cNvPr>
          <p:cNvSpPr>
            <a:spLocks noGrp="1"/>
          </p:cNvSpPr>
          <p:nvPr>
            <p:ph type="body" sz="quarter" idx="10"/>
          </p:nvPr>
        </p:nvSpPr>
        <p:spPr>
          <a:xfrm>
            <a:off x="574145" y="1172694"/>
            <a:ext cx="7888288" cy="4795307"/>
          </a:xfrm>
        </p:spPr>
        <p:txBody>
          <a:bodyPr/>
          <a:lstStyle/>
          <a:p>
            <a:pPr marL="0" indent="0">
              <a:buNone/>
            </a:pPr>
            <a:r>
              <a:rPr lang="en-US" sz="2400" dirty="0"/>
              <a:t>TANF (Work First in NC) is unique in that is a required County match called Maintenance of Effort (MOE). Failure to meet the county’s goal can result in audit findings or loss of federal TANF funds. </a:t>
            </a:r>
          </a:p>
          <a:p>
            <a:pPr marL="0" indent="0">
              <a:buNone/>
            </a:pPr>
            <a:endParaRPr lang="en-US" sz="2400" dirty="0"/>
          </a:p>
          <a:p>
            <a:pPr marL="0" indent="0">
              <a:buNone/>
            </a:pPr>
            <a:r>
              <a:rPr lang="en-US" sz="2400" dirty="0"/>
              <a:t>Due to declining Work First caseloads, the main way counties meet MOE is by coding 210 and 211 services to 9. Counties who have trouble meeting MOE should explore establishing MOE eligibility for non-IV-E children after TANF to SSBG (V) funds have been exhausted. </a:t>
            </a:r>
          </a:p>
          <a:p>
            <a:pPr marL="0" indent="0">
              <a:buNone/>
            </a:pPr>
            <a:endParaRPr lang="en-US" sz="2400" dirty="0"/>
          </a:p>
        </p:txBody>
      </p:sp>
    </p:spTree>
    <p:extLst>
      <p:ext uri="{BB962C8B-B14F-4D97-AF65-F5344CB8AC3E}">
        <p14:creationId xmlns:p14="http://schemas.microsoft.com/office/powerpoint/2010/main" val="2664781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90292-9023-AFC6-0C10-DF3C7EE7CCA4}"/>
              </a:ext>
            </a:extLst>
          </p:cNvPr>
          <p:cNvSpPr>
            <a:spLocks noGrp="1"/>
          </p:cNvSpPr>
          <p:nvPr>
            <p:ph type="title"/>
          </p:nvPr>
        </p:nvSpPr>
        <p:spPr>
          <a:xfrm>
            <a:off x="674369" y="624054"/>
            <a:ext cx="8187529" cy="548640"/>
          </a:xfrm>
        </p:spPr>
        <p:txBody>
          <a:bodyPr/>
          <a:lstStyle/>
          <a:p>
            <a:r>
              <a:rPr lang="en-US" sz="2800" dirty="0"/>
              <a:t>Eligibility vs. Reimbursability in Child Welfare  </a:t>
            </a:r>
          </a:p>
        </p:txBody>
      </p:sp>
      <p:sp>
        <p:nvSpPr>
          <p:cNvPr id="3" name="Text Placeholder 2">
            <a:extLst>
              <a:ext uri="{FF2B5EF4-FFF2-40B4-BE49-F238E27FC236}">
                <a16:creationId xmlns:a16="http://schemas.microsoft.com/office/drawing/2014/main" id="{D0BF5797-2C01-0B78-E076-1BABD6596045}"/>
              </a:ext>
            </a:extLst>
          </p:cNvPr>
          <p:cNvSpPr>
            <a:spLocks noGrp="1"/>
          </p:cNvSpPr>
          <p:nvPr>
            <p:ph type="body" sz="quarter" idx="10"/>
          </p:nvPr>
        </p:nvSpPr>
        <p:spPr/>
        <p:txBody>
          <a:bodyPr/>
          <a:lstStyle/>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Initial Eligibility – determined by the child’s status when the child comes into custody</a:t>
            </a:r>
          </a:p>
          <a:p>
            <a:pPr eaLnBrk="1" hangingPunct="1">
              <a:lnSpc>
                <a:spcPct val="90000"/>
              </a:lnSpc>
              <a:spcBef>
                <a:spcPct val="0"/>
              </a:spcBef>
            </a:pPr>
            <a:endParaRPr lang="en-US" altLang="en-US" sz="2400" dirty="0">
              <a:latin typeface="+mn-lt"/>
              <a:ea typeface="Franklin Gothic Medium" panose="020B0603020102020204" pitchFamily="34" charset="0"/>
              <a:cs typeface="Franklin Gothic Medium" panose="020B0603020102020204" pitchFamily="34" charset="0"/>
            </a:endParaRPr>
          </a:p>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Reimbursability – is determined by where the child is placed</a:t>
            </a:r>
          </a:p>
          <a:p>
            <a:pPr eaLnBrk="1" hangingPunct="1">
              <a:lnSpc>
                <a:spcPct val="90000"/>
              </a:lnSpc>
              <a:spcBef>
                <a:spcPct val="0"/>
              </a:spcBef>
            </a:pPr>
            <a:endParaRPr lang="en-US" altLang="en-US" sz="2400" dirty="0">
              <a:latin typeface="+mn-lt"/>
              <a:ea typeface="Franklin Gothic Medium" panose="020B0603020102020204" pitchFamily="34" charset="0"/>
              <a:cs typeface="Franklin Gothic Medium" panose="020B0603020102020204" pitchFamily="34" charset="0"/>
            </a:endParaRPr>
          </a:p>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Ongoing Eligibility – determined by obtaining required court findings regarding permanency.  Need and deprivation are no longer ongoing requirements for eligibility.</a:t>
            </a:r>
          </a:p>
          <a:p>
            <a:endParaRPr lang="en-US" dirty="0"/>
          </a:p>
        </p:txBody>
      </p:sp>
    </p:spTree>
    <p:extLst>
      <p:ext uri="{BB962C8B-B14F-4D97-AF65-F5344CB8AC3E}">
        <p14:creationId xmlns:p14="http://schemas.microsoft.com/office/powerpoint/2010/main" val="2819273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4C73-5033-5318-111B-0C9DC3A1976F}"/>
              </a:ext>
            </a:extLst>
          </p:cNvPr>
          <p:cNvSpPr>
            <a:spLocks noGrp="1"/>
          </p:cNvSpPr>
          <p:nvPr>
            <p:ph type="title"/>
          </p:nvPr>
        </p:nvSpPr>
        <p:spPr/>
        <p:txBody>
          <a:bodyPr/>
          <a:lstStyle/>
          <a:p>
            <a:r>
              <a:rPr lang="en-US" dirty="0"/>
              <a:t>211- Protective Services Intake</a:t>
            </a:r>
          </a:p>
        </p:txBody>
      </p:sp>
      <p:sp>
        <p:nvSpPr>
          <p:cNvPr id="3" name="Text Placeholder 2">
            <a:extLst>
              <a:ext uri="{FF2B5EF4-FFF2-40B4-BE49-F238E27FC236}">
                <a16:creationId xmlns:a16="http://schemas.microsoft.com/office/drawing/2014/main" id="{8A35A9E1-A90D-A10C-2066-B520C0F89729}"/>
              </a:ext>
            </a:extLst>
          </p:cNvPr>
          <p:cNvSpPr>
            <a:spLocks noGrp="1"/>
          </p:cNvSpPr>
          <p:nvPr>
            <p:ph type="body" sz="quarter" idx="10"/>
          </p:nvPr>
        </p:nvSpPr>
        <p:spPr/>
        <p:txBody>
          <a:bodyPr/>
          <a:lstStyle/>
          <a:p>
            <a:r>
              <a:rPr lang="en-US" dirty="0"/>
              <a:t>Program Codes: </a:t>
            </a:r>
          </a:p>
          <a:p>
            <a:pPr lvl="1"/>
            <a:r>
              <a:rPr lang="en-US" dirty="0"/>
              <a:t>9, 0, R, 23</a:t>
            </a:r>
          </a:p>
          <a:p>
            <a:r>
              <a:rPr lang="en-US" dirty="0"/>
              <a:t>When to use each code:</a:t>
            </a:r>
          </a:p>
          <a:p>
            <a:pPr lvl="1"/>
            <a:r>
              <a:rPr lang="en-US" dirty="0"/>
              <a:t>If a county needs to meet Maintenance of Effort in the Work First Block Grant, use 9.</a:t>
            </a:r>
          </a:p>
          <a:p>
            <a:pPr lvl="1"/>
            <a:r>
              <a:rPr lang="en-US" dirty="0"/>
              <a:t>If a county has met MOE and has TEA 0 (zero) money available, use 0.</a:t>
            </a:r>
          </a:p>
          <a:p>
            <a:pPr lvl="1"/>
            <a:r>
              <a:rPr lang="en-US" dirty="0"/>
              <a:t>If a county does not have 0 money, use R.</a:t>
            </a:r>
          </a:p>
          <a:p>
            <a:endParaRPr lang="en-US" dirty="0"/>
          </a:p>
        </p:txBody>
      </p:sp>
    </p:spTree>
    <p:extLst>
      <p:ext uri="{BB962C8B-B14F-4D97-AF65-F5344CB8AC3E}">
        <p14:creationId xmlns:p14="http://schemas.microsoft.com/office/powerpoint/2010/main" val="16410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336A4-E12D-0A6D-1B83-0459E820144C}"/>
              </a:ext>
            </a:extLst>
          </p:cNvPr>
          <p:cNvSpPr>
            <a:spLocks noGrp="1"/>
          </p:cNvSpPr>
          <p:nvPr>
            <p:ph type="title"/>
          </p:nvPr>
        </p:nvSpPr>
        <p:spPr/>
        <p:txBody>
          <a:bodyPr/>
          <a:lstStyle/>
          <a:p>
            <a:r>
              <a:rPr lang="en-US" dirty="0"/>
              <a:t>210- Assessments and Investigations </a:t>
            </a:r>
          </a:p>
        </p:txBody>
      </p:sp>
      <p:sp>
        <p:nvSpPr>
          <p:cNvPr id="3" name="Text Placeholder 2">
            <a:extLst>
              <a:ext uri="{FF2B5EF4-FFF2-40B4-BE49-F238E27FC236}">
                <a16:creationId xmlns:a16="http://schemas.microsoft.com/office/drawing/2014/main" id="{65AEDA58-CC93-541B-FA3E-172EC529F2D4}"/>
              </a:ext>
            </a:extLst>
          </p:cNvPr>
          <p:cNvSpPr>
            <a:spLocks noGrp="1"/>
          </p:cNvSpPr>
          <p:nvPr>
            <p:ph type="body" sz="quarter" idx="10"/>
          </p:nvPr>
        </p:nvSpPr>
        <p:spPr/>
        <p:txBody>
          <a:bodyPr/>
          <a:lstStyle/>
          <a:p>
            <a:r>
              <a:rPr lang="en-US" dirty="0"/>
              <a:t>Program Codes</a:t>
            </a:r>
          </a:p>
          <a:p>
            <a:pPr lvl="1"/>
            <a:r>
              <a:rPr lang="en-US" dirty="0"/>
              <a:t>R, 0, 9, 23</a:t>
            </a:r>
          </a:p>
          <a:p>
            <a:r>
              <a:rPr lang="en-US" dirty="0"/>
              <a:t>When to use each code</a:t>
            </a:r>
          </a:p>
          <a:p>
            <a:pPr lvl="1"/>
            <a:r>
              <a:rPr lang="en-US" dirty="0"/>
              <a:t>For TEA (R and 0) eligibility is already established and Eligibility Verification forms are not required.</a:t>
            </a:r>
          </a:p>
          <a:p>
            <a:pPr lvl="1"/>
            <a:r>
              <a:rPr lang="en-US" dirty="0"/>
              <a:t>For Work First Block Grant (9), all MOE eligibility criteria must be met; MOE can not be used to fund all CPS Investigations.</a:t>
            </a:r>
          </a:p>
          <a:p>
            <a:pPr lvl="1"/>
            <a:r>
              <a:rPr lang="en-US" dirty="0"/>
              <a:t>If eligible for MOE, use the same fiscal sequence as described for 211.</a:t>
            </a:r>
          </a:p>
          <a:p>
            <a:pPr lvl="1"/>
            <a:endParaRPr lang="en-US" dirty="0"/>
          </a:p>
          <a:p>
            <a:endParaRPr lang="en-US" dirty="0"/>
          </a:p>
        </p:txBody>
      </p:sp>
    </p:spTree>
    <p:extLst>
      <p:ext uri="{BB962C8B-B14F-4D97-AF65-F5344CB8AC3E}">
        <p14:creationId xmlns:p14="http://schemas.microsoft.com/office/powerpoint/2010/main" val="1975667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D8EA4-0393-672C-039C-BAC2A649377A}"/>
              </a:ext>
            </a:extLst>
          </p:cNvPr>
          <p:cNvSpPr>
            <a:spLocks noGrp="1"/>
          </p:cNvSpPr>
          <p:nvPr>
            <p:ph type="title"/>
          </p:nvPr>
        </p:nvSpPr>
        <p:spPr/>
        <p:txBody>
          <a:bodyPr/>
          <a:lstStyle/>
          <a:p>
            <a:r>
              <a:rPr lang="en-US" sz="2800" dirty="0"/>
              <a:t>215-Case Management /In-Home Services</a:t>
            </a:r>
          </a:p>
        </p:txBody>
      </p:sp>
      <p:sp>
        <p:nvSpPr>
          <p:cNvPr id="3" name="Text Placeholder 2">
            <a:extLst>
              <a:ext uri="{FF2B5EF4-FFF2-40B4-BE49-F238E27FC236}">
                <a16:creationId xmlns:a16="http://schemas.microsoft.com/office/drawing/2014/main" id="{18F24011-0CE3-D638-9710-D27B48FB2192}"/>
              </a:ext>
            </a:extLst>
          </p:cNvPr>
          <p:cNvSpPr>
            <a:spLocks noGrp="1"/>
          </p:cNvSpPr>
          <p:nvPr>
            <p:ph type="body" sz="quarter" idx="10"/>
          </p:nvPr>
        </p:nvSpPr>
        <p:spPr/>
        <p:txBody>
          <a:bodyPr/>
          <a:lstStyle/>
          <a:p>
            <a:r>
              <a:rPr lang="en-US" dirty="0"/>
              <a:t>Program Codes</a:t>
            </a:r>
          </a:p>
          <a:p>
            <a:pPr lvl="1"/>
            <a:r>
              <a:rPr lang="en-US" dirty="0"/>
              <a:t>Z, R, 0, 9, X, N</a:t>
            </a:r>
          </a:p>
          <a:p>
            <a:r>
              <a:rPr lang="en-US" dirty="0"/>
              <a:t>When to use each code:</a:t>
            </a:r>
          </a:p>
          <a:p>
            <a:pPr lvl="1"/>
            <a:r>
              <a:rPr lang="en-US" sz="2000" dirty="0"/>
              <a:t>If the Risk Assessment is Low or Moderate cannot use “Z” </a:t>
            </a:r>
          </a:p>
          <a:p>
            <a:pPr lvl="1"/>
            <a:r>
              <a:rPr lang="en-US" sz="2000" dirty="0"/>
              <a:t>Must establish TEA Eligibility to use code R or 0.</a:t>
            </a:r>
          </a:p>
          <a:p>
            <a:pPr lvl="1"/>
            <a:r>
              <a:rPr lang="en-US" sz="2000" dirty="0"/>
              <a:t>Must establish MOE Eligibility to use code 9. </a:t>
            </a:r>
          </a:p>
          <a:p>
            <a:pPr lvl="1"/>
            <a:r>
              <a:rPr lang="en-US" sz="2000" dirty="0"/>
              <a:t>SSBG funds, use code X</a:t>
            </a:r>
          </a:p>
          <a:p>
            <a:pPr lvl="1"/>
            <a:r>
              <a:rPr lang="en-US" sz="2000" dirty="0"/>
              <a:t>N is non-reimbursable services</a:t>
            </a:r>
          </a:p>
          <a:p>
            <a:pPr lvl="1"/>
            <a:r>
              <a:rPr lang="en-US" sz="2000" dirty="0"/>
              <a:t>To use Z, must complete required documentation on each child’s case plan, child must be a candidate for Foster Care. </a:t>
            </a:r>
          </a:p>
        </p:txBody>
      </p:sp>
    </p:spTree>
    <p:extLst>
      <p:ext uri="{BB962C8B-B14F-4D97-AF65-F5344CB8AC3E}">
        <p14:creationId xmlns:p14="http://schemas.microsoft.com/office/powerpoint/2010/main" val="3707870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C15D1-8FDC-681B-E54F-A168CEEDB2F0}"/>
              </a:ext>
            </a:extLst>
          </p:cNvPr>
          <p:cNvSpPr>
            <a:spLocks noGrp="1"/>
          </p:cNvSpPr>
          <p:nvPr>
            <p:ph type="title"/>
          </p:nvPr>
        </p:nvSpPr>
        <p:spPr/>
        <p:txBody>
          <a:bodyPr/>
          <a:lstStyle/>
          <a:p>
            <a:r>
              <a:rPr lang="en-US" dirty="0"/>
              <a:t>109- Foster Care Services </a:t>
            </a:r>
          </a:p>
        </p:txBody>
      </p:sp>
      <p:sp>
        <p:nvSpPr>
          <p:cNvPr id="3" name="Text Placeholder 2">
            <a:extLst>
              <a:ext uri="{FF2B5EF4-FFF2-40B4-BE49-F238E27FC236}">
                <a16:creationId xmlns:a16="http://schemas.microsoft.com/office/drawing/2014/main" id="{9910465A-433C-B59B-718B-DB12538F3885}"/>
              </a:ext>
            </a:extLst>
          </p:cNvPr>
          <p:cNvSpPr>
            <a:spLocks noGrp="1"/>
          </p:cNvSpPr>
          <p:nvPr>
            <p:ph type="body" sz="quarter" idx="10"/>
          </p:nvPr>
        </p:nvSpPr>
        <p:spPr>
          <a:xfrm>
            <a:off x="628650" y="1079770"/>
            <a:ext cx="7888288" cy="5154176"/>
          </a:xfrm>
        </p:spPr>
        <p:txBody>
          <a:bodyPr/>
          <a:lstStyle/>
          <a:p>
            <a:r>
              <a:rPr lang="en-US" sz="2400" dirty="0"/>
              <a:t>Program Codes:</a:t>
            </a:r>
          </a:p>
          <a:p>
            <a:pPr marL="342900" lvl="1" indent="0">
              <a:buNone/>
            </a:pPr>
            <a:r>
              <a:rPr lang="en-US" dirty="0"/>
              <a:t> N, P, R, V, X, Z, 0, 9, 23</a:t>
            </a:r>
          </a:p>
          <a:p>
            <a:r>
              <a:rPr lang="en-US" sz="2400" dirty="0"/>
              <a:t>Eligibility determined by DSS-5120 </a:t>
            </a:r>
          </a:p>
          <a:p>
            <a:r>
              <a:rPr lang="en-US" sz="2400" dirty="0"/>
              <a:t>When to use each code:</a:t>
            </a:r>
          </a:p>
          <a:p>
            <a:pPr lvl="1"/>
            <a:r>
              <a:rPr lang="en-US" sz="2000" dirty="0"/>
              <a:t>P is for Permanency Planning.  </a:t>
            </a:r>
          </a:p>
          <a:p>
            <a:pPr lvl="1"/>
            <a:r>
              <a:rPr lang="en-US" sz="2000" dirty="0"/>
              <a:t>R and 0 are TANF codes.  Eligibility must be determined.  </a:t>
            </a:r>
          </a:p>
          <a:p>
            <a:pPr lvl="1"/>
            <a:r>
              <a:rPr lang="en-US" sz="2000" dirty="0"/>
              <a:t>V is SSBG and some counties may have available funds. </a:t>
            </a:r>
          </a:p>
          <a:p>
            <a:pPr lvl="1"/>
            <a:r>
              <a:rPr lang="en-US" sz="2000" dirty="0"/>
              <a:t>Z is for IV-E Eligible Children. </a:t>
            </a:r>
          </a:p>
          <a:p>
            <a:pPr lvl="1"/>
            <a:r>
              <a:rPr lang="en-US" sz="2000" dirty="0"/>
              <a:t>9 is MOE.</a:t>
            </a:r>
          </a:p>
          <a:p>
            <a:pPr lvl="1"/>
            <a:r>
              <a:rPr lang="en-US" sz="2000" dirty="0"/>
              <a:t>N is non-reimbursable.</a:t>
            </a:r>
          </a:p>
        </p:txBody>
      </p:sp>
    </p:spTree>
    <p:extLst>
      <p:ext uri="{BB962C8B-B14F-4D97-AF65-F5344CB8AC3E}">
        <p14:creationId xmlns:p14="http://schemas.microsoft.com/office/powerpoint/2010/main" val="1087547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7BCFA-AB14-7F63-24CF-DA88D33E20DC}"/>
              </a:ext>
            </a:extLst>
          </p:cNvPr>
          <p:cNvSpPr>
            <a:spLocks noGrp="1"/>
          </p:cNvSpPr>
          <p:nvPr>
            <p:ph type="title"/>
          </p:nvPr>
        </p:nvSpPr>
        <p:spPr/>
        <p:txBody>
          <a:bodyPr/>
          <a:lstStyle/>
          <a:p>
            <a:r>
              <a:rPr lang="en-US" dirty="0"/>
              <a:t>Adoptions</a:t>
            </a:r>
          </a:p>
        </p:txBody>
      </p:sp>
      <p:sp>
        <p:nvSpPr>
          <p:cNvPr id="3" name="Text Placeholder 2">
            <a:extLst>
              <a:ext uri="{FF2B5EF4-FFF2-40B4-BE49-F238E27FC236}">
                <a16:creationId xmlns:a16="http://schemas.microsoft.com/office/drawing/2014/main" id="{DF29181D-9FA9-A3BB-3A15-86883C834F43}"/>
              </a:ext>
            </a:extLst>
          </p:cNvPr>
          <p:cNvSpPr>
            <a:spLocks noGrp="1"/>
          </p:cNvSpPr>
          <p:nvPr>
            <p:ph type="body" sz="quarter" idx="10"/>
          </p:nvPr>
        </p:nvSpPr>
        <p:spPr/>
        <p:txBody>
          <a:bodyPr/>
          <a:lstStyle/>
          <a:p>
            <a:r>
              <a:rPr lang="en-US" dirty="0"/>
              <a:t>009- Adoption Case Management</a:t>
            </a:r>
          </a:p>
          <a:p>
            <a:pPr lvl="1"/>
            <a:r>
              <a:rPr lang="en-US" sz="2000" dirty="0"/>
              <a:t>Program Codes N, P, R, V, X, Z</a:t>
            </a:r>
          </a:p>
          <a:p>
            <a:pPr lvl="1"/>
            <a:r>
              <a:rPr lang="en-US" sz="2000" dirty="0"/>
              <a:t>Eligibility is required, determined by most current DSS-5120/DSS-5120 A.</a:t>
            </a:r>
          </a:p>
          <a:p>
            <a:pPr lvl="1"/>
            <a:r>
              <a:rPr lang="en-US" sz="2000" dirty="0"/>
              <a:t>Use “Z” for case management activities (not services).</a:t>
            </a:r>
            <a:endParaRPr lang="en-US" dirty="0"/>
          </a:p>
          <a:p>
            <a:r>
              <a:rPr lang="en-US" dirty="0"/>
              <a:t>010- Adoption Services</a:t>
            </a:r>
          </a:p>
          <a:p>
            <a:pPr lvl="1"/>
            <a:r>
              <a:rPr lang="en-US" dirty="0"/>
              <a:t>Program Codes are N, P, R, V, X,</a:t>
            </a:r>
          </a:p>
          <a:p>
            <a:pPr lvl="1"/>
            <a:r>
              <a:rPr lang="en-US" dirty="0"/>
              <a:t>Eligibility is required, determined by most current DSS-5120/DSS-5120 A.</a:t>
            </a:r>
          </a:p>
          <a:p>
            <a:pPr lvl="1"/>
            <a:r>
              <a:rPr lang="en-US" dirty="0"/>
              <a:t>“Z” cannot be used for service activities.</a:t>
            </a:r>
          </a:p>
          <a:p>
            <a:r>
              <a:rPr lang="en-US" sz="1600" dirty="0"/>
              <a:t>Special Instructions: Stepparent and independent adoptions may not be coded to Program Codes R (100% Federal TANF) or 0 (TANF CPS &amp; FC/Adop) because there is no emergency situation present.</a:t>
            </a:r>
          </a:p>
          <a:p>
            <a:endParaRPr lang="en-US" dirty="0"/>
          </a:p>
        </p:txBody>
      </p:sp>
    </p:spTree>
    <p:extLst>
      <p:ext uri="{BB962C8B-B14F-4D97-AF65-F5344CB8AC3E}">
        <p14:creationId xmlns:p14="http://schemas.microsoft.com/office/powerpoint/2010/main" val="323949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3062B-07E2-3827-2F9B-BD88FEC50E71}"/>
              </a:ext>
            </a:extLst>
          </p:cNvPr>
          <p:cNvSpPr>
            <a:spLocks noGrp="1"/>
          </p:cNvSpPr>
          <p:nvPr>
            <p:ph type="title"/>
          </p:nvPr>
        </p:nvSpPr>
        <p:spPr/>
        <p:txBody>
          <a:bodyPr/>
          <a:lstStyle/>
          <a:p>
            <a:r>
              <a:rPr lang="en-US" dirty="0"/>
              <a:t>A few questions as we begin..</a:t>
            </a:r>
          </a:p>
        </p:txBody>
      </p:sp>
      <p:sp>
        <p:nvSpPr>
          <p:cNvPr id="3" name="Text Placeholder 2">
            <a:extLst>
              <a:ext uri="{FF2B5EF4-FFF2-40B4-BE49-F238E27FC236}">
                <a16:creationId xmlns:a16="http://schemas.microsoft.com/office/drawing/2014/main" id="{04DFF9B4-8E9D-245E-A992-D6F0E06C7351}"/>
              </a:ext>
            </a:extLst>
          </p:cNvPr>
          <p:cNvSpPr>
            <a:spLocks noGrp="1"/>
          </p:cNvSpPr>
          <p:nvPr>
            <p:ph type="body" sz="quarter" idx="10"/>
          </p:nvPr>
        </p:nvSpPr>
        <p:spPr/>
        <p:txBody>
          <a:bodyPr/>
          <a:lstStyle/>
          <a:p>
            <a:r>
              <a:rPr lang="en-US" dirty="0"/>
              <a:t>Who does Day Sheets?</a:t>
            </a:r>
          </a:p>
          <a:p>
            <a:endParaRPr lang="en-US" dirty="0"/>
          </a:p>
          <a:p>
            <a:r>
              <a:rPr lang="en-US" dirty="0"/>
              <a:t>How do you feel about Day Sheets?</a:t>
            </a:r>
          </a:p>
          <a:p>
            <a:endParaRPr lang="en-US" dirty="0"/>
          </a:p>
          <a:p>
            <a:r>
              <a:rPr lang="en-US" dirty="0"/>
              <a:t>Why do we have Day Sheets?</a:t>
            </a:r>
          </a:p>
          <a:p>
            <a:endParaRPr lang="en-US" dirty="0"/>
          </a:p>
        </p:txBody>
      </p:sp>
      <p:sp>
        <p:nvSpPr>
          <p:cNvPr id="4" name="Text Placeholder 3">
            <a:extLst>
              <a:ext uri="{FF2B5EF4-FFF2-40B4-BE49-F238E27FC236}">
                <a16:creationId xmlns:a16="http://schemas.microsoft.com/office/drawing/2014/main" id="{E96A42B6-C14C-C897-1CAF-DB3C3FDB50BA}"/>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70065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A63A-BCC2-6FE5-8F0F-8F96587898AB}"/>
              </a:ext>
            </a:extLst>
          </p:cNvPr>
          <p:cNvSpPr>
            <a:spLocks noGrp="1"/>
          </p:cNvSpPr>
          <p:nvPr>
            <p:ph type="title"/>
          </p:nvPr>
        </p:nvSpPr>
        <p:spPr>
          <a:xfrm>
            <a:off x="628650" y="497594"/>
            <a:ext cx="8148618" cy="823745"/>
          </a:xfrm>
        </p:spPr>
        <p:txBody>
          <a:bodyPr/>
          <a:lstStyle/>
          <a:p>
            <a:r>
              <a:rPr lang="en-US" dirty="0"/>
              <a:t>Special Considerations to Coding in Child Welfare</a:t>
            </a:r>
          </a:p>
        </p:txBody>
      </p:sp>
      <p:sp>
        <p:nvSpPr>
          <p:cNvPr id="3" name="Text Placeholder 2">
            <a:extLst>
              <a:ext uri="{FF2B5EF4-FFF2-40B4-BE49-F238E27FC236}">
                <a16:creationId xmlns:a16="http://schemas.microsoft.com/office/drawing/2014/main" id="{49A16689-99E1-F04B-FA08-848FA637D0F4}"/>
              </a:ext>
            </a:extLst>
          </p:cNvPr>
          <p:cNvSpPr>
            <a:spLocks noGrp="1"/>
          </p:cNvSpPr>
          <p:nvPr>
            <p:ph type="body" sz="quarter" idx="10"/>
          </p:nvPr>
        </p:nvSpPr>
        <p:spPr>
          <a:xfrm>
            <a:off x="628650" y="1612901"/>
            <a:ext cx="7888288" cy="4795307"/>
          </a:xfrm>
        </p:spPr>
        <p:txBody>
          <a:bodyPr/>
          <a:lstStyle/>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Trial Home Visits/Placement(when the court has ordered)</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Unlicensed Relatives</a:t>
            </a:r>
          </a:p>
          <a:p>
            <a:pPr marL="0" indent="0" eaLnBrk="1" hangingPunct="1">
              <a:spcBef>
                <a:spcPct val="0"/>
              </a:spcBef>
              <a:buNone/>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Run-aways</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Children placed in a hospital or institution(acute settings and long term)</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Safe Surrenders</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IV-E and SSI</a:t>
            </a:r>
          </a:p>
          <a:p>
            <a:endParaRPr lang="en-US" dirty="0"/>
          </a:p>
        </p:txBody>
      </p:sp>
    </p:spTree>
    <p:extLst>
      <p:ext uri="{BB962C8B-B14F-4D97-AF65-F5344CB8AC3E}">
        <p14:creationId xmlns:p14="http://schemas.microsoft.com/office/powerpoint/2010/main" val="3375634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AD5D4-63E2-9415-BC13-647DB87498DA}"/>
              </a:ext>
            </a:extLst>
          </p:cNvPr>
          <p:cNvSpPr>
            <a:spLocks noGrp="1"/>
          </p:cNvSpPr>
          <p:nvPr>
            <p:ph type="title"/>
          </p:nvPr>
        </p:nvSpPr>
        <p:spPr/>
        <p:txBody>
          <a:bodyPr/>
          <a:lstStyle/>
          <a:p>
            <a:r>
              <a:rPr lang="en-US" dirty="0"/>
              <a:t>What about monitoring services in Child Welfare? </a:t>
            </a:r>
          </a:p>
        </p:txBody>
      </p:sp>
      <p:sp>
        <p:nvSpPr>
          <p:cNvPr id="3" name="Text Placeholder 2">
            <a:extLst>
              <a:ext uri="{FF2B5EF4-FFF2-40B4-BE49-F238E27FC236}">
                <a16:creationId xmlns:a16="http://schemas.microsoft.com/office/drawing/2014/main" id="{9C5AE262-057C-1E5F-C346-ADFB84DC54D6}"/>
              </a:ext>
            </a:extLst>
          </p:cNvPr>
          <p:cNvSpPr>
            <a:spLocks noGrp="1"/>
          </p:cNvSpPr>
          <p:nvPr>
            <p:ph type="body" sz="quarter" idx="10"/>
          </p:nvPr>
        </p:nvSpPr>
        <p:spPr/>
        <p:txBody>
          <a:bodyPr/>
          <a:lstStyle/>
          <a:p>
            <a:pPr marL="0" indent="0">
              <a:buNone/>
            </a:pPr>
            <a:r>
              <a:rPr lang="en-US" sz="2000" dirty="0"/>
              <a:t>When children have left foster care, the court sometimes orders DSS to continue monitoring a case until the next hearing. 109 is no longer appropriate because the child is not in foster care. </a:t>
            </a:r>
          </a:p>
          <a:p>
            <a:r>
              <a:rPr lang="en-US" sz="2000" dirty="0"/>
              <a:t>390 other Child Welfare Services should be coded for monitoring cases. </a:t>
            </a:r>
          </a:p>
          <a:p>
            <a:r>
              <a:rPr lang="en-US" sz="1200" u="sng" dirty="0"/>
              <a:t>Program Code Options:</a:t>
            </a:r>
          </a:p>
          <a:p>
            <a:r>
              <a:rPr lang="pt-BR" sz="1200" dirty="0"/>
              <a:t>COM(IVB2, age limit of child is 6)</a:t>
            </a:r>
          </a:p>
          <a:p>
            <a:r>
              <a:rPr lang="pt-BR" sz="1200" dirty="0"/>
              <a:t>N( all county)</a:t>
            </a:r>
          </a:p>
          <a:p>
            <a:r>
              <a:rPr lang="pt-BR" sz="1200" dirty="0"/>
              <a:t>P(Permanancy Planning)</a:t>
            </a:r>
          </a:p>
          <a:p>
            <a:r>
              <a:rPr lang="pt-BR" sz="1200" dirty="0"/>
              <a:t>R(TANF block grant)</a:t>
            </a:r>
          </a:p>
          <a:p>
            <a:r>
              <a:rPr lang="pt-BR" sz="1200" dirty="0"/>
              <a:t>9(MOE)</a:t>
            </a:r>
          </a:p>
          <a:p>
            <a:r>
              <a:rPr lang="pt-BR" sz="1200" dirty="0"/>
              <a:t>23(CPS expansion, to be used by CPS staff)</a:t>
            </a:r>
            <a:endParaRPr lang="en-US" sz="1200" dirty="0"/>
          </a:p>
          <a:p>
            <a:endParaRPr lang="en-US" dirty="0"/>
          </a:p>
        </p:txBody>
      </p:sp>
    </p:spTree>
    <p:extLst>
      <p:ext uri="{BB962C8B-B14F-4D97-AF65-F5344CB8AC3E}">
        <p14:creationId xmlns:p14="http://schemas.microsoft.com/office/powerpoint/2010/main" val="1902438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60E6-91F2-B0BC-D00B-22DA36CFFEF6}"/>
              </a:ext>
            </a:extLst>
          </p:cNvPr>
          <p:cNvSpPr>
            <a:spLocks noGrp="1"/>
          </p:cNvSpPr>
          <p:nvPr>
            <p:ph type="title"/>
          </p:nvPr>
        </p:nvSpPr>
        <p:spPr/>
        <p:txBody>
          <a:bodyPr/>
          <a:lstStyle/>
          <a:p>
            <a:r>
              <a:rPr lang="en-US" dirty="0"/>
              <a:t>Impact of Incorrect Day Sheets</a:t>
            </a:r>
          </a:p>
        </p:txBody>
      </p:sp>
      <p:sp>
        <p:nvSpPr>
          <p:cNvPr id="3" name="Text Placeholder 2">
            <a:extLst>
              <a:ext uri="{FF2B5EF4-FFF2-40B4-BE49-F238E27FC236}">
                <a16:creationId xmlns:a16="http://schemas.microsoft.com/office/drawing/2014/main" id="{1666B9AB-29EE-1098-99A7-BA633C85BADC}"/>
              </a:ext>
            </a:extLst>
          </p:cNvPr>
          <p:cNvSpPr>
            <a:spLocks noGrp="1"/>
          </p:cNvSpPr>
          <p:nvPr>
            <p:ph type="body" sz="quarter" idx="10"/>
          </p:nvPr>
        </p:nvSpPr>
        <p:spPr>
          <a:xfrm>
            <a:off x="627856" y="1251763"/>
            <a:ext cx="7888288" cy="4982183"/>
          </a:xfrm>
        </p:spPr>
        <p:txBody>
          <a:bodyPr/>
          <a:lstStyle/>
          <a:p>
            <a:r>
              <a:rPr lang="en-US" sz="2400" dirty="0"/>
              <a:t>Loss of Revenue</a:t>
            </a:r>
          </a:p>
          <a:p>
            <a:r>
              <a:rPr lang="en-US" sz="2400" dirty="0"/>
              <a:t>Errors</a:t>
            </a:r>
          </a:p>
          <a:p>
            <a:r>
              <a:rPr lang="en-US" sz="2400" dirty="0"/>
              <a:t>Audit Exceptions/Paybacks</a:t>
            </a:r>
          </a:p>
          <a:p>
            <a:r>
              <a:rPr lang="en-US" sz="2400" dirty="0"/>
              <a:t>Incorrect Data</a:t>
            </a:r>
          </a:p>
          <a:p>
            <a:r>
              <a:rPr lang="en-US" sz="2400" dirty="0"/>
              <a:t>Decreased Allocations</a:t>
            </a:r>
          </a:p>
          <a:p>
            <a:r>
              <a:rPr lang="en-US" sz="2400" dirty="0"/>
              <a:t>Possible Tax Base Increases</a:t>
            </a:r>
          </a:p>
          <a:p>
            <a:r>
              <a:rPr lang="en-US" sz="2400" dirty="0"/>
              <a:t>No Salary Increases</a:t>
            </a:r>
          </a:p>
          <a:p>
            <a:r>
              <a:rPr lang="en-US" sz="2400" dirty="0"/>
              <a:t>Decreased Benefits</a:t>
            </a:r>
          </a:p>
          <a:p>
            <a:r>
              <a:rPr lang="en-US" sz="2400" dirty="0"/>
              <a:t>Supply/Equipment Cutbacks</a:t>
            </a:r>
          </a:p>
        </p:txBody>
      </p:sp>
    </p:spTree>
    <p:extLst>
      <p:ext uri="{BB962C8B-B14F-4D97-AF65-F5344CB8AC3E}">
        <p14:creationId xmlns:p14="http://schemas.microsoft.com/office/powerpoint/2010/main" val="3382788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18230-19E1-53CE-5227-BA52D99002F9}"/>
              </a:ext>
            </a:extLst>
          </p:cNvPr>
          <p:cNvSpPr>
            <a:spLocks noGrp="1"/>
          </p:cNvSpPr>
          <p:nvPr>
            <p:ph type="title"/>
          </p:nvPr>
        </p:nvSpPr>
        <p:spPr/>
        <p:txBody>
          <a:bodyPr/>
          <a:lstStyle/>
          <a:p>
            <a:r>
              <a:rPr lang="en-US" dirty="0"/>
              <a:t>What about Monitoring? </a:t>
            </a:r>
          </a:p>
        </p:txBody>
      </p:sp>
      <p:sp>
        <p:nvSpPr>
          <p:cNvPr id="3" name="Text Placeholder 2">
            <a:extLst>
              <a:ext uri="{FF2B5EF4-FFF2-40B4-BE49-F238E27FC236}">
                <a16:creationId xmlns:a16="http://schemas.microsoft.com/office/drawing/2014/main" id="{F32B7C22-E6D0-85FC-8092-3F2AC72CC800}"/>
              </a:ext>
            </a:extLst>
          </p:cNvPr>
          <p:cNvSpPr>
            <a:spLocks noGrp="1"/>
          </p:cNvSpPr>
          <p:nvPr>
            <p:ph type="body" sz="quarter" idx="10"/>
          </p:nvPr>
        </p:nvSpPr>
        <p:spPr>
          <a:xfrm>
            <a:off x="627856" y="1287986"/>
            <a:ext cx="7888288" cy="4795307"/>
          </a:xfrm>
        </p:spPr>
        <p:txBody>
          <a:bodyPr/>
          <a:lstStyle/>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Monitors review the appropriate eligibility determination forms that are included in the child’s record in order to validate initial and current eligibility for the period under review (PUR) as a substantial part of the monitoring process. </a:t>
            </a: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Day Sheets</a:t>
            </a:r>
            <a:r>
              <a:rPr lang="en-US" sz="2000" b="0" dirty="0">
                <a:solidFill>
                  <a:prstClr val="black"/>
                </a:solidFill>
                <a:latin typeface="+mn-lt"/>
                <a:ea typeface="+mn-ea"/>
                <a:cs typeface="+mn-cs"/>
              </a:rPr>
              <a:t>, 5094s, 5095, payment histories and PQA reports are all ways that samples are pulled for monitoring and audits. </a:t>
            </a: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mn-lt"/>
                <a:ea typeface="+mn-ea"/>
              </a:rPr>
              <a:t>Monitors will review all necessary documents before making a finding, which may include, but is not limited to, dictation, court orders, case plans, and eligibility verifications</a:t>
            </a:r>
            <a:r>
              <a:rPr lang="en-US" sz="2000" b="0" kern="0" dirty="0">
                <a:solidFill>
                  <a:prstClr val="black"/>
                </a:solidFill>
                <a:latin typeface="+mn-lt"/>
                <a:ea typeface="+mn-ea"/>
              </a:rPr>
              <a:t>.</a:t>
            </a:r>
            <a:r>
              <a:rPr kumimoji="0" lang="en-US" sz="2000" b="0" i="0" u="none" strike="noStrike" kern="0" cap="none" spc="0" normalizeH="0" baseline="0" noProof="0" dirty="0">
                <a:ln>
                  <a:noFill/>
                </a:ln>
                <a:solidFill>
                  <a:prstClr val="black"/>
                </a:solidFill>
                <a:effectLst/>
                <a:uLnTx/>
                <a:uFillTx/>
                <a:latin typeface="+mn-lt"/>
                <a:ea typeface="+mn-ea"/>
              </a:rPr>
              <a:t> </a:t>
            </a:r>
          </a:p>
          <a:p>
            <a:pPr marL="0" marR="0" lvl="0" indent="0" defTabSz="914400" eaLnBrk="1" fontAlgn="auto" latinLnBrk="0" hangingPunct="1">
              <a:lnSpc>
                <a:spcPct val="100000"/>
              </a:lnSpc>
              <a:spcBef>
                <a:spcPts val="0"/>
              </a:spcBef>
              <a:spcAft>
                <a:spcPts val="600"/>
              </a:spcAft>
              <a:buClrTx/>
              <a:buSzTx/>
              <a:buFontTx/>
              <a:buNone/>
              <a:tabLst/>
              <a:defRPr/>
            </a:pPr>
            <a:endParaRPr kumimoji="0" lang="en-US" sz="2000" b="0" i="0" u="none" strike="noStrike" kern="0" cap="none" spc="0" normalizeH="0" baseline="0" noProof="0" dirty="0">
              <a:ln>
                <a:noFill/>
              </a:ln>
              <a:solidFill>
                <a:prstClr val="black"/>
              </a:solidFill>
              <a:effectLst/>
              <a:uLnTx/>
              <a:uFillTx/>
              <a:latin typeface="+mn-lt"/>
              <a:ea typeface="+mn-ea"/>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mn-lt"/>
                <a:ea typeface="+mn-ea"/>
              </a:rPr>
              <a:t>The monitor will be expected to conduct any necessary interviews with the county staff in order to complete the appropriate standardized review instrument. </a:t>
            </a: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endParaRPr kumimoji="0" lang="en-US" sz="2800" b="0" i="0" u="none" strike="noStrike" kern="1200" cap="none" spc="0" normalizeH="0" baseline="0" noProof="0" dirty="0">
              <a:ln>
                <a:noFill/>
              </a:ln>
              <a:solidFill>
                <a:prstClr val="black"/>
              </a:solidFill>
              <a:effectLst/>
              <a:uLnTx/>
              <a:uFillTx/>
              <a:latin typeface="Franklin Gothic Medium" panose="020B0603020102020204" pitchFamily="34" charset="0"/>
              <a:ea typeface="+mn-ea"/>
              <a:cs typeface="+mn-cs"/>
            </a:endParaRPr>
          </a:p>
          <a:p>
            <a:endParaRPr lang="en-US" dirty="0"/>
          </a:p>
        </p:txBody>
      </p:sp>
    </p:spTree>
    <p:extLst>
      <p:ext uri="{BB962C8B-B14F-4D97-AF65-F5344CB8AC3E}">
        <p14:creationId xmlns:p14="http://schemas.microsoft.com/office/powerpoint/2010/main" val="2823006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FE6A-983B-0526-27A5-4C50A3BDFCB0}"/>
              </a:ext>
            </a:extLst>
          </p:cNvPr>
          <p:cNvSpPr>
            <a:spLocks noGrp="1"/>
          </p:cNvSpPr>
          <p:nvPr>
            <p:ph type="title"/>
          </p:nvPr>
        </p:nvSpPr>
        <p:spPr/>
        <p:txBody>
          <a:bodyPr/>
          <a:lstStyle/>
          <a:p>
            <a:r>
              <a:rPr lang="en-US" dirty="0"/>
              <a:t>Correcting Errors for Funding</a:t>
            </a:r>
          </a:p>
        </p:txBody>
      </p:sp>
      <p:sp>
        <p:nvSpPr>
          <p:cNvPr id="3" name="Text Placeholder 2">
            <a:extLst>
              <a:ext uri="{FF2B5EF4-FFF2-40B4-BE49-F238E27FC236}">
                <a16:creationId xmlns:a16="http://schemas.microsoft.com/office/drawing/2014/main" id="{BC6975C6-D0F7-9570-7DF0-6B383D8316E0}"/>
              </a:ext>
            </a:extLst>
          </p:cNvPr>
          <p:cNvSpPr>
            <a:spLocks noGrp="1"/>
          </p:cNvSpPr>
          <p:nvPr>
            <p:ph type="body" sz="quarter" idx="10"/>
          </p:nvPr>
        </p:nvSpPr>
        <p:spPr/>
        <p:txBody>
          <a:bodyPr/>
          <a:lstStyle/>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mn-lt"/>
                <a:cs typeface="Arial" panose="020B0604020202020204" pitchFamily="34" charset="0"/>
              </a:rPr>
              <a:t>Funding Source Errors (AA/GAP/IV-B/ IV-E): correct ASAP to prevent more payments from the incorrect source</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mn-lt"/>
                <a:cs typeface="Arial" panose="020B0604020202020204" pitchFamily="34" charset="0"/>
              </a:rPr>
              <a:t>Contact the State about the error to request reallocation of funds and/or repayment</a:t>
            </a:r>
          </a:p>
          <a:p>
            <a:pPr defTabSz="914400">
              <a:lnSpc>
                <a:spcPct val="90000"/>
              </a:lnSpc>
              <a:defRPr/>
            </a:pPr>
            <a:r>
              <a:rPr lang="en-US" sz="2400" b="1" kern="1200" dirty="0">
                <a:solidFill>
                  <a:prstClr val="black"/>
                </a:solidFill>
                <a:latin typeface="+mn-lt"/>
                <a:cs typeface="Arial" panose="020B0604020202020204" pitchFamily="34" charset="0"/>
              </a:rPr>
              <a:t>Funding sources can be reclassified for the last 8 Federal Quarters only (</a:t>
            </a:r>
            <a:r>
              <a:rPr lang="en-US" sz="2400" b="1" kern="1200" dirty="0">
                <a:solidFill>
                  <a:srgbClr val="00B0F0"/>
                </a:solidFill>
                <a:latin typeface="+mn-lt"/>
                <a:cs typeface="Arial" panose="020B0604020202020204" pitchFamily="34" charset="0"/>
              </a:rPr>
              <a:t>see Fiscal Manual IV-C</a:t>
            </a:r>
            <a:r>
              <a:rPr lang="en-US" sz="2400" b="1" kern="1200" dirty="0">
                <a:solidFill>
                  <a:prstClr val="black"/>
                </a:solidFill>
                <a:latin typeface="+mn-lt"/>
                <a:cs typeface="Arial" panose="020B0604020202020204" pitchFamily="34" charset="0"/>
              </a:rPr>
              <a:t>)</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lang="en-US" sz="2400" dirty="0">
                <a:solidFill>
                  <a:prstClr val="black"/>
                </a:solidFill>
                <a:latin typeface="+mn-lt"/>
              </a:rPr>
              <a:t>CAPS and PARS are used as a part of monitoring findings</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lang="en-US" sz="2400" dirty="0">
                <a:solidFill>
                  <a:prstClr val="black"/>
                </a:solidFill>
                <a:latin typeface="+mn-lt"/>
              </a:rPr>
              <a:t>LBLs work with counties to correct time to Day Sheets. PARS are completed with any time adjustments to the 1571</a:t>
            </a:r>
            <a:endParaRPr lang="en-US" sz="2400" dirty="0">
              <a:latin typeface="+mn-lt"/>
            </a:endParaRPr>
          </a:p>
          <a:p>
            <a:endParaRPr lang="en-US" sz="3200" dirty="0"/>
          </a:p>
        </p:txBody>
      </p:sp>
    </p:spTree>
    <p:extLst>
      <p:ext uri="{BB962C8B-B14F-4D97-AF65-F5344CB8AC3E}">
        <p14:creationId xmlns:p14="http://schemas.microsoft.com/office/powerpoint/2010/main" val="30231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FD207-AE62-BE8B-EA7C-916CCF4914E5}"/>
              </a:ext>
            </a:extLst>
          </p:cNvPr>
          <p:cNvSpPr>
            <a:spLocks noGrp="1"/>
          </p:cNvSpPr>
          <p:nvPr>
            <p:ph type="title"/>
          </p:nvPr>
        </p:nvSpPr>
        <p:spPr/>
        <p:txBody>
          <a:bodyPr/>
          <a:lstStyle/>
          <a:p>
            <a:r>
              <a:rPr lang="en-US" dirty="0"/>
              <a:t>Day Sheet Corrections – Current Month</a:t>
            </a:r>
          </a:p>
        </p:txBody>
      </p:sp>
      <p:sp>
        <p:nvSpPr>
          <p:cNvPr id="3" name="Text Placeholder 2">
            <a:extLst>
              <a:ext uri="{FF2B5EF4-FFF2-40B4-BE49-F238E27FC236}">
                <a16:creationId xmlns:a16="http://schemas.microsoft.com/office/drawing/2014/main" id="{D5D3D52D-AEF6-F331-5E68-05ACEEE1641D}"/>
              </a:ext>
            </a:extLst>
          </p:cNvPr>
          <p:cNvSpPr>
            <a:spLocks noGrp="1"/>
          </p:cNvSpPr>
          <p:nvPr>
            <p:ph type="body" sz="quarter" idx="10"/>
          </p:nvPr>
        </p:nvSpPr>
        <p:spPr>
          <a:xfrm>
            <a:off x="581342" y="1172694"/>
            <a:ext cx="7932949" cy="4885206"/>
          </a:xfrm>
        </p:spPr>
        <p:txBody>
          <a:bodyPr/>
          <a:lstStyle/>
          <a:p>
            <a:pPr marL="0" indent="0">
              <a:buNone/>
            </a:pPr>
            <a:r>
              <a:rPr lang="en-US" sz="2400" dirty="0"/>
              <a:t>When workers make daily entries and supervisors review Day Sheets regularly, errors can be fixed before the submission deadline. Corrections should always be keyed by the worker—not a supervisor or admin. </a:t>
            </a:r>
          </a:p>
          <a:p>
            <a:pPr marL="0" indent="0">
              <a:buNone/>
            </a:pPr>
            <a:endParaRPr lang="en-US" sz="2400" dirty="0"/>
          </a:p>
          <a:p>
            <a:pPr marL="0" indent="0">
              <a:buNone/>
            </a:pPr>
            <a:r>
              <a:rPr lang="en-US" sz="2400" dirty="0"/>
              <a:t>Even if Day Sheets have been submitted, if the upload deadline has not passed, the month can be reopened for corrections, then submitted again. </a:t>
            </a:r>
          </a:p>
          <a:p>
            <a:pPr marL="0" indent="0">
              <a:buNone/>
            </a:pPr>
            <a:endParaRPr lang="en-US" sz="2400" dirty="0"/>
          </a:p>
        </p:txBody>
      </p:sp>
    </p:spTree>
    <p:extLst>
      <p:ext uri="{BB962C8B-B14F-4D97-AF65-F5344CB8AC3E}">
        <p14:creationId xmlns:p14="http://schemas.microsoft.com/office/powerpoint/2010/main" val="2422190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6A55D-E19B-388D-8D75-B4CB4F897523}"/>
              </a:ext>
            </a:extLst>
          </p:cNvPr>
          <p:cNvSpPr>
            <a:spLocks noGrp="1"/>
          </p:cNvSpPr>
          <p:nvPr>
            <p:ph type="title"/>
          </p:nvPr>
        </p:nvSpPr>
        <p:spPr/>
        <p:txBody>
          <a:bodyPr/>
          <a:lstStyle/>
          <a:p>
            <a:r>
              <a:rPr lang="en-US" dirty="0"/>
              <a:t>Day Sheet Corrections – Prior Month</a:t>
            </a:r>
          </a:p>
        </p:txBody>
      </p:sp>
      <p:sp>
        <p:nvSpPr>
          <p:cNvPr id="3" name="Text Placeholder 2">
            <a:extLst>
              <a:ext uri="{FF2B5EF4-FFF2-40B4-BE49-F238E27FC236}">
                <a16:creationId xmlns:a16="http://schemas.microsoft.com/office/drawing/2014/main" id="{8DDF3421-2867-BD5A-5250-834FDAFB86D7}"/>
              </a:ext>
            </a:extLst>
          </p:cNvPr>
          <p:cNvSpPr>
            <a:spLocks noGrp="1"/>
          </p:cNvSpPr>
          <p:nvPr>
            <p:ph type="body" sz="quarter" idx="10"/>
          </p:nvPr>
        </p:nvSpPr>
        <p:spPr>
          <a:xfrm>
            <a:off x="574145" y="1438639"/>
            <a:ext cx="7888288" cy="4795307"/>
          </a:xfrm>
        </p:spPr>
        <p:txBody>
          <a:bodyPr/>
          <a:lstStyle/>
          <a:p>
            <a:pPr marL="0" indent="0">
              <a:buNone/>
            </a:pPr>
            <a:r>
              <a:rPr lang="en-US" sz="2400" dirty="0"/>
              <a:t>If errors are found in a month that has already closed, the worker should:</a:t>
            </a:r>
          </a:p>
          <a:p>
            <a:r>
              <a:rPr lang="en-US" sz="2400" dirty="0"/>
              <a:t>Print the incorrect entry or entries </a:t>
            </a:r>
          </a:p>
          <a:p>
            <a:r>
              <a:rPr lang="en-US" sz="2400" dirty="0"/>
              <a:t>Indicate the error(s) by crossing out the wrong entry</a:t>
            </a:r>
          </a:p>
          <a:p>
            <a:r>
              <a:rPr lang="en-US" sz="2400" dirty="0"/>
              <a:t>Write in the  correct amount of time, SIS/Program Code, and Client ID</a:t>
            </a:r>
          </a:p>
          <a:p>
            <a:r>
              <a:rPr lang="en-US" sz="2400" dirty="0"/>
              <a:t>Sign the correction and have a supervisor sign off</a:t>
            </a:r>
          </a:p>
          <a:p>
            <a:r>
              <a:rPr lang="en-US" sz="2400" dirty="0"/>
              <a:t>Place a copy of the correction in the client’s file and provide a copy to fiscal staff</a:t>
            </a:r>
          </a:p>
        </p:txBody>
      </p:sp>
    </p:spTree>
    <p:extLst>
      <p:ext uri="{BB962C8B-B14F-4D97-AF65-F5344CB8AC3E}">
        <p14:creationId xmlns:p14="http://schemas.microsoft.com/office/powerpoint/2010/main" val="1851018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4AFB-BDB0-7CC1-2850-A51828BCD038}"/>
              </a:ext>
            </a:extLst>
          </p:cNvPr>
          <p:cNvSpPr>
            <a:spLocks noGrp="1"/>
          </p:cNvSpPr>
          <p:nvPr>
            <p:ph type="title"/>
          </p:nvPr>
        </p:nvSpPr>
        <p:spPr/>
        <p:txBody>
          <a:bodyPr/>
          <a:lstStyle/>
          <a:p>
            <a:r>
              <a:rPr lang="en-US" dirty="0"/>
              <a:t>Day Sheet and Fiscal Corrections</a:t>
            </a:r>
          </a:p>
        </p:txBody>
      </p:sp>
      <p:sp>
        <p:nvSpPr>
          <p:cNvPr id="3" name="Text Placeholder 2">
            <a:extLst>
              <a:ext uri="{FF2B5EF4-FFF2-40B4-BE49-F238E27FC236}">
                <a16:creationId xmlns:a16="http://schemas.microsoft.com/office/drawing/2014/main" id="{8B62415E-79A7-2706-6C93-534B1BC901AF}"/>
              </a:ext>
            </a:extLst>
          </p:cNvPr>
          <p:cNvSpPr>
            <a:spLocks noGrp="1"/>
          </p:cNvSpPr>
          <p:nvPr>
            <p:ph type="body" sz="quarter" idx="10"/>
          </p:nvPr>
        </p:nvSpPr>
        <p:spPr/>
        <p:txBody>
          <a:bodyPr/>
          <a:lstStyle/>
          <a:p>
            <a:pPr marL="0" indent="0">
              <a:buNone/>
            </a:pPr>
            <a:r>
              <a:rPr lang="en-US" sz="2400" dirty="0"/>
              <a:t>Fiscal staff can key corrections affecting funding sources on the 1571. These can be keyed as soon as the new month is open in NCCORELS. A report is available showing only corrections keyed. </a:t>
            </a:r>
          </a:p>
          <a:p>
            <a:pPr marL="0" indent="0">
              <a:buNone/>
            </a:pPr>
            <a:endParaRPr lang="en-US" sz="2400" dirty="0"/>
          </a:p>
          <a:p>
            <a:pPr marL="0" indent="0">
              <a:buNone/>
            </a:pPr>
            <a:r>
              <a:rPr lang="en-US" sz="2400" dirty="0"/>
              <a:t>Some errors do not affect funding and so can’t be “fixed.” These include errors involving 990-G time or some errors involving only a Service code, but not a program code. For example: keying 890-FS instead of 892-FS. </a:t>
            </a:r>
          </a:p>
        </p:txBody>
      </p:sp>
    </p:spTree>
    <p:extLst>
      <p:ext uri="{BB962C8B-B14F-4D97-AF65-F5344CB8AC3E}">
        <p14:creationId xmlns:p14="http://schemas.microsoft.com/office/powerpoint/2010/main" val="3949270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AAD32-B12A-1225-3090-3E20B1C0D096}"/>
              </a:ext>
            </a:extLst>
          </p:cNvPr>
          <p:cNvSpPr>
            <a:spLocks noGrp="1"/>
          </p:cNvSpPr>
          <p:nvPr>
            <p:ph type="title"/>
          </p:nvPr>
        </p:nvSpPr>
        <p:spPr/>
        <p:txBody>
          <a:bodyPr/>
          <a:lstStyle/>
          <a:p>
            <a:r>
              <a:rPr lang="en-US" dirty="0"/>
              <a:t>Single County Audits and Day Sheets</a:t>
            </a:r>
          </a:p>
        </p:txBody>
      </p:sp>
      <p:sp>
        <p:nvSpPr>
          <p:cNvPr id="3" name="Text Placeholder 2">
            <a:extLst>
              <a:ext uri="{FF2B5EF4-FFF2-40B4-BE49-F238E27FC236}">
                <a16:creationId xmlns:a16="http://schemas.microsoft.com/office/drawing/2014/main" id="{01A578F4-54BF-B149-3EED-7161E15B7467}"/>
              </a:ext>
            </a:extLst>
          </p:cNvPr>
          <p:cNvSpPr>
            <a:spLocks noGrp="1"/>
          </p:cNvSpPr>
          <p:nvPr>
            <p:ph type="body" sz="quarter" idx="10"/>
          </p:nvPr>
        </p:nvSpPr>
        <p:spPr/>
        <p:txBody>
          <a:bodyPr/>
          <a:lstStyle/>
          <a:p>
            <a:pPr marL="0" indent="0">
              <a:buNone/>
            </a:pPr>
            <a:r>
              <a:rPr lang="en-US" dirty="0"/>
              <a:t>Each County undergoes an outside audit each year. Results are reported to County Commissioners, the Local Government Commission, and State Auditor. </a:t>
            </a:r>
          </a:p>
          <a:p>
            <a:pPr marL="0" indent="0">
              <a:buNone/>
            </a:pPr>
            <a:endParaRPr lang="en-US" dirty="0"/>
          </a:p>
          <a:p>
            <a:pPr marL="0" indent="0">
              <a:buNone/>
            </a:pPr>
            <a:r>
              <a:rPr lang="en-US" dirty="0"/>
              <a:t>Auditors can pull documentation to ensure charges to Federal awards are accurate. This includes Day Sheets.</a:t>
            </a:r>
          </a:p>
          <a:p>
            <a:pPr marL="0" indent="0">
              <a:buNone/>
            </a:pPr>
            <a:endParaRPr lang="en-US" dirty="0"/>
          </a:p>
        </p:txBody>
      </p:sp>
    </p:spTree>
    <p:extLst>
      <p:ext uri="{BB962C8B-B14F-4D97-AF65-F5344CB8AC3E}">
        <p14:creationId xmlns:p14="http://schemas.microsoft.com/office/powerpoint/2010/main" val="34771352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442A-29FF-F92B-700B-12909799D0E9}"/>
              </a:ext>
            </a:extLst>
          </p:cNvPr>
          <p:cNvSpPr>
            <a:spLocks noGrp="1"/>
          </p:cNvSpPr>
          <p:nvPr>
            <p:ph type="title"/>
          </p:nvPr>
        </p:nvSpPr>
        <p:spPr>
          <a:xfrm>
            <a:off x="312423" y="794175"/>
            <a:ext cx="8714619" cy="548640"/>
          </a:xfrm>
        </p:spPr>
        <p:txBody>
          <a:bodyPr/>
          <a:lstStyle/>
          <a:p>
            <a:r>
              <a:rPr lang="en-US" sz="2800" dirty="0"/>
              <a:t>Common Day Sheet Single County Audit Findings</a:t>
            </a:r>
          </a:p>
        </p:txBody>
      </p:sp>
      <p:sp>
        <p:nvSpPr>
          <p:cNvPr id="3" name="Text Placeholder 2">
            <a:extLst>
              <a:ext uri="{FF2B5EF4-FFF2-40B4-BE49-F238E27FC236}">
                <a16:creationId xmlns:a16="http://schemas.microsoft.com/office/drawing/2014/main" id="{A0AEC3FF-3438-5781-5DBA-839809A027B9}"/>
              </a:ext>
            </a:extLst>
          </p:cNvPr>
          <p:cNvSpPr>
            <a:spLocks noGrp="1"/>
          </p:cNvSpPr>
          <p:nvPr>
            <p:ph type="body" sz="quarter" idx="10"/>
          </p:nvPr>
        </p:nvSpPr>
        <p:spPr/>
        <p:txBody>
          <a:bodyPr/>
          <a:lstStyle/>
          <a:p>
            <a:r>
              <a:rPr lang="en-US" dirty="0"/>
              <a:t>No documentation in case record to support Day Sheet coding</a:t>
            </a:r>
          </a:p>
          <a:p>
            <a:r>
              <a:rPr lang="en-US" dirty="0"/>
              <a:t>Day Sheet does not match time sheet</a:t>
            </a:r>
          </a:p>
          <a:p>
            <a:r>
              <a:rPr lang="en-US" dirty="0"/>
              <a:t>Overtime not reported on Day Sheet</a:t>
            </a:r>
          </a:p>
          <a:p>
            <a:r>
              <a:rPr lang="en-US" dirty="0"/>
              <a:t>Missing entries or days</a:t>
            </a:r>
          </a:p>
          <a:p>
            <a:r>
              <a:rPr lang="en-US" dirty="0"/>
              <a:t>Supervisors not reviewing workers’ Day Sheets</a:t>
            </a:r>
          </a:p>
          <a:p>
            <a:pPr marL="0" indent="0">
              <a:buNone/>
            </a:pPr>
            <a:endParaRPr lang="en-US" dirty="0"/>
          </a:p>
        </p:txBody>
      </p:sp>
    </p:spTree>
    <p:extLst>
      <p:ext uri="{BB962C8B-B14F-4D97-AF65-F5344CB8AC3E}">
        <p14:creationId xmlns:p14="http://schemas.microsoft.com/office/powerpoint/2010/main" val="278929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349B6-3D7A-4FD2-B8C0-DEB56ACCA7A8}"/>
              </a:ext>
            </a:extLst>
          </p:cNvPr>
          <p:cNvSpPr>
            <a:spLocks noGrp="1"/>
          </p:cNvSpPr>
          <p:nvPr>
            <p:ph type="title"/>
          </p:nvPr>
        </p:nvSpPr>
        <p:spPr/>
        <p:txBody>
          <a:bodyPr/>
          <a:lstStyle/>
          <a:p>
            <a:r>
              <a:rPr lang="en-US" dirty="0"/>
              <a:t>Why Do We Keep Day Sheets? </a:t>
            </a:r>
          </a:p>
        </p:txBody>
      </p:sp>
      <p:sp>
        <p:nvSpPr>
          <p:cNvPr id="3" name="Text Placeholder 2">
            <a:extLst>
              <a:ext uri="{FF2B5EF4-FFF2-40B4-BE49-F238E27FC236}">
                <a16:creationId xmlns:a16="http://schemas.microsoft.com/office/drawing/2014/main" id="{8885F8B8-53A2-4577-9F02-326F41A7BACB}"/>
              </a:ext>
            </a:extLst>
          </p:cNvPr>
          <p:cNvSpPr>
            <a:spLocks noGrp="1"/>
          </p:cNvSpPr>
          <p:nvPr>
            <p:ph type="body" sz="quarter" idx="10"/>
          </p:nvPr>
        </p:nvSpPr>
        <p:spPr/>
        <p:txBody>
          <a:bodyPr/>
          <a:lstStyle/>
          <a:p>
            <a:endParaRPr lang="en-US" sz="3200" dirty="0"/>
          </a:p>
          <a:p>
            <a:r>
              <a:rPr lang="en-US" sz="3200" dirty="0"/>
              <a:t>When activities are funded by one or more Federal fund sources it is a Federal requirement to accurately account for time spent in activities supported by those funds.</a:t>
            </a:r>
          </a:p>
          <a:p>
            <a:endParaRPr lang="en-US" dirty="0"/>
          </a:p>
        </p:txBody>
      </p:sp>
      <p:sp>
        <p:nvSpPr>
          <p:cNvPr id="4" name="Text Placeholder 3">
            <a:extLst>
              <a:ext uri="{FF2B5EF4-FFF2-40B4-BE49-F238E27FC236}">
                <a16:creationId xmlns:a16="http://schemas.microsoft.com/office/drawing/2014/main" id="{021F9EB9-32BD-4E99-A7B0-693B85249EC8}"/>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939715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6BF68-7414-E281-8B60-60C7B4A82777}"/>
              </a:ext>
            </a:extLst>
          </p:cNvPr>
          <p:cNvSpPr>
            <a:spLocks noGrp="1"/>
          </p:cNvSpPr>
          <p:nvPr>
            <p:ph type="title"/>
          </p:nvPr>
        </p:nvSpPr>
        <p:spPr/>
        <p:txBody>
          <a:bodyPr/>
          <a:lstStyle/>
          <a:p>
            <a:r>
              <a:rPr lang="en-US" dirty="0"/>
              <a:t>Consequences of Single Audit Findings</a:t>
            </a:r>
          </a:p>
        </p:txBody>
      </p:sp>
      <p:sp>
        <p:nvSpPr>
          <p:cNvPr id="3" name="Text Placeholder 2">
            <a:extLst>
              <a:ext uri="{FF2B5EF4-FFF2-40B4-BE49-F238E27FC236}">
                <a16:creationId xmlns:a16="http://schemas.microsoft.com/office/drawing/2014/main" id="{BF8C78B8-3F4A-AFE8-11DF-473C43C7C270}"/>
              </a:ext>
            </a:extLst>
          </p:cNvPr>
          <p:cNvSpPr>
            <a:spLocks noGrp="1"/>
          </p:cNvSpPr>
          <p:nvPr>
            <p:ph type="body" sz="quarter" idx="10"/>
          </p:nvPr>
        </p:nvSpPr>
        <p:spPr/>
        <p:txBody>
          <a:bodyPr/>
          <a:lstStyle/>
          <a:p>
            <a:r>
              <a:rPr lang="en-US" dirty="0"/>
              <a:t>Paybacks! Since Day Sheets serve as the basis for reimbursement, any finding could lead to a payback. </a:t>
            </a:r>
          </a:p>
          <a:p>
            <a:r>
              <a:rPr lang="en-US" dirty="0"/>
              <a:t>Corrective action plans</a:t>
            </a:r>
          </a:p>
          <a:p>
            <a:r>
              <a:rPr lang="en-US" dirty="0"/>
              <a:t>Time-consuming and burdensome quality assurance processes</a:t>
            </a:r>
          </a:p>
          <a:p>
            <a:r>
              <a:rPr lang="en-US" dirty="0"/>
              <a:t>More Day Sheet trainings!</a:t>
            </a:r>
          </a:p>
          <a:p>
            <a:endParaRPr lang="en-US" dirty="0"/>
          </a:p>
          <a:p>
            <a:endParaRPr lang="en-US" dirty="0"/>
          </a:p>
        </p:txBody>
      </p:sp>
    </p:spTree>
    <p:extLst>
      <p:ext uri="{BB962C8B-B14F-4D97-AF65-F5344CB8AC3E}">
        <p14:creationId xmlns:p14="http://schemas.microsoft.com/office/powerpoint/2010/main" val="1873048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1FD90-0C3A-982E-8339-2A1D58740ED3}"/>
              </a:ext>
            </a:extLst>
          </p:cNvPr>
          <p:cNvSpPr>
            <a:spLocks noGrp="1"/>
          </p:cNvSpPr>
          <p:nvPr>
            <p:ph type="title"/>
          </p:nvPr>
        </p:nvSpPr>
        <p:spPr/>
        <p:txBody>
          <a:bodyPr/>
          <a:lstStyle/>
          <a:p>
            <a:r>
              <a:rPr lang="en-US" dirty="0"/>
              <a:t>What Is the Fiscal Impact?</a:t>
            </a:r>
          </a:p>
        </p:txBody>
      </p:sp>
      <p:sp>
        <p:nvSpPr>
          <p:cNvPr id="3" name="Text Placeholder 2">
            <a:extLst>
              <a:ext uri="{FF2B5EF4-FFF2-40B4-BE49-F238E27FC236}">
                <a16:creationId xmlns:a16="http://schemas.microsoft.com/office/drawing/2014/main" id="{E4248EF3-098E-8159-D703-629B439EA756}"/>
              </a:ext>
            </a:extLst>
          </p:cNvPr>
          <p:cNvSpPr>
            <a:spLocks noGrp="1"/>
          </p:cNvSpPr>
          <p:nvPr>
            <p:ph type="body" sz="quarter" idx="10"/>
          </p:nvPr>
        </p:nvSpPr>
        <p:spPr/>
        <p:txBody>
          <a:bodyPr/>
          <a:lstStyle/>
          <a:p>
            <a:pPr marL="0" indent="0">
              <a:buNone/>
            </a:pPr>
            <a:r>
              <a:rPr lang="en-US" dirty="0"/>
              <a:t>Counties are reimbursed based on the actual salaries and benefits paid to staff. The exact reimbursement depends on the Day Sheet coding across the entire agency.</a:t>
            </a:r>
          </a:p>
          <a:p>
            <a:pPr marL="0" indent="0">
              <a:buNone/>
            </a:pPr>
            <a:endParaRPr lang="en-US" dirty="0"/>
          </a:p>
          <a:p>
            <a:pPr marL="0" indent="0">
              <a:buNone/>
            </a:pPr>
            <a:r>
              <a:rPr lang="en-US" dirty="0"/>
              <a:t>Counties are not reimbursed on a per-client, per-hour, or per-service basis. </a:t>
            </a:r>
          </a:p>
        </p:txBody>
      </p:sp>
    </p:spTree>
    <p:extLst>
      <p:ext uri="{BB962C8B-B14F-4D97-AF65-F5344CB8AC3E}">
        <p14:creationId xmlns:p14="http://schemas.microsoft.com/office/powerpoint/2010/main" val="7836339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B0602-C090-32AE-9FBA-E03A3D140939}"/>
              </a:ext>
            </a:extLst>
          </p:cNvPr>
          <p:cNvSpPr>
            <a:spLocks noGrp="1"/>
          </p:cNvSpPr>
          <p:nvPr>
            <p:ph type="title"/>
          </p:nvPr>
        </p:nvSpPr>
        <p:spPr/>
        <p:txBody>
          <a:bodyPr/>
          <a:lstStyle/>
          <a:p>
            <a:r>
              <a:rPr lang="en-US" dirty="0"/>
              <a:t>What Is the Fiscal Impact?</a:t>
            </a:r>
          </a:p>
        </p:txBody>
      </p:sp>
      <p:sp>
        <p:nvSpPr>
          <p:cNvPr id="3" name="Text Placeholder 2">
            <a:extLst>
              <a:ext uri="{FF2B5EF4-FFF2-40B4-BE49-F238E27FC236}">
                <a16:creationId xmlns:a16="http://schemas.microsoft.com/office/drawing/2014/main" id="{C5A6E4E6-7EE7-9762-7A92-49BC0E56B753}"/>
              </a:ext>
            </a:extLst>
          </p:cNvPr>
          <p:cNvSpPr>
            <a:spLocks noGrp="1"/>
          </p:cNvSpPr>
          <p:nvPr>
            <p:ph type="body" sz="quarter" idx="10"/>
          </p:nvPr>
        </p:nvSpPr>
        <p:spPr>
          <a:xfrm>
            <a:off x="629709" y="1181856"/>
            <a:ext cx="8315508" cy="4795307"/>
          </a:xfrm>
        </p:spPr>
        <p:txBody>
          <a:bodyPr/>
          <a:lstStyle/>
          <a:p>
            <a:pPr marL="0" indent="0">
              <a:buNone/>
            </a:pPr>
            <a:r>
              <a:rPr lang="en-US" sz="2000" dirty="0"/>
              <a:t>Counties are also reimbursed for overhead, which includes supervision, administration, and non-personnel expenses, through the cost allocation process. Costs are allocated to funding based on direct workers’ Day Sheet coding. </a:t>
            </a:r>
          </a:p>
        </p:txBody>
      </p:sp>
      <p:graphicFrame>
        <p:nvGraphicFramePr>
          <p:cNvPr id="5" name="Diagram 4">
            <a:extLst>
              <a:ext uri="{FF2B5EF4-FFF2-40B4-BE49-F238E27FC236}">
                <a16:creationId xmlns:a16="http://schemas.microsoft.com/office/drawing/2014/main" id="{E8F17C0E-7365-568D-DEB2-6EE56BA03FEF}"/>
              </a:ext>
            </a:extLst>
          </p:cNvPr>
          <p:cNvGraphicFramePr/>
          <p:nvPr>
            <p:extLst>
              <p:ext uri="{D42A27DB-BD31-4B8C-83A1-F6EECF244321}">
                <p14:modId xmlns:p14="http://schemas.microsoft.com/office/powerpoint/2010/main" val="3532139481"/>
              </p:ext>
            </p:extLst>
          </p:nvPr>
        </p:nvGraphicFramePr>
        <p:xfrm>
          <a:off x="674368" y="2673626"/>
          <a:ext cx="7839923" cy="3560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9595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E280D-3630-90D8-ABAC-86C051ED5A96}"/>
              </a:ext>
            </a:extLst>
          </p:cNvPr>
          <p:cNvSpPr>
            <a:spLocks noGrp="1"/>
          </p:cNvSpPr>
          <p:nvPr>
            <p:ph type="title"/>
          </p:nvPr>
        </p:nvSpPr>
        <p:spPr>
          <a:xfrm>
            <a:off x="674369" y="624054"/>
            <a:ext cx="8121761" cy="548640"/>
          </a:xfrm>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765304C4-FD3F-F204-3426-6AE992B36451}"/>
              </a:ext>
            </a:extLst>
          </p:cNvPr>
          <p:cNvSpPr>
            <a:spLocks noGrp="1"/>
          </p:cNvSpPr>
          <p:nvPr>
            <p:ph type="body" sz="quarter" idx="10"/>
          </p:nvPr>
        </p:nvSpPr>
        <p:spPr>
          <a:xfrm>
            <a:off x="575071" y="1628721"/>
            <a:ext cx="7993857" cy="4411050"/>
          </a:xfrm>
        </p:spPr>
        <p:txBody>
          <a:bodyPr/>
          <a:lstStyle/>
          <a:p>
            <a:pPr marL="0" indent="0">
              <a:buNone/>
            </a:pPr>
            <a:r>
              <a:rPr lang="en-US" sz="2400" dirty="0"/>
              <a:t>Child welfare monitoring finding: </a:t>
            </a:r>
          </a:p>
          <a:p>
            <a:r>
              <a:rPr lang="en-US" sz="2400" dirty="0"/>
              <a:t>Workers coded a foster child to 109 – V (TANF to SSBG).</a:t>
            </a:r>
          </a:p>
          <a:p>
            <a:r>
              <a:rPr lang="en-US" sz="2400" dirty="0"/>
              <a:t>Child was IV-E eligible and should have been coded to Z. </a:t>
            </a:r>
          </a:p>
          <a:p>
            <a:r>
              <a:rPr lang="en-US" sz="2400" dirty="0"/>
              <a:t>TANF to SSBG is a </a:t>
            </a:r>
            <a:r>
              <a:rPr lang="en-US" sz="2400" u="sng" dirty="0"/>
              <a:t>capped</a:t>
            </a:r>
            <a:r>
              <a:rPr lang="en-US" sz="2400" dirty="0"/>
              <a:t> funding source and the county had exhausted their quarterly allocation.</a:t>
            </a:r>
          </a:p>
          <a:p>
            <a:r>
              <a:rPr lang="en-US" sz="2400" dirty="0"/>
              <a:t>The result: the worker’s time was charged to 100% county funding. </a:t>
            </a:r>
          </a:p>
        </p:txBody>
      </p:sp>
    </p:spTree>
    <p:extLst>
      <p:ext uri="{BB962C8B-B14F-4D97-AF65-F5344CB8AC3E}">
        <p14:creationId xmlns:p14="http://schemas.microsoft.com/office/powerpoint/2010/main" val="37478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7010E-3BC3-B422-8052-700FBCB0A34A}"/>
              </a:ext>
            </a:extLst>
          </p:cNvPr>
          <p:cNvSpPr>
            <a:spLocks noGrp="1"/>
          </p:cNvSpPr>
          <p:nvPr>
            <p:ph type="title"/>
          </p:nvPr>
        </p:nvSpPr>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FA8CD398-B731-C766-6037-9F50C3CD8B9D}"/>
              </a:ext>
            </a:extLst>
          </p:cNvPr>
          <p:cNvSpPr>
            <a:spLocks noGrp="1"/>
          </p:cNvSpPr>
          <p:nvPr>
            <p:ph type="body" sz="quarter" idx="10"/>
          </p:nvPr>
        </p:nvSpPr>
        <p:spPr/>
        <p:txBody>
          <a:bodyPr/>
          <a:lstStyle/>
          <a:p>
            <a:pPr marL="0" indent="0">
              <a:buNone/>
            </a:pPr>
            <a:r>
              <a:rPr lang="en-US" sz="2600" dirty="0"/>
              <a:t>In the first month reviewed: </a:t>
            </a:r>
          </a:p>
          <a:p>
            <a:r>
              <a:rPr lang="en-US" sz="2600" dirty="0"/>
              <a:t>One worker coded 1140 minutes to the child.</a:t>
            </a:r>
          </a:p>
          <a:p>
            <a:r>
              <a:rPr lang="en-US" sz="2600" dirty="0">
                <a:solidFill>
                  <a:srgbClr val="FF0000"/>
                </a:solidFill>
              </a:rPr>
              <a:t>$1,383 </a:t>
            </a:r>
            <a:r>
              <a:rPr lang="en-US" sz="2600" dirty="0"/>
              <a:t>was charged to all county cost based on the worker’s salary and benefits.</a:t>
            </a:r>
          </a:p>
          <a:p>
            <a:r>
              <a:rPr lang="en-US" sz="2600" dirty="0"/>
              <a:t>An additional </a:t>
            </a:r>
            <a:r>
              <a:rPr lang="en-US" sz="2600" dirty="0">
                <a:solidFill>
                  <a:srgbClr val="FF0000"/>
                </a:solidFill>
              </a:rPr>
              <a:t>$598 </a:t>
            </a:r>
            <a:r>
              <a:rPr lang="en-US" sz="2600" dirty="0"/>
              <a:t>in overhead was cost allocated to all county cost based on this coding. </a:t>
            </a:r>
          </a:p>
          <a:p>
            <a:r>
              <a:rPr lang="en-US" sz="2600" dirty="0"/>
              <a:t>IV-E is Federal, uncapped revenue reimbursed at 50%. In this one month the county lost </a:t>
            </a:r>
            <a:r>
              <a:rPr lang="en-US" sz="2600" dirty="0">
                <a:solidFill>
                  <a:srgbClr val="00B050"/>
                </a:solidFill>
              </a:rPr>
              <a:t>$990.</a:t>
            </a:r>
            <a:endParaRPr lang="en-US" sz="2600" dirty="0"/>
          </a:p>
          <a:p>
            <a:endParaRPr lang="en-US" sz="2600" dirty="0"/>
          </a:p>
        </p:txBody>
      </p:sp>
    </p:spTree>
    <p:extLst>
      <p:ext uri="{BB962C8B-B14F-4D97-AF65-F5344CB8AC3E}">
        <p14:creationId xmlns:p14="http://schemas.microsoft.com/office/powerpoint/2010/main" val="25985530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516B8-2556-E8D8-ED4D-3D358B589B79}"/>
              </a:ext>
            </a:extLst>
          </p:cNvPr>
          <p:cNvSpPr>
            <a:spLocks noGrp="1"/>
          </p:cNvSpPr>
          <p:nvPr>
            <p:ph type="title"/>
          </p:nvPr>
        </p:nvSpPr>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1F69085A-3D2D-2509-84BC-C4E440D371E4}"/>
              </a:ext>
            </a:extLst>
          </p:cNvPr>
          <p:cNvSpPr>
            <a:spLocks noGrp="1"/>
          </p:cNvSpPr>
          <p:nvPr>
            <p:ph type="body" sz="quarter" idx="10"/>
          </p:nvPr>
        </p:nvSpPr>
        <p:spPr/>
        <p:txBody>
          <a:bodyPr/>
          <a:lstStyle/>
          <a:p>
            <a:pPr marL="0" indent="0">
              <a:buNone/>
            </a:pPr>
            <a:r>
              <a:rPr lang="en-US" dirty="0"/>
              <a:t>Over the course of 12 months, over 10 workers coded 20,475 minutes incorrectly on this case. </a:t>
            </a:r>
          </a:p>
          <a:p>
            <a:pPr marL="0" indent="0">
              <a:buNone/>
            </a:pPr>
            <a:r>
              <a:rPr lang="en-US" dirty="0"/>
              <a:t>The estimated cost in salary and benefits is </a:t>
            </a:r>
            <a:r>
              <a:rPr lang="en-US" dirty="0">
                <a:solidFill>
                  <a:srgbClr val="FF0000"/>
                </a:solidFill>
              </a:rPr>
              <a:t>$13,083</a:t>
            </a:r>
            <a:r>
              <a:rPr lang="en-US" dirty="0"/>
              <a:t> plus an additional </a:t>
            </a:r>
            <a:r>
              <a:rPr lang="en-US" dirty="0">
                <a:solidFill>
                  <a:srgbClr val="FF0000"/>
                </a:solidFill>
              </a:rPr>
              <a:t>$5,657 </a:t>
            </a:r>
            <a:r>
              <a:rPr lang="en-US" dirty="0"/>
              <a:t>in overhead.</a:t>
            </a:r>
          </a:p>
          <a:p>
            <a:pPr marL="0" indent="0">
              <a:buNone/>
            </a:pPr>
            <a:r>
              <a:rPr lang="en-US" dirty="0"/>
              <a:t>In total, the county lost </a:t>
            </a:r>
            <a:r>
              <a:rPr lang="en-US" dirty="0">
                <a:solidFill>
                  <a:srgbClr val="00B050"/>
                </a:solidFill>
              </a:rPr>
              <a:t>$9,370 </a:t>
            </a:r>
            <a:r>
              <a:rPr lang="en-US" dirty="0"/>
              <a:t>in IV-E revenue.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75915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73D69-A8FD-0DC0-AC31-4A98A1653926}"/>
              </a:ext>
            </a:extLst>
          </p:cNvPr>
          <p:cNvSpPr>
            <a:spLocks noGrp="1"/>
          </p:cNvSpPr>
          <p:nvPr>
            <p:ph type="title"/>
          </p:nvPr>
        </p:nvSpPr>
        <p:spPr>
          <a:xfrm>
            <a:off x="628650" y="540465"/>
            <a:ext cx="8129389" cy="907334"/>
          </a:xfrm>
        </p:spPr>
        <p:txBody>
          <a:bodyPr/>
          <a:lstStyle/>
          <a:p>
            <a:r>
              <a:rPr lang="en-US" dirty="0"/>
              <a:t>Foster Children Staying in DSS, Hotels, and Hospitals</a:t>
            </a:r>
          </a:p>
        </p:txBody>
      </p:sp>
      <p:sp>
        <p:nvSpPr>
          <p:cNvPr id="3" name="Text Placeholder 2">
            <a:extLst>
              <a:ext uri="{FF2B5EF4-FFF2-40B4-BE49-F238E27FC236}">
                <a16:creationId xmlns:a16="http://schemas.microsoft.com/office/drawing/2014/main" id="{B838048C-C766-8AEE-09F5-988135BB8B2D}"/>
              </a:ext>
            </a:extLst>
          </p:cNvPr>
          <p:cNvSpPr>
            <a:spLocks noGrp="1"/>
          </p:cNvSpPr>
          <p:nvPr>
            <p:ph type="body" sz="quarter" idx="10"/>
          </p:nvPr>
        </p:nvSpPr>
        <p:spPr>
          <a:xfrm>
            <a:off x="628650" y="1626781"/>
            <a:ext cx="7888288" cy="4690754"/>
          </a:xfrm>
        </p:spPr>
        <p:txBody>
          <a:bodyPr/>
          <a:lstStyle/>
          <a:p>
            <a:pPr marL="0" indent="0">
              <a:buNone/>
            </a:pPr>
            <a:r>
              <a:rPr lang="en-US" dirty="0"/>
              <a:t>Counties frequently find themselves unable to find placement for foster children, and must supervise the children at DSS, hotels, or in hospitals. 	When this happens, how should workers code the time? </a:t>
            </a:r>
          </a:p>
          <a:p>
            <a:pPr marL="0" indent="0">
              <a:buNone/>
            </a:pPr>
            <a:endParaRPr lang="en-US" dirty="0"/>
          </a:p>
          <a:p>
            <a:pPr marL="0" indent="0">
              <a:buNone/>
            </a:pPr>
            <a:r>
              <a:rPr lang="en-US" dirty="0"/>
              <a:t>First, let’s look at the distinction between case management and “baby sitting.”</a:t>
            </a:r>
          </a:p>
        </p:txBody>
      </p:sp>
    </p:spTree>
    <p:extLst>
      <p:ext uri="{BB962C8B-B14F-4D97-AF65-F5344CB8AC3E}">
        <p14:creationId xmlns:p14="http://schemas.microsoft.com/office/powerpoint/2010/main" val="1302254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031EC2-0507-A9D3-4D9F-158BE91BDF7E}"/>
              </a:ext>
            </a:extLst>
          </p:cNvPr>
          <p:cNvSpPr>
            <a:spLocks noGrp="1"/>
          </p:cNvSpPr>
          <p:nvPr>
            <p:ph type="title"/>
          </p:nvPr>
        </p:nvSpPr>
        <p:spPr/>
        <p:txBody>
          <a:bodyPr/>
          <a:lstStyle/>
          <a:p>
            <a:r>
              <a:rPr lang="en-US" dirty="0"/>
              <a:t>Case Management vs. “Baby Sitting”</a:t>
            </a:r>
          </a:p>
        </p:txBody>
      </p:sp>
      <p:sp>
        <p:nvSpPr>
          <p:cNvPr id="7" name="Content Placeholder 6">
            <a:extLst>
              <a:ext uri="{FF2B5EF4-FFF2-40B4-BE49-F238E27FC236}">
                <a16:creationId xmlns:a16="http://schemas.microsoft.com/office/drawing/2014/main" id="{C9FFADB0-A522-AED2-7D8F-80A5A15CE03F}"/>
              </a:ext>
            </a:extLst>
          </p:cNvPr>
          <p:cNvSpPr>
            <a:spLocks noGrp="1"/>
          </p:cNvSpPr>
          <p:nvPr>
            <p:ph sz="quarter" idx="14"/>
          </p:nvPr>
        </p:nvSpPr>
        <p:spPr>
          <a:xfrm>
            <a:off x="287079" y="1845731"/>
            <a:ext cx="4175700" cy="4392732"/>
          </a:xfrm>
        </p:spPr>
        <p:txBody>
          <a:bodyPr/>
          <a:lstStyle/>
          <a:p>
            <a:pPr marL="342900" indent="-342900" algn="l">
              <a:buFont typeface="Arial" panose="020B0604020202020204" pitchFamily="34" charset="0"/>
              <a:buChar char="•"/>
            </a:pPr>
            <a:r>
              <a:rPr lang="en-US" dirty="0"/>
              <a:t>Referral/coordination to other services.</a:t>
            </a:r>
          </a:p>
          <a:p>
            <a:pPr marL="342900" indent="-342900" algn="l">
              <a:buFont typeface="Arial" panose="020B0604020202020204" pitchFamily="34" charset="0"/>
              <a:buChar char="•"/>
            </a:pPr>
            <a:r>
              <a:rPr lang="en-US" dirty="0"/>
              <a:t>Communicating with medical staff about the child. </a:t>
            </a:r>
          </a:p>
          <a:p>
            <a:pPr marL="342900" indent="-342900" algn="l">
              <a:buFont typeface="Arial" panose="020B0604020202020204" pitchFamily="34" charset="0"/>
              <a:buChar char="•"/>
            </a:pPr>
            <a:r>
              <a:rPr lang="en-US" dirty="0"/>
              <a:t>Seeking placement.</a:t>
            </a:r>
          </a:p>
          <a:p>
            <a:pPr marL="342900" indent="-342900" algn="l">
              <a:buFont typeface="Arial" panose="020B0604020202020204" pitchFamily="34" charset="0"/>
              <a:buChar char="•"/>
            </a:pPr>
            <a:r>
              <a:rPr lang="en-US" dirty="0"/>
              <a:t>Updating case plans or documentation. </a:t>
            </a:r>
          </a:p>
          <a:p>
            <a:pPr marL="342900" indent="-342900" algn="l">
              <a:buFont typeface="Arial" panose="020B0604020202020204" pitchFamily="34" charset="0"/>
              <a:buChar char="•"/>
            </a:pPr>
            <a:r>
              <a:rPr lang="en-US" dirty="0"/>
              <a:t>Preparation for court. </a:t>
            </a:r>
          </a:p>
          <a:p>
            <a:pPr marL="342900" indent="-342900" algn="l">
              <a:buFont typeface="Arial" panose="020B0604020202020204" pitchFamily="34" charset="0"/>
              <a:buChar char="•"/>
            </a:pPr>
            <a:r>
              <a:rPr lang="en-US" dirty="0"/>
              <a:t>Transportation to school, therapy, visitation, or medical care as part of a service plan. </a:t>
            </a:r>
          </a:p>
          <a:p>
            <a:pPr algn="l"/>
            <a:endParaRPr lang="en-US" dirty="0"/>
          </a:p>
        </p:txBody>
      </p:sp>
      <p:sp>
        <p:nvSpPr>
          <p:cNvPr id="8" name="Content Placeholder 7">
            <a:extLst>
              <a:ext uri="{FF2B5EF4-FFF2-40B4-BE49-F238E27FC236}">
                <a16:creationId xmlns:a16="http://schemas.microsoft.com/office/drawing/2014/main" id="{4076B4DD-1162-B7FF-5ED1-52523E158DEA}"/>
              </a:ext>
            </a:extLst>
          </p:cNvPr>
          <p:cNvSpPr>
            <a:spLocks noGrp="1"/>
          </p:cNvSpPr>
          <p:nvPr>
            <p:ph sz="quarter" idx="15"/>
          </p:nvPr>
        </p:nvSpPr>
        <p:spPr>
          <a:xfrm>
            <a:off x="4665131" y="1845731"/>
            <a:ext cx="4042933" cy="4392732"/>
          </a:xfrm>
        </p:spPr>
        <p:txBody>
          <a:bodyPr/>
          <a:lstStyle/>
          <a:p>
            <a:pPr marL="342900" indent="-342900" algn="l">
              <a:buFont typeface="Arial" panose="020B0604020202020204" pitchFamily="34" charset="0"/>
              <a:buChar char="•"/>
            </a:pPr>
            <a:r>
              <a:rPr lang="en-US" dirty="0"/>
              <a:t>Providing regular daily care (food preparation, assisting with dressing or bathing, etc.).</a:t>
            </a:r>
          </a:p>
          <a:p>
            <a:pPr marL="342900" indent="-342900" algn="l">
              <a:buFont typeface="Arial" panose="020B0604020202020204" pitchFamily="34" charset="0"/>
              <a:buChar char="•"/>
            </a:pPr>
            <a:r>
              <a:rPr lang="en-US" dirty="0"/>
              <a:t>Sitting with a child while the child is sleeping or eating. </a:t>
            </a:r>
          </a:p>
          <a:p>
            <a:pPr marL="342900" indent="-342900" algn="l">
              <a:buFont typeface="Arial" panose="020B0604020202020204" pitchFamily="34" charset="0"/>
              <a:buChar char="•"/>
            </a:pPr>
            <a:r>
              <a:rPr lang="en-US" dirty="0"/>
              <a:t>Playing with the child, watching TV, or entertaining the child. </a:t>
            </a:r>
          </a:p>
        </p:txBody>
      </p:sp>
      <p:sp>
        <p:nvSpPr>
          <p:cNvPr id="9" name="Text Placeholder 8">
            <a:extLst>
              <a:ext uri="{FF2B5EF4-FFF2-40B4-BE49-F238E27FC236}">
                <a16:creationId xmlns:a16="http://schemas.microsoft.com/office/drawing/2014/main" id="{31AA32E7-DB24-EF50-A934-32E9567F16B7}"/>
              </a:ext>
            </a:extLst>
          </p:cNvPr>
          <p:cNvSpPr>
            <a:spLocks noGrp="1"/>
          </p:cNvSpPr>
          <p:nvPr>
            <p:ph type="body" sz="quarter" idx="16"/>
          </p:nvPr>
        </p:nvSpPr>
        <p:spPr/>
        <p:txBody>
          <a:bodyPr/>
          <a:lstStyle/>
          <a:p>
            <a:r>
              <a:rPr lang="en-US" dirty="0"/>
              <a:t>Case Management</a:t>
            </a:r>
          </a:p>
        </p:txBody>
      </p:sp>
      <p:sp>
        <p:nvSpPr>
          <p:cNvPr id="10" name="Text Placeholder 9">
            <a:extLst>
              <a:ext uri="{FF2B5EF4-FFF2-40B4-BE49-F238E27FC236}">
                <a16:creationId xmlns:a16="http://schemas.microsoft.com/office/drawing/2014/main" id="{39CBEC1B-4A9B-53E1-DB44-BC0AF3B1FC25}"/>
              </a:ext>
            </a:extLst>
          </p:cNvPr>
          <p:cNvSpPr>
            <a:spLocks noGrp="1"/>
          </p:cNvSpPr>
          <p:nvPr>
            <p:ph type="body" sz="quarter" idx="17"/>
          </p:nvPr>
        </p:nvSpPr>
        <p:spPr/>
        <p:txBody>
          <a:bodyPr/>
          <a:lstStyle/>
          <a:p>
            <a:r>
              <a:rPr lang="en-US" dirty="0"/>
              <a:t>“Baby sitting” </a:t>
            </a:r>
          </a:p>
        </p:txBody>
      </p:sp>
    </p:spTree>
    <p:extLst>
      <p:ext uri="{BB962C8B-B14F-4D97-AF65-F5344CB8AC3E}">
        <p14:creationId xmlns:p14="http://schemas.microsoft.com/office/powerpoint/2010/main" val="39790022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60680-74B1-B589-ACB8-472674F17833}"/>
              </a:ext>
            </a:extLst>
          </p:cNvPr>
          <p:cNvSpPr>
            <a:spLocks noGrp="1"/>
          </p:cNvSpPr>
          <p:nvPr>
            <p:ph type="title"/>
          </p:nvPr>
        </p:nvSpPr>
        <p:spPr>
          <a:xfrm>
            <a:off x="671025" y="486501"/>
            <a:ext cx="7843267" cy="548640"/>
          </a:xfrm>
        </p:spPr>
        <p:txBody>
          <a:bodyPr/>
          <a:lstStyle/>
          <a:p>
            <a:r>
              <a:rPr lang="en-US" sz="2800" dirty="0"/>
              <a:t>Child Protective Services Staff &amp; Coding</a:t>
            </a:r>
          </a:p>
        </p:txBody>
      </p:sp>
      <p:sp>
        <p:nvSpPr>
          <p:cNvPr id="3" name="Text Placeholder 2">
            <a:extLst>
              <a:ext uri="{FF2B5EF4-FFF2-40B4-BE49-F238E27FC236}">
                <a16:creationId xmlns:a16="http://schemas.microsoft.com/office/drawing/2014/main" id="{8BD7957B-B210-F64E-8A0A-5A306F91B642}"/>
              </a:ext>
            </a:extLst>
          </p:cNvPr>
          <p:cNvSpPr>
            <a:spLocks noGrp="1"/>
          </p:cNvSpPr>
          <p:nvPr>
            <p:ph type="body" sz="quarter" idx="10"/>
          </p:nvPr>
        </p:nvSpPr>
        <p:spPr>
          <a:xfrm>
            <a:off x="483820" y="1031346"/>
            <a:ext cx="8217676" cy="4795307"/>
          </a:xfrm>
        </p:spPr>
        <p:txBody>
          <a:bodyPr/>
          <a:lstStyle/>
          <a:p>
            <a:pPr marL="0" indent="0">
              <a:buNone/>
            </a:pPr>
            <a:r>
              <a:rPr lang="en-US" sz="2200" dirty="0"/>
              <a:t>When a CPS worker is sitting with a child </a:t>
            </a:r>
            <a:r>
              <a:rPr lang="en-US" sz="2200" i="1" dirty="0"/>
              <a:t>and </a:t>
            </a:r>
            <a:r>
              <a:rPr lang="en-US" sz="2200" dirty="0"/>
              <a:t>providing case management services, </a:t>
            </a:r>
            <a:r>
              <a:rPr lang="en-US" sz="2200" dirty="0">
                <a:solidFill>
                  <a:srgbClr val="0070C0"/>
                </a:solidFill>
              </a:rPr>
              <a:t>code the time to the regular SIS code for the activity and child </a:t>
            </a:r>
            <a:r>
              <a:rPr lang="en-US" sz="2200" dirty="0"/>
              <a:t>(example: 109 – Z). The time and service/activity must be documented.</a:t>
            </a:r>
          </a:p>
          <a:p>
            <a:pPr marL="0" indent="0">
              <a:buNone/>
            </a:pPr>
            <a:endParaRPr lang="en-US" sz="2200" dirty="0"/>
          </a:p>
          <a:p>
            <a:pPr marL="0" indent="0">
              <a:buNone/>
            </a:pPr>
            <a:r>
              <a:rPr lang="en-US" sz="2200" dirty="0"/>
              <a:t>When  a CPS worker is sitting with a child and </a:t>
            </a:r>
            <a:r>
              <a:rPr lang="en-US" sz="2200" i="1" dirty="0"/>
              <a:t>is not providing a service/activity meeting the definition of case management </a:t>
            </a:r>
            <a:r>
              <a:rPr lang="en-US" sz="2200" dirty="0">
                <a:solidFill>
                  <a:srgbClr val="0070C0"/>
                </a:solidFill>
              </a:rPr>
              <a:t>code the time to 990 – G</a:t>
            </a:r>
            <a:r>
              <a:rPr lang="en-US" sz="2200" dirty="0"/>
              <a:t>. </a:t>
            </a:r>
            <a:br>
              <a:rPr lang="en-US" sz="2200" dirty="0"/>
            </a:br>
            <a:endParaRPr lang="en-US" sz="2200" dirty="0"/>
          </a:p>
          <a:p>
            <a:pPr marL="0" indent="0">
              <a:buNone/>
            </a:pPr>
            <a:r>
              <a:rPr lang="en-US" sz="2200" dirty="0"/>
              <a:t>If the employee can do other work during this time (such as documentation, case management, etc.), they can code this time to the normal code for that activity. </a:t>
            </a:r>
          </a:p>
        </p:txBody>
      </p:sp>
    </p:spTree>
    <p:extLst>
      <p:ext uri="{BB962C8B-B14F-4D97-AF65-F5344CB8AC3E}">
        <p14:creationId xmlns:p14="http://schemas.microsoft.com/office/powerpoint/2010/main" val="2158634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6C3F5-46A6-4C1D-38C8-9A3ECE04E5C2}"/>
              </a:ext>
            </a:extLst>
          </p:cNvPr>
          <p:cNvSpPr>
            <a:spLocks noGrp="1"/>
          </p:cNvSpPr>
          <p:nvPr>
            <p:ph type="title"/>
          </p:nvPr>
        </p:nvSpPr>
        <p:spPr/>
        <p:txBody>
          <a:bodyPr/>
          <a:lstStyle/>
          <a:p>
            <a:r>
              <a:rPr lang="en-US" sz="2800" dirty="0"/>
              <a:t>Non-Services Staff &amp; “Baby Sitting”</a:t>
            </a:r>
          </a:p>
        </p:txBody>
      </p:sp>
      <p:sp>
        <p:nvSpPr>
          <p:cNvPr id="3" name="Text Placeholder 2">
            <a:extLst>
              <a:ext uri="{FF2B5EF4-FFF2-40B4-BE49-F238E27FC236}">
                <a16:creationId xmlns:a16="http://schemas.microsoft.com/office/drawing/2014/main" id="{B2377A3A-320D-FF73-0AB7-40B20D4C8AD1}"/>
              </a:ext>
            </a:extLst>
          </p:cNvPr>
          <p:cNvSpPr>
            <a:spLocks noGrp="1"/>
          </p:cNvSpPr>
          <p:nvPr>
            <p:ph type="body" sz="quarter" idx="10"/>
          </p:nvPr>
        </p:nvSpPr>
        <p:spPr>
          <a:xfrm>
            <a:off x="626004" y="1172694"/>
            <a:ext cx="7888288" cy="4795307"/>
          </a:xfrm>
        </p:spPr>
        <p:txBody>
          <a:bodyPr/>
          <a:lstStyle/>
          <a:p>
            <a:pPr marL="0" indent="0">
              <a:buNone/>
            </a:pPr>
            <a:r>
              <a:rPr lang="en-US" sz="2400" dirty="0"/>
              <a:t>When non-services staff (Income Maintenance, Child Support, Administration) are sitting with a child, </a:t>
            </a:r>
            <a:r>
              <a:rPr lang="en-US" sz="2400" dirty="0">
                <a:solidFill>
                  <a:srgbClr val="0070C0"/>
                </a:solidFill>
              </a:rPr>
              <a:t>code the time to 752 – ADM (Services Supervision and Support).</a:t>
            </a:r>
            <a:br>
              <a:rPr lang="en-US" sz="2400" dirty="0">
                <a:solidFill>
                  <a:srgbClr val="0070C0"/>
                </a:solidFill>
              </a:rPr>
            </a:br>
            <a:endParaRPr lang="en-US" sz="2400" dirty="0">
              <a:solidFill>
                <a:srgbClr val="0070C0"/>
              </a:solidFill>
            </a:endParaRPr>
          </a:p>
          <a:p>
            <a:pPr marL="0" indent="0">
              <a:buNone/>
            </a:pPr>
            <a:r>
              <a:rPr lang="en-US" sz="2400" dirty="0"/>
              <a:t>CPS Supervision is ultimately responsible for the child. Coding the worker’s time to 752-ADM distributes the cost across all services programs.</a:t>
            </a:r>
            <a:br>
              <a:rPr lang="en-US" sz="2400" dirty="0"/>
            </a:br>
            <a:endParaRPr lang="en-US" sz="2400" dirty="0"/>
          </a:p>
          <a:p>
            <a:pPr marL="0" indent="0">
              <a:buNone/>
            </a:pPr>
            <a:r>
              <a:rPr lang="en-US" sz="2400" dirty="0"/>
              <a:t>If a worker can do other work in NCFAST, ACTs, etc. while sitting with the child, use the regular SIS codes for those activities. </a:t>
            </a:r>
          </a:p>
          <a:p>
            <a:endParaRPr lang="en-US" sz="2400" dirty="0"/>
          </a:p>
          <a:p>
            <a:endParaRPr lang="en-US" sz="2400" dirty="0"/>
          </a:p>
        </p:txBody>
      </p:sp>
    </p:spTree>
    <p:extLst>
      <p:ext uri="{BB962C8B-B14F-4D97-AF65-F5344CB8AC3E}">
        <p14:creationId xmlns:p14="http://schemas.microsoft.com/office/powerpoint/2010/main" val="2720924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F8169-032B-9A81-7183-1DC057E258A2}"/>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E19F9C8B-9B73-B8F4-9E51-99FDA0445705}"/>
              </a:ext>
            </a:extLst>
          </p:cNvPr>
          <p:cNvSpPr>
            <a:spLocks noGrp="1"/>
          </p:cNvSpPr>
          <p:nvPr>
            <p:ph type="body" sz="quarter" idx="10"/>
          </p:nvPr>
        </p:nvSpPr>
        <p:spPr/>
        <p:txBody>
          <a:bodyPr/>
          <a:lstStyle/>
          <a:p>
            <a:pPr marL="0" indent="0">
              <a:buNone/>
            </a:pPr>
            <a:r>
              <a:rPr lang="en-US" dirty="0">
                <a:effectLst/>
                <a:latin typeface="+mn-lt"/>
                <a:cs typeface="Gisha" panose="020B0502040204020203" pitchFamily="34" charset="-79"/>
              </a:rPr>
              <a:t>Charges to Federal awards must:</a:t>
            </a:r>
          </a:p>
          <a:p>
            <a:r>
              <a:rPr lang="en-US" sz="2600" dirty="0">
                <a:effectLst/>
                <a:latin typeface="+mn-lt"/>
                <a:cs typeface="Gisha" panose="020B0502040204020203" pitchFamily="34" charset="-79"/>
              </a:rPr>
              <a:t>Be accurate, allowable, and properly allocated </a:t>
            </a:r>
          </a:p>
          <a:p>
            <a:r>
              <a:rPr lang="en-US" sz="2600" dirty="0">
                <a:latin typeface="+mn-lt"/>
                <a:cs typeface="Gisha" panose="020B0502040204020203" pitchFamily="34" charset="-79"/>
              </a:rPr>
              <a:t>R</a:t>
            </a:r>
            <a:r>
              <a:rPr lang="en-US" sz="2600" dirty="0">
                <a:effectLst/>
                <a:latin typeface="+mn-lt"/>
                <a:cs typeface="Gisha" panose="020B0502040204020203" pitchFamily="34" charset="-79"/>
              </a:rPr>
              <a:t>eflect the total activity for which the employee is compensated, including non-Federal activity</a:t>
            </a:r>
          </a:p>
          <a:p>
            <a:r>
              <a:rPr lang="en-US" sz="2600" dirty="0">
                <a:latin typeface="+mn-lt"/>
                <a:cs typeface="Gisha" panose="020B0502040204020203" pitchFamily="34" charset="-79"/>
              </a:rPr>
              <a:t>Support the distribution of the employee's salary or wages among specific activities if the employee works on more than one Federal award</a:t>
            </a:r>
          </a:p>
          <a:p>
            <a:endParaRPr lang="en-US" dirty="0"/>
          </a:p>
        </p:txBody>
      </p:sp>
      <p:sp>
        <p:nvSpPr>
          <p:cNvPr id="4" name="Text Placeholder 3">
            <a:extLst>
              <a:ext uri="{FF2B5EF4-FFF2-40B4-BE49-F238E27FC236}">
                <a16:creationId xmlns:a16="http://schemas.microsoft.com/office/drawing/2014/main" id="{B8897309-58DA-99D3-1C6D-C60C0607DA17}"/>
              </a:ext>
            </a:extLst>
          </p:cNvPr>
          <p:cNvSpPr>
            <a:spLocks noGrp="1"/>
          </p:cNvSpPr>
          <p:nvPr>
            <p:ph type="body" sz="quarter" idx="11"/>
          </p:nvPr>
        </p:nvSpPr>
        <p:spPr/>
        <p:txBody>
          <a:bodyPr/>
          <a:lstStyle/>
          <a:p>
            <a:r>
              <a:rPr lang="en-US" sz="1100" dirty="0">
                <a:latin typeface="Gisha" panose="020B0502040204020203" pitchFamily="34" charset="-79"/>
                <a:cs typeface="Gisha" panose="020B0502040204020203" pitchFamily="34" charset="-79"/>
              </a:rPr>
              <a:t>(</a:t>
            </a:r>
            <a:r>
              <a:rPr lang="en-US" sz="1200" dirty="0">
                <a:latin typeface="Gisha" panose="020B0502040204020203" pitchFamily="34" charset="-79"/>
                <a:cs typeface="Gisha" panose="020B0502040204020203" pitchFamily="34" charset="-79"/>
              </a:rPr>
              <a:t>2 CFR 200.430(i))</a:t>
            </a:r>
          </a:p>
          <a:p>
            <a:endParaRPr lang="en-US" dirty="0"/>
          </a:p>
        </p:txBody>
      </p:sp>
    </p:spTree>
    <p:extLst>
      <p:ext uri="{BB962C8B-B14F-4D97-AF65-F5344CB8AC3E}">
        <p14:creationId xmlns:p14="http://schemas.microsoft.com/office/powerpoint/2010/main" val="3158775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2DCE8-73A6-70DB-713B-EE1FCDCC2BE1}"/>
              </a:ext>
            </a:extLst>
          </p:cNvPr>
          <p:cNvSpPr>
            <a:spLocks noGrp="1"/>
          </p:cNvSpPr>
          <p:nvPr>
            <p:ph type="title"/>
          </p:nvPr>
        </p:nvSpPr>
        <p:spPr/>
        <p:txBody>
          <a:bodyPr/>
          <a:lstStyle/>
          <a:p>
            <a:r>
              <a:rPr lang="en-US" dirty="0"/>
              <a:t>Non-Services Staff - Continued</a:t>
            </a:r>
          </a:p>
        </p:txBody>
      </p:sp>
      <p:sp>
        <p:nvSpPr>
          <p:cNvPr id="3" name="Text Placeholder 2">
            <a:extLst>
              <a:ext uri="{FF2B5EF4-FFF2-40B4-BE49-F238E27FC236}">
                <a16:creationId xmlns:a16="http://schemas.microsoft.com/office/drawing/2014/main" id="{53D88070-F325-FCAC-6324-C1F4CD75999B}"/>
              </a:ext>
            </a:extLst>
          </p:cNvPr>
          <p:cNvSpPr>
            <a:spLocks noGrp="1"/>
          </p:cNvSpPr>
          <p:nvPr>
            <p:ph type="body" sz="quarter" idx="10"/>
          </p:nvPr>
        </p:nvSpPr>
        <p:spPr>
          <a:xfrm>
            <a:off x="581343" y="1172694"/>
            <a:ext cx="7888288" cy="4795307"/>
          </a:xfrm>
        </p:spPr>
        <p:txBody>
          <a:bodyPr/>
          <a:lstStyle/>
          <a:p>
            <a:pPr marL="0" indent="0">
              <a:buNone/>
            </a:pPr>
            <a:r>
              <a:rPr lang="en-US" dirty="0"/>
              <a:t>If an employee, such as a Child Support or Admin worker, does not regularly keep a Day Sheet, the County will need to:</a:t>
            </a:r>
          </a:p>
          <a:p>
            <a:r>
              <a:rPr lang="en-US" dirty="0"/>
              <a:t>Have the worker keep a Day Sheet for that month, utilizing the ADM codes for the remainder of their times. </a:t>
            </a:r>
          </a:p>
          <a:p>
            <a:r>
              <a:rPr lang="en-US" dirty="0"/>
              <a:t>Track their time in another audit-worthy manor, so that fiscal staff can ensure a correct distribution of effort is reported on the 1571. </a:t>
            </a:r>
          </a:p>
        </p:txBody>
      </p:sp>
      <p:sp>
        <p:nvSpPr>
          <p:cNvPr id="4" name="Text Placeholder 3">
            <a:extLst>
              <a:ext uri="{FF2B5EF4-FFF2-40B4-BE49-F238E27FC236}">
                <a16:creationId xmlns:a16="http://schemas.microsoft.com/office/drawing/2014/main" id="{90871FC3-AF30-BCE1-FFA3-4D65E2F3795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70931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6CC01-B560-4CF3-33AE-319DF3824BE3}"/>
              </a:ext>
            </a:extLst>
          </p:cNvPr>
          <p:cNvSpPr>
            <a:spLocks noGrp="1"/>
          </p:cNvSpPr>
          <p:nvPr>
            <p:ph type="title"/>
          </p:nvPr>
        </p:nvSpPr>
        <p:spPr/>
        <p:txBody>
          <a:bodyPr/>
          <a:lstStyle/>
          <a:p>
            <a:r>
              <a:rPr lang="en-US" dirty="0"/>
              <a:t>Time Reimbursed by 3</a:t>
            </a:r>
            <a:r>
              <a:rPr lang="en-US" baseline="30000" dirty="0"/>
              <a:t>rd</a:t>
            </a:r>
            <a:r>
              <a:rPr lang="en-US" dirty="0"/>
              <a:t> Parties</a:t>
            </a:r>
          </a:p>
        </p:txBody>
      </p:sp>
      <p:sp>
        <p:nvSpPr>
          <p:cNvPr id="3" name="Text Placeholder 2">
            <a:extLst>
              <a:ext uri="{FF2B5EF4-FFF2-40B4-BE49-F238E27FC236}">
                <a16:creationId xmlns:a16="http://schemas.microsoft.com/office/drawing/2014/main" id="{8529BA81-44F3-44A0-7BD8-E5813F919820}"/>
              </a:ext>
            </a:extLst>
          </p:cNvPr>
          <p:cNvSpPr>
            <a:spLocks noGrp="1"/>
          </p:cNvSpPr>
          <p:nvPr>
            <p:ph type="body" sz="quarter" idx="10"/>
          </p:nvPr>
        </p:nvSpPr>
        <p:spPr/>
        <p:txBody>
          <a:bodyPr/>
          <a:lstStyle/>
          <a:p>
            <a:pPr marL="0" indent="0">
              <a:buNone/>
            </a:pPr>
            <a:r>
              <a:rPr lang="en-US" sz="2400" dirty="0"/>
              <a:t>Per the SIS manual: All worker time must be captured on Day Sheets, including paid time, overtime, and leave. Time funded by a special grant outside of DSS must be coded to N.</a:t>
            </a:r>
          </a:p>
          <a:p>
            <a:pPr marL="0" indent="0">
              <a:buNone/>
            </a:pPr>
            <a:endParaRPr lang="en-US" sz="2400" dirty="0"/>
          </a:p>
          <a:p>
            <a:pPr marL="0" indent="0">
              <a:buNone/>
            </a:pPr>
            <a:r>
              <a:rPr lang="en-US" sz="2400" dirty="0"/>
              <a:t>Some counties have begun paying time or stipends to workers for sitting with children, which is then reimbursed by a 3</a:t>
            </a:r>
            <a:r>
              <a:rPr lang="en-US" sz="2400" baseline="30000" dirty="0"/>
              <a:t>rd</a:t>
            </a:r>
            <a:r>
              <a:rPr lang="en-US" sz="2400" dirty="0"/>
              <a:t> party (such as funds provided by LME/MCO’s). </a:t>
            </a:r>
            <a:r>
              <a:rPr lang="en-US" sz="2400" dirty="0">
                <a:solidFill>
                  <a:srgbClr val="FF0000"/>
                </a:solidFill>
              </a:rPr>
              <a:t>Any worker time in this situation must be coded to “N.”</a:t>
            </a:r>
          </a:p>
          <a:p>
            <a:pPr marL="0" indent="0">
              <a:buNone/>
            </a:pPr>
            <a:endParaRPr lang="en-US" sz="2400" dirty="0">
              <a:solidFill>
                <a:srgbClr val="FF0000"/>
              </a:solidFill>
            </a:endParaRPr>
          </a:p>
        </p:txBody>
      </p:sp>
    </p:spTree>
    <p:extLst>
      <p:ext uri="{BB962C8B-B14F-4D97-AF65-F5344CB8AC3E}">
        <p14:creationId xmlns:p14="http://schemas.microsoft.com/office/powerpoint/2010/main" val="459432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65C32-3CED-4624-860E-26427248FEAE}"/>
              </a:ext>
            </a:extLst>
          </p:cNvPr>
          <p:cNvSpPr>
            <a:spLocks noGrp="1"/>
          </p:cNvSpPr>
          <p:nvPr>
            <p:ph type="title"/>
          </p:nvPr>
        </p:nvSpPr>
        <p:spPr/>
        <p:txBody>
          <a:bodyPr/>
          <a:lstStyle/>
          <a:p>
            <a:r>
              <a:rPr lang="en-US" dirty="0"/>
              <a:t>Questions</a:t>
            </a:r>
          </a:p>
        </p:txBody>
      </p:sp>
      <p:sp>
        <p:nvSpPr>
          <p:cNvPr id="4" name="Text Placeholder 3">
            <a:extLst>
              <a:ext uri="{FF2B5EF4-FFF2-40B4-BE49-F238E27FC236}">
                <a16:creationId xmlns:a16="http://schemas.microsoft.com/office/drawing/2014/main" id="{691D160D-B829-4E1C-B1A1-DE05D0B60C1A}"/>
              </a:ext>
            </a:extLst>
          </p:cNvPr>
          <p:cNvSpPr>
            <a:spLocks noGrp="1"/>
          </p:cNvSpPr>
          <p:nvPr>
            <p:ph type="body" sz="quarter" idx="11"/>
          </p:nvPr>
        </p:nvSpPr>
        <p:spPr/>
        <p:txBody>
          <a:bodyPr/>
          <a:lstStyle/>
          <a:p>
            <a:endParaRPr lang="en-US" dirty="0"/>
          </a:p>
        </p:txBody>
      </p:sp>
      <p:pic>
        <p:nvPicPr>
          <p:cNvPr id="1028" name="Picture 4" descr="https://media.gettyimages.com/photos/woman-contemplating-question-marks-picture-id185232276?k=6&amp;m=185232276&amp;s=612x612&amp;w=0&amp;h=Zkbxo6GDyivb5ISoRYW0Fhw4j0s6CiLmxfEQNgD02HE=">
            <a:extLst>
              <a:ext uri="{FF2B5EF4-FFF2-40B4-BE49-F238E27FC236}">
                <a16:creationId xmlns:a16="http://schemas.microsoft.com/office/drawing/2014/main" id="{6295F15E-9D09-41B4-BAC3-C6323D3BFF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350" y="1495425"/>
            <a:ext cx="5829300" cy="3867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461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E6D8BAA-53C4-4865-A893-951CB6C23CB8}"/>
              </a:ext>
            </a:extLst>
          </p:cNvPr>
          <p:cNvSpPr>
            <a:spLocks noGrp="1"/>
          </p:cNvSpPr>
          <p:nvPr>
            <p:ph type="title"/>
          </p:nvPr>
        </p:nvSpPr>
        <p:spPr/>
        <p:txBody>
          <a:bodyPr/>
          <a:lstStyle/>
          <a:p>
            <a:r>
              <a:rPr lang="en-US" dirty="0"/>
              <a:t>Contact information </a:t>
            </a:r>
          </a:p>
        </p:txBody>
      </p:sp>
      <p:sp>
        <p:nvSpPr>
          <p:cNvPr id="9" name="Text Placeholder 8">
            <a:extLst>
              <a:ext uri="{FF2B5EF4-FFF2-40B4-BE49-F238E27FC236}">
                <a16:creationId xmlns:a16="http://schemas.microsoft.com/office/drawing/2014/main" id="{5EDA6DA3-9E3A-48B4-959E-3DBA30BD4AF6}"/>
              </a:ext>
            </a:extLst>
          </p:cNvPr>
          <p:cNvSpPr>
            <a:spLocks noGrp="1"/>
          </p:cNvSpPr>
          <p:nvPr>
            <p:ph type="body" sz="quarter" idx="10"/>
          </p:nvPr>
        </p:nvSpPr>
        <p:spPr/>
        <p:txBody>
          <a:bodyPr/>
          <a:lstStyle/>
          <a:p>
            <a:pPr marL="0" indent="0">
              <a:buNone/>
            </a:pPr>
            <a:r>
              <a:rPr lang="en-US" sz="2400" dirty="0">
                <a:solidFill>
                  <a:schemeClr val="accent2">
                    <a:lumMod val="50000"/>
                  </a:schemeClr>
                </a:solidFill>
                <a:effectLst>
                  <a:outerShdw blurRad="38100" dist="25400" dir="5400000" algn="ctr">
                    <a:srgbClr val="6E747A">
                      <a:alpha val="43000"/>
                    </a:srgbClr>
                  </a:outerShdw>
                </a:effectLst>
              </a:rPr>
              <a:t>Beth Riley – Title IV-E Coordinator  </a:t>
            </a:r>
          </a:p>
          <a:p>
            <a:pPr marL="0" indent="0">
              <a:buNone/>
            </a:pPr>
            <a:r>
              <a:rPr lang="en-US" sz="2400" u="sng" dirty="0">
                <a:solidFill>
                  <a:schemeClr val="accent2">
                    <a:lumMod val="50000"/>
                  </a:schemeClr>
                </a:solidFill>
                <a:effectLst>
                  <a:outerShdw blurRad="38100" dist="25400" dir="5400000" algn="ctr">
                    <a:srgbClr val="6E747A">
                      <a:alpha val="43000"/>
                    </a:srgbClr>
                  </a:outerShdw>
                </a:effectLst>
              </a:rPr>
              <a:t>beth.riley</a:t>
            </a:r>
            <a:r>
              <a:rPr lang="en-US" sz="2400" u="sng" dirty="0">
                <a:solidFill>
                  <a:schemeClr val="accent2">
                    <a:lumMod val="50000"/>
                  </a:schemeClr>
                </a:solidFill>
                <a:effectLst>
                  <a:outerShdw blurRad="38100" dist="25400" dir="5400000" algn="ctr">
                    <a:srgbClr val="6E747A">
                      <a:alpha val="43000"/>
                    </a:srgbClr>
                  </a:outerShdw>
                </a:effectLst>
                <a:hlinkClick r:id="rId3">
                  <a:extLst>
                    <a:ext uri="{A12FA001-AC4F-418D-AE19-62706E023703}">
                      <ahyp:hlinkClr xmlns:ahyp="http://schemas.microsoft.com/office/drawing/2018/hyperlinkcolor" val="tx"/>
                    </a:ext>
                  </a:extLst>
                </a:hlinkClick>
              </a:rPr>
              <a:t>@dhhs.nc.gov</a:t>
            </a:r>
            <a:endParaRPr lang="en-US" sz="2400" u="sng" dirty="0">
              <a:solidFill>
                <a:schemeClr val="accent2">
                  <a:lumMod val="50000"/>
                </a:schemeClr>
              </a:solidFill>
              <a:effectLst>
                <a:outerShdw blurRad="38100" dist="25400" dir="5400000" algn="ctr">
                  <a:srgbClr val="6E747A">
                    <a:alpha val="43000"/>
                  </a:srgbClr>
                </a:outerShdw>
              </a:effectLst>
            </a:endParaRPr>
          </a:p>
          <a:p>
            <a:pPr marL="0" indent="0">
              <a:buNone/>
            </a:pPr>
            <a:endParaRPr lang="en-US" sz="2000" dirty="0">
              <a:solidFill>
                <a:schemeClr val="accent2">
                  <a:lumMod val="50000"/>
                </a:schemeClr>
              </a:solidFill>
            </a:endParaRPr>
          </a:p>
          <a:p>
            <a:pPr marL="0" indent="0">
              <a:buNone/>
            </a:pPr>
            <a:endParaRPr lang="en-US" sz="2000" u="sng" dirty="0">
              <a:solidFill>
                <a:schemeClr val="accent2">
                  <a:lumMod val="50000"/>
                </a:schemeClr>
              </a:solidFill>
              <a:effectLst>
                <a:outerShdw blurRad="38100" dist="25400" dir="5400000" algn="ctr">
                  <a:srgbClr val="6E747A">
                    <a:alpha val="43000"/>
                  </a:srgbClr>
                </a:outerShdw>
              </a:effectLst>
            </a:endParaRPr>
          </a:p>
          <a:p>
            <a:pPr marL="0" indent="0">
              <a:buNone/>
            </a:pPr>
            <a:r>
              <a:rPr lang="en-US" sz="2400" dirty="0">
                <a:solidFill>
                  <a:schemeClr val="accent2">
                    <a:lumMod val="50000"/>
                  </a:schemeClr>
                </a:solidFill>
              </a:rPr>
              <a:t>Caleb Hawkins-Local Business Liaison</a:t>
            </a:r>
          </a:p>
          <a:p>
            <a:pPr marL="0" indent="0">
              <a:buNone/>
            </a:pPr>
            <a:r>
              <a:rPr lang="en-US" sz="2400" dirty="0">
                <a:solidFill>
                  <a:schemeClr val="accent2">
                    <a:lumMod val="50000"/>
                  </a:schemeClr>
                </a:solidFill>
                <a:hlinkClick r:id="rId4"/>
              </a:rPr>
              <a:t>Caleb.Hawkins@dhhs.nc.gov</a:t>
            </a:r>
            <a:r>
              <a:rPr lang="en-US" sz="2400" dirty="0">
                <a:solidFill>
                  <a:schemeClr val="accent2">
                    <a:lumMod val="50000"/>
                  </a:schemeClr>
                </a:solidFill>
              </a:rPr>
              <a:t>  </a:t>
            </a:r>
          </a:p>
          <a:p>
            <a:endParaRPr lang="en-US" dirty="0"/>
          </a:p>
        </p:txBody>
      </p:sp>
    </p:spTree>
    <p:extLst>
      <p:ext uri="{BB962C8B-B14F-4D97-AF65-F5344CB8AC3E}">
        <p14:creationId xmlns:p14="http://schemas.microsoft.com/office/powerpoint/2010/main" val="66761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0D29-0C48-41B3-B15E-D0EAB60A24A3}"/>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FF935D82-607F-4E87-B24E-63BB0B5EC184}"/>
              </a:ext>
            </a:extLst>
          </p:cNvPr>
          <p:cNvSpPr>
            <a:spLocks noGrp="1"/>
          </p:cNvSpPr>
          <p:nvPr>
            <p:ph type="body" sz="quarter" idx="10"/>
          </p:nvPr>
        </p:nvSpPr>
        <p:spPr/>
        <p:txBody>
          <a:bodyPr/>
          <a:lstStyle/>
          <a:p>
            <a:pPr marL="0" indent="0">
              <a:buNone/>
            </a:pPr>
            <a:r>
              <a:rPr lang="en-US" dirty="0"/>
              <a:t>While Federal regulations allow other methods of accounting for time, NC currently elects to use 100% time-reporting.</a:t>
            </a:r>
          </a:p>
          <a:p>
            <a:endParaRPr lang="en-US" dirty="0"/>
          </a:p>
          <a:p>
            <a:pPr marL="0" indent="0">
              <a:buNone/>
            </a:pPr>
            <a:r>
              <a:rPr lang="en-US" dirty="0"/>
              <a:t>The consensus is that 100% reporting gives counties more control over the reimbursement outcomes and enables better maximization of financial resources.</a:t>
            </a:r>
          </a:p>
          <a:p>
            <a:endParaRPr lang="en-US" dirty="0"/>
          </a:p>
        </p:txBody>
      </p:sp>
      <p:sp>
        <p:nvSpPr>
          <p:cNvPr id="4" name="Text Placeholder 3">
            <a:extLst>
              <a:ext uri="{FF2B5EF4-FFF2-40B4-BE49-F238E27FC236}">
                <a16:creationId xmlns:a16="http://schemas.microsoft.com/office/drawing/2014/main" id="{11CAA2CE-D9FD-4678-ABA7-AF11B51CCE58}"/>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73824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5BC5-ED3E-42DB-8FF5-B45692FB54FD}"/>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C540F2D3-C50E-4856-A536-AA722AD41D00}"/>
              </a:ext>
            </a:extLst>
          </p:cNvPr>
          <p:cNvSpPr>
            <a:spLocks noGrp="1"/>
          </p:cNvSpPr>
          <p:nvPr>
            <p:ph type="body" sz="quarter" idx="10"/>
          </p:nvPr>
        </p:nvSpPr>
        <p:spPr>
          <a:xfrm>
            <a:off x="522287" y="1310247"/>
            <a:ext cx="7888288" cy="4795307"/>
          </a:xfrm>
        </p:spPr>
        <p:txBody>
          <a:bodyPr/>
          <a:lstStyle/>
          <a:p>
            <a:pPr marL="0" indent="0">
              <a:buNone/>
            </a:pPr>
            <a:r>
              <a:rPr lang="en-US" dirty="0"/>
              <a:t>The Primary Purpose is to</a:t>
            </a:r>
          </a:p>
          <a:p>
            <a:r>
              <a:rPr lang="en-US" sz="2000" dirty="0">
                <a:latin typeface="+mn-lt"/>
              </a:rPr>
              <a:t>Compute percentages of time spent by staff in the delivery of direct service activities, which will provide the basis for county reimbursement</a:t>
            </a:r>
          </a:p>
          <a:p>
            <a:r>
              <a:rPr lang="en-US" sz="2000" dirty="0">
                <a:latin typeface="+mn-lt"/>
              </a:rPr>
              <a:t>Provide documentation, along with the case record, to support reimbursement</a:t>
            </a:r>
          </a:p>
          <a:p>
            <a:r>
              <a:rPr lang="en-US" sz="2000" dirty="0">
                <a:latin typeface="+mn-lt"/>
              </a:rPr>
              <a:t>Provide information to determine the cost of services provided</a:t>
            </a:r>
          </a:p>
          <a:p>
            <a:r>
              <a:rPr lang="en-US" sz="2000" dirty="0">
                <a:latin typeface="+mn-lt"/>
              </a:rPr>
              <a:t>Enable more effective planning and budgeting</a:t>
            </a:r>
          </a:p>
          <a:p>
            <a:r>
              <a:rPr lang="en-US" sz="2000" dirty="0">
                <a:latin typeface="+mn-lt"/>
              </a:rPr>
              <a:t>Provide a source of recipient counts for federal reporting and program management</a:t>
            </a:r>
          </a:p>
          <a:p>
            <a:r>
              <a:rPr lang="en-US" sz="2000" dirty="0">
                <a:latin typeface="+mn-lt"/>
              </a:rPr>
              <a:t>Provide an audit trail for services</a:t>
            </a:r>
          </a:p>
          <a:p>
            <a:endParaRPr lang="en-US" dirty="0"/>
          </a:p>
          <a:p>
            <a:endParaRPr lang="en-US" dirty="0"/>
          </a:p>
        </p:txBody>
      </p:sp>
    </p:spTree>
    <p:extLst>
      <p:ext uri="{BB962C8B-B14F-4D97-AF65-F5344CB8AC3E}">
        <p14:creationId xmlns:p14="http://schemas.microsoft.com/office/powerpoint/2010/main" val="2637654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F359E-5D46-2F54-1DE0-EAF036A38CDD}"/>
              </a:ext>
            </a:extLst>
          </p:cNvPr>
          <p:cNvSpPr>
            <a:spLocks noGrp="1"/>
          </p:cNvSpPr>
          <p:nvPr>
            <p:ph type="title"/>
          </p:nvPr>
        </p:nvSpPr>
        <p:spPr/>
        <p:txBody>
          <a:bodyPr/>
          <a:lstStyle/>
          <a:p>
            <a:r>
              <a:rPr lang="en-US" dirty="0"/>
              <a:t>Why is it important to accurately report on Day Sheets? </a:t>
            </a:r>
            <a:br>
              <a:rPr lang="en-US" dirty="0"/>
            </a:br>
            <a:br>
              <a:rPr lang="en-US" dirty="0"/>
            </a:br>
            <a:endParaRPr lang="en-US" dirty="0"/>
          </a:p>
        </p:txBody>
      </p:sp>
      <p:sp>
        <p:nvSpPr>
          <p:cNvPr id="3" name="Text Placeholder 2">
            <a:extLst>
              <a:ext uri="{FF2B5EF4-FFF2-40B4-BE49-F238E27FC236}">
                <a16:creationId xmlns:a16="http://schemas.microsoft.com/office/drawing/2014/main" id="{8E965D75-CACC-333C-6A74-A6514E1BC6B9}"/>
              </a:ext>
            </a:extLst>
          </p:cNvPr>
          <p:cNvSpPr>
            <a:spLocks noGrp="1"/>
          </p:cNvSpPr>
          <p:nvPr>
            <p:ph type="body" sz="quarter" idx="10"/>
          </p:nvPr>
        </p:nvSpPr>
        <p:spPr/>
        <p:txBody>
          <a:bodyPr/>
          <a:lstStyle/>
          <a:p>
            <a:endParaRPr lang="en-US" dirty="0"/>
          </a:p>
          <a:p>
            <a:r>
              <a:rPr lang="en-US" dirty="0"/>
              <a:t>Accurate record keeping</a:t>
            </a:r>
          </a:p>
          <a:p>
            <a:r>
              <a:rPr lang="en-US" dirty="0"/>
              <a:t>Avoid monitoring and audit findings</a:t>
            </a:r>
          </a:p>
          <a:p>
            <a:r>
              <a:rPr lang="en-US" dirty="0"/>
              <a:t>Fewer paybacks</a:t>
            </a:r>
          </a:p>
          <a:p>
            <a:r>
              <a:rPr lang="en-US" dirty="0"/>
              <a:t>Better tracking of services used by clients</a:t>
            </a:r>
          </a:p>
          <a:p>
            <a:r>
              <a:rPr lang="en-US" dirty="0"/>
              <a:t>Planning for budget and service delivery</a:t>
            </a:r>
          </a:p>
        </p:txBody>
      </p:sp>
    </p:spTree>
    <p:extLst>
      <p:ext uri="{BB962C8B-B14F-4D97-AF65-F5344CB8AC3E}">
        <p14:creationId xmlns:p14="http://schemas.microsoft.com/office/powerpoint/2010/main" val="3044944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CBF06-367F-420B-E2E2-C59F9E646236}"/>
              </a:ext>
            </a:extLst>
          </p:cNvPr>
          <p:cNvSpPr>
            <a:spLocks noGrp="1"/>
          </p:cNvSpPr>
          <p:nvPr>
            <p:ph type="title"/>
          </p:nvPr>
        </p:nvSpPr>
        <p:spPr/>
        <p:txBody>
          <a:bodyPr/>
          <a:lstStyle/>
          <a:p>
            <a:r>
              <a:rPr lang="en-US" dirty="0"/>
              <a:t>What are the biggest Day Sheet challenges?</a:t>
            </a:r>
            <a:br>
              <a:rPr lang="en-US" dirty="0"/>
            </a:br>
            <a:br>
              <a:rPr lang="en-US" dirty="0"/>
            </a:br>
            <a:endParaRPr lang="en-US" dirty="0"/>
          </a:p>
        </p:txBody>
      </p:sp>
      <p:sp>
        <p:nvSpPr>
          <p:cNvPr id="3" name="Text Placeholder 2">
            <a:extLst>
              <a:ext uri="{FF2B5EF4-FFF2-40B4-BE49-F238E27FC236}">
                <a16:creationId xmlns:a16="http://schemas.microsoft.com/office/drawing/2014/main" id="{84DEDD2A-C3C4-521F-FADB-9CADD6951790}"/>
              </a:ext>
            </a:extLst>
          </p:cNvPr>
          <p:cNvSpPr>
            <a:spLocks noGrp="1"/>
          </p:cNvSpPr>
          <p:nvPr>
            <p:ph type="body" sz="quarter" idx="10"/>
          </p:nvPr>
        </p:nvSpPr>
        <p:spPr/>
        <p:txBody>
          <a:bodyPr/>
          <a:lstStyle/>
          <a:p>
            <a:pPr marL="0" indent="0">
              <a:buNone/>
            </a:pPr>
            <a:endParaRPr lang="en-US" sz="2400" dirty="0"/>
          </a:p>
          <a:p>
            <a:r>
              <a:rPr lang="en-US" sz="2400" dirty="0"/>
              <a:t>Not understanding coding</a:t>
            </a:r>
          </a:p>
          <a:p>
            <a:r>
              <a:rPr lang="en-US" sz="2400" dirty="0"/>
              <a:t>Not enough time</a:t>
            </a:r>
          </a:p>
          <a:p>
            <a:r>
              <a:rPr lang="en-US" sz="2400" dirty="0"/>
              <a:t>Forgetting what you did</a:t>
            </a:r>
          </a:p>
          <a:p>
            <a:r>
              <a:rPr lang="en-US" sz="2400" dirty="0"/>
              <a:t>Waiting until the end of the month to report time</a:t>
            </a:r>
          </a:p>
          <a:p>
            <a:pPr indent="-228600">
              <a:lnSpc>
                <a:spcPct val="90000"/>
              </a:lnSpc>
              <a:spcAft>
                <a:spcPts val="600"/>
              </a:spcAft>
              <a:buFont typeface="Arial" panose="020B0604020202020204" pitchFamily="34" charset="0"/>
              <a:buChar char="•"/>
            </a:pPr>
            <a:r>
              <a:rPr lang="en-US" altLang="en-US" sz="2400" b="1" dirty="0"/>
              <a:t>The best code or code combination today can be incorrect tomorrow</a:t>
            </a:r>
          </a:p>
          <a:p>
            <a:endParaRPr lang="en-US" sz="2400" dirty="0"/>
          </a:p>
        </p:txBody>
      </p:sp>
    </p:spTree>
    <p:extLst>
      <p:ext uri="{BB962C8B-B14F-4D97-AF65-F5344CB8AC3E}">
        <p14:creationId xmlns:p14="http://schemas.microsoft.com/office/powerpoint/2010/main" val="332297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4570-C2DD-73D2-4101-A46AFAEF97E3}"/>
              </a:ext>
            </a:extLst>
          </p:cNvPr>
          <p:cNvSpPr>
            <a:spLocks noGrp="1"/>
          </p:cNvSpPr>
          <p:nvPr>
            <p:ph type="title"/>
          </p:nvPr>
        </p:nvSpPr>
        <p:spPr/>
        <p:txBody>
          <a:bodyPr/>
          <a:lstStyle/>
          <a:p>
            <a:r>
              <a:rPr lang="en-US" dirty="0"/>
              <a:t>How do we address the challenges?</a:t>
            </a:r>
          </a:p>
        </p:txBody>
      </p:sp>
      <p:sp>
        <p:nvSpPr>
          <p:cNvPr id="3" name="Text Placeholder 2">
            <a:extLst>
              <a:ext uri="{FF2B5EF4-FFF2-40B4-BE49-F238E27FC236}">
                <a16:creationId xmlns:a16="http://schemas.microsoft.com/office/drawing/2014/main" id="{D5FB10EF-C187-80A5-5CF1-78036B5C0D1A}"/>
              </a:ext>
            </a:extLst>
          </p:cNvPr>
          <p:cNvSpPr>
            <a:spLocks noGrp="1"/>
          </p:cNvSpPr>
          <p:nvPr>
            <p:ph type="body" sz="quarter" idx="10"/>
          </p:nvPr>
        </p:nvSpPr>
        <p:spPr>
          <a:xfrm>
            <a:off x="522287" y="1310247"/>
            <a:ext cx="7888288" cy="4795307"/>
          </a:xfrm>
        </p:spPr>
        <p:txBody>
          <a:bodyPr/>
          <a:lstStyle/>
          <a:p>
            <a:pPr>
              <a:lnSpc>
                <a:spcPct val="90000"/>
              </a:lnSpc>
            </a:pPr>
            <a:r>
              <a:rPr lang="en-US" altLang="en-US" sz="2400" dirty="0"/>
              <a:t>Complete Day Sheets </a:t>
            </a:r>
            <a:r>
              <a:rPr lang="en-US" altLang="en-US" sz="2400" u="sng" dirty="0"/>
              <a:t>daily</a:t>
            </a:r>
          </a:p>
          <a:p>
            <a:pPr>
              <a:lnSpc>
                <a:spcPct val="90000"/>
              </a:lnSpc>
            </a:pPr>
            <a:r>
              <a:rPr lang="en-US" altLang="en-US" sz="2400" dirty="0"/>
              <a:t>Supervisors review workers’ entries</a:t>
            </a:r>
          </a:p>
          <a:p>
            <a:pPr>
              <a:lnSpc>
                <a:spcPct val="90000"/>
              </a:lnSpc>
            </a:pPr>
            <a:r>
              <a:rPr lang="en-US" altLang="en-US" sz="2400" dirty="0"/>
              <a:t>Days falling in the last calendar week of each month should be reviewed and sent for keying by the first working day of the next month</a:t>
            </a:r>
          </a:p>
          <a:p>
            <a:pPr>
              <a:lnSpc>
                <a:spcPct val="90000"/>
              </a:lnSpc>
            </a:pPr>
            <a:r>
              <a:rPr lang="en-US" altLang="en-US" sz="2400" dirty="0"/>
              <a:t>U</a:t>
            </a:r>
            <a:r>
              <a:rPr lang="en-US" altLang="en-US" sz="2400" b="1" dirty="0"/>
              <a:t>tilize the SIS User’s Manual Appendix B</a:t>
            </a:r>
          </a:p>
          <a:p>
            <a:pPr>
              <a:lnSpc>
                <a:spcPct val="90000"/>
              </a:lnSpc>
            </a:pPr>
            <a:r>
              <a:rPr lang="en-US" altLang="en-US" sz="2400" dirty="0"/>
              <a:t>C</a:t>
            </a:r>
            <a:r>
              <a:rPr lang="en-US" altLang="en-US" sz="2400" b="1" dirty="0"/>
              <a:t>ommunicate with the Fiscal Staff for available funding sources</a:t>
            </a:r>
          </a:p>
          <a:p>
            <a:pPr>
              <a:lnSpc>
                <a:spcPct val="90000"/>
              </a:lnSpc>
            </a:pPr>
            <a:r>
              <a:rPr lang="en-US" altLang="en-US" sz="2400" dirty="0"/>
              <a:t>C</a:t>
            </a:r>
            <a:r>
              <a:rPr lang="en-US" altLang="en-US" sz="2400" b="1" dirty="0"/>
              <a:t>onsult with State Program Representatives </a:t>
            </a:r>
          </a:p>
          <a:p>
            <a:pPr>
              <a:lnSpc>
                <a:spcPct val="90000"/>
              </a:lnSpc>
            </a:pPr>
            <a:endParaRPr lang="en-US" altLang="en-US" sz="2400" dirty="0"/>
          </a:p>
          <a:p>
            <a:endParaRPr lang="en-US" sz="2400" dirty="0"/>
          </a:p>
        </p:txBody>
      </p:sp>
    </p:spTree>
    <p:extLst>
      <p:ext uri="{BB962C8B-B14F-4D97-AF65-F5344CB8AC3E}">
        <p14:creationId xmlns:p14="http://schemas.microsoft.com/office/powerpoint/2010/main" val="31780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2854</Words>
  <Application>Microsoft Office PowerPoint</Application>
  <PresentationFormat>On-screen Show (4:3)</PresentationFormat>
  <Paragraphs>320</Paragraphs>
  <Slides>43</Slides>
  <Notes>42</Notes>
  <HiddenSlides>0</HiddenSlides>
  <MMClips>0</MMClips>
  <ScaleCrop>false</ScaleCrop>
  <HeadingPairs>
    <vt:vector size="6" baseType="variant">
      <vt:variant>
        <vt:lpstr>Fonts Used</vt:lpstr>
      </vt:variant>
      <vt:variant>
        <vt:i4>12</vt:i4>
      </vt:variant>
      <vt:variant>
        <vt:lpstr>Theme</vt:lpstr>
      </vt:variant>
      <vt:variant>
        <vt:i4>5</vt:i4>
      </vt:variant>
      <vt:variant>
        <vt:lpstr>Slide Titles</vt:lpstr>
      </vt:variant>
      <vt:variant>
        <vt:i4>43</vt:i4>
      </vt:variant>
    </vt:vector>
  </HeadingPairs>
  <TitlesOfParts>
    <vt:vector size="60" baseType="lpstr">
      <vt:lpstr>Meiryo</vt:lpstr>
      <vt:lpstr>Arial</vt:lpstr>
      <vt:lpstr>Calibri</vt:lpstr>
      <vt:lpstr>Calibri Light</vt:lpstr>
      <vt:lpstr>Franklin Gothic Demi Cond</vt:lpstr>
      <vt:lpstr>Franklin Gothic Medium</vt:lpstr>
      <vt:lpstr>Franklin Gothic Medium Cond</vt:lpstr>
      <vt:lpstr>Gisha</vt:lpstr>
      <vt:lpstr>Gotham Bold</vt:lpstr>
      <vt:lpstr>Gotham Light</vt:lpstr>
      <vt:lpstr>Helvetica</vt:lpstr>
      <vt:lpstr>Segoe UI</vt:lpstr>
      <vt:lpstr>3_Office Theme</vt:lpstr>
      <vt:lpstr>3_Custom Design</vt:lpstr>
      <vt:lpstr>Custom Design</vt:lpstr>
      <vt:lpstr>1_Custom Design</vt:lpstr>
      <vt:lpstr>2_Custom Design</vt:lpstr>
      <vt:lpstr>PowerPoint Presentation</vt:lpstr>
      <vt:lpstr>A few questions as we begin..</vt:lpstr>
      <vt:lpstr>Why Do We Keep Day Sheets? </vt:lpstr>
      <vt:lpstr>Why Do We Keep Day Sheets?</vt:lpstr>
      <vt:lpstr>Why Do We Keep Day Sheets?</vt:lpstr>
      <vt:lpstr>Why Do We Keep Day Sheets?</vt:lpstr>
      <vt:lpstr>Why is it important to accurately report on Day Sheets?   </vt:lpstr>
      <vt:lpstr>What are the biggest Day Sheet challenges?  </vt:lpstr>
      <vt:lpstr>How do we address the challenges?</vt:lpstr>
      <vt:lpstr>Terminology of Funding Codes</vt:lpstr>
      <vt:lpstr>Child Welfare Funding and Coding</vt:lpstr>
      <vt:lpstr>Child Welfare Funding and Coding </vt:lpstr>
      <vt:lpstr>Work First Block Grant – TANF and MOE</vt:lpstr>
      <vt:lpstr>Eligibility vs. Reimbursability in Child Welfare  </vt:lpstr>
      <vt:lpstr>211- Protective Services Intake</vt:lpstr>
      <vt:lpstr>210- Assessments and Investigations </vt:lpstr>
      <vt:lpstr>215-Case Management /In-Home Services</vt:lpstr>
      <vt:lpstr>109- Foster Care Services </vt:lpstr>
      <vt:lpstr>Adoptions</vt:lpstr>
      <vt:lpstr>Special Considerations to Coding in Child Welfare</vt:lpstr>
      <vt:lpstr>What about monitoring services in Child Welfare? </vt:lpstr>
      <vt:lpstr>Impact of Incorrect Day Sheets</vt:lpstr>
      <vt:lpstr>What about Monitoring? </vt:lpstr>
      <vt:lpstr>Correcting Errors for Funding</vt:lpstr>
      <vt:lpstr>Day Sheet Corrections – Current Month</vt:lpstr>
      <vt:lpstr>Day Sheet Corrections – Prior Month</vt:lpstr>
      <vt:lpstr>Day Sheet and Fiscal Corrections</vt:lpstr>
      <vt:lpstr>Single County Audits and Day Sheets</vt:lpstr>
      <vt:lpstr>Common Day Sheet Single County Audit Findings</vt:lpstr>
      <vt:lpstr>Consequences of Single Audit Findings</vt:lpstr>
      <vt:lpstr>What Is the Fiscal Impact?</vt:lpstr>
      <vt:lpstr>What Is the Fiscal Impact?</vt:lpstr>
      <vt:lpstr>The Fiscal Impact: Real World Example</vt:lpstr>
      <vt:lpstr>The Fiscal Impact: Real World Example</vt:lpstr>
      <vt:lpstr>The Fiscal Impact: Real World Example</vt:lpstr>
      <vt:lpstr>Foster Children Staying in DSS, Hotels, and Hospitals</vt:lpstr>
      <vt:lpstr>Case Management vs. “Baby Sitting”</vt:lpstr>
      <vt:lpstr>Child Protective Services Staff &amp; Coding</vt:lpstr>
      <vt:lpstr>Non-Services Staff &amp; “Baby Sitting”</vt:lpstr>
      <vt:lpstr>Non-Services Staff - Continued</vt:lpstr>
      <vt:lpstr>Time Reimbursed by 3rd Parties</vt:lpstr>
      <vt:lpstr>Questions</vt:lpstr>
      <vt:lpstr>Contact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2023-08-07T16:08:23Z</dcterms:created>
  <dcterms:modified xsi:type="dcterms:W3CDTF">2023-08-07T16:09:06Z</dcterms:modified>
</cp:coreProperties>
</file>