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42"/>
  </p:notesMasterIdLst>
  <p:handoutMasterIdLst>
    <p:handoutMasterId r:id="rId43"/>
  </p:handoutMasterIdLst>
  <p:sldIdLst>
    <p:sldId id="448" r:id="rId5"/>
    <p:sldId id="477" r:id="rId6"/>
    <p:sldId id="476" r:id="rId7"/>
    <p:sldId id="474" r:id="rId8"/>
    <p:sldId id="483" r:id="rId9"/>
    <p:sldId id="501" r:id="rId10"/>
    <p:sldId id="479" r:id="rId11"/>
    <p:sldId id="484" r:id="rId12"/>
    <p:sldId id="485" r:id="rId13"/>
    <p:sldId id="486" r:id="rId14"/>
    <p:sldId id="487" r:id="rId15"/>
    <p:sldId id="488" r:id="rId16"/>
    <p:sldId id="480" r:id="rId17"/>
    <p:sldId id="508" r:id="rId18"/>
    <p:sldId id="489" r:id="rId19"/>
    <p:sldId id="490" r:id="rId20"/>
    <p:sldId id="482" r:id="rId21"/>
    <p:sldId id="491" r:id="rId22"/>
    <p:sldId id="509" r:id="rId23"/>
    <p:sldId id="502" r:id="rId24"/>
    <p:sldId id="510" r:id="rId25"/>
    <p:sldId id="481" r:id="rId26"/>
    <p:sldId id="492" r:id="rId27"/>
    <p:sldId id="507" r:id="rId28"/>
    <p:sldId id="493" r:id="rId29"/>
    <p:sldId id="503" r:id="rId30"/>
    <p:sldId id="511" r:id="rId31"/>
    <p:sldId id="478" r:id="rId32"/>
    <p:sldId id="494" r:id="rId33"/>
    <p:sldId id="504" r:id="rId34"/>
    <p:sldId id="495" r:id="rId35"/>
    <p:sldId id="505" r:id="rId36"/>
    <p:sldId id="496" r:id="rId37"/>
    <p:sldId id="506" r:id="rId38"/>
    <p:sldId id="498" r:id="rId39"/>
    <p:sldId id="466" r:id="rId40"/>
    <p:sldId id="500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9A631F-0FD6-9BE5-F357-5C0C925B7910}" name="Leathers, Sandie B" initials="LB" userId="S::sandie.leathers@dhhs.nc.gov::4e4628d0-d188-4a90-a631-5361d4cb8c44" providerId="AD"/>
  <p188:author id="{480EA727-B94C-EEEA-6296-BD356DD46317}" name="SiliceoPerez, Carolina" initials="SC" userId="S::carolina.siliceoperez@dhhs.nc.gov::a249f06e-a289-4788-aea8-591a08bd0aad" providerId="AD"/>
  <p188:author id="{1F8B0031-A185-C138-D660-B95BB2308298}" name="Jones, Jim" initials="JJ" userId="S::Jim.Jones@dhhs.nc.gov::caa01b78-bb3f-4558-94c1-0e5d910d4519" providerId="AD"/>
  <p188:author id="{1C14D646-7993-659E-3077-BFEB8A8166AB}" name="McGinnis, Breanna H" initials="MH" userId="S::breanna.mcginnis@dhhs.nc.gov::8cf57a7f-8e65-4232-9fe7-6235aca3b6c1" providerId="AD"/>
  <p188:author id="{F800686B-906C-D730-3347-BA8434C6012C}" name="Cunille, Jezica" initials="CJ" userId="S::jezica.cunille@dhhs.nc.gov::2d20bc7d-6490-4fd9-8ff5-fc08346fd575" providerId="AD"/>
  <p188:author id="{2C5D01CC-239E-E886-D73A-4BD11DF04A24}" name="Cunille, Jezica" initials="JC" userId="S::Jezica.Cunille@dhhs.nc.gov::2d20bc7d-6490-4fd9-8ff5-fc08346fd575" providerId="AD"/>
  <p188:author id="{A5EC4BE5-9DD5-AB0E-2396-5499A96D088A}" name="Eargle, Allison" initials="AE" userId="S::allison.eargle@dhhs.nc.gov::a04f4a46-e0f8-4be8-aa3b-c74d305ef108" providerId="AD"/>
  <p188:author id="{4E87C3F8-8F87-B63C-C5AD-8272F17A9182}" name="Urbina, Jeydri" initials="JU" userId="S::Jeydri.Urbina@dhhs.nc.gov::0267e127-0673-41b1-9ab4-5bcc2ad758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che, Julia K" initials="LJK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70"/>
    <a:srgbClr val="6CCAC7"/>
    <a:srgbClr val="6ACAC7"/>
    <a:srgbClr val="F7A2B2"/>
    <a:srgbClr val="7EBF75"/>
    <a:srgbClr val="00A2E1"/>
    <a:srgbClr val="9F94C8"/>
    <a:srgbClr val="F99948"/>
    <a:srgbClr val="FEC54D"/>
    <a:srgbClr val="5C9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E731C-A345-A751-2F8A-8BB29FE3D613}" v="10" dt="2024-09-18T13:25:11.635"/>
    <p1510:client id="{65EEF162-4B11-BE7B-BCEB-C55995CAE822}" v="4" dt="2024-09-17T20:43:22.942"/>
    <p1510:client id="{97B82ECC-CC38-F853-2193-D33DD0848651}" v="5" dt="2024-09-18T13:27:09.590"/>
    <p1510:client id="{BBFA5032-9114-7D24-4736-2A7859959E35}" v="6" dt="2024-09-18T14:04:27.448"/>
    <p1510:client id="{F1C0C41C-88A8-DF34-450E-488AA9AB0AF0}" v="34" dt="2024-09-17T20:24:29.0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5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578"/>
          </a:xfrm>
          <a:prstGeom prst="rect">
            <a:avLst/>
          </a:prstGeom>
        </p:spPr>
        <p:txBody>
          <a:bodyPr vert="horz" lIns="91768" tIns="45884" rIns="91768" bIns="458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578"/>
          </a:xfrm>
          <a:prstGeom prst="rect">
            <a:avLst/>
          </a:prstGeom>
        </p:spPr>
        <p:txBody>
          <a:bodyPr vert="horz" lIns="91768" tIns="45884" rIns="91768" bIns="45884" rtlCol="0"/>
          <a:lstStyle>
            <a:lvl1pPr algn="r">
              <a:defRPr sz="1200"/>
            </a:lvl1pPr>
          </a:lstStyle>
          <a:p>
            <a:fld id="{A9B734D9-FBB7-4B85-86A2-24E15EDE55E0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3038475" cy="466578"/>
          </a:xfrm>
          <a:prstGeom prst="rect">
            <a:avLst/>
          </a:prstGeom>
        </p:spPr>
        <p:txBody>
          <a:bodyPr vert="horz" lIns="91768" tIns="45884" rIns="91768" bIns="458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3"/>
            <a:ext cx="3038475" cy="466578"/>
          </a:xfrm>
          <a:prstGeom prst="rect">
            <a:avLst/>
          </a:prstGeom>
        </p:spPr>
        <p:txBody>
          <a:bodyPr vert="horz" lIns="91768" tIns="45884" rIns="91768" bIns="45884" rtlCol="0" anchor="b"/>
          <a:lstStyle>
            <a:lvl1pPr algn="r">
              <a:defRPr sz="1200"/>
            </a:lvl1pPr>
          </a:lstStyle>
          <a:p>
            <a:fld id="{41803F26-4061-4820-A8A7-DA9F54759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5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1" rIns="93164" bIns="465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64" tIns="46581" rIns="93164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4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4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36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am using ‘sin </a:t>
            </a:r>
            <a:r>
              <a:rPr lang="en-US" err="1"/>
              <a:t>hogar</a:t>
            </a:r>
            <a:r>
              <a:rPr lang="en-US"/>
              <a:t>’ to match the report. Although I think we often use ‘sin </a:t>
            </a:r>
            <a:r>
              <a:rPr lang="en-US" err="1"/>
              <a:t>vivienda</a:t>
            </a:r>
            <a:r>
              <a:rPr lang="en-US"/>
              <a:t>’ as well.</a:t>
            </a:r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08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4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2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800" err="1">
                <a:effectLst/>
                <a:latin typeface="Segoe UI" panose="020B0502040204020203" pitchFamily="34" charset="0"/>
              </a:rPr>
              <a:t>Left</a:t>
            </a:r>
            <a:r>
              <a:rPr lang="es-419" sz="1800">
                <a:effectLst/>
                <a:latin typeface="Segoe UI" panose="020B0502040204020203" pitchFamily="34" charset="0"/>
              </a:rPr>
              <a:t> </a:t>
            </a:r>
            <a:r>
              <a:rPr lang="es-419" sz="1800" err="1">
                <a:effectLst/>
                <a:latin typeface="Segoe UI" panose="020B0502040204020203" pitchFamily="34" charset="0"/>
              </a:rPr>
              <a:t>Column</a:t>
            </a:r>
            <a:r>
              <a:rPr lang="es-419" sz="1800">
                <a:effectLst/>
                <a:latin typeface="Segoe UI" panose="020B0502040204020203" pitchFamily="34" charset="0"/>
              </a:rPr>
              <a:t>:</a:t>
            </a:r>
            <a:br>
              <a:rPr lang="es-419" sz="1800">
                <a:effectLst/>
                <a:latin typeface="Segoe UI" panose="020B0502040204020203" pitchFamily="34" charset="0"/>
              </a:rPr>
            </a:br>
            <a:r>
              <a:rPr lang="es-419" sz="1800">
                <a:effectLst/>
                <a:latin typeface="Segoe UI" panose="020B0502040204020203" pitchFamily="34" charset="0"/>
              </a:rPr>
              <a:t>1.	Impulsores sociales de la salud (</a:t>
            </a:r>
            <a:r>
              <a:rPr lang="es-419" sz="1800" err="1">
                <a:effectLst/>
                <a:latin typeface="Segoe UI" panose="020B0502040204020203" pitchFamily="34" charset="0"/>
              </a:rPr>
              <a:t>Yellow</a:t>
            </a:r>
            <a:r>
              <a:rPr lang="es-419" sz="1800">
                <a:effectLst/>
                <a:latin typeface="Segoe UI" panose="020B0502040204020203" pitchFamily="34" charset="0"/>
              </a:rPr>
              <a:t>)</a:t>
            </a:r>
            <a:br>
              <a:rPr lang="es-419" sz="1800">
                <a:effectLst/>
                <a:latin typeface="Segoe UI" panose="020B0502040204020203" pitchFamily="34" charset="0"/>
              </a:rPr>
            </a:br>
            <a:r>
              <a:rPr lang="es-419" sz="1800">
                <a:effectLst/>
                <a:latin typeface="Segoe UI" panose="020B0502040204020203" pitchFamily="34" charset="0"/>
              </a:rPr>
              <a:t>2.	Acceso a la atención médica (Orange)</a:t>
            </a:r>
            <a:br>
              <a:rPr lang="es-419" sz="1800">
                <a:effectLst/>
                <a:latin typeface="Segoe UI" panose="020B0502040204020203" pitchFamily="34" charset="0"/>
              </a:rPr>
            </a:br>
            <a:r>
              <a:rPr lang="es-419" sz="1800">
                <a:effectLst/>
                <a:latin typeface="Segoe UI" panose="020B0502040204020203" pitchFamily="34" charset="0"/>
              </a:rPr>
              <a:t>3.	Enfermedades crónicas (</a:t>
            </a:r>
            <a:r>
              <a:rPr lang="es-419" sz="1800" err="1">
                <a:effectLst/>
                <a:latin typeface="Segoe UI" panose="020B0502040204020203" pitchFamily="34" charset="0"/>
              </a:rPr>
              <a:t>Purple</a:t>
            </a:r>
            <a:r>
              <a:rPr lang="es-419" sz="1800">
                <a:effectLst/>
                <a:latin typeface="Segoe UI" panose="020B0502040204020203" pitchFamily="34" charset="0"/>
              </a:rPr>
              <a:t>)</a:t>
            </a:r>
            <a:br>
              <a:rPr lang="es-419" sz="1800">
                <a:effectLst/>
                <a:latin typeface="Segoe UI" panose="020B0502040204020203" pitchFamily="34" charset="0"/>
              </a:rPr>
            </a:br>
            <a:br>
              <a:rPr lang="es-419" sz="1800">
                <a:effectLst/>
                <a:latin typeface="Segoe UI" panose="020B0502040204020203" pitchFamily="34" charset="0"/>
              </a:rPr>
            </a:br>
            <a:r>
              <a:rPr lang="es-419" sz="1800" err="1">
                <a:effectLst/>
                <a:latin typeface="Segoe UI" panose="020B0502040204020203" pitchFamily="34" charset="0"/>
              </a:rPr>
              <a:t>Right</a:t>
            </a:r>
            <a:r>
              <a:rPr lang="es-419" sz="1800">
                <a:effectLst/>
                <a:latin typeface="Segoe UI" panose="020B0502040204020203" pitchFamily="34" charset="0"/>
              </a:rPr>
              <a:t> </a:t>
            </a:r>
            <a:r>
              <a:rPr lang="es-419" sz="1800" err="1">
                <a:effectLst/>
                <a:latin typeface="Segoe UI" panose="020B0502040204020203" pitchFamily="34" charset="0"/>
              </a:rPr>
              <a:t>Column</a:t>
            </a:r>
            <a:r>
              <a:rPr lang="es-419" sz="1800">
                <a:effectLst/>
                <a:latin typeface="Segoe UI" panose="020B0502040204020203" pitchFamily="34" charset="0"/>
              </a:rPr>
              <a:t>:</a:t>
            </a:r>
            <a:br>
              <a:rPr lang="es-419" sz="1800">
                <a:effectLst/>
                <a:latin typeface="Segoe UI" panose="020B0502040204020203" pitchFamily="34" charset="0"/>
              </a:rPr>
            </a:br>
            <a:r>
              <a:rPr lang="es-419" sz="1800">
                <a:effectLst/>
                <a:latin typeface="Segoe UI" panose="020B0502040204020203" pitchFamily="34" charset="0"/>
              </a:rPr>
              <a:t>1.	Enfermedades transmisibles (Blue)</a:t>
            </a:r>
            <a:br>
              <a:rPr lang="es-419" sz="1800">
                <a:effectLst/>
                <a:latin typeface="Segoe UI" panose="020B0502040204020203" pitchFamily="34" charset="0"/>
              </a:rPr>
            </a:br>
            <a:r>
              <a:rPr lang="es-419" sz="1800">
                <a:effectLst/>
                <a:latin typeface="Segoe UI" panose="020B0502040204020203" pitchFamily="34" charset="0"/>
              </a:rPr>
              <a:t>2.	Salud mental y del comportamiento (Green)</a:t>
            </a:r>
            <a:br>
              <a:rPr lang="es-419" sz="1800">
                <a:effectLst/>
                <a:latin typeface="Segoe UI" panose="020B0502040204020203" pitchFamily="34" charset="0"/>
              </a:rPr>
            </a:br>
            <a:r>
              <a:rPr lang="es-419" sz="1800">
                <a:effectLst/>
                <a:latin typeface="Segoe UI" panose="020B0502040204020203" pitchFamily="34" charset="0"/>
              </a:rPr>
              <a:t>3.	Salud a lo largo de la vida (Pink)</a:t>
            </a:r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25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other slides use ‘sin </a:t>
            </a:r>
            <a:r>
              <a:rPr lang="en-US" err="1"/>
              <a:t>hogar</a:t>
            </a:r>
            <a:r>
              <a:rPr lang="en-US"/>
              <a:t>’ for homeless, but the report uses ‘con </a:t>
            </a:r>
            <a:r>
              <a:rPr lang="en-US" err="1"/>
              <a:t>problemas</a:t>
            </a:r>
            <a:r>
              <a:rPr lang="en-US"/>
              <a:t> de </a:t>
            </a:r>
            <a:r>
              <a:rPr lang="en-US" err="1"/>
              <a:t>vivienda</a:t>
            </a:r>
            <a:r>
              <a:rPr lang="en-US"/>
              <a:t>’ or ‘que no </a:t>
            </a:r>
            <a:r>
              <a:rPr lang="en-US" err="1"/>
              <a:t>tienen</a:t>
            </a:r>
            <a:r>
              <a:rPr lang="en-US"/>
              <a:t> </a:t>
            </a:r>
            <a:r>
              <a:rPr lang="en-US" err="1"/>
              <a:t>vivienda</a:t>
            </a:r>
            <a:r>
              <a:rPr lang="en-US"/>
              <a:t>’ in this section</a:t>
            </a:r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28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15CBE63-B4CC-ED46-B111-3AC6924C3A1B}"/>
              </a:ext>
            </a:extLst>
          </p:cNvPr>
          <p:cNvGrpSpPr/>
          <p:nvPr userDrawn="1"/>
        </p:nvGrpSpPr>
        <p:grpSpPr>
          <a:xfrm flipV="1">
            <a:off x="-1" y="0"/>
            <a:ext cx="1881156" cy="6858000"/>
            <a:chOff x="6734366" y="0"/>
            <a:chExt cx="1881156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453380-305C-084E-84AA-89398B79CA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2203" y="0"/>
              <a:ext cx="1223319" cy="685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EC5402-E111-7F4F-B797-62B1ADAA11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734366" y="0"/>
              <a:ext cx="1189765" cy="6858000"/>
            </a:xfrm>
            <a:prstGeom prst="rect">
              <a:avLst/>
            </a:prstGeom>
          </p:spPr>
        </p:pic>
      </p:grpSp>
      <p:sp>
        <p:nvSpPr>
          <p:cNvPr id="15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768597" y="2051009"/>
            <a:ext cx="5774267" cy="2020824"/>
          </a:xfrm>
        </p:spPr>
        <p:txBody>
          <a:bodyPr anchor="ctr">
            <a:noAutofit/>
          </a:bodyPr>
          <a:lstStyle>
            <a:lvl1pPr marL="0" indent="0">
              <a:buNone/>
              <a:defRPr sz="24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768597" y="4071833"/>
            <a:ext cx="5774267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768597" y="5020585"/>
            <a:ext cx="5774267" cy="488226"/>
          </a:xfrm>
        </p:spPr>
        <p:txBody>
          <a:bodyPr anchor="ctr">
            <a:noAutofit/>
          </a:bodyPr>
          <a:lstStyle>
            <a:lvl1pPr marL="0" indent="0">
              <a:buNone/>
              <a:defRPr sz="15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538992" y="1299634"/>
            <a:ext cx="6090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="0" i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DEPARTAMENTO DE SALUD Y SERVICIOS HUMANOS DE CAROLINA DEL NORTE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7EF5E-9C37-0F66-ADEC-8485DCD764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684" y="483504"/>
            <a:ext cx="1901552" cy="18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2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8452E2-608E-7385-0B1A-59C76320C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 flipH="1">
            <a:off x="5543241" y="0"/>
            <a:ext cx="1223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86B39-3865-57BE-64FB-863D06D6C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51867"/>
          <a:stretch/>
        </p:blipFill>
        <p:spPr>
          <a:xfrm>
            <a:off x="6625281" y="0"/>
            <a:ext cx="251872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69272" y="1097280"/>
            <a:ext cx="2707088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9274" y="6155643"/>
            <a:ext cx="2552329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269274" y="457200"/>
            <a:ext cx="2707088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BE53F0F-063A-C686-A0A6-5614D90A2DDB}"/>
              </a:ext>
            </a:extLst>
          </p:cNvPr>
          <p:cNvSpPr txBox="1">
            <a:spLocks/>
          </p:cNvSpPr>
          <p:nvPr userDrawn="1"/>
        </p:nvSpPr>
        <p:spPr>
          <a:xfrm>
            <a:off x="293209" y="641861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Office of Health Equity | Health Disparities </a:t>
            </a:r>
            <a:b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Analysis Report: Data Summary Presentation | August 2024</a:t>
            </a:r>
          </a:p>
        </p:txBody>
      </p:sp>
    </p:spTree>
    <p:extLst>
      <p:ext uri="{BB962C8B-B14F-4D97-AF65-F5344CB8AC3E}">
        <p14:creationId xmlns:p14="http://schemas.microsoft.com/office/powerpoint/2010/main" val="399739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8452E2-608E-7385-0B1A-59C76320C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 flipH="1">
            <a:off x="5543241" y="0"/>
            <a:ext cx="1223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86B39-3865-57BE-64FB-863D06D6C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51867"/>
          <a:stretch/>
        </p:blipFill>
        <p:spPr>
          <a:xfrm>
            <a:off x="6625281" y="0"/>
            <a:ext cx="251872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69272" y="1097280"/>
            <a:ext cx="2707088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9274" y="6155643"/>
            <a:ext cx="2552329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269274" y="457200"/>
            <a:ext cx="2707088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96B48B2-C16F-C55C-34B8-261CEA15F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052" y="1097280"/>
            <a:ext cx="4998554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9C6A26D-3130-6FD1-2A27-F20A76CA3C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053" y="6164879"/>
            <a:ext cx="4998554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9D8539-6F7B-2D19-4A84-341CCAED17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5525" y="371475"/>
            <a:ext cx="4999038" cy="635000"/>
          </a:xfrm>
        </p:spPr>
        <p:txBody>
          <a:bodyPr/>
          <a:lstStyle>
            <a:lvl1pPr marL="0" indent="0">
              <a:buNone/>
              <a:defRPr sz="2400">
                <a:solidFill>
                  <a:srgbClr val="5C93D5"/>
                </a:solidFill>
              </a:defRPr>
            </a:lvl1pPr>
          </a:lstStyle>
          <a:p>
            <a:r>
              <a:rPr lang="en-US" sz="2000"/>
              <a:t>Click to add text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3E346E-9DCE-FD2A-D039-9396C216A76D}"/>
              </a:ext>
            </a:extLst>
          </p:cNvPr>
          <p:cNvSpPr txBox="1">
            <a:spLocks/>
          </p:cNvSpPr>
          <p:nvPr userDrawn="1"/>
        </p:nvSpPr>
        <p:spPr>
          <a:xfrm>
            <a:off x="293209" y="641861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Office of Health Equity | Health Disparities </a:t>
            </a:r>
            <a:b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Analysis Report: Data Summary Presentation | August 2024</a:t>
            </a:r>
          </a:p>
        </p:txBody>
      </p:sp>
    </p:spTree>
    <p:extLst>
      <p:ext uri="{BB962C8B-B14F-4D97-AF65-F5344CB8AC3E}">
        <p14:creationId xmlns:p14="http://schemas.microsoft.com/office/powerpoint/2010/main" val="3822795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&amp;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1308100" y="2514601"/>
            <a:ext cx="7564439" cy="3529013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5951D5-A53B-F748-B53B-411B88B3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7868" y="1097282"/>
            <a:ext cx="7537836" cy="128873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D21797-25F7-3A44-9079-81482EE9D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7869" y="6155643"/>
            <a:ext cx="710691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5" name="Slide Number Placeholder 21">
            <a:extLst>
              <a:ext uri="{FF2B5EF4-FFF2-40B4-BE49-F238E27FC236}">
                <a16:creationId xmlns:a16="http://schemas.microsoft.com/office/drawing/2014/main" id="{2C7BA782-DC5C-CB45-B48B-350EECAB45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E406F2-C7C6-C748-8AF1-66707FF8A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869" y="457200"/>
            <a:ext cx="7537836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36F9F-3E18-8941-88E7-313AB075F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0" y="0"/>
            <a:ext cx="122332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FD550A9B-4FAB-132D-6ABD-080359FBA3E2}"/>
              </a:ext>
            </a:extLst>
          </p:cNvPr>
          <p:cNvSpPr txBox="1">
            <a:spLocks/>
          </p:cNvSpPr>
          <p:nvPr userDrawn="1"/>
        </p:nvSpPr>
        <p:spPr>
          <a:xfrm>
            <a:off x="1308100" y="6603332"/>
            <a:ext cx="6979760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Office of Health Equity | Health Disparities Analysis Report: Data Summary Presentation | August 2024</a:t>
            </a:r>
          </a:p>
        </p:txBody>
      </p:sp>
    </p:spTree>
    <p:extLst>
      <p:ext uri="{BB962C8B-B14F-4D97-AF65-F5344CB8AC3E}">
        <p14:creationId xmlns:p14="http://schemas.microsoft.com/office/powerpoint/2010/main" val="737627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299" y="1900238"/>
            <a:ext cx="3840480" cy="4086226"/>
          </a:xfrm>
        </p:spPr>
        <p:txBody>
          <a:bodyPr>
            <a:noAutofit/>
          </a:bodyPr>
          <a:lstStyle>
            <a:lvl1pPr marL="0" indent="0" algn="ctr">
              <a:buNone/>
              <a:defRPr sz="15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65132" y="1900238"/>
            <a:ext cx="3840480" cy="4086226"/>
          </a:xfrm>
        </p:spPr>
        <p:txBody>
          <a:bodyPr>
            <a:noAutofit/>
          </a:bodyPr>
          <a:lstStyle>
            <a:lvl1pPr marL="0" indent="0" algn="ctr">
              <a:buNone/>
              <a:defRPr sz="15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FCE86-664D-A446-BE06-01C8C24E9E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150" y="6155643"/>
            <a:ext cx="807399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9" name="Slide Number Placeholder 21">
            <a:extLst>
              <a:ext uri="{FF2B5EF4-FFF2-40B4-BE49-F238E27FC236}">
                <a16:creationId xmlns:a16="http://schemas.microsoft.com/office/drawing/2014/main" id="{4D11D409-0A96-9B43-B5E9-8C9EBB3490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17C0509-ABF8-A14C-9CCC-ACF4B2527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150" y="1180769"/>
            <a:ext cx="8563554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3D3DB-AB8F-794A-B493-317B10CC4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307"/>
          <a:stretch/>
        </p:blipFill>
        <p:spPr>
          <a:xfrm>
            <a:off x="0" y="0"/>
            <a:ext cx="9144000" cy="1119096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E02F64E-2CEF-59B1-BBF3-B28B49C9403E}"/>
              </a:ext>
            </a:extLst>
          </p:cNvPr>
          <p:cNvSpPr txBox="1">
            <a:spLocks/>
          </p:cNvSpPr>
          <p:nvPr userDrawn="1"/>
        </p:nvSpPr>
        <p:spPr>
          <a:xfrm>
            <a:off x="293209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Office of Health Equity | Health Disparities Analysis Report: Data Summary Presentation | August 2024</a:t>
            </a:r>
          </a:p>
        </p:txBody>
      </p:sp>
    </p:spTree>
    <p:extLst>
      <p:ext uri="{BB962C8B-B14F-4D97-AF65-F5344CB8AC3E}">
        <p14:creationId xmlns:p14="http://schemas.microsoft.com/office/powerpoint/2010/main" val="173195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C93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0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CCA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ACAC7"/>
              </a:solidFill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3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C5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4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99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43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F94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33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A2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7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076C68-EF58-6343-9E56-5AD2020B2605}"/>
              </a:ext>
            </a:extLst>
          </p:cNvPr>
          <p:cNvGrpSpPr/>
          <p:nvPr userDrawn="1"/>
        </p:nvGrpSpPr>
        <p:grpSpPr>
          <a:xfrm flipV="1">
            <a:off x="1" y="0"/>
            <a:ext cx="8615522" cy="6858000"/>
            <a:chOff x="0" y="817927"/>
            <a:chExt cx="8615522" cy="60400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890F9C-A5DB-2646-9CEC-6E7CC4166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2203" y="817927"/>
              <a:ext cx="1223319" cy="60400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66C9A7-ABE5-C347-93C3-1B296BA73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817927"/>
              <a:ext cx="7924132" cy="6040073"/>
            </a:xfrm>
            <a:prstGeom prst="rect">
              <a:avLst/>
            </a:prstGeom>
          </p:spPr>
        </p:pic>
      </p:grpSp>
      <p:sp>
        <p:nvSpPr>
          <p:cNvPr id="15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25472" y="1536659"/>
            <a:ext cx="5774267" cy="2020824"/>
          </a:xfrm>
        </p:spPr>
        <p:txBody>
          <a:bodyPr anchor="t">
            <a:no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25472" y="4757633"/>
            <a:ext cx="5774267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5472" y="5706385"/>
            <a:ext cx="5774267" cy="488226"/>
          </a:xfrm>
        </p:spPr>
        <p:txBody>
          <a:bodyPr anchor="ctr">
            <a:noAutofit/>
          </a:bodyPr>
          <a:lstStyle>
            <a:lvl1pPr marL="0" indent="0"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9684D-0917-1728-3DB5-7439936B54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0311" y="4822613"/>
            <a:ext cx="1901552" cy="18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40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EBF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57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E8FB92-BB69-730C-9977-A0AD38F8B7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7A2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C8477E5-DFD4-9071-E66E-13E2B167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57199"/>
            <a:ext cx="9144000" cy="59436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8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15E447-67CB-38F0-7F39-21009ED2BF7B}"/>
              </a:ext>
            </a:extLst>
          </p:cNvPr>
          <p:cNvGrpSpPr/>
          <p:nvPr userDrawn="1"/>
        </p:nvGrpSpPr>
        <p:grpSpPr>
          <a:xfrm>
            <a:off x="1" y="0"/>
            <a:ext cx="8615522" cy="6858000"/>
            <a:chOff x="0" y="817927"/>
            <a:chExt cx="8615522" cy="60400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31FD75-6796-2534-1AB6-2922C3F0A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2203" y="817927"/>
              <a:ext cx="1223319" cy="60400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45B209-2A84-9255-E14A-7DAE28C35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817927"/>
              <a:ext cx="7924132" cy="6040073"/>
            </a:xfrm>
            <a:prstGeom prst="rect">
              <a:avLst/>
            </a:prstGeom>
          </p:spPr>
        </p:pic>
      </p:grpSp>
      <p:sp>
        <p:nvSpPr>
          <p:cNvPr id="15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25472" y="1508084"/>
            <a:ext cx="5774267" cy="2020824"/>
          </a:xfrm>
        </p:spPr>
        <p:txBody>
          <a:bodyPr anchor="t">
            <a:no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25472" y="4757633"/>
            <a:ext cx="5774267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5472" y="5706385"/>
            <a:ext cx="5774267" cy="488226"/>
          </a:xfrm>
        </p:spPr>
        <p:txBody>
          <a:bodyPr anchor="ctr">
            <a:noAutofit/>
          </a:bodyPr>
          <a:lstStyle>
            <a:lvl1pPr marL="0" indent="0">
              <a:buNone/>
              <a:defRPr sz="15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5472" y="490279"/>
            <a:ext cx="5837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b="0" i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NC DEPARTMENT OOF HEALTH AND HUMAN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312150-D23A-A682-527E-C0DD54FFDE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0311" y="4822613"/>
            <a:ext cx="1901552" cy="18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2150" y="1913839"/>
            <a:ext cx="8563554" cy="4142629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02150" y="6155643"/>
            <a:ext cx="807399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02150" y="1273757"/>
            <a:ext cx="8563554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221BC-4C4B-F888-1C4B-FDB6CC668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307"/>
          <a:stretch/>
        </p:blipFill>
        <p:spPr>
          <a:xfrm>
            <a:off x="0" y="0"/>
            <a:ext cx="9144000" cy="1119096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9F43FCD-9DC9-3ECD-C557-3532E06B8DC6}"/>
              </a:ext>
            </a:extLst>
          </p:cNvPr>
          <p:cNvSpPr txBox="1">
            <a:spLocks/>
          </p:cNvSpPr>
          <p:nvPr userDrawn="1"/>
        </p:nvSpPr>
        <p:spPr>
          <a:xfrm>
            <a:off x="302150" y="6352493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</a:t>
            </a:r>
            <a:r>
              <a:rPr lang="es-419" b="1" i="0">
                <a:latin typeface="Arial" panose="020B0604020202020204" pitchFamily="34" charset="0"/>
                <a:cs typeface="Arial" panose="020B0604020202020204" pitchFamily="34" charset="0"/>
              </a:rPr>
              <a:t>Oficina de Equidad en Salud</a:t>
            </a:r>
          </a:p>
          <a:p>
            <a:r>
              <a:rPr lang="es-419" b="1" i="0">
                <a:latin typeface="Arial" panose="020B0604020202020204" pitchFamily="34" charset="0"/>
                <a:cs typeface="Arial" panose="020B0604020202020204" pitchFamily="34" charset="0"/>
              </a:rPr>
              <a:t>Informe de análisis de datos sobre disparidades de salud: Presentación del resumen de datos </a:t>
            </a: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| Agosto de 2024</a:t>
            </a:r>
          </a:p>
        </p:txBody>
      </p:sp>
    </p:spTree>
    <p:extLst>
      <p:ext uri="{BB962C8B-B14F-4D97-AF65-F5344CB8AC3E}">
        <p14:creationId xmlns:p14="http://schemas.microsoft.com/office/powerpoint/2010/main" val="255588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27868" y="1097280"/>
            <a:ext cx="7537836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327868" y="6285883"/>
            <a:ext cx="710691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327869" y="457200"/>
            <a:ext cx="7537836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E3B-675C-6430-630F-9168279D8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0" y="0"/>
            <a:ext cx="122332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1DEDAB2-C669-59D0-B536-55A705B1C32D}"/>
              </a:ext>
            </a:extLst>
          </p:cNvPr>
          <p:cNvSpPr txBox="1">
            <a:spLocks/>
          </p:cNvSpPr>
          <p:nvPr userDrawn="1"/>
        </p:nvSpPr>
        <p:spPr>
          <a:xfrm>
            <a:off x="1327868" y="6450983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</a:t>
            </a:r>
            <a:r>
              <a:rPr lang="es-419" b="1" i="0">
                <a:latin typeface="Arial" panose="020B0604020202020204" pitchFamily="34" charset="0"/>
                <a:cs typeface="Arial" panose="020B0604020202020204" pitchFamily="34" charset="0"/>
              </a:rPr>
              <a:t>Oficina de Equidad en Salud</a:t>
            </a:r>
          </a:p>
          <a:p>
            <a:r>
              <a:rPr lang="es-419" b="1" i="0">
                <a:latin typeface="Arial" panose="020B0604020202020204" pitchFamily="34" charset="0"/>
                <a:cs typeface="Arial" panose="020B0604020202020204" pitchFamily="34" charset="0"/>
              </a:rPr>
              <a:t>Informe de análisis de datos sobre disparidades de salud: Presentación del resumen de datos </a:t>
            </a: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| Agosto de 2024</a:t>
            </a:r>
          </a:p>
        </p:txBody>
      </p:sp>
    </p:spTree>
    <p:extLst>
      <p:ext uri="{BB962C8B-B14F-4D97-AF65-F5344CB8AC3E}">
        <p14:creationId xmlns:p14="http://schemas.microsoft.com/office/powerpoint/2010/main" val="34226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60917" y="1097280"/>
            <a:ext cx="3904787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753223" y="6155643"/>
            <a:ext cx="3681557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960918" y="457200"/>
            <a:ext cx="3904787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E3B-675C-6430-630F-9168279D8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3464626" y="0"/>
            <a:ext cx="1223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EFE423-D4C2-6B61-BA63-2EB19830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49989"/>
          <a:stretch/>
        </p:blipFill>
        <p:spPr>
          <a:xfrm rot="10800000">
            <a:off x="0" y="0"/>
            <a:ext cx="3464626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C72F141-0BC1-B771-D9EC-0F58A0971F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634" y="1097280"/>
            <a:ext cx="3464628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B43131-B470-DCC0-7691-B817E8C45E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675" y="457200"/>
            <a:ext cx="3463925" cy="5492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2000"/>
              <a:t>Click to add text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3D3590-51D3-F69F-8AEF-3095644D13E7}"/>
              </a:ext>
            </a:extLst>
          </p:cNvPr>
          <p:cNvSpPr txBox="1">
            <a:spLocks/>
          </p:cNvSpPr>
          <p:nvPr userDrawn="1"/>
        </p:nvSpPr>
        <p:spPr>
          <a:xfrm>
            <a:off x="4753223" y="6418612"/>
            <a:ext cx="3534637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Office of Health Equity | Health Disparities Analysis Report: Data Summary Presentation | August 2024</a:t>
            </a:r>
          </a:p>
        </p:txBody>
      </p:sp>
    </p:spTree>
    <p:extLst>
      <p:ext uri="{BB962C8B-B14F-4D97-AF65-F5344CB8AC3E}">
        <p14:creationId xmlns:p14="http://schemas.microsoft.com/office/powerpoint/2010/main" val="270485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FE423-D4C2-6B61-BA63-2EB19830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49989"/>
          <a:stretch/>
        </p:blipFill>
        <p:spPr>
          <a:xfrm rot="10800000">
            <a:off x="-1" y="0"/>
            <a:ext cx="31529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0634" y="1097280"/>
            <a:ext cx="2413661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E3B-675C-6430-630F-9168279D8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2369128" y="0"/>
            <a:ext cx="1223320" cy="68580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20635" y="457200"/>
            <a:ext cx="2591789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B6DBAB4-676D-52D0-B288-5A4126010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7151" y="1097280"/>
            <a:ext cx="4998554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F63C85-42E5-E3EC-9C26-982E8B3D1B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7150" y="337503"/>
            <a:ext cx="4999038" cy="668337"/>
          </a:xfrm>
        </p:spPr>
        <p:txBody>
          <a:bodyPr/>
          <a:lstStyle>
            <a:lvl1pPr marL="0" indent="0">
              <a:buNone/>
              <a:defRPr sz="2400">
                <a:solidFill>
                  <a:srgbClr val="5C93D5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38AF9FF-BDAC-0306-DA91-AB47AE0210B8}"/>
              </a:ext>
            </a:extLst>
          </p:cNvPr>
          <p:cNvSpPr txBox="1">
            <a:spLocks/>
          </p:cNvSpPr>
          <p:nvPr userDrawn="1"/>
        </p:nvSpPr>
        <p:spPr>
          <a:xfrm>
            <a:off x="3867150" y="6418612"/>
            <a:ext cx="4420710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Office of Health Equity | Health Disparities Analysis Report: Data Summary Presentation | August 2024</a:t>
            </a:r>
          </a:p>
        </p:txBody>
      </p:sp>
    </p:spTree>
    <p:extLst>
      <p:ext uri="{BB962C8B-B14F-4D97-AF65-F5344CB8AC3E}">
        <p14:creationId xmlns:p14="http://schemas.microsoft.com/office/powerpoint/2010/main" val="279364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FE423-D4C2-6B61-BA63-2EB19830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 r="49989"/>
          <a:stretch/>
        </p:blipFill>
        <p:spPr>
          <a:xfrm rot="10800000">
            <a:off x="-1" y="0"/>
            <a:ext cx="31529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0634" y="1097280"/>
            <a:ext cx="2413661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1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F3BE3B-675C-6430-630F-9168279D8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>
            <a:off x="2369128" y="0"/>
            <a:ext cx="1223320" cy="6858000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20635" y="457200"/>
            <a:ext cx="2591789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B5FD0A9-E4A1-C0DB-07E2-2EF95F25DA2A}"/>
              </a:ext>
            </a:extLst>
          </p:cNvPr>
          <p:cNvSpPr txBox="1">
            <a:spLocks/>
          </p:cNvSpPr>
          <p:nvPr userDrawn="1"/>
        </p:nvSpPr>
        <p:spPr>
          <a:xfrm>
            <a:off x="3901440" y="6418612"/>
            <a:ext cx="4386420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Office of Health Equity | Health Disparities Analysis Report: Data Summary Presentation | August 2024</a:t>
            </a:r>
          </a:p>
        </p:txBody>
      </p:sp>
    </p:spTree>
    <p:extLst>
      <p:ext uri="{BB962C8B-B14F-4D97-AF65-F5344CB8AC3E}">
        <p14:creationId xmlns:p14="http://schemas.microsoft.com/office/powerpoint/2010/main" val="66035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18052" y="1097280"/>
            <a:ext cx="7537836" cy="4937760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18053" y="6155643"/>
            <a:ext cx="710691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7295985" y="6603788"/>
            <a:ext cx="564098" cy="284692"/>
          </a:xfrm>
          <a:prstGeom prst="rect">
            <a:avLst/>
          </a:prstGeom>
        </p:spPr>
        <p:txBody>
          <a:bodyPr/>
          <a:lstStyle>
            <a:lvl1pPr algn="r">
              <a:defRPr sz="675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18053" y="457200"/>
            <a:ext cx="7537836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452E2-608E-7385-0B1A-59C76320C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68"/>
          <a:stretch/>
        </p:blipFill>
        <p:spPr>
          <a:xfrm flipH="1">
            <a:off x="7920681" y="0"/>
            <a:ext cx="122332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492FC96-79E6-D669-44E2-090C072906B1}"/>
              </a:ext>
            </a:extLst>
          </p:cNvPr>
          <p:cNvSpPr txBox="1">
            <a:spLocks/>
          </p:cNvSpPr>
          <p:nvPr userDrawn="1"/>
        </p:nvSpPr>
        <p:spPr>
          <a:xfrm>
            <a:off x="318052" y="6397066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NCDHHS, </a:t>
            </a:r>
            <a:r>
              <a:rPr lang="es-419" b="1" i="0">
                <a:latin typeface="Arial" panose="020B0604020202020204" pitchFamily="34" charset="0"/>
                <a:cs typeface="Arial" panose="020B0604020202020204" pitchFamily="34" charset="0"/>
              </a:rPr>
              <a:t>Oficina de Equidad en Salud</a:t>
            </a:r>
          </a:p>
          <a:p>
            <a:r>
              <a:rPr lang="es-419" b="1" i="0">
                <a:latin typeface="Arial" panose="020B0604020202020204" pitchFamily="34" charset="0"/>
                <a:cs typeface="Arial" panose="020B0604020202020204" pitchFamily="34" charset="0"/>
              </a:rPr>
              <a:t>Informe de análisis de datos sobre disparidades de salud: Presentación del resumen de datos </a:t>
            </a:r>
            <a:r>
              <a:rPr lang="en-US" b="1" i="0">
                <a:latin typeface="Arial" panose="020B0604020202020204" pitchFamily="34" charset="0"/>
                <a:cs typeface="Arial" panose="020B0604020202020204" pitchFamily="34" charset="0"/>
              </a:rPr>
              <a:t>| Agosto de 2024</a:t>
            </a:r>
          </a:p>
          <a:p>
            <a:endParaRPr lang="en-US" b="1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6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572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572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75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7" r:id="rId14"/>
    <p:sldLayoutId id="2147483691" r:id="rId15"/>
    <p:sldLayoutId id="2147483690" r:id="rId16"/>
    <p:sldLayoutId id="2147483696" r:id="rId17"/>
    <p:sldLayoutId id="2147483695" r:id="rId18"/>
    <p:sldLayoutId id="2147483694" r:id="rId19"/>
    <p:sldLayoutId id="2147483693" r:id="rId20"/>
    <p:sldLayoutId id="2147483692" r:id="rId21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71450" indent="-171450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32197" indent="-175022" algn="l" defTabSz="514350" rtl="0" eaLnBrk="1" latinLnBrk="0" hangingPunct="1">
        <a:lnSpc>
          <a:spcPct val="90000"/>
        </a:lnSpc>
        <a:spcBef>
          <a:spcPts val="281"/>
        </a:spcBef>
        <a:buFont typeface="Franklin Gothic Medium" panose="020B0603020102020204" pitchFamily="34" charset="0"/>
        <a:buChar char="–"/>
        <a:defRPr sz="1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5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outhernequality.org/wp-content/uploads/2021/08/SouthernLGBTQHealthSurvey_NCBreakout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pi.dph.ncdhhs.gov/cd/stds/figures/2021-HealthEquityMen.pdf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cleg.gov/About/Webservices" TargetMode="External"/><Relationship Id="rId5" Type="http://schemas.openxmlformats.org/officeDocument/2006/relationships/hyperlink" Target="https://www.nimh.nih.gov/health/statistics/mental-illness" TargetMode="Externa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043/ncm.83.5.39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health.gov/healthypeople/priority-areas/social-determinants-health/literature-summaries/early-childhood-development-and-educatio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.childcareaware.org/hubfs/Demanding%20Change%20Appendices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hyperlink" Target="https://www.ncdps.gov/jjdp-annual-report-2022/download?attachment" TargetMode="External"/><Relationship Id="rId4" Type="http://schemas.openxmlformats.org/officeDocument/2006/relationships/hyperlink" Target="https://profiles.nche.seiservices.com/StateProfile.aspx?StateID=33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bm.nc.gov/blog/2022/12/30/ncs-population-reach-140-million-2050%22%20/l%20%22:~:text=Our%20latest%20population%20projections%20show,(a%2032.7%25%20increas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hhs.gov/about/department-initiatives/community-and-partner-engageme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768597" y="1635373"/>
            <a:ext cx="6061367" cy="2020824"/>
          </a:xfrm>
        </p:spPr>
        <p:txBody>
          <a:bodyPr/>
          <a:lstStyle/>
          <a:p>
            <a:r>
              <a:rPr lang="es-419" sz="3600"/>
              <a:t>Informe de análisis de datos sobre disparidades de salud</a:t>
            </a:r>
            <a:r>
              <a:rPr lang="en-US" sz="3600"/>
              <a:t>: </a:t>
            </a:r>
            <a:r>
              <a:rPr lang="es-419" sz="3600"/>
              <a:t>Presentación del resumen de datos</a:t>
            </a:r>
            <a:endParaRPr lang="en-US" sz="36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81497" y="4441288"/>
            <a:ext cx="6061367" cy="948752"/>
          </a:xfrm>
        </p:spPr>
        <p:txBody>
          <a:bodyPr anchor="ctr"/>
          <a:lstStyle/>
          <a:p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presentador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2768597" y="5390040"/>
            <a:ext cx="5774267" cy="488226"/>
          </a:xfrm>
        </p:spPr>
        <p:txBody>
          <a:bodyPr anchor="ctr"/>
          <a:lstStyle/>
          <a:p>
            <a:r>
              <a:rPr lang="en-US"/>
              <a:t>15 de </a:t>
            </a:r>
            <a:r>
              <a:rPr lang="en-US" err="1"/>
              <a:t>agosto</a:t>
            </a:r>
            <a:r>
              <a:rPr lang="en-US"/>
              <a:t> de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D3B8A-B03B-4521-EA29-681484162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3079" y="4001884"/>
            <a:ext cx="310627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773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llage of photos of people&#10;&#10;Description automatically generated">
            <a:extLst>
              <a:ext uri="{FF2B5EF4-FFF2-40B4-BE49-F238E27FC236}">
                <a16:creationId xmlns:a16="http://schemas.microsoft.com/office/drawing/2014/main" id="{3F040B9C-2B73-2943-6C3F-27BD0F554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9" r="27635" b="68952"/>
          <a:stretch/>
        </p:blipFill>
        <p:spPr>
          <a:xfrm rot="21117699">
            <a:off x="4133233" y="3876103"/>
            <a:ext cx="2127920" cy="270239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A713DA-71DD-0E3F-849F-F1168E97A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223" y="2161309"/>
            <a:ext cx="8563554" cy="44424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900">
                <a:effectLst/>
                <a:latin typeface="Arial"/>
                <a:ea typeface="Times New Roman" panose="02020603050405020304" pitchFamily="18" charset="0"/>
                <a:cs typeface="Arial"/>
              </a:rPr>
              <a:t>Las personas con discapacidades, sin importar su raza, tienen entre 2.5 y 4 veces más probabilidades de evitar ir al médico debido al costo, en comparación con las personas blancas sin discapacidades</a:t>
            </a:r>
            <a:r>
              <a:rPr lang="en-US" sz="1900">
                <a:effectLst/>
                <a:latin typeface="Arial"/>
                <a:ea typeface="Times New Roman" panose="02020603050405020304" pitchFamily="18" charset="0"/>
                <a:cs typeface="Arial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900">
                <a:effectLst/>
                <a:latin typeface="Arial"/>
                <a:ea typeface="Times New Roman" panose="02020603050405020304" pitchFamily="18" charset="0"/>
                <a:cs typeface="Arial"/>
              </a:rPr>
              <a:t>Las personas hispanas/</a:t>
            </a:r>
            <a:r>
              <a:rPr lang="es-419" sz="1900" err="1">
                <a:effectLst/>
                <a:latin typeface="Arial"/>
                <a:ea typeface="Times New Roman" panose="02020603050405020304" pitchFamily="18" charset="0"/>
                <a:cs typeface="Arial"/>
              </a:rPr>
              <a:t>latinx</a:t>
            </a:r>
            <a:r>
              <a:rPr lang="es-419" sz="1900">
                <a:effectLst/>
                <a:latin typeface="Arial"/>
                <a:ea typeface="Times New Roman" panose="02020603050405020304" pitchFamily="18" charset="0"/>
                <a:cs typeface="Arial"/>
              </a:rPr>
              <a:t> con discapacidades tienen casi siete veces (6.82) más probabilidades de no tener seguro médico que las personas blancas sin discapacidades.</a:t>
            </a:r>
            <a:endParaRPr lang="en-US" sz="190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 i="1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s-419" sz="1200" i="1">
                <a:ea typeface="Times New Roman" panose="02020603050405020304" pitchFamily="18" charset="0"/>
              </a:rPr>
              <a:t>Los Institutos Nacionales de Salud (NIH, por sus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s-419" sz="1200" i="1">
                <a:ea typeface="Times New Roman" panose="02020603050405020304" pitchFamily="18" charset="0"/>
              </a:rPr>
              <a:t>siglas en inglés) identificaron recientemente a las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s-419" sz="1200" i="1">
                <a:ea typeface="Times New Roman" panose="02020603050405020304" pitchFamily="18" charset="0"/>
              </a:rPr>
              <a:t>personas con discapacidades como un grupo con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s-419" sz="1200" i="1">
                <a:ea typeface="Times New Roman" panose="02020603050405020304" pitchFamily="18" charset="0"/>
              </a:rPr>
              <a:t>disparidades de salud. Los problemas de salud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s-419" sz="1200" i="1">
                <a:ea typeface="Times New Roman" panose="02020603050405020304" pitchFamily="18" charset="0"/>
              </a:rPr>
              <a:t>aumentan estas disparidades, pero también lo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s-419" sz="1200" i="1">
                <a:ea typeface="Times New Roman" panose="02020603050405020304" pitchFamily="18" charset="0"/>
              </a:rPr>
              <a:t>hacen la discriminación, la desigualdad de acceso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s-419" sz="1200" i="1">
                <a:ea typeface="Times New Roman" panose="02020603050405020304" pitchFamily="18" charset="0"/>
              </a:rPr>
              <a:t>y la falta de recursos.</a:t>
            </a:r>
            <a:endParaRPr lang="en-US" sz="120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1E683-DD48-5B33-3C9E-CFC109BE34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BE691F-271A-6F46-ED5A-B9BDCAC6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kern="0">
                <a:solidFill>
                  <a:srgbClr val="5B94D6"/>
                </a:solidFill>
                <a:ea typeface="Times New Roman" panose="02020603050405020304" pitchFamily="18" charset="0"/>
              </a:rPr>
              <a:t>A</a:t>
            </a:r>
            <a:r>
              <a:rPr lang="es-419" sz="2400"/>
              <a:t>cceso a la Atención </a:t>
            </a:r>
            <a:r>
              <a:rPr lang="es-419"/>
              <a:t>M</a:t>
            </a:r>
            <a:r>
              <a:rPr lang="es-419" sz="2400"/>
              <a:t>édica </a:t>
            </a:r>
            <a:br>
              <a:rPr lang="es-419" sz="2400"/>
            </a:br>
            <a:r>
              <a:rPr lang="es-419" sz="2400"/>
              <a:t>Para Personas con Discapacidades</a:t>
            </a:r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AA9AB1-3E87-4EC8-00C5-C13C4B95C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18121" r="4636" b="65975"/>
          <a:stretch/>
        </p:blipFill>
        <p:spPr>
          <a:xfrm>
            <a:off x="7313608" y="200762"/>
            <a:ext cx="1827630" cy="1367436"/>
          </a:xfrm>
          <a:prstGeom prst="rect">
            <a:avLst/>
          </a:prstGeom>
        </p:spPr>
      </p:pic>
      <p:pic>
        <p:nvPicPr>
          <p:cNvPr id="12" name="Picture 11" descr="A collage of photos of people&#10;&#10;Description automatically generated">
            <a:extLst>
              <a:ext uri="{FF2B5EF4-FFF2-40B4-BE49-F238E27FC236}">
                <a16:creationId xmlns:a16="http://schemas.microsoft.com/office/drawing/2014/main" id="{52110625-AA84-0971-A0A1-8DCD77FCE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6" t="68115"/>
          <a:stretch/>
        </p:blipFill>
        <p:spPr>
          <a:xfrm>
            <a:off x="5555847" y="3708240"/>
            <a:ext cx="3507403" cy="27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1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B66314-31F9-454A-4569-F58A68E41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7296" y="1400448"/>
            <a:ext cx="5091591" cy="43405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s-419" sz="20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A alrededor de 74 condados de Carolina del Norte les faltan proveedores de atención primaria, con un índice mayor a 1,500 residentes por proveedor de atención primaria</a:t>
            </a:r>
            <a:r>
              <a:rPr lang="en-US" sz="20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. </a:t>
            </a: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000">
              <a:solidFill>
                <a:srgbClr val="002E5F"/>
              </a:solidFill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s-419" sz="20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Esto significa que casi el 75 % de los condados de Carolina del Norte no tienen suficiente acceso a la atención primaria</a:t>
            </a:r>
            <a:r>
              <a:rPr lang="en-US" sz="20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8EA0-8E8E-F9C2-068C-A39BDE69BF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C051D6-452E-51E1-8725-C0B68133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69" y="457200"/>
            <a:ext cx="7959822" cy="665544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s-419" kern="0">
                <a:solidFill>
                  <a:srgbClr val="5B94D6"/>
                </a:solidFill>
                <a:ea typeface="Times New Roman" panose="02020603050405020304" pitchFamily="18" charset="0"/>
              </a:rPr>
              <a:t>A</a:t>
            </a:r>
            <a:r>
              <a:rPr lang="es-419" sz="2400"/>
              <a:t>cceso a la Atención </a:t>
            </a:r>
            <a:r>
              <a:rPr lang="es-419"/>
              <a:t>M</a:t>
            </a:r>
            <a:r>
              <a:rPr lang="es-419" sz="2400"/>
              <a:t>édica</a:t>
            </a:r>
            <a:r>
              <a:rPr lang="es-419"/>
              <a:t> </a:t>
            </a:r>
            <a:br>
              <a:rPr lang="es-419"/>
            </a:br>
            <a:r>
              <a:rPr lang="es-419"/>
              <a:t>P</a:t>
            </a:r>
            <a:r>
              <a:rPr lang="es-419" sz="2400"/>
              <a:t>ara</a:t>
            </a:r>
            <a:r>
              <a:rPr lang="es-419"/>
              <a:t> </a:t>
            </a:r>
            <a:r>
              <a:rPr lang="es-419" sz="2400"/>
              <a:t>Condados Rurales</a:t>
            </a:r>
            <a:endParaRPr lang="en-US" b="1" kern="0" spc="-20">
              <a:solidFill>
                <a:srgbClr val="5B94D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5A2468-5CAE-924E-3B19-50F274C4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18121" r="4636" b="65975"/>
          <a:stretch/>
        </p:blipFill>
        <p:spPr>
          <a:xfrm>
            <a:off x="-90270" y="5352572"/>
            <a:ext cx="1827630" cy="1367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9E9F2-221F-44C2-F9CB-2E5F77FB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41" b="59878"/>
          <a:stretch/>
        </p:blipFill>
        <p:spPr>
          <a:xfrm rot="730266">
            <a:off x="6174542" y="1925587"/>
            <a:ext cx="3910649" cy="2930314"/>
          </a:xfrm>
          <a:prstGeom prst="rect">
            <a:avLst/>
          </a:prstGeom>
        </p:spPr>
      </p:pic>
      <p:pic>
        <p:nvPicPr>
          <p:cNvPr id="11" name="Picture 10" descr="A collage of photos of people&#10;&#10;Description automatically generated">
            <a:extLst>
              <a:ext uri="{FF2B5EF4-FFF2-40B4-BE49-F238E27FC236}">
                <a16:creationId xmlns:a16="http://schemas.microsoft.com/office/drawing/2014/main" id="{34DDC4A3-670A-045F-EA08-8B23A193C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2" t="64441" r="40328"/>
          <a:stretch/>
        </p:blipFill>
        <p:spPr>
          <a:xfrm>
            <a:off x="6733194" y="4200537"/>
            <a:ext cx="2776488" cy="2718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FFECB3-36A7-F1C9-017E-BCD5E022C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0" t="35471" b="34466"/>
          <a:stretch/>
        </p:blipFill>
        <p:spPr>
          <a:xfrm rot="21429810" flipH="1">
            <a:off x="6659520" y="498935"/>
            <a:ext cx="3138402" cy="22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4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5B777D-FF0C-2636-7595-BB0EDBBE03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1097280"/>
            <a:ext cx="7537836" cy="48291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419" sz="18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De la mayor encuesta realizada sobre salud                               LGBTQ+ en el sur, que tuvo 927 participantes,                                   solo el 50 % de las personas</a:t>
            </a:r>
            <a:r>
              <a:rPr lang="es-419" sz="1800">
                <a:solidFill>
                  <a:srgbClr val="002E5F"/>
                </a:solidFill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r>
              <a:rPr lang="es-419" sz="18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LGBTQ+ de </a:t>
            </a:r>
            <a:br>
              <a:rPr lang="es-419" sz="1800"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s-419" sz="18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Carolina del Norte consideraban que sus necesidades de atención médica estaban bien cubiertas. Además, a casi el 28 % le preocupa perder su cobertura de salud</a:t>
            </a:r>
            <a:r>
              <a:rPr lang="en-US" sz="18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.*</a:t>
            </a:r>
            <a:endParaRPr lang="en-US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marR="0" indent="0">
              <a:spcBef>
                <a:spcPts val="0"/>
              </a:spcBef>
              <a:buNone/>
            </a:pPr>
            <a:endParaRPr lang="en-US" sz="1800">
              <a:solidFill>
                <a:srgbClr val="002E5F"/>
              </a:solidFill>
              <a:effectLst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s-419" sz="18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Las personas transgénero de Carolina del Norte informaron que</a:t>
            </a:r>
            <a:r>
              <a:rPr lang="en-US" sz="180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:</a:t>
            </a:r>
          </a:p>
          <a:p>
            <a:pPr marL="717550" lvl="1" indent="-285750">
              <a:spcBef>
                <a:spcPts val="0"/>
              </a:spcBef>
              <a:buFont typeface="Arial" panose="020B0603020102020204" pitchFamily="34" charset="0"/>
              <a:buChar char="•"/>
            </a:pPr>
            <a:r>
              <a:rPr lang="en-US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El 48%</a:t>
            </a:r>
            <a:r>
              <a:rPr lang="es-419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tuvo que dar información a sus médicos sobre su identidad</a:t>
            </a:r>
            <a:r>
              <a:rPr lang="en-US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LGBTQ+</a:t>
            </a:r>
            <a:r>
              <a:rPr lang="en-US">
                <a:solidFill>
                  <a:srgbClr val="002E5F"/>
                </a:solidFill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endParaRPr lang="en-US">
              <a:solidFill>
                <a:srgbClr val="002E5F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717550" lvl="1" indent="-285750">
              <a:spcBef>
                <a:spcPts val="0"/>
              </a:spcBef>
              <a:buFont typeface="Arial" panose="020B0603020102020204" pitchFamily="34" charset="0"/>
              <a:buChar char="•"/>
            </a:pPr>
            <a:r>
              <a:rPr lang="en-US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El 56.3% </a:t>
            </a:r>
            <a:r>
              <a:rPr lang="es-419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esperó para buscar </a:t>
            </a:r>
            <a:br>
              <a:rPr lang="es-419">
                <a:solidFill>
                  <a:srgbClr val="002E5F"/>
                </a:solidFill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s-419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atención médica por ser</a:t>
            </a:r>
            <a:r>
              <a:rPr lang="en-US">
                <a:solidFill>
                  <a:srgbClr val="002E5F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LGBTQ+.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77AC2-BD93-0B84-2062-E4A87BBC6F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052" y="5926392"/>
            <a:ext cx="7106911" cy="465667"/>
          </a:xfrm>
        </p:spPr>
        <p:txBody>
          <a:bodyPr/>
          <a:lstStyle/>
          <a:p>
            <a:r>
              <a:rPr lang="en-US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* Campaign for Southern Equality, &amp; Western North Carolina Community Health Services. (2021, </a:t>
            </a:r>
            <a:r>
              <a:rPr lang="en-US" sz="9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agosto</a:t>
            </a:r>
            <a:r>
              <a:rPr lang="en-US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). State Spotlight: </a:t>
            </a:r>
            <a:br>
              <a:rPr lang="en-US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North Carolina </a:t>
            </a:r>
            <a:r>
              <a:rPr lang="es-419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(Estado en la mira: Carolina del Norte)</a:t>
            </a:r>
            <a:r>
              <a:rPr lang="en-US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900" u="sng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https://southernequality.org/wp-content/uploads/2021/08/SouthernLGBTQHealthSurvey_NCBreakout.pdf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4C8BB-E18C-2521-9678-55A5505FF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C1F31D-F056-7502-CD18-4A09909B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kern="0">
                <a:solidFill>
                  <a:srgbClr val="5B94D6"/>
                </a:solidFill>
                <a:ea typeface="Times New Roman" panose="02020603050405020304" pitchFamily="18" charset="0"/>
              </a:rPr>
              <a:t>A</a:t>
            </a:r>
            <a:r>
              <a:rPr lang="es-419" sz="2400"/>
              <a:t>cceso a la Atención </a:t>
            </a:r>
            <a:r>
              <a:rPr lang="es-419"/>
              <a:t>M</a:t>
            </a:r>
            <a:r>
              <a:rPr lang="es-419" sz="2400"/>
              <a:t>édica</a:t>
            </a:r>
            <a:endParaRPr lang="en-US"/>
          </a:p>
        </p:txBody>
      </p:sp>
      <p:pic>
        <p:nvPicPr>
          <p:cNvPr id="8" name="Picture 7" descr="A collage of photos of people and a dog&#10;&#10;Description automatically generated">
            <a:extLst>
              <a:ext uri="{FF2B5EF4-FFF2-40B4-BE49-F238E27FC236}">
                <a16:creationId xmlns:a16="http://schemas.microsoft.com/office/drawing/2014/main" id="{8BB62DB5-BBE7-CAF8-F037-C7D51C58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5" r="47450" b="67506"/>
          <a:stretch/>
        </p:blipFill>
        <p:spPr>
          <a:xfrm>
            <a:off x="5521945" y="3234712"/>
            <a:ext cx="2590770" cy="2107739"/>
          </a:xfrm>
          <a:prstGeom prst="rect">
            <a:avLst/>
          </a:prstGeom>
        </p:spPr>
      </p:pic>
      <p:pic>
        <p:nvPicPr>
          <p:cNvPr id="14" name="Picture 13" descr="A collage of photos of people&#10;&#10;Description automatically generated">
            <a:extLst>
              <a:ext uri="{FF2B5EF4-FFF2-40B4-BE49-F238E27FC236}">
                <a16:creationId xmlns:a16="http://schemas.microsoft.com/office/drawing/2014/main" id="{BF301546-15FB-E70D-C9B1-B10651E23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4" t="2595" r="15057" b="71068"/>
          <a:stretch/>
        </p:blipFill>
        <p:spPr>
          <a:xfrm rot="655944">
            <a:off x="5574918" y="-47625"/>
            <a:ext cx="2488788" cy="1916586"/>
          </a:xfrm>
          <a:prstGeom prst="rect">
            <a:avLst/>
          </a:prstGeom>
        </p:spPr>
      </p:pic>
      <p:pic>
        <p:nvPicPr>
          <p:cNvPr id="15" name="Picture 14" descr="A collage of photos of people&#10;&#10;Description automatically generated">
            <a:extLst>
              <a:ext uri="{FF2B5EF4-FFF2-40B4-BE49-F238E27FC236}">
                <a16:creationId xmlns:a16="http://schemas.microsoft.com/office/drawing/2014/main" id="{F7166EDD-136F-D2C7-DE6F-D5A8AF077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0" r="75404" b="48034"/>
          <a:stretch/>
        </p:blipFill>
        <p:spPr>
          <a:xfrm rot="295840">
            <a:off x="4161005" y="4016118"/>
            <a:ext cx="2176195" cy="181921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DC0AFA-DBDE-3E36-7335-95B7C5804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18121" r="4636" b="65975"/>
          <a:stretch/>
        </p:blipFill>
        <p:spPr>
          <a:xfrm>
            <a:off x="7309048" y="227212"/>
            <a:ext cx="1827630" cy="13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6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30291-C787-D804-3F55-ACC14C1E1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040835"/>
            <a:ext cx="9144000" cy="435996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Enfermedades </a:t>
            </a:r>
            <a:r>
              <a:rPr lang="es-419" dirty="0">
                <a:latin typeface="Arial"/>
                <a:cs typeface="Arial"/>
              </a:rPr>
              <a:t>Crónicas</a:t>
            </a:r>
            <a:r>
              <a:rPr lang="en-US" dirty="0">
                <a:latin typeface="Arial"/>
                <a:cs typeface="Arial"/>
              </a:rPr>
              <a:t> </a:t>
            </a: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C9C38E-31D1-C2C3-2AF1-4398F8AB4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34101" r="4636" b="50071"/>
          <a:stretch/>
        </p:blipFill>
        <p:spPr>
          <a:xfrm>
            <a:off x="2729948" y="238539"/>
            <a:ext cx="36841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31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D64389-2235-80B3-F3C5-1C13AFC294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50" y="2230582"/>
            <a:ext cx="8563554" cy="39965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1700">
                <a:latin typeface="Arial"/>
                <a:cs typeface="Arial"/>
              </a:rPr>
              <a:t>Las enfermedades crónicas, como las enfermedades del corazón, el cáncer, las lesiones y la diabetes, suelen aparecer por una mezcla entre los comportamientos de salud, la genética y el entorno. Estas enfermedades están entre las principales causas de muerte en Carolina del Norte</a:t>
            </a:r>
            <a:r>
              <a:rPr lang="en-US" sz="1700">
                <a:latin typeface="Arial"/>
                <a:cs typeface="Arial"/>
              </a:rPr>
              <a:t>.</a:t>
            </a:r>
          </a:p>
          <a:p>
            <a:r>
              <a:rPr lang="es-419" sz="1700">
                <a:latin typeface="Arial"/>
                <a:cs typeface="Arial"/>
              </a:rPr>
              <a:t>Los comportamientos de salud, como el uso de tabaco y alcohol, una dieta poco saludable y la falta de ejercicio, influyen mucho en nuestro riesgo de tener enfermedades crónicas y problemas de salud. Aunque tomamos decisiones individuales, nuestros comportamientos cambian según nuestras experiencias de vida tempranas, traumas, estrés tóxico, el modo en que se desarrolla nuestro cerebro a medida que crecemos y el entorno en el que vivimos</a:t>
            </a:r>
            <a:r>
              <a:rPr lang="en-US" sz="1700">
                <a:latin typeface="Arial"/>
                <a:cs typeface="Arial"/>
              </a:rPr>
              <a:t>. </a:t>
            </a:r>
          </a:p>
          <a:p>
            <a:r>
              <a:rPr lang="es-419" sz="1700">
                <a:latin typeface="Arial"/>
                <a:cs typeface="Arial"/>
              </a:rPr>
              <a:t>Las capacidades y el acceso a las oportunidades también influyen. No todas las personas tienen las mismas posibilidades de seguir comportamientos saludables, como hacer ejercicio a menudo y alimentarse bien</a:t>
            </a:r>
            <a:r>
              <a:rPr lang="en-US" sz="1700">
                <a:latin typeface="Arial"/>
                <a:cs typeface="Arial"/>
              </a:rPr>
              <a:t>.</a:t>
            </a:r>
            <a:endParaRPr lang="en-US" sz="1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F192E-932A-2B92-5153-0D872AEDEB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5A83EE-D832-A507-DA30-AFED279C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1273757"/>
            <a:ext cx="8563554" cy="790570"/>
          </a:xfrm>
        </p:spPr>
        <p:txBody>
          <a:bodyPr/>
          <a:lstStyle/>
          <a:p>
            <a:r>
              <a:rPr lang="en-US" b="1" kern="0" dirty="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Comprendiendo las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Disparidades</a:t>
            </a:r>
            <a:r>
              <a:rPr lang="en-US" b="1" kern="0" dirty="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br>
              <a:rPr lang="en-US" kern="0" dirty="0"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n-US" kern="0" err="1">
                <a:solidFill>
                  <a:srgbClr val="5B94D6"/>
                </a:solidFill>
                <a:latin typeface="Arial"/>
                <a:ea typeface="Times New Roman" panose="02020603050405020304" pitchFamily="18" charset="0"/>
                <a:cs typeface="Arial"/>
              </a:rPr>
              <a:t>en</a:t>
            </a:r>
            <a:r>
              <a:rPr lang="en-US" kern="0" dirty="0">
                <a:solidFill>
                  <a:srgbClr val="5B94D6"/>
                </a:solidFill>
                <a:latin typeface="Arial"/>
                <a:ea typeface="Times New Roman" panose="02020603050405020304" pitchFamily="18" charset="0"/>
                <a:cs typeface="Arial"/>
              </a:rPr>
              <a:t>           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Enfermedades</a:t>
            </a:r>
            <a:r>
              <a:rPr lang="en-US" b="1" kern="0" dirty="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C</a:t>
            </a:r>
            <a:r>
              <a:rPr lang="es-419" err="1">
                <a:latin typeface="Arial"/>
                <a:cs typeface="Arial"/>
              </a:rPr>
              <a:t>rónicas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15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A713DA-71DD-0E3F-849F-F1168E97A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50" y="1861587"/>
            <a:ext cx="8563554" cy="41426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419" sz="1550" spc="-30">
                <a:effectLst/>
                <a:latin typeface="Arial"/>
                <a:ea typeface="Times New Roman" panose="02020603050405020304" pitchFamily="18" charset="0"/>
                <a:cs typeface="Arial"/>
              </a:rPr>
              <a:t>Las tasas de mortalidad general por enfermedades del corazón, derrame cerebral, diabetes y enfermedades del hígado han aumentado un poco desde el último informe de 2014 a 2018.  Sin embargo, Carolina del Norte ha avanzado mucho en la reducción de las brechas de disparidades entre los grupos de población de distintas razas y etnias</a:t>
            </a:r>
            <a:r>
              <a:rPr lang="en-US" sz="1550" spc="-30"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r>
              <a:rPr lang="en-US" sz="1550" spc="-30"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1550" spc="-30">
                <a:latin typeface="Arial"/>
                <a:ea typeface="Times New Roman" panose="02020603050405020304" pitchFamily="18" charset="0"/>
                <a:cs typeface="Arial"/>
              </a:rPr>
              <a:t>A </a:t>
            </a:r>
            <a:r>
              <a:rPr lang="en-US" sz="1550" spc="-30" err="1">
                <a:latin typeface="Arial"/>
                <a:ea typeface="Times New Roman" panose="02020603050405020304" pitchFamily="18" charset="0"/>
                <a:cs typeface="Arial"/>
              </a:rPr>
              <a:t>pesar</a:t>
            </a:r>
            <a:r>
              <a:rPr lang="en-US" sz="1550" spc="-30">
                <a:latin typeface="Arial"/>
                <a:ea typeface="Times New Roman" panose="02020603050405020304" pitchFamily="18" charset="0"/>
                <a:cs typeface="Arial"/>
              </a:rPr>
              <a:t> de </a:t>
            </a:r>
            <a:r>
              <a:rPr lang="en-US" sz="1550" spc="-30" err="1">
                <a:latin typeface="Arial"/>
                <a:ea typeface="Times New Roman" panose="02020603050405020304" pitchFamily="18" charset="0"/>
                <a:cs typeface="Arial"/>
              </a:rPr>
              <a:t>eso</a:t>
            </a:r>
            <a:r>
              <a:rPr lang="en-US" sz="1550" spc="-30">
                <a:latin typeface="Arial"/>
                <a:ea typeface="Times New Roman" panose="02020603050405020304" pitchFamily="18" charset="0"/>
                <a:cs typeface="Arial"/>
              </a:rPr>
              <a:t>:</a:t>
            </a:r>
            <a:r>
              <a:rPr lang="en-US" sz="155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endParaRPr lang="en-US" sz="1550"/>
          </a:p>
          <a:p>
            <a:pPr marL="685800" marR="0" lvl="1" indent="-228600">
              <a:spcBef>
                <a:spcPts val="0"/>
              </a:spcBef>
              <a:spcAft>
                <a:spcPts val="600"/>
              </a:spcAft>
              <a:buFont typeface="System Font Regular"/>
              <a:buChar char="–"/>
            </a:pPr>
            <a:r>
              <a:rPr lang="es-419" sz="155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Los habitantes de Carolina del Norte afroamericanos/negros tienen más probabilidades de morir de un derrame cerebral, más probabilidades de recibir un diagnóstico de diabetes y morir de ella, más probabilidades de recibir un diagnóstico de EPOC (enfermedad pulmonar obstructiva crónica) y más probabilidades de morir de una enfermedad de los riñones</a:t>
            </a:r>
            <a:r>
              <a:rPr lang="en-US" sz="1550">
                <a:latin typeface="Arial"/>
                <a:ea typeface="Times New Roman" panose="02020603050405020304" pitchFamily="18" charset="0"/>
                <a:cs typeface="Times New Roman"/>
              </a:rPr>
              <a:t>, </a:t>
            </a:r>
            <a:r>
              <a:rPr lang="es-419" sz="1550">
                <a:latin typeface="Arial"/>
                <a:ea typeface="Times New Roman" panose="02020603050405020304" pitchFamily="18" charset="0"/>
                <a:cs typeface="Times New Roman"/>
              </a:rPr>
              <a:t>e</a:t>
            </a:r>
            <a:r>
              <a:rPr lang="es-419" sz="155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n comparación con los blancos no hispanos.</a:t>
            </a:r>
            <a:endParaRPr lang="en-US" sz="1550">
              <a:effectLst/>
              <a:latin typeface="Arial"/>
              <a:ea typeface="Times New Roman" panose="02020603050405020304" pitchFamily="18" charset="0"/>
              <a:cs typeface="Times New Roman"/>
            </a:endParaRP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System Font Regular"/>
              <a:buChar char="–"/>
            </a:pPr>
            <a:r>
              <a:rPr lang="es-419" sz="1550">
                <a:latin typeface="Arial"/>
                <a:ea typeface="Times New Roman" panose="02020603050405020304" pitchFamily="18" charset="0"/>
                <a:cs typeface="Times New Roman"/>
              </a:rPr>
              <a:t>Los afroamericanos/negros tienen casi dos veces más probabilidades de recibir un diagnóstico de cáncer de próstata, 2.5 veces más probabilidades de recibir un diagnóstico de mieloma múltiple, y más probabilidades de morir de cáncer.</a:t>
            </a:r>
            <a:endParaRPr lang="en-US" sz="1550">
              <a:latin typeface="Arial"/>
              <a:ea typeface="Times New Roman" panose="02020603050405020304" pitchFamily="18" charset="0"/>
              <a:cs typeface="Times New Roman"/>
            </a:endParaRPr>
          </a:p>
          <a:p>
            <a:pPr marL="685800" marR="0" lvl="1" indent="-228600">
              <a:spcBef>
                <a:spcPts val="0"/>
              </a:spcBef>
              <a:spcAft>
                <a:spcPts val="600"/>
              </a:spcAft>
              <a:buFont typeface="System Font Regular"/>
              <a:buChar char="–"/>
            </a:pPr>
            <a:r>
              <a:rPr lang="es-419" sz="1550" spc="-3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Los indígenas estadounidenses tienen más probabilidades de morir de diabetes, enfermedades del hígado, , enfermedades de los riñones y de Alzheimer que los blancos no hispanos</a:t>
            </a:r>
            <a:r>
              <a:rPr lang="en-US" sz="1550" spc="-30">
                <a:effectLst/>
                <a:latin typeface="Arial"/>
                <a:ea typeface="Times New Roman" panose="02020603050405020304" pitchFamily="18" charset="0"/>
                <a:cs typeface="Times New Roman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1E683-DD48-5B33-3C9E-CFC109BE34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BE691F-271A-6F46-ED5A-B9BDCAC6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Disparidades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Enfermedades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</a:t>
            </a:r>
            <a:r>
              <a:rPr lang="es-419" err="1"/>
              <a:t>rónicas</a:t>
            </a:r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D2E4E9-9025-2C0E-2496-1C3D1D253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34101" r="4636" b="50071"/>
          <a:stretch/>
        </p:blipFill>
        <p:spPr>
          <a:xfrm>
            <a:off x="7316370" y="198971"/>
            <a:ext cx="1827630" cy="136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54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B66314-31F9-454A-4569-F58A68E41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867" y="1423850"/>
            <a:ext cx="4891701" cy="461118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s-419" sz="19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Los habitantes de Carolina del Norte con discapacidades, sin importar su raza, tienen peores resultados de salud en cuanto a enfermedades crónicas, como enfermedades del corazón, presión arterial alta, derrame cerebral, diabetes, cáncer, EPOC y depresión que los blancos no hispanos sin discapacidades</a:t>
            </a:r>
            <a:r>
              <a:rPr lang="en-US" sz="19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8EA0-8E8E-F9C2-068C-A39BDE69BF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C051D6-452E-51E1-8725-C0B68133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69" y="457200"/>
            <a:ext cx="7959822" cy="735174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Disparidades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kern="0" err="1">
                <a:solidFill>
                  <a:srgbClr val="5B94D6"/>
                </a:solidFill>
                <a:ea typeface="Times New Roman" panose="02020603050405020304" pitchFamily="18" charset="0"/>
              </a:rPr>
              <a:t>E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nfermedades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kern="0" err="1">
                <a:solidFill>
                  <a:srgbClr val="5B94D6"/>
                </a:solidFill>
                <a:ea typeface="Times New Roman" panose="02020603050405020304" pitchFamily="18" charset="0"/>
              </a:rPr>
              <a:t>C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rónicas</a:t>
            </a:r>
            <a:br>
              <a:rPr lang="en-US" kern="0">
                <a:solidFill>
                  <a:srgbClr val="5B94D6"/>
                </a:solidFill>
                <a:ea typeface="Times New Roman" panose="02020603050405020304" pitchFamily="18" charset="0"/>
              </a:rPr>
            </a:br>
            <a:r>
              <a:rPr lang="en-US" kern="0">
                <a:solidFill>
                  <a:srgbClr val="5B94D6"/>
                </a:solidFill>
                <a:ea typeface="Times New Roman" panose="02020603050405020304" pitchFamily="18" charset="0"/>
              </a:rPr>
              <a:t>Para Personas con </a:t>
            </a:r>
            <a:r>
              <a:rPr lang="en-US" kern="0" err="1">
                <a:solidFill>
                  <a:srgbClr val="5B94D6"/>
                </a:solidFill>
                <a:ea typeface="Times New Roman" panose="02020603050405020304" pitchFamily="18" charset="0"/>
              </a:rPr>
              <a:t>Discapacidades</a:t>
            </a:r>
            <a:endParaRPr lang="en-US" b="1" kern="0">
              <a:solidFill>
                <a:srgbClr val="5B94D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2E5B1F-64DA-F5D1-5BA5-9A42EFB64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34101" r="4636" b="50071"/>
          <a:stretch/>
        </p:blipFill>
        <p:spPr>
          <a:xfrm>
            <a:off x="-90270" y="5352572"/>
            <a:ext cx="1827630" cy="1360862"/>
          </a:xfrm>
          <a:prstGeom prst="rect">
            <a:avLst/>
          </a:prstGeom>
        </p:spPr>
      </p:pic>
      <p:pic>
        <p:nvPicPr>
          <p:cNvPr id="9" name="Picture 8" descr="A collage of photos of people&#10;&#10;Description automatically generated">
            <a:extLst>
              <a:ext uri="{FF2B5EF4-FFF2-40B4-BE49-F238E27FC236}">
                <a16:creationId xmlns:a16="http://schemas.microsoft.com/office/drawing/2014/main" id="{D0830A3E-2A95-DC3B-C3F8-06E67451F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0" r="67250"/>
          <a:stretch/>
        </p:blipFill>
        <p:spPr>
          <a:xfrm rot="20938182">
            <a:off x="5039287" y="3958539"/>
            <a:ext cx="3383930" cy="2843213"/>
          </a:xfrm>
          <a:prstGeom prst="rect">
            <a:avLst/>
          </a:prstGeom>
        </p:spPr>
      </p:pic>
      <p:pic>
        <p:nvPicPr>
          <p:cNvPr id="13" name="Picture 12" descr="Several pictures of people in different poses&#10;&#10;Description automatically generated">
            <a:extLst>
              <a:ext uri="{FF2B5EF4-FFF2-40B4-BE49-F238E27FC236}">
                <a16:creationId xmlns:a16="http://schemas.microsoft.com/office/drawing/2014/main" id="{FD88C30B-8088-DB9C-72F8-D79861DD1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39208" r="73788" b="28713"/>
          <a:stretch/>
        </p:blipFill>
        <p:spPr>
          <a:xfrm rot="891371">
            <a:off x="6576460" y="2488331"/>
            <a:ext cx="2403971" cy="2342065"/>
          </a:xfrm>
          <a:prstGeom prst="rect">
            <a:avLst/>
          </a:prstGeom>
        </p:spPr>
      </p:pic>
      <p:pic>
        <p:nvPicPr>
          <p:cNvPr id="16" name="Picture 15" descr="Several pictures of people in different poses&#10;&#10;Description automatically generated">
            <a:extLst>
              <a:ext uri="{FF2B5EF4-FFF2-40B4-BE49-F238E27FC236}">
                <a16:creationId xmlns:a16="http://schemas.microsoft.com/office/drawing/2014/main" id="{0DCEDB6C-E349-3596-304E-84C93A022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1" t="4138" r="1762" b="70968"/>
          <a:stretch/>
        </p:blipFill>
        <p:spPr>
          <a:xfrm rot="21367347">
            <a:off x="6277365" y="1156689"/>
            <a:ext cx="2713477" cy="1799906"/>
          </a:xfrm>
          <a:prstGeom prst="rect">
            <a:avLst/>
          </a:prstGeom>
        </p:spPr>
      </p:pic>
      <p:pic>
        <p:nvPicPr>
          <p:cNvPr id="15" name="Picture 14" descr="A collage of photos of people&#10;&#10;Description automatically generated">
            <a:extLst>
              <a:ext uri="{FF2B5EF4-FFF2-40B4-BE49-F238E27FC236}">
                <a16:creationId xmlns:a16="http://schemas.microsoft.com/office/drawing/2014/main" id="{0F6ED73C-9B95-6080-5895-19CDF5B13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3" t="28353" r="50750" b="47964"/>
          <a:stretch/>
        </p:blipFill>
        <p:spPr>
          <a:xfrm>
            <a:off x="3310729" y="3916891"/>
            <a:ext cx="2532962" cy="1886671"/>
          </a:xfrm>
          <a:prstGeom prst="rect">
            <a:avLst/>
          </a:prstGeom>
        </p:spPr>
      </p:pic>
      <p:pic>
        <p:nvPicPr>
          <p:cNvPr id="11" name="Picture 10" descr="A collage of photos of people and a dog&#10;&#10;Description automatically generated">
            <a:extLst>
              <a:ext uri="{FF2B5EF4-FFF2-40B4-BE49-F238E27FC236}">
                <a16:creationId xmlns:a16="http://schemas.microsoft.com/office/drawing/2014/main" id="{E3D45322-B62D-1B19-E74E-20029820F8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2106" r="78918" b="69630"/>
          <a:stretch/>
        </p:blipFill>
        <p:spPr>
          <a:xfrm rot="21279480">
            <a:off x="1585270" y="4174072"/>
            <a:ext cx="2157783" cy="22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0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30291-C787-D804-3F55-ACC14C1E1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040835"/>
            <a:ext cx="9144000" cy="4359966"/>
          </a:xfrm>
        </p:spPr>
        <p:txBody>
          <a:bodyPr/>
          <a:lstStyle/>
          <a:p>
            <a:r>
              <a:rPr lang="en-US" err="1"/>
              <a:t>Enfermedades</a:t>
            </a:r>
            <a:r>
              <a:rPr lang="en-US"/>
              <a:t> </a:t>
            </a:r>
            <a:r>
              <a:rPr lang="en-US" err="1"/>
              <a:t>Transmisibles</a:t>
            </a:r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ECE61E-CF16-BE2A-B506-410AE68B3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49776" r="4636" b="34282"/>
          <a:stretch/>
        </p:blipFill>
        <p:spPr>
          <a:xfrm>
            <a:off x="2729948" y="218660"/>
            <a:ext cx="3684103" cy="27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2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5B777D-FF0C-2636-7595-BB0EDBBE03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1260764"/>
            <a:ext cx="6754270" cy="51400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2000">
                <a:effectLst/>
                <a:latin typeface="+mn-lt"/>
                <a:ea typeface="Times New Roman" panose="02020603050405020304" pitchFamily="18" charset="0"/>
                <a:cs typeface="Arial"/>
              </a:rPr>
              <a:t>Las enfermedades transmisibles son enfermedades causadas por un agente infeccioso, como bacterias o virus</a:t>
            </a:r>
            <a:r>
              <a:rPr lang="en-US" sz="2000">
                <a:effectLst/>
                <a:latin typeface="+mn-lt"/>
                <a:ea typeface="Times New Roman" panose="02020603050405020304" pitchFamily="18" charset="0"/>
                <a:cs typeface="Arial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2000">
                <a:effectLst/>
                <a:latin typeface="+mn-lt"/>
                <a:ea typeface="Times New Roman" panose="02020603050405020304" pitchFamily="18" charset="0"/>
                <a:cs typeface="Arial"/>
              </a:rPr>
              <a:t>Para ayudar a proteger contra estas enfermedades, necesitamos más acceso a pruebas de detección, detección temprana, tratamiento y apoyo público para reducir riesgos, y servicios de protección</a:t>
            </a:r>
            <a:r>
              <a:rPr lang="en-US" sz="2000">
                <a:effectLst/>
                <a:latin typeface="+mn-lt"/>
                <a:ea typeface="Times New Roman" panose="02020603050405020304" pitchFamily="18" charset="0"/>
                <a:cs typeface="Arial"/>
              </a:rPr>
              <a:t>. </a:t>
            </a:r>
          </a:p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00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4C8BB-E18C-2521-9678-55A5505FF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C1F31D-F056-7502-CD18-4A09909B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3" y="457200"/>
            <a:ext cx="7537836" cy="803564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Comprendiendo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las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Disparidades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</a:t>
            </a:r>
            <a:r>
              <a:rPr lang="en-US" b="1" kern="0" spc="-3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spc="-3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Enfermedades</a:t>
            </a:r>
            <a:r>
              <a:rPr lang="en-US" b="1" kern="0" spc="-3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spc="-3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Transmisibles</a:t>
            </a:r>
            <a:endParaRPr lang="en-US" b="1" kern="0" spc="-30">
              <a:solidFill>
                <a:srgbClr val="5B94D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AFE54B-EDD9-B494-E814-D463FCE03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49776" r="4636" b="34282"/>
          <a:stretch/>
        </p:blipFill>
        <p:spPr>
          <a:xfrm>
            <a:off x="7316370" y="223925"/>
            <a:ext cx="1827630" cy="13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6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E1A75E-9FB7-43E8-2524-ECE9CD62A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1280591"/>
            <a:ext cx="7537836" cy="49377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419" sz="2000">
                <a:latin typeface="Arial"/>
                <a:cs typeface="Arial"/>
              </a:rPr>
              <a:t>Los impulsores sociales de la salud también influyen en lo rápido que se contagian las enfermedades transmisibles</a:t>
            </a:r>
            <a:r>
              <a:rPr lang="en-US" sz="2000">
                <a:latin typeface="Arial"/>
                <a:cs typeface="Arial"/>
              </a:rPr>
              <a:t>.</a:t>
            </a:r>
            <a:endParaRPr lang="en-US" sz="2000" b="0">
              <a:solidFill>
                <a:srgbClr val="000000"/>
              </a:solidFill>
              <a:latin typeface="Arial"/>
              <a:cs typeface="Arial"/>
            </a:endParaRPr>
          </a:p>
          <a:p>
            <a:pPr marL="431800" lvl="1" indent="-174625">
              <a:spcBef>
                <a:spcPts val="0"/>
              </a:spcBef>
              <a:spcAft>
                <a:spcPts val="600"/>
              </a:spcAft>
              <a:buFont typeface="Franklin Gothic Medium" panose="020B0604020202020204" pitchFamily="34" charset="0"/>
              <a:buChar char="−"/>
            </a:pPr>
            <a:r>
              <a:rPr lang="es-419" sz="2000">
                <a:latin typeface="Arial"/>
                <a:cs typeface="Arial"/>
              </a:rPr>
              <a:t>Las enfermedades transmisibles siguen siendo una gran prioridad para las poblaciones históricamente marginadas, como las personas de color, las poblaciones LGBTQ+, los jóvenes y las personas que usan sustancias</a:t>
            </a:r>
            <a:r>
              <a:rPr lang="en-US" sz="2000">
                <a:latin typeface="Arial"/>
                <a:cs typeface="Arial"/>
              </a:rPr>
              <a:t>. </a:t>
            </a:r>
            <a:r>
              <a:rPr lang="es-419" sz="2000">
                <a:latin typeface="Arial"/>
                <a:cs typeface="Arial"/>
              </a:rPr>
              <a:t>También es una gran preocupación para las personas más vulnerables, como las que tienen enfermedades crónicas, las personas con discapacidad, los adultos mayores o las personas que tienen un sistema inmunitario debilitado (inmunodeprimidos)</a:t>
            </a:r>
            <a:r>
              <a:rPr lang="en-US" sz="2000">
                <a:latin typeface="Arial"/>
                <a:cs typeface="Arial"/>
              </a:rPr>
              <a:t>. </a:t>
            </a:r>
            <a:endParaRPr lang="en-US" sz="2000" b="0">
              <a:solidFill>
                <a:srgbClr val="000000"/>
              </a:solidFill>
              <a:latin typeface="Arial"/>
              <a:cs typeface="Arial"/>
            </a:endParaRPr>
          </a:p>
          <a:p>
            <a:pPr marL="431800" lvl="1" indent="-174625">
              <a:spcBef>
                <a:spcPts val="0"/>
              </a:spcBef>
              <a:spcAft>
                <a:spcPts val="600"/>
              </a:spcAft>
              <a:buFont typeface="Franklin Gothic Medium" panose="020B0604020202020204" pitchFamily="34" charset="0"/>
              <a:buChar char="−"/>
            </a:pPr>
            <a:r>
              <a:rPr lang="es-419" sz="2000">
                <a:latin typeface="Arial"/>
                <a:cs typeface="Arial"/>
              </a:rPr>
              <a:t>Reducir el estigma (vergüenza) sobre la salud sexual de las comunidades históricamente marginadas también puede reducir las enfermedades transmisibles</a:t>
            </a:r>
            <a:r>
              <a:rPr lang="en-US" sz="2000">
                <a:latin typeface="Arial"/>
                <a:cs typeface="Arial"/>
              </a:rPr>
              <a:t>.</a:t>
            </a:r>
            <a:endParaRPr lang="en-US" sz="2000" b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38E32-4216-D492-6D33-2E6BFB3F9F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3BA241-0284-2CDA-27E1-FEB526E7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err="1">
                <a:solidFill>
                  <a:srgbClr val="5B94D6"/>
                </a:solidFill>
                <a:latin typeface="Arial"/>
                <a:cs typeface="Arial"/>
              </a:rPr>
              <a:t>Comprendiendo</a:t>
            </a:r>
            <a:r>
              <a:rPr lang="en-US" sz="2100">
                <a:solidFill>
                  <a:srgbClr val="5B94D6"/>
                </a:solidFill>
                <a:latin typeface="Arial"/>
                <a:cs typeface="Arial"/>
              </a:rPr>
              <a:t> las </a:t>
            </a:r>
            <a:r>
              <a:rPr lang="en-US" sz="2100" err="1">
                <a:solidFill>
                  <a:srgbClr val="5B94D6"/>
                </a:solidFill>
                <a:latin typeface="Arial"/>
                <a:cs typeface="Arial"/>
              </a:rPr>
              <a:t>Disparidades</a:t>
            </a:r>
            <a:br>
              <a:rPr lang="en-US" sz="2100">
                <a:solidFill>
                  <a:srgbClr val="5B94D6"/>
                </a:solidFill>
                <a:latin typeface="Arial"/>
                <a:cs typeface="Arial"/>
              </a:rPr>
            </a:br>
            <a:r>
              <a:rPr lang="en-US" sz="2100" err="1">
                <a:solidFill>
                  <a:srgbClr val="5B94D6"/>
                </a:solidFill>
                <a:latin typeface="Arial"/>
                <a:cs typeface="Arial"/>
              </a:rPr>
              <a:t>en</a:t>
            </a:r>
            <a:r>
              <a:rPr lang="en-US" sz="2100">
                <a:solidFill>
                  <a:srgbClr val="5B94D6"/>
                </a:solidFill>
                <a:latin typeface="Arial"/>
                <a:cs typeface="Arial"/>
              </a:rPr>
              <a:t> </a:t>
            </a:r>
            <a:r>
              <a:rPr lang="en-US" sz="2100" err="1">
                <a:solidFill>
                  <a:srgbClr val="5B94D6"/>
                </a:solidFill>
                <a:latin typeface="Arial"/>
                <a:cs typeface="Arial"/>
              </a:rPr>
              <a:t>Enfermedades</a:t>
            </a:r>
            <a:r>
              <a:rPr lang="en-US" sz="2100">
                <a:solidFill>
                  <a:srgbClr val="5B94D6"/>
                </a:solidFill>
                <a:latin typeface="Arial"/>
                <a:cs typeface="Arial"/>
              </a:rPr>
              <a:t> </a:t>
            </a:r>
            <a:r>
              <a:rPr lang="en-US" sz="2100" err="1">
                <a:solidFill>
                  <a:srgbClr val="5B94D6"/>
                </a:solidFill>
                <a:latin typeface="Arial"/>
                <a:cs typeface="Arial"/>
              </a:rPr>
              <a:t>Transmisibles</a:t>
            </a:r>
            <a:endParaRPr lang="en-US" sz="2100" b="0" err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7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42F338-5C07-A7E3-CA67-1C1351CD7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3" y="1117600"/>
            <a:ext cx="7745293" cy="49377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pc="-2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El </a:t>
            </a:r>
            <a:r>
              <a:rPr lang="es-419" sz="2000" spc="-2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i</a:t>
            </a:r>
            <a:r>
              <a:rPr lang="es-419" sz="2000">
                <a:latin typeface="Arial"/>
                <a:cs typeface="Arial"/>
              </a:rPr>
              <a:t>nforme de análisis de datos sobre disparidades</a:t>
            </a:r>
            <a:br>
              <a:rPr lang="es-419" sz="2000">
                <a:latin typeface="Arial"/>
                <a:cs typeface="Arial"/>
              </a:rPr>
            </a:br>
            <a:r>
              <a:rPr lang="es-419" sz="2000">
                <a:latin typeface="Arial"/>
                <a:cs typeface="Arial"/>
              </a:rPr>
              <a:t>de salud</a:t>
            </a:r>
            <a:r>
              <a:rPr lang="en-US" sz="2000" spc="-2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 </a:t>
            </a:r>
            <a:r>
              <a:rPr lang="en-US" sz="2000" spc="-20" err="1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tiene</a:t>
            </a:r>
            <a:r>
              <a:rPr lang="en-US" sz="2000" spc="-2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000" spc="-20" err="1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como</a:t>
            </a:r>
            <a:r>
              <a:rPr lang="en-US" sz="2000" spc="-2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000" spc="-20" err="1">
                <a:solidFill>
                  <a:srgbClr val="002E5F"/>
                </a:solidFill>
                <a:latin typeface="Arial"/>
                <a:ea typeface="Times New Roman" panose="02020603050405020304" pitchFamily="18" charset="0"/>
                <a:cs typeface="Arial"/>
              </a:rPr>
              <a:t>objetivo</a:t>
            </a:r>
            <a:r>
              <a:rPr lang="en-US" sz="2000" spc="-2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: </a:t>
            </a: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Destacar las disparidades de salud más importantes reconocidas por el Departamento de Salud y Servicios Humanos de Carolina del Norte (NCDHHS) como oportunidades para reducir las disparidades en los próximos tres a cinco años</a:t>
            </a:r>
            <a:r>
              <a:rPr lang="en-US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2E5F"/>
              </a:solidFill>
              <a:effectLst/>
              <a:ea typeface="Times New Roman" panose="02020603050405020304" pitchFamily="18" charset="0"/>
            </a:endParaRP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Dar medidas y un punto de partida para hacer un seguimiento de los avances del estado en la eliminación de las brechas de salud que sufren las poblaciones históricamente marginadas</a:t>
            </a:r>
            <a:r>
              <a:rPr lang="en-US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2E5F"/>
              </a:solidFill>
              <a:effectLst/>
              <a:ea typeface="Times New Roman" panose="02020603050405020304" pitchFamily="18" charset="0"/>
            </a:endParaRP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Describir los servicios, programas y recursos que se ocupan de las disparidades identificadas por el NCDHHS</a:t>
            </a:r>
            <a:r>
              <a:rPr lang="en-US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2E5F"/>
              </a:solidFill>
              <a:effectLst/>
              <a:ea typeface="Times New Roman" panose="02020603050405020304" pitchFamily="18" charset="0"/>
            </a:endParaRP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Destacar las estrategias prácticas para reducir las disparidades de salud y buscar soluciones</a:t>
            </a:r>
            <a:r>
              <a:rPr lang="en-US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2E5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5F942-EE3E-EFF8-430B-C3E6E422FD2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7D4AE2-DD5B-5A85-80D0-854293DF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Objetivo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73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81946C-97EB-52F4-1CCE-738655282B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869" y="1005840"/>
            <a:ext cx="7697599" cy="49377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2000">
                <a:latin typeface="Arial"/>
                <a:cs typeface="Arial"/>
              </a:rPr>
              <a:t>Las poblaciones afroamericanas/negras, indígenas estadounidenses, multirraciales e hispanas/</a:t>
            </a:r>
            <a:r>
              <a:rPr lang="es-419" sz="2000" err="1">
                <a:latin typeface="Arial"/>
                <a:cs typeface="Arial"/>
              </a:rPr>
              <a:t>latinx</a:t>
            </a:r>
            <a:r>
              <a:rPr lang="es-419" sz="2000">
                <a:latin typeface="Arial"/>
                <a:cs typeface="Arial"/>
              </a:rPr>
              <a:t> tienen grandes disparidades de salud en el VIH y SIDA, sífilis, clamidia y gonorrea</a:t>
            </a:r>
            <a:r>
              <a:rPr lang="en-US" sz="2000">
                <a:latin typeface="Arial"/>
                <a:cs typeface="Arial"/>
              </a:rPr>
              <a:t>.</a:t>
            </a:r>
          </a:p>
          <a:p>
            <a:r>
              <a:rPr lang="es-419" sz="2000">
                <a:latin typeface="Arial"/>
                <a:cs typeface="Arial"/>
              </a:rPr>
              <a:t>Estas disparidades son más graves para los afroamericanos/negros, que tienen de seis a diez veces más probabilidades de contagiarse de estas enfermedades de transmisión sexual (ETS) en comparación con los blancos no hispanos.</a:t>
            </a:r>
            <a:endParaRPr lang="en-US" sz="2000">
              <a:latin typeface="Arial"/>
              <a:cs typeface="Arial"/>
            </a:endParaRPr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1690B-56DE-16D9-7F46-8EB8797FC0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F7EDB1-036A-7B78-12A0-BCF2574B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0" spc="-3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Enfermedades</a:t>
            </a:r>
            <a:r>
              <a:rPr lang="en-US" b="1" kern="0" spc="-3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spc="-3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Transmisibles</a:t>
            </a:r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2899C0-4590-6F2B-A231-FE830CD86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49776" r="4636" b="34282"/>
          <a:stretch/>
        </p:blipFill>
        <p:spPr>
          <a:xfrm>
            <a:off x="-90270" y="5334244"/>
            <a:ext cx="1827630" cy="13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82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5E0A6A-A475-0571-5CBB-70482CF1B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s-419" sz="2000">
                <a:latin typeface="Arial"/>
                <a:cs typeface="Arial"/>
              </a:rPr>
              <a:t>Los afroamericanos/negros también tienen casi nueve veces más probabilidades de morir por la enfermedad del VIH que los blancos</a:t>
            </a:r>
            <a:r>
              <a:rPr lang="en-US" sz="2000">
                <a:latin typeface="Arial"/>
                <a:cs typeface="Arial"/>
              </a:rPr>
              <a:t>.</a:t>
            </a:r>
            <a:endParaRPr lang="en-US" sz="2000" b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s-419" sz="2000">
                <a:latin typeface="Arial"/>
                <a:cs typeface="Arial"/>
              </a:rPr>
              <a:t>Las tasas de diagnóstico de VIH son mucho más altas entre los hombres jóvenes, </a:t>
            </a:r>
            <a:r>
              <a:rPr lang="es-419" sz="2000" err="1">
                <a:latin typeface="Arial"/>
                <a:cs typeface="Arial"/>
              </a:rPr>
              <a:t>gays</a:t>
            </a:r>
            <a:r>
              <a:rPr lang="es-419" sz="2000">
                <a:latin typeface="Arial"/>
                <a:cs typeface="Arial"/>
              </a:rPr>
              <a:t> y bisexuales de color que entre otros habitantes de Carolina del Norte</a:t>
            </a:r>
            <a:r>
              <a:rPr lang="en-US" sz="2000">
                <a:latin typeface="Arial"/>
                <a:cs typeface="Arial"/>
              </a:rPr>
              <a:t>. </a:t>
            </a:r>
            <a:r>
              <a:rPr lang="es-419" sz="2000">
                <a:latin typeface="Arial"/>
                <a:cs typeface="Arial"/>
              </a:rPr>
              <a:t>Los hombres afroamericanos/negros e hispanos que son </a:t>
            </a:r>
            <a:r>
              <a:rPr lang="es-419" sz="2000" err="1">
                <a:latin typeface="Arial"/>
                <a:cs typeface="Arial"/>
              </a:rPr>
              <a:t>gays</a:t>
            </a:r>
            <a:r>
              <a:rPr lang="es-419" sz="2000">
                <a:latin typeface="Arial"/>
                <a:cs typeface="Arial"/>
              </a:rPr>
              <a:t> o bisexuales, y otros hombres que tienen sexo con hombres, también tuvieron una supresión viral más baja que otros en 2021 en Carolina del Norte</a:t>
            </a:r>
            <a:r>
              <a:rPr lang="en-US" sz="2000">
                <a:latin typeface="Arial"/>
                <a:cs typeface="Arial"/>
              </a:rPr>
              <a:t>.*</a:t>
            </a:r>
            <a:endParaRPr lang="en-US" sz="2000" b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2D0A4-617B-AE30-873D-66AA03427C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711AC6-E871-6521-4BE1-D0A85BDE6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err="1">
                <a:solidFill>
                  <a:srgbClr val="5B94D6"/>
                </a:solidFill>
                <a:latin typeface="Arial"/>
                <a:cs typeface="Arial"/>
              </a:rPr>
              <a:t>Enfermedades</a:t>
            </a:r>
            <a:r>
              <a:rPr lang="en-US" sz="2100">
                <a:solidFill>
                  <a:srgbClr val="5B94D6"/>
                </a:solidFill>
                <a:latin typeface="Arial"/>
                <a:cs typeface="Arial"/>
              </a:rPr>
              <a:t> </a:t>
            </a:r>
            <a:r>
              <a:rPr lang="en-US" sz="2100" err="1">
                <a:solidFill>
                  <a:srgbClr val="5B94D6"/>
                </a:solidFill>
                <a:latin typeface="Arial"/>
                <a:cs typeface="Arial"/>
              </a:rPr>
              <a:t>Transmisibles</a:t>
            </a:r>
            <a:endParaRPr lang="en-US" sz="2100" b="0" err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C31E321-F008-68B8-F58A-D6B110D63197}"/>
              </a:ext>
            </a:extLst>
          </p:cNvPr>
          <p:cNvSpPr>
            <a:spLocks noGrp="1"/>
          </p:cNvSpPr>
          <p:nvPr/>
        </p:nvSpPr>
        <p:spPr>
          <a:xfrm>
            <a:off x="1442868" y="5934374"/>
            <a:ext cx="7467600" cy="4849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5143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1" kern="1200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*</a:t>
            </a:r>
            <a:r>
              <a:rPr lang="en-US" err="1">
                <a:latin typeface="Arial"/>
                <a:cs typeface="Arial"/>
              </a:rPr>
              <a:t>Salud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Pública</a:t>
            </a:r>
            <a:r>
              <a:rPr lang="en-US">
                <a:latin typeface="Arial"/>
                <a:cs typeface="Arial"/>
              </a:rPr>
              <a:t> de Carolina del Norte. (2021c). Health Equity and HIV in North Carolina, 2021: Gay, Bisexual, and Other Men Who Have Sex With Men (</a:t>
            </a:r>
            <a:r>
              <a:rPr lang="en-US" err="1">
                <a:latin typeface="Arial"/>
                <a:cs typeface="Arial"/>
              </a:rPr>
              <a:t>Equidad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salud</a:t>
            </a:r>
            <a:r>
              <a:rPr lang="en-US">
                <a:latin typeface="Arial"/>
                <a:cs typeface="Arial"/>
              </a:rPr>
              <a:t> y VIH </a:t>
            </a:r>
            <a:r>
              <a:rPr lang="en-US" err="1">
                <a:latin typeface="Arial"/>
                <a:cs typeface="Arial"/>
              </a:rPr>
              <a:t>en</a:t>
            </a:r>
            <a:r>
              <a:rPr lang="en-US">
                <a:latin typeface="Arial"/>
                <a:cs typeface="Arial"/>
              </a:rPr>
              <a:t> Carolina del Norte, 2021: gays, </a:t>
            </a:r>
            <a:r>
              <a:rPr lang="en-US" err="1">
                <a:latin typeface="Arial"/>
                <a:cs typeface="Arial"/>
              </a:rPr>
              <a:t>bisexuales</a:t>
            </a:r>
            <a:r>
              <a:rPr lang="en-US">
                <a:latin typeface="Arial"/>
                <a:cs typeface="Arial"/>
              </a:rPr>
              <a:t> y </a:t>
            </a:r>
            <a:r>
              <a:rPr lang="en-US" err="1">
                <a:latin typeface="Arial"/>
                <a:cs typeface="Arial"/>
              </a:rPr>
              <a:t>otros</a:t>
            </a:r>
            <a:r>
              <a:rPr lang="en-US">
                <a:latin typeface="Arial"/>
                <a:cs typeface="Arial"/>
              </a:rPr>
              <a:t> hombres que </a:t>
            </a:r>
            <a:r>
              <a:rPr lang="en-US" err="1">
                <a:latin typeface="Arial"/>
                <a:cs typeface="Arial"/>
              </a:rPr>
              <a:t>tienen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sexo</a:t>
            </a:r>
            <a:r>
              <a:rPr lang="en-US">
                <a:latin typeface="Arial"/>
                <a:cs typeface="Arial"/>
              </a:rPr>
              <a:t> con hombres) </a:t>
            </a:r>
            <a:r>
              <a:rPr lang="en-US">
                <a:latin typeface="Arial"/>
                <a:cs typeface="Arial"/>
                <a:hlinkClick r:id="rId2"/>
              </a:rPr>
              <a:t>https://epi.dph.ncdhhs.gov/cd/stds/figures/2021-HealthEquityMen.pdf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47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AEFAE9-A61B-A450-97DE-F02AC159A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65680" r="4636" b="18110"/>
          <a:stretch/>
        </p:blipFill>
        <p:spPr>
          <a:xfrm>
            <a:off x="2729948" y="-132522"/>
            <a:ext cx="3684103" cy="280946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30291-C787-D804-3F55-ACC14C1E1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040835"/>
            <a:ext cx="9144000" cy="4359966"/>
          </a:xfrm>
        </p:spPr>
        <p:txBody>
          <a:bodyPr/>
          <a:lstStyle/>
          <a:p>
            <a:r>
              <a:rPr lang="es-419" sz="6600" dirty="0">
                <a:latin typeface="Arial"/>
                <a:cs typeface="Arial"/>
              </a:rPr>
              <a:t>Salud mental, </a:t>
            </a:r>
            <a:br>
              <a:rPr lang="es-419" sz="6600" dirty="0">
                <a:latin typeface="Arial"/>
                <a:cs typeface="Arial"/>
              </a:rPr>
            </a:br>
            <a:r>
              <a:rPr lang="es-419" sz="6600" dirty="0">
                <a:latin typeface="Arial"/>
                <a:cs typeface="Arial"/>
              </a:rPr>
              <a:t>uso de sustancias, prevención del suicidio y la violencia</a:t>
            </a:r>
            <a:endParaRPr lang="en-US" sz="66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824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photos of people and a dog&#10;&#10;Description automatically generated">
            <a:extLst>
              <a:ext uri="{FF2B5EF4-FFF2-40B4-BE49-F238E27FC236}">
                <a16:creationId xmlns:a16="http://schemas.microsoft.com/office/drawing/2014/main" id="{E91926BC-FEAA-1533-64E0-FE1742E3D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9" b="64388"/>
          <a:stretch/>
        </p:blipFill>
        <p:spPr>
          <a:xfrm rot="693209">
            <a:off x="5270718" y="1342404"/>
            <a:ext cx="4228927" cy="293983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A713DA-71DD-0E3F-849F-F1168E97A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50" y="2168434"/>
            <a:ext cx="4726890" cy="42526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La salud mental incluye nuestras emociones, pensamientos y conexiones sociales</a:t>
            </a:r>
            <a:r>
              <a:rPr lang="en-U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Algunos factores que pueden aumentar el riesgo son las malas experiencias en la niñez, como el maltrato o el abandono, las enfermedades de larga duración, los problemas económicos y el uso de drogas</a:t>
            </a:r>
            <a:r>
              <a:rPr lang="en-U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Las enfermedades mentales también pueden aumentar las probabilidades de tener otras enfermedades crónicas.</a:t>
            </a:r>
            <a:endParaRPr lang="en-US" sz="180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1E683-DD48-5B33-3C9E-CFC109BE34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BE691F-271A-6F46-ED5A-B9BDCAC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1273757"/>
            <a:ext cx="8563554" cy="774720"/>
          </a:xfrm>
        </p:spPr>
        <p:txBody>
          <a:bodyPr/>
          <a:lstStyle/>
          <a:p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Comprendiendo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las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Disparidades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 </a:t>
            </a:r>
            <a:b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s-419"/>
              <a:t>Salud Mental y del Comportamiento</a:t>
            </a:r>
            <a:br>
              <a:rPr lang="es-419"/>
            </a:br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2EED01-567F-491F-A0D7-D97D47222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65680" r="4636" b="18110"/>
          <a:stretch/>
        </p:blipFill>
        <p:spPr>
          <a:xfrm>
            <a:off x="7315012" y="187095"/>
            <a:ext cx="1828988" cy="1394769"/>
          </a:xfrm>
          <a:prstGeom prst="rect">
            <a:avLst/>
          </a:prstGeom>
        </p:spPr>
      </p:pic>
      <p:pic>
        <p:nvPicPr>
          <p:cNvPr id="15" name="Picture 14" descr="A collage of photos of people&#10;&#10;Description automatically generated">
            <a:extLst>
              <a:ext uri="{FF2B5EF4-FFF2-40B4-BE49-F238E27FC236}">
                <a16:creationId xmlns:a16="http://schemas.microsoft.com/office/drawing/2014/main" id="{8D38AF5B-820C-9BB8-4F82-60E5521E8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3" t="55849" r="31000" b="10660"/>
          <a:stretch/>
        </p:blipFill>
        <p:spPr>
          <a:xfrm>
            <a:off x="4946199" y="3429000"/>
            <a:ext cx="3759254" cy="287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1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images of people and medical personnel&#10;&#10;Description automatically generated">
            <a:extLst>
              <a:ext uri="{FF2B5EF4-FFF2-40B4-BE49-F238E27FC236}">
                <a16:creationId xmlns:a16="http://schemas.microsoft.com/office/drawing/2014/main" id="{FC693078-0739-E5F5-5D92-415E251C3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0" r="33722" b="64851"/>
          <a:stretch/>
        </p:blipFill>
        <p:spPr>
          <a:xfrm>
            <a:off x="5650752" y="3781915"/>
            <a:ext cx="2578947" cy="228609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C1213E-179B-9A37-3807-8EEB2614D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984971"/>
            <a:ext cx="7537836" cy="44043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1900">
                <a:latin typeface="Arial"/>
                <a:cs typeface="Arial"/>
              </a:rPr>
              <a:t>En los Estados Unidos, las mujeres, los adultos jóvenes y las personas de color, en especial los indígenas estadounidenses y los multirraciales, tienen más probabilidades de informar que tienen enfermedades mentales graves</a:t>
            </a:r>
            <a:r>
              <a:rPr lang="en-US" sz="1900">
                <a:latin typeface="Arial"/>
                <a:cs typeface="Arial"/>
              </a:rPr>
              <a:t>.*</a:t>
            </a:r>
          </a:p>
          <a:p>
            <a:r>
              <a:rPr lang="es-419" sz="1900">
                <a:latin typeface="Arial"/>
                <a:cs typeface="Arial"/>
              </a:rPr>
              <a:t>En Carolina del Norte, los datos indican un aumento en los estudiantes de secundaria que reportan lo siguiente</a:t>
            </a:r>
            <a:r>
              <a:rPr lang="en-US" sz="1900">
                <a:latin typeface="Arial"/>
                <a:cs typeface="Arial"/>
              </a:rPr>
              <a:t>**:</a:t>
            </a:r>
          </a:p>
          <a:p>
            <a:pPr marL="685800" lvl="1" indent="-228600"/>
            <a:r>
              <a:rPr lang="en-US" sz="1900" err="1">
                <a:latin typeface="Arial"/>
                <a:cs typeface="Arial"/>
              </a:rPr>
              <a:t>Sentimientos</a:t>
            </a:r>
            <a:r>
              <a:rPr lang="en-US" sz="1900">
                <a:latin typeface="Arial"/>
                <a:cs typeface="Arial"/>
              </a:rPr>
              <a:t> de </a:t>
            </a:r>
            <a:r>
              <a:rPr lang="en-US" sz="1900" err="1">
                <a:latin typeface="Arial"/>
                <a:cs typeface="Arial"/>
              </a:rPr>
              <a:t>soledad</a:t>
            </a:r>
            <a:r>
              <a:rPr lang="en-US" sz="1900">
                <a:latin typeface="Arial"/>
                <a:cs typeface="Arial"/>
              </a:rPr>
              <a:t>.</a:t>
            </a:r>
            <a:endParaRPr lang="en-US" sz="1900">
              <a:cs typeface="Arial"/>
            </a:endParaRPr>
          </a:p>
          <a:p>
            <a:pPr marL="685800" lvl="1" indent="-228600"/>
            <a:r>
              <a:rPr lang="es-419" sz="1900">
                <a:latin typeface="Arial"/>
                <a:cs typeface="Arial"/>
              </a:rPr>
              <a:t>Sentimientos de tristeza y  </a:t>
            </a:r>
            <a:br>
              <a:rPr lang="es-419" sz="1900">
                <a:latin typeface="Arial"/>
                <a:cs typeface="Arial"/>
              </a:rPr>
            </a:br>
            <a:r>
              <a:rPr lang="es-419" sz="1900">
                <a:latin typeface="Arial"/>
                <a:cs typeface="Arial"/>
              </a:rPr>
              <a:t>desesperanza.</a:t>
            </a:r>
            <a:endParaRPr lang="en-US" sz="1900">
              <a:cs typeface="Arial"/>
            </a:endParaRPr>
          </a:p>
          <a:p>
            <a:pPr marL="685800" lvl="1" indent="-228600"/>
            <a:r>
              <a:rPr lang="en-US" sz="1900" err="1">
                <a:latin typeface="Arial"/>
                <a:cs typeface="Arial"/>
              </a:rPr>
              <a:t>Comportamientos</a:t>
            </a:r>
            <a:r>
              <a:rPr lang="en-US" sz="1900">
                <a:latin typeface="Arial"/>
                <a:cs typeface="Arial"/>
              </a:rPr>
              <a:t> </a:t>
            </a:r>
            <a:r>
              <a:rPr lang="en-US" sz="1900" err="1">
                <a:latin typeface="Arial"/>
                <a:cs typeface="Arial"/>
              </a:rPr>
              <a:t>suicidas</a:t>
            </a:r>
            <a:r>
              <a:rPr lang="en-US" sz="1900">
                <a:latin typeface="Arial"/>
                <a:cs typeface="Arial"/>
              </a:rPr>
              <a:t>.</a:t>
            </a:r>
            <a:endParaRPr lang="en-US" sz="1900">
              <a:cs typeface="Arial"/>
            </a:endParaRPr>
          </a:p>
          <a:p>
            <a:pPr marL="685800" lvl="1" indent="-228600"/>
            <a:r>
              <a:rPr lang="es-419" sz="1900">
                <a:latin typeface="Arial"/>
                <a:cs typeface="Arial"/>
              </a:rPr>
              <a:t>Sensación de inseguridad</a:t>
            </a:r>
            <a:br>
              <a:rPr lang="es-419" sz="1900">
                <a:latin typeface="Arial"/>
                <a:cs typeface="Arial"/>
              </a:rPr>
            </a:br>
            <a:r>
              <a:rPr lang="es-419" sz="1900">
                <a:latin typeface="Arial"/>
                <a:cs typeface="Arial"/>
              </a:rPr>
              <a:t>en   la escuela.</a:t>
            </a:r>
            <a:endParaRPr lang="en-US" sz="1900">
              <a:cs typeface="Arial"/>
            </a:endParaRPr>
          </a:p>
          <a:p>
            <a:pPr marL="685800" lvl="1" indent="-228600"/>
            <a:r>
              <a:rPr lang="es-419" sz="1900">
                <a:latin typeface="Arial"/>
                <a:cs typeface="Arial"/>
              </a:rPr>
              <a:t>Violencia física en el noviazgo.</a:t>
            </a:r>
            <a:endParaRPr lang="en-US" sz="1900"/>
          </a:p>
        </p:txBody>
      </p:sp>
      <p:pic>
        <p:nvPicPr>
          <p:cNvPr id="14" name="Picture 13" descr="A collage of pictures of people&#10;&#10;Description automatically generated">
            <a:extLst>
              <a:ext uri="{FF2B5EF4-FFF2-40B4-BE49-F238E27FC236}">
                <a16:creationId xmlns:a16="http://schemas.microsoft.com/office/drawing/2014/main" id="{54618C25-D51D-1983-45CB-3AC30BA0D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43" b="64388"/>
          <a:stretch/>
        </p:blipFill>
        <p:spPr>
          <a:xfrm rot="20785961">
            <a:off x="4732525" y="2730532"/>
            <a:ext cx="2776247" cy="225682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A8EB8-7433-FA3C-4E69-7C2CD8773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052" y="5585171"/>
            <a:ext cx="7793014" cy="824101"/>
          </a:xfrm>
        </p:spPr>
        <p:txBody>
          <a:bodyPr/>
          <a:lstStyle/>
          <a:p>
            <a:r>
              <a:rPr lang="en-US" spc="-40">
                <a:latin typeface="Arial"/>
                <a:cs typeface="Arial"/>
              </a:rPr>
              <a:t>* </a:t>
            </a:r>
            <a:r>
              <a:rPr lang="es-419" spc="-40">
                <a:latin typeface="Arial"/>
                <a:cs typeface="Arial"/>
              </a:rPr>
              <a:t>Departamento de Salud y Servicios Humanos de los Estados Unidos. (2023, marzo). Mental </a:t>
            </a:r>
            <a:r>
              <a:rPr lang="es-419" spc="-40" err="1">
                <a:latin typeface="Arial"/>
                <a:cs typeface="Arial"/>
              </a:rPr>
              <a:t>illness</a:t>
            </a:r>
            <a:r>
              <a:rPr lang="es-419" spc="-40">
                <a:latin typeface="Arial"/>
                <a:cs typeface="Arial"/>
              </a:rPr>
              <a:t> </a:t>
            </a:r>
          </a:p>
          <a:p>
            <a:r>
              <a:rPr lang="es-419" spc="-40">
                <a:latin typeface="Arial"/>
                <a:cs typeface="Arial"/>
              </a:rPr>
              <a:t>(Enfermedades mentales). Instituto Nacional de Salud Mental. </a:t>
            </a:r>
            <a:r>
              <a:rPr lang="es-419" spc="-40">
                <a:latin typeface="Arial"/>
                <a:cs typeface="Arial"/>
                <a:hlinkClick r:id="rId5"/>
              </a:rPr>
              <a:t>https://www.nimh.nih.gov/health/statistics/mental-illness</a:t>
            </a:r>
            <a:endParaRPr lang="es-419" spc="-40">
              <a:latin typeface="Arial"/>
              <a:cs typeface="Arial"/>
            </a:endParaRPr>
          </a:p>
          <a:p>
            <a:endParaRPr lang="en-US" spc="-40"/>
          </a:p>
          <a:p>
            <a:r>
              <a:rPr lang="en-US">
                <a:latin typeface="Arial"/>
                <a:cs typeface="Arial"/>
              </a:rPr>
              <a:t>**</a:t>
            </a:r>
            <a:r>
              <a:rPr lang="es-419">
                <a:latin typeface="Arial"/>
                <a:cs typeface="Arial"/>
              </a:rPr>
              <a:t>Meeting </a:t>
            </a:r>
            <a:r>
              <a:rPr lang="es-419" err="1">
                <a:latin typeface="Arial"/>
                <a:cs typeface="Arial"/>
              </a:rPr>
              <a:t>of</a:t>
            </a:r>
            <a:r>
              <a:rPr lang="es-419">
                <a:latin typeface="Arial"/>
                <a:cs typeface="Arial"/>
              </a:rPr>
              <a:t> </a:t>
            </a:r>
            <a:r>
              <a:rPr lang="es-419" err="1">
                <a:latin typeface="Arial"/>
                <a:cs typeface="Arial"/>
              </a:rPr>
              <a:t>the</a:t>
            </a:r>
            <a:r>
              <a:rPr lang="es-419">
                <a:latin typeface="Arial"/>
                <a:cs typeface="Arial"/>
              </a:rPr>
              <a:t> North Carolina Child </a:t>
            </a:r>
            <a:r>
              <a:rPr lang="es-419" err="1">
                <a:latin typeface="Arial"/>
                <a:cs typeface="Arial"/>
              </a:rPr>
              <a:t>Fatality</a:t>
            </a:r>
            <a:r>
              <a:rPr lang="es-419">
                <a:latin typeface="Arial"/>
                <a:cs typeface="Arial"/>
              </a:rPr>
              <a:t> </a:t>
            </a:r>
            <a:r>
              <a:rPr lang="es-419" err="1">
                <a:latin typeface="Arial"/>
                <a:cs typeface="Arial"/>
              </a:rPr>
              <a:t>Task</a:t>
            </a:r>
            <a:r>
              <a:rPr lang="es-419">
                <a:latin typeface="Arial"/>
                <a:cs typeface="Arial"/>
              </a:rPr>
              <a:t> </a:t>
            </a:r>
            <a:r>
              <a:rPr lang="es-419" err="1">
                <a:latin typeface="Arial"/>
                <a:cs typeface="Arial"/>
              </a:rPr>
              <a:t>Force</a:t>
            </a:r>
            <a:r>
              <a:rPr lang="es-419">
                <a:latin typeface="Arial"/>
                <a:cs typeface="Arial"/>
              </a:rPr>
              <a:t> (Reunión del Grupo de Trabajo sobre Mortalidad Infantil en Carolina del Norte). (2022, diciembre). </a:t>
            </a:r>
            <a:r>
              <a:rPr lang="es-419">
                <a:latin typeface="Arial"/>
                <a:cs typeface="Arial"/>
                <a:hlinkClick r:id="rId6"/>
              </a:rPr>
              <a:t>https://www.ncleg.gov/About/Webservices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3E9A4-6766-F81D-FCF6-625E23A9D2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2D5BB6-4407-F772-E328-DA0699925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Salud</a:t>
            </a:r>
            <a:r>
              <a:rPr lang="en-US">
                <a:latin typeface="Arial"/>
                <a:cs typeface="Arial"/>
              </a:rPr>
              <a:t> Mental</a:t>
            </a:r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FE65A1-6783-CBDD-FB1E-BE72B7CB9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65680" r="4636" b="18110"/>
          <a:stretch/>
        </p:blipFill>
        <p:spPr>
          <a:xfrm>
            <a:off x="7315012" y="187095"/>
            <a:ext cx="1828988" cy="13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0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B66314-31F9-454A-4569-F58A68E41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869" y="1219200"/>
            <a:ext cx="7668214" cy="40538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itchFamily="2" charset="2"/>
              <a:buChar char="•"/>
            </a:pPr>
            <a:r>
              <a:rPr lang="es-419" sz="1550">
                <a:effectLst/>
                <a:latin typeface="Arial"/>
                <a:ea typeface="Times New Roman" panose="02020603050405020304" pitchFamily="18" charset="0"/>
                <a:cs typeface="Arial"/>
              </a:rPr>
              <a:t>Poblaciones involucradas en el sistema de justicia: las personas tienen 40 veces más probabilidades de morir por sobredosis en las dos semanas siguientes a salir de la cárcel o de la prisión que la población general</a:t>
            </a:r>
            <a:r>
              <a:rPr lang="en-US" sz="1550">
                <a:effectLst/>
                <a:latin typeface="Arial"/>
                <a:ea typeface="Times New Roman" panose="02020603050405020304" pitchFamily="18" charset="0"/>
                <a:cs typeface="Arial"/>
              </a:rPr>
              <a:t>.*</a:t>
            </a:r>
            <a:r>
              <a:rPr lang="en-US" sz="1550" strike="sngStrike"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endParaRPr lang="en-US" sz="155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itchFamily="2" charset="2"/>
              <a:buChar char="•"/>
            </a:pPr>
            <a:r>
              <a:rPr lang="es-419" sz="1550">
                <a:effectLst/>
                <a:latin typeface="Arial"/>
                <a:ea typeface="Times New Roman" panose="02020603050405020304" pitchFamily="18" charset="0"/>
                <a:cs typeface="Arial"/>
              </a:rPr>
              <a:t>Personas con problemas de vivienda: las personas de Carolina del Norte que no tienen vivienda tuvieron 13.8 veces más probabilidades de morir por sobredosis que la población general</a:t>
            </a:r>
            <a:r>
              <a:rPr lang="en-US" sz="1550">
                <a:effectLst/>
                <a:latin typeface="Arial"/>
                <a:ea typeface="Times New Roman" panose="02020603050405020304" pitchFamily="18" charset="0"/>
                <a:cs typeface="Arial"/>
              </a:rPr>
              <a:t>.**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itchFamily="2" charset="2"/>
              <a:buChar char="•"/>
            </a:pPr>
            <a:r>
              <a:rPr lang="es-419" sz="1550">
                <a:effectLst/>
                <a:latin typeface="Arial"/>
                <a:ea typeface="Times New Roman" panose="02020603050405020304" pitchFamily="18" charset="0"/>
                <a:cs typeface="Arial"/>
              </a:rPr>
              <a:t>Poblaciones históricamente marginadas: durante los últimos diez años, las tasas de sobredosis han aumentado entre los grupos que han recibido tratos injustos en el pasado, incluidas las poblaciones de indígenas estadounidenses, negros/afroamericanos, hispanos y asiáticos</a:t>
            </a:r>
            <a:r>
              <a:rPr lang="en-US" sz="1550"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itchFamily="2" charset="2"/>
              <a:buChar char="•"/>
            </a:pPr>
            <a:r>
              <a:rPr lang="es-419" sz="1550">
                <a:effectLst/>
                <a:latin typeface="Arial"/>
                <a:ea typeface="Times New Roman" panose="02020603050405020304" pitchFamily="18" charset="0"/>
                <a:cs typeface="Arial"/>
              </a:rPr>
              <a:t>Las personas de las comunidades rurales mueren por causas relacionadas con el alcohol con más frecuencia que las personas de las zonas urbanas</a:t>
            </a:r>
            <a:r>
              <a:rPr lang="en-US" sz="1550"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endParaRPr lang="en-US" sz="1550">
              <a:highlight>
                <a:srgbClr val="FFFF00"/>
              </a:highlight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419" sz="1550" i="1">
                <a:effectLst/>
                <a:latin typeface="Arial"/>
                <a:ea typeface="Calibri"/>
                <a:cs typeface="Times New Roman"/>
              </a:rPr>
              <a:t>La enfermedad por uso de sustancias necesita prevención, tratamiento y control, como las demás enfermedades</a:t>
            </a:r>
            <a:r>
              <a:rPr lang="en-US" sz="1550" i="1">
                <a:effectLst/>
                <a:latin typeface="Arial"/>
                <a:ea typeface="Calibri"/>
                <a:cs typeface="Times New Roman"/>
              </a:rPr>
              <a:t>.</a:t>
            </a:r>
            <a:endParaRPr lang="en-US" sz="1550">
              <a:effectLst/>
              <a:latin typeface="Arial"/>
              <a:ea typeface="Calibri"/>
              <a:cs typeface="Times New Roman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02A8D3-F84A-45F4-A8EF-A111BB5921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7175" y="5272844"/>
            <a:ext cx="7398530" cy="1148856"/>
          </a:xfrm>
        </p:spPr>
        <p:txBody>
          <a:bodyPr/>
          <a:lstStyle/>
          <a:p>
            <a:pPr marL="57150" marR="0" indent="-57150">
              <a:spcBef>
                <a:spcPts val="0"/>
              </a:spcBef>
              <a:spcAft>
                <a:spcPts val="600"/>
              </a:spcAft>
            </a:pPr>
            <a:r>
              <a:rPr lang="en-US" sz="800" spc="-20">
                <a:effectLst/>
                <a:latin typeface="Arial"/>
                <a:ea typeface="Calibri"/>
                <a:cs typeface="Arial"/>
              </a:rPr>
              <a:t>* 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Ranapurwala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S. I., Shanahan M. E.,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Alexandridis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A. A.,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Proescholdbell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S. K., Naumann R. B., Edwards D. Jr, Marshall S. W. Opioid Overdose Mortality Among Former North Carolina Inmates: 2000-2015 (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Mortalidad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por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sobredosis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de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opioides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entre personas de Carolina del Norte que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estuvieron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en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prisión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: 2000-2015). American Journal of Public Health. 2018,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septiembre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; 108(9):1207-1213. DOI: 10.2105/ AJPH.2018.304514.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Publicado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electrónicamente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el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19 de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julio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de 2018. PMID: 30024795; PMCID: PMC6085027</a:t>
            </a:r>
            <a:endParaRPr lang="en-US">
              <a:latin typeface="Arial"/>
              <a:ea typeface="Calibri"/>
              <a:cs typeface="Arial"/>
            </a:endParaRPr>
          </a:p>
          <a:p>
            <a:pPr marL="57150" marR="0" indent="-57150">
              <a:spcBef>
                <a:spcPts val="0"/>
              </a:spcBef>
              <a:spcAft>
                <a:spcPts val="600"/>
              </a:spcAft>
            </a:pPr>
            <a:r>
              <a:rPr lang="en-US" sz="800" spc="-20">
                <a:effectLst/>
                <a:latin typeface="Arial"/>
                <a:ea typeface="Calibri"/>
                <a:cs typeface="Arial"/>
              </a:rPr>
              <a:t>** 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Fliss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, Michael Dolan, Esther O. Chung, Andrea Carey y Brian K. Alexander. 2022. People Experiencing Homelessness in NC Have Increased Mortality, Including High Overdose, Violence, Injury, and Chronic Disease Death Rates (Las personas sin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hogar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en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Carolina del Norte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sufren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un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aumento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de la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mortalidad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,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incluidas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las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altas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tasas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de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mortalidad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por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sobredosis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,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violencia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,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lesiones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y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enfermedades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 </a:t>
            </a:r>
            <a:r>
              <a:rPr lang="en-US" sz="800" spc="-20" err="1">
                <a:effectLst/>
                <a:latin typeface="Arial"/>
                <a:ea typeface="Calibri"/>
                <a:cs typeface="Arial"/>
              </a:rPr>
              <a:t>crónicas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). North Carolina Medical Journal 83 (5): 390–91. </a:t>
            </a:r>
            <a:r>
              <a:rPr lang="en-US" sz="800" spc="-20">
                <a:solidFill>
                  <a:srgbClr val="52849C"/>
                </a:solidFill>
                <a:effectLst/>
                <a:latin typeface="Arial"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800" spc="-20" err="1">
                <a:solidFill>
                  <a:srgbClr val="52849C"/>
                </a:solidFill>
                <a:effectLst/>
                <a:latin typeface="Arial"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</a:t>
            </a:r>
            <a:r>
              <a:rPr lang="en-US" sz="800" spc="-20">
                <a:solidFill>
                  <a:srgbClr val="0070C0"/>
                </a:solidFill>
                <a:effectLst/>
                <a:latin typeface="Arial"/>
                <a:ea typeface="Calibri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/10.18043/ncm.83.5.390</a:t>
            </a:r>
            <a:r>
              <a:rPr lang="en-US" sz="800" spc="-20">
                <a:effectLst/>
                <a:latin typeface="Arial"/>
                <a:ea typeface="Calibri"/>
                <a:cs typeface="Arial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8EA0-8E8E-F9C2-068C-A39BDE69BF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C051D6-452E-51E1-8725-C0B68133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69" y="457200"/>
            <a:ext cx="7537836" cy="762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Disparidades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Uso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Sustancias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b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(Drogas y Alcohol)</a:t>
            </a:r>
            <a:endParaRPr lang="en-US" b="1" kern="0" spc="-20">
              <a:solidFill>
                <a:srgbClr val="5B94D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D52F88-48AD-786D-E01B-AC093FED7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65680" r="4636" b="18110"/>
          <a:stretch/>
        </p:blipFill>
        <p:spPr>
          <a:xfrm>
            <a:off x="-91628" y="5337655"/>
            <a:ext cx="1828988" cy="13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32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8DA4FF-F9CA-F4D2-8C74-B8A2BB163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49" y="1823982"/>
            <a:ext cx="8655583" cy="39301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1600">
                <a:solidFill>
                  <a:schemeClr val="accent3"/>
                </a:solidFill>
                <a:latin typeface="Arial"/>
                <a:cs typeface="Times New Roman"/>
              </a:rPr>
              <a:t>Militares activos y veteranos: la Sección de Enfermedades Crónicas y Lesiones informa que casi la mitad (el 47 %) de las personas en Fort Liberty (antes llamada “Fort Bragg”) usan tabaco. El 31 % empezó a usar tabaco después de llegar a Fort Liberty y el 75 % de todos los soldados en servicio activo que viven en las barracas usan tabaco. En Carolina del Norte, el 20.1 % de los veteranos usan tabaco</a:t>
            </a:r>
            <a:r>
              <a:rPr lang="en-US" sz="1600">
                <a:solidFill>
                  <a:schemeClr val="accent3"/>
                </a:solidFill>
                <a:latin typeface="Arial"/>
                <a:cs typeface="Times New Roman"/>
              </a:rPr>
              <a:t>.*</a:t>
            </a:r>
            <a:endParaRPr lang="en-US" sz="1600" baseline="30000">
              <a:solidFill>
                <a:schemeClr val="accent3"/>
              </a:solidFill>
              <a:cs typeface="Times New Roman"/>
            </a:endParaRPr>
          </a:p>
          <a:p>
            <a:r>
              <a:rPr lang="es-419" sz="1600">
                <a:solidFill>
                  <a:schemeClr val="accent3"/>
                </a:solidFill>
                <a:latin typeface="Arial"/>
                <a:cs typeface="Times New Roman"/>
              </a:rPr>
              <a:t>Personas con discapacidades: el 25.6 % de las personas con discapacidades en Carolina del Norte usan tabaco</a:t>
            </a:r>
            <a:r>
              <a:rPr lang="en-US" sz="1600">
                <a:solidFill>
                  <a:schemeClr val="accent3"/>
                </a:solidFill>
                <a:latin typeface="Arial"/>
                <a:cs typeface="Times New Roman"/>
              </a:rPr>
              <a:t>.**</a:t>
            </a:r>
            <a:endParaRPr lang="en-US" sz="1600" baseline="30000">
              <a:solidFill>
                <a:schemeClr val="accent3"/>
              </a:solidFill>
              <a:cs typeface="Times New Roman"/>
            </a:endParaRPr>
          </a:p>
          <a:p>
            <a:r>
              <a:rPr lang="es-419" sz="1600">
                <a:solidFill>
                  <a:schemeClr val="accent3"/>
                </a:solidFill>
                <a:latin typeface="Arial"/>
                <a:cs typeface="Times New Roman"/>
              </a:rPr>
              <a:t>Personas LGBTQ+: las personas LGBTQ+ suelen tener mayores tasas de uso de tabaco que las personas no LGBTQ+</a:t>
            </a:r>
            <a:r>
              <a:rPr lang="en-US" sz="1600">
                <a:solidFill>
                  <a:schemeClr val="accent3"/>
                </a:solidFill>
                <a:latin typeface="Arial"/>
                <a:cs typeface="Times New Roman"/>
              </a:rPr>
              <a:t>.*</a:t>
            </a:r>
            <a:endParaRPr lang="en-US" sz="1600">
              <a:solidFill>
                <a:schemeClr val="accent3"/>
              </a:solidFill>
              <a:cs typeface="Times New Roman"/>
            </a:endParaRPr>
          </a:p>
          <a:p>
            <a:r>
              <a:rPr lang="es-419" sz="1600">
                <a:solidFill>
                  <a:schemeClr val="accent3"/>
                </a:solidFill>
                <a:latin typeface="Arial"/>
                <a:cs typeface="Times New Roman"/>
              </a:rPr>
              <a:t>Personas con enfermedades de salud mental o por uso de sustancias: las estimaciones del Sistema de Resultados del Tratamiento y Programa del Desempeño de Carolina del Norte (NC-TOPPS) muestran que el 47 % de los adultos con problemas de salud mental usan tabaco y el 57.4 % de los adultos con enfermedades por uso de sustancias usan tabaco</a:t>
            </a:r>
            <a:r>
              <a:rPr lang="en-US" sz="1600">
                <a:solidFill>
                  <a:schemeClr val="accent3"/>
                </a:solidFill>
                <a:latin typeface="Arial"/>
                <a:cs typeface="Times New Roman"/>
              </a:rPr>
              <a:t>.**</a:t>
            </a:r>
            <a:endParaRPr lang="en-US" sz="1600" baseline="30000">
              <a:solidFill>
                <a:schemeClr val="accent3"/>
              </a:solidFill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3C2E6-506A-D176-443B-1C4734C8A0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2149" y="5836820"/>
            <a:ext cx="8720971" cy="536875"/>
          </a:xfrm>
        </p:spPr>
        <p:txBody>
          <a:bodyPr/>
          <a:lstStyle/>
          <a:p>
            <a:r>
              <a:rPr lang="en-US" sz="800">
                <a:latin typeface="Arial"/>
                <a:cs typeface="Arial"/>
              </a:rPr>
              <a:t>*</a:t>
            </a:r>
            <a:r>
              <a:rPr lang="es-419" sz="800">
                <a:latin typeface="Arial"/>
                <a:cs typeface="Arial"/>
              </a:rPr>
              <a:t>Datos de la Sección de Enfermedades Crónicas y Lesiones.</a:t>
            </a:r>
          </a:p>
          <a:p>
            <a:br>
              <a:rPr lang="en-US" sz="800">
                <a:latin typeface="Arial"/>
                <a:cs typeface="Arial"/>
              </a:rPr>
            </a:br>
            <a:r>
              <a:rPr lang="en-US" sz="800">
                <a:latin typeface="Arial"/>
                <a:cs typeface="Arial"/>
              </a:rPr>
              <a:t>**</a:t>
            </a:r>
            <a:r>
              <a:rPr lang="es-419" sz="800">
                <a:latin typeface="Arial"/>
                <a:cs typeface="Arial"/>
              </a:rPr>
              <a:t>Datos de la Sección de Enfermedades Crónicas y Lesiones, tomados del Sistema de Vigilancia de Factores de Riesgo del Comportamiento de Carolina del Norte (NC BRFSS) de 2021.</a:t>
            </a:r>
            <a:endParaRPr lang="en-US" sz="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AA4B8-0239-200C-6079-C05CC87656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41F13B-6FE2-89C1-6CF2-2063B480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Tabaco</a:t>
            </a:r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AF9C85-CDD5-F383-64AF-55A333887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65680" r="4636" b="18110"/>
          <a:stretch/>
        </p:blipFill>
        <p:spPr>
          <a:xfrm>
            <a:off x="7315012" y="187095"/>
            <a:ext cx="1828988" cy="13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2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8DA4FF-F9CA-F4D2-8C74-B8A2BB163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Las personas con </a:t>
            </a:r>
            <a:r>
              <a:rPr lang="en-US" sz="2000" dirty="0" err="1">
                <a:latin typeface="Arial"/>
                <a:cs typeface="Arial"/>
              </a:rPr>
              <a:t>enfermedades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mentales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tienen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tres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veces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más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probabilidades</a:t>
            </a:r>
            <a:r>
              <a:rPr lang="en-US" sz="2000" dirty="0">
                <a:latin typeface="Arial"/>
                <a:cs typeface="Arial"/>
              </a:rPr>
              <a:t> de ser </a:t>
            </a:r>
            <a:r>
              <a:rPr lang="en-US" sz="2000" dirty="0" err="1">
                <a:latin typeface="Arial"/>
                <a:cs typeface="Arial"/>
              </a:rPr>
              <a:t>víctimas</a:t>
            </a:r>
            <a:r>
              <a:rPr lang="en-US" sz="2000" dirty="0">
                <a:latin typeface="Arial"/>
                <a:cs typeface="Arial"/>
              </a:rPr>
              <a:t> que de ser </a:t>
            </a:r>
            <a:r>
              <a:rPr lang="en-US" sz="2000" dirty="0" err="1">
                <a:latin typeface="Arial"/>
                <a:cs typeface="Arial"/>
              </a:rPr>
              <a:t>autores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actos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violentos</a:t>
            </a:r>
            <a:r>
              <a:rPr lang="en-US" sz="2000" dirty="0">
                <a:latin typeface="Arial"/>
                <a:cs typeface="Arial"/>
              </a:rPr>
              <a:t>. Los altos </a:t>
            </a:r>
            <a:r>
              <a:rPr lang="en-US" sz="2000" dirty="0" err="1">
                <a:latin typeface="Arial"/>
                <a:cs typeface="Arial"/>
              </a:rPr>
              <a:t>niveles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exposición</a:t>
            </a:r>
            <a:r>
              <a:rPr lang="en-US" sz="2000" dirty="0">
                <a:latin typeface="Arial"/>
                <a:cs typeface="Arial"/>
              </a:rPr>
              <a:t> a la </a:t>
            </a:r>
            <a:r>
              <a:rPr lang="en-US" sz="2000" dirty="0" err="1">
                <a:latin typeface="Arial"/>
                <a:cs typeface="Arial"/>
              </a:rPr>
              <a:t>violencia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también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refuerzan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los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ciclos</a:t>
            </a:r>
            <a:r>
              <a:rPr lang="en-US" sz="2000" dirty="0">
                <a:latin typeface="Arial"/>
                <a:cs typeface="Arial"/>
              </a:rPr>
              <a:t> de trauma y </a:t>
            </a:r>
            <a:r>
              <a:rPr lang="en-US" sz="2000" dirty="0" err="1">
                <a:latin typeface="Arial"/>
                <a:cs typeface="Arial"/>
              </a:rPr>
              <a:t>miedo</a:t>
            </a:r>
            <a:r>
              <a:rPr lang="en-US" sz="2000" dirty="0">
                <a:latin typeface="Arial"/>
                <a:cs typeface="Arial"/>
              </a:rPr>
              <a:t> que </a:t>
            </a:r>
            <a:r>
              <a:rPr lang="en-US" sz="2000" dirty="0" err="1">
                <a:latin typeface="Arial"/>
                <a:cs typeface="Arial"/>
              </a:rPr>
              <a:t>pueden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empeorar</a:t>
            </a:r>
            <a:r>
              <a:rPr lang="en-US" sz="2000" dirty="0">
                <a:latin typeface="Arial"/>
                <a:cs typeface="Arial"/>
              </a:rPr>
              <a:t> la </a:t>
            </a:r>
            <a:r>
              <a:rPr lang="en-US" sz="2000" dirty="0" err="1">
                <a:latin typeface="Arial"/>
                <a:cs typeface="Arial"/>
              </a:rPr>
              <a:t>salud</a:t>
            </a:r>
            <a:r>
              <a:rPr lang="en-US" sz="2000" dirty="0">
                <a:latin typeface="Arial"/>
                <a:cs typeface="Arial"/>
              </a:rPr>
              <a:t> mental. Más de la </a:t>
            </a:r>
            <a:r>
              <a:rPr lang="en-US" sz="2000" dirty="0" err="1">
                <a:latin typeface="Arial"/>
                <a:cs typeface="Arial"/>
              </a:rPr>
              <a:t>mitad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los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adultos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estadounidenses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temen</a:t>
            </a:r>
            <a:r>
              <a:rPr lang="en-US" sz="2000" dirty="0">
                <a:latin typeface="Arial"/>
                <a:cs typeface="Arial"/>
              </a:rPr>
              <a:t> que un ser </a:t>
            </a:r>
            <a:r>
              <a:rPr lang="en-US" sz="2000" dirty="0" err="1">
                <a:latin typeface="Arial"/>
                <a:cs typeface="Arial"/>
              </a:rPr>
              <a:t>querido</a:t>
            </a:r>
            <a:r>
              <a:rPr lang="en-US" sz="2000" dirty="0">
                <a:latin typeface="Arial"/>
                <a:cs typeface="Arial"/>
              </a:rPr>
              <a:t> sea </a:t>
            </a:r>
            <a:r>
              <a:rPr lang="en-US" sz="2000" dirty="0" err="1">
                <a:latin typeface="Arial"/>
                <a:cs typeface="Arial"/>
              </a:rPr>
              <a:t>víctima</a:t>
            </a:r>
            <a:r>
              <a:rPr lang="en-US" sz="2000" dirty="0">
                <a:latin typeface="Arial"/>
                <a:cs typeface="Arial"/>
              </a:rPr>
              <a:t> de la </a:t>
            </a:r>
            <a:r>
              <a:rPr lang="en-US" sz="2000" dirty="0" err="1">
                <a:latin typeface="Arial"/>
                <a:cs typeface="Arial"/>
              </a:rPr>
              <a:t>violencia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en-US" sz="2000" b="0" dirty="0">
              <a:solidFill>
                <a:schemeClr val="accent3"/>
              </a:solidFill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Los </a:t>
            </a:r>
            <a:r>
              <a:rPr lang="en-US" sz="2000" dirty="0" err="1">
                <a:latin typeface="Arial"/>
                <a:cs typeface="Arial"/>
              </a:rPr>
              <a:t>indígenas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estadounidenses</a:t>
            </a:r>
            <a:r>
              <a:rPr lang="en-US" sz="2000" dirty="0">
                <a:latin typeface="Arial"/>
                <a:cs typeface="Arial"/>
              </a:rPr>
              <a:t> y </a:t>
            </a:r>
            <a:r>
              <a:rPr lang="en-US" sz="2000" dirty="0" err="1">
                <a:latin typeface="Arial"/>
                <a:cs typeface="Arial"/>
              </a:rPr>
              <a:t>los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afroamericanos</a:t>
            </a:r>
            <a:r>
              <a:rPr lang="en-US" sz="2000" dirty="0">
                <a:latin typeface="Arial"/>
                <a:cs typeface="Arial"/>
              </a:rPr>
              <a:t>/negros </a:t>
            </a:r>
            <a:r>
              <a:rPr lang="en-US" sz="2000" dirty="0" err="1">
                <a:latin typeface="Arial"/>
                <a:cs typeface="Arial"/>
              </a:rPr>
              <a:t>tienen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más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probabilidades</a:t>
            </a:r>
            <a:r>
              <a:rPr lang="en-US" sz="2000" dirty="0">
                <a:latin typeface="Arial"/>
                <a:cs typeface="Arial"/>
              </a:rPr>
              <a:t> de </a:t>
            </a:r>
            <a:r>
              <a:rPr lang="en-US" sz="2000" dirty="0" err="1">
                <a:latin typeface="Arial"/>
                <a:cs typeface="Arial"/>
              </a:rPr>
              <a:t>estar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involucrados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en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agresiones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muertes</a:t>
            </a:r>
            <a:r>
              <a:rPr lang="en-US" sz="2000" dirty="0">
                <a:latin typeface="Arial"/>
                <a:cs typeface="Arial"/>
              </a:rPr>
              <a:t> y </a:t>
            </a:r>
            <a:r>
              <a:rPr lang="en-US" sz="2000" dirty="0" err="1">
                <a:latin typeface="Arial"/>
                <a:cs typeface="Arial"/>
              </a:rPr>
              <a:t>lesiones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por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armas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fuego</a:t>
            </a:r>
            <a:r>
              <a:rPr lang="en-US" sz="2000" dirty="0">
                <a:latin typeface="Arial"/>
                <a:cs typeface="Arial"/>
              </a:rPr>
              <a:t>, y </a:t>
            </a:r>
            <a:r>
              <a:rPr lang="en-US" sz="2000" dirty="0" err="1">
                <a:latin typeface="Arial"/>
                <a:cs typeface="Arial"/>
              </a:rPr>
              <a:t>homicidios</a:t>
            </a:r>
            <a:r>
              <a:rPr lang="en-US" sz="2000" dirty="0">
                <a:latin typeface="Arial"/>
                <a:cs typeface="Arial"/>
              </a:rPr>
              <a:t> (</a:t>
            </a:r>
            <a:r>
              <a:rPr lang="en-US" sz="2000" dirty="0" err="1">
                <a:latin typeface="Arial"/>
                <a:cs typeface="Arial"/>
              </a:rPr>
              <a:t>asesinatos</a:t>
            </a:r>
            <a:r>
              <a:rPr lang="en-US" sz="2000" dirty="0">
                <a:latin typeface="Arial"/>
                <a:cs typeface="Arial"/>
              </a:rPr>
              <a:t>). </a:t>
            </a:r>
            <a:endParaRPr lang="en-US" dirty="0"/>
          </a:p>
          <a:p>
            <a:r>
              <a:rPr lang="en-US" sz="2000" dirty="0">
                <a:latin typeface="Arial"/>
                <a:cs typeface="Arial"/>
              </a:rPr>
              <a:t>La forma </a:t>
            </a:r>
            <a:r>
              <a:rPr lang="en-US" sz="2000" dirty="0" err="1">
                <a:latin typeface="Arial"/>
                <a:cs typeface="Arial"/>
              </a:rPr>
              <a:t>más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común</a:t>
            </a:r>
            <a:r>
              <a:rPr lang="en-US" sz="2000" dirty="0">
                <a:latin typeface="Arial"/>
                <a:cs typeface="Arial"/>
              </a:rPr>
              <a:t> tanto de </a:t>
            </a:r>
            <a:r>
              <a:rPr lang="en-US" sz="2000" dirty="0" err="1">
                <a:latin typeface="Arial"/>
                <a:cs typeface="Arial"/>
              </a:rPr>
              <a:t>suicidio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como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homicidio</a:t>
            </a:r>
            <a:r>
              <a:rPr lang="en-US" sz="2000" dirty="0">
                <a:latin typeface="Arial"/>
                <a:cs typeface="Arial"/>
              </a:rPr>
              <a:t> es </a:t>
            </a:r>
            <a:r>
              <a:rPr lang="en-US" sz="2000" dirty="0" err="1">
                <a:latin typeface="Arial"/>
                <a:cs typeface="Arial"/>
              </a:rPr>
              <a:t>por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armas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fuego</a:t>
            </a:r>
            <a:r>
              <a:rPr lang="en-US" sz="2000" dirty="0">
                <a:latin typeface="Arial"/>
                <a:cs typeface="Arial"/>
              </a:rPr>
              <a:t>, con un 57.3 % y un 75.8 % </a:t>
            </a:r>
            <a:r>
              <a:rPr lang="en-US" sz="2000" dirty="0" err="1">
                <a:latin typeface="Arial"/>
                <a:cs typeface="Arial"/>
              </a:rPr>
              <a:t>respectivamente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en-US" dirty="0"/>
          </a:p>
          <a:p>
            <a:endParaRPr lang="en-US" sz="2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262251-BEE3-4650-5915-0DE9F244D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AA4B8-0239-200C-6079-C05CC87656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41F13B-6FE2-89C1-6CF2-2063B480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/>
                <a:cs typeface="Arial"/>
              </a:rPr>
              <a:t>Prevención</a:t>
            </a:r>
            <a:r>
              <a:rPr lang="en-US" dirty="0">
                <a:latin typeface="Arial"/>
                <a:cs typeface="Arial"/>
              </a:rPr>
              <a:t> de la </a:t>
            </a:r>
            <a:r>
              <a:rPr lang="en-US" dirty="0" err="1">
                <a:latin typeface="Arial"/>
                <a:cs typeface="Arial"/>
              </a:rPr>
              <a:t>Violencia</a:t>
            </a:r>
            <a:endParaRPr lang="en-US" dirty="0" err="1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AF9C85-CDD5-F383-64AF-55A333887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65680" r="4636" b="18110"/>
          <a:stretch/>
        </p:blipFill>
        <p:spPr>
          <a:xfrm>
            <a:off x="7315012" y="187095"/>
            <a:ext cx="1828988" cy="13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0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30291-C787-D804-3F55-ACC14C1E1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040835"/>
            <a:ext cx="9144000" cy="4359966"/>
          </a:xfrm>
        </p:spPr>
        <p:txBody>
          <a:bodyPr/>
          <a:lstStyle/>
          <a:p>
            <a:r>
              <a:rPr lang="es-419" sz="8000"/>
              <a:t>Salud a lo Largo de la Vida</a:t>
            </a:r>
            <a:endParaRPr lang="en-US" sz="8000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9823FC-F94D-9E83-50CB-AEDD8E404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82195" r="4636"/>
          <a:stretch/>
        </p:blipFill>
        <p:spPr>
          <a:xfrm>
            <a:off x="2729948" y="172278"/>
            <a:ext cx="3684103" cy="308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10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5B777D-FF0C-2636-7595-BB0EDBBE03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3" y="1384300"/>
            <a:ext cx="4234198" cy="46507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itchFamily="2" charset="2"/>
              <a:buChar char="•"/>
            </a:pPr>
            <a:r>
              <a:rPr lang="es-419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Mejorar la salud de las madres y de los bebés es importante para la salud pública en los Estados Unidos y sigue siendo una prioridad en Carolina del Norte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/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Arial" pitchFamily="2" charset="2"/>
              <a:buChar char="•"/>
            </a:pPr>
            <a:r>
              <a:rPr lang="es-419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salud materna no significa solo estar sanas durante el embarazo. Se trata de la salud de una persona a lo largo de toda su vida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00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4C8BB-E18C-2521-9678-55A5505FF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C1F31D-F056-7502-CD18-4A09909B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3" y="457200"/>
            <a:ext cx="7537836" cy="92710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Comprendiendo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las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Disparidades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que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Experimentan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kern="0">
                <a:solidFill>
                  <a:srgbClr val="5B94D6"/>
                </a:solidFill>
                <a:ea typeface="Times New Roman" panose="02020603050405020304" pitchFamily="18" charset="0"/>
              </a:rPr>
              <a:t>l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 Madres y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Bebés</a:t>
            </a:r>
            <a:endParaRPr lang="en-US" b="1" kern="0">
              <a:solidFill>
                <a:srgbClr val="5B94D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50EECB-075A-8AA2-E349-7AD8E6DC7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82195" r="4636"/>
          <a:stretch/>
        </p:blipFill>
        <p:spPr>
          <a:xfrm>
            <a:off x="7309048" y="236362"/>
            <a:ext cx="1837263" cy="1538955"/>
          </a:xfrm>
          <a:prstGeom prst="rect">
            <a:avLst/>
          </a:prstGeom>
        </p:spPr>
      </p:pic>
      <p:pic>
        <p:nvPicPr>
          <p:cNvPr id="13" name="Picture 12" descr="Several pictures of people in different poses&#10;&#10;Description automatically generated">
            <a:extLst>
              <a:ext uri="{FF2B5EF4-FFF2-40B4-BE49-F238E27FC236}">
                <a16:creationId xmlns:a16="http://schemas.microsoft.com/office/drawing/2014/main" id="{31AB9FE3-D30B-DAC9-C687-CFAE78282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2" r="32379" b="70747"/>
          <a:stretch/>
        </p:blipFill>
        <p:spPr>
          <a:xfrm rot="485006">
            <a:off x="5165753" y="2998765"/>
            <a:ext cx="2888893" cy="2681291"/>
          </a:xfrm>
          <a:prstGeom prst="rect">
            <a:avLst/>
          </a:prstGeom>
        </p:spPr>
      </p:pic>
      <p:pic>
        <p:nvPicPr>
          <p:cNvPr id="16" name="Picture 15" descr="A collage of pictures of people&#10;&#10;Description automatically generated">
            <a:extLst>
              <a:ext uri="{FF2B5EF4-FFF2-40B4-BE49-F238E27FC236}">
                <a16:creationId xmlns:a16="http://schemas.microsoft.com/office/drawing/2014/main" id="{38E3BF94-DB11-F9F3-2957-719CF1001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1" r="32116" b="65515"/>
          <a:stretch/>
        </p:blipFill>
        <p:spPr>
          <a:xfrm>
            <a:off x="4213662" y="922489"/>
            <a:ext cx="3953065" cy="30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1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1"/>
          <p:cNvSpPr>
            <a:spLocks noGrp="1"/>
          </p:cNvSpPr>
          <p:nvPr>
            <p:ph type="sldNum" sz="quarter" idx="14"/>
          </p:nvPr>
        </p:nvSpPr>
        <p:spPr>
          <a:prstGeom prst="rect">
            <a:avLst/>
          </a:prstGeom>
        </p:spPr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s-419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Este informe identifica seis categorías clave en las disparidades de salud</a:t>
            </a:r>
            <a:endParaRPr lang="en-US" b="1" kern="0">
              <a:solidFill>
                <a:srgbClr val="5B94D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F7013-05CA-56BC-0268-A0567863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5141" y="1887598"/>
            <a:ext cx="7575042" cy="35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32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CDACB5-EE54-9F38-0CBE-7EA3D7DA2F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869" y="1097280"/>
            <a:ext cx="4859833" cy="49377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2000">
                <a:latin typeface="Arial"/>
                <a:cs typeface="Arial"/>
              </a:rPr>
              <a:t>Las mujeres afroamericanas/negras en Carolina del Norte tienen más de 1.5 veces más probabilidades* que las blancas de morir por causas relacionadas con el embarazo</a:t>
            </a:r>
            <a:r>
              <a:rPr lang="en-US" sz="2000">
                <a:latin typeface="Arial"/>
                <a:cs typeface="Arial"/>
              </a:rPr>
              <a:t>.</a:t>
            </a:r>
            <a:endParaRPr lang="en-US" sz="2000"/>
          </a:p>
          <a:p>
            <a:r>
              <a:rPr lang="es-419" sz="2000">
                <a:latin typeface="Arial"/>
                <a:cs typeface="Arial"/>
              </a:rPr>
              <a:t>La tasa de mortalidad de bebés es más alta para los bebés afroamericanos/negros, seguidos por los bebés indígenas estadounidenses y multirraciales.</a:t>
            </a:r>
            <a:endParaRPr lang="en-US" sz="20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En 2021, </a:t>
            </a:r>
            <a:r>
              <a:rPr lang="es-419" sz="2000">
                <a:latin typeface="Arial"/>
                <a:cs typeface="Arial"/>
              </a:rPr>
              <a:t>Carolina del tuvo la décima tasa más alta de mortalidad de la nación.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F3826-9F05-9745-5B08-F40C1B3482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0527E-81FE-9779-3330-9D1E1D927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Madres y </a:t>
            </a:r>
            <a:r>
              <a:rPr lang="en-US" err="1">
                <a:latin typeface="Arial"/>
                <a:cs typeface="Arial"/>
              </a:rPr>
              <a:t>Bebés</a:t>
            </a:r>
            <a:r>
              <a:rPr lang="en-US">
                <a:latin typeface="Arial"/>
                <a:cs typeface="Arial"/>
              </a:rPr>
              <a:t> </a:t>
            </a:r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0B9AB3-E19E-0FA6-149C-D3609C02F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82195" r="4636"/>
          <a:stretch/>
        </p:blipFill>
        <p:spPr>
          <a:xfrm>
            <a:off x="-99903" y="5371296"/>
            <a:ext cx="1837263" cy="1538955"/>
          </a:xfrm>
          <a:prstGeom prst="rect">
            <a:avLst/>
          </a:prstGeom>
        </p:spPr>
      </p:pic>
      <p:pic>
        <p:nvPicPr>
          <p:cNvPr id="10" name="Picture 9" descr="A collage of pictures of people&#10;&#10;Description automatically generated">
            <a:extLst>
              <a:ext uri="{FF2B5EF4-FFF2-40B4-BE49-F238E27FC236}">
                <a16:creationId xmlns:a16="http://schemas.microsoft.com/office/drawing/2014/main" id="{05B2480B-7F14-4CAC-9FCF-5F23F0A01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0" b="71165"/>
          <a:stretch/>
        </p:blipFill>
        <p:spPr>
          <a:xfrm>
            <a:off x="5655048" y="1097280"/>
            <a:ext cx="3231187" cy="2516287"/>
          </a:xfrm>
          <a:prstGeom prst="rect">
            <a:avLst/>
          </a:prstGeom>
        </p:spPr>
      </p:pic>
      <p:pic>
        <p:nvPicPr>
          <p:cNvPr id="13" name="Picture 12" descr="A collage of photos of people&#10;&#10;Description automatically generated">
            <a:extLst>
              <a:ext uri="{FF2B5EF4-FFF2-40B4-BE49-F238E27FC236}">
                <a16:creationId xmlns:a16="http://schemas.microsoft.com/office/drawing/2014/main" id="{5C0DBB10-2135-E1B3-D772-C3F90A809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5" b="67595"/>
          <a:stretch/>
        </p:blipFill>
        <p:spPr>
          <a:xfrm>
            <a:off x="6187702" y="2919809"/>
            <a:ext cx="2165877" cy="21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24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A713DA-71DD-0E3F-849F-F1168E97A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50" y="2083134"/>
            <a:ext cx="8563554" cy="39733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Lo que le pasa a una persona en sus primeros cinco años de vida es muy importante para su salud a lo largo de toda su vida</a:t>
            </a:r>
            <a:r>
              <a:rPr lang="en-US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Por ejemplo, los niños pequeños que pasan por experiencias difíciles, como problemas familiares, pobreza, abandono, maltrato o peligros ambientales, tienen más probabilidades de tener problemas de salud mental y física al crecer</a:t>
            </a:r>
            <a:r>
              <a:rPr lang="en-US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6AD308-7054-27A7-0EC8-9B7F5FBF2B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2150" y="5972970"/>
            <a:ext cx="8073990" cy="330200"/>
          </a:xfrm>
        </p:spPr>
        <p:txBody>
          <a:bodyPr/>
          <a:lstStyle/>
          <a:p>
            <a:pPr marL="57150" indent="-57150"/>
            <a:r>
              <a:rPr lang="en-US" sz="800">
                <a:latin typeface="Arial"/>
                <a:cs typeface="Times New Roman"/>
              </a:rPr>
              <a:t>* </a:t>
            </a:r>
            <a:r>
              <a:rPr lang="en-US" sz="800" i="1" u="sng">
                <a:effectLst/>
                <a:latin typeface="Arial"/>
                <a:cs typeface="Times New Roman"/>
              </a:rPr>
              <a:t>Early childhood development and education</a:t>
            </a:r>
            <a:r>
              <a:rPr lang="en-US" sz="800" u="sng">
                <a:effectLst/>
                <a:latin typeface="Arial"/>
                <a:cs typeface="Times New Roman"/>
              </a:rPr>
              <a:t>. Early Childhood Development and Education - Healthy People 2030. (n.d.).</a:t>
            </a:r>
            <a:br>
              <a:rPr lang="en-US" sz="800" u="sng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800">
                <a:solidFill>
                  <a:srgbClr val="0070C0"/>
                </a:solidFill>
                <a:effectLst/>
                <a:latin typeface="Arial"/>
                <a:cs typeface="Times New Roman"/>
              </a:rPr>
              <a:t>  </a:t>
            </a:r>
            <a:r>
              <a:rPr lang="en-US" sz="800" u="sng">
                <a:solidFill>
                  <a:srgbClr val="0070C0"/>
                </a:solidFill>
                <a:effectLst/>
                <a:latin typeface="Arial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https://health.gov/healthypeople/priority-areas/social-determinants-health/literature-summaries/early-childhood-development-and-education</a:t>
            </a:r>
            <a:endParaRPr lang="en-US" sz="800">
              <a:solidFill>
                <a:srgbClr val="0070C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1E683-DD48-5B33-3C9E-CFC109BE34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BE691F-271A-6F46-ED5A-B9BDCAC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50" y="1273756"/>
            <a:ext cx="8563554" cy="69571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b="1" kern="0" err="1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Comprendiendo</a:t>
            </a:r>
            <a:r>
              <a:rPr lang="en-US" b="1" kern="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las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Disparidades</a:t>
            </a:r>
            <a:r>
              <a:rPr lang="en-US" b="1" kern="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br>
              <a:rPr lang="en-US" kern="0"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n-US" b="1" kern="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que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Experimentan</a:t>
            </a:r>
            <a:r>
              <a:rPr lang="en-US" b="1" kern="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kern="0" err="1">
                <a:solidFill>
                  <a:srgbClr val="5B94D6"/>
                </a:solidFill>
                <a:latin typeface="Arial"/>
                <a:ea typeface="Times New Roman" panose="02020603050405020304" pitchFamily="18" charset="0"/>
                <a:cs typeface="Arial"/>
              </a:rPr>
              <a:t>l</a:t>
            </a:r>
            <a:r>
              <a:rPr lang="en-US" b="1" kern="0" err="1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os</a:t>
            </a:r>
            <a:r>
              <a:rPr lang="en-US" b="1" kern="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Niños</a:t>
            </a:r>
            <a:r>
              <a:rPr lang="en-US" b="1" kern="0" spc="-30">
                <a:solidFill>
                  <a:srgbClr val="5B94D6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996480-D6AE-72B0-3DA8-169B1CE07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82195" r="4636"/>
          <a:stretch/>
        </p:blipFill>
        <p:spPr>
          <a:xfrm>
            <a:off x="7309048" y="236362"/>
            <a:ext cx="1837263" cy="153895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242D3E0-D0E1-A207-8E4F-708C131561AE}"/>
              </a:ext>
            </a:extLst>
          </p:cNvPr>
          <p:cNvGrpSpPr/>
          <p:nvPr/>
        </p:nvGrpSpPr>
        <p:grpSpPr>
          <a:xfrm>
            <a:off x="-533362" y="3708037"/>
            <a:ext cx="10319914" cy="2540059"/>
            <a:chOff x="-549838" y="3805836"/>
            <a:chExt cx="10057014" cy="2475351"/>
          </a:xfrm>
        </p:grpSpPr>
        <p:pic>
          <p:nvPicPr>
            <p:cNvPr id="15" name="Picture 14" descr="A collage of photos of people&#10;&#10;Description automatically generated">
              <a:extLst>
                <a:ext uri="{FF2B5EF4-FFF2-40B4-BE49-F238E27FC236}">
                  <a16:creationId xmlns:a16="http://schemas.microsoft.com/office/drawing/2014/main" id="{706F075B-5AAA-E73C-C84C-D45B69D1B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58" b="69572"/>
            <a:stretch/>
          </p:blipFill>
          <p:spPr>
            <a:xfrm rot="21218128">
              <a:off x="4667229" y="3805836"/>
              <a:ext cx="2779141" cy="2017173"/>
            </a:xfrm>
            <a:prstGeom prst="rect">
              <a:avLst/>
            </a:prstGeom>
          </p:spPr>
        </p:pic>
        <p:pic>
          <p:nvPicPr>
            <p:cNvPr id="19" name="Picture 18" descr="A collage of photos of people&#10;&#10;Description automatically generated">
              <a:extLst>
                <a:ext uri="{FF2B5EF4-FFF2-40B4-BE49-F238E27FC236}">
                  <a16:creationId xmlns:a16="http://schemas.microsoft.com/office/drawing/2014/main" id="{C857D3D1-B7AA-D979-C094-5EC0CF8CB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15" t="3368" r="34735" b="68748"/>
            <a:stretch/>
          </p:blipFill>
          <p:spPr>
            <a:xfrm>
              <a:off x="3146306" y="4306629"/>
              <a:ext cx="2479355" cy="1848544"/>
            </a:xfrm>
            <a:prstGeom prst="rect">
              <a:avLst/>
            </a:prstGeom>
          </p:spPr>
        </p:pic>
        <p:pic>
          <p:nvPicPr>
            <p:cNvPr id="11" name="Picture 10" descr="A collage of photos of people and a dog&#10;&#10;Description automatically generated">
              <a:extLst>
                <a:ext uri="{FF2B5EF4-FFF2-40B4-BE49-F238E27FC236}">
                  <a16:creationId xmlns:a16="http://schemas.microsoft.com/office/drawing/2014/main" id="{A6B68437-18FF-6861-9DE7-D0D36505F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0" t="41265" r="18071" b="24100"/>
            <a:stretch/>
          </p:blipFill>
          <p:spPr>
            <a:xfrm>
              <a:off x="-549838" y="3985153"/>
              <a:ext cx="3016588" cy="2296034"/>
            </a:xfrm>
            <a:prstGeom prst="rect">
              <a:avLst/>
            </a:prstGeom>
          </p:spPr>
        </p:pic>
        <p:pic>
          <p:nvPicPr>
            <p:cNvPr id="17" name="Picture 16" descr="A collage of photos of people&#10;&#10;Description automatically generated">
              <a:extLst>
                <a:ext uri="{FF2B5EF4-FFF2-40B4-BE49-F238E27FC236}">
                  <a16:creationId xmlns:a16="http://schemas.microsoft.com/office/drawing/2014/main" id="{C860D5A9-1AD3-A30E-A487-81B8556C7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6" t="1743" r="45297" b="71857"/>
            <a:stretch/>
          </p:blipFill>
          <p:spPr>
            <a:xfrm rot="20829999">
              <a:off x="1553592" y="3899493"/>
              <a:ext cx="2371202" cy="1750139"/>
            </a:xfrm>
            <a:prstGeom prst="rect">
              <a:avLst/>
            </a:prstGeom>
          </p:spPr>
        </p:pic>
        <p:pic>
          <p:nvPicPr>
            <p:cNvPr id="20" name="Picture 19" descr="A collage of images of people and medical personnel&#10;&#10;Description automatically generated">
              <a:extLst>
                <a:ext uri="{FF2B5EF4-FFF2-40B4-BE49-F238E27FC236}">
                  <a16:creationId xmlns:a16="http://schemas.microsoft.com/office/drawing/2014/main" id="{A1EF93B0-04D4-8306-4FA8-452AB91EA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88" b="65585"/>
            <a:stretch/>
          </p:blipFill>
          <p:spPr>
            <a:xfrm rot="732851">
              <a:off x="6783705" y="3894877"/>
              <a:ext cx="2723471" cy="2281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5461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1704DD-95C6-D53E-13F9-7F66CD536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2" y="1097280"/>
            <a:ext cx="7537836" cy="51003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1800">
                <a:latin typeface="Arial"/>
                <a:cs typeface="Arial"/>
              </a:rPr>
              <a:t>En Carolina del Norte, los niños afroamericanos/negros e indígenas estadounidenses tienen el doble de probabilidades de morir que los niños blancos</a:t>
            </a:r>
            <a:r>
              <a:rPr lang="en-US" sz="1800">
                <a:latin typeface="Arial"/>
                <a:cs typeface="Arial"/>
              </a:rPr>
              <a:t>.</a:t>
            </a:r>
          </a:p>
          <a:p>
            <a:r>
              <a:rPr lang="es-419" sz="1800">
                <a:latin typeface="Arial"/>
                <a:cs typeface="Arial"/>
              </a:rPr>
              <a:t>En Carolina del Norte, las familias gastan un promedio de $9,000 a $9,850 por año en cuidado infantil a tiempo completo</a:t>
            </a:r>
            <a:r>
              <a:rPr lang="en-US" sz="1800">
                <a:latin typeface="Arial"/>
                <a:cs typeface="Arial"/>
              </a:rPr>
              <a:t>.*</a:t>
            </a:r>
            <a:endParaRPr lang="en-US" sz="1800"/>
          </a:p>
          <a:p>
            <a:r>
              <a:rPr lang="es-419" sz="1800">
                <a:latin typeface="Arial"/>
                <a:cs typeface="Arial"/>
              </a:rPr>
              <a:t>Más de 22,600 estudiantes desde el jardín de infantes hasta el grado 12 no tienen hogar en Carolina del Norte</a:t>
            </a:r>
            <a:r>
              <a:rPr lang="en-US" sz="1800">
                <a:latin typeface="Arial"/>
                <a:cs typeface="Arial"/>
              </a:rPr>
              <a:t>.**</a:t>
            </a:r>
            <a:endParaRPr lang="en-US" sz="1800"/>
          </a:p>
          <a:p>
            <a:r>
              <a:rPr lang="es-419" sz="1800">
                <a:latin typeface="Arial"/>
                <a:cs typeface="Arial"/>
              </a:rPr>
              <a:t>El noventa y nueve por ciento (99 %) de los jóvenes en centros de desarrollo juvenil tienen un diagnóstico de salud mental, y el 48 % tienen tanto un diagnóstico de salud mental como de uso de sustancias</a:t>
            </a:r>
            <a:r>
              <a:rPr lang="en-US" sz="1800">
                <a:latin typeface="Arial"/>
                <a:cs typeface="Arial"/>
              </a:rPr>
              <a:t>.***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11F48-6AB6-344D-8D88-6B30BAC580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052" y="4805991"/>
            <a:ext cx="7106911" cy="1474279"/>
          </a:xfrm>
        </p:spPr>
        <p:txBody>
          <a:bodyPr/>
          <a:lstStyle/>
          <a:p>
            <a:pPr marL="57150" indent="-57150"/>
            <a:r>
              <a:rPr lang="en-US" spc="-20">
                <a:latin typeface="Arial"/>
                <a:cs typeface="Arial"/>
              </a:rPr>
              <a:t>*Appendices-Demanding Change: Repairing our Child Care System. Child Care Aware of America (</a:t>
            </a:r>
            <a:r>
              <a:rPr lang="en-US" spc="-20" err="1">
                <a:latin typeface="Arial"/>
                <a:cs typeface="Arial"/>
              </a:rPr>
              <a:t>Apéndices</a:t>
            </a:r>
            <a:r>
              <a:rPr lang="en-US" spc="-20">
                <a:latin typeface="Arial"/>
                <a:cs typeface="Arial"/>
              </a:rPr>
              <a:t>. </a:t>
            </a:r>
            <a:r>
              <a:rPr lang="en-US" spc="-20" err="1">
                <a:latin typeface="Arial"/>
                <a:cs typeface="Arial"/>
              </a:rPr>
              <a:t>Exigir</a:t>
            </a:r>
            <a:r>
              <a:rPr lang="en-US" spc="-20">
                <a:latin typeface="Arial"/>
                <a:cs typeface="Arial"/>
              </a:rPr>
              <a:t> </a:t>
            </a:r>
            <a:r>
              <a:rPr lang="en-US" spc="-20" err="1">
                <a:latin typeface="Arial"/>
                <a:cs typeface="Arial"/>
              </a:rPr>
              <a:t>el</a:t>
            </a:r>
            <a:r>
              <a:rPr lang="en-US" spc="-20">
                <a:latin typeface="Arial"/>
                <a:cs typeface="Arial"/>
              </a:rPr>
              <a:t> </a:t>
            </a:r>
            <a:r>
              <a:rPr lang="en-US" spc="-20" err="1">
                <a:latin typeface="Arial"/>
                <a:cs typeface="Arial"/>
              </a:rPr>
              <a:t>cambio</a:t>
            </a:r>
            <a:r>
              <a:rPr lang="en-US" spc="-20">
                <a:latin typeface="Arial"/>
                <a:cs typeface="Arial"/>
              </a:rPr>
              <a:t>: </a:t>
            </a:r>
            <a:r>
              <a:rPr lang="en-US" spc="-20" err="1">
                <a:latin typeface="Arial"/>
                <a:cs typeface="Arial"/>
              </a:rPr>
              <a:t>reparar</a:t>
            </a:r>
            <a:r>
              <a:rPr lang="en-US" spc="-20">
                <a:latin typeface="Arial"/>
                <a:cs typeface="Arial"/>
              </a:rPr>
              <a:t> </a:t>
            </a:r>
            <a:r>
              <a:rPr lang="en-US" spc="-20" err="1">
                <a:latin typeface="Arial"/>
                <a:cs typeface="Arial"/>
              </a:rPr>
              <a:t>nuestro</a:t>
            </a:r>
            <a:r>
              <a:rPr lang="en-US" spc="-20">
                <a:latin typeface="Arial"/>
                <a:cs typeface="Arial"/>
              </a:rPr>
              <a:t> </a:t>
            </a:r>
            <a:r>
              <a:rPr lang="en-US" spc="-20" err="1">
                <a:latin typeface="Arial"/>
                <a:cs typeface="Arial"/>
              </a:rPr>
              <a:t>sistema</a:t>
            </a:r>
            <a:r>
              <a:rPr lang="en-US" spc="-20">
                <a:latin typeface="Arial"/>
                <a:cs typeface="Arial"/>
              </a:rPr>
              <a:t> de </a:t>
            </a:r>
            <a:r>
              <a:rPr lang="en-US" spc="-20" err="1">
                <a:latin typeface="Arial"/>
                <a:cs typeface="Arial"/>
              </a:rPr>
              <a:t>atención</a:t>
            </a:r>
            <a:r>
              <a:rPr lang="en-US" spc="-20">
                <a:latin typeface="Arial"/>
                <a:cs typeface="Arial"/>
              </a:rPr>
              <a:t> a la </a:t>
            </a:r>
            <a:r>
              <a:rPr lang="en-US" spc="-20" err="1">
                <a:latin typeface="Arial"/>
                <a:cs typeface="Arial"/>
              </a:rPr>
              <a:t>infancia</a:t>
            </a:r>
            <a:r>
              <a:rPr lang="en-US" spc="-20">
                <a:latin typeface="Arial"/>
                <a:cs typeface="Arial"/>
              </a:rPr>
              <a:t>. Child Care Aware of America). (2022). </a:t>
            </a:r>
            <a:r>
              <a:rPr lang="en-US" spc="-20">
                <a:latin typeface="Arial"/>
                <a:cs typeface="Arial"/>
                <a:hlinkClick r:id="rId3"/>
              </a:rPr>
              <a:t>https://info.childcareaware.org/hubfs/Demanding%20Change%20Appendices.pdf</a:t>
            </a:r>
            <a:endParaRPr lang="en-US" spc="-20">
              <a:cs typeface="Arial"/>
            </a:endParaRPr>
          </a:p>
          <a:p>
            <a:pPr marL="57150" indent="-57150"/>
            <a:endParaRPr lang="en-US" spc="-20"/>
          </a:p>
          <a:p>
            <a:pPr marL="57150" indent="-57150"/>
            <a:r>
              <a:rPr lang="en-US" spc="-20">
                <a:latin typeface="Arial"/>
                <a:cs typeface="Arial"/>
              </a:rPr>
              <a:t>**</a:t>
            </a:r>
            <a:r>
              <a:rPr lang="es-419" spc="-20" err="1">
                <a:latin typeface="Arial"/>
                <a:cs typeface="Arial"/>
              </a:rPr>
              <a:t>National</a:t>
            </a:r>
            <a:r>
              <a:rPr lang="es-419" spc="-20">
                <a:latin typeface="Arial"/>
                <a:cs typeface="Arial"/>
              </a:rPr>
              <a:t> Center </a:t>
            </a:r>
            <a:r>
              <a:rPr lang="es-419" spc="-20" err="1">
                <a:latin typeface="Arial"/>
                <a:cs typeface="Arial"/>
              </a:rPr>
              <a:t>for</a:t>
            </a:r>
            <a:r>
              <a:rPr lang="es-419" spc="-20">
                <a:latin typeface="Arial"/>
                <a:cs typeface="Arial"/>
              </a:rPr>
              <a:t> Homeless </a:t>
            </a:r>
            <a:r>
              <a:rPr lang="es-419" spc="-20" err="1">
                <a:latin typeface="Arial"/>
                <a:cs typeface="Arial"/>
              </a:rPr>
              <a:t>Education</a:t>
            </a:r>
            <a:r>
              <a:rPr lang="es-419" spc="-20">
                <a:latin typeface="Arial"/>
                <a:cs typeface="Arial"/>
              </a:rPr>
              <a:t> (Centro Nacional de Educación para los Niños y Jóvenes Sin Hogar, NCHE). (s.f.). </a:t>
            </a:r>
            <a:r>
              <a:rPr lang="en-US" spc="-20">
                <a:latin typeface="Arial"/>
                <a:cs typeface="Arial"/>
                <a:hlinkClick r:id="rId4"/>
              </a:rPr>
              <a:t>https://profiles.nche.seiservices.com/StateProfile.aspx?StateID=33</a:t>
            </a:r>
            <a:endParaRPr lang="en-US" spc="-20">
              <a:cs typeface="Arial"/>
            </a:endParaRPr>
          </a:p>
          <a:p>
            <a:pPr marL="57150" indent="-57150"/>
            <a:endParaRPr lang="en-US" spc="-20">
              <a:cs typeface="Arial"/>
            </a:endParaRPr>
          </a:p>
          <a:p>
            <a:pPr marL="57150" indent="-57150"/>
            <a:r>
              <a:rPr lang="en-US">
                <a:latin typeface="Arial"/>
                <a:cs typeface="Arial"/>
              </a:rPr>
              <a:t>***</a:t>
            </a:r>
            <a:r>
              <a:rPr lang="en-US" err="1">
                <a:latin typeface="Arial"/>
                <a:cs typeface="Arial"/>
              </a:rPr>
              <a:t>Departamento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Seguridad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Pública</a:t>
            </a:r>
            <a:r>
              <a:rPr lang="en-US">
                <a:latin typeface="Arial"/>
                <a:cs typeface="Arial"/>
              </a:rPr>
              <a:t> de Carolina del Norte (NC DPS). (2022). Annual report JJ 2022 - NC DPS (Informe </a:t>
            </a:r>
            <a:r>
              <a:rPr lang="en-US" err="1">
                <a:latin typeface="Arial"/>
                <a:cs typeface="Arial"/>
              </a:rPr>
              <a:t>anual</a:t>
            </a:r>
            <a:r>
              <a:rPr lang="en-US">
                <a:latin typeface="Arial"/>
                <a:cs typeface="Arial"/>
              </a:rPr>
              <a:t> de Justicia Juvenil del 2022 - NC DPS). </a:t>
            </a:r>
            <a:r>
              <a:rPr lang="en-US">
                <a:latin typeface="Arial"/>
                <a:cs typeface="Arial"/>
                <a:hlinkClick r:id="rId5"/>
              </a:rPr>
              <a:t>https://www.ncdps.gov/jjdp-annual-report-2022/download?attachment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05318-F4CB-62F9-0E4C-7E1DE917FC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C714A3-D4BC-BD39-7304-2BA4691CF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Niños</a:t>
            </a:r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23A92D9-6608-ED82-1207-8DC09B93C6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82195" r="4636"/>
          <a:stretch/>
        </p:blipFill>
        <p:spPr>
          <a:xfrm>
            <a:off x="7309048" y="236362"/>
            <a:ext cx="1837263" cy="15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023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lage of pictures of people&#10;&#10;Description automatically generated">
            <a:extLst>
              <a:ext uri="{FF2B5EF4-FFF2-40B4-BE49-F238E27FC236}">
                <a16:creationId xmlns:a16="http://schemas.microsoft.com/office/drawing/2014/main" id="{49BFD0F0-69CB-138D-3800-58F146F2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7" t="34711" r="33981" b="34042"/>
          <a:stretch/>
        </p:blipFill>
        <p:spPr>
          <a:xfrm>
            <a:off x="6824172" y="-415203"/>
            <a:ext cx="2434516" cy="201476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93ACAD-9B89-DEC9-4ACA-F422D59F68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6700" y="5780751"/>
            <a:ext cx="7442565" cy="620050"/>
          </a:xfrm>
        </p:spPr>
        <p:txBody>
          <a:bodyPr/>
          <a:lstStyle/>
          <a:p>
            <a:pPr marL="114300" indent="-114300"/>
            <a:r>
              <a:rPr lang="en-US"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*  </a:t>
            </a:r>
            <a:r>
              <a:rPr lang="es-419"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Oficina de Presupuestos y Gestión del Estado. (2022, diciembre). La población de Carolina del Norte alcanzará los 14 millones en 2050. Oficina de Presupuestos y Gestión del Estado de Carolina del Norte (NC OSBM). </a:t>
            </a:r>
            <a:r>
              <a:rPr lang="es-419"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https://www.osbm.nc.gov/blog/2022/12/30/ncs-population-reach-140-million-2050#:~:text=Our%20latest%20population%20projections%20show,(a%2032.7%25%20increase</a:t>
            </a:r>
            <a:r>
              <a:rPr lang="es-419"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8EA0-8E8E-F9C2-068C-A39BDE69BF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C051D6-452E-51E1-8725-C0B68133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869" y="457199"/>
            <a:ext cx="7537836" cy="711843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Comprendiendo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las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Disparidades</a:t>
            </a:r>
            <a:r>
              <a:rPr lang="en-US" kern="0">
                <a:solidFill>
                  <a:srgbClr val="5B94D6"/>
                </a:solidFill>
                <a:ea typeface="Times New Roman" panose="02020603050405020304" pitchFamily="18" charset="0"/>
              </a:rPr>
              <a:t> 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</a:t>
            </a:r>
            <a:b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Experimentan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kern="0" err="1">
                <a:solidFill>
                  <a:srgbClr val="5B94D6"/>
                </a:solidFill>
                <a:ea typeface="Times New Roman" panose="02020603050405020304" pitchFamily="18" charset="0"/>
              </a:rPr>
              <a:t>l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Adultos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Mayores</a:t>
            </a:r>
            <a:br>
              <a:rPr lang="en-US" kern="0">
                <a:solidFill>
                  <a:srgbClr val="5B94D6"/>
                </a:solidFill>
                <a:ea typeface="Times New Roman" panose="02020603050405020304" pitchFamily="18" charset="0"/>
              </a:rPr>
            </a:br>
            <a:endParaRPr lang="en-US" b="1" kern="0">
              <a:solidFill>
                <a:srgbClr val="5B94D6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22B5CD-E764-3D0C-89E6-D3A10DF0F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82195" r="4636"/>
          <a:stretch/>
        </p:blipFill>
        <p:spPr>
          <a:xfrm>
            <a:off x="-99903" y="5371296"/>
            <a:ext cx="1837263" cy="1538955"/>
          </a:xfrm>
          <a:prstGeom prst="rect">
            <a:avLst/>
          </a:prstGeom>
        </p:spPr>
      </p:pic>
      <p:pic>
        <p:nvPicPr>
          <p:cNvPr id="13" name="Picture 12" descr="A collage of pictures of people&#10;&#10;Description automatically generated">
            <a:extLst>
              <a:ext uri="{FF2B5EF4-FFF2-40B4-BE49-F238E27FC236}">
                <a16:creationId xmlns:a16="http://schemas.microsoft.com/office/drawing/2014/main" id="{8DCA80D2-D81F-18BF-1705-32A9F3726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3" r="67503"/>
          <a:stretch/>
        </p:blipFill>
        <p:spPr>
          <a:xfrm rot="20695805">
            <a:off x="7083586" y="920038"/>
            <a:ext cx="2800983" cy="2019879"/>
          </a:xfrm>
          <a:prstGeom prst="rect">
            <a:avLst/>
          </a:prstGeom>
        </p:spPr>
      </p:pic>
      <p:pic>
        <p:nvPicPr>
          <p:cNvPr id="17" name="Picture 16" descr="A collage of photos of people&#10;&#10;Description automatically generated">
            <a:extLst>
              <a:ext uri="{FF2B5EF4-FFF2-40B4-BE49-F238E27FC236}">
                <a16:creationId xmlns:a16="http://schemas.microsoft.com/office/drawing/2014/main" id="{FA2C4CC3-DBE3-F219-9F10-4E94C6DF8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1" r="74673" b="45735"/>
          <a:stretch/>
        </p:blipFill>
        <p:spPr>
          <a:xfrm rot="446159">
            <a:off x="7257970" y="2175023"/>
            <a:ext cx="2452216" cy="1734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6EA59-65A5-8358-FCC6-6C273B08428F}"/>
              </a:ext>
            </a:extLst>
          </p:cNvPr>
          <p:cNvSpPr txBox="1"/>
          <p:nvPr/>
        </p:nvSpPr>
        <p:spPr>
          <a:xfrm>
            <a:off x="1213932" y="4632830"/>
            <a:ext cx="77353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850" b="1">
                <a:solidFill>
                  <a:srgbClr val="003B70"/>
                </a:solidFill>
              </a:rPr>
              <a:t>Los adultos mayores también son más vulnerables a los problemas de salud porque es posible que tengan menos interacción social, que trabajen menos y que tengan ingresos más bajos.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B66314-31F9-454A-4569-F58A68E41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3934" y="1360066"/>
            <a:ext cx="7681771" cy="351178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Carolina del Norte tiene una gran población </a:t>
            </a:r>
            <a:r>
              <a:rPr lang="es-419" sz="1850">
                <a:latin typeface="Arial"/>
                <a:ea typeface="Times New Roman" panose="02020603050405020304" pitchFamily="18" charset="0"/>
                <a:cs typeface="Arial"/>
              </a:rPr>
              <a:t>que  está envejeciendo</a:t>
            </a:r>
            <a:r>
              <a:rPr lang="en-US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En más de la mitad de los condados de Carolina </a:t>
            </a:r>
            <a:b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del Norte, al menos una de cada cinco personas</a:t>
            </a:r>
            <a:b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tiene 65 años o más</a:t>
            </a:r>
            <a:r>
              <a:rPr lang="en-US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A medida que envejecemos, tenemos más</a:t>
            </a:r>
            <a:b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probabilidades de sufrir enfermedades y </a:t>
            </a:r>
            <a:b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discapacidades. Esto se debe a los procesos naturales</a:t>
            </a:r>
            <a:b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s-419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del cuerpo y a los efectos de nuestro entorno y nuestros comportamientos de salud a lo largo del tiempo</a:t>
            </a:r>
            <a:r>
              <a:rPr lang="en-US" sz="1850">
                <a:effectLst/>
                <a:latin typeface="Arial"/>
                <a:ea typeface="Times New Roman" panose="02020603050405020304" pitchFamily="18" charset="0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2953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photos of people&#10;&#10;Description automatically generated">
            <a:extLst>
              <a:ext uri="{FF2B5EF4-FFF2-40B4-BE49-F238E27FC236}">
                <a16:creationId xmlns:a16="http://schemas.microsoft.com/office/drawing/2014/main" id="{4AAE653C-65A0-1FFA-9A06-E668D7BFD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7" r="49174" b="70387"/>
          <a:stretch/>
        </p:blipFill>
        <p:spPr>
          <a:xfrm rot="886018">
            <a:off x="6582700" y="956114"/>
            <a:ext cx="2514043" cy="218115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2C19AE-3FEC-F842-B7E6-A9A908091E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51" y="1913839"/>
            <a:ext cx="4370038" cy="41426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419" sz="1700">
                <a:latin typeface="Arial"/>
                <a:cs typeface="Arial"/>
              </a:rPr>
              <a:t>Aproximadamente el 10 % de los adultos mayores tienen ingresos por debajo del nivel de pobreza, y el 20 % tienen ingresos entre el 100 y el 199 % del nivel de pobreza</a:t>
            </a:r>
            <a:r>
              <a:rPr lang="en-US" sz="1700">
                <a:latin typeface="Arial"/>
                <a:cs typeface="Arial"/>
              </a:rPr>
              <a:t>. </a:t>
            </a:r>
          </a:p>
          <a:p>
            <a:r>
              <a:rPr lang="es-419" sz="1700">
                <a:latin typeface="Arial"/>
                <a:cs typeface="Arial"/>
              </a:rPr>
              <a:t>La mayoría de los adultos mayores</a:t>
            </a:r>
            <a:br>
              <a:rPr lang="es-419" sz="1700">
                <a:latin typeface="Arial"/>
                <a:cs typeface="Arial"/>
              </a:rPr>
            </a:br>
            <a:r>
              <a:rPr lang="es-419" sz="1700">
                <a:latin typeface="Arial"/>
                <a:cs typeface="Arial"/>
              </a:rPr>
              <a:t>(el 83 %) tienen una o más enfermedades crónicas.</a:t>
            </a:r>
            <a:endParaRPr lang="en-US" sz="1700">
              <a:cs typeface="Arial"/>
            </a:endParaRPr>
          </a:p>
          <a:p>
            <a:r>
              <a:rPr lang="en-US" sz="1700">
                <a:latin typeface="Arial"/>
                <a:cs typeface="Arial"/>
              </a:rPr>
              <a:t>El 34 % </a:t>
            </a:r>
            <a:r>
              <a:rPr lang="en-US" sz="1700" err="1">
                <a:latin typeface="Arial"/>
                <a:cs typeface="Arial"/>
              </a:rPr>
              <a:t>tienen</a:t>
            </a:r>
            <a:r>
              <a:rPr lang="en-US" sz="1700">
                <a:latin typeface="Arial"/>
                <a:cs typeface="Arial"/>
              </a:rPr>
              <a:t> </a:t>
            </a:r>
            <a:r>
              <a:rPr lang="en-US" sz="1700" err="1">
                <a:latin typeface="Arial"/>
                <a:cs typeface="Arial"/>
              </a:rPr>
              <a:t>una</a:t>
            </a:r>
            <a:r>
              <a:rPr lang="en-US" sz="1700">
                <a:latin typeface="Arial"/>
                <a:cs typeface="Arial"/>
              </a:rPr>
              <a:t> </a:t>
            </a:r>
            <a:r>
              <a:rPr lang="en-US" sz="1700" err="1">
                <a:latin typeface="Arial"/>
                <a:cs typeface="Arial"/>
              </a:rPr>
              <a:t>discapacidad</a:t>
            </a:r>
            <a:r>
              <a:rPr lang="en-US" sz="1700">
                <a:latin typeface="Arial"/>
                <a:cs typeface="Arial"/>
              </a:rPr>
              <a:t>.</a:t>
            </a:r>
          </a:p>
          <a:p>
            <a:r>
              <a:rPr lang="es-419" sz="1700">
                <a:latin typeface="Arial"/>
                <a:cs typeface="Arial"/>
              </a:rPr>
              <a:t>El 7 % informó tener mala salud.</a:t>
            </a:r>
          </a:p>
          <a:p>
            <a:r>
              <a:rPr lang="es-419" sz="1700">
                <a:latin typeface="Arial"/>
                <a:cs typeface="Arial"/>
              </a:rPr>
              <a:t>Los adultos mayores tienen muchas más probabilidades de acudir a la sala de emergencias e ingresar en el hospital por caídas accidentales.</a:t>
            </a:r>
            <a:endParaRPr lang="en-US" sz="170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8E6CC-DE9B-9BAB-269A-D30F21A03D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9A0AE5-BCC2-BAF1-1C22-4995D85C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Adultos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Mayores</a:t>
            </a:r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244554-A0D9-DFED-D972-6F34F1BA6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82195" r="4636"/>
          <a:stretch/>
        </p:blipFill>
        <p:spPr>
          <a:xfrm>
            <a:off x="7309048" y="236362"/>
            <a:ext cx="1837263" cy="1538955"/>
          </a:xfrm>
          <a:prstGeom prst="rect">
            <a:avLst/>
          </a:prstGeom>
        </p:spPr>
      </p:pic>
      <p:pic>
        <p:nvPicPr>
          <p:cNvPr id="15" name="Picture 14" descr="A collage of photos of people&#10;&#10;Description automatically generated">
            <a:extLst>
              <a:ext uri="{FF2B5EF4-FFF2-40B4-BE49-F238E27FC236}">
                <a16:creationId xmlns:a16="http://schemas.microsoft.com/office/drawing/2014/main" id="{066C243A-998F-455B-3B28-097E4A461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7" t="31711" r="41270" b="36336"/>
          <a:stretch/>
        </p:blipFill>
        <p:spPr>
          <a:xfrm>
            <a:off x="5847918" y="2612640"/>
            <a:ext cx="3197400" cy="2442457"/>
          </a:xfrm>
          <a:prstGeom prst="rect">
            <a:avLst/>
          </a:prstGeom>
        </p:spPr>
      </p:pic>
      <p:pic>
        <p:nvPicPr>
          <p:cNvPr id="16" name="Picture 15" descr="A collage of photos of people&#10;&#10;Description automatically generated">
            <a:extLst>
              <a:ext uri="{FF2B5EF4-FFF2-40B4-BE49-F238E27FC236}">
                <a16:creationId xmlns:a16="http://schemas.microsoft.com/office/drawing/2014/main" id="{4530398D-0B0C-D41C-087A-0BC7DC83F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0" t="63890" r="6430" b="4980"/>
          <a:stretch/>
        </p:blipFill>
        <p:spPr>
          <a:xfrm>
            <a:off x="6688801" y="4357645"/>
            <a:ext cx="3020004" cy="2388489"/>
          </a:xfrm>
          <a:prstGeom prst="rect">
            <a:avLst/>
          </a:prstGeom>
        </p:spPr>
      </p:pic>
      <p:pic>
        <p:nvPicPr>
          <p:cNvPr id="8" name="Picture 7" descr="A collage of photos of people&#10;&#10;Description automatically generated">
            <a:extLst>
              <a:ext uri="{FF2B5EF4-FFF2-40B4-BE49-F238E27FC236}">
                <a16:creationId xmlns:a16="http://schemas.microsoft.com/office/drawing/2014/main" id="{71E89646-1A17-7DAE-F8A1-16E0D61F0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9" r="68504"/>
          <a:stretch/>
        </p:blipFill>
        <p:spPr>
          <a:xfrm rot="940055">
            <a:off x="4377134" y="4056791"/>
            <a:ext cx="3071063" cy="2400981"/>
          </a:xfrm>
          <a:prstGeom prst="rect">
            <a:avLst/>
          </a:prstGeom>
        </p:spPr>
      </p:pic>
      <p:pic>
        <p:nvPicPr>
          <p:cNvPr id="13" name="Picture 12" descr="A collage of photos of people&#10;&#10;Description automatically generated">
            <a:extLst>
              <a:ext uri="{FF2B5EF4-FFF2-40B4-BE49-F238E27FC236}">
                <a16:creationId xmlns:a16="http://schemas.microsoft.com/office/drawing/2014/main" id="{BDF86E91-E79D-25C4-761C-AF58D5652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2" t="71298" r="34576"/>
          <a:stretch/>
        </p:blipFill>
        <p:spPr>
          <a:xfrm>
            <a:off x="4664618" y="1435987"/>
            <a:ext cx="2457540" cy="2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9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30291-C787-D804-3F55-ACC14C1E1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b="0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LLAMADO A LA ACCIÓN</a:t>
            </a:r>
            <a:br>
              <a:rPr lang="en-US" sz="7200" b="1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1600" b="1" ker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s-419" sz="7200" b="1" kern="0" spc="-3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Todos podemos ayudar a reducir</a:t>
            </a:r>
            <a:br>
              <a:rPr lang="es-419" sz="7200" b="1" kern="0" spc="-3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s-419" sz="7200" b="1" kern="0" spc="-3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las disparidades</a:t>
            </a:r>
            <a:br>
              <a:rPr lang="es-419" sz="7200" b="1" kern="0" spc="-3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s-419" sz="7200" b="1" kern="0" spc="-3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 salud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275191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AA27A4-E4C8-EE2B-0D88-9D19A39C93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49" y="1273757"/>
            <a:ext cx="8567750" cy="51270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419" sz="185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Todos podemos ayudar a reducir las disparidades de salud – Todos tenemos un rol que cumplir. Estas son algunas recomendaciones para hacer la diferencia: </a:t>
            </a: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1850">
                <a:solidFill>
                  <a:srgbClr val="002E5F"/>
                </a:solidFill>
                <a:latin typeface="Arial"/>
                <a:ea typeface="Times New Roman" panose="02020603050405020304" pitchFamily="18" charset="0"/>
                <a:cs typeface="Arial"/>
              </a:rPr>
              <a:t>Centrarnos</a:t>
            </a:r>
            <a:r>
              <a:rPr lang="es-419" sz="185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en comprender y respetar las diferentes culturas a la hora de promover recursos y oportunidades.</a:t>
            </a: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1850" spc="-3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Mejorar la capacidad de las organizaciones para ofrecer un acceso inclusivo a los idiomas.</a:t>
            </a: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185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Ocuparnos de todos los aspectos de la salud de una persona, incluso el acceso a la atención médica, la calidad de la atención médica y los factores sociales.</a:t>
            </a: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185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Crear un sistema coordinado de programas y servicios formando más asociaciones locales, usando herramientas como NCCARE360 y cambiando políticas y sistemas.</a:t>
            </a:r>
          </a:p>
          <a:p>
            <a:pPr marL="603250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419" sz="185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Asistir a las reuniones, eventos y seminarios web claves del NCDHHS para participar (puedes leer más sobre esto en nuestro sitio web </a:t>
            </a:r>
            <a:r>
              <a:rPr lang="es-419" sz="1850" u="sng">
                <a:solidFill>
                  <a:srgbClr val="0070C0"/>
                </a:solidFill>
                <a:effectLst/>
                <a:latin typeface="Arial"/>
                <a:ea typeface="Times New Roman" panose="02020603050405020304" pitchFamily="18" charset="0"/>
                <a:cs typeface="Arial"/>
                <a:hlinkClick r:id="rId3"/>
              </a:rPr>
              <a:t>Participación de la comunidad y los socios</a:t>
            </a:r>
            <a:r>
              <a:rPr lang="es-419" sz="1850">
                <a:solidFill>
                  <a:srgbClr val="002E5F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7D62F-70A7-07BF-31AB-A134C4B13A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18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B0DB71A3-99D2-2B05-5342-0C1C01D6E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8" y="1379821"/>
            <a:ext cx="7537836" cy="493776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AA27A4-E4C8-EE2B-0D88-9D19A39C93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868" y="718457"/>
            <a:ext cx="7537836" cy="4937760"/>
          </a:xfrm>
        </p:spPr>
        <p:txBody>
          <a:bodyPr/>
          <a:lstStyle/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Para reducir las disparidades de salud, se necesita el trabajo en equipo de personas, comunidades, empresas, proveedores de atención médica, legisladores, agencias del gobierno y más. El NCDHHS está comprometido a mejorar</a:t>
            </a:r>
            <a:b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salud de todos los habitantes de Carolina del Norte,</a:t>
            </a:r>
            <a:b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s-419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 te invitamos a unirte a nosotros en este esfuerzo</a:t>
            </a:r>
            <a:r>
              <a:rPr lang="en-US" sz="2000">
                <a:solidFill>
                  <a:srgbClr val="002E5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7D62F-70A7-07BF-31AB-A134C4B13A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98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30291-C787-D804-3F55-ACC14C1E1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143" y="2492829"/>
            <a:ext cx="8523514" cy="3940628"/>
          </a:xfrm>
        </p:spPr>
        <p:txBody>
          <a:bodyPr/>
          <a:lstStyle/>
          <a:p>
            <a:r>
              <a:rPr lang="es-419"/>
              <a:t>Impulsores Sociales de la Salud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79C777-8927-2E95-0427-7C2F44D75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r="4636" b="82108"/>
          <a:stretch/>
        </p:blipFill>
        <p:spPr>
          <a:xfrm>
            <a:off x="2729948" y="-119268"/>
            <a:ext cx="3684103" cy="31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0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8C4E73-EF61-46B3-3ED3-3D43BEF13A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150" y="2019261"/>
            <a:ext cx="8685096" cy="45781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Tu contexto, incluida tu educación, tu trabajo y tus ingresos, influyen en tu salud</a:t>
            </a: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. </a:t>
            </a:r>
            <a:endParaRPr lang="en-US" sz="2000">
              <a:effectLst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2000" spc="-2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Algunas comunidades de Carolina del Norte tienen muchos recursos que ayudan a la gente a mantenerse sana. Otras comunidades no tienen servicios y entornos saludables suficientes para mantener la buena salud de sus habitantes</a:t>
            </a:r>
            <a:r>
              <a:rPr lang="en-US" sz="2000" spc="-2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Hace una gran diferencia que las familias puedan acceder a una atención médica de calidad, a alimentos nutritivos y a zonas con espacios al aire libre seguros para realizar actividades. Todo esto influye en nuestra salud en general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3B198-C4EA-1D45-6B50-9795B80F43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E81DFD-D4D2-B31F-208A-2C011E53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45" y="1464218"/>
            <a:ext cx="8563554" cy="548640"/>
          </a:xfrm>
        </p:spPr>
        <p:txBody>
          <a:bodyPr/>
          <a:lstStyle/>
          <a:p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Comprendiendo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los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kern="0">
                <a:solidFill>
                  <a:srgbClr val="5B94D6"/>
                </a:solidFill>
                <a:ea typeface="Times New Roman" panose="02020603050405020304" pitchFamily="18" charset="0"/>
              </a:rPr>
              <a:t>I</a:t>
            </a:r>
            <a:r>
              <a:rPr lang="es-419" err="1"/>
              <a:t>mpulsores</a:t>
            </a:r>
            <a:r>
              <a:rPr lang="es-419"/>
              <a:t> Sociales de la Salud</a:t>
            </a:r>
            <a:br>
              <a:rPr lang="es-419"/>
            </a:br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BDAC5E-9EDD-2D9C-E5BB-D333E543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r="4636" b="82108"/>
          <a:stretch/>
        </p:blipFill>
        <p:spPr>
          <a:xfrm>
            <a:off x="7315012" y="22293"/>
            <a:ext cx="1828988" cy="153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8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2CA9D2-4685-7DC4-2F79-AFAC01C88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1" y="1097280"/>
            <a:ext cx="7719931" cy="49377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>
                <a:latin typeface="Arial"/>
                <a:cs typeface="Arial"/>
              </a:rPr>
              <a:t>Los </a:t>
            </a:r>
            <a:r>
              <a:rPr lang="en-US" sz="1800" err="1">
                <a:latin typeface="Arial"/>
                <a:cs typeface="Arial"/>
              </a:rPr>
              <a:t>afroamericanos</a:t>
            </a:r>
            <a:r>
              <a:rPr lang="en-US" sz="1800">
                <a:latin typeface="Arial"/>
                <a:cs typeface="Arial"/>
              </a:rPr>
              <a:t>/negros, </a:t>
            </a:r>
            <a:r>
              <a:rPr lang="en-US" sz="1800" err="1">
                <a:latin typeface="Arial"/>
                <a:cs typeface="Arial"/>
              </a:rPr>
              <a:t>indígenas</a:t>
            </a:r>
            <a:r>
              <a:rPr lang="en-US" sz="1800">
                <a:latin typeface="Arial"/>
                <a:cs typeface="Arial"/>
              </a:rPr>
              <a:t> </a:t>
            </a:r>
            <a:r>
              <a:rPr lang="en-US" sz="1800" err="1">
                <a:latin typeface="Arial"/>
                <a:cs typeface="Arial"/>
              </a:rPr>
              <a:t>estadounidenses</a:t>
            </a:r>
            <a:r>
              <a:rPr lang="en-US" sz="1800">
                <a:latin typeface="Arial"/>
                <a:cs typeface="Arial"/>
              </a:rPr>
              <a:t> e </a:t>
            </a:r>
            <a:r>
              <a:rPr lang="en-US" sz="1800" err="1">
                <a:latin typeface="Arial"/>
                <a:cs typeface="Arial"/>
              </a:rPr>
              <a:t>hispanos</a:t>
            </a:r>
            <a:r>
              <a:rPr lang="en-US" sz="1800">
                <a:latin typeface="Arial"/>
                <a:cs typeface="Arial"/>
              </a:rPr>
              <a:t>/</a:t>
            </a:r>
            <a:r>
              <a:rPr lang="en-US" sz="1800" err="1">
                <a:latin typeface="Arial"/>
                <a:cs typeface="Arial"/>
              </a:rPr>
              <a:t>latinx</a:t>
            </a:r>
            <a:r>
              <a:rPr lang="en-US" sz="1800">
                <a:latin typeface="Arial"/>
                <a:cs typeface="Arial"/>
              </a:rPr>
              <a:t> </a:t>
            </a:r>
            <a:r>
              <a:rPr lang="en-US" sz="1800" err="1">
                <a:latin typeface="Arial"/>
                <a:cs typeface="Arial"/>
              </a:rPr>
              <a:t>tienen</a:t>
            </a:r>
            <a:r>
              <a:rPr lang="en-US" sz="1800">
                <a:latin typeface="Arial"/>
                <a:cs typeface="Arial"/>
              </a:rPr>
              <a:t>: </a:t>
            </a:r>
            <a:endParaRPr lang="en-US" sz="1800"/>
          </a:p>
          <a:p>
            <a:pPr marL="431800" lvl="1" indent="-174625">
              <a:buFont typeface="Calibri"/>
              <a:buChar char="-"/>
            </a:pPr>
            <a:r>
              <a:rPr lang="en-US" err="1">
                <a:latin typeface="Arial"/>
                <a:cs typeface="Arial"/>
              </a:rPr>
              <a:t>Menos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probabilidades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tener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una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licenciatura</a:t>
            </a:r>
            <a:r>
              <a:rPr lang="en-US">
                <a:latin typeface="Arial"/>
                <a:cs typeface="Arial"/>
              </a:rPr>
              <a:t>.</a:t>
            </a:r>
            <a:endParaRPr lang="en-US"/>
          </a:p>
          <a:p>
            <a:pPr marL="431800" lvl="1" indent="-174625">
              <a:buFont typeface="Calibri"/>
              <a:buChar char="-"/>
            </a:pPr>
            <a:r>
              <a:rPr lang="en-US" err="1">
                <a:latin typeface="Arial"/>
                <a:cs typeface="Arial"/>
              </a:rPr>
              <a:t>Menos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probabilidades</a:t>
            </a:r>
            <a:r>
              <a:rPr lang="en-US">
                <a:latin typeface="Arial"/>
                <a:cs typeface="Arial"/>
              </a:rPr>
              <a:t> de ser </a:t>
            </a:r>
            <a:r>
              <a:rPr lang="en-US" err="1">
                <a:latin typeface="Arial"/>
                <a:cs typeface="Arial"/>
              </a:rPr>
              <a:t>dueños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una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vivienda</a:t>
            </a:r>
            <a:r>
              <a:rPr lang="en-US">
                <a:latin typeface="Arial"/>
                <a:cs typeface="Arial"/>
              </a:rPr>
              <a:t>.</a:t>
            </a:r>
          </a:p>
          <a:p>
            <a:pPr marL="431800" lvl="1" indent="-174625">
              <a:buFont typeface="Calibri"/>
              <a:buChar char="-"/>
            </a:pPr>
            <a:r>
              <a:rPr lang="es-419">
                <a:latin typeface="Arial"/>
                <a:cs typeface="Arial"/>
              </a:rPr>
              <a:t>Más probabilidades de tener un ingreso familiar medio más bajo.</a:t>
            </a:r>
          </a:p>
          <a:p>
            <a:pPr marL="431800" lvl="1" indent="-174625">
              <a:buFont typeface="Calibri"/>
              <a:buChar char="-"/>
            </a:pPr>
            <a:r>
              <a:rPr lang="es-419">
                <a:latin typeface="Arial"/>
                <a:cs typeface="Arial"/>
              </a:rPr>
              <a:t>Más probabilidades de estar desempleados.</a:t>
            </a:r>
          </a:p>
          <a:p>
            <a:pPr marL="431800" lvl="1" indent="-174625">
              <a:buFont typeface="Calibri"/>
              <a:buChar char="-"/>
            </a:pPr>
            <a:r>
              <a:rPr lang="es-419">
                <a:latin typeface="Arial"/>
                <a:cs typeface="Arial"/>
              </a:rPr>
              <a:t>Más probabilidades de usar más del 30 % de sus ingresos familiares en costos de vivienda.</a:t>
            </a:r>
          </a:p>
          <a:p>
            <a:pPr marL="431800" lvl="1" indent="-174625">
              <a:buFont typeface="Calibri"/>
              <a:buChar char="-"/>
            </a:pPr>
            <a:r>
              <a:rPr lang="en-US">
                <a:latin typeface="Arial"/>
                <a:cs typeface="Arial"/>
              </a:rPr>
              <a:t>Más </a:t>
            </a:r>
            <a:r>
              <a:rPr lang="en-US" err="1">
                <a:latin typeface="Arial"/>
                <a:cs typeface="Arial"/>
              </a:rPr>
              <a:t>probabilidades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experimentar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pobreza</a:t>
            </a:r>
            <a:r>
              <a:rPr lang="en-US">
                <a:latin typeface="Arial"/>
                <a:cs typeface="Arial"/>
              </a:rPr>
              <a:t>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A60DB-FE36-B4D3-67A9-E0C9AE5094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C19EA9-07F4-3582-7DE9-3F85BE6F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/>
              <a:t>Impulsores Sociales de la Salud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43EC00-42AA-6072-B8BA-24343800A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r="4636" b="82108"/>
          <a:stretch/>
        </p:blipFill>
        <p:spPr>
          <a:xfrm>
            <a:off x="7315012" y="22293"/>
            <a:ext cx="1828988" cy="1539508"/>
          </a:xfrm>
          <a:prstGeom prst="rect">
            <a:avLst/>
          </a:prstGeom>
        </p:spPr>
      </p:pic>
      <p:pic>
        <p:nvPicPr>
          <p:cNvPr id="6" name="Picture 5" descr="A collage of photos of people&#10;&#10;Description automatically generated">
            <a:extLst>
              <a:ext uri="{FF2B5EF4-FFF2-40B4-BE49-F238E27FC236}">
                <a16:creationId xmlns:a16="http://schemas.microsoft.com/office/drawing/2014/main" id="{C875CE94-66F1-5770-0776-071AC9143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7" t="31591" r="7265" b="37875"/>
          <a:stretch/>
        </p:blipFill>
        <p:spPr>
          <a:xfrm>
            <a:off x="4787788" y="3808176"/>
            <a:ext cx="3441718" cy="2545045"/>
          </a:xfrm>
          <a:prstGeom prst="rect">
            <a:avLst/>
          </a:prstGeom>
        </p:spPr>
      </p:pic>
      <p:pic>
        <p:nvPicPr>
          <p:cNvPr id="11" name="Picture 10" descr="A collage of photos of people and a dog&#10;&#10;Description automatically generated">
            <a:extLst>
              <a:ext uri="{FF2B5EF4-FFF2-40B4-BE49-F238E27FC236}">
                <a16:creationId xmlns:a16="http://schemas.microsoft.com/office/drawing/2014/main" id="{289DB0AF-5B28-3643-9EB5-AF426F548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6" t="39919" r="17888" b="24832"/>
          <a:stretch/>
        </p:blipFill>
        <p:spPr>
          <a:xfrm>
            <a:off x="2029278" y="3808176"/>
            <a:ext cx="3864722" cy="2937958"/>
          </a:xfrm>
          <a:prstGeom prst="rect">
            <a:avLst/>
          </a:prstGeom>
        </p:spPr>
      </p:pic>
      <p:pic>
        <p:nvPicPr>
          <p:cNvPr id="12" name="Picture 11" descr="A collage of photos of people&#10;&#10;Description automatically generated">
            <a:extLst>
              <a:ext uri="{FF2B5EF4-FFF2-40B4-BE49-F238E27FC236}">
                <a16:creationId xmlns:a16="http://schemas.microsoft.com/office/drawing/2014/main" id="{CAFE58C1-EA07-257B-B93C-AEA139F48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94" b="73147"/>
          <a:stretch/>
        </p:blipFill>
        <p:spPr>
          <a:xfrm rot="20960533">
            <a:off x="128981" y="4080881"/>
            <a:ext cx="2712410" cy="22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5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230291-C787-D804-3F55-ACC14C1E1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040835"/>
            <a:ext cx="9144000" cy="4359966"/>
          </a:xfrm>
        </p:spPr>
        <p:txBody>
          <a:bodyPr/>
          <a:lstStyle/>
          <a:p>
            <a:r>
              <a:rPr lang="es-419" sz="8000"/>
              <a:t>Acceso a la Atención Médica</a:t>
            </a: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078C00-103F-05C5-0FBB-89B150D62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18121" r="4636" b="65975"/>
          <a:stretch/>
        </p:blipFill>
        <p:spPr>
          <a:xfrm>
            <a:off x="2729948" y="291547"/>
            <a:ext cx="3684103" cy="27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B66314-31F9-454A-4569-F58A68E41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7868" y="1097280"/>
            <a:ext cx="7633252" cy="49377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err="1">
                <a:effectLst/>
                <a:latin typeface="Arial"/>
                <a:ea typeface="Times New Roman" panose="02020603050405020304" pitchFamily="18" charset="0"/>
                <a:cs typeface="Arial"/>
              </a:rPr>
              <a:t>Acceso</a:t>
            </a: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: </a:t>
            </a:r>
          </a:p>
          <a:p>
            <a:pPr marL="603250" lvl="1" indent="-342900">
              <a:spcBef>
                <a:spcPts val="0"/>
              </a:spcBef>
              <a:buFont typeface="+mj-lt"/>
              <a:buAutoNum type="arabicPeriod"/>
            </a:pP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¿Tienes seguro médico, dental y de la vista? </a:t>
            </a:r>
          </a:p>
          <a:p>
            <a:pPr marL="603250" lvl="1" indent="-342900">
              <a:spcBef>
                <a:spcPts val="0"/>
              </a:spcBef>
              <a:buFont typeface="+mj-lt"/>
              <a:buAutoNum type="arabicPeriod"/>
            </a:pP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¿Puedes pagar medicamentos con receta médica?</a:t>
            </a:r>
          </a:p>
          <a:p>
            <a:pPr marL="603250" lvl="1" indent="-342900">
              <a:spcBef>
                <a:spcPts val="0"/>
              </a:spcBef>
              <a:buFont typeface="+mj-lt"/>
              <a:buAutoNum type="arabicPeriod"/>
            </a:pP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¿Hay suficientes proveedores de atención primaria y especializada en tu comunidad?</a:t>
            </a:r>
            <a:endParaRPr lang="en-US" sz="200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603250" lvl="1" indent="-342900">
              <a:spcBef>
                <a:spcPts val="0"/>
              </a:spcBef>
              <a:buFont typeface="+mj-lt"/>
              <a:buAutoNum type="arabicPeriod"/>
            </a:pP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¿Tus proveedores se adaptan a la discapacidad que puedas tener?</a:t>
            </a:r>
          </a:p>
          <a:p>
            <a:pPr marL="603250" lvl="1" indent="-342900">
              <a:spcBef>
                <a:spcPts val="0"/>
              </a:spcBef>
              <a:buFont typeface="+mj-lt"/>
              <a:buAutoNum type="arabicPeriod"/>
            </a:pP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¿Cuánto tienes que viajar para ver a un proveedor? </a:t>
            </a: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Calidad: </a:t>
            </a:r>
          </a:p>
          <a:p>
            <a:pPr marL="603250" lvl="1" indent="-342900">
              <a:spcBef>
                <a:spcPts val="0"/>
              </a:spcBef>
              <a:buFont typeface="+mj-lt"/>
              <a:buAutoNum type="arabicPeriod"/>
            </a:pP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¿Tu </a:t>
            </a:r>
            <a:r>
              <a:rPr lang="en-US" sz="2000" err="1">
                <a:effectLst/>
                <a:latin typeface="Arial"/>
                <a:ea typeface="Times New Roman" panose="02020603050405020304" pitchFamily="18" charset="0"/>
                <a:cs typeface="Arial"/>
              </a:rPr>
              <a:t>proveedor</a:t>
            </a: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000" err="1">
                <a:effectLst/>
                <a:latin typeface="Arial"/>
                <a:ea typeface="Times New Roman" panose="02020603050405020304" pitchFamily="18" charset="0"/>
                <a:cs typeface="Arial"/>
              </a:rPr>
              <a:t>conoce</a:t>
            </a: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000" err="1">
                <a:effectLst/>
                <a:latin typeface="Arial"/>
                <a:ea typeface="Times New Roman" panose="02020603050405020304" pitchFamily="18" charset="0"/>
                <a:cs typeface="Arial"/>
              </a:rPr>
              <a:t>tu</a:t>
            </a: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000" err="1">
                <a:effectLst/>
                <a:latin typeface="Arial"/>
                <a:ea typeface="Times New Roman" panose="02020603050405020304" pitchFamily="18" charset="0"/>
                <a:cs typeface="Arial"/>
              </a:rPr>
              <a:t>cultura</a:t>
            </a: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 o </a:t>
            </a:r>
            <a:r>
              <a:rPr lang="en-US" sz="2000" err="1">
                <a:effectLst/>
                <a:latin typeface="Arial"/>
                <a:ea typeface="Times New Roman" panose="02020603050405020304" pitchFamily="18" charset="0"/>
                <a:cs typeface="Arial"/>
              </a:rPr>
              <a:t>identidad</a:t>
            </a:r>
            <a:r>
              <a:rPr lang="en-US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? </a:t>
            </a:r>
          </a:p>
          <a:p>
            <a:pPr marL="603250" lvl="1" indent="-342900">
              <a:spcBef>
                <a:spcPts val="0"/>
              </a:spcBef>
              <a:buFont typeface="+mj-lt"/>
              <a:buAutoNum type="arabicPeriod"/>
            </a:pP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¿Tu proveedor habla tu idioma </a:t>
            </a:r>
            <a:r>
              <a:rPr lang="es-419" sz="2000">
                <a:latin typeface="Arial"/>
                <a:ea typeface="Times New Roman" panose="02020603050405020304" pitchFamily="18" charset="0"/>
                <a:cs typeface="Arial"/>
              </a:rPr>
              <a:t>preferido</a:t>
            </a: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?</a:t>
            </a:r>
          </a:p>
          <a:p>
            <a:pPr marL="603250" lvl="1" indent="-342900">
              <a:spcBef>
                <a:spcPts val="0"/>
              </a:spcBef>
              <a:buFont typeface="+mj-lt"/>
              <a:buAutoNum type="arabicPeriod"/>
            </a:pPr>
            <a:r>
              <a:rPr lang="es-419" sz="2000">
                <a:effectLst/>
                <a:latin typeface="Arial"/>
                <a:ea typeface="Times New Roman" panose="02020603050405020304" pitchFamily="18" charset="0"/>
                <a:cs typeface="Arial"/>
              </a:rPr>
              <a:t>¿Te sientes seguro, respetado y valorado cuando estás en un centro de atención médica? </a:t>
            </a:r>
            <a:endParaRPr lang="en-US" sz="200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8EA0-8E8E-F9C2-068C-A39BDE69BF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C051D6-452E-51E1-8725-C0B68133F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Comprendiendo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kern="0" err="1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</a:t>
            </a:r>
            <a:r>
              <a:rPr lang="en-US" b="1" kern="0">
                <a:solidFill>
                  <a:srgbClr val="5B94D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419" kern="0">
                <a:solidFill>
                  <a:srgbClr val="5B94D6"/>
                </a:solidFill>
                <a:ea typeface="Times New Roman" panose="02020603050405020304" pitchFamily="18" charset="0"/>
              </a:rPr>
              <a:t>A</a:t>
            </a:r>
            <a:r>
              <a:rPr lang="es-419" sz="2400"/>
              <a:t>cceso a la Atención </a:t>
            </a:r>
            <a:r>
              <a:rPr lang="es-419"/>
              <a:t>M</a:t>
            </a:r>
            <a:r>
              <a:rPr lang="es-419" sz="2400"/>
              <a:t>édica</a:t>
            </a:r>
            <a:br>
              <a:rPr lang="es-419" sz="2400"/>
            </a:br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5A2468-5CAE-924E-3B19-50F274C4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18121" r="4636" b="65975"/>
          <a:stretch/>
        </p:blipFill>
        <p:spPr>
          <a:xfrm>
            <a:off x="-90270" y="5352572"/>
            <a:ext cx="1827630" cy="13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2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lage of photos of people&#10;&#10;Description automatically generated">
            <a:extLst>
              <a:ext uri="{FF2B5EF4-FFF2-40B4-BE49-F238E27FC236}">
                <a16:creationId xmlns:a16="http://schemas.microsoft.com/office/drawing/2014/main" id="{6B40C83B-7628-AF5D-3937-59FBAE6E9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8" t="32418" r="40261" b="38998"/>
          <a:stretch/>
        </p:blipFill>
        <p:spPr>
          <a:xfrm rot="380894">
            <a:off x="171078" y="4144559"/>
            <a:ext cx="3215963" cy="221604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5B777D-FF0C-2636-7595-BB0EDBBE03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053" y="1209342"/>
            <a:ext cx="7641014" cy="49377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Los hispanos/</a:t>
            </a:r>
            <a:r>
              <a:rPr lang="es-419" sz="1800" err="1">
                <a:effectLst/>
                <a:latin typeface="Arial"/>
                <a:ea typeface="Times New Roman" panose="02020603050405020304" pitchFamily="18" charset="0"/>
                <a:cs typeface="Arial"/>
              </a:rPr>
              <a:t>latinx</a:t>
            </a:r>
            <a:r>
              <a:rPr lang="es-419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 tienen casi cuatro veces más probabilidades de no tener seguro médico que los blancos no hispanos</a:t>
            </a:r>
            <a:r>
              <a:rPr lang="en-U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00" spc="-30">
                <a:effectLst/>
                <a:latin typeface="Arial"/>
                <a:ea typeface="Times New Roman" panose="02020603050405020304" pitchFamily="18" charset="0"/>
                <a:cs typeface="Arial"/>
              </a:rPr>
              <a:t>Los indígenas estadounidenses tienen el doble de probabilidades, los afroamericanos/negros tienen aproximadamente 1.5 veces más probabilidades y los multirraciales tienen 1.3 veces más probabilidades de no tener seguro médico</a:t>
            </a:r>
            <a:r>
              <a:rPr lang="en-US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.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s-419" sz="1800">
                <a:effectLst/>
                <a:latin typeface="Arial"/>
                <a:ea typeface="Times New Roman" panose="02020603050405020304" pitchFamily="18" charset="0"/>
                <a:cs typeface="Arial"/>
              </a:rPr>
              <a:t>Los hispanos, afroamericanos/negros y personas multirraciales también tienen más probabilidades de no ir al médico porque el costo es muy alto</a:t>
            </a:r>
            <a:r>
              <a:rPr lang="en-US" sz="1800">
                <a:latin typeface="Arial"/>
                <a:ea typeface="Times New Roman" panose="02020603050405020304" pitchFamily="18" charset="0"/>
                <a:cs typeface="Arial"/>
              </a:rPr>
              <a:t>.</a:t>
            </a:r>
            <a:endParaRPr lang="en-US" sz="180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4C8BB-E18C-2521-9678-55A5505FF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C1F31D-F056-7502-CD18-4A09909B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3" y="540606"/>
            <a:ext cx="7537836" cy="548640"/>
          </a:xfrm>
        </p:spPr>
        <p:txBody>
          <a:bodyPr/>
          <a:lstStyle/>
          <a:p>
            <a:r>
              <a:rPr lang="es-419" kern="0">
                <a:solidFill>
                  <a:srgbClr val="5B94D6"/>
                </a:solidFill>
                <a:ea typeface="Times New Roman" panose="02020603050405020304" pitchFamily="18" charset="0"/>
              </a:rPr>
              <a:t>A</a:t>
            </a:r>
            <a:r>
              <a:rPr lang="es-419" sz="2400"/>
              <a:t>cceso a la Atención </a:t>
            </a:r>
            <a:r>
              <a:rPr lang="es-419"/>
              <a:t>M</a:t>
            </a:r>
            <a:r>
              <a:rPr lang="es-419" sz="2400"/>
              <a:t>édica</a:t>
            </a:r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DC0AFA-DBDE-3E36-7335-95B7C5804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2" t="18121" r="4636" b="65975"/>
          <a:stretch/>
        </p:blipFill>
        <p:spPr>
          <a:xfrm>
            <a:off x="7309048" y="227212"/>
            <a:ext cx="1827630" cy="1367436"/>
          </a:xfrm>
          <a:prstGeom prst="rect">
            <a:avLst/>
          </a:prstGeom>
        </p:spPr>
      </p:pic>
      <p:pic>
        <p:nvPicPr>
          <p:cNvPr id="14" name="Picture 13" descr="A collage of images of people and medical personnel&#10;&#10;Description automatically generated">
            <a:extLst>
              <a:ext uri="{FF2B5EF4-FFF2-40B4-BE49-F238E27FC236}">
                <a16:creationId xmlns:a16="http://schemas.microsoft.com/office/drawing/2014/main" id="{6992B58C-9D8E-1286-32B5-2C297E54D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8" r="67704" b="34951"/>
          <a:stretch/>
        </p:blipFill>
        <p:spPr>
          <a:xfrm>
            <a:off x="2352917" y="3679681"/>
            <a:ext cx="3338374" cy="2355359"/>
          </a:xfrm>
          <a:prstGeom prst="rect">
            <a:avLst/>
          </a:prstGeom>
        </p:spPr>
      </p:pic>
      <p:pic>
        <p:nvPicPr>
          <p:cNvPr id="15" name="Picture 14" descr="A collage of images of people and medical personnel&#10;&#10;Description automatically generated">
            <a:extLst>
              <a:ext uri="{FF2B5EF4-FFF2-40B4-BE49-F238E27FC236}">
                <a16:creationId xmlns:a16="http://schemas.microsoft.com/office/drawing/2014/main" id="{F5B77A80-2D3C-3632-E8F4-3E1CDF544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10" b="65708"/>
          <a:stretch/>
        </p:blipFill>
        <p:spPr>
          <a:xfrm rot="21447513">
            <a:off x="4661239" y="3923291"/>
            <a:ext cx="3647943" cy="26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17880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EE4A68F930534A9673EA0827CE44C3" ma:contentTypeVersion="14" ma:contentTypeDescription="Create a new document." ma:contentTypeScope="" ma:versionID="49c8d168a8566db34e4e0792c3ae5485">
  <xsd:schema xmlns:xsd="http://www.w3.org/2001/XMLSchema" xmlns:xs="http://www.w3.org/2001/XMLSchema" xmlns:p="http://schemas.microsoft.com/office/2006/metadata/properties" xmlns:ns2="5f457147-3445-4bf3-9c66-8935214328be" xmlns:ns3="1f30af22-8a83-4e88-b2a0-933ce816cdaf" targetNamespace="http://schemas.microsoft.com/office/2006/metadata/properties" ma:root="true" ma:fieldsID="0a54aeb5a910a2d98a309a2d97afe1d4" ns2:_="" ns3:_="">
    <xsd:import namespace="5f457147-3445-4bf3-9c66-8935214328be"/>
    <xsd:import namespace="1f30af22-8a83-4e88-b2a0-933ce816cd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57147-3445-4bf3-9c66-8935214328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0af22-8a83-4e88-b2a0-933ce816cda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3d13796-a36e-47f8-a5b9-80ba62762bfa}" ma:internalName="TaxCatchAll" ma:showField="CatchAllData" ma:web="1f30af22-8a83-4e88-b2a0-933ce816cd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457147-3445-4bf3-9c66-8935214328be">
      <Terms xmlns="http://schemas.microsoft.com/office/infopath/2007/PartnerControls"/>
    </lcf76f155ced4ddcb4097134ff3c332f>
    <TaxCatchAll xmlns="1f30af22-8a83-4e88-b2a0-933ce816cdaf" xsi:nil="true"/>
  </documentManagement>
</p:properties>
</file>

<file path=customXml/itemProps1.xml><?xml version="1.0" encoding="utf-8"?>
<ds:datastoreItem xmlns:ds="http://schemas.openxmlformats.org/officeDocument/2006/customXml" ds:itemID="{609DCB0F-CABE-4DF0-BD04-148321A92A16}">
  <ds:schemaRefs>
    <ds:schemaRef ds:uri="1f30af22-8a83-4e88-b2a0-933ce816cdaf"/>
    <ds:schemaRef ds:uri="5f457147-3445-4bf3-9c66-8935214328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3281F3B-BF70-4553-B5B6-51CCDF4704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93D88C-3348-45EB-B075-20445B0EED91}">
  <ds:schemaRefs>
    <ds:schemaRef ds:uri="1f30af22-8a83-4e88-b2a0-933ce816cdaf"/>
    <ds:schemaRef ds:uri="5f457147-3445-4bf3-9c66-8935214328b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3904</Words>
  <Application>Microsoft Macintosh PowerPoint</Application>
  <PresentationFormat>On-screen Show (4:3)</PresentationFormat>
  <Paragraphs>211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Franklin Gothic Demi Cond</vt:lpstr>
      <vt:lpstr>Franklin Gothic Medium</vt:lpstr>
      <vt:lpstr>Segoe UI</vt:lpstr>
      <vt:lpstr>System Font Regular</vt:lpstr>
      <vt:lpstr>6_Office Theme</vt:lpstr>
      <vt:lpstr>PowerPoint Presentation</vt:lpstr>
      <vt:lpstr>Objetivo</vt:lpstr>
      <vt:lpstr>Este informe identifica seis categorías clave en las disparidades de salud</vt:lpstr>
      <vt:lpstr>PowerPoint Presentation</vt:lpstr>
      <vt:lpstr>Comprendiendo los Impulsores Sociales de la Salud </vt:lpstr>
      <vt:lpstr>Impulsores Sociales de la Salud</vt:lpstr>
      <vt:lpstr>PowerPoint Presentation</vt:lpstr>
      <vt:lpstr>Comprendiendo el Acceso a la Atención Médica </vt:lpstr>
      <vt:lpstr>Acceso a la Atención Médica</vt:lpstr>
      <vt:lpstr>Acceso a la Atención Médica  Para Personas con Discapacidades</vt:lpstr>
      <vt:lpstr>Acceso a la Atención Médica  Para Condados Rurales</vt:lpstr>
      <vt:lpstr>Acceso a la Atención Médica</vt:lpstr>
      <vt:lpstr>PowerPoint Presentation</vt:lpstr>
      <vt:lpstr>Comprendiendo las Disparidades  en            Enfermedades Crónicas</vt:lpstr>
      <vt:lpstr>Disparidades en Enfermedades Crónicas</vt:lpstr>
      <vt:lpstr>Disparidades en Enfermedades Crónicas Para Personas con Discapacidades</vt:lpstr>
      <vt:lpstr>PowerPoint Presentation</vt:lpstr>
      <vt:lpstr>Comprendiendo las Disparidades en Enfermedades Transmisibles</vt:lpstr>
      <vt:lpstr>Comprendiendo las Disparidades en Enfermedades Transmisibles </vt:lpstr>
      <vt:lpstr>Enfermedades Transmisibles</vt:lpstr>
      <vt:lpstr>Enfermedades Transmisibles </vt:lpstr>
      <vt:lpstr>PowerPoint Presentation</vt:lpstr>
      <vt:lpstr>Comprendiendo las Disparidades de  Salud Mental y del Comportamiento </vt:lpstr>
      <vt:lpstr>Salud Mental</vt:lpstr>
      <vt:lpstr>Disparidades en el Uso de Sustancias  (Drogas y Alcohol)</vt:lpstr>
      <vt:lpstr>Tabaco</vt:lpstr>
      <vt:lpstr>Prevención de la Violencia</vt:lpstr>
      <vt:lpstr>PowerPoint Presentation</vt:lpstr>
      <vt:lpstr>Comprendiendo las Disparidades que Experimentan las Madres y Bebés</vt:lpstr>
      <vt:lpstr>Madres y Bebés </vt:lpstr>
      <vt:lpstr>Comprendiendo las Disparidades  que Experimentan los Niños </vt:lpstr>
      <vt:lpstr>Niños</vt:lpstr>
      <vt:lpstr>Comprendiendo las Disparidades que Experimentan los Adultos Mayores </vt:lpstr>
      <vt:lpstr>Adultos Mayores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Benson, Lauren P</cp:lastModifiedBy>
  <cp:revision>43</cp:revision>
  <cp:lastPrinted>2017-07-14T22:50:57Z</cp:lastPrinted>
  <dcterms:created xsi:type="dcterms:W3CDTF">2015-07-07T20:02:11Z</dcterms:created>
  <dcterms:modified xsi:type="dcterms:W3CDTF">2024-09-18T19:40:31Z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0x0101008AEE4A68F930534A9673EA0827CE44C3</vt:lpwstr>
  </property>
  <property fmtid="{D5CDD505-2E9C-101B-9397-08002B2CF9AE}" pid="3" name="MediaServiceImageTags">
    <vt:lpwstr/>
  </property>
</Properties>
</file>