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7.xml" ContentType="application/vnd.openxmlformats-officedocument.presentationml.notesSlide+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30.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3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36.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37.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3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4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41.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4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4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44.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5.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46.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47.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48.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49.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50.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5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52.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53.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54.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55.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56.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57.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58.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59.xml" ContentType="application/vnd.openxmlformats-officedocument.presentationml.notesSlide+xml"/>
  <Override PartName="/ppt/tags/tag178.xml" ContentType="application/vnd.openxmlformats-officedocument.presentationml.tags+xml"/>
  <Override PartName="/ppt/notesSlides/notesSlide60.xml" ContentType="application/vnd.openxmlformats-officedocument.presentationml.notesSlide+xml"/>
  <Override PartName="/ppt/tags/tag179.xml" ContentType="application/vnd.openxmlformats-officedocument.presentationml.tags+xml"/>
  <Override PartName="/ppt/notesSlides/notesSlide6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5.xml" ContentType="application/vnd.openxmlformats-officedocument.presentationml.tags+xml"/>
  <Override PartName="/ppt/tags/tag186.xml" ContentType="application/vnd.openxmlformats-officedocument.presentationml.tags+xml"/>
  <Override PartName="/ppt/notesSlides/notesSlide64.xml" ContentType="application/vnd.openxmlformats-officedocument.presentationml.notesSlide+xml"/>
  <Override PartName="/ppt/tags/tag187.xml" ContentType="application/vnd.openxmlformats-officedocument.presentationml.tags+xml"/>
  <Override PartName="/ppt/notesSlides/notesSlide65.xml" ContentType="application/vnd.openxmlformats-officedocument.presentationml.notesSlide+xml"/>
  <Override PartName="/ppt/tags/tag188.xml" ContentType="application/vnd.openxmlformats-officedocument.presentationml.tags+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89.xml" ContentType="application/vnd.openxmlformats-officedocument.presentationml.tags+xml"/>
  <Override PartName="/ppt/tags/tag190.xml" ContentType="application/vnd.openxmlformats-officedocument.presentationml.tags+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91.xml" ContentType="application/vnd.openxmlformats-officedocument.presentationml.tags+xml"/>
  <Override PartName="/ppt/tags/tag192.xml" ContentType="application/vnd.openxmlformats-officedocument.presentationml.tags+xml"/>
  <Override PartName="/ppt/notesSlides/notesSlide6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93.xml" ContentType="application/vnd.openxmlformats-officedocument.presentationml.tags+xml"/>
  <Override PartName="/ppt/tags/tag194.xml" ContentType="application/vnd.openxmlformats-officedocument.presentationml.tags+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95.xml" ContentType="application/vnd.openxmlformats-officedocument.presentationml.tags+xml"/>
  <Override PartName="/ppt/tags/tag196.xml" ContentType="application/vnd.openxmlformats-officedocument.presentationml.tags+xml"/>
  <Override PartName="/ppt/notesSlides/notesSlide7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97.xml" ContentType="application/vnd.openxmlformats-officedocument.presentationml.tags+xml"/>
  <Override PartName="/ppt/tags/tag198.xml" ContentType="application/vnd.openxmlformats-officedocument.presentationml.tags+xml"/>
  <Override PartName="/ppt/notesSlides/notesSlide7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99.xml" ContentType="application/vnd.openxmlformats-officedocument.presentationml.tags+xml"/>
  <Override PartName="/ppt/tags/tag200.xml" ContentType="application/vnd.openxmlformats-officedocument.presentationml.tags+xml"/>
  <Override PartName="/ppt/notesSlides/notesSlide7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01.xml" ContentType="application/vnd.openxmlformats-officedocument.presentationml.tags+xml"/>
  <Override PartName="/ppt/tags/tag202.xml" ContentType="application/vnd.openxmlformats-officedocument.presentationml.tags+xml"/>
  <Override PartName="/ppt/notesSlides/notesSlide7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03.xml" ContentType="application/vnd.openxmlformats-officedocument.presentationml.tags+xml"/>
  <Override PartName="/ppt/tags/tag204.xml" ContentType="application/vnd.openxmlformats-officedocument.presentationml.tags+xml"/>
  <Override PartName="/ppt/notesSlides/notesSlide7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05.xml" ContentType="application/vnd.openxmlformats-officedocument.presentationml.tags+xml"/>
  <Override PartName="/ppt/tags/tag206.xml" ContentType="application/vnd.openxmlformats-officedocument.presentationml.tags+xml"/>
  <Override PartName="/ppt/notesSlides/notesSlide7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07.xml" ContentType="application/vnd.openxmlformats-officedocument.presentationml.tags+xml"/>
  <Override PartName="/ppt/tags/tag208.xml" ContentType="application/vnd.openxmlformats-officedocument.presentationml.tags+xml"/>
  <Override PartName="/ppt/notesSlides/notesSlide7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09.xml" ContentType="application/vnd.openxmlformats-officedocument.presentationml.tags+xml"/>
  <Override PartName="/ppt/tags/tag210.xml" ContentType="application/vnd.openxmlformats-officedocument.presentationml.tags+xml"/>
  <Override PartName="/ppt/notesSlides/notesSlide7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11.xml" ContentType="application/vnd.openxmlformats-officedocument.presentationml.tags+xml"/>
  <Override PartName="/ppt/tags/tag212.xml" ContentType="application/vnd.openxmlformats-officedocument.presentationml.tags+xml"/>
  <Override PartName="/ppt/notesSlides/notesSlide7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7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15.xml" ContentType="application/vnd.openxmlformats-officedocument.presentationml.tags+xml"/>
  <Override PartName="/ppt/tags/tag216.xml" ContentType="application/vnd.openxmlformats-officedocument.presentationml.tags+xml"/>
  <Override PartName="/ppt/notesSlides/notesSlide8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217.xml" ContentType="application/vnd.openxmlformats-officedocument.presentationml.tags+xml"/>
  <Override PartName="/ppt/tags/tag218.xml" ContentType="application/vnd.openxmlformats-officedocument.presentationml.tags+xml"/>
  <Override PartName="/ppt/notesSlides/notesSlide8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219.xml" ContentType="application/vnd.openxmlformats-officedocument.presentationml.tags+xml"/>
  <Override PartName="/ppt/tags/tag220.xml" ContentType="application/vnd.openxmlformats-officedocument.presentationml.tags+xml"/>
  <Override PartName="/ppt/notesSlides/notesSlide8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221.xml" ContentType="application/vnd.openxmlformats-officedocument.presentationml.tags+xml"/>
  <Override PartName="/ppt/tags/tag222.xml" ContentType="application/vnd.openxmlformats-officedocument.presentationml.tags+xml"/>
  <Override PartName="/ppt/notesSlides/notesSlide8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223.xml" ContentType="application/vnd.openxmlformats-officedocument.presentationml.tags+xml"/>
  <Override PartName="/ppt/tags/tag224.xml" ContentType="application/vnd.openxmlformats-officedocument.presentationml.tags+xml"/>
  <Override PartName="/ppt/notesSlides/notesSlide8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notesSlides/notesSlide8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227.xml" ContentType="application/vnd.openxmlformats-officedocument.presentationml.tags+xml"/>
  <Override PartName="/ppt/tags/tag228.xml" ContentType="application/vnd.openxmlformats-officedocument.presentationml.tags+xml"/>
  <Override PartName="/ppt/notesSlides/notesSlide8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229.xml" ContentType="application/vnd.openxmlformats-officedocument.presentationml.tags+xml"/>
  <Override PartName="/ppt/tags/tag230.xml" ContentType="application/vnd.openxmlformats-officedocument.presentationml.tags+xml"/>
  <Override PartName="/ppt/notesSlides/notesSlide8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8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233.xml" ContentType="application/vnd.openxmlformats-officedocument.presentationml.tags+xml"/>
  <Override PartName="/ppt/tags/tag234.xml" ContentType="application/vnd.openxmlformats-officedocument.presentationml.tags+xml"/>
  <Override PartName="/ppt/notesSlides/notesSlide8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235.xml" ContentType="application/vnd.openxmlformats-officedocument.presentationml.tags+xml"/>
  <Override PartName="/ppt/tags/tag236.xml" ContentType="application/vnd.openxmlformats-officedocument.presentationml.tags+xml"/>
  <Override PartName="/ppt/notesSlides/notesSlide9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237.xml" ContentType="application/vnd.openxmlformats-officedocument.presentationml.tags+xml"/>
  <Override PartName="/ppt/tags/tag238.xml" ContentType="application/vnd.openxmlformats-officedocument.presentationml.tags+xml"/>
  <Override PartName="/ppt/notesSlides/notesSlide91.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9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241.xml" ContentType="application/vnd.openxmlformats-officedocument.presentationml.tags+xml"/>
  <Override PartName="/ppt/tags/tag242.xml" ContentType="application/vnd.openxmlformats-officedocument.presentationml.tags+xml"/>
  <Override PartName="/ppt/notesSlides/notesSlide9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243.xml" ContentType="application/vnd.openxmlformats-officedocument.presentationml.tags+xml"/>
  <Override PartName="/ppt/tags/tag244.xml" ContentType="application/vnd.openxmlformats-officedocument.presentationml.tags+xml"/>
  <Override PartName="/ppt/notesSlides/notesSlide9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245.xml" ContentType="application/vnd.openxmlformats-officedocument.presentationml.tags+xml"/>
  <Override PartName="/ppt/tags/tag246.xml" ContentType="application/vnd.openxmlformats-officedocument.presentationml.tags+xml"/>
  <Override PartName="/ppt/notesSlides/notesSlide9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247.xml" ContentType="application/vnd.openxmlformats-officedocument.presentationml.tags+xml"/>
  <Override PartName="/ppt/tags/tag248.xml" ContentType="application/vnd.openxmlformats-officedocument.presentationml.tags+xml"/>
  <Override PartName="/ppt/notesSlides/notesSlide96.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9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251.xml" ContentType="application/vnd.openxmlformats-officedocument.presentationml.tags+xml"/>
  <Override PartName="/ppt/tags/tag252.xml" ContentType="application/vnd.openxmlformats-officedocument.presentationml.tags+xml"/>
  <Override PartName="/ppt/notesSlides/notesSlide9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253.xml" ContentType="application/vnd.openxmlformats-officedocument.presentationml.tags+xml"/>
  <Override PartName="/ppt/tags/tag254.xml" ContentType="application/vnd.openxmlformats-officedocument.presentationml.tags+xml"/>
  <Override PartName="/ppt/notesSlides/notesSlide9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255.xml" ContentType="application/vnd.openxmlformats-officedocument.presentationml.tags+xml"/>
  <Override PartName="/ppt/tags/tag256.xml" ContentType="application/vnd.openxmlformats-officedocument.presentationml.tags+xml"/>
  <Override PartName="/ppt/notesSlides/notesSlide10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ags/tag257.xml" ContentType="application/vnd.openxmlformats-officedocument.presentationml.tags+xml"/>
  <Override PartName="/ppt/tags/tag258.xml" ContentType="application/vnd.openxmlformats-officedocument.presentationml.tags+xml"/>
  <Override PartName="/ppt/notesSlides/notesSlide101.xml" ContentType="application/vnd.openxmlformats-officedocument.presentationml.notesSlide+xml"/>
  <Override PartName="/ppt/tags/tag259.xml" ContentType="application/vnd.openxmlformats-officedocument.presentationml.tags+xml"/>
  <Override PartName="/ppt/notesSlides/notesSlide102.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103.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104.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notesSlides/notesSlide105.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notesSlides/notesSlide106.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notesSlides/notesSlide10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ags/tag270.xml" ContentType="application/vnd.openxmlformats-officedocument.presentationml.tags+xml"/>
  <Override PartName="/ppt/tags/tag271.xml" ContentType="application/vnd.openxmlformats-officedocument.presentationml.tags+xml"/>
  <Override PartName="/ppt/notesSlides/notesSlide108.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109.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110.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111.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12.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13.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114.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115.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116.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117.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118.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119.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120.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21.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122.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123.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24.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125.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126.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127.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128.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129.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130.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131.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132.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133.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134.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notesSlides/notesSlide135.xml" ContentType="application/vnd.openxmlformats-officedocument.presentationml.notesSlide+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136.xml" ContentType="application/vnd.openxmlformats-officedocument.presentationml.notesSlide+xml"/>
  <Override PartName="/ppt/tags/tag365.xml" ContentType="application/vnd.openxmlformats-officedocument.presentationml.tags+xml"/>
  <Override PartName="/ppt/notesSlides/notesSlide137.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notesSlides/notesSlide138.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139.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notesSlides/notesSlide140.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141.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42.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143.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notesSlides/notesSlide144.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145.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146.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147.xml" ContentType="application/vnd.openxmlformats-officedocument.presentationml.notesSlid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148.xml" ContentType="application/vnd.openxmlformats-officedocument.presentationml.notesSlide+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notesSlides/notesSlide149.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150.xml" ContentType="application/vnd.openxmlformats-officedocument.presentationml.notesSlide+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151.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152.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15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154.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155.xml" ContentType="application/vnd.openxmlformats-officedocument.presentationml.notesSlid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156.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157.xml" ContentType="application/vnd.openxmlformats-officedocument.presentationml.notesSlid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158.xml" ContentType="application/vnd.openxmlformats-officedocument.presentationml.notesSlid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15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160.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161.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162.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notesSlides/notesSlide163.xml" ContentType="application/vnd.openxmlformats-officedocument.presentationml.notesSlide+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164.xml" ContentType="application/vnd.openxmlformats-officedocument.presentationml.notesSl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notesSlides/notesSlide165.xml" ContentType="application/vnd.openxmlformats-officedocument.presentationml.notesSlide+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166.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notesSlides/notesSlide167.xml" ContentType="application/vnd.openxmlformats-officedocument.presentationml.notesSlide+xml"/>
  <Override PartName="/ppt/tags/tag474.xml" ContentType="application/vnd.openxmlformats-officedocument.presentationml.tags+xml"/>
  <Override PartName="/ppt/notesSlides/notesSlide168.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notesSlides/notesSlide169.xml" ContentType="application/vnd.openxmlformats-officedocument.presentationml.notesSlide+xml"/>
  <Override PartName="/ppt/tags/tag478.xml" ContentType="application/vnd.openxmlformats-officedocument.presentationml.tags+xml"/>
  <Override PartName="/ppt/notesSlides/notesSlide170.xml" ContentType="application/vnd.openxmlformats-officedocument.presentationml.notesSlide+xml"/>
  <Override PartName="/ppt/tags/tag479.xml" ContentType="application/vnd.openxmlformats-officedocument.presentationml.tags+xml"/>
  <Override PartName="/ppt/tags/tag480.xml" ContentType="application/vnd.openxmlformats-officedocument.presentationml.tags+xml"/>
  <Override PartName="/ppt/notesSlides/notesSlide1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4"/>
    <p:sldMasterId id="2147483951" r:id="rId5"/>
    <p:sldMasterId id="2147483963" r:id="rId6"/>
  </p:sldMasterIdLst>
  <p:notesMasterIdLst>
    <p:notesMasterId r:id="rId178"/>
  </p:notesMasterIdLst>
  <p:handoutMasterIdLst>
    <p:handoutMasterId r:id="rId179"/>
  </p:handoutMasterIdLst>
  <p:sldIdLst>
    <p:sldId id="272" r:id="rId7"/>
    <p:sldId id="273" r:id="rId8"/>
    <p:sldId id="766" r:id="rId9"/>
    <p:sldId id="767" r:id="rId10"/>
    <p:sldId id="276" r:id="rId11"/>
    <p:sldId id="866" r:id="rId12"/>
    <p:sldId id="279" r:id="rId13"/>
    <p:sldId id="867" r:id="rId14"/>
    <p:sldId id="868" r:id="rId15"/>
    <p:sldId id="768" r:id="rId16"/>
    <p:sldId id="282" r:id="rId17"/>
    <p:sldId id="769" r:id="rId18"/>
    <p:sldId id="284" r:id="rId19"/>
    <p:sldId id="770" r:id="rId20"/>
    <p:sldId id="869" r:id="rId21"/>
    <p:sldId id="363" r:id="rId22"/>
    <p:sldId id="365" r:id="rId23"/>
    <p:sldId id="870" r:id="rId24"/>
    <p:sldId id="661" r:id="rId25"/>
    <p:sldId id="278" r:id="rId26"/>
    <p:sldId id="290" r:id="rId27"/>
    <p:sldId id="871" r:id="rId28"/>
    <p:sldId id="872" r:id="rId29"/>
    <p:sldId id="293" r:id="rId30"/>
    <p:sldId id="604" r:id="rId31"/>
    <p:sldId id="873" r:id="rId32"/>
    <p:sldId id="874" r:id="rId33"/>
    <p:sldId id="809" r:id="rId34"/>
    <p:sldId id="875" r:id="rId35"/>
    <p:sldId id="299" r:id="rId36"/>
    <p:sldId id="300" r:id="rId37"/>
    <p:sldId id="301" r:id="rId38"/>
    <p:sldId id="774" r:id="rId39"/>
    <p:sldId id="876" r:id="rId40"/>
    <p:sldId id="877" r:id="rId41"/>
    <p:sldId id="878" r:id="rId42"/>
    <p:sldId id="466" r:id="rId43"/>
    <p:sldId id="467" r:id="rId44"/>
    <p:sldId id="879" r:id="rId45"/>
    <p:sldId id="469" r:id="rId46"/>
    <p:sldId id="880" r:id="rId47"/>
    <p:sldId id="381" r:id="rId48"/>
    <p:sldId id="881" r:id="rId49"/>
    <p:sldId id="882" r:id="rId50"/>
    <p:sldId id="883" r:id="rId51"/>
    <p:sldId id="884" r:id="rId52"/>
    <p:sldId id="885" r:id="rId53"/>
    <p:sldId id="886" r:id="rId54"/>
    <p:sldId id="386" r:id="rId55"/>
    <p:sldId id="887" r:id="rId56"/>
    <p:sldId id="607" r:id="rId57"/>
    <p:sldId id="608" r:id="rId58"/>
    <p:sldId id="888" r:id="rId59"/>
    <p:sldId id="910" r:id="rId60"/>
    <p:sldId id="889" r:id="rId61"/>
    <p:sldId id="612" r:id="rId62"/>
    <p:sldId id="890" r:id="rId63"/>
    <p:sldId id="777" r:id="rId64"/>
    <p:sldId id="338" r:id="rId65"/>
    <p:sldId id="811" r:id="rId66"/>
    <p:sldId id="630" r:id="rId67"/>
    <p:sldId id="724" r:id="rId68"/>
    <p:sldId id="911" r:id="rId69"/>
    <p:sldId id="731" r:id="rId70"/>
    <p:sldId id="732" r:id="rId71"/>
    <p:sldId id="669" r:id="rId72"/>
    <p:sldId id="734" r:id="rId73"/>
    <p:sldId id="733" r:id="rId74"/>
    <p:sldId id="917" r:id="rId75"/>
    <p:sldId id="671" r:id="rId76"/>
    <p:sldId id="672" r:id="rId77"/>
    <p:sldId id="918" r:id="rId78"/>
    <p:sldId id="725" r:id="rId79"/>
    <p:sldId id="674" r:id="rId80"/>
    <p:sldId id="919" r:id="rId81"/>
    <p:sldId id="677" r:id="rId82"/>
    <p:sldId id="678" r:id="rId83"/>
    <p:sldId id="726" r:id="rId84"/>
    <p:sldId id="727" r:id="rId85"/>
    <p:sldId id="683" r:id="rId86"/>
    <p:sldId id="685" r:id="rId87"/>
    <p:sldId id="687" r:id="rId88"/>
    <p:sldId id="688" r:id="rId89"/>
    <p:sldId id="689" r:id="rId90"/>
    <p:sldId id="690" r:id="rId91"/>
    <p:sldId id="920" r:id="rId92"/>
    <p:sldId id="693" r:id="rId93"/>
    <p:sldId id="921" r:id="rId94"/>
    <p:sldId id="922" r:id="rId95"/>
    <p:sldId id="698" r:id="rId96"/>
    <p:sldId id="700" r:id="rId97"/>
    <p:sldId id="701" r:id="rId98"/>
    <p:sldId id="703" r:id="rId99"/>
    <p:sldId id="705" r:id="rId100"/>
    <p:sldId id="706" r:id="rId101"/>
    <p:sldId id="708" r:id="rId102"/>
    <p:sldId id="709" r:id="rId103"/>
    <p:sldId id="710" r:id="rId104"/>
    <p:sldId id="923" r:id="rId105"/>
    <p:sldId id="715" r:id="rId106"/>
    <p:sldId id="730" r:id="rId107"/>
    <p:sldId id="729" r:id="rId108"/>
    <p:sldId id="721" r:id="rId109"/>
    <p:sldId id="722" r:id="rId110"/>
    <p:sldId id="723" r:id="rId111"/>
    <p:sldId id="924" r:id="rId112"/>
    <p:sldId id="925" r:id="rId113"/>
    <p:sldId id="719" r:id="rId114"/>
    <p:sldId id="692" r:id="rId115"/>
    <p:sldId id="891" r:id="rId116"/>
    <p:sldId id="892" r:id="rId117"/>
    <p:sldId id="893" r:id="rId118"/>
    <p:sldId id="894" r:id="rId119"/>
    <p:sldId id="388" r:id="rId120"/>
    <p:sldId id="389" r:id="rId121"/>
    <p:sldId id="895" r:id="rId122"/>
    <p:sldId id="896" r:id="rId123"/>
    <p:sldId id="309" r:id="rId124"/>
    <p:sldId id="310" r:id="rId125"/>
    <p:sldId id="897" r:id="rId126"/>
    <p:sldId id="898" r:id="rId127"/>
    <p:sldId id="899" r:id="rId128"/>
    <p:sldId id="900" r:id="rId129"/>
    <p:sldId id="901" r:id="rId130"/>
    <p:sldId id="396" r:id="rId131"/>
    <p:sldId id="791" r:id="rId132"/>
    <p:sldId id="902" r:id="rId133"/>
    <p:sldId id="903" r:id="rId134"/>
    <p:sldId id="400" r:id="rId135"/>
    <p:sldId id="793" r:id="rId136"/>
    <p:sldId id="373" r:id="rId137"/>
    <p:sldId id="374" r:id="rId138"/>
    <p:sldId id="375" r:id="rId139"/>
    <p:sldId id="405" r:id="rId140"/>
    <p:sldId id="407" r:id="rId141"/>
    <p:sldId id="408" r:id="rId142"/>
    <p:sldId id="814" r:id="rId143"/>
    <p:sldId id="807" r:id="rId144"/>
    <p:sldId id="409" r:id="rId145"/>
    <p:sldId id="697" r:id="rId146"/>
    <p:sldId id="410" r:id="rId147"/>
    <p:sldId id="803" r:id="rId148"/>
    <p:sldId id="711" r:id="rId149"/>
    <p:sldId id="712" r:id="rId150"/>
    <p:sldId id="277" r:id="rId151"/>
    <p:sldId id="716" r:id="rId152"/>
    <p:sldId id="804" r:id="rId153"/>
    <p:sldId id="717" r:id="rId154"/>
    <p:sldId id="718" r:id="rId155"/>
    <p:sldId id="411" r:id="rId156"/>
    <p:sldId id="904" r:id="rId157"/>
    <p:sldId id="905" r:id="rId158"/>
    <p:sldId id="906" r:id="rId159"/>
    <p:sldId id="907" r:id="rId160"/>
    <p:sldId id="416" r:id="rId161"/>
    <p:sldId id="417" r:id="rId162"/>
    <p:sldId id="418" r:id="rId163"/>
    <p:sldId id="419" r:id="rId164"/>
    <p:sldId id="420" r:id="rId165"/>
    <p:sldId id="422" r:id="rId166"/>
    <p:sldId id="433" r:id="rId167"/>
    <p:sldId id="426" r:id="rId168"/>
    <p:sldId id="427" r:id="rId169"/>
    <p:sldId id="428" r:id="rId170"/>
    <p:sldId id="909" r:id="rId171"/>
    <p:sldId id="429" r:id="rId172"/>
    <p:sldId id="430" r:id="rId173"/>
    <p:sldId id="815" r:id="rId174"/>
    <p:sldId id="355" r:id="rId175"/>
    <p:sldId id="257" r:id="rId176"/>
    <p:sldId id="432" r:id="rId177"/>
  </p:sldIdLst>
  <p:sldSz cx="12188825" cy="6858000"/>
  <p:notesSz cx="7315200" cy="9601200"/>
  <p:custDataLst>
    <p:tags r:id="rId1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53E245-5F77-3A6C-C0EB-804A1CFDA711}" name="Ebner, Sherry D" initials="ESD" userId="S::sherry.ebner@dhhs.nc.gov::7c904ac5-100d-4abd-ba74-4e49ee59af38" providerId="AD"/>
  <p188:author id="{33747A61-6C1B-9FEF-3731-80E0DCEBD005}" name="Martin, Jasmine M" initials="MJM" userId="S::jasmine.martin@dhhs.nc.gov::ceb7af47-be09-497f-a134-13cea4445315" providerId="AD"/>
  <p188:author id="{571ACBFD-7D64-E778-6846-7EED80139108}" name="Parmar, Bhuvana R" initials="PBR" userId="S::Bhuvana.Parmar@dhhs.nc.gov::be483a42-043d-480a-b6ef-e9ae3f316d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vett, Kristen E" initials="LKE" lastIdx="4" clrIdx="0">
    <p:extLst>
      <p:ext uri="{19B8F6BF-5375-455C-9EA6-DF929625EA0E}">
        <p15:presenceInfo xmlns:p15="http://schemas.microsoft.com/office/powerpoint/2012/main" userId="S-1-5-21-2744878847-1876734302-662453930-594719" providerId="AD"/>
      </p:ext>
    </p:extLst>
  </p:cmAuthor>
  <p:cmAuthor id="2" name="Tyson, Hannah M" initials="THM" lastIdx="35" clrIdx="1">
    <p:extLst>
      <p:ext uri="{19B8F6BF-5375-455C-9EA6-DF929625EA0E}">
        <p15:presenceInfo xmlns:p15="http://schemas.microsoft.com/office/powerpoint/2012/main" userId="S-1-5-21-2744878847-1876734302-662453930-614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F8CC"/>
    <a:srgbClr val="ECF9D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69250" autoAdjust="0"/>
  </p:normalViewPr>
  <p:slideViewPr>
    <p:cSldViewPr>
      <p:cViewPr varScale="1">
        <p:scale>
          <a:sx n="58" d="100"/>
          <a:sy n="58" d="100"/>
        </p:scale>
        <p:origin x="1776" y="67"/>
      </p:cViewPr>
      <p:guideLst>
        <p:guide orient="horz" pos="2160"/>
        <p:guide pos="3839"/>
      </p:guideLst>
    </p:cSldViewPr>
  </p:slideViewPr>
  <p:outlineViewPr>
    <p:cViewPr>
      <p:scale>
        <a:sx n="33" d="100"/>
        <a:sy n="33" d="100"/>
      </p:scale>
      <p:origin x="0" y="-21845"/>
    </p:cViewPr>
  </p:outlineViewPr>
  <p:notesTextViewPr>
    <p:cViewPr>
      <p:scale>
        <a:sx n="1" d="1"/>
        <a:sy n="1" d="1"/>
      </p:scale>
      <p:origin x="0" y="0"/>
    </p:cViewPr>
  </p:notesTextViewPr>
  <p:sorterViewPr>
    <p:cViewPr varScale="1">
      <p:scale>
        <a:sx n="100" d="100"/>
        <a:sy n="100" d="100"/>
      </p:scale>
      <p:origin x="0" y="-50630"/>
    </p:cViewPr>
  </p:sorterViewPr>
  <p:notesViewPr>
    <p:cSldViewPr showGuides="1">
      <p:cViewPr varScale="1">
        <p:scale>
          <a:sx n="63" d="100"/>
          <a:sy n="63" d="100"/>
        </p:scale>
        <p:origin x="3120"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slide" Target="slides/slide169.xml"/><Relationship Id="rId170" Type="http://schemas.openxmlformats.org/officeDocument/2006/relationships/slide" Target="slides/slide164.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commentAuthors" Target="commentAuthors.xml"/><Relationship Id="rId186" Type="http://schemas.microsoft.com/office/2018/10/relationships/authors" Target="author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4" Type="http://schemas.openxmlformats.org/officeDocument/2006/relationships/slideMaster" Target="slideMasters/slideMaster1.xml"/><Relationship Id="rId9" Type="http://schemas.openxmlformats.org/officeDocument/2006/relationships/slide" Target="slides/slide3.xml"/><Relationship Id="rId172" Type="http://schemas.openxmlformats.org/officeDocument/2006/relationships/slide" Target="slides/slide166.xml"/><Relationship Id="rId180" Type="http://schemas.openxmlformats.org/officeDocument/2006/relationships/tags" Target="tags/tag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handoutMaster" Target="handoutMasters/handout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11.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12.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1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1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15.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1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18.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1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20.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21.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22.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2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2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25.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26.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27.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28.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2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3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31.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32.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3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35.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36.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38.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3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4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41.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42.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4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4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45.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46.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image" Target="../media/image94.png"/></Relationships>
</file>

<file path=ppt/diagrams/_rels/data7.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ata8.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ata9.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20.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5.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27.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28.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3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31.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32.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3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35.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36.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39.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40.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41.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42.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43.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44.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45.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46.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image" Target="../media/image94.png"/></Relationships>
</file>

<file path=ppt/diagrams/_rels/drawing7.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image" Target="../media/image26.png"/></Relationships>
</file>

<file path=ppt/diagrams/_rels/drawing9.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8BD56-EE05-4FB7-B8C7-3C3B367755A2}"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5E95F4DB-7FFF-480F-9BBA-E00C42D16C45}">
      <dgm:prSet/>
      <dgm:spPr/>
      <dgm:t>
        <a:bodyPr/>
        <a:lstStyle/>
        <a:p>
          <a:r>
            <a:rPr lang="en-US" dirty="0">
              <a:latin typeface="+mj-lt"/>
            </a:rPr>
            <a:t>What is WIC?</a:t>
          </a:r>
        </a:p>
      </dgm:t>
    </dgm:pt>
    <dgm:pt modelId="{AC80D16C-23D9-4826-AB57-8A68C7F5F311}" type="parTrans" cxnId="{8F63D2C6-A659-42B6-A823-93328A65F97E}">
      <dgm:prSet/>
      <dgm:spPr/>
      <dgm:t>
        <a:bodyPr/>
        <a:lstStyle/>
        <a:p>
          <a:endParaRPr lang="en-US"/>
        </a:p>
      </dgm:t>
    </dgm:pt>
    <dgm:pt modelId="{DFFB18AB-64A4-4710-864C-BC4DF7B0462A}" type="sibTrans" cxnId="{8F63D2C6-A659-42B6-A823-93328A65F97E}">
      <dgm:prSet/>
      <dgm:spPr/>
      <dgm:t>
        <a:bodyPr/>
        <a:lstStyle/>
        <a:p>
          <a:endParaRPr lang="en-US"/>
        </a:p>
      </dgm:t>
    </dgm:pt>
    <dgm:pt modelId="{15D9E255-7A68-4FFC-832F-78C3B5ED41B7}">
      <dgm:prSet/>
      <dgm:spPr/>
      <dgm:t>
        <a:bodyPr/>
        <a:lstStyle/>
        <a:p>
          <a:r>
            <a:rPr lang="en-US" dirty="0">
              <a:latin typeface="+mj-lt"/>
            </a:rPr>
            <a:t>What is the role of vendors?</a:t>
          </a:r>
        </a:p>
      </dgm:t>
    </dgm:pt>
    <dgm:pt modelId="{7C22A4D6-3FA9-4C8B-AF6E-DFBDFE669F40}" type="parTrans" cxnId="{B2208BB7-527E-451E-A483-DF7D992DD87E}">
      <dgm:prSet/>
      <dgm:spPr/>
      <dgm:t>
        <a:bodyPr/>
        <a:lstStyle/>
        <a:p>
          <a:endParaRPr lang="en-US"/>
        </a:p>
      </dgm:t>
    </dgm:pt>
    <dgm:pt modelId="{945F8B04-65B9-4F76-87CC-6C8E6839D485}" type="sibTrans" cxnId="{B2208BB7-527E-451E-A483-DF7D992DD87E}">
      <dgm:prSet/>
      <dgm:spPr/>
      <dgm:t>
        <a:bodyPr/>
        <a:lstStyle/>
        <a:p>
          <a:endParaRPr lang="en-US"/>
        </a:p>
      </dgm:t>
    </dgm:pt>
    <dgm:pt modelId="{16A06A97-FD8E-47DE-8553-639536FAF825}">
      <dgm:prSet/>
      <dgm:spPr/>
      <dgm:t>
        <a:bodyPr/>
        <a:lstStyle/>
        <a:p>
          <a:r>
            <a:rPr lang="en-US" dirty="0">
              <a:latin typeface="+mj-lt"/>
            </a:rPr>
            <a:t>How to become a WIC vendor</a:t>
          </a:r>
        </a:p>
      </dgm:t>
    </dgm:pt>
    <dgm:pt modelId="{2D146B13-BDDE-435C-B1E0-F0806080E59F}" type="parTrans" cxnId="{CF808CB1-9A7E-40D9-BE9D-2371F32AD375}">
      <dgm:prSet/>
      <dgm:spPr/>
      <dgm:t>
        <a:bodyPr/>
        <a:lstStyle/>
        <a:p>
          <a:endParaRPr lang="en-US"/>
        </a:p>
      </dgm:t>
    </dgm:pt>
    <dgm:pt modelId="{114EA95F-457D-4BAE-A65A-F981FB57B906}" type="sibTrans" cxnId="{CF808CB1-9A7E-40D9-BE9D-2371F32AD375}">
      <dgm:prSet/>
      <dgm:spPr/>
      <dgm:t>
        <a:bodyPr/>
        <a:lstStyle/>
        <a:p>
          <a:endParaRPr lang="en-US"/>
        </a:p>
      </dgm:t>
    </dgm:pt>
    <dgm:pt modelId="{EEB60036-719D-4C5B-AB46-6AFADF4C5D90}">
      <dgm:prSet/>
      <dgm:spPr/>
      <dgm:t>
        <a:bodyPr/>
        <a:lstStyle/>
        <a:p>
          <a:r>
            <a:rPr lang="en-US" dirty="0">
              <a:latin typeface="+mj-lt"/>
            </a:rPr>
            <a:t>Guidance for completing required forms</a:t>
          </a:r>
        </a:p>
      </dgm:t>
    </dgm:pt>
    <dgm:pt modelId="{EAC7F2D0-081F-4670-B4D7-28953BF14C3D}" type="parTrans" cxnId="{B7CA01B8-D64A-4DAD-968B-50200DCC4982}">
      <dgm:prSet/>
      <dgm:spPr/>
      <dgm:t>
        <a:bodyPr/>
        <a:lstStyle/>
        <a:p>
          <a:endParaRPr lang="en-US"/>
        </a:p>
      </dgm:t>
    </dgm:pt>
    <dgm:pt modelId="{7606BE02-C86C-46BF-AE83-564616226302}" type="sibTrans" cxnId="{B7CA01B8-D64A-4DAD-968B-50200DCC4982}">
      <dgm:prSet/>
      <dgm:spPr/>
      <dgm:t>
        <a:bodyPr/>
        <a:lstStyle/>
        <a:p>
          <a:endParaRPr lang="en-US"/>
        </a:p>
      </dgm:t>
    </dgm:pt>
    <dgm:pt modelId="{43BDD3AD-5DD3-4BC9-BF8F-E61F536226A9}" type="pres">
      <dgm:prSet presAssocID="{A8F8BD56-EE05-4FB7-B8C7-3C3B367755A2}" presName="vert0" presStyleCnt="0">
        <dgm:presLayoutVars>
          <dgm:dir/>
          <dgm:animOne val="branch"/>
          <dgm:animLvl val="lvl"/>
        </dgm:presLayoutVars>
      </dgm:prSet>
      <dgm:spPr/>
    </dgm:pt>
    <dgm:pt modelId="{AD7E9DC0-4246-4771-B9CB-071F1060759B}" type="pres">
      <dgm:prSet presAssocID="{5E95F4DB-7FFF-480F-9BBA-E00C42D16C45}" presName="thickLine" presStyleLbl="alignNode1" presStyleIdx="0" presStyleCnt="4"/>
      <dgm:spPr/>
    </dgm:pt>
    <dgm:pt modelId="{BF9CF505-0146-4174-916B-E56CAFDE597D}" type="pres">
      <dgm:prSet presAssocID="{5E95F4DB-7FFF-480F-9BBA-E00C42D16C45}" presName="horz1" presStyleCnt="0"/>
      <dgm:spPr/>
    </dgm:pt>
    <dgm:pt modelId="{A4BE1E55-52FE-4986-A200-BB190F9961B9}" type="pres">
      <dgm:prSet presAssocID="{5E95F4DB-7FFF-480F-9BBA-E00C42D16C45}" presName="tx1" presStyleLbl="revTx" presStyleIdx="0" presStyleCnt="4"/>
      <dgm:spPr/>
    </dgm:pt>
    <dgm:pt modelId="{E834751A-280B-4327-970F-61A98CE1AF96}" type="pres">
      <dgm:prSet presAssocID="{5E95F4DB-7FFF-480F-9BBA-E00C42D16C45}" presName="vert1" presStyleCnt="0"/>
      <dgm:spPr/>
    </dgm:pt>
    <dgm:pt modelId="{2E2A0D14-D10B-48D8-848C-B8906C06E036}" type="pres">
      <dgm:prSet presAssocID="{15D9E255-7A68-4FFC-832F-78C3B5ED41B7}" presName="thickLine" presStyleLbl="alignNode1" presStyleIdx="1" presStyleCnt="4"/>
      <dgm:spPr/>
    </dgm:pt>
    <dgm:pt modelId="{537CA689-88E3-4A5E-B8E7-4E57B0382324}" type="pres">
      <dgm:prSet presAssocID="{15D9E255-7A68-4FFC-832F-78C3B5ED41B7}" presName="horz1" presStyleCnt="0"/>
      <dgm:spPr/>
    </dgm:pt>
    <dgm:pt modelId="{04FAFDD6-FE56-4723-8AE9-1A0B02727508}" type="pres">
      <dgm:prSet presAssocID="{15D9E255-7A68-4FFC-832F-78C3B5ED41B7}" presName="tx1" presStyleLbl="revTx" presStyleIdx="1" presStyleCnt="4"/>
      <dgm:spPr/>
    </dgm:pt>
    <dgm:pt modelId="{B3689B70-412D-44F6-98EE-CEFA97E4F145}" type="pres">
      <dgm:prSet presAssocID="{15D9E255-7A68-4FFC-832F-78C3B5ED41B7}" presName="vert1" presStyleCnt="0"/>
      <dgm:spPr/>
    </dgm:pt>
    <dgm:pt modelId="{1DFC2B84-249D-46FC-8EF3-A9A1548241E3}" type="pres">
      <dgm:prSet presAssocID="{16A06A97-FD8E-47DE-8553-639536FAF825}" presName="thickLine" presStyleLbl="alignNode1" presStyleIdx="2" presStyleCnt="4"/>
      <dgm:spPr/>
    </dgm:pt>
    <dgm:pt modelId="{3D282928-366F-435C-9E15-290B4B24B7A2}" type="pres">
      <dgm:prSet presAssocID="{16A06A97-FD8E-47DE-8553-639536FAF825}" presName="horz1" presStyleCnt="0"/>
      <dgm:spPr/>
    </dgm:pt>
    <dgm:pt modelId="{547F3F30-E6F5-415D-A68D-E5973169AF66}" type="pres">
      <dgm:prSet presAssocID="{16A06A97-FD8E-47DE-8553-639536FAF825}" presName="tx1" presStyleLbl="revTx" presStyleIdx="2" presStyleCnt="4"/>
      <dgm:spPr/>
    </dgm:pt>
    <dgm:pt modelId="{89C32933-8AC0-49C5-A71C-FF9F6F088E7F}" type="pres">
      <dgm:prSet presAssocID="{16A06A97-FD8E-47DE-8553-639536FAF825}" presName="vert1" presStyleCnt="0"/>
      <dgm:spPr/>
    </dgm:pt>
    <dgm:pt modelId="{73478C51-CA57-4A45-AD11-45F6D6083605}" type="pres">
      <dgm:prSet presAssocID="{EEB60036-719D-4C5B-AB46-6AFADF4C5D90}" presName="thickLine" presStyleLbl="alignNode1" presStyleIdx="3" presStyleCnt="4"/>
      <dgm:spPr/>
    </dgm:pt>
    <dgm:pt modelId="{9A81408C-457A-42AF-AD66-E7A81073043E}" type="pres">
      <dgm:prSet presAssocID="{EEB60036-719D-4C5B-AB46-6AFADF4C5D90}" presName="horz1" presStyleCnt="0"/>
      <dgm:spPr/>
    </dgm:pt>
    <dgm:pt modelId="{DAE58423-07A1-434D-8F95-256075F3944D}" type="pres">
      <dgm:prSet presAssocID="{EEB60036-719D-4C5B-AB46-6AFADF4C5D90}" presName="tx1" presStyleLbl="revTx" presStyleIdx="3" presStyleCnt="4"/>
      <dgm:spPr/>
    </dgm:pt>
    <dgm:pt modelId="{AE7AFCB0-3036-47A8-8C5C-FA3A7ECD386D}" type="pres">
      <dgm:prSet presAssocID="{EEB60036-719D-4C5B-AB46-6AFADF4C5D90}" presName="vert1" presStyleCnt="0"/>
      <dgm:spPr/>
    </dgm:pt>
  </dgm:ptLst>
  <dgm:cxnLst>
    <dgm:cxn modelId="{6CA7A106-1D1A-467E-9396-837E175A6DF4}" type="presOf" srcId="{15D9E255-7A68-4FFC-832F-78C3B5ED41B7}" destId="{04FAFDD6-FE56-4723-8AE9-1A0B02727508}" srcOrd="0" destOrd="0" presId="urn:microsoft.com/office/officeart/2008/layout/LinedList"/>
    <dgm:cxn modelId="{C36B450F-FD3B-4660-B444-374AD3DE76D9}" type="presOf" srcId="{EEB60036-719D-4C5B-AB46-6AFADF4C5D90}" destId="{DAE58423-07A1-434D-8F95-256075F3944D}" srcOrd="0" destOrd="0" presId="urn:microsoft.com/office/officeart/2008/layout/LinedList"/>
    <dgm:cxn modelId="{6B397B2B-6E0F-412E-812E-0B513F6ADE18}" type="presOf" srcId="{5E95F4DB-7FFF-480F-9BBA-E00C42D16C45}" destId="{A4BE1E55-52FE-4986-A200-BB190F9961B9}" srcOrd="0" destOrd="0" presId="urn:microsoft.com/office/officeart/2008/layout/LinedList"/>
    <dgm:cxn modelId="{6D040030-9221-4C5C-99A1-0ECC01618D61}" type="presOf" srcId="{A8F8BD56-EE05-4FB7-B8C7-3C3B367755A2}" destId="{43BDD3AD-5DD3-4BC9-BF8F-E61F536226A9}" srcOrd="0" destOrd="0" presId="urn:microsoft.com/office/officeart/2008/layout/LinedList"/>
    <dgm:cxn modelId="{EF736C43-155F-4C44-A456-82DB2A475C13}" type="presOf" srcId="{16A06A97-FD8E-47DE-8553-639536FAF825}" destId="{547F3F30-E6F5-415D-A68D-E5973169AF66}" srcOrd="0" destOrd="0" presId="urn:microsoft.com/office/officeart/2008/layout/LinedList"/>
    <dgm:cxn modelId="{CF808CB1-9A7E-40D9-BE9D-2371F32AD375}" srcId="{A8F8BD56-EE05-4FB7-B8C7-3C3B367755A2}" destId="{16A06A97-FD8E-47DE-8553-639536FAF825}" srcOrd="2" destOrd="0" parTransId="{2D146B13-BDDE-435C-B1E0-F0806080E59F}" sibTransId="{114EA95F-457D-4BAE-A65A-F981FB57B906}"/>
    <dgm:cxn modelId="{B2208BB7-527E-451E-A483-DF7D992DD87E}" srcId="{A8F8BD56-EE05-4FB7-B8C7-3C3B367755A2}" destId="{15D9E255-7A68-4FFC-832F-78C3B5ED41B7}" srcOrd="1" destOrd="0" parTransId="{7C22A4D6-3FA9-4C8B-AF6E-DFBDFE669F40}" sibTransId="{945F8B04-65B9-4F76-87CC-6C8E6839D485}"/>
    <dgm:cxn modelId="{B7CA01B8-D64A-4DAD-968B-50200DCC4982}" srcId="{A8F8BD56-EE05-4FB7-B8C7-3C3B367755A2}" destId="{EEB60036-719D-4C5B-AB46-6AFADF4C5D90}" srcOrd="3" destOrd="0" parTransId="{EAC7F2D0-081F-4670-B4D7-28953BF14C3D}" sibTransId="{7606BE02-C86C-46BF-AE83-564616226302}"/>
    <dgm:cxn modelId="{8F63D2C6-A659-42B6-A823-93328A65F97E}" srcId="{A8F8BD56-EE05-4FB7-B8C7-3C3B367755A2}" destId="{5E95F4DB-7FFF-480F-9BBA-E00C42D16C45}" srcOrd="0" destOrd="0" parTransId="{AC80D16C-23D9-4826-AB57-8A68C7F5F311}" sibTransId="{DFFB18AB-64A4-4710-864C-BC4DF7B0462A}"/>
    <dgm:cxn modelId="{1EF9B392-8458-4F4C-9CB0-E7A0390FE8AF}" type="presParOf" srcId="{43BDD3AD-5DD3-4BC9-BF8F-E61F536226A9}" destId="{AD7E9DC0-4246-4771-B9CB-071F1060759B}" srcOrd="0" destOrd="0" presId="urn:microsoft.com/office/officeart/2008/layout/LinedList"/>
    <dgm:cxn modelId="{7355CF2E-871E-4BC6-BD5F-01C1C9DE5A02}" type="presParOf" srcId="{43BDD3AD-5DD3-4BC9-BF8F-E61F536226A9}" destId="{BF9CF505-0146-4174-916B-E56CAFDE597D}" srcOrd="1" destOrd="0" presId="urn:microsoft.com/office/officeart/2008/layout/LinedList"/>
    <dgm:cxn modelId="{6D76A2E4-9957-4C03-A1DE-479F49C6F0B6}" type="presParOf" srcId="{BF9CF505-0146-4174-916B-E56CAFDE597D}" destId="{A4BE1E55-52FE-4986-A200-BB190F9961B9}" srcOrd="0" destOrd="0" presId="urn:microsoft.com/office/officeart/2008/layout/LinedList"/>
    <dgm:cxn modelId="{D16A4B17-D9BB-4EFB-8F43-EA66A9A86DB5}" type="presParOf" srcId="{BF9CF505-0146-4174-916B-E56CAFDE597D}" destId="{E834751A-280B-4327-970F-61A98CE1AF96}" srcOrd="1" destOrd="0" presId="urn:microsoft.com/office/officeart/2008/layout/LinedList"/>
    <dgm:cxn modelId="{3781613E-C26C-477F-8B66-1E502B7A09C8}" type="presParOf" srcId="{43BDD3AD-5DD3-4BC9-BF8F-E61F536226A9}" destId="{2E2A0D14-D10B-48D8-848C-B8906C06E036}" srcOrd="2" destOrd="0" presId="urn:microsoft.com/office/officeart/2008/layout/LinedList"/>
    <dgm:cxn modelId="{08B2B707-8E48-465C-8A6C-AE8553907125}" type="presParOf" srcId="{43BDD3AD-5DD3-4BC9-BF8F-E61F536226A9}" destId="{537CA689-88E3-4A5E-B8E7-4E57B0382324}" srcOrd="3" destOrd="0" presId="urn:microsoft.com/office/officeart/2008/layout/LinedList"/>
    <dgm:cxn modelId="{A6C26A67-2D06-45B5-9674-226E5E1B5E17}" type="presParOf" srcId="{537CA689-88E3-4A5E-B8E7-4E57B0382324}" destId="{04FAFDD6-FE56-4723-8AE9-1A0B02727508}" srcOrd="0" destOrd="0" presId="urn:microsoft.com/office/officeart/2008/layout/LinedList"/>
    <dgm:cxn modelId="{AAA183FA-86BA-4951-9536-57CC4169BB50}" type="presParOf" srcId="{537CA689-88E3-4A5E-B8E7-4E57B0382324}" destId="{B3689B70-412D-44F6-98EE-CEFA97E4F145}" srcOrd="1" destOrd="0" presId="urn:microsoft.com/office/officeart/2008/layout/LinedList"/>
    <dgm:cxn modelId="{6C573E5F-C31B-4E77-9BD8-56D69E6E9B20}" type="presParOf" srcId="{43BDD3AD-5DD3-4BC9-BF8F-E61F536226A9}" destId="{1DFC2B84-249D-46FC-8EF3-A9A1548241E3}" srcOrd="4" destOrd="0" presId="urn:microsoft.com/office/officeart/2008/layout/LinedList"/>
    <dgm:cxn modelId="{F199CB9F-43EC-4F37-9ED8-B7879148CFE7}" type="presParOf" srcId="{43BDD3AD-5DD3-4BC9-BF8F-E61F536226A9}" destId="{3D282928-366F-435C-9E15-290B4B24B7A2}" srcOrd="5" destOrd="0" presId="urn:microsoft.com/office/officeart/2008/layout/LinedList"/>
    <dgm:cxn modelId="{C2D63FEC-50FD-4335-BBEB-B8B2D701D8E4}" type="presParOf" srcId="{3D282928-366F-435C-9E15-290B4B24B7A2}" destId="{547F3F30-E6F5-415D-A68D-E5973169AF66}" srcOrd="0" destOrd="0" presId="urn:microsoft.com/office/officeart/2008/layout/LinedList"/>
    <dgm:cxn modelId="{20EE97AF-B61B-4DC7-A5CD-4467D68788D1}" type="presParOf" srcId="{3D282928-366F-435C-9E15-290B4B24B7A2}" destId="{89C32933-8AC0-49C5-A71C-FF9F6F088E7F}" srcOrd="1" destOrd="0" presId="urn:microsoft.com/office/officeart/2008/layout/LinedList"/>
    <dgm:cxn modelId="{AF3899D4-22C5-4604-A15A-526EC37D3FB4}" type="presParOf" srcId="{43BDD3AD-5DD3-4BC9-BF8F-E61F536226A9}" destId="{73478C51-CA57-4A45-AD11-45F6D6083605}" srcOrd="6" destOrd="0" presId="urn:microsoft.com/office/officeart/2008/layout/LinedList"/>
    <dgm:cxn modelId="{86E40D06-64B0-4A28-A185-93C2BD45CA17}" type="presParOf" srcId="{43BDD3AD-5DD3-4BC9-BF8F-E61F536226A9}" destId="{9A81408C-457A-42AF-AD66-E7A81073043E}" srcOrd="7" destOrd="0" presId="urn:microsoft.com/office/officeart/2008/layout/LinedList"/>
    <dgm:cxn modelId="{05091A87-7470-437F-AB26-9782EB82C108}" type="presParOf" srcId="{9A81408C-457A-42AF-AD66-E7A81073043E}" destId="{DAE58423-07A1-434D-8F95-256075F3944D}" srcOrd="0" destOrd="0" presId="urn:microsoft.com/office/officeart/2008/layout/LinedList"/>
    <dgm:cxn modelId="{24ADC0C7-F07C-458A-9B13-4861998ED9F4}" type="presParOf" srcId="{9A81408C-457A-42AF-AD66-E7A81073043E}" destId="{AE7AFCB0-3036-47A8-8C5C-FA3A7ECD386D}"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4781" custLinFactNeighborY="-519"/>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117975" custScaleY="100000" custLinFactNeighborX="13288" custLinFactNeighborY="4376">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CDE7BA6-0725-4F1D-BBFB-14F776753EC9}"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A4CA6C7-92C3-4DE6-AA2B-FBB289403571}">
      <dgm:prSet custT="1"/>
      <dgm:spPr>
        <a:solidFill>
          <a:schemeClr val="accent5">
            <a:lumMod val="20000"/>
            <a:lumOff val="80000"/>
          </a:schemeClr>
        </a:solidFill>
      </dgm:spPr>
      <dgm:t>
        <a:bodyPr/>
        <a:lstStyle/>
        <a:p>
          <a:r>
            <a:rPr lang="en-US" sz="2400" i="1" dirty="0"/>
            <a:t>Food Packages: V, VI, VII, VII+ (III)</a:t>
          </a:r>
          <a:br>
            <a:rPr lang="en-US" sz="2400" i="1" dirty="0"/>
          </a:br>
          <a:r>
            <a:rPr lang="en-US" sz="2400" i="1" dirty="0"/>
            <a:t>Pregnant, Postpartum, and Breastfeeding Woman</a:t>
          </a:r>
          <a:endParaRPr lang="en-US" sz="2400" dirty="0"/>
        </a:p>
      </dgm:t>
    </dgm:pt>
    <dgm:pt modelId="{35DF1FAE-3A7A-4311-9555-5B476E447AC4}" type="parTrans" cxnId="{706B4920-47D3-4D59-B313-52DD48AC9D52}">
      <dgm:prSet/>
      <dgm:spPr/>
      <dgm:t>
        <a:bodyPr/>
        <a:lstStyle/>
        <a:p>
          <a:endParaRPr lang="en-US"/>
        </a:p>
      </dgm:t>
    </dgm:pt>
    <dgm:pt modelId="{9ECEFA6E-4473-44A3-8503-1294C013631D}" type="sibTrans" cxnId="{706B4920-47D3-4D59-B313-52DD48AC9D52}">
      <dgm:prSet/>
      <dgm:spPr/>
      <dgm:t>
        <a:bodyPr/>
        <a:lstStyle/>
        <a:p>
          <a:endParaRPr lang="en-US"/>
        </a:p>
      </dgm:t>
    </dgm:pt>
    <dgm:pt modelId="{78254EC7-4921-4D8B-A821-E68D78A22E62}">
      <dgm:prSet custT="1"/>
      <dgm:spPr>
        <a:solidFill>
          <a:schemeClr val="accent5">
            <a:lumMod val="20000"/>
            <a:lumOff val="80000"/>
          </a:schemeClr>
        </a:solidFill>
      </dgm:spPr>
      <dgm:t>
        <a:bodyPr/>
        <a:lstStyle/>
        <a:p>
          <a:r>
            <a:rPr lang="en-US" sz="2400" i="1" dirty="0"/>
            <a:t>Food Package: IV (III)</a:t>
          </a:r>
          <a:br>
            <a:rPr lang="en-US" sz="2400" i="1" dirty="0"/>
          </a:br>
          <a:r>
            <a:rPr lang="en-US" sz="2400" i="1" dirty="0"/>
            <a:t>Child </a:t>
          </a:r>
          <a:endParaRPr lang="en-US" sz="2400" dirty="0"/>
        </a:p>
      </dgm:t>
    </dgm:pt>
    <dgm:pt modelId="{DD6C5D22-AA44-4310-A215-F32F20E26FF8}" type="parTrans" cxnId="{327110F3-4267-43E3-B8C3-BD789064DE84}">
      <dgm:prSet/>
      <dgm:spPr/>
      <dgm:t>
        <a:bodyPr/>
        <a:lstStyle/>
        <a:p>
          <a:endParaRPr lang="en-US"/>
        </a:p>
      </dgm:t>
    </dgm:pt>
    <dgm:pt modelId="{708815A6-AD3E-424A-81D9-27884801ACD0}" type="sibTrans" cxnId="{327110F3-4267-43E3-B8C3-BD789064DE84}">
      <dgm:prSet/>
      <dgm:spPr/>
      <dgm:t>
        <a:bodyPr/>
        <a:lstStyle/>
        <a:p>
          <a:endParaRPr lang="en-US"/>
        </a:p>
      </dgm:t>
    </dgm:pt>
    <dgm:pt modelId="{C53579B8-48E1-4967-A4EB-FECF62A76835}">
      <dgm:prSet custT="1"/>
      <dgm:spPr/>
      <dgm:t>
        <a:bodyPr/>
        <a:lstStyle/>
        <a:p>
          <a:pPr>
            <a:lnSpc>
              <a:spcPct val="100000"/>
            </a:lnSpc>
            <a:spcAft>
              <a:spcPts val="0"/>
            </a:spcAft>
            <a:buFont typeface="Wingdings" panose="05000000000000000000" pitchFamily="2" charset="2"/>
            <a:buNone/>
          </a:pPr>
          <a:r>
            <a:rPr lang="en-US" sz="2400" b="0" dirty="0">
              <a:latin typeface="+mn-lt"/>
            </a:rPr>
            <a:t>	</a:t>
          </a:r>
          <a:r>
            <a:rPr lang="en-US" sz="2400" b="1" dirty="0">
              <a:latin typeface="+mn-lt"/>
            </a:rPr>
            <a:t>One container = 48 fluid oz. </a:t>
          </a:r>
        </a:p>
      </dgm:t>
    </dgm:pt>
    <dgm:pt modelId="{FA0FBC41-1C45-4FB5-B181-5C5B6815BA4B}" type="parTrans" cxnId="{D6C9C0CB-97CC-45B6-B0ED-753EE42D4029}">
      <dgm:prSet/>
      <dgm:spPr/>
      <dgm:t>
        <a:bodyPr/>
        <a:lstStyle/>
        <a:p>
          <a:endParaRPr lang="en-US"/>
        </a:p>
      </dgm:t>
    </dgm:pt>
    <dgm:pt modelId="{B6487AFF-75F8-457E-8BBE-8C0D2576ECB1}" type="sibTrans" cxnId="{D6C9C0CB-97CC-45B6-B0ED-753EE42D4029}">
      <dgm:prSet/>
      <dgm:spPr/>
      <dgm:t>
        <a:bodyPr/>
        <a:lstStyle/>
        <a:p>
          <a:endParaRPr lang="en-US"/>
        </a:p>
      </dgm:t>
    </dgm:pt>
    <dgm:pt modelId="{84D8038A-CDE0-4B3F-8F96-0AC228C24524}">
      <dgm:prSet custT="1"/>
      <dgm:spPr/>
      <dgm:t>
        <a:bodyPr/>
        <a:lstStyle/>
        <a:p>
          <a:pPr>
            <a:lnSpc>
              <a:spcPct val="100000"/>
            </a:lnSpc>
            <a:spcAft>
              <a:spcPts val="0"/>
            </a:spcAft>
            <a:buFont typeface="Arial" panose="020B0604020202020204" pitchFamily="34" charset="0"/>
            <a:buChar char="•"/>
          </a:pPr>
          <a:r>
            <a:rPr lang="en-US" sz="2000" b="0" dirty="0">
              <a:latin typeface="+mn-lt"/>
            </a:rPr>
            <a:t>48 oz. single strength</a:t>
          </a:r>
        </a:p>
      </dgm:t>
    </dgm:pt>
    <dgm:pt modelId="{73D17393-C9E1-44CE-9418-31C73FAABD0A}" type="parTrans" cxnId="{A2B891D5-D8A0-434B-874C-EC8BAD510B00}">
      <dgm:prSet/>
      <dgm:spPr/>
      <dgm:t>
        <a:bodyPr/>
        <a:lstStyle/>
        <a:p>
          <a:endParaRPr lang="en-US"/>
        </a:p>
      </dgm:t>
    </dgm:pt>
    <dgm:pt modelId="{637D823C-B690-43BC-B4DD-53D8007FF765}" type="sibTrans" cxnId="{A2B891D5-D8A0-434B-874C-EC8BAD510B00}">
      <dgm:prSet/>
      <dgm:spPr/>
      <dgm:t>
        <a:bodyPr/>
        <a:lstStyle/>
        <a:p>
          <a:endParaRPr lang="en-US"/>
        </a:p>
      </dgm:t>
    </dgm:pt>
    <dgm:pt modelId="{A47B27FD-98AB-4CD2-8AF8-087076658731}">
      <dgm:prSet custT="1"/>
      <dgm:spPr/>
      <dgm:t>
        <a:bodyPr/>
        <a:lstStyle/>
        <a:p>
          <a:pPr>
            <a:lnSpc>
              <a:spcPct val="100000"/>
            </a:lnSpc>
            <a:spcAft>
              <a:spcPts val="0"/>
            </a:spcAft>
            <a:buFont typeface="Arial" panose="020B0604020202020204" pitchFamily="34" charset="0"/>
            <a:buChar char="•"/>
          </a:pPr>
          <a:r>
            <a:rPr lang="en-US" sz="2000" b="0" dirty="0">
              <a:latin typeface="+mn-lt"/>
            </a:rPr>
            <a:t>11.5-12 oz. concentrate</a:t>
          </a:r>
        </a:p>
      </dgm:t>
    </dgm:pt>
    <dgm:pt modelId="{A49407C6-FF28-4722-9840-11F819AFF987}" type="parTrans" cxnId="{9F005C04-759B-4196-BE54-096BF333616C}">
      <dgm:prSet/>
      <dgm:spPr/>
      <dgm:t>
        <a:bodyPr/>
        <a:lstStyle/>
        <a:p>
          <a:endParaRPr lang="en-US"/>
        </a:p>
      </dgm:t>
    </dgm:pt>
    <dgm:pt modelId="{DF024CF2-47BB-41D7-A5E4-1F08DA073577}" type="sibTrans" cxnId="{9F005C04-759B-4196-BE54-096BF333616C}">
      <dgm:prSet/>
      <dgm:spPr/>
      <dgm:t>
        <a:bodyPr/>
        <a:lstStyle/>
        <a:p>
          <a:endParaRPr lang="en-US"/>
        </a:p>
      </dgm:t>
    </dgm:pt>
    <dgm:pt modelId="{262CBAF6-2B6E-444A-A299-E6CC12F2B1E4}">
      <dgm:prSet custT="1"/>
      <dgm:spPr/>
      <dgm:t>
        <a:bodyPr/>
        <a:lstStyle/>
        <a:p>
          <a:pPr>
            <a:lnSpc>
              <a:spcPct val="100000"/>
            </a:lnSpc>
            <a:spcAft>
              <a:spcPts val="0"/>
            </a:spcAft>
            <a:buFont typeface="Arial" panose="020B0604020202020204" pitchFamily="34" charset="0"/>
            <a:buNone/>
          </a:pPr>
          <a:r>
            <a:rPr lang="en-US" sz="2400" b="0" dirty="0">
              <a:latin typeface="+mn-lt"/>
            </a:rPr>
            <a:t>	</a:t>
          </a:r>
          <a:r>
            <a:rPr lang="en-US" sz="2400" b="1" dirty="0">
              <a:latin typeface="+mn-lt"/>
            </a:rPr>
            <a:t>One container = 64 fluid oz.</a:t>
          </a:r>
          <a:endParaRPr lang="en-US" sz="3600" b="1" dirty="0">
            <a:latin typeface="+mn-lt"/>
          </a:endParaRPr>
        </a:p>
      </dgm:t>
    </dgm:pt>
    <dgm:pt modelId="{9499C339-3A1F-48F5-91F4-7F3172ABC7C7}" type="parTrans" cxnId="{6F2BD5EF-2DC7-428A-AB35-3CACDA59D331}">
      <dgm:prSet/>
      <dgm:spPr/>
      <dgm:t>
        <a:bodyPr/>
        <a:lstStyle/>
        <a:p>
          <a:endParaRPr lang="en-US"/>
        </a:p>
      </dgm:t>
    </dgm:pt>
    <dgm:pt modelId="{87B7CB0A-9E49-4AAE-8580-F07DE4410296}" type="sibTrans" cxnId="{6F2BD5EF-2DC7-428A-AB35-3CACDA59D331}">
      <dgm:prSet/>
      <dgm:spPr/>
      <dgm:t>
        <a:bodyPr/>
        <a:lstStyle/>
        <a:p>
          <a:endParaRPr lang="en-US"/>
        </a:p>
      </dgm:t>
    </dgm:pt>
    <dgm:pt modelId="{379EE4FE-10A4-42C2-8E27-96601C5299CB}">
      <dgm:prSet custT="1"/>
      <dgm:spPr/>
      <dgm:t>
        <a:bodyPr/>
        <a:lstStyle/>
        <a:p>
          <a:pPr>
            <a:lnSpc>
              <a:spcPct val="100000"/>
            </a:lnSpc>
            <a:spcAft>
              <a:spcPts val="0"/>
            </a:spcAft>
            <a:buFont typeface="Arial" panose="020B0604020202020204" pitchFamily="34" charset="0"/>
            <a:buChar char="•"/>
          </a:pPr>
          <a:r>
            <a:rPr lang="en-US" sz="2000" b="0" dirty="0">
              <a:latin typeface="+mn-lt"/>
            </a:rPr>
            <a:t>64 oz. single strength </a:t>
          </a:r>
          <a:endParaRPr lang="en-US" sz="3200" b="0" dirty="0">
            <a:latin typeface="+mn-lt"/>
          </a:endParaRPr>
        </a:p>
      </dgm:t>
    </dgm:pt>
    <dgm:pt modelId="{08CF3008-9BC9-40CF-BFBA-5FCB357F8374}" type="parTrans" cxnId="{005294F6-8795-42EC-AC5A-3CE2689118D6}">
      <dgm:prSet/>
      <dgm:spPr/>
      <dgm:t>
        <a:bodyPr/>
        <a:lstStyle/>
        <a:p>
          <a:endParaRPr lang="en-US"/>
        </a:p>
      </dgm:t>
    </dgm:pt>
    <dgm:pt modelId="{CD84C8AE-A350-478F-9E72-9F7822F394BE}" type="sibTrans" cxnId="{005294F6-8795-42EC-AC5A-3CE2689118D6}">
      <dgm:prSet/>
      <dgm:spPr/>
      <dgm:t>
        <a:bodyPr/>
        <a:lstStyle/>
        <a:p>
          <a:endParaRPr lang="en-US"/>
        </a:p>
      </dgm:t>
    </dgm:pt>
    <dgm:pt modelId="{44BB23DA-A292-49E5-B0A4-6B5E7B5A4E93}">
      <dgm:prSet custT="1"/>
      <dgm:spPr/>
      <dgm:t>
        <a:bodyPr/>
        <a:lstStyle/>
        <a:p>
          <a:pPr>
            <a:lnSpc>
              <a:spcPct val="100000"/>
            </a:lnSpc>
            <a:spcAft>
              <a:spcPts val="0"/>
            </a:spcAft>
            <a:buFont typeface="Arial" panose="020B0604020202020204" pitchFamily="34" charset="0"/>
            <a:buNone/>
          </a:pPr>
          <a:endParaRPr lang="en-US" sz="2400" b="0" dirty="0">
            <a:latin typeface="+mn-lt"/>
          </a:endParaRPr>
        </a:p>
      </dgm:t>
    </dgm:pt>
    <dgm:pt modelId="{E3601387-7BEF-4045-B821-7949A381017D}" type="parTrans" cxnId="{80C8AE89-E53B-4125-ADCB-286488B080CA}">
      <dgm:prSet/>
      <dgm:spPr/>
      <dgm:t>
        <a:bodyPr/>
        <a:lstStyle/>
        <a:p>
          <a:endParaRPr lang="en-US"/>
        </a:p>
      </dgm:t>
    </dgm:pt>
    <dgm:pt modelId="{27759537-9696-4617-AEBA-DB2A10813FD3}" type="sibTrans" cxnId="{80C8AE89-E53B-4125-ADCB-286488B080CA}">
      <dgm:prSet/>
      <dgm:spPr/>
      <dgm:t>
        <a:bodyPr/>
        <a:lstStyle/>
        <a:p>
          <a:endParaRPr lang="en-US"/>
        </a:p>
      </dgm:t>
    </dgm:pt>
    <dgm:pt modelId="{AE6D9D61-7948-446D-A331-29EA293CF400}" type="pres">
      <dgm:prSet presAssocID="{5CDE7BA6-0725-4F1D-BBFB-14F776753EC9}" presName="linear" presStyleCnt="0">
        <dgm:presLayoutVars>
          <dgm:animLvl val="lvl"/>
          <dgm:resizeHandles val="exact"/>
        </dgm:presLayoutVars>
      </dgm:prSet>
      <dgm:spPr/>
    </dgm:pt>
    <dgm:pt modelId="{21145ABB-9FBF-407B-987F-ED241343E68F}" type="pres">
      <dgm:prSet presAssocID="{2A4CA6C7-92C3-4DE6-AA2B-FBB289403571}" presName="parentText" presStyleLbl="node1" presStyleIdx="0" presStyleCnt="2" custScaleY="90630">
        <dgm:presLayoutVars>
          <dgm:chMax val="0"/>
          <dgm:bulletEnabled val="1"/>
        </dgm:presLayoutVars>
      </dgm:prSet>
      <dgm:spPr/>
    </dgm:pt>
    <dgm:pt modelId="{DE2546F2-554A-457F-A15B-705B77B0C763}" type="pres">
      <dgm:prSet presAssocID="{2A4CA6C7-92C3-4DE6-AA2B-FBB289403571}" presName="childText" presStyleLbl="revTx" presStyleIdx="0" presStyleCnt="2">
        <dgm:presLayoutVars>
          <dgm:bulletEnabled val="1"/>
        </dgm:presLayoutVars>
      </dgm:prSet>
      <dgm:spPr/>
    </dgm:pt>
    <dgm:pt modelId="{D9F23B69-F8C1-446A-8FEA-35057C96EA35}" type="pres">
      <dgm:prSet presAssocID="{78254EC7-4921-4D8B-A821-E68D78A22E62}" presName="parentText" presStyleLbl="node1" presStyleIdx="1" presStyleCnt="2" custScaleX="99043" custScaleY="73182" custLinFactNeighborY="-4200">
        <dgm:presLayoutVars>
          <dgm:chMax val="0"/>
          <dgm:bulletEnabled val="1"/>
        </dgm:presLayoutVars>
      </dgm:prSet>
      <dgm:spPr/>
    </dgm:pt>
    <dgm:pt modelId="{15CD7669-51F9-487E-979A-8FE16A77F6FD}" type="pres">
      <dgm:prSet presAssocID="{78254EC7-4921-4D8B-A821-E68D78A22E62}" presName="childText" presStyleLbl="revTx" presStyleIdx="1" presStyleCnt="2">
        <dgm:presLayoutVars>
          <dgm:bulletEnabled val="1"/>
        </dgm:presLayoutVars>
      </dgm:prSet>
      <dgm:spPr/>
    </dgm:pt>
  </dgm:ptLst>
  <dgm:cxnLst>
    <dgm:cxn modelId="{9F005C04-759B-4196-BE54-096BF333616C}" srcId="{C53579B8-48E1-4967-A4EB-FECF62A76835}" destId="{A47B27FD-98AB-4CD2-8AF8-087076658731}" srcOrd="1" destOrd="0" parTransId="{A49407C6-FF28-4722-9840-11F819AFF987}" sibTransId="{DF024CF2-47BB-41D7-A5E4-1F08DA073577}"/>
    <dgm:cxn modelId="{47F5E215-94B6-45C9-AA3F-FD7AE4D339BF}" type="presOf" srcId="{78254EC7-4921-4D8B-A821-E68D78A22E62}" destId="{D9F23B69-F8C1-446A-8FEA-35057C96EA35}" srcOrd="0" destOrd="0" presId="urn:microsoft.com/office/officeart/2005/8/layout/vList2"/>
    <dgm:cxn modelId="{706B4920-47D3-4D59-B313-52DD48AC9D52}" srcId="{5CDE7BA6-0725-4F1D-BBFB-14F776753EC9}" destId="{2A4CA6C7-92C3-4DE6-AA2B-FBB289403571}" srcOrd="0" destOrd="0" parTransId="{35DF1FAE-3A7A-4311-9555-5B476E447AC4}" sibTransId="{9ECEFA6E-4473-44A3-8503-1294C013631D}"/>
    <dgm:cxn modelId="{66288E29-68EC-4CBB-A9C7-A98168A9C89C}" type="presOf" srcId="{84D8038A-CDE0-4B3F-8F96-0AC228C24524}" destId="{DE2546F2-554A-457F-A15B-705B77B0C763}" srcOrd="0" destOrd="1" presId="urn:microsoft.com/office/officeart/2005/8/layout/vList2"/>
    <dgm:cxn modelId="{B9498C48-2A25-4300-9C82-3DD637F7A1DD}" type="presOf" srcId="{379EE4FE-10A4-42C2-8E27-96601C5299CB}" destId="{15CD7669-51F9-487E-979A-8FE16A77F6FD}" srcOrd="0" destOrd="1" presId="urn:microsoft.com/office/officeart/2005/8/layout/vList2"/>
    <dgm:cxn modelId="{7FE25C70-AE9F-4BA7-9DD5-7ABEDE00886C}" type="presOf" srcId="{2A4CA6C7-92C3-4DE6-AA2B-FBB289403571}" destId="{21145ABB-9FBF-407B-987F-ED241343E68F}" srcOrd="0" destOrd="0" presId="urn:microsoft.com/office/officeart/2005/8/layout/vList2"/>
    <dgm:cxn modelId="{36701F58-16DA-4267-8FCE-BF53CC75AFD0}" type="presOf" srcId="{C53579B8-48E1-4967-A4EB-FECF62A76835}" destId="{DE2546F2-554A-457F-A15B-705B77B0C763}" srcOrd="0" destOrd="0" presId="urn:microsoft.com/office/officeart/2005/8/layout/vList2"/>
    <dgm:cxn modelId="{80C8AE89-E53B-4125-ADCB-286488B080CA}" srcId="{2A4CA6C7-92C3-4DE6-AA2B-FBB289403571}" destId="{44BB23DA-A292-49E5-B0A4-6B5E7B5A4E93}" srcOrd="1" destOrd="0" parTransId="{E3601387-7BEF-4045-B821-7949A381017D}" sibTransId="{27759537-9696-4617-AEBA-DB2A10813FD3}"/>
    <dgm:cxn modelId="{10A625C4-34EC-47A2-A9DE-654244AAE1C0}" type="presOf" srcId="{262CBAF6-2B6E-444A-A299-E6CC12F2B1E4}" destId="{15CD7669-51F9-487E-979A-8FE16A77F6FD}" srcOrd="0" destOrd="0" presId="urn:microsoft.com/office/officeart/2005/8/layout/vList2"/>
    <dgm:cxn modelId="{D6C9C0CB-97CC-45B6-B0ED-753EE42D4029}" srcId="{2A4CA6C7-92C3-4DE6-AA2B-FBB289403571}" destId="{C53579B8-48E1-4967-A4EB-FECF62A76835}" srcOrd="0" destOrd="0" parTransId="{FA0FBC41-1C45-4FB5-B181-5C5B6815BA4B}" sibTransId="{B6487AFF-75F8-457E-8BBE-8C0D2576ECB1}"/>
    <dgm:cxn modelId="{5F925BCF-FF2D-4E16-9B71-E9CABEF58065}" type="presOf" srcId="{44BB23DA-A292-49E5-B0A4-6B5E7B5A4E93}" destId="{DE2546F2-554A-457F-A15B-705B77B0C763}" srcOrd="0" destOrd="3" presId="urn:microsoft.com/office/officeart/2005/8/layout/vList2"/>
    <dgm:cxn modelId="{A2B891D5-D8A0-434B-874C-EC8BAD510B00}" srcId="{C53579B8-48E1-4967-A4EB-FECF62A76835}" destId="{84D8038A-CDE0-4B3F-8F96-0AC228C24524}" srcOrd="0" destOrd="0" parTransId="{73D17393-C9E1-44CE-9418-31C73FAABD0A}" sibTransId="{637D823C-B690-43BC-B4DD-53D8007FF765}"/>
    <dgm:cxn modelId="{614813DF-A309-4A4E-BA08-8D69B4DEF21C}" type="presOf" srcId="{5CDE7BA6-0725-4F1D-BBFB-14F776753EC9}" destId="{AE6D9D61-7948-446D-A331-29EA293CF400}" srcOrd="0" destOrd="0" presId="urn:microsoft.com/office/officeart/2005/8/layout/vList2"/>
    <dgm:cxn modelId="{61AC67E7-DA05-43AF-B94F-0EE78EB50B01}" type="presOf" srcId="{A47B27FD-98AB-4CD2-8AF8-087076658731}" destId="{DE2546F2-554A-457F-A15B-705B77B0C763}" srcOrd="0" destOrd="2" presId="urn:microsoft.com/office/officeart/2005/8/layout/vList2"/>
    <dgm:cxn modelId="{6F2BD5EF-2DC7-428A-AB35-3CACDA59D331}" srcId="{78254EC7-4921-4D8B-A821-E68D78A22E62}" destId="{262CBAF6-2B6E-444A-A299-E6CC12F2B1E4}" srcOrd="0" destOrd="0" parTransId="{9499C339-3A1F-48F5-91F4-7F3172ABC7C7}" sibTransId="{87B7CB0A-9E49-4AAE-8580-F07DE4410296}"/>
    <dgm:cxn modelId="{327110F3-4267-43E3-B8C3-BD789064DE84}" srcId="{5CDE7BA6-0725-4F1D-BBFB-14F776753EC9}" destId="{78254EC7-4921-4D8B-A821-E68D78A22E62}" srcOrd="1" destOrd="0" parTransId="{DD6C5D22-AA44-4310-A215-F32F20E26FF8}" sibTransId="{708815A6-AD3E-424A-81D9-27884801ACD0}"/>
    <dgm:cxn modelId="{005294F6-8795-42EC-AC5A-3CE2689118D6}" srcId="{262CBAF6-2B6E-444A-A299-E6CC12F2B1E4}" destId="{379EE4FE-10A4-42C2-8E27-96601C5299CB}" srcOrd="0" destOrd="0" parTransId="{08CF3008-9BC9-40CF-BFBA-5FCB357F8374}" sibTransId="{CD84C8AE-A350-478F-9E72-9F7822F394BE}"/>
    <dgm:cxn modelId="{C37C607A-2FC0-4925-950D-D84CFAAABC4C}" type="presParOf" srcId="{AE6D9D61-7948-446D-A331-29EA293CF400}" destId="{21145ABB-9FBF-407B-987F-ED241343E68F}" srcOrd="0" destOrd="0" presId="urn:microsoft.com/office/officeart/2005/8/layout/vList2"/>
    <dgm:cxn modelId="{18645776-7C4E-4878-BCB4-E1B16E770604}" type="presParOf" srcId="{AE6D9D61-7948-446D-A331-29EA293CF400}" destId="{DE2546F2-554A-457F-A15B-705B77B0C763}" srcOrd="1" destOrd="0" presId="urn:microsoft.com/office/officeart/2005/8/layout/vList2"/>
    <dgm:cxn modelId="{B46CC031-817B-4B3B-8586-CAD5FABA0154}" type="presParOf" srcId="{AE6D9D61-7948-446D-A331-29EA293CF400}" destId="{D9F23B69-F8C1-446A-8FEA-35057C96EA35}" srcOrd="2" destOrd="0" presId="urn:microsoft.com/office/officeart/2005/8/layout/vList2"/>
    <dgm:cxn modelId="{514B1EE3-226E-4298-BD46-36BAEEDDAE9A}" type="presParOf" srcId="{AE6D9D61-7948-446D-A331-29EA293CF400}" destId="{15CD7669-51F9-487E-979A-8FE16A77F6FD}"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9F71F-BD35-4E58-B034-C266C10B353D}" type="doc">
      <dgm:prSet loTypeId="urn:microsoft.com/office/officeart/2018/2/layout/IconLabelList" loCatId="icon" qsTypeId="urn:microsoft.com/office/officeart/2005/8/quickstyle/simple1" qsCatId="simple" csTypeId="urn:microsoft.com/office/officeart/2018/5/colors/Iconchunking_neutralbg_accent6_2" csCatId="accent6" phldr="1"/>
      <dgm:spPr/>
      <dgm:t>
        <a:bodyPr/>
        <a:lstStyle/>
        <a:p>
          <a:endParaRPr lang="en-US"/>
        </a:p>
      </dgm:t>
    </dgm:pt>
    <dgm:pt modelId="{1F659205-FA08-413E-AEB0-A3486F591593}">
      <dgm:prSet custT="1"/>
      <dgm:spPr/>
      <dgm:t>
        <a:bodyPr/>
        <a:lstStyle/>
        <a:p>
          <a:pPr>
            <a:lnSpc>
              <a:spcPct val="100000"/>
            </a:lnSpc>
          </a:pPr>
          <a:r>
            <a:rPr lang="en-US" sz="2400" dirty="0"/>
            <a:t>Vendors, their store manager or other authorized store representative are required to attend annual vendor training</a:t>
          </a:r>
        </a:p>
      </dgm:t>
    </dgm:pt>
    <dgm:pt modelId="{5FDEAD21-F3EF-4672-BC78-0516DB46C683}" type="parTrans" cxnId="{16AE62B4-0414-46A8-8BA7-5A656E21DD02}">
      <dgm:prSet/>
      <dgm:spPr/>
      <dgm:t>
        <a:bodyPr/>
        <a:lstStyle/>
        <a:p>
          <a:endParaRPr lang="en-US"/>
        </a:p>
      </dgm:t>
    </dgm:pt>
    <dgm:pt modelId="{1A63B44E-B111-40CA-8CD9-B69DEC007DF9}" type="sibTrans" cxnId="{16AE62B4-0414-46A8-8BA7-5A656E21DD02}">
      <dgm:prSet/>
      <dgm:spPr/>
      <dgm:t>
        <a:bodyPr/>
        <a:lstStyle/>
        <a:p>
          <a:endParaRPr lang="en-US"/>
        </a:p>
      </dgm:t>
    </dgm:pt>
    <dgm:pt modelId="{C0C8535F-92B1-4F22-B609-897581B25DAE}">
      <dgm:prSet/>
      <dgm:spPr/>
      <dgm:t>
        <a:bodyPr/>
        <a:lstStyle/>
        <a:p>
          <a:pPr>
            <a:lnSpc>
              <a:spcPct val="100000"/>
            </a:lnSpc>
          </a:pPr>
          <a:r>
            <a:rPr lang="en-US" dirty="0"/>
            <a:t>Failure to attend annual training by September 30</a:t>
          </a:r>
          <a:r>
            <a:rPr lang="en-US" baseline="30000" dirty="0"/>
            <a:t>th</a:t>
          </a:r>
          <a:r>
            <a:rPr lang="en-US" dirty="0"/>
            <a:t> of each year will result in termination of the WIC Vendor Agreement</a:t>
          </a:r>
        </a:p>
      </dgm:t>
    </dgm:pt>
    <dgm:pt modelId="{0C21CF3A-BA53-4479-AA44-1CD22CEAB3C8}" type="parTrans" cxnId="{F91C642E-AE1C-42E9-8BD2-90ED4F2E81A8}">
      <dgm:prSet/>
      <dgm:spPr/>
      <dgm:t>
        <a:bodyPr/>
        <a:lstStyle/>
        <a:p>
          <a:endParaRPr lang="en-US"/>
        </a:p>
      </dgm:t>
    </dgm:pt>
    <dgm:pt modelId="{E73A34A4-EDE8-47E3-AFF6-8AFB21BEC096}" type="sibTrans" cxnId="{F91C642E-AE1C-42E9-8BD2-90ED4F2E81A8}">
      <dgm:prSet/>
      <dgm:spPr/>
      <dgm:t>
        <a:bodyPr/>
        <a:lstStyle/>
        <a:p>
          <a:endParaRPr lang="en-US"/>
        </a:p>
      </dgm:t>
    </dgm:pt>
    <dgm:pt modelId="{C1BCD8A3-2B6A-4EA5-A05B-394B53D89CD0}" type="pres">
      <dgm:prSet presAssocID="{9E49F71F-BD35-4E58-B034-C266C10B353D}" presName="root" presStyleCnt="0">
        <dgm:presLayoutVars>
          <dgm:dir/>
          <dgm:resizeHandles val="exact"/>
        </dgm:presLayoutVars>
      </dgm:prSet>
      <dgm:spPr/>
    </dgm:pt>
    <dgm:pt modelId="{6E7B9923-4BAA-4651-83BD-275723BC069F}" type="pres">
      <dgm:prSet presAssocID="{1F659205-FA08-413E-AEB0-A3486F591593}" presName="compNode" presStyleCnt="0"/>
      <dgm:spPr/>
    </dgm:pt>
    <dgm:pt modelId="{53F21E21-A0DE-45FA-ACF7-AADAA6AD0BA0}" type="pres">
      <dgm:prSet presAssocID="{1F659205-FA08-413E-AEB0-A3486F59159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C0DAD637-2CE4-4A46-84F8-0F2F16243DCA}" type="pres">
      <dgm:prSet presAssocID="{1F659205-FA08-413E-AEB0-A3486F591593}" presName="spaceRect" presStyleCnt="0"/>
      <dgm:spPr/>
    </dgm:pt>
    <dgm:pt modelId="{42FD1D22-4D3A-4892-B282-34A71FDF8A6F}" type="pres">
      <dgm:prSet presAssocID="{1F659205-FA08-413E-AEB0-A3486F591593}" presName="textRect" presStyleLbl="revTx" presStyleIdx="0" presStyleCnt="2">
        <dgm:presLayoutVars>
          <dgm:chMax val="1"/>
          <dgm:chPref val="1"/>
        </dgm:presLayoutVars>
      </dgm:prSet>
      <dgm:spPr/>
    </dgm:pt>
    <dgm:pt modelId="{10AD26B6-9D2A-4DDB-831D-E7351E2FB499}" type="pres">
      <dgm:prSet presAssocID="{1A63B44E-B111-40CA-8CD9-B69DEC007DF9}" presName="sibTrans" presStyleCnt="0"/>
      <dgm:spPr/>
    </dgm:pt>
    <dgm:pt modelId="{CC3B157D-A008-41BD-926A-57A20FFB19C5}" type="pres">
      <dgm:prSet presAssocID="{C0C8535F-92B1-4F22-B609-897581B25DAE}" presName="compNode" presStyleCnt="0"/>
      <dgm:spPr/>
    </dgm:pt>
    <dgm:pt modelId="{8BAB1C9D-B69C-435C-889E-A7821D366264}" type="pres">
      <dgm:prSet presAssocID="{C0C8535F-92B1-4F22-B609-897581B25DAE}" presName="iconRect" presStyleLbl="node1" presStyleIdx="1" presStyleCnt="2" custLinFactNeighborX="-757" custLinFactNeighborY="758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ED28A852-2630-4241-89F3-964CACAED5A6}" type="pres">
      <dgm:prSet presAssocID="{C0C8535F-92B1-4F22-B609-897581B25DAE}" presName="spaceRect" presStyleCnt="0"/>
      <dgm:spPr/>
    </dgm:pt>
    <dgm:pt modelId="{0E449325-04BA-4466-AE63-80DFB61AE242}" type="pres">
      <dgm:prSet presAssocID="{C0C8535F-92B1-4F22-B609-897581B25DAE}" presName="textRect" presStyleLbl="revTx" presStyleIdx="1" presStyleCnt="2">
        <dgm:presLayoutVars>
          <dgm:chMax val="1"/>
          <dgm:chPref val="1"/>
        </dgm:presLayoutVars>
      </dgm:prSet>
      <dgm:spPr/>
    </dgm:pt>
  </dgm:ptLst>
  <dgm:cxnLst>
    <dgm:cxn modelId="{38685C14-3642-4600-82B5-501FD9E04CAA}" type="presOf" srcId="{C0C8535F-92B1-4F22-B609-897581B25DAE}" destId="{0E449325-04BA-4466-AE63-80DFB61AE242}" srcOrd="0" destOrd="0" presId="urn:microsoft.com/office/officeart/2018/2/layout/IconLabelList"/>
    <dgm:cxn modelId="{F91C642E-AE1C-42E9-8BD2-90ED4F2E81A8}" srcId="{9E49F71F-BD35-4E58-B034-C266C10B353D}" destId="{C0C8535F-92B1-4F22-B609-897581B25DAE}" srcOrd="1" destOrd="0" parTransId="{0C21CF3A-BA53-4479-AA44-1CD22CEAB3C8}" sibTransId="{E73A34A4-EDE8-47E3-AFF6-8AFB21BEC096}"/>
    <dgm:cxn modelId="{2B89247F-DFF5-449B-9EA8-400F518F458C}" type="presOf" srcId="{9E49F71F-BD35-4E58-B034-C266C10B353D}" destId="{C1BCD8A3-2B6A-4EA5-A05B-394B53D89CD0}" srcOrd="0" destOrd="0" presId="urn:microsoft.com/office/officeart/2018/2/layout/IconLabelList"/>
    <dgm:cxn modelId="{16AE62B4-0414-46A8-8BA7-5A656E21DD02}" srcId="{9E49F71F-BD35-4E58-B034-C266C10B353D}" destId="{1F659205-FA08-413E-AEB0-A3486F591593}" srcOrd="0" destOrd="0" parTransId="{5FDEAD21-F3EF-4672-BC78-0516DB46C683}" sibTransId="{1A63B44E-B111-40CA-8CD9-B69DEC007DF9}"/>
    <dgm:cxn modelId="{0275FBFD-10A9-49F1-82FF-29F52E702615}" type="presOf" srcId="{1F659205-FA08-413E-AEB0-A3486F591593}" destId="{42FD1D22-4D3A-4892-B282-34A71FDF8A6F}" srcOrd="0" destOrd="0" presId="urn:microsoft.com/office/officeart/2018/2/layout/IconLabelList"/>
    <dgm:cxn modelId="{8BA1B593-A9C7-49FC-AB7B-164537098EF9}" type="presParOf" srcId="{C1BCD8A3-2B6A-4EA5-A05B-394B53D89CD0}" destId="{6E7B9923-4BAA-4651-83BD-275723BC069F}" srcOrd="0" destOrd="0" presId="urn:microsoft.com/office/officeart/2018/2/layout/IconLabelList"/>
    <dgm:cxn modelId="{1E6D6C87-8EF4-4AF5-A06A-228259A9B8BF}" type="presParOf" srcId="{6E7B9923-4BAA-4651-83BD-275723BC069F}" destId="{53F21E21-A0DE-45FA-ACF7-AADAA6AD0BA0}" srcOrd="0" destOrd="0" presId="urn:microsoft.com/office/officeart/2018/2/layout/IconLabelList"/>
    <dgm:cxn modelId="{E3A525D3-0837-42F4-9207-AE42FFC35B32}" type="presParOf" srcId="{6E7B9923-4BAA-4651-83BD-275723BC069F}" destId="{C0DAD637-2CE4-4A46-84F8-0F2F16243DCA}" srcOrd="1" destOrd="0" presId="urn:microsoft.com/office/officeart/2018/2/layout/IconLabelList"/>
    <dgm:cxn modelId="{77533B79-6AA2-4E6D-BD91-A7C69E310936}" type="presParOf" srcId="{6E7B9923-4BAA-4651-83BD-275723BC069F}" destId="{42FD1D22-4D3A-4892-B282-34A71FDF8A6F}" srcOrd="2" destOrd="0" presId="urn:microsoft.com/office/officeart/2018/2/layout/IconLabelList"/>
    <dgm:cxn modelId="{D76BE0C8-747F-4786-9211-CCFD6B3A356E}" type="presParOf" srcId="{C1BCD8A3-2B6A-4EA5-A05B-394B53D89CD0}" destId="{10AD26B6-9D2A-4DDB-831D-E7351E2FB499}" srcOrd="1" destOrd="0" presId="urn:microsoft.com/office/officeart/2018/2/layout/IconLabelList"/>
    <dgm:cxn modelId="{9AAA0A0B-C59B-4398-92AF-D28B40A6E185}" type="presParOf" srcId="{C1BCD8A3-2B6A-4EA5-A05B-394B53D89CD0}" destId="{CC3B157D-A008-41BD-926A-57A20FFB19C5}" srcOrd="2" destOrd="0" presId="urn:microsoft.com/office/officeart/2018/2/layout/IconLabelList"/>
    <dgm:cxn modelId="{1D2FF323-00B5-459F-A39E-E82A362265A5}" type="presParOf" srcId="{CC3B157D-A008-41BD-926A-57A20FFB19C5}" destId="{8BAB1C9D-B69C-435C-889E-A7821D366264}" srcOrd="0" destOrd="0" presId="urn:microsoft.com/office/officeart/2018/2/layout/IconLabelList"/>
    <dgm:cxn modelId="{DFAA0D98-53AA-4D4F-A5F8-57E6479FE2A8}" type="presParOf" srcId="{CC3B157D-A008-41BD-926A-57A20FFB19C5}" destId="{ED28A852-2630-4241-89F3-964CACAED5A6}" srcOrd="1" destOrd="0" presId="urn:microsoft.com/office/officeart/2018/2/layout/IconLabelList"/>
    <dgm:cxn modelId="{898E8BB6-3068-4834-B56A-EE06890D4595}" type="presParOf" srcId="{CC3B157D-A008-41BD-926A-57A20FFB19C5}" destId="{0E449325-04BA-4466-AE63-80DFB61AE24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E61CD7-F7F2-406F-9D99-2D239141367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dgm:t>
        <a:bodyPr/>
        <a:lstStyle/>
        <a:p>
          <a:r>
            <a:rPr lang="en-US" sz="2800" b="1" dirty="0">
              <a:latin typeface="+mn-lt"/>
            </a:rPr>
            <a:t>NC WIC Program APL Updates</a:t>
          </a: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54BD7BA-8941-4246-BDD5-5D3915BF7420}">
      <dgm:prSet custT="1"/>
      <dgm:spPr/>
      <dgm:t>
        <a:bodyPr/>
        <a:lstStyle/>
        <a:p>
          <a:r>
            <a:rPr lang="en-US" sz="2800" b="1" dirty="0">
              <a:latin typeface="+mn-lt"/>
              <a:ea typeface="Tahoma" panose="020B0604030504040204" pitchFamily="34" charset="0"/>
              <a:cs typeface="Tahoma" panose="020B0604030504040204" pitchFamily="34" charset="0"/>
            </a:rPr>
            <a:t>WIC Approved Food Categories</a:t>
          </a:r>
          <a:endParaRPr lang="en-US" sz="2800" b="1" dirty="0">
            <a:latin typeface="+mn-lt"/>
          </a:endParaRPr>
        </a:p>
      </dgm:t>
    </dgm:pt>
    <dgm:pt modelId="{D03B4FA0-31E6-41FE-BDA6-14DF5E6E6B3C}" type="parTrans" cxnId="{3A76619B-71BB-440A-A54E-686A1487A504}">
      <dgm:prSet/>
      <dgm:spPr/>
      <dgm:t>
        <a:bodyPr/>
        <a:lstStyle/>
        <a:p>
          <a:endParaRPr lang="en-US"/>
        </a:p>
      </dgm:t>
    </dgm:pt>
    <dgm:pt modelId="{5313C795-BC63-49B1-A6AF-2B41E77F3487}" type="sibTrans" cxnId="{3A76619B-71BB-440A-A54E-686A1487A504}">
      <dgm:prSet/>
      <dgm:spPr/>
      <dgm:t>
        <a:bodyPr/>
        <a:lstStyle/>
        <a:p>
          <a:endParaRPr lang="en-US"/>
        </a:p>
      </dgm:t>
    </dgm:pt>
    <dgm:pt modelId="{70B8AE1F-9ED2-4DC0-B1CB-AB9B4F3D9C2B}">
      <dgm:prSet custT="1"/>
      <dgm:spPr/>
      <dgm:t>
        <a:bodyPr/>
        <a:lstStyle/>
        <a:p>
          <a:r>
            <a:rPr lang="en-US" sz="2800" b="1" dirty="0">
              <a:latin typeface="+mn-lt"/>
            </a:rPr>
            <a:t>UPC Submission Process</a:t>
          </a:r>
        </a:p>
      </dgm:t>
    </dgm:pt>
    <dgm:pt modelId="{25C17CC6-5BF9-49BB-BA90-674A52CC89C5}" type="parTrans" cxnId="{CF03DEDF-BF7B-49A7-B795-3129B99F47C4}">
      <dgm:prSet/>
      <dgm:spPr/>
      <dgm:t>
        <a:bodyPr/>
        <a:lstStyle/>
        <a:p>
          <a:endParaRPr lang="en-US"/>
        </a:p>
      </dgm:t>
    </dgm:pt>
    <dgm:pt modelId="{A7BB753B-EF29-4004-8936-E8A1C30D33B4}" type="sibTrans" cxnId="{CF03DEDF-BF7B-49A7-B795-3129B99F47C4}">
      <dgm:prSet/>
      <dgm:spPr/>
      <dgm:t>
        <a:bodyPr/>
        <a:lstStyle/>
        <a:p>
          <a:endParaRPr lang="en-US"/>
        </a:p>
      </dgm:t>
    </dgm:pt>
    <dgm:pt modelId="{912401A0-4C2C-4849-B5FE-AE8594525569}">
      <dgm:prSet custT="1"/>
      <dgm:spPr/>
      <dgm:t>
        <a:bodyPr/>
        <a:lstStyle/>
        <a:p>
          <a:r>
            <a:rPr lang="en-US" sz="2800" b="1" dirty="0">
              <a:latin typeface="+mn-lt"/>
              <a:ea typeface="Tahoma" panose="020B0604030504040204" pitchFamily="34" charset="0"/>
              <a:cs typeface="Tahoma" panose="020B0604030504040204" pitchFamily="34" charset="0"/>
            </a:rPr>
            <a:t>Minimum Inventory Requirements</a:t>
          </a:r>
          <a:endParaRPr lang="en-US" sz="2800" b="1" dirty="0">
            <a:latin typeface="+mn-lt"/>
          </a:endParaRPr>
        </a:p>
      </dgm:t>
    </dgm:pt>
    <dgm:pt modelId="{DBAC37C4-6775-4B6D-B48D-7C8B7E12E25A}" type="parTrans" cxnId="{058B390E-6AC1-4D0A-99CE-4641380E7397}">
      <dgm:prSet/>
      <dgm:spPr/>
      <dgm:t>
        <a:bodyPr/>
        <a:lstStyle/>
        <a:p>
          <a:endParaRPr lang="en-US"/>
        </a:p>
      </dgm:t>
    </dgm:pt>
    <dgm:pt modelId="{C9F38F2D-324A-4626-81CF-2B87F6DBC4E0}" type="sibTrans" cxnId="{058B390E-6AC1-4D0A-99CE-4641380E7397}">
      <dgm:prSet/>
      <dgm:spPr/>
      <dgm:t>
        <a:bodyPr/>
        <a:lstStyle/>
        <a:p>
          <a:endParaRPr lang="en-US"/>
        </a:p>
      </dgm:t>
    </dgm:pt>
    <dgm:pt modelId="{82438380-C93E-4454-ABF6-AD533A305691}" type="pres">
      <dgm:prSet presAssocID="{43E61CD7-F7F2-406F-9D99-2D2391413677}" presName="linear" presStyleCnt="0">
        <dgm:presLayoutVars>
          <dgm:dir/>
          <dgm:animLvl val="lvl"/>
          <dgm:resizeHandles val="exact"/>
        </dgm:presLayoutVars>
      </dgm:prSet>
      <dgm:spPr/>
    </dgm:pt>
    <dgm:pt modelId="{5BCEA896-DD20-4BDF-AB0A-48B9F0CB0A1A}" type="pres">
      <dgm:prSet presAssocID="{685023E7-7170-4B7D-98B7-5BD0999D8272}" presName="parentLin" presStyleCnt="0"/>
      <dgm:spPr/>
    </dgm:pt>
    <dgm:pt modelId="{7BC05315-9325-4824-8996-9AB1F5A209B9}" type="pres">
      <dgm:prSet presAssocID="{685023E7-7170-4B7D-98B7-5BD0999D8272}" presName="parentLeftMargin" presStyleLbl="node1" presStyleIdx="0" presStyleCnt="4"/>
      <dgm:spPr/>
    </dgm:pt>
    <dgm:pt modelId="{2917B6AC-562C-4CEE-B397-2C3DD958D859}" type="pres">
      <dgm:prSet presAssocID="{685023E7-7170-4B7D-98B7-5BD0999D8272}" presName="parentText" presStyleLbl="node1" presStyleIdx="0" presStyleCnt="4" custScaleY="132600">
        <dgm:presLayoutVars>
          <dgm:chMax val="0"/>
          <dgm:bulletEnabled val="1"/>
        </dgm:presLayoutVars>
      </dgm:prSet>
      <dgm:spPr/>
    </dgm:pt>
    <dgm:pt modelId="{819E0BFA-1937-4F20-BB6E-BB814D989B2A}" type="pres">
      <dgm:prSet presAssocID="{685023E7-7170-4B7D-98B7-5BD0999D8272}" presName="negativeSpace" presStyleCnt="0"/>
      <dgm:spPr/>
    </dgm:pt>
    <dgm:pt modelId="{9447EB8F-6A38-4FC7-841F-D4929F8489F3}" type="pres">
      <dgm:prSet presAssocID="{685023E7-7170-4B7D-98B7-5BD0999D8272}" presName="childText" presStyleLbl="conFgAcc1" presStyleIdx="0" presStyleCnt="4">
        <dgm:presLayoutVars>
          <dgm:bulletEnabled val="1"/>
        </dgm:presLayoutVars>
      </dgm:prSet>
      <dgm:spPr/>
    </dgm:pt>
    <dgm:pt modelId="{5D28BC82-2071-4517-9921-ADE7006847DD}" type="pres">
      <dgm:prSet presAssocID="{D42D4DC9-21CE-444A-9313-E7BBDB4BC6EF}" presName="spaceBetweenRectangles" presStyleCnt="0"/>
      <dgm:spPr/>
    </dgm:pt>
    <dgm:pt modelId="{DF3AA230-C563-42F0-A129-960E8B564470}" type="pres">
      <dgm:prSet presAssocID="{70B8AE1F-9ED2-4DC0-B1CB-AB9B4F3D9C2B}" presName="parentLin" presStyleCnt="0"/>
      <dgm:spPr/>
    </dgm:pt>
    <dgm:pt modelId="{4D297746-A2E1-47CE-A78E-A356AAF88C05}" type="pres">
      <dgm:prSet presAssocID="{70B8AE1F-9ED2-4DC0-B1CB-AB9B4F3D9C2B}" presName="parentLeftMargin" presStyleLbl="node1" presStyleIdx="0" presStyleCnt="4"/>
      <dgm:spPr/>
    </dgm:pt>
    <dgm:pt modelId="{91998934-AE93-4261-9C74-D324961E7118}" type="pres">
      <dgm:prSet presAssocID="{70B8AE1F-9ED2-4DC0-B1CB-AB9B4F3D9C2B}" presName="parentText" presStyleLbl="node1" presStyleIdx="1" presStyleCnt="4" custScaleY="128185">
        <dgm:presLayoutVars>
          <dgm:chMax val="0"/>
          <dgm:bulletEnabled val="1"/>
        </dgm:presLayoutVars>
      </dgm:prSet>
      <dgm:spPr/>
    </dgm:pt>
    <dgm:pt modelId="{C610CBAA-7B24-444F-8A68-D0D3D3EDE797}" type="pres">
      <dgm:prSet presAssocID="{70B8AE1F-9ED2-4DC0-B1CB-AB9B4F3D9C2B}" presName="negativeSpace" presStyleCnt="0"/>
      <dgm:spPr/>
    </dgm:pt>
    <dgm:pt modelId="{947C1F81-04D3-4CC3-89A1-418F00186D43}" type="pres">
      <dgm:prSet presAssocID="{70B8AE1F-9ED2-4DC0-B1CB-AB9B4F3D9C2B}" presName="childText" presStyleLbl="conFgAcc1" presStyleIdx="1" presStyleCnt="4">
        <dgm:presLayoutVars>
          <dgm:bulletEnabled val="1"/>
        </dgm:presLayoutVars>
      </dgm:prSet>
      <dgm:spPr/>
    </dgm:pt>
    <dgm:pt modelId="{9BA3A48B-1DB0-4FAF-BCDD-7F349C5A97D3}" type="pres">
      <dgm:prSet presAssocID="{A7BB753B-EF29-4004-8936-E8A1C30D33B4}" presName="spaceBetweenRectangles" presStyleCnt="0"/>
      <dgm:spPr/>
    </dgm:pt>
    <dgm:pt modelId="{E13746FF-388A-4873-B97A-228984BAB727}" type="pres">
      <dgm:prSet presAssocID="{454BD7BA-8941-4246-BDD5-5D3915BF7420}" presName="parentLin" presStyleCnt="0"/>
      <dgm:spPr/>
    </dgm:pt>
    <dgm:pt modelId="{95CA473B-7A53-4E66-BE1D-DB9D82A4A132}" type="pres">
      <dgm:prSet presAssocID="{454BD7BA-8941-4246-BDD5-5D3915BF7420}" presName="parentLeftMargin" presStyleLbl="node1" presStyleIdx="1" presStyleCnt="4"/>
      <dgm:spPr/>
    </dgm:pt>
    <dgm:pt modelId="{E470F382-E777-4EE9-8A78-976082C6A4F6}" type="pres">
      <dgm:prSet presAssocID="{454BD7BA-8941-4246-BDD5-5D3915BF7420}" presName="parentText" presStyleLbl="node1" presStyleIdx="2" presStyleCnt="4" custScaleY="139370">
        <dgm:presLayoutVars>
          <dgm:chMax val="0"/>
          <dgm:bulletEnabled val="1"/>
        </dgm:presLayoutVars>
      </dgm:prSet>
      <dgm:spPr/>
    </dgm:pt>
    <dgm:pt modelId="{B8BAFCC3-B1E9-4CA8-B4B5-6FC4B1443EFE}" type="pres">
      <dgm:prSet presAssocID="{454BD7BA-8941-4246-BDD5-5D3915BF7420}" presName="negativeSpace" presStyleCnt="0"/>
      <dgm:spPr/>
    </dgm:pt>
    <dgm:pt modelId="{39BD17E4-635C-4B6D-9860-039C00187771}" type="pres">
      <dgm:prSet presAssocID="{454BD7BA-8941-4246-BDD5-5D3915BF7420}" presName="childText" presStyleLbl="conFgAcc1" presStyleIdx="2" presStyleCnt="4">
        <dgm:presLayoutVars>
          <dgm:bulletEnabled val="1"/>
        </dgm:presLayoutVars>
      </dgm:prSet>
      <dgm:spPr/>
    </dgm:pt>
    <dgm:pt modelId="{ACAF46EE-6305-4E2A-BF58-B045F7C42314}" type="pres">
      <dgm:prSet presAssocID="{5313C795-BC63-49B1-A6AF-2B41E77F3487}" presName="spaceBetweenRectangles" presStyleCnt="0"/>
      <dgm:spPr/>
    </dgm:pt>
    <dgm:pt modelId="{46717718-7A75-468C-87FF-389100F4C966}" type="pres">
      <dgm:prSet presAssocID="{912401A0-4C2C-4849-B5FE-AE8594525569}" presName="parentLin" presStyleCnt="0"/>
      <dgm:spPr/>
    </dgm:pt>
    <dgm:pt modelId="{EE3D9A60-A516-49B4-8153-CB58949DAC1B}" type="pres">
      <dgm:prSet presAssocID="{912401A0-4C2C-4849-B5FE-AE8594525569}" presName="parentLeftMargin" presStyleLbl="node1" presStyleIdx="2" presStyleCnt="4"/>
      <dgm:spPr/>
    </dgm:pt>
    <dgm:pt modelId="{569079B5-E0F8-45C9-B3F5-5358CA1E9758}" type="pres">
      <dgm:prSet presAssocID="{912401A0-4C2C-4849-B5FE-AE8594525569}" presName="parentText" presStyleLbl="node1" presStyleIdx="3" presStyleCnt="4" custScaleY="155723">
        <dgm:presLayoutVars>
          <dgm:chMax val="0"/>
          <dgm:bulletEnabled val="1"/>
        </dgm:presLayoutVars>
      </dgm:prSet>
      <dgm:spPr/>
    </dgm:pt>
    <dgm:pt modelId="{6E735D72-1341-44A7-BD8C-9B42C1889B2B}" type="pres">
      <dgm:prSet presAssocID="{912401A0-4C2C-4849-B5FE-AE8594525569}" presName="negativeSpace" presStyleCnt="0"/>
      <dgm:spPr/>
    </dgm:pt>
    <dgm:pt modelId="{6E061343-E1B7-4B22-B7D3-9874642203B2}" type="pres">
      <dgm:prSet presAssocID="{912401A0-4C2C-4849-B5FE-AE8594525569}" presName="childText" presStyleLbl="conFgAcc1" presStyleIdx="3" presStyleCnt="4">
        <dgm:presLayoutVars>
          <dgm:bulletEnabled val="1"/>
        </dgm:presLayoutVars>
      </dgm:prSet>
      <dgm:spPr/>
    </dgm:pt>
  </dgm:ptLst>
  <dgm:cxnLst>
    <dgm:cxn modelId="{645A8108-88FB-4565-A7DD-012E37C2AB49}" type="presOf" srcId="{912401A0-4C2C-4849-B5FE-AE8594525569}" destId="{EE3D9A60-A516-49B4-8153-CB58949DAC1B}" srcOrd="0" destOrd="0" presId="urn:microsoft.com/office/officeart/2005/8/layout/list1"/>
    <dgm:cxn modelId="{5504390C-04F0-4D08-B4E0-02CCC001F43F}" type="presOf" srcId="{454BD7BA-8941-4246-BDD5-5D3915BF7420}" destId="{95CA473B-7A53-4E66-BE1D-DB9D82A4A132}" srcOrd="0" destOrd="0" presId="urn:microsoft.com/office/officeart/2005/8/layout/list1"/>
    <dgm:cxn modelId="{058B390E-6AC1-4D0A-99CE-4641380E7397}" srcId="{43E61CD7-F7F2-406F-9D99-2D2391413677}" destId="{912401A0-4C2C-4849-B5FE-AE8594525569}" srcOrd="3" destOrd="0" parTransId="{DBAC37C4-6775-4B6D-B48D-7C8B7E12E25A}" sibTransId="{C9F38F2D-324A-4626-81CF-2B87F6DBC4E0}"/>
    <dgm:cxn modelId="{B4812714-8A1D-4D03-812B-6CAE95FBF88A}" type="presOf" srcId="{685023E7-7170-4B7D-98B7-5BD0999D8272}" destId="{2917B6AC-562C-4CEE-B397-2C3DD958D859}" srcOrd="1" destOrd="0" presId="urn:microsoft.com/office/officeart/2005/8/layout/list1"/>
    <dgm:cxn modelId="{2E21F32A-381E-466E-AB5E-B091A1C88E49}" type="presOf" srcId="{912401A0-4C2C-4849-B5FE-AE8594525569}" destId="{569079B5-E0F8-45C9-B3F5-5358CA1E9758}" srcOrd="1" destOrd="0" presId="urn:microsoft.com/office/officeart/2005/8/layout/list1"/>
    <dgm:cxn modelId="{8F8EB05D-B320-4B1D-BF21-A2583230A536}" type="presOf" srcId="{685023E7-7170-4B7D-98B7-5BD0999D8272}" destId="{7BC05315-9325-4824-8996-9AB1F5A209B9}" srcOrd="0" destOrd="0" presId="urn:microsoft.com/office/officeart/2005/8/layout/list1"/>
    <dgm:cxn modelId="{2107F644-9D29-40E8-B8BA-B0789D21C860}" srcId="{43E61CD7-F7F2-406F-9D99-2D2391413677}" destId="{685023E7-7170-4B7D-98B7-5BD0999D8272}" srcOrd="0" destOrd="0" parTransId="{38C36ED1-6C77-4AC6-B6A9-A760A88D5DD3}" sibTransId="{D42D4DC9-21CE-444A-9313-E7BBDB4BC6EF}"/>
    <dgm:cxn modelId="{95FBED49-4340-4738-851A-1B36B0E37E1E}" type="presOf" srcId="{70B8AE1F-9ED2-4DC0-B1CB-AB9B4F3D9C2B}" destId="{4D297746-A2E1-47CE-A78E-A356AAF88C05}" srcOrd="0" destOrd="0" presId="urn:microsoft.com/office/officeart/2005/8/layout/list1"/>
    <dgm:cxn modelId="{4EFAA57C-1628-4B34-90E3-B695AE5A193F}" type="presOf" srcId="{70B8AE1F-9ED2-4DC0-B1CB-AB9B4F3D9C2B}" destId="{91998934-AE93-4261-9C74-D324961E7118}" srcOrd="1" destOrd="0" presId="urn:microsoft.com/office/officeart/2005/8/layout/list1"/>
    <dgm:cxn modelId="{3A76619B-71BB-440A-A54E-686A1487A504}" srcId="{43E61CD7-F7F2-406F-9D99-2D2391413677}" destId="{454BD7BA-8941-4246-BDD5-5D3915BF7420}" srcOrd="2" destOrd="0" parTransId="{D03B4FA0-31E6-41FE-BDA6-14DF5E6E6B3C}" sibTransId="{5313C795-BC63-49B1-A6AF-2B41E77F3487}"/>
    <dgm:cxn modelId="{1CA23BD8-B013-4185-BE0A-6004ACEEF945}" type="presOf" srcId="{454BD7BA-8941-4246-BDD5-5D3915BF7420}" destId="{E470F382-E777-4EE9-8A78-976082C6A4F6}" srcOrd="1" destOrd="0" presId="urn:microsoft.com/office/officeart/2005/8/layout/list1"/>
    <dgm:cxn modelId="{90C641DB-FB44-42AE-A09D-AC9645864B65}" type="presOf" srcId="{43E61CD7-F7F2-406F-9D99-2D2391413677}" destId="{82438380-C93E-4454-ABF6-AD533A305691}" srcOrd="0" destOrd="0" presId="urn:microsoft.com/office/officeart/2005/8/layout/list1"/>
    <dgm:cxn modelId="{CF03DEDF-BF7B-49A7-B795-3129B99F47C4}" srcId="{43E61CD7-F7F2-406F-9D99-2D2391413677}" destId="{70B8AE1F-9ED2-4DC0-B1CB-AB9B4F3D9C2B}" srcOrd="1" destOrd="0" parTransId="{25C17CC6-5BF9-49BB-BA90-674A52CC89C5}" sibTransId="{A7BB753B-EF29-4004-8936-E8A1C30D33B4}"/>
    <dgm:cxn modelId="{CAB56D8B-586E-4DD3-A82D-AD509A537A94}" type="presParOf" srcId="{82438380-C93E-4454-ABF6-AD533A305691}" destId="{5BCEA896-DD20-4BDF-AB0A-48B9F0CB0A1A}" srcOrd="0" destOrd="0" presId="urn:microsoft.com/office/officeart/2005/8/layout/list1"/>
    <dgm:cxn modelId="{264917DC-6902-4D73-8CDE-F48B615DE72B}" type="presParOf" srcId="{5BCEA896-DD20-4BDF-AB0A-48B9F0CB0A1A}" destId="{7BC05315-9325-4824-8996-9AB1F5A209B9}" srcOrd="0" destOrd="0" presId="urn:microsoft.com/office/officeart/2005/8/layout/list1"/>
    <dgm:cxn modelId="{A0286E65-436B-46CB-856B-EB65F3F91C4B}" type="presParOf" srcId="{5BCEA896-DD20-4BDF-AB0A-48B9F0CB0A1A}" destId="{2917B6AC-562C-4CEE-B397-2C3DD958D859}" srcOrd="1" destOrd="0" presId="urn:microsoft.com/office/officeart/2005/8/layout/list1"/>
    <dgm:cxn modelId="{1E57970B-B34D-4533-A85C-FA69CDB587F5}" type="presParOf" srcId="{82438380-C93E-4454-ABF6-AD533A305691}" destId="{819E0BFA-1937-4F20-BB6E-BB814D989B2A}" srcOrd="1" destOrd="0" presId="urn:microsoft.com/office/officeart/2005/8/layout/list1"/>
    <dgm:cxn modelId="{D6F9004F-333C-4C93-BF61-D502F908C1C1}" type="presParOf" srcId="{82438380-C93E-4454-ABF6-AD533A305691}" destId="{9447EB8F-6A38-4FC7-841F-D4929F8489F3}" srcOrd="2" destOrd="0" presId="urn:microsoft.com/office/officeart/2005/8/layout/list1"/>
    <dgm:cxn modelId="{9139CA26-3C84-4CCA-B96A-72EC9CADCB8A}" type="presParOf" srcId="{82438380-C93E-4454-ABF6-AD533A305691}" destId="{5D28BC82-2071-4517-9921-ADE7006847DD}" srcOrd="3" destOrd="0" presId="urn:microsoft.com/office/officeart/2005/8/layout/list1"/>
    <dgm:cxn modelId="{D1B36A9B-35D3-425B-8CE6-1FD2CB542070}" type="presParOf" srcId="{82438380-C93E-4454-ABF6-AD533A305691}" destId="{DF3AA230-C563-42F0-A129-960E8B564470}" srcOrd="4" destOrd="0" presId="urn:microsoft.com/office/officeart/2005/8/layout/list1"/>
    <dgm:cxn modelId="{EB1E1783-C300-4D6F-B9D7-2A9FFBAB6EF9}" type="presParOf" srcId="{DF3AA230-C563-42F0-A129-960E8B564470}" destId="{4D297746-A2E1-47CE-A78E-A356AAF88C05}" srcOrd="0" destOrd="0" presId="urn:microsoft.com/office/officeart/2005/8/layout/list1"/>
    <dgm:cxn modelId="{B463B18D-754A-43F0-BF7B-13E1934A5220}" type="presParOf" srcId="{DF3AA230-C563-42F0-A129-960E8B564470}" destId="{91998934-AE93-4261-9C74-D324961E7118}" srcOrd="1" destOrd="0" presId="urn:microsoft.com/office/officeart/2005/8/layout/list1"/>
    <dgm:cxn modelId="{6B59D3A4-59E6-43C6-975E-EFED5B02CCED}" type="presParOf" srcId="{82438380-C93E-4454-ABF6-AD533A305691}" destId="{C610CBAA-7B24-444F-8A68-D0D3D3EDE797}" srcOrd="5" destOrd="0" presId="urn:microsoft.com/office/officeart/2005/8/layout/list1"/>
    <dgm:cxn modelId="{80C6AADB-0039-4C71-8EC5-89F65934347A}" type="presParOf" srcId="{82438380-C93E-4454-ABF6-AD533A305691}" destId="{947C1F81-04D3-4CC3-89A1-418F00186D43}" srcOrd="6" destOrd="0" presId="urn:microsoft.com/office/officeart/2005/8/layout/list1"/>
    <dgm:cxn modelId="{A214141F-55CC-4918-8230-E2FA8AA1E876}" type="presParOf" srcId="{82438380-C93E-4454-ABF6-AD533A305691}" destId="{9BA3A48B-1DB0-4FAF-BCDD-7F349C5A97D3}" srcOrd="7" destOrd="0" presId="urn:microsoft.com/office/officeart/2005/8/layout/list1"/>
    <dgm:cxn modelId="{2383C72C-776B-4A27-B3E2-421BDADD373D}" type="presParOf" srcId="{82438380-C93E-4454-ABF6-AD533A305691}" destId="{E13746FF-388A-4873-B97A-228984BAB727}" srcOrd="8" destOrd="0" presId="urn:microsoft.com/office/officeart/2005/8/layout/list1"/>
    <dgm:cxn modelId="{84D99AA1-69A7-4CF6-84C8-3C5E0ED7FDF8}" type="presParOf" srcId="{E13746FF-388A-4873-B97A-228984BAB727}" destId="{95CA473B-7A53-4E66-BE1D-DB9D82A4A132}" srcOrd="0" destOrd="0" presId="urn:microsoft.com/office/officeart/2005/8/layout/list1"/>
    <dgm:cxn modelId="{BB3A7E4E-EBAF-43FC-89CF-744F86FC931C}" type="presParOf" srcId="{E13746FF-388A-4873-B97A-228984BAB727}" destId="{E470F382-E777-4EE9-8A78-976082C6A4F6}" srcOrd="1" destOrd="0" presId="urn:microsoft.com/office/officeart/2005/8/layout/list1"/>
    <dgm:cxn modelId="{82080F73-8A1C-4D44-9551-D5AC732015EF}" type="presParOf" srcId="{82438380-C93E-4454-ABF6-AD533A305691}" destId="{B8BAFCC3-B1E9-4CA8-B4B5-6FC4B1443EFE}" srcOrd="9" destOrd="0" presId="urn:microsoft.com/office/officeart/2005/8/layout/list1"/>
    <dgm:cxn modelId="{BA9DB8DE-B8E5-46B3-AAEE-8E616FCDE033}" type="presParOf" srcId="{82438380-C93E-4454-ABF6-AD533A305691}" destId="{39BD17E4-635C-4B6D-9860-039C00187771}" srcOrd="10" destOrd="0" presId="urn:microsoft.com/office/officeart/2005/8/layout/list1"/>
    <dgm:cxn modelId="{0DCFACCA-72C3-46E9-8059-3A690C8355AE}" type="presParOf" srcId="{82438380-C93E-4454-ABF6-AD533A305691}" destId="{ACAF46EE-6305-4E2A-BF58-B045F7C42314}" srcOrd="11" destOrd="0" presId="urn:microsoft.com/office/officeart/2005/8/layout/list1"/>
    <dgm:cxn modelId="{DF55847E-269A-42FF-9312-5FC64BA67654}" type="presParOf" srcId="{82438380-C93E-4454-ABF6-AD533A305691}" destId="{46717718-7A75-468C-87FF-389100F4C966}" srcOrd="12" destOrd="0" presId="urn:microsoft.com/office/officeart/2005/8/layout/list1"/>
    <dgm:cxn modelId="{D6EF2916-A86F-454C-9314-294B350DED65}" type="presParOf" srcId="{46717718-7A75-468C-87FF-389100F4C966}" destId="{EE3D9A60-A516-49B4-8153-CB58949DAC1B}" srcOrd="0" destOrd="0" presId="urn:microsoft.com/office/officeart/2005/8/layout/list1"/>
    <dgm:cxn modelId="{D4E46074-6229-4402-A3FF-BDA9E504BED1}" type="presParOf" srcId="{46717718-7A75-468C-87FF-389100F4C966}" destId="{569079B5-E0F8-45C9-B3F5-5358CA1E9758}" srcOrd="1" destOrd="0" presId="urn:microsoft.com/office/officeart/2005/8/layout/list1"/>
    <dgm:cxn modelId="{5AE6DC20-53D9-4B91-B570-C5CD6284D869}" type="presParOf" srcId="{82438380-C93E-4454-ABF6-AD533A305691}" destId="{6E735D72-1341-44A7-BD8C-9B42C1889B2B}" srcOrd="13" destOrd="0" presId="urn:microsoft.com/office/officeart/2005/8/layout/list1"/>
    <dgm:cxn modelId="{BBE67474-55FA-4682-9224-BBC7E7F1CE1F}" type="presParOf" srcId="{82438380-C93E-4454-ABF6-AD533A305691}" destId="{6E061343-E1B7-4B22-B7D3-9874642203B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FACA06-C31A-4295-8CD1-85FEC86B1530}"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24ADB907-9C5D-4A5B-AC39-5302A7E5DECF}">
      <dgm:prSet/>
      <dgm:spPr/>
      <dgm:t>
        <a:bodyPr/>
        <a:lstStyle/>
        <a:p>
          <a:r>
            <a:rPr lang="en-US" b="1" dirty="0"/>
            <a:t>Similac Advance</a:t>
          </a:r>
          <a:r>
            <a:rPr lang="en-US" b="1" baseline="30000" dirty="0"/>
            <a:t>®</a:t>
          </a:r>
          <a:endParaRPr lang="en-US" dirty="0"/>
        </a:p>
      </dgm:t>
    </dgm:pt>
    <dgm:pt modelId="{695BF0C6-7A13-498D-93C1-F6BD14E3BA3A}" type="parTrans" cxnId="{34E6C89A-6371-4104-AE93-264B91565D91}">
      <dgm:prSet/>
      <dgm:spPr/>
      <dgm:t>
        <a:bodyPr/>
        <a:lstStyle/>
        <a:p>
          <a:endParaRPr lang="en-US"/>
        </a:p>
      </dgm:t>
    </dgm:pt>
    <dgm:pt modelId="{20B54538-589C-46F4-ADB9-2640919D6239}" type="sibTrans" cxnId="{34E6C89A-6371-4104-AE93-264B91565D91}">
      <dgm:prSet/>
      <dgm:spPr/>
      <dgm:t>
        <a:bodyPr/>
        <a:lstStyle/>
        <a:p>
          <a:endParaRPr lang="en-US"/>
        </a:p>
      </dgm:t>
    </dgm:pt>
    <dgm:pt modelId="{5D849FA8-94E6-4617-BC18-8A07F3398171}">
      <dgm:prSet custT="1"/>
      <dgm:spPr/>
      <dgm:t>
        <a:bodyPr/>
        <a:lstStyle/>
        <a:p>
          <a:r>
            <a:rPr lang="en-US" sz="2000" b="0" i="0" baseline="0" dirty="0"/>
            <a:t>12.7 oz. Powder</a:t>
          </a:r>
          <a:endParaRPr lang="en-US" sz="2000" dirty="0"/>
        </a:p>
      </dgm:t>
    </dgm:pt>
    <dgm:pt modelId="{A8FE114B-7DB2-4411-91D9-820D7DE1B548}" type="parTrans" cxnId="{DA4763FF-0627-4FD4-B17C-A448A6425EA9}">
      <dgm:prSet/>
      <dgm:spPr/>
      <dgm:t>
        <a:bodyPr/>
        <a:lstStyle/>
        <a:p>
          <a:endParaRPr lang="en-US"/>
        </a:p>
      </dgm:t>
    </dgm:pt>
    <dgm:pt modelId="{C3F42129-9A79-4DCF-8797-A955F9CBA097}" type="sibTrans" cxnId="{DA4763FF-0627-4FD4-B17C-A448A6425EA9}">
      <dgm:prSet/>
      <dgm:spPr/>
      <dgm:t>
        <a:bodyPr/>
        <a:lstStyle/>
        <a:p>
          <a:endParaRPr lang="en-US"/>
        </a:p>
      </dgm:t>
    </dgm:pt>
    <dgm:pt modelId="{77BDB3F8-B765-47B9-8019-B9A1330F64BF}">
      <dgm:prSet custT="1"/>
      <dgm:spPr/>
      <dgm:t>
        <a:bodyPr/>
        <a:lstStyle/>
        <a:p>
          <a:r>
            <a:rPr lang="en-US" sz="2000" b="0" i="0" baseline="0" dirty="0"/>
            <a:t>13.0 oz. Concentrate</a:t>
          </a:r>
          <a:endParaRPr lang="en-US" sz="2000" dirty="0"/>
        </a:p>
      </dgm:t>
    </dgm:pt>
    <dgm:pt modelId="{EBA766EC-853D-4B12-A8EE-8BFB978E5DE8}" type="parTrans" cxnId="{6F004D98-4061-429D-883F-038A9496A7F9}">
      <dgm:prSet/>
      <dgm:spPr/>
      <dgm:t>
        <a:bodyPr/>
        <a:lstStyle/>
        <a:p>
          <a:endParaRPr lang="en-US"/>
        </a:p>
      </dgm:t>
    </dgm:pt>
    <dgm:pt modelId="{68444AC6-9B76-4602-A387-FAF05800A74D}" type="sibTrans" cxnId="{6F004D98-4061-429D-883F-038A9496A7F9}">
      <dgm:prSet/>
      <dgm:spPr/>
      <dgm:t>
        <a:bodyPr/>
        <a:lstStyle/>
        <a:p>
          <a:endParaRPr lang="en-US"/>
        </a:p>
      </dgm:t>
    </dgm:pt>
    <dgm:pt modelId="{6CFAD5EB-F25A-4F35-9345-726A6C6A1F7B}">
      <dgm:prSet custT="1"/>
      <dgm:spPr/>
      <dgm:t>
        <a:bodyPr/>
        <a:lstStyle/>
        <a:p>
          <a:r>
            <a:rPr lang="en-US" sz="2000" b="0" i="0" baseline="0" dirty="0"/>
            <a:t>32.0 oz. Ready-to-Feed</a:t>
          </a:r>
          <a:endParaRPr lang="en-US" sz="2000" dirty="0"/>
        </a:p>
      </dgm:t>
    </dgm:pt>
    <dgm:pt modelId="{885853CB-DF8C-453A-8AEF-75B9A0892F11}" type="parTrans" cxnId="{06171D90-F70C-49FE-B254-8EF5177244C7}">
      <dgm:prSet/>
      <dgm:spPr/>
      <dgm:t>
        <a:bodyPr/>
        <a:lstStyle/>
        <a:p>
          <a:endParaRPr lang="en-US"/>
        </a:p>
      </dgm:t>
    </dgm:pt>
    <dgm:pt modelId="{711B0F40-5E45-4BCA-AF38-2E394A392552}" type="sibTrans" cxnId="{06171D90-F70C-49FE-B254-8EF5177244C7}">
      <dgm:prSet/>
      <dgm:spPr/>
      <dgm:t>
        <a:bodyPr/>
        <a:lstStyle/>
        <a:p>
          <a:endParaRPr lang="en-US"/>
        </a:p>
      </dgm:t>
    </dgm:pt>
    <dgm:pt modelId="{A3CF566F-9D04-465A-8FFF-1D6713342B0B}">
      <dgm:prSet/>
      <dgm:spPr/>
      <dgm:t>
        <a:bodyPr/>
        <a:lstStyle/>
        <a:p>
          <a:r>
            <a:rPr lang="en-US" b="1" dirty="0"/>
            <a:t>Similac Soy Isomil</a:t>
          </a:r>
          <a:r>
            <a:rPr lang="en-US" b="1" baseline="30000" dirty="0"/>
            <a:t>®</a:t>
          </a:r>
          <a:endParaRPr lang="en-US" dirty="0"/>
        </a:p>
      </dgm:t>
    </dgm:pt>
    <dgm:pt modelId="{002A13F2-5CE6-48F1-9E1F-7C5B5FD1D956}" type="parTrans" cxnId="{FDB0F9B9-6D15-4AE3-AC0D-729F0C562743}">
      <dgm:prSet/>
      <dgm:spPr/>
      <dgm:t>
        <a:bodyPr/>
        <a:lstStyle/>
        <a:p>
          <a:endParaRPr lang="en-US"/>
        </a:p>
      </dgm:t>
    </dgm:pt>
    <dgm:pt modelId="{BC3839DA-E32D-4C5E-9941-D8F9CB617C57}" type="sibTrans" cxnId="{FDB0F9B9-6D15-4AE3-AC0D-729F0C562743}">
      <dgm:prSet/>
      <dgm:spPr/>
      <dgm:t>
        <a:bodyPr/>
        <a:lstStyle/>
        <a:p>
          <a:endParaRPr lang="en-US"/>
        </a:p>
      </dgm:t>
    </dgm:pt>
    <dgm:pt modelId="{8FB22AC8-5290-4952-A188-50DAD7DC1AF4}">
      <dgm:prSet custT="1"/>
      <dgm:spPr/>
      <dgm:t>
        <a:bodyPr/>
        <a:lstStyle/>
        <a:p>
          <a:r>
            <a:rPr lang="en-US" sz="2000" b="0" i="0" baseline="0" dirty="0"/>
            <a:t>12.4 oz. Powder</a:t>
          </a:r>
          <a:endParaRPr lang="en-US" sz="2000" dirty="0"/>
        </a:p>
      </dgm:t>
    </dgm:pt>
    <dgm:pt modelId="{10F14AA0-5CDD-481A-8788-AA4E13E76B5F}" type="parTrans" cxnId="{89706C9C-A5A0-4A2C-845A-BFEB6EC154B6}">
      <dgm:prSet/>
      <dgm:spPr/>
      <dgm:t>
        <a:bodyPr/>
        <a:lstStyle/>
        <a:p>
          <a:endParaRPr lang="en-US"/>
        </a:p>
      </dgm:t>
    </dgm:pt>
    <dgm:pt modelId="{1B3D05DE-5431-4582-B9F4-E1FF1F5D32F9}" type="sibTrans" cxnId="{89706C9C-A5A0-4A2C-845A-BFEB6EC154B6}">
      <dgm:prSet/>
      <dgm:spPr/>
      <dgm:t>
        <a:bodyPr/>
        <a:lstStyle/>
        <a:p>
          <a:endParaRPr lang="en-US"/>
        </a:p>
      </dgm:t>
    </dgm:pt>
    <dgm:pt modelId="{A758D5E9-3558-46F8-ADE7-7629230BFEA4}">
      <dgm:prSet custT="1"/>
      <dgm:spPr/>
      <dgm:t>
        <a:bodyPr/>
        <a:lstStyle/>
        <a:p>
          <a:r>
            <a:rPr lang="en-US" sz="2000" b="0" i="0" baseline="0" dirty="0"/>
            <a:t>13.0 oz. Concentrate</a:t>
          </a:r>
          <a:endParaRPr lang="en-US" sz="2000" dirty="0"/>
        </a:p>
      </dgm:t>
    </dgm:pt>
    <dgm:pt modelId="{4A7C7041-8B5D-47B9-841D-D24298069F7E}" type="parTrans" cxnId="{C3E76DBC-71D4-4EF3-B7FE-CE72749185A5}">
      <dgm:prSet/>
      <dgm:spPr/>
      <dgm:t>
        <a:bodyPr/>
        <a:lstStyle/>
        <a:p>
          <a:endParaRPr lang="en-US"/>
        </a:p>
      </dgm:t>
    </dgm:pt>
    <dgm:pt modelId="{9B6A7310-68A9-4FB4-9FF5-C23C6328192D}" type="sibTrans" cxnId="{C3E76DBC-71D4-4EF3-B7FE-CE72749185A5}">
      <dgm:prSet/>
      <dgm:spPr/>
      <dgm:t>
        <a:bodyPr/>
        <a:lstStyle/>
        <a:p>
          <a:endParaRPr lang="en-US"/>
        </a:p>
      </dgm:t>
    </dgm:pt>
    <dgm:pt modelId="{A97B5736-BDB1-44D5-BDC1-6431D9CEBF3D}">
      <dgm:prSet custT="1"/>
      <dgm:spPr/>
      <dgm:t>
        <a:bodyPr/>
        <a:lstStyle/>
        <a:p>
          <a:r>
            <a:rPr lang="en-US" sz="2000" b="0" i="0" baseline="0" dirty="0"/>
            <a:t>32.0 oz. Ready-to-Feed</a:t>
          </a:r>
          <a:endParaRPr lang="en-US" sz="2000" dirty="0"/>
        </a:p>
      </dgm:t>
    </dgm:pt>
    <dgm:pt modelId="{C79C0A0B-18D1-4606-9917-32F95D06F265}" type="parTrans" cxnId="{45CAD81A-CE53-4583-A9A3-4EFED2DFC16C}">
      <dgm:prSet/>
      <dgm:spPr/>
      <dgm:t>
        <a:bodyPr/>
        <a:lstStyle/>
        <a:p>
          <a:endParaRPr lang="en-US"/>
        </a:p>
      </dgm:t>
    </dgm:pt>
    <dgm:pt modelId="{9CFC45E6-3EA4-4E1E-9386-1D5C58BB0631}" type="sibTrans" cxnId="{45CAD81A-CE53-4583-A9A3-4EFED2DFC16C}">
      <dgm:prSet/>
      <dgm:spPr/>
      <dgm:t>
        <a:bodyPr/>
        <a:lstStyle/>
        <a:p>
          <a:endParaRPr lang="en-US"/>
        </a:p>
      </dgm:t>
    </dgm:pt>
    <dgm:pt modelId="{B8E3D435-F6D7-4C3E-B93F-AE615EF9651B}">
      <dgm:prSet/>
      <dgm:spPr/>
      <dgm:t>
        <a:bodyPr/>
        <a:lstStyle/>
        <a:p>
          <a:r>
            <a:rPr lang="en-US" b="1" dirty="0"/>
            <a:t>Similac Sensitive</a:t>
          </a:r>
          <a:r>
            <a:rPr lang="en-US" b="1" baseline="30000" dirty="0"/>
            <a:t>®</a:t>
          </a:r>
          <a:endParaRPr lang="en-US" dirty="0"/>
        </a:p>
      </dgm:t>
    </dgm:pt>
    <dgm:pt modelId="{9F687A9B-6BDB-4865-A1D5-B35186CA0BD0}" type="parTrans" cxnId="{4A9D1D08-9A8F-4A1C-A919-649FD78942FF}">
      <dgm:prSet/>
      <dgm:spPr/>
      <dgm:t>
        <a:bodyPr/>
        <a:lstStyle/>
        <a:p>
          <a:endParaRPr lang="en-US"/>
        </a:p>
      </dgm:t>
    </dgm:pt>
    <dgm:pt modelId="{6303CDF5-EA34-41AA-A366-1652801D5257}" type="sibTrans" cxnId="{4A9D1D08-9A8F-4A1C-A919-649FD78942FF}">
      <dgm:prSet/>
      <dgm:spPr/>
      <dgm:t>
        <a:bodyPr/>
        <a:lstStyle/>
        <a:p>
          <a:endParaRPr lang="en-US"/>
        </a:p>
      </dgm:t>
    </dgm:pt>
    <dgm:pt modelId="{E50A25D1-087B-4CB0-8F86-5853A4360607}">
      <dgm:prSet custT="1"/>
      <dgm:spPr/>
      <dgm:t>
        <a:bodyPr/>
        <a:lstStyle/>
        <a:p>
          <a:r>
            <a:rPr lang="en-US" sz="2000" b="0" i="0" baseline="0" dirty="0"/>
            <a:t>12.5 oz. Powder</a:t>
          </a:r>
          <a:endParaRPr lang="en-US" sz="2000" dirty="0"/>
        </a:p>
      </dgm:t>
    </dgm:pt>
    <dgm:pt modelId="{CDF87CAE-1BE4-4303-A78E-1326E9DB8BD6}" type="parTrans" cxnId="{4598B80B-29E6-49CB-BB43-250AD009C793}">
      <dgm:prSet/>
      <dgm:spPr/>
      <dgm:t>
        <a:bodyPr/>
        <a:lstStyle/>
        <a:p>
          <a:endParaRPr lang="en-US"/>
        </a:p>
      </dgm:t>
    </dgm:pt>
    <dgm:pt modelId="{F895AD19-9A29-41C3-B020-2B62EFE741A2}" type="sibTrans" cxnId="{4598B80B-29E6-49CB-BB43-250AD009C793}">
      <dgm:prSet/>
      <dgm:spPr/>
      <dgm:t>
        <a:bodyPr/>
        <a:lstStyle/>
        <a:p>
          <a:endParaRPr lang="en-US"/>
        </a:p>
      </dgm:t>
    </dgm:pt>
    <dgm:pt modelId="{779D9FFD-0D18-4A6B-8736-228140F854CB}">
      <dgm:prSet custT="1"/>
      <dgm:spPr/>
      <dgm:t>
        <a:bodyPr/>
        <a:lstStyle/>
        <a:p>
          <a:r>
            <a:rPr lang="en-US" sz="2000" b="0" i="0" baseline="0" dirty="0"/>
            <a:t>32.0 oz. Ready-to-Feed</a:t>
          </a:r>
          <a:endParaRPr lang="en-US" sz="2000" dirty="0"/>
        </a:p>
      </dgm:t>
    </dgm:pt>
    <dgm:pt modelId="{EC0BDB6A-0853-4CC4-BAE8-391F03B99FD7}" type="parTrans" cxnId="{7EE3851C-5B7D-46F8-B315-EE41D42DEF6A}">
      <dgm:prSet/>
      <dgm:spPr/>
      <dgm:t>
        <a:bodyPr/>
        <a:lstStyle/>
        <a:p>
          <a:endParaRPr lang="en-US"/>
        </a:p>
      </dgm:t>
    </dgm:pt>
    <dgm:pt modelId="{D1D4B079-149E-486A-BF66-F0FD87064697}" type="sibTrans" cxnId="{7EE3851C-5B7D-46F8-B315-EE41D42DEF6A}">
      <dgm:prSet/>
      <dgm:spPr/>
      <dgm:t>
        <a:bodyPr/>
        <a:lstStyle/>
        <a:p>
          <a:endParaRPr lang="en-US"/>
        </a:p>
      </dgm:t>
    </dgm:pt>
    <dgm:pt modelId="{CC161D5C-78C4-4731-AE34-62351BCC85B4}">
      <dgm:prSet/>
      <dgm:spPr/>
      <dgm:t>
        <a:bodyPr/>
        <a:lstStyle/>
        <a:p>
          <a:r>
            <a:rPr lang="en-US" b="1" dirty="0"/>
            <a:t>Similac Total Comfort</a:t>
          </a:r>
          <a:r>
            <a:rPr lang="en-US" b="1" baseline="30000" dirty="0"/>
            <a:t>®</a:t>
          </a:r>
          <a:endParaRPr lang="en-US" dirty="0"/>
        </a:p>
      </dgm:t>
    </dgm:pt>
    <dgm:pt modelId="{B8890CA1-51DB-4614-9648-44779B202B6C}" type="parTrans" cxnId="{E1154E7F-63CD-4A1F-BCA6-B87C521B6103}">
      <dgm:prSet/>
      <dgm:spPr/>
      <dgm:t>
        <a:bodyPr/>
        <a:lstStyle/>
        <a:p>
          <a:endParaRPr lang="en-US"/>
        </a:p>
      </dgm:t>
    </dgm:pt>
    <dgm:pt modelId="{2161935F-99FD-4901-A23A-EE03F348E63D}" type="sibTrans" cxnId="{E1154E7F-63CD-4A1F-BCA6-B87C521B6103}">
      <dgm:prSet/>
      <dgm:spPr/>
      <dgm:t>
        <a:bodyPr/>
        <a:lstStyle/>
        <a:p>
          <a:endParaRPr lang="en-US"/>
        </a:p>
      </dgm:t>
    </dgm:pt>
    <dgm:pt modelId="{250F31B0-B334-42C9-AA74-ACB30C9C8651}">
      <dgm:prSet custT="1"/>
      <dgm:spPr/>
      <dgm:t>
        <a:bodyPr/>
        <a:lstStyle/>
        <a:p>
          <a:r>
            <a:rPr lang="en-US" sz="2000" b="0" i="0" baseline="0" dirty="0"/>
            <a:t>12.6 oz. Powder</a:t>
          </a:r>
          <a:endParaRPr lang="en-US" sz="2000" dirty="0"/>
        </a:p>
      </dgm:t>
    </dgm:pt>
    <dgm:pt modelId="{02437DE0-26AD-4A89-A769-3193EA4286EC}" type="parTrans" cxnId="{FF45788F-C798-44F4-BFCC-2ABB7AAAC966}">
      <dgm:prSet/>
      <dgm:spPr/>
      <dgm:t>
        <a:bodyPr/>
        <a:lstStyle/>
        <a:p>
          <a:endParaRPr lang="en-US"/>
        </a:p>
      </dgm:t>
    </dgm:pt>
    <dgm:pt modelId="{02FB7EDF-DF35-4D11-9B3D-8E587EF506E5}" type="sibTrans" cxnId="{FF45788F-C798-44F4-BFCC-2ABB7AAAC966}">
      <dgm:prSet/>
      <dgm:spPr/>
      <dgm:t>
        <a:bodyPr/>
        <a:lstStyle/>
        <a:p>
          <a:endParaRPr lang="en-US"/>
        </a:p>
      </dgm:t>
    </dgm:pt>
    <dgm:pt modelId="{88676D8F-65B9-4D4E-AC18-4848DD0F7B13}" type="pres">
      <dgm:prSet presAssocID="{24FACA06-C31A-4295-8CD1-85FEC86B1530}" presName="Name0" presStyleCnt="0">
        <dgm:presLayoutVars>
          <dgm:dir/>
          <dgm:animLvl val="lvl"/>
          <dgm:resizeHandles val="exact"/>
        </dgm:presLayoutVars>
      </dgm:prSet>
      <dgm:spPr/>
    </dgm:pt>
    <dgm:pt modelId="{6F58CA87-A1A2-4F35-B993-58D8D7022637}" type="pres">
      <dgm:prSet presAssocID="{24ADB907-9C5D-4A5B-AC39-5302A7E5DECF}" presName="linNode" presStyleCnt="0"/>
      <dgm:spPr/>
    </dgm:pt>
    <dgm:pt modelId="{427DDC8C-E780-4A1B-9C3A-30EAAE3209CE}" type="pres">
      <dgm:prSet presAssocID="{24ADB907-9C5D-4A5B-AC39-5302A7E5DECF}" presName="parentText" presStyleLbl="node1" presStyleIdx="0" presStyleCnt="4" custScaleY="117702">
        <dgm:presLayoutVars>
          <dgm:chMax val="1"/>
          <dgm:bulletEnabled val="1"/>
        </dgm:presLayoutVars>
      </dgm:prSet>
      <dgm:spPr/>
    </dgm:pt>
    <dgm:pt modelId="{502C1738-A9AC-4B4F-A2EB-7916AD247245}" type="pres">
      <dgm:prSet presAssocID="{24ADB907-9C5D-4A5B-AC39-5302A7E5DECF}" presName="descendantText" presStyleLbl="alignAccFollowNode1" presStyleIdx="0" presStyleCnt="4" custScaleY="133790">
        <dgm:presLayoutVars>
          <dgm:bulletEnabled val="1"/>
        </dgm:presLayoutVars>
      </dgm:prSet>
      <dgm:spPr/>
    </dgm:pt>
    <dgm:pt modelId="{126ADF39-1CA3-4212-BD24-404F12917CB7}" type="pres">
      <dgm:prSet presAssocID="{20B54538-589C-46F4-ADB9-2640919D6239}" presName="sp" presStyleCnt="0"/>
      <dgm:spPr/>
    </dgm:pt>
    <dgm:pt modelId="{1F6FF0C7-66D7-4511-B6BE-967D399FB9D8}" type="pres">
      <dgm:prSet presAssocID="{A3CF566F-9D04-465A-8FFF-1D6713342B0B}" presName="linNode" presStyleCnt="0"/>
      <dgm:spPr/>
    </dgm:pt>
    <dgm:pt modelId="{46F6D0F5-F088-4BA0-8446-D9BADDEFB8C9}" type="pres">
      <dgm:prSet presAssocID="{A3CF566F-9D04-465A-8FFF-1D6713342B0B}" presName="parentText" presStyleLbl="node1" presStyleIdx="1" presStyleCnt="4" custScaleY="123178">
        <dgm:presLayoutVars>
          <dgm:chMax val="1"/>
          <dgm:bulletEnabled val="1"/>
        </dgm:presLayoutVars>
      </dgm:prSet>
      <dgm:spPr/>
    </dgm:pt>
    <dgm:pt modelId="{7C2A96BA-3978-4433-8069-394820B9274F}" type="pres">
      <dgm:prSet presAssocID="{A3CF566F-9D04-465A-8FFF-1D6713342B0B}" presName="descendantText" presStyleLbl="alignAccFollowNode1" presStyleIdx="1" presStyleCnt="4" custScaleY="128212">
        <dgm:presLayoutVars>
          <dgm:bulletEnabled val="1"/>
        </dgm:presLayoutVars>
      </dgm:prSet>
      <dgm:spPr/>
    </dgm:pt>
    <dgm:pt modelId="{A994B35A-ADFA-4C4D-B57F-1C88A8CC4CC0}" type="pres">
      <dgm:prSet presAssocID="{BC3839DA-E32D-4C5E-9941-D8F9CB617C57}" presName="sp" presStyleCnt="0"/>
      <dgm:spPr/>
    </dgm:pt>
    <dgm:pt modelId="{07631134-C499-4E26-8ABB-06DAA6DA9FC5}" type="pres">
      <dgm:prSet presAssocID="{B8E3D435-F6D7-4C3E-B93F-AE615EF9651B}" presName="linNode" presStyleCnt="0"/>
      <dgm:spPr/>
    </dgm:pt>
    <dgm:pt modelId="{DBD00232-F7EF-40D7-BA0C-3B750C5751E2}" type="pres">
      <dgm:prSet presAssocID="{B8E3D435-F6D7-4C3E-B93F-AE615EF9651B}" presName="parentText" presStyleLbl="node1" presStyleIdx="2" presStyleCnt="4">
        <dgm:presLayoutVars>
          <dgm:chMax val="1"/>
          <dgm:bulletEnabled val="1"/>
        </dgm:presLayoutVars>
      </dgm:prSet>
      <dgm:spPr/>
    </dgm:pt>
    <dgm:pt modelId="{F4006AE7-14D3-4ADD-A880-61CBED7D3314}" type="pres">
      <dgm:prSet presAssocID="{B8E3D435-F6D7-4C3E-B93F-AE615EF9651B}" presName="descendantText" presStyleLbl="alignAccFollowNode1" presStyleIdx="2" presStyleCnt="4">
        <dgm:presLayoutVars>
          <dgm:bulletEnabled val="1"/>
        </dgm:presLayoutVars>
      </dgm:prSet>
      <dgm:spPr/>
    </dgm:pt>
    <dgm:pt modelId="{82DA75BF-DB72-4036-8CA0-1C68F906EF9E}" type="pres">
      <dgm:prSet presAssocID="{6303CDF5-EA34-41AA-A366-1652801D5257}" presName="sp" presStyleCnt="0"/>
      <dgm:spPr/>
    </dgm:pt>
    <dgm:pt modelId="{03AFFD59-4D65-45D2-8CF3-86D07FF2F228}" type="pres">
      <dgm:prSet presAssocID="{CC161D5C-78C4-4731-AE34-62351BCC85B4}" presName="linNode" presStyleCnt="0"/>
      <dgm:spPr/>
    </dgm:pt>
    <dgm:pt modelId="{503DDB70-0FC0-4542-8AD4-26B9438E1DA9}" type="pres">
      <dgm:prSet presAssocID="{CC161D5C-78C4-4731-AE34-62351BCC85B4}" presName="parentText" presStyleLbl="node1" presStyleIdx="3" presStyleCnt="4">
        <dgm:presLayoutVars>
          <dgm:chMax val="1"/>
          <dgm:bulletEnabled val="1"/>
        </dgm:presLayoutVars>
      </dgm:prSet>
      <dgm:spPr/>
    </dgm:pt>
    <dgm:pt modelId="{6FED6B35-BF52-43AE-B224-A85E3616ACC7}" type="pres">
      <dgm:prSet presAssocID="{CC161D5C-78C4-4731-AE34-62351BCC85B4}" presName="descendantText" presStyleLbl="alignAccFollowNode1" presStyleIdx="3" presStyleCnt="4">
        <dgm:presLayoutVars>
          <dgm:bulletEnabled val="1"/>
        </dgm:presLayoutVars>
      </dgm:prSet>
      <dgm:spPr/>
    </dgm:pt>
  </dgm:ptLst>
  <dgm:cxnLst>
    <dgm:cxn modelId="{A97BB804-5F53-49A2-88AA-6A3A8D2DF6C5}" type="presOf" srcId="{A758D5E9-3558-46F8-ADE7-7629230BFEA4}" destId="{7C2A96BA-3978-4433-8069-394820B9274F}" srcOrd="0" destOrd="1" presId="urn:microsoft.com/office/officeart/2005/8/layout/vList5"/>
    <dgm:cxn modelId="{4A9D1D08-9A8F-4A1C-A919-649FD78942FF}" srcId="{24FACA06-C31A-4295-8CD1-85FEC86B1530}" destId="{B8E3D435-F6D7-4C3E-B93F-AE615EF9651B}" srcOrd="2" destOrd="0" parTransId="{9F687A9B-6BDB-4865-A1D5-B35186CA0BD0}" sibTransId="{6303CDF5-EA34-41AA-A366-1652801D5257}"/>
    <dgm:cxn modelId="{4598B80B-29E6-49CB-BB43-250AD009C793}" srcId="{B8E3D435-F6D7-4C3E-B93F-AE615EF9651B}" destId="{E50A25D1-087B-4CB0-8F86-5853A4360607}" srcOrd="0" destOrd="0" parTransId="{CDF87CAE-1BE4-4303-A78E-1326E9DB8BD6}" sibTransId="{F895AD19-9A29-41C3-B020-2B62EFE741A2}"/>
    <dgm:cxn modelId="{25C43D15-8D64-427A-B0FA-1C4E8378C6FD}" type="presOf" srcId="{8FB22AC8-5290-4952-A188-50DAD7DC1AF4}" destId="{7C2A96BA-3978-4433-8069-394820B9274F}" srcOrd="0" destOrd="0" presId="urn:microsoft.com/office/officeart/2005/8/layout/vList5"/>
    <dgm:cxn modelId="{45CAD81A-CE53-4583-A9A3-4EFED2DFC16C}" srcId="{A3CF566F-9D04-465A-8FFF-1D6713342B0B}" destId="{A97B5736-BDB1-44D5-BDC1-6431D9CEBF3D}" srcOrd="2" destOrd="0" parTransId="{C79C0A0B-18D1-4606-9917-32F95D06F265}" sibTransId="{9CFC45E6-3EA4-4E1E-9386-1D5C58BB0631}"/>
    <dgm:cxn modelId="{7EE3851C-5B7D-46F8-B315-EE41D42DEF6A}" srcId="{B8E3D435-F6D7-4C3E-B93F-AE615EF9651B}" destId="{779D9FFD-0D18-4A6B-8736-228140F854CB}" srcOrd="1" destOrd="0" parTransId="{EC0BDB6A-0853-4CC4-BAE8-391F03B99FD7}" sibTransId="{D1D4B079-149E-486A-BF66-F0FD87064697}"/>
    <dgm:cxn modelId="{DE46271F-E0AD-4755-80EF-D82F27EDC141}" type="presOf" srcId="{250F31B0-B334-42C9-AA74-ACB30C9C8651}" destId="{6FED6B35-BF52-43AE-B224-A85E3616ACC7}" srcOrd="0" destOrd="0" presId="urn:microsoft.com/office/officeart/2005/8/layout/vList5"/>
    <dgm:cxn modelId="{77DA5E20-2F98-4731-A216-28449F06C1DC}" type="presOf" srcId="{CC161D5C-78C4-4731-AE34-62351BCC85B4}" destId="{503DDB70-0FC0-4542-8AD4-26B9438E1DA9}" srcOrd="0" destOrd="0" presId="urn:microsoft.com/office/officeart/2005/8/layout/vList5"/>
    <dgm:cxn modelId="{C583D460-D34F-4938-AD30-CA5449E65356}" type="presOf" srcId="{A97B5736-BDB1-44D5-BDC1-6431D9CEBF3D}" destId="{7C2A96BA-3978-4433-8069-394820B9274F}" srcOrd="0" destOrd="2" presId="urn:microsoft.com/office/officeart/2005/8/layout/vList5"/>
    <dgm:cxn modelId="{D6B04042-3DF3-4B24-ADFD-23B0BA977CC8}" type="presOf" srcId="{24ADB907-9C5D-4A5B-AC39-5302A7E5DECF}" destId="{427DDC8C-E780-4A1B-9C3A-30EAAE3209CE}" srcOrd="0" destOrd="0" presId="urn:microsoft.com/office/officeart/2005/8/layout/vList5"/>
    <dgm:cxn modelId="{7BC3D372-22BB-46BD-A096-B1A8C8F0C754}" type="presOf" srcId="{A3CF566F-9D04-465A-8FFF-1D6713342B0B}" destId="{46F6D0F5-F088-4BA0-8446-D9BADDEFB8C9}" srcOrd="0" destOrd="0" presId="urn:microsoft.com/office/officeart/2005/8/layout/vList5"/>
    <dgm:cxn modelId="{1C48EF59-E12A-4852-B3A5-E57A2BCAFD2F}" type="presOf" srcId="{B8E3D435-F6D7-4C3E-B93F-AE615EF9651B}" destId="{DBD00232-F7EF-40D7-BA0C-3B750C5751E2}" srcOrd="0" destOrd="0" presId="urn:microsoft.com/office/officeart/2005/8/layout/vList5"/>
    <dgm:cxn modelId="{6C9A475A-267E-4C35-96A1-64BB36EBEEF0}" type="presOf" srcId="{6CFAD5EB-F25A-4F35-9345-726A6C6A1F7B}" destId="{502C1738-A9AC-4B4F-A2EB-7916AD247245}" srcOrd="0" destOrd="2" presId="urn:microsoft.com/office/officeart/2005/8/layout/vList5"/>
    <dgm:cxn modelId="{E1154E7F-63CD-4A1F-BCA6-B87C521B6103}" srcId="{24FACA06-C31A-4295-8CD1-85FEC86B1530}" destId="{CC161D5C-78C4-4731-AE34-62351BCC85B4}" srcOrd="3" destOrd="0" parTransId="{B8890CA1-51DB-4614-9648-44779B202B6C}" sibTransId="{2161935F-99FD-4901-A23A-EE03F348E63D}"/>
    <dgm:cxn modelId="{6062C28A-ADEF-485F-92BB-E990A145C7B7}" type="presOf" srcId="{24FACA06-C31A-4295-8CD1-85FEC86B1530}" destId="{88676D8F-65B9-4D4E-AC18-4848DD0F7B13}" srcOrd="0" destOrd="0" presId="urn:microsoft.com/office/officeart/2005/8/layout/vList5"/>
    <dgm:cxn modelId="{FF45788F-C798-44F4-BFCC-2ABB7AAAC966}" srcId="{CC161D5C-78C4-4731-AE34-62351BCC85B4}" destId="{250F31B0-B334-42C9-AA74-ACB30C9C8651}" srcOrd="0" destOrd="0" parTransId="{02437DE0-26AD-4A89-A769-3193EA4286EC}" sibTransId="{02FB7EDF-DF35-4D11-9B3D-8E587EF506E5}"/>
    <dgm:cxn modelId="{06171D90-F70C-49FE-B254-8EF5177244C7}" srcId="{24ADB907-9C5D-4A5B-AC39-5302A7E5DECF}" destId="{6CFAD5EB-F25A-4F35-9345-726A6C6A1F7B}" srcOrd="2" destOrd="0" parTransId="{885853CB-DF8C-453A-8AEF-75B9A0892F11}" sibTransId="{711B0F40-5E45-4BCA-AF38-2E394A392552}"/>
    <dgm:cxn modelId="{6F004D98-4061-429D-883F-038A9496A7F9}" srcId="{24ADB907-9C5D-4A5B-AC39-5302A7E5DECF}" destId="{77BDB3F8-B765-47B9-8019-B9A1330F64BF}" srcOrd="1" destOrd="0" parTransId="{EBA766EC-853D-4B12-A8EE-8BFB978E5DE8}" sibTransId="{68444AC6-9B76-4602-A387-FAF05800A74D}"/>
    <dgm:cxn modelId="{34E6C89A-6371-4104-AE93-264B91565D91}" srcId="{24FACA06-C31A-4295-8CD1-85FEC86B1530}" destId="{24ADB907-9C5D-4A5B-AC39-5302A7E5DECF}" srcOrd="0" destOrd="0" parTransId="{695BF0C6-7A13-498D-93C1-F6BD14E3BA3A}" sibTransId="{20B54538-589C-46F4-ADB9-2640919D6239}"/>
    <dgm:cxn modelId="{89706C9C-A5A0-4A2C-845A-BFEB6EC154B6}" srcId="{A3CF566F-9D04-465A-8FFF-1D6713342B0B}" destId="{8FB22AC8-5290-4952-A188-50DAD7DC1AF4}" srcOrd="0" destOrd="0" parTransId="{10F14AA0-5CDD-481A-8788-AA4E13E76B5F}" sibTransId="{1B3D05DE-5431-4582-B9F4-E1FF1F5D32F9}"/>
    <dgm:cxn modelId="{5325589D-03A9-4EA0-B618-0309FB4CD8BF}" type="presOf" srcId="{E50A25D1-087B-4CB0-8F86-5853A4360607}" destId="{F4006AE7-14D3-4ADD-A880-61CBED7D3314}" srcOrd="0" destOrd="0" presId="urn:microsoft.com/office/officeart/2005/8/layout/vList5"/>
    <dgm:cxn modelId="{5908CBAF-2700-4AAD-970C-A887E8F18802}" type="presOf" srcId="{77BDB3F8-B765-47B9-8019-B9A1330F64BF}" destId="{502C1738-A9AC-4B4F-A2EB-7916AD247245}" srcOrd="0" destOrd="1" presId="urn:microsoft.com/office/officeart/2005/8/layout/vList5"/>
    <dgm:cxn modelId="{FDB0F9B9-6D15-4AE3-AC0D-729F0C562743}" srcId="{24FACA06-C31A-4295-8CD1-85FEC86B1530}" destId="{A3CF566F-9D04-465A-8FFF-1D6713342B0B}" srcOrd="1" destOrd="0" parTransId="{002A13F2-5CE6-48F1-9E1F-7C5B5FD1D956}" sibTransId="{BC3839DA-E32D-4C5E-9941-D8F9CB617C57}"/>
    <dgm:cxn modelId="{C3E76DBC-71D4-4EF3-B7FE-CE72749185A5}" srcId="{A3CF566F-9D04-465A-8FFF-1D6713342B0B}" destId="{A758D5E9-3558-46F8-ADE7-7629230BFEA4}" srcOrd="1" destOrd="0" parTransId="{4A7C7041-8B5D-47B9-841D-D24298069F7E}" sibTransId="{9B6A7310-68A9-4FB4-9FF5-C23C6328192D}"/>
    <dgm:cxn modelId="{4B3A08C2-2004-4802-95E8-753C72E7F7F5}" type="presOf" srcId="{779D9FFD-0D18-4A6B-8736-228140F854CB}" destId="{F4006AE7-14D3-4ADD-A880-61CBED7D3314}" srcOrd="0" destOrd="1" presId="urn:microsoft.com/office/officeart/2005/8/layout/vList5"/>
    <dgm:cxn modelId="{F9F8F0CF-AA33-425E-8099-714EF8B7B895}" type="presOf" srcId="{5D849FA8-94E6-4617-BC18-8A07F3398171}" destId="{502C1738-A9AC-4B4F-A2EB-7916AD247245}" srcOrd="0" destOrd="0" presId="urn:microsoft.com/office/officeart/2005/8/layout/vList5"/>
    <dgm:cxn modelId="{DA4763FF-0627-4FD4-B17C-A448A6425EA9}" srcId="{24ADB907-9C5D-4A5B-AC39-5302A7E5DECF}" destId="{5D849FA8-94E6-4617-BC18-8A07F3398171}" srcOrd="0" destOrd="0" parTransId="{A8FE114B-7DB2-4411-91D9-820D7DE1B548}" sibTransId="{C3F42129-9A79-4DCF-8797-A955F9CBA097}"/>
    <dgm:cxn modelId="{02CA1C6E-FB24-4605-A543-E986397EF367}" type="presParOf" srcId="{88676D8F-65B9-4D4E-AC18-4848DD0F7B13}" destId="{6F58CA87-A1A2-4F35-B993-58D8D7022637}" srcOrd="0" destOrd="0" presId="urn:microsoft.com/office/officeart/2005/8/layout/vList5"/>
    <dgm:cxn modelId="{15CC480A-D461-4C78-A555-003DE79D5E72}" type="presParOf" srcId="{6F58CA87-A1A2-4F35-B993-58D8D7022637}" destId="{427DDC8C-E780-4A1B-9C3A-30EAAE3209CE}" srcOrd="0" destOrd="0" presId="urn:microsoft.com/office/officeart/2005/8/layout/vList5"/>
    <dgm:cxn modelId="{A95F95ED-8275-40A8-B169-6FC73FA68D0C}" type="presParOf" srcId="{6F58CA87-A1A2-4F35-B993-58D8D7022637}" destId="{502C1738-A9AC-4B4F-A2EB-7916AD247245}" srcOrd="1" destOrd="0" presId="urn:microsoft.com/office/officeart/2005/8/layout/vList5"/>
    <dgm:cxn modelId="{37D79DA9-A587-489C-A64A-0056956C1FB3}" type="presParOf" srcId="{88676D8F-65B9-4D4E-AC18-4848DD0F7B13}" destId="{126ADF39-1CA3-4212-BD24-404F12917CB7}" srcOrd="1" destOrd="0" presId="urn:microsoft.com/office/officeart/2005/8/layout/vList5"/>
    <dgm:cxn modelId="{A134C7B0-B3AB-4DFC-B71B-0DD17A33F419}" type="presParOf" srcId="{88676D8F-65B9-4D4E-AC18-4848DD0F7B13}" destId="{1F6FF0C7-66D7-4511-B6BE-967D399FB9D8}" srcOrd="2" destOrd="0" presId="urn:microsoft.com/office/officeart/2005/8/layout/vList5"/>
    <dgm:cxn modelId="{F624F2BC-CBF9-4750-9CB7-AE1F2ABBBA58}" type="presParOf" srcId="{1F6FF0C7-66D7-4511-B6BE-967D399FB9D8}" destId="{46F6D0F5-F088-4BA0-8446-D9BADDEFB8C9}" srcOrd="0" destOrd="0" presId="urn:microsoft.com/office/officeart/2005/8/layout/vList5"/>
    <dgm:cxn modelId="{E7A5A9E2-56B8-4880-873F-43C8E259F8BD}" type="presParOf" srcId="{1F6FF0C7-66D7-4511-B6BE-967D399FB9D8}" destId="{7C2A96BA-3978-4433-8069-394820B9274F}" srcOrd="1" destOrd="0" presId="urn:microsoft.com/office/officeart/2005/8/layout/vList5"/>
    <dgm:cxn modelId="{7AB3A3A6-E9B4-4E96-B764-48EF9A568242}" type="presParOf" srcId="{88676D8F-65B9-4D4E-AC18-4848DD0F7B13}" destId="{A994B35A-ADFA-4C4D-B57F-1C88A8CC4CC0}" srcOrd="3" destOrd="0" presId="urn:microsoft.com/office/officeart/2005/8/layout/vList5"/>
    <dgm:cxn modelId="{EA4A28C6-A251-472A-B749-EBD64BA096FF}" type="presParOf" srcId="{88676D8F-65B9-4D4E-AC18-4848DD0F7B13}" destId="{07631134-C499-4E26-8ABB-06DAA6DA9FC5}" srcOrd="4" destOrd="0" presId="urn:microsoft.com/office/officeart/2005/8/layout/vList5"/>
    <dgm:cxn modelId="{83163DC6-2FCC-4AF4-A07C-D437F6FE47AC}" type="presParOf" srcId="{07631134-C499-4E26-8ABB-06DAA6DA9FC5}" destId="{DBD00232-F7EF-40D7-BA0C-3B750C5751E2}" srcOrd="0" destOrd="0" presId="urn:microsoft.com/office/officeart/2005/8/layout/vList5"/>
    <dgm:cxn modelId="{A312909F-621B-4F5E-8225-5CCEEBB16006}" type="presParOf" srcId="{07631134-C499-4E26-8ABB-06DAA6DA9FC5}" destId="{F4006AE7-14D3-4ADD-A880-61CBED7D3314}" srcOrd="1" destOrd="0" presId="urn:microsoft.com/office/officeart/2005/8/layout/vList5"/>
    <dgm:cxn modelId="{F19A1627-888B-40AF-81BE-6018FADC051D}" type="presParOf" srcId="{88676D8F-65B9-4D4E-AC18-4848DD0F7B13}" destId="{82DA75BF-DB72-4036-8CA0-1C68F906EF9E}" srcOrd="5" destOrd="0" presId="urn:microsoft.com/office/officeart/2005/8/layout/vList5"/>
    <dgm:cxn modelId="{9D5DF3A4-A35B-4A12-82E3-CC794C75E6C0}" type="presParOf" srcId="{88676D8F-65B9-4D4E-AC18-4848DD0F7B13}" destId="{03AFFD59-4D65-45D2-8CF3-86D07FF2F228}" srcOrd="6" destOrd="0" presId="urn:microsoft.com/office/officeart/2005/8/layout/vList5"/>
    <dgm:cxn modelId="{C8CEA242-7AB8-4F4D-8835-3A5742CAF611}" type="presParOf" srcId="{03AFFD59-4D65-45D2-8CF3-86D07FF2F228}" destId="{503DDB70-0FC0-4542-8AD4-26B9438E1DA9}" srcOrd="0" destOrd="0" presId="urn:microsoft.com/office/officeart/2005/8/layout/vList5"/>
    <dgm:cxn modelId="{83AB5845-BC3A-4C70-BDA6-ADC8C034FB05}" type="presParOf" srcId="{03AFFD59-4D65-45D2-8CF3-86D07FF2F228}" destId="{6FED6B35-BF52-43AE-B224-A85E3616ACC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 </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 </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2_3" csCatId="accent2" phldr="1"/>
      <dgm:spPr/>
      <dgm:t>
        <a:bodyPr/>
        <a:lstStyle/>
        <a:p>
          <a:endParaRPr lang="en-US"/>
        </a:p>
      </dgm:t>
    </dgm:pt>
    <dgm:pt modelId="{D75ECBDB-55E8-4514-865D-D91BDBDEA5EB}">
      <dgm:prSet phldrT="[Text]" custT="1"/>
      <dgm:spPr/>
      <dgm:t>
        <a:bodyPr/>
        <a:lstStyle/>
        <a:p>
          <a:r>
            <a:rPr lang="en-US" sz="2400" b="1" dirty="0">
              <a:latin typeface="+mj-lt"/>
            </a:rPr>
            <a:t>NC WIC Approved Products 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custT="1"/>
      <dgm:spPr/>
      <dgm:t>
        <a:bodyPr/>
        <a:lstStyle/>
        <a:p>
          <a:r>
            <a:rPr lang="en-US" sz="2400" b="1" dirty="0">
              <a:latin typeface="+mj-lt"/>
            </a:rPr>
            <a:t>Universal Product Code (UPC)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custT="1"/>
      <dgm:spPr/>
      <dgm:t>
        <a:bodyPr/>
        <a:lstStyle/>
        <a:p>
          <a:r>
            <a:rPr lang="en-US" sz="2400" b="1" dirty="0">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47755" custLinFactNeighborX="26352" custLinFactNeighborY="-379"/>
      <dgm:spPr/>
    </dgm:pt>
    <dgm:pt modelId="{EA8C0CA7-DE33-4D7D-9BA0-9B3DCAC2E4A0}" type="pres">
      <dgm:prSet presAssocID="{D75ECBDB-55E8-4514-865D-D91BDBDEA5EB}" presName="ParentText" presStyleLbl="revTx" presStyleIdx="0" presStyleCnt="3" custScaleX="128994" custScaleY="68852" custLinFactNeighborX="18321" custLinFactNeighborY="-13648">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00000" custLinFactNeighborX="17935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ScaleX="116991" custLinFactNeighborX="20080" custLinFactNeighborY="-27167"/>
      <dgm:spPr/>
    </dgm:pt>
    <dgm:pt modelId="{34EFB00E-4690-4648-8CC4-530E1D6A656A}" type="pres">
      <dgm:prSet presAssocID="{9F45933C-204A-40E9-BBE5-CCD6E0A94E44}" presName="ParentText" presStyleLbl="revTx" presStyleIdx="1" presStyleCnt="3" custScaleX="130967" custScaleY="61516" custLinFactNeighborX="27092" custLinFactNeighborY="-40579">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68127" custLinFactNeighborX="100000" custLinFactNeighborY="-56811"/>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08731" custScaleY="75043" custLinFactNeighborX="-17746" custLinFactNeighborY="-85268"/>
      <dgm:spPr/>
    </dgm:pt>
    <dgm:pt modelId="{6F98D018-99FA-4386-8006-2A2EBB605EC5}" type="pres">
      <dgm:prSet presAssocID="{4977890C-9367-4B5A-8C95-32C23F31E33D}" presName="ParentText" presStyleLbl="revTx" presStyleIdx="2" presStyleCnt="3" custScaleX="89506" custScaleY="30102" custLinFactNeighborX="-33191" custLinFactNeighborY="-94293">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a:ln>
      <a:solidFill>
        <a:schemeClr val="accent1">
          <a:lumMod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rgbClr val="4EA72E"/>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rgbClr val="4EA72E"/>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rgbClr val="4EA72E"/>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3E61CD7-F7F2-406F-9D99-2D2391413677}"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a:solidFill>
          <a:srgbClr val="FFFFCC">
            <a:alpha val="40000"/>
          </a:srgbClr>
        </a:solidFill>
      </dgm:spPr>
      <dgm:t>
        <a:bodyPr/>
        <a:lstStyle/>
        <a:p>
          <a:r>
            <a:rPr lang="en-US" sz="3600" b="1"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dirty="0">
            <a:solidFill>
              <a:schemeClr val="accent2">
                <a:lumMod val="75000"/>
              </a:schemeClr>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94A0C87-448B-4BD1-AF04-03DA9653E1D4}" type="pres">
      <dgm:prSet presAssocID="{43E61CD7-F7F2-406F-9D99-2D2391413677}" presName="Name0" presStyleCnt="0">
        <dgm:presLayoutVars>
          <dgm:dir/>
          <dgm:resizeHandles val="exact"/>
        </dgm:presLayoutVars>
      </dgm:prSet>
      <dgm:spPr/>
    </dgm:pt>
    <dgm:pt modelId="{3D46CC02-4114-437E-9C2F-78AD467EA10E}" type="pres">
      <dgm:prSet presAssocID="{685023E7-7170-4B7D-98B7-5BD0999D8272}" presName="composite" presStyleCnt="0"/>
      <dgm:spPr/>
    </dgm:pt>
    <dgm:pt modelId="{08230835-33F3-4E5C-8C4D-B75A9CB7984D}" type="pres">
      <dgm:prSet presAssocID="{685023E7-7170-4B7D-98B7-5BD0999D8272}" presName="rect1" presStyleLbl="trAlignAcc1" presStyleIdx="0" presStyleCnt="1" custScaleX="160337" custLinFactNeighborY="-3237">
        <dgm:presLayoutVars>
          <dgm:bulletEnabled val="1"/>
        </dgm:presLayoutVars>
      </dgm:prSet>
      <dgm:spPr/>
    </dgm:pt>
    <dgm:pt modelId="{31B3DBF3-2A9F-423B-9BF4-FDD46CBC6139}" type="pres">
      <dgm:prSet presAssocID="{685023E7-7170-4B7D-98B7-5BD0999D8272}" presName="rect2" presStyleLbl="fgImgPlace1" presStyleIdx="0" presStyleCnt="1" custScaleX="170681" custLinFactX="-100000" custLinFactNeighborX="-197877" custLinFactNeighborY="9003"/>
      <dgm:spPr>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dgm:spPr>
    </dgm:pt>
  </dgm:ptLst>
  <dgm:cxnLst>
    <dgm:cxn modelId="{2107F644-9D29-40E8-B8BA-B0789D21C860}" srcId="{43E61CD7-F7F2-406F-9D99-2D2391413677}" destId="{685023E7-7170-4B7D-98B7-5BD0999D8272}" srcOrd="0" destOrd="0" parTransId="{38C36ED1-6C77-4AC6-B6A9-A760A88D5DD3}" sibTransId="{D42D4DC9-21CE-444A-9313-E7BBDB4BC6EF}"/>
    <dgm:cxn modelId="{10132255-F121-4D02-8BCD-4119D29DD0A2}" type="presOf" srcId="{685023E7-7170-4B7D-98B7-5BD0999D8272}" destId="{08230835-33F3-4E5C-8C4D-B75A9CB7984D}" srcOrd="0" destOrd="0" presId="urn:microsoft.com/office/officeart/2008/layout/PictureStrips"/>
    <dgm:cxn modelId="{8A86DCD3-AAD4-4981-AB6E-0E81E442FEC6}" type="presOf" srcId="{43E61CD7-F7F2-406F-9D99-2D2391413677}" destId="{494A0C87-448B-4BD1-AF04-03DA9653E1D4}" srcOrd="0" destOrd="0" presId="urn:microsoft.com/office/officeart/2008/layout/PictureStrips"/>
    <dgm:cxn modelId="{78E42698-A392-468B-9B65-C6A7D003058D}" type="presParOf" srcId="{494A0C87-448B-4BD1-AF04-03DA9653E1D4}" destId="{3D46CC02-4114-437E-9C2F-78AD467EA10E}" srcOrd="0" destOrd="0" presId="urn:microsoft.com/office/officeart/2008/layout/PictureStrips"/>
    <dgm:cxn modelId="{FB4F1E37-33B5-4D86-985A-E3328143A3A5}" type="presParOf" srcId="{3D46CC02-4114-437E-9C2F-78AD467EA10E}" destId="{08230835-33F3-4E5C-8C4D-B75A9CB7984D}" srcOrd="0" destOrd="0" presId="urn:microsoft.com/office/officeart/2008/layout/PictureStrips"/>
    <dgm:cxn modelId="{05DAB2F1-6688-4703-979D-AC15377F7138}" type="presParOf" srcId="{3D46CC02-4114-437E-9C2F-78AD467EA10E}" destId="{31B3DBF3-2A9F-423B-9BF4-FDD46CBC6139}" srcOrd="1" destOrd="0" presId="urn:microsoft.com/office/officeart/2008/layout/PictureStrip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E8ACB96-FD8F-4F17-A57F-673B3BB64C3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8AC013B-9D3B-4F3A-A802-9E3703FBA2EF}">
      <dgm:prSet custT="1"/>
      <dgm:spPr/>
      <dgm:t>
        <a:bodyPr/>
        <a:lstStyle/>
        <a:p>
          <a:r>
            <a:rPr lang="en-US" sz="2800" dirty="0"/>
            <a:t>The NC WIC Program offers a variety of nutritious foods as part of the Authorized Product List (APL).</a:t>
          </a:r>
        </a:p>
      </dgm:t>
    </dgm:pt>
    <dgm:pt modelId="{330C8916-308A-42F6-A959-26A1C4FE6096}" type="parTrans" cxnId="{AAFD06D0-49C5-4E88-BA6C-666962ACE52E}">
      <dgm:prSet/>
      <dgm:spPr/>
      <dgm:t>
        <a:bodyPr/>
        <a:lstStyle/>
        <a:p>
          <a:endParaRPr lang="en-US"/>
        </a:p>
      </dgm:t>
    </dgm:pt>
    <dgm:pt modelId="{90E8A85D-C2BE-4B24-9C82-AD9F1FF12A55}" type="sibTrans" cxnId="{AAFD06D0-49C5-4E88-BA6C-666962ACE52E}">
      <dgm:prSet/>
      <dgm:spPr/>
      <dgm:t>
        <a:bodyPr/>
        <a:lstStyle/>
        <a:p>
          <a:endParaRPr lang="en-US"/>
        </a:p>
      </dgm:t>
    </dgm:pt>
    <dgm:pt modelId="{D0E6EB5A-3F69-4A66-B1CD-0FE365E7FE3B}">
      <dgm:prSet custT="1"/>
      <dgm:spPr/>
      <dgm:t>
        <a:bodyPr/>
        <a:lstStyle/>
        <a:p>
          <a:r>
            <a:rPr lang="en-US" sz="2800" dirty="0"/>
            <a:t>The APL includes all approved products meeting the nutrition criteria for WIC foods and submissions for new products are considered on a continual basis.</a:t>
          </a:r>
        </a:p>
      </dgm:t>
    </dgm:pt>
    <dgm:pt modelId="{8D76B384-4FEB-44CC-9406-AFFF66755DDF}" type="parTrans" cxnId="{D70C3580-32D8-438A-86A6-FA3A80808BDF}">
      <dgm:prSet/>
      <dgm:spPr/>
      <dgm:t>
        <a:bodyPr/>
        <a:lstStyle/>
        <a:p>
          <a:endParaRPr lang="en-US"/>
        </a:p>
      </dgm:t>
    </dgm:pt>
    <dgm:pt modelId="{254E2B47-0A51-4587-9692-637D6139ACF9}" type="sibTrans" cxnId="{D70C3580-32D8-438A-86A6-FA3A80808BDF}">
      <dgm:prSet/>
      <dgm:spPr/>
      <dgm:t>
        <a:bodyPr/>
        <a:lstStyle/>
        <a:p>
          <a:endParaRPr lang="en-US"/>
        </a:p>
      </dgm:t>
    </dgm:pt>
    <dgm:pt modelId="{F8D66105-6EDD-4352-8712-0B90A3778BD4}">
      <dgm:prSet custT="1"/>
      <dgm:spPr/>
      <dgm:t>
        <a:bodyPr/>
        <a:lstStyle/>
        <a:p>
          <a:r>
            <a:rPr lang="en-US" sz="2800" dirty="0"/>
            <a:t>Each supplemental food category has a specified ‘unit of measure’.</a:t>
          </a:r>
        </a:p>
      </dgm:t>
    </dgm:pt>
    <dgm:pt modelId="{CC18DE43-CA84-4E27-8BED-E9ED53585956}" type="parTrans" cxnId="{C4718DAC-9D96-45B5-8B28-C5FB03FA61E4}">
      <dgm:prSet/>
      <dgm:spPr/>
      <dgm:t>
        <a:bodyPr/>
        <a:lstStyle/>
        <a:p>
          <a:endParaRPr lang="en-US"/>
        </a:p>
      </dgm:t>
    </dgm:pt>
    <dgm:pt modelId="{9F35609B-12FE-4D8C-8E2F-D50227C33B55}" type="sibTrans" cxnId="{C4718DAC-9D96-45B5-8B28-C5FB03FA61E4}">
      <dgm:prSet/>
      <dgm:spPr/>
      <dgm:t>
        <a:bodyPr/>
        <a:lstStyle/>
        <a:p>
          <a:endParaRPr lang="en-US"/>
        </a:p>
      </dgm:t>
    </dgm:pt>
    <dgm:pt modelId="{41D93C0B-2073-48A1-8F11-10B7B9CC096A}">
      <dgm:prSet custT="1"/>
      <dgm:spPr/>
      <dgm:t>
        <a:bodyPr/>
        <a:lstStyle/>
        <a:p>
          <a:r>
            <a:rPr lang="en-US" sz="2800" dirty="0"/>
            <a:t>Required minimum inventory of approved products ensures products are available to WIC customers. </a:t>
          </a:r>
        </a:p>
      </dgm:t>
    </dgm:pt>
    <dgm:pt modelId="{18C76C28-9334-41A6-B85E-024B8AA3E0FF}" type="parTrans" cxnId="{713812AA-5736-429C-A609-0406050A8E14}">
      <dgm:prSet/>
      <dgm:spPr/>
      <dgm:t>
        <a:bodyPr/>
        <a:lstStyle/>
        <a:p>
          <a:endParaRPr lang="en-US"/>
        </a:p>
      </dgm:t>
    </dgm:pt>
    <dgm:pt modelId="{358D24EF-C6E3-48A3-88C0-6FA6478D5686}" type="sibTrans" cxnId="{713812AA-5736-429C-A609-0406050A8E14}">
      <dgm:prSet/>
      <dgm:spPr/>
      <dgm:t>
        <a:bodyPr/>
        <a:lstStyle/>
        <a:p>
          <a:endParaRPr lang="en-US"/>
        </a:p>
      </dgm:t>
    </dgm:pt>
    <dgm:pt modelId="{74A22D28-4A9A-48C2-AF1D-1E8A575EDA7D}" type="pres">
      <dgm:prSet presAssocID="{4E8ACB96-FD8F-4F17-A57F-673B3BB64C3B}" presName="vert0" presStyleCnt="0">
        <dgm:presLayoutVars>
          <dgm:dir/>
          <dgm:animOne val="branch"/>
          <dgm:animLvl val="lvl"/>
        </dgm:presLayoutVars>
      </dgm:prSet>
      <dgm:spPr/>
    </dgm:pt>
    <dgm:pt modelId="{5C5D2105-197E-4DF4-9254-4BF704C7E2C5}" type="pres">
      <dgm:prSet presAssocID="{E8AC013B-9D3B-4F3A-A802-9E3703FBA2EF}" presName="thickLine" presStyleLbl="alignNode1" presStyleIdx="0" presStyleCnt="4"/>
      <dgm:spPr/>
    </dgm:pt>
    <dgm:pt modelId="{FD5DC309-6E6A-47F6-96D7-226120BA5710}" type="pres">
      <dgm:prSet presAssocID="{E8AC013B-9D3B-4F3A-A802-9E3703FBA2EF}" presName="horz1" presStyleCnt="0"/>
      <dgm:spPr/>
    </dgm:pt>
    <dgm:pt modelId="{FFB3F449-703D-4407-A696-51D42377F97D}" type="pres">
      <dgm:prSet presAssocID="{E8AC013B-9D3B-4F3A-A802-9E3703FBA2EF}" presName="tx1" presStyleLbl="revTx" presStyleIdx="0" presStyleCnt="4"/>
      <dgm:spPr/>
    </dgm:pt>
    <dgm:pt modelId="{1BE99A87-DDAF-4270-98DE-515357E2AFF1}" type="pres">
      <dgm:prSet presAssocID="{E8AC013B-9D3B-4F3A-A802-9E3703FBA2EF}" presName="vert1" presStyleCnt="0"/>
      <dgm:spPr/>
    </dgm:pt>
    <dgm:pt modelId="{054A9FCF-C5F5-474E-A380-6B96C8F87A96}" type="pres">
      <dgm:prSet presAssocID="{D0E6EB5A-3F69-4A66-B1CD-0FE365E7FE3B}" presName="thickLine" presStyleLbl="alignNode1" presStyleIdx="1" presStyleCnt="4"/>
      <dgm:spPr/>
    </dgm:pt>
    <dgm:pt modelId="{F6987732-DC2E-45F9-B5D9-7049C19938CD}" type="pres">
      <dgm:prSet presAssocID="{D0E6EB5A-3F69-4A66-B1CD-0FE365E7FE3B}" presName="horz1" presStyleCnt="0"/>
      <dgm:spPr/>
    </dgm:pt>
    <dgm:pt modelId="{68767655-A060-4743-B325-F9E61397F14A}" type="pres">
      <dgm:prSet presAssocID="{D0E6EB5A-3F69-4A66-B1CD-0FE365E7FE3B}" presName="tx1" presStyleLbl="revTx" presStyleIdx="1" presStyleCnt="4"/>
      <dgm:spPr/>
    </dgm:pt>
    <dgm:pt modelId="{31281204-1DBE-4CBE-91F1-C643CB82F2BB}" type="pres">
      <dgm:prSet presAssocID="{D0E6EB5A-3F69-4A66-B1CD-0FE365E7FE3B}" presName="vert1" presStyleCnt="0"/>
      <dgm:spPr/>
    </dgm:pt>
    <dgm:pt modelId="{A2392924-6449-4315-8935-FFC582FD25D5}" type="pres">
      <dgm:prSet presAssocID="{F8D66105-6EDD-4352-8712-0B90A3778BD4}" presName="thickLine" presStyleLbl="alignNode1" presStyleIdx="2" presStyleCnt="4"/>
      <dgm:spPr/>
    </dgm:pt>
    <dgm:pt modelId="{195D5B9E-B47A-4B04-9D90-C4BF6A85460B}" type="pres">
      <dgm:prSet presAssocID="{F8D66105-6EDD-4352-8712-0B90A3778BD4}" presName="horz1" presStyleCnt="0"/>
      <dgm:spPr/>
    </dgm:pt>
    <dgm:pt modelId="{9F3E71B3-244C-4067-879A-EE0FDC884507}" type="pres">
      <dgm:prSet presAssocID="{F8D66105-6EDD-4352-8712-0B90A3778BD4}" presName="tx1" presStyleLbl="revTx" presStyleIdx="2" presStyleCnt="4" custScaleY="55558"/>
      <dgm:spPr/>
    </dgm:pt>
    <dgm:pt modelId="{4790390E-67CA-4073-B689-7BC210C00A2E}" type="pres">
      <dgm:prSet presAssocID="{F8D66105-6EDD-4352-8712-0B90A3778BD4}" presName="vert1" presStyleCnt="0"/>
      <dgm:spPr/>
    </dgm:pt>
    <dgm:pt modelId="{700EBE91-AAEA-4B44-BD70-C3EF9BF48C90}" type="pres">
      <dgm:prSet presAssocID="{41D93C0B-2073-48A1-8F11-10B7B9CC096A}" presName="thickLine" presStyleLbl="alignNode1" presStyleIdx="3" presStyleCnt="4"/>
      <dgm:spPr/>
    </dgm:pt>
    <dgm:pt modelId="{FAA5ED1D-CE59-480B-8B15-F4939E6646C3}" type="pres">
      <dgm:prSet presAssocID="{41D93C0B-2073-48A1-8F11-10B7B9CC096A}" presName="horz1" presStyleCnt="0"/>
      <dgm:spPr/>
    </dgm:pt>
    <dgm:pt modelId="{526B2930-0A9D-4B76-A758-6675C17EF19D}" type="pres">
      <dgm:prSet presAssocID="{41D93C0B-2073-48A1-8F11-10B7B9CC096A}" presName="tx1" presStyleLbl="revTx" presStyleIdx="3" presStyleCnt="4"/>
      <dgm:spPr/>
    </dgm:pt>
    <dgm:pt modelId="{E39E1364-144E-4300-8C29-BF79AE039E0A}" type="pres">
      <dgm:prSet presAssocID="{41D93C0B-2073-48A1-8F11-10B7B9CC096A}" presName="vert1" presStyleCnt="0"/>
      <dgm:spPr/>
    </dgm:pt>
  </dgm:ptLst>
  <dgm:cxnLst>
    <dgm:cxn modelId="{736D9728-5669-467C-ADDD-1525EB09B5F6}" type="presOf" srcId="{41D93C0B-2073-48A1-8F11-10B7B9CC096A}" destId="{526B2930-0A9D-4B76-A758-6675C17EF19D}" srcOrd="0" destOrd="0" presId="urn:microsoft.com/office/officeart/2008/layout/LinedList"/>
    <dgm:cxn modelId="{ED7C057B-C88B-4730-AE5B-03691039C23D}" type="presOf" srcId="{E8AC013B-9D3B-4F3A-A802-9E3703FBA2EF}" destId="{FFB3F449-703D-4407-A696-51D42377F97D}" srcOrd="0" destOrd="0" presId="urn:microsoft.com/office/officeart/2008/layout/LinedList"/>
    <dgm:cxn modelId="{A1E0337C-F495-446D-80B9-EA6DEFB7C477}" type="presOf" srcId="{D0E6EB5A-3F69-4A66-B1CD-0FE365E7FE3B}" destId="{68767655-A060-4743-B325-F9E61397F14A}" srcOrd="0" destOrd="0" presId="urn:microsoft.com/office/officeart/2008/layout/LinedList"/>
    <dgm:cxn modelId="{D70C3580-32D8-438A-86A6-FA3A80808BDF}" srcId="{4E8ACB96-FD8F-4F17-A57F-673B3BB64C3B}" destId="{D0E6EB5A-3F69-4A66-B1CD-0FE365E7FE3B}" srcOrd="1" destOrd="0" parTransId="{8D76B384-4FEB-44CC-9406-AFFF66755DDF}" sibTransId="{254E2B47-0A51-4587-9692-637D6139ACF9}"/>
    <dgm:cxn modelId="{D612E49B-EB13-4544-AAD7-1950E6C83DE7}" type="presOf" srcId="{F8D66105-6EDD-4352-8712-0B90A3778BD4}" destId="{9F3E71B3-244C-4067-879A-EE0FDC884507}" srcOrd="0" destOrd="0" presId="urn:microsoft.com/office/officeart/2008/layout/LinedList"/>
    <dgm:cxn modelId="{713812AA-5736-429C-A609-0406050A8E14}" srcId="{4E8ACB96-FD8F-4F17-A57F-673B3BB64C3B}" destId="{41D93C0B-2073-48A1-8F11-10B7B9CC096A}" srcOrd="3" destOrd="0" parTransId="{18C76C28-9334-41A6-B85E-024B8AA3E0FF}" sibTransId="{358D24EF-C6E3-48A3-88C0-6FA6478D5686}"/>
    <dgm:cxn modelId="{C4718DAC-9D96-45B5-8B28-C5FB03FA61E4}" srcId="{4E8ACB96-FD8F-4F17-A57F-673B3BB64C3B}" destId="{F8D66105-6EDD-4352-8712-0B90A3778BD4}" srcOrd="2" destOrd="0" parTransId="{CC18DE43-CA84-4E27-8BED-E9ED53585956}" sibTransId="{9F35609B-12FE-4D8C-8E2F-D50227C33B55}"/>
    <dgm:cxn modelId="{2BB061B0-906B-41C8-ADF3-07B37AF1669D}" type="presOf" srcId="{4E8ACB96-FD8F-4F17-A57F-673B3BB64C3B}" destId="{74A22D28-4A9A-48C2-AF1D-1E8A575EDA7D}" srcOrd="0" destOrd="0" presId="urn:microsoft.com/office/officeart/2008/layout/LinedList"/>
    <dgm:cxn modelId="{AAFD06D0-49C5-4E88-BA6C-666962ACE52E}" srcId="{4E8ACB96-FD8F-4F17-A57F-673B3BB64C3B}" destId="{E8AC013B-9D3B-4F3A-A802-9E3703FBA2EF}" srcOrd="0" destOrd="0" parTransId="{330C8916-308A-42F6-A959-26A1C4FE6096}" sibTransId="{90E8A85D-C2BE-4B24-9C82-AD9F1FF12A55}"/>
    <dgm:cxn modelId="{ECDE9366-A0E7-424D-8BC0-C91B8618343A}" type="presParOf" srcId="{74A22D28-4A9A-48C2-AF1D-1E8A575EDA7D}" destId="{5C5D2105-197E-4DF4-9254-4BF704C7E2C5}" srcOrd="0" destOrd="0" presId="urn:microsoft.com/office/officeart/2008/layout/LinedList"/>
    <dgm:cxn modelId="{DFD4480D-036E-4BFB-AF1D-1AA434922EE9}" type="presParOf" srcId="{74A22D28-4A9A-48C2-AF1D-1E8A575EDA7D}" destId="{FD5DC309-6E6A-47F6-96D7-226120BA5710}" srcOrd="1" destOrd="0" presId="urn:microsoft.com/office/officeart/2008/layout/LinedList"/>
    <dgm:cxn modelId="{BF957CA1-F9AB-41CF-AE71-9393CEAF7B6A}" type="presParOf" srcId="{FD5DC309-6E6A-47F6-96D7-226120BA5710}" destId="{FFB3F449-703D-4407-A696-51D42377F97D}" srcOrd="0" destOrd="0" presId="urn:microsoft.com/office/officeart/2008/layout/LinedList"/>
    <dgm:cxn modelId="{4589D86C-1907-40B4-A929-6F2E583949F5}" type="presParOf" srcId="{FD5DC309-6E6A-47F6-96D7-226120BA5710}" destId="{1BE99A87-DDAF-4270-98DE-515357E2AFF1}" srcOrd="1" destOrd="0" presId="urn:microsoft.com/office/officeart/2008/layout/LinedList"/>
    <dgm:cxn modelId="{39362705-E77D-4EF0-9F04-93B22D03AA61}" type="presParOf" srcId="{74A22D28-4A9A-48C2-AF1D-1E8A575EDA7D}" destId="{054A9FCF-C5F5-474E-A380-6B96C8F87A96}" srcOrd="2" destOrd="0" presId="urn:microsoft.com/office/officeart/2008/layout/LinedList"/>
    <dgm:cxn modelId="{24DA8B9D-F511-4F8D-894E-E5097888BCA6}" type="presParOf" srcId="{74A22D28-4A9A-48C2-AF1D-1E8A575EDA7D}" destId="{F6987732-DC2E-45F9-B5D9-7049C19938CD}" srcOrd="3" destOrd="0" presId="urn:microsoft.com/office/officeart/2008/layout/LinedList"/>
    <dgm:cxn modelId="{15CDB369-A9A4-4C28-9101-BF7B8A2DD045}" type="presParOf" srcId="{F6987732-DC2E-45F9-B5D9-7049C19938CD}" destId="{68767655-A060-4743-B325-F9E61397F14A}" srcOrd="0" destOrd="0" presId="urn:microsoft.com/office/officeart/2008/layout/LinedList"/>
    <dgm:cxn modelId="{3E0F7D26-5DDE-43DB-A0BC-6A36A1E290F3}" type="presParOf" srcId="{F6987732-DC2E-45F9-B5D9-7049C19938CD}" destId="{31281204-1DBE-4CBE-91F1-C643CB82F2BB}" srcOrd="1" destOrd="0" presId="urn:microsoft.com/office/officeart/2008/layout/LinedList"/>
    <dgm:cxn modelId="{DDD2F5C4-6A4E-4983-A467-8482882F820A}" type="presParOf" srcId="{74A22D28-4A9A-48C2-AF1D-1E8A575EDA7D}" destId="{A2392924-6449-4315-8935-FFC582FD25D5}" srcOrd="4" destOrd="0" presId="urn:microsoft.com/office/officeart/2008/layout/LinedList"/>
    <dgm:cxn modelId="{F47B8B1A-F762-4042-A27A-E62AFA5C8176}" type="presParOf" srcId="{74A22D28-4A9A-48C2-AF1D-1E8A575EDA7D}" destId="{195D5B9E-B47A-4B04-9D90-C4BF6A85460B}" srcOrd="5" destOrd="0" presId="urn:microsoft.com/office/officeart/2008/layout/LinedList"/>
    <dgm:cxn modelId="{DEB0C7E9-A633-4E79-9270-CF48CF806EBE}" type="presParOf" srcId="{195D5B9E-B47A-4B04-9D90-C4BF6A85460B}" destId="{9F3E71B3-244C-4067-879A-EE0FDC884507}" srcOrd="0" destOrd="0" presId="urn:microsoft.com/office/officeart/2008/layout/LinedList"/>
    <dgm:cxn modelId="{F510B937-4C33-44CA-8EF7-7FD1F0D58F98}" type="presParOf" srcId="{195D5B9E-B47A-4B04-9D90-C4BF6A85460B}" destId="{4790390E-67CA-4073-B689-7BC210C00A2E}" srcOrd="1" destOrd="0" presId="urn:microsoft.com/office/officeart/2008/layout/LinedList"/>
    <dgm:cxn modelId="{A05F3C5E-77C4-4902-8E55-AF71ACE7311F}" type="presParOf" srcId="{74A22D28-4A9A-48C2-AF1D-1E8A575EDA7D}" destId="{700EBE91-AAEA-4B44-BD70-C3EF9BF48C90}" srcOrd="6" destOrd="0" presId="urn:microsoft.com/office/officeart/2008/layout/LinedList"/>
    <dgm:cxn modelId="{7AA431F5-037C-4CCC-BCDA-2F04263A8D65}" type="presParOf" srcId="{74A22D28-4A9A-48C2-AF1D-1E8A575EDA7D}" destId="{FAA5ED1D-CE59-480B-8B15-F4939E6646C3}" srcOrd="7" destOrd="0" presId="urn:microsoft.com/office/officeart/2008/layout/LinedList"/>
    <dgm:cxn modelId="{BD006D75-4B90-464B-BCA9-FE72ABC0C7B3}" type="presParOf" srcId="{FAA5ED1D-CE59-480B-8B15-F4939E6646C3}" destId="{526B2930-0A9D-4B76-A758-6675C17EF19D}" srcOrd="0" destOrd="0" presId="urn:microsoft.com/office/officeart/2008/layout/LinedList"/>
    <dgm:cxn modelId="{2FC90B60-50B3-40EC-B92B-8C1E4DFDD79D}" type="presParOf" srcId="{FAA5ED1D-CE59-480B-8B15-F4939E6646C3}" destId="{E39E1364-144E-4300-8C29-BF79AE039E0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9DC0-4246-4771-B9CB-071F1060759B}">
      <dsp:nvSpPr>
        <dsp:cNvPr id="0" name=""/>
        <dsp:cNvSpPr/>
      </dsp:nvSpPr>
      <dsp:spPr>
        <a:xfrm>
          <a:off x="0" y="0"/>
          <a:ext cx="629007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BE1E55-52FE-4986-A200-BB190F9961B9}">
      <dsp:nvSpPr>
        <dsp:cNvPr id="0" name=""/>
        <dsp:cNvSpPr/>
      </dsp:nvSpPr>
      <dsp:spPr>
        <a:xfrm>
          <a:off x="0" y="0"/>
          <a:ext cx="6290076"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mj-lt"/>
            </a:rPr>
            <a:t>What is WIC?</a:t>
          </a:r>
        </a:p>
      </dsp:txBody>
      <dsp:txXfrm>
        <a:off x="0" y="0"/>
        <a:ext cx="6290076" cy="1382683"/>
      </dsp:txXfrm>
    </dsp:sp>
    <dsp:sp modelId="{2E2A0D14-D10B-48D8-848C-B8906C06E036}">
      <dsp:nvSpPr>
        <dsp:cNvPr id="0" name=""/>
        <dsp:cNvSpPr/>
      </dsp:nvSpPr>
      <dsp:spPr>
        <a:xfrm>
          <a:off x="0" y="1382683"/>
          <a:ext cx="629007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AFDD6-FE56-4723-8AE9-1A0B02727508}">
      <dsp:nvSpPr>
        <dsp:cNvPr id="0" name=""/>
        <dsp:cNvSpPr/>
      </dsp:nvSpPr>
      <dsp:spPr>
        <a:xfrm>
          <a:off x="0" y="1382683"/>
          <a:ext cx="6290076"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mj-lt"/>
            </a:rPr>
            <a:t>What is the role of vendors?</a:t>
          </a:r>
        </a:p>
      </dsp:txBody>
      <dsp:txXfrm>
        <a:off x="0" y="1382683"/>
        <a:ext cx="6290076" cy="1382683"/>
      </dsp:txXfrm>
    </dsp:sp>
    <dsp:sp modelId="{1DFC2B84-249D-46FC-8EF3-A9A1548241E3}">
      <dsp:nvSpPr>
        <dsp:cNvPr id="0" name=""/>
        <dsp:cNvSpPr/>
      </dsp:nvSpPr>
      <dsp:spPr>
        <a:xfrm>
          <a:off x="0" y="2765367"/>
          <a:ext cx="629007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F3F30-E6F5-415D-A68D-E5973169AF66}">
      <dsp:nvSpPr>
        <dsp:cNvPr id="0" name=""/>
        <dsp:cNvSpPr/>
      </dsp:nvSpPr>
      <dsp:spPr>
        <a:xfrm>
          <a:off x="0" y="2765367"/>
          <a:ext cx="6290076"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mj-lt"/>
            </a:rPr>
            <a:t>How to become a WIC vendor</a:t>
          </a:r>
        </a:p>
      </dsp:txBody>
      <dsp:txXfrm>
        <a:off x="0" y="2765367"/>
        <a:ext cx="6290076" cy="1382683"/>
      </dsp:txXfrm>
    </dsp:sp>
    <dsp:sp modelId="{73478C51-CA57-4A45-AD11-45F6D6083605}">
      <dsp:nvSpPr>
        <dsp:cNvPr id="0" name=""/>
        <dsp:cNvSpPr/>
      </dsp:nvSpPr>
      <dsp:spPr>
        <a:xfrm>
          <a:off x="0" y="4148051"/>
          <a:ext cx="629007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58423-07A1-434D-8F95-256075F3944D}">
      <dsp:nvSpPr>
        <dsp:cNvPr id="0" name=""/>
        <dsp:cNvSpPr/>
      </dsp:nvSpPr>
      <dsp:spPr>
        <a:xfrm>
          <a:off x="0" y="4148051"/>
          <a:ext cx="6290076"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mj-lt"/>
            </a:rPr>
            <a:t>Guidance for completing required forms</a:t>
          </a:r>
        </a:p>
      </dsp:txBody>
      <dsp:txXfrm>
        <a:off x="0" y="4148051"/>
        <a:ext cx="6290076" cy="13826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442" y="391"/>
          <a:ext cx="479610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5791" y="391"/>
        <a:ext cx="4595752" cy="801398"/>
      </dsp:txXfrm>
    </dsp:sp>
    <dsp:sp modelId="{B5E83CE5-E4E7-4263-AD13-1396C4855F6C}">
      <dsp:nvSpPr>
        <dsp:cNvPr id="0" name=""/>
        <dsp:cNvSpPr/>
      </dsp:nvSpPr>
      <dsp:spPr>
        <a:xfrm>
          <a:off x="810848" y="391"/>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442" y="391"/>
          <a:ext cx="479610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5791" y="391"/>
        <a:ext cx="4595752" cy="801398"/>
      </dsp:txXfrm>
    </dsp:sp>
    <dsp:sp modelId="{B5E83CE5-E4E7-4263-AD13-1396C4855F6C}">
      <dsp:nvSpPr>
        <dsp:cNvPr id="0" name=""/>
        <dsp:cNvSpPr/>
      </dsp:nvSpPr>
      <dsp:spPr>
        <a:xfrm>
          <a:off x="810848" y="391"/>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442" y="391"/>
          <a:ext cx="479610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5791" y="391"/>
        <a:ext cx="4595752" cy="801398"/>
      </dsp:txXfrm>
    </dsp:sp>
    <dsp:sp modelId="{B5E83CE5-E4E7-4263-AD13-1396C4855F6C}">
      <dsp:nvSpPr>
        <dsp:cNvPr id="0" name=""/>
        <dsp:cNvSpPr/>
      </dsp:nvSpPr>
      <dsp:spPr>
        <a:xfrm>
          <a:off x="810848" y="391"/>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142694" y="0"/>
          <a:ext cx="4422676"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348380" y="0"/>
        <a:ext cx="4216990" cy="822745"/>
      </dsp:txXfrm>
    </dsp:sp>
    <dsp:sp modelId="{7777EB40-20A6-49DF-AC54-A335C9651765}">
      <dsp:nvSpPr>
        <dsp:cNvPr id="0" name=""/>
        <dsp:cNvSpPr/>
      </dsp:nvSpPr>
      <dsp:spPr>
        <a:xfrm>
          <a:off x="609439"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442" y="391"/>
          <a:ext cx="479610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5791" y="391"/>
        <a:ext cx="4595752" cy="801398"/>
      </dsp:txXfrm>
    </dsp:sp>
    <dsp:sp modelId="{B5E83CE5-E4E7-4263-AD13-1396C4855F6C}">
      <dsp:nvSpPr>
        <dsp:cNvPr id="0" name=""/>
        <dsp:cNvSpPr/>
      </dsp:nvSpPr>
      <dsp:spPr>
        <a:xfrm>
          <a:off x="810848" y="391"/>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5ABB-9FBF-407B-987F-ED241343E68F}">
      <dsp:nvSpPr>
        <dsp:cNvPr id="0" name=""/>
        <dsp:cNvSpPr/>
      </dsp:nvSpPr>
      <dsp:spPr>
        <a:xfrm>
          <a:off x="0" y="198"/>
          <a:ext cx="6923293" cy="950092"/>
        </a:xfrm>
        <a:prstGeom prst="roundRect">
          <a:avLst/>
        </a:prstGeom>
        <a:solidFill>
          <a:schemeClr val="accent5">
            <a:lumMod val="20000"/>
            <a:lumOff val="8000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Packages: V, VI, VII, VII+ (III)</a:t>
          </a:r>
          <a:br>
            <a:rPr lang="en-US" sz="2400" i="1" kern="1200" dirty="0"/>
          </a:br>
          <a:r>
            <a:rPr lang="en-US" sz="2400" i="1" kern="1200" dirty="0"/>
            <a:t>Pregnant, Postpartum, and Breastfeeding Woman</a:t>
          </a:r>
          <a:endParaRPr lang="en-US" sz="2400" kern="1200" dirty="0"/>
        </a:p>
      </dsp:txBody>
      <dsp:txXfrm>
        <a:off x="46380" y="46578"/>
        <a:ext cx="6830533" cy="857332"/>
      </dsp:txXfrm>
    </dsp:sp>
    <dsp:sp modelId="{DE2546F2-554A-457F-A15B-705B77B0C763}">
      <dsp:nvSpPr>
        <dsp:cNvPr id="0" name=""/>
        <dsp:cNvSpPr/>
      </dsp:nvSpPr>
      <dsp:spPr>
        <a:xfrm>
          <a:off x="0" y="950290"/>
          <a:ext cx="6923293"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15" tIns="30480" rIns="170688" bIns="30480" numCol="1" spcCol="1270" anchor="t" anchorCtr="0">
          <a:noAutofit/>
        </a:bodyPr>
        <a:lstStyle/>
        <a:p>
          <a:pPr marL="228600" lvl="1" indent="-228600" algn="l" defTabSz="1066800">
            <a:lnSpc>
              <a:spcPct val="100000"/>
            </a:lnSpc>
            <a:spcBef>
              <a:spcPct val="0"/>
            </a:spcBef>
            <a:spcAft>
              <a:spcPts val="0"/>
            </a:spcAft>
            <a:buFont typeface="Wingdings" panose="05000000000000000000" pitchFamily="2" charset="2"/>
            <a:buNone/>
          </a:pPr>
          <a:r>
            <a:rPr lang="en-US" sz="2400" b="0" kern="1200" dirty="0">
              <a:latin typeface="+mn-lt"/>
            </a:rPr>
            <a:t>	</a:t>
          </a:r>
          <a:r>
            <a:rPr lang="en-US" sz="2400" b="1" kern="1200" dirty="0">
              <a:latin typeface="+mn-lt"/>
            </a:rPr>
            <a:t>One container = 48 fluid oz. </a:t>
          </a: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48 oz. single strength</a:t>
          </a: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11.5-12 oz. concentrate</a:t>
          </a:r>
        </a:p>
        <a:p>
          <a:pPr marL="228600" lvl="1" indent="-228600" algn="l" defTabSz="1066800">
            <a:lnSpc>
              <a:spcPct val="100000"/>
            </a:lnSpc>
            <a:spcBef>
              <a:spcPct val="0"/>
            </a:spcBef>
            <a:spcAft>
              <a:spcPts val="0"/>
            </a:spcAft>
            <a:buFont typeface="Arial" panose="020B0604020202020204" pitchFamily="34" charset="0"/>
            <a:buNone/>
          </a:pPr>
          <a:endParaRPr lang="en-US" sz="2400" b="0" kern="1200" dirty="0">
            <a:latin typeface="+mn-lt"/>
          </a:endParaRPr>
        </a:p>
      </dsp:txBody>
      <dsp:txXfrm>
        <a:off x="0" y="950290"/>
        <a:ext cx="6923293" cy="1449000"/>
      </dsp:txXfrm>
    </dsp:sp>
    <dsp:sp modelId="{D9F23B69-F8C1-446A-8FEA-35057C96EA35}">
      <dsp:nvSpPr>
        <dsp:cNvPr id="0" name=""/>
        <dsp:cNvSpPr/>
      </dsp:nvSpPr>
      <dsp:spPr>
        <a:xfrm>
          <a:off x="33127" y="2360341"/>
          <a:ext cx="6857037" cy="767181"/>
        </a:xfrm>
        <a:prstGeom prst="roundRect">
          <a:avLst/>
        </a:prstGeom>
        <a:solidFill>
          <a:schemeClr val="accent5">
            <a:lumMod val="20000"/>
            <a:lumOff val="8000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 IV (III)</a:t>
          </a:r>
          <a:br>
            <a:rPr lang="en-US" sz="2400" i="1" kern="1200" dirty="0"/>
          </a:br>
          <a:r>
            <a:rPr lang="en-US" sz="2400" i="1" kern="1200" dirty="0"/>
            <a:t>Child </a:t>
          </a:r>
          <a:endParaRPr lang="en-US" sz="2400" kern="1200" dirty="0"/>
        </a:p>
      </dsp:txBody>
      <dsp:txXfrm>
        <a:off x="70578" y="2397792"/>
        <a:ext cx="6782135" cy="692279"/>
      </dsp:txXfrm>
    </dsp:sp>
    <dsp:sp modelId="{15CD7669-51F9-487E-979A-8FE16A77F6FD}">
      <dsp:nvSpPr>
        <dsp:cNvPr id="0" name=""/>
        <dsp:cNvSpPr/>
      </dsp:nvSpPr>
      <dsp:spPr>
        <a:xfrm>
          <a:off x="0" y="3166471"/>
          <a:ext cx="6923293"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15" tIns="30480" rIns="170688" bIns="30480" numCol="1" spcCol="1270" anchor="t" anchorCtr="0">
          <a:noAutofit/>
        </a:bodyPr>
        <a:lstStyle/>
        <a:p>
          <a:pPr marL="228600" lvl="1" indent="-228600" algn="l" defTabSz="1066800">
            <a:lnSpc>
              <a:spcPct val="100000"/>
            </a:lnSpc>
            <a:spcBef>
              <a:spcPct val="0"/>
            </a:spcBef>
            <a:spcAft>
              <a:spcPts val="0"/>
            </a:spcAft>
            <a:buFont typeface="Arial" panose="020B0604020202020204" pitchFamily="34" charset="0"/>
            <a:buNone/>
          </a:pPr>
          <a:r>
            <a:rPr lang="en-US" sz="2400" b="0" kern="1200" dirty="0">
              <a:latin typeface="+mn-lt"/>
            </a:rPr>
            <a:t>	</a:t>
          </a:r>
          <a:r>
            <a:rPr lang="en-US" sz="2400" b="1" kern="1200" dirty="0">
              <a:latin typeface="+mn-lt"/>
            </a:rPr>
            <a:t>One container = 64 fluid oz.</a:t>
          </a:r>
          <a:endParaRPr lang="en-US" sz="3600" b="1" kern="1200" dirty="0">
            <a:latin typeface="+mn-lt"/>
          </a:endParaRP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64 oz. single strength </a:t>
          </a:r>
          <a:endParaRPr lang="en-US" sz="3200" b="0" kern="1200" dirty="0">
            <a:latin typeface="+mn-lt"/>
          </a:endParaRPr>
        </a:p>
      </dsp:txBody>
      <dsp:txXfrm>
        <a:off x="0" y="3166471"/>
        <a:ext cx="6923293" cy="9273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442" y="391"/>
          <a:ext cx="479610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5791" y="391"/>
        <a:ext cx="4595752" cy="801398"/>
      </dsp:txXfrm>
    </dsp:sp>
    <dsp:sp modelId="{B5E83CE5-E4E7-4263-AD13-1396C4855F6C}">
      <dsp:nvSpPr>
        <dsp:cNvPr id="0" name=""/>
        <dsp:cNvSpPr/>
      </dsp:nvSpPr>
      <dsp:spPr>
        <a:xfrm>
          <a:off x="810848" y="391"/>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21E21-A0DE-45FA-ACF7-AADAA6AD0BA0}">
      <dsp:nvSpPr>
        <dsp:cNvPr id="0" name=""/>
        <dsp:cNvSpPr/>
      </dsp:nvSpPr>
      <dsp:spPr>
        <a:xfrm>
          <a:off x="942299" y="687706"/>
          <a:ext cx="1412437" cy="1412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FD1D22-4D3A-4892-B282-34A71FDF8A6F}">
      <dsp:nvSpPr>
        <dsp:cNvPr id="0" name=""/>
        <dsp:cNvSpPr/>
      </dsp:nvSpPr>
      <dsp:spPr>
        <a:xfrm>
          <a:off x="79143" y="2746240"/>
          <a:ext cx="3138750" cy="22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Vendors, their store manager or other authorized store representative are required to attend annual vendor training</a:t>
          </a:r>
        </a:p>
      </dsp:txBody>
      <dsp:txXfrm>
        <a:off x="79143" y="2746240"/>
        <a:ext cx="3138750" cy="2247187"/>
      </dsp:txXfrm>
    </dsp:sp>
    <dsp:sp modelId="{8BAB1C9D-B69C-435C-889E-A7821D366264}">
      <dsp:nvSpPr>
        <dsp:cNvPr id="0" name=""/>
        <dsp:cNvSpPr/>
      </dsp:nvSpPr>
      <dsp:spPr>
        <a:xfrm>
          <a:off x="4619638" y="794825"/>
          <a:ext cx="1412437" cy="1412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49325-04BA-4466-AE63-80DFB61AE242}">
      <dsp:nvSpPr>
        <dsp:cNvPr id="0" name=""/>
        <dsp:cNvSpPr/>
      </dsp:nvSpPr>
      <dsp:spPr>
        <a:xfrm>
          <a:off x="3767174" y="2746240"/>
          <a:ext cx="3138750" cy="22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Failure to attend annual training by September 30</a:t>
          </a:r>
          <a:r>
            <a:rPr lang="en-US" sz="2400" kern="1200" baseline="30000" dirty="0"/>
            <a:t>th</a:t>
          </a:r>
          <a:r>
            <a:rPr lang="en-US" sz="2400" kern="1200" dirty="0"/>
            <a:t> of each year will result in termination of the WIC Vendor Agreement</a:t>
          </a:r>
        </a:p>
      </dsp:txBody>
      <dsp:txXfrm>
        <a:off x="3767174" y="2746240"/>
        <a:ext cx="3138750" cy="224718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141" y="391"/>
          <a:ext cx="4720372"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490" y="391"/>
        <a:ext cx="4520023" cy="801398"/>
      </dsp:txXfrm>
    </dsp:sp>
    <dsp:sp modelId="{B5E83CE5-E4E7-4263-AD13-1396C4855F6C}">
      <dsp:nvSpPr>
        <dsp:cNvPr id="0" name=""/>
        <dsp:cNvSpPr/>
      </dsp:nvSpPr>
      <dsp:spPr>
        <a:xfrm>
          <a:off x="833238"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141" y="391"/>
          <a:ext cx="4720372"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490" y="391"/>
        <a:ext cx="4520023" cy="801398"/>
      </dsp:txXfrm>
    </dsp:sp>
    <dsp:sp modelId="{B5E83CE5-E4E7-4263-AD13-1396C4855F6C}">
      <dsp:nvSpPr>
        <dsp:cNvPr id="0" name=""/>
        <dsp:cNvSpPr/>
      </dsp:nvSpPr>
      <dsp:spPr>
        <a:xfrm>
          <a:off x="833238"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141" y="391"/>
          <a:ext cx="4720372"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490" y="391"/>
        <a:ext cx="4520023" cy="801398"/>
      </dsp:txXfrm>
    </dsp:sp>
    <dsp:sp modelId="{B5E83CE5-E4E7-4263-AD13-1396C4855F6C}">
      <dsp:nvSpPr>
        <dsp:cNvPr id="0" name=""/>
        <dsp:cNvSpPr/>
      </dsp:nvSpPr>
      <dsp:spPr>
        <a:xfrm>
          <a:off x="833238"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402" y="391"/>
          <a:ext cx="4568024"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3751" y="391"/>
        <a:ext cx="4367675" cy="801398"/>
      </dsp:txXfrm>
    </dsp:sp>
    <dsp:sp modelId="{B5E83CE5-E4E7-4263-AD13-1396C4855F6C}">
      <dsp:nvSpPr>
        <dsp:cNvPr id="0" name=""/>
        <dsp:cNvSpPr/>
      </dsp:nvSpPr>
      <dsp:spPr>
        <a:xfrm>
          <a:off x="871325"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402" y="391"/>
          <a:ext cx="4568024"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3751" y="391"/>
        <a:ext cx="4367675" cy="801398"/>
      </dsp:txXfrm>
    </dsp:sp>
    <dsp:sp modelId="{B5E83CE5-E4E7-4263-AD13-1396C4855F6C}">
      <dsp:nvSpPr>
        <dsp:cNvPr id="0" name=""/>
        <dsp:cNvSpPr/>
      </dsp:nvSpPr>
      <dsp:spPr>
        <a:xfrm>
          <a:off x="871325"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402" y="391"/>
          <a:ext cx="4568024"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3751" y="391"/>
        <a:ext cx="4367675" cy="801398"/>
      </dsp:txXfrm>
    </dsp:sp>
    <dsp:sp modelId="{B5E83CE5-E4E7-4263-AD13-1396C4855F6C}">
      <dsp:nvSpPr>
        <dsp:cNvPr id="0" name=""/>
        <dsp:cNvSpPr/>
      </dsp:nvSpPr>
      <dsp:spPr>
        <a:xfrm>
          <a:off x="871325"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141" y="391"/>
          <a:ext cx="4720372"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490" y="391"/>
        <a:ext cx="4520023" cy="801398"/>
      </dsp:txXfrm>
    </dsp:sp>
    <dsp:sp modelId="{B5E83CE5-E4E7-4263-AD13-1396C4855F6C}">
      <dsp:nvSpPr>
        <dsp:cNvPr id="0" name=""/>
        <dsp:cNvSpPr/>
      </dsp:nvSpPr>
      <dsp:spPr>
        <a:xfrm>
          <a:off x="833238"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7EB8F-6A38-4FC7-841F-D4929F8489F3}">
      <dsp:nvSpPr>
        <dsp:cNvPr id="0" name=""/>
        <dsp:cNvSpPr/>
      </dsp:nvSpPr>
      <dsp:spPr>
        <a:xfrm>
          <a:off x="0" y="553316"/>
          <a:ext cx="7313295" cy="504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17B6AC-562C-4CEE-B397-2C3DD958D859}">
      <dsp:nvSpPr>
        <dsp:cNvPr id="0" name=""/>
        <dsp:cNvSpPr/>
      </dsp:nvSpPr>
      <dsp:spPr>
        <a:xfrm>
          <a:off x="365664" y="65645"/>
          <a:ext cx="5119306" cy="7828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rPr>
            <a:t>NC WIC Program APL Updates</a:t>
          </a:r>
        </a:p>
      </dsp:txBody>
      <dsp:txXfrm>
        <a:off x="403881" y="103862"/>
        <a:ext cx="5042872" cy="706436"/>
      </dsp:txXfrm>
    </dsp:sp>
    <dsp:sp modelId="{947C1F81-04D3-4CC3-89A1-418F00186D43}">
      <dsp:nvSpPr>
        <dsp:cNvPr id="0" name=""/>
        <dsp:cNvSpPr/>
      </dsp:nvSpPr>
      <dsp:spPr>
        <a:xfrm>
          <a:off x="0" y="1626920"/>
          <a:ext cx="7313295" cy="504000"/>
        </a:xfrm>
        <a:prstGeom prst="rect">
          <a:avLst/>
        </a:prstGeom>
        <a:solidFill>
          <a:schemeClr val="lt1">
            <a:alpha val="90000"/>
            <a:hueOff val="0"/>
            <a:satOff val="0"/>
            <a:lumOff val="0"/>
            <a:alphaOff val="0"/>
          </a:schemeClr>
        </a:solidFill>
        <a:ln w="19050" cap="flat" cmpd="sng" algn="ctr">
          <a:solidFill>
            <a:schemeClr val="accent2">
              <a:hueOff val="1891709"/>
              <a:satOff val="5125"/>
              <a:lumOff val="-40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998934-AE93-4261-9C74-D324961E7118}">
      <dsp:nvSpPr>
        <dsp:cNvPr id="0" name=""/>
        <dsp:cNvSpPr/>
      </dsp:nvSpPr>
      <dsp:spPr>
        <a:xfrm>
          <a:off x="365664" y="1165316"/>
          <a:ext cx="5119306" cy="756804"/>
        </a:xfrm>
        <a:prstGeom prst="roundRect">
          <a:avLst/>
        </a:prstGeom>
        <a:solidFill>
          <a:schemeClr val="accent2">
            <a:hueOff val="1891709"/>
            <a:satOff val="5125"/>
            <a:lumOff val="-40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rPr>
            <a:t>UPC Submission Process</a:t>
          </a:r>
        </a:p>
      </dsp:txBody>
      <dsp:txXfrm>
        <a:off x="402608" y="1202260"/>
        <a:ext cx="5045418" cy="682916"/>
      </dsp:txXfrm>
    </dsp:sp>
    <dsp:sp modelId="{39BD17E4-635C-4B6D-9860-039C00187771}">
      <dsp:nvSpPr>
        <dsp:cNvPr id="0" name=""/>
        <dsp:cNvSpPr/>
      </dsp:nvSpPr>
      <dsp:spPr>
        <a:xfrm>
          <a:off x="0" y="2766560"/>
          <a:ext cx="7313295" cy="504000"/>
        </a:xfrm>
        <a:prstGeom prst="rect">
          <a:avLst/>
        </a:prstGeom>
        <a:solidFill>
          <a:schemeClr val="lt1">
            <a:alpha val="90000"/>
            <a:hueOff val="0"/>
            <a:satOff val="0"/>
            <a:lumOff val="0"/>
            <a:alphaOff val="0"/>
          </a:schemeClr>
        </a:solidFill>
        <a:ln w="19050" cap="flat" cmpd="sng" algn="ctr">
          <a:solidFill>
            <a:schemeClr val="accent2">
              <a:hueOff val="3783419"/>
              <a:satOff val="10250"/>
              <a:lumOff val="-81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70F382-E777-4EE9-8A78-976082C6A4F6}">
      <dsp:nvSpPr>
        <dsp:cNvPr id="0" name=""/>
        <dsp:cNvSpPr/>
      </dsp:nvSpPr>
      <dsp:spPr>
        <a:xfrm>
          <a:off x="365664" y="2238920"/>
          <a:ext cx="5119306" cy="822840"/>
        </a:xfrm>
        <a:prstGeom prst="roundRect">
          <a:avLst/>
        </a:prstGeom>
        <a:solidFill>
          <a:schemeClr val="accent2">
            <a:hueOff val="3783419"/>
            <a:satOff val="10250"/>
            <a:lumOff val="-81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ea typeface="Tahoma" panose="020B0604030504040204" pitchFamily="34" charset="0"/>
              <a:cs typeface="Tahoma" panose="020B0604030504040204" pitchFamily="34" charset="0"/>
            </a:rPr>
            <a:t>WIC Approved Food Categories</a:t>
          </a:r>
          <a:endParaRPr lang="en-US" sz="2800" b="1" kern="1200" dirty="0">
            <a:latin typeface="+mn-lt"/>
          </a:endParaRPr>
        </a:p>
      </dsp:txBody>
      <dsp:txXfrm>
        <a:off x="405832" y="2279088"/>
        <a:ext cx="5038970" cy="742504"/>
      </dsp:txXfrm>
    </dsp:sp>
    <dsp:sp modelId="{6E061343-E1B7-4B22-B7D3-9874642203B2}">
      <dsp:nvSpPr>
        <dsp:cNvPr id="0" name=""/>
        <dsp:cNvSpPr/>
      </dsp:nvSpPr>
      <dsp:spPr>
        <a:xfrm>
          <a:off x="0" y="4002749"/>
          <a:ext cx="7313295" cy="504000"/>
        </a:xfrm>
        <a:prstGeom prst="rect">
          <a:avLst/>
        </a:prstGeom>
        <a:solidFill>
          <a:schemeClr val="lt1">
            <a:alpha val="90000"/>
            <a:hueOff val="0"/>
            <a:satOff val="0"/>
            <a:lumOff val="0"/>
            <a:alphaOff val="0"/>
          </a:schemeClr>
        </a:solidFill>
        <a:ln w="19050" cap="flat" cmpd="sng" algn="ctr">
          <a:solidFill>
            <a:schemeClr val="accent2">
              <a:hueOff val="5675128"/>
              <a:satOff val="15375"/>
              <a:lumOff val="-12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9079B5-E0F8-45C9-B3F5-5358CA1E9758}">
      <dsp:nvSpPr>
        <dsp:cNvPr id="0" name=""/>
        <dsp:cNvSpPr/>
      </dsp:nvSpPr>
      <dsp:spPr>
        <a:xfrm>
          <a:off x="365664" y="3378560"/>
          <a:ext cx="5119306" cy="919388"/>
        </a:xfrm>
        <a:prstGeom prst="roundRect">
          <a:avLst/>
        </a:prstGeom>
        <a:solidFill>
          <a:schemeClr val="accent2">
            <a:hueOff val="5675128"/>
            <a:satOff val="15375"/>
            <a:lumOff val="-12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ea typeface="Tahoma" panose="020B0604030504040204" pitchFamily="34" charset="0"/>
              <a:cs typeface="Tahoma" panose="020B0604030504040204" pitchFamily="34" charset="0"/>
            </a:rPr>
            <a:t>Minimum Inventory Requirements</a:t>
          </a:r>
          <a:endParaRPr lang="en-US" sz="2800" b="1" kern="1200" dirty="0">
            <a:latin typeface="+mn-lt"/>
          </a:endParaRPr>
        </a:p>
      </dsp:txBody>
      <dsp:txXfrm>
        <a:off x="410545" y="3423441"/>
        <a:ext cx="5029544" cy="82962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141" y="391"/>
          <a:ext cx="4720372"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490" y="391"/>
        <a:ext cx="4520023" cy="801398"/>
      </dsp:txXfrm>
    </dsp:sp>
    <dsp:sp modelId="{B5E83CE5-E4E7-4263-AD13-1396C4855F6C}">
      <dsp:nvSpPr>
        <dsp:cNvPr id="0" name=""/>
        <dsp:cNvSpPr/>
      </dsp:nvSpPr>
      <dsp:spPr>
        <a:xfrm>
          <a:off x="833238"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141" y="391"/>
          <a:ext cx="4720372"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79490" y="391"/>
        <a:ext cx="4520023" cy="801398"/>
      </dsp:txXfrm>
    </dsp:sp>
    <dsp:sp modelId="{B5E83CE5-E4E7-4263-AD13-1396C4855F6C}">
      <dsp:nvSpPr>
        <dsp:cNvPr id="0" name=""/>
        <dsp:cNvSpPr/>
      </dsp:nvSpPr>
      <dsp:spPr>
        <a:xfrm>
          <a:off x="833238"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C1738-A9AC-4B4F-A2EB-7916AD247245}">
      <dsp:nvSpPr>
        <dsp:cNvPr id="0" name=""/>
        <dsp:cNvSpPr/>
      </dsp:nvSpPr>
      <dsp:spPr>
        <a:xfrm rot="5400000">
          <a:off x="6537420" y="-2746413"/>
          <a:ext cx="1045377" cy="6644808"/>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12.7 oz. Powder</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13.0 oz. Concentrate</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32.0 oz. Ready-to-Feed</a:t>
          </a:r>
          <a:endParaRPr lang="en-US" sz="2000" kern="1200" dirty="0"/>
        </a:p>
      </dsp:txBody>
      <dsp:txXfrm rot="-5400000">
        <a:off x="3737705" y="104333"/>
        <a:ext cx="6593777" cy="943315"/>
      </dsp:txXfrm>
    </dsp:sp>
    <dsp:sp modelId="{427DDC8C-E780-4A1B-9C3A-30EAAE3209CE}">
      <dsp:nvSpPr>
        <dsp:cNvPr id="0" name=""/>
        <dsp:cNvSpPr/>
      </dsp:nvSpPr>
      <dsp:spPr>
        <a:xfrm>
          <a:off x="0" y="1195"/>
          <a:ext cx="3737705" cy="114959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Advance</a:t>
          </a:r>
          <a:r>
            <a:rPr lang="en-US" sz="2700" b="1" kern="1200" baseline="30000" dirty="0"/>
            <a:t>®</a:t>
          </a:r>
          <a:endParaRPr lang="en-US" sz="2700" kern="1200" dirty="0"/>
        </a:p>
      </dsp:txBody>
      <dsp:txXfrm>
        <a:off x="56118" y="57313"/>
        <a:ext cx="3625469" cy="1037355"/>
      </dsp:txXfrm>
    </dsp:sp>
    <dsp:sp modelId="{7C2A96BA-3978-4433-8069-394820B9274F}">
      <dsp:nvSpPr>
        <dsp:cNvPr id="0" name=""/>
        <dsp:cNvSpPr/>
      </dsp:nvSpPr>
      <dsp:spPr>
        <a:xfrm rot="5400000">
          <a:off x="6559212" y="-1521246"/>
          <a:ext cx="1001793" cy="6644808"/>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12.4 oz. Powder</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13.0 oz. Concentrate</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32.0 oz. Ready-to-Feed</a:t>
          </a:r>
          <a:endParaRPr lang="en-US" sz="2000" kern="1200" dirty="0"/>
        </a:p>
      </dsp:txBody>
      <dsp:txXfrm rot="-5400000">
        <a:off x="3737705" y="1349165"/>
        <a:ext cx="6595904" cy="903985"/>
      </dsp:txXfrm>
    </dsp:sp>
    <dsp:sp modelId="{46F6D0F5-F088-4BA0-8446-D9BADDEFB8C9}">
      <dsp:nvSpPr>
        <dsp:cNvPr id="0" name=""/>
        <dsp:cNvSpPr/>
      </dsp:nvSpPr>
      <dsp:spPr>
        <a:xfrm>
          <a:off x="0" y="1199620"/>
          <a:ext cx="3737705" cy="12030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Soy Isomil</a:t>
          </a:r>
          <a:r>
            <a:rPr lang="en-US" sz="2700" b="1" kern="1200" baseline="30000" dirty="0"/>
            <a:t>®</a:t>
          </a:r>
          <a:endParaRPr lang="en-US" sz="2700" kern="1200" dirty="0"/>
        </a:p>
      </dsp:txBody>
      <dsp:txXfrm>
        <a:off x="58729" y="1258349"/>
        <a:ext cx="3620247" cy="1085616"/>
      </dsp:txXfrm>
    </dsp:sp>
    <dsp:sp modelId="{F4006AE7-14D3-4ADD-A880-61CBED7D3314}">
      <dsp:nvSpPr>
        <dsp:cNvPr id="0" name=""/>
        <dsp:cNvSpPr/>
      </dsp:nvSpPr>
      <dsp:spPr>
        <a:xfrm rot="5400000">
          <a:off x="6683240" y="-389024"/>
          <a:ext cx="781356" cy="6657806"/>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12.5 oz. Powder</a:t>
          </a:r>
          <a:endParaRPr lang="en-US" sz="2000" kern="1200" dirty="0"/>
        </a:p>
        <a:p>
          <a:pPr marL="228600" lvl="1" indent="-228600" algn="l" defTabSz="889000">
            <a:lnSpc>
              <a:spcPct val="90000"/>
            </a:lnSpc>
            <a:spcBef>
              <a:spcPct val="0"/>
            </a:spcBef>
            <a:spcAft>
              <a:spcPct val="15000"/>
            </a:spcAft>
            <a:buChar char="•"/>
          </a:pPr>
          <a:r>
            <a:rPr lang="en-US" sz="2000" b="0" i="0" kern="1200" baseline="0" dirty="0"/>
            <a:t>32.0 oz. Ready-to-Feed</a:t>
          </a:r>
          <a:endParaRPr lang="en-US" sz="2000" kern="1200" dirty="0"/>
        </a:p>
      </dsp:txBody>
      <dsp:txXfrm rot="-5400000">
        <a:off x="3745016" y="2587343"/>
        <a:ext cx="6619663" cy="705070"/>
      </dsp:txXfrm>
    </dsp:sp>
    <dsp:sp modelId="{DBD00232-F7EF-40D7-BA0C-3B750C5751E2}">
      <dsp:nvSpPr>
        <dsp:cNvPr id="0" name=""/>
        <dsp:cNvSpPr/>
      </dsp:nvSpPr>
      <dsp:spPr>
        <a:xfrm>
          <a:off x="0" y="2451530"/>
          <a:ext cx="3745015" cy="97669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Sensitive</a:t>
          </a:r>
          <a:r>
            <a:rPr lang="en-US" sz="2700" b="1" kern="1200" baseline="30000" dirty="0"/>
            <a:t>®</a:t>
          </a:r>
          <a:endParaRPr lang="en-US" sz="2700" kern="1200" dirty="0"/>
        </a:p>
      </dsp:txBody>
      <dsp:txXfrm>
        <a:off x="47678" y="2499208"/>
        <a:ext cx="3649659" cy="881340"/>
      </dsp:txXfrm>
    </dsp:sp>
    <dsp:sp modelId="{6FED6B35-BF52-43AE-B224-A85E3616ACC7}">
      <dsp:nvSpPr>
        <dsp:cNvPr id="0" name=""/>
        <dsp:cNvSpPr/>
      </dsp:nvSpPr>
      <dsp:spPr>
        <a:xfrm rot="5400000">
          <a:off x="6683240" y="636506"/>
          <a:ext cx="781356" cy="6657806"/>
        </a:xfrm>
        <a:prstGeom prst="round2Same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dirty="0"/>
            <a:t>12.6 oz. Powder</a:t>
          </a:r>
          <a:endParaRPr lang="en-US" sz="2000" kern="1200" dirty="0"/>
        </a:p>
      </dsp:txBody>
      <dsp:txXfrm rot="-5400000">
        <a:off x="3745016" y="3612874"/>
        <a:ext cx="6619663" cy="705070"/>
      </dsp:txXfrm>
    </dsp:sp>
    <dsp:sp modelId="{503DDB70-0FC0-4542-8AD4-26B9438E1DA9}">
      <dsp:nvSpPr>
        <dsp:cNvPr id="0" name=""/>
        <dsp:cNvSpPr/>
      </dsp:nvSpPr>
      <dsp:spPr>
        <a:xfrm>
          <a:off x="0" y="3477061"/>
          <a:ext cx="3745015" cy="97669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dirty="0"/>
            <a:t>Similac Total Comfort</a:t>
          </a:r>
          <a:r>
            <a:rPr lang="en-US" sz="2700" b="1" kern="1200" baseline="30000" dirty="0"/>
            <a:t>®</a:t>
          </a:r>
          <a:endParaRPr lang="en-US" sz="2700" kern="1200" dirty="0"/>
        </a:p>
      </dsp:txBody>
      <dsp:txXfrm>
        <a:off x="47678" y="3524739"/>
        <a:ext cx="3649659" cy="88134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4879" y="391"/>
          <a:ext cx="487272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 </a:t>
          </a:r>
          <a:endParaRPr lang="en-US" sz="3200" b="1" kern="1200" dirty="0">
            <a:solidFill>
              <a:schemeClr val="bg1"/>
            </a:solidFill>
            <a:latin typeface="+mn-lt"/>
          </a:endParaRPr>
        </a:p>
      </dsp:txBody>
      <dsp:txXfrm rot="10800000">
        <a:off x="1165228" y="391"/>
        <a:ext cx="4672372" cy="801398"/>
      </dsp:txXfrm>
    </dsp:sp>
    <dsp:sp modelId="{B5E83CE5-E4E7-4263-AD13-1396C4855F6C}">
      <dsp:nvSpPr>
        <dsp:cNvPr id="0" name=""/>
        <dsp:cNvSpPr/>
      </dsp:nvSpPr>
      <dsp:spPr>
        <a:xfrm>
          <a:off x="795151"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4879" y="391"/>
          <a:ext cx="487272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 </a:t>
          </a:r>
          <a:endParaRPr lang="en-US" sz="3200" b="1" kern="1200" dirty="0">
            <a:solidFill>
              <a:schemeClr val="bg1"/>
            </a:solidFill>
            <a:latin typeface="+mn-lt"/>
          </a:endParaRPr>
        </a:p>
      </dsp:txBody>
      <dsp:txXfrm rot="10800000">
        <a:off x="1165228" y="391"/>
        <a:ext cx="4672372" cy="801398"/>
      </dsp:txXfrm>
    </dsp:sp>
    <dsp:sp modelId="{B5E83CE5-E4E7-4263-AD13-1396C4855F6C}">
      <dsp:nvSpPr>
        <dsp:cNvPr id="0" name=""/>
        <dsp:cNvSpPr/>
      </dsp:nvSpPr>
      <dsp:spPr>
        <a:xfrm>
          <a:off x="795151"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594259" y="717071"/>
          <a:ext cx="1364969" cy="3355927"/>
        </a:xfrm>
        <a:prstGeom prst="corner">
          <a:avLst>
            <a:gd name="adj1" fmla="val 16120"/>
            <a:gd name="adj2" fmla="val 16110"/>
          </a:avLst>
        </a:prstGeom>
        <a:solidFill>
          <a:schemeClr val="accent2">
            <a:shade val="80000"/>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846296" y="1977810"/>
          <a:ext cx="2645051" cy="123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Approved Products Nutrition Criteria</a:t>
          </a:r>
        </a:p>
      </dsp:txBody>
      <dsp:txXfrm>
        <a:off x="846296" y="1977810"/>
        <a:ext cx="2645051" cy="1237548"/>
      </dsp:txXfrm>
    </dsp:sp>
    <dsp:sp modelId="{74ED6A54-FEE9-452C-B65E-EB0CCC5F210A}">
      <dsp:nvSpPr>
        <dsp:cNvPr id="0" name=""/>
        <dsp:cNvSpPr/>
      </dsp:nvSpPr>
      <dsp:spPr>
        <a:xfrm>
          <a:off x="3512296" y="1213473"/>
          <a:ext cx="386891" cy="386891"/>
        </a:xfrm>
        <a:prstGeom prst="triangle">
          <a:avLst>
            <a:gd name="adj" fmla="val 100000"/>
          </a:avLst>
        </a:prstGeom>
        <a:solidFill>
          <a:schemeClr val="accent2">
            <a:shade val="80000"/>
            <a:hueOff val="95567"/>
            <a:satOff val="-7141"/>
            <a:lumOff val="7864"/>
            <a:alphaOff val="0"/>
          </a:schemeClr>
        </a:solidFill>
        <a:ln w="19050" cap="flat" cmpd="sng" algn="ctr">
          <a:solidFill>
            <a:schemeClr val="accent2">
              <a:shade val="80000"/>
              <a:hueOff val="95567"/>
              <a:satOff val="-7141"/>
              <a:lumOff val="78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4692774" y="425486"/>
          <a:ext cx="1364969" cy="2657191"/>
        </a:xfrm>
        <a:prstGeom prst="corner">
          <a:avLst>
            <a:gd name="adj1" fmla="val 16120"/>
            <a:gd name="adj2" fmla="val 16110"/>
          </a:avLst>
        </a:prstGeom>
        <a:solidFill>
          <a:schemeClr val="accent2">
            <a:shade val="80000"/>
            <a:hueOff val="191133"/>
            <a:satOff val="-14282"/>
            <a:lumOff val="15728"/>
            <a:alphaOff val="0"/>
          </a:schemeClr>
        </a:solidFill>
        <a:ln w="19050" cap="flat" cmpd="sng" algn="ctr">
          <a:solidFill>
            <a:schemeClr val="accent2">
              <a:shade val="80000"/>
              <a:hueOff val="191133"/>
              <a:satOff val="-14282"/>
              <a:lumOff val="157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4246889" y="1284375"/>
          <a:ext cx="2685508" cy="110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Universal Product Code (UPC) Submission</a:t>
          </a:r>
        </a:p>
      </dsp:txBody>
      <dsp:txXfrm>
        <a:off x="4246889" y="1284375"/>
        <a:ext cx="2685508" cy="1105690"/>
      </dsp:txXfrm>
    </dsp:sp>
    <dsp:sp modelId="{8A12181F-267E-4367-A483-9795A3F1B6B5}">
      <dsp:nvSpPr>
        <dsp:cNvPr id="0" name=""/>
        <dsp:cNvSpPr/>
      </dsp:nvSpPr>
      <dsp:spPr>
        <a:xfrm>
          <a:off x="6322955" y="602253"/>
          <a:ext cx="386891" cy="386891"/>
        </a:xfrm>
        <a:prstGeom prst="triangle">
          <a:avLst>
            <a:gd name="adj" fmla="val 100000"/>
          </a:avLst>
        </a:prstGeom>
        <a:solidFill>
          <a:schemeClr val="accent2">
            <a:shade val="80000"/>
            <a:hueOff val="286700"/>
            <a:satOff val="-21424"/>
            <a:lumOff val="23592"/>
            <a:alphaOff val="0"/>
          </a:schemeClr>
        </a:solidFill>
        <a:ln w="19050" cap="flat" cmpd="sng" algn="ctr">
          <a:solidFill>
            <a:schemeClr val="accent2">
              <a:shade val="80000"/>
              <a:hueOff val="286700"/>
              <a:satOff val="-21424"/>
              <a:lumOff val="235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7500502" y="-266757"/>
          <a:ext cx="1024314" cy="2469583"/>
        </a:xfrm>
        <a:prstGeom prst="corner">
          <a:avLst>
            <a:gd name="adj1" fmla="val 16120"/>
            <a:gd name="adj2" fmla="val 16110"/>
          </a:avLst>
        </a:prstGeom>
        <a:solidFill>
          <a:schemeClr val="accent2">
            <a:shade val="80000"/>
            <a:hueOff val="382266"/>
            <a:satOff val="-28565"/>
            <a:lumOff val="31456"/>
            <a:alphaOff val="0"/>
          </a:schemeClr>
        </a:solidFill>
        <a:ln w="19050" cap="flat" cmpd="sng" algn="ctr">
          <a:solidFill>
            <a:schemeClr val="accent2">
              <a:shade val="80000"/>
              <a:hueOff val="382266"/>
              <a:satOff val="-28565"/>
              <a:lumOff val="314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6932390" y="608249"/>
          <a:ext cx="1835341" cy="54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APL</a:t>
          </a:r>
        </a:p>
      </dsp:txBody>
      <dsp:txXfrm>
        <a:off x="6932390" y="608249"/>
        <a:ext cx="1835341" cy="54105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264" y="391"/>
          <a:ext cx="468954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02613" y="391"/>
        <a:ext cx="4489192" cy="801398"/>
      </dsp:txXfrm>
    </dsp:sp>
    <dsp:sp modelId="{B5E83CE5-E4E7-4263-AD13-1396C4855F6C}">
      <dsp:nvSpPr>
        <dsp:cNvPr id="0" name=""/>
        <dsp:cNvSpPr/>
      </dsp:nvSpPr>
      <dsp:spPr>
        <a:xfrm>
          <a:off x="840945"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rgbClr val="4EA7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264" y="391"/>
          <a:ext cx="468954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02613" y="391"/>
        <a:ext cx="4489192" cy="801398"/>
      </dsp:txXfrm>
    </dsp:sp>
    <dsp:sp modelId="{B5E83CE5-E4E7-4263-AD13-1396C4855F6C}">
      <dsp:nvSpPr>
        <dsp:cNvPr id="0" name=""/>
        <dsp:cNvSpPr/>
      </dsp:nvSpPr>
      <dsp:spPr>
        <a:xfrm>
          <a:off x="840945"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402" y="391"/>
          <a:ext cx="4568024" cy="801398"/>
        </a:xfrm>
        <a:prstGeom prst="homePlate">
          <a:avLst/>
        </a:prstGeom>
        <a:solidFill>
          <a:srgbClr val="4EA7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3751" y="391"/>
        <a:ext cx="4367675" cy="801398"/>
      </dsp:txXfrm>
    </dsp:sp>
    <dsp:sp modelId="{B5E83CE5-E4E7-4263-AD13-1396C4855F6C}">
      <dsp:nvSpPr>
        <dsp:cNvPr id="0" name=""/>
        <dsp:cNvSpPr/>
      </dsp:nvSpPr>
      <dsp:spPr>
        <a:xfrm>
          <a:off x="871325"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402" y="391"/>
          <a:ext cx="4568024" cy="801398"/>
        </a:xfrm>
        <a:prstGeom prst="homePlate">
          <a:avLst/>
        </a:prstGeom>
        <a:solidFill>
          <a:srgbClr val="4EA72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3751" y="391"/>
        <a:ext cx="4367675" cy="801398"/>
      </dsp:txXfrm>
    </dsp:sp>
    <dsp:sp modelId="{B5E83CE5-E4E7-4263-AD13-1396C4855F6C}">
      <dsp:nvSpPr>
        <dsp:cNvPr id="0" name=""/>
        <dsp:cNvSpPr/>
      </dsp:nvSpPr>
      <dsp:spPr>
        <a:xfrm>
          <a:off x="871325" y="783"/>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30835-33F3-4E5C-8C4D-B75A9CB7984D}">
      <dsp:nvSpPr>
        <dsp:cNvPr id="0" name=""/>
        <dsp:cNvSpPr/>
      </dsp:nvSpPr>
      <dsp:spPr>
        <a:xfrm>
          <a:off x="1251763" y="84471"/>
          <a:ext cx="3762988" cy="733413"/>
        </a:xfrm>
        <a:prstGeom prst="rect">
          <a:avLst/>
        </a:prstGeom>
        <a:solidFill>
          <a:srgbClr val="FFFFCC">
            <a:alpha val="40000"/>
          </a:srgb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6766"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kern="1200" dirty="0">
            <a:solidFill>
              <a:schemeClr val="accent2">
                <a:lumMod val="75000"/>
              </a:schemeClr>
            </a:solidFill>
            <a:latin typeface="+mn-lt"/>
          </a:endParaRPr>
        </a:p>
      </dsp:txBody>
      <dsp:txXfrm>
        <a:off x="1251763" y="84471"/>
        <a:ext cx="3762988" cy="733413"/>
      </dsp:txXfrm>
    </dsp:sp>
    <dsp:sp modelId="{31B3DBF3-2A9F-423B-9BF4-FDD46CBC6139}">
      <dsp:nvSpPr>
        <dsp:cNvPr id="0" name=""/>
        <dsp:cNvSpPr/>
      </dsp:nvSpPr>
      <dsp:spPr>
        <a:xfrm>
          <a:off x="151302" y="71604"/>
          <a:ext cx="876258" cy="770084"/>
        </a:xfrm>
        <a:prstGeom prst="rect">
          <a:avLst/>
        </a:prstGeom>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D2105-197E-4DF4-9254-4BF704C7E2C5}">
      <dsp:nvSpPr>
        <dsp:cNvPr id="0" name=""/>
        <dsp:cNvSpPr/>
      </dsp:nvSpPr>
      <dsp:spPr>
        <a:xfrm>
          <a:off x="0" y="5042"/>
          <a:ext cx="686995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B3F449-703D-4407-A696-51D42377F97D}">
      <dsp:nvSpPr>
        <dsp:cNvPr id="0" name=""/>
        <dsp:cNvSpPr/>
      </dsp:nvSpPr>
      <dsp:spPr>
        <a:xfrm>
          <a:off x="0" y="5042"/>
          <a:ext cx="6869959" cy="163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The NC WIC Program offers a variety of nutritious foods as part of the Authorized Product List (APL).</a:t>
          </a:r>
        </a:p>
      </dsp:txBody>
      <dsp:txXfrm>
        <a:off x="0" y="5042"/>
        <a:ext cx="6869959" cy="1637406"/>
      </dsp:txXfrm>
    </dsp:sp>
    <dsp:sp modelId="{054A9FCF-C5F5-474E-A380-6B96C8F87A96}">
      <dsp:nvSpPr>
        <dsp:cNvPr id="0" name=""/>
        <dsp:cNvSpPr/>
      </dsp:nvSpPr>
      <dsp:spPr>
        <a:xfrm>
          <a:off x="0" y="1642449"/>
          <a:ext cx="6869959"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67655-A060-4743-B325-F9E61397F14A}">
      <dsp:nvSpPr>
        <dsp:cNvPr id="0" name=""/>
        <dsp:cNvSpPr/>
      </dsp:nvSpPr>
      <dsp:spPr>
        <a:xfrm>
          <a:off x="0" y="1642449"/>
          <a:ext cx="6869959" cy="163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The APL includes all approved products meeting the nutrition criteria for WIC foods and submissions for new products are considered on a continual basis.</a:t>
          </a:r>
        </a:p>
      </dsp:txBody>
      <dsp:txXfrm>
        <a:off x="0" y="1642449"/>
        <a:ext cx="6869959" cy="1637406"/>
      </dsp:txXfrm>
    </dsp:sp>
    <dsp:sp modelId="{A2392924-6449-4315-8935-FFC582FD25D5}">
      <dsp:nvSpPr>
        <dsp:cNvPr id="0" name=""/>
        <dsp:cNvSpPr/>
      </dsp:nvSpPr>
      <dsp:spPr>
        <a:xfrm>
          <a:off x="0" y="3279855"/>
          <a:ext cx="6869959"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E71B3-244C-4067-879A-EE0FDC884507}">
      <dsp:nvSpPr>
        <dsp:cNvPr id="0" name=""/>
        <dsp:cNvSpPr/>
      </dsp:nvSpPr>
      <dsp:spPr>
        <a:xfrm>
          <a:off x="0" y="3279855"/>
          <a:ext cx="6869959" cy="90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Each supplemental food category has a specified ‘unit of measure’.</a:t>
          </a:r>
        </a:p>
      </dsp:txBody>
      <dsp:txXfrm>
        <a:off x="0" y="3279855"/>
        <a:ext cx="6869959" cy="909710"/>
      </dsp:txXfrm>
    </dsp:sp>
    <dsp:sp modelId="{700EBE91-AAEA-4B44-BD70-C3EF9BF48C90}">
      <dsp:nvSpPr>
        <dsp:cNvPr id="0" name=""/>
        <dsp:cNvSpPr/>
      </dsp:nvSpPr>
      <dsp:spPr>
        <a:xfrm>
          <a:off x="0" y="4189565"/>
          <a:ext cx="6869959"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6B2930-0A9D-4B76-A758-6675C17EF19D}">
      <dsp:nvSpPr>
        <dsp:cNvPr id="0" name=""/>
        <dsp:cNvSpPr/>
      </dsp:nvSpPr>
      <dsp:spPr>
        <a:xfrm>
          <a:off x="0" y="4189565"/>
          <a:ext cx="6869959" cy="163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Required minimum inventory of approved products ensures products are available to WIC customers. </a:t>
          </a:r>
        </a:p>
      </dsp:txBody>
      <dsp:txXfrm>
        <a:off x="0" y="4189565"/>
        <a:ext cx="6869959" cy="1637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628807" y="0"/>
          <a:ext cx="4093180" cy="771532"/>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022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821690" y="0"/>
        <a:ext cx="3900297" cy="771532"/>
      </dsp:txXfrm>
    </dsp:sp>
    <dsp:sp modelId="{7777EB40-20A6-49DF-AC54-A335C9651765}">
      <dsp:nvSpPr>
        <dsp:cNvPr id="0" name=""/>
        <dsp:cNvSpPr/>
      </dsp:nvSpPr>
      <dsp:spPr>
        <a:xfrm>
          <a:off x="1071568" y="0"/>
          <a:ext cx="771532" cy="771532"/>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442" y="391"/>
          <a:ext cx="4796101" cy="801398"/>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395"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5791" y="391"/>
        <a:ext cx="4595752" cy="801398"/>
      </dsp:txXfrm>
    </dsp:sp>
    <dsp:sp modelId="{B5E83CE5-E4E7-4263-AD13-1396C4855F6C}">
      <dsp:nvSpPr>
        <dsp:cNvPr id="0" name=""/>
        <dsp:cNvSpPr/>
      </dsp:nvSpPr>
      <dsp:spPr>
        <a:xfrm>
          <a:off x="810848" y="391"/>
          <a:ext cx="801398" cy="801398"/>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3" tIns="48317" rIns="96633" bIns="48317" rtlCol="0"/>
          <a:lstStyle>
            <a:lvl1pPr algn="l">
              <a:defRPr sz="1300"/>
            </a:lvl1pPr>
          </a:lstStyle>
          <a:p>
            <a:endParaRPr dirty="0">
              <a:latin typeface="Constantia" panose="02030602050306030303" pitchFamily="18"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33" tIns="48317" rIns="96633" bIns="48317" rtlCol="0" anchor="b"/>
          <a:lstStyle>
            <a:lvl1pPr algn="l">
              <a:defRPr sz="1300"/>
            </a:lvl1pPr>
          </a:lstStyle>
          <a:p>
            <a:endParaRPr dirty="0">
              <a:latin typeface="Constantia" panose="02030602050306030303" pitchFamily="18"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3" tIns="48317" rIns="96633" bIns="48317" rtlCol="0" anchor="b"/>
          <a:lstStyle>
            <a:lvl1pPr algn="r">
              <a:defRPr sz="1300"/>
            </a:lvl1pPr>
          </a:lstStyle>
          <a:p>
            <a:fld id="{A8E322BB-75AD-4A1E-9661-2724167329F0}" type="slidenum">
              <a:rPr>
                <a:latin typeface="Constantia" panose="02030602050306030303" pitchFamily="18" charset="0"/>
              </a:rPr>
              <a:t>‹#›</a:t>
            </a:fld>
            <a:endParaRPr dirty="0">
              <a:latin typeface="Constantia" panose="02030602050306030303" pitchFamily="18" charset="0"/>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33" tIns="48317" rIns="96633" bIns="48317" rtlCol="0" anchor="ctr"/>
          <a:lstStyle/>
          <a:p>
            <a:endParaRPr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3" tIns="48317" rIns="96633" bIns="48317"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3" tIns="48317" rIns="96633" bIns="48317" rtlCol="0" anchor="b"/>
          <a:lstStyle>
            <a:lvl1pPr algn="r">
              <a:defRPr sz="1500">
                <a:latin typeface="Constantia" panose="02030602050306030303" pitchFamily="18" charset="0"/>
              </a:defRPr>
            </a:lvl1pPr>
          </a:lstStyle>
          <a:p>
            <a:fld id="{B045B7DE-1198-4F2F-B574-CA8CAE341642}" type="slidenum">
              <a:rPr lang="en-US" smtClean="0"/>
              <a:pPr/>
              <a:t>‹#›</a:t>
            </a:fld>
            <a:endParaRPr lang="en-US"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609493"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1218987"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828480"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2437973"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260.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262.xml"/></Relationships>
</file>

<file path=ppt/notesSlides/_rels/notesSlide104.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264.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05.xml"/><Relationship Id="rId2" Type="http://schemas.openxmlformats.org/officeDocument/2006/relationships/notesMaster" Target="../notesMasters/notesMaster1.xml"/><Relationship Id="rId1" Type="http://schemas.openxmlformats.org/officeDocument/2006/relationships/tags" Target="../tags/tag266.xml"/></Relationships>
</file>

<file path=ppt/notesSlides/_rels/notesSlide106.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notesMaster" Target="../notesMasters/notesMaster1.xml"/><Relationship Id="rId1" Type="http://schemas.openxmlformats.org/officeDocument/2006/relationships/tags" Target="../tags/tag268.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270.xml"/></Relationships>
</file>

<file path=ppt/notesSlides/_rels/notesSlide108.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272.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82.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01.xml"/><Relationship Id="rId5" Type="http://schemas.openxmlformats.org/officeDocument/2006/relationships/hyperlink" Target="https://creativecommons.org/licenses/by-nc/3.0/" TargetMode="External"/><Relationship Id="rId4" Type="http://schemas.openxmlformats.org/officeDocument/2006/relationships/hyperlink" Target="https://www.fuentesaludable.com/nutricion-y-alimentos-1/efectos-y-funcion-que-cumple-el-yogurt-en-nuestro-organismo/"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03.xml"/><Relationship Id="rId5" Type="http://schemas.openxmlformats.org/officeDocument/2006/relationships/hyperlink" Target="https://creativecommons.org/licenses/by-nc-nd/3.0/" TargetMode="External"/><Relationship Id="rId4" Type="http://schemas.openxmlformats.org/officeDocument/2006/relationships/hyperlink" Target="http://caringcaring-erizainabat.blogspot.com/2016/08/ocho-alimentos-que-protegen-la-salud-de.html"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414338" y="719138"/>
            <a:ext cx="6494462" cy="3654425"/>
          </a:xfrm>
          <a:ln/>
        </p:spPr>
      </p:sp>
      <p:sp>
        <p:nvSpPr>
          <p:cNvPr id="135172" name="Rectangle 3"/>
          <p:cNvSpPr>
            <a:spLocks noGrp="1" noChangeArrowheads="1"/>
          </p:cNvSpPr>
          <p:nvPr>
            <p:ph type="body" idx="1"/>
          </p:nvPr>
        </p:nvSpPr>
        <p:spPr>
          <a:xfrm>
            <a:off x="508001" y="4572000"/>
            <a:ext cx="6400799" cy="2379484"/>
          </a:xfrm>
          <a:noFill/>
          <a:ln/>
        </p:spPr>
        <p:txBody>
          <a:bodyPr/>
          <a:lstStyle/>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Welcome! This training is for food retailers that are interested in becoming authorized WIC Program vendors. Throughout this presentation I will refer to the Vendor Manual, a copy of which you can find by scanning the QR code provided to you. </a:t>
            </a:r>
          </a:p>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t>It </a:t>
            </a:r>
            <a:r>
              <a:rPr lang="en-US" sz="1600" dirty="0">
                <a:latin typeface="Calibri" panose="020F0502020204030204" pitchFamily="34" charset="0"/>
                <a:cs typeface="Calibri" panose="020F0502020204030204" pitchFamily="34" charset="0"/>
              </a:rPr>
              <a:t>can also be accessed </a:t>
            </a:r>
            <a:r>
              <a:rPr lang="en-US" sz="1600" dirty="0">
                <a:effectLst/>
                <a:latin typeface="Calibri" panose="020F0502020204030204" pitchFamily="34" charset="0"/>
                <a:ea typeface="Calibri" panose="020F0502020204030204" pitchFamily="34" charset="0"/>
                <a:cs typeface="Calibri" panose="020F0502020204030204" pitchFamily="34" charset="0"/>
              </a:rPr>
              <a:t>online on the Vendor Connection webpage under the resource tab.</a:t>
            </a:r>
          </a:p>
        </p:txBody>
      </p:sp>
      <p:sp>
        <p:nvSpPr>
          <p:cNvPr id="2" name="Slide Number Placeholder 1"/>
          <p:cNvSpPr>
            <a:spLocks noGrp="1"/>
          </p:cNvSpPr>
          <p:nvPr>
            <p:ph type="sldNum" sz="quarter" idx="10"/>
          </p:nvPr>
        </p:nvSpPr>
        <p:spPr/>
        <p:txBody>
          <a:bodyPr/>
          <a:lstStyle/>
          <a:p>
            <a:fld id="{277FD931-451E-4B36-ABA2-042D5FD0E452}" type="slidenum">
              <a:rPr lang="en-US" smtClean="0"/>
              <a:t>1</a:t>
            </a:fld>
            <a:endParaRPr lang="en-US" dirty="0"/>
          </a:p>
        </p:txBody>
      </p:sp>
    </p:spTree>
    <p:extLst>
      <p:ext uri="{BB962C8B-B14F-4D97-AF65-F5344CB8AC3E}">
        <p14:creationId xmlns:p14="http://schemas.microsoft.com/office/powerpoint/2010/main" val="89394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83695" y="9089144"/>
            <a:ext cx="3451558" cy="512056"/>
          </a:xfrm>
          <a:prstGeom prst="rect">
            <a:avLst/>
          </a:prstGeom>
          <a:ln/>
        </p:spPr>
        <p:txBody>
          <a:bodyPr/>
          <a:lstStyle/>
          <a:p>
            <a:pPr defTabSz="474254">
              <a:defRPr/>
            </a:pPr>
            <a:fld id="{B79B734D-5DC8-4232-A586-990FF41C53A7}" type="slidenum">
              <a:rPr lang="en-US" sz="1200">
                <a:solidFill>
                  <a:srgbClr val="000000"/>
                </a:solidFill>
              </a:rPr>
              <a:pPr defTabSz="474254">
                <a:defRPr/>
              </a:pPr>
              <a:t>10</a:t>
            </a:fld>
            <a:endParaRPr lang="en-US" sz="1200" dirty="0">
              <a:solidFill>
                <a:srgbClr val="000000"/>
              </a:solidFill>
            </a:endParaRPr>
          </a:p>
        </p:txBody>
      </p:sp>
      <p:sp>
        <p:nvSpPr>
          <p:cNvPr id="103427" name="Rectangle 2"/>
          <p:cNvSpPr>
            <a:spLocks noGrp="1" noRot="1" noChangeAspect="1" noChangeArrowheads="1" noTextEdit="1"/>
          </p:cNvSpPr>
          <p:nvPr>
            <p:ph type="sldImg"/>
          </p:nvPr>
        </p:nvSpPr>
        <p:spPr>
          <a:xfrm>
            <a:off x="428625" y="550863"/>
            <a:ext cx="6457950" cy="3633787"/>
          </a:xfrm>
          <a:prstGeom prst="rect">
            <a:avLst/>
          </a:prstGeom>
          <a:ln/>
        </p:spPr>
      </p:sp>
      <p:sp>
        <p:nvSpPr>
          <p:cNvPr id="103428" name="Rectangle 3"/>
          <p:cNvSpPr>
            <a:spLocks noGrp="1" noChangeArrowheads="1"/>
          </p:cNvSpPr>
          <p:nvPr>
            <p:ph type="body" idx="1"/>
          </p:nvPr>
        </p:nvSpPr>
        <p:spPr>
          <a:xfrm>
            <a:off x="598971" y="4648200"/>
            <a:ext cx="6117258" cy="2147405"/>
          </a:xfrm>
          <a:prstGeom prst="rect">
            <a:avLst/>
          </a:prstGeom>
        </p:spPr>
        <p:txBody>
          <a:bodyPr lIns="105667" tIns="52832" rIns="105667" bIns="52832"/>
          <a:lstStyle/>
          <a:p>
            <a:pPr algn="just"/>
            <a:r>
              <a:rPr lang="en-US" dirty="0">
                <a:cs typeface="Times New Roman" panose="02020603050405020304" pitchFamily="18" charset="0"/>
              </a:rPr>
              <a:t>Vendors must meet all the criteria established by the USDA and the NC WIC  Program. You can find this criteria in your vendor manual on pages 7 and 8.</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533400"/>
            <a:ext cx="6500813" cy="3657600"/>
          </a:xfrm>
          <a:prstGeom prst="rect">
            <a:avLst/>
          </a:prstGeom>
          <a:ln/>
        </p:spPr>
      </p:sp>
      <p:sp>
        <p:nvSpPr>
          <p:cNvPr id="111621" name="Rectangle 3"/>
          <p:cNvSpPr>
            <a:spLocks noGrp="1" noChangeArrowheads="1"/>
          </p:cNvSpPr>
          <p:nvPr>
            <p:ph type="body" idx="1"/>
          </p:nvPr>
        </p:nvSpPr>
        <p:spPr>
          <a:xfrm>
            <a:off x="406399" y="4402201"/>
            <a:ext cx="6500813" cy="2989199"/>
          </a:xfrm>
          <a:prstGeom prst="rect">
            <a:avLst/>
          </a:prstGeom>
          <a:noFill/>
          <a:ln/>
        </p:spPr>
        <p:txBody>
          <a:bodyPr lIns="108336" tIns="54166" rIns="108336" bIns="54166">
            <a:noAutofit/>
          </a:bodyPr>
          <a:lstStyle/>
          <a:p>
            <a:r>
              <a:rPr lang="en-US" sz="1400" dirty="0"/>
              <a:t>Shown on the slide are some clarifications for fruits and vegetables not approved for purchase with cash-value benefits. </a:t>
            </a:r>
          </a:p>
          <a:p>
            <a:endParaRPr lang="en-US" sz="1400" dirty="0"/>
          </a:p>
          <a:p>
            <a:endParaRPr lang="en-US" sz="1400" dirty="0"/>
          </a:p>
          <a:p>
            <a:endParaRPr lang="en-US" sz="1400" dirty="0"/>
          </a:p>
          <a:p>
            <a:r>
              <a:rPr lang="en-US" sz="1400" dirty="0"/>
              <a:t>Take a moment to review these items.</a:t>
            </a:r>
          </a:p>
          <a:p>
            <a:pPr defTabSz="948368">
              <a:defRPr/>
            </a:pPr>
            <a:endParaRPr lang="en-US" sz="1400" dirty="0"/>
          </a:p>
        </p:txBody>
      </p:sp>
    </p:spTree>
    <p:custDataLst>
      <p:tags r:id="rId1"/>
    </p:custDataLst>
    <p:extLst>
      <p:ext uri="{BB962C8B-B14F-4D97-AF65-F5344CB8AC3E}">
        <p14:creationId xmlns:p14="http://schemas.microsoft.com/office/powerpoint/2010/main" val="24666825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Arial" panose="020B0604020202020204" pitchFamily="34" charset="0"/>
                <a:ea typeface="Times New Roman" panose="02020603050405020304" pitchFamily="18" charset="0"/>
              </a:rPr>
              <a:t>“Produce mapping” is the process a vendor uses to link a UPC (12–13-digit bar code) for a fresh fruit or vegetable that is not in the APL with a PLU (4-5 digit assigned number) that is in the APL.</a:t>
            </a:r>
          </a:p>
          <a:p>
            <a:endParaRPr lang="en-US" sz="1800" kern="0" dirty="0">
              <a:solidFill>
                <a:srgbClr val="000000"/>
              </a:solidFill>
              <a:effectLst/>
              <a:latin typeface="Arial" panose="020B0604020202020204" pitchFamily="34" charset="0"/>
            </a:endParaRPr>
          </a:p>
          <a:p>
            <a:r>
              <a:rPr lang="en-US" sz="1800" kern="0" dirty="0">
                <a:solidFill>
                  <a:srgbClr val="000000"/>
                </a:solidFill>
                <a:effectLst/>
                <a:latin typeface="Arial" panose="020B0604020202020204" pitchFamily="34" charset="0"/>
              </a:rPr>
              <a:t>Remember: </a:t>
            </a:r>
            <a:r>
              <a:rPr lang="en-US" sz="1800" kern="0" dirty="0">
                <a:solidFill>
                  <a:srgbClr val="000000"/>
                </a:solidFill>
                <a:effectLst/>
                <a:latin typeface="Arial" panose="020B0604020202020204" pitchFamily="34" charset="0"/>
                <a:ea typeface="Times New Roman" panose="02020603050405020304" pitchFamily="18" charset="0"/>
              </a:rPr>
              <a:t>Mapping works </a:t>
            </a:r>
            <a:r>
              <a:rPr lang="en-US" sz="1800" i="1" kern="0" dirty="0">
                <a:solidFill>
                  <a:srgbClr val="000000"/>
                </a:solidFill>
                <a:effectLst/>
                <a:latin typeface="Arial" panose="020B0604020202020204" pitchFamily="34" charset="0"/>
                <a:ea typeface="Times New Roman" panose="02020603050405020304" pitchFamily="18" charset="0"/>
              </a:rPr>
              <a:t>only</a:t>
            </a:r>
            <a:r>
              <a:rPr lang="en-US" sz="1800" kern="0" dirty="0">
                <a:solidFill>
                  <a:srgbClr val="000000"/>
                </a:solidFill>
                <a:effectLst/>
                <a:latin typeface="Arial" panose="020B0604020202020204" pitchFamily="34" charset="0"/>
                <a:ea typeface="Times New Roman" panose="02020603050405020304" pitchFamily="18" charset="0"/>
              </a:rPr>
              <a:t> for </a:t>
            </a:r>
            <a:r>
              <a:rPr lang="en-US" sz="1800" b="1" kern="0" dirty="0">
                <a:solidFill>
                  <a:srgbClr val="000000"/>
                </a:solidFill>
                <a:effectLst/>
                <a:latin typeface="Arial" panose="020B0604020202020204" pitchFamily="34" charset="0"/>
                <a:ea typeface="Times New Roman" panose="02020603050405020304" pitchFamily="18" charset="0"/>
              </a:rPr>
              <a:t>fresh</a:t>
            </a:r>
            <a:r>
              <a:rPr lang="en-US" sz="1800" kern="0" dirty="0">
                <a:solidFill>
                  <a:srgbClr val="000000"/>
                </a:solidFill>
                <a:effectLst/>
                <a:latin typeface="Arial" panose="020B0604020202020204" pitchFamily="34" charset="0"/>
                <a:ea typeface="Times New Roman" panose="02020603050405020304" pitchFamily="18" charset="0"/>
              </a:rPr>
              <a:t> fruits and vegetables, not for frozen or canned fruits and vegetables and other WIC foods.</a:t>
            </a:r>
          </a:p>
          <a:p>
            <a:endParaRPr lang="en-US" sz="1800" kern="0" dirty="0">
              <a:solidFill>
                <a:srgbClr val="000000"/>
              </a:solidFill>
              <a:effectLst/>
              <a:latin typeface="Arial" panose="020B0604020202020204" pitchFamily="34" charset="0"/>
            </a:endParaRPr>
          </a:p>
          <a:p>
            <a:r>
              <a:rPr lang="en-US" sz="1800" kern="0" dirty="0">
                <a:solidFill>
                  <a:srgbClr val="000000"/>
                </a:solidFill>
                <a:effectLst/>
                <a:latin typeface="Arial" panose="020B0604020202020204" pitchFamily="34" charset="0"/>
                <a:ea typeface="Times New Roman" panose="02020603050405020304" pitchFamily="18" charset="0"/>
              </a:rPr>
              <a:t>Mapping is necessary because there are thousands of UPCs for fresh produce, the UPCs change very frequently. For example: Many vendors will have 30-40 or more UPCs in their system for strawberry alone, they can map or link those 30-40 different UPCs to a single PLU that’s in the APL, making them WIC allowed. Mapping is also faster because a retailer can do it right away and fruits and vegetables are available to WIC participants without delay.</a:t>
            </a:r>
          </a:p>
          <a:p>
            <a:endParaRPr lang="en-US" sz="1800" kern="0" dirty="0">
              <a:solidFill>
                <a:srgbClr val="000000"/>
              </a:solidFill>
              <a:effectLst/>
              <a:latin typeface="Arial" panose="020B0604020202020204" pitchFamily="34" charset="0"/>
            </a:endParaRPr>
          </a:p>
          <a:p>
            <a:r>
              <a:rPr lang="en-US" sz="1200" i="1" dirty="0">
                <a:ea typeface="Tahoma" pitchFamily="34" charset="0"/>
                <a:cs typeface="Tahoma" pitchFamily="34" charset="0"/>
              </a:rPr>
              <a:t>Photo Credit: </a:t>
            </a:r>
            <a:r>
              <a:rPr lang="en-US" sz="1800" i="1" kern="0" dirty="0">
                <a:solidFill>
                  <a:srgbClr val="000000"/>
                </a:solidFill>
                <a:effectLst/>
                <a:latin typeface="Arial" panose="020B0604020202020204" pitchFamily="34" charset="0"/>
                <a:ea typeface="Tahoma" pitchFamily="34" charset="0"/>
                <a:cs typeface="Tahoma" pitchFamily="34" charset="0"/>
              </a:rPr>
              <a:t>Stock Images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1ED0F-E1B7-4072-BEC1-039668071702}" type="slidenum">
              <a:rPr kumimoji="0" lang="en-US" sz="13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44198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E360-1C88-5256-6C38-E1899421255A}"/>
            </a:ext>
          </a:extLst>
        </p:cNvPr>
        <p:cNvGrpSpPr/>
        <p:nvPr/>
      </p:nvGrpSpPr>
      <p:grpSpPr>
        <a:xfrm>
          <a:off x="0" y="0"/>
          <a:ext cx="0" cy="0"/>
          <a:chOff x="0" y="0"/>
          <a:chExt cx="0" cy="0"/>
        </a:xfrm>
      </p:grpSpPr>
      <p:sp>
        <p:nvSpPr>
          <p:cNvPr id="111619" name="Rectangle 13">
            <a:extLst>
              <a:ext uri="{FF2B5EF4-FFF2-40B4-BE49-F238E27FC236}">
                <a16:creationId xmlns:a16="http://schemas.microsoft.com/office/drawing/2014/main" id="{C669F15E-9B52-8179-A214-23030EB925B5}"/>
              </a:ext>
            </a:extLst>
          </p:cNvPr>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a:extLst>
              <a:ext uri="{FF2B5EF4-FFF2-40B4-BE49-F238E27FC236}">
                <a16:creationId xmlns:a16="http://schemas.microsoft.com/office/drawing/2014/main" id="{303029D2-F299-DCBC-A555-93B5690C8772}"/>
              </a:ext>
            </a:extLst>
          </p:cNvPr>
          <p:cNvSpPr>
            <a:spLocks noGrp="1" noRot="1" noChangeAspect="1" noChangeArrowheads="1" noTextEdit="1"/>
          </p:cNvSpPr>
          <p:nvPr>
            <p:ph type="sldImg"/>
          </p:nvPr>
        </p:nvSpPr>
        <p:spPr>
          <a:xfrm>
            <a:off x="528638" y="412750"/>
            <a:ext cx="6500812" cy="3657600"/>
          </a:xfrm>
          <a:prstGeom prst="rect">
            <a:avLst/>
          </a:prstGeom>
          <a:ln/>
        </p:spPr>
      </p:sp>
      <p:sp>
        <p:nvSpPr>
          <p:cNvPr id="111621" name="Rectangle 3">
            <a:extLst>
              <a:ext uri="{FF2B5EF4-FFF2-40B4-BE49-F238E27FC236}">
                <a16:creationId xmlns:a16="http://schemas.microsoft.com/office/drawing/2014/main" id="{00ADB417-34D2-A3C6-51CA-E1E2F6DBA22A}"/>
              </a:ext>
            </a:extLst>
          </p:cNvPr>
          <p:cNvSpPr>
            <a:spLocks noGrp="1" noChangeArrowheads="1"/>
          </p:cNvSpPr>
          <p:nvPr>
            <p:ph type="body" idx="1"/>
          </p:nvPr>
        </p:nvSpPr>
        <p:spPr>
          <a:xfrm>
            <a:off x="92197" y="4402201"/>
            <a:ext cx="6937626" cy="4726227"/>
          </a:xfrm>
          <a:prstGeom prst="rect">
            <a:avLst/>
          </a:prstGeom>
          <a:noFill/>
          <a:ln/>
        </p:spPr>
        <p:txBody>
          <a:bodyPr lIns="108336" tIns="54166" rIns="108336" bIns="54166">
            <a:noAutofit/>
          </a:bodyPr>
          <a:lstStyle/>
          <a:p>
            <a:pPr defTabSz="955817">
              <a:defRPr/>
            </a:pPr>
            <a:r>
              <a:rPr lang="en-US" sz="1400" dirty="0"/>
              <a:t>The next few slides review the minimum inventory requirements for local retailers for each food category:</a:t>
            </a:r>
          </a:p>
          <a:p>
            <a:pPr defTabSz="955817">
              <a:defRPr/>
            </a:pPr>
            <a:endParaRPr lang="en-US" sz="1400" dirty="0"/>
          </a:p>
          <a:p>
            <a:pPr defTabSz="955817">
              <a:defRPr/>
            </a:pPr>
            <a:r>
              <a:rPr lang="en-US" sz="1400" dirty="0"/>
              <a:t>Both skim/low fat 1% milk and whole milk are required types of milk with the minimum inventory requirement of six (6) gallons for skim/1% milk and two (2) gallons for whole milk. Although 2% milk cannot be used to satisfy the minimum inventory/variety requirement for Low fat milk, vendors are still encouraged to carry 2% milk in their store.</a:t>
            </a:r>
          </a:p>
          <a:p>
            <a:pPr defTabSz="955817">
              <a:defRPr/>
            </a:pPr>
            <a:endParaRPr lang="en-US" sz="1400" dirty="0"/>
          </a:p>
          <a:p>
            <a:endParaRPr lang="en-US" sz="1400" dirty="0"/>
          </a:p>
          <a:p>
            <a:pPr eaLnBrk="1" hangingPunct="1"/>
            <a:r>
              <a:rPr lang="en-US" sz="1400" dirty="0"/>
              <a:t>The minimum inventory requirement for cheese requires vendors to have at least two (2) one-pound packages available. Only one (1) type of approved cheese is required.</a:t>
            </a:r>
          </a:p>
          <a:p>
            <a:pPr defTabSz="955817">
              <a:defRPr/>
            </a:pPr>
            <a:endParaRPr lang="en-US" sz="1400" dirty="0"/>
          </a:p>
          <a:p>
            <a:pPr eaLnBrk="1" hangingPunct="1"/>
            <a:r>
              <a:rPr lang="en-US" sz="1400" dirty="0"/>
              <a:t>For juice, the minimum inventory requirement is for single-strength juice only. There is </a:t>
            </a:r>
            <a:r>
              <a:rPr lang="en-US" sz="1400" b="1" dirty="0"/>
              <a:t>no</a:t>
            </a:r>
            <a:r>
              <a:rPr lang="en-US" sz="1400" dirty="0"/>
              <a:t> minimum inventory for concentrated juice.  The minimum inventory requirement for single-strength juice is four (4)  48 oz containers and (4) 64 oz containers.</a:t>
            </a:r>
          </a:p>
          <a:p>
            <a:pPr eaLnBrk="1" hangingPunct="1"/>
            <a:endParaRPr lang="en-US" sz="1400" dirty="0"/>
          </a:p>
          <a:p>
            <a:pPr eaLnBrk="1" hangingPunct="1"/>
            <a:r>
              <a:rPr lang="en-US" sz="1400" dirty="0"/>
              <a:t>There is a minimum inventory requirement for cereal.  Vendors are required to carry a minimum of two types of whole grain cereal. The minimum package size is 12 oz.. and the minimum number of packages you can carry is six.  As a reminder, only whole grain cereal can count towards minimum inventory.  Some non whole grain cereal which are currently approved in our Authorized Product List cannot count towards minimum inventory (such as various brands of Corn Flakes, Rice Krispies, Special K, Corn Chex, Rice Chex, Cinnamon Chex, and Blueberry Chex.</a:t>
            </a:r>
          </a:p>
          <a:p>
            <a:pPr eaLnBrk="1" hangingPunct="1"/>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7901891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28638" y="412750"/>
            <a:ext cx="6500812" cy="3657600"/>
          </a:xfrm>
          <a:prstGeom prst="rect">
            <a:avLst/>
          </a:prstGeom>
          <a:ln/>
        </p:spPr>
      </p:sp>
      <p:sp>
        <p:nvSpPr>
          <p:cNvPr id="111621" name="Rectangle 3"/>
          <p:cNvSpPr>
            <a:spLocks noGrp="1" noChangeArrowheads="1"/>
          </p:cNvSpPr>
          <p:nvPr>
            <p:ph type="body" idx="1"/>
          </p:nvPr>
        </p:nvSpPr>
        <p:spPr>
          <a:xfrm>
            <a:off x="92197" y="4402201"/>
            <a:ext cx="6937626" cy="4726227"/>
          </a:xfrm>
          <a:prstGeom prst="rect">
            <a:avLst/>
          </a:prstGeom>
          <a:noFill/>
          <a:ln/>
        </p:spPr>
        <p:txBody>
          <a:bodyPr lIns="108336" tIns="54166" rIns="108336" bIns="54166">
            <a:noAutofit/>
          </a:bodyPr>
          <a:lstStyle/>
          <a:p>
            <a:r>
              <a:rPr lang="en-US" sz="1400" dirty="0"/>
              <a:t>Stores must carry at least two -16 oz loaves of bread  or two - 16 oz packages of tortillas or 1 loaf bread and 1 package of tortillas to equal 2 in their minimum inventory.</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requirement for brown rice is at least 2 – 14 to 16 oz packages.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Stores must carry at least two (2) dozen size containers of chicken eggs.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There is a minimum inventory requirement for dry beans, peas and lentils, BUT not for canned.  Only one (1) approved type of beans, peas or lentils is required, and there must be at least two (2) one-pound packages.  As a reminder, canned green beans and peas are </a:t>
            </a:r>
            <a:r>
              <a:rPr lang="en-US" sz="1400" b="1" dirty="0"/>
              <a:t>NOT</a:t>
            </a:r>
            <a:r>
              <a:rPr lang="en-US" sz="1400" dirty="0"/>
              <a:t> dry beans or peas and </a:t>
            </a:r>
            <a:r>
              <a:rPr lang="en-US" sz="1400" b="1" dirty="0"/>
              <a:t>CANNOT</a:t>
            </a:r>
            <a:r>
              <a:rPr lang="en-US" sz="1400" dirty="0"/>
              <a:t> be counted for minimum inventory in this category.  Also,  frozen mature legumes cannot be counted for minimum inventory.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There is minimum inventory requirements for fish.  Vendors are required to carry at least six (5 to 6) ounce cans.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5307059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95300"/>
            <a:ext cx="6500813" cy="3657600"/>
          </a:xfrm>
          <a:prstGeom prst="rect">
            <a:avLst/>
          </a:prstGeom>
          <a:ln/>
        </p:spPr>
      </p:sp>
      <p:sp>
        <p:nvSpPr>
          <p:cNvPr id="111621" name="Rectangle 3"/>
          <p:cNvSpPr>
            <a:spLocks noGrp="1" noChangeArrowheads="1"/>
          </p:cNvSpPr>
          <p:nvPr>
            <p:ph type="body" idx="1"/>
          </p:nvPr>
        </p:nvSpPr>
        <p:spPr>
          <a:xfrm>
            <a:off x="406399" y="4402201"/>
            <a:ext cx="6500813" cy="3065399"/>
          </a:xfrm>
          <a:prstGeom prst="rect">
            <a:avLst/>
          </a:prstGeom>
          <a:noFill/>
          <a:ln/>
        </p:spPr>
        <p:txBody>
          <a:bodyPr lIns="108336" tIns="54166" rIns="108336" bIns="54166">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required is: 8 cans of powdered Milk based Infant Formula and 4 cans of powdered Soy based Infant Formula. There is </a:t>
            </a:r>
            <a:r>
              <a:rPr lang="en-US" sz="1400" dirty="0">
                <a:solidFill>
                  <a:schemeClr val="accent1">
                    <a:lumMod val="75000"/>
                  </a:schemeClr>
                </a:solidFill>
              </a:rPr>
              <a:t>No Minimum Inventory requirements for Concentrate or Ready to Feed</a:t>
            </a:r>
            <a:r>
              <a:rPr lang="en-US" sz="1400" dirty="0"/>
              <a:t> formula types.  They must be 11.0 – 14.0 ounce 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 minimum inventory requirement for infant cereal is six (6) 8-ounce boxes.  It is okay to have just one type or several types as long as there are at least 6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Vendors are required to stock at least 64 oz total of infant fruits and infant vegetables in 3.5-4oz containers. The 64 ounces must include at least 1 type of fruit and 1 type of vegetable.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3841821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81000"/>
            <a:ext cx="6518275" cy="3667125"/>
          </a:xfrm>
          <a:prstGeom prst="rect">
            <a:avLst/>
          </a:prstGeom>
          <a:ln/>
        </p:spPr>
      </p:sp>
      <p:sp>
        <p:nvSpPr>
          <p:cNvPr id="111621" name="Rectangle 3"/>
          <p:cNvSpPr>
            <a:spLocks noGrp="1" noChangeArrowheads="1"/>
          </p:cNvSpPr>
          <p:nvPr>
            <p:ph type="body" idx="1"/>
          </p:nvPr>
        </p:nvSpPr>
        <p:spPr>
          <a:xfrm>
            <a:off x="398463" y="4114800"/>
            <a:ext cx="6631360" cy="5345281"/>
          </a:xfrm>
          <a:prstGeom prst="rect">
            <a:avLst/>
          </a:prstGeom>
          <a:noFill/>
          <a:ln/>
        </p:spPr>
        <p:txBody>
          <a:bodyPr lIns="108336" tIns="54166" rIns="108336" bIns="54166">
            <a:noAutofit/>
          </a:bodyPr>
          <a:lstStyle/>
          <a:p>
            <a:pPr eaLnBrk="1" hangingPunct="1"/>
            <a:r>
              <a:rPr lang="en-US" dirty="0"/>
              <a:t>The minimum inventory requirements for fruits and vegetables are for the </a:t>
            </a:r>
            <a:r>
              <a:rPr lang="en-US" b="1" dirty="0"/>
              <a:t>canned forms</a:t>
            </a:r>
            <a:r>
              <a:rPr lang="en-US" dirty="0"/>
              <a:t>, but not fresh or frozen.</a:t>
            </a:r>
          </a:p>
          <a:p>
            <a:pPr eaLnBrk="1" hangingPunct="1"/>
            <a:endParaRPr lang="en-US" dirty="0"/>
          </a:p>
          <a:p>
            <a:pPr defTabSz="914048"/>
            <a:r>
              <a:rPr lang="en-US" dirty="0"/>
              <a:t>The minimum inventory for canned fruit is 10 cans. </a:t>
            </a:r>
          </a:p>
          <a:p>
            <a:pPr defTabSz="914048"/>
            <a:r>
              <a:rPr lang="en-US" dirty="0"/>
              <a:t>At least 2 types of 14 to 16 –ounce cans of fruit are required.</a:t>
            </a:r>
            <a:r>
              <a:rPr lang="en-US" dirty="0">
                <a:ea typeface="Tahoma" pitchFamily="34" charset="0"/>
                <a:cs typeface="Tahoma" pitchFamily="34" charset="0"/>
              </a:rPr>
              <a:t> </a:t>
            </a:r>
          </a:p>
          <a:p>
            <a:pPr defTabSz="914048"/>
            <a:r>
              <a:rPr lang="en-US" dirty="0">
                <a:ea typeface="Tahoma" pitchFamily="34" charset="0"/>
                <a:cs typeface="Tahoma" pitchFamily="34" charset="0"/>
              </a:rPr>
              <a:t>The same fruit processed in different ways is </a:t>
            </a:r>
            <a:r>
              <a:rPr lang="en-US" b="1" dirty="0">
                <a:ea typeface="Tahoma" pitchFamily="34" charset="0"/>
                <a:cs typeface="Tahoma" pitchFamily="34" charset="0"/>
              </a:rPr>
              <a:t>NOT</a:t>
            </a:r>
            <a:r>
              <a:rPr lang="en-US" dirty="0">
                <a:ea typeface="Tahoma" pitchFamily="34" charset="0"/>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dirty="0"/>
          </a:p>
          <a:p>
            <a:pPr eaLnBrk="1" hangingPunct="1"/>
            <a:r>
              <a:rPr lang="en-US" dirty="0"/>
              <a:t>Even though this is the minimum inventory requirement, WIC participants are able to select any size can that meets the criteria outlined in the approved foods list.</a:t>
            </a:r>
          </a:p>
          <a:p>
            <a:pPr eaLnBrk="1" hangingPunct="1"/>
            <a:endParaRPr lang="en-US" dirty="0"/>
          </a:p>
          <a:p>
            <a:pPr eaLnBrk="1" hangingPunct="1"/>
            <a:r>
              <a:rPr lang="en-US" dirty="0"/>
              <a:t>The minimum inventory requirement is the same for vegetables as for fruit with additional notes of caution.  </a:t>
            </a:r>
          </a:p>
          <a:p>
            <a:pPr eaLnBrk="1" hangingPunct="1"/>
            <a:endParaRPr lang="en-US" dirty="0"/>
          </a:p>
          <a:p>
            <a:pPr marL="177845" indent="-177845">
              <a:buFont typeface="Arial" panose="020B0604020202020204" pitchFamily="34" charset="0"/>
              <a:buChar char="•"/>
            </a:pPr>
            <a:r>
              <a:rPr lang="en-US" dirty="0">
                <a:ea typeface="Tahoma" pitchFamily="34" charset="0"/>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dirty="0">
              <a:ea typeface="Tahoma" pitchFamily="34" charset="0"/>
              <a:cs typeface="Tahoma" pitchFamily="34" charset="0"/>
            </a:endParaRPr>
          </a:p>
          <a:p>
            <a:pPr marL="177845" indent="-177845">
              <a:buFont typeface="Arial" panose="020B0604020202020204" pitchFamily="34" charset="0"/>
              <a:buChar char="•"/>
            </a:pPr>
            <a:r>
              <a:rPr lang="en-US" dirty="0">
                <a:ea typeface="Tahoma" pitchFamily="34" charset="0"/>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dirty="0">
              <a:ea typeface="Tahoma" pitchFamily="34" charset="0"/>
              <a:cs typeface="Tahoma" pitchFamily="34" charset="0"/>
            </a:endParaRPr>
          </a:p>
          <a:p>
            <a:pPr marL="177845" indent="-177845">
              <a:buFont typeface="Arial" panose="020B0604020202020204" pitchFamily="34" charset="0"/>
              <a:buChar char="•"/>
            </a:pPr>
            <a:r>
              <a:rPr lang="en-US" dirty="0">
                <a:ea typeface="Tahoma" pitchFamily="34" charset="0"/>
                <a:cs typeface="Tahoma" pitchFamily="34" charset="0"/>
              </a:rPr>
              <a:t>The only canned beans that count towards minimum inventory in the canned vegetable category include sweet peas, green beans, wax beans, and yellow beans. </a:t>
            </a:r>
          </a:p>
          <a:p>
            <a:pPr eaLnBrk="1" hangingPunct="1"/>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a:p>
            <a:pPr defTabSz="948507">
              <a:defRPr/>
            </a:pPr>
            <a:r>
              <a:rPr lang="en-US" dirty="0"/>
              <a:t>North Carolina WIC approves pureed fruits and vegetable pouches into the APL.  These products are recommended for children over 12 months of the age and are available with the CVB as opposed to infant fruits or infant vegetables which as available for infants 6-11months of 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pPr defTabSz="948368">
              <a:defRPr/>
            </a:pPr>
            <a:endParaRPr lang="en-US" sz="1400" dirty="0"/>
          </a:p>
        </p:txBody>
      </p:sp>
    </p:spTree>
    <p:custDataLst>
      <p:tags r:id="rId1"/>
    </p:custDataLst>
    <p:extLst>
      <p:ext uri="{BB962C8B-B14F-4D97-AF65-F5344CB8AC3E}">
        <p14:creationId xmlns:p14="http://schemas.microsoft.com/office/powerpoint/2010/main" val="17967044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50850"/>
            <a:ext cx="6600825" cy="3713163"/>
          </a:xfrm>
          <a:prstGeom prst="rect">
            <a:avLst/>
          </a:prstGeom>
          <a:ln/>
        </p:spPr>
      </p:sp>
      <p:sp>
        <p:nvSpPr>
          <p:cNvPr id="111621" name="Rectangle 3"/>
          <p:cNvSpPr>
            <a:spLocks noGrp="1" noChangeArrowheads="1"/>
          </p:cNvSpPr>
          <p:nvPr>
            <p:ph type="body" idx="1"/>
          </p:nvPr>
        </p:nvSpPr>
        <p:spPr>
          <a:xfrm>
            <a:off x="357187" y="4402201"/>
            <a:ext cx="6600825" cy="2912999"/>
          </a:xfrm>
          <a:prstGeom prst="rect">
            <a:avLst/>
          </a:prstGeom>
          <a:noFill/>
          <a:ln/>
        </p:spPr>
        <p:txBody>
          <a:bodyPr lIns="108336" tIns="54166" rIns="108336" bIns="54166">
            <a:noAutofit/>
          </a:bodyPr>
          <a:lstStyle/>
          <a:p>
            <a:pPr defTabSz="955817">
              <a:defRPr/>
            </a:pPr>
            <a:r>
              <a:rPr lang="en-US" sz="1400" dirty="0"/>
              <a:t>Please note the APL is a constantly changing resource that is frequently updated, so while the Transaction Guide is a wonderful tool for vendors, they may not have ALL the individually approved items listed.  One should always refer to the APL on the website for the most up to date APL to determine if an item is approved or not. </a:t>
            </a:r>
          </a:p>
          <a:p>
            <a:pPr defTabSz="948368">
              <a:defRPr/>
            </a:pPr>
            <a:endParaRPr lang="en-US" sz="1400" dirty="0"/>
          </a:p>
        </p:txBody>
      </p:sp>
    </p:spTree>
    <p:custDataLst>
      <p:tags r:id="rId1"/>
    </p:custDataLst>
    <p:extLst>
      <p:ext uri="{BB962C8B-B14F-4D97-AF65-F5344CB8AC3E}">
        <p14:creationId xmlns:p14="http://schemas.microsoft.com/office/powerpoint/2010/main" val="3316494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3225" y="685800"/>
            <a:ext cx="6356350" cy="3576638"/>
          </a:xfrm>
          <a:prstGeom prst="rect">
            <a:avLst/>
          </a:prstGeom>
          <a:ln/>
        </p:spPr>
      </p:sp>
      <p:sp>
        <p:nvSpPr>
          <p:cNvPr id="111621" name="Rectangle 3"/>
          <p:cNvSpPr>
            <a:spLocks noGrp="1" noChangeArrowheads="1"/>
          </p:cNvSpPr>
          <p:nvPr>
            <p:ph type="body" idx="1"/>
          </p:nvPr>
        </p:nvSpPr>
        <p:spPr>
          <a:xfrm>
            <a:off x="403225" y="4402201"/>
            <a:ext cx="6356350" cy="4360799"/>
          </a:xfrm>
          <a:prstGeom prst="rect">
            <a:avLst/>
          </a:prstGeom>
          <a:noFill/>
          <a:ln/>
        </p:spPr>
        <p:txBody>
          <a:bodyPr lIns="108336" tIns="54166" rIns="108336" bIns="54166">
            <a:noAutofit/>
          </a:bodyPr>
          <a:lstStyle/>
          <a:p>
            <a:pPr defTabSz="914266">
              <a:defRPr/>
            </a:pPr>
            <a:r>
              <a:rPr lang="en-US" sz="1400" dirty="0">
                <a:latin typeface="+mj-lt"/>
              </a:rPr>
              <a:t>The NC WIC Program offers a variety of nutritious foods which each meet federal and state regulations. </a:t>
            </a:r>
          </a:p>
          <a:p>
            <a:pPr defTabSz="914266">
              <a:defRPr/>
            </a:pPr>
            <a:endParaRPr lang="en-US" sz="14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dirty="0">
                <a:latin typeface="+mj-lt"/>
              </a:rPr>
              <a:t>The Authorized Product List  is a compilation of all the foods that are currently approved for the NC WIC Program based nutrient specifications, size, availability and cost. Recent modifications in North Carolina mean that participants can purchase any brand on the APL instead the least expensive brand of milk, cheese and eggs. </a:t>
            </a:r>
          </a:p>
          <a:p>
            <a:pPr defTabSz="914266">
              <a:defRPr/>
            </a:pPr>
            <a:endParaRPr lang="en-US" sz="1400" dirty="0">
              <a:latin typeface="+mj-lt"/>
            </a:endParaRPr>
          </a:p>
          <a:p>
            <a:pPr defTabSz="914266">
              <a:defRPr/>
            </a:pPr>
            <a:r>
              <a:rPr lang="en-US" sz="1400" dirty="0">
                <a:latin typeface="+mj-lt"/>
              </a:rPr>
              <a:t>Attention should be paid to the assigned unit of measure for each supplemental food category when shopping for WIC approved foods. Some food categories may include several products and all of these products use the same unit of measure. </a:t>
            </a:r>
          </a:p>
          <a:p>
            <a:pPr eaLnBrk="1" hangingPunct="1"/>
            <a:endParaRPr lang="en-US" sz="1400" dirty="0">
              <a:latin typeface="+mj-lt"/>
            </a:endParaRPr>
          </a:p>
          <a:p>
            <a:pPr defTabSz="914266">
              <a:defRPr/>
            </a:pPr>
            <a:r>
              <a:rPr lang="en-US" sz="1400" dirty="0">
                <a:latin typeface="+mj-lt"/>
              </a:rPr>
              <a:t>Required minimum variety and inventory of WIC Approved Foods must be available to WIC customers for all peer groups, except free-standing pharmacies.  Minimum inventory requirements have not changed for Federal Fiscal year 2024. Please refer to the WIC Vendor Manual for detailed information regarding required minimum variety and inventory.</a:t>
            </a:r>
          </a:p>
          <a:p>
            <a:pPr defTabSz="914266">
              <a:defRPr/>
            </a:pPr>
            <a:endParaRPr lang="en-US" sz="1400" dirty="0">
              <a:latin typeface="+mj-lt"/>
            </a:endParaRPr>
          </a:p>
          <a:p>
            <a:endParaRPr lang="en-US" sz="1400" dirty="0"/>
          </a:p>
          <a:p>
            <a:r>
              <a:rPr lang="en-US" sz="1400" b="1" dirty="0">
                <a:solidFill>
                  <a:srgbClr val="DE392C"/>
                </a:solidFill>
              </a:rPr>
              <a:t> </a:t>
            </a:r>
          </a:p>
          <a:p>
            <a:pPr defTabSz="948368">
              <a:defRPr/>
            </a:pPr>
            <a:endParaRPr lang="en-US" sz="1400" dirty="0"/>
          </a:p>
        </p:txBody>
      </p:sp>
    </p:spTree>
    <p:custDataLst>
      <p:tags r:id="rId1"/>
    </p:custDataLst>
    <p:extLst>
      <p:ext uri="{BB962C8B-B14F-4D97-AF65-F5344CB8AC3E}">
        <p14:creationId xmlns:p14="http://schemas.microsoft.com/office/powerpoint/2010/main" val="5798518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33400" y="473075"/>
            <a:ext cx="6365875" cy="3581400"/>
          </a:xfrm>
          <a:prstGeom prst="rect">
            <a:avLst/>
          </a:prstGeom>
          <a:ln/>
        </p:spPr>
      </p:sp>
      <p:sp>
        <p:nvSpPr>
          <p:cNvPr id="111621" name="Rectangle 3"/>
          <p:cNvSpPr>
            <a:spLocks noGrp="1" noChangeArrowheads="1"/>
          </p:cNvSpPr>
          <p:nvPr>
            <p:ph type="body" idx="1"/>
          </p:nvPr>
        </p:nvSpPr>
        <p:spPr>
          <a:xfrm>
            <a:off x="533400" y="4617400"/>
            <a:ext cx="6267823" cy="4327828"/>
          </a:xfrm>
          <a:prstGeom prst="rect">
            <a:avLst/>
          </a:prstGeom>
          <a:noFill/>
          <a:ln/>
        </p:spPr>
        <p:txBody>
          <a:bodyPr lIns="108336" tIns="54166" rIns="108336" bIns="54166">
            <a:noAutofit/>
          </a:bodyPr>
          <a:lstStyle/>
          <a:p>
            <a:pPr eaLnBrk="1" hangingPunct="1"/>
            <a:r>
              <a:rPr lang="en-US" sz="1400" i="1" dirty="0"/>
              <a:t>Photo</a:t>
            </a:r>
            <a:r>
              <a:rPr lang="en-US" sz="1400" i="1" baseline="0" dirty="0"/>
              <a:t> Credit: QuestionsConcernsComments Fotolia_38199224_Subscription_XXL.jpg</a:t>
            </a:r>
            <a:endParaRPr lang="en-US" sz="1400" i="1" dirty="0"/>
          </a:p>
          <a:p>
            <a:pPr defTabSz="948368">
              <a:defRPr/>
            </a:pPr>
            <a:endParaRPr lang="en-US" sz="1400" dirty="0"/>
          </a:p>
        </p:txBody>
      </p:sp>
    </p:spTree>
    <p:custDataLst>
      <p:tags r:id="rId1"/>
    </p:custDataLst>
    <p:extLst>
      <p:ext uri="{BB962C8B-B14F-4D97-AF65-F5344CB8AC3E}">
        <p14:creationId xmlns:p14="http://schemas.microsoft.com/office/powerpoint/2010/main" val="4839221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109</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pPr marL="296408" indent="-296408">
              <a:spcAft>
                <a:spcPts val="622"/>
              </a:spcAft>
              <a:buFont typeface="Arial" panose="020B0604020202020204" pitchFamily="34" charset="0"/>
              <a:buChar char="•"/>
            </a:pPr>
            <a:r>
              <a:rPr lang="en-US"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Maintain certified eWIC system that is available for WIC redemption processing during all hours the store is open; </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Request eWIC Processor re-certify the vendor’s eWIC system if it is altered or revised in any manner that impacts eWIC redemption</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endParaRPr lang="en-US" dirty="0"/>
          </a:p>
          <a:p>
            <a:pPr eaLnBrk="1" hangingPunct="1"/>
            <a:endParaRPr lang="en-US" dirty="0"/>
          </a:p>
        </p:txBody>
      </p:sp>
    </p:spTree>
    <p:extLst>
      <p:ext uri="{BB962C8B-B14F-4D97-AF65-F5344CB8AC3E}">
        <p14:creationId xmlns:p14="http://schemas.microsoft.com/office/powerpoint/2010/main" val="417231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491365"/>
          </a:xfrm>
          <a:noFill/>
          <a:ln/>
        </p:spPr>
        <p:txBody>
          <a:bodyPr lIns="98186" tIns="49093" rIns="98186" bIns="49093"/>
          <a:lstStyle/>
          <a:p>
            <a:pPr algn="just"/>
            <a:r>
              <a:rPr lang="en-US" dirty="0"/>
              <a:t>It is required that vendors be authorized SNAP vendors. Applicants cannot become authorized WIC vendors if they are currently disqualified from SNAP (the Food Stamp Program) or paying a civil money penalty, for which the disqualification period would still be running. SNAP is also known as Food and Nutrition Services in North Carolina.</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11</a:t>
            </a:fld>
            <a:endParaRPr lang="en-US" dirty="0"/>
          </a:p>
        </p:txBody>
      </p:sp>
    </p:spTree>
    <p:extLst>
      <p:ext uri="{BB962C8B-B14F-4D97-AF65-F5344CB8AC3E}">
        <p14:creationId xmlns:p14="http://schemas.microsoft.com/office/powerpoint/2010/main" val="29240178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110</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752850"/>
          </a:xfrm>
          <a:noFill/>
          <a:ln/>
        </p:spPr>
        <p:txBody>
          <a:bodyPr lIns="108320" tIns="54158" rIns="108320" bIns="54158"/>
          <a:lstStyle/>
          <a:p>
            <a:pPr>
              <a:spcAft>
                <a:spcPts val="622"/>
              </a:spcAft>
            </a:pPr>
            <a:r>
              <a:rPr lang="en-US" dirty="0"/>
              <a:t>Should a vendor that uses stand-beside device(s) to transact eWIC decide to upgrade to an integrated system, the vendor must: 
Inform the eWIC processor before making any change, so that it can be determined if the system needs to be certified and testing can be performed to establish connectivity. 
Inform the State WIC Agency so that Level III certification testing can be performed prior to use of the system in the store. 
Testing performed with the eWIC processor for a new system that a vendor chooses to use does not supersede the Level III certification testing that must be performed by the State WIC Agency. 
These procedures also apply to vendors who alter the integrated system that they currently use or decide to use a different integrated system altogether.
</a:t>
            </a:r>
          </a:p>
          <a:p>
            <a:pPr eaLnBrk="1" hangingPunct="1"/>
            <a:endParaRPr lang="en-US" dirty="0"/>
          </a:p>
        </p:txBody>
      </p:sp>
    </p:spTree>
    <p:extLst>
      <p:ext uri="{BB962C8B-B14F-4D97-AF65-F5344CB8AC3E}">
        <p14:creationId xmlns:p14="http://schemas.microsoft.com/office/powerpoint/2010/main" val="20095678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111</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pPr>
              <a:spcAft>
                <a:spcPts val="622"/>
              </a:spcAft>
            </a:pPr>
            <a:r>
              <a:rPr lang="en-US" b="0" dirty="0"/>
              <a:t>The State WIC Agency, not the eWIC processor, must grant final approval before a new system or system that has been altered is used by a vendor</a:t>
            </a:r>
          </a:p>
          <a:p>
            <a:pPr>
              <a:spcAft>
                <a:spcPts val="622"/>
              </a:spcAft>
            </a:pPr>
            <a:endParaRPr lang="en-US" b="0" dirty="0"/>
          </a:p>
          <a:p>
            <a:pPr>
              <a:spcAft>
                <a:spcPts val="622"/>
              </a:spcAft>
            </a:pPr>
            <a:r>
              <a:rPr lang="en-US" b="0" dirty="0"/>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spcAft>
                <a:spcPts val="622"/>
              </a:spcAft>
            </a:pPr>
            <a:endParaRPr lang="en-US" b="0" dirty="0"/>
          </a:p>
          <a:p>
            <a:pPr eaLnBrk="1" hangingPunct="1"/>
            <a:endParaRPr lang="en-US" dirty="0"/>
          </a:p>
        </p:txBody>
      </p:sp>
    </p:spTree>
    <p:extLst>
      <p:ext uri="{BB962C8B-B14F-4D97-AF65-F5344CB8AC3E}">
        <p14:creationId xmlns:p14="http://schemas.microsoft.com/office/powerpoint/2010/main" val="29134792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112</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r>
              <a:rPr lang="en-US" b="0" dirty="0"/>
              <a:t>Integrated Vendors:</a:t>
            </a:r>
          </a:p>
          <a:p>
            <a:endParaRPr lang="en-US" b="0" dirty="0"/>
          </a:p>
          <a:p>
            <a:pPr algn="just"/>
            <a:r>
              <a:rPr lang="en-US" b="0" dirty="0"/>
              <a:t>There is no need for WIC customers to separate their items when transacting WIC benefits.  Do not make them separate their WIC items from non-WIC items.  All items can be rung up together; however, the WIC customer must swipe their eWIC card first before any other tender type is applied to ensure that the proper items are deducted from the WIC customer’s benefit balance before another tender type is used for purchase.</a:t>
            </a:r>
          </a:p>
          <a:p>
            <a:pPr eaLnBrk="1" hangingPunct="1"/>
            <a:endParaRPr lang="en-US" dirty="0"/>
          </a:p>
        </p:txBody>
      </p:sp>
    </p:spTree>
    <p:extLst>
      <p:ext uri="{BB962C8B-B14F-4D97-AF65-F5344CB8AC3E}">
        <p14:creationId xmlns:p14="http://schemas.microsoft.com/office/powerpoint/2010/main" val="37686278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113</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pPr algn="just"/>
            <a:r>
              <a:rPr lang="en-US" dirty="0"/>
              <a:t>It is important to continue to follow policies and procedures to maintain authorization. Federal regulations provide process to prevent fraud and ensure compliance. Review your Vendor Manual for more information.</a:t>
            </a:r>
            <a:r>
              <a:rPr lang="en-US" dirty="0">
                <a:latin typeface="+mn-lt"/>
              </a:rPr>
              <a:t>
</a:t>
            </a:r>
            <a:endParaRPr lang="en-US" dirty="0"/>
          </a:p>
          <a:p>
            <a:pPr eaLnBrk="1" hangingPunct="1"/>
            <a:endParaRPr lang="en-US" dirty="0"/>
          </a:p>
        </p:txBody>
      </p:sp>
    </p:spTree>
    <p:extLst>
      <p:ext uri="{BB962C8B-B14F-4D97-AF65-F5344CB8AC3E}">
        <p14:creationId xmlns:p14="http://schemas.microsoft.com/office/powerpoint/2010/main" val="594339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463748" cy="2983230"/>
          </a:xfrm>
        </p:spPr>
        <p:txBody>
          <a:bodyPr/>
          <a:lstStyle/>
          <a:p>
            <a:pPr algn="just"/>
            <a:r>
              <a:rPr lang="en-US" dirty="0"/>
              <a:t>Now let’s discuss other reasons why your Vendor Agreement may be terminated. Change in ownership will result in termination of the WIC Vendor Agreement by the State WIC Agency. Change in store location of more than three miles from the store’s previous location will also result in termination of the WIC Vendor Agreement. Additionally, cessation of operations, withdrawal from the WIC Program or disqualification from the WIC Program will result in termination of the WIC Vendor Agreement by the State WIC Agency.</a:t>
            </a:r>
          </a:p>
          <a:p>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114</a:t>
            </a:fld>
            <a:endParaRPr lang="en-US" dirty="0"/>
          </a:p>
        </p:txBody>
      </p:sp>
    </p:spTree>
    <p:extLst>
      <p:ext uri="{BB962C8B-B14F-4D97-AF65-F5344CB8AC3E}">
        <p14:creationId xmlns:p14="http://schemas.microsoft.com/office/powerpoint/2010/main" val="15846212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463747" cy="3745230"/>
          </a:xfrm>
          <a:noFill/>
          <a:ln/>
        </p:spPr>
        <p:txBody>
          <a:bodyPr/>
          <a:lstStyle/>
          <a:p>
            <a:r>
              <a:rPr lang="en-US" dirty="0"/>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these examples:
fraud
antitrust violations
embezzlement
theft
forgery
bribery
falsification or destruction of records
receiving stolen property
making false claims, or
obstruction of justice</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115</a:t>
            </a:fld>
            <a:endParaRPr lang="en-US" dirty="0"/>
          </a:p>
        </p:txBody>
      </p:sp>
    </p:spTree>
    <p:extLst>
      <p:ext uri="{BB962C8B-B14F-4D97-AF65-F5344CB8AC3E}">
        <p14:creationId xmlns:p14="http://schemas.microsoft.com/office/powerpoint/2010/main" val="14624485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463747" cy="3745230"/>
          </a:xfrm>
          <a:noFill/>
          <a:ln/>
        </p:spPr>
        <p:txBody>
          <a:bodyPr/>
          <a:lstStyle/>
          <a:p>
            <a:pPr algn="just"/>
            <a:r>
              <a:rPr lang="en-US" dirty="0"/>
              <a:t>Another important Vendor Agreement issue related to preventing fraud is the conflict-of-interest policy regarding employment. This is a very important provision of the Vendor Agreement. Please make sure that you ask your staff if they have a spouse, child or parent who works for the WIC program (State and Local). If they do, inform your vendor contact (that’s me) right away. 
A vendor shall not have an employee who handles transactions of WIC food or cash-value benefits who is employed or has a spouse, child or parent who is employed by the State WIC Agency or the Local WIC Agency serving the county in which the vendor conducts business.</a:t>
            </a:r>
          </a:p>
        </p:txBody>
      </p:sp>
      <p:sp>
        <p:nvSpPr>
          <p:cNvPr id="2" name="Slide Number Placeholder 1"/>
          <p:cNvSpPr>
            <a:spLocks noGrp="1"/>
          </p:cNvSpPr>
          <p:nvPr>
            <p:ph type="sldNum" sz="quarter" idx="10"/>
          </p:nvPr>
        </p:nvSpPr>
        <p:spPr/>
        <p:txBody>
          <a:bodyPr/>
          <a:lstStyle/>
          <a:p>
            <a:fld id="{277FD931-451E-4B36-ABA2-042D5FD0E452}" type="slidenum">
              <a:rPr lang="en-US" smtClean="0"/>
              <a:t>116</a:t>
            </a:fld>
            <a:endParaRPr lang="en-US" dirty="0"/>
          </a:p>
        </p:txBody>
      </p:sp>
    </p:spTree>
    <p:extLst>
      <p:ext uri="{BB962C8B-B14F-4D97-AF65-F5344CB8AC3E}">
        <p14:creationId xmlns:p14="http://schemas.microsoft.com/office/powerpoint/2010/main" val="22314221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463747" cy="3745230"/>
          </a:xfrm>
          <a:noFill/>
          <a:ln/>
        </p:spPr>
        <p:txBody>
          <a:bodyPr/>
          <a:lstStyle/>
          <a:p>
            <a:pPr algn="just">
              <a:buFontTx/>
              <a:buNone/>
            </a:pPr>
            <a:r>
              <a:rPr lang="en-US" dirty="0"/>
              <a:t>We will now begin to talk about some important compliance aspects of the WIC Program. To make sure we are all on the same page, I will start with some definitions.  </a:t>
            </a:r>
          </a:p>
          <a:p>
            <a:pPr algn="just">
              <a:buFontTx/>
              <a:buNone/>
            </a:pPr>
            <a:endParaRPr lang="en-US" dirty="0"/>
          </a:p>
          <a:p>
            <a:pPr algn="just">
              <a:buFontTx/>
              <a:buNone/>
            </a:pPr>
            <a:r>
              <a:rPr lang="en-US" dirty="0"/>
              <a:t>A violation is an infraction of WIC Program regulations or other requirements. </a:t>
            </a:r>
          </a:p>
          <a:p>
            <a:pPr algn="just">
              <a:buFontTx/>
              <a:buNone/>
            </a:pPr>
            <a:r>
              <a:rPr lang="en-US" dirty="0"/>
              <a:t>A sanction is an administrative action taken as a result of a pattern of violations and may include disqualification or civil money penalties in lieu of disqualification. </a:t>
            </a:r>
          </a:p>
          <a:p>
            <a:pPr>
              <a:buFontTx/>
              <a:buNone/>
            </a:pPr>
            <a:endParaRPr lang="en-US" dirty="0"/>
          </a:p>
          <a:p>
            <a:pPr>
              <a:buFontTx/>
              <a:buNone/>
            </a:pPr>
            <a:endParaRPr lang="en-US" dirty="0"/>
          </a:p>
          <a:p>
            <a:pPr>
              <a:buFontTx/>
              <a:buNone/>
            </a:pPr>
            <a:r>
              <a:rPr lang="en-US" dirty="0"/>
              <a:t>Photo Credit: Fotolia_37171221_Subscription_L.jpg</a:t>
            </a:r>
          </a:p>
        </p:txBody>
      </p:sp>
      <p:sp>
        <p:nvSpPr>
          <p:cNvPr id="2" name="Slide Number Placeholder 1"/>
          <p:cNvSpPr>
            <a:spLocks noGrp="1"/>
          </p:cNvSpPr>
          <p:nvPr>
            <p:ph type="sldNum" sz="quarter" idx="10"/>
          </p:nvPr>
        </p:nvSpPr>
        <p:spPr/>
        <p:txBody>
          <a:bodyPr/>
          <a:lstStyle/>
          <a:p>
            <a:fld id="{277FD931-451E-4B36-ABA2-042D5FD0E452}" type="slidenum">
              <a:rPr lang="en-US" smtClean="0"/>
              <a:t>117</a:t>
            </a:fld>
            <a:endParaRPr lang="en-US" dirty="0"/>
          </a:p>
        </p:txBody>
      </p:sp>
    </p:spTree>
    <p:extLst>
      <p:ext uri="{BB962C8B-B14F-4D97-AF65-F5344CB8AC3E}">
        <p14:creationId xmlns:p14="http://schemas.microsoft.com/office/powerpoint/2010/main" val="6370617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118</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buFontTx/>
              <a:buNone/>
            </a:pPr>
            <a:r>
              <a:rPr lang="en-US" dirty="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dirty="0">
              <a:ea typeface="Tahoma" pitchFamily="34" charset="0"/>
              <a:cs typeface="Tahoma" pitchFamily="34" charset="0"/>
            </a:endParaRPr>
          </a:p>
          <a:p>
            <a:pPr algn="just">
              <a:buFontTx/>
              <a:buNone/>
            </a:pPr>
            <a:r>
              <a:rPr lang="en-US" dirty="0">
                <a:ea typeface="Tahoma" pitchFamily="34" charset="0"/>
                <a:cs typeface="Tahoma" pitchFamily="34" charset="0"/>
              </a:rPr>
              <a:t>Also, violations can be committed even if the person that commits the violation, did not mean to do so. Therefore, all staff that work in your store should be properly trained regarding WIC Program policies and procedures.</a:t>
            </a:r>
          </a:p>
        </p:txBody>
      </p:sp>
    </p:spTree>
    <p:extLst>
      <p:ext uri="{BB962C8B-B14F-4D97-AF65-F5344CB8AC3E}">
        <p14:creationId xmlns:p14="http://schemas.microsoft.com/office/powerpoint/2010/main" val="5055214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96824" y="4739640"/>
            <a:ext cx="6121551" cy="1752599"/>
          </a:xfrm>
          <a:noFill/>
          <a:ln/>
        </p:spPr>
        <p:txBody>
          <a:bodyPr/>
          <a:lstStyle/>
          <a:p>
            <a:pPr algn="just">
              <a:buFontTx/>
              <a:buNone/>
            </a:pPr>
            <a:r>
              <a:rPr lang="en-US" dirty="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r>
              <a:rPr lang="en-US" sz="1500" dirty="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10"/>
          </p:nvPr>
        </p:nvSpPr>
        <p:spPr/>
        <p:txBody>
          <a:bodyPr/>
          <a:lstStyle/>
          <a:p>
            <a:fld id="{277FD931-451E-4B36-ABA2-042D5FD0E452}" type="slidenum">
              <a:rPr lang="en-US" smtClean="0"/>
              <a:t>119</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12</a:t>
            </a:r>
          </a:p>
        </p:txBody>
      </p:sp>
      <p:sp>
        <p:nvSpPr>
          <p:cNvPr id="111620" name="Rectangle 2"/>
          <p:cNvSpPr>
            <a:spLocks noGrp="1" noRot="1" noChangeAspect="1" noChangeArrowheads="1" noTextEdit="1"/>
          </p:cNvSpPr>
          <p:nvPr>
            <p:ph type="sldImg"/>
          </p:nvPr>
        </p:nvSpPr>
        <p:spPr>
          <a:xfrm>
            <a:off x="344488" y="427038"/>
            <a:ext cx="6473825" cy="3643312"/>
          </a:xfrm>
          <a:prstGeom prst="rect">
            <a:avLst/>
          </a:prstGeom>
          <a:ln/>
        </p:spPr>
      </p:sp>
      <p:sp>
        <p:nvSpPr>
          <p:cNvPr id="111621" name="Rectangle 3"/>
          <p:cNvSpPr>
            <a:spLocks noGrp="1" noChangeArrowheads="1"/>
          </p:cNvSpPr>
          <p:nvPr>
            <p:ph type="body" idx="1"/>
          </p:nvPr>
        </p:nvSpPr>
        <p:spPr>
          <a:xfrm>
            <a:off x="381064" y="4343401"/>
            <a:ext cx="6361113" cy="3643312"/>
          </a:xfrm>
          <a:prstGeom prst="rect">
            <a:avLst/>
          </a:prstGeom>
          <a:noFill/>
          <a:ln/>
        </p:spPr>
        <p:txBody>
          <a:bodyPr lIns="108336" tIns="54166" rIns="108336" bIns="54166">
            <a:noAutofit/>
          </a:bodyPr>
          <a:lstStyle/>
          <a:p>
            <a:pPr algn="just" eaLnBrk="1" hangingPunct="1">
              <a:lnSpc>
                <a:spcPct val="90000"/>
              </a:lnSpc>
            </a:pPr>
            <a:r>
              <a:rPr lang="en-US" dirty="0"/>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a:t>
            </a:r>
          </a:p>
          <a:p>
            <a:pPr algn="just" eaLnBrk="1" hangingPunct="1">
              <a:lnSpc>
                <a:spcPct val="90000"/>
              </a:lnSpc>
            </a:pPr>
            <a:endParaRPr lang="en-US" dirty="0"/>
          </a:p>
          <a:p>
            <a:pPr algn="just" eaLnBrk="1" hangingPunct="1">
              <a:lnSpc>
                <a:spcPct val="90000"/>
              </a:lnSpc>
            </a:pPr>
            <a:r>
              <a:rPr lang="en-US" dirty="0"/>
              <a:t>Each vendor is assigned to a peer group.</a:t>
            </a:r>
          </a:p>
          <a:p>
            <a:pPr algn="just" eaLnBrk="1" hangingPunct="1">
              <a:lnSpc>
                <a:spcPct val="90000"/>
              </a:lnSpc>
            </a:pPr>
            <a:r>
              <a:rPr lang="en-US" dirty="0"/>
              <a:t>Peer groups have NTEs for WIC supplemental food and contract formula.</a:t>
            </a:r>
          </a:p>
          <a:p>
            <a:pPr algn="just" eaLnBrk="1" hangingPunct="1">
              <a:lnSpc>
                <a:spcPct val="90000"/>
              </a:lnSpc>
            </a:pPr>
            <a:endParaRPr lang="en-US" dirty="0"/>
          </a:p>
          <a:p>
            <a:pPr algn="just" eaLnBrk="1" hangingPunct="1">
              <a:lnSpc>
                <a:spcPct val="90000"/>
              </a:lnSpc>
            </a:pPr>
            <a:r>
              <a:rPr lang="en-US" dirty="0"/>
              <a:t>Please note, the acronym NTE will be used throughout the presentation. As I will explain, NTEs will be used for vendor selection. Also, the State WIC Agency will not pay or reimburse above the NTE for the individual approved foods. 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r>
              <a:rPr lang="en-US" dirty="0"/>
              <a:t>10A NCAC 43D.0710 states a vendor shall be disqualified from the WIC Program for 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extLst>
      <p:ext uri="{BB962C8B-B14F-4D97-AF65-F5344CB8AC3E}">
        <p14:creationId xmlns:p14="http://schemas.microsoft.com/office/powerpoint/2010/main" val="36649182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121</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r>
              <a:rPr lang="en-US" dirty="0"/>
              <a:t>As a Reminder, 10A NCAC 43D.0708 (20)(j) states that the vendor must scan or manually enter Universal Product Codes (UPC) only from approved supplemental foods being purchased by the WIC customer in the types, sizes, and quantities available on the WIC customer's EBT account. The vendor shall not scan codes from UPC codebooks or reference sheets.  This requirement is also listed in the current Terms of Vendor Agreement.</a:t>
            </a:r>
          </a:p>
        </p:txBody>
      </p:sp>
    </p:spTree>
    <p:extLst>
      <p:ext uri="{BB962C8B-B14F-4D97-AF65-F5344CB8AC3E}">
        <p14:creationId xmlns:p14="http://schemas.microsoft.com/office/powerpoint/2010/main" val="16885413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122</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r>
              <a:rPr lang="en-US" dirty="0"/>
              <a:t>Two other violations for which a vendor can be disqualified are failure to make EBT point of sale equipment accessible to WIC customers and failure to comply with minimum lane coverage criteria. The pattern of occurrences and respective disqualification periods are:</a:t>
            </a:r>
          </a:p>
          <a:p>
            <a:pPr algn="just"/>
            <a:r>
              <a:rPr lang="en-US" dirty="0"/>
              <a:t> </a:t>
            </a:r>
          </a:p>
          <a:p>
            <a:pPr algn="just"/>
            <a:r>
              <a:rPr lang="en-US" dirty="0"/>
              <a:t>180 days for three occurrences within a 12-month period of failure to make EBT point of sale equipment accessible to WIC customers to ensure that EBT transactions are completed in accordance with 10A NCAC 43D .0708(20) and </a:t>
            </a:r>
          </a:p>
          <a:p>
            <a:pPr algn="just"/>
            <a:r>
              <a:rPr lang="en-US" dirty="0"/>
              <a:t>90 days for three occurrences within a 12-month period of failure to comply with minimum lane coverage criteria required by 7 CFR 246.12(z)(2) and 10A NCAC 43D .0708(20)(c).</a:t>
            </a:r>
          </a:p>
          <a:p>
            <a:endParaRPr lang="en-US" dirty="0"/>
          </a:p>
        </p:txBody>
      </p:sp>
    </p:spTree>
    <p:extLst>
      <p:ext uri="{BB962C8B-B14F-4D97-AF65-F5344CB8AC3E}">
        <p14:creationId xmlns:p14="http://schemas.microsoft.com/office/powerpoint/2010/main" val="17434316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defTabSz="929140">
              <a:defRPr/>
            </a:pPr>
            <a:r>
              <a:rPr lang="en-US" dirty="0"/>
              <a:t>The nature of the violation and the number of violations determine the sanction imposed. A pattern of occurrences for repeated incidences of the same violation can result in disqualification. The number of occurrences needed to establish a pattern depends on the violation. </a:t>
            </a:r>
          </a:p>
          <a:p>
            <a:endParaRPr lang="en-US" dirty="0"/>
          </a:p>
        </p:txBody>
      </p:sp>
    </p:spTree>
    <p:extLst>
      <p:ext uri="{BB962C8B-B14F-4D97-AF65-F5344CB8AC3E}">
        <p14:creationId xmlns:p14="http://schemas.microsoft.com/office/powerpoint/2010/main" val="41086280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3751751"/>
          </a:xfrm>
          <a:noFill/>
          <a:ln/>
        </p:spPr>
        <p:txBody>
          <a:bodyPr/>
          <a:lstStyle/>
          <a:p>
            <a:pPr algn="just"/>
            <a:r>
              <a:rPr lang="en-US" dirty="0"/>
              <a:t>These are examples of how patterns can lead to disqualification:</a:t>
            </a:r>
          </a:p>
          <a:p>
            <a:pPr algn="just"/>
            <a:endParaRPr lang="en-US" dirty="0"/>
          </a:p>
          <a:p>
            <a:pPr algn="just"/>
            <a:r>
              <a:rPr lang="en-US" dirty="0"/>
              <a:t>3 occurrences within a 12-month period of failure to stock required minimum inventory </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2 occurrences of vendor overcharging within a 12-month period</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of not making eWIC equipment accessible to the WIC customer</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within a 12-month period of failure to mark the current shelf prices of all WIC supplemental foods</a:t>
            </a:r>
          </a:p>
          <a:p>
            <a:pPr algn="just"/>
            <a:endParaRPr lang="en-US" dirty="0"/>
          </a:p>
          <a:p>
            <a:pPr algn="just"/>
            <a:r>
              <a:rPr lang="en-US" dirty="0"/>
              <a:t>These examples equal a pattern</a:t>
            </a:r>
          </a:p>
          <a:p>
            <a:pPr algn="just"/>
            <a:endParaRPr lang="en-US" dirty="0"/>
          </a:p>
          <a:p>
            <a:pPr algn="just"/>
            <a:r>
              <a:rPr lang="en-US" dirty="0"/>
              <a:t>Once a pattern has been established, the State WIC agency will proceed to disqualify the vendor from the WIC program. Pages 25-26 of the Vendor Manual provides more information on patterns of occurrence.</a:t>
            </a:r>
          </a:p>
          <a:p>
            <a:endParaRPr lang="en-US" dirty="0"/>
          </a:p>
        </p:txBody>
      </p:sp>
    </p:spTree>
    <p:extLst>
      <p:ext uri="{BB962C8B-B14F-4D97-AF65-F5344CB8AC3E}">
        <p14:creationId xmlns:p14="http://schemas.microsoft.com/office/powerpoint/2010/main" val="12616356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975652" y="8869963"/>
            <a:ext cx="3229298" cy="487728"/>
          </a:xfrm>
          <a:prstGeom prst="rect">
            <a:avLst/>
          </a:prstGeom>
          <a:noFill/>
          <a:ln>
            <a:miter lim="800000"/>
            <a:headEnd/>
            <a:tailEnd/>
          </a:ln>
        </p:spPr>
        <p:txBody>
          <a:bodyPr lIns="98188" tIns="49095" rIns="98188" bIns="49095" anchor="b"/>
          <a:lstStyle/>
          <a:p>
            <a:pPr defTabSz="982122">
              <a:spcBef>
                <a:spcPct val="0"/>
              </a:spcBef>
            </a:pPr>
            <a:fld id="{0A4A7340-A621-499F-BE79-E75E37C4F716}" type="slidenum">
              <a:rPr lang="en-US"/>
              <a:pPr defTabSz="982122">
                <a:spcBef>
                  <a:spcPct val="0"/>
                </a:spcBef>
              </a:pPr>
              <a:t>125</a:t>
            </a:fld>
            <a:endParaRPr lang="en-US" dirty="0"/>
          </a:p>
        </p:txBody>
      </p:sp>
      <p:sp>
        <p:nvSpPr>
          <p:cNvPr id="233475" name="Rectangle 2"/>
          <p:cNvSpPr>
            <a:spLocks noGrp="1" noRot="1" noChangeAspect="1" noChangeArrowheads="1" noTextEdit="1"/>
          </p:cNvSpPr>
          <p:nvPr>
            <p:ph type="sldImg"/>
          </p:nvPr>
        </p:nvSpPr>
        <p:spPr>
          <a:xfrm>
            <a:off x="476250" y="731838"/>
            <a:ext cx="6337300" cy="3565525"/>
          </a:xfrm>
          <a:ln/>
        </p:spPr>
      </p:sp>
      <p:sp>
        <p:nvSpPr>
          <p:cNvPr id="233476" name="Rectangle 3"/>
          <p:cNvSpPr>
            <a:spLocks noGrp="1" noChangeArrowheads="1"/>
          </p:cNvSpPr>
          <p:nvPr>
            <p:ph type="body" idx="1"/>
          </p:nvPr>
        </p:nvSpPr>
        <p:spPr>
          <a:xfrm>
            <a:off x="443948" y="4634245"/>
            <a:ext cx="6400800" cy="4386215"/>
          </a:xfrm>
          <a:noFill/>
          <a:ln/>
        </p:spPr>
        <p:txBody>
          <a:bodyPr lIns="98185" tIns="49092" rIns="98185" bIns="49092"/>
          <a:lstStyle/>
          <a:p>
            <a:pPr algn="just"/>
            <a:r>
              <a:rPr lang="en-US" dirty="0"/>
              <a:t>In addition, the State WIC Agency is required by the federal government to identify and investigate high-risk vendors. NC does this through compliance buys and inventory audits; however, it  sometimes works with the U.S. Office of the Inspector General for investigations.  Refer to the Vendor Manual for more information. </a:t>
            </a:r>
          </a:p>
          <a:p>
            <a:pPr algn="just"/>
            <a:endParaRPr lang="en-US" dirty="0">
              <a:latin typeface="+mn-lt"/>
            </a:endParaRPr>
          </a:p>
          <a:p>
            <a:endParaRPr lang="en-US" sz="3900" dirty="0"/>
          </a:p>
        </p:txBody>
      </p:sp>
    </p:spTree>
    <p:extLst>
      <p:ext uri="{BB962C8B-B14F-4D97-AF65-F5344CB8AC3E}">
        <p14:creationId xmlns:p14="http://schemas.microsoft.com/office/powerpoint/2010/main" val="2694966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803001" y="9080967"/>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126</a:t>
            </a:fld>
            <a:endParaRPr lang="en-US" dirty="0"/>
          </a:p>
        </p:txBody>
      </p:sp>
      <p:sp>
        <p:nvSpPr>
          <p:cNvPr id="234499" name="Rectangle 2"/>
          <p:cNvSpPr>
            <a:spLocks noGrp="1" noRot="1" noChangeAspect="1" noChangeArrowheads="1" noTextEdit="1"/>
          </p:cNvSpPr>
          <p:nvPr>
            <p:ph type="sldImg"/>
          </p:nvPr>
        </p:nvSpPr>
        <p:spPr>
          <a:xfrm>
            <a:off x="490538" y="471488"/>
            <a:ext cx="6334125" cy="3563937"/>
          </a:xfrm>
          <a:prstGeom prst="rect">
            <a:avLst/>
          </a:prstGeom>
          <a:ln/>
        </p:spPr>
      </p:sp>
      <p:sp>
        <p:nvSpPr>
          <p:cNvPr id="234500" name="Rectangle 3"/>
          <p:cNvSpPr>
            <a:spLocks noGrp="1" noChangeArrowheads="1"/>
          </p:cNvSpPr>
          <p:nvPr>
            <p:ph type="body" idx="1"/>
          </p:nvPr>
        </p:nvSpPr>
        <p:spPr>
          <a:xfrm>
            <a:off x="762002" y="4267200"/>
            <a:ext cx="5973849" cy="4078820"/>
          </a:xfrm>
          <a:prstGeom prst="rect">
            <a:avLst/>
          </a:prstGeom>
          <a:noFill/>
          <a:ln/>
        </p:spPr>
        <p:txBody>
          <a:bodyPr lIns="105645" tIns="52823" rIns="105645" bIns="52823"/>
          <a:lstStyle/>
          <a:p>
            <a:pPr algn="just"/>
            <a:r>
              <a:rPr lang="en-US" dirty="0"/>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dirty="0"/>
          </a:p>
          <a:p>
            <a:pPr algn="just"/>
            <a:endParaRPr lang="en-US" dirty="0"/>
          </a:p>
          <a:p>
            <a:pPr algn="just"/>
            <a:r>
              <a:rPr lang="en-US" dirty="0"/>
              <a:t>Photo Credit: Comicbookcharacter_Fotolia_29389804_Subscription_L.jpg</a:t>
            </a:r>
          </a:p>
        </p:txBody>
      </p:sp>
    </p:spTree>
    <p:extLst>
      <p:ext uri="{BB962C8B-B14F-4D97-AF65-F5344CB8AC3E}">
        <p14:creationId xmlns:p14="http://schemas.microsoft.com/office/powerpoint/2010/main" val="26671485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4240701"/>
          </a:xfrm>
          <a:noFill/>
          <a:ln/>
        </p:spPr>
        <p:txBody>
          <a:bodyPr/>
          <a:lstStyle/>
          <a:p>
            <a:r>
              <a:rPr lang="en-US" dirty="0"/>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
</a:t>
            </a:r>
          </a:p>
          <a:p>
            <a:endParaRPr lang="en-US" dirty="0"/>
          </a:p>
        </p:txBody>
      </p:sp>
    </p:spTree>
    <p:extLst>
      <p:ext uri="{BB962C8B-B14F-4D97-AF65-F5344CB8AC3E}">
        <p14:creationId xmlns:p14="http://schemas.microsoft.com/office/powerpoint/2010/main" val="34625062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4289999"/>
          </a:xfrm>
          <a:noFill/>
          <a:ln/>
        </p:spPr>
        <p:txBody>
          <a:bodyPr/>
          <a:lstStyle/>
          <a:p>
            <a:pPr>
              <a:lnSpc>
                <a:spcPct val="90000"/>
              </a:lnSpc>
              <a:buFontTx/>
              <a:buNone/>
            </a:pPr>
            <a:r>
              <a:rPr lang="en-US" dirty="0"/>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The answer is yes because the vendor charged more than the current shelf price for supplemental food provided to the WIC customer.  
Example #2
A vendor charges a WIC customer $6.50 for WIC approved cheese. The current shelf price is $6.50. The NTE is $6.29. Is this vendor overcharging? 
The answer is no because their current shelf price is $6.50. They charged the WIC customer a price that was over the NTE for cheese. This vendor will be paid via ACH.</a:t>
            </a:r>
            <a:r>
              <a:rPr lang="en-US" sz="1300" dirty="0"/>
              <a:t>
</a:t>
            </a:r>
            <a:endParaRPr lang="en-US" dirty="0"/>
          </a:p>
          <a:p>
            <a:endParaRPr lang="en-US" dirty="0"/>
          </a:p>
        </p:txBody>
      </p:sp>
    </p:spTree>
    <p:extLst>
      <p:ext uri="{BB962C8B-B14F-4D97-AF65-F5344CB8AC3E}">
        <p14:creationId xmlns:p14="http://schemas.microsoft.com/office/powerpoint/2010/main" val="33409019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8"/>
          <p:cNvSpPr>
            <a:spLocks noGrp="1" noRot="1" noChangeAspect="1" noChangeArrowheads="1" noTextEdit="1"/>
          </p:cNvSpPr>
          <p:nvPr>
            <p:ph type="sldImg"/>
          </p:nvPr>
        </p:nvSpPr>
        <p:spPr>
          <a:ln/>
        </p:spPr>
      </p:sp>
      <p:sp>
        <p:nvSpPr>
          <p:cNvPr id="238596" name="Rectangle 9"/>
          <p:cNvSpPr>
            <a:spLocks noGrp="1" noChangeArrowheads="1"/>
          </p:cNvSpPr>
          <p:nvPr>
            <p:ph type="body" idx="1"/>
          </p:nvPr>
        </p:nvSpPr>
        <p:spPr>
          <a:xfrm>
            <a:off x="425727" y="4634243"/>
            <a:ext cx="6463748" cy="4386216"/>
          </a:xfrm>
          <a:noFill/>
          <a:ln/>
        </p:spPr>
        <p:txBody>
          <a:bodyPr/>
          <a:lstStyle/>
          <a:p>
            <a:pPr algn="just">
              <a:buFontTx/>
              <a:buNone/>
            </a:pPr>
            <a:r>
              <a:rPr lang="en-US" dirty="0"/>
              <a:t>Inventory audits involve reviewing a vendor’s inventory records of WIC supplemental foods over a sixty-five-to-ninety-day period. </a:t>
            </a:r>
          </a:p>
          <a:p>
            <a:pPr algn="just">
              <a:buFontTx/>
              <a:buNone/>
            </a:pPr>
            <a:endParaRPr lang="en-US" dirty="0"/>
          </a:p>
          <a:p>
            <a:pPr algn="just">
              <a:buFontTx/>
              <a:buNone/>
            </a:pPr>
            <a:r>
              <a:rPr lang="en-US" dirty="0"/>
              <a:t>For inventory audits, the vendor must make available at any reasonable time and place, all:</a:t>
            </a:r>
          </a:p>
          <a:p>
            <a:pPr algn="just">
              <a:buFontTx/>
              <a:buNone/>
            </a:pPr>
            <a:r>
              <a:rPr lang="en-US" dirty="0"/>
              <a:t>Program related records, including invoices, copies of purchase orders various tax records and records of financial and business transactions Purchase records, Sales records, Bank statements, Credit card statements, or any other personal or business financial documents that pertains to their business.</a:t>
            </a:r>
          </a:p>
          <a:p>
            <a:pPr algn="just">
              <a:buFontTx/>
              <a:buNone/>
            </a:pPr>
            <a:endParaRPr lang="en-US" dirty="0"/>
          </a:p>
          <a:p>
            <a:pPr algn="just">
              <a:buFontTx/>
              <a:buNone/>
            </a:pPr>
            <a:r>
              <a:rPr lang="en-US" dirty="0"/>
              <a:t>Please note that all Program related records, such as invoices and receipts must be kept three years or until any audits pertaining to these records is resolved, whichever is later.</a:t>
            </a:r>
          </a:p>
          <a:p>
            <a:pPr algn="just">
              <a:buFontTx/>
              <a:buNone/>
            </a:pPr>
            <a:endParaRPr lang="en-US" dirty="0"/>
          </a:p>
          <a:p>
            <a:pPr algn="just">
              <a:buFontTx/>
              <a:buNone/>
            </a:pPr>
            <a:endParaRPr lang="en-US" dirty="0">
              <a:latin typeface="+mn-lt"/>
            </a:endParaRPr>
          </a:p>
          <a:p>
            <a:pPr algn="just">
              <a:buFontTx/>
              <a:buNone/>
            </a:pPr>
            <a:endParaRPr lang="en-US" dirty="0">
              <a:latin typeface="+mn-lt"/>
            </a:endParaRPr>
          </a:p>
          <a:p>
            <a:pPr lvl="1"/>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129</a:t>
            </a:fld>
            <a:endParaRPr lang="en-US" dirty="0"/>
          </a:p>
        </p:txBody>
      </p:sp>
    </p:spTree>
    <p:extLst>
      <p:ext uri="{BB962C8B-B14F-4D97-AF65-F5344CB8AC3E}">
        <p14:creationId xmlns:p14="http://schemas.microsoft.com/office/powerpoint/2010/main" val="2170095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630248"/>
            <a:ext cx="6463748" cy="2684951"/>
          </a:xfrm>
        </p:spPr>
        <p:txBody>
          <a:bodyPr/>
          <a:lstStyle/>
          <a:p>
            <a:pPr algn="just"/>
            <a:r>
              <a:rPr lang="en-US" dirty="0"/>
              <a:t>Vendors, their store managers or other authorized store representative must attend annual vendor training. This is conducted during the summer on dates set by us, local agency staff. Failure to attend annual training by September 30th of each year will result in termination of the WIC Vendor Agreement.</a:t>
            </a:r>
          </a:p>
          <a:p>
            <a:pPr algn="just"/>
            <a:endParaRPr lang="en-US" sz="1300" dirty="0"/>
          </a:p>
          <a:p>
            <a:pPr algn="just"/>
            <a:endParaRPr lang="en-US" sz="1300" dirty="0"/>
          </a:p>
          <a:p>
            <a:pPr algn="just"/>
            <a:endParaRPr lang="en-US" sz="1300" dirty="0"/>
          </a:p>
          <a:p>
            <a:pPr algn="just"/>
            <a:endParaRPr lang="en-US" sz="1300" dirty="0"/>
          </a:p>
          <a:p>
            <a:pPr algn="just"/>
            <a:endParaRPr lang="en-US" sz="1300" dirty="0"/>
          </a:p>
          <a:p>
            <a:pPr algn="just"/>
            <a:endParaRPr lang="en-US" sz="1300" dirty="0"/>
          </a:p>
          <a:p>
            <a:pPr algn="just"/>
            <a:r>
              <a:rPr lang="en-US" sz="1300" dirty="0"/>
              <a:t>Graphic credit: PowerPoint Design Idea</a:t>
            </a:r>
          </a:p>
        </p:txBody>
      </p:sp>
      <p:sp>
        <p:nvSpPr>
          <p:cNvPr id="4" name="Slide Number Placeholder 3"/>
          <p:cNvSpPr>
            <a:spLocks noGrp="1"/>
          </p:cNvSpPr>
          <p:nvPr>
            <p:ph type="sldNum" sz="quarter" idx="10"/>
          </p:nvPr>
        </p:nvSpPr>
        <p:spPr/>
        <p:txBody>
          <a:bodyPr/>
          <a:lstStyle/>
          <a:p>
            <a:fld id="{277FD931-451E-4B36-ABA2-042D5FD0E452}" type="slidenum">
              <a:rPr lang="en-US" smtClean="0"/>
              <a:t>13</a:t>
            </a:fld>
            <a:endParaRPr lang="en-US" dirty="0"/>
          </a:p>
        </p:txBody>
      </p:sp>
    </p:spTree>
    <p:extLst>
      <p:ext uri="{BB962C8B-B14F-4D97-AF65-F5344CB8AC3E}">
        <p14:creationId xmlns:p14="http://schemas.microsoft.com/office/powerpoint/2010/main" val="15517747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523875"/>
            <a:ext cx="6165850" cy="3468688"/>
          </a:xfrm>
          <a:prstGeom prst="rect">
            <a:avLst/>
          </a:prstGeom>
        </p:spPr>
      </p:sp>
      <p:sp>
        <p:nvSpPr>
          <p:cNvPr id="3" name="Notes Placeholder 2"/>
          <p:cNvSpPr>
            <a:spLocks noGrp="1"/>
          </p:cNvSpPr>
          <p:nvPr>
            <p:ph type="body" idx="1"/>
          </p:nvPr>
        </p:nvSpPr>
        <p:spPr>
          <a:xfrm>
            <a:off x="574675" y="4191001"/>
            <a:ext cx="6165850" cy="3840416"/>
          </a:xfrm>
          <a:prstGeom prst="rect">
            <a:avLst/>
          </a:prstGeom>
        </p:spPr>
        <p:txBody>
          <a:bodyPr/>
          <a:lstStyle/>
          <a:p>
            <a:pPr algn="just"/>
            <a:r>
              <a:rPr lang="en-US" dirty="0"/>
              <a:t>The State rules specify requirements for purchase documentation of WIC supplemental foods. Invoices, receipts, purchase orders, and any other proofs of purchase for WIC supplemental foods must include the following:</a:t>
            </a:r>
          </a:p>
          <a:p>
            <a:pPr algn="just"/>
            <a:endParaRPr lang="en-US" dirty="0"/>
          </a:p>
          <a:p>
            <a:pPr algn="just"/>
            <a:r>
              <a:rPr lang="en-US" dirty="0"/>
              <a:t>The name of the seller and be prepared entirely by the seller or on the seller’s business letterhead;</a:t>
            </a:r>
          </a:p>
          <a:p>
            <a:pPr algn="just"/>
            <a:r>
              <a:rPr lang="en-US" dirty="0"/>
              <a:t>The date of purchase and the date the authorized vendor received the WIC supplemental food at the store if this date is different; and</a:t>
            </a:r>
          </a:p>
          <a:p>
            <a:pPr algn="just"/>
            <a:r>
              <a:rPr lang="en-US" dirty="0"/>
              <a:t>A description of each WIC supplemental food item purchased, including brand name, unit size, type or form, and quantity.</a:t>
            </a:r>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C18E360E-C30B-4983-B0C7-6EABB349E35D}" type="slidenum">
              <a:rPr lang="en-US" smtClean="0"/>
              <a:pPr/>
              <a:t>130</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3790970" y="9068935"/>
            <a:ext cx="3516211" cy="520234"/>
          </a:xfrm>
          <a:prstGeom prst="rect">
            <a:avLst/>
          </a:prstGeom>
          <a:noFill/>
          <a:ln>
            <a:miter lim="800000"/>
            <a:headEnd/>
            <a:tailEnd/>
          </a:ln>
        </p:spPr>
        <p:txBody>
          <a:bodyPr lIns="105659" tIns="52832" rIns="105659" bIns="52832" anchor="b"/>
          <a:lstStyle/>
          <a:p>
            <a:pPr defTabSz="1056853">
              <a:spcBef>
                <a:spcPct val="0"/>
              </a:spcBef>
            </a:pPr>
            <a:fld id="{874A5177-5B4D-41AD-BAED-081CEFFC5973}" type="slidenum">
              <a:rPr lang="en-US"/>
              <a:pPr defTabSz="1056853">
                <a:spcBef>
                  <a:spcPct val="0"/>
                </a:spcBef>
              </a:pPr>
              <a:t>131</a:t>
            </a:fld>
            <a:endParaRPr lang="en-US" dirty="0"/>
          </a:p>
        </p:txBody>
      </p:sp>
      <p:sp>
        <p:nvSpPr>
          <p:cNvPr id="241667" name="Rectangle 8"/>
          <p:cNvSpPr>
            <a:spLocks noGrp="1" noRot="1" noChangeAspect="1" noChangeArrowheads="1" noTextEdit="1"/>
          </p:cNvSpPr>
          <p:nvPr>
            <p:ph type="sldImg"/>
          </p:nvPr>
        </p:nvSpPr>
        <p:spPr>
          <a:xfrm>
            <a:off x="746125" y="471488"/>
            <a:ext cx="6022975" cy="3389312"/>
          </a:xfrm>
          <a:prstGeom prst="rect">
            <a:avLst/>
          </a:prstGeom>
          <a:ln/>
        </p:spPr>
      </p:sp>
      <p:sp>
        <p:nvSpPr>
          <p:cNvPr id="241668" name="Rectangle 9"/>
          <p:cNvSpPr>
            <a:spLocks noGrp="1" noChangeArrowheads="1"/>
          </p:cNvSpPr>
          <p:nvPr>
            <p:ph type="body" idx="1"/>
          </p:nvPr>
        </p:nvSpPr>
        <p:spPr>
          <a:xfrm>
            <a:off x="746124" y="4191001"/>
            <a:ext cx="6022975" cy="4076124"/>
          </a:xfrm>
          <a:prstGeom prst="rect">
            <a:avLst/>
          </a:prstGeom>
          <a:noFill/>
          <a:ln/>
        </p:spPr>
        <p:txBody>
          <a:bodyPr/>
          <a:lstStyle/>
          <a:p>
            <a:pPr algn="just">
              <a:buFontTx/>
              <a:buNone/>
            </a:pPr>
            <a:r>
              <a:rPr lang="en-US" dirty="0"/>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a:t>
            </a:r>
          </a:p>
          <a:p>
            <a:pPr algn="just">
              <a:buFontTx/>
              <a:buNone/>
            </a:pPr>
            <a:r>
              <a:rPr lang="en-US" dirty="0"/>
              <a:t>
Inability to provide records or providing false records is also a violation.
For more information regarding inventory audits, please refer to your Vendor Manual.</a:t>
            </a:r>
          </a:p>
        </p:txBody>
      </p:sp>
    </p:spTree>
    <p:extLst>
      <p:ext uri="{BB962C8B-B14F-4D97-AF65-F5344CB8AC3E}">
        <p14:creationId xmlns:p14="http://schemas.microsoft.com/office/powerpoint/2010/main" val="34016533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798990" y="9032842"/>
            <a:ext cx="3516211" cy="520234"/>
          </a:xfrm>
          <a:prstGeom prst="rect">
            <a:avLst/>
          </a:prstGeom>
          <a:noFill/>
          <a:ln w="9525">
            <a:noFill/>
            <a:miter lim="800000"/>
            <a:headEnd/>
            <a:tailEnd/>
          </a:ln>
        </p:spPr>
        <p:txBody>
          <a:bodyPr lIns="105659" tIns="52832" rIns="105659" bIns="52832" anchor="b"/>
          <a:lstStyle/>
          <a:p>
            <a:pPr algn="r" defTabSz="1056853">
              <a:spcBef>
                <a:spcPct val="0"/>
              </a:spcBef>
            </a:pPr>
            <a:fld id="{7B89F095-CB59-4FFF-ABB4-884CAE5F3B2A}" type="slidenum">
              <a:rPr lang="en-US" sz="1100">
                <a:latin typeface="Constantia" panose="02030602050306030303" pitchFamily="18" charset="0"/>
                <a:ea typeface="Tahoma" pitchFamily="34" charset="0"/>
                <a:cs typeface="Tahoma" pitchFamily="34" charset="0"/>
              </a:rPr>
              <a:pPr algn="r" defTabSz="1056853">
                <a:spcBef>
                  <a:spcPct val="0"/>
                </a:spcBef>
              </a:pPr>
              <a:t>132</a:t>
            </a:fld>
            <a:endParaRPr lang="en-US" sz="1100" dirty="0">
              <a:latin typeface="Constantia" panose="02030602050306030303" pitchFamily="18" charset="0"/>
              <a:ea typeface="Tahoma" pitchFamily="34" charset="0"/>
              <a:cs typeface="Tahoma" pitchFamily="34" charset="0"/>
            </a:endParaRPr>
          </a:p>
        </p:txBody>
      </p:sp>
      <p:sp>
        <p:nvSpPr>
          <p:cNvPr id="240643" name="Rectangle 2"/>
          <p:cNvSpPr>
            <a:spLocks noGrp="1" noRot="1" noChangeAspect="1" noChangeArrowheads="1" noTextEdit="1"/>
          </p:cNvSpPr>
          <p:nvPr>
            <p:ph type="sldImg"/>
          </p:nvPr>
        </p:nvSpPr>
        <p:spPr>
          <a:xfrm>
            <a:off x="427038" y="595313"/>
            <a:ext cx="6323012" cy="3557587"/>
          </a:xfrm>
          <a:prstGeom prst="rect">
            <a:avLst/>
          </a:prstGeom>
          <a:ln/>
        </p:spPr>
      </p:sp>
      <p:sp>
        <p:nvSpPr>
          <p:cNvPr id="240644" name="Rectangle 3"/>
          <p:cNvSpPr>
            <a:spLocks noGrp="1" noChangeArrowheads="1"/>
          </p:cNvSpPr>
          <p:nvPr>
            <p:ph type="body" idx="1"/>
          </p:nvPr>
        </p:nvSpPr>
        <p:spPr>
          <a:xfrm>
            <a:off x="477078" y="4413575"/>
            <a:ext cx="6167447" cy="2050405"/>
          </a:xfrm>
          <a:prstGeom prst="rect">
            <a:avLst/>
          </a:prstGeom>
          <a:noFill/>
          <a:ln/>
        </p:spPr>
        <p:txBody>
          <a:bodyPr lIns="105653" tIns="52829" rIns="105653" bIns="52829">
            <a:normAutofit/>
          </a:bodyPr>
          <a:lstStyle/>
          <a:p>
            <a:pPr algn="just"/>
            <a:r>
              <a:rPr lang="en-US" dirty="0"/>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p>
        </p:txBody>
      </p:sp>
    </p:spTree>
    <p:extLst>
      <p:ext uri="{BB962C8B-B14F-4D97-AF65-F5344CB8AC3E}">
        <p14:creationId xmlns:p14="http://schemas.microsoft.com/office/powerpoint/2010/main" val="89869289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431800"/>
            <a:ext cx="6169025" cy="3470275"/>
          </a:xfrm>
          <a:prstGeom prst="rect">
            <a:avLst/>
          </a:prstGeom>
        </p:spPr>
      </p:sp>
      <p:sp>
        <p:nvSpPr>
          <p:cNvPr id="3" name="Notes Placeholder 2"/>
          <p:cNvSpPr>
            <a:spLocks noGrp="1"/>
          </p:cNvSpPr>
          <p:nvPr>
            <p:ph type="body" idx="1"/>
          </p:nvPr>
        </p:nvSpPr>
        <p:spPr>
          <a:xfrm>
            <a:off x="569913" y="4191002"/>
            <a:ext cx="6169026" cy="4608499"/>
          </a:xfrm>
          <a:prstGeom prst="rect">
            <a:avLst/>
          </a:prstGeom>
        </p:spPr>
        <p:txBody>
          <a:bodyPr/>
          <a:lstStyle/>
          <a:p>
            <a:pPr algn="just"/>
            <a:r>
              <a:rPr lang="en-US" dirty="0"/>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dirty="0"/>
          </a:p>
          <a:p>
            <a:pPr algn="just"/>
            <a:r>
              <a:rPr lang="en-US" dirty="0"/>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dirty="0"/>
          </a:p>
          <a:p>
            <a:pPr algn="just"/>
            <a:r>
              <a:rPr lang="en-US" dirty="0"/>
              <a:t>A vendor applicant cannot be authorized if any of the vendor applicant’s owners, officers or managers currently have or previously had a financial interest in a WIC Vendor that was assessed a claim by the WIC Program and the claim has not been paid in full.</a:t>
            </a:r>
          </a:p>
          <a:p>
            <a:endParaRPr lang="en-US" sz="1300"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C18E360E-C30B-4983-B0C7-6EABB349E35D}" type="slidenum">
              <a:rPr lang="en-US" smtClean="0"/>
              <a:pPr/>
              <a:t>133</a:t>
            </a:fld>
            <a:endParaRPr lang="en-US" dirty="0"/>
          </a:p>
        </p:txBody>
      </p:sp>
    </p:spTree>
    <p:extLst>
      <p:ext uri="{BB962C8B-B14F-4D97-AF65-F5344CB8AC3E}">
        <p14:creationId xmlns:p14="http://schemas.microsoft.com/office/powerpoint/2010/main" val="12372330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2"/>
          <p:cNvSpPr>
            <a:spLocks noGrp="1" noRot="1" noChangeAspect="1" noChangeArrowheads="1" noTextEdit="1"/>
          </p:cNvSpPr>
          <p:nvPr>
            <p:ph type="sldImg"/>
          </p:nvPr>
        </p:nvSpPr>
        <p:spPr>
          <a:xfrm>
            <a:off x="407988" y="708025"/>
            <a:ext cx="6499225" cy="3657600"/>
          </a:xfrm>
          <a:ln/>
        </p:spPr>
      </p:sp>
      <p:sp>
        <p:nvSpPr>
          <p:cNvPr id="242692" name="Rectangle 3"/>
          <p:cNvSpPr>
            <a:spLocks noGrp="1" noChangeArrowheads="1"/>
          </p:cNvSpPr>
          <p:nvPr>
            <p:ph type="body" idx="1"/>
          </p:nvPr>
        </p:nvSpPr>
        <p:spPr>
          <a:xfrm>
            <a:off x="374374" y="4634243"/>
            <a:ext cx="6566452" cy="4386216"/>
          </a:xfrm>
          <a:noFill/>
          <a:ln/>
        </p:spPr>
        <p:txBody>
          <a:bodyPr lIns="98186" tIns="49093" rIns="98186" bIns="49093"/>
          <a:lstStyle/>
          <a:p>
            <a:pPr algn="just"/>
            <a:r>
              <a:rPr lang="en-US" dirty="0"/>
              <a:t>Disqualification from the WIC Program could range from 60 days to permanent, dependent upon the violation committed. Vendors should take note that their status with the WIC Program may impact their status with SNAP (formerly the Food Stamp Program) and vice versa. Remember, SNAP is also referred to as Food and Nutrition Services in North Carolina. </a:t>
            </a:r>
          </a:p>
          <a:p>
            <a:pPr algn="just"/>
            <a:endParaRPr lang="en-US" dirty="0"/>
          </a:p>
          <a:p>
            <a:pPr algn="just"/>
            <a:r>
              <a:rPr lang="en-US" dirty="0"/>
              <a:t>Vendors have the right to appeal a disqualification.</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latin typeface="+mn-lt"/>
            </a:endParaRPr>
          </a:p>
          <a:p>
            <a:pPr algn="just"/>
            <a:r>
              <a:rPr lang="en-US" dirty="0">
                <a:latin typeface="+mn-lt"/>
              </a:rPr>
              <a:t>Photo Credit: Justice_Fotolia_6901118_Subscription_L.jpg</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134</a:t>
            </a:fld>
            <a:endParaRPr lang="en-US" dirty="0"/>
          </a:p>
        </p:txBody>
      </p:sp>
    </p:spTree>
    <p:extLst>
      <p:ext uri="{BB962C8B-B14F-4D97-AF65-F5344CB8AC3E}">
        <p14:creationId xmlns:p14="http://schemas.microsoft.com/office/powerpoint/2010/main" val="6726286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8"/>
          <p:cNvSpPr>
            <a:spLocks noGrp="1" noRot="1" noChangeAspect="1" noChangeArrowheads="1" noTextEdit="1"/>
          </p:cNvSpPr>
          <p:nvPr>
            <p:ph type="sldImg"/>
          </p:nvPr>
        </p:nvSpPr>
        <p:spPr>
          <a:ln/>
        </p:spPr>
      </p:sp>
      <p:sp>
        <p:nvSpPr>
          <p:cNvPr id="245764" name="Rectangle 9"/>
          <p:cNvSpPr>
            <a:spLocks noGrp="1" noChangeArrowheads="1"/>
          </p:cNvSpPr>
          <p:nvPr>
            <p:ph type="body" idx="1"/>
          </p:nvPr>
        </p:nvSpPr>
        <p:spPr>
          <a:xfrm>
            <a:off x="425726" y="4560570"/>
            <a:ext cx="6463748" cy="4320540"/>
          </a:xfrm>
          <a:noFill/>
          <a:ln/>
        </p:spPr>
        <p:txBody>
          <a:bodyPr/>
          <a:lstStyle/>
          <a:p>
            <a:pPr algn="just">
              <a:buFontTx/>
              <a:buNone/>
            </a:pPr>
            <a:r>
              <a:rPr lang="en-US" dirty="0"/>
              <a:t>Local WIC Agency staff complete on-site monitoring of authorized vendors. These visits provide a chance for vendors to receive training, discuss problems and ask questions.</a:t>
            </a:r>
          </a:p>
          <a:p>
            <a:pPr algn="just">
              <a:buFontTx/>
              <a:buNone/>
            </a:pPr>
            <a:endParaRPr lang="en-US" dirty="0"/>
          </a:p>
          <a:p>
            <a:pPr algn="just">
              <a:buFontTx/>
              <a:buNone/>
            </a:pPr>
            <a:r>
              <a:rPr lang="en-US" dirty="0"/>
              <a:t>WIC routing monitoring includes, but is not limited to:</a:t>
            </a:r>
          </a:p>
          <a:p>
            <a:pPr marL="296408" indent="-296408" algn="just">
              <a:buFont typeface="Arial" panose="020B0604020202020204" pitchFamily="34" charset="0"/>
              <a:buChar char="•"/>
            </a:pPr>
            <a:r>
              <a:rPr lang="en-US" dirty="0"/>
              <a:t>Review of infant formula invoices and receipts.</a:t>
            </a:r>
          </a:p>
          <a:p>
            <a:pPr marL="296408" indent="-296408" algn="just">
              <a:buFont typeface="Arial" panose="020B0604020202020204" pitchFamily="34" charset="0"/>
              <a:buChar char="•"/>
            </a:pPr>
            <a:r>
              <a:rPr lang="en-US" dirty="0"/>
              <a:t>Price checks of WIC approved foods</a:t>
            </a:r>
          </a:p>
          <a:p>
            <a:pPr marL="296408" indent="-296408" algn="just">
              <a:buFont typeface="Arial" panose="020B0604020202020204" pitchFamily="34" charset="0"/>
              <a:buChar char="•"/>
            </a:pPr>
            <a:r>
              <a:rPr lang="en-US" dirty="0"/>
              <a:t>Treatment of WIC customers</a:t>
            </a:r>
          </a:p>
          <a:p>
            <a:pPr marL="296408" indent="-296408" algn="just">
              <a:buFont typeface="Arial" panose="020B0604020202020204" pitchFamily="34" charset="0"/>
              <a:buChar char="•"/>
            </a:pPr>
            <a:r>
              <a:rPr lang="en-US" dirty="0"/>
              <a:t>Inventory of WIC approved foods subject to minimum inventory requirement</a:t>
            </a:r>
          </a:p>
          <a:p>
            <a:pPr marL="296408" indent="-296408" algn="just">
              <a:buFont typeface="Arial" panose="020B0604020202020204" pitchFamily="34" charset="0"/>
              <a:buChar char="•"/>
            </a:pPr>
            <a:r>
              <a:rPr lang="en-US" dirty="0"/>
              <a:t>Ensure stand-beside equipment for use in transacting eWIC is accessible, if necessary</a:t>
            </a:r>
          </a:p>
          <a:p>
            <a:pPr algn="just">
              <a:buFontTx/>
              <a:buNone/>
            </a:pPr>
            <a:br>
              <a:rPr lang="en-US" dirty="0"/>
            </a:br>
            <a:r>
              <a:rPr lang="en-US" dirty="0"/>
              <a:t>The form used by Local WIC Agency staff during monitoring is in the Vendor Manual. Local WIC Agency staff document these visits. If violations are found, you as the vendor, must take steps to correct them; you’ll be monitored again within 21 days. Some violations may result in sanctions or termination of the WIC Vendor Agreement, if you fail to correct circumstances causing the violation.</a:t>
            </a:r>
          </a:p>
        </p:txBody>
      </p:sp>
      <p:sp>
        <p:nvSpPr>
          <p:cNvPr id="2" name="Slide Number Placeholder 1"/>
          <p:cNvSpPr>
            <a:spLocks noGrp="1"/>
          </p:cNvSpPr>
          <p:nvPr>
            <p:ph type="sldNum" sz="quarter" idx="10"/>
          </p:nvPr>
        </p:nvSpPr>
        <p:spPr/>
        <p:txBody>
          <a:bodyPr/>
          <a:lstStyle/>
          <a:p>
            <a:fld id="{277FD931-451E-4B36-ABA2-042D5FD0E452}" type="slidenum">
              <a:rPr lang="en-US" smtClean="0"/>
              <a:t>135</a:t>
            </a:fld>
            <a:endParaRPr lang="en-US" dirty="0"/>
          </a:p>
        </p:txBody>
      </p:sp>
    </p:spTree>
    <p:extLst>
      <p:ext uri="{BB962C8B-B14F-4D97-AF65-F5344CB8AC3E}">
        <p14:creationId xmlns:p14="http://schemas.microsoft.com/office/powerpoint/2010/main" val="33212666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We are interested in hearing any concerns and complaints you may have. In the back of the Vendor Manual is a form that you can use to report inappropriate behaviors by WIC customers. You may also become aware of issues WIC customers have had with other vendors; these issues can be reported on the same form.  </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136</a:t>
            </a:fld>
            <a:endParaRPr lang="en-US" dirty="0"/>
          </a:p>
        </p:txBody>
      </p:sp>
    </p:spTree>
    <p:extLst>
      <p:ext uri="{BB962C8B-B14F-4D97-AF65-F5344CB8AC3E}">
        <p14:creationId xmlns:p14="http://schemas.microsoft.com/office/powerpoint/2010/main" val="13113935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1226244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applicant forms.</a:t>
            </a:r>
          </a:p>
        </p:txBody>
      </p:sp>
      <p:sp>
        <p:nvSpPr>
          <p:cNvPr id="4" name="Slide Number Placeholder 3"/>
          <p:cNvSpPr>
            <a:spLocks noGrp="1"/>
          </p:cNvSpPr>
          <p:nvPr>
            <p:ph type="sldNum" sz="quarter" idx="5"/>
          </p:nvPr>
        </p:nvSpPr>
        <p:spPr/>
        <p:txBody>
          <a:bodyPr/>
          <a:lstStyle/>
          <a:p>
            <a:fld id="{B045B7DE-1198-4F2F-B574-CA8CAE341642}" type="slidenum">
              <a:rPr lang="en-US" smtClean="0"/>
              <a:t>138</a:t>
            </a:fld>
            <a:endParaRPr lang="en-US" dirty="0"/>
          </a:p>
        </p:txBody>
      </p:sp>
    </p:spTree>
    <p:extLst>
      <p:ext uri="{BB962C8B-B14F-4D97-AF65-F5344CB8AC3E}">
        <p14:creationId xmlns:p14="http://schemas.microsoft.com/office/powerpoint/2010/main" val="27790075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2"/>
          <p:cNvSpPr>
            <a:spLocks noGrp="1" noRot="1" noChangeAspect="1" noChangeArrowheads="1" noTextEdit="1"/>
          </p:cNvSpPr>
          <p:nvPr>
            <p:ph type="sldImg"/>
          </p:nvPr>
        </p:nvSpPr>
        <p:spPr>
          <a:xfrm>
            <a:off x="458788" y="411163"/>
            <a:ext cx="6397625" cy="3600450"/>
          </a:xfrm>
          <a:ln/>
        </p:spPr>
      </p:sp>
      <p:sp>
        <p:nvSpPr>
          <p:cNvPr id="247812" name="Rectangle 3"/>
          <p:cNvSpPr>
            <a:spLocks noGrp="1" noChangeArrowheads="1"/>
          </p:cNvSpPr>
          <p:nvPr>
            <p:ph type="body" idx="1"/>
          </p:nvPr>
        </p:nvSpPr>
        <p:spPr>
          <a:xfrm>
            <a:off x="491849" y="4182779"/>
            <a:ext cx="6289951" cy="4797372"/>
          </a:xfrm>
          <a:noFill/>
          <a:ln/>
        </p:spPr>
        <p:txBody>
          <a:bodyPr lIns="96061" tIns="48030" rIns="96061" bIns="48030"/>
          <a:lstStyle/>
          <a:p>
            <a:pPr algn="just"/>
            <a:r>
              <a:rPr lang="en-US" dirty="0"/>
              <a:t>Vendors to be authorized through corporate contracts must complete:</a:t>
            </a:r>
          </a:p>
          <a:p>
            <a:pPr algn="just"/>
            <a:r>
              <a:rPr lang="en-US" dirty="0"/>
              <a:t>Application (DHHS 3282) this will be done by the corporate office through the vendor portal and;</a:t>
            </a:r>
          </a:p>
          <a:p>
            <a:pPr algn="just"/>
            <a:r>
              <a:rPr lang="en-US" dirty="0"/>
              <a:t>Verification of Attendance (managers attending training today, will complete this form)</a:t>
            </a:r>
          </a:p>
          <a:p>
            <a:pPr algn="just"/>
            <a:endParaRPr lang="en-US" dirty="0"/>
          </a:p>
          <a:p>
            <a:pPr algn="just"/>
            <a:r>
              <a:rPr lang="en-US" dirty="0"/>
              <a:t>All other retail stores must receive and complete:</a:t>
            </a:r>
          </a:p>
          <a:p>
            <a:pPr algn="just"/>
            <a:r>
              <a:rPr lang="en-US" dirty="0"/>
              <a:t>Agreement (DHHS 2768) ending date 9/30/2027</a:t>
            </a:r>
          </a:p>
          <a:p>
            <a:pPr algn="just"/>
            <a:r>
              <a:rPr lang="en-US" dirty="0"/>
              <a:t>Terms of the WIC Vendor Agreement</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dirty="0"/>
              <a:t>Application (DHHS 3282)</a:t>
            </a:r>
          </a:p>
          <a:p>
            <a:pPr algn="just"/>
            <a:r>
              <a:rPr lang="en-US" dirty="0"/>
              <a:t>Price List (DHHS 2766) </a:t>
            </a:r>
          </a:p>
          <a:p>
            <a:pPr algn="just"/>
            <a:r>
              <a:rPr lang="en-US" dirty="0"/>
              <a:t>Above Fifty-Percent Vendor Self Declaration form</a:t>
            </a:r>
          </a:p>
          <a:p>
            <a:pPr algn="just"/>
            <a:r>
              <a:rPr lang="en-US" dirty="0"/>
              <a:t>Verification of Attendance form and</a:t>
            </a:r>
          </a:p>
          <a:p>
            <a:pPr algn="just"/>
            <a:r>
              <a:rPr lang="en-US" dirty="0"/>
              <a:t>Vendor site Survey</a:t>
            </a:r>
          </a:p>
          <a:p>
            <a:pPr algn="just"/>
            <a:r>
              <a:rPr lang="en-US" dirty="0"/>
              <a:t>We will discuss all these different forms in the following slides.</a:t>
            </a:r>
          </a:p>
          <a:p>
            <a:pPr algn="just"/>
            <a:endParaRPr lang="en-US" dirty="0">
              <a:latin typeface="+mn-lt"/>
            </a:endParaRPr>
          </a:p>
          <a:p>
            <a:pPr algn="just"/>
            <a:endParaRPr lang="en-US" dirty="0">
              <a:latin typeface="+mn-lt"/>
            </a:endParaRPr>
          </a:p>
          <a:p>
            <a:pPr algn="just"/>
            <a:endParaRPr lang="en-US" dirty="0">
              <a:latin typeface="+mn-lt"/>
            </a:endParaRPr>
          </a:p>
          <a:p>
            <a:pPr marL="192414" indent="-192414"/>
            <a:endParaRPr lang="en-US" sz="1000" dirty="0"/>
          </a:p>
        </p:txBody>
      </p:sp>
      <p:sp>
        <p:nvSpPr>
          <p:cNvPr id="2" name="Slide Number Placeholder 1"/>
          <p:cNvSpPr>
            <a:spLocks noGrp="1"/>
          </p:cNvSpPr>
          <p:nvPr>
            <p:ph type="sldNum" sz="quarter" idx="10"/>
          </p:nvPr>
        </p:nvSpPr>
        <p:spPr/>
        <p:txBody>
          <a:bodyPr/>
          <a:lstStyle/>
          <a:p>
            <a:fld id="{277FD931-451E-4B36-ABA2-042D5FD0E452}" type="slidenum">
              <a:rPr lang="en-US" smtClean="0"/>
              <a:t>139</a:t>
            </a:fld>
            <a:endParaRPr lang="en-US" dirty="0"/>
          </a:p>
        </p:txBody>
      </p:sp>
    </p:spTree>
    <p:extLst>
      <p:ext uri="{BB962C8B-B14F-4D97-AF65-F5344CB8AC3E}">
        <p14:creationId xmlns:p14="http://schemas.microsoft.com/office/powerpoint/2010/main" val="141344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Carolina’s peer group system is displayed on the slide. It is based on store type and geography.</a:t>
            </a:r>
          </a:p>
        </p:txBody>
      </p:sp>
      <p:sp>
        <p:nvSpPr>
          <p:cNvPr id="4" name="Slide Number Placeholder 1">
            <a:extLst>
              <a:ext uri="{FF2B5EF4-FFF2-40B4-BE49-F238E27FC236}">
                <a16:creationId xmlns:a16="http://schemas.microsoft.com/office/drawing/2014/main" id="{41F3B056-9F56-50FB-D4CF-F7EC9DF9E494}"/>
              </a:ext>
            </a:extLst>
          </p:cNvPr>
          <p:cNvSpPr txBox="1">
            <a:spLocks/>
          </p:cNvSpPr>
          <p:nvPr/>
        </p:nvSpPr>
        <p:spPr>
          <a:xfrm>
            <a:off x="4143587" y="9119474"/>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5697519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completion of vendor forms using DocuSign. These forms will be sent via email so make sure to provide an email address that is monitored daily.</a:t>
            </a:r>
          </a:p>
        </p:txBody>
      </p:sp>
      <p:sp>
        <p:nvSpPr>
          <p:cNvPr id="4" name="Slide Number Placeholder 3"/>
          <p:cNvSpPr>
            <a:spLocks noGrp="1"/>
          </p:cNvSpPr>
          <p:nvPr>
            <p:ph type="sldNum" sz="quarter" idx="5"/>
          </p:nvPr>
        </p:nvSpPr>
        <p:spPr/>
        <p:txBody>
          <a:bodyPr/>
          <a:lstStyle/>
          <a:p>
            <a:fld id="{B045B7DE-1198-4F2F-B574-CA8CAE341642}" type="slidenum">
              <a:rPr lang="en-US" smtClean="0"/>
              <a:t>140</a:t>
            </a:fld>
            <a:endParaRPr lang="en-US" dirty="0"/>
          </a:p>
        </p:txBody>
      </p:sp>
    </p:spTree>
    <p:extLst>
      <p:ext uri="{BB962C8B-B14F-4D97-AF65-F5344CB8AC3E}">
        <p14:creationId xmlns:p14="http://schemas.microsoft.com/office/powerpoint/2010/main" val="23153620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2"/>
          <p:cNvSpPr>
            <a:spLocks noGrp="1" noRot="1" noChangeAspect="1" noChangeArrowheads="1" noTextEdit="1"/>
          </p:cNvSpPr>
          <p:nvPr>
            <p:ph type="sldImg"/>
          </p:nvPr>
        </p:nvSpPr>
        <p:spPr>
          <a:xfrm>
            <a:off x="409575" y="708025"/>
            <a:ext cx="6494463" cy="3654425"/>
          </a:xfrm>
          <a:ln/>
        </p:spPr>
      </p:sp>
      <p:sp>
        <p:nvSpPr>
          <p:cNvPr id="248836" name="Rectangle 3"/>
          <p:cNvSpPr>
            <a:spLocks noGrp="1" noChangeArrowheads="1"/>
          </p:cNvSpPr>
          <p:nvPr>
            <p:ph type="body" idx="1"/>
          </p:nvPr>
        </p:nvSpPr>
        <p:spPr>
          <a:xfrm>
            <a:off x="376032" y="4634243"/>
            <a:ext cx="6561482" cy="4386216"/>
          </a:xfrm>
          <a:noFill/>
          <a:ln/>
        </p:spPr>
        <p:txBody>
          <a:bodyPr lIns="96061" tIns="48030" rIns="96061" bIns="48030"/>
          <a:lstStyle/>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through DocuSign</a:t>
            </a:r>
          </a:p>
          <a:p>
            <a:pPr lvl="0">
              <a:lnSpc>
                <a:spcPct val="80000"/>
              </a:lnSpc>
              <a:spcBef>
                <a:spcPct val="25000"/>
              </a:spcBef>
            </a:pPr>
            <a:r>
              <a:rPr lang="en-US" sz="1400" dirty="0">
                <a:solidFill>
                  <a:schemeClr val="tx1"/>
                </a:solidFill>
                <a:ea typeface="Tahoma" pitchFamily="34" charset="0"/>
                <a:cs typeface="Tahoma" pitchFamily="34" charset="0"/>
              </a:rPr>
              <a:t>Agreement (DHHS 2768) ending date 9/30/2027</a:t>
            </a:r>
          </a:p>
          <a:p>
            <a:pPr lvl="0">
              <a:lnSpc>
                <a:spcPct val="80000"/>
              </a:lnSpc>
              <a:spcBef>
                <a:spcPct val="25000"/>
              </a:spcBef>
            </a:pPr>
            <a:r>
              <a:rPr lang="en-US" sz="1400" dirty="0">
                <a:solidFill>
                  <a:schemeClr val="tx1"/>
                </a:solidFill>
                <a:ea typeface="Tahoma" pitchFamily="34" charset="0"/>
                <a:cs typeface="Tahoma" pitchFamily="34" charset="0"/>
              </a:rPr>
              <a:t>Terms of the WIC Vendor Agreement</a:t>
            </a:r>
          </a:p>
          <a:p>
            <a:pPr marL="0" marR="0" lvl="0" indent="0" algn="l" defTabSz="1218987" rtl="0" eaLnBrk="1" fontAlgn="auto" latinLnBrk="0" hangingPunct="1">
              <a:lnSpc>
                <a:spcPct val="80000"/>
              </a:lnSpc>
              <a:spcBef>
                <a:spcPct val="25000"/>
              </a:spcBef>
              <a:spcAft>
                <a:spcPts val="0"/>
              </a:spcAft>
              <a:buClrTx/>
              <a:buSzTx/>
              <a:buFontTx/>
              <a:buNone/>
              <a:tabLst/>
              <a:defRPr/>
            </a:pPr>
            <a:r>
              <a:rPr lang="en-US" sz="1400" dirty="0">
                <a:solidFill>
                  <a:schemeClr val="tx1"/>
                </a:solidFill>
                <a:ea typeface="Tahoma" pitchFamily="34" charset="0"/>
                <a:cs typeface="Tahoma" pitchFamily="34" charset="0"/>
              </a:rPr>
              <a:t>Application (DHHS 3282)</a:t>
            </a:r>
          </a:p>
          <a:p>
            <a:pPr lvl="0">
              <a:lnSpc>
                <a:spcPct val="80000"/>
              </a:lnSpc>
              <a:spcBef>
                <a:spcPct val="25000"/>
              </a:spcBef>
            </a:pPr>
            <a:r>
              <a:rPr lang="en-US" sz="1400" dirty="0">
                <a:solidFill>
                  <a:schemeClr val="tx1"/>
                </a:solidFill>
                <a:ea typeface="Tahoma" pitchFamily="34" charset="0"/>
                <a:cs typeface="Tahoma" pitchFamily="34" charset="0"/>
              </a:rPr>
              <a:t>Price List (DHHS 2766) </a:t>
            </a:r>
          </a:p>
          <a:p>
            <a:pPr lvl="0">
              <a:lnSpc>
                <a:spcPct val="80000"/>
              </a:lnSpc>
              <a:spcBef>
                <a:spcPct val="25000"/>
              </a:spcBef>
            </a:pPr>
            <a:r>
              <a:rPr lang="en-US" sz="1400" dirty="0">
                <a:solidFill>
                  <a:schemeClr val="tx1"/>
                </a:solidFill>
                <a:ea typeface="Tahoma" pitchFamily="34" charset="0"/>
                <a:cs typeface="Tahoma" pitchFamily="34" charset="0"/>
              </a:rPr>
              <a:t>Above Fifty-Percent Vendor Self Declaration form</a:t>
            </a:r>
          </a:p>
          <a:p>
            <a:pPr marL="0" lvl="0" indent="-335255">
              <a:lnSpc>
                <a:spcPct val="80000"/>
              </a:lnSpc>
              <a:spcBef>
                <a:spcPct val="25000"/>
              </a:spcBef>
              <a:buNone/>
            </a:pPr>
            <a:endParaRPr lang="en-US" sz="1800" dirty="0">
              <a:solidFill>
                <a:schemeClr val="tx1"/>
              </a:solidFill>
              <a:ea typeface="Tahoma" pitchFamily="34" charset="0"/>
              <a:cs typeface="Tahoma" pitchFamily="34" charset="0"/>
            </a:endParaRPr>
          </a:p>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from Local Agency</a:t>
            </a:r>
          </a:p>
          <a:p>
            <a:pPr lvl="0">
              <a:lnSpc>
                <a:spcPct val="80000"/>
              </a:lnSpc>
              <a:spcBef>
                <a:spcPct val="25000"/>
              </a:spcBef>
            </a:pPr>
            <a:r>
              <a:rPr lang="en-US" sz="1400" dirty="0">
                <a:solidFill>
                  <a:schemeClr val="tx1"/>
                </a:solidFill>
                <a:ea typeface="Tahoma" pitchFamily="34" charset="0"/>
                <a:cs typeface="Tahoma" pitchFamily="34" charset="0"/>
              </a:rPr>
              <a:t>Verification of Attendance to be completed in blue or black ink</a:t>
            </a:r>
          </a:p>
          <a:p>
            <a:pPr lvl="0">
              <a:lnSpc>
                <a:spcPct val="80000"/>
              </a:lnSpc>
              <a:spcBef>
                <a:spcPct val="25000"/>
              </a:spcBef>
            </a:pPr>
            <a:r>
              <a:rPr lang="en-US" dirty="0">
                <a:ea typeface="Tahoma" pitchFamily="34" charset="0"/>
                <a:cs typeface="Tahoma" pitchFamily="34" charset="0"/>
              </a:rPr>
              <a:t>Email form</a:t>
            </a:r>
            <a:endParaRPr lang="en-US" sz="1400" dirty="0">
              <a:solidFill>
                <a:schemeClr val="tx1"/>
              </a:solidFill>
              <a:ea typeface="Tahoma" pitchFamily="34" charset="0"/>
              <a:cs typeface="Tahoma" pitchFamily="34" charset="0"/>
            </a:endParaRPr>
          </a:p>
          <a:p>
            <a:pPr algn="just"/>
            <a:endParaRPr lang="en-US" dirty="0">
              <a:latin typeface="+mn-lt"/>
            </a:endParaRPr>
          </a:p>
          <a:p>
            <a:pPr algn="just"/>
            <a:r>
              <a:rPr lang="en-US" dirty="0"/>
              <a:t>Samples of forms and instructions for completing each can be found in your Vendor Manual.</a:t>
            </a:r>
          </a:p>
          <a:p>
            <a:pPr algn="just"/>
            <a:endParaRPr lang="en-US" dirty="0"/>
          </a:p>
          <a:p>
            <a:pPr algn="just"/>
            <a:r>
              <a:rPr lang="en-US" dirty="0"/>
              <a:t>Remember, all forms should be complete and accurate. If you have questions, please ask.</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141</a:t>
            </a:fld>
            <a:endParaRPr lang="en-US" dirty="0"/>
          </a:p>
        </p:txBody>
      </p:sp>
    </p:spTree>
    <p:extLst>
      <p:ext uri="{BB962C8B-B14F-4D97-AF65-F5344CB8AC3E}">
        <p14:creationId xmlns:p14="http://schemas.microsoft.com/office/powerpoint/2010/main" val="9731848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an email from the State Agency via DocuSign. This is a general idea of what the email will look like once received. You will click on the Review Documents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142</a:t>
            </a:fld>
            <a:endParaRPr lang="en-US" dirty="0"/>
          </a:p>
        </p:txBody>
      </p:sp>
    </p:spTree>
    <p:extLst>
      <p:ext uri="{BB962C8B-B14F-4D97-AF65-F5344CB8AC3E}">
        <p14:creationId xmlns:p14="http://schemas.microsoft.com/office/powerpoint/2010/main" val="59023180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clicked on Review Documents, this screen will open. Click the continue button to review and complete the reauthorization documents.</a:t>
            </a:r>
          </a:p>
        </p:txBody>
      </p:sp>
      <p:sp>
        <p:nvSpPr>
          <p:cNvPr id="4" name="Slide Number Placeholder 3"/>
          <p:cNvSpPr>
            <a:spLocks noGrp="1"/>
          </p:cNvSpPr>
          <p:nvPr>
            <p:ph type="sldNum" sz="quarter" idx="5"/>
          </p:nvPr>
        </p:nvSpPr>
        <p:spPr/>
        <p:txBody>
          <a:bodyPr/>
          <a:lstStyle/>
          <a:p>
            <a:fld id="{26E3A1FA-8E35-4319-B52D-F8125B70DEE7}" type="slidenum">
              <a:rPr lang="en-US" smtClean="0"/>
              <a:t>143</a:t>
            </a:fld>
            <a:endParaRPr lang="en-US" dirty="0"/>
          </a:p>
        </p:txBody>
      </p:sp>
    </p:spTree>
    <p:extLst>
      <p:ext uri="{BB962C8B-B14F-4D97-AF65-F5344CB8AC3E}">
        <p14:creationId xmlns:p14="http://schemas.microsoft.com/office/powerpoint/2010/main" val="42704272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Red boxes will appear on the fields required for vendor applicant completion. </a:t>
            </a:r>
          </a:p>
          <a:p>
            <a:pPr marL="0" indent="0">
              <a:buFont typeface="Arial" panose="020B0604020202020204" pitchFamily="34" charset="0"/>
              <a:buNone/>
            </a:pPr>
            <a:r>
              <a:rPr lang="en-US" b="1" dirty="0"/>
              <a:t>NOTE: </a:t>
            </a:r>
            <a:r>
              <a:rPr lang="en-US" dirty="0"/>
              <a:t>Vendors cannot enter information in fields designated for any other role except those meant for vendors.</a:t>
            </a:r>
          </a:p>
        </p:txBody>
      </p:sp>
      <p:sp>
        <p:nvSpPr>
          <p:cNvPr id="4" name="Slide Number Placeholder 3"/>
          <p:cNvSpPr>
            <a:spLocks noGrp="1"/>
          </p:cNvSpPr>
          <p:nvPr>
            <p:ph type="sldNum" sz="quarter" idx="5"/>
          </p:nvPr>
        </p:nvSpPr>
        <p:spPr/>
        <p:txBody>
          <a:bodyPr/>
          <a:lstStyle/>
          <a:p>
            <a:fld id="{26E3A1FA-8E35-4319-B52D-F8125B70DEE7}" type="slidenum">
              <a:rPr lang="en-US" smtClean="0"/>
              <a:t>144</a:t>
            </a:fld>
            <a:endParaRPr lang="en-US" dirty="0"/>
          </a:p>
        </p:txBody>
      </p:sp>
    </p:spTree>
    <p:extLst>
      <p:ext uri="{BB962C8B-B14F-4D97-AF65-F5344CB8AC3E}">
        <p14:creationId xmlns:p14="http://schemas.microsoft.com/office/powerpoint/2010/main" val="32757221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click on the Sign button, the adopt your signature screen will appear.  You have the option to type your name and initials and change the style to look more like your handwritten signature. There is also an option to draw or “write” your signature by selecting the draw tab and using the mouse. Lastly, you have the option to upload a clear picture of their signature for use although, the first option may be best.</a:t>
            </a:r>
          </a:p>
          <a:p>
            <a:endParaRPr lang="en-US" dirty="0"/>
          </a:p>
          <a:p>
            <a:r>
              <a:rPr lang="en-US" dirty="0"/>
              <a:t>Once you have completed their signature and initials, click the adopt and sign button. Your signature will then appear in the space designated Sign.</a:t>
            </a:r>
          </a:p>
        </p:txBody>
      </p:sp>
      <p:sp>
        <p:nvSpPr>
          <p:cNvPr id="4" name="Slide Number Placeholder 3"/>
          <p:cNvSpPr>
            <a:spLocks noGrp="1"/>
          </p:cNvSpPr>
          <p:nvPr>
            <p:ph type="sldNum" sz="quarter" idx="5"/>
          </p:nvPr>
        </p:nvSpPr>
        <p:spPr/>
        <p:txBody>
          <a:bodyPr/>
          <a:lstStyle/>
          <a:p>
            <a:fld id="{26E3A1FA-8E35-4319-B52D-F8125B70DEE7}" type="slidenum">
              <a:rPr lang="en-US" smtClean="0"/>
              <a:t>145</a:t>
            </a:fld>
            <a:endParaRPr lang="en-US" dirty="0"/>
          </a:p>
        </p:txBody>
      </p:sp>
    </p:spTree>
    <p:extLst>
      <p:ext uri="{BB962C8B-B14F-4D97-AF65-F5344CB8AC3E}">
        <p14:creationId xmlns:p14="http://schemas.microsoft.com/office/powerpoint/2010/main" val="290337749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signature and initials have been adopted, when you click any space labeled sign or initial, the adopted signature will appear.</a:t>
            </a:r>
          </a:p>
        </p:txBody>
      </p:sp>
      <p:sp>
        <p:nvSpPr>
          <p:cNvPr id="4" name="Slide Number Placeholder 3"/>
          <p:cNvSpPr>
            <a:spLocks noGrp="1"/>
          </p:cNvSpPr>
          <p:nvPr>
            <p:ph type="sldNum" sz="quarter" idx="5"/>
          </p:nvPr>
        </p:nvSpPr>
        <p:spPr/>
        <p:txBody>
          <a:bodyPr/>
          <a:lstStyle/>
          <a:p>
            <a:fld id="{26E3A1FA-8E35-4319-B52D-F8125B70DEE7}" type="slidenum">
              <a:rPr lang="en-US" smtClean="0"/>
              <a:t>146</a:t>
            </a:fld>
            <a:endParaRPr lang="en-US" dirty="0"/>
          </a:p>
        </p:txBody>
      </p:sp>
    </p:spTree>
    <p:extLst>
      <p:ext uri="{BB962C8B-B14F-4D97-AF65-F5344CB8AC3E}">
        <p14:creationId xmlns:p14="http://schemas.microsoft.com/office/powerpoint/2010/main" val="23693162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There are certain fields that will only trigger once specific fields have been clicked. The blue arrow at question 13 shows that the check box for Integrated has been checked. Due to this, the sub questions and corresponding fields have now been highlighted. The value-added reseller is not highlighted in red because this is an optional field, as you see, the value added reseller only needs to be answered if applicable.</a:t>
            </a:r>
          </a:p>
          <a:p>
            <a:pPr algn="just"/>
            <a:endParaRPr lang="en-US" dirty="0"/>
          </a:p>
          <a:p>
            <a:pPr algn="just"/>
            <a:r>
              <a:rPr lang="en-US" dirty="0"/>
              <a:t>The green arrow at question 14 shows a drop down option. This is to ensure you only choose state approved sources. The same is available for question 15.</a:t>
            </a:r>
          </a:p>
        </p:txBody>
      </p:sp>
      <p:sp>
        <p:nvSpPr>
          <p:cNvPr id="4" name="Slide Number Placeholder 3"/>
          <p:cNvSpPr>
            <a:spLocks noGrp="1"/>
          </p:cNvSpPr>
          <p:nvPr>
            <p:ph type="sldNum" sz="quarter" idx="5"/>
          </p:nvPr>
        </p:nvSpPr>
        <p:spPr/>
        <p:txBody>
          <a:bodyPr/>
          <a:lstStyle/>
          <a:p>
            <a:fld id="{26E3A1FA-8E35-4319-B52D-F8125B70DEE7}" type="slidenum">
              <a:rPr lang="en-US" smtClean="0"/>
              <a:t>147</a:t>
            </a:fld>
            <a:endParaRPr lang="en-US" dirty="0"/>
          </a:p>
        </p:txBody>
      </p:sp>
    </p:spTree>
    <p:extLst>
      <p:ext uri="{BB962C8B-B14F-4D97-AF65-F5344CB8AC3E}">
        <p14:creationId xmlns:p14="http://schemas.microsoft.com/office/powerpoint/2010/main" val="40245884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gone through all documents and completed all required fields, they will be able to click the “Finish”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148</a:t>
            </a:fld>
            <a:endParaRPr lang="en-US" dirty="0"/>
          </a:p>
        </p:txBody>
      </p:sp>
    </p:spTree>
    <p:extLst>
      <p:ext uri="{BB962C8B-B14F-4D97-AF65-F5344CB8AC3E}">
        <p14:creationId xmlns:p14="http://schemas.microsoft.com/office/powerpoint/2010/main" val="363229027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your required fields and click finish, this screen may appear. You can select </a:t>
            </a:r>
            <a:r>
              <a:rPr lang="en-US" b="1" dirty="0"/>
              <a:t>No Thanks.</a:t>
            </a:r>
            <a:r>
              <a:rPr lang="en-US" dirty="0"/>
              <a:t> All parties will receive a copy once all parties involved have signed. </a:t>
            </a:r>
          </a:p>
        </p:txBody>
      </p:sp>
      <p:sp>
        <p:nvSpPr>
          <p:cNvPr id="4" name="Slide Number Placeholder 3"/>
          <p:cNvSpPr>
            <a:spLocks noGrp="1"/>
          </p:cNvSpPr>
          <p:nvPr>
            <p:ph type="sldNum" sz="quarter" idx="5"/>
          </p:nvPr>
        </p:nvSpPr>
        <p:spPr/>
        <p:txBody>
          <a:bodyPr/>
          <a:lstStyle/>
          <a:p>
            <a:fld id="{26E3A1FA-8E35-4319-B52D-F8125B70DEE7}" type="slidenum">
              <a:rPr lang="en-US" smtClean="0"/>
              <a:t>149</a:t>
            </a:fld>
            <a:endParaRPr lang="en-US" dirty="0"/>
          </a:p>
        </p:txBody>
      </p:sp>
    </p:spTree>
    <p:extLst>
      <p:ext uri="{BB962C8B-B14F-4D97-AF65-F5344CB8AC3E}">
        <p14:creationId xmlns:p14="http://schemas.microsoft.com/office/powerpoint/2010/main" val="871484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948565"/>
          </a:xfrm>
          <a:noFill/>
          <a:ln/>
        </p:spPr>
        <p:txBody>
          <a:bodyPr lIns="98186" tIns="49093" rIns="98186" bIns="49093"/>
          <a:lstStyle/>
          <a:p>
            <a:pPr>
              <a:buFontTx/>
              <a:buNone/>
            </a:pPr>
            <a:r>
              <a:rPr lang="en-US" dirty="0"/>
              <a:t>Again, there are two methods to assign peer groups, store type and geography, which is initially done at time of authorization.
Store type: this is the first method and is applied before all others. It affects chain stores, stores under corporate agreement, military commissaries and free-standing pharmacies. 
Geography: defined as either an urban or non-urban location
Photo Credit: CashRegister_Fotolia_8598503_Subscription_L.jpg</a:t>
            </a:r>
            <a:r>
              <a:rPr lang="en-US" dirty="0">
                <a:latin typeface="+mn-lt"/>
              </a:rPr>
              <a:t>
</a:t>
            </a:r>
            <a:endParaRPr lang="en-US" dirty="0"/>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5406561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r>
              <a:rPr lang="en-US" dirty="0"/>
              <a:t>All vendor applicants must complete this form.</a:t>
            </a:r>
          </a:p>
          <a:p>
            <a:pPr algn="just"/>
            <a:endParaRPr lang="en-US" dirty="0"/>
          </a:p>
          <a:p>
            <a:pPr algn="just"/>
            <a:r>
              <a:rPr lang="en-US" dirty="0"/>
              <a:t>The store owner or officer must complete and sign this form.</a:t>
            </a:r>
          </a:p>
          <a:p>
            <a:pPr algn="just"/>
            <a:endParaRPr lang="en-US" dirty="0"/>
          </a:p>
          <a:p>
            <a:pPr algn="just"/>
            <a:r>
              <a:rPr lang="en-US" dirty="0"/>
              <a:t>Do not leave blanks, do not use “N/A” or “same as above”.</a:t>
            </a:r>
          </a:p>
          <a:p>
            <a:pPr algn="just"/>
            <a:endParaRPr lang="en-US" dirty="0"/>
          </a:p>
          <a:p>
            <a:pPr algn="just"/>
            <a:r>
              <a:rPr lang="en-US" dirty="0"/>
              <a:t>At the top of each page is a place to write in the store name. Make sure that the name is listed the same way on all pages and is consistent between forms.</a:t>
            </a:r>
          </a:p>
          <a:p>
            <a:pPr algn="just"/>
            <a:endParaRPr lang="en-US" dirty="0"/>
          </a:p>
          <a:p>
            <a:pPr algn="just"/>
            <a:endParaRPr lang="en-US" dirty="0"/>
          </a:p>
          <a:p>
            <a:pPr algn="just"/>
            <a:endParaRPr lang="en-US" dirty="0"/>
          </a:p>
          <a:p>
            <a:pPr algn="just"/>
            <a:r>
              <a:rPr lang="en-US" dirty="0"/>
              <a:t>Note to speaker: All questions on application should be reviewed!</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150</a:t>
            </a:fld>
            <a:endParaRPr lang="en-US" dirty="0"/>
          </a:p>
        </p:txBody>
      </p:sp>
    </p:spTree>
    <p:extLst>
      <p:ext uri="{BB962C8B-B14F-4D97-AF65-F5344CB8AC3E}">
        <p14:creationId xmlns:p14="http://schemas.microsoft.com/office/powerpoint/2010/main" val="36968757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buFontTx/>
              <a:buNone/>
            </a:pPr>
            <a:r>
              <a:rPr lang="en-US" dirty="0"/>
              <a:t>A few notes about specific questions….</a:t>
            </a:r>
          </a:p>
          <a:p>
            <a:pPr algn="just">
              <a:buFontTx/>
              <a:buNone/>
            </a:pPr>
            <a:r>
              <a:rPr lang="en-US" dirty="0"/>
              <a:t>Question #’s 1-2: this is for the store mailing address, physical address and directions to the store. </a:t>
            </a:r>
          </a:p>
          <a:p>
            <a:pPr algn="just">
              <a:buFontTx/>
              <a:buNone/>
            </a:pPr>
            <a:endParaRPr lang="en-US" dirty="0"/>
          </a:p>
          <a:p>
            <a:pPr algn="just">
              <a:buFontTx/>
              <a:buNone/>
            </a:pPr>
            <a:r>
              <a:rPr lang="en-US" dirty="0"/>
              <a:t>Question 3 – Check whether the store has internet access. Answer yes or no</a:t>
            </a:r>
          </a:p>
          <a:p>
            <a:pPr algn="just">
              <a:buFontTx/>
              <a:buNone/>
            </a:pPr>
            <a:endParaRPr lang="en-US" dirty="0"/>
          </a:p>
          <a:p>
            <a:pPr algn="just">
              <a:buFontTx/>
              <a:buNone/>
            </a:pPr>
            <a:r>
              <a:rPr lang="en-US" dirty="0"/>
              <a:t>Question 4 – Provide email address</a:t>
            </a:r>
          </a:p>
          <a:p>
            <a:pPr algn="just">
              <a:buFontTx/>
              <a:buNone/>
            </a:pPr>
            <a:endParaRPr lang="en-US" dirty="0"/>
          </a:p>
          <a:p>
            <a:pPr algn="just">
              <a:buFontTx/>
              <a:buNone/>
            </a:pPr>
            <a:r>
              <a:rPr lang="en-US" dirty="0"/>
              <a:t>Question 5 - Provide your seven-digit SNAP permit number.</a:t>
            </a:r>
          </a:p>
          <a:p>
            <a:pPr algn="just">
              <a:buFontTx/>
              <a:buNone/>
            </a:pPr>
            <a:endParaRPr lang="en-US" dirty="0"/>
          </a:p>
          <a:p>
            <a:pPr algn="just">
              <a:buFontTx/>
              <a:buNone/>
            </a:pPr>
            <a:r>
              <a:rPr lang="en-US" dirty="0"/>
              <a:t>Question 6 - Provide your store’s Federal Tax ID number</a:t>
            </a:r>
          </a:p>
          <a:p>
            <a:pPr algn="just">
              <a:buFontTx/>
              <a:buNone/>
            </a:pPr>
            <a:endParaRPr lang="en-US" dirty="0"/>
          </a:p>
          <a:p>
            <a:pPr algn="just">
              <a:buFontTx/>
              <a:buNone/>
            </a:pPr>
            <a:r>
              <a:rPr lang="en-US" dirty="0"/>
              <a:t>Question 7 - Only one (1) block must be checked. Classification must be consistent with the Vendor Agreement. Check appropriate block that applies to store's setup. Refer to Application instructions for brief definitions.</a:t>
            </a:r>
          </a:p>
        </p:txBody>
      </p:sp>
      <p:sp>
        <p:nvSpPr>
          <p:cNvPr id="2" name="Slide Number Placeholder 1"/>
          <p:cNvSpPr>
            <a:spLocks noGrp="1"/>
          </p:cNvSpPr>
          <p:nvPr>
            <p:ph type="sldNum" sz="quarter" idx="10"/>
          </p:nvPr>
        </p:nvSpPr>
        <p:spPr/>
        <p:txBody>
          <a:bodyPr/>
          <a:lstStyle/>
          <a:p>
            <a:fld id="{277FD931-451E-4B36-ABA2-042D5FD0E452}" type="slidenum">
              <a:rPr lang="en-US" smtClean="0"/>
              <a:t>151</a:t>
            </a:fld>
            <a:endParaRPr lang="en-US" dirty="0"/>
          </a:p>
        </p:txBody>
      </p:sp>
    </p:spTree>
    <p:extLst>
      <p:ext uri="{BB962C8B-B14F-4D97-AF65-F5344CB8AC3E}">
        <p14:creationId xmlns:p14="http://schemas.microsoft.com/office/powerpoint/2010/main" val="16965853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443084" y="4362450"/>
            <a:ext cx="6427443" cy="4757024"/>
          </a:xfrm>
          <a:noFill/>
          <a:ln/>
        </p:spPr>
        <p:txBody>
          <a:bodyPr lIns="96061" tIns="48030" rIns="96061" bIns="48030"/>
          <a:lstStyle/>
          <a:p>
            <a:pPr algn="just"/>
            <a:r>
              <a:rPr lang="en-US" sz="1300" dirty="0"/>
              <a:t>Question 8 - Check only one (1) type of ownership. Use the one most appropriate. Example: If two people own a business and the store is incorporated or an LLC, the type of store is corporation or LLC even though there is a partnership formed. Provide the name, physical address and phone number of the corporation or LLC the store is registered under..
Question 9 – NEW question – Provide the number of stores owned by this ownership (must be at least 1 which include the store this application if regarding)</a:t>
            </a:r>
          </a:p>
          <a:p>
            <a:pPr algn="just"/>
            <a:r>
              <a:rPr lang="en-US" sz="1300" dirty="0"/>
              <a:t>Then provide the number of other WIC stores owned by this ownership (this number could be 0 but you must provide that answer.</a:t>
            </a:r>
          </a:p>
          <a:p>
            <a:pPr algn="just"/>
            <a:endParaRPr lang="en-US" sz="1300" dirty="0"/>
          </a:p>
          <a:p>
            <a:pPr algn="just"/>
            <a:r>
              <a:rPr lang="en-US" sz="1300" dirty="0"/>
              <a:t>Question 10 - Provide all the hours that the pharmacy is open for business. Circle AM or PM for opening and closing times. Remember that 12PM is noon and 12AM is midnight.
Question 11 – Amount of stores Annual SNAP Sales: Provide the yearly dollar amount of SNAP sales. If this is a new store, projected sales must be given based on the business conducted prior to purchase.
Question 12 - Annual Food Sales: Provide the yearly dollar amount of food sales only. If this is a new store, projected sales must be given based on the business conducted prior to purchase.
Question 13 – Provide the total number of cash registers, scanning devices and number of scanners that identify WIC approved foods, in the store.</a:t>
            </a:r>
          </a:p>
        </p:txBody>
      </p:sp>
      <p:sp>
        <p:nvSpPr>
          <p:cNvPr id="2" name="Slide Number Placeholder 1"/>
          <p:cNvSpPr>
            <a:spLocks noGrp="1"/>
          </p:cNvSpPr>
          <p:nvPr>
            <p:ph type="sldNum" sz="quarter" idx="10"/>
          </p:nvPr>
        </p:nvSpPr>
        <p:spPr/>
        <p:txBody>
          <a:bodyPr/>
          <a:lstStyle/>
          <a:p>
            <a:fld id="{277FD931-451E-4B36-ABA2-042D5FD0E452}" type="slidenum">
              <a:rPr lang="en-US" smtClean="0"/>
              <a:t>152</a:t>
            </a:fld>
            <a:endParaRPr lang="en-US" dirty="0"/>
          </a:p>
        </p:txBody>
      </p:sp>
    </p:spTree>
    <p:extLst>
      <p:ext uri="{BB962C8B-B14F-4D97-AF65-F5344CB8AC3E}">
        <p14:creationId xmlns:p14="http://schemas.microsoft.com/office/powerpoint/2010/main" val="7912303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r>
              <a:rPr lang="en-US" sz="1400" dirty="0"/>
              <a:t>Question 14 – Check Yes or No to indicate whether store is eWIC capable or not. Check your Point of Sale system type as either Integrated or Stand-beside. If integrated, provide the name of your Third-Party Processor and if applicable, Value-added Reseller.</a:t>
            </a:r>
          </a:p>
          <a:p>
            <a:pPr algn="just"/>
            <a:endParaRPr lang="en-US" sz="1400" dirty="0"/>
          </a:p>
          <a:p>
            <a:pPr algn="just"/>
            <a:r>
              <a:rPr lang="en-US" sz="1400" dirty="0"/>
              <a:t>Question 15-16 – Provide the name of source(s) for all infant formulas (Refer to list of approved sources) and provide the name of supplier(s) for all WIC approved foods</a:t>
            </a:r>
          </a:p>
          <a:p>
            <a:pPr algn="just"/>
            <a:endParaRPr lang="en-US" sz="1400" dirty="0"/>
          </a:p>
          <a:p>
            <a:pPr algn="just"/>
            <a:r>
              <a:rPr lang="en-US" sz="1400" dirty="0"/>
              <a:t>Question 17 – Check whether the store expects to derive more than fifty-percent of the store’s annual revenue from the sale of food items through WIC transactions. Answer yes or no</a:t>
            </a:r>
          </a:p>
          <a:p>
            <a:pPr algn="just"/>
            <a:endParaRPr lang="en-US" sz="1400" dirty="0"/>
          </a:p>
          <a:p>
            <a:pPr algn="just"/>
            <a:r>
              <a:rPr lang="en-US" sz="1400" dirty="0"/>
              <a:t>Question 18 – Check whether you own a WIC authorized store where the WIC sales are above 50% of the total annual food sales. Answer yes or no</a:t>
            </a:r>
          </a:p>
          <a:p>
            <a:pPr algn="just"/>
            <a:endParaRPr lang="en-US" sz="1400" dirty="0"/>
          </a:p>
          <a:p>
            <a:pPr algn="just"/>
            <a:r>
              <a:rPr lang="en-US" sz="1400" dirty="0"/>
              <a:t>Question 19 - Record what percent of food sales is expected to be from WIC sales, SNAP sales, cash sales, and credit/debit. These should all total up to 100%. (no decimals)</a:t>
            </a:r>
          </a:p>
          <a:p>
            <a:pPr algn="just"/>
            <a:endParaRPr lang="en-US" sz="1400" dirty="0"/>
          </a:p>
          <a:p>
            <a:pPr algn="just"/>
            <a:r>
              <a:rPr lang="en-US" sz="1400" dirty="0"/>
              <a:t>Question 20 – Check whether WIC authorization is required in order for the store to open for business. Answer yes or no</a:t>
            </a:r>
          </a:p>
        </p:txBody>
      </p:sp>
      <p:sp>
        <p:nvSpPr>
          <p:cNvPr id="2" name="Slide Number Placeholder 1"/>
          <p:cNvSpPr>
            <a:spLocks noGrp="1"/>
          </p:cNvSpPr>
          <p:nvPr>
            <p:ph type="sldNum" sz="quarter" idx="10"/>
          </p:nvPr>
        </p:nvSpPr>
        <p:spPr/>
        <p:txBody>
          <a:bodyPr/>
          <a:lstStyle/>
          <a:p>
            <a:fld id="{277FD931-451E-4B36-ABA2-042D5FD0E452}" type="slidenum">
              <a:rPr lang="en-US" smtClean="0"/>
              <a:t>153</a:t>
            </a:fld>
            <a:endParaRPr lang="en-US" dirty="0"/>
          </a:p>
        </p:txBody>
      </p:sp>
    </p:spTree>
    <p:extLst>
      <p:ext uri="{BB962C8B-B14F-4D97-AF65-F5344CB8AC3E}">
        <p14:creationId xmlns:p14="http://schemas.microsoft.com/office/powerpoint/2010/main" val="428655212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r>
              <a:rPr lang="en-US" dirty="0"/>
              <a:t>Question 21 – Check whether there are inventory invoices available for food items purchased and currently stocked in your store. Answer yes or no.</a:t>
            </a:r>
          </a:p>
          <a:p>
            <a:pPr algn="just"/>
            <a:endParaRPr lang="en-US" dirty="0"/>
          </a:p>
          <a:p>
            <a:pPr algn="just"/>
            <a:r>
              <a:rPr lang="en-US" dirty="0"/>
              <a:t>Question 22 – If the answer is yes, document how many months of inventory invoices that are available.</a:t>
            </a:r>
          </a:p>
          <a:p>
            <a:pPr algn="just"/>
            <a:endParaRPr lang="en-US" dirty="0"/>
          </a:p>
          <a:p>
            <a:pPr algn="just"/>
            <a:r>
              <a:rPr lang="en-US" dirty="0"/>
              <a:t>Question 23 – Check whether or not the store currently has in stock the required minimum inventory. Answer yes or no</a:t>
            </a:r>
          </a:p>
          <a:p>
            <a:pPr algn="just"/>
            <a:endParaRPr lang="en-US" dirty="0"/>
          </a:p>
          <a:p>
            <a:pPr algn="just"/>
            <a:r>
              <a:rPr lang="en-US" dirty="0"/>
              <a:t>Question 24 – Check all blocks that apply to what contents are sold in the store.</a:t>
            </a:r>
          </a:p>
          <a:p>
            <a:pPr algn="just"/>
            <a:endParaRPr lang="en-US" dirty="0"/>
          </a:p>
          <a:p>
            <a:pPr algn="just"/>
            <a:r>
              <a:rPr lang="en-US" dirty="0"/>
              <a:t>Question 25 - Circle title of courtesy (Mr., Mrs., Ms.) for store manager. The full name (first, middle, and last) of store manager is required. Do not use initials. Document if there is no middle name by writing “NMN”.</a:t>
            </a:r>
          </a:p>
          <a:p>
            <a:pPr algn="just"/>
            <a:endParaRPr lang="en-US" dirty="0"/>
          </a:p>
          <a:p>
            <a:pPr algn="just"/>
            <a:r>
              <a:rPr lang="en-US" dirty="0"/>
              <a:t>Question 26 – Check whether the store manager is the primary contact person for the store. If no is checked, the owner will be listed as primary contact. Answer yes or no.</a:t>
            </a:r>
          </a:p>
        </p:txBody>
      </p:sp>
      <p:sp>
        <p:nvSpPr>
          <p:cNvPr id="2" name="Slide Number Placeholder 1"/>
          <p:cNvSpPr>
            <a:spLocks noGrp="1"/>
          </p:cNvSpPr>
          <p:nvPr>
            <p:ph type="sldNum" sz="quarter" idx="10"/>
          </p:nvPr>
        </p:nvSpPr>
        <p:spPr/>
        <p:txBody>
          <a:bodyPr/>
          <a:lstStyle/>
          <a:p>
            <a:fld id="{277FD931-451E-4B36-ABA2-042D5FD0E452}" type="slidenum">
              <a:rPr lang="en-US" smtClean="0"/>
              <a:t>154</a:t>
            </a:fld>
            <a:endParaRPr lang="en-US" dirty="0"/>
          </a:p>
        </p:txBody>
      </p:sp>
    </p:spTree>
    <p:extLst>
      <p:ext uri="{BB962C8B-B14F-4D97-AF65-F5344CB8AC3E}">
        <p14:creationId xmlns:p14="http://schemas.microsoft.com/office/powerpoint/2010/main" val="176873868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228600"/>
            <a:ext cx="6018213" cy="3386138"/>
          </a:xfrm>
        </p:spPr>
      </p:sp>
      <p:sp>
        <p:nvSpPr>
          <p:cNvPr id="3" name="Notes Placeholder 2"/>
          <p:cNvSpPr>
            <a:spLocks noGrp="1"/>
          </p:cNvSpPr>
          <p:nvPr>
            <p:ph type="body" idx="1"/>
          </p:nvPr>
        </p:nvSpPr>
        <p:spPr>
          <a:xfrm>
            <a:off x="647699" y="3654736"/>
            <a:ext cx="6018213" cy="5717864"/>
          </a:xfrm>
        </p:spPr>
        <p:txBody>
          <a:bodyPr/>
          <a:lstStyle/>
          <a:p>
            <a:pPr algn="just" defTabSz="973798">
              <a:defRPr/>
            </a:pPr>
            <a:r>
              <a:rPr lang="en-US" sz="1150" dirty="0"/>
              <a:t>Questions 27 thru 36 pertain to business integrity. Do not leave any unanswered and always provide explanations and dates for any “Yes” responses.</a:t>
            </a:r>
          </a:p>
          <a:p>
            <a:pPr algn="just" defTabSz="973798">
              <a:defRPr/>
            </a:pPr>
            <a:endParaRPr lang="en-US" sz="500" dirty="0"/>
          </a:p>
          <a:p>
            <a:pPr algn="just" defTabSz="973798">
              <a:defRPr/>
            </a:pPr>
            <a:r>
              <a:rPr lang="en-US" sz="1150" dirty="0"/>
              <a:t>Question 27 - Check only one (1) block. If "yes" is checked, a detailed explanation is required from pharmacy manager with dates of occurrence.</a:t>
            </a:r>
          </a:p>
          <a:p>
            <a:pPr algn="just" defTabSz="973798">
              <a:defRPr/>
            </a:pPr>
            <a:endParaRPr lang="en-US" sz="600" dirty="0"/>
          </a:p>
          <a:p>
            <a:pPr algn="just" defTabSz="973798">
              <a:defRPr/>
            </a:pPr>
            <a:r>
              <a:rPr lang="en-US" sz="1150" dirty="0"/>
              <a:t>Question 28 - Provide how many years and months the pharmacy has been in business at the present site. If the pharmacy has been in business less than a month, provide the date the pharmacy opened for business.</a:t>
            </a:r>
          </a:p>
          <a:p>
            <a:pPr marL="0" marR="0" lvl="0" indent="0" algn="just" defTabSz="973798" rtl="0" eaLnBrk="1" fontAlgn="auto" latinLnBrk="0" hangingPunct="1">
              <a:lnSpc>
                <a:spcPct val="100000"/>
              </a:lnSpc>
              <a:spcBef>
                <a:spcPts val="0"/>
              </a:spcBef>
              <a:spcAft>
                <a:spcPts val="0"/>
              </a:spcAft>
              <a:buClrTx/>
              <a:buSzTx/>
              <a:buFontTx/>
              <a:buNone/>
              <a:tabLst/>
              <a:defRPr/>
            </a:pPr>
            <a:endParaRPr lang="en-US" sz="700" dirty="0"/>
          </a:p>
          <a:p>
            <a:pPr marL="0" marR="0" lvl="0" indent="0" algn="just" defTabSz="973798" rtl="0" eaLnBrk="1" fontAlgn="auto" latinLnBrk="0" hangingPunct="1">
              <a:lnSpc>
                <a:spcPct val="100000"/>
              </a:lnSpc>
              <a:spcBef>
                <a:spcPts val="0"/>
              </a:spcBef>
              <a:spcAft>
                <a:spcPts val="0"/>
              </a:spcAft>
              <a:buClrTx/>
              <a:buSzTx/>
              <a:buFontTx/>
              <a:buNone/>
              <a:tabLst/>
              <a:defRPr/>
            </a:pPr>
            <a:r>
              <a:rPr lang="en-US" sz="1150" b="1" dirty="0"/>
              <a:t>PAGE 3 of 5</a:t>
            </a:r>
            <a:r>
              <a:rPr lang="en-US" sz="1150" dirty="0"/>
              <a:t>:</a:t>
            </a:r>
          </a:p>
          <a:p>
            <a:pPr algn="just" defTabSz="973798">
              <a:defRPr/>
            </a:pPr>
            <a:r>
              <a:rPr lang="en-US" sz="1150" dirty="0"/>
              <a:t>Question 29 - Check only one (1) block. If "yes" is checked, provide the old name and address of the pharmacy.</a:t>
            </a:r>
          </a:p>
          <a:p>
            <a:pPr algn="just" defTabSz="973798">
              <a:defRPr/>
            </a:pPr>
            <a:endParaRPr lang="en-US" sz="1150" dirty="0"/>
          </a:p>
          <a:p>
            <a:pPr algn="just" defTabSz="973798">
              <a:defRPr/>
            </a:pPr>
            <a:r>
              <a:rPr lang="en-US" sz="1150" dirty="0"/>
              <a:t>Question 30 - Check only one (1) block. If "yes" is checked, a detailed explanation, including what WIC incident occurred with dates of occurrence, is required.</a:t>
            </a:r>
          </a:p>
          <a:p>
            <a:pPr algn="just" defTabSz="973798">
              <a:defRPr/>
            </a:pPr>
            <a:endParaRPr lang="en-US" sz="1150" dirty="0"/>
          </a:p>
          <a:p>
            <a:pPr algn="just" defTabSz="973798">
              <a:defRPr/>
            </a:pPr>
            <a:r>
              <a:rPr lang="en-US" sz="1150" dirty="0"/>
              <a:t>Question 31- Check only one (1) block. If "yes" is checked, a detailed explanation, with dates of occurrence, is required.</a:t>
            </a:r>
          </a:p>
          <a:p>
            <a:pPr algn="just" defTabSz="973798">
              <a:defRPr/>
            </a:pPr>
            <a:endParaRPr lang="en-US" sz="1150" dirty="0"/>
          </a:p>
          <a:p>
            <a:pPr algn="just" defTabSz="973798">
              <a:defRPr/>
            </a:pPr>
            <a:r>
              <a:rPr lang="en-US" sz="1150" dirty="0"/>
              <a:t>Question 32- Check only one (1) block. If "yes" is checked, a detailed explanation, with dates of occurrence, is required.</a:t>
            </a:r>
          </a:p>
          <a:p>
            <a:pPr algn="just" defTabSz="973798">
              <a:defRPr/>
            </a:pPr>
            <a:endParaRPr lang="en-US" sz="1150" dirty="0"/>
          </a:p>
          <a:p>
            <a:pPr algn="just" defTabSz="973798">
              <a:defRPr/>
            </a:pPr>
            <a:r>
              <a:rPr lang="en-US" sz="1150" dirty="0"/>
              <a:t>Provide pharmacy name in the space provided in the upper right corner of page. The pharmacy name must be consistent throughout the application.</a:t>
            </a:r>
          </a:p>
          <a:p>
            <a:pPr algn="just" defTabSz="973798">
              <a:defRPr/>
            </a:pPr>
            <a:r>
              <a:rPr lang="en-US" sz="1150" dirty="0"/>
              <a:t>Question 33 – 35 Check only one (1) block. If "yes" is checked, a detailed explanation, with dates of occurrence, is required.</a:t>
            </a:r>
          </a:p>
          <a:p>
            <a:pPr algn="just" defTabSz="973798">
              <a:defRPr/>
            </a:pPr>
            <a:endParaRPr lang="en-US" sz="1150" dirty="0"/>
          </a:p>
          <a:p>
            <a:pPr algn="just" defTabSz="973798">
              <a:defRPr/>
            </a:pPr>
            <a:r>
              <a:rPr lang="en-US" sz="1150" dirty="0"/>
              <a:t>Question 36 – Check only one (1) block. If “yes” is checked, a detailed explanation is required of all owners, officers or managers “yes” applies to. If additional space to document the explanation is necessary, attach a separate sheet of paper, with the additional documentation referring back to this question.</a:t>
            </a:r>
          </a:p>
          <a:p>
            <a:pPr algn="just"/>
            <a:endParaRPr lang="en-US" sz="1100" dirty="0"/>
          </a:p>
        </p:txBody>
      </p:sp>
      <p:sp>
        <p:nvSpPr>
          <p:cNvPr id="4" name="Slide Number Placeholder 3"/>
          <p:cNvSpPr>
            <a:spLocks noGrp="1"/>
          </p:cNvSpPr>
          <p:nvPr>
            <p:ph type="sldNum" sz="quarter" idx="10"/>
          </p:nvPr>
        </p:nvSpPr>
        <p:spPr/>
        <p:txBody>
          <a:bodyPr/>
          <a:lstStyle/>
          <a:p>
            <a:fld id="{277FD931-451E-4B36-ABA2-042D5FD0E452}" type="slidenum">
              <a:rPr lang="en-US" smtClean="0"/>
              <a:t>155</a:t>
            </a:fld>
            <a:endParaRPr lang="en-US" dirty="0"/>
          </a:p>
        </p:txBody>
      </p:sp>
    </p:spTree>
    <p:extLst>
      <p:ext uri="{BB962C8B-B14F-4D97-AF65-F5344CB8AC3E}">
        <p14:creationId xmlns:p14="http://schemas.microsoft.com/office/powerpoint/2010/main" val="287032350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9" y="4560570"/>
            <a:ext cx="6463747" cy="4320540"/>
          </a:xfrm>
        </p:spPr>
        <p:txBody>
          <a:bodyPr>
            <a:normAutofit/>
          </a:bodyPr>
          <a:lstStyle/>
          <a:p>
            <a:pPr algn="just" defTabSz="982109">
              <a:defRPr/>
            </a:pPr>
            <a:r>
              <a:rPr lang="en-US" dirty="0"/>
              <a:t>On page 4 of the application, you will see there is an Ownership Data Section. Stores that will be authorized under a corporate agreement do not complete this section of the form, because it is completed by your corporate office. For all others, please list all owners, regardless of the percentage owned.</a:t>
            </a:r>
          </a:p>
          <a:p>
            <a:pPr algn="just" defTabSz="982109">
              <a:defRPr/>
            </a:pPr>
            <a:endParaRPr lang="en-US" dirty="0"/>
          </a:p>
          <a:p>
            <a:pPr algn="just" defTabSz="982109">
              <a:defRPr/>
            </a:pPr>
            <a:r>
              <a:rPr lang="en-US" dirty="0"/>
              <a:t>Do you have more than two owners? If yes, please complete page 4a in the DocuSign packet when emailed.</a:t>
            </a:r>
          </a:p>
          <a:p>
            <a:pPr algn="just" defTabSz="982109">
              <a:defRPr/>
            </a:pPr>
            <a:endParaRPr lang="en-US" dirty="0"/>
          </a:p>
          <a:p>
            <a:pPr algn="just" defTabSz="982109">
              <a:defRPr/>
            </a:pPr>
            <a:r>
              <a:rPr lang="en-US" dirty="0"/>
              <a:t>If your store is incorporated or an LLC with many owners/shareholders, please list the President, Vice President, Secretary and Treasurer – a page 4a will be required.</a:t>
            </a:r>
          </a:p>
          <a:p>
            <a:pPr algn="just"/>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156</a:t>
            </a:fld>
            <a:endParaRPr lang="en-US" dirty="0"/>
          </a:p>
        </p:txBody>
      </p:sp>
    </p:spTree>
    <p:extLst>
      <p:ext uri="{BB962C8B-B14F-4D97-AF65-F5344CB8AC3E}">
        <p14:creationId xmlns:p14="http://schemas.microsoft.com/office/powerpoint/2010/main" val="10526496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2"/>
          <p:cNvSpPr>
            <a:spLocks noGrp="1" noRot="1" noChangeAspect="1" noChangeArrowheads="1" noTextEdit="1"/>
          </p:cNvSpPr>
          <p:nvPr>
            <p:ph type="sldImg"/>
          </p:nvPr>
        </p:nvSpPr>
        <p:spPr>
          <a:xfrm>
            <a:off x="477838" y="730250"/>
            <a:ext cx="6497637" cy="3656013"/>
          </a:xfrm>
          <a:ln/>
        </p:spPr>
      </p:sp>
      <p:sp>
        <p:nvSpPr>
          <p:cNvPr id="254980" name="Rectangle 3"/>
          <p:cNvSpPr>
            <a:spLocks noGrp="1" noChangeArrowheads="1"/>
          </p:cNvSpPr>
          <p:nvPr>
            <p:ph type="body" idx="1"/>
          </p:nvPr>
        </p:nvSpPr>
        <p:spPr>
          <a:xfrm>
            <a:off x="443949" y="4634243"/>
            <a:ext cx="6564795" cy="4386216"/>
          </a:xfrm>
          <a:noFill/>
          <a:ln/>
        </p:spPr>
        <p:txBody>
          <a:bodyPr lIns="95589" tIns="47795" rIns="95589" bIns="47795"/>
          <a:lstStyle/>
          <a:p>
            <a:pPr algn="just"/>
            <a:r>
              <a:rPr lang="en-US" dirty="0"/>
              <a:t>This is page 4a where additional ownership information is listed. Please list all owners, regardless of the percentage owned.</a:t>
            </a:r>
          </a:p>
        </p:txBody>
      </p:sp>
      <p:sp>
        <p:nvSpPr>
          <p:cNvPr id="2" name="Slide Number Placeholder 1"/>
          <p:cNvSpPr>
            <a:spLocks noGrp="1"/>
          </p:cNvSpPr>
          <p:nvPr>
            <p:ph type="sldNum" sz="quarter" idx="10"/>
          </p:nvPr>
        </p:nvSpPr>
        <p:spPr/>
        <p:txBody>
          <a:bodyPr/>
          <a:lstStyle/>
          <a:p>
            <a:fld id="{277FD931-451E-4B36-ABA2-042D5FD0E452}" type="slidenum">
              <a:rPr lang="en-US" smtClean="0"/>
              <a:t>157</a:t>
            </a:fld>
            <a:endParaRPr lang="en-US" dirty="0"/>
          </a:p>
        </p:txBody>
      </p:sp>
    </p:spTree>
    <p:extLst>
      <p:ext uri="{BB962C8B-B14F-4D97-AF65-F5344CB8AC3E}">
        <p14:creationId xmlns:p14="http://schemas.microsoft.com/office/powerpoint/2010/main" val="76725683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2"/>
          <p:cNvSpPr>
            <a:spLocks noGrp="1" noRot="1" noChangeAspect="1" noChangeArrowheads="1" noTextEdit="1"/>
          </p:cNvSpPr>
          <p:nvPr>
            <p:ph type="sldImg"/>
          </p:nvPr>
        </p:nvSpPr>
        <p:spPr>
          <a:xfrm>
            <a:off x="477838" y="730250"/>
            <a:ext cx="6497637" cy="3656013"/>
          </a:xfrm>
          <a:ln/>
        </p:spPr>
      </p:sp>
      <p:sp>
        <p:nvSpPr>
          <p:cNvPr id="256004" name="Rectangle 3"/>
          <p:cNvSpPr>
            <a:spLocks noGrp="1" noChangeArrowheads="1"/>
          </p:cNvSpPr>
          <p:nvPr>
            <p:ph type="body" idx="1"/>
          </p:nvPr>
        </p:nvSpPr>
        <p:spPr>
          <a:xfrm>
            <a:off x="443948" y="4634243"/>
            <a:ext cx="6564796" cy="4386216"/>
          </a:xfrm>
          <a:noFill/>
          <a:ln/>
        </p:spPr>
        <p:txBody>
          <a:bodyPr lIns="95589" tIns="47795" rIns="95589" bIns="47795"/>
          <a:lstStyle/>
          <a:p>
            <a:pPr algn="just"/>
            <a:r>
              <a:rPr lang="en-US" dirty="0"/>
              <a:t>Page 5 is the signature page. Please make sure to read the application statement. It must be signed by the store owner or an officer.</a:t>
            </a:r>
          </a:p>
          <a:p>
            <a:pPr algn="just"/>
            <a:endParaRPr lang="en-US" dirty="0"/>
          </a:p>
          <a:p>
            <a:pPr algn="just"/>
            <a:r>
              <a:rPr lang="en-US" dirty="0"/>
              <a:t>To avoid delay of your application, it is a good idea to review all your responses before you click finish and have the documents sent to the local agency.</a:t>
            </a:r>
          </a:p>
          <a:p>
            <a:pPr algn="just"/>
            <a:endParaRPr lang="en-US" dirty="0"/>
          </a:p>
          <a:p>
            <a:pPr algn="just"/>
            <a:r>
              <a:rPr lang="en-US" sz="1400" dirty="0">
                <a:ea typeface="Tahoma" panose="020B0604030504040204" pitchFamily="34" charset="0"/>
                <a:cs typeface="Tahoma" panose="020B0604030504040204" pitchFamily="34" charset="0"/>
              </a:rPr>
              <a:t>This page is also signed by the Local Agency before being sent to the State WIC Agency</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158</a:t>
            </a:fld>
            <a:endParaRPr lang="en-US" dirty="0"/>
          </a:p>
        </p:txBody>
      </p:sp>
    </p:spTree>
    <p:extLst>
      <p:ext uri="{BB962C8B-B14F-4D97-AF65-F5344CB8AC3E}">
        <p14:creationId xmlns:p14="http://schemas.microsoft.com/office/powerpoint/2010/main" val="35524277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xfrm>
            <a:off x="392666" y="4527216"/>
            <a:ext cx="6463747" cy="4386216"/>
          </a:xfrm>
          <a:noFill/>
          <a:ln/>
        </p:spPr>
        <p:txBody>
          <a:bodyPr lIns="96061" tIns="48030" rIns="96061" bIns="48030"/>
          <a:lstStyle/>
          <a:p>
            <a:pPr algn="just">
              <a:spcBef>
                <a:spcPct val="50000"/>
              </a:spcBef>
            </a:pPr>
            <a:r>
              <a:rPr lang="en-US" dirty="0"/>
              <a:t>The WIC Price List must be completed individually by each Independent chain store, independent/convenience store or commissary at the time of application.</a:t>
            </a:r>
          </a:p>
          <a:p>
            <a:pPr algn="just">
              <a:spcBef>
                <a:spcPct val="50000"/>
              </a:spcBef>
            </a:pPr>
            <a:r>
              <a:rPr lang="en-US" dirty="0"/>
              <a:t>It is not necessary for stores under a corporate agreement with the State to complete a price list for each store. This is handled through the corporate office and sent directly to the State WIC Agency for processing.</a:t>
            </a:r>
          </a:p>
          <a:p>
            <a:pPr algn="just">
              <a:spcBef>
                <a:spcPct val="50000"/>
              </a:spcBef>
            </a:pPr>
            <a:r>
              <a:rPr lang="en-US" dirty="0"/>
              <a:t>Pricing less than current NTEs is a criteria for selecting vendors</a:t>
            </a:r>
          </a:p>
        </p:txBody>
      </p:sp>
      <p:sp>
        <p:nvSpPr>
          <p:cNvPr id="2" name="Slide Number Placeholder 1"/>
          <p:cNvSpPr>
            <a:spLocks noGrp="1"/>
          </p:cNvSpPr>
          <p:nvPr>
            <p:ph type="sldNum" sz="quarter" idx="10"/>
          </p:nvPr>
        </p:nvSpPr>
        <p:spPr/>
        <p:txBody>
          <a:bodyPr/>
          <a:lstStyle/>
          <a:p>
            <a:fld id="{277FD931-451E-4B36-ABA2-042D5FD0E452}" type="slidenum">
              <a:rPr lang="en-US" smtClean="0"/>
              <a:t>159</a:t>
            </a:fld>
            <a:endParaRPr lang="en-US" dirty="0"/>
          </a:p>
        </p:txBody>
      </p:sp>
    </p:spTree>
    <p:extLst>
      <p:ext uri="{BB962C8B-B14F-4D97-AF65-F5344CB8AC3E}">
        <p14:creationId xmlns:p14="http://schemas.microsoft.com/office/powerpoint/2010/main" val="410467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788" y="4560570"/>
            <a:ext cx="6397625" cy="2526030"/>
          </a:xfrm>
        </p:spPr>
        <p:txBody>
          <a:bodyPr/>
          <a:lstStyle/>
          <a:p>
            <a:r>
              <a:rPr lang="en-US" dirty="0"/>
              <a:t>The store types present in North Carolina are:</a:t>
            </a:r>
          </a:p>
          <a:p>
            <a:endParaRPr lang="en-US" dirty="0"/>
          </a:p>
          <a:p>
            <a:pPr marL="296408" indent="-296408">
              <a:buFont typeface="Arial" panose="020B0604020202020204" pitchFamily="34" charset="0"/>
              <a:buChar char="•"/>
            </a:pPr>
            <a:r>
              <a:rPr lang="en-US" dirty="0"/>
              <a:t>Pharmacies – a pharmacy retailer that sells a limited variety of food items; </a:t>
            </a:r>
          </a:p>
          <a:p>
            <a:pPr marL="296408" indent="-296408">
              <a:buFont typeface="Arial" panose="020B0604020202020204" pitchFamily="34" charset="0"/>
              <a:buChar char="•"/>
            </a:pPr>
            <a:r>
              <a:rPr lang="en-US" dirty="0"/>
              <a:t>Mass Merchandisers – a retailer that sells a wide variety of merchandise, but also carries groceries and has outlets in most or all states;</a:t>
            </a:r>
          </a:p>
          <a:p>
            <a:pPr marL="296408" indent="-296408">
              <a:buFont typeface="Arial" panose="020B0604020202020204" pitchFamily="34" charset="0"/>
              <a:buChar char="•"/>
            </a:pPr>
            <a:r>
              <a:rPr lang="en-US" dirty="0"/>
              <a:t>Commissary – a grocery store operated by the US Defense Commissary within the confines of a military installation; and </a:t>
            </a:r>
          </a:p>
          <a:p>
            <a:pPr marL="296408" indent="-296408">
              <a:buFont typeface="Arial" panose="020B0604020202020204" pitchFamily="34" charset="0"/>
              <a:buChar char="•"/>
            </a:pPr>
            <a:r>
              <a:rPr lang="en-US" dirty="0"/>
              <a:t>Convenience Store – a retailer with a limited assortment of grocery items.</a:t>
            </a:r>
          </a:p>
          <a:p>
            <a:endParaRPr lang="en-US" dirty="0"/>
          </a:p>
        </p:txBody>
      </p:sp>
      <p:sp>
        <p:nvSpPr>
          <p:cNvPr id="4" name="Slide Number Placeholder 1">
            <a:extLst>
              <a:ext uri="{FF2B5EF4-FFF2-40B4-BE49-F238E27FC236}">
                <a16:creationId xmlns:a16="http://schemas.microsoft.com/office/drawing/2014/main" id="{6A29B5D2-1169-00F5-647C-41C01C02E7E2}"/>
              </a:ext>
            </a:extLst>
          </p:cNvPr>
          <p:cNvSpPr txBox="1">
            <a:spLocks/>
          </p:cNvSpPr>
          <p:nvPr/>
        </p:nvSpPr>
        <p:spPr>
          <a:xfrm>
            <a:off x="4143587" y="9119474"/>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6650229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As with the other forms, take care to ensure the store name and number is accurate and on each page. Please include the physical street address not the mailing address.  Also include the phone number and the date completed.</a:t>
            </a:r>
          </a:p>
        </p:txBody>
      </p:sp>
      <p:sp>
        <p:nvSpPr>
          <p:cNvPr id="2" name="Slide Number Placeholder 1"/>
          <p:cNvSpPr>
            <a:spLocks noGrp="1"/>
          </p:cNvSpPr>
          <p:nvPr>
            <p:ph type="sldNum" sz="quarter" idx="10"/>
          </p:nvPr>
        </p:nvSpPr>
        <p:spPr/>
        <p:txBody>
          <a:bodyPr/>
          <a:lstStyle/>
          <a:p>
            <a:fld id="{277FD931-451E-4B36-ABA2-042D5FD0E452}" type="slidenum">
              <a:rPr lang="en-US" smtClean="0"/>
              <a:t>160</a:t>
            </a:fld>
            <a:endParaRPr lang="en-US" dirty="0"/>
          </a:p>
        </p:txBody>
      </p:sp>
    </p:spTree>
    <p:extLst>
      <p:ext uri="{BB962C8B-B14F-4D97-AF65-F5344CB8AC3E}">
        <p14:creationId xmlns:p14="http://schemas.microsoft.com/office/powerpoint/2010/main" val="121305568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560570"/>
            <a:ext cx="6463748" cy="4320540"/>
          </a:xfrm>
        </p:spPr>
        <p:txBody>
          <a:bodyPr/>
          <a:lstStyle/>
          <a:p>
            <a:pPr algn="just"/>
            <a:r>
              <a:rPr lang="en-US" dirty="0"/>
              <a:t>The items here are minimum inventory items that you must provide a price for, on the price list. </a:t>
            </a:r>
          </a:p>
        </p:txBody>
      </p:sp>
      <p:sp>
        <p:nvSpPr>
          <p:cNvPr id="4" name="Slide Number Placeholder 3"/>
          <p:cNvSpPr>
            <a:spLocks noGrp="1"/>
          </p:cNvSpPr>
          <p:nvPr>
            <p:ph type="sldNum" sz="quarter" idx="10"/>
          </p:nvPr>
        </p:nvSpPr>
        <p:spPr/>
        <p:txBody>
          <a:bodyPr/>
          <a:lstStyle/>
          <a:p>
            <a:fld id="{B045B7DE-1198-4F2F-B574-CA8CAE341642}" type="slidenum">
              <a:rPr lang="en-US" smtClean="0"/>
              <a:t>161</a:t>
            </a:fld>
            <a:endParaRPr lang="en-US" dirty="0"/>
          </a:p>
        </p:txBody>
      </p:sp>
    </p:spTree>
    <p:extLst>
      <p:ext uri="{BB962C8B-B14F-4D97-AF65-F5344CB8AC3E}">
        <p14:creationId xmlns:p14="http://schemas.microsoft.com/office/powerpoint/2010/main" val="4154626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This is the WIC Vendor Agreement form that is effective through September 30, 2027. Only stores not under a corporate agreement will complete this form individually. You can look at a copy of the form in your vendor manual while I review a few key points. We will also review the Terms of the Agreement also in your vendor manual.</a:t>
            </a:r>
          </a:p>
          <a:p>
            <a:pPr algn="just"/>
            <a:endParaRPr lang="en-US" dirty="0"/>
          </a:p>
          <a:p>
            <a:pPr algn="just"/>
            <a:endParaRPr lang="en-US" dirty="0"/>
          </a:p>
          <a:p>
            <a:pPr algn="just"/>
            <a:endParaRPr lang="en-US" dirty="0"/>
          </a:p>
          <a:p>
            <a:pPr algn="just"/>
            <a:r>
              <a:rPr lang="en-US" dirty="0"/>
              <a:t>Note to Local WIC Agency: You need to go over the actual Terms of Vendor Agreement </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162</a:t>
            </a:fld>
            <a:endParaRPr lang="en-US" dirty="0"/>
          </a:p>
        </p:txBody>
      </p:sp>
    </p:spTree>
    <p:extLst>
      <p:ext uri="{BB962C8B-B14F-4D97-AF65-F5344CB8AC3E}">
        <p14:creationId xmlns:p14="http://schemas.microsoft.com/office/powerpoint/2010/main" val="19141927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This is the WIC Vendor Agreement signature page; it is a legal document with strict guidelines for its completion. It is very important that the store name matches in each place. You must use the same store name on all your forms. Again, this is the store name, not the name of the partnership or small corporation. The “Authorized WIC Vendor Number” area will be left blank. This will be filled in by the State WIC Agency if the application is approved and you are assigned a vendor number.</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163</a:t>
            </a:fld>
            <a:endParaRPr lang="en-US" dirty="0"/>
          </a:p>
        </p:txBody>
      </p:sp>
    </p:spTree>
    <p:extLst>
      <p:ext uri="{BB962C8B-B14F-4D97-AF65-F5344CB8AC3E}">
        <p14:creationId xmlns:p14="http://schemas.microsoft.com/office/powerpoint/2010/main" val="2712598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In the lower left-hand corner of the signature page of the agreement you will see a statement and a place for your initials. This statement is verification that you received the Terms of Vendor Agreement and that you have read, understand and will comply with the provisions in the WIC Vendor Agreement. </a:t>
            </a:r>
          </a:p>
          <a:p>
            <a:pPr algn="just"/>
            <a:endParaRPr lang="en-US" dirty="0"/>
          </a:p>
          <a:p>
            <a:pPr algn="just"/>
            <a:r>
              <a:rPr lang="en-US" dirty="0"/>
              <a:t>The owner/officer of the store must initial this space, not the manager.</a:t>
            </a:r>
          </a:p>
        </p:txBody>
      </p:sp>
      <p:sp>
        <p:nvSpPr>
          <p:cNvPr id="2" name="Slide Number Placeholder 1"/>
          <p:cNvSpPr>
            <a:spLocks noGrp="1"/>
          </p:cNvSpPr>
          <p:nvPr>
            <p:ph type="sldNum" sz="quarter" idx="10"/>
          </p:nvPr>
        </p:nvSpPr>
        <p:spPr/>
        <p:txBody>
          <a:bodyPr/>
          <a:lstStyle/>
          <a:p>
            <a:fld id="{277FD931-451E-4B36-ABA2-042D5FD0E452}" type="slidenum">
              <a:rPr lang="en-US" smtClean="0"/>
              <a:t>164</a:t>
            </a:fld>
            <a:endParaRPr lang="en-US" dirty="0"/>
          </a:p>
        </p:txBody>
      </p:sp>
    </p:spTree>
    <p:extLst>
      <p:ext uri="{BB962C8B-B14F-4D97-AF65-F5344CB8AC3E}">
        <p14:creationId xmlns:p14="http://schemas.microsoft.com/office/powerpoint/2010/main" val="25133654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CFD5B-B0D2-4CDA-BF79-F96FC5A5415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101379" name="Rectangle 2"/>
          <p:cNvSpPr>
            <a:spLocks noGrp="1" noRot="1" noChangeAspect="1" noChangeArrowheads="1" noTextEdit="1"/>
          </p:cNvSpPr>
          <p:nvPr>
            <p:ph type="sldImg"/>
          </p:nvPr>
        </p:nvSpPr>
        <p:spPr>
          <a:xfrm>
            <a:off x="407988" y="708025"/>
            <a:ext cx="6497637" cy="3656013"/>
          </a:xfrm>
          <a:ln/>
        </p:spPr>
      </p:sp>
      <p:sp>
        <p:nvSpPr>
          <p:cNvPr id="101380" name="Rectangle 3"/>
          <p:cNvSpPr>
            <a:spLocks noGrp="1" noChangeArrowheads="1"/>
          </p:cNvSpPr>
          <p:nvPr>
            <p:ph type="body" idx="1"/>
          </p:nvPr>
        </p:nvSpPr>
        <p:spPr>
          <a:xfrm>
            <a:off x="374375" y="4630576"/>
            <a:ext cx="6564795" cy="4533271"/>
          </a:xfrm>
        </p:spPr>
        <p:txBody>
          <a:bodyPr lIns="98177" tIns="49085" rIns="98177" bIns="49085"/>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The State WIC Agency requires that vendor applicants submit a copy of their driver’s license or state issued ID with their application.</a:t>
            </a:r>
          </a:p>
        </p:txBody>
      </p:sp>
    </p:spTree>
    <p:extLst>
      <p:ext uri="{BB962C8B-B14F-4D97-AF65-F5344CB8AC3E}">
        <p14:creationId xmlns:p14="http://schemas.microsoft.com/office/powerpoint/2010/main" val="32720293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B6CFD5B-B0D2-4CDA-BF79-F96FC5A5415C}" type="slidenum">
              <a:rPr lang="en-US">
                <a:ea typeface="Tahoma" pitchFamily="34" charset="0"/>
                <a:cs typeface="Tahoma" pitchFamily="34" charset="0"/>
              </a:rPr>
              <a:pPr/>
              <a:t>166</a:t>
            </a:fld>
            <a:endParaRPr lang="en-US" dirty="0">
              <a:ea typeface="Tahoma" pitchFamily="34" charset="0"/>
              <a:cs typeface="Tahoma" pitchFamily="34" charset="0"/>
            </a:endParaRPr>
          </a:p>
        </p:txBody>
      </p:sp>
      <p:sp>
        <p:nvSpPr>
          <p:cNvPr id="101379" name="Rectangle 2"/>
          <p:cNvSpPr>
            <a:spLocks noGrp="1" noRot="1" noChangeAspect="1" noChangeArrowheads="1" noTextEdit="1"/>
          </p:cNvSpPr>
          <p:nvPr>
            <p:ph type="sldImg"/>
          </p:nvPr>
        </p:nvSpPr>
        <p:spPr>
          <a:xfrm>
            <a:off x="407988" y="708025"/>
            <a:ext cx="6497637" cy="3656013"/>
          </a:xfrm>
          <a:ln/>
        </p:spPr>
      </p:sp>
      <p:sp>
        <p:nvSpPr>
          <p:cNvPr id="101380" name="Rectangle 3"/>
          <p:cNvSpPr>
            <a:spLocks noGrp="1" noChangeArrowheads="1"/>
          </p:cNvSpPr>
          <p:nvPr>
            <p:ph type="body" idx="1"/>
          </p:nvPr>
        </p:nvSpPr>
        <p:spPr>
          <a:xfrm>
            <a:off x="374375" y="4630576"/>
            <a:ext cx="6564795" cy="4533271"/>
          </a:xfrm>
        </p:spPr>
        <p:txBody>
          <a:bodyPr lIns="98177" tIns="49085" rIns="98177" bIns="49085"/>
          <a:lstStyle/>
          <a:p>
            <a:pPr algn="just" defTabSz="928945">
              <a:defRPr/>
            </a:pPr>
            <a:r>
              <a:rPr lang="en-US" dirty="0">
                <a:ea typeface="Tahoma" panose="020B0604030504040204" pitchFamily="34" charset="0"/>
              </a:rPr>
              <a:t>Local WIC Agency staff (that’s me) will be your primary contact for technical assistance regarding:
WIC-approved foods
Completing the required forms
eWIC transaction issues
Customer service issues (complaints)</a:t>
            </a:r>
            <a:endParaRPr lang="en-US" b="0" dirty="0">
              <a:ea typeface="Tahoma" panose="020B0604030504040204" pitchFamily="34" charset="0"/>
            </a:endParaRPr>
          </a:p>
        </p:txBody>
      </p:sp>
    </p:spTree>
    <p:extLst>
      <p:ext uri="{BB962C8B-B14F-4D97-AF65-F5344CB8AC3E}">
        <p14:creationId xmlns:p14="http://schemas.microsoft.com/office/powerpoint/2010/main" val="314755682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463748" cy="4320540"/>
          </a:xfrm>
        </p:spPr>
        <p:txBody>
          <a:bodyPr/>
          <a:lstStyle/>
          <a:p>
            <a:pPr algn="just"/>
            <a:r>
              <a:rPr lang="en-US" dirty="0">
                <a:ea typeface="Tahoma" panose="020B0604030504040204" pitchFamily="34" charset="0"/>
              </a:rPr>
              <a:t>It is the vendor owner’s responsibility to ensure all cashiers are trained on WIC as it pertains to the following: </a:t>
            </a:r>
          </a:p>
          <a:p>
            <a:pPr algn="just"/>
            <a:endParaRPr lang="en-US" dirty="0">
              <a:ea typeface="Tahoma" panose="020B0604030504040204" pitchFamily="34" charset="0"/>
            </a:endParaRPr>
          </a:p>
          <a:p>
            <a:pPr marL="285750" indent="-285750" algn="just">
              <a:buFont typeface="Arial" panose="020B0604020202020204" pitchFamily="34" charset="0"/>
              <a:buChar char="•"/>
            </a:pPr>
            <a:r>
              <a:rPr lang="en-US" dirty="0">
                <a:ea typeface="Tahoma" panose="020B0604030504040204" pitchFamily="34" charset="0"/>
              </a:rPr>
              <a:t>WIC-approved foods</a:t>
            </a:r>
          </a:p>
          <a:p>
            <a:pPr marL="895243" lvl="1" indent="-285750" algn="just">
              <a:buFont typeface="Arial" panose="020B0604020202020204" pitchFamily="34" charset="0"/>
              <a:buChar char="•"/>
            </a:pPr>
            <a:r>
              <a:rPr lang="en-US" dirty="0">
                <a:ea typeface="Tahoma" panose="020B0604030504040204" pitchFamily="34" charset="0"/>
              </a:rPr>
              <a:t>WIC Vendor Transaction Guides should be reviewed and placed at each cash register for easy access. Refer to the APL for definitive list of approved items</a:t>
            </a:r>
          </a:p>
          <a:p>
            <a:pPr marL="285750" indent="-285750" algn="just">
              <a:buFont typeface="Arial" panose="020B0604020202020204" pitchFamily="34" charset="0"/>
              <a:buChar char="•"/>
            </a:pPr>
            <a:r>
              <a:rPr lang="en-US" dirty="0">
                <a:ea typeface="Tahoma" panose="020B0604030504040204" pitchFamily="34" charset="0"/>
              </a:rPr>
              <a:t>Allowing the same courtesies to WIC customers as non-WIC customers </a:t>
            </a:r>
          </a:p>
          <a:p>
            <a:pPr marL="285750" indent="-285750" algn="just">
              <a:buFont typeface="Arial" panose="020B0604020202020204" pitchFamily="34" charset="0"/>
              <a:buChar char="•"/>
            </a:pPr>
            <a:r>
              <a:rPr lang="en-US" dirty="0">
                <a:ea typeface="Tahoma" panose="020B0604030504040204" pitchFamily="34" charset="0"/>
              </a:rPr>
              <a:t>Processing eWIC transactions</a:t>
            </a:r>
          </a:p>
          <a:p>
            <a:pPr marL="285750" indent="-285750"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a:p>
            <a:pPr marL="296408" indent="-296408"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27D4439-2406-442D-8C52-7E5898E524B3}" type="slidenum">
              <a:rPr lang="en-US" smtClean="0"/>
              <a:t>167</a:t>
            </a:fld>
            <a:endParaRPr lang="en-US" dirty="0"/>
          </a:p>
        </p:txBody>
      </p:sp>
    </p:spTree>
    <p:extLst>
      <p:ext uri="{BB962C8B-B14F-4D97-AF65-F5344CB8AC3E}">
        <p14:creationId xmlns:p14="http://schemas.microsoft.com/office/powerpoint/2010/main" val="42147030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last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2692340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500" dirty="0"/>
              <a:t>On this slide you see the Assurance of Civil Rights Compliance Statement. Please take a moment to read it.</a:t>
            </a:r>
          </a:p>
        </p:txBody>
      </p:sp>
      <p:sp>
        <p:nvSpPr>
          <p:cNvPr id="4" name="Slide Number Placeholder 3"/>
          <p:cNvSpPr>
            <a:spLocks noGrp="1"/>
          </p:cNvSpPr>
          <p:nvPr>
            <p:ph type="sldNum" sz="quarter" idx="10"/>
          </p:nvPr>
        </p:nvSpPr>
        <p:spPr/>
        <p:txBody>
          <a:bodyPr/>
          <a:lstStyle/>
          <a:p>
            <a:fld id="{FE230992-1923-40F2-BC09-9C56CD06FF97}" type="slidenum">
              <a:rPr lang="en-US" smtClean="0"/>
              <a:t>169</a:t>
            </a:fld>
            <a:endParaRPr lang="en-US" dirty="0"/>
          </a:p>
        </p:txBody>
      </p:sp>
    </p:spTree>
    <p:extLst>
      <p:ext uri="{BB962C8B-B14F-4D97-AF65-F5344CB8AC3E}">
        <p14:creationId xmlns:p14="http://schemas.microsoft.com/office/powerpoint/2010/main" val="196267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additional store types are:</a:t>
            </a:r>
          </a:p>
          <a:p>
            <a:endParaRPr lang="en-US" dirty="0"/>
          </a:p>
          <a:p>
            <a:r>
              <a:rPr lang="en-US" dirty="0"/>
              <a:t>An independent grocery, which is defined as a vendor that primarily sells groceries in fewer than eleven store locations and;</a:t>
            </a:r>
          </a:p>
          <a:p>
            <a:r>
              <a:rPr lang="en-US" dirty="0"/>
              <a:t>a regional grocery chain, a vendor that primarily sells groceries in eleven or more store locations whose parent company operates in more than two states.</a:t>
            </a:r>
          </a:p>
          <a:p>
            <a:endParaRPr lang="en-US" dirty="0"/>
          </a:p>
        </p:txBody>
      </p:sp>
      <p:sp>
        <p:nvSpPr>
          <p:cNvPr id="4" name="Slide Number Placeholder 1">
            <a:extLst>
              <a:ext uri="{FF2B5EF4-FFF2-40B4-BE49-F238E27FC236}">
                <a16:creationId xmlns:a16="http://schemas.microsoft.com/office/drawing/2014/main" id="{3D39BF92-E359-1F82-0FC5-4586F4C5288D}"/>
              </a:ext>
            </a:extLst>
          </p:cNvPr>
          <p:cNvSpPr txBox="1">
            <a:spLocks/>
          </p:cNvSpPr>
          <p:nvPr/>
        </p:nvSpPr>
        <p:spPr>
          <a:xfrm>
            <a:off x="4143587" y="9119474"/>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211360859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this slide you see the USDA Nondiscrimination Statement. Please take a moment to read it.</a:t>
            </a:r>
          </a:p>
          <a:p>
            <a:endParaRPr lang="en-US" dirty="0"/>
          </a:p>
        </p:txBody>
      </p:sp>
      <p:sp>
        <p:nvSpPr>
          <p:cNvPr id="4" name="Slide Number Placeholder 3"/>
          <p:cNvSpPr>
            <a:spLocks noGrp="1"/>
          </p:cNvSpPr>
          <p:nvPr>
            <p:ph type="sldNum" sz="quarter" idx="5"/>
          </p:nvPr>
        </p:nvSpPr>
        <p:spPr/>
        <p:txBody>
          <a:bodyPr/>
          <a:lstStyle/>
          <a:p>
            <a:fld id="{7E2E1D73-AD2D-46F2-9A60-0BA907BC62B2}" type="slidenum">
              <a:rPr lang="en-US" smtClean="0"/>
              <a:t>170</a:t>
            </a:fld>
            <a:endParaRPr lang="en-US" dirty="0"/>
          </a:p>
        </p:txBody>
      </p:sp>
    </p:spTree>
    <p:extLst>
      <p:ext uri="{BB962C8B-B14F-4D97-AF65-F5344CB8AC3E}">
        <p14:creationId xmlns:p14="http://schemas.microsoft.com/office/powerpoint/2010/main" val="13486053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Thank you for your attention to this orientation training. If you have any additional questions, please let me know.</a:t>
            </a:r>
          </a:p>
        </p:txBody>
      </p:sp>
      <p:sp>
        <p:nvSpPr>
          <p:cNvPr id="2" name="Slide Number Placeholder 1"/>
          <p:cNvSpPr>
            <a:spLocks noGrp="1"/>
          </p:cNvSpPr>
          <p:nvPr>
            <p:ph type="sldNum" sz="quarter" idx="10"/>
          </p:nvPr>
        </p:nvSpPr>
        <p:spPr/>
        <p:txBody>
          <a:bodyPr/>
          <a:lstStyle/>
          <a:p>
            <a:fld id="{277FD931-451E-4B36-ABA2-042D5FD0E452}" type="slidenum">
              <a:rPr lang="en-US" smtClean="0"/>
              <a:t>171</a:t>
            </a:fld>
            <a:endParaRPr lang="en-US" dirty="0"/>
          </a:p>
        </p:txBody>
      </p:sp>
    </p:spTree>
    <p:extLst>
      <p:ext uri="{BB962C8B-B14F-4D97-AF65-F5344CB8AC3E}">
        <p14:creationId xmlns:p14="http://schemas.microsoft.com/office/powerpoint/2010/main" val="310963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491365"/>
          </a:xfrm>
          <a:noFill/>
          <a:ln/>
        </p:spPr>
        <p:txBody>
          <a:bodyPr lIns="98186" tIns="49093" rIns="98186" bIns="49093"/>
          <a:lstStyle/>
          <a:p>
            <a:pPr marL="116900" marR="1232879">
              <a:lnSpc>
                <a:spcPts val="2282"/>
              </a:lnSpc>
            </a:pPr>
            <a:r>
              <a:rPr lang="en-US" dirty="0">
                <a:solidFill>
                  <a:srgbClr val="000000"/>
                </a:solidFill>
              </a:rPr>
              <a:t>Geography is determined by using the Rural Urban Commuting Area (RUCA) file and documentation from the USDA Economic Research Service (ERS). The system used classifies census tracts using measures of population density, urbanization, and daily commuting; and identifies urban, large rural, small rural, and isolated areas. </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83247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19</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458789" y="4560570"/>
            <a:ext cx="6397624" cy="2830830"/>
          </a:xfrm>
          <a:noFill/>
          <a:ln/>
        </p:spPr>
        <p:txBody>
          <a:bodyPr/>
          <a:lstStyle/>
          <a:p>
            <a:pPr algn="just" eaLnBrk="1" hangingPunct="1"/>
            <a:r>
              <a:rPr lang="en-US" dirty="0"/>
              <a:t>NTE prices are established for supplemental foods for each peer group except, exempt infant formula, WIC-eligible nutritionals and fruits and vegetables purchased with CVBs.
NTEs are set at 2 standard deviations above the average price for supplemental foods within a vendor peer group.
NTEs are calculated based on redemption of all vendors in the peer group and are obtained from the eWIC system. There are different NTEs for different sizes of the same food even if it is the same brand.</a:t>
            </a:r>
          </a:p>
          <a:p>
            <a:pPr algn="just" eaLnBrk="1" hangingPunct="1"/>
            <a:endParaRPr lang="en-US" sz="1500" dirty="0"/>
          </a:p>
          <a:p>
            <a:pPr algn="just" eaLnBrk="1" hangingPunct="1"/>
            <a:r>
              <a:rPr lang="en-US" sz="1500" dirty="0"/>
              <a:t>WIC supplemental foods and contract formula have NTEs.</a:t>
            </a:r>
            <a:r>
              <a:rPr lang="en-US" sz="1500" dirty="0">
                <a:latin typeface="+mn-lt"/>
              </a:rPr>
              <a:t>
</a:t>
            </a:r>
          </a:p>
        </p:txBody>
      </p:sp>
      <p:sp>
        <p:nvSpPr>
          <p:cNvPr id="2" name="Date Placeholder 1"/>
          <p:cNvSpPr>
            <a:spLocks noGrp="1"/>
          </p:cNvSpPr>
          <p:nvPr>
            <p:ph type="dt" idx="10"/>
          </p:nvPr>
        </p:nvSpPr>
        <p:spPr/>
        <p:txBody>
          <a:bodyPr lIns="94851" tIns="47425" rIns="94851" bIns="47425"/>
          <a:lstStyle/>
          <a:p>
            <a:endParaRPr lang="en-US" sz="100" dirty="0"/>
          </a:p>
        </p:txBody>
      </p:sp>
    </p:spTree>
    <p:extLst>
      <p:ext uri="{BB962C8B-B14F-4D97-AF65-F5344CB8AC3E}">
        <p14:creationId xmlns:p14="http://schemas.microsoft.com/office/powerpoint/2010/main" val="184322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409575" y="708025"/>
            <a:ext cx="6494463" cy="3654425"/>
          </a:xfrm>
          <a:ln/>
        </p:spPr>
      </p:sp>
      <p:sp>
        <p:nvSpPr>
          <p:cNvPr id="136196" name="Rectangle 3"/>
          <p:cNvSpPr>
            <a:spLocks noGrp="1" noChangeArrowheads="1"/>
          </p:cNvSpPr>
          <p:nvPr>
            <p:ph type="body" idx="1"/>
          </p:nvPr>
        </p:nvSpPr>
        <p:spPr>
          <a:xfrm>
            <a:off x="376032" y="4561487"/>
            <a:ext cx="6561481" cy="4386216"/>
          </a:xfrm>
          <a:noFill/>
          <a:ln/>
        </p:spPr>
        <p:txBody>
          <a:bodyPr lIns="96061" tIns="48030" rIns="96061" bIns="48030"/>
          <a:lstStyle/>
          <a:p>
            <a:pPr algn="just"/>
            <a:r>
              <a:rPr lang="en-US" sz="1600" dirty="0"/>
              <a:t>We will be covering a lot of material. We will discuss some general information about the WIC Program and the role of WIC vendors. We will also discuss how to become an authorized WIC vendor and guidance for completing required forms, to become a WIC vendor in North Carolina.</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a:t>
            </a:fld>
            <a:endParaRPr lang="en-US" dirty="0"/>
          </a:p>
        </p:txBody>
      </p:sp>
    </p:spTree>
    <p:extLst>
      <p:ext uri="{BB962C8B-B14F-4D97-AF65-F5344CB8AC3E}">
        <p14:creationId xmlns:p14="http://schemas.microsoft.com/office/powerpoint/2010/main" val="184030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63297" y="9088130"/>
            <a:ext cx="3451903" cy="513071"/>
          </a:xfrm>
          <a:noFill/>
        </p:spPr>
        <p:txBody>
          <a:bodyPr/>
          <a:lstStyle/>
          <a:p>
            <a:fld id="{16C1A4DE-C652-4A93-AE53-61424D2A6C6E}" type="slidenum">
              <a:rPr lang="en-US" smtClean="0"/>
              <a:pPr/>
              <a:t>20</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458788" y="4560570"/>
            <a:ext cx="6397624" cy="2145030"/>
          </a:xfrm>
          <a:noFill/>
          <a:ln/>
        </p:spPr>
        <p:txBody>
          <a:bodyPr/>
          <a:lstStyle/>
          <a:p>
            <a:pPr algn="just" defTabSz="1264455">
              <a:spcBef>
                <a:spcPct val="50000"/>
              </a:spcBef>
              <a:defRPr/>
            </a:pPr>
            <a:r>
              <a:rPr lang="en-US" dirty="0"/>
              <a:t>Vendors must charge current shelf price; you DO NOT have to charge the NTE. Charges for WIC transactions must be less than or equal to charges to regular customers. Vendors cannot set their prices at the NTE and charge other customers less, that is called overcharging, which is a federal violation for which a vendor can be disqualified.</a:t>
            </a:r>
          </a:p>
          <a:p>
            <a:pPr algn="just" defTabSz="1264455">
              <a:spcBef>
                <a:spcPct val="50000"/>
              </a:spcBef>
              <a:defRPr/>
            </a:pPr>
            <a:endParaRPr lang="en-US" dirty="0"/>
          </a:p>
          <a:p>
            <a:pPr algn="just" defTabSz="1264455">
              <a:spcBef>
                <a:spcPct val="50000"/>
              </a:spcBef>
              <a:defRPr/>
            </a:pPr>
            <a:endParaRPr lang="en-US" dirty="0"/>
          </a:p>
          <a:p>
            <a:pPr eaLnBrk="1" hangingPunct="1"/>
            <a:endParaRPr lang="en-US" sz="1600" dirty="0"/>
          </a:p>
        </p:txBody>
      </p:sp>
      <p:sp>
        <p:nvSpPr>
          <p:cNvPr id="2" name="Date Placeholder 1"/>
          <p:cNvSpPr>
            <a:spLocks noGrp="1"/>
          </p:cNvSpPr>
          <p:nvPr>
            <p:ph type="dt" idx="10"/>
          </p:nvPr>
        </p:nvSpPr>
        <p:spPr/>
        <p:txBody>
          <a:bodyPr lIns="94851" tIns="47425" rIns="94851" bIns="47425"/>
          <a:lstStyle/>
          <a:p>
            <a:endParaRPr lang="en-US" sz="100" dirty="0"/>
          </a:p>
        </p:txBody>
      </p:sp>
    </p:spTree>
    <p:extLst>
      <p:ext uri="{BB962C8B-B14F-4D97-AF65-F5344CB8AC3E}">
        <p14:creationId xmlns:p14="http://schemas.microsoft.com/office/powerpoint/2010/main" val="3375608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Rot="1" noChangeAspect="1" noChangeArrowheads="1" noTextEdit="1"/>
          </p:cNvSpPr>
          <p:nvPr>
            <p:ph type="sldImg"/>
          </p:nvPr>
        </p:nvSpPr>
        <p:spPr>
          <a:xfrm>
            <a:off x="407988" y="577850"/>
            <a:ext cx="6499225" cy="3657600"/>
          </a:xfrm>
          <a:ln/>
        </p:spPr>
      </p:sp>
      <p:sp>
        <p:nvSpPr>
          <p:cNvPr id="155652" name="Rectangle 3"/>
          <p:cNvSpPr>
            <a:spLocks noGrp="1" noChangeArrowheads="1"/>
          </p:cNvSpPr>
          <p:nvPr>
            <p:ph type="body" idx="1"/>
          </p:nvPr>
        </p:nvSpPr>
        <p:spPr>
          <a:xfrm>
            <a:off x="407988" y="4733260"/>
            <a:ext cx="6499225" cy="1438940"/>
          </a:xfrm>
          <a:noFill/>
          <a:ln/>
        </p:spPr>
        <p:txBody>
          <a:bodyPr lIns="98186" tIns="49093" rIns="98186" bIns="49093"/>
          <a:lstStyle/>
          <a:p>
            <a:pPr algn="just"/>
            <a:r>
              <a:rPr lang="en-US" dirty="0"/>
              <a:t>Minimum redemption is a selection criteria. Authorized vendors must redeem at least $2,000 annually in WIC supplemental food sales. Failure to do so will result in termination of the WIC Vendor Agreement and the store must wait 180 days (about 6 months) to reapply.</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21</a:t>
            </a:fld>
            <a:endParaRPr lang="en-US" dirty="0"/>
          </a:p>
        </p:txBody>
      </p:sp>
    </p:spTree>
    <p:extLst>
      <p:ext uri="{BB962C8B-B14F-4D97-AF65-F5344CB8AC3E}">
        <p14:creationId xmlns:p14="http://schemas.microsoft.com/office/powerpoint/2010/main" val="2187155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458789" y="4560570"/>
            <a:ext cx="6397624" cy="2830830"/>
          </a:xfrm>
          <a:noFill/>
          <a:ln/>
        </p:spPr>
        <p:txBody>
          <a:bodyPr/>
          <a:lstStyle/>
          <a:p>
            <a:pPr algn="just">
              <a:lnSpc>
                <a:spcPct val="90000"/>
              </a:lnSpc>
              <a:tabLst>
                <a:tab pos="1253982" algn="l"/>
              </a:tabLst>
            </a:pPr>
            <a:r>
              <a:rPr lang="en-US" dirty="0"/>
              <a:t>Most eWIC benefits issued for infant formula will be for one of the NC WIC Program’s contract infant formula products. These are milk-based and soy-based formulas. Brands must be the primary contract infant formula.</a:t>
            </a:r>
          </a:p>
          <a:p>
            <a:pPr algn="just">
              <a:lnSpc>
                <a:spcPct val="90000"/>
              </a:lnSpc>
              <a:tabLst>
                <a:tab pos="1253982" algn="l"/>
              </a:tabLst>
            </a:pPr>
            <a:endParaRPr lang="en-US" dirty="0"/>
          </a:p>
          <a:p>
            <a:pPr algn="just">
              <a:lnSpc>
                <a:spcPct val="90000"/>
              </a:lnSpc>
              <a:tabLst>
                <a:tab pos="1253982" algn="l"/>
              </a:tabLst>
            </a:pPr>
            <a:r>
              <a:rPr lang="en-US" dirty="0"/>
              <a:t>Minimum Inventory requirement is for powder in:</a:t>
            </a:r>
          </a:p>
          <a:p>
            <a:pPr algn="just">
              <a:lnSpc>
                <a:spcPct val="90000"/>
              </a:lnSpc>
              <a:tabLst>
                <a:tab pos="1253982" algn="l"/>
              </a:tabLst>
            </a:pPr>
            <a:endParaRPr lang="en-US" dirty="0"/>
          </a:p>
          <a:p>
            <a:pPr algn="just">
              <a:lnSpc>
                <a:spcPct val="90000"/>
              </a:lnSpc>
              <a:tabLst>
                <a:tab pos="1253982" algn="l"/>
              </a:tabLst>
            </a:pPr>
            <a:r>
              <a:rPr lang="en-US" dirty="0"/>
              <a:t>Similac Advance and Similac Soy Isomil</a:t>
            </a:r>
          </a:p>
          <a:p>
            <a:pPr algn="just">
              <a:lnSpc>
                <a:spcPct val="90000"/>
              </a:lnSpc>
              <a:tabLst>
                <a:tab pos="1253982" algn="l"/>
              </a:tabLst>
            </a:pPr>
            <a:endParaRPr lang="en-US" dirty="0"/>
          </a:p>
          <a:p>
            <a:pPr algn="just">
              <a:lnSpc>
                <a:spcPct val="90000"/>
              </a:lnSpc>
              <a:tabLst>
                <a:tab pos="1253982" algn="l"/>
              </a:tabLst>
            </a:pPr>
            <a:r>
              <a:rPr lang="en-US" dirty="0"/>
              <a:t>NTEs are set for all contract formulas </a:t>
            </a:r>
          </a:p>
          <a:p>
            <a:pPr algn="just">
              <a:lnSpc>
                <a:spcPct val="90000"/>
              </a:lnSpc>
              <a:tabLst>
                <a:tab pos="1253982" algn="l"/>
              </a:tabLst>
            </a:pPr>
            <a:endParaRPr lang="en-US" dirty="0"/>
          </a:p>
          <a:p>
            <a:pPr algn="just">
              <a:lnSpc>
                <a:spcPct val="90000"/>
              </a:lnSpc>
              <a:tabLst>
                <a:tab pos="1253982" algn="l"/>
              </a:tabLst>
            </a:pPr>
            <a:endParaRPr lang="en-US" dirty="0"/>
          </a:p>
          <a:p>
            <a:pPr algn="just">
              <a:lnSpc>
                <a:spcPct val="90000"/>
              </a:lnSpc>
              <a:tabLst>
                <a:tab pos="1253982" algn="l"/>
              </a:tabLst>
            </a:pPr>
            <a:endParaRPr lang="en-US" dirty="0"/>
          </a:p>
        </p:txBody>
      </p:sp>
      <p:sp>
        <p:nvSpPr>
          <p:cNvPr id="2" name="Date Placeholder 1"/>
          <p:cNvSpPr>
            <a:spLocks noGrp="1"/>
          </p:cNvSpPr>
          <p:nvPr>
            <p:ph type="dt" idx="10"/>
          </p:nvPr>
        </p:nvSpPr>
        <p:spPr/>
        <p:txBody>
          <a:bodyPr lIns="94851" tIns="47425" rIns="94851" bIns="4742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65461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458789" y="4560570"/>
            <a:ext cx="6397624" cy="2830830"/>
          </a:xfrm>
          <a:noFill/>
          <a:ln/>
        </p:spPr>
        <p:txBody>
          <a:bodyPr/>
          <a:lstStyle/>
          <a:p>
            <a:pPr algn="just">
              <a:spcBef>
                <a:spcPct val="50000"/>
              </a:spcBef>
              <a:spcAft>
                <a:spcPts val="1339"/>
              </a:spcAft>
            </a:pPr>
            <a:r>
              <a:rPr lang="en-US" dirty="0"/>
              <a:t>NTEs do not apply to exempt infant formula or WIC-eligible nutritionals. These prices are driven by an open market system (shelf price)</a:t>
            </a:r>
          </a:p>
          <a:p>
            <a:pPr algn="just">
              <a:spcBef>
                <a:spcPct val="50000"/>
              </a:spcBef>
              <a:spcAft>
                <a:spcPts val="1339"/>
              </a:spcAft>
            </a:pPr>
            <a:r>
              <a:rPr lang="en-US" dirty="0"/>
              <a:t>The list of Exempt infant formula and WIC-eligible nutritionals can be found online on the vendor connection webpage.</a:t>
            </a:r>
          </a:p>
          <a:p>
            <a:pPr algn="just">
              <a:spcBef>
                <a:spcPct val="50000"/>
              </a:spcBef>
              <a:spcAft>
                <a:spcPts val="1339"/>
              </a:spcAft>
            </a:pPr>
            <a:r>
              <a:rPr lang="en-US" dirty="0"/>
              <a:t>NTEs do not apply to fruits and vegetables purchasable with cash-value benefits (CVBs).</a:t>
            </a:r>
          </a:p>
        </p:txBody>
      </p:sp>
      <p:sp>
        <p:nvSpPr>
          <p:cNvPr id="2" name="Date Placeholder 1"/>
          <p:cNvSpPr>
            <a:spLocks noGrp="1"/>
          </p:cNvSpPr>
          <p:nvPr>
            <p:ph type="dt" idx="10"/>
          </p:nvPr>
        </p:nvSpPr>
        <p:spPr/>
        <p:txBody>
          <a:bodyPr lIns="94851" tIns="47425" rIns="94851" bIns="4742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16141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xfrm>
            <a:off x="409575" y="708025"/>
            <a:ext cx="6494463" cy="3654425"/>
          </a:xfrm>
          <a:ln/>
        </p:spPr>
      </p:sp>
      <p:sp>
        <p:nvSpPr>
          <p:cNvPr id="158724" name="Rectangle 3"/>
          <p:cNvSpPr>
            <a:spLocks noGrp="1" noChangeArrowheads="1"/>
          </p:cNvSpPr>
          <p:nvPr>
            <p:ph type="body" idx="1"/>
          </p:nvPr>
        </p:nvSpPr>
        <p:spPr>
          <a:xfrm>
            <a:off x="409574" y="4495801"/>
            <a:ext cx="6527939" cy="3792868"/>
          </a:xfrm>
          <a:noFill/>
          <a:ln/>
        </p:spPr>
        <p:txBody>
          <a:bodyPr lIns="98186" tIns="49093" rIns="98186" bIns="49093"/>
          <a:lstStyle/>
          <a:p>
            <a:r>
              <a:rPr lang="en-US" dirty="0"/>
              <a:t>A special note about all formulas, contract and exempt:
As required by Public Law 108-265 of the Child Nutrition and WIC Reauthorization Act of 2004, vendors are required to purchase infant formula from a State-approved source. Vendors must provide WIC customers infant formula, exempt infant formula, and WIC-eligible nutritionals purchased only from the State-approved list of sources. In addition, vendors must keep invoices or receipts showing source of formula. These will be reviewed at the time of monitoring and inventory audits (which will be discussed a little later).
The current list, complete with addresses, can be found on the Vendor Connection webpage.
Failure to purchase and provide WIC customers infant formula, exempt infant formula, and WIC-eligible nutritionals purchased directly from the State-approved list of sources will result in termination of the WIC Vendor Agreement.</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24</a:t>
            </a:fld>
            <a:endParaRPr lang="en-US" dirty="0"/>
          </a:p>
        </p:txBody>
      </p:sp>
    </p:spTree>
    <p:extLst>
      <p:ext uri="{BB962C8B-B14F-4D97-AF65-F5344CB8AC3E}">
        <p14:creationId xmlns:p14="http://schemas.microsoft.com/office/powerpoint/2010/main" val="890107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25</a:t>
            </a:fld>
            <a:endParaRPr lang="en-US" dirty="0"/>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defTabSz="1264455">
              <a:spcBef>
                <a:spcPct val="50000"/>
              </a:spcBef>
              <a:spcAft>
                <a:spcPts val="1245"/>
              </a:spcAft>
              <a:defRPr/>
            </a:pPr>
            <a:r>
              <a:rPr lang="en-US" dirty="0"/>
              <a:t>Price List Submission. Vendor applicants, excluding corporate applicants, must submit price lists at initial authorization which have prices at or below the NTE for their assigned peer group. Authorized vendors must submit a price list if requested by the State WIC Agency.</a:t>
            </a:r>
          </a:p>
          <a:p>
            <a:pPr algn="just" defTabSz="1264455">
              <a:spcBef>
                <a:spcPct val="50000"/>
              </a:spcBef>
              <a:spcAft>
                <a:spcPts val="1245"/>
              </a:spcAft>
              <a:defRPr/>
            </a:pPr>
            <a:endParaRPr lang="en-US" b="1" dirty="0"/>
          </a:p>
          <a:p>
            <a:pPr eaLnBrk="1" hangingPunct="1"/>
            <a:endParaRPr lang="en-US" sz="1600" dirty="0"/>
          </a:p>
        </p:txBody>
      </p:sp>
    </p:spTree>
    <p:extLst>
      <p:ext uri="{BB962C8B-B14F-4D97-AF65-F5344CB8AC3E}">
        <p14:creationId xmlns:p14="http://schemas.microsoft.com/office/powerpoint/2010/main" val="2863314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26</a:t>
            </a:fld>
            <a:endParaRPr lang="en-US" dirty="0"/>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a:r>
              <a:rPr lang="en-US" dirty="0"/>
              <a:t>NTEs are a critical part of vendor selection.</a:t>
            </a:r>
          </a:p>
          <a:p>
            <a:pPr algn="just"/>
            <a:endParaRPr lang="en-US" dirty="0"/>
          </a:p>
          <a:p>
            <a:pPr algn="just"/>
            <a:r>
              <a:rPr lang="en-US" dirty="0"/>
              <a:t>All vendor prices must be at or below the NTE for the vendor applicant to be authorized. If even one price is above the NTE for that vendor applicant’s peer group, the vendor applicant receives a written letter. The letter will include a list of food items priced over the NTE and they are given the chance to resubmit new prices within 30 days.</a:t>
            </a:r>
          </a:p>
          <a:p>
            <a:pPr algn="just"/>
            <a:endParaRPr lang="en-US" dirty="0">
              <a:latin typeface="+mn-lt"/>
            </a:endParaRPr>
          </a:p>
          <a:p>
            <a:pPr eaLnBrk="1" hangingPunct="1"/>
            <a:endParaRPr lang="en-US" sz="1600" dirty="0"/>
          </a:p>
        </p:txBody>
      </p:sp>
    </p:spTree>
    <p:extLst>
      <p:ext uri="{BB962C8B-B14F-4D97-AF65-F5344CB8AC3E}">
        <p14:creationId xmlns:p14="http://schemas.microsoft.com/office/powerpoint/2010/main" val="1458975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a:r>
              <a:rPr lang="en-US" dirty="0"/>
              <a:t>The vendor applicant has the choice to reduce the price to below or at the NTE. If, however, the resubmitted price is still above the NTE, the vendor will receive a written denial of authorization and must wait 90 days to reapply for authorization. </a:t>
            </a:r>
          </a:p>
          <a:p>
            <a:pPr eaLnBrk="1" hangingPunct="1"/>
            <a:endParaRPr lang="en-US" sz="1600" dirty="0"/>
          </a:p>
        </p:txBody>
      </p:sp>
    </p:spTree>
    <p:extLst>
      <p:ext uri="{BB962C8B-B14F-4D97-AF65-F5344CB8AC3E}">
        <p14:creationId xmlns:p14="http://schemas.microsoft.com/office/powerpoint/2010/main" val="4006466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fld id="{B045B7DE-1198-4F2F-B574-CA8CAE341642}" type="slidenum">
              <a:rPr lang="en-US" smtClean="0"/>
              <a:pPr/>
              <a:t>28</a:t>
            </a:fld>
            <a:endParaRPr lang="en-US" dirty="0"/>
          </a:p>
        </p:txBody>
      </p:sp>
    </p:spTree>
    <p:extLst>
      <p:ext uri="{BB962C8B-B14F-4D97-AF65-F5344CB8AC3E}">
        <p14:creationId xmlns:p14="http://schemas.microsoft.com/office/powerpoint/2010/main" val="147200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defTabSz="971597">
              <a:defRPr/>
            </a:pPr>
            <a:r>
              <a:rPr lang="en-US" dirty="0">
                <a:ea typeface="Tahoma" pitchFamily="34" charset="0"/>
              </a:rPr>
              <a:t>We will now discuss Predominantly WIC Vendors.
A predominantly WIC vendor, also known as a PWV, is a vendor that derives more than 50% of their food sales from WIC food benefits.
PWVs cannot be authorized as NC WIC vendors. If we determine that a vendor applicant is expected to be a PWV, the vendor application will be denied-(not authorized).
If at any time during a vendor’s authorization the State Agency determines the vendor has become a PWV, the vendor’s WIC Vendor Agreement will be terminated. The store must then wait 90 days to reapply for vendor authorization.</a:t>
            </a:r>
            <a:r>
              <a:rPr lang="en-US" dirty="0">
                <a:latin typeface="+mn-lt"/>
                <a:ea typeface="Tahoma" pitchFamily="34" charset="0"/>
                <a:cs typeface="Tahoma" pitchFamily="34" charset="0"/>
              </a:rPr>
              <a:t>
</a:t>
            </a:r>
            <a:endParaRPr lang="en-US" dirty="0"/>
          </a:p>
          <a:p>
            <a:pPr eaLnBrk="1" hangingPunct="1"/>
            <a:endParaRPr lang="en-US" sz="1600" dirty="0"/>
          </a:p>
        </p:txBody>
      </p:sp>
    </p:spTree>
    <p:extLst>
      <p:ext uri="{BB962C8B-B14F-4D97-AF65-F5344CB8AC3E}">
        <p14:creationId xmlns:p14="http://schemas.microsoft.com/office/powerpoint/2010/main" val="395763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517525" y="630238"/>
            <a:ext cx="6373813" cy="3586162"/>
          </a:xfrm>
          <a:prstGeom prst="rect">
            <a:avLst/>
          </a:prstGeom>
          <a:ln/>
        </p:spPr>
      </p:sp>
      <p:sp>
        <p:nvSpPr>
          <p:cNvPr id="137220" name="Rectangle 3"/>
          <p:cNvSpPr>
            <a:spLocks noGrp="1" noChangeArrowheads="1"/>
          </p:cNvSpPr>
          <p:nvPr>
            <p:ph type="body" idx="1"/>
          </p:nvPr>
        </p:nvSpPr>
        <p:spPr>
          <a:xfrm>
            <a:off x="517524" y="4495802"/>
            <a:ext cx="6373813" cy="3962398"/>
          </a:xfrm>
          <a:prstGeom prst="rect">
            <a:avLst/>
          </a:prstGeom>
          <a:noFill/>
          <a:ln/>
        </p:spPr>
        <p:txBody>
          <a:bodyPr lIns="104798" tIns="52401" rIns="104798" bIns="52401"/>
          <a:lstStyle/>
          <a:p>
            <a:pPr algn="just"/>
            <a:r>
              <a:rPr lang="en-US" dirty="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dirty="0">
              <a:cs typeface="Times New Roman" panose="02020603050405020304" pitchFamily="18" charset="0"/>
            </a:endParaRPr>
          </a:p>
          <a:p>
            <a:pPr algn="just"/>
            <a:r>
              <a:rPr lang="en-US" dirty="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dirty="0">
              <a:cs typeface="Times New Roman" panose="02020603050405020304" pitchFamily="18" charset="0"/>
            </a:endParaRPr>
          </a:p>
          <a:p>
            <a:pPr algn="just"/>
            <a:r>
              <a:rPr lang="en-US" dirty="0">
                <a:cs typeface="Times New Roman" panose="02020603050405020304" pitchFamily="18" charset="0"/>
              </a:rPr>
              <a:t>NC WIC-authorized vendors are contracted with the NC Department of Health and Human Services and their Local WIC Agencies.</a:t>
            </a:r>
          </a:p>
          <a:p>
            <a:pPr algn="just"/>
            <a:endParaRPr lang="en-US" dirty="0">
              <a:cs typeface="Times New Roman" panose="02020603050405020304" pitchFamily="18" charset="0"/>
            </a:endParaRPr>
          </a:p>
          <a:p>
            <a:pPr algn="just"/>
            <a:r>
              <a:rPr lang="en-US" dirty="0">
                <a:cs typeface="Times New Roman" panose="02020603050405020304" pitchFamily="18" charset="0"/>
              </a:rPr>
              <a:t>The Local WIC Agency (that’s us) operates the WIC Program in your county.</a:t>
            </a:r>
          </a:p>
          <a:p>
            <a:pPr algn="just"/>
            <a:endParaRPr lang="en-US" dirty="0"/>
          </a:p>
        </p:txBody>
      </p:sp>
      <p:sp>
        <p:nvSpPr>
          <p:cNvPr id="2" name="Slide Number Placeholder 1"/>
          <p:cNvSpPr>
            <a:spLocks noGrp="1"/>
          </p:cNvSpPr>
          <p:nvPr>
            <p:ph type="sldNum" sz="quarter" idx="10"/>
          </p:nvPr>
        </p:nvSpPr>
        <p:spPr>
          <a:xfrm>
            <a:off x="3831559" y="9069092"/>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55613" y="708025"/>
            <a:ext cx="6403975" cy="3603625"/>
          </a:xfrm>
          <a:ln/>
        </p:spPr>
      </p:sp>
      <p:sp>
        <p:nvSpPr>
          <p:cNvPr id="150532" name="Rectangle 3"/>
          <p:cNvSpPr>
            <a:spLocks noGrp="1" noChangeArrowheads="1"/>
          </p:cNvSpPr>
          <p:nvPr>
            <p:ph type="body" idx="1"/>
          </p:nvPr>
        </p:nvSpPr>
        <p:spPr>
          <a:xfrm>
            <a:off x="455614" y="4522636"/>
            <a:ext cx="6403974" cy="4011764"/>
          </a:xfrm>
          <a:noFill/>
          <a:ln/>
        </p:spPr>
        <p:txBody>
          <a:bodyPr lIns="98186" tIns="49093" rIns="98186" bIns="49093">
            <a:normAutofit/>
          </a:bodyPr>
          <a:lstStyle/>
          <a:p>
            <a:pPr algn="just" defTabSz="929140">
              <a:defRPr/>
            </a:pPr>
            <a:r>
              <a:rPr lang="en-US" dirty="0"/>
              <a:t>Even though PWVs are not authorized by the WIC program in NC, the State is still required to identify vendors that derive more than 50% of their annual food sales revenue from WIC food redemption.  </a:t>
            </a:r>
          </a:p>
          <a:p>
            <a:pPr algn="just" defTabSz="929140">
              <a:defRPr/>
            </a:pPr>
            <a:endParaRPr lang="en-US" dirty="0"/>
          </a:p>
          <a:p>
            <a:pPr algn="just" defTabSz="929140">
              <a:defRPr/>
            </a:pPr>
            <a:r>
              <a:rPr lang="en-US" dirty="0"/>
              <a:t>The USDA classifies these vendors as Above 50% vendors. In North Carolina, these stores are called Predominantly WIC Vendors (PWVs).  </a:t>
            </a:r>
          </a:p>
          <a:p>
            <a:pPr algn="just" defTabSz="929140">
              <a:defRPr/>
            </a:pPr>
            <a:endParaRPr lang="en-US" dirty="0"/>
          </a:p>
          <a:p>
            <a:pPr algn="just" defTabSz="929140">
              <a:defRPr/>
            </a:pPr>
            <a:r>
              <a:rPr lang="en-US" dirty="0"/>
              <a:t>Each year, the USDA supplies the state with a list of vendors with WIC Program sales that exceed Supplemental Nutrition Assistance Program (SNAP) sales. This list is an initial screening for vendors who may derive more than 50 percent of food sales from the WIC Program. 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Cash sales data requested is any SNAP-eligible food sales. This information is compared with your SNAP and WIC sales to determine if your store will be classified as a “predominantly WIC vendor”.</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30</a:t>
            </a:fld>
            <a:endParaRPr lang="en-US" dirty="0"/>
          </a:p>
        </p:txBody>
      </p:sp>
    </p:spTree>
    <p:extLst>
      <p:ext uri="{BB962C8B-B14F-4D97-AF65-F5344CB8AC3E}">
        <p14:creationId xmlns:p14="http://schemas.microsoft.com/office/powerpoint/2010/main" val="1387714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630249"/>
            <a:ext cx="6463748" cy="2532552"/>
          </a:xfrm>
        </p:spPr>
        <p:txBody>
          <a:bodyPr/>
          <a:lstStyle/>
          <a:p>
            <a:pPr algn="just"/>
            <a:r>
              <a:rPr lang="en-US" dirty="0"/>
              <a:t>Vendors must maintain a record of all SNAP-eligible food sales. Vendors are required to provide to the State WIC Agency, upon request, a statement of the total amount of revenue derived such as sales records, financial statements, reports, tax documents or other verifiable documentation. Vendors are encouraged to have a system of being able to show food sales and non-food sales separately for reporting to WIC if requested.</a:t>
            </a:r>
          </a:p>
          <a:p>
            <a:pPr algn="just"/>
            <a:endParaRPr lang="en-US" dirty="0"/>
          </a:p>
          <a:p>
            <a:pPr algn="just"/>
            <a:r>
              <a:rPr lang="en-US" dirty="0"/>
              <a:t>It is very important to keep documentation of food and non-food items sold separately for submission to the Sate WIC Agency, if requested.</a:t>
            </a:r>
          </a:p>
        </p:txBody>
      </p:sp>
      <p:sp>
        <p:nvSpPr>
          <p:cNvPr id="4" name="Slide Number Placeholder 3"/>
          <p:cNvSpPr>
            <a:spLocks noGrp="1"/>
          </p:cNvSpPr>
          <p:nvPr>
            <p:ph type="sldNum" sz="quarter" idx="10"/>
          </p:nvPr>
        </p:nvSpPr>
        <p:spPr/>
        <p:txBody>
          <a:bodyPr/>
          <a:lstStyle/>
          <a:p>
            <a:fld id="{277FD931-451E-4B36-ABA2-042D5FD0E452}" type="slidenum">
              <a:rPr lang="en-US" smtClean="0"/>
              <a:t>31</a:t>
            </a:fld>
            <a:endParaRPr lang="en-US" dirty="0"/>
          </a:p>
        </p:txBody>
      </p:sp>
    </p:spTree>
    <p:extLst>
      <p:ext uri="{BB962C8B-B14F-4D97-AF65-F5344CB8AC3E}">
        <p14:creationId xmlns:p14="http://schemas.microsoft.com/office/powerpoint/2010/main" val="3771122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58787" y="4630249"/>
            <a:ext cx="6397626" cy="3446952"/>
          </a:xfrm>
          <a:noFill/>
        </p:spPr>
        <p:txBody>
          <a:bodyPr/>
          <a:lstStyle/>
          <a:p>
            <a:pPr algn="just">
              <a:spcBef>
                <a:spcPct val="0"/>
              </a:spcBef>
              <a:buFontTx/>
              <a:buNone/>
            </a:pPr>
            <a:r>
              <a:rPr lang="en-US" dirty="0"/>
              <a:t>So, what is SNAP-eligible? SNAP-eligible is defined as any item that may be purchased with Supplemental Nutrition Assistance Program (SNAP) benefits.  </a:t>
            </a:r>
          </a:p>
          <a:p>
            <a:pPr algn="just">
              <a:spcBef>
                <a:spcPct val="0"/>
              </a:spcBef>
              <a:buFontTx/>
              <a:buNone/>
            </a:pPr>
            <a:endParaRPr lang="en-US" dirty="0"/>
          </a:p>
          <a:p>
            <a:pPr algn="just">
              <a:spcBef>
                <a:spcPct val="0"/>
              </a:spcBef>
              <a:buFontTx/>
              <a:buNone/>
            </a:pPr>
            <a:r>
              <a:rPr lang="en-US" dirty="0"/>
              <a:t>For the Isamil sale of all foods that could be purchased with SNAP benefits. This is also known as SNAP-eligible food sales. The emphasis is placed on the word “could’ because the food does not have to be purchased with SNAP, but if a SNAP customer wanted to purpose of PWV determination, food sales is defined as purchase it, they could. If the food can be purchased with SNAP, it can be counted as a part of your food sales.</a:t>
            </a:r>
          </a:p>
          <a:p>
            <a:pPr algn="just">
              <a:spcBef>
                <a:spcPct val="0"/>
              </a:spcBef>
              <a:buFontTx/>
              <a:buNone/>
            </a:pPr>
            <a:endParaRPr lang="en-US" dirty="0"/>
          </a:p>
          <a:p>
            <a:pPr algn="just">
              <a:spcBef>
                <a:spcPct val="0"/>
              </a:spcBef>
              <a:buFontTx/>
              <a:buNone/>
            </a:pPr>
            <a:r>
              <a:rPr lang="en-US" dirty="0"/>
              <a:t>If the request for sales data is sent to you, the food sales fact sheet from SNAP will be sent to you also.</a:t>
            </a:r>
          </a:p>
        </p:txBody>
      </p:sp>
      <p:sp>
        <p:nvSpPr>
          <p:cNvPr id="2" name="Slide Number Placeholder 1"/>
          <p:cNvSpPr>
            <a:spLocks noGrp="1"/>
          </p:cNvSpPr>
          <p:nvPr>
            <p:ph type="sldNum" sz="quarter" idx="10"/>
          </p:nvPr>
        </p:nvSpPr>
        <p:spPr/>
        <p:txBody>
          <a:bodyPr/>
          <a:lstStyle/>
          <a:p>
            <a:fld id="{277FD931-451E-4B36-ABA2-042D5FD0E452}" type="slidenum">
              <a:rPr lang="en-US" smtClean="0"/>
              <a:t>32</a:t>
            </a:fld>
            <a:endParaRPr lang="en-US" dirty="0"/>
          </a:p>
        </p:txBody>
      </p:sp>
    </p:spTree>
    <p:extLst>
      <p:ext uri="{BB962C8B-B14F-4D97-AF65-F5344CB8AC3E}">
        <p14:creationId xmlns:p14="http://schemas.microsoft.com/office/powerpoint/2010/main" val="2542676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33</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cs typeface="Times New Roman" panose="02020603050405020304" pitchFamily="18" charset="0"/>
              </a:rPr>
              <a:t>As part of the PWV determination, SNAP-eligible food sales data are requested from select vendors. This includes free-standing pharmacies and stores under corporate agreement.  </a:t>
            </a:r>
          </a:p>
          <a:p>
            <a:pPr algn="just"/>
            <a:endParaRPr lang="en-US" dirty="0">
              <a:cs typeface="Times New Roman" panose="02020603050405020304" pitchFamily="18" charset="0"/>
            </a:endParaRPr>
          </a:p>
          <a:p>
            <a:pPr algn="just"/>
            <a:r>
              <a:rPr lang="en-US" dirty="0">
                <a:cs typeface="Times New Roman" panose="02020603050405020304" pitchFamily="18" charset="0"/>
              </a:rPr>
              <a:t>The State WIC Agency will request and accept sales records, financial statements, reports, tax documents or other verifiable documentation that shows what your SNAP-eligible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dirty="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dirty="0">
              <a:cs typeface="Times New Roman" panose="02020603050405020304" pitchFamily="18" charset="0"/>
            </a:endParaRPr>
          </a:p>
          <a:p>
            <a:pPr algn="just"/>
            <a:r>
              <a:rPr lang="en-US" dirty="0">
                <a:cs typeface="Times New Roman" panose="02020603050405020304" pitchFamily="18" charset="0"/>
              </a:rPr>
              <a:t>Note to Local WIC Agency staff: Emphasize this point to vendors</a:t>
            </a:r>
            <a:endParaRPr lang="en-US"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34</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cs typeface="Times New Roman" panose="02020603050405020304" pitchFamily="18" charset="0"/>
              </a:rPr>
              <a:t>There are several ways to document your SNAP-eligible food sales including 
Ledger Totals: Daily, Weekly or Monthly cash register receipts totaled in a ledger (DO NOT send actual cash register receipts). Some registers are able to separate out different types of items. It is highly recommended that Vendors maintain this type of system; makes this annual process easier. Sales and Use Tax returns are not always sufficient for documenting complete SNAP-eligible food sales. These returns may be used along with ledger totals to verify a vendor’s documentation of SNAP-eligible food sales.</a:t>
            </a:r>
            <a:r>
              <a:rPr lang="en-US" sz="1500" dirty="0">
                <a:cs typeface="Times New Roman" panose="02020603050405020304" pitchFamily="18" charset="0"/>
              </a:rPr>
              <a:t>
</a:t>
            </a:r>
            <a:endParaRPr lang="en-US" dirty="0">
              <a:cs typeface="Times New Roman" panose="02020603050405020304" pitchFamily="18" charset="0"/>
            </a:endParaRPr>
          </a:p>
        </p:txBody>
      </p:sp>
    </p:spTree>
    <p:extLst>
      <p:ext uri="{BB962C8B-B14F-4D97-AF65-F5344CB8AC3E}">
        <p14:creationId xmlns:p14="http://schemas.microsoft.com/office/powerpoint/2010/main" val="412255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35</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defRPr/>
            </a:pPr>
            <a:r>
              <a:rPr lang="en-US" dirty="0"/>
              <a:t>This is a sample of a ledger we have accepted before… </a:t>
            </a:r>
          </a:p>
          <a:p>
            <a:pPr algn="just">
              <a:defRPr/>
            </a:pPr>
            <a:r>
              <a:rPr lang="en-US" dirty="0"/>
              <a:t>As you can see there is a column for:</a:t>
            </a:r>
          </a:p>
          <a:p>
            <a:pPr algn="just">
              <a:defRPr/>
            </a:pPr>
            <a:r>
              <a:rPr lang="en-US" dirty="0"/>
              <a:t>Food only groceries taxed at 2%</a:t>
            </a:r>
          </a:p>
          <a:p>
            <a:pPr algn="just">
              <a:defRPr/>
            </a:pPr>
            <a:r>
              <a:rPr lang="en-US" dirty="0"/>
              <a:t>Non-food items taxed at 4.75% </a:t>
            </a:r>
          </a:p>
          <a:p>
            <a:pPr algn="just">
              <a:defRPr/>
            </a:pPr>
            <a:r>
              <a:rPr lang="en-US" dirty="0"/>
              <a:t>A column for food items that are taxed at the full tax rate of 4.75% (additional food items)</a:t>
            </a:r>
          </a:p>
          <a:p>
            <a:pPr algn="just">
              <a:defRPr/>
            </a:pPr>
            <a:r>
              <a:rPr lang="en-US" dirty="0"/>
              <a:t>The food items in this column (if SNAP-eligible) are allowed to be counted as food sales for this review process and added with the 2% food only tax column. However, you must provide documentation such as this that clearly shows where the totals come from</a:t>
            </a:r>
          </a:p>
          <a:p>
            <a:pPr algn="just">
              <a:defRPr/>
            </a:pPr>
            <a:endParaRPr lang="en-US" dirty="0"/>
          </a:p>
          <a:p>
            <a:pPr algn="just">
              <a:defRPr/>
            </a:pPr>
            <a:r>
              <a:rPr lang="en-US" dirty="0"/>
              <a:t>There is an additional slide that will show this information as it is reported on the sales and use tax returns</a:t>
            </a:r>
          </a:p>
          <a:p>
            <a:pPr algn="just">
              <a:defRPr/>
            </a:pPr>
            <a:endParaRPr lang="en-US" dirty="0"/>
          </a:p>
          <a:p>
            <a:pPr algn="just">
              <a:defRPr/>
            </a:pPr>
            <a:r>
              <a:rPr lang="en-US" dirty="0"/>
              <a:t>(NOTE to presenter: Emphasize this point about the additional food items column – it is imperative vendors know the difference and are able to supply us with this information if requested)</a:t>
            </a:r>
            <a:endParaRPr lang="en-US" b="1" i="1" dirty="0"/>
          </a:p>
        </p:txBody>
      </p:sp>
    </p:spTree>
    <p:extLst>
      <p:ext uri="{BB962C8B-B14F-4D97-AF65-F5344CB8AC3E}">
        <p14:creationId xmlns:p14="http://schemas.microsoft.com/office/powerpoint/2010/main" val="4257033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58787" y="4630249"/>
            <a:ext cx="6397626" cy="3446952"/>
          </a:xfrm>
          <a:noFill/>
        </p:spPr>
        <p:txBody>
          <a:bodyPr/>
          <a:lstStyle/>
          <a:p>
            <a:pPr marL="0" indent="0" algn="just">
              <a:buFont typeface="Arial" panose="020B0604020202020204" pitchFamily="34" charset="0"/>
              <a:buNone/>
              <a:defRPr/>
            </a:pPr>
            <a:r>
              <a:rPr lang="en-US" dirty="0"/>
              <a:t>This is a copy of the Sales and Use Tax Return form you or your accountant completes when you file your monthly/quarterly sales revenue to the NC Department of Revenue</a:t>
            </a:r>
          </a:p>
          <a:p>
            <a:pPr marL="0" indent="0" algn="just">
              <a:buFont typeface="Arial" panose="020B0604020202020204" pitchFamily="34" charset="0"/>
              <a:buNone/>
              <a:defRPr/>
            </a:pPr>
            <a:endParaRPr lang="en-US" dirty="0"/>
          </a:p>
          <a:p>
            <a:pPr marL="0" indent="0" algn="just">
              <a:buFont typeface="Arial" panose="020B0604020202020204" pitchFamily="34" charset="0"/>
              <a:buNone/>
              <a:defRPr/>
            </a:pPr>
            <a:r>
              <a:rPr lang="en-US" dirty="0"/>
              <a:t>If your store files electronically, it is recommended that you keep a copy for your records as this documentation may be requested as additional documentation</a:t>
            </a:r>
          </a:p>
          <a:p>
            <a:pPr marL="296408" indent="-296408" algn="just">
              <a:buFont typeface="Arial" panose="020B0604020202020204" pitchFamily="34" charset="0"/>
              <a:buChar char="•"/>
              <a:defRPr/>
            </a:pPr>
            <a:endParaRPr lang="en-US" dirty="0"/>
          </a:p>
          <a:p>
            <a:pPr marL="0" indent="0" algn="just">
              <a:buFont typeface="Arial" panose="020B0604020202020204" pitchFamily="34" charset="0"/>
              <a:buNone/>
              <a:defRPr/>
            </a:pPr>
            <a:r>
              <a:rPr lang="en-US" dirty="0"/>
              <a:t>If you decide to submit these forms as the required documentation, please be aware that this documentation may not be sufficient. We may need additional information from you.</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890372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92125" y="471488"/>
            <a:ext cx="6321425" cy="35575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492125" y="4343403"/>
            <a:ext cx="6321425" cy="3557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buFontTx/>
              <a:buNone/>
            </a:pPr>
            <a:r>
              <a:rPr lang="en-US" altLang="en-US" dirty="0"/>
              <a:t>If you submit this form to the State WIC Agency, they will first look at the Tax Type Column and find the line defined as “2% Food Rate” – this is usually on Line 8. Then, they look at the dollar amount in the Receipts Column. </a:t>
            </a:r>
          </a:p>
          <a:p>
            <a:pPr marL="0" indent="0" algn="just">
              <a:buFontTx/>
              <a:buNone/>
            </a:pPr>
            <a:endParaRPr lang="en-US" altLang="en-US" dirty="0"/>
          </a:p>
          <a:p>
            <a:pPr marL="0" indent="0" algn="just">
              <a:buFontTx/>
              <a:buNone/>
            </a:pPr>
            <a:r>
              <a:rPr lang="en-US" altLang="en-US" dirty="0"/>
              <a:t>They take this amount from each month’s return for the 12 months in review and total it. If this total amount added with your SNAP sales for the same time period is greater than your WIC sales, then your store is eliminated from being classified as a PWV for the year. </a:t>
            </a:r>
          </a:p>
          <a:p>
            <a:pPr marL="0" indent="0" algn="just">
              <a:buFontTx/>
              <a:buNone/>
            </a:pPr>
            <a:endParaRPr lang="en-US" altLang="en-US" dirty="0"/>
          </a:p>
          <a:p>
            <a:pPr marL="0" indent="0" algn="just">
              <a:buFontTx/>
              <a:buNone/>
            </a:pPr>
            <a:r>
              <a:rPr lang="en-US" altLang="en-US" dirty="0"/>
              <a:t>If this total amount added with your SNAP sales for the same time period is less than your WIC sales, then your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810000" y="904037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37</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501650" y="587375"/>
            <a:ext cx="6311900" cy="355123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471924" y="4441867"/>
            <a:ext cx="6372106" cy="38639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lgn="just">
              <a:buFontTx/>
              <a:buNone/>
              <a:defRPr/>
            </a:pPr>
            <a:r>
              <a:rPr lang="en-US" dirty="0"/>
              <a:t>This slide shows what we discussed a few slides back. Sometimes it is necessary for vendors to separate food items from non-food items from what is reported in line 4 for of this form. </a:t>
            </a:r>
          </a:p>
          <a:p>
            <a:pPr marL="0" indent="0" algn="just">
              <a:buFontTx/>
              <a:buNone/>
              <a:defRPr/>
            </a:pPr>
            <a:endParaRPr lang="en-US" dirty="0"/>
          </a:p>
          <a:p>
            <a:pPr marL="0" indent="0" algn="just">
              <a:buFontTx/>
              <a:buNone/>
              <a:defRPr/>
            </a:pPr>
            <a:r>
              <a:rPr lang="en-US" dirty="0"/>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marL="0" indent="0" algn="just">
              <a:buFontTx/>
              <a:buNone/>
              <a:defRPr/>
            </a:pPr>
            <a:endParaRPr lang="en-US" dirty="0"/>
          </a:p>
          <a:p>
            <a:pPr marL="0" indent="0" algn="just">
              <a:buFontTx/>
              <a:buNone/>
              <a:defRPr/>
            </a:pPr>
            <a:r>
              <a:rPr lang="en-US" dirty="0"/>
              <a:t>This is where the ledger I spoke of comes into play. The ledger is actually the verifiable documentation, and the Sales and Use Tax return is the back-up to the ledger information. 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863643" y="906508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38</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58787" y="4630249"/>
            <a:ext cx="6397626" cy="3446952"/>
          </a:xfrm>
          <a:noFill/>
        </p:spPr>
        <p:txBody>
          <a:bodyPr/>
          <a:lstStyle/>
          <a:p>
            <a:pPr algn="just"/>
            <a:r>
              <a:rPr lang="en-US" dirty="0"/>
              <a:t>This is a copy of a GEN-93 form. </a:t>
            </a:r>
          </a:p>
          <a:p>
            <a:pPr algn="just"/>
            <a:endParaRPr lang="en-US" dirty="0"/>
          </a:p>
          <a:p>
            <a:pPr algn="just"/>
            <a:r>
              <a:rPr lang="en-US" dirty="0"/>
              <a:t>As mentioned, you may be requested to submit this form. It will enable the Vendor Team to request copies of a vendor’s E-500 forms directly from the Department of Revenue, if necessary. </a:t>
            </a:r>
          </a:p>
          <a:p>
            <a:pPr algn="just"/>
            <a:endParaRPr lang="en-US" dirty="0"/>
          </a:p>
          <a:p>
            <a:pPr algn="just"/>
            <a:r>
              <a:rPr lang="en-US" dirty="0"/>
              <a:t>If a vendor is requested to submit this form, it must be completed accurately by the vendor. The name of the store, the owner and Tax Payer Identification Number must match exactly with how a vendor files his/her returns. If the information provided does not match exactly how a vendor files the store’s Sales and Use Tax returns, the Gen-93 must be resubmitted with correct information and notarized again.</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6507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565150" y="708025"/>
            <a:ext cx="6323013" cy="3557588"/>
          </a:xfrm>
          <a:prstGeom prst="rect">
            <a:avLst/>
          </a:prstGeom>
          <a:ln/>
        </p:spPr>
      </p:sp>
      <p:sp>
        <p:nvSpPr>
          <p:cNvPr id="138244" name="Rectangle 3"/>
          <p:cNvSpPr>
            <a:spLocks noGrp="1" noChangeArrowheads="1"/>
          </p:cNvSpPr>
          <p:nvPr>
            <p:ph type="body" idx="1"/>
          </p:nvPr>
        </p:nvSpPr>
        <p:spPr>
          <a:xfrm>
            <a:off x="565150" y="4465449"/>
            <a:ext cx="6323014" cy="3557588"/>
          </a:xfrm>
          <a:prstGeom prst="rect">
            <a:avLst/>
          </a:prstGeom>
          <a:noFill/>
          <a:ln/>
        </p:spPr>
        <p:txBody>
          <a:bodyPr lIns="104798" tIns="52401" rIns="104798" bIns="52401"/>
          <a:lstStyle/>
          <a:p>
            <a:pPr algn="just"/>
            <a:r>
              <a:rPr lang="en-US" dirty="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dirty="0">
              <a:cs typeface="Times New Roman" panose="02020603050405020304" pitchFamily="18" charset="0"/>
            </a:endParaRPr>
          </a:p>
          <a:p>
            <a:pPr algn="just"/>
            <a:r>
              <a:rPr lang="en-US" dirty="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 PeoplePreg &amp; babies vol.113:  113012.jpg</a:t>
            </a: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AA Boy Apple_Fotolia_14820340.jpg</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725863" y="9081124"/>
            <a:ext cx="3451558" cy="512056"/>
          </a:xfrm>
          <a:prstGeom prst="rect">
            <a:avLst/>
          </a:prstGeom>
        </p:spPr>
        <p:txBody>
          <a:bodyPr/>
          <a:lstStyle/>
          <a:p>
            <a:fld id="{277FD931-451E-4B36-ABA2-042D5FD0E452}" type="slidenum">
              <a:rPr lang="en-US" smtClean="0"/>
              <a:t>4</a:t>
            </a:fld>
            <a:endParaRPr lang="en-US" dirty="0"/>
          </a:p>
        </p:txBody>
      </p:sp>
    </p:spTree>
    <p:extLst>
      <p:ext uri="{BB962C8B-B14F-4D97-AF65-F5344CB8AC3E}">
        <p14:creationId xmlns:p14="http://schemas.microsoft.com/office/powerpoint/2010/main" val="64905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393700"/>
            <a:ext cx="6294437" cy="3541713"/>
          </a:xfrm>
          <a:prstGeom prst="rect">
            <a:avLst/>
          </a:prstGeom>
        </p:spPr>
      </p:sp>
      <p:sp>
        <p:nvSpPr>
          <p:cNvPr id="3" name="Notes Placeholder 2"/>
          <p:cNvSpPr>
            <a:spLocks noGrp="1"/>
          </p:cNvSpPr>
          <p:nvPr>
            <p:ph type="body" idx="1"/>
          </p:nvPr>
        </p:nvSpPr>
        <p:spPr>
          <a:xfrm>
            <a:off x="509588" y="4419601"/>
            <a:ext cx="6294437" cy="1981199"/>
          </a:xfrm>
          <a:prstGeom prst="rect">
            <a:avLst/>
          </a:prstGeom>
        </p:spPr>
        <p:txBody>
          <a:bodyPr/>
          <a:lstStyle/>
          <a:p>
            <a:pPr algn="just"/>
            <a:r>
              <a:rPr lang="en-US" dirty="0"/>
              <a:t>Vendor applicants and authorized vendors must not submit false, erroneous, or misleading information to the State or Local WIC agency. Failure to comply with this requirement will result in the denial of a vendor applicant’s authorization and termination of an authorized vendor’s WIC Vendor Agreement. Additionally, the store must wait one year to be eligible to reapply for WIC vendor authorization.</a:t>
            </a:r>
          </a:p>
        </p:txBody>
      </p:sp>
      <p:sp>
        <p:nvSpPr>
          <p:cNvPr id="4" name="Slide Number Placeholder 3"/>
          <p:cNvSpPr>
            <a:spLocks noGrp="1"/>
          </p:cNvSpPr>
          <p:nvPr>
            <p:ph type="sldNum" sz="quarter" idx="10"/>
          </p:nvPr>
        </p:nvSpPr>
        <p:spPr>
          <a:xfrm>
            <a:off x="3863643" y="8991601"/>
            <a:ext cx="3451558" cy="512056"/>
          </a:xfrm>
          <a:prstGeom prst="rect">
            <a:avLst/>
          </a:prstGeom>
        </p:spPr>
        <p:txBody>
          <a:bodyPr/>
          <a:lstStyle/>
          <a:p>
            <a:fld id="{277FD931-451E-4B36-ABA2-042D5FD0E452}" type="slidenum">
              <a:rPr lang="en-US" smtClean="0"/>
              <a:t>40</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WIC authorized vendors may not treat WIC customers differently from non WIC customers by excluding them from in-store promotions. This includes disallowing the use of coupons or other vendor discounts in WIC transactions that are allowed in non WIC transactions. This information is found in Section 246.12 (h)(3)iii of the Federal WIC Regulations.</a:t>
            </a:r>
          </a:p>
          <a:p>
            <a:pPr algn="just"/>
            <a:endParaRPr lang="en-US" dirty="0"/>
          </a:p>
          <a:p>
            <a:pPr algn="just"/>
            <a:r>
              <a:rPr lang="en-US" dirty="0"/>
              <a:t>Similarly, WIC authorized vendors may not treat WIC customers differently by offering them incentive items, vendor discounts, coupons or other promotions that are not offered to non WIC customers. Failure to provide the same courtesies to WIC customers is a violation of Federal WIC Regulations, thereby constituting a vendor violation.</a:t>
            </a:r>
          </a:p>
          <a:p>
            <a:pPr algn="just"/>
            <a:endParaRPr lang="en-US" dirty="0"/>
          </a:p>
          <a:p>
            <a:pPr algn="just"/>
            <a:r>
              <a:rPr lang="en-US" dirty="0"/>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dirty="0"/>
              <a:t>   </a:t>
            </a:r>
          </a:p>
          <a:p>
            <a:pPr algn="just"/>
            <a:r>
              <a:rPr lang="en-US" dirty="0"/>
              <a:t>Item (31) states that a WIC authorized vendor should not discriminate on the basis of WIC participation, such as failing to offer WIC customers the same courtesies offered to other customers or requiring separate WIC lines.</a:t>
            </a:r>
          </a:p>
        </p:txBody>
      </p:sp>
    </p:spTree>
    <p:extLst>
      <p:ext uri="{BB962C8B-B14F-4D97-AF65-F5344CB8AC3E}">
        <p14:creationId xmlns:p14="http://schemas.microsoft.com/office/powerpoint/2010/main" val="3217444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35736" y="9089144"/>
            <a:ext cx="3451558" cy="512056"/>
          </a:xfrm>
          <a:prstGeom prst="rect">
            <a:avLst/>
          </a:prstGeom>
          <a:noFill/>
        </p:spPr>
        <p:txBody>
          <a:bodyPr/>
          <a:lstStyle/>
          <a:p>
            <a:fld id="{0FFEE898-9CAC-4C79-A637-A34F117C148D}" type="slidenum">
              <a:rPr lang="en-US" smtClean="0"/>
              <a:pPr/>
              <a:t>42</a:t>
            </a:fld>
            <a:endParaRPr lang="en-US" dirty="0"/>
          </a:p>
        </p:txBody>
      </p:sp>
      <p:sp>
        <p:nvSpPr>
          <p:cNvPr id="194563" name="Rectangle 2"/>
          <p:cNvSpPr>
            <a:spLocks noGrp="1" noRot="1" noChangeAspect="1" noChangeArrowheads="1" noTextEdit="1"/>
          </p:cNvSpPr>
          <p:nvPr>
            <p:ph type="sldImg"/>
          </p:nvPr>
        </p:nvSpPr>
        <p:spPr>
          <a:xfrm>
            <a:off x="461963" y="393700"/>
            <a:ext cx="6380162" cy="3589338"/>
          </a:xfrm>
          <a:prstGeom prst="rect">
            <a:avLst/>
          </a:prstGeom>
          <a:ln/>
        </p:spPr>
      </p:sp>
      <p:sp>
        <p:nvSpPr>
          <p:cNvPr id="194564" name="Rectangle 3"/>
          <p:cNvSpPr>
            <a:spLocks noGrp="1" noChangeArrowheads="1"/>
          </p:cNvSpPr>
          <p:nvPr>
            <p:ph type="body" idx="1"/>
          </p:nvPr>
        </p:nvSpPr>
        <p:spPr>
          <a:xfrm>
            <a:off x="461964" y="4191001"/>
            <a:ext cx="6380162" cy="2971799"/>
          </a:xfrm>
          <a:prstGeom prst="rect">
            <a:avLst/>
          </a:prstGeom>
          <a:noFill/>
          <a:ln/>
        </p:spPr>
        <p:txBody>
          <a:bodyPr/>
          <a:lstStyle/>
          <a:p>
            <a:pPr algn="just" eaLnBrk="1" hangingPunct="1"/>
            <a:r>
              <a:rPr lang="en-US" dirty="0"/>
              <a:t>Let’s go over the definitions for incentive items, vendor discount, and in-store promotions.</a:t>
            </a:r>
          </a:p>
          <a:p>
            <a:pPr algn="just" eaLnBrk="1" hangingPunct="1"/>
            <a:endParaRPr lang="en-US" dirty="0"/>
          </a:p>
          <a:p>
            <a:pPr algn="just" eaLnBrk="1" hangingPunct="1"/>
            <a:r>
              <a:rPr lang="en-US" dirty="0"/>
              <a:t>An Incentive Item is an item or service provided by a vendor to attract customers or encourage customer loyalty.</a:t>
            </a:r>
          </a:p>
          <a:p>
            <a:pPr algn="just" eaLnBrk="1" hangingPunct="1"/>
            <a:endParaRPr lang="en-US" dirty="0"/>
          </a:p>
          <a:p>
            <a:pPr algn="just" eaLnBrk="1" hangingPunct="1"/>
            <a:r>
              <a:rPr lang="en-US" dirty="0"/>
              <a:t>A Vendor Discount is an in-store promotion that reduces the price or increases the quantity of a given product; a vendor discount could also result from the use of a coupon.</a:t>
            </a:r>
          </a:p>
          <a:p>
            <a:pPr algn="just" eaLnBrk="1" hangingPunct="1"/>
            <a:endParaRPr lang="en-US" dirty="0"/>
          </a:p>
          <a:p>
            <a:pPr algn="just" eaLnBrk="1" hangingPunct="1"/>
            <a:r>
              <a:rPr lang="en-US" dirty="0"/>
              <a:t>In-store promotion is a sales promotion in which a vendor may offer incentive items, vendor discounts or coupons in order to increase sales of certain items or to encourage customer loyalty to the vendor.</a:t>
            </a:r>
          </a:p>
        </p:txBody>
      </p:sp>
    </p:spTree>
    <p:extLst>
      <p:ext uri="{BB962C8B-B14F-4D97-AF65-F5344CB8AC3E}">
        <p14:creationId xmlns:p14="http://schemas.microsoft.com/office/powerpoint/2010/main" val="958373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Incentive items must be approved by the North Carolina WIC Program prior to providing them to WIC customers.</a:t>
            </a:r>
          </a:p>
          <a:p>
            <a:pPr algn="just"/>
            <a:endParaRPr lang="en-US" dirty="0"/>
          </a:p>
          <a:p>
            <a:pPr algn="just"/>
            <a:r>
              <a:rPr lang="en-US" dirty="0"/>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p:txBody>
      </p:sp>
    </p:spTree>
    <p:extLst>
      <p:ext uri="{BB962C8B-B14F-4D97-AF65-F5344CB8AC3E}">
        <p14:creationId xmlns:p14="http://schemas.microsoft.com/office/powerpoint/2010/main" val="2100972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To obtain approval to provide incentive items to WIC customers, a vendor must submit a written request directly to the North Carolina State WIC Agency.  </a:t>
            </a:r>
          </a:p>
          <a:p>
            <a:pPr algn="just"/>
            <a:r>
              <a:rPr lang="en-US" dirty="0"/>
              <a:t>
WIC vendors cannot offer incentive items to WIC customers without approval from the State WIC Agency.  </a:t>
            </a:r>
          </a:p>
        </p:txBody>
      </p:sp>
    </p:spTree>
    <p:extLst>
      <p:ext uri="{BB962C8B-B14F-4D97-AF65-F5344CB8AC3E}">
        <p14:creationId xmlns:p14="http://schemas.microsoft.com/office/powerpoint/2010/main" val="1483382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Following is a list of prohibited incentive items:</a:t>
            </a:r>
          </a:p>
          <a:p>
            <a:pPr marL="296408" indent="-296408" algn="just">
              <a:buFont typeface="Arial" panose="020B0604020202020204" pitchFamily="34" charset="0"/>
              <a:buChar char="•"/>
            </a:pPr>
            <a:r>
              <a:rPr lang="en-US" dirty="0"/>
              <a:t>Assistance applying for WIC benefits
Transportation for WIC customer to and/or from vendor premises
Delivery of WIC supplemental foods
Lottery tickets
Cash gifts
Any other service that results in a conflict of interest, any item that incurs a liability to the WIC Program or violates any Federal, State or Local law or regulation.	</a:t>
            </a:r>
          </a:p>
        </p:txBody>
      </p:sp>
    </p:spTree>
    <p:extLst>
      <p:ext uri="{BB962C8B-B14F-4D97-AF65-F5344CB8AC3E}">
        <p14:creationId xmlns:p14="http://schemas.microsoft.com/office/powerpoint/2010/main" val="2577361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Allowing WIC customers to use vendor discounts in WIC purchases reinforces wise food purchasing practices, which is a goal of WIC nutrition education.</a:t>
            </a:r>
          </a:p>
          <a:p>
            <a:pPr algn="just"/>
            <a:endParaRPr lang="en-US" dirty="0"/>
          </a:p>
          <a:p>
            <a:pPr algn="just"/>
            <a:r>
              <a:rPr lang="en-US" dirty="0"/>
              <a:t>You should ensure that your staff/cashiers are well informed about the use of different types of in-store promotions and coupons so that both participants and the WIC Program are able to achieve the maximum benefit from such offers.</a:t>
            </a:r>
          </a:p>
        </p:txBody>
      </p:sp>
    </p:spTree>
    <p:extLst>
      <p:ext uri="{BB962C8B-B14F-4D97-AF65-F5344CB8AC3E}">
        <p14:creationId xmlns:p14="http://schemas.microsoft.com/office/powerpoint/2010/main" val="713064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There are several types of in-store promotions and coupons that your store may offer, some of which are listed on the screen. Please refer to your Vendor Manual for detailed definitions of each type of promotion.</a:t>
            </a:r>
          </a:p>
        </p:txBody>
      </p:sp>
    </p:spTree>
    <p:extLst>
      <p:ext uri="{BB962C8B-B14F-4D97-AF65-F5344CB8AC3E}">
        <p14:creationId xmlns:p14="http://schemas.microsoft.com/office/powerpoint/2010/main" val="2145450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t>Per the USDA WIC EBT Operating Rules:</a:t>
            </a:r>
          </a:p>
          <a:p>
            <a:pPr algn="just"/>
            <a:endParaRPr lang="en-US" dirty="0"/>
          </a:p>
          <a:p>
            <a:pPr algn="just"/>
            <a:r>
              <a:rPr lang="en-US" dirty="0"/>
              <a:t>In a true BOGO, the free item cannot be deducted from the WIC customer’s benefit balance or reported to the State Agency.</a:t>
            </a:r>
          </a:p>
          <a:p>
            <a:pPr algn="just"/>
            <a:r>
              <a:rPr lang="en-US" dirty="0"/>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dirty="0"/>
          </a:p>
          <a:p>
            <a:pPr algn="just"/>
            <a:r>
              <a:rPr lang="en-US" dirty="0"/>
              <a:t>This is a Quantity discount</a:t>
            </a:r>
          </a:p>
          <a:p>
            <a:pPr algn="just"/>
            <a:r>
              <a:rPr lang="en-US" dirty="0"/>
              <a:t>If using this methodology for BOGOs, vendors must put this disclosure in store advertising  </a:t>
            </a:r>
          </a:p>
        </p:txBody>
      </p:sp>
    </p:spTree>
    <p:extLst>
      <p:ext uri="{BB962C8B-B14F-4D97-AF65-F5344CB8AC3E}">
        <p14:creationId xmlns:p14="http://schemas.microsoft.com/office/powerpoint/2010/main" val="1303804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63643" y="9057060"/>
            <a:ext cx="3451558" cy="512056"/>
          </a:xfrm>
          <a:prstGeom prst="rect">
            <a:avLst/>
          </a:prstGeom>
          <a:noFill/>
        </p:spPr>
        <p:txBody>
          <a:bodyPr/>
          <a:lstStyle/>
          <a:p>
            <a:fld id="{0FFEE898-9CAC-4C79-A637-A34F117C148D}" type="slidenum">
              <a:rPr lang="en-US" smtClean="0"/>
              <a:pPr/>
              <a:t>49</a:t>
            </a:fld>
            <a:endParaRPr lang="en-US" dirty="0"/>
          </a:p>
        </p:txBody>
      </p:sp>
      <p:sp>
        <p:nvSpPr>
          <p:cNvPr id="194563" name="Rectangle 2"/>
          <p:cNvSpPr>
            <a:spLocks noGrp="1" noRot="1" noChangeAspect="1" noChangeArrowheads="1" noTextEdit="1"/>
          </p:cNvSpPr>
          <p:nvPr>
            <p:ph type="sldImg"/>
          </p:nvPr>
        </p:nvSpPr>
        <p:spPr>
          <a:xfrm>
            <a:off x="569913" y="596900"/>
            <a:ext cx="6169025" cy="3470275"/>
          </a:xfrm>
          <a:prstGeom prst="rect">
            <a:avLst/>
          </a:prstGeom>
          <a:ln/>
        </p:spPr>
      </p:sp>
      <p:sp>
        <p:nvSpPr>
          <p:cNvPr id="194564" name="Rectangle 3"/>
          <p:cNvSpPr>
            <a:spLocks noGrp="1" noChangeArrowheads="1"/>
          </p:cNvSpPr>
          <p:nvPr>
            <p:ph type="body" idx="1"/>
          </p:nvPr>
        </p:nvSpPr>
        <p:spPr>
          <a:xfrm>
            <a:off x="569913" y="4343400"/>
            <a:ext cx="6059488" cy="2133600"/>
          </a:xfrm>
          <a:prstGeom prst="rect">
            <a:avLst/>
          </a:prstGeom>
          <a:noFill/>
          <a:ln/>
        </p:spPr>
        <p:txBody>
          <a:bodyPr/>
          <a:lstStyle/>
          <a:p>
            <a:pPr algn="just"/>
            <a:r>
              <a:rPr lang="en-US" dirty="0"/>
              <a:t>Now let’s discuss sales tax and cash back:</a:t>
            </a:r>
          </a:p>
          <a:p>
            <a:pPr algn="just"/>
            <a:endParaRPr lang="en-US" dirty="0"/>
          </a:p>
          <a:p>
            <a:pPr algn="just"/>
            <a:r>
              <a:rPr lang="en-US" dirty="0"/>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496888" y="671513"/>
            <a:ext cx="6321425" cy="3557587"/>
          </a:xfrm>
          <a:ln/>
        </p:spPr>
      </p:sp>
      <p:sp>
        <p:nvSpPr>
          <p:cNvPr id="139268" name="Rectangle 3"/>
          <p:cNvSpPr>
            <a:spLocks noGrp="1" noChangeArrowheads="1"/>
          </p:cNvSpPr>
          <p:nvPr>
            <p:ph type="body" idx="1"/>
          </p:nvPr>
        </p:nvSpPr>
        <p:spPr>
          <a:xfrm>
            <a:off x="496888" y="4553777"/>
            <a:ext cx="6321424" cy="2913824"/>
          </a:xfrm>
          <a:noFill/>
          <a:ln/>
        </p:spPr>
        <p:txBody>
          <a:bodyPr lIns="97069" tIns="48536" rIns="97069" bIns="48536"/>
          <a:lstStyle/>
          <a:p>
            <a:pPr algn="just"/>
            <a:r>
              <a:rPr lang="en-US" dirty="0"/>
              <a:t>In order to become an authorized WIC vendor, applicants work with us, the Local WIC Agency. We provide orientation (what is being done today) and training as well as technical assistance during the process. We also assist vendor applicants in completing the appropriate forms for submission to the State WIC Agency for approval. Lastly, local agency staff monitor applicants prior to authorization to determine if applicants are in compliance with WIC Program policies. </a:t>
            </a:r>
          </a:p>
          <a:p>
            <a:pPr algn="just"/>
            <a:endParaRPr lang="en-US" dirty="0"/>
          </a:p>
          <a:p>
            <a:pPr algn="just"/>
            <a:r>
              <a:rPr lang="en-US" dirty="0"/>
              <a:t>To be eligible to accept eWIC benefits, food retailers must be authorized by the State WIC Agency. Vendors accept eWIC from WIC customers in exchange for WIC approved foods. </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5</a:t>
            </a:fld>
            <a:endParaRPr lang="en-US" dirty="0"/>
          </a:p>
        </p:txBody>
      </p:sp>
    </p:spTree>
    <p:extLst>
      <p:ext uri="{BB962C8B-B14F-4D97-AF65-F5344CB8AC3E}">
        <p14:creationId xmlns:p14="http://schemas.microsoft.com/office/powerpoint/2010/main" val="2135328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ea typeface="Tahoma" panose="020B0604030504040204" pitchFamily="34" charset="0"/>
              </a:rPr>
              <a:t>Another important topic vendors always ask about concerning redemption of benefits is exchanges. Exchanges of identical items are allowed when it is determined that they are defective or spoiled.  </a:t>
            </a:r>
          </a:p>
          <a:p>
            <a:pPr algn="just"/>
            <a:endParaRPr lang="en-US" dirty="0">
              <a:ea typeface="Tahoma" panose="020B0604030504040204" pitchFamily="34" charset="0"/>
            </a:endParaRPr>
          </a:p>
          <a:p>
            <a:pPr algn="just"/>
            <a:r>
              <a:rPr lang="en-US" dirty="0">
                <a:ea typeface="Tahoma" panose="020B0604030504040204" pitchFamily="34" charset="0"/>
              </a:rPr>
              <a:t>Exchanges are also allowed when items have exceeded their “best if used by” or “sell by” date on the date of purchase.</a:t>
            </a: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r>
              <a:rPr lang="en-US" dirty="0">
                <a:ea typeface="Tahoma" panose="020B0604030504040204" pitchFamily="34" charset="0"/>
              </a:rPr>
              <a:t>Photo Credit: blond man thinking_Fotolia_82668318_Subscription_L.jpg</a:t>
            </a:r>
          </a:p>
        </p:txBody>
      </p:sp>
    </p:spTree>
    <p:extLst>
      <p:ext uri="{BB962C8B-B14F-4D97-AF65-F5344CB8AC3E}">
        <p14:creationId xmlns:p14="http://schemas.microsoft.com/office/powerpoint/2010/main" val="2669914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pPr/>
              <a:t>51</a:t>
            </a:fld>
            <a:endParaRPr lang="en-US" dirty="0"/>
          </a:p>
        </p:txBody>
      </p:sp>
    </p:spTree>
    <p:extLst>
      <p:ext uri="{BB962C8B-B14F-4D97-AF65-F5344CB8AC3E}">
        <p14:creationId xmlns:p14="http://schemas.microsoft.com/office/powerpoint/2010/main" val="3719632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52</a:t>
            </a:fld>
            <a:endParaRPr lang="en-US" dirty="0"/>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a:spcBef>
                <a:spcPct val="50000"/>
              </a:spcBef>
              <a:spcAft>
                <a:spcPts val="622"/>
              </a:spcAft>
              <a:buSzPct val="115000"/>
              <a:defRPr/>
            </a:pPr>
            <a:r>
              <a:rPr lang="en-US" dirty="0"/>
              <a:t>Vendors will receive payment for all eWIC transactions processed in their store through an Automated Clearinghouse (ACH) system in which payments are directly deposited into their bank account. With eWIC, most items will have an NTE. If a vendor submits an item price that is above the NTE (for the items with NTEs), their payment will be decreased to the NTE amount for the item.</a:t>
            </a:r>
          </a:p>
          <a:p>
            <a:pPr eaLnBrk="1" hangingPunct="1"/>
            <a:endParaRPr lang="en-US" sz="1600" dirty="0"/>
          </a:p>
        </p:txBody>
      </p:sp>
    </p:spTree>
    <p:extLst>
      <p:ext uri="{BB962C8B-B14F-4D97-AF65-F5344CB8AC3E}">
        <p14:creationId xmlns:p14="http://schemas.microsoft.com/office/powerpoint/2010/main" val="3049095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53</a:t>
            </a:fld>
            <a:endParaRPr lang="en-US" dirty="0"/>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defTabSz="1264455">
              <a:defRPr/>
            </a:pPr>
            <a:r>
              <a:rPr lang="en-US" dirty="0"/>
              <a:t>Vendor applicants submit their most current banking information to the eWIC contractor (FIS) or their third-party processor to ensure payment for eWIC transactions. Vendors with integrated cash register systems provide banking information to their third-party processor.</a:t>
            </a:r>
          </a:p>
          <a:p>
            <a:pPr defTabSz="1264455">
              <a:defRPr/>
            </a:pPr>
            <a:endParaRPr lang="en-US" dirty="0"/>
          </a:p>
          <a:p>
            <a:pPr defTabSz="1264455">
              <a:defRPr/>
            </a:pPr>
            <a:endParaRPr lang="en-US" dirty="0"/>
          </a:p>
          <a:p>
            <a:pPr defTabSz="1264455">
              <a:defRPr/>
            </a:pPr>
            <a:r>
              <a:rPr lang="en-US" dirty="0"/>
              <a:t>PiggyBank_Fotolia_113540_Subscription_L</a:t>
            </a:r>
          </a:p>
          <a:p>
            <a:pPr eaLnBrk="1" hangingPunct="1"/>
            <a:endParaRPr lang="en-US" sz="1600" dirty="0"/>
          </a:p>
        </p:txBody>
      </p:sp>
    </p:spTree>
    <p:extLst>
      <p:ext uri="{BB962C8B-B14F-4D97-AF65-F5344CB8AC3E}">
        <p14:creationId xmlns:p14="http://schemas.microsoft.com/office/powerpoint/2010/main" val="2375839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54</a:t>
            </a:fld>
            <a:endParaRPr lang="en-US" dirty="0"/>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defTabSz="1264455">
              <a:defRPr/>
            </a:pPr>
            <a:r>
              <a:rPr lang="en-US" dirty="0"/>
              <a:t>Should a stand-beside device vendor need assistance</a:t>
            </a:r>
            <a:r>
              <a:rPr lang="en-US" sz="1800" dirty="0">
                <a:effectLst/>
                <a:latin typeface="Calibri" panose="020F0502020204030204" pitchFamily="34" charset="0"/>
                <a:ea typeface="Calibri" panose="020F0502020204030204" pitchFamily="34" charset="0"/>
              </a:rPr>
              <a:t> troubleshooting stand-beside POS equipment, you will use the contact information listed on this slide.</a:t>
            </a:r>
            <a:endParaRPr lang="en-US" dirty="0"/>
          </a:p>
          <a:p>
            <a:pPr eaLnBrk="1" hangingPunct="1"/>
            <a:endParaRPr lang="en-US" sz="1600" dirty="0"/>
          </a:p>
        </p:txBody>
      </p:sp>
    </p:spTree>
    <p:extLst>
      <p:ext uri="{BB962C8B-B14F-4D97-AF65-F5344CB8AC3E}">
        <p14:creationId xmlns:p14="http://schemas.microsoft.com/office/powerpoint/2010/main" val="3404796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331B1-7E5D-4C8B-8ACF-75D55A4614D4}"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a:spcBef>
                <a:spcPct val="50000"/>
              </a:spcBef>
              <a:buSzPct val="115000"/>
            </a:pPr>
            <a:r>
              <a:rPr lang="en-US" dirty="0"/>
              <a:t>Vendors may not ask the WIC customer to make up the difference in price for eWIC transactions </a:t>
            </a:r>
          </a:p>
          <a:p>
            <a:pPr algn="just">
              <a:spcBef>
                <a:spcPct val="50000"/>
              </a:spcBef>
              <a:buSzPct val="115000"/>
            </a:pPr>
            <a:endParaRPr lang="en-US" dirty="0"/>
          </a:p>
          <a:p>
            <a:pPr algn="just">
              <a:spcBef>
                <a:spcPct val="50000"/>
              </a:spcBef>
              <a:buSzPct val="115000"/>
            </a:pPr>
            <a:r>
              <a:rPr lang="en-US" dirty="0"/>
              <a:t>Vendors are responsible for keeping their prices at or below the NTE for their peer group</a:t>
            </a:r>
          </a:p>
          <a:p>
            <a:pPr eaLnBrk="1" hangingPunct="1"/>
            <a:endParaRPr lang="en-US" sz="1600" dirty="0"/>
          </a:p>
        </p:txBody>
      </p:sp>
    </p:spTree>
    <p:extLst>
      <p:ext uri="{BB962C8B-B14F-4D97-AF65-F5344CB8AC3E}">
        <p14:creationId xmlns:p14="http://schemas.microsoft.com/office/powerpoint/2010/main" val="3895970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50863"/>
            <a:ext cx="6372225" cy="3584575"/>
          </a:xfrm>
          <a:prstGeom prst="rect">
            <a:avLst/>
          </a:prstGeom>
        </p:spPr>
      </p:sp>
      <p:sp>
        <p:nvSpPr>
          <p:cNvPr id="3" name="Notes Placeholder 2"/>
          <p:cNvSpPr>
            <a:spLocks noGrp="1"/>
          </p:cNvSpPr>
          <p:nvPr>
            <p:ph type="body" idx="1"/>
          </p:nvPr>
        </p:nvSpPr>
        <p:spPr>
          <a:xfrm>
            <a:off x="437322" y="4495799"/>
            <a:ext cx="6435586" cy="2209801"/>
          </a:xfrm>
          <a:prstGeom prst="rect">
            <a:avLst/>
          </a:prstGeom>
        </p:spPr>
        <p:txBody>
          <a:bodyPr/>
          <a:lstStyle/>
          <a:p>
            <a:pPr algn="just"/>
            <a:r>
              <a:rPr lang="en-US" dirty="0"/>
              <a:t>Customer can pay for an amount that exceeds the CVB maximum</a:t>
            </a:r>
          </a:p>
          <a:p>
            <a:pPr algn="just"/>
            <a:r>
              <a:rPr lang="en-US" dirty="0"/>
              <a:t>Example: $10.00 CVB</a:t>
            </a:r>
          </a:p>
          <a:p>
            <a:pPr algn="just"/>
            <a:r>
              <a:rPr lang="en-US" dirty="0"/>
              <a:t>Total cost of WIC fruits and vegetables is $10.25. Customer can pay 25¢ plus tax on the 25¢ or use  other acceptable methods to pay for the outstanding balance, e.g SNAP which is not taxable</a:t>
            </a:r>
          </a:p>
          <a:p>
            <a:pPr algn="just"/>
            <a:r>
              <a:rPr lang="en-US" dirty="0"/>
              <a:t>Vendor submits an eWIC transaction for $10.00 in CVBs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56</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50863"/>
            <a:ext cx="6372225" cy="3584575"/>
          </a:xfrm>
          <a:prstGeom prst="rect">
            <a:avLst/>
          </a:prstGeom>
        </p:spPr>
      </p:sp>
      <p:sp>
        <p:nvSpPr>
          <p:cNvPr id="3" name="Notes Placeholder 2"/>
          <p:cNvSpPr>
            <a:spLocks noGrp="1"/>
          </p:cNvSpPr>
          <p:nvPr>
            <p:ph type="body" idx="1"/>
          </p:nvPr>
        </p:nvSpPr>
        <p:spPr>
          <a:xfrm>
            <a:off x="437322" y="4495799"/>
            <a:ext cx="6435586" cy="2209801"/>
          </a:xfrm>
          <a:prstGeom prst="rect">
            <a:avLst/>
          </a:prstGeom>
        </p:spPr>
        <p:txBody>
          <a:bodyPr/>
          <a:lstStyle/>
          <a:p>
            <a:pPr algn="just"/>
            <a:r>
              <a:rPr lang="en-US" dirty="0"/>
              <a:t>Vendors must properly transact the WIC supplemental foods that are listed on the customer ’s food benefit balance.</a:t>
            </a:r>
          </a:p>
          <a:p>
            <a:pPr algn="just"/>
            <a:endParaRPr lang="en-US" dirty="0"/>
          </a:p>
          <a:p>
            <a:pPr algn="just"/>
            <a:r>
              <a:rPr lang="en-US" dirty="0"/>
              <a:t>Vendors cannot substitute one food subcategory for another</a:t>
            </a:r>
          </a:p>
          <a:p>
            <a:pPr algn="just"/>
            <a:r>
              <a:rPr lang="en-US" dirty="0"/>
              <a:t>Federal violation that carries 1 year disqualification</a:t>
            </a:r>
          </a:p>
          <a:p>
            <a:pPr algn="just"/>
            <a:r>
              <a:rPr lang="en-US" dirty="0"/>
              <a:t>Example: Substituting 1% Milk/Skim Milk for 2% Milk or Whole Milk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57</a:t>
            </a:fld>
            <a:endParaRPr lang="en-US" dirty="0"/>
          </a:p>
        </p:txBody>
      </p:sp>
    </p:spTree>
    <p:extLst>
      <p:ext uri="{BB962C8B-B14F-4D97-AF65-F5344CB8AC3E}">
        <p14:creationId xmlns:p14="http://schemas.microsoft.com/office/powerpoint/2010/main" val="3713310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544513"/>
            <a:ext cx="6464300" cy="3636962"/>
          </a:xfrm>
          <a:prstGeom prst="rect">
            <a:avLst/>
          </a:prstGeom>
        </p:spPr>
      </p:sp>
      <p:sp>
        <p:nvSpPr>
          <p:cNvPr id="3" name="Notes Placeholder 2"/>
          <p:cNvSpPr>
            <a:spLocks noGrp="1"/>
          </p:cNvSpPr>
          <p:nvPr>
            <p:ph type="body" idx="1"/>
          </p:nvPr>
        </p:nvSpPr>
        <p:spPr>
          <a:xfrm>
            <a:off x="425450" y="4419603"/>
            <a:ext cx="6464299" cy="2613107"/>
          </a:xfrm>
          <a:prstGeom prst="rect">
            <a:avLst/>
          </a:prstGeom>
        </p:spPr>
        <p:txBody>
          <a:bodyPr/>
          <a:lstStyle/>
          <a:p>
            <a:r>
              <a:rPr lang="en-US" dirty="0"/>
              <a:t>Shown on the slide are examples of UPC Codes on electronic devices. </a:t>
            </a:r>
            <a:br>
              <a:rPr lang="en-US" dirty="0"/>
            </a:br>
            <a:endParaRPr lang="en-US" dirty="0"/>
          </a:p>
          <a:p>
            <a:r>
              <a:rPr lang="en-US" dirty="0"/>
              <a:t>Vendors cannot use a collection of UPC barcodes on Scanning Sheets, cash registers, computers, tablets, cell phones or any other similar electronic devices to transact eWIC. </a:t>
            </a:r>
          </a:p>
          <a:p>
            <a:endParaRPr lang="en-US" dirty="0"/>
          </a:p>
          <a:p>
            <a:r>
              <a:rPr lang="en-US" dirty="0"/>
              <a:t>Failure to comply with this policy could result in termination of their WIC Vendor Agreement.   </a:t>
            </a:r>
          </a:p>
          <a:p>
            <a:endParaRPr lang="en-US" dirty="0"/>
          </a:p>
        </p:txBody>
      </p:sp>
      <p:sp>
        <p:nvSpPr>
          <p:cNvPr id="5" name="Slide Number Placeholder 4"/>
          <p:cNvSpPr>
            <a:spLocks noGrp="1"/>
          </p:cNvSpPr>
          <p:nvPr>
            <p:ph type="sldNum" sz="quarter" idx="11"/>
          </p:nvPr>
        </p:nvSpPr>
        <p:spPr>
          <a:xfrm>
            <a:off x="3863643" y="9089144"/>
            <a:ext cx="3451558" cy="512056"/>
          </a:xfrm>
          <a:prstGeom prst="rect">
            <a:avLst/>
          </a:prstGeom>
        </p:spPr>
        <p:txBody>
          <a:bodyPr/>
          <a:lstStyle/>
          <a:p>
            <a:fld id="{B045B7DE-1198-4F2F-B574-CA8CAE341642}" type="slidenum">
              <a:rPr lang="en-US" smtClean="0"/>
              <a:t>58</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8"/>
          <p:cNvSpPr>
            <a:spLocks noGrp="1" noRot="1" noChangeAspect="1" noChangeArrowheads="1" noTextEdit="1"/>
          </p:cNvSpPr>
          <p:nvPr>
            <p:ph type="sldImg"/>
          </p:nvPr>
        </p:nvSpPr>
        <p:spPr>
          <a:ln/>
        </p:spPr>
      </p:sp>
      <p:sp>
        <p:nvSpPr>
          <p:cNvPr id="224260" name="Rectangle 9"/>
          <p:cNvSpPr>
            <a:spLocks noGrp="1" noChangeArrowheads="1"/>
          </p:cNvSpPr>
          <p:nvPr>
            <p:ph type="body" idx="1"/>
          </p:nvPr>
        </p:nvSpPr>
        <p:spPr>
          <a:xfrm>
            <a:off x="425727" y="4630248"/>
            <a:ext cx="6463748" cy="4386549"/>
          </a:xfrm>
          <a:noFill/>
          <a:ln/>
        </p:spPr>
        <p:txBody>
          <a:bodyPr/>
          <a:lstStyle/>
          <a:p>
            <a:pPr algn="just">
              <a:buFontTx/>
              <a:buNone/>
            </a:pPr>
            <a:r>
              <a:rPr lang="en-US" dirty="0"/>
              <a:t>Here are a few helpful ideas for easier transactions:</a:t>
            </a:r>
          </a:p>
          <a:p>
            <a:pPr algn="just">
              <a:buFontTx/>
              <a:buNone/>
            </a:pPr>
            <a:endParaRPr lang="en-US" dirty="0"/>
          </a:p>
          <a:p>
            <a:pPr algn="just">
              <a:buFontTx/>
              <a:buNone/>
            </a:pPr>
            <a:r>
              <a:rPr lang="en-US" dirty="0"/>
              <a:t>Keep a copy of the North Carolina WIC Vendor Transaction Guide at each register.</a:t>
            </a:r>
          </a:p>
          <a:p>
            <a:pPr algn="just">
              <a:buFontTx/>
              <a:buNone/>
            </a:pPr>
            <a:endParaRPr lang="en-US" dirty="0"/>
          </a:p>
          <a:p>
            <a:pPr algn="just">
              <a:buFontTx/>
              <a:buNone/>
            </a:pPr>
            <a:r>
              <a:rPr lang="en-US" dirty="0"/>
              <a:t>Prevent mistakes with good training. You are responsible for training your front-line staff and cashiers. </a:t>
            </a:r>
          </a:p>
          <a:p>
            <a:pPr algn="just">
              <a:buFontTx/>
              <a:buNone/>
            </a:pPr>
            <a:endParaRPr lang="en-US" dirty="0"/>
          </a:p>
          <a:p>
            <a:pPr algn="just">
              <a:buFontTx/>
              <a:buNone/>
            </a:pPr>
            <a:r>
              <a:rPr lang="en-US" dirty="0"/>
              <a:t>Review common errors with staff on a regular basis. </a:t>
            </a:r>
          </a:p>
        </p:txBody>
      </p:sp>
      <p:sp>
        <p:nvSpPr>
          <p:cNvPr id="2" name="Slide Number Placeholder 1"/>
          <p:cNvSpPr>
            <a:spLocks noGrp="1"/>
          </p:cNvSpPr>
          <p:nvPr>
            <p:ph type="sldNum" sz="quarter" idx="10"/>
          </p:nvPr>
        </p:nvSpPr>
        <p:spPr/>
        <p:txBody>
          <a:bodyPr/>
          <a:lstStyle/>
          <a:p>
            <a:fld id="{277FD931-451E-4B36-ABA2-042D5FD0E452}" type="slidenum">
              <a:rPr lang="en-US" smtClean="0"/>
              <a:t>59</a:t>
            </a:fld>
            <a:endParaRPr lang="en-US" dirty="0"/>
          </a:p>
        </p:txBody>
      </p:sp>
    </p:spTree>
    <p:extLst>
      <p:ext uri="{BB962C8B-B14F-4D97-AF65-F5344CB8AC3E}">
        <p14:creationId xmlns:p14="http://schemas.microsoft.com/office/powerpoint/2010/main" val="249684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4386840"/>
          </a:xfrm>
          <a:noFill/>
          <a:ln/>
        </p:spPr>
        <p:txBody>
          <a:bodyPr lIns="98186" tIns="49093" rIns="98186" bIns="49093"/>
          <a:lstStyle/>
          <a:p>
            <a:pPr algn="just" eaLnBrk="1" hangingPunct="1"/>
            <a:r>
              <a:rPr lang="en-US" sz="1400" dirty="0"/>
              <a:t>There are two different types of vendors: those under corporate agreement and those that are not. The first type are those under corporate agreement. Vendors under corporate agreement have 20 or more WIC-authorized stores in North Carolina. These stores have a slightly different authorization process than stores that are not under corporate agreement. 
As noted on the slide, any corporate agreement store location that has a pharmacy within the store, is authorized under the umbrella of that corporate agreement. This means that the pharmacy within the store must provide exempt infant formula and WIC-eligible nutritionals in the 24–48-hour time frame, when requested. The only exception would be if the pharmacy is owned by a separate entity. For example, the CVS pharmacies that operate within Target stores, are not a WIC approved pharmacy. 
The other type of vendors are those that are not under corporate agreement.
It is important to remember that stores can be a corporation, but not under corporate agreement with the WIC Program.</a:t>
            </a:r>
            <a:r>
              <a:rPr lang="en-US" sz="1400" dirty="0">
                <a:latin typeface="+mn-lt"/>
              </a:rPr>
              <a:t>
</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733758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345628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46100" y="569913"/>
            <a:ext cx="6221413" cy="3500437"/>
          </a:xfrm>
          <a:prstGeom prst="rect">
            <a:avLst/>
          </a:prstGeom>
          <a:ln/>
        </p:spPr>
      </p:sp>
      <p:sp>
        <p:nvSpPr>
          <p:cNvPr id="111621" name="Rectangle 3"/>
          <p:cNvSpPr>
            <a:spLocks noGrp="1" noChangeArrowheads="1"/>
          </p:cNvSpPr>
          <p:nvPr>
            <p:ph type="body" idx="1"/>
          </p:nvPr>
        </p:nvSpPr>
        <p:spPr>
          <a:xfrm>
            <a:off x="256776" y="4398659"/>
            <a:ext cx="6648823" cy="4632628"/>
          </a:xfrm>
          <a:prstGeom prst="rect">
            <a:avLst/>
          </a:prstGeom>
          <a:noFill/>
          <a:ln/>
        </p:spPr>
        <p:txBody>
          <a:bodyPr lIns="108336" tIns="54166" rIns="108336" bIns="54166">
            <a:noAutofit/>
          </a:bodyPr>
          <a:lstStyle/>
          <a:p>
            <a:pPr algn="l" eaLnBrk="1" hangingPunct="1"/>
            <a:r>
              <a:rPr lang="en-US" sz="1400" dirty="0"/>
              <a:t>The </a:t>
            </a:r>
            <a:r>
              <a:rPr lang="en-US" sz="1400" strike="noStrike" dirty="0">
                <a:solidFill>
                  <a:schemeClr val="accent6">
                    <a:lumMod val="50000"/>
                  </a:schemeClr>
                </a:solidFill>
              </a:rPr>
              <a:t>implementation </a:t>
            </a:r>
            <a:r>
              <a:rPr lang="en-US" sz="1400" dirty="0">
                <a:solidFill>
                  <a:schemeClr val="accent6">
                    <a:lumMod val="50000"/>
                  </a:schemeClr>
                </a:solidFill>
              </a:rPr>
              <a:t>of</a:t>
            </a:r>
            <a:r>
              <a:rPr lang="en-US" sz="1400" dirty="0"/>
              <a:t> eWIC has supported the development of a robust Authorized or Approved Product List, or “APL” - for the North Carolina WIC Program. The APL consists of all the items reviewed by the state WIC program to meet all Federal and State criteria, and which are available for purchase by WIC participants. To ensure that only the specific WIC Approved Products may be purchased with WIC food benefits, the most current APL must be uploaded to the Vendor’s cash register system. </a:t>
            </a:r>
          </a:p>
          <a:p>
            <a:pPr algn="l" eaLnBrk="1" hangingPunct="1"/>
            <a:r>
              <a:rPr lang="en-US" sz="1400" b="0" i="1" dirty="0"/>
              <a:t>Vendors can find information on NC WIC approved foods </a:t>
            </a:r>
            <a:r>
              <a:rPr lang="en-US" sz="1400" b="0" i="0" u="none" dirty="0">
                <a:solidFill>
                  <a:srgbClr val="FF0000"/>
                </a:solidFill>
              </a:rPr>
              <a:t>on the </a:t>
            </a:r>
            <a:r>
              <a:rPr lang="en-US" sz="1400" b="1" i="0" u="none" dirty="0">
                <a:solidFill>
                  <a:srgbClr val="0070C0"/>
                </a:solidFill>
              </a:rPr>
              <a:t>www.ncdhhs.gov/ncwicfoods</a:t>
            </a:r>
            <a:r>
              <a:rPr lang="en-US" sz="1400" b="0" i="0" u="none" dirty="0">
                <a:solidFill>
                  <a:srgbClr val="FF0000"/>
                </a:solidFill>
              </a:rPr>
              <a:t> website.</a:t>
            </a:r>
            <a:endParaRPr lang="en-US" sz="1400" b="0" i="1" dirty="0"/>
          </a:p>
          <a:p>
            <a:pPr algn="l" eaLnBrk="1" hangingPunct="1"/>
            <a:endParaRPr lang="en-US" sz="1400" b="0" i="1" dirty="0"/>
          </a:p>
          <a:p>
            <a:pPr algn="l" eaLnBrk="1" hangingPunct="1"/>
            <a:endParaRPr lang="en-US" sz="1400" dirty="0"/>
          </a:p>
          <a:p>
            <a:pPr defTabSz="914266">
              <a:defRPr/>
            </a:pPr>
            <a:endParaRPr lang="en-US" sz="13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200" b="0" i="1" dirty="0"/>
              <a:t>Photo Credit: Stock Images</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881045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57213" y="436563"/>
            <a:ext cx="6200775" cy="3489325"/>
          </a:xfrm>
          <a:prstGeom prst="rect">
            <a:avLst/>
          </a:prstGeom>
          <a:ln/>
        </p:spPr>
      </p:sp>
      <p:sp>
        <p:nvSpPr>
          <p:cNvPr id="111621" name="Rectangle 3"/>
          <p:cNvSpPr>
            <a:spLocks noGrp="1" noChangeArrowheads="1"/>
          </p:cNvSpPr>
          <p:nvPr>
            <p:ph type="body" idx="1"/>
          </p:nvPr>
        </p:nvSpPr>
        <p:spPr>
          <a:xfrm>
            <a:off x="485588" y="4443664"/>
            <a:ext cx="6344023" cy="4480228"/>
          </a:xfrm>
          <a:prstGeom prst="rect">
            <a:avLst/>
          </a:prstGeom>
          <a:noFill/>
          <a:ln/>
        </p:spPr>
        <p:txBody>
          <a:bodyPr lIns="108336" tIns="54166" rIns="108336" bIns="54166">
            <a:noAutofit/>
          </a:bodyPr>
          <a:lstStyle/>
          <a:p>
            <a:pPr eaLnBrk="1" hangingPunct="1"/>
            <a:r>
              <a:rPr lang="en-US" sz="1500" dirty="0"/>
              <a:t>This portion of the presentation discusses the submission of a product UPC, the process for updates to the APL, and for each WC approved food category, we will review:</a:t>
            </a:r>
          </a:p>
          <a:p>
            <a:pPr marL="742908" lvl="1" indent="-285708">
              <a:buFont typeface="Arial" panose="020B0604020202020204" pitchFamily="34" charset="0"/>
              <a:buChar char="•"/>
            </a:pPr>
            <a:r>
              <a:rPr lang="en-US" sz="1500" dirty="0"/>
              <a:t>the criteria for approval </a:t>
            </a:r>
          </a:p>
          <a:p>
            <a:pPr marL="742908" lvl="1" indent="-285708">
              <a:buFont typeface="Arial" panose="020B0604020202020204" pitchFamily="34" charset="0"/>
              <a:buChar char="•"/>
            </a:pPr>
            <a:r>
              <a:rPr lang="en-US" sz="1500" dirty="0"/>
              <a:t>the unit of measure; and</a:t>
            </a:r>
          </a:p>
          <a:p>
            <a:pPr marL="742908" lvl="1" indent="-285708">
              <a:buFont typeface="Arial" panose="020B0604020202020204" pitchFamily="34" charset="0"/>
              <a:buChar char="•"/>
            </a:pPr>
            <a:r>
              <a:rPr lang="en-US" sz="1500" dirty="0"/>
              <a:t>The minimum inventory requirements.  The minimum inventory requirements will be reviewed toward the end of this section for all foods.</a:t>
            </a:r>
          </a:p>
        </p:txBody>
      </p:sp>
    </p:spTree>
    <p:custDataLst>
      <p:tags r:id="rId1"/>
    </p:custDataLst>
    <p:extLst>
      <p:ext uri="{BB962C8B-B14F-4D97-AF65-F5344CB8AC3E}">
        <p14:creationId xmlns:p14="http://schemas.microsoft.com/office/powerpoint/2010/main" val="24102853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03238" y="473075"/>
            <a:ext cx="6308725" cy="3549650"/>
          </a:xfrm>
          <a:prstGeom prst="rect">
            <a:avLst/>
          </a:prstGeom>
          <a:ln/>
        </p:spPr>
      </p:sp>
      <p:sp>
        <p:nvSpPr>
          <p:cNvPr id="111621" name="Rectangle 3"/>
          <p:cNvSpPr>
            <a:spLocks noGrp="1" noChangeArrowheads="1"/>
          </p:cNvSpPr>
          <p:nvPr>
            <p:ph type="body" idx="1"/>
          </p:nvPr>
        </p:nvSpPr>
        <p:spPr>
          <a:xfrm>
            <a:off x="503238" y="4281962"/>
            <a:ext cx="6420223" cy="4327828"/>
          </a:xfrm>
          <a:prstGeom prst="rect">
            <a:avLst/>
          </a:prstGeom>
          <a:noFill/>
          <a:ln/>
        </p:spPr>
        <p:txBody>
          <a:bodyPr lIns="108336" tIns="54166" rIns="108336" bIns="54166">
            <a:noAutofit/>
          </a:bodyPr>
          <a:lstStyle/>
          <a:p>
            <a:pPr defTabSz="914266">
              <a:lnSpc>
                <a:spcPct val="90000"/>
              </a:lnSpc>
              <a:defRPr/>
            </a:pPr>
            <a:r>
              <a:rPr lang="en-US" sz="1400" dirty="0"/>
              <a:t>The NC WIC Program Authorized Product List, or APL, is a compilation of all the Universal Product Codes (UPCs) for each WIC Approved product organized into WIC program supplemental food categories.</a:t>
            </a:r>
          </a:p>
          <a:p>
            <a:pPr defTabSz="914266">
              <a:lnSpc>
                <a:spcPct val="90000"/>
              </a:lnSpc>
              <a:defRPr/>
            </a:pPr>
            <a:r>
              <a:rPr lang="en-US" sz="1400" dirty="0"/>
              <a:t> </a:t>
            </a:r>
          </a:p>
          <a:p>
            <a:pPr defTabSz="914266">
              <a:lnSpc>
                <a:spcPct val="90000"/>
              </a:lnSpc>
              <a:defRPr/>
            </a:pPr>
            <a:r>
              <a:rPr lang="en-US" sz="1400" dirty="0"/>
              <a:t>In order for a food to be purchased using eWIC, the UPC for that specific food must be on the APL. As required in the Vendor contract, the APL must be downloaded every 24 hours to ensure all approved foods are available to WIC participants.</a:t>
            </a:r>
          </a:p>
          <a:p>
            <a:pPr>
              <a:lnSpc>
                <a:spcPct val="90000"/>
              </a:lnSpc>
              <a:buFontTx/>
              <a:buNone/>
            </a:pPr>
            <a:endParaRPr lang="en-US" sz="1400" dirty="0"/>
          </a:p>
          <a:p>
            <a:pPr>
              <a:lnSpc>
                <a:spcPct val="90000"/>
              </a:lnSpc>
            </a:pPr>
            <a:r>
              <a:rPr lang="en-US" sz="1400" dirty="0"/>
              <a:t>For a product to be considered for inclusion on the North Carolina WIC Program APL, vendors (or anyone) must submit a request using the web-based NC WIC Approved Product Registration form. </a:t>
            </a:r>
          </a:p>
          <a:p>
            <a:pPr>
              <a:lnSpc>
                <a:spcPct val="90000"/>
              </a:lnSpc>
            </a:pPr>
            <a:r>
              <a:rPr lang="en-US" sz="1400" dirty="0"/>
              <a:t>Prior to submitting any UPC for review, one must first:</a:t>
            </a:r>
          </a:p>
          <a:p>
            <a:pPr marL="342900" indent="-342900">
              <a:lnSpc>
                <a:spcPct val="90000"/>
              </a:lnSpc>
              <a:buAutoNum type="arabicParenR"/>
            </a:pPr>
            <a:r>
              <a:rPr lang="en-US" sz="1400" dirty="0"/>
              <a:t>verify that the UPC is not </a:t>
            </a:r>
            <a:r>
              <a:rPr lang="en-US" sz="1400" b="1" dirty="0"/>
              <a:t>already </a:t>
            </a:r>
            <a:r>
              <a:rPr lang="en-US" sz="1400" dirty="0"/>
              <a:t>listed in the most recent APL, and </a:t>
            </a:r>
          </a:p>
          <a:p>
            <a:pPr marL="342900" indent="-342900">
              <a:lnSpc>
                <a:spcPct val="90000"/>
              </a:lnSpc>
              <a:buAutoNum type="arabicParenR"/>
            </a:pPr>
            <a:r>
              <a:rPr lang="en-US" sz="1400" dirty="0"/>
              <a:t>refer to the NC WIC Approved Foods Nutrition Criteria to evaluate if the food meets the criteria for approval.  </a:t>
            </a:r>
          </a:p>
          <a:p>
            <a:pPr>
              <a:lnSpc>
                <a:spcPct val="90000"/>
              </a:lnSpc>
            </a:pPr>
            <a:endParaRPr lang="en-US" sz="1400" dirty="0"/>
          </a:p>
          <a:p>
            <a:pPr>
              <a:lnSpc>
                <a:spcPct val="90000"/>
              </a:lnSpc>
            </a:pPr>
            <a:r>
              <a:rPr lang="en-US" sz="1400" dirty="0"/>
              <a:t>Information about the current North Carolina WIC Program APL, the NC WIC Approved Foods Nutrition Criteria, and the UPC submission process can be found on the website:  https://www.ncdhhs.gov/ncwicfoods under “UPC Submissions”.</a:t>
            </a:r>
          </a:p>
          <a:p>
            <a:pPr>
              <a:lnSpc>
                <a:spcPct val="90000"/>
              </a:lnSpc>
            </a:pPr>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4023783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0" algn="l">
              <a:lnSpc>
                <a:spcPct val="115000"/>
              </a:lnSpc>
              <a:spcBef>
                <a:spcPts val="0"/>
              </a:spcBef>
              <a:spcAft>
                <a:spcPts val="0"/>
              </a:spcAft>
            </a:pPr>
            <a:r>
              <a:rPr lang="en-US" sz="2800" dirty="0"/>
              <a:t>There are seven WIC Program food packages that apply to participant based on the participant category and nutritional needs. </a:t>
            </a: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authorized supplemental foods included in the food packages must be tailored and prescribed to meet individual needs.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0" algn="l">
              <a:lnSpc>
                <a:spcPct val="115000"/>
              </a:lnSpc>
              <a:spcBef>
                <a:spcPts val="0"/>
              </a:spcBef>
              <a:spcAft>
                <a:spcPts val="1000"/>
              </a:spcAft>
            </a:pP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food package categories are divided into the following: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gn="l">
              <a:lnSpc>
                <a:spcPct val="115000"/>
              </a:lnSpc>
              <a:spcBef>
                <a:spcPts val="0"/>
              </a:spcBef>
              <a:spcAft>
                <a:spcPts val="1000"/>
              </a:spcAft>
              <a:buFont typeface="Arial" panose="020B0604020202020204" pitchFamily="34" charset="0"/>
              <a:buChar char="•"/>
              <a:tabLst>
                <a:tab pos="1143000" algn="l"/>
              </a:tabLst>
            </a:pP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Food Packages I and II are for infants.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57300" marR="0" lvl="2" indent="-342900" algn="l">
              <a:lnSpc>
                <a:spcPct val="115000"/>
              </a:lnSpc>
              <a:spcBef>
                <a:spcPts val="0"/>
              </a:spcBef>
              <a:spcAft>
                <a:spcPts val="1000"/>
              </a:spcAft>
              <a:buFont typeface="Arial" panose="020B0604020202020204" pitchFamily="34" charset="0"/>
              <a:buChar char="•"/>
              <a:tabLst>
                <a:tab pos="1143000" algn="l"/>
              </a:tabLst>
            </a:pP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Food Package III is for any participant category– woman, infant, or child- that has medical documentation for a nutritional product. For this chart, the supplemental foods and quantities allowed are shown for an infant participant.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1ED0F-E1B7-4072-BEC1-039668071702}" type="slidenum">
              <a:rPr kumimoji="0" lang="en-US" sz="13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1086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Food Package IV is for children.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And Food Packages V, VI, VII, and VII+ are for pregnant, postpartum, and breastfeeding women.</a:t>
            </a:r>
          </a:p>
          <a:p>
            <a:pPr marL="342900" marR="0" lvl="0" indent="-342900">
              <a:lnSpc>
                <a:spcPct val="115000"/>
              </a:lnSpc>
              <a:spcBef>
                <a:spcPts val="0"/>
              </a:spcBef>
              <a:spcAft>
                <a:spcPts val="1000"/>
              </a:spcAft>
              <a:buFont typeface="Arial" panose="020B0604020202020204" pitchFamily="34" charset="0"/>
              <a:buChar char="•"/>
              <a:tabLst>
                <a:tab pos="1143000" algn="l"/>
              </a:tabLst>
            </a:pPr>
            <a:endPar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8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Food package III for children and pregnant, post-partum, or breastfeeding women would be the food categories as shown plus option for a nutritional product as prescribed up to a maximum of 904oz per month.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spcBef>
                <a:spcPts val="0"/>
              </a:spcBef>
              <a:spcAft>
                <a:spcPts val="0"/>
              </a:spcAft>
            </a:pPr>
            <a:endParaRPr lang="en-US" sz="1800" dirty="0">
              <a:solidFill>
                <a:srgbClr val="0070C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D1ED0F-E1B7-4072-BEC1-039668071702}" type="slidenum">
              <a:rPr kumimoji="0" lang="en-US" sz="13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433768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370199"/>
          </a:xfrm>
          <a:prstGeom prst="rect">
            <a:avLst/>
          </a:prstGeom>
          <a:noFill/>
          <a:ln/>
        </p:spPr>
        <p:txBody>
          <a:bodyPr lIns="108336" tIns="54166" rIns="108336" bIns="54166">
            <a:noAutofit/>
          </a:bodyPr>
          <a:lstStyle/>
          <a:p>
            <a:pPr defTabSz="914266">
              <a:defRPr/>
            </a:pPr>
            <a:r>
              <a:rPr lang="en-US" sz="1600" dirty="0">
                <a:latin typeface="+mj-lt"/>
              </a:rPr>
              <a:t>We’ll now review each supplemental WIC food category</a:t>
            </a:r>
          </a:p>
          <a:p>
            <a:pPr defTabSz="914266">
              <a:defRPr/>
            </a:pPr>
            <a:r>
              <a:rPr lang="en-US" sz="1600" dirty="0">
                <a:latin typeface="+mj-lt"/>
              </a:rPr>
              <a:t>Let’s first discuss the Milk food category. </a:t>
            </a:r>
          </a:p>
          <a:p>
            <a:pPr defTabSz="914266">
              <a:defRPr/>
            </a:pPr>
            <a:endParaRPr lang="en-US" sz="1600" dirty="0">
              <a:latin typeface="+mj-lt"/>
            </a:endParaRPr>
          </a:p>
          <a:p>
            <a:pPr defTabSz="914266">
              <a:defRPr/>
            </a:pPr>
            <a:r>
              <a:rPr lang="en-US" sz="1600" dirty="0">
                <a:latin typeface="+mj-lt"/>
              </a:rPr>
              <a:t>A variety of cow’s milk options are available including skim, 1%, 2%, or whole fat milk, and lactose-reduced or lactose free cow’s milk. Shelf- stable cow milk options include ultra high temperature and evaporated milk. </a:t>
            </a:r>
          </a:p>
          <a:p>
            <a:pPr eaLnBrk="1" hangingPunct="1"/>
            <a:endParaRPr lang="en-US" sz="1600" dirty="0">
              <a:latin typeface="+mj-lt"/>
            </a:endParaRPr>
          </a:p>
          <a:p>
            <a:pPr defTabSz="914048">
              <a:defRPr/>
            </a:pPr>
            <a:r>
              <a:rPr lang="en-US" sz="1600" dirty="0">
                <a:latin typeface="+mj-lt"/>
              </a:rPr>
              <a:t>The approved container sizes are gallon, half gallon and quart. Only for evaporated milk, the approved container size is a can.</a:t>
            </a:r>
          </a:p>
          <a:p>
            <a:pPr defTabSz="914048">
              <a:defRPr/>
            </a:pPr>
            <a:endParaRPr lang="en-US" sz="1600" dirty="0">
              <a:latin typeface="+mj-lt"/>
            </a:endParaRPr>
          </a:p>
          <a:p>
            <a:pPr eaLnBrk="1" hangingPunct="1"/>
            <a:r>
              <a:rPr lang="en-US" sz="1600" dirty="0">
                <a:latin typeface="+mj-lt"/>
              </a:rPr>
              <a:t>Please note: because participant food benefits are aggregated as a family, it is possible to see a family purchase a variety of milk options at the grocery store. </a:t>
            </a:r>
          </a:p>
          <a:p>
            <a:pPr eaLnBrk="1" hangingPunct="1"/>
            <a:endParaRPr lang="en-US" sz="1600" dirty="0">
              <a:latin typeface="+mj-lt"/>
            </a:endParaRPr>
          </a:p>
          <a:p>
            <a:pPr eaLnBrk="1" hangingPunct="1"/>
            <a:r>
              <a:rPr lang="en-US" sz="1600" b="1" i="1" dirty="0">
                <a:latin typeface="+mj-lt"/>
              </a:rPr>
              <a:t>WIC participants are allowed to purchase any brand of milk they prefer if it is included on the APL and matches the type of milk and amount available in their remaining food benefits. In other words, participants are not required to choose the least expensive brand of milk. </a:t>
            </a:r>
            <a:endParaRPr lang="en-US" sz="1600" dirty="0">
              <a:latin typeface="+mj-lt"/>
            </a:endParaRPr>
          </a:p>
        </p:txBody>
      </p:sp>
    </p:spTree>
    <p:custDataLst>
      <p:tags r:id="rId1"/>
    </p:custDataLst>
    <p:extLst>
      <p:ext uri="{BB962C8B-B14F-4D97-AF65-F5344CB8AC3E}">
        <p14:creationId xmlns:p14="http://schemas.microsoft.com/office/powerpoint/2010/main" val="32607300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370199"/>
          </a:xfrm>
          <a:prstGeom prst="rect">
            <a:avLst/>
          </a:prstGeom>
          <a:noFill/>
          <a:ln/>
        </p:spPr>
        <p:txBody>
          <a:bodyPr lIns="108336" tIns="54166" rIns="108336" bIns="54166">
            <a:noAutofit/>
          </a:bodyPr>
          <a:lstStyle/>
          <a:p>
            <a:pPr eaLnBrk="1" hangingPunct="1"/>
            <a:r>
              <a:rPr lang="en-US" sz="1600" dirty="0"/>
              <a:t>The unit of measure for milk is “GAL” indicating one </a:t>
            </a:r>
            <a:r>
              <a:rPr lang="en-US" sz="1600" b="1" dirty="0"/>
              <a:t>gallon. </a:t>
            </a:r>
            <a:r>
              <a:rPr lang="en-US" sz="1600" b="0" dirty="0"/>
              <a:t>This can include</a:t>
            </a:r>
            <a:r>
              <a:rPr lang="en-US" sz="1600" dirty="0"/>
              <a:t> a combination of sizes that add up to one gallon.</a:t>
            </a:r>
            <a:endParaRPr lang="en-US" sz="1600" b="1" i="1" u="sng" dirty="0"/>
          </a:p>
          <a:p>
            <a:pPr eaLnBrk="1" hangingPunct="1"/>
            <a:endParaRPr lang="en-US" sz="1600" dirty="0"/>
          </a:p>
          <a:p>
            <a:pPr eaLnBrk="1" hangingPunct="1"/>
            <a:r>
              <a:rPr lang="en-US" sz="16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(which is the equivalent of the remaining 0.75 “GAL”) OR a half gallon plus a quart of whole milk to utilize their remaining food benefits before they expire. </a:t>
            </a:r>
          </a:p>
          <a:p>
            <a:pPr eaLnBrk="1" hangingPunct="1"/>
            <a:endParaRPr lang="en-US" sz="1600" dirty="0"/>
          </a:p>
          <a:p>
            <a:pPr eaLnBrk="1" hangingPunct="1"/>
            <a:r>
              <a:rPr lang="en-US" sz="1600" dirty="0"/>
              <a:t>Notice the evaporated milk comes in a 12 oz. can which is equal to 0.1875 (rounding up to 0.19) gallons. The conversion utilized by the NC WIC Programs equates approximately 5 cans of evaporated milk to one gallon of milk.</a:t>
            </a:r>
          </a:p>
          <a:p>
            <a:pPr eaLnBrk="1" hangingPunct="1"/>
            <a:endParaRPr lang="en-US" sz="1400" b="1" dirty="0"/>
          </a:p>
          <a:p>
            <a:pPr defTabSz="955817">
              <a:defRPr/>
            </a:pPr>
            <a:r>
              <a:rPr lang="en-US" sz="1600" b="0" i="1" dirty="0"/>
              <a:t>Photo Credit: Designed by </a:t>
            </a:r>
            <a:r>
              <a:rPr lang="en-US" sz="1600" i="1" baseline="0" dirty="0"/>
              <a:t>DCFW Graphic artist</a:t>
            </a:r>
            <a:endParaRPr lang="en-US" sz="1600" b="0" i="1" dirty="0"/>
          </a:p>
        </p:txBody>
      </p:sp>
    </p:spTree>
    <p:custDataLst>
      <p:tags r:id="rId1"/>
    </p:custDataLst>
    <p:extLst>
      <p:ext uri="{BB962C8B-B14F-4D97-AF65-F5344CB8AC3E}">
        <p14:creationId xmlns:p14="http://schemas.microsoft.com/office/powerpoint/2010/main" val="28570082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370199"/>
          </a:xfrm>
          <a:prstGeom prst="rect">
            <a:avLst/>
          </a:prstGeom>
          <a:noFill/>
          <a:ln/>
        </p:spPr>
        <p:txBody>
          <a:bodyPr lIns="108336" tIns="54166" rIns="108336" bIns="54166">
            <a:noAutofit/>
          </a:bodyPr>
          <a:lstStyle/>
          <a:p>
            <a:pPr defTabSz="914266">
              <a:defRPr/>
            </a:pPr>
            <a:r>
              <a:rPr lang="en-US" sz="1500" dirty="0"/>
              <a:t>Approved forms of cheese include both the eight (8)-ounce and sixteen (16)-ounce package size. The cheese can be block or brick, sliced, snack, cubed, shaped, crumbled, strips, sticks, diced, grated, string or shredded cheese. </a:t>
            </a:r>
          </a:p>
          <a:p>
            <a:pPr defTabSz="914266">
              <a:defRPr/>
            </a:pPr>
            <a:endParaRPr lang="en-US" sz="1500" dirty="0"/>
          </a:p>
          <a:p>
            <a:pPr defTabSz="914266">
              <a:defRPr/>
            </a:pPr>
            <a:r>
              <a:rPr lang="en-US" sz="1500" dirty="0"/>
              <a:t>Participants have a variety of types of cheese to choose from including:</a:t>
            </a:r>
          </a:p>
          <a:p>
            <a:pPr lvl="1">
              <a:lnSpc>
                <a:spcPct val="150000"/>
              </a:lnSpc>
            </a:pPr>
            <a:r>
              <a:rPr lang="en-US" sz="1500" dirty="0"/>
              <a:t>Cheddar (Mild, Medium, Sharp, Extra Sharp), Colby, Monterey Jack, Pasteurized Processed American, Mozzarella, Muenster, Provolone, Swiss.</a:t>
            </a:r>
          </a:p>
          <a:p>
            <a:pPr eaLnBrk="1" hangingPunct="1"/>
            <a:endParaRPr lang="en-US" sz="1500" dirty="0"/>
          </a:p>
        </p:txBody>
      </p:sp>
    </p:spTree>
    <p:custDataLst>
      <p:tags r:id="rId1"/>
    </p:custDataLst>
    <p:extLst>
      <p:ext uri="{BB962C8B-B14F-4D97-AF65-F5344CB8AC3E}">
        <p14:creationId xmlns:p14="http://schemas.microsoft.com/office/powerpoint/2010/main" val="42609567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76238" y="457200"/>
            <a:ext cx="6530975" cy="3675063"/>
          </a:xfrm>
          <a:prstGeom prst="rect">
            <a:avLst/>
          </a:prstGeom>
          <a:ln/>
        </p:spPr>
      </p:sp>
      <p:sp>
        <p:nvSpPr>
          <p:cNvPr id="111621" name="Rectangle 3"/>
          <p:cNvSpPr>
            <a:spLocks noGrp="1" noChangeArrowheads="1"/>
          </p:cNvSpPr>
          <p:nvPr>
            <p:ph type="body" idx="1"/>
          </p:nvPr>
        </p:nvSpPr>
        <p:spPr>
          <a:xfrm>
            <a:off x="457199" y="4402201"/>
            <a:ext cx="6477001" cy="3674999"/>
          </a:xfrm>
          <a:prstGeom prst="rect">
            <a:avLst/>
          </a:prstGeom>
          <a:noFill/>
          <a:ln/>
        </p:spPr>
        <p:txBody>
          <a:bodyPr lIns="108336" tIns="54166" rIns="108336" bIns="54166">
            <a:noAutofit/>
          </a:bodyPr>
          <a:lstStyle/>
          <a:p>
            <a:pPr eaLnBrk="1" hangingPunct="1"/>
            <a:r>
              <a:rPr lang="en-US" sz="1500" dirty="0"/>
              <a:t>The unit of measure for cheese is 1 container which equals one 16 oz package (1 pound) or 2-8 Ounce packages.</a:t>
            </a:r>
          </a:p>
          <a:p>
            <a:endParaRPr lang="en-US" sz="1500" dirty="0"/>
          </a:p>
          <a:p>
            <a:pPr eaLnBrk="1" hangingPunct="1"/>
            <a:endParaRPr lang="en-US" sz="1400" dirty="0"/>
          </a:p>
          <a:p>
            <a:pPr eaLnBrk="1" hangingPunct="1"/>
            <a:endParaRPr lang="en-US" sz="1400" dirty="0"/>
          </a:p>
          <a:p>
            <a:pPr eaLnBrk="1" hangingPunct="1"/>
            <a:r>
              <a:rPr lang="en-US" sz="1400" i="1" dirty="0"/>
              <a:t>Photo</a:t>
            </a:r>
            <a:r>
              <a:rPr lang="en-US" sz="1400" i="1" baseline="0" dirty="0"/>
              <a:t> Credit: Slices of Cheddar Cheese_Fotolia_96367612_Subscription_XXL.jpg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04447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7"/>
          <p:cNvSpPr>
            <a:spLocks noGrp="1" noRot="1" noChangeAspect="1" noChangeArrowheads="1" noTextEdit="1"/>
          </p:cNvSpPr>
          <p:nvPr>
            <p:ph type="sldImg"/>
          </p:nvPr>
        </p:nvSpPr>
        <p:spPr>
          <a:xfrm>
            <a:off x="458788" y="708025"/>
            <a:ext cx="6397625" cy="3600450"/>
          </a:xfrm>
          <a:ln/>
        </p:spPr>
      </p:sp>
      <p:sp>
        <p:nvSpPr>
          <p:cNvPr id="142340" name="Rectangle 8"/>
          <p:cNvSpPr>
            <a:spLocks noGrp="1" noChangeArrowheads="1"/>
          </p:cNvSpPr>
          <p:nvPr>
            <p:ph type="body" idx="1"/>
          </p:nvPr>
        </p:nvSpPr>
        <p:spPr>
          <a:xfrm>
            <a:off x="425727" y="4520831"/>
            <a:ext cx="6463748" cy="2870569"/>
          </a:xfrm>
          <a:noFill/>
          <a:ln/>
        </p:spPr>
        <p:txBody>
          <a:bodyPr/>
          <a:lstStyle/>
          <a:p>
            <a:pPr algn="just"/>
            <a:r>
              <a:rPr lang="en-US" dirty="0"/>
              <a:t>As with any contracting process, each party involved has responsibilities. </a:t>
            </a:r>
          </a:p>
          <a:p>
            <a:pPr algn="just"/>
            <a:r>
              <a:rPr lang="en-US" dirty="0"/>
              <a:t>As a vendor applicant your responsibility is to:</a:t>
            </a:r>
          </a:p>
          <a:p>
            <a:pPr marL="296408" indent="-296408" algn="just">
              <a:buFont typeface="Arial" panose="020B0604020202020204" pitchFamily="34" charset="0"/>
              <a:buChar char="•"/>
            </a:pPr>
            <a:r>
              <a:rPr lang="en-US" dirty="0"/>
              <a:t>Attend training conducted by Local WIC Agency, this is done annually.</a:t>
            </a:r>
          </a:p>
          <a:p>
            <a:pPr marL="296408" indent="-296408" algn="just">
              <a:buFont typeface="Arial" panose="020B0604020202020204" pitchFamily="34" charset="0"/>
              <a:buChar char="•"/>
            </a:pPr>
            <a:r>
              <a:rPr lang="en-US" dirty="0"/>
              <a:t>Meet all selection criteria</a:t>
            </a:r>
          </a:p>
          <a:p>
            <a:pPr marL="296408" indent="-296408" algn="just">
              <a:buFont typeface="Arial" panose="020B0604020202020204" pitchFamily="34" charset="0"/>
              <a:buChar char="•"/>
            </a:pPr>
            <a:r>
              <a:rPr lang="en-US" dirty="0"/>
              <a:t>Complete required forms accurately and completely using DocuSign</a:t>
            </a:r>
          </a:p>
          <a:p>
            <a:pPr marL="296408" indent="-296408" algn="just">
              <a:buFont typeface="Arial" panose="020B0604020202020204" pitchFamily="34" charset="0"/>
              <a:buChar char="•"/>
            </a:pPr>
            <a:r>
              <a:rPr lang="en-US" dirty="0"/>
              <a:t>Understand and follow all Federal and State regulations and rules</a:t>
            </a:r>
          </a:p>
          <a:p>
            <a:pPr marL="296408" indent="-296408" algn="just">
              <a:buFont typeface="Arial" panose="020B0604020202020204" pitchFamily="34" charset="0"/>
              <a:buChar char="•"/>
            </a:pPr>
            <a:r>
              <a:rPr lang="en-US" dirty="0"/>
              <a:t>Train all staff handling eWIC transactions.</a:t>
            </a:r>
          </a:p>
          <a:p>
            <a:pPr marL="905901" marR="0" lvl="1"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Managers need to share information with store owners</a:t>
            </a:r>
          </a:p>
          <a:p>
            <a:pPr marL="905901" lvl="1" indent="-296408" algn="just">
              <a:buFont typeface="Arial" panose="020B0604020202020204" pitchFamily="34" charset="0"/>
              <a:buChar char="•"/>
            </a:pPr>
            <a:endParaRPr lang="en-US" dirty="0">
              <a:latin typeface="+mn-lt"/>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7</a:t>
            </a:fld>
            <a:endParaRPr lang="en-US" dirty="0"/>
          </a:p>
        </p:txBody>
      </p:sp>
    </p:spTree>
    <p:extLst>
      <p:ext uri="{BB962C8B-B14F-4D97-AF65-F5344CB8AC3E}">
        <p14:creationId xmlns:p14="http://schemas.microsoft.com/office/powerpoint/2010/main" val="31807912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27025"/>
            <a:ext cx="6500813" cy="3657600"/>
          </a:xfrm>
          <a:prstGeom prst="rect">
            <a:avLst/>
          </a:prstGeom>
          <a:ln/>
        </p:spPr>
      </p:sp>
      <p:sp>
        <p:nvSpPr>
          <p:cNvPr id="111621" name="Rectangle 3"/>
          <p:cNvSpPr>
            <a:spLocks noGrp="1" noChangeArrowheads="1"/>
          </p:cNvSpPr>
          <p:nvPr>
            <p:ph type="body" idx="1"/>
          </p:nvPr>
        </p:nvSpPr>
        <p:spPr>
          <a:xfrm>
            <a:off x="112374" y="4114801"/>
            <a:ext cx="6898026" cy="5345282"/>
          </a:xfrm>
          <a:prstGeom prst="rect">
            <a:avLst/>
          </a:prstGeom>
          <a:noFill/>
          <a:ln/>
        </p:spPr>
        <p:txBody>
          <a:bodyPr lIns="108336" tIns="54166" rIns="108336" bIns="54166">
            <a:noAutofit/>
          </a:bodyPr>
          <a:lstStyle/>
          <a:p>
            <a:pPr eaLnBrk="1" hangingPunct="1"/>
            <a:r>
              <a:rPr lang="en-US" sz="1300" dirty="0"/>
              <a:t>Soy-based beverages are allowed as a substitution for some or all of a participant’s milk.  Unflavored soymilk in 64 oz. containers that meet FDA’s fortification requirements are approved. Organic Soy milk can be approved based on if it meets nutrient requirements.</a:t>
            </a:r>
          </a:p>
          <a:p>
            <a:pPr eaLnBrk="1" hangingPunct="1"/>
            <a:endParaRPr lang="en-US" sz="1300" dirty="0"/>
          </a:p>
          <a:p>
            <a:pPr eaLnBrk="1" hangingPunct="1"/>
            <a:r>
              <a:rPr lang="en-US" sz="1300" dirty="0"/>
              <a:t>Currently, There are three brands available:  </a:t>
            </a:r>
          </a:p>
          <a:p>
            <a:pPr marL="296408" indent="-296408">
              <a:buFont typeface="Arial" panose="020B0604020202020204" pitchFamily="34" charset="0"/>
              <a:buChar char="•"/>
            </a:pPr>
            <a:r>
              <a:rPr lang="en-US" sz="1300" dirty="0"/>
              <a:t>8</a:t>
            </a:r>
            <a:r>
              <a:rPr lang="en-US" sz="1300" baseline="30000" dirty="0"/>
              <a:t>th</a:t>
            </a:r>
            <a:r>
              <a:rPr lang="en-US" sz="1300" dirty="0"/>
              <a:t> Continent – Soymilk Original </a:t>
            </a:r>
          </a:p>
          <a:p>
            <a:pPr marL="296408" indent="-296408">
              <a:buFont typeface="Arial" panose="020B0604020202020204" pitchFamily="34" charset="0"/>
              <a:buChar char="•"/>
            </a:pPr>
            <a:r>
              <a:rPr lang="en-US" sz="1300" dirty="0"/>
              <a:t>Great Value-Original Soymilk  </a:t>
            </a:r>
          </a:p>
          <a:p>
            <a:pPr marL="296408" indent="-296408">
              <a:buFont typeface="Arial" panose="020B0604020202020204" pitchFamily="34" charset="0"/>
              <a:buChar char="•"/>
            </a:pPr>
            <a:r>
              <a:rPr lang="en-US" sz="1300" dirty="0"/>
              <a:t>Silk Original Soymilk </a:t>
            </a:r>
          </a:p>
          <a:p>
            <a:pPr marL="296408" indent="-296408">
              <a:buFont typeface="Arial" panose="020B0604020202020204" pitchFamily="34" charset="0"/>
              <a:buChar char="•"/>
            </a:pPr>
            <a:endParaRPr lang="en-US" sz="1300" dirty="0"/>
          </a:p>
          <a:p>
            <a:pPr marL="296408" indent="-296408">
              <a:buFont typeface="Arial" panose="020B0604020202020204" pitchFamily="34" charset="0"/>
              <a:buChar char="•"/>
            </a:pPr>
            <a:r>
              <a:rPr lang="en-US" sz="1300" dirty="0"/>
              <a:t>These options are fortified to meet the following nutrient levels, in accordance with fortification guidelines issued by FDA per 8 oz. cup soy-based beverage: </a:t>
            </a:r>
          </a:p>
          <a:p>
            <a:pPr marL="800100" lvl="1" indent="-342900">
              <a:buFont typeface="Courier New" panose="02070309020205020404" pitchFamily="49" charset="0"/>
              <a:buChar char="o"/>
            </a:pPr>
            <a:r>
              <a:rPr lang="en-US" sz="1300" dirty="0"/>
              <a:t>276 milligrams calcium </a:t>
            </a:r>
          </a:p>
          <a:p>
            <a:pPr marL="800100" lvl="1" indent="-342900">
              <a:buFont typeface="Courier New" panose="02070309020205020404" pitchFamily="49" charset="0"/>
              <a:buChar char="o"/>
            </a:pPr>
            <a:r>
              <a:rPr lang="en-US" sz="1300" dirty="0"/>
              <a:t>8 grams protein </a:t>
            </a:r>
          </a:p>
          <a:p>
            <a:pPr marL="800100" lvl="1" indent="-342900">
              <a:buFont typeface="Courier New" panose="02070309020205020404" pitchFamily="49" charset="0"/>
              <a:buChar char="o"/>
            </a:pPr>
            <a:r>
              <a:rPr lang="en-US" sz="1300" dirty="0"/>
              <a:t>500 IU Vitamin A </a:t>
            </a:r>
          </a:p>
          <a:p>
            <a:pPr marL="800100" lvl="1" indent="-342900">
              <a:buFont typeface="Courier New" panose="02070309020205020404" pitchFamily="49" charset="0"/>
              <a:buChar char="o"/>
            </a:pPr>
            <a:r>
              <a:rPr lang="en-US" sz="1300" dirty="0"/>
              <a:t>100 IU Vitamin D </a:t>
            </a:r>
          </a:p>
          <a:p>
            <a:pPr marL="800100" lvl="1" indent="-342900">
              <a:buFont typeface="Courier New" panose="02070309020205020404" pitchFamily="49" charset="0"/>
              <a:buChar char="o"/>
            </a:pPr>
            <a:r>
              <a:rPr lang="en-US" sz="1300" dirty="0"/>
              <a:t>24 milligrams magnesium </a:t>
            </a:r>
          </a:p>
          <a:p>
            <a:pPr marL="800100" lvl="1" indent="-342900">
              <a:buFont typeface="Courier New" panose="02070309020205020404" pitchFamily="49" charset="0"/>
              <a:buChar char="o"/>
            </a:pPr>
            <a:r>
              <a:rPr lang="en-US" sz="1300" dirty="0"/>
              <a:t>222 milligrams phosphorus </a:t>
            </a:r>
          </a:p>
          <a:p>
            <a:pPr marL="800100" lvl="1" indent="-342900">
              <a:buFont typeface="Courier New" panose="02070309020205020404" pitchFamily="49" charset="0"/>
              <a:buChar char="o"/>
            </a:pPr>
            <a:r>
              <a:rPr lang="en-US" sz="1300" dirty="0"/>
              <a:t>349 milligrams potassium </a:t>
            </a:r>
          </a:p>
          <a:p>
            <a:pPr marL="800100" lvl="1" indent="-342900">
              <a:buFont typeface="Courier New" panose="02070309020205020404" pitchFamily="49" charset="0"/>
              <a:buChar char="o"/>
            </a:pPr>
            <a:r>
              <a:rPr lang="en-US" sz="1300" dirty="0"/>
              <a:t>0.4 milligrams riboflavin </a:t>
            </a:r>
          </a:p>
          <a:p>
            <a:pPr marL="800100" lvl="1" indent="-342900">
              <a:buFont typeface="Courier New" panose="02070309020205020404" pitchFamily="49" charset="0"/>
              <a:buChar char="o"/>
            </a:pPr>
            <a:r>
              <a:rPr lang="en-US" sz="1300" dirty="0"/>
              <a:t>1.1 micrograms Vitamin B12</a:t>
            </a:r>
          </a:p>
          <a:p>
            <a:pPr marL="742950" lvl="1" indent="-285750" eaLnBrk="1" hangingPunct="1">
              <a:buFont typeface="Courier New" panose="02070309020205020404" pitchFamily="49" charset="0"/>
              <a:buChar char="o"/>
            </a:pPr>
            <a:endParaRPr lang="en-US" sz="1300" dirty="0"/>
          </a:p>
          <a:p>
            <a:pPr eaLnBrk="1" hangingPunct="1"/>
            <a:endParaRPr lang="en-US" sz="1300" dirty="0"/>
          </a:p>
          <a:p>
            <a:pPr defTabSz="948507">
              <a:defRPr/>
            </a:pPr>
            <a:r>
              <a:rPr lang="en-US" sz="1300" dirty="0"/>
              <a:t>The unit of measure for milk is “Gal” indicating gallon and is equivalent to 1 Gallon. </a:t>
            </a:r>
          </a:p>
          <a:p>
            <a:pPr eaLnBrk="1" hangingPunct="1"/>
            <a:endParaRPr lang="en-US" sz="1300" dirty="0"/>
          </a:p>
          <a:p>
            <a:pPr eaLnBrk="1" hangingPunct="1"/>
            <a:endParaRPr lang="en-US" sz="1300" dirty="0"/>
          </a:p>
          <a:p>
            <a:pPr eaLnBrk="1" hangingPunct="1"/>
            <a:r>
              <a:rPr lang="en-US" sz="1300" i="1" dirty="0"/>
              <a:t>Photo Credit:</a:t>
            </a:r>
            <a:r>
              <a:rPr lang="en-US" sz="1300" i="1" baseline="0" dirty="0"/>
              <a:t> </a:t>
            </a:r>
            <a:r>
              <a:rPr lang="en-US" sz="1300" i="1" dirty="0"/>
              <a:t>Soy Milk Glass1_Fotolia_10268492.jpg</a:t>
            </a:r>
          </a:p>
        </p:txBody>
      </p:sp>
    </p:spTree>
    <p:custDataLst>
      <p:tags r:id="rId1"/>
    </p:custDataLst>
    <p:extLst>
      <p:ext uri="{BB962C8B-B14F-4D97-AF65-F5344CB8AC3E}">
        <p14:creationId xmlns:p14="http://schemas.microsoft.com/office/powerpoint/2010/main" val="13269441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336550"/>
            <a:ext cx="6635750" cy="3733800"/>
          </a:xfrm>
          <a:prstGeom prst="rect">
            <a:avLst/>
          </a:prstGeom>
          <a:ln/>
        </p:spPr>
      </p:sp>
      <p:sp>
        <p:nvSpPr>
          <p:cNvPr id="111621" name="Rectangle 3"/>
          <p:cNvSpPr>
            <a:spLocks noGrp="1" noChangeArrowheads="1"/>
          </p:cNvSpPr>
          <p:nvPr>
            <p:ph type="body" idx="1"/>
          </p:nvPr>
        </p:nvSpPr>
        <p:spPr>
          <a:xfrm>
            <a:off x="339725" y="4402202"/>
            <a:ext cx="6388222" cy="3733800"/>
          </a:xfrm>
          <a:prstGeom prst="rect">
            <a:avLst/>
          </a:prstGeom>
          <a:noFill/>
          <a:ln/>
        </p:spPr>
        <p:txBody>
          <a:bodyPr lIns="108336" tIns="54166" rIns="108336" bIns="54166">
            <a:noAutofit/>
          </a:bodyPr>
          <a:lstStyle/>
          <a:p>
            <a:pPr eaLnBrk="1" hangingPunct="1"/>
            <a:r>
              <a:rPr lang="en-US" sz="1400" dirty="0"/>
              <a:t>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400" dirty="0"/>
          </a:p>
          <a:p>
            <a:pPr eaLnBrk="1" hangingPunct="1"/>
            <a:r>
              <a:rPr lang="en-US" sz="1400" dirty="0"/>
              <a:t>1 LB-Pound of tofu is equivalent to one 14 to 16 oz package.</a:t>
            </a:r>
          </a:p>
          <a:p>
            <a:pPr eaLnBrk="1" hangingPunct="1"/>
            <a:endParaRPr lang="en-US" sz="1400" dirty="0"/>
          </a:p>
          <a:p>
            <a:pPr eaLnBrk="1" hangingPunct="1"/>
            <a:endParaRPr lang="en-US" sz="1400" i="1" dirty="0"/>
          </a:p>
          <a:p>
            <a:pPr eaLnBrk="1" hangingPunct="1"/>
            <a:r>
              <a:rPr lang="en-US" sz="1400" i="1" dirty="0"/>
              <a:t>Photo Credit:</a:t>
            </a:r>
            <a:r>
              <a:rPr lang="en-US" sz="1400" i="1" baseline="0" dirty="0"/>
              <a:t> </a:t>
            </a:r>
            <a:r>
              <a:rPr lang="en-US" sz="1400" i="1" dirty="0"/>
              <a:t>Tofu_Fotolia_151100_Subscription_L.jpg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339035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73063"/>
            <a:ext cx="6518275" cy="3667125"/>
          </a:xfrm>
          <a:prstGeom prst="rect">
            <a:avLst/>
          </a:prstGeom>
          <a:ln/>
        </p:spPr>
      </p:sp>
      <p:sp>
        <p:nvSpPr>
          <p:cNvPr id="111621" name="Rectangle 3"/>
          <p:cNvSpPr>
            <a:spLocks noGrp="1" noChangeArrowheads="1"/>
          </p:cNvSpPr>
          <p:nvPr>
            <p:ph type="body" idx="1"/>
          </p:nvPr>
        </p:nvSpPr>
        <p:spPr>
          <a:xfrm>
            <a:off x="218676" y="4266310"/>
            <a:ext cx="6725023" cy="4480228"/>
          </a:xfrm>
          <a:prstGeom prst="rect">
            <a:avLst/>
          </a:prstGeom>
          <a:noFill/>
          <a:ln/>
        </p:spPr>
        <p:txBody>
          <a:bodyPr lIns="108336" tIns="54166" rIns="108336" bIns="54166">
            <a:noAutofit/>
          </a:bodyPr>
          <a:lstStyle/>
          <a:p>
            <a:r>
              <a:rPr lang="en-US" sz="1400" dirty="0">
                <a:latin typeface="+mj-lt"/>
              </a:rPr>
              <a:t>Yogurt is an additional milk substitution that is available to participants.  </a:t>
            </a:r>
          </a:p>
          <a:p>
            <a:endParaRPr lang="en-US" sz="1400" dirty="0">
              <a:latin typeface="+mj-lt"/>
            </a:endParaRPr>
          </a:p>
          <a:p>
            <a:r>
              <a:rPr lang="en-US" sz="1400" dirty="0">
                <a:latin typeface="+mj-lt"/>
              </a:rPr>
              <a:t>One quart of yogurt may be included on a food prescription in place of one quart of milk.  The maximum issuance is one quart which is equivalent to 32 oz. container in total package sizes of 16 oz. or 32 oz.</a:t>
            </a:r>
          </a:p>
          <a:p>
            <a:r>
              <a:rPr lang="en-US" sz="1400" dirty="0">
                <a:latin typeface="+mj-lt"/>
              </a:rPr>
              <a:t>To be approved, the yogurt must:</a:t>
            </a:r>
          </a:p>
          <a:p>
            <a:pPr eaLnBrk="1" hangingPunct="1"/>
            <a:r>
              <a:rPr lang="en-US" sz="1400" dirty="0">
                <a:latin typeface="+mj-lt"/>
              </a:rPr>
              <a:t> - be Pasteurized</a:t>
            </a:r>
          </a:p>
          <a:p>
            <a:pPr eaLnBrk="1" hangingPunct="1"/>
            <a:r>
              <a:rPr lang="en-US" sz="1400" dirty="0">
                <a:latin typeface="+mj-lt"/>
              </a:rPr>
              <a:t> - Conform to FDA standard of identity for whole-fat, low-far, or non-fat yogurt</a:t>
            </a:r>
          </a:p>
          <a:p>
            <a:pPr eaLnBrk="1" hangingPunct="1"/>
            <a:r>
              <a:rPr lang="en-US" sz="1400" dirty="0">
                <a:latin typeface="+mj-lt"/>
              </a:rPr>
              <a:t> - Contain no more than 40 gm sugar per cup (8 oz.), and</a:t>
            </a:r>
          </a:p>
          <a:p>
            <a:pPr defTabSz="914266">
              <a:defRPr/>
            </a:pPr>
            <a:r>
              <a:rPr lang="en-US" sz="1400" dirty="0">
                <a:latin typeface="+mj-lt"/>
              </a:rPr>
              <a:t> - be packaged in one-quart or 32-oz equivalent, so a package size of 16 oz. or 32 oz.</a:t>
            </a:r>
          </a:p>
          <a:p>
            <a:endParaRPr lang="en-US" sz="1400" dirty="0">
              <a:latin typeface="+mj-lt"/>
            </a:endParaRPr>
          </a:p>
          <a:p>
            <a:r>
              <a:rPr lang="en-US" sz="1400" dirty="0">
                <a:latin typeface="+mj-lt"/>
              </a:rPr>
              <a:t>Similar to fluid milk, a specific fat content of the yogurt is specified for participant food benefits. Participants prescribed skim, 1%  or 2% milk who choose a yogurt substitution receive Low-fat or non-fat yogurt. Participants prescribed whole milk will receive whole-fat yogurt.</a:t>
            </a:r>
          </a:p>
          <a:p>
            <a:endParaRPr lang="en-US" sz="1400" dirty="0">
              <a:latin typeface="+mj-lt"/>
            </a:endParaRPr>
          </a:p>
          <a:p>
            <a:endParaRPr lang="en-US" sz="14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latin typeface="+mj-lt"/>
              </a:rPr>
              <a:t>Photo Credit: </a:t>
            </a:r>
            <a:r>
              <a:rPr lang="en-US" sz="900" i="1" dirty="0">
                <a:latin typeface="+mj-lt"/>
                <a:hlinkClick r:id="rId4" tooltip="https://www.fuentesaludable.com/nutricion-y-alimentos-1/efectos-y-funcion-que-cumple-el-yogurt-en-nuestro-organismo/"/>
              </a:rPr>
              <a:t>This Photo</a:t>
            </a:r>
            <a:r>
              <a:rPr lang="en-US" sz="900" i="1" dirty="0">
                <a:latin typeface="+mj-lt"/>
              </a:rPr>
              <a:t> by Unknown Author is licensed under </a:t>
            </a:r>
            <a:r>
              <a:rPr lang="en-US" sz="900" i="1" dirty="0">
                <a:latin typeface="+mj-lt"/>
                <a:hlinkClick r:id="rId5" tooltip="https://creativecommons.org/licenses/by-nc/3.0/"/>
              </a:rPr>
              <a:t>CC BY-NC</a:t>
            </a:r>
            <a:endParaRPr lang="en-US" sz="900" i="1" dirty="0">
              <a:latin typeface="+mj-lt"/>
            </a:endParaRPr>
          </a:p>
          <a:p>
            <a:endParaRPr lang="en-US" sz="1400" dirty="0">
              <a:latin typeface="+mj-lt"/>
            </a:endParaRPr>
          </a:p>
          <a:p>
            <a:endParaRPr lang="en-US" sz="140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898833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4975" y="457200"/>
            <a:ext cx="6445250" cy="3625850"/>
          </a:xfrm>
          <a:prstGeom prst="rect">
            <a:avLst/>
          </a:prstGeom>
          <a:ln/>
        </p:spPr>
      </p:sp>
      <p:sp>
        <p:nvSpPr>
          <p:cNvPr id="111621" name="Rectangle 3"/>
          <p:cNvSpPr>
            <a:spLocks noGrp="1" noChangeArrowheads="1"/>
          </p:cNvSpPr>
          <p:nvPr>
            <p:ph type="body" idx="1"/>
          </p:nvPr>
        </p:nvSpPr>
        <p:spPr>
          <a:xfrm>
            <a:off x="360363" y="4402201"/>
            <a:ext cx="6519862" cy="2684399"/>
          </a:xfrm>
          <a:prstGeom prst="rect">
            <a:avLst/>
          </a:prstGeom>
          <a:noFill/>
          <a:ln/>
        </p:spPr>
        <p:txBody>
          <a:bodyPr lIns="108336" tIns="54166" rIns="108336" bIns="54166">
            <a:noAutofit/>
          </a:bodyPr>
          <a:lstStyle/>
          <a:p>
            <a:r>
              <a:rPr lang="en-US" sz="1400" dirty="0">
                <a:latin typeface="+mj-lt"/>
              </a:rPr>
              <a:t>One container is equivalent to one quart (which is 32 oz) of yogurt.  In January 2022, the North Carolina WIC Program Approved Foods expanded to include many different sizes of yogurts:</a:t>
            </a:r>
          </a:p>
          <a:p>
            <a:pPr lvl="1"/>
            <a:r>
              <a:rPr lang="en-US" sz="1400" b="0" i="0" u="none" strike="noStrike" baseline="0" dirty="0">
                <a:solidFill>
                  <a:srgbClr val="000000"/>
                </a:solidFill>
                <a:latin typeface="+mj-lt"/>
              </a:rPr>
              <a:t>o A 16 oz package size would redeem for 0.5 of the 1 container yogurt benefit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	This could be: One 16oz container, a package of 4 - 4 oz cups, or package of 8 - 2 oz yogurt tubes.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o A 32 oz package size would redeem for the 1.0 container yogurt benefits.</a:t>
            </a:r>
          </a:p>
          <a:p>
            <a:pPr lvl="1"/>
            <a:r>
              <a:rPr lang="en-US" sz="1400" b="0" i="0" u="none" strike="noStrike" baseline="0" dirty="0">
                <a:solidFill>
                  <a:srgbClr val="000000"/>
                </a:solidFill>
                <a:latin typeface="+mj-lt"/>
              </a:rPr>
              <a:t>	This could be: one 32 oz container, two 16 oz containers, a package of 8 - 4 oz cups, or package of 16 - 2 oz yogurt tubes.</a:t>
            </a:r>
          </a:p>
          <a:p>
            <a:pPr lvl="1"/>
            <a:endParaRPr lang="en-US" sz="1400" b="0" i="0" u="none" strike="noStrike" baseline="0" dirty="0">
              <a:solidFill>
                <a:srgbClr val="000000"/>
              </a:solidFill>
              <a:latin typeface="+mj-lt"/>
            </a:endParaRPr>
          </a:p>
          <a:p>
            <a:pPr lvl="1"/>
            <a:endParaRPr lang="en-US" sz="1400" b="0" i="0" u="none" strike="noStrike" baseline="0" dirty="0">
              <a:solidFill>
                <a:srgbClr val="000000"/>
              </a:solidFill>
              <a:latin typeface="+mj-lt"/>
            </a:endParaRPr>
          </a:p>
          <a:p>
            <a:pPr lvl="1"/>
            <a:endParaRPr lang="en-US" sz="1400" b="0" i="0" u="none" strike="noStrike" baseline="0" dirty="0">
              <a:solidFill>
                <a:srgbClr val="000000"/>
              </a:solidFill>
              <a:latin typeface="+mj-lt"/>
            </a:endParaRPr>
          </a:p>
          <a:p>
            <a:pPr lvl="1"/>
            <a:endParaRPr lang="en-US" sz="1400" b="0" i="0" u="none" strike="noStrike" baseline="0" dirty="0">
              <a:solidFill>
                <a:srgbClr val="000000"/>
              </a:solidFill>
              <a:latin typeface="+mj-lt"/>
            </a:endParaRPr>
          </a:p>
          <a:p>
            <a:pPr lvl="1"/>
            <a:endParaRPr lang="en-US" sz="1400" b="0" i="0" u="none" strike="noStrike" baseline="0" dirty="0">
              <a:solidFill>
                <a:srgbClr val="000000"/>
              </a:solidFill>
              <a:latin typeface="+mj-l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600" b="0" i="1" dirty="0"/>
              <a:t>Photo Credit: </a:t>
            </a:r>
            <a:r>
              <a:rPr lang="en-US" sz="800" i="1" baseline="0" dirty="0"/>
              <a:t>DCFW Graphic artist and two yogurt containers: </a:t>
            </a:r>
            <a:r>
              <a:rPr lang="en-US" sz="600" i="1" dirty="0">
                <a:hlinkClick r:id="rId4" tooltip="http://caringcaring-erizainabat.blogspot.com/2016/08/ocho-alimentos-que-protegen-la-salud-de.html"/>
              </a:rPr>
              <a:t>This Photo</a:t>
            </a:r>
            <a:r>
              <a:rPr lang="en-US" sz="600" i="1" dirty="0"/>
              <a:t> by Unknown Author is licensed under </a:t>
            </a:r>
            <a:r>
              <a:rPr lang="en-US" sz="600" i="1" dirty="0">
                <a:hlinkClick r:id="rId5" tooltip="https://creativecommons.org/licenses/by-nc-nd/3.0/"/>
              </a:rPr>
              <a:t>CC BY-NC-ND</a:t>
            </a:r>
            <a:endParaRPr lang="en-US" sz="600" i="1" dirty="0"/>
          </a:p>
          <a:p>
            <a:pPr lvl="1"/>
            <a:endParaRPr lang="en-US" sz="1400" b="0" i="0" u="none" strike="noStrike" baseline="0" dirty="0">
              <a:solidFill>
                <a:srgbClr val="000000"/>
              </a:solidFill>
              <a:latin typeface="+mj-lt"/>
            </a:endParaRPr>
          </a:p>
        </p:txBody>
      </p:sp>
    </p:spTree>
    <p:custDataLst>
      <p:tags r:id="rId1"/>
    </p:custDataLst>
    <p:extLst>
      <p:ext uri="{BB962C8B-B14F-4D97-AF65-F5344CB8AC3E}">
        <p14:creationId xmlns:p14="http://schemas.microsoft.com/office/powerpoint/2010/main" val="27592171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88938" y="392113"/>
            <a:ext cx="6537325" cy="3678237"/>
          </a:xfrm>
          <a:prstGeom prst="rect">
            <a:avLst/>
          </a:prstGeom>
          <a:ln/>
        </p:spPr>
      </p:sp>
      <p:sp>
        <p:nvSpPr>
          <p:cNvPr id="111621" name="Rectangle 3"/>
          <p:cNvSpPr>
            <a:spLocks noGrp="1" noChangeArrowheads="1"/>
          </p:cNvSpPr>
          <p:nvPr>
            <p:ph type="body" idx="1"/>
          </p:nvPr>
        </p:nvSpPr>
        <p:spPr>
          <a:xfrm>
            <a:off x="388937" y="4402201"/>
            <a:ext cx="6640885" cy="3678237"/>
          </a:xfrm>
          <a:prstGeom prst="rect">
            <a:avLst/>
          </a:prstGeom>
          <a:noFill/>
          <a:ln/>
        </p:spPr>
        <p:txBody>
          <a:bodyPr lIns="108336" tIns="54166" rIns="108336" bIns="54166">
            <a:noAutofit/>
          </a:bodyPr>
          <a:lstStyle/>
          <a:p>
            <a:pPr marL="242210" indent="-242210"/>
            <a:r>
              <a:rPr lang="en-US" sz="1400" dirty="0"/>
              <a:t>A variety of juices are available. Both national brands and store brands are approved.</a:t>
            </a:r>
          </a:p>
          <a:p>
            <a:pPr marL="242210" indent="-242210" defTabSz="955817">
              <a:defRPr/>
            </a:pPr>
            <a:endParaRPr lang="en-US" sz="1400" dirty="0"/>
          </a:p>
          <a:p>
            <a:pPr marL="242210" indent="-242210"/>
            <a:r>
              <a:rPr lang="en-US" sz="1400" dirty="0"/>
              <a:t>Concentrate juice or single strength juice in 48 and 64-ounce containers continue to be approved. </a:t>
            </a:r>
          </a:p>
          <a:p>
            <a:pPr marL="242210" indent="-242210" defTabSz="948507">
              <a:defRPr/>
            </a:pPr>
            <a:endParaRPr lang="en-US" sz="1400" dirty="0"/>
          </a:p>
          <a:p>
            <a:pPr marL="242210" lvl="0" indent="-242210" defTabSz="948507">
              <a:defRPr/>
            </a:pPr>
            <a:r>
              <a:rPr lang="en-US" sz="1400" dirty="0"/>
              <a:t>Approved juices must be 100% fruit or vegetable juice blends that are unsweetened and pasteurized.  The juices must contain at least 30mg of Vitamin C per 100 milliliters of juice and may be fortified with Calcium, Vitamin D or Vitamin C.</a:t>
            </a:r>
          </a:p>
          <a:p>
            <a:pPr marL="242210" lvl="0" indent="-242210" defTabSz="948507">
              <a:defRPr/>
            </a:pPr>
            <a:endParaRPr lang="en-US" sz="1400" dirty="0"/>
          </a:p>
          <a:p>
            <a:pPr marL="242210" indent="-242210" defTabSz="948507">
              <a:defRPr/>
            </a:pPr>
            <a:r>
              <a:rPr lang="en-US" sz="1400" dirty="0"/>
              <a:t>Plastic, glass, cans and refrigerated cartons are approved in addition to organic options.</a:t>
            </a:r>
            <a:endParaRPr lang="en-US" sz="1300" dirty="0">
              <a:latin typeface="+mj-lt"/>
            </a:endParaRPr>
          </a:p>
        </p:txBody>
      </p:sp>
    </p:spTree>
    <p:custDataLst>
      <p:tags r:id="rId1"/>
    </p:custDataLst>
    <p:extLst>
      <p:ext uri="{BB962C8B-B14F-4D97-AF65-F5344CB8AC3E}">
        <p14:creationId xmlns:p14="http://schemas.microsoft.com/office/powerpoint/2010/main" val="4357591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36550"/>
            <a:ext cx="6518275" cy="3667125"/>
          </a:xfrm>
          <a:prstGeom prst="rect">
            <a:avLst/>
          </a:prstGeom>
          <a:ln/>
        </p:spPr>
      </p:sp>
      <p:sp>
        <p:nvSpPr>
          <p:cNvPr id="111621" name="Rectangle 3"/>
          <p:cNvSpPr>
            <a:spLocks noGrp="1" noChangeArrowheads="1"/>
          </p:cNvSpPr>
          <p:nvPr>
            <p:ph type="body" idx="1"/>
          </p:nvPr>
        </p:nvSpPr>
        <p:spPr>
          <a:xfrm>
            <a:off x="398463" y="4402201"/>
            <a:ext cx="6631360" cy="3293999"/>
          </a:xfrm>
          <a:prstGeom prst="rect">
            <a:avLst/>
          </a:prstGeom>
          <a:noFill/>
          <a:ln/>
        </p:spPr>
        <p:txBody>
          <a:bodyPr lIns="108336" tIns="54166" rIns="108336" bIns="54166">
            <a:noAutofit/>
          </a:bodyPr>
          <a:lstStyle/>
          <a:p>
            <a:pPr marL="242210" indent="-242210"/>
            <a:r>
              <a:rPr lang="en-US" sz="1400" dirty="0"/>
              <a:t>Please note that the pregnant, postpartum, and breastfeeding women’s food packages include 48 oz single strength juice or 11.5 – 12 oz concentrate options.  The children’s food package includes 64 oz single strength juice. This means that a family may have all of forms and sizes of juice available for purchase with their food benefits. </a:t>
            </a:r>
            <a:endParaRPr lang="en-US" sz="1400" dirty="0">
              <a:solidFill>
                <a:srgbClr val="FF0000"/>
              </a:solidFill>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8338832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473075"/>
            <a:ext cx="6635750" cy="3733800"/>
          </a:xfrm>
          <a:prstGeom prst="rect">
            <a:avLst/>
          </a:prstGeom>
          <a:ln/>
        </p:spPr>
      </p:sp>
      <p:sp>
        <p:nvSpPr>
          <p:cNvPr id="111621" name="Rectangle 3"/>
          <p:cNvSpPr>
            <a:spLocks noGrp="1" noChangeArrowheads="1"/>
          </p:cNvSpPr>
          <p:nvPr>
            <p:ph type="body" idx="1"/>
          </p:nvPr>
        </p:nvSpPr>
        <p:spPr>
          <a:xfrm>
            <a:off x="358013" y="4458904"/>
            <a:ext cx="6496423" cy="4480228"/>
          </a:xfrm>
          <a:prstGeom prst="rect">
            <a:avLst/>
          </a:prstGeom>
          <a:noFill/>
          <a:ln/>
        </p:spPr>
        <p:txBody>
          <a:bodyPr lIns="108336" tIns="54166" rIns="108336" bIns="54166">
            <a:noAutofit/>
          </a:bodyPr>
          <a:lstStyle/>
          <a:p>
            <a:pPr eaLnBrk="1" hangingPunct="1"/>
            <a:r>
              <a:rPr lang="en-US" sz="1400" dirty="0"/>
              <a:t>Participants have a variety of national and store brands of cereal to choose from.  Approved cereals are 11.8 / 12 ounces or larger in a box or bag including ready to eat, instant or regular hot cereal.</a:t>
            </a:r>
          </a:p>
          <a:p>
            <a:pPr eaLnBrk="1" hangingPunct="1"/>
            <a:endParaRPr lang="en-US" sz="1400" dirty="0"/>
          </a:p>
          <a:p>
            <a:pPr eaLnBrk="1" hangingPunct="1"/>
            <a:endParaRPr lang="en-US" sz="1400" dirty="0"/>
          </a:p>
          <a:p>
            <a:pPr eaLnBrk="1" hangingPunct="1"/>
            <a:r>
              <a:rPr lang="en-US" sz="1400" dirty="0"/>
              <a:t>The </a:t>
            </a:r>
            <a:r>
              <a:rPr lang="en-US" sz="1400" b="1" dirty="0"/>
              <a:t>“approved”</a:t>
            </a:r>
            <a:r>
              <a:rPr lang="en-US" sz="1400" dirty="0"/>
              <a:t> criteria for cereal include:</a:t>
            </a:r>
          </a:p>
          <a:p>
            <a:pPr eaLnBrk="1" hangingPunct="1"/>
            <a:r>
              <a:rPr lang="en-US" sz="1400" dirty="0"/>
              <a:t>-At least 28 mg iron per 100 g dry cereal</a:t>
            </a:r>
          </a:p>
          <a:p>
            <a:pPr eaLnBrk="1" hangingPunct="1"/>
            <a:r>
              <a:rPr lang="en-US" sz="1400" dirty="0"/>
              <a:t>-Less than or equal to 6 gm of Sugar per dry ounce of cereal</a:t>
            </a:r>
          </a:p>
          <a:p>
            <a:pPr eaLnBrk="1" hangingPunct="1"/>
            <a:r>
              <a:rPr lang="en-US" sz="1400" dirty="0"/>
              <a:t>-Includes whole grain as the primary ingredient by weight AND meets labeling requirements for making a health claim as a “whole-grain food with moderate fat content”</a:t>
            </a:r>
          </a:p>
          <a:p>
            <a:pPr eaLnBrk="1" hangingPunct="1"/>
            <a:endParaRPr lang="en-US" sz="1400" dirty="0"/>
          </a:p>
          <a:p>
            <a:pPr eaLnBrk="1" hangingPunct="1"/>
            <a:r>
              <a:rPr lang="en-US" sz="1400" dirty="0"/>
              <a:t>14oz. -16oz. Oatmeal or oats can only be redeem using the Bread/Whole Grains benefits.</a:t>
            </a:r>
          </a:p>
          <a:p>
            <a:pPr eaLnBrk="1" hangingPunct="1"/>
            <a:endParaRPr lang="en-US" sz="1400" dirty="0"/>
          </a:p>
          <a:p>
            <a:pPr eaLnBrk="1" hangingPunct="1"/>
            <a:r>
              <a:rPr lang="en-US" sz="1400" i="1" dirty="0"/>
              <a:t>Photo</a:t>
            </a:r>
            <a:r>
              <a:rPr lang="en-US" sz="1400" i="1" baseline="0" dirty="0"/>
              <a:t> Credit: Cereal3_Fotolia_22865129.tif/DCFW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41129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0200" y="473075"/>
            <a:ext cx="6500813" cy="3657600"/>
          </a:xfrm>
          <a:prstGeom prst="rect">
            <a:avLst/>
          </a:prstGeom>
          <a:ln/>
        </p:spPr>
      </p:sp>
      <p:sp>
        <p:nvSpPr>
          <p:cNvPr id="111621" name="Rectangle 3"/>
          <p:cNvSpPr>
            <a:spLocks noGrp="1" noChangeArrowheads="1"/>
          </p:cNvSpPr>
          <p:nvPr>
            <p:ph type="body" idx="1"/>
          </p:nvPr>
        </p:nvSpPr>
        <p:spPr>
          <a:xfrm>
            <a:off x="330199" y="4402201"/>
            <a:ext cx="6699623" cy="3446399"/>
          </a:xfrm>
          <a:prstGeom prst="rect">
            <a:avLst/>
          </a:prstGeom>
          <a:noFill/>
          <a:ln/>
        </p:spPr>
        <p:txBody>
          <a:bodyPr lIns="108336" tIns="54166" rIns="108336" bIns="54166">
            <a:noAutofit/>
          </a:bodyPr>
          <a:lstStyle/>
          <a:p>
            <a:pPr defTabSz="914266">
              <a:defRPr/>
            </a:pPr>
            <a:r>
              <a:rPr lang="en-US" sz="1400" dirty="0"/>
              <a:t>The unit of measure for cereal is ounce and is equivalent to 1 ounce of cereal. Woman and child participants are prescribed up to 36 ounces of cereal. A family can purchase a combination of approved brands and sizes up to the amount of total ounces of cereal in their food benefit account. </a:t>
            </a:r>
          </a:p>
          <a:p>
            <a:pPr eaLnBrk="1" hangingPunct="1"/>
            <a:endParaRPr lang="en-US" sz="1400" dirty="0"/>
          </a:p>
          <a:p>
            <a:pPr eaLnBrk="1" hangingPunct="1"/>
            <a:r>
              <a:rPr lang="en-US" sz="1400" dirty="0"/>
              <a:t>For example, if a family has 72 oz of breakfast cereal available on their food benefit account, they can purchase three-12 oz boxes at their first shopping visit and then two 18-oz. boxes at their next shopping visit. Similarly, a family may purchase one box of cereal at a time until they reach 72 ounces within that month of issuance.</a:t>
            </a:r>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117678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0838" y="473075"/>
            <a:ext cx="6613525" cy="3721100"/>
          </a:xfrm>
          <a:prstGeom prst="rect">
            <a:avLst/>
          </a:prstGeom>
          <a:ln/>
        </p:spPr>
      </p:sp>
      <p:sp>
        <p:nvSpPr>
          <p:cNvPr id="111621" name="Rectangle 3"/>
          <p:cNvSpPr>
            <a:spLocks noGrp="1" noChangeArrowheads="1"/>
          </p:cNvSpPr>
          <p:nvPr>
            <p:ph type="body" idx="1"/>
          </p:nvPr>
        </p:nvSpPr>
        <p:spPr>
          <a:xfrm>
            <a:off x="323406" y="4568632"/>
            <a:ext cx="6678985" cy="4327828"/>
          </a:xfrm>
          <a:prstGeom prst="rect">
            <a:avLst/>
          </a:prstGeom>
          <a:noFill/>
          <a:ln/>
        </p:spPr>
        <p:txBody>
          <a:bodyPr lIns="108336" tIns="54166" rIns="108336" bIns="54166">
            <a:noAutofit/>
          </a:bodyPr>
          <a:lstStyle/>
          <a:p>
            <a:pPr eaLnBrk="1" hangingPunct="1"/>
            <a:r>
              <a:rPr lang="en-US" sz="1400" dirty="0"/>
              <a:t>Several whole grain options are available for participants.  </a:t>
            </a:r>
          </a:p>
          <a:p>
            <a:pPr eaLnBrk="1" hangingPunct="1"/>
            <a:endParaRPr lang="en-US" sz="1400" dirty="0"/>
          </a:p>
          <a:p>
            <a:pPr eaLnBrk="1" hangingPunct="1"/>
            <a:r>
              <a:rPr lang="en-US" sz="1400" dirty="0"/>
              <a:t>Allowed whole-grain products include: </a:t>
            </a:r>
          </a:p>
          <a:p>
            <a:pPr marL="177845" indent="-177845">
              <a:buFont typeface="Arial" panose="020B0604020202020204" pitchFamily="34" charset="0"/>
              <a:buChar char="•"/>
            </a:pPr>
            <a:r>
              <a:rPr lang="en-US" sz="1400" dirty="0"/>
              <a:t>Whole grain/whole wheat bread/Buns/Rolls</a:t>
            </a:r>
          </a:p>
          <a:p>
            <a:pPr marL="177845" indent="-177845">
              <a:buFont typeface="Arial" panose="020B0604020202020204" pitchFamily="34" charset="0"/>
              <a:buChar char="•"/>
            </a:pPr>
            <a:r>
              <a:rPr lang="en-US" sz="1400" dirty="0"/>
              <a:t>brown rice </a:t>
            </a:r>
          </a:p>
          <a:p>
            <a:pPr marL="177845" indent="-177845">
              <a:buFont typeface="Arial" panose="020B0604020202020204" pitchFamily="34" charset="0"/>
              <a:buChar char="•"/>
            </a:pPr>
            <a:r>
              <a:rPr lang="en-US" sz="1400" dirty="0"/>
              <a:t>whole wheat pasta and </a:t>
            </a:r>
          </a:p>
          <a:p>
            <a:pPr marL="177845" indent="-177845">
              <a:buFont typeface="Arial" panose="020B0604020202020204" pitchFamily="34" charset="0"/>
              <a:buChar char="•"/>
            </a:pPr>
            <a:r>
              <a:rPr lang="en-US" sz="1400" dirty="0"/>
              <a:t>whole wheat and soft corn tortillas. </a:t>
            </a:r>
          </a:p>
          <a:p>
            <a:pPr marL="177845" indent="-177845">
              <a:buFont typeface="Arial" panose="020B0604020202020204" pitchFamily="34" charset="0"/>
              <a:buChar char="•"/>
            </a:pPr>
            <a:r>
              <a:rPr lang="en-US" sz="1400" dirty="0"/>
              <a:t>Whole grain Barley</a:t>
            </a:r>
          </a:p>
          <a:p>
            <a:pPr marL="177845" indent="-177845">
              <a:buFont typeface="Arial" panose="020B0604020202020204" pitchFamily="34" charset="0"/>
              <a:buChar char="•"/>
            </a:pPr>
            <a:r>
              <a:rPr lang="en-US" sz="1400" dirty="0"/>
              <a:t>Bulgur</a:t>
            </a:r>
          </a:p>
          <a:p>
            <a:pPr marL="177845" indent="-177845">
              <a:buFont typeface="Arial" panose="020B0604020202020204" pitchFamily="34" charset="0"/>
              <a:buChar char="•"/>
            </a:pPr>
            <a:r>
              <a:rPr lang="en-US" sz="1400" dirty="0"/>
              <a:t>Oats</a:t>
            </a:r>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387533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39738"/>
            <a:ext cx="6500813" cy="3657600"/>
          </a:xfrm>
          <a:prstGeom prst="rect">
            <a:avLst/>
          </a:prstGeom>
          <a:ln/>
        </p:spPr>
      </p:sp>
      <p:sp>
        <p:nvSpPr>
          <p:cNvPr id="111621" name="Rectangle 3"/>
          <p:cNvSpPr>
            <a:spLocks noGrp="1" noChangeArrowheads="1"/>
          </p:cNvSpPr>
          <p:nvPr>
            <p:ph type="body" idx="1"/>
          </p:nvPr>
        </p:nvSpPr>
        <p:spPr>
          <a:xfrm>
            <a:off x="406399" y="4495800"/>
            <a:ext cx="6375401" cy="2590800"/>
          </a:xfrm>
          <a:prstGeom prst="rect">
            <a:avLst/>
          </a:prstGeom>
          <a:noFill/>
          <a:ln/>
        </p:spPr>
        <p:txBody>
          <a:bodyPr lIns="108336" tIns="54166" rIns="108336" bIns="54166">
            <a:noAutofit/>
          </a:bodyPr>
          <a:lstStyle/>
          <a:p>
            <a:pPr eaLnBrk="1" hangingPunct="1"/>
            <a:r>
              <a:rPr lang="en-US" sz="1400" dirty="0">
                <a:latin typeface="+mj-lt"/>
              </a:rPr>
              <a:t>Participants are allowed to select an approved loaf of bread/buns/rolls that is 16 ounces and made with only whole wheat flour and/or bromated whole wheat flour for a whole wheat bread/buns/rolls.  </a:t>
            </a:r>
          </a:p>
          <a:p>
            <a:pPr eaLnBrk="1" hangingPunct="1"/>
            <a:r>
              <a:rPr lang="en-US" sz="1400" dirty="0">
                <a:latin typeface="+mj-lt"/>
              </a:rPr>
              <a:t>Breads/Buns/Rolls that contain other flours are not approved.   </a:t>
            </a:r>
          </a:p>
          <a:p>
            <a:pPr eaLnBrk="1" hangingPunct="1"/>
            <a:endParaRPr lang="en-US" sz="1400" i="1" dirty="0">
              <a:latin typeface="+mj-lt"/>
            </a:endParaRPr>
          </a:p>
          <a:p>
            <a:pPr eaLnBrk="1" hangingPunct="1"/>
            <a:r>
              <a:rPr lang="en-US" sz="1400" i="1" dirty="0">
                <a:latin typeface="+mj-lt"/>
              </a:rPr>
              <a:t>Photo Credit: Bread Sliced_Fotolia_7513047.jpg/DCFW Graphic Artist</a:t>
            </a:r>
          </a:p>
          <a:p>
            <a:pPr eaLnBrk="1" hangingPunct="1"/>
            <a:endParaRPr lang="en-US" sz="1400" i="1"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8193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4015365"/>
          </a:xfrm>
          <a:noFill/>
          <a:ln/>
        </p:spPr>
        <p:txBody>
          <a:bodyPr lIns="98186" tIns="49093" rIns="98186" bIns="49093"/>
          <a:lstStyle/>
          <a:p>
            <a:pPr algn="just" eaLnBrk="1" hangingPunct="1">
              <a:buFontTx/>
              <a:buNone/>
            </a:pPr>
            <a:r>
              <a:rPr lang="en-US" dirty="0"/>
              <a:t>The responsibility of the Local WIC Agency is to:</a:t>
            </a:r>
          </a:p>
          <a:p>
            <a:pPr marL="296408" indent="-296408" algn="just">
              <a:buFont typeface="Arial" panose="020B0604020202020204" pitchFamily="34" charset="0"/>
              <a:buChar char="•"/>
            </a:pPr>
            <a:r>
              <a:rPr lang="en-US" dirty="0"/>
              <a:t>Inform Vendor Applicant there is a deposit </a:t>
            </a:r>
            <a:r>
              <a:rPr lang="en-US" b="0" dirty="0">
                <a:solidFill>
                  <a:srgbClr val="FF0000"/>
                </a:solidFill>
              </a:rPr>
              <a:t>and monthly lease fee required for a stand-beside device (pricing found in merchant agreement you will receive from FIS)</a:t>
            </a:r>
            <a:r>
              <a:rPr lang="en-US" b="0" dirty="0"/>
              <a:t>.</a:t>
            </a:r>
          </a:p>
          <a:p>
            <a:pPr marL="296408" indent="-296408" algn="just">
              <a:buFont typeface="Arial" panose="020B0604020202020204" pitchFamily="34" charset="0"/>
              <a:buChar char="•"/>
            </a:pPr>
            <a:r>
              <a:rPr lang="en-US" dirty="0"/>
              <a:t>Provide orientation and training to the store owner, manager or designee.</a:t>
            </a:r>
          </a:p>
          <a:p>
            <a:pPr marL="296408" indent="-296408" algn="just">
              <a:buFont typeface="Arial" panose="020B0604020202020204" pitchFamily="34" charset="0"/>
              <a:buChar char="•"/>
            </a:pPr>
            <a:r>
              <a:rPr lang="en-US" dirty="0"/>
              <a:t>Respond to questions about required forms and the application process.</a:t>
            </a:r>
          </a:p>
          <a:p>
            <a:pPr marL="296408" indent="-296408" algn="just">
              <a:buFont typeface="Arial" panose="020B0604020202020204" pitchFamily="34" charset="0"/>
              <a:buChar char="•"/>
            </a:pPr>
            <a:r>
              <a:rPr lang="en-US" dirty="0"/>
              <a:t>Review required forms  for completeness.</a:t>
            </a:r>
          </a:p>
          <a:p>
            <a:pPr marL="296408" indent="-296408" algn="just">
              <a:buFont typeface="Arial" panose="020B0604020202020204" pitchFamily="34" charset="0"/>
              <a:buChar char="•"/>
            </a:pPr>
            <a:r>
              <a:rPr lang="en-US" dirty="0"/>
              <a:t>Also, in a timely manner:</a:t>
            </a:r>
          </a:p>
          <a:p>
            <a:pPr marL="928636" lvl="1" indent="-296408" algn="just">
              <a:buFont typeface="Arial" panose="020B0604020202020204" pitchFamily="34" charset="0"/>
              <a:buChar char="•"/>
            </a:pPr>
            <a:r>
              <a:rPr lang="en-US" dirty="0"/>
              <a:t>Perform a Pre-authorization Monitoring</a:t>
            </a:r>
          </a:p>
          <a:p>
            <a:pPr marL="928636" lvl="1" indent="-296408" algn="just">
              <a:buFont typeface="Arial" panose="020B0604020202020204" pitchFamily="34" charset="0"/>
              <a:buChar char="•"/>
            </a:pPr>
            <a:r>
              <a:rPr lang="en-US" dirty="0"/>
              <a:t>Send required forms to State WIC Agency</a:t>
            </a:r>
          </a:p>
          <a:p>
            <a:pPr marL="928636" lvl="1" indent="-296408" algn="just">
              <a:buFont typeface="Arial" panose="020B0604020202020204" pitchFamily="34" charset="0"/>
              <a:buChar char="•"/>
            </a:pPr>
            <a:r>
              <a:rPr lang="en-US" dirty="0"/>
              <a:t>Ensure Vendor is set up to accept eWIC prior to final authorization</a:t>
            </a:r>
          </a:p>
          <a:p>
            <a:pPr marL="1560864" lvl="2" indent="-296408" algn="just">
              <a:buFont typeface="Arial" panose="020B0604020202020204" pitchFamily="34" charset="0"/>
              <a:buChar char="•"/>
            </a:pPr>
            <a:r>
              <a:rPr lang="en-US" dirty="0"/>
              <a:t>State Agency staff will complete L3 certification testing once equipment has been received by vendor or FIS has determined the vendor’s cash register system meets the requirements</a:t>
            </a:r>
          </a:p>
          <a:p>
            <a:pPr algn="just" eaLnBrk="1" hangingPunct="1">
              <a:buFontTx/>
              <a:buNone/>
            </a:pPr>
            <a:endParaRPr lang="en-US" dirty="0">
              <a:latin typeface="+mn-lt"/>
            </a:endParaRP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2441440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511547" y="4402201"/>
            <a:ext cx="6346453" cy="2912999"/>
          </a:xfrm>
          <a:prstGeom prst="rect">
            <a:avLst/>
          </a:prstGeom>
          <a:noFill/>
          <a:ln/>
        </p:spPr>
        <p:txBody>
          <a:bodyPr lIns="108336" tIns="54166" rIns="108336" bIns="54166">
            <a:noAutofit/>
          </a:bodyPr>
          <a:lstStyle/>
          <a:p>
            <a:pPr defTabSz="955586">
              <a:defRPr/>
            </a:pPr>
            <a:r>
              <a:rPr lang="en-US" sz="1400" dirty="0"/>
              <a:t>Participants are allowed to select package of tortillas. </a:t>
            </a:r>
          </a:p>
          <a:p>
            <a:pPr defTabSz="955586">
              <a:defRPr/>
            </a:pPr>
            <a:endParaRPr lang="en-US" sz="1400" dirty="0"/>
          </a:p>
          <a:p>
            <a:pPr defTabSz="955586">
              <a:defRPr/>
            </a:pPr>
            <a:r>
              <a:rPr lang="en-US" sz="1400" dirty="0"/>
              <a:t>To be approved, soft corn tortillas must be made from ground masa flour. Whole wheat tortillas must be made from whole wheat flour.</a:t>
            </a:r>
          </a:p>
          <a:p>
            <a:pPr eaLnBrk="1" hangingPunct="1"/>
            <a:endParaRPr lang="en-US" sz="1400" baseline="0" dirty="0"/>
          </a:p>
          <a:p>
            <a:pPr eaLnBrk="1" hangingPunct="1"/>
            <a:endParaRPr lang="en-US" sz="1400" baseline="0" dirty="0"/>
          </a:p>
          <a:p>
            <a:pPr eaLnBrk="1" hangingPunct="1"/>
            <a:r>
              <a:rPr lang="en-US" sz="1400" i="1" baseline="0" dirty="0"/>
              <a:t>Photo Credit: Corn Tortillas_Fotolia_27035299.jpg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968420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500812" cy="3657600"/>
          </a:xfrm>
          <a:prstGeom prst="rect">
            <a:avLst/>
          </a:prstGeom>
          <a:ln/>
        </p:spPr>
      </p:sp>
      <p:sp>
        <p:nvSpPr>
          <p:cNvPr id="111621" name="Rectangle 3"/>
          <p:cNvSpPr>
            <a:spLocks noGrp="1" noChangeArrowheads="1"/>
          </p:cNvSpPr>
          <p:nvPr>
            <p:ph type="body" idx="1"/>
          </p:nvPr>
        </p:nvSpPr>
        <p:spPr>
          <a:xfrm>
            <a:off x="428997" y="4402201"/>
            <a:ext cx="6600826" cy="2379599"/>
          </a:xfrm>
          <a:prstGeom prst="rect">
            <a:avLst/>
          </a:prstGeom>
          <a:noFill/>
          <a:ln/>
        </p:spPr>
        <p:txBody>
          <a:bodyPr lIns="108336" tIns="54166" rIns="108336" bIns="54166">
            <a:noAutofit/>
          </a:bodyPr>
          <a:lstStyle/>
          <a:p>
            <a:pPr eaLnBrk="1" hangingPunct="1"/>
            <a:r>
              <a:rPr lang="en-US" sz="1400" dirty="0"/>
              <a:t>Participants are allowed to select an approved brand of brown rice. Plain, whole grain brown rice that comes in a 14 to 16 oz bag or box continues to be approved. Instant, quick or regular cooking are approved options.  </a:t>
            </a:r>
          </a:p>
          <a:p>
            <a:pPr eaLnBrk="1" hangingPunct="1"/>
            <a:endParaRPr lang="en-US" sz="1400" baseline="0" dirty="0"/>
          </a:p>
          <a:p>
            <a:pPr eaLnBrk="1" hangingPunct="1"/>
            <a:r>
              <a:rPr lang="en-US" sz="800" i="1" dirty="0"/>
              <a:t>(Photo Credit:</a:t>
            </a:r>
            <a:r>
              <a:rPr lang="en-US" sz="800" i="1" baseline="0" dirty="0"/>
              <a:t> </a:t>
            </a:r>
            <a:r>
              <a:rPr lang="en-US" sz="800" i="1" dirty="0"/>
              <a:t>Brown Rice_Fotolia_16759871.jpg)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336899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12750"/>
            <a:ext cx="6500813" cy="3657600"/>
          </a:xfrm>
          <a:prstGeom prst="rect">
            <a:avLst/>
          </a:prstGeom>
          <a:ln/>
        </p:spPr>
      </p:sp>
      <p:sp>
        <p:nvSpPr>
          <p:cNvPr id="111621" name="Rectangle 3"/>
          <p:cNvSpPr>
            <a:spLocks noGrp="1" noChangeArrowheads="1"/>
          </p:cNvSpPr>
          <p:nvPr>
            <p:ph type="body" idx="1"/>
          </p:nvPr>
        </p:nvSpPr>
        <p:spPr>
          <a:xfrm>
            <a:off x="406399" y="4402201"/>
            <a:ext cx="6500813" cy="3370199"/>
          </a:xfrm>
          <a:prstGeom prst="rect">
            <a:avLst/>
          </a:prstGeom>
          <a:noFill/>
          <a:ln/>
        </p:spPr>
        <p:txBody>
          <a:bodyPr lIns="108336" tIns="54166" rIns="108336" bIns="54166">
            <a:noAutofit/>
          </a:bodyPr>
          <a:lstStyle/>
          <a:p>
            <a:pPr defTabSz="955586">
              <a:defRPr/>
            </a:pPr>
            <a:r>
              <a:rPr lang="en-US" sz="1400" dirty="0"/>
              <a:t>Like all other items in the whole grains category, participants are allowed to select an approved whole wheat pasta.</a:t>
            </a:r>
          </a:p>
          <a:p>
            <a:pPr defTabSz="955586">
              <a:defRPr/>
            </a:pPr>
            <a:endParaRPr lang="en-US" sz="1400" dirty="0"/>
          </a:p>
          <a:p>
            <a:pPr defTabSz="955586">
              <a:defRPr/>
            </a:pPr>
            <a:r>
              <a:rPr lang="en-US" sz="1400" dirty="0"/>
              <a:t>To be approved the pasta must:</a:t>
            </a:r>
          </a:p>
          <a:p>
            <a:pPr defTabSz="955586">
              <a:defRPr/>
            </a:pPr>
            <a:r>
              <a:rPr lang="en-US" sz="1400" dirty="0"/>
              <a:t>_ conform to the standard of identity</a:t>
            </a:r>
          </a:p>
          <a:p>
            <a:pPr defTabSz="955586">
              <a:defRPr/>
            </a:pPr>
            <a:r>
              <a:rPr lang="en-US" sz="1400" dirty="0"/>
              <a:t>_ have no added sugars, fats, oils or salt</a:t>
            </a:r>
          </a:p>
          <a:p>
            <a:pPr defTabSz="955586">
              <a:defRPr/>
            </a:pPr>
            <a:r>
              <a:rPr lang="en-US" sz="1400" dirty="0"/>
              <a:t>_ whole wheat flour or whole durum wheat flour must be the only flours listed on the ingredient list </a:t>
            </a:r>
          </a:p>
          <a:p>
            <a:pPr defTabSz="955586">
              <a:defRPr/>
            </a:pPr>
            <a:endParaRPr lang="en-US" sz="1400" dirty="0"/>
          </a:p>
          <a:p>
            <a:pPr defTabSz="955586">
              <a:defRPr/>
            </a:pPr>
            <a:r>
              <a:rPr lang="en-US" sz="1400" dirty="0"/>
              <a:t>Any shape pasta that meets the approved criteria is included. There is no minimum inventory requirement for whole wheat pasta.</a:t>
            </a:r>
          </a:p>
          <a:p>
            <a:pPr defTabSz="955586">
              <a:defRPr/>
            </a:pPr>
            <a:endParaRPr lang="en-US" sz="1400" baseline="0" dirty="0"/>
          </a:p>
          <a:p>
            <a:pPr defTabSz="955586">
              <a:defRPr/>
            </a:pPr>
            <a:r>
              <a:rPr lang="en-US" sz="1400" i="1" baseline="0" dirty="0"/>
              <a:t>Photo Credit: Whole wheat Pasta Spaghetti and Penne_Fotolia_92794316_Subscription_XXL.jpg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0507462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6687" cy="3667125"/>
          </a:xfrm>
          <a:prstGeom prst="rect">
            <a:avLst/>
          </a:prstGeom>
          <a:ln/>
        </p:spPr>
      </p:sp>
      <p:sp>
        <p:nvSpPr>
          <p:cNvPr id="111621" name="Rectangle 3"/>
          <p:cNvSpPr>
            <a:spLocks noGrp="1" noChangeArrowheads="1"/>
          </p:cNvSpPr>
          <p:nvPr>
            <p:ph type="body" idx="1"/>
          </p:nvPr>
        </p:nvSpPr>
        <p:spPr>
          <a:xfrm>
            <a:off x="513135" y="4402201"/>
            <a:ext cx="6402015" cy="3751199"/>
          </a:xfrm>
          <a:prstGeom prst="rect">
            <a:avLst/>
          </a:prstGeom>
          <a:noFill/>
          <a:ln/>
        </p:spPr>
        <p:txBody>
          <a:bodyPr lIns="108336" tIns="54166" rIns="108336" bIns="54166">
            <a:noAutofit/>
          </a:bodyPr>
          <a:lstStyle/>
          <a:p>
            <a:pPr eaLnBrk="1" hangingPunct="1"/>
            <a:r>
              <a:rPr lang="en-US" sz="1400" dirty="0"/>
              <a:t>Participants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sz="1400" baseline="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296713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6563" y="473075"/>
            <a:ext cx="6442075" cy="3624263"/>
          </a:xfrm>
          <a:prstGeom prst="rect">
            <a:avLst/>
          </a:prstGeom>
          <a:ln/>
        </p:spPr>
      </p:sp>
      <p:sp>
        <p:nvSpPr>
          <p:cNvPr id="111621" name="Rectangle 3"/>
          <p:cNvSpPr>
            <a:spLocks noGrp="1" noChangeArrowheads="1"/>
          </p:cNvSpPr>
          <p:nvPr>
            <p:ph type="body" idx="1"/>
          </p:nvPr>
        </p:nvSpPr>
        <p:spPr>
          <a:xfrm>
            <a:off x="436563" y="4572000"/>
            <a:ext cx="6573837" cy="3810000"/>
          </a:xfrm>
          <a:prstGeom prst="rect">
            <a:avLst/>
          </a:prstGeom>
          <a:noFill/>
          <a:ln/>
        </p:spPr>
        <p:txBody>
          <a:bodyPr lIns="108336" tIns="54166" rIns="108336" bIns="54166">
            <a:noAutofit/>
          </a:bodyPr>
          <a:lstStyle/>
          <a:p>
            <a:pPr defTabSz="914266">
              <a:defRPr/>
            </a:pPr>
            <a:r>
              <a:rPr lang="en-US" sz="1400" dirty="0"/>
              <a:t>The unit of measure for whole grains is OZ which is equivalent to one ounce of whole grain of choice. Women and children participants are prescribed up to  32 oz ounces of whole grains and can purchase a combination of items from the whole grain category. </a:t>
            </a:r>
          </a:p>
          <a:p>
            <a:pPr defTabSz="914266">
              <a:defRPr/>
            </a:pPr>
            <a:r>
              <a:rPr lang="en-US" sz="1400" dirty="0"/>
              <a:t>Participants are able to make the choice of brown rice, corn or whole wheat tortillas, bread and pasta, in the store. </a:t>
            </a:r>
          </a:p>
          <a:p>
            <a:pPr defTabSz="914266">
              <a:defRPr/>
            </a:pPr>
            <a:endParaRPr lang="en-US" sz="1400" dirty="0"/>
          </a:p>
          <a:p>
            <a:pPr defTabSz="914266">
              <a:defRPr/>
            </a:pPr>
            <a:r>
              <a:rPr lang="en-US" sz="1400" dirty="0"/>
              <a:t>In this example, a family can purchase up to 80 oz of whole grains during their month to spend. Mom makes 5 trips to the grocery store and chooses one of each whole grain to equal 80 total ounces of whole grain. </a:t>
            </a:r>
          </a:p>
          <a:p>
            <a:pPr defTabSz="914266">
              <a:defRPr/>
            </a:pPr>
            <a:endParaRPr lang="en-US" sz="1400" dirty="0"/>
          </a:p>
          <a:p>
            <a:pPr eaLnBrk="1" hangingPunct="1"/>
            <a:r>
              <a:rPr lang="en-US" sz="1400" i="1" dirty="0"/>
              <a:t>Photo credit: DCFW Graphic Artist</a:t>
            </a:r>
          </a:p>
          <a:p>
            <a:pPr eaLnBrk="1" hangingPunct="1"/>
            <a:endParaRPr lang="en-US" sz="1400" dirty="0"/>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7465719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384175"/>
            <a:ext cx="6600825" cy="3713163"/>
          </a:xfrm>
          <a:prstGeom prst="rect">
            <a:avLst/>
          </a:prstGeom>
          <a:ln/>
        </p:spPr>
      </p:sp>
      <p:sp>
        <p:nvSpPr>
          <p:cNvPr id="111621" name="Rectangle 3"/>
          <p:cNvSpPr>
            <a:spLocks noGrp="1" noChangeArrowheads="1"/>
          </p:cNvSpPr>
          <p:nvPr>
            <p:ph type="body" idx="1"/>
          </p:nvPr>
        </p:nvSpPr>
        <p:spPr>
          <a:xfrm>
            <a:off x="357187" y="4495800"/>
            <a:ext cx="6600825" cy="3370199"/>
          </a:xfrm>
          <a:prstGeom prst="rect">
            <a:avLst/>
          </a:prstGeom>
          <a:noFill/>
          <a:ln/>
        </p:spPr>
        <p:txBody>
          <a:bodyPr lIns="108336" tIns="54166" rIns="108336" bIns="54166">
            <a:noAutofit/>
          </a:bodyPr>
          <a:lstStyle/>
          <a:p>
            <a:pPr eaLnBrk="1" hangingPunct="1"/>
            <a:r>
              <a:rPr lang="en-US" sz="1400" b="1" i="1" dirty="0"/>
              <a:t>Participants are allowed to select an approved brand of chicken eggs in one-dozen size container when included in their food benefits. </a:t>
            </a:r>
          </a:p>
          <a:p>
            <a:pPr eaLnBrk="1" hangingPunct="1"/>
            <a:r>
              <a:rPr lang="en-US" sz="1400" b="0" i="1" dirty="0"/>
              <a:t>Photo</a:t>
            </a:r>
            <a:r>
              <a:rPr lang="en-US" sz="1400" b="0" i="1" baseline="0" dirty="0"/>
              <a:t> Credit: Eggs2_Fotolia_22337316.jpg</a:t>
            </a:r>
            <a:endParaRPr lang="en-US" sz="1400" b="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27148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0213" y="473075"/>
            <a:ext cx="6454775" cy="3632200"/>
          </a:xfrm>
          <a:prstGeom prst="rect">
            <a:avLst/>
          </a:prstGeom>
          <a:ln/>
        </p:spPr>
      </p:sp>
      <p:sp>
        <p:nvSpPr>
          <p:cNvPr id="111621" name="Rectangle 3"/>
          <p:cNvSpPr>
            <a:spLocks noGrp="1" noChangeArrowheads="1"/>
          </p:cNvSpPr>
          <p:nvPr>
            <p:ph type="body" idx="1"/>
          </p:nvPr>
        </p:nvSpPr>
        <p:spPr>
          <a:xfrm>
            <a:off x="430213" y="4402201"/>
            <a:ext cx="6599610" cy="3446399"/>
          </a:xfrm>
          <a:prstGeom prst="rect">
            <a:avLst/>
          </a:prstGeom>
          <a:noFill/>
          <a:ln/>
        </p:spPr>
        <p:txBody>
          <a:bodyPr lIns="108336" tIns="54166" rIns="108336" bIns="54166">
            <a:noAutofit/>
          </a:bodyPr>
          <a:lstStyle/>
          <a:p>
            <a:pPr eaLnBrk="1" hangingPunct="1"/>
            <a:r>
              <a:rPr lang="en-US" sz="1400" dirty="0"/>
              <a:t>Dry and canned beans, peas and lentils continue to be approved. </a:t>
            </a:r>
          </a:p>
          <a:p>
            <a:pPr eaLnBrk="1" hangingPunct="1"/>
            <a:endParaRPr lang="en-US" sz="1400" dirty="0"/>
          </a:p>
          <a:p>
            <a:pPr eaLnBrk="1" hangingPunct="1"/>
            <a:r>
              <a:rPr lang="en-US" sz="1400" dirty="0"/>
              <a:t>Both types must be plain, unseasoned mature beans, peas, and lentils. Organic is an allowable option.</a:t>
            </a:r>
          </a:p>
          <a:p>
            <a:pPr eaLnBrk="1" hangingPunct="1"/>
            <a:endParaRPr lang="en-US" sz="1400" dirty="0"/>
          </a:p>
          <a:p>
            <a:pPr eaLnBrk="1" hangingPunct="1"/>
            <a:r>
              <a:rPr lang="en-US" sz="1400" dirty="0"/>
              <a:t>Please note: </a:t>
            </a:r>
            <a:r>
              <a:rPr lang="en-US" sz="1400" b="1" u="sng" dirty="0"/>
              <a:t>frozen</a:t>
            </a:r>
            <a:r>
              <a:rPr lang="en-US" sz="1400" dirty="0"/>
              <a:t> mature beans, peas, and lentils are not approved as a </a:t>
            </a:r>
            <a:r>
              <a:rPr lang="en-US" sz="1400" b="1" dirty="0"/>
              <a:t>legume.  </a:t>
            </a:r>
            <a:r>
              <a:rPr lang="en-US" sz="1400" b="1" u="sng" dirty="0"/>
              <a:t>Frozen</a:t>
            </a:r>
            <a:r>
              <a:rPr lang="en-US" sz="1400" dirty="0"/>
              <a:t> varieties fall within the cash-value benefit option as food items approved for redemption.</a:t>
            </a:r>
          </a:p>
          <a:p>
            <a:pPr eaLnBrk="1" hangingPunct="1"/>
            <a:endParaRPr lang="en-US" sz="1400" dirty="0"/>
          </a:p>
          <a:p>
            <a:pPr eaLnBrk="1" hangingPunct="1"/>
            <a:endParaRPr lang="en-US" sz="1400" baseline="0" dirty="0"/>
          </a:p>
          <a:p>
            <a:pPr eaLnBrk="1" hangingPunct="1"/>
            <a:r>
              <a:rPr lang="en-US" sz="1400" i="1" baseline="0" dirty="0"/>
              <a:t>Photo Credit: Vegetables on Wooden Spoon on white background_ Fotolia_77226525_Subscription_XXL.jpg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607593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398463" y="4402201"/>
            <a:ext cx="6631360" cy="2684399"/>
          </a:xfrm>
          <a:prstGeom prst="rect">
            <a:avLst/>
          </a:prstGeom>
          <a:noFill/>
          <a:ln/>
        </p:spPr>
        <p:txBody>
          <a:bodyPr lIns="108336" tIns="54166" rIns="108336" bIns="54166">
            <a:noAutofit/>
          </a:bodyPr>
          <a:lstStyle/>
          <a:p>
            <a:r>
              <a:rPr lang="en-US" sz="1400" dirty="0"/>
              <a:t>Again, only mature beans, peas and lentils, canned and dry are approved.  Listed on the slide are examples of mature beans, peas and lentils. </a:t>
            </a:r>
          </a:p>
          <a:p>
            <a:endParaRPr lang="en-US" sz="1400" dirty="0"/>
          </a:p>
          <a:p>
            <a:r>
              <a:rPr lang="en-US" sz="1400" dirty="0"/>
              <a:t>Please note that green beans and peas are not mature beans and peas; therefore, they are not allowed as a </a:t>
            </a:r>
            <a:r>
              <a:rPr lang="en-US" sz="1400" b="1" i="1" dirty="0"/>
              <a:t>legume</a:t>
            </a:r>
            <a:r>
              <a:rPr lang="en-US" sz="1400" dirty="0"/>
              <a:t>.</a:t>
            </a:r>
          </a:p>
          <a:p>
            <a:endParaRPr lang="en-US" sz="1400" dirty="0"/>
          </a:p>
          <a:p>
            <a:r>
              <a:rPr lang="en-US" sz="1400" dirty="0"/>
              <a:t>However, varieties of fresh, frozen, and canned green beans and peas are allowed to be purchased using the cash value benefit.  We will talk more about what is approved cash value benefits later in the presentation.</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82433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98463"/>
            <a:ext cx="6518275" cy="3667125"/>
          </a:xfrm>
          <a:prstGeom prst="rect">
            <a:avLst/>
          </a:prstGeom>
          <a:ln/>
        </p:spPr>
      </p:sp>
      <p:sp>
        <p:nvSpPr>
          <p:cNvPr id="111621" name="Rectangle 3"/>
          <p:cNvSpPr>
            <a:spLocks noGrp="1" noChangeArrowheads="1"/>
          </p:cNvSpPr>
          <p:nvPr>
            <p:ph type="body" idx="1"/>
          </p:nvPr>
        </p:nvSpPr>
        <p:spPr>
          <a:xfrm>
            <a:off x="398463" y="4402201"/>
            <a:ext cx="6631360" cy="2455799"/>
          </a:xfrm>
          <a:prstGeom prst="rect">
            <a:avLst/>
          </a:prstGeom>
          <a:noFill/>
          <a:ln/>
        </p:spPr>
        <p:txBody>
          <a:bodyPr lIns="108336" tIns="54166" rIns="108336" bIns="54166">
            <a:noAutofit/>
          </a:bodyPr>
          <a:lstStyle/>
          <a:p>
            <a:pPr eaLnBrk="1" hangingPunct="1"/>
            <a:r>
              <a:rPr lang="en-US" sz="1400" dirty="0"/>
              <a:t>Peanut butter continues to be approved in the 16-to-18-ounce container. A variety of types of peanut butter are available including reduced sugar, with salt or unsalted, reduced fat, all textures, and organic or ‘natural’ options included. </a:t>
            </a:r>
          </a:p>
          <a:p>
            <a:pPr eaLnBrk="1" hangingPunct="1"/>
            <a:endParaRPr lang="en-US" sz="1400" dirty="0"/>
          </a:p>
          <a:p>
            <a:pPr eaLnBrk="1" hangingPunct="1"/>
            <a:r>
              <a:rPr lang="en-US" sz="1400" i="1" dirty="0"/>
              <a:t>Photo Credit: An open Jar of Peanut Butter with Spoon_Fotolia_40556509_Subscription_XL.jpg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29687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7513" y="609600"/>
            <a:ext cx="6516687" cy="3667125"/>
          </a:xfrm>
          <a:prstGeom prst="rect">
            <a:avLst/>
          </a:prstGeom>
          <a:ln/>
        </p:spPr>
      </p:sp>
      <p:sp>
        <p:nvSpPr>
          <p:cNvPr id="111621" name="Rectangle 3"/>
          <p:cNvSpPr>
            <a:spLocks noGrp="1" noChangeArrowheads="1"/>
          </p:cNvSpPr>
          <p:nvPr>
            <p:ph type="body" idx="1"/>
          </p:nvPr>
        </p:nvSpPr>
        <p:spPr>
          <a:xfrm>
            <a:off x="322263" y="4495800"/>
            <a:ext cx="6707560" cy="3446399"/>
          </a:xfrm>
          <a:prstGeom prst="rect">
            <a:avLst/>
          </a:prstGeom>
          <a:noFill/>
          <a:ln/>
        </p:spPr>
        <p:txBody>
          <a:bodyPr lIns="108336" tIns="54166" rIns="108336" bIns="54166">
            <a:noAutofit/>
          </a:bodyPr>
          <a:lstStyle/>
          <a:p>
            <a:pPr defTabSz="948507">
              <a:defRPr/>
            </a:pPr>
            <a:r>
              <a:rPr lang="en-US" sz="1400" dirty="0"/>
              <a:t>If a family’s food benefits include 1 container of beans/peas or Peanut butter, they have a choice of purchasing one 16 oz bag dried bag or four (15 to 16) oz cans of mature beans, peas, and lentils OR a 16 to18 oz jar of approved peanut butter.</a:t>
            </a:r>
          </a:p>
          <a:p>
            <a:pPr defTabSz="948507">
              <a:defRPr/>
            </a:pPr>
            <a:endParaRPr lang="en-US" sz="1400" dirty="0"/>
          </a:p>
          <a:p>
            <a:pPr defTabSz="948507">
              <a:defRPr/>
            </a:pPr>
            <a:r>
              <a:rPr lang="en-US" sz="1400" dirty="0"/>
              <a:t>The subcategory default for legumes allows participants a choice of canned or dry beans, peas, or lentils OR peanut butter when shopping. </a:t>
            </a:r>
          </a:p>
          <a:p>
            <a:pPr defTabSz="948507">
              <a:defRPr/>
            </a:pPr>
            <a:endParaRPr lang="en-US" sz="1400" dirty="0"/>
          </a:p>
          <a:p>
            <a:endParaRPr lang="en-US" sz="1400" dirty="0"/>
          </a:p>
          <a:p>
            <a:endParaRPr lang="en-US" sz="1400" dirty="0"/>
          </a:p>
          <a:p>
            <a:r>
              <a:rPr lang="en-US" sz="1400" i="1" dirty="0"/>
              <a:t>Photo Credit: Created by </a:t>
            </a:r>
            <a:r>
              <a:rPr lang="en-US" sz="1400" i="1" baseline="0" dirty="0"/>
              <a:t>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92574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491365"/>
          </a:xfrm>
          <a:noFill/>
          <a:ln/>
        </p:spPr>
        <p:txBody>
          <a:bodyPr lIns="98186" tIns="49093" rIns="98186" bIns="49093"/>
          <a:lstStyle/>
          <a:p>
            <a:pPr marL="0" indent="0" algn="just">
              <a:buFont typeface="Arial" panose="020B0604020202020204" pitchFamily="34" charset="0"/>
              <a:buNone/>
            </a:pPr>
            <a:r>
              <a:rPr lang="en-US" dirty="0"/>
              <a:t>Local Agency staff will also:</a:t>
            </a:r>
          </a:p>
          <a:p>
            <a:pPr marL="296408" indent="-296408" algn="just">
              <a:buFont typeface="Arial" panose="020B0604020202020204" pitchFamily="34" charset="0"/>
              <a:buChar char="•"/>
            </a:pPr>
            <a:r>
              <a:rPr lang="en-US" dirty="0"/>
              <a:t>Inform Vendor of Vendor ID number </a:t>
            </a:r>
          </a:p>
          <a:p>
            <a:pPr marL="296408" indent="-296408" algn="just">
              <a:buFont typeface="Arial" panose="020B0604020202020204" pitchFamily="34" charset="0"/>
              <a:buChar char="•"/>
            </a:pPr>
            <a:r>
              <a:rPr lang="en-US" dirty="0"/>
              <a:t>Provide a supply of NC WIC Transaction Guides and</a:t>
            </a:r>
          </a:p>
          <a:p>
            <a:pPr marL="296408" indent="-296408" algn="just">
              <a:buFont typeface="Arial" panose="020B0604020202020204" pitchFamily="34" charset="0"/>
              <a:buChar char="•"/>
            </a:pPr>
            <a:r>
              <a:rPr lang="en-US" dirty="0"/>
              <a:t>Address any questions from vendor</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946769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33400"/>
            <a:ext cx="6518275" cy="3667125"/>
          </a:xfrm>
          <a:prstGeom prst="rect">
            <a:avLst/>
          </a:prstGeom>
          <a:ln/>
        </p:spPr>
      </p:sp>
      <p:sp>
        <p:nvSpPr>
          <p:cNvPr id="111621" name="Rectangle 3"/>
          <p:cNvSpPr>
            <a:spLocks noGrp="1" noChangeArrowheads="1"/>
          </p:cNvSpPr>
          <p:nvPr>
            <p:ph type="body" idx="1"/>
          </p:nvPr>
        </p:nvSpPr>
        <p:spPr>
          <a:xfrm>
            <a:off x="398463" y="4572000"/>
            <a:ext cx="6518275" cy="3505200"/>
          </a:xfrm>
          <a:prstGeom prst="rect">
            <a:avLst/>
          </a:prstGeom>
          <a:noFill/>
          <a:ln/>
        </p:spPr>
        <p:txBody>
          <a:bodyPr lIns="108336" tIns="54166" rIns="108336" bIns="54166">
            <a:noAutofit/>
          </a:bodyPr>
          <a:lstStyle/>
          <a:p>
            <a:pPr eaLnBrk="1" hangingPunct="1"/>
            <a:r>
              <a:rPr lang="en-US" sz="1400" dirty="0"/>
              <a:t>Canned fish continues to be an approved item. </a:t>
            </a:r>
          </a:p>
          <a:p>
            <a:pPr eaLnBrk="1" hangingPunct="1"/>
            <a:endParaRPr lang="en-US" sz="1400" dirty="0"/>
          </a:p>
          <a:p>
            <a:pPr eaLnBrk="1" hangingPunct="1"/>
            <a:r>
              <a:rPr lang="en-US" sz="1400" dirty="0"/>
              <a:t>Plain, unseasoned pink salmon or chunk-light tuna packed in water in 5 to 6 oz cans or foil pouches are approved. </a:t>
            </a:r>
          </a:p>
          <a:p>
            <a:pPr eaLnBrk="1" hangingPunct="1"/>
            <a:endParaRPr lang="en-US" sz="1400" dirty="0"/>
          </a:p>
          <a:p>
            <a:pPr eaLnBrk="1" hangingPunct="1"/>
            <a:r>
              <a:rPr lang="en-US" sz="1400" dirty="0"/>
              <a:t>The unit of measurement is OZ which is equivalent to one ounce. </a:t>
            </a:r>
          </a:p>
          <a:p>
            <a:pPr eaLnBrk="1" hangingPunct="1"/>
            <a:endParaRPr lang="en-US" sz="1400" dirty="0"/>
          </a:p>
          <a:p>
            <a:pPr eaLnBrk="1" hangingPunct="1"/>
            <a:endParaRPr lang="en-US" sz="1400" dirty="0"/>
          </a:p>
          <a:p>
            <a:pPr eaLnBrk="1" hangingPunct="1"/>
            <a:endParaRPr lang="en-US" sz="1400" i="1" dirty="0"/>
          </a:p>
          <a:p>
            <a:pPr eaLnBrk="1" hangingPunct="1"/>
            <a:r>
              <a:rPr lang="en-US" sz="1400" i="1" dirty="0"/>
              <a:t>Photo</a:t>
            </a:r>
            <a:r>
              <a:rPr lang="en-US" sz="1400" i="1" baseline="0" dirty="0"/>
              <a:t> Credit: </a:t>
            </a:r>
            <a:r>
              <a:rPr lang="en-US" sz="1400" i="1" dirty="0"/>
              <a:t>TunaCanned7_Fotolia_4309159.jpg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939899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09588"/>
            <a:ext cx="6518275" cy="3667125"/>
          </a:xfrm>
          <a:prstGeom prst="rect">
            <a:avLst/>
          </a:prstGeom>
          <a:ln/>
        </p:spPr>
      </p:sp>
      <p:sp>
        <p:nvSpPr>
          <p:cNvPr id="111621" name="Rectangle 3"/>
          <p:cNvSpPr>
            <a:spLocks noGrp="1" noChangeArrowheads="1"/>
          </p:cNvSpPr>
          <p:nvPr>
            <p:ph type="body" idx="1"/>
          </p:nvPr>
        </p:nvSpPr>
        <p:spPr>
          <a:xfrm>
            <a:off x="398463" y="4402201"/>
            <a:ext cx="6518275" cy="2912999"/>
          </a:xfrm>
          <a:prstGeom prst="rect">
            <a:avLst/>
          </a:prstGeom>
          <a:noFill/>
          <a:ln/>
        </p:spPr>
        <p:txBody>
          <a:bodyPr lIns="108336" tIns="54166" rIns="108336" bIns="54166">
            <a:noAutofit/>
          </a:bodyPr>
          <a:lstStyle/>
          <a:p>
            <a:pPr defTabSz="955817">
              <a:defRPr/>
            </a:pPr>
            <a:r>
              <a:rPr lang="en-US" sz="1400" dirty="0"/>
              <a:t>WIC participants must purchase the brand, container size, type and quantity specified in their food benefit account.</a:t>
            </a:r>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0209204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600825" cy="3713163"/>
          </a:xfrm>
          <a:prstGeom prst="rect">
            <a:avLst/>
          </a:prstGeom>
          <a:ln/>
        </p:spPr>
      </p:sp>
      <p:sp>
        <p:nvSpPr>
          <p:cNvPr id="111621" name="Rectangle 3"/>
          <p:cNvSpPr>
            <a:spLocks noGrp="1" noChangeArrowheads="1"/>
          </p:cNvSpPr>
          <p:nvPr>
            <p:ph type="body" idx="1"/>
          </p:nvPr>
        </p:nvSpPr>
        <p:spPr>
          <a:xfrm>
            <a:off x="388786" y="4343400"/>
            <a:ext cx="6384803" cy="3065399"/>
          </a:xfrm>
          <a:prstGeom prst="rect">
            <a:avLst/>
          </a:prstGeom>
          <a:noFill/>
          <a:ln/>
        </p:spPr>
        <p:txBody>
          <a:bodyPr lIns="108336" tIns="54166" rIns="108336" bIns="54166">
            <a:noAutofit/>
          </a:bodyPr>
          <a:lstStyle/>
          <a:p>
            <a:pPr lvl="0">
              <a:lnSpc>
                <a:spcPct val="90000"/>
              </a:lnSpc>
            </a:pPr>
            <a:r>
              <a:rPr lang="en-US" baseline="0" dirty="0"/>
              <a:t>The NC WIC Program contract formulas are </a:t>
            </a:r>
            <a:r>
              <a:rPr lang="en-US" sz="3100" dirty="0"/>
              <a:t>Similac Advance</a:t>
            </a:r>
            <a:r>
              <a:rPr lang="en-US" sz="3100" baseline="30000" dirty="0"/>
              <a:t>® </a:t>
            </a:r>
            <a:r>
              <a:rPr lang="en-US" sz="3100" dirty="0"/>
              <a:t>Similac Soy Isomil </a:t>
            </a:r>
            <a:r>
              <a:rPr lang="en-US" sz="3100" baseline="30000" dirty="0"/>
              <a:t>® </a:t>
            </a:r>
            <a:r>
              <a:rPr lang="en-US" sz="3100" dirty="0"/>
              <a:t>Similac Sensitive</a:t>
            </a:r>
            <a:r>
              <a:rPr lang="en-US" sz="3100" baseline="30000" dirty="0"/>
              <a:t>®  and </a:t>
            </a:r>
            <a:r>
              <a:rPr lang="en-US" sz="3100" dirty="0"/>
              <a:t>Similac Total Comfort</a:t>
            </a:r>
            <a:r>
              <a:rPr lang="en-US" sz="3100" baseline="30000" dirty="0"/>
              <a:t>® </a:t>
            </a:r>
          </a:p>
          <a:p>
            <a:pPr lvl="1">
              <a:lnSpc>
                <a:spcPct val="90000"/>
              </a:lnSpc>
            </a:pPr>
            <a:endParaRPr lang="en-US" sz="3100" baseline="30000" dirty="0"/>
          </a:p>
          <a:p>
            <a:pPr eaLnBrk="1" hangingPunct="1"/>
            <a:r>
              <a:rPr lang="en-US" sz="3200" dirty="0"/>
              <a:t>The slide shows the different types of Similac formula including:</a:t>
            </a:r>
          </a:p>
          <a:p>
            <a:pPr marL="457200" indent="-457200" eaLnBrk="1" hangingPunct="1">
              <a:buFont typeface="Arial" panose="020B0604020202020204" pitchFamily="34" charset="0"/>
              <a:buChar char="•"/>
            </a:pPr>
            <a:r>
              <a:rPr lang="en-US" sz="3200" dirty="0"/>
              <a:t>Similac Advance Concentrate, Ready-to-Feed, </a:t>
            </a:r>
          </a:p>
          <a:p>
            <a:pPr marL="457200" indent="-457200" eaLnBrk="1" hangingPunct="1">
              <a:buFont typeface="Arial" panose="020B0604020202020204" pitchFamily="34" charset="0"/>
              <a:buChar char="•"/>
            </a:pPr>
            <a:r>
              <a:rPr lang="en-US" sz="3200" dirty="0"/>
              <a:t>Similac Soy Isomil Powder, Concentrate, Ready-to-Feed.</a:t>
            </a:r>
          </a:p>
          <a:p>
            <a:pPr marL="457200" indent="-457200" eaLnBrk="1" hangingPunct="1">
              <a:buFont typeface="Arial" panose="020B0604020202020204" pitchFamily="34" charset="0"/>
              <a:buChar char="•"/>
            </a:pPr>
            <a:r>
              <a:rPr lang="en-US" sz="3200" dirty="0"/>
              <a:t>Similac Sensitive Powder, Ready-to-Feed  </a:t>
            </a:r>
            <a:r>
              <a:rPr lang="en-US" sz="3200" b="1" dirty="0"/>
              <a:t>OR</a:t>
            </a:r>
          </a:p>
          <a:p>
            <a:pPr marL="457200" indent="-457200" eaLnBrk="1" hangingPunct="1">
              <a:buFont typeface="Arial" panose="020B0604020202020204" pitchFamily="34" charset="0"/>
              <a:buChar char="•"/>
            </a:pPr>
            <a:r>
              <a:rPr lang="en-US" sz="3200" dirty="0"/>
              <a:t>Similac Total Comfort powder</a:t>
            </a:r>
          </a:p>
          <a:p>
            <a:pPr eaLnBrk="1" hangingPunct="1"/>
            <a:endParaRPr lang="en-US" sz="3100" dirty="0"/>
          </a:p>
          <a:p>
            <a:pPr lvl="1">
              <a:lnSpc>
                <a:spcPct val="90000"/>
              </a:lnSpc>
            </a:pPr>
            <a:endParaRPr lang="en-US" sz="3100" baseline="30000" dirty="0"/>
          </a:p>
          <a:p>
            <a:pPr lvl="1">
              <a:lnSpc>
                <a:spcPct val="90000"/>
              </a:lnSpc>
            </a:pPr>
            <a:endParaRPr lang="en-US" sz="3100" baseline="30000" dirty="0"/>
          </a:p>
          <a:p>
            <a:pPr lvl="1">
              <a:lnSpc>
                <a:spcPct val="90000"/>
              </a:lnSpc>
            </a:pPr>
            <a:endParaRPr lang="en-US" sz="3100" baseline="30000" dirty="0"/>
          </a:p>
          <a:p>
            <a:pPr eaLnBrk="1" hangingPunct="1"/>
            <a:endParaRPr lang="en-US" sz="1400" b="1"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1457093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12763" y="531813"/>
            <a:ext cx="6289675" cy="3538537"/>
          </a:xfrm>
          <a:prstGeom prst="rect">
            <a:avLst/>
          </a:prstGeom>
          <a:ln/>
        </p:spPr>
      </p:sp>
      <p:sp>
        <p:nvSpPr>
          <p:cNvPr id="111621" name="Rectangle 3"/>
          <p:cNvSpPr>
            <a:spLocks noGrp="1" noChangeArrowheads="1"/>
          </p:cNvSpPr>
          <p:nvPr>
            <p:ph type="body" idx="1"/>
          </p:nvPr>
        </p:nvSpPr>
        <p:spPr>
          <a:xfrm>
            <a:off x="512763" y="4402201"/>
            <a:ext cx="6289675" cy="3217799"/>
          </a:xfrm>
          <a:prstGeom prst="rect">
            <a:avLst/>
          </a:prstGeom>
          <a:noFill/>
          <a:ln/>
        </p:spPr>
        <p:txBody>
          <a:bodyPr lIns="108336" tIns="54166" rIns="108336" bIns="54166">
            <a:noAutofit/>
          </a:bodyPr>
          <a:lstStyle/>
          <a:p>
            <a:pPr defTabSz="914132">
              <a:defRPr/>
            </a:pPr>
            <a:r>
              <a:rPr lang="en-US" sz="1400" dirty="0"/>
              <a:t>Eight ounce boxes of plain, dry infant cereal continue to be approved, organic options included.</a:t>
            </a:r>
          </a:p>
          <a:p>
            <a:pPr eaLnBrk="1" hangingPunct="1"/>
            <a:endParaRPr lang="en-US" sz="1400" dirty="0"/>
          </a:p>
          <a:p>
            <a:pPr eaLnBrk="1" hangingPunct="1"/>
            <a:r>
              <a:rPr lang="en-US" sz="1400" dirty="0"/>
              <a:t>Infant cereal must contain minimum of 45 milligrams of iron per 100 grams of dry cereal.</a:t>
            </a:r>
          </a:p>
          <a:p>
            <a:pPr eaLnBrk="1" hangingPunct="1"/>
            <a:endParaRPr lang="en-US" sz="1400" dirty="0"/>
          </a:p>
          <a:p>
            <a:pPr eaLnBrk="1" hangingPunct="1"/>
            <a:r>
              <a:rPr lang="en-US" sz="1400" dirty="0"/>
              <a:t>Infants after six months of age are allowed up to 24 ounces of infant cereal per monthly benefits.</a:t>
            </a:r>
          </a:p>
          <a:p>
            <a:pPr eaLnBrk="1" hangingPunct="1"/>
            <a:endParaRPr lang="en-US" sz="1400" dirty="0"/>
          </a:p>
          <a:p>
            <a:pPr eaLnBrk="1" hangingPunct="1"/>
            <a:r>
              <a:rPr lang="en-US" sz="1400" dirty="0"/>
              <a:t>The unit of measure is OZ which is equivalent to one ounce.</a:t>
            </a:r>
          </a:p>
          <a:p>
            <a:pPr eaLnBrk="1" hangingPunct="1"/>
            <a:endParaRPr lang="en-US" sz="1400" baseline="0" dirty="0"/>
          </a:p>
          <a:p>
            <a:pPr eaLnBrk="1" hangingPunct="1"/>
            <a:r>
              <a:rPr lang="en-US" sz="1400" i="1" baseline="0" dirty="0"/>
              <a:t>Photo Credit: Infant Cereal and Spoon4_Fotolia_9217384.jpg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2086536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217799"/>
          </a:xfrm>
          <a:prstGeom prst="rect">
            <a:avLst/>
          </a:prstGeom>
          <a:noFill/>
          <a:ln/>
        </p:spPr>
        <p:txBody>
          <a:bodyPr lIns="108336" tIns="54166" rIns="108336" bIns="54166">
            <a:noAutofit/>
          </a:bodyPr>
          <a:lstStyle/>
          <a:p>
            <a:pPr defTabSz="914048"/>
            <a:r>
              <a:rPr lang="en-US" sz="1400" dirty="0"/>
              <a:t>For infant meats the </a:t>
            </a:r>
            <a:r>
              <a:rPr lang="en-US" sz="1400" b="1" dirty="0"/>
              <a:t>“approved”</a:t>
            </a:r>
            <a:r>
              <a:rPr lang="en-US" sz="1400" dirty="0"/>
              <a:t> criteria include: 2.5oz containers of organic or non-organic plain meat with gravy or broth.</a:t>
            </a:r>
          </a:p>
          <a:p>
            <a:pPr eaLnBrk="1" hangingPunct="1"/>
            <a:endParaRPr lang="en-US" sz="1400" dirty="0"/>
          </a:p>
          <a:p>
            <a:pPr eaLnBrk="1" hangingPunct="1"/>
            <a:r>
              <a:rPr lang="en-US" sz="1400" dirty="0"/>
              <a:t>This food benefit is only available to fully breastfeeding infants between six to eleven months of age and is allowed up to 77.5 ounce of infant meats.</a:t>
            </a:r>
          </a:p>
          <a:p>
            <a:pPr eaLnBrk="1" hangingPunct="1"/>
            <a:endParaRPr lang="en-US" sz="1400" dirty="0"/>
          </a:p>
          <a:p>
            <a:pPr defTabSz="914266">
              <a:defRPr/>
            </a:pPr>
            <a:r>
              <a:rPr lang="en-US" sz="1400" dirty="0"/>
              <a:t>The unit of measure is OZ which is equivalent to one ounce.</a:t>
            </a:r>
          </a:p>
          <a:p>
            <a:pPr eaLnBrk="1" hangingPunct="1"/>
            <a:endParaRPr lang="en-US" sz="1400" dirty="0"/>
          </a:p>
          <a:p>
            <a:pPr eaLnBrk="1" hangingPunct="1"/>
            <a:endParaRPr lang="en-US" sz="1400" dirty="0"/>
          </a:p>
          <a:p>
            <a:pPr eaLnBrk="1" hangingPunct="1"/>
            <a:endParaRPr lang="en-US" sz="140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6259905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73075"/>
            <a:ext cx="6500813" cy="3657600"/>
          </a:xfrm>
          <a:prstGeom prst="rect">
            <a:avLst/>
          </a:prstGeom>
          <a:ln/>
        </p:spPr>
      </p:sp>
      <p:sp>
        <p:nvSpPr>
          <p:cNvPr id="111621" name="Rectangle 3"/>
          <p:cNvSpPr>
            <a:spLocks noGrp="1" noChangeArrowheads="1"/>
          </p:cNvSpPr>
          <p:nvPr>
            <p:ph type="body" idx="1"/>
          </p:nvPr>
        </p:nvSpPr>
        <p:spPr>
          <a:xfrm>
            <a:off x="406399" y="4402201"/>
            <a:ext cx="6500813" cy="3065399"/>
          </a:xfrm>
          <a:prstGeom prst="rect">
            <a:avLst/>
          </a:prstGeom>
          <a:noFill/>
          <a:ln/>
        </p:spPr>
        <p:txBody>
          <a:bodyPr lIns="108336" tIns="54166" rIns="108336" bIns="54166">
            <a:noAutofit/>
          </a:bodyPr>
          <a:lstStyle/>
          <a:p>
            <a:pPr eaLnBrk="1" hangingPunct="1"/>
            <a:r>
              <a:rPr lang="en-US" sz="1400" dirty="0"/>
              <a:t>Included in the default food benefits for 6-11 month old infants are select Infant Fruits and Vegetables. The unit of measure is OZ which is equivalent to one ounce.</a:t>
            </a:r>
          </a:p>
          <a:p>
            <a:pPr defTabSz="966098">
              <a:defRPr/>
            </a:pPr>
            <a:endParaRPr lang="en-US" sz="1400" dirty="0"/>
          </a:p>
          <a:p>
            <a:pPr defTabSz="966098">
              <a:defRPr/>
            </a:pPr>
            <a:r>
              <a:rPr lang="en-US" sz="14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sz="1400" dirty="0"/>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09708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1163" y="506413"/>
            <a:ext cx="6492875" cy="3652837"/>
          </a:xfrm>
          <a:prstGeom prst="rect">
            <a:avLst/>
          </a:prstGeom>
          <a:ln/>
        </p:spPr>
      </p:sp>
      <p:sp>
        <p:nvSpPr>
          <p:cNvPr id="111621" name="Rectangle 3"/>
          <p:cNvSpPr>
            <a:spLocks noGrp="1" noChangeArrowheads="1"/>
          </p:cNvSpPr>
          <p:nvPr>
            <p:ph type="body" idx="1"/>
          </p:nvPr>
        </p:nvSpPr>
        <p:spPr>
          <a:xfrm>
            <a:off x="411163" y="4402201"/>
            <a:ext cx="6492875" cy="3065399"/>
          </a:xfrm>
          <a:prstGeom prst="rect">
            <a:avLst/>
          </a:prstGeom>
          <a:noFill/>
          <a:ln/>
        </p:spPr>
        <p:txBody>
          <a:bodyPr lIns="108336" tIns="54166" rIns="108336" bIns="54166">
            <a:noAutofit/>
          </a:bodyPr>
          <a:lstStyle/>
          <a:p>
            <a:r>
              <a:rPr lang="en-US" sz="1400" dirty="0"/>
              <a:t>The family shopping list will list the total number of ounces of baby food participants are allowed for the month. This slide provides examples of the number of jars that may be purchased based on the number of ounces listed on the shopping list.</a:t>
            </a:r>
          </a:p>
          <a:p>
            <a:endParaRPr lang="en-US" sz="1400" dirty="0"/>
          </a:p>
          <a:p>
            <a:r>
              <a:rPr lang="en-US" sz="1400" dirty="0"/>
              <a:t>For the Fully Breastfed infant six to eleven months of age, up to 256 ounces of infant fruits and vegetables are available.  This doubles the quantities as indicated on this chart. </a:t>
            </a:r>
          </a:p>
          <a:p>
            <a:endParaRPr lang="en-US" sz="1400" dirty="0"/>
          </a:p>
          <a:p>
            <a:pPr eaLnBrk="1" hangingPunct="1">
              <a:buFontTx/>
              <a:buNone/>
            </a:pPr>
            <a:endParaRPr lang="en-US" sz="1400" dirty="0"/>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443697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04800"/>
            <a:ext cx="6500813" cy="3657600"/>
          </a:xfrm>
          <a:prstGeom prst="rect">
            <a:avLst/>
          </a:prstGeom>
          <a:ln/>
        </p:spPr>
      </p:sp>
      <p:sp>
        <p:nvSpPr>
          <p:cNvPr id="111621" name="Rectangle 3"/>
          <p:cNvSpPr>
            <a:spLocks noGrp="1" noChangeArrowheads="1"/>
          </p:cNvSpPr>
          <p:nvPr>
            <p:ph type="body" idx="1"/>
          </p:nvPr>
        </p:nvSpPr>
        <p:spPr>
          <a:xfrm>
            <a:off x="112375" y="4164137"/>
            <a:ext cx="6937626" cy="5132263"/>
          </a:xfrm>
          <a:prstGeom prst="rect">
            <a:avLst/>
          </a:prstGeom>
          <a:noFill/>
          <a:ln/>
        </p:spPr>
        <p:txBody>
          <a:bodyPr lIns="108336" tIns="54166" rIns="108336" bIns="54166">
            <a:noAutofit/>
          </a:bodyPr>
          <a:lstStyle/>
          <a:p>
            <a:pPr eaLnBrk="1" hangingPunct="1"/>
            <a:r>
              <a:rPr lang="en-US" sz="1300" dirty="0">
                <a:latin typeface="+mj-lt"/>
              </a:rPr>
              <a:t>Participants can buy a combination of fresh, frozen or canned fruits and vegetables up to cash-value benefit dollar amount in their food benefit account.</a:t>
            </a:r>
          </a:p>
          <a:p>
            <a:pPr eaLnBrk="1" hangingPunct="1"/>
            <a:endParaRPr lang="en-US" sz="1300" dirty="0">
              <a:latin typeface="+mj-lt"/>
            </a:endParaRPr>
          </a:p>
          <a:p>
            <a:pPr marL="0" indent="0">
              <a:buFont typeface="Arial" panose="020B0604020202020204" pitchFamily="34" charset="0"/>
              <a:buNone/>
            </a:pPr>
            <a:endParaRPr lang="en-US" sz="1300" dirty="0">
              <a:latin typeface="+mj-lt"/>
            </a:endParaRPr>
          </a:p>
          <a:p>
            <a:pPr marL="179173" indent="-179173">
              <a:buFont typeface="Arial" panose="020B0604020202020204" pitchFamily="34" charset="0"/>
              <a:buChar char="•"/>
            </a:pPr>
            <a:r>
              <a:rPr lang="en-US" sz="1300" b="1" dirty="0">
                <a:latin typeface="+mj-lt"/>
              </a:rPr>
              <a:t>Please Note: ** </a:t>
            </a:r>
            <a:r>
              <a:rPr lang="en-US" sz="1300" b="1" dirty="0">
                <a:effectLst/>
                <a:latin typeface="+mj-lt"/>
                <a:ea typeface="Calibri" panose="020F0502020204030204" pitchFamily="34" charset="0"/>
              </a:rPr>
              <a:t>The CVV/B amount was increased for federal FY 2024, under continuing resolution to $26 for child participants, $47 for pregnant and postpartum participants, and $52 for fully and partially breastfeeding participants. Additional legislation will determine future values.</a:t>
            </a:r>
            <a:r>
              <a:rPr lang="en-US" sz="1300" b="1" dirty="0">
                <a:solidFill>
                  <a:srgbClr val="000000"/>
                </a:solidFill>
                <a:effectLst/>
                <a:latin typeface="+mj-lt"/>
                <a:ea typeface="Calibri" panose="020F0502020204030204" pitchFamily="34" charset="0"/>
              </a:rPr>
              <a:t>**</a:t>
            </a:r>
            <a:endParaRPr lang="en-US" sz="1300" b="1" dirty="0">
              <a:latin typeface="+mj-lt"/>
            </a:endParaRPr>
          </a:p>
          <a:p>
            <a:pPr marL="179173" indent="-179173">
              <a:buFont typeface="Arial" panose="020B0604020202020204" pitchFamily="34" charset="0"/>
              <a:buChar char="•"/>
            </a:pPr>
            <a:endParaRPr lang="en-US" sz="1300" dirty="0">
              <a:latin typeface="+mj-lt"/>
            </a:endParaRPr>
          </a:p>
          <a:p>
            <a:r>
              <a:rPr lang="en-US" sz="1300" dirty="0">
                <a:latin typeface="+mj-lt"/>
              </a:rPr>
              <a:t>Remember with eWIC,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1300" dirty="0">
              <a:latin typeface="+mj-lt"/>
            </a:endParaRPr>
          </a:p>
          <a:p>
            <a:r>
              <a:rPr lang="en-US" sz="1300" dirty="0">
                <a:latin typeface="+mj-lt"/>
              </a:rPr>
              <a:t>If a participant purchases more than the amount of their cash-value benefit, the participant can pay the extra or choose not to buy certain items.</a:t>
            </a:r>
          </a:p>
          <a:p>
            <a:endParaRPr lang="en-US" sz="1300" dirty="0">
              <a:latin typeface="+mj-lt"/>
            </a:endParaRPr>
          </a:p>
          <a:p>
            <a:r>
              <a:rPr lang="en-US" sz="1300" dirty="0">
                <a:latin typeface="+mj-lt"/>
              </a:rPr>
              <a:t>The North Carolina WIC APL includes applesauce and other pureed fruits and vegetable available for the participant to purchase under the Cash Value Benefits. </a:t>
            </a:r>
          </a:p>
          <a:p>
            <a:endParaRPr lang="en-US" sz="1300" dirty="0">
              <a:latin typeface="+mj-lt"/>
            </a:endParaRPr>
          </a:p>
          <a:p>
            <a:r>
              <a:rPr lang="en-US" sz="1300" dirty="0">
                <a:latin typeface="+mj-lt"/>
              </a:rPr>
              <a:t>These items are for intended by the manufacturers for children over 12 months of age and is not available for purchase for infants.</a:t>
            </a:r>
          </a:p>
          <a:p>
            <a:pPr defTabSz="955586">
              <a:defRPr/>
            </a:pPr>
            <a:endParaRPr lang="en-US" sz="1300" baseline="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601566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93713"/>
            <a:ext cx="6600825" cy="3713162"/>
          </a:xfrm>
          <a:prstGeom prst="rect">
            <a:avLst/>
          </a:prstGeom>
          <a:ln/>
        </p:spPr>
      </p:sp>
      <p:sp>
        <p:nvSpPr>
          <p:cNvPr id="111621" name="Rectangle 3"/>
          <p:cNvSpPr>
            <a:spLocks noGrp="1" noChangeArrowheads="1"/>
          </p:cNvSpPr>
          <p:nvPr>
            <p:ph type="body" idx="1"/>
          </p:nvPr>
        </p:nvSpPr>
        <p:spPr>
          <a:xfrm>
            <a:off x="357187" y="4402202"/>
            <a:ext cx="6600825" cy="3713162"/>
          </a:xfrm>
          <a:prstGeom prst="rect">
            <a:avLst/>
          </a:prstGeom>
          <a:noFill/>
          <a:ln/>
        </p:spPr>
        <p:txBody>
          <a:bodyPr lIns="108336" tIns="54166" rIns="108336" bIns="54166">
            <a:noAutofit/>
          </a:bodyPr>
          <a:lstStyle/>
          <a:p>
            <a:pPr defTabSz="955586">
              <a:defRPr/>
            </a:pPr>
            <a:r>
              <a:rPr lang="en-US" sz="1400" dirty="0"/>
              <a:t>Nutrition criteria for the fruits able to be obtained with the cash-value benefits include: Fresh, frozen, and canned fruits that contain no added sugar fats, oils or salt.</a:t>
            </a:r>
          </a:p>
          <a:p>
            <a:pPr defTabSz="955586">
              <a:defRPr/>
            </a:pPr>
            <a:endParaRPr lang="en-US" sz="1400" dirty="0"/>
          </a:p>
          <a:p>
            <a:pPr defTabSz="955586">
              <a:defRPr/>
            </a:pPr>
            <a:r>
              <a:rPr lang="en-US" sz="1400" dirty="0"/>
              <a:t>Remember, Infant fruits are not allowed to be obtained with the cash-value benefits.</a:t>
            </a:r>
          </a:p>
          <a:p>
            <a:pPr defTabSz="955586">
              <a:defRPr/>
            </a:pPr>
            <a:endParaRPr lang="en-US" sz="1400" dirty="0"/>
          </a:p>
          <a:p>
            <a:pPr defTabSz="955586">
              <a:defRPr/>
            </a:pPr>
            <a:r>
              <a:rPr lang="en-US" sz="1400" i="1" dirty="0"/>
              <a:t>Photo</a:t>
            </a:r>
            <a:r>
              <a:rPr lang="en-US" sz="1400" i="1" baseline="0" dirty="0"/>
              <a:t> Credit: FruitSmileyFace_Fotolia_33280198_Subscription_L.jpg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4251619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60363" y="473075"/>
            <a:ext cx="6594475" cy="3709988"/>
          </a:xfrm>
          <a:prstGeom prst="rect">
            <a:avLst/>
          </a:prstGeom>
          <a:ln/>
        </p:spPr>
      </p:sp>
      <p:sp>
        <p:nvSpPr>
          <p:cNvPr id="111621" name="Rectangle 3"/>
          <p:cNvSpPr>
            <a:spLocks noGrp="1" noChangeArrowheads="1"/>
          </p:cNvSpPr>
          <p:nvPr>
            <p:ph type="body" idx="1"/>
          </p:nvPr>
        </p:nvSpPr>
        <p:spPr>
          <a:xfrm>
            <a:off x="360363" y="4267200"/>
            <a:ext cx="6594475" cy="5057881"/>
          </a:xfrm>
          <a:prstGeom prst="rect">
            <a:avLst/>
          </a:prstGeom>
          <a:noFill/>
          <a:ln/>
        </p:spPr>
        <p:txBody>
          <a:bodyPr lIns="108336" tIns="54166" rIns="108336" bIns="54166">
            <a:noAutofit/>
          </a:bodyPr>
          <a:lstStyle/>
          <a:p>
            <a:pPr defTabSz="955586">
              <a:defRPr/>
            </a:pPr>
            <a:r>
              <a:rPr lang="en-US" sz="1400" dirty="0"/>
              <a:t>Fresh, frozen and canned vegetables with no added sugar, fats, or oils  continue to be approved. Vegetables can contain added salt. </a:t>
            </a:r>
          </a:p>
          <a:p>
            <a:pPr defTabSz="955586">
              <a:defRPr/>
            </a:pPr>
            <a:endParaRPr lang="en-US" sz="1400" dirty="0"/>
          </a:p>
          <a:p>
            <a:pPr eaLnBrk="1" hangingPunct="1"/>
            <a:r>
              <a:rPr lang="en-US" sz="1400" dirty="0"/>
              <a:t>I do want to remind you that : </a:t>
            </a:r>
          </a:p>
          <a:p>
            <a:pPr eaLnBrk="1" hangingPunct="1"/>
            <a:endParaRPr lang="en-US" sz="1400" dirty="0"/>
          </a:p>
          <a:p>
            <a:pPr marL="177845" indent="-177845" defTabSz="948507">
              <a:buFont typeface="Arial" panose="020B0604020202020204" pitchFamily="34" charset="0"/>
              <a:buChar char="•"/>
              <a:defRPr/>
            </a:pPr>
            <a:r>
              <a:rPr lang="en-US" sz="1400" dirty="0"/>
              <a:t> Salsa is not approved (as it contains not-approved herbs and spices)</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White potatoes in addition to sweet potatoes are approved </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Tomato products that contain herbs are not approved</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 Canned or dry mature legumes (dry beans, peas or lentils) do not count as a vegetables for the purpose of the cash-value benefit. They are obtained with the food benefits for legumes. </a:t>
            </a:r>
          </a:p>
          <a:p>
            <a:endParaRPr lang="en-US" sz="1400" dirty="0"/>
          </a:p>
          <a:p>
            <a:pPr marL="177845" indent="-177845">
              <a:buFont typeface="Arial" panose="020B0604020202020204" pitchFamily="34" charset="0"/>
              <a:buChar char="•"/>
            </a:pPr>
            <a:r>
              <a:rPr lang="en-US" sz="1400" dirty="0"/>
              <a:t>Sauerkraut is not approved, as it counts as a condiment.</a:t>
            </a:r>
          </a:p>
          <a:p>
            <a:pPr marL="177845" indent="-177845">
              <a:buFont typeface="Arial" panose="020B0604020202020204" pitchFamily="34" charset="0"/>
              <a:buChar char="•"/>
            </a:pPr>
            <a:endParaRPr lang="en-US" sz="1400" dirty="0"/>
          </a:p>
          <a:p>
            <a:pPr eaLnBrk="1" hangingPunct="1"/>
            <a:r>
              <a:rPr lang="en-US" sz="1400" dirty="0"/>
              <a:t> Infant vegetables are not allowed to be obtained with cash-value benefits. They are obtained with the food benefit for infant fruits and vegetables.</a:t>
            </a:r>
          </a:p>
          <a:p>
            <a:pPr eaLnBrk="1" hangingPunct="1"/>
            <a:endParaRPr lang="en-US" sz="1400" baseline="0" dirty="0"/>
          </a:p>
          <a:p>
            <a:pPr defTabSz="914266">
              <a:defRPr/>
            </a:pPr>
            <a:r>
              <a:rPr lang="en-US" sz="1400" i="1" dirty="0">
                <a:ea typeface="Tahoma" pitchFamily="34" charset="0"/>
                <a:cs typeface="Tahoma" pitchFamily="34" charset="0"/>
              </a:rPr>
              <a:t>Photo Credit: CannedCorn_Fotolia_38431540_Subscription_L.jpg</a:t>
            </a: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i="1" dirty="0"/>
              <a:t>Graphic: PowerPoint Template</a:t>
            </a:r>
          </a:p>
          <a:p>
            <a:pPr defTabSz="914266">
              <a:defRPr/>
            </a:pP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2102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B3DD-FF57-4421-B7B3-C63174D81CE7}"/>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2CF1DDB1-D39C-480A-BDA8-B6739F82746E}"/>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E1F1DD-C873-42FE-96DC-356C5E757A06}"/>
              </a:ext>
            </a:extLst>
          </p:cNvPr>
          <p:cNvSpPr>
            <a:spLocks noGrp="1"/>
          </p:cNvSpPr>
          <p:nvPr>
            <p:ph type="dt" sz="half" idx="10"/>
          </p:nvPr>
        </p:nvSpPr>
        <p:spPr/>
        <p:txBody>
          <a:bodyPr/>
          <a:lstStyle/>
          <a:p>
            <a:fld id="{AC0A629B-1E25-41E4-AF9A-90EE06D56745}" type="datetime1">
              <a:rPr lang="en-US" smtClean="0"/>
              <a:t>9/16/2024</a:t>
            </a:fld>
            <a:endParaRPr lang="en-US" dirty="0"/>
          </a:p>
        </p:txBody>
      </p:sp>
      <p:sp>
        <p:nvSpPr>
          <p:cNvPr id="5" name="Footer Placeholder 4">
            <a:extLst>
              <a:ext uri="{FF2B5EF4-FFF2-40B4-BE49-F238E27FC236}">
                <a16:creationId xmlns:a16="http://schemas.microsoft.com/office/drawing/2014/main" id="{30F2D747-3FE9-41BA-B529-7101EA29FE09}"/>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BFD09095-430F-4DBE-B17F-5E382DDF5D7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580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662C-3EB0-485B-A1AC-A05A2CA38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7933A-0688-489D-A70B-1B3B662EC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7EF38-9DA2-43B7-9EA9-DAF847400824}"/>
              </a:ext>
            </a:extLst>
          </p:cNvPr>
          <p:cNvSpPr>
            <a:spLocks noGrp="1"/>
          </p:cNvSpPr>
          <p:nvPr>
            <p:ph type="dt" sz="half" idx="10"/>
          </p:nvPr>
        </p:nvSpPr>
        <p:spPr/>
        <p:txBody>
          <a:bodyPr/>
          <a:lstStyle/>
          <a:p>
            <a:fld id="{EDDA1B56-6E6F-4EBD-AC02-639B2E33C2C6}" type="datetime1">
              <a:rPr lang="en-US" smtClean="0"/>
              <a:t>9/16/2024</a:t>
            </a:fld>
            <a:endParaRPr lang="en-US" dirty="0"/>
          </a:p>
        </p:txBody>
      </p:sp>
      <p:sp>
        <p:nvSpPr>
          <p:cNvPr id="5" name="Footer Placeholder 4">
            <a:extLst>
              <a:ext uri="{FF2B5EF4-FFF2-40B4-BE49-F238E27FC236}">
                <a16:creationId xmlns:a16="http://schemas.microsoft.com/office/drawing/2014/main" id="{E8A4A23E-BFEE-4619-B635-8958564AB534}"/>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C438FD9-CC4F-43C6-A9FF-D7B27F19679A}"/>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791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3640E-F421-4761-B463-EBA22BCAA2F9}"/>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B9217-445B-4C81-8FEE-696815855586}"/>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1E375-7D66-4652-9B61-317090FAC48A}"/>
              </a:ext>
            </a:extLst>
          </p:cNvPr>
          <p:cNvSpPr>
            <a:spLocks noGrp="1"/>
          </p:cNvSpPr>
          <p:nvPr>
            <p:ph type="dt" sz="half" idx="10"/>
          </p:nvPr>
        </p:nvSpPr>
        <p:spPr/>
        <p:txBody>
          <a:bodyPr/>
          <a:lstStyle/>
          <a:p>
            <a:fld id="{6F8552C5-4ED2-43E0-8D07-1DCCF57DFB7C}" type="datetime1">
              <a:rPr lang="en-US" smtClean="0"/>
              <a:t>9/16/2024</a:t>
            </a:fld>
            <a:endParaRPr lang="en-US" dirty="0"/>
          </a:p>
        </p:txBody>
      </p:sp>
      <p:sp>
        <p:nvSpPr>
          <p:cNvPr id="5" name="Footer Placeholder 4">
            <a:extLst>
              <a:ext uri="{FF2B5EF4-FFF2-40B4-BE49-F238E27FC236}">
                <a16:creationId xmlns:a16="http://schemas.microsoft.com/office/drawing/2014/main" id="{2DD3E8E8-6B93-4FC3-9995-1D5BE7A13726}"/>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2C108C39-B4BA-4041-96D3-63D31467C39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0849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57738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464037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1255295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1401480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1134602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1224457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574064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260368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1A5C-423C-41ED-91C7-3A02BC77E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D5240-9C40-4D0F-BB10-CD02A61B6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4F70F-3E0C-468A-A6FC-9FF2C747D704}"/>
              </a:ext>
            </a:extLst>
          </p:cNvPr>
          <p:cNvSpPr>
            <a:spLocks noGrp="1"/>
          </p:cNvSpPr>
          <p:nvPr>
            <p:ph type="dt" sz="half" idx="10"/>
          </p:nvPr>
        </p:nvSpPr>
        <p:spPr/>
        <p:txBody>
          <a:bodyPr/>
          <a:lstStyle/>
          <a:p>
            <a:fld id="{C891D40A-A082-4780-9348-8B88734C650D}" type="datetime1">
              <a:rPr lang="en-US" smtClean="0"/>
              <a:t>9/16/2024</a:t>
            </a:fld>
            <a:endParaRPr lang="en-US" dirty="0"/>
          </a:p>
        </p:txBody>
      </p:sp>
      <p:sp>
        <p:nvSpPr>
          <p:cNvPr id="5" name="Footer Placeholder 4">
            <a:extLst>
              <a:ext uri="{FF2B5EF4-FFF2-40B4-BE49-F238E27FC236}">
                <a16:creationId xmlns:a16="http://schemas.microsoft.com/office/drawing/2014/main" id="{E4BBDEB8-21EA-4725-B14B-60361F15C611}"/>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9944A225-9AB6-4E5E-BCE6-4BC3A7840FD5}"/>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91261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185854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222252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C25DD-6148-4AE1-B5A9-FA29399EB666}" type="datetimeFigureOut">
              <a:rPr lang="en-US" smtClean="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298438-859A-44D3-9AED-BA254D2A29FD}" type="slidenum">
              <a:rPr lang="en-US" smtClean="0"/>
              <a:t>‹#›</a:t>
            </a:fld>
            <a:endParaRPr lang="en-US" dirty="0"/>
          </a:p>
        </p:txBody>
      </p:sp>
    </p:spTree>
    <p:extLst>
      <p:ext uri="{BB962C8B-B14F-4D97-AF65-F5344CB8AC3E}">
        <p14:creationId xmlns:p14="http://schemas.microsoft.com/office/powerpoint/2010/main" val="3538686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28B1-B844-4685-9DA2-1462B108C76B}"/>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50DCCD7F-8D02-4DB6-B338-39D5CD62546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37F5EC-E232-46F7-8255-5C606E4B977A}"/>
              </a:ext>
            </a:extLst>
          </p:cNvPr>
          <p:cNvSpPr>
            <a:spLocks noGrp="1"/>
          </p:cNvSpPr>
          <p:nvPr>
            <p:ph type="dt" sz="half" idx="10"/>
          </p:nvPr>
        </p:nvSpPr>
        <p:spPr/>
        <p:txBody>
          <a:bodyPr/>
          <a:lstStyle/>
          <a:p>
            <a:endParaRPr lang="en-US" dirty="0">
              <a:latin typeface="+mj-lt"/>
            </a:endParaRPr>
          </a:p>
        </p:txBody>
      </p:sp>
      <p:sp>
        <p:nvSpPr>
          <p:cNvPr id="5" name="Footer Placeholder 4">
            <a:extLst>
              <a:ext uri="{FF2B5EF4-FFF2-40B4-BE49-F238E27FC236}">
                <a16:creationId xmlns:a16="http://schemas.microsoft.com/office/drawing/2014/main" id="{0D896A60-B759-4DB6-AB1D-B064993B93C8}"/>
              </a:ext>
            </a:extLst>
          </p:cNvPr>
          <p:cNvSpPr>
            <a:spLocks noGrp="1"/>
          </p:cNvSpPr>
          <p:nvPr>
            <p:ph type="ftr" sz="quarter" idx="11"/>
          </p:nvPr>
        </p:nvSpPr>
        <p:spPr/>
        <p:txBody>
          <a:bodyPr/>
          <a:lstStyle/>
          <a:p>
            <a:endParaRPr lang="en-US" dirty="0">
              <a:latin typeface="+mj-lt"/>
            </a:endParaRPr>
          </a:p>
        </p:txBody>
      </p:sp>
      <p:sp>
        <p:nvSpPr>
          <p:cNvPr id="6" name="Slide Number Placeholder 5">
            <a:extLst>
              <a:ext uri="{FF2B5EF4-FFF2-40B4-BE49-F238E27FC236}">
                <a16:creationId xmlns:a16="http://schemas.microsoft.com/office/drawing/2014/main" id="{AB25FB47-867D-4DBC-84F0-EC3157A5FA68}"/>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97271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6EEF-0797-401E-A558-9A1542176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CEE8E-2122-418B-8D14-169F7B32A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944C6-68F4-4D10-8DD9-8E5FFCB834B6}"/>
              </a:ext>
            </a:extLst>
          </p:cNvPr>
          <p:cNvSpPr>
            <a:spLocks noGrp="1"/>
          </p:cNvSpPr>
          <p:nvPr>
            <p:ph type="dt" sz="half" idx="10"/>
          </p:nvPr>
        </p:nvSpPr>
        <p:spPr/>
        <p:txBody>
          <a:bodyPr/>
          <a:lstStyle/>
          <a:p>
            <a:fld id="{D29E8617-6EA8-4B97-A5E8-E18E98765EE2}" type="datetime1">
              <a:rPr lang="en-US" smtClean="0"/>
              <a:pPr/>
              <a:t>9/16/2024</a:t>
            </a:fld>
            <a:endParaRPr lang="en-US" dirty="0"/>
          </a:p>
        </p:txBody>
      </p:sp>
      <p:sp>
        <p:nvSpPr>
          <p:cNvPr id="5" name="Footer Placeholder 4">
            <a:extLst>
              <a:ext uri="{FF2B5EF4-FFF2-40B4-BE49-F238E27FC236}">
                <a16:creationId xmlns:a16="http://schemas.microsoft.com/office/drawing/2014/main" id="{388B4964-E609-4CD6-A1CF-DC25A6F5CCBB}"/>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0266853D-FE41-49F1-9381-E89146C79CED}"/>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16940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EE13-6BB1-4912-A6DB-2C216680AEC2}"/>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8B69D2A3-9197-44EE-AF4E-A716D318C35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6FDB3-6DB3-42A3-A6A6-2A99EE0AEB31}"/>
              </a:ext>
            </a:extLst>
          </p:cNvPr>
          <p:cNvSpPr>
            <a:spLocks noGrp="1"/>
          </p:cNvSpPr>
          <p:nvPr>
            <p:ph type="dt" sz="half" idx="10"/>
          </p:nvPr>
        </p:nvSpPr>
        <p:spPr/>
        <p:txBody>
          <a:bodyPr/>
          <a:lstStyle/>
          <a:p>
            <a:fld id="{977EDB99-15BC-4479-BAC5-1E502E66917A}" type="datetime1">
              <a:rPr lang="en-US" smtClean="0"/>
              <a:t>9/16/2024</a:t>
            </a:fld>
            <a:endParaRPr lang="en-US" dirty="0"/>
          </a:p>
        </p:txBody>
      </p:sp>
      <p:sp>
        <p:nvSpPr>
          <p:cNvPr id="5" name="Footer Placeholder 4">
            <a:extLst>
              <a:ext uri="{FF2B5EF4-FFF2-40B4-BE49-F238E27FC236}">
                <a16:creationId xmlns:a16="http://schemas.microsoft.com/office/drawing/2014/main" id="{48D10918-9214-4DFF-9F8A-9793EE52E015}"/>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DAB2E8D5-92B4-4A2C-BD01-62056EBD328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45550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D473-B36C-4024-8E35-672855D0C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0E165-D711-4FB1-95C7-8AC1094BDC32}"/>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F778D-489E-4D65-A499-665A6D441EA2}"/>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80DD6-226B-4654-849F-AB6EA9946F1B}"/>
              </a:ext>
            </a:extLst>
          </p:cNvPr>
          <p:cNvSpPr>
            <a:spLocks noGrp="1"/>
          </p:cNvSpPr>
          <p:nvPr>
            <p:ph type="dt" sz="half" idx="10"/>
          </p:nvPr>
        </p:nvSpPr>
        <p:spPr/>
        <p:txBody>
          <a:bodyPr/>
          <a:lstStyle/>
          <a:p>
            <a:fld id="{4067C2A3-CD19-48AB-9F64-ECCF75182EDD}" type="datetime1">
              <a:rPr lang="en-US" smtClean="0"/>
              <a:t>9/16/2024</a:t>
            </a:fld>
            <a:endParaRPr lang="en-US" dirty="0"/>
          </a:p>
        </p:txBody>
      </p:sp>
      <p:sp>
        <p:nvSpPr>
          <p:cNvPr id="6" name="Footer Placeholder 5">
            <a:extLst>
              <a:ext uri="{FF2B5EF4-FFF2-40B4-BE49-F238E27FC236}">
                <a16:creationId xmlns:a16="http://schemas.microsoft.com/office/drawing/2014/main" id="{16587F4D-45D9-4F6F-A309-B80AE294A900}"/>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363D144E-7E88-4E33-859A-CD6092928B7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0675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C98F-8CC1-4C8A-AC86-283726A343A2}"/>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1C259-3478-4C70-93E2-86BD6F8F8643}"/>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DA380-E5E0-441C-9602-63297D5D608C}"/>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75D1A-A2E6-48FC-8790-6E1A25C806AE}"/>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B2C28-E035-47B9-9C15-DE0491A7A6F2}"/>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42C26-C91A-49E7-BBD8-2F9F4E2DE858}"/>
              </a:ext>
            </a:extLst>
          </p:cNvPr>
          <p:cNvSpPr>
            <a:spLocks noGrp="1"/>
          </p:cNvSpPr>
          <p:nvPr>
            <p:ph type="dt" sz="half" idx="10"/>
          </p:nvPr>
        </p:nvSpPr>
        <p:spPr/>
        <p:txBody>
          <a:bodyPr/>
          <a:lstStyle/>
          <a:p>
            <a:fld id="{0363E8C1-7C87-4705-AB97-8CD17D208E3F}" type="datetime1">
              <a:rPr lang="en-US" smtClean="0"/>
              <a:t>9/16/2024</a:t>
            </a:fld>
            <a:endParaRPr lang="en-US" dirty="0"/>
          </a:p>
        </p:txBody>
      </p:sp>
      <p:sp>
        <p:nvSpPr>
          <p:cNvPr id="8" name="Footer Placeholder 7">
            <a:extLst>
              <a:ext uri="{FF2B5EF4-FFF2-40B4-BE49-F238E27FC236}">
                <a16:creationId xmlns:a16="http://schemas.microsoft.com/office/drawing/2014/main" id="{82AB6695-06D6-4670-AEFB-EFC753D2FDDA}"/>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AA4E992A-AB57-4E43-8399-0300046473F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26678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7BE5-5027-4633-ABC5-E45F52248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1E9C3-E2A0-4D56-B61F-DC6AFE215A4B}"/>
              </a:ext>
            </a:extLst>
          </p:cNvPr>
          <p:cNvSpPr>
            <a:spLocks noGrp="1"/>
          </p:cNvSpPr>
          <p:nvPr>
            <p:ph type="dt" sz="half" idx="10"/>
          </p:nvPr>
        </p:nvSpPr>
        <p:spPr/>
        <p:txBody>
          <a:bodyPr/>
          <a:lstStyle/>
          <a:p>
            <a:fld id="{E20C624E-DF92-4841-B9B9-DD11AA239B85}" type="datetime1">
              <a:rPr lang="en-US" smtClean="0"/>
              <a:t>9/16/2024</a:t>
            </a:fld>
            <a:endParaRPr lang="en-US" dirty="0"/>
          </a:p>
        </p:txBody>
      </p:sp>
      <p:sp>
        <p:nvSpPr>
          <p:cNvPr id="4" name="Footer Placeholder 3">
            <a:extLst>
              <a:ext uri="{FF2B5EF4-FFF2-40B4-BE49-F238E27FC236}">
                <a16:creationId xmlns:a16="http://schemas.microsoft.com/office/drawing/2014/main" id="{B4B66CFD-712F-4699-894A-80E84C9CCE78}"/>
              </a:ext>
            </a:extLst>
          </p:cNvPr>
          <p:cNvSpPr>
            <a:spLocks noGrp="1"/>
          </p:cNvSpPr>
          <p:nvPr>
            <p:ph type="ftr" sz="quarter" idx="11"/>
          </p:nvPr>
        </p:nvSpPr>
        <p:spPr/>
        <p:txBody>
          <a:bodyPr/>
          <a:lstStyle/>
          <a:p>
            <a:r>
              <a:rPr lang="en-US" dirty="0"/>
              <a:t>Add a footer</a:t>
            </a:r>
          </a:p>
        </p:txBody>
      </p:sp>
      <p:sp>
        <p:nvSpPr>
          <p:cNvPr id="5" name="Slide Number Placeholder 4">
            <a:extLst>
              <a:ext uri="{FF2B5EF4-FFF2-40B4-BE49-F238E27FC236}">
                <a16:creationId xmlns:a16="http://schemas.microsoft.com/office/drawing/2014/main" id="{D806BCDC-CD39-4447-8E77-3D586C703F8D}"/>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01831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DB1FC-4797-4BAE-87F1-AE2AEA4F44E5}"/>
              </a:ext>
            </a:extLst>
          </p:cNvPr>
          <p:cNvSpPr>
            <a:spLocks noGrp="1"/>
          </p:cNvSpPr>
          <p:nvPr>
            <p:ph type="dt" sz="half" idx="10"/>
          </p:nvPr>
        </p:nvSpPr>
        <p:spPr/>
        <p:txBody>
          <a:bodyPr/>
          <a:lstStyle/>
          <a:p>
            <a:fld id="{FBDA3AE1-4360-4D5B-BDBC-656B872DD533}" type="datetime1">
              <a:rPr lang="en-US" smtClean="0"/>
              <a:t>9/16/2024</a:t>
            </a:fld>
            <a:endParaRPr lang="en-US" dirty="0"/>
          </a:p>
        </p:txBody>
      </p:sp>
      <p:sp>
        <p:nvSpPr>
          <p:cNvPr id="3" name="Footer Placeholder 2">
            <a:extLst>
              <a:ext uri="{FF2B5EF4-FFF2-40B4-BE49-F238E27FC236}">
                <a16:creationId xmlns:a16="http://schemas.microsoft.com/office/drawing/2014/main" id="{D792E3AB-6B37-4725-8C4F-DDA2A11596BD}"/>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086D53EF-19FF-4631-B443-D9F5270DFFD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73892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B9AB-7DE0-4200-88BA-AA570E6201F7}"/>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7AB3ED6-8149-4E9A-A624-B49F8A51EB7C}"/>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BFB0B-40B0-4095-AB16-F00A403E4AC2}"/>
              </a:ext>
            </a:extLst>
          </p:cNvPr>
          <p:cNvSpPr>
            <a:spLocks noGrp="1"/>
          </p:cNvSpPr>
          <p:nvPr>
            <p:ph type="dt" sz="half" idx="10"/>
          </p:nvPr>
        </p:nvSpPr>
        <p:spPr/>
        <p:txBody>
          <a:bodyPr/>
          <a:lstStyle/>
          <a:p>
            <a:fld id="{9D76392E-8E5B-4F42-B01B-FB1AC55856D2}" type="datetime1">
              <a:rPr lang="en-US" smtClean="0"/>
              <a:t>9/16/2024</a:t>
            </a:fld>
            <a:endParaRPr lang="en-US" dirty="0"/>
          </a:p>
        </p:txBody>
      </p:sp>
      <p:sp>
        <p:nvSpPr>
          <p:cNvPr id="5" name="Footer Placeholder 4">
            <a:extLst>
              <a:ext uri="{FF2B5EF4-FFF2-40B4-BE49-F238E27FC236}">
                <a16:creationId xmlns:a16="http://schemas.microsoft.com/office/drawing/2014/main" id="{A9E98CB1-01AB-4A4E-9F87-E4B63D1AACF3}"/>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4E5AD272-CAD2-4F11-89CF-81ACE3C9A6CB}"/>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744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C2D3-45FD-4A8D-8065-A927E5849C8D}"/>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E18C8D17-9A39-4D85-AFBD-25629C0D08AB}"/>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1CAC3-4381-4CA5-B264-21955605AE6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92575-B195-458A-9091-086DC9D2BD3D}"/>
              </a:ext>
            </a:extLst>
          </p:cNvPr>
          <p:cNvSpPr>
            <a:spLocks noGrp="1"/>
          </p:cNvSpPr>
          <p:nvPr>
            <p:ph type="dt" sz="half" idx="10"/>
          </p:nvPr>
        </p:nvSpPr>
        <p:spPr/>
        <p:txBody>
          <a:bodyPr/>
          <a:lstStyle/>
          <a:p>
            <a:fld id="{20990708-46A4-4851-883E-8DFB8939107E}" type="datetime1">
              <a:rPr lang="en-US" smtClean="0"/>
              <a:t>9/16/2024</a:t>
            </a:fld>
            <a:endParaRPr lang="en-US" dirty="0"/>
          </a:p>
        </p:txBody>
      </p:sp>
      <p:sp>
        <p:nvSpPr>
          <p:cNvPr id="6" name="Footer Placeholder 5">
            <a:extLst>
              <a:ext uri="{FF2B5EF4-FFF2-40B4-BE49-F238E27FC236}">
                <a16:creationId xmlns:a16="http://schemas.microsoft.com/office/drawing/2014/main" id="{D1190DD4-3E21-49D7-A00A-6775EB629D27}"/>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369B1CAE-E8F5-4D08-984C-C338927FD19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350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139C-39C5-4E8C-B9AD-B1B46E0E7CB8}"/>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01304C33-F11F-4E13-868F-444817764D67}"/>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7EBD17EF-6421-4C05-9C6E-88AE25E0EE00}"/>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2655F-9795-4DB0-BF8E-874098E118BE}"/>
              </a:ext>
            </a:extLst>
          </p:cNvPr>
          <p:cNvSpPr>
            <a:spLocks noGrp="1"/>
          </p:cNvSpPr>
          <p:nvPr>
            <p:ph type="dt" sz="half" idx="10"/>
          </p:nvPr>
        </p:nvSpPr>
        <p:spPr/>
        <p:txBody>
          <a:bodyPr/>
          <a:lstStyle/>
          <a:p>
            <a:fld id="{AE88EFFC-86AE-4294-A319-CAFC2651994B}" type="datetime1">
              <a:rPr lang="en-US" smtClean="0"/>
              <a:t>9/16/2024</a:t>
            </a:fld>
            <a:endParaRPr lang="en-US" dirty="0"/>
          </a:p>
        </p:txBody>
      </p:sp>
      <p:sp>
        <p:nvSpPr>
          <p:cNvPr id="6" name="Footer Placeholder 5">
            <a:extLst>
              <a:ext uri="{FF2B5EF4-FFF2-40B4-BE49-F238E27FC236}">
                <a16:creationId xmlns:a16="http://schemas.microsoft.com/office/drawing/2014/main" id="{A964AFF2-71E9-410D-83C8-6E83A29471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874FAB-25DC-4FD9-AAD7-9E9550140F4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406478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7676-8641-4DE1-BFE8-5D9D6643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4BA212-5B50-4B09-A7F7-DB6CBF0CC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2EA4-964E-4FD8-8D29-5C91E6F78F00}"/>
              </a:ext>
            </a:extLst>
          </p:cNvPr>
          <p:cNvSpPr>
            <a:spLocks noGrp="1"/>
          </p:cNvSpPr>
          <p:nvPr>
            <p:ph type="dt" sz="half" idx="10"/>
          </p:nvPr>
        </p:nvSpPr>
        <p:spPr/>
        <p:txBody>
          <a:bodyPr/>
          <a:lstStyle/>
          <a:p>
            <a:fld id="{EDCEAB04-7709-4C1E-A61A-74684A0170FC}" type="datetime1">
              <a:rPr lang="en-US" smtClean="0"/>
              <a:t>9/16/2024</a:t>
            </a:fld>
            <a:endParaRPr lang="en-US" dirty="0"/>
          </a:p>
        </p:txBody>
      </p:sp>
      <p:sp>
        <p:nvSpPr>
          <p:cNvPr id="5" name="Footer Placeholder 4">
            <a:extLst>
              <a:ext uri="{FF2B5EF4-FFF2-40B4-BE49-F238E27FC236}">
                <a16:creationId xmlns:a16="http://schemas.microsoft.com/office/drawing/2014/main" id="{A4681264-0461-4012-A8D7-C017237C980A}"/>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ABF7B877-18CC-4F6C-902B-213DA84F0A3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527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1409F-50BD-4903-84F7-EC509C5AF60A}"/>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FBC97-21AA-461E-8FC2-27164F02162E}"/>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B7D4E-73BD-49B1-91D3-B272A5D37C04}"/>
              </a:ext>
            </a:extLst>
          </p:cNvPr>
          <p:cNvSpPr>
            <a:spLocks noGrp="1"/>
          </p:cNvSpPr>
          <p:nvPr>
            <p:ph type="dt" sz="half" idx="10"/>
          </p:nvPr>
        </p:nvSpPr>
        <p:spPr/>
        <p:txBody>
          <a:bodyPr/>
          <a:lstStyle/>
          <a:p>
            <a:fld id="{D29E8617-6EA8-4B97-A5E8-E18E98765EE2}" type="datetime1">
              <a:rPr lang="en-US" smtClean="0"/>
              <a:pPr/>
              <a:t>9/16/2024</a:t>
            </a:fld>
            <a:endParaRPr lang="en-US" dirty="0"/>
          </a:p>
        </p:txBody>
      </p:sp>
      <p:sp>
        <p:nvSpPr>
          <p:cNvPr id="5" name="Footer Placeholder 4">
            <a:extLst>
              <a:ext uri="{FF2B5EF4-FFF2-40B4-BE49-F238E27FC236}">
                <a16:creationId xmlns:a16="http://schemas.microsoft.com/office/drawing/2014/main" id="{491D2C66-147F-4422-A750-FC40D6BDB812}"/>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14E63EBA-99C0-495D-B0C5-58AEA165E5D5}"/>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54380912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DB4B-5724-4963-8C9C-29A0AFEA2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CFCEC-7572-489B-B8A9-A99E2E048480}"/>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11DA9E-B904-4351-8AB9-9D4A1949D393}"/>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77F991-FA2B-43AA-AC5C-29D65A6A0276}"/>
              </a:ext>
            </a:extLst>
          </p:cNvPr>
          <p:cNvSpPr>
            <a:spLocks noGrp="1"/>
          </p:cNvSpPr>
          <p:nvPr>
            <p:ph type="dt" sz="half" idx="10"/>
          </p:nvPr>
        </p:nvSpPr>
        <p:spPr/>
        <p:txBody>
          <a:bodyPr/>
          <a:lstStyle/>
          <a:p>
            <a:fld id="{F653542A-2F14-426E-8E8D-F273B49D4316}" type="datetime1">
              <a:rPr lang="en-US" smtClean="0"/>
              <a:t>9/16/2024</a:t>
            </a:fld>
            <a:endParaRPr lang="en-US" dirty="0"/>
          </a:p>
        </p:txBody>
      </p:sp>
      <p:sp>
        <p:nvSpPr>
          <p:cNvPr id="6" name="Footer Placeholder 5">
            <a:extLst>
              <a:ext uri="{FF2B5EF4-FFF2-40B4-BE49-F238E27FC236}">
                <a16:creationId xmlns:a16="http://schemas.microsoft.com/office/drawing/2014/main" id="{55D37426-BEDD-46C1-826E-DE9C649BF004}"/>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520B5EFE-5D7E-4E89-BC27-F51D14211F1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74192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ED1D-A493-403E-A8E7-9630538FD2A7}"/>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C4A16-1DE5-4740-9360-83F22307D41C}"/>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11D36-1B1E-4FCD-A048-FD8BCD080DED}"/>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5952B-CCBC-45C9-B49D-AC7F6194339C}"/>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744A8-115E-486E-810B-A0CCA34BA911}"/>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A9B5-2729-4EBC-BE4A-618DE5417900}"/>
              </a:ext>
            </a:extLst>
          </p:cNvPr>
          <p:cNvSpPr>
            <a:spLocks noGrp="1"/>
          </p:cNvSpPr>
          <p:nvPr>
            <p:ph type="dt" sz="half" idx="10"/>
          </p:nvPr>
        </p:nvSpPr>
        <p:spPr/>
        <p:txBody>
          <a:bodyPr/>
          <a:lstStyle/>
          <a:p>
            <a:fld id="{AACEE226-C572-46EF-A7F1-79EF316267F2}" type="datetime1">
              <a:rPr lang="en-US" smtClean="0"/>
              <a:t>9/16/2024</a:t>
            </a:fld>
            <a:endParaRPr lang="en-US" dirty="0"/>
          </a:p>
        </p:txBody>
      </p:sp>
      <p:sp>
        <p:nvSpPr>
          <p:cNvPr id="8" name="Footer Placeholder 7">
            <a:extLst>
              <a:ext uri="{FF2B5EF4-FFF2-40B4-BE49-F238E27FC236}">
                <a16:creationId xmlns:a16="http://schemas.microsoft.com/office/drawing/2014/main" id="{44CDDCB3-5543-4609-BA94-900EA83193D7}"/>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CB03B34E-B684-4AAC-AD1C-B0564CD6C1C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414903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5F12-6ECE-4E20-AC18-7B2E9EC11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5D747D-F914-410F-81A0-DC44D0A16565}"/>
              </a:ext>
            </a:extLst>
          </p:cNvPr>
          <p:cNvSpPr>
            <a:spLocks noGrp="1"/>
          </p:cNvSpPr>
          <p:nvPr>
            <p:ph type="dt" sz="half" idx="10"/>
          </p:nvPr>
        </p:nvSpPr>
        <p:spPr/>
        <p:txBody>
          <a:bodyPr/>
          <a:lstStyle/>
          <a:p>
            <a:fld id="{200C26F5-5530-4CB8-9E1E-5E9DCB84614A}" type="datetime1">
              <a:rPr lang="en-US" smtClean="0"/>
              <a:t>9/16/2024</a:t>
            </a:fld>
            <a:endParaRPr lang="en-US" dirty="0"/>
          </a:p>
        </p:txBody>
      </p:sp>
      <p:sp>
        <p:nvSpPr>
          <p:cNvPr id="4" name="Footer Placeholder 3">
            <a:extLst>
              <a:ext uri="{FF2B5EF4-FFF2-40B4-BE49-F238E27FC236}">
                <a16:creationId xmlns:a16="http://schemas.microsoft.com/office/drawing/2014/main" id="{2C21CD1E-ED30-481D-89A8-AD0FDC900ED7}"/>
              </a:ext>
            </a:extLst>
          </p:cNvPr>
          <p:cNvSpPr>
            <a:spLocks noGrp="1"/>
          </p:cNvSpPr>
          <p:nvPr>
            <p:ph type="ftr" sz="quarter" idx="11"/>
          </p:nvPr>
        </p:nvSpPr>
        <p:spPr/>
        <p:txBody>
          <a:bodyPr/>
          <a:lstStyle/>
          <a:p>
            <a:r>
              <a:rPr lang="en-US" dirty="0"/>
              <a:t>Add a footer</a:t>
            </a:r>
          </a:p>
        </p:txBody>
      </p:sp>
      <p:sp>
        <p:nvSpPr>
          <p:cNvPr id="5" name="Slide Number Placeholder 4">
            <a:extLst>
              <a:ext uri="{FF2B5EF4-FFF2-40B4-BE49-F238E27FC236}">
                <a16:creationId xmlns:a16="http://schemas.microsoft.com/office/drawing/2014/main" id="{266CFCB6-4A4A-4874-9F3B-E041155CCFC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87155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23FC0-E69B-4C56-BDEE-6653034A4D09}"/>
              </a:ext>
            </a:extLst>
          </p:cNvPr>
          <p:cNvSpPr>
            <a:spLocks noGrp="1"/>
          </p:cNvSpPr>
          <p:nvPr>
            <p:ph type="dt" sz="half" idx="10"/>
          </p:nvPr>
        </p:nvSpPr>
        <p:spPr/>
        <p:txBody>
          <a:bodyPr/>
          <a:lstStyle/>
          <a:p>
            <a:fld id="{00324D3F-38F6-4724-AB10-83955BB9EF0E}" type="datetime1">
              <a:rPr lang="en-US" smtClean="0"/>
              <a:t>9/16/2024</a:t>
            </a:fld>
            <a:endParaRPr lang="en-US" dirty="0"/>
          </a:p>
        </p:txBody>
      </p:sp>
      <p:sp>
        <p:nvSpPr>
          <p:cNvPr id="3" name="Footer Placeholder 2">
            <a:extLst>
              <a:ext uri="{FF2B5EF4-FFF2-40B4-BE49-F238E27FC236}">
                <a16:creationId xmlns:a16="http://schemas.microsoft.com/office/drawing/2014/main" id="{C8D65D34-07CB-4E5B-A1B3-48B72E32A039}"/>
              </a:ext>
            </a:extLst>
          </p:cNvPr>
          <p:cNvSpPr>
            <a:spLocks noGrp="1"/>
          </p:cNvSpPr>
          <p:nvPr>
            <p:ph type="ftr" sz="quarter" idx="11"/>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3FE014FA-C004-4486-A5EA-46ABD6EE5EA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79342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663B-7EA0-4054-A32B-C497026EF44E}"/>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4EF2292C-D4C2-4332-A2EE-47E425DD7F8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2882F-156B-4EE8-AA8E-FB2589F7B8C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40300-AC2D-4EE5-9127-44033EA539E6}"/>
              </a:ext>
            </a:extLst>
          </p:cNvPr>
          <p:cNvSpPr>
            <a:spLocks noGrp="1"/>
          </p:cNvSpPr>
          <p:nvPr>
            <p:ph type="dt" sz="half" idx="10"/>
          </p:nvPr>
        </p:nvSpPr>
        <p:spPr/>
        <p:txBody>
          <a:bodyPr/>
          <a:lstStyle/>
          <a:p>
            <a:fld id="{CC413872-BE18-4F90-9F45-678DCF155765}" type="datetime1">
              <a:rPr lang="en-US" smtClean="0"/>
              <a:t>9/16/2024</a:t>
            </a:fld>
            <a:endParaRPr lang="en-US" dirty="0"/>
          </a:p>
        </p:txBody>
      </p:sp>
      <p:sp>
        <p:nvSpPr>
          <p:cNvPr id="6" name="Footer Placeholder 5">
            <a:extLst>
              <a:ext uri="{FF2B5EF4-FFF2-40B4-BE49-F238E27FC236}">
                <a16:creationId xmlns:a16="http://schemas.microsoft.com/office/drawing/2014/main" id="{A6224F54-C9DF-4040-8D3F-DFDDEAE00F81}"/>
              </a:ext>
            </a:extLst>
          </p:cNvPr>
          <p:cNvSpPr>
            <a:spLocks noGrp="1"/>
          </p:cNvSpPr>
          <p:nvPr>
            <p:ph type="ftr" sz="quarter" idx="11"/>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C2649B75-7EC7-4544-A9BA-26A40787C44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84211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6E1F-EBFB-47D7-A858-7C601C01933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55A6F9-3D57-447A-947D-B13D76879BD2}"/>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6938C902-E5B9-4CC2-9BDB-8FFD00A07BA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1C1A1-6A41-48C0-85A0-E7C923639D20}"/>
              </a:ext>
            </a:extLst>
          </p:cNvPr>
          <p:cNvSpPr>
            <a:spLocks noGrp="1"/>
          </p:cNvSpPr>
          <p:nvPr>
            <p:ph type="dt" sz="half" idx="10"/>
          </p:nvPr>
        </p:nvSpPr>
        <p:spPr/>
        <p:txBody>
          <a:bodyPr/>
          <a:lstStyle/>
          <a:p>
            <a:fld id="{60447FE6-8BAF-4672-873E-5D665A4F5901}" type="datetime1">
              <a:rPr lang="en-US" smtClean="0"/>
              <a:t>9/16/2024</a:t>
            </a:fld>
            <a:endParaRPr lang="en-US" dirty="0"/>
          </a:p>
        </p:txBody>
      </p:sp>
      <p:sp>
        <p:nvSpPr>
          <p:cNvPr id="6" name="Footer Placeholder 5">
            <a:extLst>
              <a:ext uri="{FF2B5EF4-FFF2-40B4-BE49-F238E27FC236}">
                <a16:creationId xmlns:a16="http://schemas.microsoft.com/office/drawing/2014/main" id="{D872FFB6-BF85-41E3-8DAF-176AB40C5B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749F8D-24F3-48E6-AE64-A42C2B7BD07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0932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672C3-2E41-484D-ABAC-95C2C64BC5FE}"/>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45D62-4167-4EEC-BDA2-7F68F5C96D9A}"/>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4C7DD-F526-40DA-97FA-35096BD758E7}"/>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FFFB4-400D-1240-AB24-6F86C96D4DFB}" type="datetimeFigureOut">
              <a:rPr lang="en-US" smtClean="0"/>
              <a:t>9/16/2024</a:t>
            </a:fld>
            <a:endParaRPr lang="en-US" dirty="0"/>
          </a:p>
        </p:txBody>
      </p:sp>
      <p:sp>
        <p:nvSpPr>
          <p:cNvPr id="5" name="Footer Placeholder 4">
            <a:extLst>
              <a:ext uri="{FF2B5EF4-FFF2-40B4-BE49-F238E27FC236}">
                <a16:creationId xmlns:a16="http://schemas.microsoft.com/office/drawing/2014/main" id="{956FA07B-C4E6-4815-BB6A-AD586467FB4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Annual Interactive Vendor Training 2019</a:t>
            </a:r>
          </a:p>
        </p:txBody>
      </p:sp>
      <p:sp>
        <p:nvSpPr>
          <p:cNvPr id="6" name="Slide Number Placeholder 5">
            <a:extLst>
              <a:ext uri="{FF2B5EF4-FFF2-40B4-BE49-F238E27FC236}">
                <a16:creationId xmlns:a16="http://schemas.microsoft.com/office/drawing/2014/main" id="{6ED434F3-CB6B-468E-B2C9-B5ADABFE74D6}"/>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94456622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b="0" i="0" u="none"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C25DD-6148-4AE1-B5A9-FA29399EB666}" type="datetimeFigureOut">
              <a:rPr lang="en-US" smtClean="0"/>
              <a:t>9/16/2024</a:t>
            </a:fld>
            <a:endParaRPr lang="en-US" dirty="0"/>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298438-859A-44D3-9AED-BA254D2A29FD}" type="slidenum">
              <a:rPr lang="en-US" smtClean="0"/>
              <a:t>‹#›</a:t>
            </a:fld>
            <a:endParaRPr lang="en-US" dirty="0"/>
          </a:p>
        </p:txBody>
      </p:sp>
    </p:spTree>
    <p:extLst>
      <p:ext uri="{BB962C8B-B14F-4D97-AF65-F5344CB8AC3E}">
        <p14:creationId xmlns:p14="http://schemas.microsoft.com/office/powerpoint/2010/main" val="4107083745"/>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3DDF2-F1C7-4F9A-A70B-C1A938CFD6AD}"/>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960F7-C408-4F59-917E-9BCA5E6F7159}"/>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E61A2-DBF2-48B7-9619-EA6F5E673DA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E8617-6EA8-4B97-A5E8-E18E98765EE2}" type="datetime1">
              <a:rPr lang="en-US" smtClean="0"/>
              <a:pPr/>
              <a:t>9/16/2024</a:t>
            </a:fld>
            <a:endParaRPr lang="en-US" dirty="0"/>
          </a:p>
        </p:txBody>
      </p:sp>
      <p:sp>
        <p:nvSpPr>
          <p:cNvPr id="5" name="Footer Placeholder 4">
            <a:extLst>
              <a:ext uri="{FF2B5EF4-FFF2-40B4-BE49-F238E27FC236}">
                <a16:creationId xmlns:a16="http://schemas.microsoft.com/office/drawing/2014/main" id="{5EEDA62E-4C1D-4062-8210-D2B36CFDB11C}"/>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Add a footer</a:t>
            </a:r>
          </a:p>
        </p:txBody>
      </p:sp>
      <p:sp>
        <p:nvSpPr>
          <p:cNvPr id="6" name="Slide Number Placeholder 5">
            <a:extLst>
              <a:ext uri="{FF2B5EF4-FFF2-40B4-BE49-F238E27FC236}">
                <a16:creationId xmlns:a16="http://schemas.microsoft.com/office/drawing/2014/main" id="{C66B5F8B-19E8-41B7-BDF9-AF93D13E24AC}"/>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69320333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b="0" i="0" u="none"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notesSlide" Target="../notesSlides/notesSlide100.xml"/><Relationship Id="rId7" Type="http://schemas.openxmlformats.org/officeDocument/2006/relationships/diagramColors" Target="../diagrams/colors46.xml"/><Relationship Id="rId2" Type="http://schemas.openxmlformats.org/officeDocument/2006/relationships/slideLayout" Target="../slideLayouts/slideLayout13.xml"/><Relationship Id="rId1" Type="http://schemas.openxmlformats.org/officeDocument/2006/relationships/tags" Target="../tags/tag256.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7.xml"/><Relationship Id="rId1" Type="http://schemas.openxmlformats.org/officeDocument/2006/relationships/tags" Target="../tags/tag258.xml"/><Relationship Id="rId4" Type="http://schemas.openxmlformats.org/officeDocument/2006/relationships/image" Target="../media/image96.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3.xml"/><Relationship Id="rId1" Type="http://schemas.openxmlformats.org/officeDocument/2006/relationships/tags" Target="../tags/tag259.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3.xml"/><Relationship Id="rId1" Type="http://schemas.openxmlformats.org/officeDocument/2006/relationships/tags" Target="../tags/tag261.xml"/><Relationship Id="rId4" Type="http://schemas.openxmlformats.org/officeDocument/2006/relationships/image" Target="../media/image97.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3.xml"/><Relationship Id="rId1" Type="http://schemas.openxmlformats.org/officeDocument/2006/relationships/tags" Target="../tags/tag263.xml"/><Relationship Id="rId4" Type="http://schemas.openxmlformats.org/officeDocument/2006/relationships/image" Target="../media/image97.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ags" Target="../tags/tag265.xml"/><Relationship Id="rId4" Type="http://schemas.openxmlformats.org/officeDocument/2006/relationships/image" Target="../media/image9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3.xml"/><Relationship Id="rId1" Type="http://schemas.openxmlformats.org/officeDocument/2006/relationships/tags" Target="../tags/tag26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107.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notesSlide" Target="../notesSlides/notesSlide107.xml"/><Relationship Id="rId7" Type="http://schemas.openxmlformats.org/officeDocument/2006/relationships/diagramColors" Target="../diagrams/colors47.xml"/><Relationship Id="rId2" Type="http://schemas.openxmlformats.org/officeDocument/2006/relationships/slideLayout" Target="../slideLayouts/slideLayout13.xml"/><Relationship Id="rId1" Type="http://schemas.openxmlformats.org/officeDocument/2006/relationships/tags" Target="../tags/tag269.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4.xml"/><Relationship Id="rId1" Type="http://schemas.openxmlformats.org/officeDocument/2006/relationships/tags" Target="../tags/tag271.xml"/><Relationship Id="rId4" Type="http://schemas.openxmlformats.org/officeDocument/2006/relationships/image" Target="../media/image101.jpeg"/></Relationships>
</file>

<file path=ppt/slides/_rels/slide109.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notesSlide" Target="../notesSlides/notesSlide10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tags" Target="../tags/tag282.xm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5" Type="http://schemas.openxmlformats.org/officeDocument/2006/relationships/notesSlide" Target="../notesSlides/notesSlide115.xml"/><Relationship Id="rId4"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tags" Target="../tags/tag294.xml"/><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image" Target="../media/image102.jpeg"/><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notesSlide" Target="../notesSlides/notesSlide118.xml"/><Relationship Id="rId5" Type="http://schemas.openxmlformats.org/officeDocument/2006/relationships/slideLayout" Target="../slideLayouts/slideLayout2.xml"/><Relationship Id="rId4" Type="http://schemas.openxmlformats.org/officeDocument/2006/relationships/tags" Target="../tags/tag303.xml"/></Relationships>
</file>

<file path=ppt/slides/_rels/slide119.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notesSlide" Target="../notesSlides/notesSlide120.xml"/><Relationship Id="rId5" Type="http://schemas.openxmlformats.org/officeDocument/2006/relationships/slideLayout" Target="../slideLayouts/slideLayout2.xml"/><Relationship Id="rId4" Type="http://schemas.openxmlformats.org/officeDocument/2006/relationships/tags" Target="../tags/tag310.xml"/></Relationships>
</file>

<file path=ppt/slides/_rels/slide121.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notesSlide" Target="../notesSlides/notesSlide121.xml"/><Relationship Id="rId5" Type="http://schemas.openxmlformats.org/officeDocument/2006/relationships/slideLayout" Target="../slideLayouts/slideLayout2.xml"/><Relationship Id="rId4" Type="http://schemas.openxmlformats.org/officeDocument/2006/relationships/tags" Target="../tags/tag314.xml"/></Relationships>
</file>

<file path=ppt/slides/_rels/slide122.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notesSlide" Target="../notesSlides/notesSlide122.xml"/><Relationship Id="rId5" Type="http://schemas.openxmlformats.org/officeDocument/2006/relationships/slideLayout" Target="../slideLayouts/slideLayout2.xml"/><Relationship Id="rId4" Type="http://schemas.openxmlformats.org/officeDocument/2006/relationships/tags" Target="../tags/tag318.xml"/></Relationships>
</file>

<file path=ppt/slides/_rels/slide123.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notesSlide" Target="../notesSlides/notesSlide123.xml"/><Relationship Id="rId5" Type="http://schemas.openxmlformats.org/officeDocument/2006/relationships/slideLayout" Target="../slideLayouts/slideLayout2.xml"/><Relationship Id="rId4" Type="http://schemas.openxmlformats.org/officeDocument/2006/relationships/tags" Target="../tags/tag322.xml"/></Relationships>
</file>

<file path=ppt/slides/_rels/slide124.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notesSlide" Target="../notesSlides/notesSlide124.xml"/><Relationship Id="rId5" Type="http://schemas.openxmlformats.org/officeDocument/2006/relationships/slideLayout" Target="../slideLayouts/slideLayout2.xml"/><Relationship Id="rId4" Type="http://schemas.openxmlformats.org/officeDocument/2006/relationships/tags" Target="../tags/tag326.xml"/></Relationships>
</file>

<file path=ppt/slides/_rels/slide125.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image" Target="../media/image103.jpeg"/><Relationship Id="rId5" Type="http://schemas.openxmlformats.org/officeDocument/2006/relationships/notesSlide" Target="../notesSlides/notesSlide126.xml"/><Relationship Id="rId4"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notesSlide" Target="../notesSlides/notesSlide127.xml"/><Relationship Id="rId5" Type="http://schemas.openxmlformats.org/officeDocument/2006/relationships/slideLayout" Target="../slideLayouts/slideLayout2.xml"/><Relationship Id="rId4" Type="http://schemas.openxmlformats.org/officeDocument/2006/relationships/tags" Target="../tags/tag336.xml"/></Relationships>
</file>

<file path=ppt/slides/_rels/slide128.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notesSlide" Target="../notesSlides/notesSlide128.xml"/><Relationship Id="rId5" Type="http://schemas.openxmlformats.org/officeDocument/2006/relationships/slideLayout" Target="../slideLayouts/slideLayout2.xml"/><Relationship Id="rId4" Type="http://schemas.openxmlformats.org/officeDocument/2006/relationships/tags" Target="../tags/tag340.xml"/></Relationships>
</file>

<file path=ppt/slides/_rels/slide129.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5" Type="http://schemas.openxmlformats.org/officeDocument/2006/relationships/notesSlide" Target="../notesSlides/notesSlide12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30.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5" Type="http://schemas.openxmlformats.org/officeDocument/2006/relationships/notesSlide" Target="../notesSlides/notesSlide130.xml"/><Relationship Id="rId4"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tags" Target="../tags/tag347.xml"/><Relationship Id="rId5" Type="http://schemas.openxmlformats.org/officeDocument/2006/relationships/notesSlide" Target="../notesSlides/notesSlide131.xml"/><Relationship Id="rId4"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 Id="rId5" Type="http://schemas.openxmlformats.org/officeDocument/2006/relationships/notesSlide" Target="../notesSlides/notesSlide132.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 Id="rId5" Type="http://schemas.openxmlformats.org/officeDocument/2006/relationships/notesSlide" Target="../notesSlides/notesSlide13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image" Target="../media/image104.jpeg"/><Relationship Id="rId5" Type="http://schemas.openxmlformats.org/officeDocument/2006/relationships/notesSlide" Target="../notesSlides/notesSlide134.xml"/><Relationship Id="rId4"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 Id="rId5" Type="http://schemas.openxmlformats.org/officeDocument/2006/relationships/notesSlide" Target="../notesSlides/notesSlide135.xml"/><Relationship Id="rId4"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image" Target="../media/image105.png"/><Relationship Id="rId5" Type="http://schemas.openxmlformats.org/officeDocument/2006/relationships/notesSlide" Target="../notesSlides/notesSlide136.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tags" Target="../tags/tag365.xml"/><Relationship Id="rId5" Type="http://schemas.openxmlformats.org/officeDocument/2006/relationships/image" Target="../media/image23.svg"/><Relationship Id="rId4" Type="http://schemas.openxmlformats.org/officeDocument/2006/relationships/image" Target="../media/image22.pn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7.xml"/><Relationship Id="rId1" Type="http://schemas.openxmlformats.org/officeDocument/2006/relationships/tags" Target="../tags/tag366.xml"/><Relationship Id="rId4"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5" Type="http://schemas.openxmlformats.org/officeDocument/2006/relationships/notesSlide" Target="../notesSlides/notesSlide139.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2.xml"/><Relationship Id="rId1" Type="http://schemas.openxmlformats.org/officeDocument/2006/relationships/tags" Target="../tags/tag371.xml"/><Relationship Id="rId4"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notesSlide" Target="../notesSlides/notesSlide141.xml"/><Relationship Id="rId4"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tags" Target="../tags/tag378.xml"/><Relationship Id="rId7" Type="http://schemas.openxmlformats.org/officeDocument/2006/relationships/image" Target="../media/image106.png"/><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notesSlide" Target="../notesSlides/notesSlide142.xml"/><Relationship Id="rId5" Type="http://schemas.openxmlformats.org/officeDocument/2006/relationships/slideLayout" Target="../slideLayouts/slideLayout2.xml"/><Relationship Id="rId4" Type="http://schemas.openxmlformats.org/officeDocument/2006/relationships/tags" Target="../tags/tag379.xml"/></Relationships>
</file>

<file path=ppt/slides/_rels/slide143.xml.rels><?xml version="1.0" encoding="UTF-8" standalone="yes"?>
<Relationships xmlns="http://schemas.openxmlformats.org/package/2006/relationships"><Relationship Id="rId3" Type="http://schemas.openxmlformats.org/officeDocument/2006/relationships/tags" Target="../tags/tag382.xml"/><Relationship Id="rId7" Type="http://schemas.openxmlformats.org/officeDocument/2006/relationships/image" Target="../media/image108.png"/><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107.png"/><Relationship Id="rId5" Type="http://schemas.openxmlformats.org/officeDocument/2006/relationships/notesSlide" Target="../notesSlides/notesSlide143.xml"/><Relationship Id="rId4"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385.xml"/><Relationship Id="rId7" Type="http://schemas.openxmlformats.org/officeDocument/2006/relationships/image" Target="../media/image110.png"/><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image" Target="../media/image109.png"/><Relationship Id="rId5" Type="http://schemas.openxmlformats.org/officeDocument/2006/relationships/notesSlide" Target="../notesSlides/notesSlide144.xml"/><Relationship Id="rId4" Type="http://schemas.openxmlformats.org/officeDocument/2006/relationships/slideLayout" Target="../slideLayouts/slideLayout2.xml"/><Relationship Id="rId9" Type="http://schemas.openxmlformats.org/officeDocument/2006/relationships/image" Target="../media/image112.png"/></Relationships>
</file>

<file path=ppt/slides/_rels/slide14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388.xml"/><Relationship Id="rId7" Type="http://schemas.openxmlformats.org/officeDocument/2006/relationships/image" Target="../media/image113.png"/><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notesSlide" Target="../notesSlides/notesSlide145.xml"/><Relationship Id="rId5" Type="http://schemas.openxmlformats.org/officeDocument/2006/relationships/slideLayout" Target="../slideLayouts/slideLayout2.xml"/><Relationship Id="rId4" Type="http://schemas.openxmlformats.org/officeDocument/2006/relationships/tags" Target="../tags/tag389.xml"/><Relationship Id="rId9" Type="http://schemas.openxmlformats.org/officeDocument/2006/relationships/image" Target="../media/image108.png"/></Relationships>
</file>

<file path=ppt/slides/_rels/slide14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tags" Target="../tags/tag392.xml"/><Relationship Id="rId7" Type="http://schemas.openxmlformats.org/officeDocument/2006/relationships/image" Target="../media/image116.png"/><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image" Target="../media/image115.png"/><Relationship Id="rId5" Type="http://schemas.openxmlformats.org/officeDocument/2006/relationships/notesSlide" Target="../notesSlides/notesSlide146.xml"/><Relationship Id="rId4" Type="http://schemas.openxmlformats.org/officeDocument/2006/relationships/slideLayout" Target="../slideLayouts/slideLayout2.xml"/><Relationship Id="rId9" Type="http://schemas.openxmlformats.org/officeDocument/2006/relationships/image" Target="../media/image117.png"/></Relationships>
</file>

<file path=ppt/slides/_rels/slide147.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image" Target="../media/image118.png"/><Relationship Id="rId5" Type="http://schemas.openxmlformats.org/officeDocument/2006/relationships/notesSlide" Target="../notesSlides/notesSlide147.xml"/><Relationship Id="rId4"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image" Target="../media/image117.png"/><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image" Target="../media/image119.png"/><Relationship Id="rId5" Type="http://schemas.openxmlformats.org/officeDocument/2006/relationships/notesSlide" Target="../notesSlides/notesSlide148.xml"/><Relationship Id="rId4"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image" Target="../media/image120.png"/><Relationship Id="rId5" Type="http://schemas.openxmlformats.org/officeDocument/2006/relationships/notesSlide" Target="../notesSlides/notesSlide14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5" Type="http://schemas.openxmlformats.org/officeDocument/2006/relationships/notesSlide" Target="../notesSlides/notesSlide150.xml"/><Relationship Id="rId4"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tags" Target="../tags/tag407.xml"/><Relationship Id="rId7" Type="http://schemas.openxmlformats.org/officeDocument/2006/relationships/image" Target="../media/image121.png"/><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notesSlide" Target="../notesSlides/notesSlide151.xml"/><Relationship Id="rId5" Type="http://schemas.openxmlformats.org/officeDocument/2006/relationships/slideLayout" Target="../slideLayouts/slideLayout2.xml"/><Relationship Id="rId4" Type="http://schemas.openxmlformats.org/officeDocument/2006/relationships/tags" Target="../tags/tag408.xml"/></Relationships>
</file>

<file path=ppt/slides/_rels/slide152.xml.rels><?xml version="1.0" encoding="UTF-8" standalone="yes"?>
<Relationships xmlns="http://schemas.openxmlformats.org/package/2006/relationships"><Relationship Id="rId3" Type="http://schemas.openxmlformats.org/officeDocument/2006/relationships/tags" Target="../tags/tag411.xml"/><Relationship Id="rId7" Type="http://schemas.openxmlformats.org/officeDocument/2006/relationships/image" Target="../media/image121.png"/><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notesSlide" Target="../notesSlides/notesSlide152.xml"/><Relationship Id="rId5" Type="http://schemas.openxmlformats.org/officeDocument/2006/relationships/slideLayout" Target="../slideLayouts/slideLayout2.xml"/><Relationship Id="rId4" Type="http://schemas.openxmlformats.org/officeDocument/2006/relationships/tags" Target="../tags/tag412.xml"/></Relationships>
</file>

<file path=ppt/slides/_rels/slide153.xml.rels><?xml version="1.0" encoding="UTF-8" standalone="yes"?>
<Relationships xmlns="http://schemas.openxmlformats.org/package/2006/relationships"><Relationship Id="rId3" Type="http://schemas.openxmlformats.org/officeDocument/2006/relationships/tags" Target="../tags/tag415.xml"/><Relationship Id="rId7" Type="http://schemas.openxmlformats.org/officeDocument/2006/relationships/image" Target="../media/image122.png"/><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notesSlide" Target="../notesSlides/notesSlide153.xml"/><Relationship Id="rId5" Type="http://schemas.openxmlformats.org/officeDocument/2006/relationships/slideLayout" Target="../slideLayouts/slideLayout2.xml"/><Relationship Id="rId4" Type="http://schemas.openxmlformats.org/officeDocument/2006/relationships/tags" Target="../tags/tag416.xml"/></Relationships>
</file>

<file path=ppt/slides/_rels/slide154.xml.rels><?xml version="1.0" encoding="UTF-8" standalone="yes"?>
<Relationships xmlns="http://schemas.openxmlformats.org/package/2006/relationships"><Relationship Id="rId3" Type="http://schemas.openxmlformats.org/officeDocument/2006/relationships/tags" Target="../tags/tag419.xml"/><Relationship Id="rId7" Type="http://schemas.openxmlformats.org/officeDocument/2006/relationships/image" Target="../media/image122.png"/><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notesSlide" Target="../notesSlides/notesSlide154.xml"/><Relationship Id="rId5" Type="http://schemas.openxmlformats.org/officeDocument/2006/relationships/slideLayout" Target="../slideLayouts/slideLayout2.xml"/><Relationship Id="rId4" Type="http://schemas.openxmlformats.org/officeDocument/2006/relationships/tags" Target="../tags/tag420.xml"/></Relationships>
</file>

<file path=ppt/slides/_rels/slide15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tags" Target="../tags/tag423.xml"/><Relationship Id="rId7" Type="http://schemas.openxmlformats.org/officeDocument/2006/relationships/notesSlide" Target="../notesSlides/notesSlide15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2.xml"/><Relationship Id="rId5" Type="http://schemas.openxmlformats.org/officeDocument/2006/relationships/tags" Target="../tags/tag425.xml"/><Relationship Id="rId4" Type="http://schemas.openxmlformats.org/officeDocument/2006/relationships/tags" Target="../tags/tag424.xml"/><Relationship Id="rId9" Type="http://schemas.openxmlformats.org/officeDocument/2006/relationships/image" Target="../media/image124.png"/></Relationships>
</file>

<file path=ppt/slides/_rels/slide156.xml.rels><?xml version="1.0" encoding="UTF-8" standalone="yes"?>
<Relationships xmlns="http://schemas.openxmlformats.org/package/2006/relationships"><Relationship Id="rId3" Type="http://schemas.openxmlformats.org/officeDocument/2006/relationships/tags" Target="../tags/tag428.xml"/><Relationship Id="rId7" Type="http://schemas.openxmlformats.org/officeDocument/2006/relationships/image" Target="../media/image125.png"/><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notesSlide" Target="../notesSlides/notesSlide156.xml"/><Relationship Id="rId5" Type="http://schemas.openxmlformats.org/officeDocument/2006/relationships/slideLayout" Target="../slideLayouts/slideLayout7.xml"/><Relationship Id="rId4" Type="http://schemas.openxmlformats.org/officeDocument/2006/relationships/tags" Target="../tags/tag429.xml"/></Relationships>
</file>

<file path=ppt/slides/_rels/slide157.xml.rels><?xml version="1.0" encoding="UTF-8" standalone="yes"?>
<Relationships xmlns="http://schemas.openxmlformats.org/package/2006/relationships"><Relationship Id="rId3" Type="http://schemas.openxmlformats.org/officeDocument/2006/relationships/tags" Target="../tags/tag432.xml"/><Relationship Id="rId7" Type="http://schemas.openxmlformats.org/officeDocument/2006/relationships/image" Target="../media/image126.png"/><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notesSlide" Target="../notesSlides/notesSlide157.xml"/><Relationship Id="rId5" Type="http://schemas.openxmlformats.org/officeDocument/2006/relationships/slideLayout" Target="../slideLayouts/slideLayout7.xml"/><Relationship Id="rId4" Type="http://schemas.openxmlformats.org/officeDocument/2006/relationships/tags" Target="../tags/tag433.xml"/></Relationships>
</file>

<file path=ppt/slides/_rels/slide15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tags" Target="../tags/tag436.xml"/><Relationship Id="rId7" Type="http://schemas.openxmlformats.org/officeDocument/2006/relationships/notesSlide" Target="../notesSlides/notesSlide15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7.xml"/><Relationship Id="rId5" Type="http://schemas.openxmlformats.org/officeDocument/2006/relationships/tags" Target="../tags/tag438.xml"/><Relationship Id="rId4" Type="http://schemas.openxmlformats.org/officeDocument/2006/relationships/tags" Target="../tags/tag437.xml"/></Relationships>
</file>

<file path=ppt/slides/_rels/slide159.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159.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tags" Target="../tags/tag444.xml"/><Relationship Id="rId7" Type="http://schemas.openxmlformats.org/officeDocument/2006/relationships/image" Target="../media/image129.png"/><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image" Target="../media/image128.png"/><Relationship Id="rId5" Type="http://schemas.openxmlformats.org/officeDocument/2006/relationships/notesSlide" Target="../notesSlides/notesSlide160.xml"/><Relationship Id="rId4"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tags" Target="../tags/tag447.xml"/><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notesSlide" Target="../notesSlides/notesSlide161.xml"/><Relationship Id="rId5" Type="http://schemas.openxmlformats.org/officeDocument/2006/relationships/slideLayout" Target="../slideLayouts/slideLayout4.xml"/><Relationship Id="rId4" Type="http://schemas.openxmlformats.org/officeDocument/2006/relationships/tags" Target="../tags/tag448.xml"/></Relationships>
</file>

<file path=ppt/slides/_rels/slide162.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image" Target="../media/image130.png"/><Relationship Id="rId5" Type="http://schemas.openxmlformats.org/officeDocument/2006/relationships/notesSlide" Target="../notesSlides/notesSlide162.xml"/><Relationship Id="rId4"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54.xml"/><Relationship Id="rId7" Type="http://schemas.openxmlformats.org/officeDocument/2006/relationships/tags" Target="../tags/tag458.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image" Target="../media/image132.png"/><Relationship Id="rId5" Type="http://schemas.openxmlformats.org/officeDocument/2006/relationships/tags" Target="../tags/tag456.xml"/><Relationship Id="rId10" Type="http://schemas.openxmlformats.org/officeDocument/2006/relationships/image" Target="../media/image131.png"/><Relationship Id="rId4" Type="http://schemas.openxmlformats.org/officeDocument/2006/relationships/tags" Target="../tags/tag455.xml"/><Relationship Id="rId9"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8" Type="http://schemas.openxmlformats.org/officeDocument/2006/relationships/notesSlide" Target="../notesSlides/notesSlide164.xml"/><Relationship Id="rId3" Type="http://schemas.openxmlformats.org/officeDocument/2006/relationships/tags" Target="../tags/tag461.xml"/><Relationship Id="rId7" Type="http://schemas.openxmlformats.org/officeDocument/2006/relationships/slideLayout" Target="../slideLayouts/slideLayout7.xml"/><Relationship Id="rId2" Type="http://schemas.openxmlformats.org/officeDocument/2006/relationships/tags" Target="../tags/tag460.xml"/><Relationship Id="rId1" Type="http://schemas.openxmlformats.org/officeDocument/2006/relationships/tags" Target="../tags/tag459.xml"/><Relationship Id="rId6" Type="http://schemas.openxmlformats.org/officeDocument/2006/relationships/tags" Target="../tags/tag464.xml"/><Relationship Id="rId5" Type="http://schemas.openxmlformats.org/officeDocument/2006/relationships/tags" Target="../tags/tag463.xml"/><Relationship Id="rId10" Type="http://schemas.openxmlformats.org/officeDocument/2006/relationships/image" Target="../media/image134.png"/><Relationship Id="rId4" Type="http://schemas.openxmlformats.org/officeDocument/2006/relationships/tags" Target="../tags/tag462.xml"/><Relationship Id="rId9" Type="http://schemas.openxmlformats.org/officeDocument/2006/relationships/image" Target="../media/image133.png"/></Relationships>
</file>

<file path=ppt/slides/_rels/slide165.xml.rels><?xml version="1.0" encoding="UTF-8" standalone="yes"?>
<Relationships xmlns="http://schemas.openxmlformats.org/package/2006/relationships"><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 Id="rId5" Type="http://schemas.openxmlformats.org/officeDocument/2006/relationships/notesSlide" Target="../notesSlides/notesSlide165.xml"/><Relationship Id="rId4"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 Id="rId5" Type="http://schemas.openxmlformats.org/officeDocument/2006/relationships/notesSlide" Target="../notesSlides/notesSlide166.xml"/><Relationship Id="rId4"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 Id="rId5" Type="http://schemas.openxmlformats.org/officeDocument/2006/relationships/notesSlide" Target="../notesSlides/notesSlide167.xml"/><Relationship Id="rId4"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6.xml"/><Relationship Id="rId1" Type="http://schemas.openxmlformats.org/officeDocument/2006/relationships/tags" Target="../tags/tag474.xml"/></Relationships>
</file>

<file path=ppt/slides/_rels/slide169.xml.rels><?xml version="1.0" encoding="UTF-8" standalone="yes"?>
<Relationships xmlns="http://schemas.openxmlformats.org/package/2006/relationships"><Relationship Id="rId3" Type="http://schemas.openxmlformats.org/officeDocument/2006/relationships/tags" Target="../tags/tag477.xml"/><Relationship Id="rId2" Type="http://schemas.openxmlformats.org/officeDocument/2006/relationships/tags" Target="../tags/tag476.xml"/><Relationship Id="rId1" Type="http://schemas.openxmlformats.org/officeDocument/2006/relationships/tags" Target="../tags/tag475.xml"/><Relationship Id="rId5" Type="http://schemas.openxmlformats.org/officeDocument/2006/relationships/notesSlide" Target="../notesSlides/notesSlide169.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478.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0.xml"/><Relationship Id="rId1" Type="http://schemas.openxmlformats.org/officeDocument/2006/relationships/tags" Target="../tags/tag479.xml"/><Relationship Id="rId4" Type="http://schemas.openxmlformats.org/officeDocument/2006/relationships/notesSlide" Target="../notesSlides/notesSlide171.xml"/></Relationships>
</file>

<file path=ppt/slides/_rels/slide1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6.xml"/><Relationship Id="rId7" Type="http://schemas.openxmlformats.org/officeDocument/2006/relationships/diagramLayout" Target="../diagrams/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Data" Target="../diagrams/data1.xml"/><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64.xml"/></Relationships>
</file>

<file path=ppt/slides/_rels/slide2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6.xml"/><Relationship Id="rId7" Type="http://schemas.openxmlformats.org/officeDocument/2006/relationships/notesSlide" Target="../notesSlides/notesSlide2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2.xml"/><Relationship Id="rId5" Type="http://schemas.openxmlformats.org/officeDocument/2006/relationships/tags" Target="../tags/tag78.xml"/><Relationship Id="rId10" Type="http://schemas.openxmlformats.org/officeDocument/2006/relationships/image" Target="../media/image11.png"/><Relationship Id="rId4" Type="http://schemas.openxmlformats.org/officeDocument/2006/relationships/tags" Target="../tags/tag77.xml"/><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82.xml"/><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4.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08.xml"/><Relationship Id="rId7" Type="http://schemas.openxmlformats.org/officeDocument/2006/relationships/notesSlide" Target="../notesSlides/notesSlide37.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Layout" Target="../slideLayouts/slideLayout4.xml"/><Relationship Id="rId5" Type="http://schemas.openxmlformats.org/officeDocument/2006/relationships/tags" Target="../tags/tag110.xml"/><Relationship Id="rId4" Type="http://schemas.openxmlformats.org/officeDocument/2006/relationships/tags" Target="../tags/tag109.xml"/></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13.xml"/><Relationship Id="rId7" Type="http://schemas.openxmlformats.org/officeDocument/2006/relationships/notesSlide" Target="../notesSlides/notesSlide38.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Layout" Target="../slideLayouts/slideLayout4.xml"/><Relationship Id="rId5" Type="http://schemas.openxmlformats.org/officeDocument/2006/relationships/tags" Target="../tags/tag115.xml"/><Relationship Id="rId4" Type="http://schemas.openxmlformats.org/officeDocument/2006/relationships/tags" Target="../tags/tag11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3.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19.jpe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20.jpe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hyperlink" Target="mailto:ebtservices@solutran.com" TargetMode="Externa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tags" Target="../tags/tag173.xml"/><Relationship Id="rId7" Type="http://schemas.openxmlformats.org/officeDocument/2006/relationships/oleObject" Target="../embeddings/oleObject1.bin"/><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notesSlide" Target="../notesSlides/notesSlide58.xml"/><Relationship Id="rId5" Type="http://schemas.openxmlformats.org/officeDocument/2006/relationships/slideLayout" Target="../slideLayouts/slideLayout2.xml"/><Relationship Id="rId4" Type="http://schemas.openxmlformats.org/officeDocument/2006/relationships/tags" Target="../tags/tag174.xml"/></Relationships>
</file>

<file path=ppt/slides/_rels/slide59.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78.xml"/><Relationship Id="rId5" Type="http://schemas.openxmlformats.org/officeDocument/2006/relationships/image" Target="../media/image23.sv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xml"/><Relationship Id="rId1" Type="http://schemas.openxmlformats.org/officeDocument/2006/relationships/tags" Target="../tags/tag179.xml"/><Relationship Id="rId5" Type="http://schemas.openxmlformats.org/officeDocument/2006/relationships/hyperlink" Target="https://www.ncdhhs.gov/ncwicfoods" TargetMode="External"/><Relationship Id="rId4" Type="http://schemas.openxmlformats.org/officeDocument/2006/relationships/image" Target="../media/image24.jpeg"/></Relationships>
</file>

<file path=ppt/slides/_rels/slide6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2.xml"/><Relationship Id="rId7" Type="http://schemas.openxmlformats.org/officeDocument/2006/relationships/diagramColors" Target="../diagrams/colors3.xml"/><Relationship Id="rId2" Type="http://schemas.openxmlformats.org/officeDocument/2006/relationships/slideLayout" Target="../slideLayouts/slideLayout13.xml"/><Relationship Id="rId1" Type="http://schemas.openxmlformats.org/officeDocument/2006/relationships/tags" Target="../tags/tag18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5.jpe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3.xml"/><Relationship Id="rId7" Type="http://schemas.openxmlformats.org/officeDocument/2006/relationships/diagramQuickStyle" Target="../diagrams/quickStyle4.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www.ncdhhs.gov/ncwicfoods" TargetMode="External"/><Relationship Id="rId4" Type="http://schemas.openxmlformats.org/officeDocument/2006/relationships/notesSlide" Target="../notesSlides/notesSlide63.xml"/><Relationship Id="rId9" Type="http://schemas.microsoft.com/office/2007/relationships/diagramDrawing" Target="../diagrams/drawing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18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ags" Target="../tags/tag187.xml"/></Relationships>
</file>

<file path=ppt/slides/_rels/slide6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6.xml"/><Relationship Id="rId7" Type="http://schemas.openxmlformats.org/officeDocument/2006/relationships/diagramColors" Target="../diagrams/colors5.xml"/><Relationship Id="rId2" Type="http://schemas.openxmlformats.org/officeDocument/2006/relationships/slideLayout" Target="../slideLayouts/slideLayout13.xml"/><Relationship Id="rId1" Type="http://schemas.openxmlformats.org/officeDocument/2006/relationships/tags" Target="../tags/tag188.xml"/><Relationship Id="rId6" Type="http://schemas.openxmlformats.org/officeDocument/2006/relationships/diagramQuickStyle" Target="../diagrams/quickStyle5.xml"/><Relationship Id="rId11" Type="http://schemas.openxmlformats.org/officeDocument/2006/relationships/image" Target="../media/image28.jpeg"/><Relationship Id="rId5" Type="http://schemas.openxmlformats.org/officeDocument/2006/relationships/diagramLayout" Target="../diagrams/layout5.xml"/><Relationship Id="rId10" Type="http://schemas.openxmlformats.org/officeDocument/2006/relationships/image" Target="../media/image27.svg"/><Relationship Id="rId4" Type="http://schemas.openxmlformats.org/officeDocument/2006/relationships/diagramData" Target="../diagrams/data5.xml"/><Relationship Id="rId9" Type="http://schemas.openxmlformats.org/officeDocument/2006/relationships/image" Target="../media/image26.png"/></Relationships>
</file>

<file path=ppt/slides/_rels/slide6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notesSlide" Target="../notesSlides/notesSlide67.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13.xml"/><Relationship Id="rId1" Type="http://schemas.openxmlformats.org/officeDocument/2006/relationships/tags" Target="../tags/tag190.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31.jpeg"/></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68.xml"/><Relationship Id="rId7" Type="http://schemas.openxmlformats.org/officeDocument/2006/relationships/diagramQuickStyle" Target="../diagrams/quickStyle8.xml"/><Relationship Id="rId2" Type="http://schemas.openxmlformats.org/officeDocument/2006/relationships/slideLayout" Target="../slideLayouts/slideLayout13.xml"/><Relationship Id="rId1" Type="http://schemas.openxmlformats.org/officeDocument/2006/relationships/tags" Target="../tags/tag19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8.jpeg"/><Relationship Id="rId9" Type="http://schemas.microsoft.com/office/2007/relationships/diagramDrawing" Target="../diagrams/drawing8.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notesSlide" Target="../notesSlides/notesSlide69.xml"/><Relationship Id="rId7" Type="http://schemas.openxmlformats.org/officeDocument/2006/relationships/diagramQuickStyle" Target="../diagrams/quickStyle9.xml"/><Relationship Id="rId2" Type="http://schemas.openxmlformats.org/officeDocument/2006/relationships/slideLayout" Target="../slideLayouts/slideLayout13.xml"/><Relationship Id="rId1" Type="http://schemas.openxmlformats.org/officeDocument/2006/relationships/tags" Target="../tags/tag194.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2.jpeg"/><Relationship Id="rId9" Type="http://schemas.microsoft.com/office/2007/relationships/diagramDrawing" Target="../diagrams/drawing9.xml"/></Relationships>
</file>

<file path=ppt/slides/_rels/slide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3" Type="http://schemas.openxmlformats.org/officeDocument/2006/relationships/notesSlide" Target="../notesSlides/notesSlide70.xml"/><Relationship Id="rId7" Type="http://schemas.openxmlformats.org/officeDocument/2006/relationships/diagramLayout" Target="../diagrams/layout10.xml"/><Relationship Id="rId12" Type="http://schemas.openxmlformats.org/officeDocument/2006/relationships/diagramLayout" Target="../diagrams/layout11.xml"/><Relationship Id="rId2" Type="http://schemas.openxmlformats.org/officeDocument/2006/relationships/slideLayout" Target="../slideLayouts/slideLayout13.xml"/><Relationship Id="rId1" Type="http://schemas.openxmlformats.org/officeDocument/2006/relationships/tags" Target="../tags/tag196.xml"/><Relationship Id="rId6" Type="http://schemas.openxmlformats.org/officeDocument/2006/relationships/diagramData" Target="../diagrams/data10.xml"/><Relationship Id="rId11" Type="http://schemas.openxmlformats.org/officeDocument/2006/relationships/diagramData" Target="../diagrams/data11.xml"/><Relationship Id="rId5" Type="http://schemas.openxmlformats.org/officeDocument/2006/relationships/image" Target="../media/image34.jpeg"/><Relationship Id="rId15" Type="http://schemas.microsoft.com/office/2007/relationships/diagramDrawing" Target="../diagrams/drawing11.xml"/><Relationship Id="rId10" Type="http://schemas.microsoft.com/office/2007/relationships/diagramDrawing" Target="../diagrams/drawing10.xml"/><Relationship Id="rId4" Type="http://schemas.openxmlformats.org/officeDocument/2006/relationships/image" Target="../media/image33.jpeg"/><Relationship Id="rId9" Type="http://schemas.openxmlformats.org/officeDocument/2006/relationships/diagramColors" Target="../diagrams/colors10.xml"/><Relationship Id="rId14" Type="http://schemas.openxmlformats.org/officeDocument/2006/relationships/diagramColors" Target="../diagrams/colors11.xml"/></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diagramQuickStyle" Target="../diagrams/quickStyle13.xml"/><Relationship Id="rId3" Type="http://schemas.openxmlformats.org/officeDocument/2006/relationships/notesSlide" Target="../notesSlides/notesSlide71.xml"/><Relationship Id="rId7" Type="http://schemas.openxmlformats.org/officeDocument/2006/relationships/diagramLayout" Target="../diagrams/layout12.xml"/><Relationship Id="rId12" Type="http://schemas.openxmlformats.org/officeDocument/2006/relationships/diagramLayout" Target="../diagrams/layout13.xml"/><Relationship Id="rId2" Type="http://schemas.openxmlformats.org/officeDocument/2006/relationships/slideLayout" Target="../slideLayouts/slideLayout13.xml"/><Relationship Id="rId1" Type="http://schemas.openxmlformats.org/officeDocument/2006/relationships/tags" Target="../tags/tag198.xml"/><Relationship Id="rId6" Type="http://schemas.openxmlformats.org/officeDocument/2006/relationships/diagramData" Target="../diagrams/data12.xml"/><Relationship Id="rId11" Type="http://schemas.openxmlformats.org/officeDocument/2006/relationships/diagramData" Target="../diagrams/data13.xml"/><Relationship Id="rId5" Type="http://schemas.openxmlformats.org/officeDocument/2006/relationships/image" Target="../media/image33.jpeg"/><Relationship Id="rId15" Type="http://schemas.microsoft.com/office/2007/relationships/diagramDrawing" Target="../diagrams/drawing13.xml"/><Relationship Id="rId10" Type="http://schemas.microsoft.com/office/2007/relationships/diagramDrawing" Target="../diagrams/drawing12.xml"/><Relationship Id="rId4" Type="http://schemas.openxmlformats.org/officeDocument/2006/relationships/image" Target="../media/image35.jpeg"/><Relationship Id="rId9" Type="http://schemas.openxmlformats.org/officeDocument/2006/relationships/diagramColors" Target="../diagrams/colors12.xml"/><Relationship Id="rId14" Type="http://schemas.openxmlformats.org/officeDocument/2006/relationships/diagramColors" Target="../diagrams/colors13.xml"/></Relationships>
</file>

<file path=ppt/slides/_rels/slide7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72.xml"/><Relationship Id="rId7" Type="http://schemas.openxmlformats.org/officeDocument/2006/relationships/diagramColors" Target="../diagrams/colors14.xml"/><Relationship Id="rId2" Type="http://schemas.openxmlformats.org/officeDocument/2006/relationships/slideLayout" Target="../slideLayouts/slideLayout13.xml"/><Relationship Id="rId1" Type="http://schemas.openxmlformats.org/officeDocument/2006/relationships/tags" Target="../tags/tag200.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hyperlink" Target="https://www.fuentesaludable.com/nutricion-y-alimentos-1/efectos-y-funcion-que-cumple-el-yogurt-en-nuestro-organismo/" TargetMode="External"/><Relationship Id="rId4" Type="http://schemas.openxmlformats.org/officeDocument/2006/relationships/diagramData" Target="../diagrams/data14.xml"/><Relationship Id="rId9" Type="http://schemas.openxmlformats.org/officeDocument/2006/relationships/image" Target="../media/image36.jpg"/></Relationships>
</file>

<file path=ppt/slides/_rels/slide73.xml.rels><?xml version="1.0" encoding="UTF-8" standalone="yes"?>
<Relationships xmlns="http://schemas.openxmlformats.org/package/2006/relationships"><Relationship Id="rId8" Type="http://schemas.microsoft.com/office/2007/relationships/diagramDrawing" Target="../diagrams/drawing15.xml"/><Relationship Id="rId13" Type="http://schemas.openxmlformats.org/officeDocument/2006/relationships/image" Target="../media/image40.jpeg"/><Relationship Id="rId3" Type="http://schemas.openxmlformats.org/officeDocument/2006/relationships/notesSlide" Target="../notesSlides/notesSlide73.xml"/><Relationship Id="rId7" Type="http://schemas.openxmlformats.org/officeDocument/2006/relationships/diagramColors" Target="../diagrams/colors15.xml"/><Relationship Id="rId12" Type="http://schemas.openxmlformats.org/officeDocument/2006/relationships/hyperlink" Target="http://caringcaring-erizainabat.blogspot.com/2016/08/ocho-alimentos-que-protegen-la-salud-de.html" TargetMode="External"/><Relationship Id="rId2" Type="http://schemas.openxmlformats.org/officeDocument/2006/relationships/slideLayout" Target="../slideLayouts/slideLayout13.xml"/><Relationship Id="rId1" Type="http://schemas.openxmlformats.org/officeDocument/2006/relationships/tags" Target="../tags/tag202.xml"/><Relationship Id="rId6" Type="http://schemas.openxmlformats.org/officeDocument/2006/relationships/diagramQuickStyle" Target="../diagrams/quickStyle15.xml"/><Relationship Id="rId11" Type="http://schemas.openxmlformats.org/officeDocument/2006/relationships/image" Target="../media/image39.jpeg"/><Relationship Id="rId5" Type="http://schemas.openxmlformats.org/officeDocument/2006/relationships/diagramLayout" Target="../diagrams/layout15.xml"/><Relationship Id="rId10" Type="http://schemas.openxmlformats.org/officeDocument/2006/relationships/image" Target="../media/image38.png"/><Relationship Id="rId4" Type="http://schemas.openxmlformats.org/officeDocument/2006/relationships/diagramData" Target="../diagrams/data15.xml"/><Relationship Id="rId9" Type="http://schemas.openxmlformats.org/officeDocument/2006/relationships/image" Target="../media/image37.png"/></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notesSlide" Target="../notesSlides/notesSlide74.xml"/><Relationship Id="rId7" Type="http://schemas.openxmlformats.org/officeDocument/2006/relationships/diagramQuickStyle" Target="../diagrams/quickStyle16.xml"/><Relationship Id="rId2" Type="http://schemas.openxmlformats.org/officeDocument/2006/relationships/slideLayout" Target="../slideLayouts/slideLayout13.xml"/><Relationship Id="rId1" Type="http://schemas.openxmlformats.org/officeDocument/2006/relationships/tags" Target="../tags/tag204.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41.jpeg"/><Relationship Id="rId9" Type="http://schemas.microsoft.com/office/2007/relationships/diagramDrawing" Target="../diagrams/drawing16.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notesSlide" Target="../notesSlides/notesSlide75.xml"/><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slideLayout" Target="../slideLayouts/slideLayout13.xml"/><Relationship Id="rId1" Type="http://schemas.openxmlformats.org/officeDocument/2006/relationships/tags" Target="../tags/tag206.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0" Type="http://schemas.openxmlformats.org/officeDocument/2006/relationships/diagramData" Target="../diagrams/data18.xml"/><Relationship Id="rId4" Type="http://schemas.openxmlformats.org/officeDocument/2006/relationships/image" Target="../media/image42.jpeg"/><Relationship Id="rId9" Type="http://schemas.microsoft.com/office/2007/relationships/diagramDrawing" Target="../diagrams/drawing17.xml"/><Relationship Id="rId14" Type="http://schemas.microsoft.com/office/2007/relationships/diagramDrawing" Target="../diagrams/drawing18.xml"/></Relationships>
</file>

<file path=ppt/slides/_rels/slide76.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notesSlide" Target="../notesSlides/notesSlide76.xml"/><Relationship Id="rId7" Type="http://schemas.openxmlformats.org/officeDocument/2006/relationships/diagramData" Target="../diagrams/data19.xml"/><Relationship Id="rId2" Type="http://schemas.openxmlformats.org/officeDocument/2006/relationships/slideLayout" Target="../slideLayouts/slideLayout13.xml"/><Relationship Id="rId1" Type="http://schemas.openxmlformats.org/officeDocument/2006/relationships/tags" Target="../tags/tag208.xml"/><Relationship Id="rId6" Type="http://schemas.openxmlformats.org/officeDocument/2006/relationships/image" Target="../media/image45.png"/><Relationship Id="rId11" Type="http://schemas.microsoft.com/office/2007/relationships/diagramDrawing" Target="../diagrams/drawing19.xml"/><Relationship Id="rId5" Type="http://schemas.openxmlformats.org/officeDocument/2006/relationships/image" Target="../media/image44.emf"/><Relationship Id="rId10" Type="http://schemas.openxmlformats.org/officeDocument/2006/relationships/diagramColors" Target="../diagrams/colors19.xml"/><Relationship Id="rId4" Type="http://schemas.openxmlformats.org/officeDocument/2006/relationships/image" Target="../media/image43.jpeg"/><Relationship Id="rId9" Type="http://schemas.openxmlformats.org/officeDocument/2006/relationships/diagramQuickStyle" Target="../diagrams/quickStyle19.xml"/></Relationships>
</file>

<file path=ppt/slides/_rels/slide7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diagramColors" Target="../diagrams/colors20.xml"/><Relationship Id="rId3" Type="http://schemas.openxmlformats.org/officeDocument/2006/relationships/notesSlide" Target="../notesSlides/notesSlide77.xml"/><Relationship Id="rId7" Type="http://schemas.openxmlformats.org/officeDocument/2006/relationships/image" Target="../media/image49.png"/><Relationship Id="rId12" Type="http://schemas.openxmlformats.org/officeDocument/2006/relationships/diagramQuickStyle" Target="../diagrams/quickStyle20.xml"/><Relationship Id="rId2" Type="http://schemas.openxmlformats.org/officeDocument/2006/relationships/slideLayout" Target="../slideLayouts/slideLayout13.xml"/><Relationship Id="rId1" Type="http://schemas.openxmlformats.org/officeDocument/2006/relationships/tags" Target="../tags/tag210.xml"/><Relationship Id="rId6" Type="http://schemas.openxmlformats.org/officeDocument/2006/relationships/image" Target="../media/image48.png"/><Relationship Id="rId11" Type="http://schemas.openxmlformats.org/officeDocument/2006/relationships/diagramLayout" Target="../diagrams/layout20.xml"/><Relationship Id="rId5" Type="http://schemas.openxmlformats.org/officeDocument/2006/relationships/image" Target="../media/image47.png"/><Relationship Id="rId10" Type="http://schemas.openxmlformats.org/officeDocument/2006/relationships/diagramData" Target="../diagrams/data20.xml"/><Relationship Id="rId4" Type="http://schemas.openxmlformats.org/officeDocument/2006/relationships/image" Target="../media/image46.png"/><Relationship Id="rId9" Type="http://schemas.openxmlformats.org/officeDocument/2006/relationships/image" Target="../media/image51.jpeg"/><Relationship Id="rId14" Type="http://schemas.microsoft.com/office/2007/relationships/diagramDrawing" Target="../diagrams/drawing2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3.xml"/><Relationship Id="rId1" Type="http://schemas.openxmlformats.org/officeDocument/2006/relationships/tags" Target="../tags/tag212.xml"/><Relationship Id="rId5" Type="http://schemas.openxmlformats.org/officeDocument/2006/relationships/image" Target="../media/image53.jpeg"/><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notesSlide" Target="../notesSlides/notesSlide79.xml"/><Relationship Id="rId7" Type="http://schemas.openxmlformats.org/officeDocument/2006/relationships/diagramData" Target="../diagrams/data21.xml"/><Relationship Id="rId2" Type="http://schemas.openxmlformats.org/officeDocument/2006/relationships/slideLayout" Target="../slideLayouts/slideLayout13.xml"/><Relationship Id="rId1" Type="http://schemas.openxmlformats.org/officeDocument/2006/relationships/tags" Target="../tags/tag214.xml"/><Relationship Id="rId6" Type="http://schemas.openxmlformats.org/officeDocument/2006/relationships/image" Target="../media/image56.png"/><Relationship Id="rId11" Type="http://schemas.microsoft.com/office/2007/relationships/diagramDrawing" Target="../diagrams/drawing21.xml"/><Relationship Id="rId5" Type="http://schemas.openxmlformats.org/officeDocument/2006/relationships/image" Target="../media/image55.jpeg"/><Relationship Id="rId10" Type="http://schemas.openxmlformats.org/officeDocument/2006/relationships/diagramColors" Target="../diagrams/colors21.xml"/><Relationship Id="rId4" Type="http://schemas.openxmlformats.org/officeDocument/2006/relationships/image" Target="../media/image54.jpeg"/><Relationship Id="rId9" Type="http://schemas.openxmlformats.org/officeDocument/2006/relationships/diagramQuickStyle" Target="../diagrams/quickStyle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notesSlide" Target="../notesSlides/notesSlide80.xml"/><Relationship Id="rId7" Type="http://schemas.openxmlformats.org/officeDocument/2006/relationships/diagramLayout" Target="../diagrams/layout22.xml"/><Relationship Id="rId2" Type="http://schemas.openxmlformats.org/officeDocument/2006/relationships/slideLayout" Target="../slideLayouts/slideLayout13.xml"/><Relationship Id="rId1" Type="http://schemas.openxmlformats.org/officeDocument/2006/relationships/tags" Target="../tags/tag216.xml"/><Relationship Id="rId6" Type="http://schemas.openxmlformats.org/officeDocument/2006/relationships/diagramData" Target="../diagrams/data22.xml"/><Relationship Id="rId5" Type="http://schemas.openxmlformats.org/officeDocument/2006/relationships/image" Target="../media/image53.jpeg"/><Relationship Id="rId10" Type="http://schemas.microsoft.com/office/2007/relationships/diagramDrawing" Target="../diagrams/drawing22.xml"/><Relationship Id="rId4" Type="http://schemas.openxmlformats.org/officeDocument/2006/relationships/image" Target="../media/image57.jpeg"/><Relationship Id="rId9" Type="http://schemas.openxmlformats.org/officeDocument/2006/relationships/diagramColors" Target="../diagrams/colors22.xml"/></Relationships>
</file>

<file path=ppt/slides/_rels/slide81.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notesSlide" Target="../notesSlides/notesSlide81.xml"/><Relationship Id="rId7" Type="http://schemas.openxmlformats.org/officeDocument/2006/relationships/diagramLayout" Target="../diagrams/layout23.xml"/><Relationship Id="rId2" Type="http://schemas.openxmlformats.org/officeDocument/2006/relationships/slideLayout" Target="../slideLayouts/slideLayout13.xml"/><Relationship Id="rId1" Type="http://schemas.openxmlformats.org/officeDocument/2006/relationships/tags" Target="../tags/tag218.xml"/><Relationship Id="rId6" Type="http://schemas.openxmlformats.org/officeDocument/2006/relationships/diagramData" Target="../diagrams/data23.xml"/><Relationship Id="rId5" Type="http://schemas.openxmlformats.org/officeDocument/2006/relationships/image" Target="../media/image59.png"/><Relationship Id="rId10" Type="http://schemas.microsoft.com/office/2007/relationships/diagramDrawing" Target="../diagrams/drawing23.xml"/><Relationship Id="rId4" Type="http://schemas.openxmlformats.org/officeDocument/2006/relationships/image" Target="../media/image58.jpeg"/><Relationship Id="rId9" Type="http://schemas.openxmlformats.org/officeDocument/2006/relationships/diagramColors" Target="../diagrams/colors23.xml"/></Relationships>
</file>

<file path=ppt/slides/_rels/slide82.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notesSlide" Target="../notesSlides/notesSlide82.xml"/><Relationship Id="rId7" Type="http://schemas.openxmlformats.org/officeDocument/2006/relationships/diagramLayout" Target="../diagrams/layout24.xml"/><Relationship Id="rId2" Type="http://schemas.openxmlformats.org/officeDocument/2006/relationships/slideLayout" Target="../slideLayouts/slideLayout13.xml"/><Relationship Id="rId1" Type="http://schemas.openxmlformats.org/officeDocument/2006/relationships/tags" Target="../tags/tag220.xml"/><Relationship Id="rId6" Type="http://schemas.openxmlformats.org/officeDocument/2006/relationships/diagramData" Target="../diagrams/data24.xml"/><Relationship Id="rId5" Type="http://schemas.openxmlformats.org/officeDocument/2006/relationships/image" Target="../media/image61.jpeg"/><Relationship Id="rId10" Type="http://schemas.microsoft.com/office/2007/relationships/diagramDrawing" Target="../diagrams/drawing24.xml"/><Relationship Id="rId4" Type="http://schemas.openxmlformats.org/officeDocument/2006/relationships/image" Target="../media/image60.jpeg"/><Relationship Id="rId9" Type="http://schemas.openxmlformats.org/officeDocument/2006/relationships/diagramColors" Target="../diagrams/colors24.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notesSlide" Target="../notesSlides/notesSlide83.xml"/><Relationship Id="rId7" Type="http://schemas.openxmlformats.org/officeDocument/2006/relationships/diagramData" Target="../diagrams/data25.xml"/><Relationship Id="rId2" Type="http://schemas.openxmlformats.org/officeDocument/2006/relationships/slideLayout" Target="../slideLayouts/slideLayout13.xml"/><Relationship Id="rId1" Type="http://schemas.openxmlformats.org/officeDocument/2006/relationships/tags" Target="../tags/tag222.xml"/><Relationship Id="rId6" Type="http://schemas.openxmlformats.org/officeDocument/2006/relationships/image" Target="../media/image64.emf"/><Relationship Id="rId11" Type="http://schemas.microsoft.com/office/2007/relationships/diagramDrawing" Target="../diagrams/drawing25.xml"/><Relationship Id="rId5" Type="http://schemas.openxmlformats.org/officeDocument/2006/relationships/image" Target="../media/image63.emf"/><Relationship Id="rId10" Type="http://schemas.openxmlformats.org/officeDocument/2006/relationships/diagramColors" Target="../diagrams/colors25.xml"/><Relationship Id="rId4" Type="http://schemas.openxmlformats.org/officeDocument/2006/relationships/image" Target="../media/image62.emf"/><Relationship Id="rId9" Type="http://schemas.openxmlformats.org/officeDocument/2006/relationships/diagramQuickStyle" Target="../diagrams/quickStyle25.xml"/></Relationships>
</file>

<file path=ppt/slides/_rels/slide8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diagramColors" Target="../diagrams/colors26.xml"/><Relationship Id="rId3" Type="http://schemas.openxmlformats.org/officeDocument/2006/relationships/notesSlide" Target="../notesSlides/notesSlide84.xml"/><Relationship Id="rId7" Type="http://schemas.openxmlformats.org/officeDocument/2006/relationships/image" Target="../media/image68.png"/><Relationship Id="rId12" Type="http://schemas.openxmlformats.org/officeDocument/2006/relationships/diagramQuickStyle" Target="../diagrams/quickStyle26.xml"/><Relationship Id="rId2" Type="http://schemas.openxmlformats.org/officeDocument/2006/relationships/slideLayout" Target="../slideLayouts/slideLayout13.xml"/><Relationship Id="rId1" Type="http://schemas.openxmlformats.org/officeDocument/2006/relationships/tags" Target="../tags/tag224.xml"/><Relationship Id="rId6" Type="http://schemas.openxmlformats.org/officeDocument/2006/relationships/image" Target="../media/image67.png"/><Relationship Id="rId11" Type="http://schemas.openxmlformats.org/officeDocument/2006/relationships/diagramLayout" Target="../diagrams/layout26.xml"/><Relationship Id="rId5" Type="http://schemas.openxmlformats.org/officeDocument/2006/relationships/image" Target="../media/image66.png"/><Relationship Id="rId10" Type="http://schemas.openxmlformats.org/officeDocument/2006/relationships/diagramData" Target="../diagrams/data26.xml"/><Relationship Id="rId4" Type="http://schemas.openxmlformats.org/officeDocument/2006/relationships/image" Target="../media/image65.png"/><Relationship Id="rId9" Type="http://schemas.openxmlformats.org/officeDocument/2006/relationships/image" Target="../media/image70.png"/><Relationship Id="rId14" Type="http://schemas.microsoft.com/office/2007/relationships/diagramDrawing" Target="../diagrams/drawing26.xml"/></Relationships>
</file>

<file path=ppt/slides/_rels/slide85.xml.rels><?xml version="1.0" encoding="UTF-8" standalone="yes"?>
<Relationships xmlns="http://schemas.openxmlformats.org/package/2006/relationships"><Relationship Id="rId8" Type="http://schemas.openxmlformats.org/officeDocument/2006/relationships/diagramQuickStyle" Target="../diagrams/quickStyle27.xml"/><Relationship Id="rId13" Type="http://schemas.openxmlformats.org/officeDocument/2006/relationships/diagramQuickStyle" Target="../diagrams/quickStyle28.xml"/><Relationship Id="rId3" Type="http://schemas.openxmlformats.org/officeDocument/2006/relationships/notesSlide" Target="../notesSlides/notesSlide85.xml"/><Relationship Id="rId7" Type="http://schemas.openxmlformats.org/officeDocument/2006/relationships/diagramLayout" Target="../diagrams/layout27.xml"/><Relationship Id="rId12" Type="http://schemas.openxmlformats.org/officeDocument/2006/relationships/diagramLayout" Target="../diagrams/layout28.xml"/><Relationship Id="rId2" Type="http://schemas.openxmlformats.org/officeDocument/2006/relationships/slideLayout" Target="../slideLayouts/slideLayout13.xml"/><Relationship Id="rId1" Type="http://schemas.openxmlformats.org/officeDocument/2006/relationships/tags" Target="../tags/tag226.xml"/><Relationship Id="rId6" Type="http://schemas.openxmlformats.org/officeDocument/2006/relationships/diagramData" Target="../diagrams/data27.xml"/><Relationship Id="rId11" Type="http://schemas.openxmlformats.org/officeDocument/2006/relationships/diagramData" Target="../diagrams/data28.xml"/><Relationship Id="rId5" Type="http://schemas.openxmlformats.org/officeDocument/2006/relationships/image" Target="../media/image72.png"/><Relationship Id="rId15" Type="http://schemas.microsoft.com/office/2007/relationships/diagramDrawing" Target="../diagrams/drawing28.xml"/><Relationship Id="rId10" Type="http://schemas.microsoft.com/office/2007/relationships/diagramDrawing" Target="../diagrams/drawing27.xml"/><Relationship Id="rId4" Type="http://schemas.openxmlformats.org/officeDocument/2006/relationships/image" Target="../media/image71.jpeg"/><Relationship Id="rId9" Type="http://schemas.openxmlformats.org/officeDocument/2006/relationships/diagramColors" Target="../diagrams/colors27.xml"/><Relationship Id="rId14" Type="http://schemas.openxmlformats.org/officeDocument/2006/relationships/diagramColors" Target="../diagrams/colors28.xml"/></Relationships>
</file>

<file path=ppt/slides/_rels/slide86.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notesSlide" Target="../notesSlides/notesSlide86.xml"/><Relationship Id="rId7" Type="http://schemas.openxmlformats.org/officeDocument/2006/relationships/diagramLayout" Target="../diagrams/layout29.xml"/><Relationship Id="rId2" Type="http://schemas.openxmlformats.org/officeDocument/2006/relationships/slideLayout" Target="../slideLayouts/slideLayout13.xml"/><Relationship Id="rId1" Type="http://schemas.openxmlformats.org/officeDocument/2006/relationships/tags" Target="../tags/tag228.xml"/><Relationship Id="rId6" Type="http://schemas.openxmlformats.org/officeDocument/2006/relationships/diagramData" Target="../diagrams/data29.xml"/><Relationship Id="rId5" Type="http://schemas.openxmlformats.org/officeDocument/2006/relationships/image" Target="../media/image73.jpeg"/><Relationship Id="rId10" Type="http://schemas.microsoft.com/office/2007/relationships/diagramDrawing" Target="../diagrams/drawing29.xml"/><Relationship Id="rId4" Type="http://schemas.openxmlformats.org/officeDocument/2006/relationships/image" Target="../media/image71.jpeg"/><Relationship Id="rId9" Type="http://schemas.openxmlformats.org/officeDocument/2006/relationships/diagramColors" Target="../diagrams/colors2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xml"/><Relationship Id="rId1" Type="http://schemas.openxmlformats.org/officeDocument/2006/relationships/tags" Target="../tags/tag230.xml"/><Relationship Id="rId4" Type="http://schemas.openxmlformats.org/officeDocument/2006/relationships/image" Target="../media/image71.jpeg"/></Relationships>
</file>

<file path=ppt/slides/_rels/slide88.xml.rels><?xml version="1.0" encoding="UTF-8" standalone="yes"?>
<Relationships xmlns="http://schemas.openxmlformats.org/package/2006/relationships"><Relationship Id="rId8" Type="http://schemas.openxmlformats.org/officeDocument/2006/relationships/diagramQuickStyle" Target="../diagrams/quickStyle30.xml"/><Relationship Id="rId3" Type="http://schemas.openxmlformats.org/officeDocument/2006/relationships/notesSlide" Target="../notesSlides/notesSlide88.xml"/><Relationship Id="rId7" Type="http://schemas.openxmlformats.org/officeDocument/2006/relationships/diagramLayout" Target="../diagrams/layout30.xml"/><Relationship Id="rId2" Type="http://schemas.openxmlformats.org/officeDocument/2006/relationships/slideLayout" Target="../slideLayouts/slideLayout13.xml"/><Relationship Id="rId1" Type="http://schemas.openxmlformats.org/officeDocument/2006/relationships/tags" Target="../tags/tag232.xml"/><Relationship Id="rId6" Type="http://schemas.openxmlformats.org/officeDocument/2006/relationships/diagramData" Target="../diagrams/data30.xml"/><Relationship Id="rId5" Type="http://schemas.openxmlformats.org/officeDocument/2006/relationships/image" Target="../media/image75.jpeg"/><Relationship Id="rId10" Type="http://schemas.microsoft.com/office/2007/relationships/diagramDrawing" Target="../diagrams/drawing30.xml"/><Relationship Id="rId4" Type="http://schemas.openxmlformats.org/officeDocument/2006/relationships/image" Target="../media/image74.jpeg"/><Relationship Id="rId9" Type="http://schemas.openxmlformats.org/officeDocument/2006/relationships/diagramColors" Target="../diagrams/colors30.xml"/></Relationships>
</file>

<file path=ppt/slides/_rels/slide8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diagramColors" Target="../diagrams/colors31.xml"/><Relationship Id="rId3" Type="http://schemas.openxmlformats.org/officeDocument/2006/relationships/notesSlide" Target="../notesSlides/notesSlide89.xml"/><Relationship Id="rId7" Type="http://schemas.openxmlformats.org/officeDocument/2006/relationships/image" Target="../media/image79.png"/><Relationship Id="rId12" Type="http://schemas.openxmlformats.org/officeDocument/2006/relationships/diagramQuickStyle" Target="../diagrams/quickStyle31.xml"/><Relationship Id="rId2" Type="http://schemas.openxmlformats.org/officeDocument/2006/relationships/slideLayout" Target="../slideLayouts/slideLayout13.xml"/><Relationship Id="rId1" Type="http://schemas.openxmlformats.org/officeDocument/2006/relationships/tags" Target="../tags/tag234.xml"/><Relationship Id="rId6" Type="http://schemas.openxmlformats.org/officeDocument/2006/relationships/image" Target="../media/image78.png"/><Relationship Id="rId11" Type="http://schemas.openxmlformats.org/officeDocument/2006/relationships/diagramLayout" Target="../diagrams/layout31.xml"/><Relationship Id="rId5" Type="http://schemas.openxmlformats.org/officeDocument/2006/relationships/image" Target="../media/image77.png"/><Relationship Id="rId15" Type="http://schemas.openxmlformats.org/officeDocument/2006/relationships/image" Target="../media/image74.jpeg"/><Relationship Id="rId10" Type="http://schemas.openxmlformats.org/officeDocument/2006/relationships/diagramData" Target="../diagrams/data31.xml"/><Relationship Id="rId4" Type="http://schemas.openxmlformats.org/officeDocument/2006/relationships/image" Target="../media/image76.png"/><Relationship Id="rId9" Type="http://schemas.openxmlformats.org/officeDocument/2006/relationships/image" Target="../media/image81.jpeg"/><Relationship Id="rId14" Type="http://schemas.microsoft.com/office/2007/relationships/diagramDrawing" Target="../diagrams/drawing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8" Type="http://schemas.openxmlformats.org/officeDocument/2006/relationships/diagramQuickStyle" Target="../diagrams/quickStyle32.xml"/><Relationship Id="rId13" Type="http://schemas.openxmlformats.org/officeDocument/2006/relationships/diagramQuickStyle" Target="../diagrams/quickStyle33.xml"/><Relationship Id="rId3" Type="http://schemas.openxmlformats.org/officeDocument/2006/relationships/notesSlide" Target="../notesSlides/notesSlide90.xml"/><Relationship Id="rId7" Type="http://schemas.openxmlformats.org/officeDocument/2006/relationships/diagramLayout" Target="../diagrams/layout32.xml"/><Relationship Id="rId12" Type="http://schemas.openxmlformats.org/officeDocument/2006/relationships/diagramLayout" Target="../diagrams/layout33.xml"/><Relationship Id="rId2" Type="http://schemas.openxmlformats.org/officeDocument/2006/relationships/slideLayout" Target="../slideLayouts/slideLayout13.xml"/><Relationship Id="rId1" Type="http://schemas.openxmlformats.org/officeDocument/2006/relationships/tags" Target="../tags/tag236.xml"/><Relationship Id="rId6" Type="http://schemas.openxmlformats.org/officeDocument/2006/relationships/diagramData" Target="../diagrams/data32.xml"/><Relationship Id="rId11" Type="http://schemas.openxmlformats.org/officeDocument/2006/relationships/diagramData" Target="../diagrams/data33.xml"/><Relationship Id="rId5" Type="http://schemas.openxmlformats.org/officeDocument/2006/relationships/image" Target="../media/image71.jpeg"/><Relationship Id="rId15" Type="http://schemas.microsoft.com/office/2007/relationships/diagramDrawing" Target="../diagrams/drawing33.xml"/><Relationship Id="rId10" Type="http://schemas.microsoft.com/office/2007/relationships/diagramDrawing" Target="../diagrams/drawing32.xml"/><Relationship Id="rId4" Type="http://schemas.openxmlformats.org/officeDocument/2006/relationships/image" Target="../media/image82.png"/><Relationship Id="rId9" Type="http://schemas.openxmlformats.org/officeDocument/2006/relationships/diagramColors" Target="../diagrams/colors32.xml"/><Relationship Id="rId14" Type="http://schemas.openxmlformats.org/officeDocument/2006/relationships/diagramColors" Target="../diagrams/colors3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tags" Target="../tags/tag238.xml"/><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notesSlide" Target="../notesSlides/notesSlide92.xml"/><Relationship Id="rId7" Type="http://schemas.openxmlformats.org/officeDocument/2006/relationships/diagramColors" Target="../diagrams/colors34.xml"/><Relationship Id="rId2" Type="http://schemas.openxmlformats.org/officeDocument/2006/relationships/slideLayout" Target="../slideLayouts/slideLayout13.xml"/><Relationship Id="rId1" Type="http://schemas.openxmlformats.org/officeDocument/2006/relationships/tags" Target="../tags/tag240.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93.xml.rels><?xml version="1.0" encoding="UTF-8" standalone="yes"?>
<Relationships xmlns="http://schemas.openxmlformats.org/package/2006/relationships"><Relationship Id="rId8" Type="http://schemas.openxmlformats.org/officeDocument/2006/relationships/diagramQuickStyle" Target="../diagrams/quickStyle35.xml"/><Relationship Id="rId13" Type="http://schemas.openxmlformats.org/officeDocument/2006/relationships/diagramQuickStyle" Target="../diagrams/quickStyle36.xml"/><Relationship Id="rId3" Type="http://schemas.openxmlformats.org/officeDocument/2006/relationships/notesSlide" Target="../notesSlides/notesSlide93.xml"/><Relationship Id="rId7" Type="http://schemas.openxmlformats.org/officeDocument/2006/relationships/diagramLayout" Target="../diagrams/layout35.xml"/><Relationship Id="rId12" Type="http://schemas.openxmlformats.org/officeDocument/2006/relationships/diagramLayout" Target="../diagrams/layout36.xml"/><Relationship Id="rId2" Type="http://schemas.openxmlformats.org/officeDocument/2006/relationships/slideLayout" Target="../slideLayouts/slideLayout13.xml"/><Relationship Id="rId1" Type="http://schemas.openxmlformats.org/officeDocument/2006/relationships/tags" Target="../tags/tag242.xml"/><Relationship Id="rId6" Type="http://schemas.openxmlformats.org/officeDocument/2006/relationships/diagramData" Target="../diagrams/data35.xml"/><Relationship Id="rId11" Type="http://schemas.openxmlformats.org/officeDocument/2006/relationships/diagramData" Target="../diagrams/data36.xml"/><Relationship Id="rId5" Type="http://schemas.openxmlformats.org/officeDocument/2006/relationships/image" Target="../media/image85.png"/><Relationship Id="rId15" Type="http://schemas.microsoft.com/office/2007/relationships/diagramDrawing" Target="../diagrams/drawing36.xml"/><Relationship Id="rId10" Type="http://schemas.microsoft.com/office/2007/relationships/diagramDrawing" Target="../diagrams/drawing35.xml"/><Relationship Id="rId4" Type="http://schemas.openxmlformats.org/officeDocument/2006/relationships/image" Target="../media/image84.png"/><Relationship Id="rId9" Type="http://schemas.openxmlformats.org/officeDocument/2006/relationships/diagramColors" Target="../diagrams/colors35.xml"/><Relationship Id="rId14" Type="http://schemas.openxmlformats.org/officeDocument/2006/relationships/diagramColors" Target="../diagrams/colors36.xml"/></Relationships>
</file>

<file path=ppt/slides/_rels/slide94.xml.rels><?xml version="1.0" encoding="UTF-8" standalone="yes"?>
<Relationships xmlns="http://schemas.openxmlformats.org/package/2006/relationships"><Relationship Id="rId8" Type="http://schemas.openxmlformats.org/officeDocument/2006/relationships/diagramQuickStyle" Target="../diagrams/quickStyle37.xml"/><Relationship Id="rId13" Type="http://schemas.openxmlformats.org/officeDocument/2006/relationships/diagramQuickStyle" Target="../diagrams/quickStyle38.xml"/><Relationship Id="rId18" Type="http://schemas.openxmlformats.org/officeDocument/2006/relationships/diagramQuickStyle" Target="../diagrams/quickStyle39.xml"/><Relationship Id="rId3" Type="http://schemas.openxmlformats.org/officeDocument/2006/relationships/notesSlide" Target="../notesSlides/notesSlide94.xml"/><Relationship Id="rId7" Type="http://schemas.openxmlformats.org/officeDocument/2006/relationships/diagramLayout" Target="../diagrams/layout37.xml"/><Relationship Id="rId12" Type="http://schemas.openxmlformats.org/officeDocument/2006/relationships/diagramLayout" Target="../diagrams/layout38.xml"/><Relationship Id="rId17" Type="http://schemas.openxmlformats.org/officeDocument/2006/relationships/diagramLayout" Target="../diagrams/layout39.xml"/><Relationship Id="rId2" Type="http://schemas.openxmlformats.org/officeDocument/2006/relationships/slideLayout" Target="../slideLayouts/slideLayout13.xml"/><Relationship Id="rId16" Type="http://schemas.openxmlformats.org/officeDocument/2006/relationships/diagramData" Target="../diagrams/data39.xml"/><Relationship Id="rId20" Type="http://schemas.microsoft.com/office/2007/relationships/diagramDrawing" Target="../diagrams/drawing39.xml"/><Relationship Id="rId1" Type="http://schemas.openxmlformats.org/officeDocument/2006/relationships/tags" Target="../tags/tag244.xml"/><Relationship Id="rId6" Type="http://schemas.openxmlformats.org/officeDocument/2006/relationships/diagramData" Target="../diagrams/data37.xml"/><Relationship Id="rId11" Type="http://schemas.openxmlformats.org/officeDocument/2006/relationships/diagramData" Target="../diagrams/data38.xml"/><Relationship Id="rId5" Type="http://schemas.openxmlformats.org/officeDocument/2006/relationships/image" Target="../media/image86.png"/><Relationship Id="rId15" Type="http://schemas.microsoft.com/office/2007/relationships/diagramDrawing" Target="../diagrams/drawing38.xml"/><Relationship Id="rId10" Type="http://schemas.microsoft.com/office/2007/relationships/diagramDrawing" Target="../diagrams/drawing37.xml"/><Relationship Id="rId19" Type="http://schemas.openxmlformats.org/officeDocument/2006/relationships/diagramColors" Target="../diagrams/colors39.xml"/><Relationship Id="rId4" Type="http://schemas.openxmlformats.org/officeDocument/2006/relationships/image" Target="../media/image83.jpeg"/><Relationship Id="rId9" Type="http://schemas.openxmlformats.org/officeDocument/2006/relationships/diagramColors" Target="../diagrams/colors37.xml"/><Relationship Id="rId14" Type="http://schemas.openxmlformats.org/officeDocument/2006/relationships/diagramColors" Target="../diagrams/colors38.xml"/></Relationships>
</file>

<file path=ppt/slides/_rels/slide95.xml.rels><?xml version="1.0" encoding="UTF-8" standalone="yes"?>
<Relationships xmlns="http://schemas.openxmlformats.org/package/2006/relationships"><Relationship Id="rId8" Type="http://schemas.openxmlformats.org/officeDocument/2006/relationships/diagramLayout" Target="../diagrams/layout40.xml"/><Relationship Id="rId13" Type="http://schemas.openxmlformats.org/officeDocument/2006/relationships/diagramLayout" Target="../diagrams/layout41.xml"/><Relationship Id="rId3" Type="http://schemas.openxmlformats.org/officeDocument/2006/relationships/notesSlide" Target="../notesSlides/notesSlide95.xml"/><Relationship Id="rId7" Type="http://schemas.openxmlformats.org/officeDocument/2006/relationships/diagramData" Target="../diagrams/data40.xml"/><Relationship Id="rId12" Type="http://schemas.openxmlformats.org/officeDocument/2006/relationships/diagramData" Target="../diagrams/data41.xml"/><Relationship Id="rId2" Type="http://schemas.openxmlformats.org/officeDocument/2006/relationships/slideLayout" Target="../slideLayouts/slideLayout13.xml"/><Relationship Id="rId16" Type="http://schemas.microsoft.com/office/2007/relationships/diagramDrawing" Target="../diagrams/drawing41.xml"/><Relationship Id="rId1" Type="http://schemas.openxmlformats.org/officeDocument/2006/relationships/tags" Target="../tags/tag246.xml"/><Relationship Id="rId6" Type="http://schemas.openxmlformats.org/officeDocument/2006/relationships/image" Target="../media/image89.png"/><Relationship Id="rId11" Type="http://schemas.microsoft.com/office/2007/relationships/diagramDrawing" Target="../diagrams/drawing40.xml"/><Relationship Id="rId5" Type="http://schemas.openxmlformats.org/officeDocument/2006/relationships/image" Target="../media/image88.png"/><Relationship Id="rId15" Type="http://schemas.openxmlformats.org/officeDocument/2006/relationships/diagramColors" Target="../diagrams/colors41.xml"/><Relationship Id="rId10" Type="http://schemas.openxmlformats.org/officeDocument/2006/relationships/diagramColors" Target="../diagrams/colors40.xml"/><Relationship Id="rId4" Type="http://schemas.openxmlformats.org/officeDocument/2006/relationships/image" Target="../media/image87.jpeg"/><Relationship Id="rId9" Type="http://schemas.openxmlformats.org/officeDocument/2006/relationships/diagramQuickStyle" Target="../diagrams/quickStyle40.xml"/><Relationship Id="rId14" Type="http://schemas.openxmlformats.org/officeDocument/2006/relationships/diagramQuickStyle" Target="../diagrams/quickStyle4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3.xml"/><Relationship Id="rId1" Type="http://schemas.openxmlformats.org/officeDocument/2006/relationships/tags" Target="../tags/tag248.xml"/></Relationships>
</file>

<file path=ppt/slides/_rels/slide97.xml.rels><?xml version="1.0" encoding="UTF-8" standalone="yes"?>
<Relationships xmlns="http://schemas.openxmlformats.org/package/2006/relationships"><Relationship Id="rId8" Type="http://schemas.openxmlformats.org/officeDocument/2006/relationships/diagramColors" Target="../diagrams/colors42.xml"/><Relationship Id="rId13" Type="http://schemas.openxmlformats.org/officeDocument/2006/relationships/diagramColors" Target="../diagrams/colors43.xml"/><Relationship Id="rId3" Type="http://schemas.openxmlformats.org/officeDocument/2006/relationships/notesSlide" Target="../notesSlides/notesSlide97.xml"/><Relationship Id="rId7" Type="http://schemas.openxmlformats.org/officeDocument/2006/relationships/diagramQuickStyle" Target="../diagrams/quickStyle42.xml"/><Relationship Id="rId12" Type="http://schemas.openxmlformats.org/officeDocument/2006/relationships/diagramQuickStyle" Target="../diagrams/quickStyle43.xml"/><Relationship Id="rId2" Type="http://schemas.openxmlformats.org/officeDocument/2006/relationships/slideLayout" Target="../slideLayouts/slideLayout13.xml"/><Relationship Id="rId1" Type="http://schemas.openxmlformats.org/officeDocument/2006/relationships/tags" Target="../tags/tag250.xml"/><Relationship Id="rId6" Type="http://schemas.openxmlformats.org/officeDocument/2006/relationships/diagramLayout" Target="../diagrams/layout42.xml"/><Relationship Id="rId11" Type="http://schemas.openxmlformats.org/officeDocument/2006/relationships/diagramLayout" Target="../diagrams/layout43.xml"/><Relationship Id="rId5" Type="http://schemas.openxmlformats.org/officeDocument/2006/relationships/diagramData" Target="../diagrams/data42.xml"/><Relationship Id="rId10" Type="http://schemas.openxmlformats.org/officeDocument/2006/relationships/diagramData" Target="../diagrams/data43.xml"/><Relationship Id="rId4" Type="http://schemas.openxmlformats.org/officeDocument/2006/relationships/image" Target="../media/image90.jpg"/><Relationship Id="rId9" Type="http://schemas.microsoft.com/office/2007/relationships/diagramDrawing" Target="../diagrams/drawing42.xml"/><Relationship Id="rId14" Type="http://schemas.microsoft.com/office/2007/relationships/diagramDrawing" Target="../diagrams/drawing43.xml"/></Relationships>
</file>

<file path=ppt/slides/_rels/slide98.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notesSlide" Target="../notesSlides/notesSlide98.xml"/><Relationship Id="rId7" Type="http://schemas.openxmlformats.org/officeDocument/2006/relationships/diagramQuickStyle" Target="../diagrams/quickStyle44.xml"/><Relationship Id="rId2" Type="http://schemas.openxmlformats.org/officeDocument/2006/relationships/slideLayout" Target="../slideLayouts/slideLayout13.xml"/><Relationship Id="rId1" Type="http://schemas.openxmlformats.org/officeDocument/2006/relationships/tags" Target="../tags/tag252.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91.jpeg"/><Relationship Id="rId9" Type="http://schemas.microsoft.com/office/2007/relationships/diagramDrawing" Target="../diagrams/drawing44.xml"/></Relationships>
</file>

<file path=ppt/slides/_rels/slide99.xml.rels><?xml version="1.0" encoding="UTF-8" standalone="yes"?>
<Relationships xmlns="http://schemas.openxmlformats.org/package/2006/relationships"><Relationship Id="rId8" Type="http://schemas.openxmlformats.org/officeDocument/2006/relationships/diagramQuickStyle" Target="../diagrams/quickStyle45.xml"/><Relationship Id="rId3" Type="http://schemas.openxmlformats.org/officeDocument/2006/relationships/notesSlide" Target="../notesSlides/notesSlide99.xml"/><Relationship Id="rId7" Type="http://schemas.openxmlformats.org/officeDocument/2006/relationships/diagramLayout" Target="../diagrams/layout45.xml"/><Relationship Id="rId2" Type="http://schemas.openxmlformats.org/officeDocument/2006/relationships/slideLayout" Target="../slideLayouts/slideLayout13.xml"/><Relationship Id="rId1" Type="http://schemas.openxmlformats.org/officeDocument/2006/relationships/tags" Target="../tags/tag254.xml"/><Relationship Id="rId6" Type="http://schemas.openxmlformats.org/officeDocument/2006/relationships/diagramData" Target="../diagrams/data45.xml"/><Relationship Id="rId5" Type="http://schemas.openxmlformats.org/officeDocument/2006/relationships/image" Target="../media/image93.jpeg"/><Relationship Id="rId10" Type="http://schemas.microsoft.com/office/2007/relationships/diagramDrawing" Target="../diagrams/drawing45.xml"/><Relationship Id="rId4" Type="http://schemas.openxmlformats.org/officeDocument/2006/relationships/image" Target="../media/image92.png"/><Relationship Id="rId9" Type="http://schemas.openxmlformats.org/officeDocument/2006/relationships/diagramColors" Target="../diagrams/colors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9458" y="1087403"/>
            <a:ext cx="8189367"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75" name="Rectangle 5"/>
          <p:cNvSpPr>
            <a:spLocks noGrp="1" noChangeArrowheads="1"/>
          </p:cNvSpPr>
          <p:nvPr>
            <p:ph type="subTitle" idx="1"/>
            <p:custDataLst>
              <p:tags r:id="rId2"/>
            </p:custDataLst>
          </p:nvPr>
        </p:nvSpPr>
        <p:spPr>
          <a:xfrm>
            <a:off x="4646612" y="2648282"/>
            <a:ext cx="8033865" cy="2829221"/>
          </a:xfrm>
        </p:spPr>
        <p:txBody>
          <a:bodyPr>
            <a:normAutofit/>
          </a:bodyPr>
          <a:lstStyle/>
          <a:p>
            <a:pPr>
              <a:buFontTx/>
              <a:buNone/>
            </a:pPr>
            <a:r>
              <a:rPr lang="en-US" sz="6000" dirty="0">
                <a:solidFill>
                  <a:srgbClr val="FFFFFF"/>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t>Orientation for Retail</a:t>
            </a:r>
            <a:br>
              <a:rPr lang="en-US" sz="6000" dirty="0">
                <a:solidFill>
                  <a:srgbClr val="FFFFFF"/>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br>
            <a:r>
              <a:rPr lang="en-US" sz="6000" dirty="0">
                <a:solidFill>
                  <a:srgbClr val="FFFFFF"/>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t>Vendor Applicants </a:t>
            </a:r>
          </a:p>
          <a:p>
            <a:pPr>
              <a:buFontTx/>
              <a:buNone/>
            </a:pPr>
            <a:r>
              <a:rPr lang="en-US" sz="6000" dirty="0">
                <a:solidFill>
                  <a:srgbClr val="FFFFFF"/>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t>2024-2025</a:t>
            </a:r>
            <a:endParaRPr lang="en-US" sz="6000" strike="sngStrike" dirty="0">
              <a:solidFill>
                <a:srgbClr val="FFFFFF"/>
              </a:solidFill>
              <a:effectLst>
                <a:outerShdw blurRad="38100" dist="38100" dir="2700000" algn="tl">
                  <a:srgbClr val="000000">
                    <a:alpha val="43137"/>
                  </a:srgbClr>
                </a:outerShdw>
              </a:effectLst>
              <a:latin typeface="+mj-lt"/>
              <a:ea typeface="Tahoma" pitchFamily="34" charset="0"/>
              <a:cs typeface="Cavolini" panose="020B0502040204020203" pitchFamily="66" charset="0"/>
            </a:endParaRPr>
          </a:p>
          <a:p>
            <a:pPr>
              <a:buFontTx/>
              <a:buNone/>
            </a:pPr>
            <a:endParaRPr lang="en-US" sz="6000" strike="sngStrike" dirty="0">
              <a:solidFill>
                <a:srgbClr val="FFFFFF"/>
              </a:solidFill>
              <a:effectLst>
                <a:outerShdw blurRad="38100" dist="38100" dir="2700000" algn="tl">
                  <a:srgbClr val="000000">
                    <a:alpha val="43137"/>
                  </a:srgbClr>
                </a:outerShdw>
              </a:effectLst>
              <a:ea typeface="Tahoma" pitchFamily="34" charset="0"/>
              <a:cs typeface="Tahoma" pitchFamily="34" charset="0"/>
            </a:endParaRPr>
          </a:p>
        </p:txBody>
      </p:sp>
      <p:cxnSp>
        <p:nvCxnSpPr>
          <p:cNvPr id="3096" name="Straight Connector 3095">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135"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98" name="Freeform: Shape 3097">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969" y="1"/>
            <a:ext cx="2279149"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3100" name="Freeform: Shape 3099">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02" name="Oval 3101">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8635" y="514898"/>
            <a:ext cx="2392728"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04" name="Freeform: Shape 3103">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14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3106" name="Arc 3105">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8750" y="4203959"/>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Picture 2" descr="A picture containing drawing&#10;&#10;Description automatically generated">
            <a:extLst>
              <a:ext uri="{FF2B5EF4-FFF2-40B4-BE49-F238E27FC236}">
                <a16:creationId xmlns:a16="http://schemas.microsoft.com/office/drawing/2014/main" id="{DF2F77D5-8A39-4643-8B37-8BE87BF77A4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89418" l="1969" r="94094">
                        <a14:foregroundMark x1="1969" y1="52910" x2="8268" y2="41270"/>
                        <a14:foregroundMark x1="25000" y1="39683" x2="25000" y2="39683"/>
                        <a14:foregroundMark x1="24409" y1="33862" x2="12402" y2="86772"/>
                        <a14:foregroundMark x1="12402" y1="86772" x2="17913" y2="26455"/>
                        <a14:foregroundMark x1="17913" y1="26455" x2="22244" y2="26455"/>
                        <a14:foregroundMark x1="23622" y1="28571" x2="25787" y2="529"/>
                        <a14:foregroundMark x1="37008" y1="32275" x2="36220" y2="66138"/>
                        <a14:foregroundMark x1="23622" y1="73545" x2="23622" y2="60317"/>
                        <a14:foregroundMark x1="45276" y1="47090" x2="62008" y2="47090"/>
                        <a14:foregroundMark x1="68307" y1="52910" x2="94094" y2="54497"/>
                        <a14:backgroundMark x1="54331" y1="11640" x2="54331" y2="11640"/>
                        <a14:backgroundMark x1="57874" y1="22751" x2="84055" y2="15344"/>
                        <a14:backgroundMark x1="84055" y1="15344" x2="84449" y2="15344"/>
                      </a14:backgroundRemoval>
                    </a14:imgEffect>
                  </a14:imgLayer>
                </a14:imgProps>
              </a:ext>
              <a:ext uri="{28A0092B-C50C-407E-A947-70E740481C1C}">
                <a14:useLocalDpi xmlns:a14="http://schemas.microsoft.com/office/drawing/2010/main" val="0"/>
              </a:ext>
            </a:extLst>
          </a:blip>
          <a:stretch>
            <a:fillRect/>
          </a:stretch>
        </p:blipFill>
        <p:spPr>
          <a:xfrm>
            <a:off x="240217" y="6056228"/>
            <a:ext cx="1891850" cy="704714"/>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26532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1" name="Freeform: Shape 719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70"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latin typeface="Century Gothic" panose="020B0502020202020204" pitchFamily="34" charset="0"/>
                <a:ea typeface="Tahoma" pitchFamily="34" charset="0"/>
                <a:cs typeface="Tahoma" pitchFamily="34" charset="0"/>
              </a:rPr>
              <a:t>Selection Criteria</a:t>
            </a:r>
          </a:p>
        </p:txBody>
      </p:sp>
      <p:sp>
        <p:nvSpPr>
          <p:cNvPr id="7193" name="Arc 719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71"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sz="3200"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sz="2800" dirty="0">
                <a:ea typeface="Tahoma" pitchFamily="34" charset="0"/>
                <a:cs typeface="Tahoma" pitchFamily="34" charset="0"/>
              </a:rPr>
              <a:t>20 items </a:t>
            </a:r>
          </a:p>
          <a:p>
            <a:r>
              <a:rPr lang="en-US" sz="3200" dirty="0">
                <a:ea typeface="Tahoma" pitchFamily="34" charset="0"/>
                <a:cs typeface="Tahoma" pitchFamily="34" charset="0"/>
              </a:rPr>
              <a:t>Vendor Manual pages 7-8</a:t>
            </a:r>
          </a:p>
          <a:p>
            <a:pPr>
              <a:buClr>
                <a:srgbClr val="0070C0"/>
              </a:buClr>
            </a:pPr>
            <a:endParaRPr lang="en-US" u="none" dirty="0">
              <a:latin typeface="Constantia" panose="02030602050306030303" pitchFamily="18" charset="0"/>
              <a:ea typeface="Tahoma" pitchFamily="34" charset="0"/>
              <a:cs typeface="Tahoma" pitchFamily="34" charset="0"/>
            </a:endParaRPr>
          </a:p>
          <a:p>
            <a:pPr eaLnBrk="1" hangingPunct="1"/>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856214" y="5657004"/>
            <a:ext cx="4878366" cy="1015399"/>
          </a:xfrm>
          <a:prstGeom prst="rect">
            <a:avLst/>
          </a:prstGeom>
        </p:spPr>
        <p:txBody>
          <a:bodyPr wrap="square">
            <a:spAutoFit/>
          </a:bodyPr>
          <a:lstStyle/>
          <a:p>
            <a:pPr marL="342797" indent="-342797" defTabSz="457063">
              <a:spcBef>
                <a:spcPts val="1000"/>
              </a:spcBef>
              <a:buClr>
                <a:srgbClr val="A53010"/>
              </a:buClr>
              <a:defRPr/>
            </a:pPr>
            <a:r>
              <a:rPr lang="en-US" sz="1999" b="1" dirty="0">
                <a:solidFill>
                  <a:prstClr val="black">
                    <a:lumMod val="75000"/>
                    <a:lumOff val="25000"/>
                  </a:prstClr>
                </a:solidFill>
                <a:latin typeface="Aptos" panose="02110004020202020204"/>
                <a:ea typeface="Tahoma" pitchFamily="34" charset="0"/>
                <a:cs typeface="Tahoma" pitchFamily="34" charset="0"/>
              </a:rPr>
              <a:t>*</a:t>
            </a:r>
            <a:r>
              <a:rPr lang="en-US" sz="1999" dirty="0">
                <a:solidFill>
                  <a:prstClr val="black">
                    <a:lumMod val="75000"/>
                    <a:lumOff val="25000"/>
                  </a:prstClr>
                </a:solidFill>
                <a:latin typeface="Aptos" panose="02110004020202020204"/>
                <a:ea typeface="Tahoma" pitchFamily="34" charset="0"/>
                <a:cs typeface="Tahoma" pitchFamily="34" charset="0"/>
              </a:rPr>
              <a:t>	</a:t>
            </a:r>
            <a:r>
              <a:rPr lang="en-US" sz="1999" b="1" dirty="0">
                <a:solidFill>
                  <a:prstClr val="black">
                    <a:lumMod val="75000"/>
                    <a:lumOff val="25000"/>
                  </a:prstClr>
                </a:solidFill>
                <a:latin typeface="Aptos" panose="02110004020202020204"/>
                <a:ea typeface="Tahoma" pitchFamily="34" charset="0"/>
                <a:cs typeface="Tahoma" pitchFamily="34" charset="0"/>
              </a:rPr>
              <a:t>See other approved criteria:</a:t>
            </a:r>
            <a:br>
              <a:rPr lang="en-US" sz="1999" b="1" dirty="0">
                <a:solidFill>
                  <a:prstClr val="black">
                    <a:lumMod val="75000"/>
                    <a:lumOff val="25000"/>
                  </a:prstClr>
                </a:solidFill>
                <a:latin typeface="Aptos" panose="02110004020202020204"/>
                <a:ea typeface="Tahoma" pitchFamily="34" charset="0"/>
                <a:cs typeface="Tahoma" pitchFamily="34" charset="0"/>
              </a:rPr>
            </a:br>
            <a:r>
              <a:rPr lang="en-US" sz="1999" b="1" dirty="0">
                <a:solidFill>
                  <a:prstClr val="black">
                    <a:lumMod val="75000"/>
                    <a:lumOff val="25000"/>
                  </a:prstClr>
                </a:solidFill>
                <a:latin typeface="Aptos" panose="02110004020202020204"/>
                <a:ea typeface="Tahoma" pitchFamily="34" charset="0"/>
                <a:cs typeface="Tahoma" pitchFamily="34" charset="0"/>
              </a:rPr>
              <a:t>‘Infant fruits and vegetables’; ‘Beans, Peas, Lentils’ and “Juice”.</a:t>
            </a:r>
          </a:p>
        </p:txBody>
      </p:sp>
      <p:sp>
        <p:nvSpPr>
          <p:cNvPr id="3" name="TextBox 2">
            <a:extLst>
              <a:ext uri="{FF2B5EF4-FFF2-40B4-BE49-F238E27FC236}">
                <a16:creationId xmlns:a16="http://schemas.microsoft.com/office/drawing/2014/main" id="{091FA3F7-4F21-6DC0-0FC6-23D3F3641446}"/>
              </a:ext>
            </a:extLst>
          </p:cNvPr>
          <p:cNvSpPr txBox="1"/>
          <p:nvPr/>
        </p:nvSpPr>
        <p:spPr>
          <a:xfrm>
            <a:off x="1161847" y="2317367"/>
            <a:ext cx="4437310" cy="4539740"/>
          </a:xfrm>
          <a:prstGeom prst="rect">
            <a:avLst/>
          </a:prstGeom>
          <a:noFill/>
        </p:spPr>
        <p:txBody>
          <a:bodyPr wrap="square" rtlCol="0">
            <a:spAutoFit/>
          </a:bodyPr>
          <a:lstStyle/>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Herbs used for flavoring</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Infant fruits and vegetables</a:t>
            </a:r>
            <a:r>
              <a:rPr lang="en-US" sz="2399" b="1" dirty="0">
                <a:solidFill>
                  <a:prstClr val="black">
                    <a:lumMod val="75000"/>
                    <a:lumOff val="25000"/>
                  </a:prstClr>
                </a:solidFill>
                <a:latin typeface="Aptos" panose="02110004020202020204"/>
                <a:ea typeface="Tahoma" pitchFamily="34" charset="0"/>
                <a:cs typeface="Tahoma" pitchFamily="34" charset="0"/>
              </a:rPr>
              <a:t>*</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Mature legumes (dry or canned beans, peas, lentils)</a:t>
            </a:r>
            <a:r>
              <a:rPr lang="en-US" sz="2399" b="1" dirty="0">
                <a:solidFill>
                  <a:prstClr val="black">
                    <a:lumMod val="75000"/>
                    <a:lumOff val="25000"/>
                  </a:prstClr>
                </a:solidFill>
                <a:latin typeface="Aptos" panose="02110004020202020204"/>
                <a:ea typeface="Tahoma" pitchFamily="34" charset="0"/>
                <a:cs typeface="Tahoma" pitchFamily="34" charset="0"/>
              </a:rPr>
              <a:t>*</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Ornamental or decorative fruits or vegetables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Catsup or other condiments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Dried fruits or vegetables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Salsa</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Sauerkraut</a:t>
            </a:r>
          </a:p>
          <a:p>
            <a:pPr marL="342797" indent="-342797" defTabSz="457063">
              <a:lnSpc>
                <a:spcPct val="110000"/>
              </a:lnSpc>
              <a:buFont typeface="Wingdings" panose="05000000000000000000" pitchFamily="2" charset="2"/>
              <a:buChar char="§"/>
              <a:defRPr/>
            </a:pPr>
            <a:endParaRPr lang="en-US" sz="2399" dirty="0">
              <a:solidFill>
                <a:prstClr val="black">
                  <a:lumMod val="75000"/>
                  <a:lumOff val="25000"/>
                </a:prstClr>
              </a:solidFill>
              <a:latin typeface="Aptos" panose="02110004020202020204"/>
              <a:ea typeface="Tahoma" pitchFamily="34" charset="0"/>
              <a:cs typeface="Tahoma" pitchFamily="34" charset="0"/>
            </a:endParaRPr>
          </a:p>
        </p:txBody>
      </p:sp>
      <p:sp>
        <p:nvSpPr>
          <p:cNvPr id="7" name="TextBox 6">
            <a:extLst>
              <a:ext uri="{FF2B5EF4-FFF2-40B4-BE49-F238E27FC236}">
                <a16:creationId xmlns:a16="http://schemas.microsoft.com/office/drawing/2014/main" id="{09153125-2D15-5FB6-F469-2DED63C5B585}"/>
              </a:ext>
            </a:extLst>
          </p:cNvPr>
          <p:cNvSpPr txBox="1"/>
          <p:nvPr/>
        </p:nvSpPr>
        <p:spPr>
          <a:xfrm>
            <a:off x="6094413" y="2317367"/>
            <a:ext cx="4878366" cy="3727422"/>
          </a:xfrm>
          <a:prstGeom prst="rect">
            <a:avLst/>
          </a:prstGeom>
          <a:noFill/>
        </p:spPr>
        <p:txBody>
          <a:bodyPr wrap="square" rtlCol="0">
            <a:spAutoFit/>
          </a:bodyPr>
          <a:lstStyle/>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Pickled vegetables, olives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Fruit and/or vegetable juices*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Fruit baskets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Fruit leathers and fruit roll-ups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Fruit or vegetable items on party trays</a:t>
            </a:r>
          </a:p>
          <a:p>
            <a:pPr marL="342797" indent="-342797" defTabSz="457063">
              <a:lnSpc>
                <a:spcPct val="110000"/>
              </a:lnSpc>
              <a:buFont typeface="Wingdings" panose="05000000000000000000" pitchFamily="2" charset="2"/>
              <a:buChar char="§"/>
              <a:defRPr/>
            </a:pPr>
            <a:r>
              <a:rPr lang="en-US" sz="2399" dirty="0">
                <a:solidFill>
                  <a:prstClr val="black">
                    <a:lumMod val="75000"/>
                    <a:lumOff val="25000"/>
                  </a:prstClr>
                </a:solidFill>
                <a:latin typeface="Aptos" panose="02110004020202020204"/>
                <a:ea typeface="Tahoma" pitchFamily="34" charset="0"/>
                <a:cs typeface="Tahoma" pitchFamily="34" charset="0"/>
              </a:rPr>
              <a:t>Fruit or vegetable items on salad bars</a:t>
            </a:r>
          </a:p>
          <a:p>
            <a:pPr defTabSz="457063">
              <a:lnSpc>
                <a:spcPct val="110000"/>
              </a:lnSpc>
              <a:defRPr/>
            </a:pPr>
            <a:endParaRPr lang="en-US" sz="2399" dirty="0">
              <a:solidFill>
                <a:prstClr val="black">
                  <a:lumMod val="75000"/>
                  <a:lumOff val="25000"/>
                </a:prstClr>
              </a:solidFill>
              <a:latin typeface="Aptos" panose="02110004020202020204"/>
              <a:ea typeface="Tahoma" pitchFamily="34" charset="0"/>
              <a:cs typeface="Tahoma" pitchFamily="34" charset="0"/>
            </a:endParaRPr>
          </a:p>
        </p:txBody>
      </p:sp>
      <p:sp>
        <p:nvSpPr>
          <p:cNvPr id="4" name="TextBox 3">
            <a:extLst>
              <a:ext uri="{FF2B5EF4-FFF2-40B4-BE49-F238E27FC236}">
                <a16:creationId xmlns:a16="http://schemas.microsoft.com/office/drawing/2014/main" id="{E6608B71-B129-EFE9-A873-49842C2BF972}"/>
              </a:ext>
            </a:extLst>
          </p:cNvPr>
          <p:cNvSpPr txBox="1"/>
          <p:nvPr/>
        </p:nvSpPr>
        <p:spPr>
          <a:xfrm>
            <a:off x="2585798" y="275142"/>
            <a:ext cx="746565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Fruits and Vegetables</a:t>
            </a:r>
          </a:p>
        </p:txBody>
      </p:sp>
      <p:graphicFrame>
        <p:nvGraphicFramePr>
          <p:cNvPr id="5" name="Diagram 4">
            <a:extLst>
              <a:ext uri="{FF2B5EF4-FFF2-40B4-BE49-F238E27FC236}">
                <a16:creationId xmlns:a16="http://schemas.microsoft.com/office/drawing/2014/main" id="{452388C6-D7A3-FE89-6771-3AC7D034680E}"/>
              </a:ext>
            </a:extLst>
          </p:cNvPr>
          <p:cNvGraphicFramePr/>
          <p:nvPr/>
        </p:nvGraphicFramePr>
        <p:xfrm>
          <a:off x="2465901" y="1200996"/>
          <a:ext cx="6266515" cy="84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778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3E416D2-D994-4F7A-8F62-B28B11BE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893"/>
            <a:ext cx="12188520"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Meiryo"/>
            </a:endParaRPr>
          </a:p>
        </p:txBody>
      </p:sp>
      <p:pic>
        <p:nvPicPr>
          <p:cNvPr id="21" name="Picture 20" descr="Top view of different fruits and vegetables">
            <a:extLst>
              <a:ext uri="{FF2B5EF4-FFF2-40B4-BE49-F238E27FC236}">
                <a16:creationId xmlns:a16="http://schemas.microsoft.com/office/drawing/2014/main" id="{4A96ECBD-B771-A951-0715-E81E8546A970}"/>
              </a:ext>
            </a:extLst>
          </p:cNvPr>
          <p:cNvPicPr>
            <a:picLocks noChangeAspect="1"/>
          </p:cNvPicPr>
          <p:nvPr/>
        </p:nvPicPr>
        <p:blipFill rotWithShape="1">
          <a:blip r:embed="rId4"/>
          <a:srcRect t="5772" r="-1" b="6314"/>
          <a:stretch/>
        </p:blipFill>
        <p:spPr>
          <a:xfrm>
            <a:off x="1523" y="903"/>
            <a:ext cx="12185778" cy="6856204"/>
          </a:xfrm>
          <a:prstGeom prst="rect">
            <a:avLst/>
          </a:prstGeom>
        </p:spPr>
      </p:pic>
      <p:sp>
        <p:nvSpPr>
          <p:cNvPr id="22" name="Freeform: Shape 21">
            <a:extLst>
              <a:ext uri="{FF2B5EF4-FFF2-40B4-BE49-F238E27FC236}">
                <a16:creationId xmlns:a16="http://schemas.microsoft.com/office/drawing/2014/main" id="{FB27C166-470E-467E-9E9E-E235EEF3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23434" y="893"/>
            <a:ext cx="7363866" cy="6856214"/>
          </a:xfrm>
          <a:custGeom>
            <a:avLst/>
            <a:gdLst>
              <a:gd name="connsiteX0" fmla="*/ 5742761 w 7365784"/>
              <a:gd name="connsiteY0" fmla="*/ 0 h 6858000"/>
              <a:gd name="connsiteX1" fmla="*/ 3076369 w 7365784"/>
              <a:gd name="connsiteY1" fmla="*/ 0 h 6858000"/>
              <a:gd name="connsiteX2" fmla="*/ 1949196 w 7365784"/>
              <a:gd name="connsiteY2" fmla="*/ 0 h 6858000"/>
              <a:gd name="connsiteX3" fmla="*/ 1583228 w 7365784"/>
              <a:gd name="connsiteY3" fmla="*/ 0 h 6858000"/>
              <a:gd name="connsiteX4" fmla="*/ 1457787 w 7365784"/>
              <a:gd name="connsiteY4" fmla="*/ 0 h 6858000"/>
              <a:gd name="connsiteX5" fmla="*/ 1445578 w 7365784"/>
              <a:gd name="connsiteY5" fmla="*/ 0 h 6858000"/>
              <a:gd name="connsiteX6" fmla="*/ 571708 w 7365784"/>
              <a:gd name="connsiteY6" fmla="*/ 0 h 6858000"/>
              <a:gd name="connsiteX7" fmla="*/ 237757 w 7365784"/>
              <a:gd name="connsiteY7" fmla="*/ 0 h 6858000"/>
              <a:gd name="connsiteX8" fmla="*/ 205161 w 7365784"/>
              <a:gd name="connsiteY8" fmla="*/ 0 h 6858000"/>
              <a:gd name="connsiteX9" fmla="*/ 0 w 7365784"/>
              <a:gd name="connsiteY9" fmla="*/ 0 h 6858000"/>
              <a:gd name="connsiteX10" fmla="*/ 0 w 7365784"/>
              <a:gd name="connsiteY10" fmla="*/ 6858000 h 6858000"/>
              <a:gd name="connsiteX11" fmla="*/ 205161 w 7365784"/>
              <a:gd name="connsiteY11" fmla="*/ 6858000 h 6858000"/>
              <a:gd name="connsiteX12" fmla="*/ 237757 w 7365784"/>
              <a:gd name="connsiteY12" fmla="*/ 6858000 h 6858000"/>
              <a:gd name="connsiteX13" fmla="*/ 571708 w 7365784"/>
              <a:gd name="connsiteY13" fmla="*/ 6858000 h 6858000"/>
              <a:gd name="connsiteX14" fmla="*/ 1274834 w 7365784"/>
              <a:gd name="connsiteY14" fmla="*/ 6858000 h 6858000"/>
              <a:gd name="connsiteX15" fmla="*/ 1445578 w 7365784"/>
              <a:gd name="connsiteY15" fmla="*/ 6858000 h 6858000"/>
              <a:gd name="connsiteX16" fmla="*/ 1457787 w 7365784"/>
              <a:gd name="connsiteY16" fmla="*/ 6858000 h 6858000"/>
              <a:gd name="connsiteX17" fmla="*/ 1949196 w 7365784"/>
              <a:gd name="connsiteY17" fmla="*/ 6858000 h 6858000"/>
              <a:gd name="connsiteX18" fmla="*/ 3076369 w 7365784"/>
              <a:gd name="connsiteY18" fmla="*/ 6858000 h 6858000"/>
              <a:gd name="connsiteX19" fmla="*/ 4863030 w 7365784"/>
              <a:gd name="connsiteY19" fmla="*/ 6858000 h 6858000"/>
              <a:gd name="connsiteX20" fmla="*/ 4974786 w 7365784"/>
              <a:gd name="connsiteY20" fmla="*/ 6780599 h 6858000"/>
              <a:gd name="connsiteX21" fmla="*/ 5491434 w 7365784"/>
              <a:gd name="connsiteY21" fmla="*/ 6374814 h 6858000"/>
              <a:gd name="connsiteX22" fmla="*/ 7365784 w 7365784"/>
              <a:gd name="connsiteY22" fmla="*/ 3621656 h 6858000"/>
              <a:gd name="connsiteX23" fmla="*/ 5764885 w 7365784"/>
              <a:gd name="connsiteY23"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5784" h="6858000">
                <a:moveTo>
                  <a:pt x="5742761" y="0"/>
                </a:moveTo>
                <a:lnTo>
                  <a:pt x="3076369" y="0"/>
                </a:lnTo>
                <a:lnTo>
                  <a:pt x="1949196" y="0"/>
                </a:lnTo>
                <a:lnTo>
                  <a:pt x="1583228" y="0"/>
                </a:lnTo>
                <a:lnTo>
                  <a:pt x="1457787" y="0"/>
                </a:lnTo>
                <a:lnTo>
                  <a:pt x="1445578" y="0"/>
                </a:lnTo>
                <a:lnTo>
                  <a:pt x="571708" y="0"/>
                </a:lnTo>
                <a:lnTo>
                  <a:pt x="237757" y="0"/>
                </a:lnTo>
                <a:lnTo>
                  <a:pt x="205161" y="0"/>
                </a:lnTo>
                <a:lnTo>
                  <a:pt x="0" y="0"/>
                </a:lnTo>
                <a:lnTo>
                  <a:pt x="0" y="6858000"/>
                </a:lnTo>
                <a:lnTo>
                  <a:pt x="205161" y="6858000"/>
                </a:lnTo>
                <a:lnTo>
                  <a:pt x="237757" y="6858000"/>
                </a:lnTo>
                <a:lnTo>
                  <a:pt x="571708" y="6858000"/>
                </a:lnTo>
                <a:lnTo>
                  <a:pt x="1274834" y="6858000"/>
                </a:lnTo>
                <a:lnTo>
                  <a:pt x="1445578" y="6858000"/>
                </a:lnTo>
                <a:lnTo>
                  <a:pt x="1457787" y="6858000"/>
                </a:lnTo>
                <a:lnTo>
                  <a:pt x="1949196" y="6858000"/>
                </a:lnTo>
                <a:lnTo>
                  <a:pt x="3076369" y="6858000"/>
                </a:lnTo>
                <a:lnTo>
                  <a:pt x="4863030" y="6858000"/>
                </a:lnTo>
                <a:lnTo>
                  <a:pt x="4974786" y="6780599"/>
                </a:lnTo>
                <a:cubicBezTo>
                  <a:pt x="5148604" y="6653108"/>
                  <a:pt x="5319231" y="6515397"/>
                  <a:pt x="5491434" y="6374814"/>
                </a:cubicBezTo>
                <a:cubicBezTo>
                  <a:pt x="6437059" y="5602839"/>
                  <a:pt x="7365784" y="4969131"/>
                  <a:pt x="7365784" y="3621656"/>
                </a:cubicBezTo>
                <a:cubicBezTo>
                  <a:pt x="7365784" y="2093192"/>
                  <a:pt x="6792048" y="754641"/>
                  <a:pt x="576488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63">
              <a:defRPr/>
            </a:pPr>
            <a:endParaRPr lang="en-US" sz="1799" dirty="0">
              <a:solidFill>
                <a:prstClr val="white"/>
              </a:solidFill>
              <a:latin typeface="Aptos" panose="02110004020202020204"/>
            </a:endParaRPr>
          </a:p>
        </p:txBody>
      </p:sp>
      <p:sp>
        <p:nvSpPr>
          <p:cNvPr id="12" name="Freeform: Shape 11">
            <a:extLst>
              <a:ext uri="{FF2B5EF4-FFF2-40B4-BE49-F238E27FC236}">
                <a16:creationId xmlns:a16="http://schemas.microsoft.com/office/drawing/2014/main" id="{673636C8-1392-483A-8A7A-CA259E806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2373" y="893"/>
            <a:ext cx="7206452" cy="6856214"/>
          </a:xfrm>
          <a:custGeom>
            <a:avLst/>
            <a:gdLst>
              <a:gd name="connsiteX0" fmla="*/ 5585306 w 7208329"/>
              <a:gd name="connsiteY0" fmla="*/ 0 h 6858000"/>
              <a:gd name="connsiteX1" fmla="*/ 2918914 w 7208329"/>
              <a:gd name="connsiteY1" fmla="*/ 0 h 6858000"/>
              <a:gd name="connsiteX2" fmla="*/ 1592911 w 7208329"/>
              <a:gd name="connsiteY2" fmla="*/ 0 h 6858000"/>
              <a:gd name="connsiteX3" fmla="*/ 1425773 w 7208329"/>
              <a:gd name="connsiteY3" fmla="*/ 0 h 6858000"/>
              <a:gd name="connsiteX4" fmla="*/ 1300332 w 7208329"/>
              <a:gd name="connsiteY4" fmla="*/ 0 h 6858000"/>
              <a:gd name="connsiteX5" fmla="*/ 1288123 w 7208329"/>
              <a:gd name="connsiteY5" fmla="*/ 0 h 6858000"/>
              <a:gd name="connsiteX6" fmla="*/ 414253 w 7208329"/>
              <a:gd name="connsiteY6" fmla="*/ 0 h 6858000"/>
              <a:gd name="connsiteX7" fmla="*/ 80302 w 7208329"/>
              <a:gd name="connsiteY7" fmla="*/ 0 h 6858000"/>
              <a:gd name="connsiteX8" fmla="*/ 47706 w 7208329"/>
              <a:gd name="connsiteY8" fmla="*/ 0 h 6858000"/>
              <a:gd name="connsiteX9" fmla="*/ 0 w 7208329"/>
              <a:gd name="connsiteY9" fmla="*/ 0 h 6858000"/>
              <a:gd name="connsiteX10" fmla="*/ 0 w 7208329"/>
              <a:gd name="connsiteY10" fmla="*/ 6858000 h 6858000"/>
              <a:gd name="connsiteX11" fmla="*/ 47706 w 7208329"/>
              <a:gd name="connsiteY11" fmla="*/ 6858000 h 6858000"/>
              <a:gd name="connsiteX12" fmla="*/ 80302 w 7208329"/>
              <a:gd name="connsiteY12" fmla="*/ 6858000 h 6858000"/>
              <a:gd name="connsiteX13" fmla="*/ 414253 w 7208329"/>
              <a:gd name="connsiteY13" fmla="*/ 6858000 h 6858000"/>
              <a:gd name="connsiteX14" fmla="*/ 1117379 w 7208329"/>
              <a:gd name="connsiteY14" fmla="*/ 6858000 h 6858000"/>
              <a:gd name="connsiteX15" fmla="*/ 1288123 w 7208329"/>
              <a:gd name="connsiteY15" fmla="*/ 6858000 h 6858000"/>
              <a:gd name="connsiteX16" fmla="*/ 1300332 w 7208329"/>
              <a:gd name="connsiteY16" fmla="*/ 6858000 h 6858000"/>
              <a:gd name="connsiteX17" fmla="*/ 1592911 w 7208329"/>
              <a:gd name="connsiteY17" fmla="*/ 6858000 h 6858000"/>
              <a:gd name="connsiteX18" fmla="*/ 2918914 w 7208329"/>
              <a:gd name="connsiteY18" fmla="*/ 6858000 h 6858000"/>
              <a:gd name="connsiteX19" fmla="*/ 4705575 w 7208329"/>
              <a:gd name="connsiteY19" fmla="*/ 6858000 h 6858000"/>
              <a:gd name="connsiteX20" fmla="*/ 4817331 w 7208329"/>
              <a:gd name="connsiteY20" fmla="*/ 6780599 h 6858000"/>
              <a:gd name="connsiteX21" fmla="*/ 5333979 w 7208329"/>
              <a:gd name="connsiteY21" fmla="*/ 6374814 h 6858000"/>
              <a:gd name="connsiteX22" fmla="*/ 7208329 w 7208329"/>
              <a:gd name="connsiteY22" fmla="*/ 3621656 h 6858000"/>
              <a:gd name="connsiteX23" fmla="*/ 5607430 w 7208329"/>
              <a:gd name="connsiteY23"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08329" h="6858000">
                <a:moveTo>
                  <a:pt x="5585306" y="0"/>
                </a:moveTo>
                <a:lnTo>
                  <a:pt x="2918914" y="0"/>
                </a:lnTo>
                <a:lnTo>
                  <a:pt x="1592911" y="0"/>
                </a:lnTo>
                <a:lnTo>
                  <a:pt x="1425773" y="0"/>
                </a:lnTo>
                <a:lnTo>
                  <a:pt x="1300332" y="0"/>
                </a:lnTo>
                <a:lnTo>
                  <a:pt x="1288123" y="0"/>
                </a:lnTo>
                <a:lnTo>
                  <a:pt x="414253" y="0"/>
                </a:lnTo>
                <a:lnTo>
                  <a:pt x="80302" y="0"/>
                </a:lnTo>
                <a:lnTo>
                  <a:pt x="47706" y="0"/>
                </a:lnTo>
                <a:lnTo>
                  <a:pt x="0" y="0"/>
                </a:lnTo>
                <a:lnTo>
                  <a:pt x="0" y="6858000"/>
                </a:lnTo>
                <a:lnTo>
                  <a:pt x="47706" y="6858000"/>
                </a:lnTo>
                <a:lnTo>
                  <a:pt x="80302" y="6858000"/>
                </a:lnTo>
                <a:lnTo>
                  <a:pt x="414253" y="6858000"/>
                </a:lnTo>
                <a:lnTo>
                  <a:pt x="1117379" y="6858000"/>
                </a:lnTo>
                <a:lnTo>
                  <a:pt x="1288123" y="6858000"/>
                </a:lnTo>
                <a:lnTo>
                  <a:pt x="1300332" y="6858000"/>
                </a:lnTo>
                <a:lnTo>
                  <a:pt x="1592911" y="6858000"/>
                </a:lnTo>
                <a:lnTo>
                  <a:pt x="2918914" y="6858000"/>
                </a:lnTo>
                <a:lnTo>
                  <a:pt x="4705575" y="6858000"/>
                </a:lnTo>
                <a:lnTo>
                  <a:pt x="4817331" y="6780599"/>
                </a:lnTo>
                <a:cubicBezTo>
                  <a:pt x="4991149" y="6653108"/>
                  <a:pt x="5161776" y="6515397"/>
                  <a:pt x="5333979" y="6374814"/>
                </a:cubicBezTo>
                <a:cubicBezTo>
                  <a:pt x="6279604" y="5602839"/>
                  <a:pt x="7208329" y="4969131"/>
                  <a:pt x="7208329" y="3621656"/>
                </a:cubicBezTo>
                <a:cubicBezTo>
                  <a:pt x="7208329" y="2093192"/>
                  <a:pt x="6634593" y="754641"/>
                  <a:pt x="5607430"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63">
              <a:defRPr/>
            </a:pPr>
            <a:endParaRPr lang="en-US" sz="1799" dirty="0">
              <a:solidFill>
                <a:prstClr val="white"/>
              </a:solidFill>
              <a:latin typeface="Aptos" panose="02110004020202020204"/>
            </a:endParaRPr>
          </a:p>
        </p:txBody>
      </p:sp>
      <p:sp>
        <p:nvSpPr>
          <p:cNvPr id="14" name="Freeform: Shape 13">
            <a:extLst>
              <a:ext uri="{FF2B5EF4-FFF2-40B4-BE49-F238E27FC236}">
                <a16:creationId xmlns:a16="http://schemas.microsoft.com/office/drawing/2014/main" id="{7539A79B-DFBA-4781-B0DE-4044B072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0195" y="893"/>
            <a:ext cx="2529064" cy="6856214"/>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63">
              <a:defRPr/>
            </a:pPr>
            <a:endParaRPr lang="en-US" sz="1799" dirty="0">
              <a:solidFill>
                <a:prstClr val="white"/>
              </a:solidFill>
              <a:latin typeface="Meiryo"/>
            </a:endParaRPr>
          </a:p>
        </p:txBody>
      </p:sp>
      <p:sp>
        <p:nvSpPr>
          <p:cNvPr id="2" name="Title 1">
            <a:extLst>
              <a:ext uri="{FF2B5EF4-FFF2-40B4-BE49-F238E27FC236}">
                <a16:creationId xmlns:a16="http://schemas.microsoft.com/office/drawing/2014/main" id="{95BE93D7-3702-EA1F-4DA9-89C492A45FD9}"/>
              </a:ext>
            </a:extLst>
          </p:cNvPr>
          <p:cNvSpPr>
            <a:spLocks noGrp="1"/>
          </p:cNvSpPr>
          <p:nvPr>
            <p:ph type="title"/>
          </p:nvPr>
        </p:nvSpPr>
        <p:spPr>
          <a:xfrm>
            <a:off x="5969342" y="1346811"/>
            <a:ext cx="5566835" cy="2808743"/>
          </a:xfrm>
        </p:spPr>
        <p:txBody>
          <a:bodyPr vert="horz" lIns="91416" tIns="45708" rIns="91416" bIns="45708" rtlCol="0" anchor="b">
            <a:normAutofit/>
          </a:bodyPr>
          <a:lstStyle/>
          <a:p>
            <a:r>
              <a:rPr lang="en-US" sz="5998" dirty="0"/>
              <a:t>Produce Mapping</a:t>
            </a:r>
          </a:p>
        </p:txBody>
      </p:sp>
    </p:spTree>
    <p:custDataLst>
      <p:tags r:id="rId1"/>
    </p:custDataLst>
    <p:extLst>
      <p:ext uri="{BB962C8B-B14F-4D97-AF65-F5344CB8AC3E}">
        <p14:creationId xmlns:p14="http://schemas.microsoft.com/office/powerpoint/2010/main" val="28876297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459F5-55CE-F77E-4834-A60FF6D43F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483DFB-F59A-7547-6ABD-89F25EE0F853}"/>
              </a:ext>
            </a:extLst>
          </p:cNvPr>
          <p:cNvSpPr/>
          <p:nvPr/>
        </p:nvSpPr>
        <p:spPr>
          <a:xfrm>
            <a:off x="6774369" y="5942868"/>
            <a:ext cx="3608388" cy="430775"/>
          </a:xfrm>
          <a:prstGeom prst="rect">
            <a:avLst/>
          </a:prstGeom>
        </p:spPr>
        <p:txBody>
          <a:bodyPr wrap="square">
            <a:spAutoFit/>
          </a:bodyPr>
          <a:lstStyle/>
          <a:p>
            <a:pPr marL="342797" indent="-342797" defTabSz="457063">
              <a:spcBef>
                <a:spcPts val="1000"/>
              </a:spcBef>
              <a:buClr>
                <a:srgbClr val="A53010"/>
              </a:buClr>
              <a:defRPr/>
            </a:pPr>
            <a:r>
              <a:rPr lang="en-US" sz="2199" dirty="0">
                <a:solidFill>
                  <a:prstClr val="black">
                    <a:lumMod val="75000"/>
                    <a:lumOff val="25000"/>
                  </a:prstClr>
                </a:solidFill>
                <a:latin typeface="Aptos" panose="02110004020202020204"/>
                <a:ea typeface="Tahoma" pitchFamily="34" charset="0"/>
                <a:cs typeface="Tahoma" pitchFamily="34" charset="0"/>
              </a:rPr>
              <a:t>	</a:t>
            </a:r>
            <a:endParaRPr lang="en-US" sz="2199" b="1" dirty="0">
              <a:solidFill>
                <a:prstClr val="black">
                  <a:lumMod val="75000"/>
                  <a:lumOff val="25000"/>
                </a:prstClr>
              </a:solidFill>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C49F5F4-532A-C158-2191-F6A99924E466}"/>
              </a:ext>
            </a:extLst>
          </p:cNvPr>
          <p:cNvGraphicFramePr>
            <a:graphicFrameLocks noGrp="1"/>
          </p:cNvGraphicFramePr>
          <p:nvPr/>
        </p:nvGraphicFramePr>
        <p:xfrm>
          <a:off x="685621" y="1108870"/>
          <a:ext cx="11140256" cy="5583070"/>
        </p:xfrm>
        <a:graphic>
          <a:graphicData uri="http://schemas.openxmlformats.org/drawingml/2006/table">
            <a:tbl>
              <a:tblPr firstRow="1" bandRow="1">
                <a:tableStyleId>{5C22544A-7EE6-4342-B048-85BDC9FD1C3A}</a:tableStyleId>
              </a:tblPr>
              <a:tblGrid>
                <a:gridCol w="3580467">
                  <a:extLst>
                    <a:ext uri="{9D8B030D-6E8A-4147-A177-3AD203B41FA5}">
                      <a16:colId xmlns:a16="http://schemas.microsoft.com/office/drawing/2014/main" val="2635981542"/>
                    </a:ext>
                  </a:extLst>
                </a:gridCol>
                <a:gridCol w="3846370">
                  <a:extLst>
                    <a:ext uri="{9D8B030D-6E8A-4147-A177-3AD203B41FA5}">
                      <a16:colId xmlns:a16="http://schemas.microsoft.com/office/drawing/2014/main" val="2881874082"/>
                    </a:ext>
                  </a:extLst>
                </a:gridCol>
                <a:gridCol w="3713419">
                  <a:extLst>
                    <a:ext uri="{9D8B030D-6E8A-4147-A177-3AD203B41FA5}">
                      <a16:colId xmlns:a16="http://schemas.microsoft.com/office/drawing/2014/main" val="1693342701"/>
                    </a:ext>
                  </a:extLst>
                </a:gridCol>
              </a:tblGrid>
              <a:tr h="889246">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1371243">
                <a:tc>
                  <a:txBody>
                    <a:bodyPr/>
                    <a:lstStyle/>
                    <a:p>
                      <a:pPr algn="ctr"/>
                      <a:r>
                        <a:rPr lang="en-US" sz="2400" dirty="0"/>
                        <a:t>Milk</a:t>
                      </a:r>
                    </a:p>
                    <a:p>
                      <a:pPr algn="ctr"/>
                      <a:r>
                        <a:rPr lang="en-US" sz="2000" dirty="0"/>
                        <a:t>(Skim/1% Milk </a:t>
                      </a:r>
                    </a:p>
                    <a:p>
                      <a:pPr algn="ctr"/>
                      <a:r>
                        <a:rPr lang="en-US" sz="2000" b="1" u="sng" dirty="0"/>
                        <a:t>AND</a:t>
                      </a:r>
                    </a:p>
                    <a:p>
                      <a:pPr algn="ctr">
                        <a:spcAft>
                          <a:spcPts val="300"/>
                        </a:spcAft>
                      </a:pPr>
                      <a:r>
                        <a:rPr lang="en-US" sz="2000" dirty="0"/>
                        <a:t>Whole Milk)</a:t>
                      </a:r>
                      <a:endParaRPr lang="en-US" sz="2400" dirty="0"/>
                    </a:p>
                  </a:txBody>
                  <a:tcPr marL="91416" marR="91416" marT="45708" marB="45708"/>
                </a:tc>
                <a:tc>
                  <a:txBody>
                    <a:bodyPr/>
                    <a:lstStyle/>
                    <a:p>
                      <a:pPr algn="ctr"/>
                      <a:r>
                        <a:rPr lang="en-US" sz="2000" dirty="0"/>
                        <a:t>Gallons </a:t>
                      </a:r>
                    </a:p>
                    <a:p>
                      <a:pPr algn="ctr"/>
                      <a:endParaRPr lang="en-US" sz="2000" dirty="0"/>
                    </a:p>
                  </a:txBody>
                  <a:tcPr marL="91416" marR="91416" marT="45708" marB="45708"/>
                </a:tc>
                <a:tc>
                  <a:txBody>
                    <a:bodyPr/>
                    <a:lstStyle/>
                    <a:p>
                      <a:pPr algn="ctr"/>
                      <a:r>
                        <a:rPr lang="en-US" sz="2000" dirty="0"/>
                        <a:t>Skim/1% milk = six (6) gallons</a:t>
                      </a:r>
                    </a:p>
                    <a:p>
                      <a:pPr algn="ctr"/>
                      <a:r>
                        <a:rPr lang="en-US" sz="2000" dirty="0"/>
                        <a:t>Whole Milk =two (2) gallons</a:t>
                      </a:r>
                    </a:p>
                    <a:p>
                      <a:pPr algn="l"/>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 types required*</a:t>
                      </a:r>
                    </a:p>
                  </a:txBody>
                  <a:tcPr marL="91416" marR="91416" marT="45708" marB="45708"/>
                </a:tc>
                <a:extLst>
                  <a:ext uri="{0D108BD9-81ED-4DB2-BD59-A6C34878D82A}">
                    <a16:rowId xmlns:a16="http://schemas.microsoft.com/office/drawing/2014/main" val="1023048490"/>
                  </a:ext>
                </a:extLst>
              </a:tr>
              <a:tr h="700857">
                <a:tc>
                  <a:txBody>
                    <a:bodyPr/>
                    <a:lstStyle/>
                    <a:p>
                      <a:pPr algn="ctr"/>
                      <a:r>
                        <a:rPr lang="en-US" sz="2400" dirty="0"/>
                        <a:t>Cheese</a:t>
                      </a:r>
                    </a:p>
                  </a:txBody>
                  <a:tcPr marL="91416" marR="91416" marT="45708" marB="45708"/>
                </a:tc>
                <a:tc>
                  <a:txBody>
                    <a:bodyPr/>
                    <a:lstStyle/>
                    <a:p>
                      <a:pPr algn="ctr"/>
                      <a:r>
                        <a:rPr lang="en-US" sz="2000" dirty="0"/>
                        <a:t>One (1) pound = 16 oz.</a:t>
                      </a:r>
                    </a:p>
                  </a:txBody>
                  <a:tcPr marL="91416" marR="91416" marT="45708" marB="45708"/>
                </a:tc>
                <a:tc>
                  <a:txBody>
                    <a:bodyPr/>
                    <a:lstStyle/>
                    <a:p>
                      <a:pPr algn="ctr"/>
                      <a:r>
                        <a:rPr lang="en-US" sz="2000" dirty="0"/>
                        <a:t>Two (2) pounds of one approved type </a:t>
                      </a:r>
                    </a:p>
                  </a:txBody>
                  <a:tcPr marL="91416" marR="91416" marT="45708" marB="45708"/>
                </a:tc>
                <a:extLst>
                  <a:ext uri="{0D108BD9-81ED-4DB2-BD59-A6C34878D82A}">
                    <a16:rowId xmlns:a16="http://schemas.microsoft.com/office/drawing/2014/main" val="1265528949"/>
                  </a:ext>
                </a:extLst>
              </a:tr>
              <a:tr h="1615019">
                <a:tc>
                  <a:txBody>
                    <a:bodyPr/>
                    <a:lstStyle/>
                    <a:p>
                      <a:pPr algn="ctr"/>
                      <a:r>
                        <a:rPr lang="en-US" sz="2400" dirty="0"/>
                        <a:t>Juice</a:t>
                      </a:r>
                    </a:p>
                    <a:p>
                      <a:pPr algn="ctr"/>
                      <a:r>
                        <a:rPr lang="en-US" sz="2000" dirty="0"/>
                        <a:t>(Single Strength*)</a:t>
                      </a:r>
                    </a:p>
                    <a:p>
                      <a:pPr algn="ctr"/>
                      <a:endParaRPr lang="en-US" sz="2000" dirty="0"/>
                    </a:p>
                    <a:p>
                      <a:pPr lvl="1" algn="l"/>
                      <a:r>
                        <a:rPr lang="en-US" sz="1800" dirty="0"/>
                        <a:t>*concentrated juice does not have inventory requirement</a:t>
                      </a:r>
                    </a:p>
                  </a:txBody>
                  <a:tcPr marL="91416" marR="91416" marT="45708" marB="45708"/>
                </a:tc>
                <a:tc>
                  <a:txBody>
                    <a:bodyPr/>
                    <a:lstStyle/>
                    <a:p>
                      <a:pPr algn="ctr"/>
                      <a:r>
                        <a:rPr lang="en-US" sz="2000" dirty="0"/>
                        <a:t>48 oz. container </a:t>
                      </a:r>
                      <a:r>
                        <a:rPr lang="en-US" sz="2000" b="1" u="sng" dirty="0"/>
                        <a:t>AND</a:t>
                      </a:r>
                    </a:p>
                    <a:p>
                      <a:pPr algn="ctr"/>
                      <a:r>
                        <a:rPr lang="en-US" sz="2000" dirty="0"/>
                        <a:t>64 oz. container</a:t>
                      </a:r>
                    </a:p>
                    <a:p>
                      <a:pPr algn="ctr"/>
                      <a:endParaRPr lang="en-US" sz="2000" dirty="0"/>
                    </a:p>
                    <a:p>
                      <a:pPr algn="ctr"/>
                      <a:r>
                        <a:rPr lang="en-US" sz="2000" dirty="0"/>
                        <a:t>*2 sizes required*</a:t>
                      </a:r>
                    </a:p>
                  </a:txBody>
                  <a:tcPr marL="91416" marR="91416" marT="45708" marB="45708"/>
                </a:tc>
                <a:tc>
                  <a:txBody>
                    <a:bodyPr/>
                    <a:lstStyle/>
                    <a:p>
                      <a:pPr lvl="0" algn="ctr"/>
                      <a:r>
                        <a:rPr lang="en-US" sz="2000" dirty="0"/>
                        <a:t>48 oz. container = four (4) containers</a:t>
                      </a:r>
                    </a:p>
                    <a:p>
                      <a:pPr lvl="0" algn="ctr"/>
                      <a:r>
                        <a:rPr lang="en-US" sz="2000" dirty="0"/>
                        <a:t>64 oz. container = four (4) containers</a:t>
                      </a:r>
                    </a:p>
                  </a:txBody>
                  <a:tcPr marL="91416" marR="91416" marT="45708" marB="45708"/>
                </a:tc>
                <a:extLst>
                  <a:ext uri="{0D108BD9-81ED-4DB2-BD59-A6C34878D82A}">
                    <a16:rowId xmlns:a16="http://schemas.microsoft.com/office/drawing/2014/main" val="2395773774"/>
                  </a:ext>
                </a:extLst>
              </a:tr>
              <a:tr h="1005578">
                <a:tc>
                  <a:txBody>
                    <a:bodyPr/>
                    <a:lstStyle/>
                    <a:p>
                      <a:pPr algn="ctr"/>
                      <a:r>
                        <a:rPr lang="en-US" sz="2400" dirty="0"/>
                        <a:t>Cereal</a:t>
                      </a:r>
                    </a:p>
                  </a:txBody>
                  <a:tcPr marL="91416" marR="91416" marT="45708" marB="45708"/>
                </a:tc>
                <a:tc>
                  <a:txBody>
                    <a:bodyPr/>
                    <a:lstStyle/>
                    <a:p>
                      <a:pPr algn="ctr"/>
                      <a:r>
                        <a:rPr lang="en-US" sz="2000" dirty="0"/>
                        <a:t>12+ oz. package</a:t>
                      </a:r>
                    </a:p>
                  </a:txBody>
                  <a:tcPr marL="91416" marR="91416" marT="45708" marB="45708"/>
                </a:tc>
                <a:tc>
                  <a:txBody>
                    <a:bodyPr/>
                    <a:lstStyle/>
                    <a:p>
                      <a:pPr algn="ctr"/>
                      <a:r>
                        <a:rPr lang="en-US" sz="2000" dirty="0"/>
                        <a:t>Six (6) packages</a:t>
                      </a:r>
                    </a:p>
                    <a:p>
                      <a:pPr algn="ctr"/>
                      <a:r>
                        <a:rPr lang="en-US" sz="2000" dirty="0"/>
                        <a:t>*required to have 2 types whole grain cereal*</a:t>
                      </a:r>
                    </a:p>
                  </a:txBody>
                  <a:tcPr marL="91416" marR="91416" marT="45708" marB="45708"/>
                </a:tc>
                <a:extLst>
                  <a:ext uri="{0D108BD9-81ED-4DB2-BD59-A6C34878D82A}">
                    <a16:rowId xmlns:a16="http://schemas.microsoft.com/office/drawing/2014/main" val="1074564370"/>
                  </a:ext>
                </a:extLst>
              </a:tr>
            </a:tbl>
          </a:graphicData>
        </a:graphic>
      </p:graphicFrame>
      <p:sp>
        <p:nvSpPr>
          <p:cNvPr id="3" name="TextBox 2">
            <a:extLst>
              <a:ext uri="{FF2B5EF4-FFF2-40B4-BE49-F238E27FC236}">
                <a16:creationId xmlns:a16="http://schemas.microsoft.com/office/drawing/2014/main" id="{B8F8FC29-F2CD-6380-C159-4930A4C409C9}"/>
              </a:ext>
            </a:extLst>
          </p:cNvPr>
          <p:cNvSpPr txBox="1"/>
          <p:nvPr/>
        </p:nvSpPr>
        <p:spPr>
          <a:xfrm>
            <a:off x="1218882" y="275142"/>
            <a:ext cx="10741402"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Minimum Inventory Requirements</a:t>
            </a:r>
          </a:p>
        </p:txBody>
      </p:sp>
      <p:pic>
        <p:nvPicPr>
          <p:cNvPr id="6" name="Picture 5">
            <a:extLst>
              <a:ext uri="{FF2B5EF4-FFF2-40B4-BE49-F238E27FC236}">
                <a16:creationId xmlns:a16="http://schemas.microsoft.com/office/drawing/2014/main" id="{58602B24-5202-07EE-4256-9DFF20C62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spTree>
    <p:custDataLst>
      <p:tags r:id="rId1"/>
    </p:custDataLst>
    <p:extLst>
      <p:ext uri="{BB962C8B-B14F-4D97-AF65-F5344CB8AC3E}">
        <p14:creationId xmlns:p14="http://schemas.microsoft.com/office/powerpoint/2010/main" val="189801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defTabSz="457063">
              <a:spcBef>
                <a:spcPts val="1000"/>
              </a:spcBef>
              <a:buClr>
                <a:srgbClr val="A53010"/>
              </a:buClr>
              <a:defRPr/>
            </a:pPr>
            <a:r>
              <a:rPr lang="en-US" sz="2199" dirty="0">
                <a:solidFill>
                  <a:prstClr val="black">
                    <a:lumMod val="75000"/>
                    <a:lumOff val="25000"/>
                  </a:prstClr>
                </a:solidFill>
                <a:latin typeface="Aptos" panose="02110004020202020204"/>
                <a:ea typeface="Tahoma" pitchFamily="34" charset="0"/>
                <a:cs typeface="Tahoma" pitchFamily="34" charset="0"/>
              </a:rPr>
              <a:t>	</a:t>
            </a:r>
            <a:endParaRPr lang="en-US" sz="2199" b="1" dirty="0">
              <a:solidFill>
                <a:prstClr val="black">
                  <a:lumMod val="75000"/>
                  <a:lumOff val="25000"/>
                </a:prstClr>
              </a:solidFill>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533261" y="1067416"/>
          <a:ext cx="11198483" cy="5545510"/>
        </p:xfrm>
        <a:graphic>
          <a:graphicData uri="http://schemas.openxmlformats.org/drawingml/2006/table">
            <a:tbl>
              <a:tblPr firstRow="1" bandRow="1">
                <a:tableStyleId>{5C22544A-7EE6-4342-B048-85BDC9FD1C3A}</a:tableStyleId>
              </a:tblPr>
              <a:tblGrid>
                <a:gridCol w="3580467">
                  <a:extLst>
                    <a:ext uri="{9D8B030D-6E8A-4147-A177-3AD203B41FA5}">
                      <a16:colId xmlns:a16="http://schemas.microsoft.com/office/drawing/2014/main" val="2635981542"/>
                    </a:ext>
                  </a:extLst>
                </a:gridCol>
                <a:gridCol w="3885188">
                  <a:extLst>
                    <a:ext uri="{9D8B030D-6E8A-4147-A177-3AD203B41FA5}">
                      <a16:colId xmlns:a16="http://schemas.microsoft.com/office/drawing/2014/main" val="2881874082"/>
                    </a:ext>
                  </a:extLst>
                </a:gridCol>
                <a:gridCol w="3732828">
                  <a:extLst>
                    <a:ext uri="{9D8B030D-6E8A-4147-A177-3AD203B41FA5}">
                      <a16:colId xmlns:a16="http://schemas.microsoft.com/office/drawing/2014/main" val="1693342701"/>
                    </a:ext>
                  </a:extLst>
                </a:gridCol>
              </a:tblGrid>
              <a:tr h="922379">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905945">
                <a:tc>
                  <a:txBody>
                    <a:bodyPr/>
                    <a:lstStyle/>
                    <a:p>
                      <a:pPr algn="ctr"/>
                      <a:r>
                        <a:rPr lang="en-US" sz="2400" dirty="0"/>
                        <a:t>Bread</a:t>
                      </a:r>
                    </a:p>
                  </a:txBody>
                  <a:tcPr marL="91416" marR="91416" marT="45708" marB="45708"/>
                </a:tc>
                <a:tc>
                  <a:txBody>
                    <a:bodyPr/>
                    <a:lstStyle/>
                    <a:p>
                      <a:pPr algn="ctr"/>
                      <a:r>
                        <a:rPr lang="en-US" sz="2000" dirty="0"/>
                        <a:t>16 oz. loaf of bread, </a:t>
                      </a:r>
                    </a:p>
                    <a:p>
                      <a:pPr algn="ctr"/>
                      <a:r>
                        <a:rPr lang="en-US" sz="2000" dirty="0"/>
                        <a:t>16 oz. package of tortillas</a:t>
                      </a:r>
                    </a:p>
                  </a:txBody>
                  <a:tcPr marL="91416" marR="91416" marT="45708" marB="45708"/>
                </a:tc>
                <a:tc>
                  <a:txBody>
                    <a:bodyPr/>
                    <a:lstStyle/>
                    <a:p>
                      <a:pPr algn="ctr"/>
                      <a:r>
                        <a:rPr lang="en-US" sz="2000" dirty="0"/>
                        <a:t>Two (2) loaves or packages </a:t>
                      </a:r>
                      <a:r>
                        <a:rPr lang="en-US" sz="2000" b="1" u="sng" dirty="0"/>
                        <a:t>OR</a:t>
                      </a:r>
                      <a:r>
                        <a:rPr lang="en-US" sz="2000" dirty="0"/>
                        <a:t> </a:t>
                      </a:r>
                    </a:p>
                    <a:p>
                      <a:pPr algn="ctr"/>
                      <a:r>
                        <a:rPr lang="en-US" sz="2000" dirty="0"/>
                        <a:t>One (1) loaf &amp; one (1) package</a:t>
                      </a:r>
                    </a:p>
                  </a:txBody>
                  <a:tcPr marL="91416" marR="91416" marT="45708" marB="45708"/>
                </a:tc>
                <a:extLst>
                  <a:ext uri="{0D108BD9-81ED-4DB2-BD59-A6C34878D82A}">
                    <a16:rowId xmlns:a16="http://schemas.microsoft.com/office/drawing/2014/main" val="1023048490"/>
                  </a:ext>
                </a:extLst>
              </a:tr>
              <a:tr h="554932">
                <a:tc>
                  <a:txBody>
                    <a:bodyPr/>
                    <a:lstStyle/>
                    <a:p>
                      <a:pPr algn="ctr"/>
                      <a:r>
                        <a:rPr lang="en-US" sz="2400" dirty="0"/>
                        <a:t>Brown Rice</a:t>
                      </a:r>
                    </a:p>
                  </a:txBody>
                  <a:tcPr marL="91416" marR="91416" marT="45708" marB="45708"/>
                </a:tc>
                <a:tc>
                  <a:txBody>
                    <a:bodyPr/>
                    <a:lstStyle/>
                    <a:p>
                      <a:pPr algn="ctr"/>
                      <a:r>
                        <a:rPr lang="en-US" sz="2000" dirty="0"/>
                        <a:t>14 to 16 oz. package</a:t>
                      </a:r>
                    </a:p>
                  </a:txBody>
                  <a:tcPr marL="91416" marR="91416" marT="45708" marB="45708"/>
                </a:tc>
                <a:tc>
                  <a:txBody>
                    <a:bodyPr/>
                    <a:lstStyle/>
                    <a:p>
                      <a:pPr algn="ctr"/>
                      <a:r>
                        <a:rPr lang="en-US" sz="2000" dirty="0"/>
                        <a:t>Two (2) packages</a:t>
                      </a:r>
                    </a:p>
                  </a:txBody>
                  <a:tcPr marL="91416" marR="91416" marT="45708" marB="45708"/>
                </a:tc>
                <a:extLst>
                  <a:ext uri="{0D108BD9-81ED-4DB2-BD59-A6C34878D82A}">
                    <a16:rowId xmlns:a16="http://schemas.microsoft.com/office/drawing/2014/main" val="1265528949"/>
                  </a:ext>
                </a:extLst>
              </a:tr>
              <a:tr h="554932">
                <a:tc>
                  <a:txBody>
                    <a:bodyPr/>
                    <a:lstStyle/>
                    <a:p>
                      <a:pPr algn="ctr"/>
                      <a:r>
                        <a:rPr lang="en-US" sz="2400" dirty="0"/>
                        <a:t>Eggs</a:t>
                      </a:r>
                    </a:p>
                  </a:txBody>
                  <a:tcPr marL="91416" marR="91416" marT="45708" marB="45708"/>
                </a:tc>
                <a:tc>
                  <a:txBody>
                    <a:bodyPr/>
                    <a:lstStyle/>
                    <a:p>
                      <a:pPr algn="ctr"/>
                      <a:r>
                        <a:rPr lang="en-US" sz="2000" dirty="0"/>
                        <a:t>One (1) dozen</a:t>
                      </a:r>
                    </a:p>
                  </a:txBody>
                  <a:tcPr marL="91416" marR="91416" marT="45708" marB="45708"/>
                </a:tc>
                <a:tc>
                  <a:txBody>
                    <a:bodyPr/>
                    <a:lstStyle/>
                    <a:p>
                      <a:pPr algn="ctr"/>
                      <a:r>
                        <a:rPr lang="en-US" sz="2000" dirty="0"/>
                        <a:t>Two (2) packages</a:t>
                      </a:r>
                    </a:p>
                  </a:txBody>
                  <a:tcPr marL="91416" marR="91416" marT="45708" marB="45708"/>
                </a:tc>
                <a:extLst>
                  <a:ext uri="{0D108BD9-81ED-4DB2-BD59-A6C34878D82A}">
                    <a16:rowId xmlns:a16="http://schemas.microsoft.com/office/drawing/2014/main" val="2395773774"/>
                  </a:ext>
                </a:extLst>
              </a:tr>
              <a:tr h="1368044">
                <a:tc>
                  <a:txBody>
                    <a:bodyPr/>
                    <a:lstStyle/>
                    <a:p>
                      <a:pPr algn="ctr"/>
                      <a:r>
                        <a:rPr lang="en-US" sz="2400" dirty="0"/>
                        <a:t>Beans, Peas, Lentils</a:t>
                      </a:r>
                    </a:p>
                  </a:txBody>
                  <a:tcPr marL="91416" marR="91416" marT="45708" marB="45708"/>
                </a:tc>
                <a:tc>
                  <a:txBody>
                    <a:bodyPr/>
                    <a:lstStyle/>
                    <a:p>
                      <a:pPr algn="ctr"/>
                      <a:r>
                        <a:rPr lang="en-US" sz="2000" dirty="0"/>
                        <a:t>One (1) pound dry beans, peas, lentils</a:t>
                      </a:r>
                    </a:p>
                  </a:txBody>
                  <a:tcPr marL="91416" marR="91416" marT="45708" marB="45708"/>
                </a:tc>
                <a:tc>
                  <a:txBody>
                    <a:bodyPr/>
                    <a:lstStyle/>
                    <a:p>
                      <a:pPr algn="ctr"/>
                      <a:r>
                        <a:rPr lang="en-US" sz="2000" dirty="0"/>
                        <a:t>Two (2) packages of dry beans, peas, lentils</a:t>
                      </a:r>
                    </a:p>
                    <a:p>
                      <a:pPr algn="ctr"/>
                      <a:r>
                        <a:rPr lang="en-US" sz="2000" dirty="0"/>
                        <a:t>*Only one 1 (one) approved type required*</a:t>
                      </a:r>
                    </a:p>
                  </a:txBody>
                  <a:tcPr marL="91416" marR="91416" marT="45708" marB="45708"/>
                </a:tc>
                <a:extLst>
                  <a:ext uri="{0D108BD9-81ED-4DB2-BD59-A6C34878D82A}">
                    <a16:rowId xmlns:a16="http://schemas.microsoft.com/office/drawing/2014/main" val="1074564370"/>
                  </a:ext>
                </a:extLst>
              </a:tr>
              <a:tr h="554932">
                <a:tc>
                  <a:txBody>
                    <a:bodyPr/>
                    <a:lstStyle/>
                    <a:p>
                      <a:pPr algn="ctr"/>
                      <a:r>
                        <a:rPr lang="en-US" sz="2400" dirty="0"/>
                        <a:t>Peanut Butter</a:t>
                      </a:r>
                    </a:p>
                  </a:txBody>
                  <a:tcPr marL="91416" marR="91416" marT="45708" marB="45708"/>
                </a:tc>
                <a:tc>
                  <a:txBody>
                    <a:bodyPr/>
                    <a:lstStyle/>
                    <a:p>
                      <a:pPr algn="ctr"/>
                      <a:r>
                        <a:rPr lang="en-US" sz="2000" dirty="0"/>
                        <a:t>16 to 18 oz. containers</a:t>
                      </a:r>
                    </a:p>
                  </a:txBody>
                  <a:tcPr marL="91416" marR="91416" marT="45708" marB="45708"/>
                </a:tc>
                <a:tc>
                  <a:txBody>
                    <a:bodyPr/>
                    <a:lstStyle/>
                    <a:p>
                      <a:pPr algn="ctr"/>
                      <a:r>
                        <a:rPr lang="en-US" sz="2000" dirty="0"/>
                        <a:t>Two (2) containers</a:t>
                      </a:r>
                    </a:p>
                  </a:txBody>
                  <a:tcPr marL="91416" marR="91416" marT="45708" marB="45708"/>
                </a:tc>
                <a:extLst>
                  <a:ext uri="{0D108BD9-81ED-4DB2-BD59-A6C34878D82A}">
                    <a16:rowId xmlns:a16="http://schemas.microsoft.com/office/drawing/2014/main" val="372793216"/>
                  </a:ext>
                </a:extLst>
              </a:tr>
              <a:tr h="684346">
                <a:tc>
                  <a:txBody>
                    <a:bodyPr/>
                    <a:lstStyle/>
                    <a:p>
                      <a:pPr algn="ctr"/>
                      <a:r>
                        <a:rPr lang="en-US" sz="2400" dirty="0"/>
                        <a:t>Fish</a:t>
                      </a:r>
                    </a:p>
                  </a:txBody>
                  <a:tcPr marL="91416" marR="91416" marT="45708" marB="45708"/>
                </a:tc>
                <a:tc>
                  <a:txBody>
                    <a:bodyPr/>
                    <a:lstStyle/>
                    <a:p>
                      <a:pPr algn="ctr"/>
                      <a:r>
                        <a:rPr lang="en-US" sz="2000" dirty="0"/>
                        <a:t>5 to 6 oz. containers</a:t>
                      </a:r>
                    </a:p>
                  </a:txBody>
                  <a:tcPr marL="91416" marR="91416" marT="45708" marB="45708"/>
                </a:tc>
                <a:tc>
                  <a:txBody>
                    <a:bodyPr/>
                    <a:lstStyle/>
                    <a:p>
                      <a:pPr algn="ctr"/>
                      <a:r>
                        <a:rPr lang="en-US" sz="2000" dirty="0"/>
                        <a:t>Six (6) cans</a:t>
                      </a:r>
                    </a:p>
                  </a:txBody>
                  <a:tcPr marL="91416" marR="91416" marT="45708" marB="45708"/>
                </a:tc>
                <a:extLst>
                  <a:ext uri="{0D108BD9-81ED-4DB2-BD59-A6C34878D82A}">
                    <a16:rowId xmlns:a16="http://schemas.microsoft.com/office/drawing/2014/main" val="1776640751"/>
                  </a:ext>
                </a:extLst>
              </a:tr>
            </a:tbl>
          </a:graphicData>
        </a:graphic>
      </p:graphicFrame>
      <p:pic>
        <p:nvPicPr>
          <p:cNvPr id="6" name="Picture 5">
            <a:extLst>
              <a:ext uri="{FF2B5EF4-FFF2-40B4-BE49-F238E27FC236}">
                <a16:creationId xmlns:a16="http://schemas.microsoft.com/office/drawing/2014/main" id="{35E20737-1A5E-6234-CDC0-D632E3C94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sp>
        <p:nvSpPr>
          <p:cNvPr id="2" name="TextBox 1">
            <a:extLst>
              <a:ext uri="{FF2B5EF4-FFF2-40B4-BE49-F238E27FC236}">
                <a16:creationId xmlns:a16="http://schemas.microsoft.com/office/drawing/2014/main" id="{8F6CEE95-1E81-6068-1E20-5FC63B6A834D}"/>
              </a:ext>
            </a:extLst>
          </p:cNvPr>
          <p:cNvSpPr txBox="1"/>
          <p:nvPr/>
        </p:nvSpPr>
        <p:spPr>
          <a:xfrm>
            <a:off x="1218882" y="275142"/>
            <a:ext cx="10741402"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Minimum Inventory Requirements</a:t>
            </a:r>
          </a:p>
        </p:txBody>
      </p:sp>
    </p:spTree>
    <p:custDataLst>
      <p:tags r:id="rId1"/>
    </p:custDataLst>
    <p:extLst>
      <p:ext uri="{BB962C8B-B14F-4D97-AF65-F5344CB8AC3E}">
        <p14:creationId xmlns:p14="http://schemas.microsoft.com/office/powerpoint/2010/main" val="23636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defTabSz="457063">
              <a:spcBef>
                <a:spcPts val="1000"/>
              </a:spcBef>
              <a:buClr>
                <a:srgbClr val="A53010"/>
              </a:buClr>
              <a:defRPr/>
            </a:pPr>
            <a:r>
              <a:rPr lang="en-US" sz="2199" dirty="0">
                <a:solidFill>
                  <a:prstClr val="black">
                    <a:lumMod val="75000"/>
                    <a:lumOff val="25000"/>
                  </a:prstClr>
                </a:solidFill>
                <a:latin typeface="Aptos" panose="02110004020202020204"/>
                <a:ea typeface="Tahoma" pitchFamily="34" charset="0"/>
                <a:cs typeface="Tahoma" pitchFamily="34" charset="0"/>
              </a:rPr>
              <a:t>	</a:t>
            </a:r>
            <a:endParaRPr lang="en-US" sz="2199" b="1" dirty="0">
              <a:solidFill>
                <a:prstClr val="black">
                  <a:lumMod val="75000"/>
                  <a:lumOff val="25000"/>
                </a:prstClr>
              </a:solidFill>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02" y="1220677"/>
          <a:ext cx="10893687" cy="5591516"/>
        </p:xfrm>
        <a:graphic>
          <a:graphicData uri="http://schemas.openxmlformats.org/drawingml/2006/table">
            <a:tbl>
              <a:tblPr firstRow="1" bandRow="1">
                <a:tableStyleId>{5C22544A-7EE6-4342-B048-85BDC9FD1C3A}</a:tableStyleId>
              </a:tblPr>
              <a:tblGrid>
                <a:gridCol w="3351927">
                  <a:extLst>
                    <a:ext uri="{9D8B030D-6E8A-4147-A177-3AD203B41FA5}">
                      <a16:colId xmlns:a16="http://schemas.microsoft.com/office/drawing/2014/main" val="2635981542"/>
                    </a:ext>
                  </a:extLst>
                </a:gridCol>
                <a:gridCol w="3910531">
                  <a:extLst>
                    <a:ext uri="{9D8B030D-6E8A-4147-A177-3AD203B41FA5}">
                      <a16:colId xmlns:a16="http://schemas.microsoft.com/office/drawing/2014/main" val="2881874082"/>
                    </a:ext>
                  </a:extLst>
                </a:gridCol>
                <a:gridCol w="3631229">
                  <a:extLst>
                    <a:ext uri="{9D8B030D-6E8A-4147-A177-3AD203B41FA5}">
                      <a16:colId xmlns:a16="http://schemas.microsoft.com/office/drawing/2014/main" val="1693342701"/>
                    </a:ext>
                  </a:extLst>
                </a:gridCol>
              </a:tblGrid>
              <a:tr h="936438">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1424246">
                <a:tc>
                  <a:txBody>
                    <a:bodyPr/>
                    <a:lstStyle/>
                    <a:p>
                      <a:pPr algn="ctr"/>
                      <a:r>
                        <a:rPr lang="en-US" sz="2400" dirty="0"/>
                        <a:t>Infant Formula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(contract milk-based </a:t>
                      </a:r>
                      <a:r>
                        <a:rPr lang="en-US" sz="2000" b="1" u="sng" dirty="0"/>
                        <a:t>AND</a:t>
                      </a:r>
                      <a:r>
                        <a:rPr lang="en-US" sz="2000" dirty="0"/>
                        <a:t> soy-based powder infant formula)</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11.0 – 14.0 oz. cans</a:t>
                      </a:r>
                      <a:endParaRPr lang="en-US" sz="2000" baseline="30000" dirty="0">
                        <a:solidFill>
                          <a:schemeClr val="tx1"/>
                        </a:solidFill>
                      </a:endParaRPr>
                    </a:p>
                    <a:p>
                      <a:pPr algn="ctr"/>
                      <a:endParaRPr lang="en-US" sz="2000" dirty="0"/>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Milk-based Infant Formula = Eight (8)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Soy-based Infant Formula </a:t>
                      </a:r>
                      <a:r>
                        <a:rPr lang="en-US" sz="2000" dirty="0"/>
                        <a:t>=       Four (4) cans</a:t>
                      </a:r>
                    </a:p>
                  </a:txBody>
                  <a:tcPr marL="91416" marR="91416" marT="45708" marB="45708"/>
                </a:tc>
                <a:extLst>
                  <a:ext uri="{0D108BD9-81ED-4DB2-BD59-A6C34878D82A}">
                    <a16:rowId xmlns:a16="http://schemas.microsoft.com/office/drawing/2014/main" val="1023048490"/>
                  </a:ext>
                </a:extLst>
              </a:tr>
              <a:tr h="1310299">
                <a:tc>
                  <a:txBody>
                    <a:bodyPr/>
                    <a:lstStyle/>
                    <a:p>
                      <a:pPr algn="ctr"/>
                      <a:r>
                        <a:rPr lang="en-US" sz="2400" dirty="0"/>
                        <a:t>Infant Cereal</a:t>
                      </a:r>
                    </a:p>
                  </a:txBody>
                  <a:tcPr marL="91416" marR="91416" marT="45708" marB="45708"/>
                </a:tc>
                <a:tc>
                  <a:txBody>
                    <a:bodyPr/>
                    <a:lstStyle/>
                    <a:p>
                      <a:pPr algn="ctr"/>
                      <a:r>
                        <a:rPr lang="en-US" sz="2000" dirty="0"/>
                        <a:t>8 oz. container</a:t>
                      </a:r>
                    </a:p>
                  </a:txBody>
                  <a:tcPr marL="91416" marR="91416" marT="45708" marB="45708"/>
                </a:tc>
                <a:tc>
                  <a:txBody>
                    <a:bodyPr/>
                    <a:lstStyle/>
                    <a:p>
                      <a:pPr algn="ctr"/>
                      <a:r>
                        <a:rPr lang="en-US" sz="2000" dirty="0"/>
                        <a:t>Six (6) boxes</a:t>
                      </a:r>
                    </a:p>
                    <a:p>
                      <a:pPr algn="ctr"/>
                      <a:endParaRPr lang="en-US" sz="2000" dirty="0"/>
                    </a:p>
                    <a:p>
                      <a:pPr algn="ctr"/>
                      <a:r>
                        <a:rPr lang="en-US" sz="2000" dirty="0"/>
                        <a:t>*only one (1) approved type required*</a:t>
                      </a:r>
                    </a:p>
                  </a:txBody>
                  <a:tcPr marL="91416" marR="91416" marT="45708" marB="45708"/>
                </a:tc>
                <a:extLst>
                  <a:ext uri="{0D108BD9-81ED-4DB2-BD59-A6C34878D82A}">
                    <a16:rowId xmlns:a16="http://schemas.microsoft.com/office/drawing/2014/main" val="1265528949"/>
                  </a:ext>
                </a:extLst>
              </a:tr>
              <a:tr h="1919740">
                <a:tc>
                  <a:txBody>
                    <a:bodyPr/>
                    <a:lstStyle/>
                    <a:p>
                      <a:pPr algn="ctr"/>
                      <a:r>
                        <a:rPr lang="en-US" sz="2400" dirty="0"/>
                        <a:t>Infant Fruits and Vegetables </a:t>
                      </a:r>
                    </a:p>
                    <a:p>
                      <a:pPr algn="ctr"/>
                      <a:r>
                        <a:rPr lang="en-US" sz="2000" dirty="0"/>
                        <a:t>(Fruit </a:t>
                      </a:r>
                      <a:r>
                        <a:rPr lang="en-US" sz="2000" b="1" u="sng" dirty="0"/>
                        <a:t>AND</a:t>
                      </a:r>
                      <a:r>
                        <a:rPr lang="en-US" sz="2000" dirty="0"/>
                        <a:t> vegetable)</a:t>
                      </a:r>
                      <a:br>
                        <a:rPr lang="en-US" sz="2400" dirty="0"/>
                      </a:br>
                      <a:endParaRPr lang="en-US" sz="2400" dirty="0"/>
                    </a:p>
                  </a:txBody>
                  <a:tcPr marL="91416" marR="91416" marT="45708" marB="45708"/>
                </a:tc>
                <a:tc>
                  <a:txBody>
                    <a:bodyPr/>
                    <a:lstStyle/>
                    <a:p>
                      <a:pPr algn="ctr"/>
                      <a:r>
                        <a:rPr lang="en-US" sz="2000" dirty="0"/>
                        <a:t>3.5 to 4 oz. containers</a:t>
                      </a:r>
                    </a:p>
                    <a:p>
                      <a:pPr algn="ctr"/>
                      <a:endParaRPr lang="en-US" sz="2000" dirty="0"/>
                    </a:p>
                  </a:txBody>
                  <a:tcPr marL="91416" marR="91416" marT="45708" marB="45708"/>
                </a:tc>
                <a:tc>
                  <a:txBody>
                    <a:bodyPr/>
                    <a:lstStyle/>
                    <a:p>
                      <a:pPr algn="ctr"/>
                      <a:r>
                        <a:rPr lang="en-US" sz="2000" dirty="0"/>
                        <a:t>64 ounces total (</a:t>
                      </a:r>
                      <a:r>
                        <a:rPr lang="en-US" sz="2000" dirty="0">
                          <a:solidFill>
                            <a:schemeClr val="tx1"/>
                          </a:solidFill>
                        </a:rPr>
                        <a:t>or ~16-18 containers)</a:t>
                      </a:r>
                    </a:p>
                    <a:p>
                      <a:pPr algn="ct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*required to have one (1) type of fruit and one (1) type of vegetable*</a:t>
                      </a:r>
                    </a:p>
                  </a:txBody>
                  <a:tcPr marL="91416" marR="91416" marT="45708" marB="45708"/>
                </a:tc>
                <a:extLst>
                  <a:ext uri="{0D108BD9-81ED-4DB2-BD59-A6C34878D82A}">
                    <a16:rowId xmlns:a16="http://schemas.microsoft.com/office/drawing/2014/main" val="2395773774"/>
                  </a:ext>
                </a:extLst>
              </a:tr>
            </a:tbl>
          </a:graphicData>
        </a:graphic>
      </p:graphicFrame>
      <p:pic>
        <p:nvPicPr>
          <p:cNvPr id="6" name="Picture 5">
            <a:extLst>
              <a:ext uri="{FF2B5EF4-FFF2-40B4-BE49-F238E27FC236}">
                <a16:creationId xmlns:a16="http://schemas.microsoft.com/office/drawing/2014/main" id="{98B7F059-1B65-B730-0AB6-3967C6165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sp>
        <p:nvSpPr>
          <p:cNvPr id="2" name="TextBox 1">
            <a:extLst>
              <a:ext uri="{FF2B5EF4-FFF2-40B4-BE49-F238E27FC236}">
                <a16:creationId xmlns:a16="http://schemas.microsoft.com/office/drawing/2014/main" id="{FD4A34F4-ABCC-780B-210C-D860F5CCF1B0}"/>
              </a:ext>
            </a:extLst>
          </p:cNvPr>
          <p:cNvSpPr txBox="1"/>
          <p:nvPr/>
        </p:nvSpPr>
        <p:spPr>
          <a:xfrm>
            <a:off x="1218882" y="275142"/>
            <a:ext cx="10741402"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Minimum Inventory Requirements</a:t>
            </a:r>
          </a:p>
        </p:txBody>
      </p:sp>
    </p:spTree>
    <p:custDataLst>
      <p:tags r:id="rId1"/>
    </p:custDataLst>
    <p:extLst>
      <p:ext uri="{BB962C8B-B14F-4D97-AF65-F5344CB8AC3E}">
        <p14:creationId xmlns:p14="http://schemas.microsoft.com/office/powerpoint/2010/main" val="32938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defTabSz="457063">
              <a:spcBef>
                <a:spcPts val="1000"/>
              </a:spcBef>
              <a:buClr>
                <a:srgbClr val="A53010"/>
              </a:buClr>
              <a:defRPr/>
            </a:pPr>
            <a:r>
              <a:rPr lang="en-US" sz="2199" dirty="0">
                <a:solidFill>
                  <a:prstClr val="black">
                    <a:lumMod val="75000"/>
                    <a:lumOff val="25000"/>
                  </a:prstClr>
                </a:solidFill>
                <a:latin typeface="Aptos" panose="02110004020202020204"/>
                <a:ea typeface="Tahoma" pitchFamily="34" charset="0"/>
                <a:cs typeface="Tahoma" pitchFamily="34" charset="0"/>
              </a:rPr>
              <a:t>	</a:t>
            </a:r>
            <a:endParaRPr lang="en-US" sz="2199" b="1" dirty="0">
              <a:solidFill>
                <a:prstClr val="black">
                  <a:lumMod val="75000"/>
                  <a:lumOff val="25000"/>
                </a:prstClr>
              </a:solidFill>
              <a:latin typeface="Aptos" panose="02110004020202020204"/>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01" y="1829217"/>
          <a:ext cx="10665222" cy="2314123"/>
        </p:xfrm>
        <a:graphic>
          <a:graphicData uri="http://schemas.openxmlformats.org/drawingml/2006/table">
            <a:tbl>
              <a:tblPr firstRow="1" bandRow="1">
                <a:tableStyleId>{5C22544A-7EE6-4342-B048-85BDC9FD1C3A}</a:tableStyleId>
              </a:tblPr>
              <a:tblGrid>
                <a:gridCol w="3199567">
                  <a:extLst>
                    <a:ext uri="{9D8B030D-6E8A-4147-A177-3AD203B41FA5}">
                      <a16:colId xmlns:a16="http://schemas.microsoft.com/office/drawing/2014/main" val="2635981542"/>
                    </a:ext>
                  </a:extLst>
                </a:gridCol>
                <a:gridCol w="3910581">
                  <a:extLst>
                    <a:ext uri="{9D8B030D-6E8A-4147-A177-3AD203B41FA5}">
                      <a16:colId xmlns:a16="http://schemas.microsoft.com/office/drawing/2014/main" val="2881874082"/>
                    </a:ext>
                  </a:extLst>
                </a:gridCol>
                <a:gridCol w="3555074">
                  <a:extLst>
                    <a:ext uri="{9D8B030D-6E8A-4147-A177-3AD203B41FA5}">
                      <a16:colId xmlns:a16="http://schemas.microsoft.com/office/drawing/2014/main" val="1693342701"/>
                    </a:ext>
                  </a:extLst>
                </a:gridCol>
              </a:tblGrid>
              <a:tr h="636231">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dirty="0"/>
                        <a:t>Required Quantity </a:t>
                      </a:r>
                    </a:p>
                  </a:txBody>
                  <a:tcPr marL="91416" marR="91416" marT="45708" marB="45708"/>
                </a:tc>
                <a:extLst>
                  <a:ext uri="{0D108BD9-81ED-4DB2-BD59-A6C34878D82A}">
                    <a16:rowId xmlns:a16="http://schemas.microsoft.com/office/drawing/2014/main" val="2956072134"/>
                  </a:ext>
                </a:extLst>
              </a:tr>
              <a:tr h="838946">
                <a:tc>
                  <a:txBody>
                    <a:bodyPr/>
                    <a:lstStyle/>
                    <a:p>
                      <a:pPr algn="ctr"/>
                      <a:r>
                        <a:rPr lang="en-US" sz="2400" dirty="0"/>
                        <a:t>Fruit (CVB)</a:t>
                      </a:r>
                    </a:p>
                    <a:p>
                      <a:pPr algn="ctr"/>
                      <a:r>
                        <a:rPr lang="en-US" sz="2000" dirty="0"/>
                        <a:t>(Canned Fruit)</a:t>
                      </a:r>
                    </a:p>
                  </a:txBody>
                  <a:tcPr marL="91416" marR="91416" marT="45708" marB="45708"/>
                </a:tc>
                <a:tc>
                  <a:txBody>
                    <a:bodyPr/>
                    <a:lstStyle/>
                    <a:p>
                      <a:pPr algn="ctr"/>
                      <a:r>
                        <a:rPr lang="en-US" sz="2000" dirty="0"/>
                        <a:t>14 to 16 oz. can</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marL="91416" marR="91416" marT="45708" marB="45708"/>
                </a:tc>
                <a:extLst>
                  <a:ext uri="{0D108BD9-81ED-4DB2-BD59-A6C34878D82A}">
                    <a16:rowId xmlns:a16="http://schemas.microsoft.com/office/drawing/2014/main" val="1023048490"/>
                  </a:ext>
                </a:extLst>
              </a:tr>
              <a:tr h="838946">
                <a:tc>
                  <a:txBody>
                    <a:bodyPr/>
                    <a:lstStyle/>
                    <a:p>
                      <a:pPr algn="ctr"/>
                      <a:r>
                        <a:rPr lang="en-US" sz="2400" dirty="0"/>
                        <a:t>Vegetable (CVB)</a:t>
                      </a:r>
                    </a:p>
                    <a:p>
                      <a:pPr algn="ctr"/>
                      <a:r>
                        <a:rPr lang="en-US" sz="2000" dirty="0"/>
                        <a:t>(Canned Vegetables)</a:t>
                      </a:r>
                    </a:p>
                  </a:txBody>
                  <a:tcPr marL="91416" marR="91416" marT="45708" marB="45708"/>
                </a:tc>
                <a:tc>
                  <a:txBody>
                    <a:bodyPr/>
                    <a:lstStyle/>
                    <a:p>
                      <a:pPr algn="ctr"/>
                      <a:r>
                        <a:rPr lang="en-US" sz="2000" dirty="0"/>
                        <a:t>14 to 16 oz. can</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marL="91416" marR="91416" marT="45708" marB="45708"/>
                </a:tc>
                <a:extLst>
                  <a:ext uri="{0D108BD9-81ED-4DB2-BD59-A6C34878D82A}">
                    <a16:rowId xmlns:a16="http://schemas.microsoft.com/office/drawing/2014/main" val="1265528949"/>
                  </a:ext>
                </a:extLst>
              </a:tr>
            </a:tbl>
          </a:graphicData>
        </a:graphic>
      </p:graphicFrame>
      <p:sp>
        <p:nvSpPr>
          <p:cNvPr id="2" name="TextBox 1">
            <a:extLst>
              <a:ext uri="{FF2B5EF4-FFF2-40B4-BE49-F238E27FC236}">
                <a16:creationId xmlns:a16="http://schemas.microsoft.com/office/drawing/2014/main" id="{4267C5ED-A74C-3CCB-C0C7-95458F0CD350}"/>
              </a:ext>
            </a:extLst>
          </p:cNvPr>
          <p:cNvSpPr txBox="1"/>
          <p:nvPr/>
        </p:nvSpPr>
        <p:spPr>
          <a:xfrm>
            <a:off x="1218882" y="275142"/>
            <a:ext cx="10741402"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Minimum Inventory Requirements</a:t>
            </a:r>
          </a:p>
        </p:txBody>
      </p:sp>
      <p:pic>
        <p:nvPicPr>
          <p:cNvPr id="4" name="Picture 3">
            <a:extLst>
              <a:ext uri="{FF2B5EF4-FFF2-40B4-BE49-F238E27FC236}">
                <a16:creationId xmlns:a16="http://schemas.microsoft.com/office/drawing/2014/main" id="{D74697D9-EC18-2296-E03B-1565AEFE9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47" y="351425"/>
            <a:ext cx="855629" cy="869253"/>
          </a:xfrm>
          <a:prstGeom prst="rect">
            <a:avLst/>
          </a:prstGeom>
        </p:spPr>
      </p:pic>
    </p:spTree>
    <p:custDataLst>
      <p:tags r:id="rId1"/>
    </p:custDataLst>
    <p:extLst>
      <p:ext uri="{BB962C8B-B14F-4D97-AF65-F5344CB8AC3E}">
        <p14:creationId xmlns:p14="http://schemas.microsoft.com/office/powerpoint/2010/main" val="29954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6E078AC-20E7-59A9-BB0B-564649EB6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709" y="1172839"/>
            <a:ext cx="2742486" cy="541187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E1A65CA-847A-DFEF-3218-E4944F970D1F}"/>
              </a:ext>
            </a:extLst>
          </p:cNvPr>
          <p:cNvSpPr txBox="1"/>
          <p:nvPr/>
        </p:nvSpPr>
        <p:spPr>
          <a:xfrm>
            <a:off x="533261" y="428992"/>
            <a:ext cx="11122303" cy="769241"/>
          </a:xfrm>
          <a:prstGeom prst="rect">
            <a:avLst/>
          </a:prstGeom>
          <a:noFill/>
        </p:spPr>
        <p:txBody>
          <a:bodyPr wrap="square">
            <a:spAutoFit/>
          </a:bodyPr>
          <a:lstStyle/>
          <a:p>
            <a:pPr algn="ctr" defTabSz="457063">
              <a:defRPr/>
            </a:pPr>
            <a:r>
              <a:rPr lang="en-US" sz="4399" b="1" dirty="0">
                <a:solidFill>
                  <a:prstClr val="black"/>
                </a:solidFill>
                <a:latin typeface="Aptos Display" panose="02110004020202020204"/>
              </a:rPr>
              <a:t>North Carolina WIC Program Resources</a:t>
            </a:r>
          </a:p>
        </p:txBody>
      </p:sp>
      <p:pic>
        <p:nvPicPr>
          <p:cNvPr id="5" name="Picture 4">
            <a:extLst>
              <a:ext uri="{FF2B5EF4-FFF2-40B4-BE49-F238E27FC236}">
                <a16:creationId xmlns:a16="http://schemas.microsoft.com/office/drawing/2014/main" id="{6F40F074-3DDE-F467-A5D4-CD9416CAF27C}"/>
              </a:ext>
            </a:extLst>
          </p:cNvPr>
          <p:cNvPicPr>
            <a:picLocks noChangeAspect="1"/>
          </p:cNvPicPr>
          <p:nvPr/>
        </p:nvPicPr>
        <p:blipFill>
          <a:blip r:embed="rId5"/>
          <a:stretch>
            <a:fillRect/>
          </a:stretch>
        </p:blipFill>
        <p:spPr>
          <a:xfrm>
            <a:off x="6322953" y="5562045"/>
            <a:ext cx="604956" cy="950338"/>
          </a:xfrm>
          <a:prstGeom prst="rect">
            <a:avLst/>
          </a:prstGeom>
        </p:spPr>
      </p:pic>
      <p:pic>
        <p:nvPicPr>
          <p:cNvPr id="10" name="Picture 9">
            <a:extLst>
              <a:ext uri="{FF2B5EF4-FFF2-40B4-BE49-F238E27FC236}">
                <a16:creationId xmlns:a16="http://schemas.microsoft.com/office/drawing/2014/main" id="{96249090-CF11-A1DA-9B0E-5BF187654913}"/>
              </a:ext>
            </a:extLst>
          </p:cNvPr>
          <p:cNvPicPr>
            <a:picLocks noChangeAspect="1"/>
          </p:cNvPicPr>
          <p:nvPr/>
        </p:nvPicPr>
        <p:blipFill>
          <a:blip r:embed="rId6"/>
          <a:stretch>
            <a:fillRect/>
          </a:stretch>
        </p:blipFill>
        <p:spPr>
          <a:xfrm>
            <a:off x="5123115" y="5457581"/>
            <a:ext cx="2399674" cy="1054802"/>
          </a:xfrm>
          <a:prstGeom prst="rect">
            <a:avLst/>
          </a:prstGeom>
        </p:spPr>
      </p:pic>
    </p:spTree>
    <p:custDataLst>
      <p:tags r:id="rId1"/>
    </p:custDataLst>
    <p:extLst>
      <p:ext uri="{BB962C8B-B14F-4D97-AF65-F5344CB8AC3E}">
        <p14:creationId xmlns:p14="http://schemas.microsoft.com/office/powerpoint/2010/main" val="8788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12" name="Freeform: Shape 11">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4"/>
            <a:ext cx="4511292" cy="6856214"/>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63">
              <a:defRPr/>
            </a:pPr>
            <a:endParaRPr lang="en-US" sz="1799" dirty="0">
              <a:solidFill>
                <a:prstClr val="white"/>
              </a:solidFill>
              <a:latin typeface="Aptos" panose="02110004020202020204"/>
            </a:endParaRPr>
          </a:p>
        </p:txBody>
      </p:sp>
      <p:sp>
        <p:nvSpPr>
          <p:cNvPr id="4" name="TextBox 3">
            <a:extLst>
              <a:ext uri="{FF2B5EF4-FFF2-40B4-BE49-F238E27FC236}">
                <a16:creationId xmlns:a16="http://schemas.microsoft.com/office/drawing/2014/main" id="{7BF6ADAF-2F4F-BD31-3A1C-93852807A3A0}"/>
              </a:ext>
            </a:extLst>
          </p:cNvPr>
          <p:cNvSpPr txBox="1"/>
          <p:nvPr/>
        </p:nvSpPr>
        <p:spPr>
          <a:xfrm>
            <a:off x="837982" y="644193"/>
            <a:ext cx="2950436" cy="5569615"/>
          </a:xfrm>
          <a:prstGeom prst="rect">
            <a:avLst/>
          </a:prstGeom>
        </p:spPr>
        <p:txBody>
          <a:bodyPr vert="horz" lIns="91416" tIns="45708" rIns="91416" bIns="45708" rtlCol="0" anchor="ctr">
            <a:normAutofit/>
          </a:bodyPr>
          <a:lstStyle/>
          <a:p>
            <a:pPr defTabSz="914126">
              <a:lnSpc>
                <a:spcPct val="90000"/>
              </a:lnSpc>
              <a:spcBef>
                <a:spcPct val="0"/>
              </a:spcBef>
              <a:spcAft>
                <a:spcPts val="600"/>
              </a:spcAft>
              <a:defRPr/>
            </a:pPr>
            <a:r>
              <a:rPr lang="en-US" sz="4399" b="1" dirty="0">
                <a:solidFill>
                  <a:srgbClr val="FFFFFF"/>
                </a:solidFill>
                <a:latin typeface="Aptos Display" panose="02110004020202020204"/>
              </a:rPr>
              <a:t>Summary</a:t>
            </a:r>
          </a:p>
        </p:txBody>
      </p:sp>
      <p:graphicFrame>
        <p:nvGraphicFramePr>
          <p:cNvPr id="5" name="Content Placeholder 4">
            <a:extLst>
              <a:ext uri="{FF2B5EF4-FFF2-40B4-BE49-F238E27FC236}">
                <a16:creationId xmlns:a16="http://schemas.microsoft.com/office/drawing/2014/main" id="{4A2A5F18-6058-F1D1-FCB3-B699F045A362}"/>
              </a:ext>
            </a:extLst>
          </p:cNvPr>
          <p:cNvGraphicFramePr>
            <a:graphicFrameLocks noGrp="1"/>
          </p:cNvGraphicFramePr>
          <p:nvPr>
            <p:ph idx="1"/>
          </p:nvPr>
        </p:nvGraphicFramePr>
        <p:xfrm>
          <a:off x="4626400" y="644191"/>
          <a:ext cx="6869959" cy="58320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450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72C24C-EAA8-7EDB-48A5-5DD4C00AAF80}"/>
              </a:ext>
            </a:extLst>
          </p:cNvPr>
          <p:cNvSpPr txBox="1">
            <a:spLocks noChangeArrowheads="1"/>
          </p:cNvSpPr>
          <p:nvPr/>
        </p:nvSpPr>
        <p:spPr>
          <a:xfrm>
            <a:off x="571199" y="266159"/>
            <a:ext cx="11046123" cy="1615275"/>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defTabSz="685594"/>
            <a:r>
              <a:rPr lang="en-US" sz="6598" b="1" dirty="0">
                <a:solidFill>
                  <a:prstClr val="black"/>
                </a:solidFill>
                <a:latin typeface="Calibri Light" panose="020F0302020204030204"/>
                <a:ea typeface="Tahoma" pitchFamily="34" charset="0"/>
                <a:cs typeface="Tahoma" pitchFamily="34" charset="0"/>
              </a:rPr>
              <a:t>Questions</a:t>
            </a:r>
            <a:endParaRPr lang="en-US" sz="6598" b="1" dirty="0">
              <a:solidFill>
                <a:prstClr val="black"/>
              </a:solidFill>
              <a:latin typeface="Calibri Light" panose="020F0302020204030204"/>
            </a:endParaRPr>
          </a:p>
        </p:txBody>
      </p:sp>
      <p:pic>
        <p:nvPicPr>
          <p:cNvPr id="6" name="Picture 2" descr="S:\NSB\Resources\PHOTOS-CLIPART\Misc\Permission To Use\QuestionsConcernsComments Fotolia_38199224_Subscription_XXL.jpg">
            <a:extLst>
              <a:ext uri="{FF2B5EF4-FFF2-40B4-BE49-F238E27FC236}">
                <a16:creationId xmlns:a16="http://schemas.microsoft.com/office/drawing/2014/main" id="{B601951E-CCC8-7EDC-0038-7EE94D5A86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504" y="2133938"/>
            <a:ext cx="4749822" cy="3580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153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After Authorization</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a:spcBef>
                <a:spcPts val="0"/>
              </a:spcBef>
              <a:spcAft>
                <a:spcPts val="600"/>
              </a:spcAft>
            </a:pPr>
            <a:r>
              <a:rPr lang="en-US" sz="2400"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2400" dirty="0"/>
          </a:p>
          <a:p>
            <a:pPr>
              <a:spcBef>
                <a:spcPts val="0"/>
              </a:spcBef>
              <a:spcAft>
                <a:spcPts val="600"/>
              </a:spcAft>
            </a:pPr>
            <a:r>
              <a:rPr lang="en-US" sz="2400" dirty="0"/>
              <a:t>Maintain certified eWIC system that is available for WIC redemption processing during all hours the store is open</a:t>
            </a:r>
          </a:p>
          <a:p>
            <a:pPr marL="0" indent="0">
              <a:spcBef>
                <a:spcPts val="0"/>
              </a:spcBef>
              <a:spcAft>
                <a:spcPts val="600"/>
              </a:spcAft>
              <a:buNone/>
            </a:pPr>
            <a:endParaRPr lang="en-US" sz="2400" dirty="0"/>
          </a:p>
          <a:p>
            <a:pPr>
              <a:spcBef>
                <a:spcPts val="0"/>
              </a:spcBef>
              <a:spcAft>
                <a:spcPts val="600"/>
              </a:spcAft>
            </a:pPr>
            <a:r>
              <a:rPr lang="en-US" sz="2400" dirty="0"/>
              <a:t>Request eWIC Processor re-certify the vendor’s eWIC system if it is altered or revised in any manner that impacts eWIC redemption</a:t>
            </a:r>
          </a:p>
          <a:p>
            <a:pPr>
              <a:spcBef>
                <a:spcPct val="45000"/>
              </a:spcBef>
              <a:spcAft>
                <a:spcPts val="1200"/>
              </a:spcAft>
            </a:pPr>
            <a:endParaRPr lang="en-US" sz="2400" dirty="0"/>
          </a:p>
          <a:p>
            <a:pPr>
              <a:spcBef>
                <a:spcPct val="45000"/>
              </a:spcBef>
            </a:pPr>
            <a:endParaRPr lang="en-US" sz="2400" dirty="0"/>
          </a:p>
          <a:p>
            <a:pPr>
              <a:spcBef>
                <a:spcPct val="45000"/>
              </a:spcBef>
            </a:pPr>
            <a:endParaRPr lang="en-US" sz="2400" dirty="0"/>
          </a:p>
        </p:txBody>
      </p:sp>
    </p:spTree>
    <p:custDataLst>
      <p:tags r:id="rId1"/>
    </p:custDataLst>
    <p:extLst>
      <p:ext uri="{BB962C8B-B14F-4D97-AF65-F5344CB8AC3E}">
        <p14:creationId xmlns:p14="http://schemas.microsoft.com/office/powerpoint/2010/main" val="405267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9" name="Rectangle 1333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41" name="Freeform: Shape 1334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14" name="Rectangle 2"/>
          <p:cNvSpPr>
            <a:spLocks noGrp="1" noChangeArrowheads="1"/>
          </p:cNvSpPr>
          <p:nvPr>
            <p:ph type="title"/>
            <p:custDataLst>
              <p:tags r:id="rId2"/>
            </p:custDataLst>
          </p:nvPr>
        </p:nvSpPr>
        <p:spPr>
          <a:xfrm>
            <a:off x="837981" y="365125"/>
            <a:ext cx="10512862" cy="1325563"/>
          </a:xfrm>
        </p:spPr>
        <p:txBody>
          <a:bodyPr>
            <a:normAutofit/>
          </a:bodyPr>
          <a:lstStyle/>
          <a:p>
            <a:r>
              <a:rPr lang="en-US" b="1" dirty="0">
                <a:ea typeface="Tahoma" pitchFamily="34" charset="0"/>
                <a:cs typeface="Tahoma" pitchFamily="34" charset="0"/>
              </a:rPr>
              <a:t>Supplemental Nutrition Assistance Program (SNAP)</a:t>
            </a:r>
          </a:p>
        </p:txBody>
      </p:sp>
      <p:sp>
        <p:nvSpPr>
          <p:cNvPr id="13343" name="Arc 1334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15"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spcBef>
                <a:spcPct val="50000"/>
              </a:spcBef>
            </a:pPr>
            <a:r>
              <a:rPr lang="en-US" sz="3200" dirty="0">
                <a:ea typeface="Tahoma" pitchFamily="34" charset="0"/>
                <a:cs typeface="Tahoma" pitchFamily="34" charset="0"/>
              </a:rPr>
              <a:t>Must be authorized as SNAP vendor</a:t>
            </a:r>
          </a:p>
          <a:p>
            <a:pPr eaLnBrk="1" hangingPunct="1">
              <a:spcBef>
                <a:spcPct val="50000"/>
              </a:spcBef>
            </a:pPr>
            <a:r>
              <a:rPr lang="en-US" sz="3200" dirty="0">
                <a:ea typeface="Tahoma" pitchFamily="34" charset="0"/>
                <a:cs typeface="Tahoma" pitchFamily="34" charset="0"/>
              </a:rPr>
              <a:t>Cannot become WIC authorized vendor if currently disqualified from SNAP or paying a civil money penalty for which the disqualification period would still be running</a:t>
            </a:r>
          </a:p>
          <a:p>
            <a:pPr eaLnBrk="1" hangingPunct="1">
              <a:spcBef>
                <a:spcPct val="50000"/>
              </a:spcBef>
            </a:pPr>
            <a:r>
              <a:rPr lang="en-US" sz="3200" dirty="0">
                <a:ea typeface="Tahoma" pitchFamily="34" charset="0"/>
                <a:cs typeface="Tahoma" pitchFamily="34" charset="0"/>
              </a:rPr>
              <a:t>SNAP is also known as Food and Nutrition Services in NC</a:t>
            </a:r>
          </a:p>
        </p:txBody>
      </p:sp>
    </p:spTree>
    <p:custDataLst>
      <p:tags r:id="rId1"/>
    </p:custDataLst>
    <p:extLst>
      <p:ext uri="{BB962C8B-B14F-4D97-AF65-F5344CB8AC3E}">
        <p14:creationId xmlns:p14="http://schemas.microsoft.com/office/powerpoint/2010/main" val="3270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After Authorization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fontScale="92500" lnSpcReduction="20000"/>
          </a:bodyPr>
          <a:lstStyle/>
          <a:p>
            <a:pPr>
              <a:spcBef>
                <a:spcPts val="0"/>
              </a:spcBef>
              <a:spcAft>
                <a:spcPts val="600"/>
              </a:spcAft>
            </a:pPr>
            <a:r>
              <a:rPr lang="en-US" sz="2400" dirty="0"/>
              <a:t>Should a vendor that uses stand-beside device(s) to transact eWIC decide to upgrade to an integrated system, the vendor must: </a:t>
            </a:r>
          </a:p>
          <a:p>
            <a:pPr marL="856873" lvl="1" indent="-457063">
              <a:spcBef>
                <a:spcPts val="0"/>
              </a:spcBef>
              <a:spcAft>
                <a:spcPts val="600"/>
              </a:spcAft>
              <a:buAutoNum type="arabicPeriod"/>
            </a:pPr>
            <a:r>
              <a:rPr lang="en-US" sz="2400" dirty="0"/>
              <a:t>Inform the eWIC processor before making </a:t>
            </a:r>
            <a:r>
              <a:rPr lang="en-US" sz="2400" b="1" u="sng" dirty="0"/>
              <a:t>any</a:t>
            </a:r>
            <a:r>
              <a:rPr lang="en-US" sz="2400" dirty="0"/>
              <a:t> change, so that it can be determined if the system needs to be certified and testing can be performed to establish connectivity. </a:t>
            </a:r>
          </a:p>
          <a:p>
            <a:pPr marL="856873" lvl="1" indent="-457063">
              <a:spcBef>
                <a:spcPts val="0"/>
              </a:spcBef>
              <a:spcAft>
                <a:spcPts val="600"/>
              </a:spcAft>
              <a:buAutoNum type="arabicPeriod"/>
            </a:pPr>
            <a:r>
              <a:rPr lang="en-US" sz="2400" dirty="0"/>
              <a:t>Inform the State WIC Agency so that Level III certification testing can be performed prior to use of the system in the store. </a:t>
            </a:r>
          </a:p>
          <a:p>
            <a:pPr marL="457063" indent="-457063">
              <a:spcBef>
                <a:spcPts val="0"/>
              </a:spcBef>
              <a:spcAft>
                <a:spcPts val="600"/>
              </a:spcAft>
              <a:buAutoNum type="arabicPeriod"/>
            </a:pPr>
            <a:endParaRPr lang="en-US" sz="2400" dirty="0"/>
          </a:p>
          <a:p>
            <a:pPr>
              <a:spcBef>
                <a:spcPts val="0"/>
              </a:spcBef>
              <a:spcAft>
                <a:spcPts val="600"/>
              </a:spcAft>
            </a:pPr>
            <a:r>
              <a:rPr lang="en-US" sz="2400" dirty="0"/>
              <a:t>Testing performed with the eWIC processor for a new system that a vendor chooses to use does not supersede the L3 certification testing that must be performed by the State WIC Agency. </a:t>
            </a:r>
          </a:p>
          <a:p>
            <a:pPr>
              <a:spcBef>
                <a:spcPts val="0"/>
              </a:spcBef>
              <a:spcAft>
                <a:spcPts val="600"/>
              </a:spcAft>
            </a:pPr>
            <a:endParaRPr lang="en-US" sz="2400" dirty="0"/>
          </a:p>
          <a:p>
            <a:pPr>
              <a:spcBef>
                <a:spcPts val="0"/>
              </a:spcBef>
              <a:spcAft>
                <a:spcPts val="600"/>
              </a:spcAft>
            </a:pPr>
            <a:r>
              <a:rPr lang="en-US" sz="2400" dirty="0"/>
              <a:t>These procedures also apply to vendors who alter the integrated system that they currently use or decide to use a different integrated system altogether.</a:t>
            </a:r>
          </a:p>
          <a:p>
            <a:pPr>
              <a:spcBef>
                <a:spcPts val="0"/>
              </a:spcBef>
              <a:spcAft>
                <a:spcPts val="600"/>
              </a:spcAft>
            </a:pPr>
            <a:endParaRPr lang="en-US" sz="2400" dirty="0"/>
          </a:p>
          <a:p>
            <a:pPr>
              <a:spcBef>
                <a:spcPct val="45000"/>
              </a:spcBef>
            </a:pPr>
            <a:endParaRPr lang="en-US" sz="1300" dirty="0"/>
          </a:p>
          <a:p>
            <a:pPr>
              <a:spcBef>
                <a:spcPct val="45000"/>
              </a:spcBef>
              <a:spcAft>
                <a:spcPts val="1200"/>
              </a:spcAft>
            </a:pPr>
            <a:endParaRPr lang="en-US" sz="1300" dirty="0"/>
          </a:p>
          <a:p>
            <a:pPr>
              <a:spcBef>
                <a:spcPct val="45000"/>
              </a:spcBef>
            </a:pPr>
            <a:endParaRPr lang="en-US" sz="1300" dirty="0"/>
          </a:p>
          <a:p>
            <a:pPr>
              <a:spcBef>
                <a:spcPct val="45000"/>
              </a:spcBef>
            </a:pPr>
            <a:endParaRPr lang="en-US" sz="1300" dirty="0"/>
          </a:p>
        </p:txBody>
      </p:sp>
    </p:spTree>
    <p:custDataLst>
      <p:tags r:id="rId1"/>
    </p:custDataLst>
    <p:extLst>
      <p:ext uri="{BB962C8B-B14F-4D97-AF65-F5344CB8AC3E}">
        <p14:creationId xmlns:p14="http://schemas.microsoft.com/office/powerpoint/2010/main" val="9500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After Authorization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a:spcBef>
                <a:spcPts val="0"/>
              </a:spcBef>
              <a:spcAft>
                <a:spcPts val="600"/>
              </a:spcAft>
            </a:pPr>
            <a:r>
              <a:rPr lang="en-US" dirty="0"/>
              <a:t>The State WIC Agency, </a:t>
            </a:r>
            <a:r>
              <a:rPr lang="en-US" b="1" dirty="0"/>
              <a:t>not the eWIC processor</a:t>
            </a:r>
            <a:r>
              <a:rPr lang="en-US" dirty="0"/>
              <a:t>, must grant final approval before a new system or system that has been altered is used by a vendor</a:t>
            </a:r>
          </a:p>
          <a:p>
            <a:pPr>
              <a:spcBef>
                <a:spcPts val="0"/>
              </a:spcBef>
              <a:spcAft>
                <a:spcPts val="600"/>
              </a:spcAft>
            </a:pPr>
            <a:endParaRPr lang="en-US" dirty="0"/>
          </a:p>
          <a:p>
            <a:pPr>
              <a:spcBef>
                <a:spcPts val="0"/>
              </a:spcBef>
              <a:spcAft>
                <a:spcPts val="600"/>
              </a:spcAft>
            </a:pPr>
            <a:r>
              <a:rPr lang="en-US" dirty="0"/>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28843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After Authorization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marL="0" indent="0">
              <a:buNone/>
            </a:pPr>
            <a:r>
              <a:rPr lang="en-US" b="1" dirty="0"/>
              <a:t>Integrated Vendors:</a:t>
            </a:r>
          </a:p>
          <a:p>
            <a:pPr marL="0" indent="0">
              <a:buNone/>
            </a:pPr>
            <a:endParaRPr lang="en-US" dirty="0"/>
          </a:p>
          <a:p>
            <a:pPr marL="0" indent="0">
              <a:buNone/>
            </a:pPr>
            <a:r>
              <a:rPr lang="en-US" dirty="0"/>
              <a:t>There is no need for WIC customers to separate their items when transacting WIC benefits. Do not make them separate their WIC items from non-WIC items. All items can be rung up together; however, the WIC customer must swipe their eWIC card </a:t>
            </a:r>
            <a:r>
              <a:rPr lang="en-US" u="sng" dirty="0"/>
              <a:t>first</a:t>
            </a:r>
            <a:r>
              <a:rPr lang="en-US" dirty="0"/>
              <a:t> before any other tender type is applied to ensure that the proper items are deducted from the WIC customer’s benefit balance before another tender type is used for purchase.</a:t>
            </a:r>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2190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35" name="Rectangle 430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37" name="Freeform: Shape 430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866" name="Rectangle 4"/>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After Authorization continued</a:t>
            </a:r>
          </a:p>
        </p:txBody>
      </p:sp>
      <p:sp>
        <p:nvSpPr>
          <p:cNvPr id="43039" name="Arc 430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It is important to continue to follow policies and procedures to maintain authorization</a:t>
            </a:r>
            <a:br>
              <a:rPr lang="en-US" dirty="0">
                <a:ea typeface="Tahoma" pitchFamily="34" charset="0"/>
                <a:cs typeface="Tahoma" pitchFamily="34" charset="0"/>
              </a:rPr>
            </a:br>
            <a:endParaRPr lang="en-US" dirty="0">
              <a:ea typeface="Tahoma" pitchFamily="34" charset="0"/>
              <a:cs typeface="Tahoma" pitchFamily="34" charset="0"/>
            </a:endParaRPr>
          </a:p>
          <a:p>
            <a:pPr eaLnBrk="1" hangingPunct="1"/>
            <a:r>
              <a:rPr lang="en-US" dirty="0">
                <a:ea typeface="Tahoma" pitchFamily="34" charset="0"/>
                <a:cs typeface="Tahoma" pitchFamily="34" charset="0"/>
              </a:rPr>
              <a:t>Federal regulations provide process to support program integrity</a:t>
            </a:r>
          </a:p>
          <a:p>
            <a:pPr>
              <a:spcBef>
                <a:spcPct val="45000"/>
              </a:spcBef>
            </a:pPr>
            <a:endParaRPr lang="en-US" dirty="0"/>
          </a:p>
        </p:txBody>
      </p:sp>
    </p:spTree>
    <p:custDataLst>
      <p:tags r:id="rId1"/>
    </p:custDataLst>
    <p:extLst>
      <p:ext uri="{BB962C8B-B14F-4D97-AF65-F5344CB8AC3E}">
        <p14:creationId xmlns:p14="http://schemas.microsoft.com/office/powerpoint/2010/main" val="420208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7981" y="365125"/>
            <a:ext cx="10512862" cy="1325563"/>
          </a:xfrm>
        </p:spPr>
        <p:txBody>
          <a:bodyPr>
            <a:normAutofit/>
          </a:bodyPr>
          <a:lstStyle/>
          <a:p>
            <a:r>
              <a:rPr lang="en-US" b="1" dirty="0">
                <a:ea typeface="Tahoma" pitchFamily="34" charset="0"/>
                <a:cs typeface="Tahoma" pitchFamily="34" charset="0"/>
              </a:rPr>
              <a:t>Termination of WIC Vendor Agreement</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837981" y="1825625"/>
            <a:ext cx="10512862" cy="4351338"/>
          </a:xfrm>
        </p:spPr>
        <p:txBody>
          <a:bodyPr>
            <a:normAutofit/>
          </a:bodyPr>
          <a:lstStyle/>
          <a:p>
            <a:r>
              <a:rPr lang="en-US" dirty="0">
                <a:ea typeface="Tahoma" pitchFamily="34" charset="0"/>
                <a:cs typeface="Tahoma" pitchFamily="34" charset="0"/>
              </a:rPr>
              <a:t>Change in ownership will result in termination of the WIC Vendor Agreement by the State WIC Agency</a:t>
            </a:r>
          </a:p>
          <a:p>
            <a:pPr>
              <a:spcBef>
                <a:spcPts val="600"/>
              </a:spcBef>
            </a:pPr>
            <a:endParaRPr lang="en-US" dirty="0">
              <a:ea typeface="Tahoma" pitchFamily="34" charset="0"/>
              <a:cs typeface="Tahoma" pitchFamily="34" charset="0"/>
            </a:endParaRPr>
          </a:p>
          <a:p>
            <a:r>
              <a:rPr lang="en-US" dirty="0">
                <a:ea typeface="Tahoma" pitchFamily="34" charset="0"/>
                <a:cs typeface="Tahoma" pitchFamily="34" charset="0"/>
              </a:rPr>
              <a:t>Change in store location of more than three miles from the store’s previous location will result in termination of the WIC Vendor Agreement by the State WIC Agency</a:t>
            </a:r>
          </a:p>
          <a:p>
            <a:pPr>
              <a:spcBef>
                <a:spcPts val="600"/>
              </a:spcBef>
            </a:pPr>
            <a:endParaRPr lang="en-US" dirty="0">
              <a:ea typeface="Tahoma" pitchFamily="34" charset="0"/>
              <a:cs typeface="Tahoma" pitchFamily="34" charset="0"/>
            </a:endParaRPr>
          </a:p>
          <a:p>
            <a:r>
              <a:rPr lang="en-US" dirty="0">
                <a:ea typeface="Tahoma" pitchFamily="34" charset="0"/>
                <a:cs typeface="Tahoma" pitchFamily="34" charset="0"/>
              </a:rPr>
              <a:t>Cessation of operations, withdrawal from the WIC Program or disqualification from the WIC Program will result in termination of the WIC Vendor Agreement by the State WIC Agency</a:t>
            </a:r>
          </a:p>
          <a:p>
            <a:endParaRPr lang="en-US" dirty="0"/>
          </a:p>
        </p:txBody>
      </p:sp>
    </p:spTree>
    <p:custDataLst>
      <p:tags r:id="rId1"/>
    </p:custDataLst>
    <p:extLst>
      <p:ext uri="{BB962C8B-B14F-4D97-AF65-F5344CB8AC3E}">
        <p14:creationId xmlns:p14="http://schemas.microsoft.com/office/powerpoint/2010/main" val="296726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59" name="Rectangle 9525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61" name="Freeform: Shape 9526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5234"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Business Integrity Standards </a:t>
            </a:r>
          </a:p>
        </p:txBody>
      </p:sp>
      <p:sp>
        <p:nvSpPr>
          <p:cNvPr id="95263" name="Arc 9526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5235"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br>
              <a:rPr lang="en-US" dirty="0">
                <a:ea typeface="Tahoma" pitchFamily="34" charset="0"/>
                <a:cs typeface="Tahoma" pitchFamily="34" charset="0"/>
              </a:rPr>
            </a:br>
            <a:endParaRPr lang="en-US" dirty="0">
              <a:ea typeface="Tahoma" pitchFamily="34" charset="0"/>
              <a:cs typeface="Tahoma" pitchFamily="34" charset="0"/>
            </a:endParaRPr>
          </a:p>
          <a:p>
            <a:r>
              <a:rPr lang="en-US" dirty="0">
                <a:ea typeface="Tahoma" pitchFamily="34" charset="0"/>
                <a:cs typeface="Tahoma" pitchFamily="34" charset="0"/>
              </a:rPr>
              <a:t>Convictions or civil judgments include, but is not limited to: fraud, antitrust violations, embezzlement, theft, forgery, bribery, falsification or destruction of records, receiving stolen property, making false claims, or obstruction of justice</a:t>
            </a:r>
          </a:p>
        </p:txBody>
      </p:sp>
    </p:spTree>
    <p:custDataLst>
      <p:tags r:id="rId1"/>
    </p:custDataLst>
    <p:extLst>
      <p:ext uri="{BB962C8B-B14F-4D97-AF65-F5344CB8AC3E}">
        <p14:creationId xmlns:p14="http://schemas.microsoft.com/office/powerpoint/2010/main" val="122557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59" name="Rectangle 9525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61" name="Oval 9526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234" name="Rectangle 2"/>
          <p:cNvSpPr>
            <a:spLocks noGrp="1" noChangeArrowheads="1"/>
          </p:cNvSpPr>
          <p:nvPr>
            <p:ph type="title"/>
            <p:custDataLst>
              <p:tags r:id="rId2"/>
            </p:custDataLst>
          </p:nvPr>
        </p:nvSpPr>
        <p:spPr>
          <a:xfrm>
            <a:off x="1170769" y="1396686"/>
            <a:ext cx="3239662" cy="4064628"/>
          </a:xfrm>
        </p:spPr>
        <p:txBody>
          <a:bodyPr>
            <a:normAutofit/>
          </a:bodyPr>
          <a:lstStyle/>
          <a:p>
            <a:pPr eaLnBrk="1" hangingPunct="1"/>
            <a:r>
              <a:rPr lang="en-US" b="1" dirty="0">
                <a:solidFill>
                  <a:srgbClr val="FFFFFF"/>
                </a:solidFill>
                <a:ea typeface="Tahoma" pitchFamily="34" charset="0"/>
                <a:cs typeface="Tahoma" pitchFamily="34" charset="0"/>
              </a:rPr>
              <a:t>Conflict of Interest</a:t>
            </a:r>
          </a:p>
        </p:txBody>
      </p:sp>
      <p:sp>
        <p:nvSpPr>
          <p:cNvPr id="95263" name="Arc 9526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5265" name="Oval 9526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5235" name="Rectangle 3"/>
          <p:cNvSpPr>
            <a:spLocks noGrp="1" noChangeArrowheads="1"/>
          </p:cNvSpPr>
          <p:nvPr>
            <p:ph idx="1"/>
            <p:custDataLst>
              <p:tags r:id="rId3"/>
            </p:custDataLst>
          </p:nvPr>
        </p:nvSpPr>
        <p:spPr>
          <a:xfrm>
            <a:off x="4832226" y="1295400"/>
            <a:ext cx="6607625" cy="5562600"/>
          </a:xfrm>
        </p:spPr>
        <p:txBody>
          <a:bodyPr>
            <a:normAutofit lnSpcReduction="10000"/>
          </a:bodyPr>
          <a:lstStyle/>
          <a:p>
            <a:pPr eaLnBrk="1" hangingPunct="1"/>
            <a:r>
              <a:rPr lang="en-US" sz="2400" dirty="0">
                <a:ea typeface="Tahoma" pitchFamily="34" charset="0"/>
                <a:cs typeface="Tahoma" pitchFamily="34" charset="0"/>
              </a:rPr>
              <a:t>A vendor shall not have any owner(s), officer(s) or manager(s) who are employed, or who have a spouse, child, or parent employed by the State WIC Program or the Local WIC Program serving the county in which the vendor conducts business</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A vendor shall not have an employee who handles transactions of WIC food or cash-value benefits who is employed by or has a spouse, child or parent who is employed by the State WIC Agency or Local WIC Agency</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Ask your staff if they have a spouse, child or parent who works for the WIC program</a:t>
            </a:r>
          </a:p>
          <a:p>
            <a:pPr lvl="1"/>
            <a:r>
              <a:rPr lang="en-US" sz="2400" dirty="0">
                <a:ea typeface="Tahoma" pitchFamily="34" charset="0"/>
                <a:cs typeface="Tahoma" pitchFamily="34" charset="0"/>
              </a:rPr>
              <a:t>If they do, report it to your vendor contact at your Local WIC Agency</a:t>
            </a:r>
          </a:p>
        </p:txBody>
      </p:sp>
    </p:spTree>
    <p:custDataLst>
      <p:tags r:id="rId1"/>
    </p:custDataLst>
    <p:extLst>
      <p:ext uri="{BB962C8B-B14F-4D97-AF65-F5344CB8AC3E}">
        <p14:creationId xmlns:p14="http://schemas.microsoft.com/office/powerpoint/2010/main" val="425494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59" name="Rectangle 9525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5261" name="Freeform: Shape 9526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6658" y="5486400"/>
            <a:ext cx="267216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S:\NSBranch\Resources\PHOTOS-CLIPART\Downloads\Tamara Lewis\Fotolia_37171221_Subscription_L.jpg">
            <a:extLst>
              <a:ext uri="{FF2B5EF4-FFF2-40B4-BE49-F238E27FC236}">
                <a16:creationId xmlns:a16="http://schemas.microsoft.com/office/drawing/2014/main" id="{2669BCC7-E64B-F047-0E97-927A365870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479257" y="531949"/>
            <a:ext cx="3216007" cy="48360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95263" name="Arc 9526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0851" y="650160"/>
            <a:ext cx="2987121"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5234" name="Rectangle 2"/>
          <p:cNvSpPr>
            <a:spLocks noGrp="1" noChangeArrowheads="1"/>
          </p:cNvSpPr>
          <p:nvPr>
            <p:ph type="title"/>
            <p:custDataLst>
              <p:tags r:id="rId2"/>
            </p:custDataLst>
          </p:nvPr>
        </p:nvSpPr>
        <p:spPr>
          <a:xfrm>
            <a:off x="837982" y="479493"/>
            <a:ext cx="5256431" cy="1325563"/>
          </a:xfrm>
        </p:spPr>
        <p:txBody>
          <a:bodyPr>
            <a:normAutofit/>
          </a:bodyPr>
          <a:lstStyle/>
          <a:p>
            <a:pPr eaLnBrk="1" hangingPunct="1"/>
            <a:r>
              <a:rPr lang="en-US" b="1" dirty="0">
                <a:ea typeface="Tahoma" pitchFamily="34" charset="0"/>
                <a:cs typeface="Tahoma" pitchFamily="34" charset="0"/>
              </a:rPr>
              <a:t>Violations and Sanctions</a:t>
            </a:r>
          </a:p>
        </p:txBody>
      </p:sp>
      <p:sp>
        <p:nvSpPr>
          <p:cNvPr id="95235" name="Rectangle 3"/>
          <p:cNvSpPr>
            <a:spLocks noGrp="1" noChangeArrowheads="1"/>
          </p:cNvSpPr>
          <p:nvPr>
            <p:ph idx="1"/>
            <p:custDataLst>
              <p:tags r:id="rId3"/>
            </p:custDataLst>
          </p:nvPr>
        </p:nvSpPr>
        <p:spPr>
          <a:xfrm>
            <a:off x="837982" y="1984443"/>
            <a:ext cx="5256431" cy="4192520"/>
          </a:xfrm>
        </p:spPr>
        <p:txBody>
          <a:bodyPr>
            <a:normAutofit/>
          </a:bodyPr>
          <a:lstStyle/>
          <a:p>
            <a:pPr eaLnBrk="1" hangingPunct="1"/>
            <a:r>
              <a:rPr lang="en-US" dirty="0">
                <a:ea typeface="Tahoma" pitchFamily="34" charset="0"/>
                <a:cs typeface="Tahoma" pitchFamily="34" charset="0"/>
              </a:rPr>
              <a:t>A </a:t>
            </a:r>
            <a:r>
              <a:rPr lang="en-US" b="1" dirty="0">
                <a:ea typeface="Tahoma" pitchFamily="34" charset="0"/>
                <a:cs typeface="Tahoma" pitchFamily="34" charset="0"/>
              </a:rPr>
              <a:t>violation</a:t>
            </a:r>
            <a:r>
              <a:rPr lang="en-US" dirty="0">
                <a:ea typeface="Tahoma" pitchFamily="34" charset="0"/>
                <a:cs typeface="Tahoma" pitchFamily="34" charset="0"/>
              </a:rPr>
              <a:t> is an infraction of WIC Program regulations or other requirements</a:t>
            </a:r>
          </a:p>
          <a:p>
            <a:pPr eaLnBrk="1" hangingPunct="1"/>
            <a:r>
              <a:rPr lang="en-US" dirty="0">
                <a:ea typeface="Tahoma" pitchFamily="34" charset="0"/>
                <a:cs typeface="Tahoma" pitchFamily="34" charset="0"/>
              </a:rPr>
              <a:t>A </a:t>
            </a:r>
            <a:r>
              <a:rPr lang="en-US" b="1" dirty="0">
                <a:ea typeface="Tahoma" pitchFamily="34" charset="0"/>
                <a:cs typeface="Tahoma" pitchFamily="34" charset="0"/>
              </a:rPr>
              <a:t>sanction</a:t>
            </a:r>
            <a:r>
              <a:rPr lang="en-US" dirty="0">
                <a:ea typeface="Tahoma" pitchFamily="34" charset="0"/>
                <a:cs typeface="Tahoma" pitchFamily="34" charset="0"/>
              </a:rPr>
              <a:t> is an administrative action taken as a result of a pattern of violations and may include:</a:t>
            </a:r>
          </a:p>
          <a:p>
            <a:pPr lvl="1">
              <a:buFont typeface="Wingdings" panose="05000000000000000000" pitchFamily="2" charset="2"/>
              <a:buChar char="ü"/>
            </a:pPr>
            <a:r>
              <a:rPr lang="en-US" dirty="0">
                <a:ea typeface="Tahoma" pitchFamily="34" charset="0"/>
                <a:cs typeface="Tahoma" pitchFamily="34" charset="0"/>
              </a:rPr>
              <a:t>Disqualification or civil money penalty in lieu of disqualification</a:t>
            </a:r>
            <a:br>
              <a:rPr lang="en-US" dirty="0">
                <a:ea typeface="Tahoma" pitchFamily="34" charset="0"/>
                <a:cs typeface="Tahoma" pitchFamily="34" charset="0"/>
              </a:rPr>
            </a:b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907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Oval 147485">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7" name="Rectangle 3"/>
          <p:cNvSpPr>
            <a:spLocks noGrp="1" noChangeArrowheads="1"/>
          </p:cNvSpPr>
          <p:nvPr>
            <p:ph type="title"/>
            <p:custDataLst>
              <p:tags r:id="rId2"/>
            </p:custDataLst>
          </p:nvPr>
        </p:nvSpPr>
        <p:spPr>
          <a:xfrm>
            <a:off x="1170769" y="1396686"/>
            <a:ext cx="3239662" cy="4064628"/>
          </a:xfrm>
        </p:spPr>
        <p:txBody>
          <a:bodyPr>
            <a:normAutofit/>
          </a:bodyPr>
          <a:lstStyle/>
          <a:p>
            <a:pPr eaLnBrk="1" hangingPunct="1"/>
            <a:r>
              <a:rPr lang="en-US" b="1" dirty="0">
                <a:solidFill>
                  <a:srgbClr val="FFFFFF"/>
                </a:solidFill>
                <a:ea typeface="Tahoma" pitchFamily="34" charset="0"/>
                <a:cs typeface="Tahoma" pitchFamily="34" charset="0"/>
              </a:rPr>
              <a:t>Violations</a:t>
            </a:r>
          </a:p>
        </p:txBody>
      </p:sp>
      <p:sp>
        <p:nvSpPr>
          <p:cNvPr id="147488" name="Arc 147487">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7490" name="Oval 147489">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460" name="Rectangle 4"/>
          <p:cNvSpPr>
            <a:spLocks noGrp="1" noChangeArrowheads="1"/>
          </p:cNvSpPr>
          <p:nvPr>
            <p:ph idx="1"/>
            <p:custDataLst>
              <p:tags r:id="rId3"/>
            </p:custDataLst>
          </p:nvPr>
        </p:nvSpPr>
        <p:spPr>
          <a:xfrm>
            <a:off x="5368754" y="1526033"/>
            <a:ext cx="5534955" cy="3935281"/>
          </a:xfrm>
        </p:spPr>
        <p:txBody>
          <a:bodyPr>
            <a:normAutofit/>
          </a:bodyPr>
          <a:lstStyle/>
          <a:p>
            <a:pPr eaLnBrk="1" hangingPunct="1">
              <a:defRPr/>
            </a:pPr>
            <a:endParaRPr lang="en-US" sz="2600" dirty="0">
              <a:ea typeface="Tahoma" pitchFamily="34" charset="0"/>
              <a:cs typeface="Tahoma" pitchFamily="34" charset="0"/>
            </a:endParaRPr>
          </a:p>
          <a:p>
            <a:pPr marL="617206" indent="-571500">
              <a:defRPr/>
            </a:pPr>
            <a:r>
              <a:rPr lang="en-US" sz="2600" dirty="0">
                <a:ea typeface="Tahoma" pitchFamily="34" charset="0"/>
                <a:cs typeface="Tahoma" pitchFamily="34" charset="0"/>
              </a:rPr>
              <a:t>Any intentional or unintentional action of a vendor’s owners, officers, managers, agents or employees, </a:t>
            </a:r>
            <a:r>
              <a:rPr lang="en-US" sz="2600" b="1" dirty="0">
                <a:ea typeface="Tahoma" pitchFamily="34" charset="0"/>
                <a:cs typeface="Tahoma" pitchFamily="34" charset="0"/>
              </a:rPr>
              <a:t>with or without knowledge of management,</a:t>
            </a:r>
            <a:r>
              <a:rPr lang="en-US" sz="2600"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26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a:spcAft>
                <a:spcPts val="600"/>
              </a:spcAft>
            </a:pPr>
            <a:r>
              <a:rPr lang="en-US" dirty="0"/>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328" name="Rectangle 9732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330" name="Oval 9732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282" name="Rectangle 2"/>
          <p:cNvSpPr>
            <a:spLocks noGrp="1" noChangeArrowheads="1"/>
          </p:cNvSpPr>
          <p:nvPr>
            <p:ph type="title"/>
            <p:custDataLst>
              <p:tags r:id="rId2"/>
            </p:custDataLst>
          </p:nvPr>
        </p:nvSpPr>
        <p:spPr>
          <a:xfrm>
            <a:off x="1170769" y="1396686"/>
            <a:ext cx="3239662" cy="4064628"/>
          </a:xfrm>
        </p:spPr>
        <p:txBody>
          <a:bodyPr>
            <a:normAutofit/>
          </a:bodyPr>
          <a:lstStyle/>
          <a:p>
            <a:pPr eaLnBrk="1" hangingPunct="1"/>
            <a:r>
              <a:rPr lang="en-US" b="1" dirty="0">
                <a:solidFill>
                  <a:srgbClr val="FFFFFF"/>
                </a:solidFill>
                <a:ea typeface="Tahoma" pitchFamily="34" charset="0"/>
                <a:cs typeface="Tahoma" pitchFamily="34" charset="0"/>
              </a:rPr>
              <a:t>Types of Violations</a:t>
            </a:r>
          </a:p>
        </p:txBody>
      </p:sp>
      <p:sp>
        <p:nvSpPr>
          <p:cNvPr id="97332" name="Arc 9733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7334" name="Oval 9733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283" name="Rectangle 3"/>
          <p:cNvSpPr>
            <a:spLocks noGrp="1" noChangeArrowheads="1"/>
          </p:cNvSpPr>
          <p:nvPr>
            <p:ph idx="1"/>
            <p:custDataLst>
              <p:tags r:id="rId3"/>
            </p:custDataLst>
          </p:nvPr>
        </p:nvSpPr>
        <p:spPr>
          <a:xfrm>
            <a:off x="5368754" y="1526033"/>
            <a:ext cx="5831058" cy="4798567"/>
          </a:xfrm>
        </p:spPr>
        <p:txBody>
          <a:bodyPr>
            <a:normAutofit/>
          </a:bodyPr>
          <a:lstStyle/>
          <a:p>
            <a:r>
              <a:rPr lang="en-US" sz="2800" b="1" dirty="0">
                <a:ea typeface="Tahoma" pitchFamily="34" charset="0"/>
                <a:cs typeface="Tahoma" pitchFamily="34" charset="0"/>
              </a:rPr>
              <a:t>Federal violations </a:t>
            </a:r>
            <a:r>
              <a:rPr lang="en-US" sz="2800" dirty="0">
                <a:ea typeface="Tahoma" pitchFamily="34" charset="0"/>
                <a:cs typeface="Tahoma" pitchFamily="34" charset="0"/>
              </a:rPr>
              <a:t>for which vendors are subject to disqualification </a:t>
            </a:r>
          </a:p>
          <a:p>
            <a:pPr lvl="1">
              <a:buFont typeface="Wingdings" panose="05000000000000000000" pitchFamily="2" charset="2"/>
              <a:buChar char="ü"/>
            </a:pPr>
            <a:r>
              <a:rPr lang="en-US" sz="2800"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sz="2800" dirty="0">
                <a:ea typeface="Tahoma" pitchFamily="34" charset="0"/>
                <a:cs typeface="Tahoma" pitchFamily="34" charset="0"/>
              </a:rPr>
              <a:t>Found through compliance buys and inventory audits</a:t>
            </a:r>
          </a:p>
          <a:p>
            <a:r>
              <a:rPr lang="en-US" sz="2800" b="1" dirty="0">
                <a:ea typeface="Tahoma" pitchFamily="34" charset="0"/>
                <a:cs typeface="Tahoma" pitchFamily="34" charset="0"/>
              </a:rPr>
              <a:t>State violations </a:t>
            </a:r>
            <a:r>
              <a:rPr lang="en-US" sz="2800" dirty="0">
                <a:ea typeface="Tahoma" pitchFamily="34" charset="0"/>
                <a:cs typeface="Tahoma" pitchFamily="34" charset="0"/>
              </a:rPr>
              <a:t>for which vendors are subject to disqualification</a:t>
            </a:r>
          </a:p>
          <a:p>
            <a:pPr lvl="1">
              <a:buFont typeface="Wingdings" panose="05000000000000000000" pitchFamily="2" charset="2"/>
              <a:buChar char="ü"/>
            </a:pPr>
            <a:r>
              <a:rPr lang="en-US" sz="2800"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9" name="Rectangle 1742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31" name="Oval 1743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170769" y="1396686"/>
            <a:ext cx="3239662" cy="4064628"/>
          </a:xfrm>
        </p:spPr>
        <p:txBody>
          <a:bodyPr>
            <a:normAutofit/>
          </a:bodyPr>
          <a:lstStyle/>
          <a:p>
            <a:r>
              <a:rPr lang="en-US" b="1" dirty="0">
                <a:solidFill>
                  <a:srgbClr val="FFFFFF"/>
                </a:solidFill>
              </a:rPr>
              <a:t>Competitive Pricing and Price Limitations </a:t>
            </a:r>
          </a:p>
        </p:txBody>
      </p:sp>
      <p:sp>
        <p:nvSpPr>
          <p:cNvPr id="17433" name="Arc 1743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435" name="Oval 1743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411" name="Rectangle 2056"/>
          <p:cNvSpPr>
            <a:spLocks noGrp="1" noChangeArrowheads="1"/>
          </p:cNvSpPr>
          <p:nvPr>
            <p:ph idx="1"/>
            <p:custDataLst>
              <p:tags r:id="rId3"/>
            </p:custDataLst>
          </p:nvPr>
        </p:nvSpPr>
        <p:spPr>
          <a:xfrm>
            <a:off x="5368754" y="1526033"/>
            <a:ext cx="5534955" cy="3935281"/>
          </a:xfrm>
        </p:spPr>
        <p:txBody>
          <a:bodyPr>
            <a:normAutofit/>
          </a:bodyPr>
          <a:lstStyle/>
          <a:p>
            <a:r>
              <a:rPr lang="en-US" sz="3200" dirty="0"/>
              <a:t>Peer group structure</a:t>
            </a:r>
          </a:p>
          <a:p>
            <a:pPr lvl="1">
              <a:buFont typeface="Wingdings" panose="05000000000000000000" pitchFamily="2" charset="2"/>
              <a:buChar char="ü"/>
            </a:pPr>
            <a:r>
              <a:rPr lang="en-US" sz="2800" dirty="0">
                <a:effectLst/>
                <a:ea typeface="Calibri" panose="020F0502020204030204" pitchFamily="34" charset="0"/>
              </a:rPr>
              <a:t>Peer groups have n</a:t>
            </a:r>
            <a:r>
              <a:rPr lang="en-US" sz="2800" dirty="0"/>
              <a:t>ot-to-exceed (</a:t>
            </a:r>
            <a:r>
              <a:rPr lang="en-US" sz="2800" dirty="0">
                <a:effectLst/>
                <a:ea typeface="Calibri" panose="020F0502020204030204" pitchFamily="34" charset="0"/>
              </a:rPr>
              <a:t>NTEs) prices for each WIC supplemental food and contract formula</a:t>
            </a:r>
          </a:p>
          <a:p>
            <a:pPr marL="342786" lvl="1" indent="0">
              <a:buNone/>
            </a:pPr>
            <a:endParaRPr lang="en-US" dirty="0"/>
          </a:p>
        </p:txBody>
      </p:sp>
    </p:spTree>
    <p:custDataLst>
      <p:tags r:id="rId1"/>
    </p:custDataLst>
    <p:extLst>
      <p:ext uri="{BB962C8B-B14F-4D97-AF65-F5344CB8AC3E}">
        <p14:creationId xmlns:p14="http://schemas.microsoft.com/office/powerpoint/2010/main" val="6952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Freeform: Shape 14748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7" name="Rectangle 3"/>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t>Vendor Violations and Sanctions</a:t>
            </a:r>
            <a:endParaRPr lang="en-US" b="1" dirty="0">
              <a:ea typeface="Tahoma" pitchFamily="34" charset="0"/>
              <a:cs typeface="Tahoma" pitchFamily="34" charset="0"/>
            </a:endParaRPr>
          </a:p>
        </p:txBody>
      </p:sp>
      <p:sp>
        <p:nvSpPr>
          <p:cNvPr id="147488" name="Arc 1474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460" name="Rectangle 4"/>
          <p:cNvSpPr>
            <a:spLocks noGrp="1" noChangeArrowheads="1"/>
          </p:cNvSpPr>
          <p:nvPr>
            <p:ph idx="1"/>
            <p:custDataLst>
              <p:tags r:id="rId3"/>
            </p:custDataLst>
          </p:nvPr>
        </p:nvSpPr>
        <p:spPr>
          <a:xfrm>
            <a:off x="827944" y="1625747"/>
            <a:ext cx="10512862" cy="4351338"/>
          </a:xfrm>
        </p:spPr>
        <p:txBody>
          <a:bodyPr>
            <a:normAutofit fontScale="92500" lnSpcReduction="20000"/>
          </a:bodyPr>
          <a:lstStyle/>
          <a:p>
            <a:pPr eaLnBrk="1" hangingPunct="1">
              <a:defRPr/>
            </a:pPr>
            <a:endParaRPr lang="en-US" sz="1700" dirty="0">
              <a:ea typeface="Tahoma" pitchFamily="34" charset="0"/>
              <a:cs typeface="Tahoma" pitchFamily="34" charset="0"/>
            </a:endParaRPr>
          </a:p>
          <a:p>
            <a:r>
              <a:rPr lang="en-US" sz="3000" dirty="0"/>
              <a:t>10A NCAC 43D.0710 states a vendor shall be disqualified from the WIC Program for:</a:t>
            </a:r>
          </a:p>
          <a:p>
            <a:pPr>
              <a:buFont typeface="Arial" panose="020B0604020202020204" pitchFamily="34" charset="0"/>
              <a:buChar char="•"/>
            </a:pPr>
            <a:endParaRPr lang="en-US" sz="3000" dirty="0"/>
          </a:p>
          <a:p>
            <a:pPr marL="914126" lvl="1" indent="-452302"/>
            <a:r>
              <a:rPr lang="en-US" sz="3000" dirty="0"/>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eaLnBrk="1" hangingPunct="1">
              <a:defRPr/>
            </a:pPr>
            <a:endParaRPr lang="en-US" sz="17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187885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Freeform: Shape 14748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7" name="Rectangle 3"/>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t>Vendor Violations and Sanctions continued</a:t>
            </a:r>
            <a:endParaRPr lang="en-US" b="1" dirty="0">
              <a:ea typeface="Tahoma" pitchFamily="34" charset="0"/>
              <a:cs typeface="Tahoma" pitchFamily="34" charset="0"/>
            </a:endParaRPr>
          </a:p>
        </p:txBody>
      </p:sp>
      <p:sp>
        <p:nvSpPr>
          <p:cNvPr id="147488" name="Arc 1474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460" name="Rectangle 4"/>
          <p:cNvSpPr>
            <a:spLocks noGrp="1" noChangeArrowheads="1"/>
          </p:cNvSpPr>
          <p:nvPr>
            <p:ph idx="1"/>
            <p:custDataLst>
              <p:tags r:id="rId3"/>
            </p:custDataLst>
          </p:nvPr>
        </p:nvSpPr>
        <p:spPr>
          <a:xfrm>
            <a:off x="844860" y="1447800"/>
            <a:ext cx="10512862" cy="4351338"/>
          </a:xfrm>
        </p:spPr>
        <p:txBody>
          <a:bodyPr>
            <a:normAutofit/>
          </a:bodyPr>
          <a:lstStyle/>
          <a:p>
            <a:pPr eaLnBrk="1" hangingPunct="1">
              <a:defRPr/>
            </a:pPr>
            <a:endParaRPr lang="en-US" dirty="0">
              <a:ea typeface="Tahoma" pitchFamily="34" charset="0"/>
              <a:cs typeface="Tahoma" pitchFamily="34" charset="0"/>
            </a:endParaRPr>
          </a:p>
          <a:p>
            <a:pPr marL="0" indent="0">
              <a:buNone/>
            </a:pPr>
            <a:r>
              <a:rPr lang="en-US" b="1" dirty="0"/>
              <a:t>As a Reminder:</a:t>
            </a:r>
          </a:p>
          <a:p>
            <a:r>
              <a:rPr lang="en-US" dirty="0"/>
              <a:t>10A NCAC 43D.0708 (20)(j) states that the vendor must:</a:t>
            </a:r>
          </a:p>
          <a:p>
            <a:pPr marL="635420" lvl="1" indent="-342900"/>
            <a:r>
              <a:rPr lang="en-US" dirty="0"/>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r>
              <a:rPr lang="en-US" dirty="0"/>
              <a:t>This requirement is also listed in the current Terms of Vendor Agreement.</a:t>
            </a:r>
          </a:p>
          <a:p>
            <a:pPr eaLnBrk="1" hangingPunct="1">
              <a:defRPr/>
            </a:pPr>
            <a:endParaRPr lang="en-US"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407295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Freeform: Shape 14748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7" name="Rectangle 3"/>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t>Vendor Violations and Sanctions continued</a:t>
            </a:r>
            <a:endParaRPr lang="en-US" b="1" dirty="0">
              <a:ea typeface="Tahoma" pitchFamily="34" charset="0"/>
              <a:cs typeface="Tahoma" pitchFamily="34" charset="0"/>
            </a:endParaRPr>
          </a:p>
        </p:txBody>
      </p:sp>
      <p:sp>
        <p:nvSpPr>
          <p:cNvPr id="147488" name="Arc 1474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460" name="Rectangle 4"/>
          <p:cNvSpPr>
            <a:spLocks noGrp="1" noChangeArrowheads="1"/>
          </p:cNvSpPr>
          <p:nvPr>
            <p:ph idx="1"/>
            <p:custDataLst>
              <p:tags r:id="rId3"/>
            </p:custDataLst>
          </p:nvPr>
        </p:nvSpPr>
        <p:spPr>
          <a:xfrm>
            <a:off x="837981" y="1825625"/>
            <a:ext cx="10512862" cy="4351338"/>
          </a:xfrm>
        </p:spPr>
        <p:txBody>
          <a:bodyPr>
            <a:normAutofit/>
          </a:bodyPr>
          <a:lstStyle/>
          <a:p>
            <a:pPr eaLnBrk="1" hangingPunct="1">
              <a:defRPr/>
            </a:pPr>
            <a:endParaRPr lang="en-US" dirty="0">
              <a:ea typeface="Tahoma" pitchFamily="34" charset="0"/>
              <a:cs typeface="Tahoma" pitchFamily="34" charset="0"/>
            </a:endParaRPr>
          </a:p>
          <a:p>
            <a:r>
              <a:rPr lang="en-US" dirty="0"/>
              <a:t>180 days for three occurrences within a 12-month period of failure to make EBT point of sale equipment accessible to WIC customers to ensure that EBT transactions are completed in accordance with 10A NCAC 43D .0708(20).</a:t>
            </a:r>
          </a:p>
          <a:p>
            <a:r>
              <a:rPr lang="en-US" dirty="0"/>
              <a:t>90 days for three occurrences within a 12-month period of failure to comply with minimum lane coverage criteria required by 7 CFR 246.12(z)(2) and 10A NCAC 43D .0708(20)(c).</a:t>
            </a:r>
          </a:p>
          <a:p>
            <a:pPr eaLnBrk="1" hangingPunct="1">
              <a:defRPr/>
            </a:pPr>
            <a:endParaRPr lang="en-US"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386596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Freeform: Shape 14748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7" name="Rectangle 3"/>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Pattern of Occurrences</a:t>
            </a:r>
          </a:p>
        </p:txBody>
      </p:sp>
      <p:sp>
        <p:nvSpPr>
          <p:cNvPr id="147488" name="Arc 1474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460" name="Rectangle 4"/>
          <p:cNvSpPr>
            <a:spLocks noGrp="1" noChangeArrowheads="1"/>
          </p:cNvSpPr>
          <p:nvPr>
            <p:ph idx="1"/>
            <p:custDataLst>
              <p:tags r:id="rId3"/>
            </p:custDataLst>
          </p:nvPr>
        </p:nvSpPr>
        <p:spPr>
          <a:xfrm>
            <a:off x="837981" y="1825625"/>
            <a:ext cx="10512862" cy="4351338"/>
          </a:xfrm>
        </p:spPr>
        <p:txBody>
          <a:bodyPr>
            <a:normAutofit/>
          </a:bodyPr>
          <a:lstStyle/>
          <a:p>
            <a:pPr eaLnBrk="1" hangingPunct="1">
              <a:defRPr/>
            </a:pPr>
            <a:endParaRPr lang="en-US" dirty="0">
              <a:ea typeface="Tahoma" pitchFamily="34" charset="0"/>
              <a:cs typeface="Tahoma" pitchFamily="34" charset="0"/>
            </a:endParaRPr>
          </a:p>
          <a:p>
            <a:pPr>
              <a:spcBef>
                <a:spcPct val="50000"/>
              </a:spcBef>
            </a:pPr>
            <a:r>
              <a:rPr lang="en-US" dirty="0">
                <a:ea typeface="Tahoma" pitchFamily="34" charset="0"/>
                <a:cs typeface="Tahoma" pitchFamily="34" charset="0"/>
              </a:rPr>
              <a:t>The nature of the violation and the number of violations determine the sanction imposed</a:t>
            </a:r>
          </a:p>
          <a:p>
            <a:pPr>
              <a:spcBef>
                <a:spcPct val="50000"/>
              </a:spcBef>
            </a:pPr>
            <a:r>
              <a:rPr lang="en-US" dirty="0">
                <a:ea typeface="Tahoma" pitchFamily="34" charset="0"/>
                <a:cs typeface="Tahoma" pitchFamily="34" charset="0"/>
              </a:rPr>
              <a:t>A pattern of occurrences for the same violation can result in disqualification</a:t>
            </a:r>
          </a:p>
          <a:p>
            <a:pPr>
              <a:spcBef>
                <a:spcPct val="50000"/>
              </a:spcBef>
            </a:pPr>
            <a:r>
              <a:rPr lang="en-US" dirty="0">
                <a:ea typeface="Tahoma" pitchFamily="34" charset="0"/>
                <a:cs typeface="Tahoma" pitchFamily="34" charset="0"/>
              </a:rPr>
              <a:t>The number of occurrences needed to establish a pattern depends on the violation</a:t>
            </a:r>
          </a:p>
          <a:p>
            <a:pPr marL="82296" indent="0">
              <a:buNone/>
            </a:pPr>
            <a:endParaRPr lang="en-US" dirty="0">
              <a:ea typeface="Tahoma" pitchFamily="34" charset="0"/>
              <a:cs typeface="Tahoma" pitchFamily="34" charset="0"/>
            </a:endParaRPr>
          </a:p>
          <a:p>
            <a:pPr eaLnBrk="1" hangingPunct="1">
              <a:defRPr/>
            </a:pPr>
            <a:endParaRPr lang="en-US"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147389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Freeform: Shape 14748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7" name="Rectangle 3"/>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Examples of Patterns of Violations</a:t>
            </a:r>
          </a:p>
        </p:txBody>
      </p:sp>
      <p:sp>
        <p:nvSpPr>
          <p:cNvPr id="147488" name="Arc 1474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460" name="Rectangle 4"/>
          <p:cNvSpPr>
            <a:spLocks noGrp="1" noChangeArrowheads="1"/>
          </p:cNvSpPr>
          <p:nvPr>
            <p:ph idx="1"/>
            <p:custDataLst>
              <p:tags r:id="rId3"/>
            </p:custDataLst>
          </p:nvPr>
        </p:nvSpPr>
        <p:spPr>
          <a:xfrm>
            <a:off x="989012" y="1524000"/>
            <a:ext cx="10512862" cy="4419600"/>
          </a:xfrm>
        </p:spPr>
        <p:txBody>
          <a:bodyPr>
            <a:normAutofit fontScale="92500" lnSpcReduction="10000"/>
          </a:bodyPr>
          <a:lstStyle/>
          <a:p>
            <a:pPr eaLnBrk="1" hangingPunct="1">
              <a:defRPr/>
            </a:pPr>
            <a:endParaRPr lang="en-US" sz="2200" dirty="0">
              <a:ea typeface="Tahoma" pitchFamily="34" charset="0"/>
              <a:cs typeface="Tahoma" pitchFamily="34" charset="0"/>
            </a:endParaRPr>
          </a:p>
          <a:p>
            <a:r>
              <a:rPr lang="en-US" sz="2800" dirty="0">
                <a:ea typeface="Tahoma" pitchFamily="34" charset="0"/>
                <a:cs typeface="Tahoma" pitchFamily="34" charset="0"/>
              </a:rPr>
              <a:t>Three occurrences within a 12-month period of failure to stock required minimum inventory</a:t>
            </a:r>
          </a:p>
          <a:p>
            <a:endParaRPr lang="en-US" sz="2800" dirty="0">
              <a:ea typeface="Tahoma" pitchFamily="34" charset="0"/>
              <a:cs typeface="Tahoma" pitchFamily="34" charset="0"/>
            </a:endParaRPr>
          </a:p>
          <a:p>
            <a:r>
              <a:rPr lang="en-US" sz="2800" dirty="0">
                <a:ea typeface="Tahoma" pitchFamily="34" charset="0"/>
                <a:cs typeface="Tahoma" pitchFamily="34" charset="0"/>
              </a:rPr>
              <a:t>Two occurrences of vendor overcharging within a  12-month period</a:t>
            </a:r>
          </a:p>
          <a:p>
            <a:pPr marL="0" indent="0">
              <a:buNone/>
            </a:pPr>
            <a:endParaRPr lang="en-US" sz="2800" dirty="0">
              <a:ea typeface="Tahoma" pitchFamily="34" charset="0"/>
              <a:cs typeface="Tahoma" pitchFamily="34" charset="0"/>
            </a:endParaRPr>
          </a:p>
          <a:p>
            <a:r>
              <a:rPr lang="en-US" sz="2800" dirty="0">
                <a:ea typeface="Tahoma" pitchFamily="34" charset="0"/>
                <a:cs typeface="Tahoma" pitchFamily="34" charset="0"/>
              </a:rPr>
              <a:t>Three occurrences of not making eWIC equipment accessible to the WIC customer</a:t>
            </a:r>
          </a:p>
          <a:p>
            <a:endParaRPr lang="en-US" sz="2800" dirty="0">
              <a:ea typeface="Tahoma" pitchFamily="34" charset="0"/>
              <a:cs typeface="Tahoma" pitchFamily="34" charset="0"/>
            </a:endParaRPr>
          </a:p>
          <a:p>
            <a:r>
              <a:rPr lang="en-US" sz="2800" dirty="0">
                <a:ea typeface="Tahoma" pitchFamily="34" charset="0"/>
                <a:cs typeface="Tahoma" pitchFamily="34" charset="0"/>
              </a:rPr>
              <a:t>Three occurrences within a 12-month period of failure to mark the current shelf prices of all WIC supplemental foods</a:t>
            </a:r>
          </a:p>
          <a:p>
            <a:pPr eaLnBrk="1" hangingPunct="1">
              <a:defRPr/>
            </a:pPr>
            <a:endParaRPr lang="en-US" sz="22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273308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73" name="Rectangle 10037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75" name="Oval 10037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354" name="Rectangle 3"/>
          <p:cNvSpPr>
            <a:spLocks noGrp="1" noChangeArrowheads="1"/>
          </p:cNvSpPr>
          <p:nvPr>
            <p:ph type="title"/>
            <p:custDataLst>
              <p:tags r:id="rId2"/>
            </p:custDataLst>
          </p:nvPr>
        </p:nvSpPr>
        <p:spPr>
          <a:xfrm>
            <a:off x="1170768" y="1396686"/>
            <a:ext cx="3937027" cy="4064628"/>
          </a:xfrm>
        </p:spPr>
        <p:txBody>
          <a:bodyPr>
            <a:normAutofit/>
          </a:bodyPr>
          <a:lstStyle/>
          <a:p>
            <a:pPr eaLnBrk="1" hangingPunct="1"/>
            <a:r>
              <a:rPr lang="en-US" sz="5400" b="1" dirty="0">
                <a:solidFill>
                  <a:srgbClr val="FFFFFF"/>
                </a:solidFill>
                <a:ea typeface="Tahoma" pitchFamily="34" charset="0"/>
                <a:cs typeface="Tahoma" pitchFamily="34" charset="0"/>
              </a:rPr>
              <a:t>Compliance Buys and Audits</a:t>
            </a:r>
          </a:p>
        </p:txBody>
      </p:sp>
      <p:sp>
        <p:nvSpPr>
          <p:cNvPr id="100377" name="Arc 10037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0379" name="Oval 10037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355" name="Rectangle 4"/>
          <p:cNvSpPr>
            <a:spLocks noGrp="1" noChangeArrowheads="1"/>
          </p:cNvSpPr>
          <p:nvPr>
            <p:ph idx="1"/>
            <p:custDataLst>
              <p:tags r:id="rId3"/>
            </p:custDataLst>
          </p:nvPr>
        </p:nvSpPr>
        <p:spPr>
          <a:xfrm>
            <a:off x="5368754" y="1526033"/>
            <a:ext cx="5534955" cy="3935281"/>
          </a:xfrm>
        </p:spPr>
        <p:txBody>
          <a:bodyPr>
            <a:normAutofit fontScale="92500" lnSpcReduction="10000"/>
          </a:bodyPr>
          <a:lstStyle/>
          <a:p>
            <a:pPr eaLnBrk="1" hangingPunct="1"/>
            <a:r>
              <a:rPr lang="en-US" sz="3200" u="none" dirty="0">
                <a:ea typeface="Tahoma" pitchFamily="34" charset="0"/>
                <a:cs typeface="Tahoma" pitchFamily="34" charset="0"/>
              </a:rPr>
              <a:t>State WIC Programs are required to identify and investigate high-risk vendors</a:t>
            </a:r>
          </a:p>
          <a:p>
            <a:pPr eaLnBrk="1" hangingPunct="1"/>
            <a:endParaRPr lang="en-US" sz="3200" u="none" dirty="0">
              <a:ea typeface="Tahoma" pitchFamily="34" charset="0"/>
              <a:cs typeface="Tahoma" pitchFamily="34" charset="0"/>
            </a:endParaRPr>
          </a:p>
          <a:p>
            <a:pPr eaLnBrk="1" hangingPunct="1"/>
            <a:r>
              <a:rPr lang="en-US" sz="3200" u="none" dirty="0">
                <a:ea typeface="Tahoma" pitchFamily="34" charset="0"/>
                <a:cs typeface="Tahoma" pitchFamily="34" charset="0"/>
              </a:rPr>
              <a:t>NC sometimes works with the U.S. Office of Inspector General for investigations</a:t>
            </a:r>
          </a:p>
          <a:p>
            <a:pPr eaLnBrk="1" hangingPunct="1"/>
            <a:endParaRPr lang="en-US" sz="3200" u="none" dirty="0">
              <a:ea typeface="Tahoma" pitchFamily="34" charset="0"/>
              <a:cs typeface="Tahoma" pitchFamily="34" charset="0"/>
            </a:endParaRPr>
          </a:p>
          <a:p>
            <a:pPr eaLnBrk="1" hangingPunct="1"/>
            <a:r>
              <a:rPr lang="en-US" sz="3200" u="none" dirty="0">
                <a:ea typeface="Tahoma" pitchFamily="34" charset="0"/>
                <a:cs typeface="Tahoma" pitchFamily="34" charset="0"/>
              </a:rPr>
              <a:t>See Vendor Manual</a:t>
            </a:r>
          </a:p>
          <a:p>
            <a:pPr eaLnBrk="1" hangingPunct="1"/>
            <a:endParaRPr lang="en-US" sz="2600" u="none"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30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91" name="Rectangle 10139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1378" name="Rectangle 2"/>
          <p:cNvSpPr>
            <a:spLocks noGrp="1" noChangeArrowheads="1"/>
          </p:cNvSpPr>
          <p:nvPr>
            <p:ph type="title"/>
            <p:custDataLst>
              <p:tags r:id="rId2"/>
            </p:custDataLst>
          </p:nvPr>
        </p:nvSpPr>
        <p:spPr>
          <a:xfrm>
            <a:off x="837981" y="365125"/>
            <a:ext cx="5391957" cy="1325563"/>
          </a:xfrm>
        </p:spPr>
        <p:txBody>
          <a:bodyPr>
            <a:normAutofit/>
          </a:bodyPr>
          <a:lstStyle/>
          <a:p>
            <a:pPr eaLnBrk="1" hangingPunct="1"/>
            <a:r>
              <a:rPr lang="en-US" b="1" dirty="0">
                <a:ea typeface="Tahoma" pitchFamily="34" charset="0"/>
                <a:cs typeface="Tahoma" pitchFamily="34" charset="0"/>
              </a:rPr>
              <a:t>Compliance Buys</a:t>
            </a:r>
          </a:p>
        </p:txBody>
      </p:sp>
      <p:sp>
        <p:nvSpPr>
          <p:cNvPr id="101379" name="Rectangle 3"/>
          <p:cNvSpPr>
            <a:spLocks noGrp="1" noChangeArrowheads="1"/>
          </p:cNvSpPr>
          <p:nvPr>
            <p:ph idx="1"/>
            <p:custDataLst>
              <p:tags r:id="rId3"/>
            </p:custDataLst>
          </p:nvPr>
        </p:nvSpPr>
        <p:spPr>
          <a:xfrm>
            <a:off x="837981" y="1825625"/>
            <a:ext cx="5391957" cy="4351338"/>
          </a:xfrm>
        </p:spPr>
        <p:txBody>
          <a:bodyPr>
            <a:normAutofit/>
          </a:bodyPr>
          <a:lstStyle/>
          <a:p>
            <a:pPr eaLnBrk="1" hangingPunct="1"/>
            <a:r>
              <a:rPr lang="en-US" dirty="0">
                <a:ea typeface="Tahoma" pitchFamily="34" charset="0"/>
                <a:cs typeface="Tahoma" pitchFamily="34" charset="0"/>
              </a:rPr>
              <a:t>Undercover purchases by a compliance investigator</a:t>
            </a:r>
          </a:p>
          <a:p>
            <a:pPr eaLnBrk="1" hangingPunct="1"/>
            <a:r>
              <a:rPr lang="en-US" dirty="0">
                <a:ea typeface="Tahoma" pitchFamily="34" charset="0"/>
                <a:cs typeface="Tahoma" pitchFamily="34" charset="0"/>
              </a:rPr>
              <a:t>May make multiple visits over one year</a:t>
            </a:r>
          </a:p>
          <a:p>
            <a:pPr eaLnBrk="1" hangingPunct="1"/>
            <a:r>
              <a:rPr lang="en-US" dirty="0">
                <a:ea typeface="Tahoma" pitchFamily="34" charset="0"/>
                <a:cs typeface="Tahoma" pitchFamily="34" charset="0"/>
              </a:rPr>
              <a:t>Vendors may receive a letter from the State WIC Agency if problems are noted</a:t>
            </a:r>
          </a:p>
        </p:txBody>
      </p:sp>
      <p:pic>
        <p:nvPicPr>
          <p:cNvPr id="4" name="Picture 3" descr="Fotolia_29389804_Subscription_L.jpg"/>
          <p:cNvPicPr>
            <a:picLocks noChangeAspect="1"/>
          </p:cNvPicPr>
          <p:nvPr/>
        </p:nvPicPr>
        <p:blipFill rotWithShape="1">
          <a:blip r:embed="rId6" cstate="print"/>
          <a:srcRect l="26" r="3" b="3"/>
          <a:stretch/>
        </p:blipFill>
        <p:spPr>
          <a:xfrm>
            <a:off x="6373259" y="758514"/>
            <a:ext cx="5120904"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0139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0251" y="687822"/>
            <a:ext cx="5469722"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139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5892" y="921125"/>
            <a:ext cx="790815"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Freeform: Shape 14748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7" name="Rectangle 3"/>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Vendor Overcharging</a:t>
            </a:r>
          </a:p>
        </p:txBody>
      </p:sp>
      <p:sp>
        <p:nvSpPr>
          <p:cNvPr id="147488" name="Arc 1474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460" name="Rectangle 4"/>
          <p:cNvSpPr>
            <a:spLocks noGrp="1" noChangeArrowheads="1"/>
          </p:cNvSpPr>
          <p:nvPr>
            <p:ph idx="1"/>
            <p:custDataLst>
              <p:tags r:id="rId3"/>
            </p:custDataLst>
          </p:nvPr>
        </p:nvSpPr>
        <p:spPr>
          <a:xfrm>
            <a:off x="812245" y="1253331"/>
            <a:ext cx="10512862" cy="4351338"/>
          </a:xfrm>
        </p:spPr>
        <p:txBody>
          <a:bodyPr>
            <a:normAutofit/>
          </a:bodyPr>
          <a:lstStyle/>
          <a:p>
            <a:pPr eaLnBrk="1" hangingPunct="1">
              <a:defRPr/>
            </a:pPr>
            <a:endParaRPr lang="en-US" sz="2600" dirty="0">
              <a:ea typeface="Tahoma" pitchFamily="34" charset="0"/>
              <a:cs typeface="Tahoma" pitchFamily="34" charset="0"/>
            </a:endParaRPr>
          </a:p>
          <a:p>
            <a:pPr>
              <a:spcBef>
                <a:spcPct val="50000"/>
              </a:spcBef>
            </a:pPr>
            <a:r>
              <a:rPr lang="en-US" sz="2600"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sz="2600" dirty="0">
                <a:ea typeface="Tahoma" pitchFamily="34" charset="0"/>
                <a:cs typeface="Tahoma" pitchFamily="34" charset="0"/>
              </a:rPr>
              <a:t>Overcharging is a serious federal violation that can lead to vendor disqualification</a:t>
            </a:r>
          </a:p>
          <a:p>
            <a:pPr>
              <a:spcBef>
                <a:spcPct val="50000"/>
              </a:spcBef>
            </a:pPr>
            <a:r>
              <a:rPr lang="en-US" sz="2600" dirty="0">
                <a:ea typeface="Tahoma" pitchFamily="34" charset="0"/>
                <a:cs typeface="Tahoma" pitchFamily="34" charset="0"/>
              </a:rPr>
              <a:t>This violation is uncovered during compliance buys</a:t>
            </a:r>
          </a:p>
          <a:p>
            <a:pPr>
              <a:spcBef>
                <a:spcPct val="50000"/>
              </a:spcBef>
            </a:pPr>
            <a:r>
              <a:rPr lang="en-US" sz="2600" dirty="0">
                <a:ea typeface="Tahoma" pitchFamily="34" charset="0"/>
                <a:cs typeface="Tahoma" pitchFamily="34" charset="0"/>
              </a:rPr>
              <a:t>Vendor overcharging is </a:t>
            </a:r>
            <a:r>
              <a:rPr lang="en-US" sz="2600" b="1" dirty="0">
                <a:ea typeface="Tahoma" pitchFamily="34" charset="0"/>
                <a:cs typeface="Tahoma" pitchFamily="34" charset="0"/>
              </a:rPr>
              <a:t>NOT</a:t>
            </a:r>
            <a:r>
              <a:rPr lang="en-US" sz="2600" dirty="0">
                <a:ea typeface="Tahoma" pitchFamily="34" charset="0"/>
                <a:cs typeface="Tahoma" pitchFamily="34" charset="0"/>
              </a:rPr>
              <a:t> the same as charging over the NTE</a:t>
            </a: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378336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84" name="Rectangle 14748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486" name="Freeform: Shape 14748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27" name="Rectangle 3"/>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Overcharging?</a:t>
            </a:r>
          </a:p>
        </p:txBody>
      </p:sp>
      <p:sp>
        <p:nvSpPr>
          <p:cNvPr id="147488" name="Arc 14748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7460" name="Rectangle 4"/>
          <p:cNvSpPr>
            <a:spLocks noGrp="1" noChangeArrowheads="1"/>
          </p:cNvSpPr>
          <p:nvPr>
            <p:ph idx="1"/>
            <p:custDataLst>
              <p:tags r:id="rId3"/>
            </p:custDataLst>
          </p:nvPr>
        </p:nvSpPr>
        <p:spPr>
          <a:xfrm>
            <a:off x="792489" y="1371600"/>
            <a:ext cx="10512862" cy="4351338"/>
          </a:xfrm>
        </p:spPr>
        <p:txBody>
          <a:bodyPr>
            <a:normAutofit/>
          </a:bodyPr>
          <a:lstStyle/>
          <a:p>
            <a:pPr eaLnBrk="1" hangingPunct="1">
              <a:defRPr/>
            </a:pPr>
            <a:endParaRPr lang="en-US" dirty="0">
              <a:ea typeface="Tahoma" pitchFamily="34" charset="0"/>
              <a:cs typeface="Tahoma" pitchFamily="34" charset="0"/>
            </a:endParaRPr>
          </a:p>
          <a:p>
            <a:pPr>
              <a:spcBef>
                <a:spcPct val="50000"/>
              </a:spcBef>
            </a:pPr>
            <a:r>
              <a:rPr lang="en-US"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dirty="0">
                <a:ea typeface="Tahoma" pitchFamily="34" charset="0"/>
                <a:cs typeface="Tahoma" pitchFamily="34" charset="0"/>
              </a:rPr>
              <a:t>A vendor charges a WIC customer $6.50 for WIC approved cheese. The current shelf price is $6.50.The NTE is $6.29.  Is this vendor overcharging? </a:t>
            </a: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412574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99" name="Rectangle 10549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501" name="Freeform: Shape 10550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5474"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Inventory Audits</a:t>
            </a:r>
          </a:p>
        </p:txBody>
      </p:sp>
      <p:sp>
        <p:nvSpPr>
          <p:cNvPr id="105503" name="Arc 10550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475"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sz="3200" dirty="0">
                <a:ea typeface="Tahoma" pitchFamily="34" charset="0"/>
                <a:cs typeface="Tahoma" pitchFamily="34" charset="0"/>
              </a:rPr>
              <a:t>A vendor must make available at any reasonable time and place </a:t>
            </a:r>
            <a:r>
              <a:rPr lang="en-US" sz="3200" b="1" dirty="0">
                <a:ea typeface="Tahoma" pitchFamily="34" charset="0"/>
                <a:cs typeface="Tahoma" pitchFamily="34" charset="0"/>
              </a:rPr>
              <a:t>ALL</a:t>
            </a:r>
            <a:r>
              <a:rPr lang="en-US" sz="3200" dirty="0">
                <a:ea typeface="Tahoma" pitchFamily="34" charset="0"/>
                <a:cs typeface="Tahoma" pitchFamily="34" charset="0"/>
              </a:rPr>
              <a:t>:</a:t>
            </a:r>
          </a:p>
          <a:p>
            <a:pPr lvl="1">
              <a:spcBef>
                <a:spcPct val="50000"/>
              </a:spcBef>
            </a:pPr>
            <a:r>
              <a:rPr lang="en-US" sz="2800" dirty="0"/>
              <a:t>Program-related records of vendor</a:t>
            </a:r>
          </a:p>
          <a:p>
            <a:pPr lvl="2">
              <a:spcBef>
                <a:spcPct val="50000"/>
              </a:spcBef>
            </a:pPr>
            <a:r>
              <a:rPr lang="en-US" sz="2400" dirty="0"/>
              <a:t>Purchase records, Sales records, Bank statements, Credit card statements, or any other personal or business financial documents that pertains to their business</a:t>
            </a:r>
            <a:endParaRPr lang="en-US" sz="2400" dirty="0">
              <a:ea typeface="Tahoma" pitchFamily="34" charset="0"/>
              <a:cs typeface="Tahoma" pitchFamily="34" charset="0"/>
            </a:endParaRPr>
          </a:p>
          <a:p>
            <a:pPr eaLnBrk="1" hangingPunct="1"/>
            <a:r>
              <a:rPr lang="en-US" sz="3200" b="1" dirty="0">
                <a:ea typeface="Tahoma" pitchFamily="34" charset="0"/>
                <a:cs typeface="Tahoma" pitchFamily="34" charset="0"/>
              </a:rPr>
              <a:t>MUST </a:t>
            </a:r>
            <a:r>
              <a:rPr lang="en-US" sz="3200" dirty="0">
                <a:ea typeface="Tahoma" pitchFamily="34" charset="0"/>
                <a:cs typeface="Tahoma" pitchFamily="34" charset="0"/>
              </a:rPr>
              <a:t>be retained for 3 years or until audit pertaining to these records is resolved, whichever is later </a:t>
            </a:r>
            <a:br>
              <a:rPr lang="en-US" dirty="0">
                <a:ea typeface="Tahoma" pitchFamily="34" charset="0"/>
                <a:cs typeface="Tahoma" pitchFamily="34" charset="0"/>
              </a:rPr>
            </a:br>
            <a:endParaRPr lang="en-US" dirty="0">
              <a:ea typeface="Tahoma" pitchFamily="34" charset="0"/>
              <a:cs typeface="Tahoma" pitchFamily="34" charset="0"/>
            </a:endParaRP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7702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1291"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 name="Title 1"/>
          <p:cNvSpPr>
            <a:spLocks noGrp="1"/>
          </p:cNvSpPr>
          <p:nvPr>
            <p:ph type="title"/>
            <p:custDataLst>
              <p:tags r:id="rId2"/>
            </p:custDataLst>
          </p:nvPr>
        </p:nvSpPr>
        <p:spPr>
          <a:xfrm>
            <a:off x="837981" y="643467"/>
            <a:ext cx="2950437" cy="5571066"/>
          </a:xfrm>
        </p:spPr>
        <p:txBody>
          <a:bodyPr>
            <a:normAutofit/>
          </a:bodyPr>
          <a:lstStyle/>
          <a:p>
            <a:r>
              <a:rPr lang="en-US" sz="5400" b="1" dirty="0">
                <a:solidFill>
                  <a:srgbClr val="FFFFFF"/>
                </a:solidFill>
                <a:ea typeface="Tahoma" pitchFamily="34" charset="0"/>
                <a:cs typeface="Tahoma" pitchFamily="34" charset="0"/>
              </a:rPr>
              <a:t>Annual Vendor Training</a:t>
            </a:r>
          </a:p>
        </p:txBody>
      </p:sp>
      <p:graphicFrame>
        <p:nvGraphicFramePr>
          <p:cNvPr id="15" name="Content Placeholder 3">
            <a:extLst>
              <a:ext uri="{FF2B5EF4-FFF2-40B4-BE49-F238E27FC236}">
                <a16:creationId xmlns:a16="http://schemas.microsoft.com/office/drawing/2014/main" id="{05F12DD0-4FD8-9F65-3AD7-012A6E0D2901}"/>
              </a:ext>
            </a:extLst>
          </p:cNvPr>
          <p:cNvGraphicFramePr>
            <a:graphicFrameLocks noGrp="1"/>
          </p:cNvGraphicFramePr>
          <p:nvPr>
            <p:ph idx="1"/>
            <p:extLst>
              <p:ext uri="{D42A27DB-BD31-4B8C-83A1-F6EECF244321}">
                <p14:modId xmlns:p14="http://schemas.microsoft.com/office/powerpoint/2010/main" val="1041740036"/>
              </p:ext>
            </p:extLst>
          </p:nvPr>
        </p:nvGraphicFramePr>
        <p:xfrm>
          <a:off x="4511291" y="643466"/>
          <a:ext cx="6985068" cy="56811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0579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7981" y="365125"/>
            <a:ext cx="10512862" cy="1325563"/>
          </a:xfrm>
        </p:spPr>
        <p:txBody>
          <a:bodyPr>
            <a:normAutofit/>
          </a:bodyPr>
          <a:lstStyle/>
          <a:p>
            <a:r>
              <a:rPr lang="en-US" b="1" dirty="0">
                <a:ea typeface="Tahoma" pitchFamily="34" charset="0"/>
                <a:cs typeface="Tahoma" pitchFamily="34" charset="0"/>
              </a:rPr>
              <a:t>Purchase Documentation Requirement</a:t>
            </a:r>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837981" y="1825625"/>
            <a:ext cx="10512862" cy="4351338"/>
          </a:xfrm>
        </p:spPr>
        <p:txBody>
          <a:bodyPr>
            <a:normAutofit/>
          </a:bodyPr>
          <a:lstStyle/>
          <a:p>
            <a:r>
              <a:rPr lang="en-US" dirty="0">
                <a:ea typeface="Tahoma" pitchFamily="34" charset="0"/>
                <a:cs typeface="Tahoma" pitchFamily="34" charset="0"/>
              </a:rPr>
              <a:t>Specific requirements for purchase documentation of WIC supplemental foods</a:t>
            </a:r>
          </a:p>
          <a:p>
            <a:r>
              <a:rPr lang="en-US" dirty="0">
                <a:ea typeface="Tahoma" pitchFamily="34" charset="0"/>
                <a:cs typeface="Tahoma" pitchFamily="34" charset="0"/>
              </a:rPr>
              <a:t>Invoices, receipts, purchase orders, and any other proofs of purchase for WIC supplemental foods must include the following:</a:t>
            </a:r>
          </a:p>
          <a:p>
            <a:pPr marL="662796" lvl="1" indent="-457063">
              <a:spcAft>
                <a:spcPts val="450"/>
              </a:spcAft>
              <a:buFont typeface="+mj-lt"/>
              <a:buAutoNum type="arabicPeriod"/>
            </a:pPr>
            <a:r>
              <a:rPr lang="en-US" dirty="0">
                <a:ea typeface="Tahoma" pitchFamily="34" charset="0"/>
                <a:cs typeface="Tahoma" pitchFamily="34" charset="0"/>
              </a:rPr>
              <a:t>The name of the seller and be prepared entirely by the seller or on the seller’s business letterhead;</a:t>
            </a:r>
          </a:p>
          <a:p>
            <a:pPr marL="662796" lvl="1" indent="-457063">
              <a:spcAft>
                <a:spcPts val="450"/>
              </a:spcAft>
              <a:buFont typeface="+mj-lt"/>
              <a:buAutoNum type="arabicPeriod"/>
            </a:pPr>
            <a:r>
              <a:rPr lang="en-US" dirty="0">
                <a:ea typeface="Tahoma" pitchFamily="34" charset="0"/>
                <a:cs typeface="Tahoma" pitchFamily="34" charset="0"/>
              </a:rPr>
              <a:t>The date of purchase and the date the authorized vendor received the WIC supplemental food at the store if this date is different;</a:t>
            </a:r>
          </a:p>
          <a:p>
            <a:pPr marL="662796" lvl="1" indent="-457063">
              <a:buFont typeface="+mj-lt"/>
              <a:buAutoNum type="arabicPeriod"/>
            </a:pPr>
            <a:r>
              <a:rPr lang="en-US"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565" name="Rectangle 10856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567" name="Freeform: Shape 10856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8546" name="Rectangle 4"/>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Violations Detected During Inventory Audit</a:t>
            </a:r>
          </a:p>
        </p:txBody>
      </p:sp>
      <p:sp>
        <p:nvSpPr>
          <p:cNvPr id="108569" name="Arc 1085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8547" name="Rectangle 5"/>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 The six or more days do not have to be consecutive</a:t>
            </a:r>
          </a:p>
          <a:p>
            <a:pPr eaLnBrk="1" hangingPunct="1"/>
            <a:r>
              <a:rPr lang="en-US" dirty="0">
                <a:ea typeface="Tahoma" pitchFamily="34" charset="0"/>
                <a:cs typeface="Tahoma" pitchFamily="34" charset="0"/>
              </a:rPr>
              <a:t>Inability to provide records or providing false records is also a violation</a:t>
            </a:r>
          </a:p>
        </p:txBody>
      </p:sp>
    </p:spTree>
    <p:custDataLst>
      <p:tags r:id="rId1"/>
    </p:custDataLst>
    <p:extLst>
      <p:ext uri="{BB962C8B-B14F-4D97-AF65-F5344CB8AC3E}">
        <p14:creationId xmlns:p14="http://schemas.microsoft.com/office/powerpoint/2010/main" val="22774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41" name="Rectangle 10754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543" name="Oval 10754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522" name="Rectangle 2"/>
          <p:cNvSpPr>
            <a:spLocks noGrp="1" noChangeArrowheads="1"/>
          </p:cNvSpPr>
          <p:nvPr>
            <p:ph type="title"/>
            <p:custDataLst>
              <p:tags r:id="rId2"/>
            </p:custDataLst>
          </p:nvPr>
        </p:nvSpPr>
        <p:spPr>
          <a:xfrm>
            <a:off x="1170769" y="1396686"/>
            <a:ext cx="3239662" cy="4064628"/>
          </a:xfrm>
        </p:spPr>
        <p:txBody>
          <a:bodyPr>
            <a:normAutofit/>
          </a:bodyPr>
          <a:lstStyle/>
          <a:p>
            <a:pPr eaLnBrk="1" hangingPunct="1"/>
            <a:r>
              <a:rPr lang="en-US" b="1" dirty="0">
                <a:solidFill>
                  <a:srgbClr val="FFFFFF"/>
                </a:solidFill>
                <a:ea typeface="Tahoma" pitchFamily="34" charset="0"/>
                <a:cs typeface="Tahoma" pitchFamily="34" charset="0"/>
              </a:rPr>
              <a:t>Vendor Claims</a:t>
            </a:r>
          </a:p>
        </p:txBody>
      </p:sp>
      <p:sp>
        <p:nvSpPr>
          <p:cNvPr id="107545" name="Arc 10754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7547" name="Oval 10754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7523" name="Rectangle 3"/>
          <p:cNvSpPr>
            <a:spLocks noGrp="1" noChangeArrowheads="1"/>
          </p:cNvSpPr>
          <p:nvPr>
            <p:ph idx="1"/>
            <p:custDataLst>
              <p:tags r:id="rId3"/>
            </p:custDataLst>
          </p:nvPr>
        </p:nvSpPr>
        <p:spPr>
          <a:xfrm>
            <a:off x="5107796" y="1526033"/>
            <a:ext cx="6396816" cy="5027167"/>
          </a:xfrm>
        </p:spPr>
        <p:txBody>
          <a:bodyPr>
            <a:normAutofit lnSpcReduction="10000"/>
          </a:bodyPr>
          <a:lstStyle/>
          <a:p>
            <a:pPr eaLnBrk="1" hangingPunct="1"/>
            <a:r>
              <a:rPr lang="en-US" sz="3200" dirty="0">
                <a:ea typeface="Tahoma" pitchFamily="34" charset="0"/>
                <a:cs typeface="Tahoma" pitchFamily="34" charset="0"/>
              </a:rPr>
              <a:t>Overpayment to a vendor as determined by an inventory audit or compliance buy investigation requires repayment to the WIC Program</a:t>
            </a:r>
          </a:p>
          <a:p>
            <a:pPr eaLnBrk="1" hangingPunct="1"/>
            <a:r>
              <a:rPr lang="en-US" sz="3200" dirty="0">
                <a:ea typeface="Tahoma" pitchFamily="34" charset="0"/>
                <a:cs typeface="Tahoma" pitchFamily="34" charset="0"/>
              </a:rPr>
              <a:t>The State WIC Agency assesses a claim against the vendor in the amount of the overpayment</a:t>
            </a:r>
          </a:p>
          <a:p>
            <a:pPr eaLnBrk="1" hangingPunct="1"/>
            <a:r>
              <a:rPr lang="en-US" sz="3200" dirty="0">
                <a:ea typeface="Tahoma" pitchFamily="34" charset="0"/>
                <a:cs typeface="Tahoma" pitchFamily="34" charset="0"/>
              </a:rPr>
              <a:t>Vendors can request a conference to review the claim, but this action cannot be appealed</a:t>
            </a:r>
          </a:p>
        </p:txBody>
      </p:sp>
    </p:spTree>
    <p:custDataLst>
      <p:tags r:id="rId1"/>
    </p:custDataLst>
    <p:extLst>
      <p:ext uri="{BB962C8B-B14F-4D97-AF65-F5344CB8AC3E}">
        <p14:creationId xmlns:p14="http://schemas.microsoft.com/office/powerpoint/2010/main" val="32339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7981" y="365125"/>
            <a:ext cx="10512862" cy="1325563"/>
          </a:xfrm>
        </p:spPr>
        <p:txBody>
          <a:bodyPr>
            <a:normAutofit/>
          </a:bodyPr>
          <a:lstStyle/>
          <a:p>
            <a:r>
              <a:rPr lang="en-US" b="1" dirty="0">
                <a:ea typeface="Tahoma" pitchFamily="34" charset="0"/>
                <a:cs typeface="Tahoma" pitchFamily="34" charset="0"/>
              </a:rPr>
              <a:t>Claims Assessed for Vendor Violations</a:t>
            </a:r>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837981" y="1825625"/>
            <a:ext cx="10512862" cy="4351338"/>
          </a:xfrm>
        </p:spPr>
        <p:txBody>
          <a:bodyPr>
            <a:normAutofit/>
          </a:bodyPr>
          <a:lstStyle/>
          <a:p>
            <a:r>
              <a:rPr lang="en-US"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dirty="0">
                <a:ea typeface="Tahoma" pitchFamily="34" charset="0"/>
                <a:cs typeface="Tahoma" pitchFamily="34" charset="0"/>
              </a:rPr>
              <a:t>Failure to do so will lead to termination of the Vendor Agreement</a:t>
            </a:r>
          </a:p>
          <a:p>
            <a:r>
              <a:rPr lang="en-US"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33771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581" name="Rectangle 10958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09570" name="Rectangle 5"/>
          <p:cNvSpPr>
            <a:spLocks noGrp="1" noChangeArrowheads="1"/>
          </p:cNvSpPr>
          <p:nvPr>
            <p:ph type="title"/>
            <p:custDataLst>
              <p:tags r:id="rId2"/>
            </p:custDataLst>
          </p:nvPr>
        </p:nvSpPr>
        <p:spPr>
          <a:xfrm>
            <a:off x="837981" y="365125"/>
            <a:ext cx="5386099" cy="1325563"/>
          </a:xfrm>
        </p:spPr>
        <p:txBody>
          <a:bodyPr>
            <a:normAutofit/>
          </a:bodyPr>
          <a:lstStyle/>
          <a:p>
            <a:pPr eaLnBrk="1" hangingPunct="1"/>
            <a:r>
              <a:rPr lang="en-US" b="1" dirty="0">
                <a:ea typeface="Tahoma" pitchFamily="34" charset="0"/>
                <a:cs typeface="Tahoma" pitchFamily="34" charset="0"/>
              </a:rPr>
              <a:t>Disqualification </a:t>
            </a:r>
          </a:p>
        </p:txBody>
      </p:sp>
      <p:sp>
        <p:nvSpPr>
          <p:cNvPr id="109571" name="Rectangle 6"/>
          <p:cNvSpPr>
            <a:spLocks noGrp="1" noChangeArrowheads="1"/>
          </p:cNvSpPr>
          <p:nvPr>
            <p:ph idx="1"/>
            <p:custDataLst>
              <p:tags r:id="rId3"/>
            </p:custDataLst>
          </p:nvPr>
        </p:nvSpPr>
        <p:spPr>
          <a:xfrm>
            <a:off x="837981" y="1825625"/>
            <a:ext cx="5386099" cy="4351338"/>
          </a:xfrm>
        </p:spPr>
        <p:txBody>
          <a:bodyPr>
            <a:normAutofit/>
          </a:bodyPr>
          <a:lstStyle/>
          <a:p>
            <a:pPr eaLnBrk="1" hangingPunct="1"/>
            <a:r>
              <a:rPr lang="en-US" dirty="0">
                <a:ea typeface="Tahoma" pitchFamily="34" charset="0"/>
                <a:cs typeface="Tahoma" pitchFamily="34" charset="0"/>
              </a:rPr>
              <a:t>Ranges from 60 days to permanent</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WIC status may impact status with SNAP (formerly the Food Stamp Program) </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Vendor has right to appeal</a:t>
            </a:r>
          </a:p>
        </p:txBody>
      </p:sp>
      <p:pic>
        <p:nvPicPr>
          <p:cNvPr id="4" name="Content Placeholder 4" descr="Fotolia_6901118_Subscription_L.jpg"/>
          <p:cNvPicPr>
            <a:picLocks noChangeAspect="1"/>
          </p:cNvPicPr>
          <p:nvPr/>
        </p:nvPicPr>
        <p:blipFill rotWithShape="1">
          <a:blip r:embed="rId6" cstate="print"/>
          <a:srcRect l="23302" r="5864" b="1"/>
          <a:stretch/>
        </p:blipFill>
        <p:spPr>
          <a:xfrm>
            <a:off x="6619569" y="1295416"/>
            <a:ext cx="556925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0958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720" y="1656147"/>
            <a:ext cx="545958"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958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620" y="587516"/>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166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61" name="Rectangle 11266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63" name="Freeform: Shape 11266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42" name="Rectangle 2"/>
          <p:cNvSpPr>
            <a:spLocks noGrp="1" noChangeArrowheads="1"/>
          </p:cNvSpPr>
          <p:nvPr>
            <p:ph type="title"/>
            <p:custDataLst>
              <p:tags r:id="rId2"/>
            </p:custDataLst>
          </p:nvPr>
        </p:nvSpPr>
        <p:spPr>
          <a:xfrm>
            <a:off x="262164" y="1198418"/>
            <a:ext cx="3953735" cy="4461163"/>
          </a:xfrm>
        </p:spPr>
        <p:txBody>
          <a:bodyPr>
            <a:normAutofit/>
          </a:bodyPr>
          <a:lstStyle/>
          <a:p>
            <a:pPr eaLnBrk="1" hangingPunct="1"/>
            <a:r>
              <a:rPr lang="en-US" sz="6000" b="1" dirty="0">
                <a:solidFill>
                  <a:srgbClr val="FFFFFF"/>
                </a:solidFill>
                <a:ea typeface="Tahoma" pitchFamily="34" charset="0"/>
                <a:cs typeface="Tahoma" pitchFamily="34" charset="0"/>
              </a:rPr>
              <a:t>Routine Monitoring</a:t>
            </a:r>
          </a:p>
        </p:txBody>
      </p:sp>
      <p:sp>
        <p:nvSpPr>
          <p:cNvPr id="112665" name="Arc 11266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2643" name="Rectangle 3"/>
          <p:cNvSpPr>
            <a:spLocks noGrp="1" noChangeArrowheads="1"/>
          </p:cNvSpPr>
          <p:nvPr>
            <p:ph idx="1"/>
            <p:custDataLst>
              <p:tags r:id="rId3"/>
            </p:custDataLst>
          </p:nvPr>
        </p:nvSpPr>
        <p:spPr>
          <a:xfrm>
            <a:off x="4265612" y="228600"/>
            <a:ext cx="7085230" cy="6477000"/>
          </a:xfrm>
        </p:spPr>
        <p:txBody>
          <a:bodyPr anchor="ctr">
            <a:normAutofit/>
          </a:bodyPr>
          <a:lstStyle/>
          <a:p>
            <a:pPr eaLnBrk="1" hangingPunct="1"/>
            <a:r>
              <a:rPr lang="en-US" sz="2800" dirty="0">
                <a:ea typeface="Tahoma" pitchFamily="34" charset="0"/>
                <a:cs typeface="Tahoma" pitchFamily="34" charset="0"/>
              </a:rPr>
              <a:t>Includes, but is not limited to:</a:t>
            </a:r>
          </a:p>
          <a:p>
            <a:pPr lvl="1" eaLnBrk="1" hangingPunct="1"/>
            <a:r>
              <a:rPr lang="en-US" sz="2400" dirty="0">
                <a:ea typeface="Tahoma" pitchFamily="34" charset="0"/>
                <a:cs typeface="Tahoma" pitchFamily="34" charset="0"/>
              </a:rPr>
              <a:t>Review of formula invoices and receipts</a:t>
            </a:r>
          </a:p>
          <a:p>
            <a:pPr lvl="1" eaLnBrk="1" hangingPunct="1"/>
            <a:r>
              <a:rPr lang="en-US" sz="2400" dirty="0">
                <a:ea typeface="Tahoma" pitchFamily="34" charset="0"/>
                <a:cs typeface="Tahoma" pitchFamily="34" charset="0"/>
              </a:rPr>
              <a:t>Price checks</a:t>
            </a:r>
          </a:p>
          <a:p>
            <a:pPr lvl="1" eaLnBrk="1" hangingPunct="1"/>
            <a:r>
              <a:rPr lang="en-US" sz="2400" dirty="0">
                <a:ea typeface="Tahoma" pitchFamily="34" charset="0"/>
                <a:cs typeface="Tahoma" pitchFamily="34" charset="0"/>
              </a:rPr>
              <a:t>Treatment of WIC customers</a:t>
            </a:r>
          </a:p>
          <a:p>
            <a:pPr lvl="1" eaLnBrk="1" hangingPunct="1"/>
            <a:r>
              <a:rPr lang="en-US" sz="2400" dirty="0">
                <a:ea typeface="Tahoma" pitchFamily="34" charset="0"/>
                <a:cs typeface="Tahoma" pitchFamily="34" charset="0"/>
              </a:rPr>
              <a:t>Inventory of WIC approved foods subject to minimum inventory requirement</a:t>
            </a:r>
          </a:p>
          <a:p>
            <a:pPr lvl="1" eaLnBrk="1" hangingPunct="1"/>
            <a:r>
              <a:rPr lang="en-US" sz="2400" dirty="0">
                <a:ea typeface="Tahoma" pitchFamily="34" charset="0"/>
                <a:cs typeface="Tahoma" pitchFamily="34" charset="0"/>
              </a:rPr>
              <a:t>Ensure stand-beside equipment for use in transacting eWIC is accessible, if necessary</a:t>
            </a:r>
          </a:p>
          <a:p>
            <a:pPr eaLnBrk="1" hangingPunct="1"/>
            <a:r>
              <a:rPr lang="en-US" sz="2800" dirty="0">
                <a:ea typeface="Tahoma" pitchFamily="34" charset="0"/>
                <a:cs typeface="Tahoma" pitchFamily="34" charset="0"/>
              </a:rPr>
              <a:t>Visits are documented and if violation(s) found:</a:t>
            </a:r>
          </a:p>
          <a:p>
            <a:pPr lvl="1" eaLnBrk="1" hangingPunct="1"/>
            <a:r>
              <a:rPr lang="en-US" sz="2400" dirty="0">
                <a:ea typeface="Tahoma" pitchFamily="34" charset="0"/>
                <a:cs typeface="Tahoma" pitchFamily="34" charset="0"/>
              </a:rPr>
              <a:t>An occurrence is noted </a:t>
            </a:r>
          </a:p>
          <a:p>
            <a:pPr lvl="1" eaLnBrk="1" hangingPunct="1"/>
            <a:r>
              <a:rPr lang="en-US" sz="2400" dirty="0">
                <a:ea typeface="Tahoma" pitchFamily="34" charset="0"/>
                <a:cs typeface="Tahoma" pitchFamily="34" charset="0"/>
              </a:rPr>
              <a:t>The vendor must take steps to correct the violations</a:t>
            </a:r>
          </a:p>
          <a:p>
            <a:pPr lvl="1" eaLnBrk="1" hangingPunct="1"/>
            <a:r>
              <a:rPr lang="en-US" sz="2400" dirty="0">
                <a:ea typeface="Tahoma" pitchFamily="34" charset="0"/>
                <a:cs typeface="Tahoma" pitchFamily="34" charset="0"/>
              </a:rPr>
              <a:t>Will be monitored again within 21 days</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0438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92" name="Rectangle 11369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3666" name="Rectangle 5"/>
          <p:cNvSpPr>
            <a:spLocks noGrp="1" noChangeArrowheads="1"/>
          </p:cNvSpPr>
          <p:nvPr>
            <p:ph type="title"/>
            <p:custDataLst>
              <p:tags r:id="rId2"/>
            </p:custDataLst>
          </p:nvPr>
        </p:nvSpPr>
        <p:spPr>
          <a:xfrm>
            <a:off x="837981" y="365125"/>
            <a:ext cx="5391957" cy="1325563"/>
          </a:xfrm>
        </p:spPr>
        <p:txBody>
          <a:bodyPr>
            <a:normAutofit/>
          </a:bodyPr>
          <a:lstStyle/>
          <a:p>
            <a:pPr eaLnBrk="1" hangingPunct="1"/>
            <a:r>
              <a:rPr lang="en-US" sz="3700" b="1" dirty="0">
                <a:ea typeface="Tahoma" pitchFamily="34" charset="0"/>
                <a:cs typeface="Tahoma" pitchFamily="34" charset="0"/>
              </a:rPr>
              <a:t>Reporting Customer Service Issues (Complaints)</a:t>
            </a:r>
          </a:p>
        </p:txBody>
      </p:sp>
      <p:sp>
        <p:nvSpPr>
          <p:cNvPr id="113694" name="Freeform: Shape 11369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6001" y="1"/>
            <a:ext cx="1154841"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3667" name="Rectangle 6"/>
          <p:cNvSpPr>
            <a:spLocks noGrp="1" noChangeArrowheads="1"/>
          </p:cNvSpPr>
          <p:nvPr>
            <p:ph idx="1"/>
            <p:custDataLst>
              <p:tags r:id="rId3"/>
            </p:custDataLst>
          </p:nvPr>
        </p:nvSpPr>
        <p:spPr>
          <a:xfrm>
            <a:off x="837981" y="1825625"/>
            <a:ext cx="5391957" cy="4351338"/>
          </a:xfrm>
        </p:spPr>
        <p:txBody>
          <a:bodyPr>
            <a:normAutofit fontScale="92500" lnSpcReduction="10000"/>
          </a:bodyPr>
          <a:lstStyle/>
          <a:p>
            <a:pPr eaLnBrk="1" hangingPunct="1"/>
            <a:r>
              <a:rPr lang="en-US" sz="2800" dirty="0">
                <a:ea typeface="Tahoma" pitchFamily="34" charset="0"/>
                <a:cs typeface="Tahoma" pitchFamily="34" charset="0"/>
              </a:rPr>
              <a:t>Vendors should report customer service issues (complaints) to the Local WIC Agency concerning:</a:t>
            </a:r>
          </a:p>
          <a:p>
            <a:pPr lvl="1"/>
            <a:r>
              <a:rPr lang="en-US" sz="2800" dirty="0">
                <a:ea typeface="Tahoma" pitchFamily="34" charset="0"/>
                <a:cs typeface="Tahoma" pitchFamily="34" charset="0"/>
              </a:rPr>
              <a:t>WIC customer inappropriate behavior</a:t>
            </a:r>
          </a:p>
          <a:p>
            <a:pPr lvl="2" eaLnBrk="1" hangingPunct="1"/>
            <a:r>
              <a:rPr lang="en-US" sz="2800" dirty="0">
                <a:ea typeface="Tahoma" pitchFamily="34" charset="0"/>
                <a:cs typeface="Tahoma" pitchFamily="34" charset="0"/>
              </a:rPr>
              <a:t>Vendors are not required to tolerate behavior from a WIC customer that they would not tolerate from other customers</a:t>
            </a:r>
          </a:p>
          <a:p>
            <a:pPr lvl="1"/>
            <a:r>
              <a:rPr lang="en-US" sz="2800" dirty="0">
                <a:ea typeface="Tahoma" pitchFamily="34" charset="0"/>
                <a:cs typeface="Tahoma" pitchFamily="34" charset="0"/>
              </a:rPr>
              <a:t>Complaints about other vendors</a:t>
            </a:r>
          </a:p>
          <a:p>
            <a:pPr marL="274320" lvl="1" indent="0">
              <a:buNone/>
            </a:pPr>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May use form in the Vendor Manual</a:t>
            </a:r>
          </a:p>
        </p:txBody>
      </p:sp>
      <p:sp>
        <p:nvSpPr>
          <p:cNvPr id="113696" name="Oval 11369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6412" y="3423959"/>
            <a:ext cx="540681"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691" name="Freeform: Shape 113690">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7844" y="1"/>
            <a:ext cx="2066410"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13693" name="Straight Connector 113692">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5583"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13695" name="Freeform: Shape 113694">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4638" y="5166682"/>
            <a:ext cx="1835247"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113697" name="Freeform: Shape 11369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7753" y="6033795"/>
            <a:ext cx="1990546"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3699" name="Freeform: Shape 113698">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48870" y="5519196"/>
            <a:ext cx="133995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grpSp>
        <p:nvGrpSpPr>
          <p:cNvPr id="2" name="Group 4">
            <a:extLst>
              <a:ext uri="{FF2B5EF4-FFF2-40B4-BE49-F238E27FC236}">
                <a16:creationId xmlns:a16="http://schemas.microsoft.com/office/drawing/2014/main" id="{8AE72F2F-E712-44D3-BD48-CBAF7AEF3457}"/>
              </a:ext>
            </a:extLst>
          </p:cNvPr>
          <p:cNvGrpSpPr>
            <a:grpSpLocks noChangeAspect="1"/>
          </p:cNvGrpSpPr>
          <p:nvPr/>
        </p:nvGrpSpPr>
        <p:grpSpPr bwMode="auto">
          <a:xfrm>
            <a:off x="6936171" y="529527"/>
            <a:ext cx="4613746" cy="5975635"/>
            <a:chOff x="1157" y="1901"/>
            <a:chExt cx="1328" cy="1720"/>
          </a:xfrm>
        </p:grpSpPr>
        <p:sp>
          <p:nvSpPr>
            <p:cNvPr id="3" name="AutoShape 3">
              <a:extLst>
                <a:ext uri="{FF2B5EF4-FFF2-40B4-BE49-F238E27FC236}">
                  <a16:creationId xmlns:a16="http://schemas.microsoft.com/office/drawing/2014/main" id="{E39134D4-CAE5-427A-BA44-7D8B82D55F42}"/>
                </a:ext>
              </a:extLst>
            </p:cNvPr>
            <p:cNvSpPr>
              <a:spLocks noChangeAspect="1" noChangeArrowheads="1" noTextEdit="1"/>
            </p:cNvSpPr>
            <p:nvPr/>
          </p:nvSpPr>
          <p:spPr bwMode="auto">
            <a:xfrm>
              <a:off x="1157" y="1901"/>
              <a:ext cx="1327" cy="17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3" name="Picture 5" descr="Graphical user interface, application&#10;&#10;Description automatically generated">
              <a:extLst>
                <a:ext uri="{FF2B5EF4-FFF2-40B4-BE49-F238E27FC236}">
                  <a16:creationId xmlns:a16="http://schemas.microsoft.com/office/drawing/2014/main" id="{16C84245-F05A-49BC-9CF2-C90494CC2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 y="1901"/>
              <a:ext cx="1328" cy="1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874587" y="798703"/>
            <a:ext cx="5219825" cy="3072015"/>
          </a:xfrm>
        </p:spPr>
        <p:txBody>
          <a:bodyPr vert="horz" lIns="91440" tIns="45720" rIns="91440" bIns="45720" rtlCol="0" anchor="b">
            <a:normAutofit/>
          </a:bodyPr>
          <a:lstStyle/>
          <a:p>
            <a:pPr algn="ctr" defTabSz="914400"/>
            <a:r>
              <a:rPr lang="en-US" sz="8800" b="1" kern="1200" dirty="0">
                <a:solidFill>
                  <a:schemeClr val="tx1"/>
                </a:solidFill>
                <a:latin typeface="+mj-lt"/>
                <a:ea typeface="+mj-ea"/>
                <a:cs typeface="+mj-cs"/>
              </a:rPr>
              <a:t>Questions</a:t>
            </a:r>
          </a:p>
        </p:txBody>
      </p:sp>
      <p:sp>
        <p:nvSpPr>
          <p:cNvPr id="35" name="Freeform: Shape 34">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339" y="0"/>
            <a:ext cx="1736948"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4584" y="1"/>
            <a:ext cx="1154841"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Graphic 16" descr="Help">
            <a:extLst>
              <a:ext uri="{FF2B5EF4-FFF2-40B4-BE49-F238E27FC236}">
                <a16:creationId xmlns:a16="http://schemas.microsoft.com/office/drawing/2014/main" id="{6C825F1C-BA97-5598-B7A3-76ADA911C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670"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39" name="Freeform: Shape 38">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9125" y="2916245"/>
            <a:ext cx="159700"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6578" y="5717906"/>
            <a:ext cx="1771148"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5779" y="6258756"/>
            <a:ext cx="1565533"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1048" y="5835650"/>
            <a:ext cx="1547777"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306269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8754" y="220196"/>
            <a:ext cx="9420071"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224" y="2099696"/>
            <a:ext cx="1941735"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Arc 4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2353" y="1492961"/>
            <a:ext cx="2987899" cy="2987121"/>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4341812" y="2958299"/>
            <a:ext cx="7642636" cy="2251841"/>
          </a:xfrm>
        </p:spPr>
        <p:txBody>
          <a:bodyPr>
            <a:normAutofit/>
          </a:bodyPr>
          <a:lstStyle/>
          <a:p>
            <a:r>
              <a:rPr lang="en-US" sz="7200" b="1" dirty="0"/>
              <a:t>Required Applicant Forms</a:t>
            </a:r>
          </a:p>
        </p:txBody>
      </p:sp>
    </p:spTree>
    <p:custDataLst>
      <p:tags r:id="rId1"/>
    </p:custDataLst>
    <p:extLst>
      <p:ext uri="{BB962C8B-B14F-4D97-AF65-F5344CB8AC3E}">
        <p14:creationId xmlns:p14="http://schemas.microsoft.com/office/powerpoint/2010/main" val="151790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709" name="Rectangle 11470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711" name="Freeform: Shape 1147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4690"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Completing Required Forms</a:t>
            </a:r>
          </a:p>
        </p:txBody>
      </p:sp>
      <p:sp>
        <p:nvSpPr>
          <p:cNvPr id="114713" name="Arc 1147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4691" name="Rectangle 3"/>
          <p:cNvSpPr>
            <a:spLocks noGrp="1" noChangeArrowheads="1"/>
          </p:cNvSpPr>
          <p:nvPr>
            <p:ph idx="1"/>
            <p:custDataLst>
              <p:tags r:id="rId3"/>
            </p:custDataLst>
          </p:nvPr>
        </p:nvSpPr>
        <p:spPr>
          <a:xfrm>
            <a:off x="837981" y="1825625"/>
            <a:ext cx="10512862" cy="4351338"/>
          </a:xfrm>
        </p:spPr>
        <p:txBody>
          <a:bodyPr>
            <a:normAutofit fontScale="85000" lnSpcReduction="20000"/>
          </a:bodyPr>
          <a:lstStyle/>
          <a:p>
            <a:pPr eaLnBrk="1" hangingPunct="1">
              <a:spcBef>
                <a:spcPct val="25000"/>
              </a:spcBef>
            </a:pPr>
            <a:r>
              <a:rPr lang="en-US" sz="3000" dirty="0">
                <a:ea typeface="Tahoma" pitchFamily="34" charset="0"/>
                <a:cs typeface="Tahoma" pitchFamily="34" charset="0"/>
              </a:rPr>
              <a:t>Vendors to be authorized through corporate agreements must complete:</a:t>
            </a:r>
          </a:p>
          <a:p>
            <a:pPr lvl="1">
              <a:spcBef>
                <a:spcPct val="25000"/>
              </a:spcBef>
            </a:pPr>
            <a:r>
              <a:rPr lang="en-US" sz="3000" dirty="0">
                <a:ea typeface="Tahoma" pitchFamily="34" charset="0"/>
                <a:cs typeface="Tahoma" pitchFamily="34" charset="0"/>
              </a:rPr>
              <a:t>Application (DHHS 3282) – </a:t>
            </a:r>
            <a:r>
              <a:rPr lang="en-US" sz="3000" b="1" dirty="0">
                <a:ea typeface="Tahoma" pitchFamily="34" charset="0"/>
                <a:cs typeface="Tahoma" pitchFamily="34" charset="0"/>
              </a:rPr>
              <a:t>completed through the vendor portal</a:t>
            </a:r>
          </a:p>
          <a:p>
            <a:pPr lvl="1">
              <a:spcBef>
                <a:spcPct val="25000"/>
              </a:spcBef>
            </a:pPr>
            <a:r>
              <a:rPr lang="en-US" sz="3000" dirty="0">
                <a:ea typeface="Tahoma" pitchFamily="34" charset="0"/>
                <a:cs typeface="Tahoma" pitchFamily="34" charset="0"/>
              </a:rPr>
              <a:t>Verification of Attendance</a:t>
            </a:r>
          </a:p>
          <a:p>
            <a:pPr eaLnBrk="1" hangingPunct="1">
              <a:spcBef>
                <a:spcPct val="25000"/>
              </a:spcBef>
            </a:pPr>
            <a:r>
              <a:rPr lang="en-US" sz="3000" dirty="0">
                <a:ea typeface="Tahoma" pitchFamily="34" charset="0"/>
                <a:cs typeface="Tahoma" pitchFamily="34" charset="0"/>
              </a:rPr>
              <a:t>All other retail stores must receive and complete:</a:t>
            </a:r>
          </a:p>
          <a:p>
            <a:pPr lvl="1">
              <a:spcBef>
                <a:spcPct val="25000"/>
              </a:spcBef>
            </a:pPr>
            <a:r>
              <a:rPr lang="en-US" sz="3000" dirty="0">
                <a:ea typeface="Tahoma" pitchFamily="34" charset="0"/>
                <a:cs typeface="Tahoma" pitchFamily="34" charset="0"/>
              </a:rPr>
              <a:t>Agreement (DHHS 2768) ending date 9/30/2027</a:t>
            </a:r>
          </a:p>
          <a:p>
            <a:pPr lvl="1">
              <a:spcBef>
                <a:spcPct val="25000"/>
              </a:spcBef>
            </a:pPr>
            <a:r>
              <a:rPr lang="en-US" sz="3000" dirty="0">
                <a:ea typeface="Tahoma" pitchFamily="34" charset="0"/>
                <a:cs typeface="Tahoma" pitchFamily="34" charset="0"/>
              </a:rPr>
              <a:t>Terms of the WIC Vendor Agreement</a:t>
            </a:r>
          </a:p>
          <a:p>
            <a:pPr lvl="1">
              <a:spcBef>
                <a:spcPct val="25000"/>
              </a:spcBef>
            </a:pPr>
            <a:r>
              <a:rPr lang="en-US" sz="3000" dirty="0">
                <a:ea typeface="Tahoma" pitchFamily="34" charset="0"/>
                <a:cs typeface="Tahoma" pitchFamily="34" charset="0"/>
              </a:rPr>
              <a:t>Application (DHHS 3282)</a:t>
            </a:r>
          </a:p>
          <a:p>
            <a:pPr lvl="1">
              <a:spcBef>
                <a:spcPct val="25000"/>
              </a:spcBef>
            </a:pPr>
            <a:r>
              <a:rPr lang="en-US" sz="3000" dirty="0">
                <a:ea typeface="Tahoma" pitchFamily="34" charset="0"/>
                <a:cs typeface="Tahoma" pitchFamily="34" charset="0"/>
              </a:rPr>
              <a:t>Price List (DHHS 2766) </a:t>
            </a:r>
          </a:p>
          <a:p>
            <a:pPr lvl="1">
              <a:spcBef>
                <a:spcPct val="25000"/>
              </a:spcBef>
            </a:pPr>
            <a:r>
              <a:rPr lang="en-US" sz="3000" dirty="0">
                <a:ea typeface="Tahoma" pitchFamily="34" charset="0"/>
                <a:cs typeface="Tahoma" pitchFamily="34" charset="0"/>
              </a:rPr>
              <a:t>Above Fifty-Percent Vendor Self Declaration form</a:t>
            </a:r>
          </a:p>
          <a:p>
            <a:pPr lvl="1">
              <a:spcBef>
                <a:spcPct val="25000"/>
              </a:spcBef>
            </a:pPr>
            <a:r>
              <a:rPr lang="en-US" sz="3000" dirty="0">
                <a:ea typeface="Tahoma" pitchFamily="34" charset="0"/>
                <a:cs typeface="Tahoma" pitchFamily="34" charset="0"/>
              </a:rPr>
              <a:t>Verification of Attendance</a:t>
            </a:r>
          </a:p>
          <a:p>
            <a:pPr lvl="1">
              <a:spcBef>
                <a:spcPct val="25000"/>
              </a:spcBef>
            </a:pPr>
            <a:r>
              <a:rPr lang="en-US" sz="3000" dirty="0">
                <a:ea typeface="Tahoma" pitchFamily="34" charset="0"/>
                <a:cs typeface="Tahoma" pitchFamily="34" charset="0"/>
              </a:rPr>
              <a:t>Vendor Site Survey</a:t>
            </a:r>
          </a:p>
          <a:p>
            <a:pPr lvl="1" eaLnBrk="1" hangingPunct="1">
              <a:spcBef>
                <a:spcPct val="25000"/>
              </a:spcBef>
              <a:buFont typeface="Wingdings" pitchFamily="2" charset="2"/>
              <a:buNone/>
            </a:pPr>
            <a:endParaRPr lang="en-US" sz="17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8201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639" y="-1"/>
            <a:ext cx="10421186"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837981" y="279400"/>
            <a:ext cx="10512863" cy="787400"/>
          </a:xfrm>
        </p:spPr>
        <p:txBody>
          <a:bodyPr>
            <a:normAutofit/>
          </a:bodyPr>
          <a:lstStyle/>
          <a:p>
            <a:pPr algn="ctr"/>
            <a:r>
              <a:rPr lang="en-US" b="1" dirty="0"/>
              <a:t>NC Peer Group System</a:t>
            </a:r>
          </a:p>
        </p:txBody>
      </p:sp>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3"/>
            </p:custDataLst>
          </p:nvPr>
        </p:nvSpPr>
        <p:spPr bwMode="auto">
          <a:xfrm>
            <a:off x="1589" y="45760"/>
            <a:ext cx="184635" cy="36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numCol="1" anchor="ctr" anchorCtr="0" compatLnSpc="1">
            <a:prstTxWarp prst="textNoShape">
              <a:avLst/>
            </a:prstTxWarp>
            <a:spAutoFit/>
          </a:bodyPr>
          <a:lstStyle/>
          <a:p>
            <a:endParaRPr lang="en-US" sz="1798" dirty="0"/>
          </a:p>
        </p:txBody>
      </p:sp>
      <p:graphicFrame>
        <p:nvGraphicFramePr>
          <p:cNvPr id="7" name="Content Placeholder 6">
            <a:extLst>
              <a:ext uri="{FF2B5EF4-FFF2-40B4-BE49-F238E27FC236}">
                <a16:creationId xmlns:a16="http://schemas.microsoft.com/office/drawing/2014/main" id="{0326DA3D-B73C-43B3-8D2A-30BE836CD047}"/>
              </a:ext>
            </a:extLst>
          </p:cNvPr>
          <p:cNvGraphicFramePr>
            <a:graphicFrameLocks noGrp="1"/>
          </p:cNvGraphicFramePr>
          <p:nvPr>
            <p:ph idx="1"/>
            <p:extLst>
              <p:ext uri="{D42A27DB-BD31-4B8C-83A1-F6EECF244321}">
                <p14:modId xmlns:p14="http://schemas.microsoft.com/office/powerpoint/2010/main" val="1290254137"/>
              </p:ext>
            </p:extLst>
          </p:nvPr>
        </p:nvGraphicFramePr>
        <p:xfrm>
          <a:off x="379412" y="1066800"/>
          <a:ext cx="11277600" cy="5491244"/>
        </p:xfrm>
        <a:graphic>
          <a:graphicData uri="http://schemas.openxmlformats.org/drawingml/2006/table">
            <a:tbl>
              <a:tblPr firstRow="1" bandRow="1">
                <a:tableStyleId>{5C22544A-7EE6-4342-B048-85BDC9FD1C3A}</a:tableStyleId>
              </a:tblPr>
              <a:tblGrid>
                <a:gridCol w="457232">
                  <a:extLst>
                    <a:ext uri="{9D8B030D-6E8A-4147-A177-3AD203B41FA5}">
                      <a16:colId xmlns:a16="http://schemas.microsoft.com/office/drawing/2014/main" val="674979796"/>
                    </a:ext>
                  </a:extLst>
                </a:gridCol>
                <a:gridCol w="2572865">
                  <a:extLst>
                    <a:ext uri="{9D8B030D-6E8A-4147-A177-3AD203B41FA5}">
                      <a16:colId xmlns:a16="http://schemas.microsoft.com/office/drawing/2014/main" val="3641303660"/>
                    </a:ext>
                  </a:extLst>
                </a:gridCol>
                <a:gridCol w="1281256">
                  <a:extLst>
                    <a:ext uri="{9D8B030D-6E8A-4147-A177-3AD203B41FA5}">
                      <a16:colId xmlns:a16="http://schemas.microsoft.com/office/drawing/2014/main" val="2506302033"/>
                    </a:ext>
                  </a:extLst>
                </a:gridCol>
                <a:gridCol w="6966247">
                  <a:extLst>
                    <a:ext uri="{9D8B030D-6E8A-4147-A177-3AD203B41FA5}">
                      <a16:colId xmlns:a16="http://schemas.microsoft.com/office/drawing/2014/main" val="1399538820"/>
                    </a:ext>
                  </a:extLst>
                </a:gridCol>
              </a:tblGrid>
              <a:tr h="410028">
                <a:tc gridSpan="4">
                  <a:txBody>
                    <a:bodyPr/>
                    <a:lstStyle/>
                    <a:p>
                      <a:pPr marL="0" marR="0" algn="ctr">
                        <a:spcBef>
                          <a:spcPts val="0"/>
                        </a:spcBef>
                        <a:spcAft>
                          <a:spcPts val="0"/>
                        </a:spcAft>
                      </a:pPr>
                      <a:r>
                        <a:rPr lang="en-US" sz="2400" b="1" dirty="0">
                          <a:solidFill>
                            <a:schemeClr val="tx1"/>
                          </a:solidFill>
                          <a:effectLst/>
                          <a:latin typeface="Century Gothic" panose="020B0502020202020204" pitchFamily="34" charset="0"/>
                        </a:rPr>
                        <a:t>VENDOR PEER GROUPS</a:t>
                      </a:r>
                      <a:endParaRPr lang="en-US" sz="2400" b="1" dirty="0">
                        <a:solidFill>
                          <a:schemeClr val="tx1"/>
                        </a:solidFill>
                        <a:effectLst/>
                        <a:latin typeface="Century Gothic" panose="020B0502020202020204" pitchFamily="34" charset="0"/>
                        <a:cs typeface="Times New Roman" panose="02020603050405020304" pitchFamily="18" charset="0"/>
                      </a:endParaRPr>
                    </a:p>
                  </a:txBody>
                  <a:tcPr marL="55960" marR="55960" marT="0" marB="0">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472153">
                <a:tc>
                  <a:txBody>
                    <a:bodyPr/>
                    <a:lstStyle/>
                    <a:p>
                      <a:pPr marL="0" marR="0" algn="ctr">
                        <a:spcBef>
                          <a:spcPts val="0"/>
                        </a:spcBef>
                        <a:spcAft>
                          <a:spcPts val="0"/>
                        </a:spcAft>
                      </a:pPr>
                      <a:r>
                        <a:rPr lang="en-US" sz="2000" b="1" dirty="0">
                          <a:effectLst/>
                          <a:latin typeface="+mn-lt"/>
                        </a:rPr>
                        <a:t>#</a:t>
                      </a:r>
                      <a:endParaRPr lang="en-US" sz="20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STORE TYPE</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600" b="1" dirty="0">
                          <a:effectLst/>
                          <a:latin typeface="Century Gothic" panose="020B0502020202020204" pitchFamily="34" charset="0"/>
                        </a:rPr>
                        <a:t>LOCATION</a:t>
                      </a:r>
                      <a:endParaRPr lang="en-US" sz="16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600" b="1" dirty="0">
                          <a:effectLst/>
                          <a:latin typeface="Century Gothic" panose="020B0502020202020204" pitchFamily="34" charset="0"/>
                        </a:rPr>
                        <a:t>DESCRIPTION</a:t>
                      </a:r>
                      <a:endParaRPr lang="en-US" sz="16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40000"/>
                        <a:lumOff val="60000"/>
                      </a:schemeClr>
                    </a:solidFill>
                  </a:tcPr>
                </a:tc>
                <a:extLst>
                  <a:ext uri="{0D108BD9-81ED-4DB2-BD59-A6C34878D82A}">
                    <a16:rowId xmlns:a16="http://schemas.microsoft.com/office/drawing/2014/main" val="1709698719"/>
                  </a:ext>
                </a:extLst>
              </a:tr>
              <a:tr h="347902">
                <a:tc>
                  <a:txBody>
                    <a:bodyPr/>
                    <a:lstStyle/>
                    <a:p>
                      <a:pPr marL="0" marR="0" algn="ctr">
                        <a:spcBef>
                          <a:spcPts val="0"/>
                        </a:spcBef>
                        <a:spcAft>
                          <a:spcPts val="0"/>
                        </a:spcAft>
                      </a:pPr>
                      <a:r>
                        <a:rPr lang="en-US" sz="1600" dirty="0">
                          <a:effectLst/>
                          <a:latin typeface="+mn-lt"/>
                        </a:rPr>
                        <a:t>5</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Pharmacy</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Statewide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dirty="0">
                          <a:effectLst/>
                          <a:latin typeface="Century Gothic" panose="020B0502020202020204" pitchFamily="34" charset="0"/>
                        </a:rPr>
                        <a:t>Free-standing pharmacy that sells a limited variety of foods</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1342874337"/>
                  </a:ext>
                </a:extLst>
              </a:tr>
              <a:tr h="347902">
                <a:tc>
                  <a:txBody>
                    <a:bodyPr/>
                    <a:lstStyle/>
                    <a:p>
                      <a:pPr marL="0" marR="0" algn="ctr">
                        <a:spcBef>
                          <a:spcPts val="0"/>
                        </a:spcBef>
                        <a:spcAft>
                          <a:spcPts val="0"/>
                        </a:spcAft>
                      </a:pPr>
                      <a:r>
                        <a:rPr lang="en-US" sz="1600" dirty="0">
                          <a:effectLst/>
                          <a:latin typeface="+mn-lt"/>
                        </a:rPr>
                        <a:t>6</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Convenience Store</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Statewide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dirty="0">
                          <a:effectLst/>
                          <a:latin typeface="Century Gothic" panose="020B0502020202020204" pitchFamily="34" charset="0"/>
                        </a:rPr>
                        <a:t>Retailer with a limited assortment of grocery items</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907694262"/>
                  </a:ext>
                </a:extLst>
              </a:tr>
              <a:tr h="1579001">
                <a:tc>
                  <a:txBody>
                    <a:bodyPr/>
                    <a:lstStyle/>
                    <a:p>
                      <a:pPr marL="0" marR="0" algn="ctr">
                        <a:spcBef>
                          <a:spcPts val="0"/>
                        </a:spcBef>
                        <a:spcAft>
                          <a:spcPts val="0"/>
                        </a:spcAft>
                      </a:pPr>
                      <a:r>
                        <a:rPr lang="en-US" sz="1600" dirty="0">
                          <a:effectLst/>
                          <a:latin typeface="+mn-lt"/>
                        </a:rPr>
                        <a:t>7</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Mass Merchandiser</a:t>
                      </a:r>
                    </a:p>
                    <a:p>
                      <a:pPr marL="0" marR="0" algn="ctr">
                        <a:spcBef>
                          <a:spcPts val="0"/>
                        </a:spcBef>
                        <a:spcAft>
                          <a:spcPts val="0"/>
                        </a:spcAft>
                      </a:pPr>
                      <a:r>
                        <a:rPr lang="en-US" sz="800" b="1" dirty="0">
                          <a:effectLst/>
                          <a:latin typeface="Century Gothic" panose="020B0502020202020204" pitchFamily="34" charset="0"/>
                        </a:rPr>
                        <a:t> </a:t>
                      </a:r>
                      <a:endParaRPr lang="en-US" sz="1400" b="1" dirty="0">
                        <a:effectLst/>
                        <a:latin typeface="Century Gothic" panose="020B0502020202020204" pitchFamily="34" charset="0"/>
                      </a:endParaRPr>
                    </a:p>
                    <a:p>
                      <a:pPr marL="0" marR="0" algn="ctr">
                        <a:spcBef>
                          <a:spcPts val="0"/>
                        </a:spcBef>
                        <a:spcAft>
                          <a:spcPts val="0"/>
                        </a:spcAft>
                      </a:pPr>
                      <a:r>
                        <a:rPr lang="en-US" sz="1400" b="1" dirty="0">
                          <a:effectLst/>
                          <a:latin typeface="Century Gothic" panose="020B0502020202020204" pitchFamily="34" charset="0"/>
                        </a:rPr>
                        <a:t> and </a:t>
                      </a:r>
                    </a:p>
                    <a:p>
                      <a:pPr marL="0" marR="0">
                        <a:spcBef>
                          <a:spcPts val="0"/>
                        </a:spcBef>
                        <a:spcAft>
                          <a:spcPts val="0"/>
                        </a:spcAft>
                      </a:pPr>
                      <a:r>
                        <a:rPr lang="en-US" sz="800" b="1" dirty="0">
                          <a:effectLst/>
                          <a:latin typeface="Century Gothic" panose="020B0502020202020204" pitchFamily="34" charset="0"/>
                        </a:rPr>
                        <a:t> </a:t>
                      </a:r>
                      <a:endParaRPr lang="en-US" sz="2000" b="1" dirty="0">
                        <a:effectLst/>
                        <a:latin typeface="Century Gothic" panose="020B0502020202020204" pitchFamily="34" charset="0"/>
                      </a:endParaRPr>
                    </a:p>
                    <a:p>
                      <a:pPr marL="0" marR="0" algn="ctr">
                        <a:spcBef>
                          <a:spcPts val="0"/>
                        </a:spcBef>
                        <a:spcAft>
                          <a:spcPts val="0"/>
                        </a:spcAft>
                      </a:pPr>
                      <a:r>
                        <a:rPr lang="en-US" sz="1400" b="1" dirty="0">
                          <a:effectLst/>
                          <a:latin typeface="Century Gothic" panose="020B0502020202020204" pitchFamily="34" charset="0"/>
                        </a:rPr>
                        <a:t>Commissary</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Statewide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dirty="0">
                          <a:effectLst/>
                          <a:latin typeface="Century Gothic" panose="020B0502020202020204" pitchFamily="34" charset="0"/>
                        </a:rPr>
                        <a:t>Retailer that sells a wide variety of merchandise but also carries groceries and has store locations in most or all states</a:t>
                      </a:r>
                    </a:p>
                    <a:p>
                      <a:pPr marL="0" marR="0" algn="l">
                        <a:spcBef>
                          <a:spcPts val="0"/>
                        </a:spcBef>
                        <a:spcAft>
                          <a:spcPts val="0"/>
                        </a:spcAft>
                      </a:pPr>
                      <a:endParaRPr lang="en-US" sz="2400" b="0" dirty="0">
                        <a:effectLst/>
                        <a:latin typeface="Century Gothic" panose="020B0502020202020204" pitchFamily="34" charset="0"/>
                      </a:endParaRPr>
                    </a:p>
                    <a:p>
                      <a:pPr marL="0" marR="0" algn="l">
                        <a:spcBef>
                          <a:spcPts val="0"/>
                        </a:spcBef>
                        <a:spcAft>
                          <a:spcPts val="0"/>
                        </a:spcAft>
                      </a:pPr>
                      <a:r>
                        <a:rPr lang="en-US" sz="1600" b="0" dirty="0">
                          <a:effectLst/>
                          <a:latin typeface="Century Gothic" panose="020B0502020202020204" pitchFamily="34" charset="0"/>
                        </a:rPr>
                        <a:t>Grocery store operated by US Defense Commissary on a military base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415425933"/>
                  </a:ext>
                </a:extLst>
              </a:tr>
              <a:tr h="570723">
                <a:tc>
                  <a:txBody>
                    <a:bodyPr/>
                    <a:lstStyle/>
                    <a:p>
                      <a:pPr marL="0" marR="0" algn="ctr">
                        <a:spcBef>
                          <a:spcPts val="0"/>
                        </a:spcBef>
                        <a:spcAft>
                          <a:spcPts val="0"/>
                        </a:spcAft>
                      </a:pPr>
                      <a:r>
                        <a:rPr lang="en-US" sz="1600" kern="1200" dirty="0">
                          <a:effectLst/>
                          <a:latin typeface="+mn-lt"/>
                        </a:rPr>
                        <a:t>8</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kern="1200" dirty="0">
                          <a:effectLst/>
                          <a:latin typeface="Century Gothic" panose="020B0502020202020204" pitchFamily="34" charset="0"/>
                        </a:rPr>
                        <a:t>Independent Grocery</a:t>
                      </a:r>
                      <a:endParaRPr lang="en-US" sz="1400" b="1" dirty="0">
                        <a:effectLst/>
                        <a:latin typeface="Century Gothic" panose="020B0502020202020204" pitchFamily="34" charset="0"/>
                        <a:cs typeface="Times New Roman" panose="02020603050405020304" pitchFamily="18" charset="0"/>
                      </a:endParaRPr>
                    </a:p>
                  </a:txBody>
                  <a:tcPr marL="55960" marR="55960" marT="0" marB="0">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1738810736"/>
                  </a:ext>
                </a:extLst>
              </a:tr>
              <a:tr h="570723">
                <a:tc>
                  <a:txBody>
                    <a:bodyPr/>
                    <a:lstStyle/>
                    <a:p>
                      <a:pPr marL="0" marR="0" algn="ctr">
                        <a:spcBef>
                          <a:spcPts val="0"/>
                        </a:spcBef>
                        <a:spcAft>
                          <a:spcPts val="0"/>
                        </a:spcAft>
                      </a:pPr>
                      <a:r>
                        <a:rPr lang="en-US" sz="1600" kern="1200" dirty="0">
                          <a:effectLst/>
                          <a:latin typeface="+mn-lt"/>
                        </a:rPr>
                        <a:t>9</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kern="1200" dirty="0">
                          <a:effectLst/>
                          <a:latin typeface="Century Gothic" panose="020B0502020202020204" pitchFamily="34" charset="0"/>
                        </a:rPr>
                        <a:t>Independent Grocery</a:t>
                      </a:r>
                      <a:endParaRPr lang="en-US" sz="1400" b="1" dirty="0">
                        <a:effectLst/>
                        <a:latin typeface="Century Gothic" panose="020B0502020202020204" pitchFamily="34" charset="0"/>
                        <a:cs typeface="Times New Roman" panose="02020603050405020304" pitchFamily="18" charset="0"/>
                      </a:endParaRPr>
                    </a:p>
                  </a:txBody>
                  <a:tcPr marL="55960" marR="55960" marT="0" marB="0">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Non-urban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2383617032"/>
                  </a:ext>
                </a:extLst>
              </a:tr>
              <a:tr h="596406">
                <a:tc>
                  <a:txBody>
                    <a:bodyPr/>
                    <a:lstStyle/>
                    <a:p>
                      <a:pPr marL="0" marR="0" algn="ctr">
                        <a:spcBef>
                          <a:spcPts val="0"/>
                        </a:spcBef>
                        <a:spcAft>
                          <a:spcPts val="0"/>
                        </a:spcAft>
                      </a:pPr>
                      <a:r>
                        <a:rPr lang="en-US" sz="1600" dirty="0">
                          <a:effectLst/>
                          <a:latin typeface="+mn-lt"/>
                        </a:rPr>
                        <a:t>10</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Regional Grocery Chain</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2715577679"/>
                  </a:ext>
                </a:extLst>
              </a:tr>
              <a:tr h="596406">
                <a:tc>
                  <a:txBody>
                    <a:bodyPr/>
                    <a:lstStyle/>
                    <a:p>
                      <a:pPr marL="0" marR="0" algn="ctr">
                        <a:spcBef>
                          <a:spcPts val="0"/>
                        </a:spcBef>
                        <a:spcAft>
                          <a:spcPts val="0"/>
                        </a:spcAft>
                      </a:pPr>
                      <a:r>
                        <a:rPr lang="en-US" sz="1600" dirty="0">
                          <a:effectLst/>
                          <a:latin typeface="+mn-lt"/>
                        </a:rPr>
                        <a:t>11</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Regional Grocery Chain</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Non-urban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1338657306"/>
                  </a:ext>
                </a:extLst>
              </a:tr>
            </a:tbl>
          </a:graphicData>
        </a:graphic>
      </p:graphicFrame>
    </p:spTree>
    <p:custDataLst>
      <p:tags r:id="rId1"/>
    </p:custDataLst>
    <p:extLst>
      <p:ext uri="{BB962C8B-B14F-4D97-AF65-F5344CB8AC3E}">
        <p14:creationId xmlns:p14="http://schemas.microsoft.com/office/powerpoint/2010/main" val="3399562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9458" y="1087403"/>
            <a:ext cx="8189367"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5092193" y="2744662"/>
            <a:ext cx="6587991" cy="2387600"/>
          </a:xfrm>
        </p:spPr>
        <p:txBody>
          <a:bodyPr>
            <a:normAutofit/>
          </a:bodyPr>
          <a:lstStyle/>
          <a:p>
            <a:r>
              <a:rPr lang="en-US" sz="6000" b="1" dirty="0">
                <a:solidFill>
                  <a:srgbClr val="FFFFFF"/>
                </a:solidFill>
              </a:rPr>
              <a:t>Completion of Forms using DocuSign</a:t>
            </a:r>
          </a:p>
        </p:txBody>
      </p:sp>
      <p:cxnSp>
        <p:nvCxnSpPr>
          <p:cNvPr id="53" name="Straight Connector 52">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135"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969" y="1"/>
            <a:ext cx="2279149"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Oval 58">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8635" y="514898"/>
            <a:ext cx="2392728"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14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63" name="Arc 62">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8750" y="4203959"/>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75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733" name="Rectangle 11573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735" name="Oval 11573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714" name="Rectangle 2"/>
          <p:cNvSpPr>
            <a:spLocks noGrp="1" noChangeArrowheads="1"/>
          </p:cNvSpPr>
          <p:nvPr>
            <p:ph type="title"/>
            <p:custDataLst>
              <p:tags r:id="rId2"/>
            </p:custDataLst>
          </p:nvPr>
        </p:nvSpPr>
        <p:spPr>
          <a:xfrm>
            <a:off x="829914" y="1396686"/>
            <a:ext cx="3937027" cy="4064628"/>
          </a:xfrm>
        </p:spPr>
        <p:txBody>
          <a:bodyPr>
            <a:normAutofit/>
          </a:bodyPr>
          <a:lstStyle/>
          <a:p>
            <a:pPr algn="ctr" eaLnBrk="1" hangingPunct="1"/>
            <a:r>
              <a:rPr lang="en-US" sz="5400" b="1" dirty="0">
                <a:solidFill>
                  <a:srgbClr val="FFFFFF"/>
                </a:solidFill>
                <a:ea typeface="Tahoma" pitchFamily="34" charset="0"/>
                <a:cs typeface="Tahoma" pitchFamily="34" charset="0"/>
              </a:rPr>
              <a:t>Completing Required Forms in DocuSign</a:t>
            </a:r>
          </a:p>
        </p:txBody>
      </p:sp>
      <p:sp>
        <p:nvSpPr>
          <p:cNvPr id="115737" name="Arc 11573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5739" name="Oval 11573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5715" name="Rectangle 3"/>
          <p:cNvSpPr>
            <a:spLocks noGrp="1" noChangeArrowheads="1"/>
          </p:cNvSpPr>
          <p:nvPr>
            <p:ph idx="1"/>
            <p:custDataLst>
              <p:tags r:id="rId3"/>
            </p:custDataLst>
          </p:nvPr>
        </p:nvSpPr>
        <p:spPr>
          <a:xfrm>
            <a:off x="4951412" y="1119031"/>
            <a:ext cx="6748352" cy="5434169"/>
          </a:xfrm>
        </p:spPr>
        <p:txBody>
          <a:bodyPr>
            <a:normAutofit lnSpcReduction="10000"/>
          </a:bodyPr>
          <a:lstStyle/>
          <a:p>
            <a:pPr marL="274238" lvl="1" indent="0">
              <a:spcBef>
                <a:spcPct val="25000"/>
              </a:spcBef>
              <a:buNone/>
            </a:pPr>
            <a:r>
              <a:rPr lang="en-US" sz="2800" dirty="0">
                <a:ea typeface="Tahoma" pitchFamily="34" charset="0"/>
                <a:cs typeface="Tahoma" pitchFamily="34" charset="0"/>
              </a:rPr>
              <a:t>Received through DocuSign</a:t>
            </a:r>
          </a:p>
          <a:p>
            <a:pPr lvl="1">
              <a:spcBef>
                <a:spcPct val="25000"/>
              </a:spcBef>
            </a:pPr>
            <a:r>
              <a:rPr lang="en-US" sz="2800" dirty="0">
                <a:ea typeface="Tahoma" pitchFamily="34" charset="0"/>
                <a:cs typeface="Tahoma" pitchFamily="34" charset="0"/>
              </a:rPr>
              <a:t>Vendor Agreement (DHHS 2768) ending date 9/30/2027</a:t>
            </a:r>
          </a:p>
          <a:p>
            <a:pPr lvl="1">
              <a:spcBef>
                <a:spcPct val="25000"/>
              </a:spcBef>
            </a:pPr>
            <a:r>
              <a:rPr lang="en-US" sz="2800" dirty="0">
                <a:ea typeface="Tahoma" pitchFamily="34" charset="0"/>
                <a:cs typeface="Tahoma" pitchFamily="34" charset="0"/>
              </a:rPr>
              <a:t>Terms of the WIC Vendor Agreement</a:t>
            </a:r>
          </a:p>
          <a:p>
            <a:pPr lvl="1">
              <a:spcBef>
                <a:spcPct val="25000"/>
              </a:spcBef>
            </a:pPr>
            <a:r>
              <a:rPr lang="en-US" sz="2800" dirty="0">
                <a:ea typeface="Tahoma" pitchFamily="34" charset="0"/>
                <a:cs typeface="Tahoma" pitchFamily="34" charset="0"/>
              </a:rPr>
              <a:t>Application (DHHS 3282)</a:t>
            </a:r>
          </a:p>
          <a:p>
            <a:pPr lvl="1">
              <a:spcBef>
                <a:spcPct val="25000"/>
              </a:spcBef>
            </a:pPr>
            <a:r>
              <a:rPr lang="en-US" sz="2800" dirty="0">
                <a:ea typeface="Tahoma" pitchFamily="34" charset="0"/>
                <a:cs typeface="Tahoma" pitchFamily="34" charset="0"/>
              </a:rPr>
              <a:t>Price List (DHHS 2766) </a:t>
            </a:r>
          </a:p>
          <a:p>
            <a:pPr lvl="1">
              <a:spcBef>
                <a:spcPct val="25000"/>
              </a:spcBef>
            </a:pPr>
            <a:r>
              <a:rPr lang="en-US" sz="2800" dirty="0">
                <a:ea typeface="Tahoma" pitchFamily="34" charset="0"/>
                <a:cs typeface="Tahoma" pitchFamily="34" charset="0"/>
              </a:rPr>
              <a:t>Above Fifty-Percent Vendor Self Declaration form</a:t>
            </a:r>
          </a:p>
          <a:p>
            <a:pPr marL="274238" lvl="1" indent="0">
              <a:spcBef>
                <a:spcPct val="25000"/>
              </a:spcBef>
              <a:buNone/>
            </a:pPr>
            <a:endParaRPr lang="en-US" sz="2800" dirty="0">
              <a:ea typeface="Tahoma" pitchFamily="34" charset="0"/>
              <a:cs typeface="Tahoma" pitchFamily="34" charset="0"/>
            </a:endParaRPr>
          </a:p>
          <a:p>
            <a:pPr marL="274238" lvl="1" indent="0">
              <a:spcBef>
                <a:spcPct val="25000"/>
              </a:spcBef>
              <a:buNone/>
            </a:pPr>
            <a:r>
              <a:rPr lang="en-US" sz="2800" dirty="0">
                <a:ea typeface="Tahoma" pitchFamily="34" charset="0"/>
                <a:cs typeface="Tahoma" pitchFamily="34" charset="0"/>
              </a:rPr>
              <a:t>Received from Local Agency</a:t>
            </a:r>
          </a:p>
          <a:p>
            <a:pPr lvl="1">
              <a:spcBef>
                <a:spcPct val="25000"/>
              </a:spcBef>
            </a:pPr>
            <a:r>
              <a:rPr lang="en-US" sz="2800" dirty="0">
                <a:ea typeface="Tahoma" pitchFamily="34" charset="0"/>
                <a:cs typeface="Tahoma" pitchFamily="34" charset="0"/>
              </a:rPr>
              <a:t>Verification of Attendance</a:t>
            </a:r>
          </a:p>
          <a:p>
            <a:pPr lvl="1">
              <a:spcBef>
                <a:spcPct val="25000"/>
              </a:spcBef>
            </a:pPr>
            <a:r>
              <a:rPr lang="en-US" sz="2800" dirty="0">
                <a:ea typeface="Tahoma" pitchFamily="34" charset="0"/>
                <a:cs typeface="Tahoma" pitchFamily="34" charset="0"/>
              </a:rPr>
              <a:t>Email form</a:t>
            </a:r>
          </a:p>
          <a:p>
            <a:pPr eaLnBrk="1" hangingPunct="1">
              <a:buFontTx/>
              <a:buNone/>
            </a:pPr>
            <a:endParaRPr lang="en-US" sz="14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A5ADB6-3042-4BBF-AD46-4353DDD26229}"/>
              </a:ext>
            </a:extLst>
          </p:cNvPr>
          <p:cNvSpPr>
            <a:spLocks noGrp="1"/>
          </p:cNvSpPr>
          <p:nvPr>
            <p:ph type="title"/>
            <p:custDataLst>
              <p:tags r:id="rId2"/>
            </p:custDataLst>
          </p:nvPr>
        </p:nvSpPr>
        <p:spPr>
          <a:xfrm>
            <a:off x="531812" y="325372"/>
            <a:ext cx="10055781" cy="1450379"/>
          </a:xfrm>
        </p:spPr>
        <p:txBody>
          <a:bodyPr/>
          <a:lstStyle/>
          <a:p>
            <a:r>
              <a:rPr lang="en-US" b="1" dirty="0">
                <a:cs typeface="Calibri" panose="020F0502020204030204" pitchFamily="34" charset="0"/>
              </a:rPr>
              <a:t>Using DocuSign</a:t>
            </a:r>
          </a:p>
        </p:txBody>
      </p:sp>
      <p:pic>
        <p:nvPicPr>
          <p:cNvPr id="11" name="Picture 10">
            <a:extLst>
              <a:ext uri="{FF2B5EF4-FFF2-40B4-BE49-F238E27FC236}">
                <a16:creationId xmlns:a16="http://schemas.microsoft.com/office/drawing/2014/main" id="{409939E6-A607-4537-8040-986269E141B5}"/>
              </a:ext>
            </a:extLst>
          </p:cNvPr>
          <p:cNvPicPr>
            <a:picLocks noChangeAspect="1"/>
          </p:cNvPicPr>
          <p:nvPr/>
        </p:nvPicPr>
        <p:blipFill>
          <a:blip r:embed="rId7"/>
          <a:stretch>
            <a:fillRect/>
          </a:stretch>
        </p:blipFill>
        <p:spPr>
          <a:xfrm>
            <a:off x="4772776" y="1581187"/>
            <a:ext cx="7274664" cy="4226251"/>
          </a:xfrm>
          <a:prstGeom prst="rect">
            <a:avLst/>
          </a:prstGeom>
        </p:spPr>
      </p:pic>
      <p:sp>
        <p:nvSpPr>
          <p:cNvPr id="2" name="Rectangle 1">
            <a:extLst>
              <a:ext uri="{FF2B5EF4-FFF2-40B4-BE49-F238E27FC236}">
                <a16:creationId xmlns:a16="http://schemas.microsoft.com/office/drawing/2014/main" id="{C06334C3-0E63-4956-A68E-41A9739F6CCA}"/>
              </a:ext>
            </a:extLst>
          </p:cNvPr>
          <p:cNvSpPr/>
          <p:nvPr>
            <p:custDataLst>
              <p:tags r:id="rId3"/>
            </p:custDataLst>
          </p:nvPr>
        </p:nvSpPr>
        <p:spPr>
          <a:xfrm>
            <a:off x="7368521" y="4017021"/>
            <a:ext cx="2232664" cy="6592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n w="38100">
                <a:solidFill>
                  <a:srgbClr val="FFFF00"/>
                </a:solidFill>
              </a:ln>
            </a:endParaRPr>
          </a:p>
        </p:txBody>
      </p:sp>
      <p:cxnSp>
        <p:nvCxnSpPr>
          <p:cNvPr id="4" name="Straight Arrow Connector 3">
            <a:extLst>
              <a:ext uri="{FF2B5EF4-FFF2-40B4-BE49-F238E27FC236}">
                <a16:creationId xmlns:a16="http://schemas.microsoft.com/office/drawing/2014/main" id="{9C1E1519-A028-494C-AA7E-7F59B3066550}"/>
              </a:ext>
            </a:extLst>
          </p:cNvPr>
          <p:cNvCxnSpPr>
            <a:cxnSpLocks/>
          </p:cNvCxnSpPr>
          <p:nvPr/>
        </p:nvCxnSpPr>
        <p:spPr>
          <a:xfrm>
            <a:off x="6402676" y="4346646"/>
            <a:ext cx="83495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93F102-3708-424A-8B11-5B0CF200D6D0}"/>
              </a:ext>
            </a:extLst>
          </p:cNvPr>
          <p:cNvSpPr txBox="1"/>
          <p:nvPr>
            <p:custDataLst>
              <p:tags r:id="rId4"/>
            </p:custDataLst>
          </p:nvPr>
        </p:nvSpPr>
        <p:spPr>
          <a:xfrm>
            <a:off x="320979" y="1828800"/>
            <a:ext cx="4320902" cy="353943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will receive an email from the State Agency via DocuSign</a:t>
            </a:r>
          </a:p>
          <a:p>
            <a:pPr marL="457063" indent="-457063">
              <a:buFont typeface="Arial" panose="020B0604020202020204" pitchFamily="34" charset="0"/>
              <a:buChar char="•"/>
            </a:pPr>
            <a:endParaRPr lang="en-US" sz="3200" dirty="0">
              <a:cs typeface="Calibri" panose="020F0502020204030204" pitchFamily="34" charset="0"/>
            </a:endParaRP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Click on the “Review Documents” button</a:t>
            </a:r>
          </a:p>
        </p:txBody>
      </p:sp>
    </p:spTree>
    <p:custDataLst>
      <p:tags r:id="rId1"/>
    </p:custDataLst>
    <p:extLst>
      <p:ext uri="{BB962C8B-B14F-4D97-AF65-F5344CB8AC3E}">
        <p14:creationId xmlns:p14="http://schemas.microsoft.com/office/powerpoint/2010/main" val="30700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B74A8-B596-DCFC-1ADB-9E5A5EFB887F}"/>
              </a:ext>
            </a:extLst>
          </p:cNvPr>
          <p:cNvPicPr>
            <a:picLocks noChangeAspect="1"/>
          </p:cNvPicPr>
          <p:nvPr/>
        </p:nvPicPr>
        <p:blipFill>
          <a:blip r:embed="rId6"/>
          <a:stretch>
            <a:fillRect/>
          </a:stretch>
        </p:blipFill>
        <p:spPr>
          <a:xfrm>
            <a:off x="4961217" y="2233956"/>
            <a:ext cx="6986632" cy="3385742"/>
          </a:xfrm>
          <a:prstGeom prst="rect">
            <a:avLst/>
          </a:prstGeom>
          <a:ln>
            <a:solidFill>
              <a:schemeClr val="tx1"/>
            </a:solidFill>
          </a:ln>
        </p:spPr>
      </p:pic>
      <p:pic>
        <p:nvPicPr>
          <p:cNvPr id="4" name="Picture 3">
            <a:extLst>
              <a:ext uri="{FF2B5EF4-FFF2-40B4-BE49-F238E27FC236}">
                <a16:creationId xmlns:a16="http://schemas.microsoft.com/office/drawing/2014/main" id="{D8863397-802A-41B0-AA84-B5FC748BD7CB}"/>
              </a:ext>
            </a:extLst>
          </p:cNvPr>
          <p:cNvPicPr>
            <a:picLocks noChangeAspect="1"/>
          </p:cNvPicPr>
          <p:nvPr/>
        </p:nvPicPr>
        <p:blipFill>
          <a:blip r:embed="rId7"/>
          <a:stretch>
            <a:fillRect/>
          </a:stretch>
        </p:blipFill>
        <p:spPr>
          <a:xfrm>
            <a:off x="10056812" y="2966519"/>
            <a:ext cx="1128536" cy="456837"/>
          </a:xfrm>
          <a:prstGeom prst="rect">
            <a:avLst/>
          </a:prstGeom>
        </p:spPr>
      </p:pic>
      <p:sp>
        <p:nvSpPr>
          <p:cNvPr id="5" name="Title 1">
            <a:extLst>
              <a:ext uri="{FF2B5EF4-FFF2-40B4-BE49-F238E27FC236}">
                <a16:creationId xmlns:a16="http://schemas.microsoft.com/office/drawing/2014/main" id="{24308F2D-E856-4AFC-B13E-8B7C3109A961}"/>
              </a:ext>
            </a:extLst>
          </p:cNvPr>
          <p:cNvSpPr>
            <a:spLocks noGrp="1"/>
          </p:cNvSpPr>
          <p:nvPr>
            <p:ph type="title"/>
            <p:custDataLst>
              <p:tags r:id="rId2"/>
            </p:custDataLst>
          </p:nvPr>
        </p:nvSpPr>
        <p:spPr>
          <a:xfrm>
            <a:off x="384967" y="234596"/>
            <a:ext cx="10055781" cy="1450379"/>
          </a:xfrm>
        </p:spPr>
        <p:txBody>
          <a:bodyPr>
            <a:normAutofit/>
          </a:bodyPr>
          <a:lstStyle/>
          <a:p>
            <a:r>
              <a:rPr lang="en-US" b="1" dirty="0">
                <a:cs typeface="Calibri" panose="020F0502020204030204" pitchFamily="34" charset="0"/>
              </a:rPr>
              <a:t>Vendor Process </a:t>
            </a:r>
          </a:p>
        </p:txBody>
      </p:sp>
      <p:sp>
        <p:nvSpPr>
          <p:cNvPr id="6" name="TextBox 5">
            <a:extLst>
              <a:ext uri="{FF2B5EF4-FFF2-40B4-BE49-F238E27FC236}">
                <a16:creationId xmlns:a16="http://schemas.microsoft.com/office/drawing/2014/main" id="{EE1EBAD0-5980-4D43-8A0A-CEF89B21BD6B}"/>
              </a:ext>
            </a:extLst>
          </p:cNvPr>
          <p:cNvSpPr txBox="1"/>
          <p:nvPr>
            <p:custDataLst>
              <p:tags r:id="rId3"/>
            </p:custDataLst>
          </p:nvPr>
        </p:nvSpPr>
        <p:spPr>
          <a:xfrm>
            <a:off x="384967" y="2057400"/>
            <a:ext cx="4489214" cy="4524315"/>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Once you have clicked “Review Documents,” this screen will open </a:t>
            </a: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You will click the “Continue” button to review and complete the application documents (forms)</a:t>
            </a:r>
          </a:p>
        </p:txBody>
      </p:sp>
    </p:spTree>
    <p:custDataLst>
      <p:tags r:id="rId1"/>
    </p:custDataLst>
    <p:extLst>
      <p:ext uri="{BB962C8B-B14F-4D97-AF65-F5344CB8AC3E}">
        <p14:creationId xmlns:p14="http://schemas.microsoft.com/office/powerpoint/2010/main" val="233738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F9896F-45F0-4322-B4F6-DE6EFF6A4B8C}"/>
              </a:ext>
            </a:extLst>
          </p:cNvPr>
          <p:cNvSpPr>
            <a:spLocks noGrp="1"/>
          </p:cNvSpPr>
          <p:nvPr>
            <p:ph type="title"/>
            <p:custDataLst>
              <p:tags r:id="rId2"/>
            </p:custDataLst>
          </p:nvPr>
        </p:nvSpPr>
        <p:spPr>
          <a:xfrm>
            <a:off x="430045" y="381000"/>
            <a:ext cx="10055781" cy="1450379"/>
          </a:xfrm>
        </p:spPr>
        <p:txBody>
          <a:bodyPr>
            <a:normAutofit/>
          </a:bodyPr>
          <a:lstStyle/>
          <a:p>
            <a:r>
              <a:rPr lang="en-US" b="1" dirty="0">
                <a:cs typeface="Calibri" panose="020F0502020204030204" pitchFamily="34" charset="0"/>
              </a:rPr>
              <a:t>Fields to Complete</a:t>
            </a:r>
          </a:p>
        </p:txBody>
      </p:sp>
      <p:sp>
        <p:nvSpPr>
          <p:cNvPr id="5" name="TextBox 4">
            <a:extLst>
              <a:ext uri="{FF2B5EF4-FFF2-40B4-BE49-F238E27FC236}">
                <a16:creationId xmlns:a16="http://schemas.microsoft.com/office/drawing/2014/main" id="{1117EE3F-1886-4517-AED4-9BDAC1E94209}"/>
              </a:ext>
            </a:extLst>
          </p:cNvPr>
          <p:cNvSpPr txBox="1"/>
          <p:nvPr>
            <p:custDataLst>
              <p:tags r:id="rId3"/>
            </p:custDataLst>
          </p:nvPr>
        </p:nvSpPr>
        <p:spPr>
          <a:xfrm>
            <a:off x="411911" y="3048000"/>
            <a:ext cx="4740885" cy="1754326"/>
          </a:xfrm>
          <a:prstGeom prst="rect">
            <a:avLst/>
          </a:prstGeom>
          <a:noFill/>
        </p:spPr>
        <p:txBody>
          <a:bodyPr wrap="square">
            <a:spAutoFit/>
          </a:bodyPr>
          <a:lstStyle/>
          <a:p>
            <a:pPr marL="457063" indent="-457063">
              <a:buFont typeface="Arial" panose="020B0604020202020204" pitchFamily="34" charset="0"/>
              <a:buChar char="•"/>
            </a:pPr>
            <a:r>
              <a:rPr lang="en-US" sz="3600" dirty="0">
                <a:cs typeface="Calibri" panose="020F0502020204030204" pitchFamily="34" charset="0"/>
              </a:rPr>
              <a:t>Red boxes will appear on the fields required for completion</a:t>
            </a:r>
          </a:p>
        </p:txBody>
      </p:sp>
      <p:pic>
        <p:nvPicPr>
          <p:cNvPr id="2" name="Picture 1">
            <a:extLst>
              <a:ext uri="{FF2B5EF4-FFF2-40B4-BE49-F238E27FC236}">
                <a16:creationId xmlns:a16="http://schemas.microsoft.com/office/drawing/2014/main" id="{C0878685-9B42-40D7-08DC-238C3C661889}"/>
              </a:ext>
            </a:extLst>
          </p:cNvPr>
          <p:cNvPicPr>
            <a:picLocks noChangeAspect="1"/>
          </p:cNvPicPr>
          <p:nvPr/>
        </p:nvPicPr>
        <p:blipFill>
          <a:blip r:embed="rId6"/>
          <a:stretch>
            <a:fillRect/>
          </a:stretch>
        </p:blipFill>
        <p:spPr>
          <a:xfrm>
            <a:off x="8619983" y="1371600"/>
            <a:ext cx="2902983" cy="3045229"/>
          </a:xfrm>
          <a:prstGeom prst="rect">
            <a:avLst/>
          </a:prstGeom>
        </p:spPr>
      </p:pic>
      <p:pic>
        <p:nvPicPr>
          <p:cNvPr id="6" name="Picture 5">
            <a:extLst>
              <a:ext uri="{FF2B5EF4-FFF2-40B4-BE49-F238E27FC236}">
                <a16:creationId xmlns:a16="http://schemas.microsoft.com/office/drawing/2014/main" id="{41A5D3E5-98AD-7998-D2E4-12E477872001}"/>
              </a:ext>
            </a:extLst>
          </p:cNvPr>
          <p:cNvPicPr>
            <a:picLocks noChangeAspect="1"/>
          </p:cNvPicPr>
          <p:nvPr/>
        </p:nvPicPr>
        <p:blipFill>
          <a:blip r:embed="rId7"/>
          <a:stretch>
            <a:fillRect/>
          </a:stretch>
        </p:blipFill>
        <p:spPr>
          <a:xfrm>
            <a:off x="8007601" y="2780556"/>
            <a:ext cx="3005698" cy="3237756"/>
          </a:xfrm>
          <a:prstGeom prst="rect">
            <a:avLst/>
          </a:prstGeom>
        </p:spPr>
      </p:pic>
      <p:pic>
        <p:nvPicPr>
          <p:cNvPr id="7" name="Picture 6">
            <a:extLst>
              <a:ext uri="{FF2B5EF4-FFF2-40B4-BE49-F238E27FC236}">
                <a16:creationId xmlns:a16="http://schemas.microsoft.com/office/drawing/2014/main" id="{1EB91C82-A067-7491-D4B9-9A0EA85FF4A1}"/>
              </a:ext>
            </a:extLst>
          </p:cNvPr>
          <p:cNvPicPr>
            <a:picLocks noChangeAspect="1"/>
          </p:cNvPicPr>
          <p:nvPr/>
        </p:nvPicPr>
        <p:blipFill>
          <a:blip r:embed="rId8"/>
          <a:stretch>
            <a:fillRect/>
          </a:stretch>
        </p:blipFill>
        <p:spPr>
          <a:xfrm>
            <a:off x="6088167" y="1093897"/>
            <a:ext cx="3628831" cy="2032288"/>
          </a:xfrm>
          <a:prstGeom prst="rect">
            <a:avLst/>
          </a:prstGeom>
          <a:ln>
            <a:solidFill>
              <a:schemeClr val="tx1"/>
            </a:solidFill>
          </a:ln>
        </p:spPr>
      </p:pic>
      <p:pic>
        <p:nvPicPr>
          <p:cNvPr id="8" name="Picture 7">
            <a:extLst>
              <a:ext uri="{FF2B5EF4-FFF2-40B4-BE49-F238E27FC236}">
                <a16:creationId xmlns:a16="http://schemas.microsoft.com/office/drawing/2014/main" id="{D39960DB-766F-D477-7B79-E8E88BF3FA54}"/>
              </a:ext>
            </a:extLst>
          </p:cNvPr>
          <p:cNvPicPr>
            <a:picLocks noChangeAspect="1"/>
          </p:cNvPicPr>
          <p:nvPr/>
        </p:nvPicPr>
        <p:blipFill>
          <a:blip r:embed="rId9"/>
          <a:stretch>
            <a:fillRect/>
          </a:stretch>
        </p:blipFill>
        <p:spPr>
          <a:xfrm>
            <a:off x="6070282" y="3118284"/>
            <a:ext cx="3670528" cy="1447079"/>
          </a:xfrm>
          <a:prstGeom prst="rect">
            <a:avLst/>
          </a:prstGeom>
        </p:spPr>
      </p:pic>
    </p:spTree>
    <p:custDataLst>
      <p:tags r:id="rId1"/>
    </p:custDataLst>
    <p:extLst>
      <p:ext uri="{BB962C8B-B14F-4D97-AF65-F5344CB8AC3E}">
        <p14:creationId xmlns:p14="http://schemas.microsoft.com/office/powerpoint/2010/main" val="11838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0123D-0E71-44FF-AC59-45F8FABF2BE9}"/>
              </a:ext>
            </a:extLst>
          </p:cNvPr>
          <p:cNvPicPr>
            <a:picLocks noChangeAspect="1"/>
          </p:cNvPicPr>
          <p:nvPr/>
        </p:nvPicPr>
        <p:blipFill>
          <a:blip r:embed="rId7"/>
          <a:stretch>
            <a:fillRect/>
          </a:stretch>
        </p:blipFill>
        <p:spPr>
          <a:xfrm>
            <a:off x="6635559" y="1451272"/>
            <a:ext cx="5355349" cy="3185510"/>
          </a:xfrm>
          <a:prstGeom prst="rect">
            <a:avLst/>
          </a:prstGeom>
          <a:ln w="12700">
            <a:solidFill>
              <a:schemeClr val="tx1"/>
            </a:solidFill>
          </a:ln>
        </p:spPr>
      </p:pic>
      <p:pic>
        <p:nvPicPr>
          <p:cNvPr id="7" name="Picture 6">
            <a:extLst>
              <a:ext uri="{FF2B5EF4-FFF2-40B4-BE49-F238E27FC236}">
                <a16:creationId xmlns:a16="http://schemas.microsoft.com/office/drawing/2014/main" id="{C75C550C-72AD-427D-867F-9E51CE8E2FD2}"/>
              </a:ext>
            </a:extLst>
          </p:cNvPr>
          <p:cNvPicPr>
            <a:picLocks noChangeAspect="1"/>
          </p:cNvPicPr>
          <p:nvPr/>
        </p:nvPicPr>
        <p:blipFill>
          <a:blip r:embed="rId8"/>
          <a:stretch>
            <a:fillRect/>
          </a:stretch>
        </p:blipFill>
        <p:spPr>
          <a:xfrm>
            <a:off x="7804240" y="4638799"/>
            <a:ext cx="3017988" cy="1723204"/>
          </a:xfrm>
          <a:prstGeom prst="rect">
            <a:avLst/>
          </a:prstGeom>
        </p:spPr>
      </p:pic>
      <p:pic>
        <p:nvPicPr>
          <p:cNvPr id="2" name="Picture 1">
            <a:extLst>
              <a:ext uri="{FF2B5EF4-FFF2-40B4-BE49-F238E27FC236}">
                <a16:creationId xmlns:a16="http://schemas.microsoft.com/office/drawing/2014/main" id="{257B1D1E-D4B9-4B9A-86EF-E656351E6F63}"/>
              </a:ext>
            </a:extLst>
          </p:cNvPr>
          <p:cNvPicPr>
            <a:picLocks noChangeAspect="1"/>
          </p:cNvPicPr>
          <p:nvPr/>
        </p:nvPicPr>
        <p:blipFill>
          <a:blip r:embed="rId9"/>
          <a:stretch>
            <a:fillRect/>
          </a:stretch>
        </p:blipFill>
        <p:spPr>
          <a:xfrm>
            <a:off x="7913218" y="5581905"/>
            <a:ext cx="1212664" cy="650577"/>
          </a:xfrm>
          <a:prstGeom prst="rect">
            <a:avLst/>
          </a:prstGeom>
        </p:spPr>
      </p:pic>
      <p:pic>
        <p:nvPicPr>
          <p:cNvPr id="3" name="Picture 2">
            <a:extLst>
              <a:ext uri="{FF2B5EF4-FFF2-40B4-BE49-F238E27FC236}">
                <a16:creationId xmlns:a16="http://schemas.microsoft.com/office/drawing/2014/main" id="{05068532-E1C3-46F6-B445-7DB003BA1F0C}"/>
              </a:ext>
            </a:extLst>
          </p:cNvPr>
          <p:cNvPicPr>
            <a:picLocks noChangeAspect="1"/>
          </p:cNvPicPr>
          <p:nvPr/>
        </p:nvPicPr>
        <p:blipFill>
          <a:blip r:embed="rId9"/>
          <a:stretch>
            <a:fillRect/>
          </a:stretch>
        </p:blipFill>
        <p:spPr>
          <a:xfrm>
            <a:off x="6668749" y="2269960"/>
            <a:ext cx="5255065" cy="631691"/>
          </a:xfrm>
          <a:prstGeom prst="rect">
            <a:avLst/>
          </a:prstGeom>
        </p:spPr>
      </p:pic>
      <p:pic>
        <p:nvPicPr>
          <p:cNvPr id="4" name="Picture 3">
            <a:extLst>
              <a:ext uri="{FF2B5EF4-FFF2-40B4-BE49-F238E27FC236}">
                <a16:creationId xmlns:a16="http://schemas.microsoft.com/office/drawing/2014/main" id="{CD18E2B2-07DB-4E14-8185-6717E92DACAE}"/>
              </a:ext>
            </a:extLst>
          </p:cNvPr>
          <p:cNvPicPr>
            <a:picLocks noChangeAspect="1"/>
          </p:cNvPicPr>
          <p:nvPr/>
        </p:nvPicPr>
        <p:blipFill>
          <a:blip r:embed="rId9"/>
          <a:stretch>
            <a:fillRect/>
          </a:stretch>
        </p:blipFill>
        <p:spPr>
          <a:xfrm>
            <a:off x="6635559" y="4050023"/>
            <a:ext cx="1498167" cy="459115"/>
          </a:xfrm>
          <a:prstGeom prst="rect">
            <a:avLst/>
          </a:prstGeom>
        </p:spPr>
      </p:pic>
      <p:sp>
        <p:nvSpPr>
          <p:cNvPr id="9" name="TextBox 8">
            <a:extLst>
              <a:ext uri="{FF2B5EF4-FFF2-40B4-BE49-F238E27FC236}">
                <a16:creationId xmlns:a16="http://schemas.microsoft.com/office/drawing/2014/main" id="{4B746A2B-5EC3-48F6-B9C4-6FD32F5FCD24}"/>
              </a:ext>
            </a:extLst>
          </p:cNvPr>
          <p:cNvSpPr txBox="1"/>
          <p:nvPr>
            <p:custDataLst>
              <p:tags r:id="rId2"/>
            </p:custDataLst>
          </p:nvPr>
        </p:nvSpPr>
        <p:spPr>
          <a:xfrm>
            <a:off x="671460" y="1383987"/>
            <a:ext cx="5897006" cy="3108543"/>
          </a:xfrm>
          <a:prstGeom prst="rect">
            <a:avLst/>
          </a:prstGeom>
          <a:noFill/>
        </p:spPr>
        <p:txBody>
          <a:bodyPr wrap="square">
            <a:spAutoFit/>
          </a:bodyPr>
          <a:lstStyle/>
          <a:p>
            <a:pPr marL="342797" indent="-342797">
              <a:buFont typeface="Arial" panose="020B0604020202020204" pitchFamily="34" charset="0"/>
              <a:buChar char="•"/>
            </a:pPr>
            <a:r>
              <a:rPr lang="en-US" sz="2800" dirty="0">
                <a:cs typeface="Calibri" panose="020F0502020204030204" pitchFamily="34" charset="0"/>
              </a:rPr>
              <a:t>When you click on the first Sign button, the “Adopt Your Signature” screen will appear.</a:t>
            </a:r>
          </a:p>
          <a:p>
            <a:pPr marL="342797" indent="-342797">
              <a:buFont typeface="Arial" panose="020B0604020202020204" pitchFamily="34" charset="0"/>
              <a:buChar char="•"/>
            </a:pPr>
            <a:r>
              <a:rPr lang="en-US" sz="2800" dirty="0">
                <a:cs typeface="Calibri" panose="020F0502020204030204" pitchFamily="34" charset="0"/>
              </a:rPr>
              <a:t>Signature options</a:t>
            </a:r>
          </a:p>
          <a:p>
            <a:pPr marL="799860" lvl="1" indent="-342797">
              <a:buFont typeface="Arial" panose="020B0604020202020204" pitchFamily="34" charset="0"/>
              <a:buChar char="•"/>
            </a:pPr>
            <a:r>
              <a:rPr lang="en-US" sz="2800" dirty="0">
                <a:cs typeface="Calibri" panose="020F0502020204030204" pitchFamily="34" charset="0"/>
              </a:rPr>
              <a:t>Type your name and initials and change the style to look more like your handwritten signature</a:t>
            </a:r>
          </a:p>
        </p:txBody>
      </p:sp>
      <p:sp>
        <p:nvSpPr>
          <p:cNvPr id="11" name="TextBox 10">
            <a:extLst>
              <a:ext uri="{FF2B5EF4-FFF2-40B4-BE49-F238E27FC236}">
                <a16:creationId xmlns:a16="http://schemas.microsoft.com/office/drawing/2014/main" id="{1876DF60-5BFB-430B-921A-6B77F415DCA3}"/>
              </a:ext>
            </a:extLst>
          </p:cNvPr>
          <p:cNvSpPr txBox="1"/>
          <p:nvPr>
            <p:custDataLst>
              <p:tags r:id="rId3"/>
            </p:custDataLst>
          </p:nvPr>
        </p:nvSpPr>
        <p:spPr>
          <a:xfrm>
            <a:off x="671460" y="4350628"/>
            <a:ext cx="5597831" cy="2246769"/>
          </a:xfrm>
          <a:prstGeom prst="rect">
            <a:avLst/>
          </a:prstGeom>
          <a:noFill/>
        </p:spPr>
        <p:txBody>
          <a:bodyPr wrap="square">
            <a:spAutoFit/>
          </a:bodyPr>
          <a:lstStyle/>
          <a:p>
            <a:pPr marL="799860" lvl="1" indent="-342797">
              <a:buFont typeface="Arial" panose="020B0604020202020204" pitchFamily="34" charset="0"/>
              <a:buChar char="•"/>
            </a:pPr>
            <a:r>
              <a:rPr lang="en-US" sz="2800" dirty="0">
                <a:cs typeface="Calibri" panose="020F0502020204030204" pitchFamily="34" charset="0"/>
              </a:rPr>
              <a:t>Draw or “write”  signature by selecting the draw tab and using the mouse</a:t>
            </a:r>
          </a:p>
          <a:p>
            <a:pPr marL="799860" lvl="1" indent="-342797">
              <a:buFont typeface="Arial" panose="020B0604020202020204" pitchFamily="34" charset="0"/>
              <a:buChar char="•"/>
            </a:pPr>
            <a:r>
              <a:rPr lang="en-US" sz="2800" dirty="0">
                <a:cs typeface="Calibri" panose="020F0502020204030204" pitchFamily="34" charset="0"/>
              </a:rPr>
              <a:t>Upload a clear picture of signature for use</a:t>
            </a:r>
            <a:endParaRPr lang="en-US" sz="2800" dirty="0"/>
          </a:p>
        </p:txBody>
      </p:sp>
      <p:sp>
        <p:nvSpPr>
          <p:cNvPr id="10" name="Title 1">
            <a:extLst>
              <a:ext uri="{FF2B5EF4-FFF2-40B4-BE49-F238E27FC236}">
                <a16:creationId xmlns:a16="http://schemas.microsoft.com/office/drawing/2014/main" id="{84CD1BE7-585D-4F2B-A9FE-0C61822B02B8}"/>
              </a:ext>
            </a:extLst>
          </p:cNvPr>
          <p:cNvSpPr>
            <a:spLocks noGrp="1"/>
          </p:cNvSpPr>
          <p:nvPr>
            <p:ph type="title"/>
            <p:custDataLst>
              <p:tags r:id="rId4"/>
            </p:custDataLst>
          </p:nvPr>
        </p:nvSpPr>
        <p:spPr>
          <a:xfrm>
            <a:off x="400489" y="894"/>
            <a:ext cx="10055781" cy="1450379"/>
          </a:xfrm>
        </p:spPr>
        <p:txBody>
          <a:bodyPr>
            <a:normAutofit/>
          </a:bodyPr>
          <a:lstStyle/>
          <a:p>
            <a:r>
              <a:rPr lang="en-US" b="1" dirty="0">
                <a:cs typeface="Calibri" panose="020F0502020204030204" pitchFamily="34" charset="0"/>
              </a:rPr>
              <a:t>Adopting a Signature</a:t>
            </a:r>
          </a:p>
        </p:txBody>
      </p:sp>
    </p:spTree>
    <p:custDataLst>
      <p:tags r:id="rId1"/>
    </p:custDataLst>
    <p:extLst>
      <p:ext uri="{BB962C8B-B14F-4D97-AF65-F5344CB8AC3E}">
        <p14:creationId xmlns:p14="http://schemas.microsoft.com/office/powerpoint/2010/main" val="346827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3D824-9754-4414-ACDD-BDE709C1BC5A}"/>
              </a:ext>
            </a:extLst>
          </p:cNvPr>
          <p:cNvPicPr>
            <a:picLocks noChangeAspect="1"/>
          </p:cNvPicPr>
          <p:nvPr/>
        </p:nvPicPr>
        <p:blipFill>
          <a:blip r:embed="rId6"/>
          <a:stretch>
            <a:fillRect/>
          </a:stretch>
        </p:blipFill>
        <p:spPr>
          <a:xfrm>
            <a:off x="2699528" y="2418232"/>
            <a:ext cx="2990071" cy="866549"/>
          </a:xfrm>
          <a:prstGeom prst="rect">
            <a:avLst/>
          </a:prstGeom>
        </p:spPr>
      </p:pic>
      <p:pic>
        <p:nvPicPr>
          <p:cNvPr id="6" name="Picture 5">
            <a:extLst>
              <a:ext uri="{FF2B5EF4-FFF2-40B4-BE49-F238E27FC236}">
                <a16:creationId xmlns:a16="http://schemas.microsoft.com/office/drawing/2014/main" id="{1407B0A4-F10C-472B-9591-F00126FFBF39}"/>
              </a:ext>
            </a:extLst>
          </p:cNvPr>
          <p:cNvPicPr>
            <a:picLocks noChangeAspect="1"/>
          </p:cNvPicPr>
          <p:nvPr/>
        </p:nvPicPr>
        <p:blipFill>
          <a:blip r:embed="rId7"/>
          <a:stretch>
            <a:fillRect/>
          </a:stretch>
        </p:blipFill>
        <p:spPr>
          <a:xfrm>
            <a:off x="4941395" y="3502326"/>
            <a:ext cx="2809143" cy="857027"/>
          </a:xfrm>
          <a:prstGeom prst="rect">
            <a:avLst/>
          </a:prstGeom>
        </p:spPr>
      </p:pic>
      <p:pic>
        <p:nvPicPr>
          <p:cNvPr id="2" name="Picture 1">
            <a:extLst>
              <a:ext uri="{FF2B5EF4-FFF2-40B4-BE49-F238E27FC236}">
                <a16:creationId xmlns:a16="http://schemas.microsoft.com/office/drawing/2014/main" id="{94B29711-1034-4C77-B85C-C3F9DB969B44}"/>
              </a:ext>
            </a:extLst>
          </p:cNvPr>
          <p:cNvPicPr>
            <a:picLocks noChangeAspect="1"/>
          </p:cNvPicPr>
          <p:nvPr/>
        </p:nvPicPr>
        <p:blipFill>
          <a:blip r:embed="rId8"/>
          <a:stretch>
            <a:fillRect/>
          </a:stretch>
        </p:blipFill>
        <p:spPr>
          <a:xfrm>
            <a:off x="2587000" y="2418231"/>
            <a:ext cx="1088304" cy="621106"/>
          </a:xfrm>
          <a:prstGeom prst="rect">
            <a:avLst/>
          </a:prstGeom>
        </p:spPr>
      </p:pic>
      <p:pic>
        <p:nvPicPr>
          <p:cNvPr id="4" name="Picture 3">
            <a:extLst>
              <a:ext uri="{FF2B5EF4-FFF2-40B4-BE49-F238E27FC236}">
                <a16:creationId xmlns:a16="http://schemas.microsoft.com/office/drawing/2014/main" id="{E41280F7-C7B9-45A3-96A1-DD26156C710D}"/>
              </a:ext>
            </a:extLst>
          </p:cNvPr>
          <p:cNvPicPr>
            <a:picLocks noChangeAspect="1"/>
          </p:cNvPicPr>
          <p:nvPr/>
        </p:nvPicPr>
        <p:blipFill>
          <a:blip r:embed="rId9"/>
          <a:stretch>
            <a:fillRect/>
          </a:stretch>
        </p:blipFill>
        <p:spPr>
          <a:xfrm>
            <a:off x="4730546" y="3520123"/>
            <a:ext cx="1090995" cy="621684"/>
          </a:xfrm>
          <a:prstGeom prst="rect">
            <a:avLst/>
          </a:prstGeom>
        </p:spPr>
      </p:pic>
      <p:sp>
        <p:nvSpPr>
          <p:cNvPr id="7" name="Title 1">
            <a:extLst>
              <a:ext uri="{FF2B5EF4-FFF2-40B4-BE49-F238E27FC236}">
                <a16:creationId xmlns:a16="http://schemas.microsoft.com/office/drawing/2014/main" id="{C42910CF-E5B6-48AF-BB2E-9C10A35E7508}"/>
              </a:ext>
            </a:extLst>
          </p:cNvPr>
          <p:cNvSpPr>
            <a:spLocks noGrp="1"/>
          </p:cNvSpPr>
          <p:nvPr>
            <p:ph type="title"/>
            <p:custDataLst>
              <p:tags r:id="rId2"/>
            </p:custDataLst>
          </p:nvPr>
        </p:nvSpPr>
        <p:spPr>
          <a:xfrm>
            <a:off x="455612" y="465417"/>
            <a:ext cx="10055781" cy="1450379"/>
          </a:xfrm>
        </p:spPr>
        <p:txBody>
          <a:bodyPr>
            <a:normAutofit/>
          </a:bodyPr>
          <a:lstStyle/>
          <a:p>
            <a:r>
              <a:rPr lang="en-US" b="1" dirty="0">
                <a:cs typeface="Calibri" panose="020F0502020204030204" pitchFamily="34" charset="0"/>
              </a:rPr>
              <a:t>SIGNATURE</a:t>
            </a:r>
          </a:p>
        </p:txBody>
      </p:sp>
      <p:sp>
        <p:nvSpPr>
          <p:cNvPr id="8" name="TextBox 7">
            <a:extLst>
              <a:ext uri="{FF2B5EF4-FFF2-40B4-BE49-F238E27FC236}">
                <a16:creationId xmlns:a16="http://schemas.microsoft.com/office/drawing/2014/main" id="{D642D3FC-5B48-4D34-B5C7-8FC4D5E0E3AD}"/>
              </a:ext>
            </a:extLst>
          </p:cNvPr>
          <p:cNvSpPr txBox="1"/>
          <p:nvPr>
            <p:custDataLst>
              <p:tags r:id="rId3"/>
            </p:custDataLst>
          </p:nvPr>
        </p:nvSpPr>
        <p:spPr>
          <a:xfrm>
            <a:off x="938964" y="4644242"/>
            <a:ext cx="10310896" cy="1569660"/>
          </a:xfrm>
          <a:prstGeom prst="rect">
            <a:avLst/>
          </a:prstGeom>
          <a:noFill/>
        </p:spPr>
        <p:txBody>
          <a:bodyPr wrap="square">
            <a:spAutoFit/>
          </a:bodyPr>
          <a:lstStyle/>
          <a:p>
            <a:r>
              <a:rPr lang="en-US" sz="3200" dirty="0">
                <a:cs typeface="Calibri" panose="020F0502020204030204" pitchFamily="34" charset="0"/>
              </a:rPr>
              <a:t>Once signature and initials have been adopted, when you click any space labeled sign or initial, the adopted signature will appear.</a:t>
            </a:r>
          </a:p>
        </p:txBody>
      </p:sp>
    </p:spTree>
    <p:custDataLst>
      <p:tags r:id="rId1"/>
    </p:custDataLst>
    <p:extLst>
      <p:ext uri="{BB962C8B-B14F-4D97-AF65-F5344CB8AC3E}">
        <p14:creationId xmlns:p14="http://schemas.microsoft.com/office/powerpoint/2010/main" val="20912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E7F52A-0C17-AD34-42C1-838672A83392}"/>
              </a:ext>
            </a:extLst>
          </p:cNvPr>
          <p:cNvPicPr>
            <a:picLocks noChangeAspect="1"/>
          </p:cNvPicPr>
          <p:nvPr/>
        </p:nvPicPr>
        <p:blipFill>
          <a:blip r:embed="rId6"/>
          <a:stretch>
            <a:fillRect/>
          </a:stretch>
        </p:blipFill>
        <p:spPr>
          <a:xfrm>
            <a:off x="6200189" y="1642837"/>
            <a:ext cx="5780624" cy="3295478"/>
          </a:xfrm>
          <a:prstGeom prst="rect">
            <a:avLst/>
          </a:prstGeom>
          <a:ln w="12700">
            <a:solidFill>
              <a:schemeClr val="tx1"/>
            </a:solidFill>
          </a:ln>
        </p:spPr>
      </p:pic>
      <p:cxnSp>
        <p:nvCxnSpPr>
          <p:cNvPr id="5" name="Straight Arrow Connector 4">
            <a:extLst>
              <a:ext uri="{FF2B5EF4-FFF2-40B4-BE49-F238E27FC236}">
                <a16:creationId xmlns:a16="http://schemas.microsoft.com/office/drawing/2014/main" id="{A99D2026-9266-47C5-80FA-BB78BFF81BE2}"/>
              </a:ext>
            </a:extLst>
          </p:cNvPr>
          <p:cNvCxnSpPr>
            <a:cxnSpLocks/>
          </p:cNvCxnSpPr>
          <p:nvPr/>
        </p:nvCxnSpPr>
        <p:spPr>
          <a:xfrm>
            <a:off x="8837612" y="2438400"/>
            <a:ext cx="685800" cy="5334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6ED5A9-CE71-4E16-B4F1-890291CC9D68}"/>
              </a:ext>
            </a:extLst>
          </p:cNvPr>
          <p:cNvCxnSpPr>
            <a:cxnSpLocks/>
          </p:cNvCxnSpPr>
          <p:nvPr/>
        </p:nvCxnSpPr>
        <p:spPr>
          <a:xfrm>
            <a:off x="6856412" y="3657600"/>
            <a:ext cx="1371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18920E-2091-4C08-B90D-87814FE97AAE}"/>
              </a:ext>
            </a:extLst>
          </p:cNvPr>
          <p:cNvSpPr txBox="1"/>
          <p:nvPr>
            <p:custDataLst>
              <p:tags r:id="rId2"/>
            </p:custDataLst>
          </p:nvPr>
        </p:nvSpPr>
        <p:spPr>
          <a:xfrm>
            <a:off x="361352" y="1219200"/>
            <a:ext cx="5979722" cy="5386090"/>
          </a:xfrm>
          <a:prstGeom prst="rect">
            <a:avLst/>
          </a:prstGeom>
          <a:noFill/>
        </p:spPr>
        <p:txBody>
          <a:bodyPr wrap="square">
            <a:spAutoFit/>
          </a:bodyPr>
          <a:lstStyle/>
          <a:p>
            <a:pPr marL="342797" indent="-342797">
              <a:buFont typeface="Arial" panose="020B0604020202020204" pitchFamily="34" charset="0"/>
              <a:buChar char="•"/>
            </a:pPr>
            <a:r>
              <a:rPr lang="en-US" sz="2400" dirty="0">
                <a:cs typeface="Calibri" panose="020F0502020204030204" pitchFamily="34" charset="0"/>
              </a:rPr>
              <a:t>Certain fields triggered once specific fields selected. </a:t>
            </a:r>
          </a:p>
          <a:p>
            <a:pPr marL="799860" lvl="1" indent="-342797">
              <a:buFont typeface="Arial" panose="020B0604020202020204" pitchFamily="34" charset="0"/>
              <a:buChar char="•"/>
            </a:pPr>
            <a:r>
              <a:rPr lang="en-US" sz="2400" dirty="0">
                <a:cs typeface="Calibri" panose="020F0502020204030204" pitchFamily="34" charset="0"/>
              </a:rPr>
              <a:t>Blue arrow at question 14 shows that the check box for Integrated has been selected </a:t>
            </a:r>
          </a:p>
          <a:p>
            <a:pPr marL="1256923" lvl="2" indent="-342797">
              <a:buFont typeface="Arial" panose="020B0604020202020204" pitchFamily="34" charset="0"/>
              <a:buChar char="•"/>
            </a:pPr>
            <a:r>
              <a:rPr lang="en-US" sz="2000" dirty="0">
                <a:cs typeface="Calibri" panose="020F0502020204030204" pitchFamily="34" charset="0"/>
              </a:rPr>
              <a:t>Sub questions and corresponding fields have now been highlighted</a:t>
            </a:r>
          </a:p>
          <a:p>
            <a:pPr marL="1256923" lvl="2" indent="-342797">
              <a:buFont typeface="Arial" panose="020B0604020202020204" pitchFamily="34" charset="0"/>
              <a:buChar char="•"/>
            </a:pPr>
            <a:r>
              <a:rPr lang="en-US" sz="2000" dirty="0">
                <a:cs typeface="Calibri" panose="020F0502020204030204" pitchFamily="34" charset="0"/>
              </a:rPr>
              <a:t>The value-added reseller is not highlighted in red because this is an optional field </a:t>
            </a:r>
          </a:p>
          <a:p>
            <a:pPr marL="342797" indent="-342797">
              <a:buFont typeface="Arial" panose="020B0604020202020204" pitchFamily="34" charset="0"/>
              <a:buChar char="•"/>
            </a:pPr>
            <a:endParaRPr lang="en-US" sz="2400" dirty="0">
              <a:cs typeface="Calibri" panose="020F0502020204030204" pitchFamily="34" charset="0"/>
            </a:endParaRPr>
          </a:p>
          <a:p>
            <a:pPr marL="342797" indent="-342797">
              <a:buFont typeface="Arial" panose="020B0604020202020204" pitchFamily="34" charset="0"/>
              <a:buChar char="•"/>
            </a:pPr>
            <a:r>
              <a:rPr lang="en-US" sz="2400" dirty="0">
                <a:cs typeface="Calibri" panose="020F0502020204030204" pitchFamily="34" charset="0"/>
              </a:rPr>
              <a:t>Green arrow at question 15 shows a drop-down option. </a:t>
            </a:r>
          </a:p>
          <a:p>
            <a:pPr marL="799860" lvl="1" indent="-342797">
              <a:buFont typeface="Arial" panose="020B0604020202020204" pitchFamily="34" charset="0"/>
              <a:buChar char="•"/>
            </a:pPr>
            <a:r>
              <a:rPr lang="en-US" sz="2400" dirty="0">
                <a:cs typeface="Calibri" panose="020F0502020204030204" pitchFamily="34" charset="0"/>
              </a:rPr>
              <a:t>Ensures vendors only choose State approved sources </a:t>
            </a:r>
          </a:p>
          <a:p>
            <a:pPr marL="799860" lvl="1" indent="-342797">
              <a:buFont typeface="Arial" panose="020B0604020202020204" pitchFamily="34" charset="0"/>
              <a:buChar char="•"/>
            </a:pPr>
            <a:r>
              <a:rPr lang="en-US" sz="2400" dirty="0">
                <a:cs typeface="Calibri" panose="020F0502020204030204" pitchFamily="34" charset="0"/>
              </a:rPr>
              <a:t>Also available for question 15</a:t>
            </a:r>
          </a:p>
        </p:txBody>
      </p:sp>
      <p:sp>
        <p:nvSpPr>
          <p:cNvPr id="7" name="Title 1">
            <a:extLst>
              <a:ext uri="{FF2B5EF4-FFF2-40B4-BE49-F238E27FC236}">
                <a16:creationId xmlns:a16="http://schemas.microsoft.com/office/drawing/2014/main" id="{E4655A6E-2782-448B-867B-364F583ADA1A}"/>
              </a:ext>
            </a:extLst>
          </p:cNvPr>
          <p:cNvSpPr>
            <a:spLocks noGrp="1"/>
          </p:cNvSpPr>
          <p:nvPr>
            <p:ph type="title"/>
            <p:custDataLst>
              <p:tags r:id="rId3"/>
            </p:custDataLst>
          </p:nvPr>
        </p:nvSpPr>
        <p:spPr>
          <a:xfrm>
            <a:off x="400489" y="894"/>
            <a:ext cx="10055781" cy="1450379"/>
          </a:xfrm>
        </p:spPr>
        <p:txBody>
          <a:bodyPr>
            <a:normAutofit/>
          </a:bodyPr>
          <a:lstStyle/>
          <a:p>
            <a:r>
              <a:rPr lang="en-US" b="1" dirty="0">
                <a:cs typeface="Calibri" panose="020F0502020204030204" pitchFamily="34" charset="0"/>
              </a:rPr>
              <a:t>Form Fields</a:t>
            </a:r>
          </a:p>
        </p:txBody>
      </p:sp>
    </p:spTree>
    <p:custDataLst>
      <p:tags r:id="rId1"/>
    </p:custDataLst>
    <p:extLst>
      <p:ext uri="{BB962C8B-B14F-4D97-AF65-F5344CB8AC3E}">
        <p14:creationId xmlns:p14="http://schemas.microsoft.com/office/powerpoint/2010/main" val="4160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18E0B-2482-4073-955C-79A886F1E543}"/>
              </a:ext>
            </a:extLst>
          </p:cNvPr>
          <p:cNvPicPr>
            <a:picLocks noChangeAspect="1"/>
          </p:cNvPicPr>
          <p:nvPr/>
        </p:nvPicPr>
        <p:blipFill rotWithShape="1">
          <a:blip r:embed="rId6"/>
          <a:srcRect l="32212" t="41038" r="24879" b="6822"/>
          <a:stretch/>
        </p:blipFill>
        <p:spPr>
          <a:xfrm>
            <a:off x="3454407" y="1362398"/>
            <a:ext cx="5600702" cy="3828052"/>
          </a:xfrm>
          <a:prstGeom prst="rect">
            <a:avLst/>
          </a:prstGeom>
          <a:ln w="12700">
            <a:solidFill>
              <a:schemeClr val="tx1"/>
            </a:solidFill>
          </a:ln>
        </p:spPr>
      </p:pic>
      <p:pic>
        <p:nvPicPr>
          <p:cNvPr id="2" name="Picture 1">
            <a:extLst>
              <a:ext uri="{FF2B5EF4-FFF2-40B4-BE49-F238E27FC236}">
                <a16:creationId xmlns:a16="http://schemas.microsoft.com/office/drawing/2014/main" id="{26CAC69D-32CB-47FC-AD29-7B5DB6086B1E}"/>
              </a:ext>
            </a:extLst>
          </p:cNvPr>
          <p:cNvPicPr>
            <a:picLocks noChangeAspect="1"/>
          </p:cNvPicPr>
          <p:nvPr/>
        </p:nvPicPr>
        <p:blipFill>
          <a:blip r:embed="rId7"/>
          <a:stretch>
            <a:fillRect/>
          </a:stretch>
        </p:blipFill>
        <p:spPr>
          <a:xfrm>
            <a:off x="5505357" y="4561072"/>
            <a:ext cx="1308338" cy="457346"/>
          </a:xfrm>
          <a:prstGeom prst="rect">
            <a:avLst/>
          </a:prstGeom>
        </p:spPr>
      </p:pic>
      <p:sp>
        <p:nvSpPr>
          <p:cNvPr id="7" name="TextBox 6">
            <a:extLst>
              <a:ext uri="{FF2B5EF4-FFF2-40B4-BE49-F238E27FC236}">
                <a16:creationId xmlns:a16="http://schemas.microsoft.com/office/drawing/2014/main" id="{E9427559-FEA8-4BF8-BEBB-B914F275C515}"/>
              </a:ext>
            </a:extLst>
          </p:cNvPr>
          <p:cNvSpPr txBox="1"/>
          <p:nvPr>
            <p:custDataLst>
              <p:tags r:id="rId2"/>
            </p:custDataLst>
          </p:nvPr>
        </p:nvSpPr>
        <p:spPr>
          <a:xfrm>
            <a:off x="1300159" y="5338423"/>
            <a:ext cx="9588506" cy="830740"/>
          </a:xfrm>
          <a:prstGeom prst="rect">
            <a:avLst/>
          </a:prstGeom>
          <a:noFill/>
        </p:spPr>
        <p:txBody>
          <a:bodyPr wrap="square">
            <a:spAutoFit/>
          </a:bodyPr>
          <a:lstStyle/>
          <a:p>
            <a:r>
              <a:rPr lang="en-US" sz="2399" dirty="0">
                <a:cs typeface="Calibri" panose="020F0502020204030204" pitchFamily="34" charset="0"/>
              </a:rPr>
              <a:t>Once you have gone through all documents and completed all required fields, you will be able to click the “Finish” button. </a:t>
            </a:r>
          </a:p>
        </p:txBody>
      </p:sp>
      <p:sp>
        <p:nvSpPr>
          <p:cNvPr id="8" name="Title 1">
            <a:extLst>
              <a:ext uri="{FF2B5EF4-FFF2-40B4-BE49-F238E27FC236}">
                <a16:creationId xmlns:a16="http://schemas.microsoft.com/office/drawing/2014/main" id="{A1A89C51-5BDD-44FE-89B3-1DBA71543A66}"/>
              </a:ext>
            </a:extLst>
          </p:cNvPr>
          <p:cNvSpPr>
            <a:spLocks noGrp="1"/>
          </p:cNvSpPr>
          <p:nvPr>
            <p:ph type="title"/>
            <p:custDataLst>
              <p:tags r:id="rId3"/>
            </p:custDataLst>
          </p:nvPr>
        </p:nvSpPr>
        <p:spPr>
          <a:xfrm>
            <a:off x="379412" y="224343"/>
            <a:ext cx="10055781" cy="1450379"/>
          </a:xfrm>
        </p:spPr>
        <p:txBody>
          <a:bodyPr>
            <a:normAutofit/>
          </a:bodyPr>
          <a:lstStyle/>
          <a:p>
            <a:r>
              <a:rPr lang="en-US" b="1" dirty="0">
                <a:cs typeface="Calibri" panose="020F0502020204030204" pitchFamily="34" charset="0"/>
              </a:rPr>
              <a:t>Vendor Process Completed</a:t>
            </a:r>
          </a:p>
        </p:txBody>
      </p:sp>
    </p:spTree>
    <p:custDataLst>
      <p:tags r:id="rId1"/>
    </p:custDataLst>
    <p:extLst>
      <p:ext uri="{BB962C8B-B14F-4D97-AF65-F5344CB8AC3E}">
        <p14:creationId xmlns:p14="http://schemas.microsoft.com/office/powerpoint/2010/main" val="22842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0958ED-952E-4629-BF74-E1A6DAC6E4D9}"/>
              </a:ext>
            </a:extLst>
          </p:cNvPr>
          <p:cNvSpPr txBox="1"/>
          <p:nvPr>
            <p:custDataLst>
              <p:tags r:id="rId2"/>
            </p:custDataLst>
          </p:nvPr>
        </p:nvSpPr>
        <p:spPr>
          <a:xfrm>
            <a:off x="611064" y="1958970"/>
            <a:ext cx="4998052" cy="341632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may see this screen upon completion</a:t>
            </a:r>
          </a:p>
          <a:p>
            <a:pPr marL="914126" lvl="1" indent="-457063">
              <a:buFont typeface="Arial" panose="020B0604020202020204" pitchFamily="34" charset="0"/>
              <a:buChar char="•"/>
            </a:pPr>
            <a:r>
              <a:rPr lang="en-US" sz="2800" dirty="0">
                <a:cs typeface="Calibri" panose="020F0502020204030204" pitchFamily="34" charset="0"/>
              </a:rPr>
              <a:t>Can select “No Thanks”</a:t>
            </a:r>
          </a:p>
          <a:p>
            <a:pPr lvl="1"/>
            <a:endParaRPr lang="en-US" sz="28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All parties will receive a copy of the fully completed forms</a:t>
            </a:r>
          </a:p>
        </p:txBody>
      </p:sp>
      <p:sp>
        <p:nvSpPr>
          <p:cNvPr id="9" name="Title 1">
            <a:extLst>
              <a:ext uri="{FF2B5EF4-FFF2-40B4-BE49-F238E27FC236}">
                <a16:creationId xmlns:a16="http://schemas.microsoft.com/office/drawing/2014/main" id="{A582655A-24F0-4295-9940-D9AAE7ABFB0D}"/>
              </a:ext>
            </a:extLst>
          </p:cNvPr>
          <p:cNvSpPr>
            <a:spLocks noGrp="1"/>
          </p:cNvSpPr>
          <p:nvPr>
            <p:ph type="title"/>
            <p:custDataLst>
              <p:tags r:id="rId3"/>
            </p:custDataLst>
          </p:nvPr>
        </p:nvSpPr>
        <p:spPr>
          <a:xfrm>
            <a:off x="379412" y="195681"/>
            <a:ext cx="10055781" cy="1450379"/>
          </a:xfrm>
        </p:spPr>
        <p:txBody>
          <a:bodyPr>
            <a:normAutofit/>
          </a:bodyPr>
          <a:lstStyle/>
          <a:p>
            <a:r>
              <a:rPr lang="en-US" b="1" dirty="0">
                <a:cs typeface="Calibri" panose="020F0502020204030204" pitchFamily="34" charset="0"/>
              </a:rPr>
              <a:t>Final Screen</a:t>
            </a:r>
          </a:p>
        </p:txBody>
      </p:sp>
      <p:pic>
        <p:nvPicPr>
          <p:cNvPr id="3" name="Picture 2">
            <a:extLst>
              <a:ext uri="{FF2B5EF4-FFF2-40B4-BE49-F238E27FC236}">
                <a16:creationId xmlns:a16="http://schemas.microsoft.com/office/drawing/2014/main" id="{8D8229A1-5BBC-325C-B457-DAB5D1D076A2}"/>
              </a:ext>
            </a:extLst>
          </p:cNvPr>
          <p:cNvPicPr>
            <a:picLocks noChangeAspect="1"/>
          </p:cNvPicPr>
          <p:nvPr/>
        </p:nvPicPr>
        <p:blipFill>
          <a:blip r:embed="rId6"/>
          <a:stretch>
            <a:fillRect/>
          </a:stretch>
        </p:blipFill>
        <p:spPr>
          <a:xfrm>
            <a:off x="5550031" y="1381693"/>
            <a:ext cx="6070804" cy="3993597"/>
          </a:xfrm>
          <a:prstGeom prst="rect">
            <a:avLst/>
          </a:prstGeom>
        </p:spPr>
      </p:pic>
    </p:spTree>
    <p:custDataLst>
      <p:tags r:id="rId1"/>
    </p:custDataLst>
    <p:extLst>
      <p:ext uri="{BB962C8B-B14F-4D97-AF65-F5344CB8AC3E}">
        <p14:creationId xmlns:p14="http://schemas.microsoft.com/office/powerpoint/2010/main" val="26315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9" name="Rectangle 1333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341" name="Arc 1334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28711" y="490882"/>
            <a:ext cx="2987899" cy="2987121"/>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314" name="Rectangle 2"/>
          <p:cNvSpPr>
            <a:spLocks noGrp="1" noChangeArrowheads="1"/>
          </p:cNvSpPr>
          <p:nvPr>
            <p:ph type="title"/>
            <p:custDataLst>
              <p:tags r:id="rId2"/>
            </p:custDataLst>
          </p:nvPr>
        </p:nvSpPr>
        <p:spPr>
          <a:xfrm>
            <a:off x="5332412" y="1017522"/>
            <a:ext cx="6162713" cy="1984441"/>
          </a:xfrm>
        </p:spPr>
        <p:txBody>
          <a:bodyPr>
            <a:normAutofit/>
          </a:bodyPr>
          <a:lstStyle/>
          <a:p>
            <a:r>
              <a:rPr lang="en-US" sz="6600" b="1" dirty="0">
                <a:ea typeface="Tahoma" pitchFamily="34" charset="0"/>
                <a:cs typeface="Tahoma" pitchFamily="34" charset="0"/>
              </a:rPr>
              <a:t>Determining Peer Groups</a:t>
            </a:r>
          </a:p>
        </p:txBody>
      </p:sp>
      <p:sp>
        <p:nvSpPr>
          <p:cNvPr id="13343" name="Freeform: Shape 1334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166"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descr="A cash register with a screen&#10;&#10;Description automatically generated">
            <a:extLst>
              <a:ext uri="{FF2B5EF4-FFF2-40B4-BE49-F238E27FC236}">
                <a16:creationId xmlns:a16="http://schemas.microsoft.com/office/drawing/2014/main" id="{63CF3607-41E4-97C7-F59D-E9F03034C896}"/>
              </a:ext>
            </a:extLst>
          </p:cNvPr>
          <p:cNvPicPr>
            <a:picLocks noChangeAspect="1"/>
          </p:cNvPicPr>
          <p:nvPr/>
        </p:nvPicPr>
        <p:blipFill>
          <a:blip r:embed="rId6"/>
          <a:stretch>
            <a:fillRect/>
          </a:stretch>
        </p:blipFill>
        <p:spPr>
          <a:xfrm>
            <a:off x="1316947" y="1901345"/>
            <a:ext cx="3955095" cy="30553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315" name="Rectangle 3"/>
          <p:cNvSpPr>
            <a:spLocks noGrp="1" noChangeArrowheads="1"/>
          </p:cNvSpPr>
          <p:nvPr>
            <p:ph idx="1"/>
            <p:custDataLst>
              <p:tags r:id="rId3"/>
            </p:custDataLst>
          </p:nvPr>
        </p:nvSpPr>
        <p:spPr>
          <a:xfrm>
            <a:off x="5445530" y="3339308"/>
            <a:ext cx="5457417" cy="1984442"/>
          </a:xfrm>
        </p:spPr>
        <p:txBody>
          <a:bodyPr>
            <a:normAutofit/>
          </a:bodyPr>
          <a:lstStyle/>
          <a:p>
            <a:pPr eaLnBrk="1" hangingPunct="1">
              <a:spcBef>
                <a:spcPct val="50000"/>
              </a:spcBef>
            </a:pPr>
            <a:r>
              <a:rPr lang="en-US" sz="3600" dirty="0">
                <a:ea typeface="Tahoma" pitchFamily="34" charset="0"/>
                <a:cs typeface="Tahoma" pitchFamily="34" charset="0"/>
              </a:rPr>
              <a:t>Store type</a:t>
            </a:r>
          </a:p>
          <a:p>
            <a:pPr eaLnBrk="1" hangingPunct="1">
              <a:spcBef>
                <a:spcPct val="50000"/>
              </a:spcBef>
            </a:pPr>
            <a:r>
              <a:rPr lang="en-US" sz="3600" dirty="0">
                <a:ea typeface="Tahoma" pitchFamily="34" charset="0"/>
                <a:cs typeface="Tahoma" pitchFamily="34" charset="0"/>
              </a:rPr>
              <a:t>Geography</a:t>
            </a:r>
          </a:p>
        </p:txBody>
      </p:sp>
    </p:spTree>
    <p:custDataLst>
      <p:tags r:id="rId1"/>
    </p:custDataLst>
    <p:extLst>
      <p:ext uri="{BB962C8B-B14F-4D97-AF65-F5344CB8AC3E}">
        <p14:creationId xmlns:p14="http://schemas.microsoft.com/office/powerpoint/2010/main" val="2863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63" name="Rectangle 11676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65" name="Freeform: Shape 11676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6738"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Application (DHHS 3282)</a:t>
            </a:r>
          </a:p>
        </p:txBody>
      </p:sp>
      <p:sp>
        <p:nvSpPr>
          <p:cNvPr id="116767" name="Arc 11676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739"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All vendor applicants must complete an application </a:t>
            </a:r>
          </a:p>
          <a:p>
            <a:pPr eaLnBrk="1" hangingPunct="1"/>
            <a:r>
              <a:rPr lang="en-US" dirty="0">
                <a:ea typeface="Tahoma" pitchFamily="34" charset="0"/>
                <a:cs typeface="Tahoma" pitchFamily="34" charset="0"/>
              </a:rPr>
              <a:t>The store owner or officer must complete and sign</a:t>
            </a:r>
          </a:p>
          <a:p>
            <a:pPr eaLnBrk="1" hangingPunct="1"/>
            <a:r>
              <a:rPr lang="en-US" dirty="0">
                <a:ea typeface="Tahoma" pitchFamily="34" charset="0"/>
                <a:cs typeface="Tahoma" pitchFamily="34" charset="0"/>
              </a:rPr>
              <a:t>Do not leave blanks, do not use “N/A”</a:t>
            </a:r>
          </a:p>
          <a:p>
            <a:pPr eaLnBrk="1" hangingPunct="1"/>
            <a:r>
              <a:rPr lang="en-US" dirty="0">
                <a:ea typeface="Tahoma" pitchFamily="34" charset="0"/>
                <a:cs typeface="Tahoma" pitchFamily="34" charset="0"/>
              </a:rPr>
              <a:t>Do not type “same as above” </a:t>
            </a:r>
          </a:p>
          <a:p>
            <a:pPr lvl="1"/>
            <a:r>
              <a:rPr lang="en-US" dirty="0">
                <a:ea typeface="Tahoma" pitchFamily="34" charset="0"/>
                <a:cs typeface="Tahoma" pitchFamily="34" charset="0"/>
              </a:rPr>
              <a:t>Complete every line!</a:t>
            </a:r>
          </a:p>
        </p:txBody>
      </p:sp>
    </p:spTree>
    <p:custDataLst>
      <p:tags r:id="rId1"/>
    </p:custDataLst>
    <p:extLst>
      <p:ext uri="{BB962C8B-B14F-4D97-AF65-F5344CB8AC3E}">
        <p14:creationId xmlns:p14="http://schemas.microsoft.com/office/powerpoint/2010/main" val="10327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739" name="Rectangle 3"/>
          <p:cNvSpPr>
            <a:spLocks noGrp="1" noChangeArrowheads="1"/>
          </p:cNvSpPr>
          <p:nvPr>
            <p:ph idx="1"/>
            <p:custDataLst>
              <p:tags r:id="rId3"/>
            </p:custDataLst>
          </p:nvPr>
        </p:nvSpPr>
        <p:spPr>
          <a:xfrm>
            <a:off x="767558" y="1290232"/>
            <a:ext cx="7696200" cy="5415368"/>
          </a:xfrm>
        </p:spPr>
        <p:txBody>
          <a:bodyPr>
            <a:normAutofit fontScale="25000" lnSpcReduction="20000"/>
          </a:bodyPr>
          <a:lstStyle/>
          <a:p>
            <a:pPr eaLnBrk="1" hangingPunct="1"/>
            <a:r>
              <a:rPr lang="en-US" sz="9600" b="1" dirty="0">
                <a:ea typeface="Tahoma" pitchFamily="34" charset="0"/>
                <a:cs typeface="Tahoma" pitchFamily="34" charset="0"/>
              </a:rPr>
              <a:t>Questions #1-2</a:t>
            </a:r>
            <a:r>
              <a:rPr lang="en-US" sz="9600" dirty="0">
                <a:ea typeface="Tahoma" pitchFamily="34" charset="0"/>
                <a:cs typeface="Tahoma" pitchFamily="34" charset="0"/>
              </a:rPr>
              <a:t> </a:t>
            </a:r>
          </a:p>
          <a:p>
            <a:pPr lvl="1"/>
            <a:r>
              <a:rPr lang="en-US" sz="9600" dirty="0">
                <a:ea typeface="Tahoma" pitchFamily="34" charset="0"/>
                <a:cs typeface="Tahoma" pitchFamily="34" charset="0"/>
              </a:rPr>
              <a:t>Store address information</a:t>
            </a:r>
          </a:p>
          <a:p>
            <a:r>
              <a:rPr lang="en-US" sz="9600" b="1" dirty="0">
                <a:ea typeface="Tahoma" pitchFamily="34" charset="0"/>
                <a:cs typeface="Tahoma" pitchFamily="34" charset="0"/>
              </a:rPr>
              <a:t>Questions #3-4</a:t>
            </a:r>
          </a:p>
          <a:p>
            <a:pPr lvl="1"/>
            <a:r>
              <a:rPr lang="en-US" sz="9600" dirty="0">
                <a:ea typeface="Tahoma" pitchFamily="34" charset="0"/>
                <a:cs typeface="Tahoma" pitchFamily="34" charset="0"/>
              </a:rPr>
              <a:t>Needed for future notifications</a:t>
            </a:r>
          </a:p>
          <a:p>
            <a:r>
              <a:rPr lang="en-US" sz="9600" b="1" dirty="0">
                <a:ea typeface="Tahoma" pitchFamily="34" charset="0"/>
                <a:cs typeface="Tahoma" pitchFamily="34" charset="0"/>
              </a:rPr>
              <a:t>Question #5</a:t>
            </a:r>
          </a:p>
          <a:p>
            <a:pPr lvl="1"/>
            <a:r>
              <a:rPr lang="en-US" sz="9600" dirty="0">
                <a:ea typeface="Tahoma" pitchFamily="34" charset="0"/>
                <a:cs typeface="Tahoma" pitchFamily="34" charset="0"/>
              </a:rPr>
              <a:t>MUST be a SNAP (formerly the Food Stamp       Program) Provider</a:t>
            </a:r>
          </a:p>
          <a:p>
            <a:r>
              <a:rPr lang="en-US" sz="9600" b="1" dirty="0">
                <a:ea typeface="Tahoma" pitchFamily="34" charset="0"/>
                <a:cs typeface="Tahoma" pitchFamily="34" charset="0"/>
              </a:rPr>
              <a:t>Question #6</a:t>
            </a:r>
          </a:p>
          <a:p>
            <a:pPr lvl="1"/>
            <a:r>
              <a:rPr lang="en-US" sz="9600" dirty="0">
                <a:ea typeface="Tahoma" pitchFamily="34" charset="0"/>
                <a:cs typeface="Tahoma" pitchFamily="34" charset="0"/>
              </a:rPr>
              <a:t>Provide Store’s Federal Tax ID number</a:t>
            </a:r>
          </a:p>
          <a:p>
            <a:r>
              <a:rPr lang="en-US" sz="9600" b="1" dirty="0">
                <a:ea typeface="Tahoma" pitchFamily="34" charset="0"/>
                <a:cs typeface="Tahoma" pitchFamily="34" charset="0"/>
              </a:rPr>
              <a:t>Question #7 - check only one!</a:t>
            </a:r>
          </a:p>
          <a:p>
            <a:pPr>
              <a:buNone/>
            </a:pPr>
            <a:r>
              <a:rPr lang="en-US" sz="9600" dirty="0">
                <a:ea typeface="Tahoma" pitchFamily="34" charset="0"/>
                <a:cs typeface="Tahoma" pitchFamily="34" charset="0"/>
              </a:rPr>
              <a:t>	See instructions for definitions:</a:t>
            </a:r>
          </a:p>
          <a:p>
            <a:pPr lvl="1"/>
            <a:r>
              <a:rPr lang="en-US" sz="9600" dirty="0">
                <a:ea typeface="Tahoma" pitchFamily="34" charset="0"/>
                <a:cs typeface="Tahoma" pitchFamily="34" charset="0"/>
              </a:rPr>
              <a:t>Retail Large Chain</a:t>
            </a:r>
          </a:p>
          <a:p>
            <a:pPr lvl="1"/>
            <a:r>
              <a:rPr lang="en-US" sz="9600" dirty="0">
                <a:ea typeface="Tahoma" pitchFamily="34" charset="0"/>
                <a:cs typeface="Tahoma" pitchFamily="34" charset="0"/>
              </a:rPr>
              <a:t>Retail Convenience </a:t>
            </a:r>
          </a:p>
          <a:p>
            <a:pPr lvl="1"/>
            <a:r>
              <a:rPr lang="en-US" sz="9600" dirty="0">
                <a:ea typeface="Tahoma" pitchFamily="34" charset="0"/>
                <a:cs typeface="Tahoma" pitchFamily="34" charset="0"/>
              </a:rPr>
              <a:t>Free-standing Pharmacy </a:t>
            </a:r>
          </a:p>
          <a:p>
            <a:pPr lvl="1"/>
            <a:r>
              <a:rPr lang="en-US" sz="9600" dirty="0">
                <a:ea typeface="Tahoma" pitchFamily="34" charset="0"/>
                <a:cs typeface="Tahoma" pitchFamily="34" charset="0"/>
              </a:rPr>
              <a:t>Commissary Independent</a:t>
            </a:r>
          </a:p>
          <a:p>
            <a:pPr lvl="1"/>
            <a:r>
              <a:rPr lang="en-US" sz="9600" dirty="0">
                <a:ea typeface="Tahoma" pitchFamily="34" charset="0"/>
                <a:cs typeface="Tahoma" pitchFamily="34" charset="0"/>
              </a:rPr>
              <a:t>(Military Based Stores)</a:t>
            </a:r>
          </a:p>
          <a:p>
            <a:pPr lvl="1">
              <a:buClr>
                <a:srgbClr val="7030A0"/>
              </a:buClr>
            </a:pPr>
            <a:endParaRPr lang="en-US" sz="9600" dirty="0">
              <a:ea typeface="Tahoma" pitchFamily="34" charset="0"/>
              <a:cs typeface="Tahoma" pitchFamily="34" charset="0"/>
            </a:endParaRP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CA5C73D5-898D-16AF-BA42-225F8D1A395C}"/>
              </a:ext>
            </a:extLst>
          </p:cNvPr>
          <p:cNvGrpSpPr>
            <a:grpSpLocks noChangeAspect="1"/>
          </p:cNvGrpSpPr>
          <p:nvPr/>
        </p:nvGrpSpPr>
        <p:grpSpPr bwMode="auto">
          <a:xfrm>
            <a:off x="7422553" y="609600"/>
            <a:ext cx="4512733" cy="5943600"/>
            <a:chOff x="2199" y="0"/>
            <a:chExt cx="3280" cy="4320"/>
          </a:xfrm>
        </p:grpSpPr>
        <p:sp>
          <p:nvSpPr>
            <p:cNvPr id="7" name="AutoShape 3">
              <a:extLst>
                <a:ext uri="{FF2B5EF4-FFF2-40B4-BE49-F238E27FC236}">
                  <a16:creationId xmlns:a16="http://schemas.microsoft.com/office/drawing/2014/main" id="{C5A838B8-3013-952D-ACFA-BD30103AA48A}"/>
                </a:ext>
              </a:extLst>
            </p:cNvPr>
            <p:cNvSpPr>
              <a:spLocks noChangeAspect="1" noChangeArrowheads="1" noTextEdit="1"/>
            </p:cNvSpPr>
            <p:nvPr/>
          </p:nvSpPr>
          <p:spPr bwMode="auto">
            <a:xfrm>
              <a:off x="2199" y="0"/>
              <a:ext cx="328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5">
              <a:extLst>
                <a:ext uri="{FF2B5EF4-FFF2-40B4-BE49-F238E27FC236}">
                  <a16:creationId xmlns:a16="http://schemas.microsoft.com/office/drawing/2014/main" id="{F8F85446-C404-EDEE-D1A3-163C1B0ADE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9" y="0"/>
              <a:ext cx="328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D4A640D0-1DB2-4425-FF2F-8BFFB8211FBD}"/>
              </a:ext>
            </a:extLst>
          </p:cNvPr>
          <p:cNvSpPr/>
          <p:nvPr>
            <p:custDataLst>
              <p:tags r:id="rId4"/>
            </p:custDataLst>
          </p:nvPr>
        </p:nvSpPr>
        <p:spPr>
          <a:xfrm>
            <a:off x="7313612" y="1548816"/>
            <a:ext cx="4703436" cy="2124392"/>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942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738" name="Rectangle 2"/>
          <p:cNvSpPr>
            <a:spLocks noGrp="1" noChangeArrowheads="1"/>
          </p:cNvSpPr>
          <p:nvPr>
            <p:ph type="title"/>
            <p:custDataLst>
              <p:tags r:id="rId2"/>
            </p:custDataLst>
          </p:nvPr>
        </p:nvSpPr>
        <p:spPr>
          <a:xfrm>
            <a:off x="1178766" y="-252836"/>
            <a:ext cx="9830988" cy="1065468"/>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739" name="Rectangle 3"/>
          <p:cNvSpPr>
            <a:spLocks noGrp="1" noChangeArrowheads="1"/>
          </p:cNvSpPr>
          <p:nvPr>
            <p:ph idx="1"/>
            <p:custDataLst>
              <p:tags r:id="rId3"/>
            </p:custDataLst>
          </p:nvPr>
        </p:nvSpPr>
        <p:spPr>
          <a:xfrm>
            <a:off x="365070" y="812632"/>
            <a:ext cx="7253342" cy="5898063"/>
          </a:xfrm>
        </p:spPr>
        <p:txBody>
          <a:bodyPr>
            <a:normAutofit fontScale="77500" lnSpcReduction="20000"/>
          </a:bodyPr>
          <a:lstStyle/>
          <a:p>
            <a:r>
              <a:rPr lang="en-US" sz="2600" b="1" dirty="0">
                <a:ea typeface="Tahoma" pitchFamily="34" charset="0"/>
                <a:cs typeface="Tahoma" pitchFamily="34" charset="0"/>
              </a:rPr>
              <a:t>Question #8 - check only one!</a:t>
            </a:r>
            <a:r>
              <a:rPr lang="en-US" sz="2600" dirty="0">
                <a:ea typeface="Tahoma" pitchFamily="34" charset="0"/>
                <a:cs typeface="Tahoma" pitchFamily="34" charset="0"/>
              </a:rPr>
              <a:t>	</a:t>
            </a:r>
          </a:p>
          <a:p>
            <a:pPr lvl="1"/>
            <a:r>
              <a:rPr lang="en-US" sz="2600" dirty="0">
                <a:ea typeface="Tahoma" pitchFamily="34" charset="0"/>
                <a:cs typeface="Tahoma" pitchFamily="34" charset="0"/>
              </a:rPr>
              <a:t>Individual</a:t>
            </a:r>
          </a:p>
          <a:p>
            <a:pPr lvl="1"/>
            <a:r>
              <a:rPr lang="en-US" sz="2600" dirty="0">
                <a:ea typeface="Tahoma" pitchFamily="34" charset="0"/>
                <a:cs typeface="Tahoma" pitchFamily="34" charset="0"/>
              </a:rPr>
              <a:t>Partnership  </a:t>
            </a:r>
          </a:p>
          <a:p>
            <a:pPr lvl="1"/>
            <a:r>
              <a:rPr lang="en-US" sz="2600" dirty="0">
                <a:ea typeface="Tahoma" pitchFamily="34" charset="0"/>
                <a:cs typeface="Tahoma" pitchFamily="34" charset="0"/>
              </a:rPr>
              <a:t>Limited Partnership </a:t>
            </a:r>
          </a:p>
          <a:p>
            <a:pPr lvl="1"/>
            <a:r>
              <a:rPr lang="en-US" sz="2600" dirty="0">
                <a:ea typeface="Tahoma" pitchFamily="34" charset="0"/>
                <a:cs typeface="Tahoma" pitchFamily="34" charset="0"/>
              </a:rPr>
              <a:t>Corporation </a:t>
            </a:r>
          </a:p>
          <a:p>
            <a:pPr lvl="1"/>
            <a:r>
              <a:rPr lang="en-US" sz="2600" dirty="0">
                <a:ea typeface="Tahoma" pitchFamily="34" charset="0"/>
                <a:cs typeface="Tahoma" pitchFamily="34" charset="0"/>
              </a:rPr>
              <a:t>LLC</a:t>
            </a:r>
            <a:endParaRPr lang="en-US" sz="2600" b="1" dirty="0">
              <a:ea typeface="Tahoma" pitchFamily="34" charset="0"/>
              <a:cs typeface="Tahoma" pitchFamily="34" charset="0"/>
            </a:endParaRPr>
          </a:p>
          <a:p>
            <a:pPr>
              <a:buClr>
                <a:srgbClr val="7030A0"/>
              </a:buClr>
            </a:pPr>
            <a:r>
              <a:rPr lang="en-US" sz="2600" b="1" dirty="0">
                <a:solidFill>
                  <a:schemeClr val="tx1"/>
                </a:solidFill>
                <a:ea typeface="Tahoma" pitchFamily="34" charset="0"/>
                <a:cs typeface="Tahoma" pitchFamily="34" charset="0"/>
              </a:rPr>
              <a:t>Question #9 – </a:t>
            </a:r>
            <a:r>
              <a:rPr lang="en-US" sz="2600" b="1" dirty="0">
                <a:solidFill>
                  <a:srgbClr val="FF0000"/>
                </a:solidFill>
                <a:ea typeface="Tahoma" pitchFamily="34" charset="0"/>
                <a:cs typeface="Tahoma" pitchFamily="34" charset="0"/>
              </a:rPr>
              <a:t>NEW</a:t>
            </a:r>
          </a:p>
          <a:p>
            <a:pPr lvl="1">
              <a:buClr>
                <a:srgbClr val="7030A0"/>
              </a:buClr>
            </a:pPr>
            <a:r>
              <a:rPr lang="en-US" sz="2600" dirty="0">
                <a:ea typeface="Tahoma" pitchFamily="34" charset="0"/>
                <a:cs typeface="Tahoma" pitchFamily="34" charset="0"/>
              </a:rPr>
              <a:t>Number of stores owned by this ownership (at least 1)</a:t>
            </a:r>
          </a:p>
          <a:p>
            <a:pPr lvl="1">
              <a:buClr>
                <a:srgbClr val="7030A0"/>
              </a:buClr>
            </a:pPr>
            <a:r>
              <a:rPr lang="en-US" sz="2600" dirty="0">
                <a:solidFill>
                  <a:schemeClr val="tx1"/>
                </a:solidFill>
                <a:ea typeface="Tahoma" pitchFamily="34" charset="0"/>
                <a:cs typeface="Tahoma" pitchFamily="34" charset="0"/>
              </a:rPr>
              <a:t>Number of other WIC authorized stores owned                       by this ownership </a:t>
            </a:r>
          </a:p>
          <a:p>
            <a:pPr>
              <a:lnSpc>
                <a:spcPct val="90000"/>
              </a:lnSpc>
            </a:pPr>
            <a:r>
              <a:rPr lang="en-US" sz="2600" b="1" dirty="0">
                <a:solidFill>
                  <a:schemeClr val="tx1"/>
                </a:solidFill>
                <a:ea typeface="Tahoma" pitchFamily="34" charset="0"/>
                <a:cs typeface="Tahoma" pitchFamily="34" charset="0"/>
              </a:rPr>
              <a:t>Question #10</a:t>
            </a:r>
            <a:endParaRPr lang="en-US" sz="2600" dirty="0">
              <a:solidFill>
                <a:schemeClr val="tx1"/>
              </a:solidFill>
              <a:ea typeface="Tahoma" pitchFamily="34" charset="0"/>
              <a:cs typeface="Tahoma" pitchFamily="34" charset="0"/>
            </a:endParaRPr>
          </a:p>
          <a:p>
            <a:pPr lvl="1">
              <a:lnSpc>
                <a:spcPct val="90000"/>
              </a:lnSpc>
            </a:pPr>
            <a:r>
              <a:rPr lang="en-US" sz="2600" dirty="0">
                <a:solidFill>
                  <a:schemeClr val="tx1"/>
                </a:solidFill>
                <a:ea typeface="Tahoma" pitchFamily="34" charset="0"/>
                <a:cs typeface="Tahoma" pitchFamily="34" charset="0"/>
              </a:rPr>
              <a:t>Since business hours are a selection criteria, please be      accurate and indicate AM/PM</a:t>
            </a:r>
          </a:p>
          <a:p>
            <a:pPr>
              <a:lnSpc>
                <a:spcPct val="90000"/>
              </a:lnSpc>
            </a:pPr>
            <a:r>
              <a:rPr lang="en-US" sz="2600" b="1" dirty="0">
                <a:solidFill>
                  <a:schemeClr val="tx1"/>
                </a:solidFill>
                <a:ea typeface="Tahoma" pitchFamily="34" charset="0"/>
                <a:cs typeface="Tahoma" pitchFamily="34" charset="0"/>
              </a:rPr>
              <a:t>Question #11-12</a:t>
            </a:r>
            <a:endParaRPr lang="en-US" sz="2600" dirty="0">
              <a:solidFill>
                <a:schemeClr val="tx1"/>
              </a:solidFill>
              <a:ea typeface="Tahoma" pitchFamily="34" charset="0"/>
              <a:cs typeface="Tahoma" pitchFamily="34" charset="0"/>
            </a:endParaRPr>
          </a:p>
          <a:p>
            <a:pPr lvl="1">
              <a:lnSpc>
                <a:spcPct val="90000"/>
              </a:lnSpc>
            </a:pPr>
            <a:r>
              <a:rPr lang="en-US" sz="2600" dirty="0">
                <a:solidFill>
                  <a:schemeClr val="tx1"/>
                </a:solidFill>
                <a:ea typeface="Tahoma" pitchFamily="34" charset="0"/>
                <a:cs typeface="Tahoma" pitchFamily="34" charset="0"/>
              </a:rPr>
              <a:t>Annual SNAP &amp; Food Sales – Projected for new stores</a:t>
            </a:r>
          </a:p>
          <a:p>
            <a:pPr>
              <a:lnSpc>
                <a:spcPct val="90000"/>
              </a:lnSpc>
            </a:pPr>
            <a:r>
              <a:rPr lang="en-US" sz="2600" b="1" dirty="0">
                <a:solidFill>
                  <a:schemeClr val="tx1"/>
                </a:solidFill>
                <a:ea typeface="Tahoma" pitchFamily="34" charset="0"/>
                <a:cs typeface="Tahoma" pitchFamily="34" charset="0"/>
              </a:rPr>
              <a:t>Question #13- </a:t>
            </a:r>
            <a:r>
              <a:rPr lang="en-US" sz="2600" dirty="0">
                <a:solidFill>
                  <a:schemeClr val="tx1"/>
                </a:solidFill>
                <a:ea typeface="Tahoma" pitchFamily="34" charset="0"/>
                <a:cs typeface="Tahoma" pitchFamily="34" charset="0"/>
              </a:rPr>
              <a:t>Important! May determine peer group</a:t>
            </a:r>
          </a:p>
          <a:p>
            <a:pPr lvl="1">
              <a:lnSpc>
                <a:spcPct val="90000"/>
              </a:lnSpc>
              <a:buClr>
                <a:srgbClr val="7030A0"/>
              </a:buClr>
            </a:pPr>
            <a:r>
              <a:rPr lang="en-US" sz="2600" dirty="0">
                <a:solidFill>
                  <a:schemeClr val="tx1"/>
                </a:solidFill>
                <a:ea typeface="Tahoma" pitchFamily="34" charset="0"/>
                <a:cs typeface="Tahoma" pitchFamily="34" charset="0"/>
              </a:rPr>
              <a:t>Total Number of registers in store - not number in use     (including U-Scans)</a:t>
            </a:r>
          </a:p>
          <a:p>
            <a:pPr lvl="1">
              <a:lnSpc>
                <a:spcPct val="90000"/>
              </a:lnSpc>
              <a:buClr>
                <a:srgbClr val="7030A0"/>
              </a:buClr>
            </a:pPr>
            <a:r>
              <a:rPr lang="en-US" sz="2600" dirty="0">
                <a:solidFill>
                  <a:schemeClr val="tx1"/>
                </a:solidFill>
                <a:ea typeface="Tahoma" pitchFamily="34" charset="0"/>
                <a:cs typeface="Tahoma" pitchFamily="34" charset="0"/>
              </a:rPr>
              <a:t>Number of registers with scanning devices</a:t>
            </a:r>
          </a:p>
          <a:p>
            <a:pPr lvl="1">
              <a:lnSpc>
                <a:spcPct val="90000"/>
              </a:lnSpc>
              <a:buClr>
                <a:srgbClr val="7030A0"/>
              </a:buClr>
            </a:pPr>
            <a:r>
              <a:rPr lang="en-US" sz="2600" dirty="0">
                <a:solidFill>
                  <a:schemeClr val="tx1"/>
                </a:solidFill>
                <a:ea typeface="Tahoma" pitchFamily="34" charset="0"/>
                <a:cs typeface="Tahoma" pitchFamily="34" charset="0"/>
              </a:rPr>
              <a:t>Number of scanners that identify WIC approved foods</a:t>
            </a: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4A9BA134-1152-1708-A893-9B9ED065A22B}"/>
              </a:ext>
            </a:extLst>
          </p:cNvPr>
          <p:cNvGrpSpPr>
            <a:grpSpLocks noChangeAspect="1"/>
          </p:cNvGrpSpPr>
          <p:nvPr/>
        </p:nvGrpSpPr>
        <p:grpSpPr bwMode="auto">
          <a:xfrm>
            <a:off x="7572962" y="853016"/>
            <a:ext cx="4250793" cy="5598607"/>
            <a:chOff x="2199" y="0"/>
            <a:chExt cx="3280" cy="4320"/>
          </a:xfrm>
        </p:grpSpPr>
        <p:sp>
          <p:nvSpPr>
            <p:cNvPr id="8" name="AutoShape 3">
              <a:extLst>
                <a:ext uri="{FF2B5EF4-FFF2-40B4-BE49-F238E27FC236}">
                  <a16:creationId xmlns:a16="http://schemas.microsoft.com/office/drawing/2014/main" id="{EB26D72C-4179-47EF-1269-95E3A9B592F5}"/>
                </a:ext>
              </a:extLst>
            </p:cNvPr>
            <p:cNvSpPr>
              <a:spLocks noChangeAspect="1" noChangeArrowheads="1" noTextEdit="1"/>
            </p:cNvSpPr>
            <p:nvPr/>
          </p:nvSpPr>
          <p:spPr bwMode="auto">
            <a:xfrm>
              <a:off x="2199" y="0"/>
              <a:ext cx="328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5">
              <a:extLst>
                <a:ext uri="{FF2B5EF4-FFF2-40B4-BE49-F238E27FC236}">
                  <a16:creationId xmlns:a16="http://schemas.microsoft.com/office/drawing/2014/main" id="{3B04AF8E-192E-167B-F476-8CFBD196FC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9" y="0"/>
              <a:ext cx="328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8757BD33-C18C-C485-505C-4DCAEEB0ED1B}"/>
              </a:ext>
            </a:extLst>
          </p:cNvPr>
          <p:cNvSpPr/>
          <p:nvPr>
            <p:custDataLst>
              <p:tags r:id="rId4"/>
            </p:custDataLst>
          </p:nvPr>
        </p:nvSpPr>
        <p:spPr>
          <a:xfrm>
            <a:off x="7466012" y="3642324"/>
            <a:ext cx="4495800" cy="2606076"/>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3BE64A68-E145-BE8C-51DD-C099F6E9CE34}"/>
              </a:ext>
            </a:extLst>
          </p:cNvPr>
          <p:cNvCxnSpPr>
            <a:cxnSpLocks/>
          </p:cNvCxnSpPr>
          <p:nvPr/>
        </p:nvCxnSpPr>
        <p:spPr>
          <a:xfrm>
            <a:off x="6504863" y="3127148"/>
            <a:ext cx="1220499" cy="15555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131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739" name="Rectangle 3"/>
          <p:cNvSpPr>
            <a:spLocks noGrp="1" noChangeArrowheads="1"/>
          </p:cNvSpPr>
          <p:nvPr>
            <p:ph idx="1"/>
            <p:custDataLst>
              <p:tags r:id="rId3"/>
            </p:custDataLst>
          </p:nvPr>
        </p:nvSpPr>
        <p:spPr>
          <a:xfrm>
            <a:off x="760412" y="1417135"/>
            <a:ext cx="7162800" cy="4953000"/>
          </a:xfrm>
        </p:spPr>
        <p:txBody>
          <a:bodyPr>
            <a:normAutofit fontScale="92500" lnSpcReduction="10000"/>
          </a:bodyPr>
          <a:lstStyle/>
          <a:p>
            <a:r>
              <a:rPr lang="en-US" sz="2600" b="1" dirty="0">
                <a:solidFill>
                  <a:schemeClr val="tx1"/>
                </a:solidFill>
                <a:ea typeface="Tahoma" pitchFamily="34" charset="0"/>
                <a:cs typeface="Tahoma" pitchFamily="34" charset="0"/>
              </a:rPr>
              <a:t>Question #14</a:t>
            </a:r>
          </a:p>
          <a:p>
            <a:pPr lvl="1"/>
            <a:r>
              <a:rPr lang="en-US" sz="2600" dirty="0">
                <a:solidFill>
                  <a:schemeClr val="tx1"/>
                </a:solidFill>
                <a:ea typeface="Tahoma" pitchFamily="34" charset="0"/>
                <a:cs typeface="Tahoma" pitchFamily="34" charset="0"/>
              </a:rPr>
              <a:t>eWIC capable</a:t>
            </a:r>
          </a:p>
          <a:p>
            <a:r>
              <a:rPr lang="en-US" sz="2600" b="1" dirty="0">
                <a:solidFill>
                  <a:schemeClr val="tx1"/>
                </a:solidFill>
                <a:ea typeface="Tahoma" pitchFamily="34" charset="0"/>
                <a:cs typeface="Tahoma" pitchFamily="34" charset="0"/>
              </a:rPr>
              <a:t>Question #15-16</a:t>
            </a:r>
          </a:p>
          <a:p>
            <a:pPr lvl="1">
              <a:buClr>
                <a:srgbClr val="7030A0"/>
              </a:buClr>
            </a:pPr>
            <a:r>
              <a:rPr lang="en-US" sz="2600" dirty="0">
                <a:solidFill>
                  <a:schemeClr val="tx1"/>
                </a:solidFill>
                <a:ea typeface="Tahoma" pitchFamily="34" charset="0"/>
                <a:cs typeface="Tahoma" pitchFamily="34" charset="0"/>
              </a:rPr>
              <a:t>Infant formula source</a:t>
            </a:r>
          </a:p>
          <a:p>
            <a:pPr lvl="1">
              <a:buClr>
                <a:srgbClr val="7030A0"/>
              </a:buClr>
            </a:pPr>
            <a:r>
              <a:rPr lang="en-US" sz="2600" dirty="0">
                <a:solidFill>
                  <a:schemeClr val="tx1"/>
                </a:solidFill>
                <a:ea typeface="Tahoma" pitchFamily="34" charset="0"/>
                <a:cs typeface="Tahoma" pitchFamily="34" charset="0"/>
              </a:rPr>
              <a:t>Food suppliers</a:t>
            </a:r>
            <a:endParaRPr lang="en-US" sz="2600" b="1" dirty="0">
              <a:solidFill>
                <a:schemeClr val="tx1"/>
              </a:solidFill>
              <a:ea typeface="Tahoma" pitchFamily="34" charset="0"/>
              <a:cs typeface="Tahoma" pitchFamily="34" charset="0"/>
            </a:endParaRPr>
          </a:p>
          <a:p>
            <a:r>
              <a:rPr lang="en-US" sz="2600" b="1" dirty="0">
                <a:solidFill>
                  <a:schemeClr val="tx1"/>
                </a:solidFill>
                <a:ea typeface="Tahoma" pitchFamily="34" charset="0"/>
                <a:cs typeface="Tahoma" pitchFamily="34" charset="0"/>
              </a:rPr>
              <a:t>Question #17-18</a:t>
            </a:r>
          </a:p>
          <a:p>
            <a:pPr lvl="1">
              <a:buClr>
                <a:srgbClr val="7030A0"/>
              </a:buClr>
            </a:pPr>
            <a:r>
              <a:rPr lang="en-US" sz="2600" dirty="0">
                <a:solidFill>
                  <a:schemeClr val="tx1"/>
                </a:solidFill>
                <a:ea typeface="Tahoma" pitchFamily="34" charset="0"/>
                <a:cs typeface="Tahoma" pitchFamily="34" charset="0"/>
              </a:rPr>
              <a:t>More than fifty percent of store’s annual revenue from WIC?</a:t>
            </a:r>
          </a:p>
          <a:p>
            <a:r>
              <a:rPr lang="en-US" sz="2600" b="1" dirty="0">
                <a:solidFill>
                  <a:schemeClr val="tx1"/>
                </a:solidFill>
                <a:ea typeface="Tahoma" pitchFamily="34" charset="0"/>
                <a:cs typeface="Tahoma" pitchFamily="34" charset="0"/>
              </a:rPr>
              <a:t>Question #19</a:t>
            </a:r>
          </a:p>
          <a:p>
            <a:pPr lvl="1">
              <a:buClr>
                <a:srgbClr val="7030A0"/>
              </a:buClr>
            </a:pPr>
            <a:r>
              <a:rPr lang="en-US" sz="2600" dirty="0">
                <a:solidFill>
                  <a:schemeClr val="tx1"/>
                </a:solidFill>
                <a:ea typeface="Tahoma" pitchFamily="34" charset="0"/>
                <a:cs typeface="Tahoma" pitchFamily="34" charset="0"/>
              </a:rPr>
              <a:t>Percentage of business expected to be WIC, SNAP, cash, and credit/debit card (no decimals)</a:t>
            </a:r>
          </a:p>
          <a:p>
            <a:r>
              <a:rPr lang="en-US" sz="2600" b="1" dirty="0">
                <a:solidFill>
                  <a:schemeClr val="tx1"/>
                </a:solidFill>
                <a:ea typeface="Tahoma" pitchFamily="34" charset="0"/>
                <a:cs typeface="Tahoma" pitchFamily="34" charset="0"/>
              </a:rPr>
              <a:t>Question #</a:t>
            </a:r>
            <a:r>
              <a:rPr lang="en-US" sz="2600" b="1" dirty="0">
                <a:ea typeface="Tahoma" pitchFamily="34" charset="0"/>
                <a:cs typeface="Tahoma" pitchFamily="34" charset="0"/>
              </a:rPr>
              <a:t>20</a:t>
            </a:r>
            <a:endParaRPr lang="en-US" sz="2600" b="1" dirty="0">
              <a:solidFill>
                <a:schemeClr val="tx1"/>
              </a:solidFill>
              <a:ea typeface="Tahoma" pitchFamily="34" charset="0"/>
              <a:cs typeface="Tahoma" pitchFamily="34" charset="0"/>
            </a:endParaRPr>
          </a:p>
          <a:p>
            <a:pPr lvl="1">
              <a:buClr>
                <a:srgbClr val="7030A0"/>
              </a:buClr>
            </a:pPr>
            <a:r>
              <a:rPr lang="en-US" sz="2600" dirty="0">
                <a:solidFill>
                  <a:schemeClr val="tx1"/>
                </a:solidFill>
                <a:ea typeface="Tahoma" pitchFamily="34" charset="0"/>
                <a:cs typeface="Tahoma" pitchFamily="34" charset="0"/>
              </a:rPr>
              <a:t>WIC authorization required?</a:t>
            </a: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E30D66E-E7AE-35CC-7466-62C4AD3A11DA}"/>
              </a:ext>
            </a:extLst>
          </p:cNvPr>
          <p:cNvGrpSpPr>
            <a:grpSpLocks noChangeAspect="1"/>
          </p:cNvGrpSpPr>
          <p:nvPr/>
        </p:nvGrpSpPr>
        <p:grpSpPr bwMode="auto">
          <a:xfrm>
            <a:off x="7775189" y="1066799"/>
            <a:ext cx="4186378" cy="5444055"/>
            <a:chOff x="2178" y="0"/>
            <a:chExt cx="3322" cy="4320"/>
          </a:xfrm>
        </p:grpSpPr>
        <p:sp>
          <p:nvSpPr>
            <p:cNvPr id="10" name="AutoShape 3">
              <a:extLst>
                <a:ext uri="{FF2B5EF4-FFF2-40B4-BE49-F238E27FC236}">
                  <a16:creationId xmlns:a16="http://schemas.microsoft.com/office/drawing/2014/main" id="{A3455789-D5D5-5378-818C-46D6B23D55A8}"/>
                </a:ext>
              </a:extLst>
            </p:cNvPr>
            <p:cNvSpPr>
              <a:spLocks noChangeAspect="1" noChangeArrowheads="1" noTextEdit="1"/>
            </p:cNvSpPr>
            <p:nvPr/>
          </p:nvSpPr>
          <p:spPr bwMode="auto">
            <a:xfrm>
              <a:off x="2178" y="0"/>
              <a:ext cx="332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5">
              <a:extLst>
                <a:ext uri="{FF2B5EF4-FFF2-40B4-BE49-F238E27FC236}">
                  <a16:creationId xmlns:a16="http://schemas.microsoft.com/office/drawing/2014/main" id="{BB646969-2E8B-E5CB-10A6-9D2BD02AA2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 y="0"/>
              <a:ext cx="3324"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1A4C382B-7847-0A35-3FFF-C3A37104D796}"/>
              </a:ext>
            </a:extLst>
          </p:cNvPr>
          <p:cNvSpPr/>
          <p:nvPr>
            <p:custDataLst>
              <p:tags r:id="rId4"/>
            </p:custDataLst>
          </p:nvPr>
        </p:nvSpPr>
        <p:spPr>
          <a:xfrm>
            <a:off x="7710420" y="1368161"/>
            <a:ext cx="4347334" cy="1983775"/>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1384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744" name="Rectangle 11674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46" name="Rectangle 11674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800" b="1" dirty="0">
                <a:ea typeface="Tahoma" pitchFamily="34" charset="0"/>
                <a:cs typeface="Tahoma" pitchFamily="34" charset="0"/>
              </a:rPr>
              <a:t>Application (DHHS 3282)</a:t>
            </a:r>
          </a:p>
        </p:txBody>
      </p:sp>
      <p:grpSp>
        <p:nvGrpSpPr>
          <p:cNvPr id="116748" name="Group 11674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16749" name="Freeform: Shape 11674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0" name="Freeform: Shape 11674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1" name="Freeform: Shape 11675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2" name="Freeform: Shape 11675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739" name="Rectangle 3"/>
          <p:cNvSpPr>
            <a:spLocks noGrp="1" noChangeArrowheads="1"/>
          </p:cNvSpPr>
          <p:nvPr>
            <p:ph idx="1"/>
            <p:custDataLst>
              <p:tags r:id="rId3"/>
            </p:custDataLst>
          </p:nvPr>
        </p:nvSpPr>
        <p:spPr>
          <a:xfrm>
            <a:off x="608012" y="1429079"/>
            <a:ext cx="7325067" cy="4953000"/>
          </a:xfrm>
        </p:spPr>
        <p:txBody>
          <a:bodyPr>
            <a:normAutofit/>
          </a:bodyPr>
          <a:lstStyle/>
          <a:p>
            <a:r>
              <a:rPr lang="en-US" sz="2800" b="1" dirty="0">
                <a:solidFill>
                  <a:schemeClr val="tx1"/>
                </a:solidFill>
                <a:ea typeface="Tahoma" pitchFamily="34" charset="0"/>
                <a:cs typeface="Calibri" panose="020F0502020204030204" pitchFamily="34" charset="0"/>
              </a:rPr>
              <a:t>Question #21-22</a:t>
            </a:r>
          </a:p>
          <a:p>
            <a:pPr lvl="1">
              <a:buClr>
                <a:srgbClr val="7030A0"/>
              </a:buClr>
            </a:pPr>
            <a:r>
              <a:rPr lang="en-US" sz="2400" dirty="0">
                <a:solidFill>
                  <a:schemeClr val="tx1"/>
                </a:solidFill>
                <a:ea typeface="Tahoma" pitchFamily="34" charset="0"/>
                <a:cs typeface="Calibri" panose="020F0502020204030204" pitchFamily="34" charset="0"/>
              </a:rPr>
              <a:t>Inventory invoices</a:t>
            </a:r>
          </a:p>
          <a:p>
            <a:r>
              <a:rPr lang="en-US" sz="2800" b="1" dirty="0">
                <a:solidFill>
                  <a:schemeClr val="tx1"/>
                </a:solidFill>
                <a:ea typeface="Tahoma" pitchFamily="34" charset="0"/>
                <a:cs typeface="Calibri" panose="020F0502020204030204" pitchFamily="34" charset="0"/>
              </a:rPr>
              <a:t>Question #23</a:t>
            </a:r>
          </a:p>
          <a:p>
            <a:pPr lvl="1">
              <a:buClr>
                <a:srgbClr val="7030A0"/>
              </a:buClr>
            </a:pPr>
            <a:r>
              <a:rPr lang="en-US" sz="2400" dirty="0">
                <a:solidFill>
                  <a:schemeClr val="tx1"/>
                </a:solidFill>
                <a:ea typeface="Tahoma" pitchFamily="34" charset="0"/>
                <a:cs typeface="Calibri" panose="020F0502020204030204" pitchFamily="34" charset="0"/>
              </a:rPr>
              <a:t>Required minimum inventory-not applicable</a:t>
            </a:r>
          </a:p>
          <a:p>
            <a:r>
              <a:rPr lang="en-US" sz="2800" b="1" dirty="0">
                <a:solidFill>
                  <a:schemeClr val="tx1"/>
                </a:solidFill>
                <a:ea typeface="Tahoma" pitchFamily="34" charset="0"/>
                <a:cs typeface="Calibri" panose="020F0502020204030204" pitchFamily="34" charset="0"/>
              </a:rPr>
              <a:t>Question #24</a:t>
            </a:r>
          </a:p>
          <a:p>
            <a:pPr lvl="1">
              <a:buClr>
                <a:srgbClr val="7030A0"/>
              </a:buClr>
            </a:pPr>
            <a:r>
              <a:rPr lang="en-US" sz="2400" dirty="0">
                <a:solidFill>
                  <a:schemeClr val="tx1"/>
                </a:solidFill>
                <a:ea typeface="Tahoma" pitchFamily="34" charset="0"/>
                <a:cs typeface="Calibri" panose="020F0502020204030204" pitchFamily="34" charset="0"/>
              </a:rPr>
              <a:t>Check all boxes that apply</a:t>
            </a:r>
          </a:p>
          <a:p>
            <a:r>
              <a:rPr lang="en-US" sz="2800" b="1" dirty="0">
                <a:solidFill>
                  <a:schemeClr val="tx1"/>
                </a:solidFill>
                <a:ea typeface="Tahoma" pitchFamily="34" charset="0"/>
                <a:cs typeface="Calibri" panose="020F0502020204030204" pitchFamily="34" charset="0"/>
              </a:rPr>
              <a:t>Question #25-26</a:t>
            </a:r>
          </a:p>
          <a:p>
            <a:pPr lvl="1">
              <a:lnSpc>
                <a:spcPct val="90000"/>
              </a:lnSpc>
              <a:buClr>
                <a:srgbClr val="7030A0"/>
              </a:buClr>
            </a:pPr>
            <a:r>
              <a:rPr lang="en-US" sz="2400" dirty="0">
                <a:solidFill>
                  <a:schemeClr val="tx1"/>
                </a:solidFill>
                <a:ea typeface="Tahoma" pitchFamily="34" charset="0"/>
                <a:cs typeface="Calibri" panose="020F0502020204030204" pitchFamily="34" charset="0"/>
              </a:rPr>
              <a:t>Manager’s full name</a:t>
            </a:r>
          </a:p>
          <a:p>
            <a:pPr lvl="1">
              <a:lnSpc>
                <a:spcPct val="90000"/>
              </a:lnSpc>
              <a:buClr>
                <a:srgbClr val="7030A0"/>
              </a:buClr>
            </a:pPr>
            <a:r>
              <a:rPr lang="en-US" sz="2400" dirty="0">
                <a:solidFill>
                  <a:schemeClr val="tx1"/>
                </a:solidFill>
                <a:ea typeface="Tahoma" pitchFamily="34" charset="0"/>
                <a:cs typeface="Calibri" panose="020F0502020204030204" pitchFamily="34" charset="0"/>
              </a:rPr>
              <a:t>Indicate if manager is primary contact for the pharmacy</a:t>
            </a:r>
          </a:p>
          <a:p>
            <a:pPr lvl="1"/>
            <a:endParaRPr lang="en-US" sz="1400" dirty="0">
              <a:ea typeface="Tahoma" pitchFamily="34" charset="0"/>
              <a:cs typeface="Tahoma" pitchFamily="34" charset="0"/>
            </a:endParaRPr>
          </a:p>
        </p:txBody>
      </p:sp>
      <p:grpSp>
        <p:nvGrpSpPr>
          <p:cNvPr id="116754" name="Group 11675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16755" name="Freeform: Shape 11675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6" name="Freeform: Shape 11675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7" name="Freeform: Shape 11675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758" name="Freeform: Shape 11675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2BED3934-3BAF-3FB1-EFF3-9F93404EE827}"/>
              </a:ext>
            </a:extLst>
          </p:cNvPr>
          <p:cNvGrpSpPr>
            <a:grpSpLocks noChangeAspect="1"/>
          </p:cNvGrpSpPr>
          <p:nvPr/>
        </p:nvGrpSpPr>
        <p:grpSpPr bwMode="auto">
          <a:xfrm>
            <a:off x="7466012" y="664739"/>
            <a:ext cx="4495555" cy="5846116"/>
            <a:chOff x="2178" y="0"/>
            <a:chExt cx="3322" cy="4320"/>
          </a:xfrm>
        </p:grpSpPr>
        <p:sp>
          <p:nvSpPr>
            <p:cNvPr id="7" name="AutoShape 3">
              <a:extLst>
                <a:ext uri="{FF2B5EF4-FFF2-40B4-BE49-F238E27FC236}">
                  <a16:creationId xmlns:a16="http://schemas.microsoft.com/office/drawing/2014/main" id="{6C596A11-6983-980C-0948-825DF714EA13}"/>
                </a:ext>
              </a:extLst>
            </p:cNvPr>
            <p:cNvSpPr>
              <a:spLocks noChangeAspect="1" noChangeArrowheads="1" noTextEdit="1"/>
            </p:cNvSpPr>
            <p:nvPr/>
          </p:nvSpPr>
          <p:spPr bwMode="auto">
            <a:xfrm>
              <a:off x="2178" y="0"/>
              <a:ext cx="332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5">
              <a:extLst>
                <a:ext uri="{FF2B5EF4-FFF2-40B4-BE49-F238E27FC236}">
                  <a16:creationId xmlns:a16="http://schemas.microsoft.com/office/drawing/2014/main" id="{1325E440-0771-ED5D-94D5-BB7B4999AA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 y="0"/>
              <a:ext cx="3324"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F8F3A9BE-167E-13A2-4DC3-4C608C77A49B}"/>
              </a:ext>
            </a:extLst>
          </p:cNvPr>
          <p:cNvSpPr/>
          <p:nvPr>
            <p:custDataLst>
              <p:tags r:id="rId4"/>
            </p:custDataLst>
          </p:nvPr>
        </p:nvSpPr>
        <p:spPr>
          <a:xfrm>
            <a:off x="7305004" y="3098336"/>
            <a:ext cx="4809207" cy="1930863"/>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793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21126" y="261779"/>
            <a:ext cx="8909366" cy="1280890"/>
          </a:xfrm>
        </p:spPr>
        <p:txBody>
          <a:bodyPr>
            <a:normAutofit/>
          </a:bodyPr>
          <a:lstStyle/>
          <a:p>
            <a:r>
              <a:rPr lang="en-US" sz="4800" b="1" dirty="0">
                <a:solidFill>
                  <a:schemeClr val="tx1"/>
                </a:solidFill>
                <a:ea typeface="Tahoma" pitchFamily="34" charset="0"/>
                <a:cs typeface="Calibri Light" panose="020F0302020204030204" pitchFamily="34" charset="0"/>
              </a:rPr>
              <a:t>Application</a:t>
            </a:r>
            <a:r>
              <a:rPr lang="en-US" sz="4800" b="1" dirty="0">
                <a:solidFill>
                  <a:schemeClr val="tx1"/>
                </a:solidFill>
                <a:ea typeface="Tahoma" pitchFamily="34" charset="0"/>
                <a:cs typeface="Tahoma" pitchFamily="34" charset="0"/>
              </a:rPr>
              <a:t> (DHHS 3282)</a:t>
            </a:r>
            <a:endParaRPr lang="en-US" sz="4800" b="1" dirty="0">
              <a:solidFill>
                <a:schemeClr val="tx1"/>
              </a:solidFill>
            </a:endParaRPr>
          </a:p>
        </p:txBody>
      </p:sp>
      <p:sp>
        <p:nvSpPr>
          <p:cNvPr id="3" name="Content Placeholder 2"/>
          <p:cNvSpPr>
            <a:spLocks noGrp="1"/>
          </p:cNvSpPr>
          <p:nvPr>
            <p:ph idx="1"/>
            <p:custDataLst>
              <p:tags r:id="rId3"/>
            </p:custDataLst>
          </p:nvPr>
        </p:nvSpPr>
        <p:spPr>
          <a:xfrm>
            <a:off x="608013" y="2438400"/>
            <a:ext cx="6417856" cy="3664474"/>
          </a:xfrm>
        </p:spPr>
        <p:txBody>
          <a:bodyPr>
            <a:normAutofit/>
          </a:bodyPr>
          <a:lstStyle/>
          <a:p>
            <a:pPr>
              <a:lnSpc>
                <a:spcPct val="90000"/>
              </a:lnSpc>
            </a:pPr>
            <a:r>
              <a:rPr lang="en-US" sz="3600" b="1" dirty="0">
                <a:solidFill>
                  <a:schemeClr val="tx1"/>
                </a:solidFill>
                <a:ea typeface="Tahoma" pitchFamily="34" charset="0"/>
                <a:cs typeface="Calibri" panose="020F0502020204030204" pitchFamily="34" charset="0"/>
              </a:rPr>
              <a:t>Questions</a:t>
            </a:r>
            <a:r>
              <a:rPr lang="en-US" sz="3600" b="1" dirty="0">
                <a:solidFill>
                  <a:schemeClr val="tx1"/>
                </a:solidFill>
                <a:ea typeface="Tahoma" pitchFamily="34" charset="0"/>
                <a:cs typeface="Tahoma" pitchFamily="34" charset="0"/>
              </a:rPr>
              <a:t> #27-36</a:t>
            </a:r>
          </a:p>
          <a:p>
            <a:pPr lvl="1">
              <a:lnSpc>
                <a:spcPct val="90000"/>
              </a:lnSpc>
              <a:buClr>
                <a:srgbClr val="7030A0"/>
              </a:buClr>
            </a:pPr>
            <a:r>
              <a:rPr lang="en-US" sz="3200" dirty="0">
                <a:solidFill>
                  <a:schemeClr val="tx1"/>
                </a:solidFill>
                <a:ea typeface="Tahoma" pitchFamily="34" charset="0"/>
                <a:cs typeface="Tahoma" pitchFamily="34" charset="0"/>
              </a:rPr>
              <a:t>Business integrity questions</a:t>
            </a:r>
          </a:p>
          <a:p>
            <a:pPr lvl="1">
              <a:lnSpc>
                <a:spcPct val="90000"/>
              </a:lnSpc>
              <a:buClr>
                <a:srgbClr val="7030A0"/>
              </a:buClr>
            </a:pPr>
            <a:r>
              <a:rPr lang="en-US" sz="3200" dirty="0">
                <a:solidFill>
                  <a:schemeClr val="tx1"/>
                </a:solidFill>
                <a:ea typeface="Tahoma" pitchFamily="34" charset="0"/>
                <a:cs typeface="Tahoma" pitchFamily="34" charset="0"/>
              </a:rPr>
              <a:t>Do not leave any blanks</a:t>
            </a:r>
          </a:p>
          <a:p>
            <a:pPr lvl="1">
              <a:lnSpc>
                <a:spcPct val="90000"/>
              </a:lnSpc>
              <a:buClr>
                <a:srgbClr val="7030A0"/>
              </a:buClr>
            </a:pPr>
            <a:r>
              <a:rPr lang="en-US" sz="3200" dirty="0">
                <a:solidFill>
                  <a:schemeClr val="tx1"/>
                </a:solidFill>
                <a:ea typeface="Tahoma" pitchFamily="34" charset="0"/>
                <a:cs typeface="Tahoma" pitchFamily="34" charset="0"/>
              </a:rPr>
              <a:t>Provide explanations and dates for “yes” responses</a:t>
            </a:r>
          </a:p>
          <a:p>
            <a:endParaRPr lang="en-US" dirty="0"/>
          </a:p>
        </p:txBody>
      </p:sp>
      <p:pic>
        <p:nvPicPr>
          <p:cNvPr id="4" name="Picture 9">
            <a:extLst>
              <a:ext uri="{FF2B5EF4-FFF2-40B4-BE49-F238E27FC236}">
                <a16:creationId xmlns:a16="http://schemas.microsoft.com/office/drawing/2014/main" id="{2DCF8102-5E6B-A8A1-5282-EF4E8D8929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0401" y="1275620"/>
            <a:ext cx="5390461" cy="18310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DABD34A-391E-4128-A171-A170898F80C9}"/>
              </a:ext>
            </a:extLst>
          </p:cNvPr>
          <p:cNvSpPr/>
          <p:nvPr>
            <p:custDataLst>
              <p:tags r:id="rId4"/>
            </p:custDataLst>
          </p:nvPr>
        </p:nvSpPr>
        <p:spPr>
          <a:xfrm>
            <a:off x="6473944" y="1273614"/>
            <a:ext cx="5200125" cy="1190446"/>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3">
            <a:extLst>
              <a:ext uri="{FF2B5EF4-FFF2-40B4-BE49-F238E27FC236}">
                <a16:creationId xmlns:a16="http://schemas.microsoft.com/office/drawing/2014/main" id="{E63D0969-18B8-EC03-AA9E-DA60BD703F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7012" y="2238117"/>
            <a:ext cx="3496469" cy="4566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3FB05FD-6CC9-406D-895C-4973D78401D0}"/>
              </a:ext>
            </a:extLst>
          </p:cNvPr>
          <p:cNvSpPr/>
          <p:nvPr>
            <p:custDataLst>
              <p:tags r:id="rId5"/>
            </p:custDataLst>
          </p:nvPr>
        </p:nvSpPr>
        <p:spPr>
          <a:xfrm>
            <a:off x="7694612" y="2561291"/>
            <a:ext cx="3809999" cy="3548642"/>
          </a:xfrm>
          <a:prstGeom prst="rect">
            <a:avLst/>
          </a:prstGeom>
          <a:solidFill>
            <a:schemeClr val="accent1">
              <a:lumMod val="50000"/>
              <a:alpha val="1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9585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5511885" y="1287244"/>
            <a:ext cx="6355207" cy="5170646"/>
          </a:xfrm>
          <a:prstGeom prst="rect">
            <a:avLst/>
          </a:prstGeom>
        </p:spPr>
        <p:txBody>
          <a:bodyPr wrap="square">
            <a:spAutoFit/>
          </a:bodyPr>
          <a:lstStyle/>
          <a:p>
            <a:pPr marL="342900" indent="-342900">
              <a:spcBef>
                <a:spcPct val="20000"/>
              </a:spcBef>
              <a:buClr>
                <a:srgbClr val="5E75FC"/>
              </a:buClr>
            </a:pPr>
            <a:endParaRPr lang="en-US" sz="2000" dirty="0">
              <a:solidFill>
                <a:srgbClr val="FF0000"/>
              </a:solidFill>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Stores under corporate agreement do not complete this section</a:t>
            </a:r>
          </a:p>
          <a:p>
            <a:pPr marL="342900" indent="-342900">
              <a:buSzPct val="75000"/>
              <a:buFont typeface="Arial" panose="020B0604020202020204" pitchFamily="34" charset="0"/>
              <a:buChar char="•"/>
            </a:pPr>
            <a:endParaRPr lang="en-US" sz="26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Stores not under corporate agreement should list all owners/officers</a:t>
            </a:r>
          </a:p>
          <a:p>
            <a:pPr marL="342900" indent="-342900">
              <a:buFont typeface="Arial" panose="020B0604020202020204" pitchFamily="34" charset="0"/>
              <a:buChar char="•"/>
            </a:pPr>
            <a:endParaRPr lang="en-US" sz="26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For more than TWO owners, complete page 4a</a:t>
            </a:r>
          </a:p>
          <a:p>
            <a:pPr marL="342900" indent="-342900">
              <a:buFont typeface="Arial" panose="020B0604020202020204" pitchFamily="34" charset="0"/>
              <a:buChar char="•"/>
            </a:pPr>
            <a:endParaRPr lang="en-US" sz="26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Incorporated or Limited Liability Companies (LLC) list officers</a:t>
            </a:r>
          </a:p>
          <a:p>
            <a:pPr marL="342900" indent="-342900">
              <a:spcBef>
                <a:spcPct val="20000"/>
              </a:spcBef>
              <a:buClr>
                <a:srgbClr val="5E75FC"/>
              </a:buClr>
            </a:pPr>
            <a:endParaRPr lang="en-US" sz="2000" dirty="0">
              <a:latin typeface="Cambria" pitchFamily="18" charset="0"/>
            </a:endParaRPr>
          </a:p>
        </p:txBody>
      </p:sp>
      <p:sp>
        <p:nvSpPr>
          <p:cNvPr id="5" name="TextBox 4">
            <a:extLst>
              <a:ext uri="{FF2B5EF4-FFF2-40B4-BE49-F238E27FC236}">
                <a16:creationId xmlns:a16="http://schemas.microsoft.com/office/drawing/2014/main" id="{79569707-6BE3-444A-92C8-A016B7319E7E}"/>
              </a:ext>
            </a:extLst>
          </p:cNvPr>
          <p:cNvSpPr txBox="1"/>
          <p:nvPr>
            <p:custDataLst>
              <p:tags r:id="rId3"/>
            </p:custDataLst>
          </p:nvPr>
        </p:nvSpPr>
        <p:spPr>
          <a:xfrm>
            <a:off x="4993788" y="514840"/>
            <a:ext cx="7391400" cy="769441"/>
          </a:xfrm>
          <a:prstGeom prst="rect">
            <a:avLst/>
          </a:prstGeom>
          <a:noFill/>
        </p:spPr>
        <p:txBody>
          <a:bodyPr wrap="square" rtlCol="0">
            <a:spAutoFit/>
          </a:bodyPr>
          <a:lstStyle/>
          <a:p>
            <a:pPr marL="342900" indent="-342900" algn="ctr">
              <a:spcBef>
                <a:spcPct val="20000"/>
              </a:spcBef>
              <a:buClr>
                <a:srgbClr val="5E75FC"/>
              </a:buClr>
            </a:pPr>
            <a:r>
              <a:rPr lang="en-US" sz="4400" b="1" dirty="0">
                <a:latin typeface="+mj-lt"/>
                <a:ea typeface="Tahoma" pitchFamily="34" charset="0"/>
                <a:cs typeface="Tahoma" pitchFamily="34" charset="0"/>
              </a:rPr>
              <a:t>Ownership Data Section</a:t>
            </a:r>
          </a:p>
        </p:txBody>
      </p:sp>
      <p:grpSp>
        <p:nvGrpSpPr>
          <p:cNvPr id="3" name="Group 4">
            <a:extLst>
              <a:ext uri="{FF2B5EF4-FFF2-40B4-BE49-F238E27FC236}">
                <a16:creationId xmlns:a16="http://schemas.microsoft.com/office/drawing/2014/main" id="{FA20DA6E-6872-51FB-CA5B-EF2AC5CD9714}"/>
              </a:ext>
            </a:extLst>
          </p:cNvPr>
          <p:cNvGrpSpPr>
            <a:grpSpLocks noChangeAspect="1"/>
          </p:cNvGrpSpPr>
          <p:nvPr/>
        </p:nvGrpSpPr>
        <p:grpSpPr bwMode="auto">
          <a:xfrm>
            <a:off x="699444" y="457200"/>
            <a:ext cx="4423833" cy="5791200"/>
            <a:chOff x="2189" y="0"/>
            <a:chExt cx="3300" cy="4320"/>
          </a:xfrm>
        </p:grpSpPr>
        <p:sp>
          <p:nvSpPr>
            <p:cNvPr id="4" name="AutoShape 3">
              <a:extLst>
                <a:ext uri="{FF2B5EF4-FFF2-40B4-BE49-F238E27FC236}">
                  <a16:creationId xmlns:a16="http://schemas.microsoft.com/office/drawing/2014/main" id="{2564DBBE-BD6C-69DC-B5AC-B9F8D7760F77}"/>
                </a:ext>
              </a:extLst>
            </p:cNvPr>
            <p:cNvSpPr>
              <a:spLocks noChangeAspect="1" noChangeArrowheads="1" noTextEdit="1"/>
            </p:cNvSpPr>
            <p:nvPr/>
          </p:nvSpPr>
          <p:spPr bwMode="auto">
            <a:xfrm>
              <a:off x="2189" y="0"/>
              <a:ext cx="330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5">
              <a:extLst>
                <a:ext uri="{FF2B5EF4-FFF2-40B4-BE49-F238E27FC236}">
                  <a16:creationId xmlns:a16="http://schemas.microsoft.com/office/drawing/2014/main" id="{0C3C287F-D77F-E07A-7F8C-37310F1DE9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9" y="0"/>
              <a:ext cx="330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92AF981A-D74E-47F4-8013-EBBE1A983A2F}"/>
              </a:ext>
            </a:extLst>
          </p:cNvPr>
          <p:cNvSpPr/>
          <p:nvPr>
            <p:custDataLst>
              <p:tags r:id="rId4"/>
            </p:custDataLst>
          </p:nvPr>
        </p:nvSpPr>
        <p:spPr>
          <a:xfrm>
            <a:off x="729751" y="810288"/>
            <a:ext cx="4309577" cy="5418356"/>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52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2"/>
            </p:custDataLst>
          </p:nvPr>
        </p:nvSpPr>
        <p:spPr bwMode="auto">
          <a:xfrm>
            <a:off x="6475412" y="1782460"/>
            <a:ext cx="5257800" cy="5109091"/>
          </a:xfrm>
          <a:prstGeom prst="rect">
            <a:avLst/>
          </a:prstGeom>
          <a:noFill/>
          <a:ln w="9525">
            <a:noFill/>
            <a:miter lim="800000"/>
            <a:headEnd/>
            <a:tailEnd/>
          </a:ln>
        </p:spPr>
        <p:txBody>
          <a:bodyPr wrap="square">
            <a:spAutoFit/>
          </a:bodyPr>
          <a:lstStyle/>
          <a:p>
            <a:pPr>
              <a:spcBef>
                <a:spcPct val="50000"/>
              </a:spcBef>
            </a:pPr>
            <a:endParaRPr lang="en-US" dirty="0">
              <a:latin typeface="Constantia" panose="02030602050306030303" pitchFamily="18" charset="0"/>
            </a:endParaRPr>
          </a:p>
          <a:p>
            <a:pPr>
              <a:spcBef>
                <a:spcPct val="50000"/>
              </a:spcBef>
            </a:pPr>
            <a:r>
              <a:rPr lang="en-US" sz="3200" dirty="0">
                <a:ea typeface="Tahoma" panose="020B0604030504040204" pitchFamily="34" charset="0"/>
                <a:cs typeface="Tahoma" panose="020B0604030504040204" pitchFamily="34" charset="0"/>
              </a:rPr>
              <a:t>Additional ownership page</a:t>
            </a:r>
          </a:p>
          <a:p>
            <a:pPr>
              <a:spcBef>
                <a:spcPct val="50000"/>
              </a:spcBef>
            </a:pPr>
            <a:endParaRPr lang="en-US" sz="3200" dirty="0">
              <a:ea typeface="Tahoma" panose="020B0604030504040204" pitchFamily="34" charset="0"/>
              <a:cs typeface="Tahoma" panose="020B0604030504040204" pitchFamily="34" charset="0"/>
            </a:endParaRPr>
          </a:p>
          <a:p>
            <a:pPr>
              <a:spcBef>
                <a:spcPct val="50000"/>
              </a:spcBef>
            </a:pPr>
            <a:r>
              <a:rPr lang="en-US" sz="3200" dirty="0">
                <a:ea typeface="Tahoma" panose="020B0604030504040204" pitchFamily="34" charset="0"/>
                <a:cs typeface="Tahoma" panose="020B0604030504040204" pitchFamily="34" charset="0"/>
              </a:rPr>
              <a:t>For vendors with more than 2 owners or officers</a:t>
            </a:r>
          </a:p>
          <a:p>
            <a:pPr>
              <a:spcBef>
                <a:spcPct val="50000"/>
              </a:spcBef>
              <a:buFontTx/>
              <a:buNone/>
            </a:pPr>
            <a:endParaRPr lang="en-US" sz="4400" b="1" dirty="0">
              <a:latin typeface="Constantia" panose="02030602050306030303" pitchFamily="18" charset="0"/>
            </a:endParaRPr>
          </a:p>
          <a:p>
            <a:pPr>
              <a:spcBef>
                <a:spcPct val="50000"/>
              </a:spcBef>
              <a:buFontTx/>
              <a:buNone/>
            </a:pPr>
            <a:r>
              <a:rPr lang="en-US" sz="4400" b="1" dirty="0">
                <a:latin typeface="Constantia" panose="02030602050306030303" pitchFamily="18" charset="0"/>
              </a:rPr>
              <a:t> </a:t>
            </a:r>
          </a:p>
        </p:txBody>
      </p:sp>
      <p:sp>
        <p:nvSpPr>
          <p:cNvPr id="121859" name="Rectangle 3"/>
          <p:cNvSpPr>
            <a:spLocks noChangeArrowheads="1"/>
          </p:cNvSpPr>
          <p:nvPr>
            <p:custDataLst>
              <p:tags r:id="rId3"/>
            </p:custDataLst>
          </p:nvPr>
        </p:nvSpPr>
        <p:spPr bwMode="auto">
          <a:xfrm>
            <a:off x="6018212" y="1752600"/>
            <a:ext cx="4572000" cy="4495800"/>
          </a:xfrm>
          <a:prstGeom prst="rect">
            <a:avLst/>
          </a:prstGeom>
          <a:noFill/>
          <a:ln w="9525">
            <a:noFill/>
            <a:miter lim="800000"/>
            <a:headEnd/>
            <a:tailEnd/>
          </a:ln>
        </p:spPr>
        <p:txBody>
          <a:bodyPr lIns="92075" tIns="46038" rIns="92075" bIns="46038"/>
          <a:lstStyle/>
          <a:p>
            <a:pPr marL="342900" indent="-342900">
              <a:spcBef>
                <a:spcPct val="20000"/>
              </a:spcBef>
              <a:buClr>
                <a:srgbClr val="5E75FC"/>
              </a:buClr>
            </a:pPr>
            <a:r>
              <a:rPr lang="en-US" sz="2800" dirty="0">
                <a:latin typeface="Cambria" pitchFamily="18" charset="0"/>
              </a:rPr>
              <a:t>	</a:t>
            </a:r>
          </a:p>
        </p:txBody>
      </p:sp>
      <p:sp>
        <p:nvSpPr>
          <p:cNvPr id="2" name="TextBox 1">
            <a:extLst>
              <a:ext uri="{FF2B5EF4-FFF2-40B4-BE49-F238E27FC236}">
                <a16:creationId xmlns:a16="http://schemas.microsoft.com/office/drawing/2014/main" id="{4973F531-48AE-4558-AE6A-5234C9B33152}"/>
              </a:ext>
            </a:extLst>
          </p:cNvPr>
          <p:cNvSpPr txBox="1"/>
          <p:nvPr>
            <p:custDataLst>
              <p:tags r:id="rId4"/>
            </p:custDataLst>
          </p:nvPr>
        </p:nvSpPr>
        <p:spPr>
          <a:xfrm>
            <a:off x="7656512" y="644604"/>
            <a:ext cx="2895600" cy="1015663"/>
          </a:xfrm>
          <a:prstGeom prst="rect">
            <a:avLst/>
          </a:prstGeom>
          <a:noFill/>
        </p:spPr>
        <p:txBody>
          <a:bodyPr wrap="square" rtlCol="0">
            <a:spAutoFit/>
          </a:bodyPr>
          <a:lstStyle/>
          <a:p>
            <a:pPr algn="ctr">
              <a:spcBef>
                <a:spcPct val="50000"/>
              </a:spcBef>
              <a:buFontTx/>
              <a:buNone/>
            </a:pPr>
            <a:r>
              <a:rPr lang="en-US" sz="6000" b="1" dirty="0">
                <a:latin typeface="+mj-lt"/>
                <a:ea typeface="Tahoma" pitchFamily="34" charset="0"/>
                <a:cs typeface="Tahoma" pitchFamily="34" charset="0"/>
              </a:rPr>
              <a:t>Page 4a</a:t>
            </a:r>
          </a:p>
        </p:txBody>
      </p:sp>
      <p:grpSp>
        <p:nvGrpSpPr>
          <p:cNvPr id="4" name="Group 3">
            <a:extLst>
              <a:ext uri="{FF2B5EF4-FFF2-40B4-BE49-F238E27FC236}">
                <a16:creationId xmlns:a16="http://schemas.microsoft.com/office/drawing/2014/main" id="{24180419-04DD-E9F5-B889-4EE9613ECA3F}"/>
              </a:ext>
            </a:extLst>
          </p:cNvPr>
          <p:cNvGrpSpPr>
            <a:grpSpLocks noChangeAspect="1"/>
          </p:cNvGrpSpPr>
          <p:nvPr/>
        </p:nvGrpSpPr>
        <p:grpSpPr bwMode="auto">
          <a:xfrm>
            <a:off x="1141412" y="228600"/>
            <a:ext cx="4724399" cy="6237593"/>
            <a:chOff x="2203" y="0"/>
            <a:chExt cx="3272" cy="4320"/>
          </a:xfrm>
        </p:grpSpPr>
        <p:sp>
          <p:nvSpPr>
            <p:cNvPr id="5" name="AutoShape 3">
              <a:extLst>
                <a:ext uri="{FF2B5EF4-FFF2-40B4-BE49-F238E27FC236}">
                  <a16:creationId xmlns:a16="http://schemas.microsoft.com/office/drawing/2014/main" id="{BCDF1A14-A738-AE0A-9007-E331B297CF0A}"/>
                </a:ext>
              </a:extLst>
            </p:cNvPr>
            <p:cNvSpPr>
              <a:spLocks noChangeAspect="1" noChangeArrowheads="1" noTextEdit="1"/>
            </p:cNvSpPr>
            <p:nvPr/>
          </p:nvSpPr>
          <p:spPr bwMode="auto">
            <a:xfrm>
              <a:off x="2203" y="0"/>
              <a:ext cx="327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916E579A-FBAB-D126-A53D-E125845E94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3" y="0"/>
              <a:ext cx="3274"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9633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CD958E-8063-A483-6171-F0C3EF281281}"/>
              </a:ext>
            </a:extLst>
          </p:cNvPr>
          <p:cNvGrpSpPr>
            <a:grpSpLocks noChangeAspect="1"/>
          </p:cNvGrpSpPr>
          <p:nvPr/>
        </p:nvGrpSpPr>
        <p:grpSpPr bwMode="auto">
          <a:xfrm>
            <a:off x="792867" y="304800"/>
            <a:ext cx="4659489" cy="6096000"/>
            <a:chOff x="2188" y="0"/>
            <a:chExt cx="3302" cy="4320"/>
          </a:xfrm>
        </p:grpSpPr>
        <p:sp>
          <p:nvSpPr>
            <p:cNvPr id="3" name="AutoShape 3">
              <a:extLst>
                <a:ext uri="{FF2B5EF4-FFF2-40B4-BE49-F238E27FC236}">
                  <a16:creationId xmlns:a16="http://schemas.microsoft.com/office/drawing/2014/main" id="{862371B3-6324-6435-BCF3-441217BB4C3E}"/>
                </a:ext>
              </a:extLst>
            </p:cNvPr>
            <p:cNvSpPr>
              <a:spLocks noChangeAspect="1" noChangeArrowheads="1" noTextEdit="1"/>
            </p:cNvSpPr>
            <p:nvPr/>
          </p:nvSpPr>
          <p:spPr bwMode="auto">
            <a:xfrm>
              <a:off x="2188" y="0"/>
              <a:ext cx="330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5">
              <a:extLst>
                <a:ext uri="{FF2B5EF4-FFF2-40B4-BE49-F238E27FC236}">
                  <a16:creationId xmlns:a16="http://schemas.microsoft.com/office/drawing/2014/main" id="{1F9F98D0-9659-21A6-0944-A4B1805A92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8" y="0"/>
              <a:ext cx="3304"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22882" name="Rectangle 2"/>
          <p:cNvSpPr>
            <a:spLocks noChangeArrowheads="1"/>
          </p:cNvSpPr>
          <p:nvPr>
            <p:custDataLst>
              <p:tags r:id="rId2"/>
            </p:custDataLst>
          </p:nvPr>
        </p:nvSpPr>
        <p:spPr bwMode="auto">
          <a:xfrm>
            <a:off x="6118224" y="1333498"/>
            <a:ext cx="5767388" cy="5219701"/>
          </a:xfrm>
          <a:prstGeom prst="rect">
            <a:avLst/>
          </a:prstGeom>
          <a:noFill/>
          <a:ln w="9525">
            <a:noFill/>
            <a:miter lim="800000"/>
            <a:headEnd/>
            <a:tailEnd/>
          </a:ln>
        </p:spPr>
        <p:txBody>
          <a:bodyPr lIns="92075" tIns="46038" rIns="92075" bIns="46038"/>
          <a:lstStyle/>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Read application statement</a:t>
            </a:r>
            <a:br>
              <a:rPr lang="en-US" sz="2800" b="1" dirty="0">
                <a:ea typeface="Tahoma" panose="020B0604030504040204" pitchFamily="34" charset="0"/>
                <a:cs typeface="Tahoma" panose="020B0604030504040204" pitchFamily="34" charset="0"/>
              </a:rPr>
            </a:br>
            <a:endParaRPr lang="en-US" sz="2800" b="1" dirty="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Store Owner/Officer signs</a:t>
            </a:r>
          </a:p>
          <a:p>
            <a:pPr marL="457200" indent="-457200">
              <a:spcBef>
                <a:spcPct val="20000"/>
              </a:spcBef>
              <a:buFont typeface="Arial" panose="020B0604020202020204" pitchFamily="34" charset="0"/>
              <a:buChar char="•"/>
            </a:pPr>
            <a:endParaRPr lang="en-US" sz="2800" dirty="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Check all answers before signing to avoid delay of application</a:t>
            </a:r>
          </a:p>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Page 5 is also signed by the Local Agency before being sent to the State WIC Agency</a:t>
            </a:r>
          </a:p>
          <a:p>
            <a:pPr marL="457200" indent="-457200">
              <a:spcBef>
                <a:spcPct val="20000"/>
              </a:spcBef>
              <a:buFont typeface="Arial" panose="020B0604020202020204" pitchFamily="34" charset="0"/>
              <a:buChar char="•"/>
            </a:pPr>
            <a:endParaRPr lang="en-US" sz="3200" dirty="0">
              <a:latin typeface="Century Gothic" panose="020B0502020202020204" pitchFamily="34" charset="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endParaRPr lang="en-US" sz="3200" dirty="0">
              <a:latin typeface="Century Gothic" panose="020B0502020202020204" pitchFamily="34" charset="0"/>
              <a:ea typeface="Tahoma" panose="020B0604030504040204" pitchFamily="34" charset="0"/>
              <a:cs typeface="Tahoma" panose="020B0604030504040204" pitchFamily="34" charset="0"/>
            </a:endParaRPr>
          </a:p>
        </p:txBody>
      </p:sp>
      <p:sp>
        <p:nvSpPr>
          <p:cNvPr id="122883" name="Text Box 4"/>
          <p:cNvSpPr txBox="1">
            <a:spLocks noChangeArrowheads="1"/>
          </p:cNvSpPr>
          <p:nvPr>
            <p:custDataLst>
              <p:tags r:id="rId3"/>
            </p:custDataLst>
          </p:nvPr>
        </p:nvSpPr>
        <p:spPr bwMode="auto">
          <a:xfrm>
            <a:off x="7413624" y="304800"/>
            <a:ext cx="3200400" cy="923330"/>
          </a:xfrm>
          <a:prstGeom prst="rect">
            <a:avLst/>
          </a:prstGeom>
          <a:noFill/>
          <a:ln w="9525">
            <a:noFill/>
            <a:miter lim="800000"/>
            <a:headEnd/>
            <a:tailEnd/>
          </a:ln>
        </p:spPr>
        <p:txBody>
          <a:bodyPr>
            <a:spAutoFit/>
          </a:bodyPr>
          <a:lstStyle/>
          <a:p>
            <a:pPr algn="ctr">
              <a:spcBef>
                <a:spcPct val="50000"/>
              </a:spcBef>
              <a:buFontTx/>
              <a:buNone/>
            </a:pPr>
            <a:r>
              <a:rPr lang="en-US" sz="5400" b="1" dirty="0">
                <a:latin typeface="+mj-lt"/>
                <a:ea typeface="Tahoma" pitchFamily="34" charset="0"/>
                <a:cs typeface="Tahoma" pitchFamily="34" charset="0"/>
              </a:rPr>
              <a:t>Page 5</a:t>
            </a:r>
          </a:p>
        </p:txBody>
      </p:sp>
      <p:sp>
        <p:nvSpPr>
          <p:cNvPr id="8" name="Rectangle 7">
            <a:extLst>
              <a:ext uri="{FF2B5EF4-FFF2-40B4-BE49-F238E27FC236}">
                <a16:creationId xmlns:a16="http://schemas.microsoft.com/office/drawing/2014/main" id="{45303514-C599-4C86-99B7-7B7093D9B29C}"/>
              </a:ext>
            </a:extLst>
          </p:cNvPr>
          <p:cNvSpPr/>
          <p:nvPr>
            <p:custDataLst>
              <p:tags r:id="rId4"/>
            </p:custDataLst>
          </p:nvPr>
        </p:nvSpPr>
        <p:spPr>
          <a:xfrm>
            <a:off x="608012" y="304800"/>
            <a:ext cx="5029200" cy="2133600"/>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254781D-B75C-40E2-BAA7-269C47E813C5}"/>
              </a:ext>
            </a:extLst>
          </p:cNvPr>
          <p:cNvSpPr/>
          <p:nvPr>
            <p:custDataLst>
              <p:tags r:id="rId5"/>
            </p:custDataLst>
          </p:nvPr>
        </p:nvSpPr>
        <p:spPr>
          <a:xfrm>
            <a:off x="670342" y="4953000"/>
            <a:ext cx="4912769" cy="1090483"/>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181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2"/>
            </p:custDataLst>
          </p:nvPr>
        </p:nvSpPr>
        <p:spPr bwMode="auto">
          <a:xfrm>
            <a:off x="1751012" y="762000"/>
            <a:ext cx="8686800" cy="923330"/>
          </a:xfrm>
          <a:prstGeom prst="rect">
            <a:avLst/>
          </a:prstGeom>
          <a:noFill/>
          <a:ln w="9525">
            <a:noFill/>
            <a:miter lim="800000"/>
            <a:headEnd/>
            <a:tailEnd/>
          </a:ln>
        </p:spPr>
        <p:txBody>
          <a:bodyPr wrap="square">
            <a:spAutoFit/>
          </a:bodyPr>
          <a:lstStyle/>
          <a:p>
            <a:pPr algn="ctr" eaLnBrk="1" hangingPunct="1">
              <a:spcBef>
                <a:spcPct val="0"/>
              </a:spcBef>
              <a:buFontTx/>
              <a:buNone/>
            </a:pPr>
            <a:r>
              <a:rPr lang="en-US" sz="5400" b="1" dirty="0">
                <a:latin typeface="+mj-lt"/>
                <a:ea typeface="Tahoma" pitchFamily="34" charset="0"/>
                <a:cs typeface="Tahoma" pitchFamily="34" charset="0"/>
              </a:rPr>
              <a:t>WIC Price List  (DHHS 2766)</a:t>
            </a:r>
          </a:p>
        </p:txBody>
      </p:sp>
      <p:sp>
        <p:nvSpPr>
          <p:cNvPr id="123907" name="Rectangle 3"/>
          <p:cNvSpPr>
            <a:spLocks noGrp="1" noChangeArrowheads="1"/>
          </p:cNvSpPr>
          <p:nvPr>
            <p:ph idx="1"/>
            <p:custDataLst>
              <p:tags r:id="rId3"/>
            </p:custDataLst>
          </p:nvPr>
        </p:nvSpPr>
        <p:spPr>
          <a:xfrm>
            <a:off x="1747364" y="1988864"/>
            <a:ext cx="9681047" cy="4082422"/>
          </a:xfrm>
        </p:spPr>
        <p:txBody>
          <a:bodyPr>
            <a:normAutofit/>
          </a:bodyPr>
          <a:lstStyle/>
          <a:p>
            <a:pPr eaLnBrk="1" hangingPunct="1"/>
            <a:r>
              <a:rPr lang="en-US" sz="3600" dirty="0">
                <a:solidFill>
                  <a:schemeClr val="tx1"/>
                </a:solidFill>
                <a:ea typeface="Tahoma" pitchFamily="34" charset="0"/>
                <a:cs typeface="Tahoma" pitchFamily="34" charset="0"/>
              </a:rPr>
              <a:t>Must be completed individually by each:</a:t>
            </a:r>
          </a:p>
          <a:p>
            <a:pPr lvl="1" eaLnBrk="1" hangingPunct="1"/>
            <a:r>
              <a:rPr lang="en-US" sz="3600" dirty="0">
                <a:solidFill>
                  <a:schemeClr val="tx1"/>
                </a:solidFill>
                <a:ea typeface="Tahoma" pitchFamily="34" charset="0"/>
                <a:cs typeface="Tahoma" pitchFamily="34" charset="0"/>
              </a:rPr>
              <a:t>Independent stores</a:t>
            </a:r>
          </a:p>
          <a:p>
            <a:pPr lvl="1" eaLnBrk="1" hangingPunct="1"/>
            <a:r>
              <a:rPr lang="en-US" sz="3600" dirty="0">
                <a:solidFill>
                  <a:schemeClr val="tx1"/>
                </a:solidFill>
                <a:ea typeface="Tahoma" pitchFamily="34" charset="0"/>
                <a:cs typeface="Tahoma" pitchFamily="34" charset="0"/>
              </a:rPr>
              <a:t>Convenience stores</a:t>
            </a:r>
          </a:p>
          <a:p>
            <a:pPr lvl="1" eaLnBrk="1" hangingPunct="1"/>
            <a:r>
              <a:rPr lang="en-US" sz="3600" dirty="0">
                <a:solidFill>
                  <a:schemeClr val="tx1"/>
                </a:solidFill>
                <a:ea typeface="Tahoma" pitchFamily="34" charset="0"/>
                <a:cs typeface="Tahoma" pitchFamily="34" charset="0"/>
              </a:rPr>
              <a:t>Commissaries</a:t>
            </a:r>
          </a:p>
          <a:p>
            <a:r>
              <a:rPr lang="en-US" sz="3600" dirty="0">
                <a:solidFill>
                  <a:schemeClr val="tx1"/>
                </a:solidFill>
                <a:ea typeface="Tahoma" pitchFamily="34" charset="0"/>
                <a:cs typeface="Tahoma" pitchFamily="34" charset="0"/>
              </a:rPr>
              <a:t>Role of Price List</a:t>
            </a:r>
          </a:p>
          <a:p>
            <a:pPr lvl="1"/>
            <a:r>
              <a:rPr lang="en-US" sz="3600" dirty="0">
                <a:solidFill>
                  <a:schemeClr val="tx1"/>
                </a:solidFill>
                <a:ea typeface="Tahoma" pitchFamily="34" charset="0"/>
                <a:cs typeface="Tahoma" pitchFamily="34" charset="0"/>
              </a:rPr>
              <a:t>A criteria for selecting authorized vendors</a:t>
            </a:r>
          </a:p>
          <a:p>
            <a:pPr lvl="1"/>
            <a:endParaRPr lang="en-US" sz="2000" dirty="0">
              <a:ea typeface="Tahoma" pitchFamily="34" charset="0"/>
              <a:cs typeface="Tahoma" pitchFamily="34" charset="0"/>
            </a:endParaRPr>
          </a:p>
          <a:p>
            <a:pPr lvl="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8271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613C618B-3083-42DC-A262-53A1AB4F5052}"/>
              </a:ext>
            </a:extLst>
          </p:cNvPr>
          <p:cNvSpPr>
            <a:spLocks noGrp="1"/>
          </p:cNvSpPr>
          <p:nvPr>
            <p:ph type="title"/>
            <p:custDataLst>
              <p:tags r:id="rId2"/>
            </p:custDataLst>
          </p:nvPr>
        </p:nvSpPr>
        <p:spPr>
          <a:xfrm>
            <a:off x="1170768" y="1396686"/>
            <a:ext cx="3704443" cy="4064628"/>
          </a:xfrm>
        </p:spPr>
        <p:txBody>
          <a:bodyPr>
            <a:normAutofit/>
          </a:bodyPr>
          <a:lstStyle/>
          <a:p>
            <a:r>
              <a:rPr lang="en-US" sz="5400" b="1" dirty="0">
                <a:solidFill>
                  <a:srgbClr val="FFFFFF"/>
                </a:solidFill>
              </a:rPr>
              <a:t>Store Types</a:t>
            </a:r>
          </a:p>
        </p:txBody>
      </p:sp>
      <p:sp>
        <p:nvSpPr>
          <p:cNvPr id="34" name="Arc 3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A36ABF8E-CD01-49FA-A04E-44B17819ECC4}"/>
              </a:ext>
            </a:extLst>
          </p:cNvPr>
          <p:cNvSpPr>
            <a:spLocks noGrp="1"/>
          </p:cNvSpPr>
          <p:nvPr>
            <p:ph idx="1"/>
            <p:custDataLst>
              <p:tags r:id="rId3"/>
            </p:custDataLst>
          </p:nvPr>
        </p:nvSpPr>
        <p:spPr>
          <a:xfrm>
            <a:off x="5136168" y="1396687"/>
            <a:ext cx="6563596" cy="5065340"/>
          </a:xfrm>
        </p:spPr>
        <p:txBody>
          <a:bodyPr>
            <a:normAutofit fontScale="92500" lnSpcReduction="10000"/>
          </a:bodyPr>
          <a:lstStyle/>
          <a:p>
            <a:r>
              <a:rPr lang="en-US" sz="3200" b="1" dirty="0"/>
              <a:t>Pharmacy</a:t>
            </a:r>
            <a:r>
              <a:rPr lang="en-US" sz="3200" dirty="0"/>
              <a:t> – pharmacy retailer that sells limited variety of food</a:t>
            </a:r>
          </a:p>
          <a:p>
            <a:pPr>
              <a:spcBef>
                <a:spcPts val="2399"/>
              </a:spcBef>
            </a:pPr>
            <a:r>
              <a:rPr lang="en-US" sz="3200" b="1" dirty="0"/>
              <a:t>Mass Merchandiser </a:t>
            </a:r>
            <a:r>
              <a:rPr lang="en-US" sz="3200" dirty="0"/>
              <a:t>– retailer that sells a wide variety of merchandise, but also carries groceries and has outlets in most or all states</a:t>
            </a:r>
          </a:p>
          <a:p>
            <a:pPr>
              <a:spcBef>
                <a:spcPts val="2399"/>
              </a:spcBef>
            </a:pPr>
            <a:r>
              <a:rPr lang="en-US" sz="3200" b="1" dirty="0"/>
              <a:t>Commissary </a:t>
            </a:r>
            <a:r>
              <a:rPr lang="en-US" sz="3200" dirty="0"/>
              <a:t>– grocery store operated by US Defense Commissary within the confines of a military installation</a:t>
            </a:r>
          </a:p>
          <a:p>
            <a:r>
              <a:rPr lang="en-US" sz="3200" b="1" dirty="0"/>
              <a:t>Convenience Store </a:t>
            </a:r>
            <a:r>
              <a:rPr lang="en-US" sz="3200" dirty="0"/>
              <a:t>– retailer with limited assortment of grocery items</a:t>
            </a:r>
          </a:p>
        </p:txBody>
      </p:sp>
    </p:spTree>
    <p:custDataLst>
      <p:tags r:id="rId1"/>
    </p:custDataLst>
    <p:extLst>
      <p:ext uri="{BB962C8B-B14F-4D97-AF65-F5344CB8AC3E}">
        <p14:creationId xmlns:p14="http://schemas.microsoft.com/office/powerpoint/2010/main" val="228829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6"/>
          <p:cNvSpPr>
            <a:spLocks noGrp="1" noChangeArrowheads="1"/>
          </p:cNvSpPr>
          <p:nvPr>
            <p:ph idx="1"/>
            <p:custDataLst>
              <p:tags r:id="rId2"/>
            </p:custDataLst>
          </p:nvPr>
        </p:nvSpPr>
        <p:spPr>
          <a:xfrm>
            <a:off x="795340" y="3383034"/>
            <a:ext cx="8483408" cy="3051048"/>
          </a:xfrm>
        </p:spPr>
        <p:txBody>
          <a:bodyPr>
            <a:normAutofit/>
          </a:bodyPr>
          <a:lstStyle/>
          <a:p>
            <a:pPr eaLnBrk="1" hangingPunct="1"/>
            <a:r>
              <a:rPr lang="en-US" sz="4000" dirty="0">
                <a:solidFill>
                  <a:schemeClr val="tx1"/>
                </a:solidFill>
                <a:ea typeface="Tahoma" pitchFamily="34" charset="0"/>
                <a:cs typeface="Tahoma" pitchFamily="34" charset="0"/>
              </a:rPr>
              <a:t>Store Name </a:t>
            </a:r>
            <a:r>
              <a:rPr lang="en-US" sz="3600" b="1" dirty="0">
                <a:solidFill>
                  <a:srgbClr val="D31145"/>
                </a:solidFill>
                <a:ea typeface="Tahoma" pitchFamily="34" charset="0"/>
                <a:cs typeface="Tahoma" pitchFamily="34" charset="0"/>
              </a:rPr>
              <a:t>and</a:t>
            </a:r>
            <a:r>
              <a:rPr lang="en-US" sz="3600" dirty="0">
                <a:ea typeface="Tahoma" pitchFamily="34" charset="0"/>
                <a:cs typeface="Tahoma" pitchFamily="34" charset="0"/>
              </a:rPr>
              <a:t> </a:t>
            </a:r>
            <a:r>
              <a:rPr lang="en-US" sz="4000" dirty="0">
                <a:solidFill>
                  <a:schemeClr val="tx1"/>
                </a:solidFill>
                <a:ea typeface="Tahoma" pitchFamily="34" charset="0"/>
                <a:cs typeface="Tahoma" pitchFamily="34" charset="0"/>
              </a:rPr>
              <a:t>Number</a:t>
            </a:r>
          </a:p>
          <a:p>
            <a:pPr eaLnBrk="1" hangingPunct="1"/>
            <a:r>
              <a:rPr lang="en-US" sz="4000" dirty="0">
                <a:solidFill>
                  <a:schemeClr val="tx1"/>
                </a:solidFill>
                <a:ea typeface="Tahoma" pitchFamily="34" charset="0"/>
                <a:cs typeface="Tahoma" pitchFamily="34" charset="0"/>
              </a:rPr>
              <a:t>Street Address</a:t>
            </a:r>
          </a:p>
          <a:p>
            <a:pPr eaLnBrk="1" hangingPunct="1"/>
            <a:r>
              <a:rPr lang="en-US" sz="4000" dirty="0">
                <a:solidFill>
                  <a:schemeClr val="tx1"/>
                </a:solidFill>
                <a:ea typeface="Tahoma" pitchFamily="34" charset="0"/>
                <a:cs typeface="Tahoma" pitchFamily="34" charset="0"/>
              </a:rPr>
              <a:t>Phone Number</a:t>
            </a:r>
          </a:p>
          <a:p>
            <a:pPr eaLnBrk="1" hangingPunct="1"/>
            <a:r>
              <a:rPr lang="en-US" sz="4000" dirty="0">
                <a:solidFill>
                  <a:schemeClr val="tx1"/>
                </a:solidFill>
                <a:ea typeface="Tahoma" pitchFamily="34" charset="0"/>
                <a:cs typeface="Tahoma" pitchFamily="34" charset="0"/>
              </a:rPr>
              <a:t>Date</a:t>
            </a:r>
            <a:endParaRPr lang="en-US" sz="3200" dirty="0">
              <a:solidFill>
                <a:schemeClr val="tx1"/>
              </a:solidFill>
              <a:ea typeface="Tahoma" pitchFamily="34" charset="0"/>
              <a:cs typeface="Tahoma" pitchFamily="34" charset="0"/>
            </a:endParaRPr>
          </a:p>
        </p:txBody>
      </p:sp>
      <p:grpSp>
        <p:nvGrpSpPr>
          <p:cNvPr id="4" name="Group 4">
            <a:extLst>
              <a:ext uri="{FF2B5EF4-FFF2-40B4-BE49-F238E27FC236}">
                <a16:creationId xmlns:a16="http://schemas.microsoft.com/office/drawing/2014/main" id="{388C9C72-6516-437B-8522-0CF637E1D3CF}"/>
              </a:ext>
            </a:extLst>
          </p:cNvPr>
          <p:cNvGrpSpPr>
            <a:grpSpLocks noChangeAspect="1"/>
          </p:cNvGrpSpPr>
          <p:nvPr/>
        </p:nvGrpSpPr>
        <p:grpSpPr bwMode="auto">
          <a:xfrm>
            <a:off x="1676400" y="501650"/>
            <a:ext cx="7602538" cy="2522538"/>
            <a:chOff x="1056" y="316"/>
            <a:chExt cx="4789" cy="1589"/>
          </a:xfrm>
        </p:grpSpPr>
        <p:sp>
          <p:nvSpPr>
            <p:cNvPr id="5" name="AutoShape 3">
              <a:extLst>
                <a:ext uri="{FF2B5EF4-FFF2-40B4-BE49-F238E27FC236}">
                  <a16:creationId xmlns:a16="http://schemas.microsoft.com/office/drawing/2014/main" id="{7251FD54-4EE2-4101-A46F-7C70FF1BB3B4}"/>
                </a:ext>
              </a:extLst>
            </p:cNvPr>
            <p:cNvSpPr>
              <a:spLocks noChangeAspect="1" noChangeArrowheads="1" noTextEdit="1"/>
            </p:cNvSpPr>
            <p:nvPr/>
          </p:nvSpPr>
          <p:spPr bwMode="auto">
            <a:xfrm>
              <a:off x="1056" y="316"/>
              <a:ext cx="4789" cy="15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49" name="Picture 5">
              <a:extLst>
                <a:ext uri="{FF2B5EF4-FFF2-40B4-BE49-F238E27FC236}">
                  <a16:creationId xmlns:a16="http://schemas.microsoft.com/office/drawing/2014/main" id="{8303CB21-048D-42A4-9C89-E511CE11C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 y="316"/>
              <a:ext cx="4796" cy="15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4">
            <a:extLst>
              <a:ext uri="{FF2B5EF4-FFF2-40B4-BE49-F238E27FC236}">
                <a16:creationId xmlns:a16="http://schemas.microsoft.com/office/drawing/2014/main" id="{DDDC834B-44E1-5005-2E28-902FFD31F897}"/>
              </a:ext>
            </a:extLst>
          </p:cNvPr>
          <p:cNvGrpSpPr>
            <a:grpSpLocks noChangeAspect="1"/>
          </p:cNvGrpSpPr>
          <p:nvPr/>
        </p:nvGrpSpPr>
        <p:grpSpPr bwMode="auto">
          <a:xfrm>
            <a:off x="8074772" y="1905000"/>
            <a:ext cx="3667125" cy="4835769"/>
            <a:chOff x="2201" y="0"/>
            <a:chExt cx="3276" cy="4320"/>
          </a:xfrm>
        </p:grpSpPr>
        <p:sp>
          <p:nvSpPr>
            <p:cNvPr id="7" name="AutoShape 3">
              <a:extLst>
                <a:ext uri="{FF2B5EF4-FFF2-40B4-BE49-F238E27FC236}">
                  <a16:creationId xmlns:a16="http://schemas.microsoft.com/office/drawing/2014/main" id="{8FE6C758-59A7-C96F-7076-FD16E267B057}"/>
                </a:ext>
              </a:extLst>
            </p:cNvPr>
            <p:cNvSpPr>
              <a:spLocks noChangeAspect="1" noChangeArrowheads="1" noTextEdit="1"/>
            </p:cNvSpPr>
            <p:nvPr/>
          </p:nvSpPr>
          <p:spPr bwMode="auto">
            <a:xfrm>
              <a:off x="2201" y="0"/>
              <a:ext cx="327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7" name="Picture 5">
              <a:extLst>
                <a:ext uri="{FF2B5EF4-FFF2-40B4-BE49-F238E27FC236}">
                  <a16:creationId xmlns:a16="http://schemas.microsoft.com/office/drawing/2014/main" id="{B7CF95FC-0475-2A19-D981-9F732D992B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1" y="0"/>
              <a:ext cx="327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768DD64E-2ED8-464C-BC95-DC97B32E4874}"/>
              </a:ext>
            </a:extLst>
          </p:cNvPr>
          <p:cNvSpPr/>
          <p:nvPr>
            <p:custDataLst>
              <p:tags r:id="rId3"/>
            </p:custDataLst>
          </p:nvPr>
        </p:nvSpPr>
        <p:spPr>
          <a:xfrm>
            <a:off x="8072533" y="1902761"/>
            <a:ext cx="3669364" cy="1204310"/>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086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1218882" y="457200"/>
            <a:ext cx="9751060" cy="990600"/>
          </a:xfrm>
        </p:spPr>
        <p:txBody>
          <a:bodyPr>
            <a:normAutofit/>
          </a:bodyPr>
          <a:lstStyle/>
          <a:p>
            <a:pPr algn="ctr"/>
            <a:r>
              <a:rPr lang="en-US" sz="5400" b="1" dirty="0">
                <a:solidFill>
                  <a:schemeClr val="tx1"/>
                </a:solidFill>
                <a:ea typeface="Tahoma" pitchFamily="34" charset="0"/>
                <a:cs typeface="Tahoma" pitchFamily="34" charset="0"/>
              </a:rPr>
              <a:t>Required Prices</a:t>
            </a:r>
            <a:endParaRPr lang="en-US" sz="5400" b="1" dirty="0">
              <a:solidFill>
                <a:schemeClr val="tx1"/>
              </a:solidFill>
            </a:endParaRPr>
          </a:p>
        </p:txBody>
      </p:sp>
      <p:sp>
        <p:nvSpPr>
          <p:cNvPr id="5" name="Content Placeholder 4"/>
          <p:cNvSpPr>
            <a:spLocks noGrp="1"/>
          </p:cNvSpPr>
          <p:nvPr>
            <p:ph sz="half" idx="1"/>
            <p:custDataLst>
              <p:tags r:id="rId3"/>
            </p:custDataLst>
          </p:nvPr>
        </p:nvSpPr>
        <p:spPr>
          <a:xfrm>
            <a:off x="663606" y="1600200"/>
            <a:ext cx="5278406" cy="4800600"/>
          </a:xfrm>
          <a:ln>
            <a:noFill/>
          </a:ln>
        </p:spPr>
        <p:txBody>
          <a:bodyPr>
            <a:normAutofit fontScale="92500" lnSpcReduction="20000"/>
          </a:bodyPr>
          <a:lstStyle/>
          <a:p>
            <a:r>
              <a:rPr lang="en-US" sz="3000" dirty="0">
                <a:solidFill>
                  <a:schemeClr val="tx1"/>
                </a:solidFill>
                <a:ea typeface="Tahoma" pitchFamily="34" charset="0"/>
                <a:cs typeface="Tahoma" pitchFamily="34" charset="0"/>
              </a:rPr>
              <a:t>Whole</a:t>
            </a:r>
            <a:r>
              <a:rPr lang="en-US" sz="3000" dirty="0">
                <a:ea typeface="Tahoma" pitchFamily="34" charset="0"/>
                <a:cs typeface="Tahoma" pitchFamily="34" charset="0"/>
              </a:rPr>
              <a:t> </a:t>
            </a:r>
            <a:r>
              <a:rPr lang="en-US" sz="3000" b="1" dirty="0">
                <a:solidFill>
                  <a:srgbClr val="D31145"/>
                </a:solidFill>
                <a:ea typeface="Tahoma" pitchFamily="34" charset="0"/>
                <a:cs typeface="Tahoma" pitchFamily="34" charset="0"/>
              </a:rPr>
              <a:t>and</a:t>
            </a:r>
            <a:r>
              <a:rPr lang="en-US" sz="3000" dirty="0">
                <a:solidFill>
                  <a:schemeClr val="tx1"/>
                </a:solidFill>
                <a:ea typeface="Tahoma" pitchFamily="34" charset="0"/>
                <a:cs typeface="Tahoma" pitchFamily="34" charset="0"/>
              </a:rPr>
              <a:t> skim/low fat milk (gallon)</a:t>
            </a:r>
          </a:p>
          <a:p>
            <a:r>
              <a:rPr lang="en-US" sz="3000" dirty="0">
                <a:solidFill>
                  <a:schemeClr val="tx1"/>
                </a:solidFill>
                <a:ea typeface="Tahoma" pitchFamily="34" charset="0"/>
                <a:cs typeface="Tahoma" pitchFamily="34" charset="0"/>
              </a:rPr>
              <a:t>Cheese (16oz.)</a:t>
            </a:r>
          </a:p>
          <a:p>
            <a:r>
              <a:rPr lang="en-US" sz="3000" dirty="0">
                <a:solidFill>
                  <a:schemeClr val="tx1"/>
                </a:solidFill>
                <a:ea typeface="Tahoma" pitchFamily="34" charset="0"/>
                <a:cs typeface="Tahoma" pitchFamily="34" charset="0"/>
              </a:rPr>
              <a:t>Two types of cereal – whole grain </a:t>
            </a:r>
          </a:p>
          <a:p>
            <a:r>
              <a:rPr lang="en-US" sz="3000" dirty="0">
                <a:solidFill>
                  <a:schemeClr val="tx1"/>
                </a:solidFill>
                <a:ea typeface="Tahoma" pitchFamily="34" charset="0"/>
                <a:cs typeface="Tahoma" pitchFamily="34" charset="0"/>
              </a:rPr>
              <a:t>Eggs (large white)</a:t>
            </a:r>
          </a:p>
          <a:p>
            <a:r>
              <a:rPr lang="en-US" sz="3000" dirty="0">
                <a:solidFill>
                  <a:schemeClr val="tx1"/>
                </a:solidFill>
                <a:ea typeface="Tahoma" pitchFamily="34" charset="0"/>
                <a:cs typeface="Tahoma" pitchFamily="34" charset="0"/>
              </a:rPr>
              <a:t>Juice, 48 oz. container</a:t>
            </a:r>
          </a:p>
          <a:p>
            <a:r>
              <a:rPr lang="en-US" sz="3000" dirty="0">
                <a:solidFill>
                  <a:schemeClr val="tx1"/>
                </a:solidFill>
                <a:ea typeface="Tahoma" pitchFamily="34" charset="0"/>
                <a:cs typeface="Tahoma" pitchFamily="34" charset="0"/>
              </a:rPr>
              <a:t>Two types of juice, 64 oz. container</a:t>
            </a:r>
          </a:p>
          <a:p>
            <a:r>
              <a:rPr lang="en-US" sz="3000" dirty="0">
                <a:solidFill>
                  <a:schemeClr val="tx1"/>
                </a:solidFill>
                <a:ea typeface="Tahoma" pitchFamily="34" charset="0"/>
                <a:cs typeface="Tahoma" pitchFamily="34" charset="0"/>
              </a:rPr>
              <a:t>Dry beans, peas &amp; lentils  </a:t>
            </a:r>
          </a:p>
          <a:p>
            <a:r>
              <a:rPr lang="en-US" sz="3000" dirty="0">
                <a:solidFill>
                  <a:schemeClr val="tx1"/>
                </a:solidFill>
                <a:ea typeface="Tahoma" pitchFamily="34" charset="0"/>
                <a:cs typeface="Tahoma" pitchFamily="34" charset="0"/>
              </a:rPr>
              <a:t>Peanut butter</a:t>
            </a:r>
          </a:p>
          <a:p>
            <a:r>
              <a:rPr lang="en-US" sz="3000" dirty="0">
                <a:solidFill>
                  <a:schemeClr val="tx1"/>
                </a:solidFill>
                <a:ea typeface="Tahoma" pitchFamily="34" charset="0"/>
                <a:cs typeface="Tahoma" pitchFamily="34" charset="0"/>
              </a:rPr>
              <a:t>Tuna</a:t>
            </a:r>
          </a:p>
          <a:p>
            <a:endParaRPr lang="en-US" dirty="0"/>
          </a:p>
        </p:txBody>
      </p:sp>
      <p:sp>
        <p:nvSpPr>
          <p:cNvPr id="6" name="Content Placeholder 5"/>
          <p:cNvSpPr>
            <a:spLocks noGrp="1"/>
          </p:cNvSpPr>
          <p:nvPr>
            <p:ph sz="half" idx="2"/>
            <p:custDataLst>
              <p:tags r:id="rId4"/>
            </p:custDataLst>
          </p:nvPr>
        </p:nvSpPr>
        <p:spPr>
          <a:xfrm>
            <a:off x="6246814" y="1600200"/>
            <a:ext cx="5583204" cy="5029200"/>
          </a:xfrm>
          <a:ln>
            <a:noFill/>
          </a:ln>
        </p:spPr>
        <p:txBody>
          <a:bodyPr>
            <a:normAutofit fontScale="92500" lnSpcReduction="20000"/>
          </a:bodyPr>
          <a:lstStyle/>
          <a:p>
            <a:r>
              <a:rPr lang="en-US" sz="3000" dirty="0">
                <a:solidFill>
                  <a:schemeClr val="tx1"/>
                </a:solidFill>
                <a:ea typeface="Tahoma" pitchFamily="34" charset="0"/>
                <a:cs typeface="Tahoma" pitchFamily="34" charset="0"/>
              </a:rPr>
              <a:t>Rice</a:t>
            </a:r>
          </a:p>
          <a:p>
            <a:r>
              <a:rPr lang="en-US" sz="3000" dirty="0">
                <a:solidFill>
                  <a:schemeClr val="tx1"/>
                </a:solidFill>
                <a:ea typeface="Tahoma" pitchFamily="34" charset="0"/>
                <a:cs typeface="Tahoma" pitchFamily="34" charset="0"/>
              </a:rPr>
              <a:t>Bread and/or Tortillas</a:t>
            </a:r>
          </a:p>
          <a:p>
            <a:r>
              <a:rPr lang="en-US" sz="3000" dirty="0">
                <a:solidFill>
                  <a:schemeClr val="tx1"/>
                </a:solidFill>
                <a:ea typeface="Tahoma" pitchFamily="34" charset="0"/>
                <a:cs typeface="Tahoma" pitchFamily="34" charset="0"/>
              </a:rPr>
              <a:t>Infant cereal</a:t>
            </a:r>
          </a:p>
          <a:p>
            <a:r>
              <a:rPr lang="en-US" sz="3000" dirty="0">
                <a:solidFill>
                  <a:schemeClr val="tx1"/>
                </a:solidFill>
                <a:ea typeface="Tahoma" pitchFamily="34" charset="0"/>
                <a:cs typeface="Tahoma" pitchFamily="34" charset="0"/>
              </a:rPr>
              <a:t>Infant formula</a:t>
            </a:r>
          </a:p>
          <a:p>
            <a:pPr marL="755772" lvl="2">
              <a:spcBef>
                <a:spcPts val="1800"/>
              </a:spcBef>
            </a:pPr>
            <a:r>
              <a:rPr lang="en-US" sz="2800" dirty="0">
                <a:solidFill>
                  <a:schemeClr val="tx1"/>
                </a:solidFill>
                <a:ea typeface="Tahoma" pitchFamily="34" charset="0"/>
                <a:cs typeface="Tahoma" pitchFamily="34" charset="0"/>
              </a:rPr>
              <a:t>Milk-based and Soy-based</a:t>
            </a:r>
          </a:p>
          <a:p>
            <a:pPr marL="755772" lvl="2">
              <a:spcBef>
                <a:spcPts val="1800"/>
              </a:spcBef>
            </a:pPr>
            <a:r>
              <a:rPr lang="en-US" sz="2800" dirty="0">
                <a:solidFill>
                  <a:schemeClr val="tx1"/>
                </a:solidFill>
                <a:ea typeface="Tahoma" pitchFamily="34" charset="0"/>
                <a:cs typeface="Tahoma" pitchFamily="34" charset="0"/>
              </a:rPr>
              <a:t>Powder</a:t>
            </a:r>
          </a:p>
          <a:p>
            <a:r>
              <a:rPr lang="en-US" sz="3000" dirty="0">
                <a:solidFill>
                  <a:schemeClr val="tx1"/>
                </a:solidFill>
                <a:ea typeface="Tahoma" pitchFamily="34" charset="0"/>
                <a:cs typeface="Tahoma" pitchFamily="34" charset="0"/>
              </a:rPr>
              <a:t>Infant Fruits</a:t>
            </a:r>
          </a:p>
          <a:p>
            <a:r>
              <a:rPr lang="en-US" sz="3000" dirty="0">
                <a:solidFill>
                  <a:schemeClr val="tx1"/>
                </a:solidFill>
                <a:ea typeface="Tahoma" pitchFamily="34" charset="0"/>
                <a:cs typeface="Tahoma" pitchFamily="34" charset="0"/>
              </a:rPr>
              <a:t>Infant Vegetables</a:t>
            </a:r>
          </a:p>
          <a:p>
            <a:pPr marL="0" indent="0">
              <a:buNone/>
            </a:pPr>
            <a:endParaRPr lang="en-US" dirty="0"/>
          </a:p>
        </p:txBody>
      </p:sp>
    </p:spTree>
    <p:custDataLst>
      <p:tags r:id="rId1"/>
    </p:custDataLst>
    <p:extLst>
      <p:ext uri="{BB962C8B-B14F-4D97-AF65-F5344CB8AC3E}">
        <p14:creationId xmlns:p14="http://schemas.microsoft.com/office/powerpoint/2010/main" val="176055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custDataLst>
              <p:tags r:id="rId2"/>
            </p:custDataLst>
          </p:nvPr>
        </p:nvSpPr>
        <p:spPr bwMode="auto">
          <a:xfrm>
            <a:off x="173431" y="2819400"/>
            <a:ext cx="6858000" cy="2667000"/>
          </a:xfrm>
          <a:prstGeom prst="rect">
            <a:avLst/>
          </a:prstGeom>
          <a:noFill/>
          <a:ln w="57150" algn="ctr">
            <a:noFill/>
            <a:miter lim="800000"/>
            <a:headEnd/>
            <a:tailEnd/>
          </a:ln>
        </p:spPr>
        <p:txBody>
          <a:bodyPr wrap="none" anchor="ctr"/>
          <a:lstStyle/>
          <a:p>
            <a:pPr algn="ctr">
              <a:spcBef>
                <a:spcPct val="20000"/>
              </a:spcBef>
              <a:buFontTx/>
              <a:buNone/>
            </a:pPr>
            <a:r>
              <a:rPr lang="en-US" sz="4400" b="1" dirty="0"/>
              <a:t>Read and understand </a:t>
            </a:r>
          </a:p>
          <a:p>
            <a:pPr algn="ctr">
              <a:spcBef>
                <a:spcPct val="20000"/>
              </a:spcBef>
              <a:buFontTx/>
              <a:buNone/>
            </a:pPr>
            <a:r>
              <a:rPr lang="en-US" sz="4400" b="1" dirty="0"/>
              <a:t>all terms!</a:t>
            </a:r>
          </a:p>
        </p:txBody>
      </p:sp>
      <p:sp>
        <p:nvSpPr>
          <p:cNvPr id="3" name="Content Placeholder 2">
            <a:extLst>
              <a:ext uri="{FF2B5EF4-FFF2-40B4-BE49-F238E27FC236}">
                <a16:creationId xmlns:a16="http://schemas.microsoft.com/office/drawing/2014/main" id="{3DD41B63-22DC-473C-9D43-36479DF37F77}"/>
              </a:ext>
            </a:extLst>
          </p:cNvPr>
          <p:cNvSpPr>
            <a:spLocks noGrp="1"/>
          </p:cNvSpPr>
          <p:nvPr>
            <p:ph sz="half" idx="1"/>
            <p:custDataLst>
              <p:tags r:id="rId3"/>
            </p:custDataLst>
          </p:nvPr>
        </p:nvSpPr>
        <p:spPr>
          <a:xfrm>
            <a:off x="227011" y="533400"/>
            <a:ext cx="6750841" cy="1714500"/>
          </a:xfrm>
        </p:spPr>
        <p:txBody>
          <a:bodyPr>
            <a:noAutofit/>
          </a:bodyPr>
          <a:lstStyle/>
          <a:p>
            <a:pPr marL="0" indent="0" algn="ctr">
              <a:buNone/>
            </a:pPr>
            <a:r>
              <a:rPr lang="en-US" sz="5500" dirty="0">
                <a:solidFill>
                  <a:schemeClr val="tx1"/>
                </a:solidFill>
              </a:rPr>
              <a:t>WIC Vendor Agreement </a:t>
            </a:r>
          </a:p>
        </p:txBody>
      </p:sp>
      <p:grpSp>
        <p:nvGrpSpPr>
          <p:cNvPr id="7" name="Group 4">
            <a:extLst>
              <a:ext uri="{FF2B5EF4-FFF2-40B4-BE49-F238E27FC236}">
                <a16:creationId xmlns:a16="http://schemas.microsoft.com/office/drawing/2014/main" id="{BE3DB0F3-5C5B-7FB2-F7F0-B5BFC3DF4E91}"/>
              </a:ext>
            </a:extLst>
          </p:cNvPr>
          <p:cNvGrpSpPr>
            <a:grpSpLocks noChangeAspect="1"/>
          </p:cNvGrpSpPr>
          <p:nvPr/>
        </p:nvGrpSpPr>
        <p:grpSpPr bwMode="auto">
          <a:xfrm>
            <a:off x="6977852" y="533400"/>
            <a:ext cx="4500563" cy="5776124"/>
            <a:chOff x="2156" y="0"/>
            <a:chExt cx="3366" cy="4320"/>
          </a:xfrm>
        </p:grpSpPr>
        <p:sp>
          <p:nvSpPr>
            <p:cNvPr id="8" name="AutoShape 3">
              <a:extLst>
                <a:ext uri="{FF2B5EF4-FFF2-40B4-BE49-F238E27FC236}">
                  <a16:creationId xmlns:a16="http://schemas.microsoft.com/office/drawing/2014/main" id="{A0537913-49DD-3C3C-D4EF-A86177666184}"/>
                </a:ext>
              </a:extLst>
            </p:cNvPr>
            <p:cNvSpPr>
              <a:spLocks noChangeAspect="1" noChangeArrowheads="1" noTextEdit="1"/>
            </p:cNvSpPr>
            <p:nvPr/>
          </p:nvSpPr>
          <p:spPr bwMode="auto">
            <a:xfrm>
              <a:off x="2156" y="0"/>
              <a:ext cx="336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F7D54F27-BD5E-0D98-3F15-7A0D241585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6" y="0"/>
              <a:ext cx="336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0197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custDataLst>
              <p:tags r:id="rId2"/>
            </p:custDataLst>
          </p:nvPr>
        </p:nvSpPr>
        <p:spPr bwMode="auto">
          <a:xfrm>
            <a:off x="1065212" y="5815963"/>
            <a:ext cx="7700750" cy="830997"/>
          </a:xfrm>
          <a:prstGeom prst="rect">
            <a:avLst/>
          </a:prstGeom>
          <a:noFill/>
          <a:ln w="9525">
            <a:noFill/>
            <a:miter lim="800000"/>
            <a:headEnd/>
            <a:tailEnd/>
          </a:ln>
        </p:spPr>
        <p:txBody>
          <a:bodyPr wrap="square">
            <a:spAutoFit/>
          </a:bodyPr>
          <a:lstStyle/>
          <a:p>
            <a:pPr>
              <a:spcBef>
                <a:spcPct val="50000"/>
              </a:spcBef>
              <a:buFontTx/>
              <a:buNone/>
            </a:pPr>
            <a:r>
              <a:rPr kumimoji="1" lang="en-US" sz="4800" b="1" dirty="0">
                <a:latin typeface="+mj-lt"/>
              </a:rPr>
              <a:t>Both names </a:t>
            </a:r>
            <a:r>
              <a:rPr kumimoji="1" lang="en-US" sz="4800" b="1" dirty="0">
                <a:solidFill>
                  <a:srgbClr val="D31145"/>
                </a:solidFill>
                <a:latin typeface="+mj-lt"/>
              </a:rPr>
              <a:t>must</a:t>
            </a:r>
            <a:r>
              <a:rPr kumimoji="1" lang="en-US" sz="4800" b="1" dirty="0">
                <a:latin typeface="+mj-lt"/>
              </a:rPr>
              <a:t> match</a:t>
            </a:r>
            <a:endParaRPr kumimoji="1" lang="en-US" sz="2800" b="1" dirty="0">
              <a:latin typeface="+mj-lt"/>
            </a:endParaRPr>
          </a:p>
        </p:txBody>
      </p:sp>
      <p:pic>
        <p:nvPicPr>
          <p:cNvPr id="9" name="Picture 5">
            <a:extLst>
              <a:ext uri="{FF2B5EF4-FFF2-40B4-BE49-F238E27FC236}">
                <a16:creationId xmlns:a16="http://schemas.microsoft.com/office/drawing/2014/main" id="{EB453923-3C47-53F7-AC36-38D682D1CB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44874" y="260163"/>
            <a:ext cx="4372852" cy="5607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1077" name="Rectangle 5"/>
          <p:cNvSpPr>
            <a:spLocks noChangeArrowheads="1"/>
          </p:cNvSpPr>
          <p:nvPr>
            <p:custDataLst>
              <p:tags r:id="rId3"/>
            </p:custDataLst>
          </p:nvPr>
        </p:nvSpPr>
        <p:spPr bwMode="auto">
          <a:xfrm>
            <a:off x="4189412" y="870521"/>
            <a:ext cx="1917523" cy="94245"/>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1078" name="Rectangle 6"/>
          <p:cNvSpPr>
            <a:spLocks noChangeArrowheads="1"/>
          </p:cNvSpPr>
          <p:nvPr>
            <p:custDataLst>
              <p:tags r:id="rId4"/>
            </p:custDataLst>
          </p:nvPr>
        </p:nvSpPr>
        <p:spPr bwMode="auto">
          <a:xfrm>
            <a:off x="3235638" y="2937143"/>
            <a:ext cx="2209801" cy="125065"/>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 name="Oval 7">
            <a:extLst>
              <a:ext uri="{FF2B5EF4-FFF2-40B4-BE49-F238E27FC236}">
                <a16:creationId xmlns:a16="http://schemas.microsoft.com/office/drawing/2014/main" id="{09540000-C157-4156-A187-0069DD99F7C8}"/>
              </a:ext>
            </a:extLst>
          </p:cNvPr>
          <p:cNvSpPr>
            <a:spLocks noChangeArrowheads="1"/>
          </p:cNvSpPr>
          <p:nvPr>
            <p:custDataLst>
              <p:tags r:id="rId5"/>
            </p:custDataLst>
          </p:nvPr>
        </p:nvSpPr>
        <p:spPr bwMode="auto">
          <a:xfrm>
            <a:off x="2967665" y="2715864"/>
            <a:ext cx="2745748" cy="567624"/>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4" name="Oval 7">
            <a:extLst>
              <a:ext uri="{FF2B5EF4-FFF2-40B4-BE49-F238E27FC236}">
                <a16:creationId xmlns:a16="http://schemas.microsoft.com/office/drawing/2014/main" id="{1B6A72A1-5FA0-4C52-8416-BCB9F7C9A709}"/>
              </a:ext>
            </a:extLst>
          </p:cNvPr>
          <p:cNvSpPr>
            <a:spLocks noChangeArrowheads="1"/>
          </p:cNvSpPr>
          <p:nvPr>
            <p:custDataLst>
              <p:tags r:id="rId6"/>
            </p:custDataLst>
          </p:nvPr>
        </p:nvSpPr>
        <p:spPr bwMode="auto">
          <a:xfrm>
            <a:off x="3802046" y="626538"/>
            <a:ext cx="2603533" cy="567624"/>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5" name="Line 4">
            <a:extLst>
              <a:ext uri="{FF2B5EF4-FFF2-40B4-BE49-F238E27FC236}">
                <a16:creationId xmlns:a16="http://schemas.microsoft.com/office/drawing/2014/main" id="{C82AED05-DA15-4677-958F-57EBDBB8D958}"/>
              </a:ext>
            </a:extLst>
          </p:cNvPr>
          <p:cNvSpPr>
            <a:spLocks noChangeShapeType="1"/>
          </p:cNvSpPr>
          <p:nvPr>
            <p:custDataLst>
              <p:tags r:id="rId7"/>
            </p:custDataLst>
          </p:nvPr>
        </p:nvSpPr>
        <p:spPr bwMode="auto">
          <a:xfrm flipV="1">
            <a:off x="4265612" y="1211211"/>
            <a:ext cx="882560" cy="1504652"/>
          </a:xfrm>
          <a:prstGeom prst="line">
            <a:avLst/>
          </a:prstGeom>
          <a:noFill/>
          <a:ln w="57150">
            <a:solidFill>
              <a:srgbClr val="D31145"/>
            </a:solidFill>
            <a:round/>
            <a:headEnd/>
            <a:tailEnd/>
          </a:ln>
        </p:spPr>
        <p:txBody>
          <a:bodyPr/>
          <a:lstStyle/>
          <a:p>
            <a:endParaRPr lang="en-US" dirty="0">
              <a:latin typeface="Constantia" panose="02030602050306030303" pitchFamily="18" charset="0"/>
            </a:endParaRPr>
          </a:p>
        </p:txBody>
      </p:sp>
      <p:grpSp>
        <p:nvGrpSpPr>
          <p:cNvPr id="2" name="Group 4">
            <a:extLst>
              <a:ext uri="{FF2B5EF4-FFF2-40B4-BE49-F238E27FC236}">
                <a16:creationId xmlns:a16="http://schemas.microsoft.com/office/drawing/2014/main" id="{8238C9A1-F2F9-125F-1993-67F2B1184239}"/>
              </a:ext>
            </a:extLst>
          </p:cNvPr>
          <p:cNvGrpSpPr>
            <a:grpSpLocks noChangeAspect="1"/>
          </p:cNvGrpSpPr>
          <p:nvPr/>
        </p:nvGrpSpPr>
        <p:grpSpPr bwMode="auto">
          <a:xfrm>
            <a:off x="8601813" y="2268820"/>
            <a:ext cx="3194368" cy="4099724"/>
            <a:chOff x="2156" y="0"/>
            <a:chExt cx="3366" cy="4320"/>
          </a:xfrm>
        </p:grpSpPr>
        <p:sp>
          <p:nvSpPr>
            <p:cNvPr id="3" name="AutoShape 3">
              <a:extLst>
                <a:ext uri="{FF2B5EF4-FFF2-40B4-BE49-F238E27FC236}">
                  <a16:creationId xmlns:a16="http://schemas.microsoft.com/office/drawing/2014/main" id="{6D927318-89D9-9511-845C-4DD295E39ECD}"/>
                </a:ext>
              </a:extLst>
            </p:cNvPr>
            <p:cNvSpPr>
              <a:spLocks noChangeAspect="1" noChangeArrowheads="1" noTextEdit="1"/>
            </p:cNvSpPr>
            <p:nvPr/>
          </p:nvSpPr>
          <p:spPr bwMode="auto">
            <a:xfrm>
              <a:off x="2156" y="0"/>
              <a:ext cx="336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a:extLst>
                <a:ext uri="{FF2B5EF4-FFF2-40B4-BE49-F238E27FC236}">
                  <a16:creationId xmlns:a16="http://schemas.microsoft.com/office/drawing/2014/main" id="{07DE60CE-ED7C-A502-D8CB-A9666DFFA8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56" y="0"/>
              <a:ext cx="336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1511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0212" y="1580829"/>
            <a:ext cx="4300364" cy="172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101" name="Text Box 7"/>
          <p:cNvSpPr txBox="1">
            <a:spLocks noChangeArrowheads="1"/>
          </p:cNvSpPr>
          <p:nvPr>
            <p:custDataLst>
              <p:tags r:id="rId2"/>
            </p:custDataLst>
          </p:nvPr>
        </p:nvSpPr>
        <p:spPr bwMode="auto">
          <a:xfrm>
            <a:off x="760412" y="4138539"/>
            <a:ext cx="5562600" cy="1754326"/>
          </a:xfrm>
          <a:prstGeom prst="rect">
            <a:avLst/>
          </a:prstGeom>
          <a:solidFill>
            <a:schemeClr val="bg1">
              <a:alpha val="76000"/>
            </a:schemeClr>
          </a:solidFill>
          <a:ln w="9525">
            <a:solidFill>
              <a:schemeClr val="bg1"/>
            </a:solidFill>
            <a:miter lim="800000"/>
            <a:headEnd/>
            <a:tailEnd/>
          </a:ln>
        </p:spPr>
        <p:txBody>
          <a:bodyPr wrap="square">
            <a:spAutoFit/>
          </a:bodyPr>
          <a:lstStyle/>
          <a:p>
            <a:pPr algn="ctr" eaLnBrk="1" hangingPunct="1">
              <a:spcBef>
                <a:spcPct val="50000"/>
              </a:spcBef>
              <a:buFontTx/>
              <a:buNone/>
            </a:pPr>
            <a:r>
              <a:rPr lang="en-US" sz="3600" b="1" dirty="0"/>
              <a:t>Owner must initial for the receipt of the Terms of Vendor Agreement</a:t>
            </a:r>
          </a:p>
        </p:txBody>
      </p:sp>
      <p:sp>
        <p:nvSpPr>
          <p:cNvPr id="132104" name="Oval 4"/>
          <p:cNvSpPr>
            <a:spLocks noChangeArrowheads="1"/>
          </p:cNvSpPr>
          <p:nvPr>
            <p:custDataLst>
              <p:tags r:id="rId3"/>
            </p:custDataLst>
          </p:nvPr>
        </p:nvSpPr>
        <p:spPr bwMode="auto">
          <a:xfrm>
            <a:off x="3074901" y="1796457"/>
            <a:ext cx="4090987" cy="1352550"/>
          </a:xfrm>
          <a:prstGeom prst="ellipse">
            <a:avLst/>
          </a:prstGeom>
          <a:solidFill>
            <a:srgbClr val="FFFF99">
              <a:alpha val="2600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pic>
        <p:nvPicPr>
          <p:cNvPr id="4" name="Picture 3">
            <a:extLst>
              <a:ext uri="{FF2B5EF4-FFF2-40B4-BE49-F238E27FC236}">
                <a16:creationId xmlns:a16="http://schemas.microsoft.com/office/drawing/2014/main" id="{F63BD916-F543-4548-8FC9-5575137F04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9001" y="1523543"/>
            <a:ext cx="3828425" cy="49134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2100" name="Line 6"/>
          <p:cNvSpPr>
            <a:spLocks noChangeShapeType="1"/>
          </p:cNvSpPr>
          <p:nvPr>
            <p:custDataLst>
              <p:tags r:id="rId4"/>
            </p:custDataLst>
          </p:nvPr>
        </p:nvSpPr>
        <p:spPr bwMode="auto">
          <a:xfrm>
            <a:off x="5256213" y="2667001"/>
            <a:ext cx="2590800" cy="2819400"/>
          </a:xfrm>
          <a:prstGeom prst="line">
            <a:avLst/>
          </a:prstGeom>
          <a:noFill/>
          <a:ln w="57150">
            <a:solidFill>
              <a:srgbClr val="D31145"/>
            </a:solidFill>
            <a:round/>
            <a:headEnd type="triangle" w="med" len="med"/>
            <a:tailEnd/>
          </a:ln>
        </p:spPr>
        <p:txBody>
          <a:bodyPr/>
          <a:lstStyle/>
          <a:p>
            <a:endParaRPr lang="en-US" dirty="0">
              <a:latin typeface="Constantia" panose="02030602050306030303" pitchFamily="18" charset="0"/>
            </a:endParaRPr>
          </a:p>
        </p:txBody>
      </p:sp>
      <p:sp>
        <p:nvSpPr>
          <p:cNvPr id="9" name="Content Placeholder 2">
            <a:extLst>
              <a:ext uri="{FF2B5EF4-FFF2-40B4-BE49-F238E27FC236}">
                <a16:creationId xmlns:a16="http://schemas.microsoft.com/office/drawing/2014/main" id="{9D006309-7F5E-48E4-ADC5-5FBF525690B6}"/>
              </a:ext>
            </a:extLst>
          </p:cNvPr>
          <p:cNvSpPr txBox="1">
            <a:spLocks/>
          </p:cNvSpPr>
          <p:nvPr>
            <p:custDataLst>
              <p:tags r:id="rId5"/>
            </p:custDataLst>
          </p:nvPr>
        </p:nvSpPr>
        <p:spPr>
          <a:xfrm>
            <a:off x="655809" y="565158"/>
            <a:ext cx="10877205" cy="1714500"/>
          </a:xfrm>
          <a:prstGeom prst="rect">
            <a:avLst/>
          </a:prstGeom>
        </p:spPr>
        <p:txBody>
          <a:bodyPr>
            <a:noAutofit/>
          </a:bodyPr>
          <a:lstStyle>
            <a:lvl1pPr marL="228531" indent="-182825" algn="l" defTabSz="914126" rtl="0" eaLnBrk="1" latinLnBrk="0" hangingPunct="1">
              <a:lnSpc>
                <a:spcPct val="90000"/>
              </a:lnSpc>
              <a:spcBef>
                <a:spcPts val="1400"/>
              </a:spcBef>
              <a:buClr>
                <a:schemeClr val="accent1"/>
              </a:buClr>
              <a:buSzPct val="80000"/>
              <a:buFont typeface="Corbel" pitchFamily="34" charset="0"/>
              <a:buChar char="•"/>
              <a:defRPr sz="2199" kern="1200">
                <a:solidFill>
                  <a:schemeClr val="accent1"/>
                </a:solidFill>
                <a:latin typeface="+mn-lt"/>
                <a:ea typeface="+mn-ea"/>
                <a:cs typeface="+mn-cs"/>
              </a:defRPr>
            </a:lvl1pPr>
            <a:lvl2pPr marL="457063"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999" kern="1200">
                <a:solidFill>
                  <a:schemeClr val="accent1"/>
                </a:solidFill>
                <a:latin typeface="+mn-lt"/>
                <a:ea typeface="+mn-ea"/>
                <a:cs typeface="+mn-cs"/>
              </a:defRPr>
            </a:lvl2pPr>
            <a:lvl3pPr marL="731301"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799" kern="1200">
                <a:solidFill>
                  <a:schemeClr val="accent1"/>
                </a:solidFill>
                <a:latin typeface="+mn-lt"/>
                <a:ea typeface="+mn-ea"/>
                <a:cs typeface="+mn-cs"/>
              </a:defRPr>
            </a:lvl3pPr>
            <a:lvl4pPr marL="1005538"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79776"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52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43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34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25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gn="ctr">
              <a:buFont typeface="Corbel" pitchFamily="34" charset="0"/>
              <a:buNone/>
            </a:pPr>
            <a:r>
              <a:rPr lang="en-US" sz="6000" dirty="0">
                <a:solidFill>
                  <a:schemeClr val="tx1"/>
                </a:solidFill>
                <a:latin typeface="+mj-lt"/>
              </a:rPr>
              <a:t>WIC Vendor Agreement continued </a:t>
            </a:r>
          </a:p>
        </p:txBody>
      </p:sp>
      <p:sp>
        <p:nvSpPr>
          <p:cNvPr id="132099" name="Oval 5"/>
          <p:cNvSpPr>
            <a:spLocks noChangeArrowheads="1"/>
          </p:cNvSpPr>
          <p:nvPr>
            <p:custDataLst>
              <p:tags r:id="rId6"/>
            </p:custDataLst>
          </p:nvPr>
        </p:nvSpPr>
        <p:spPr bwMode="auto">
          <a:xfrm>
            <a:off x="7826304" y="5257800"/>
            <a:ext cx="1849508" cy="635065"/>
          </a:xfrm>
          <a:prstGeom prst="ellipse">
            <a:avLst/>
          </a:prstGeom>
          <a:solidFill>
            <a:srgbClr val="FFFF99">
              <a:alpha val="4196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Tree>
    <p:custDataLst>
      <p:tags r:id="rId1"/>
    </p:custDataLst>
    <p:extLst>
      <p:ext uri="{BB962C8B-B14F-4D97-AF65-F5344CB8AC3E}">
        <p14:creationId xmlns:p14="http://schemas.microsoft.com/office/powerpoint/2010/main" val="5806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7" name="Rectangle 514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9" name="Oval 514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Rectangle 2"/>
          <p:cNvSpPr>
            <a:spLocks noGrp="1" noChangeArrowheads="1"/>
          </p:cNvSpPr>
          <p:nvPr>
            <p:ph type="title"/>
            <p:custDataLst>
              <p:tags r:id="rId2"/>
            </p:custDataLst>
          </p:nvPr>
        </p:nvSpPr>
        <p:spPr>
          <a:xfrm>
            <a:off x="829914" y="1396686"/>
            <a:ext cx="3937027" cy="4064628"/>
          </a:xfrm>
        </p:spPr>
        <p:txBody>
          <a:bodyPr>
            <a:normAutofit/>
          </a:bodyPr>
          <a:lstStyle/>
          <a:p>
            <a:pPr algn="ctr" eaLnBrk="1" hangingPunct="1"/>
            <a:r>
              <a:rPr lang="en-US" sz="5400" b="1" dirty="0">
                <a:solidFill>
                  <a:srgbClr val="FFFFFF"/>
                </a:solidFill>
              </a:rPr>
              <a:t>ID Requirement</a:t>
            </a:r>
            <a:endParaRPr lang="en-US" sz="5400" dirty="0">
              <a:solidFill>
                <a:srgbClr val="FFFFFF"/>
              </a:solidFill>
              <a:ea typeface="Tahoma" pitchFamily="34" charset="0"/>
              <a:cs typeface="Tahoma" pitchFamily="34" charset="0"/>
            </a:endParaRPr>
          </a:p>
        </p:txBody>
      </p:sp>
      <p:sp>
        <p:nvSpPr>
          <p:cNvPr id="5151" name="Arc 515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153" name="Oval 515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23" name="Rectangle 3"/>
          <p:cNvSpPr>
            <a:spLocks noGrp="1" noChangeArrowheads="1"/>
          </p:cNvSpPr>
          <p:nvPr>
            <p:ph idx="1"/>
            <p:custDataLst>
              <p:tags r:id="rId3"/>
            </p:custDataLst>
          </p:nvPr>
        </p:nvSpPr>
        <p:spPr>
          <a:xfrm>
            <a:off x="5368754" y="1526033"/>
            <a:ext cx="5534955" cy="3935281"/>
          </a:xfrm>
        </p:spPr>
        <p:txBody>
          <a:bodyPr>
            <a:normAutofit/>
          </a:bodyPr>
          <a:lstStyle/>
          <a:p>
            <a:pPr marL="0" indent="0">
              <a:buNone/>
            </a:pPr>
            <a:r>
              <a:rPr lang="en-US" sz="4000" dirty="0"/>
              <a:t>The State WIC Agency requires that vendor applicants submit a copy of their driver’s license or state issued ID with their application.</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083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7" name="Rectangle 514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9" name="Freeform: Shape 514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22"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Technical Assistance</a:t>
            </a:r>
            <a:r>
              <a:rPr lang="en-US" dirty="0">
                <a:ea typeface="Tahoma" pitchFamily="34" charset="0"/>
                <a:cs typeface="Tahoma" pitchFamily="34" charset="0"/>
              </a:rPr>
              <a:t>	</a:t>
            </a:r>
          </a:p>
        </p:txBody>
      </p:sp>
      <p:sp>
        <p:nvSpPr>
          <p:cNvPr id="5151" name="Arc 515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23" name="Rectangle 3"/>
          <p:cNvSpPr>
            <a:spLocks noGrp="1" noChangeArrowheads="1"/>
          </p:cNvSpPr>
          <p:nvPr>
            <p:ph idx="1"/>
            <p:custDataLst>
              <p:tags r:id="rId3"/>
            </p:custDataLst>
          </p:nvPr>
        </p:nvSpPr>
        <p:spPr>
          <a:xfrm>
            <a:off x="837981" y="1591880"/>
            <a:ext cx="10512862" cy="4585083"/>
          </a:xfrm>
        </p:spPr>
        <p:txBody>
          <a:bodyPr>
            <a:normAutofit fontScale="85000" lnSpcReduction="20000"/>
          </a:bodyPr>
          <a:lstStyle/>
          <a:p>
            <a:pPr marL="0" indent="0" eaLnBrk="1" hangingPunct="1">
              <a:buNone/>
            </a:pPr>
            <a:r>
              <a:rPr lang="en-US" sz="4200" u="none" dirty="0">
                <a:ea typeface="Tahoma" pitchFamily="34" charset="0"/>
                <a:cs typeface="Tahoma" pitchFamily="34" charset="0"/>
              </a:rPr>
              <a:t>Local WIC agency is the primary contact for technical assistance regarding:</a:t>
            </a:r>
          </a:p>
          <a:p>
            <a:pPr lvl="1"/>
            <a:endParaRPr lang="en-US" sz="3800" dirty="0">
              <a:ea typeface="Tahoma" pitchFamily="34" charset="0"/>
              <a:cs typeface="Tahoma" pitchFamily="34" charset="0"/>
            </a:endParaRPr>
          </a:p>
          <a:p>
            <a:pPr lvl="1"/>
            <a:r>
              <a:rPr lang="en-US" sz="3800" dirty="0">
                <a:ea typeface="Tahoma" pitchFamily="34" charset="0"/>
                <a:cs typeface="Tahoma" pitchFamily="34" charset="0"/>
              </a:rPr>
              <a:t>WIC-approved foods</a:t>
            </a:r>
          </a:p>
          <a:p>
            <a:pPr lvl="1"/>
            <a:endParaRPr lang="en-US" sz="3800" dirty="0">
              <a:ea typeface="Tahoma" pitchFamily="34" charset="0"/>
              <a:cs typeface="Tahoma" pitchFamily="34" charset="0"/>
            </a:endParaRPr>
          </a:p>
          <a:p>
            <a:pPr lvl="1"/>
            <a:r>
              <a:rPr lang="en-US" sz="3800" dirty="0">
                <a:ea typeface="Tahoma" pitchFamily="34" charset="0"/>
                <a:cs typeface="Tahoma" pitchFamily="34" charset="0"/>
              </a:rPr>
              <a:t>Completing required forms</a:t>
            </a:r>
          </a:p>
          <a:p>
            <a:pPr marL="402336" lvl="1" indent="0">
              <a:buNone/>
            </a:pPr>
            <a:endParaRPr lang="en-US" sz="3800" dirty="0">
              <a:ea typeface="Tahoma" pitchFamily="34" charset="0"/>
              <a:cs typeface="Tahoma" pitchFamily="34" charset="0"/>
            </a:endParaRPr>
          </a:p>
          <a:p>
            <a:pPr lvl="1"/>
            <a:r>
              <a:rPr lang="en-US" sz="3800" dirty="0">
                <a:ea typeface="Tahoma" pitchFamily="34" charset="0"/>
                <a:cs typeface="Tahoma" pitchFamily="34" charset="0"/>
              </a:rPr>
              <a:t>eWIC transaction issues</a:t>
            </a:r>
          </a:p>
          <a:p>
            <a:pPr lvl="2"/>
            <a:r>
              <a:rPr lang="en-US" sz="3300" dirty="0">
                <a:ea typeface="Tahoma" pitchFamily="34" charset="0"/>
                <a:cs typeface="Tahoma" pitchFamily="34" charset="0"/>
              </a:rPr>
              <a:t>Triage form to be completed (refer to Vendor Manual)</a:t>
            </a:r>
          </a:p>
          <a:p>
            <a:pPr lvl="1"/>
            <a:endParaRPr lang="en-US" sz="3800" dirty="0">
              <a:ea typeface="Tahoma" pitchFamily="34" charset="0"/>
              <a:cs typeface="Tahoma" pitchFamily="34" charset="0"/>
            </a:endParaRPr>
          </a:p>
          <a:p>
            <a:pPr lvl="1"/>
            <a:r>
              <a:rPr lang="en-US" sz="3800" u="none" dirty="0">
                <a:ea typeface="Tahoma" pitchFamily="34" charset="0"/>
                <a:cs typeface="Tahoma" pitchFamily="34" charset="0"/>
              </a:rPr>
              <a:t>Customer service issues (complaints)</a:t>
            </a:r>
          </a:p>
          <a:p>
            <a:pPr lvl="1"/>
            <a:endParaRPr lang="en-US" u="none" dirty="0">
              <a:ea typeface="Tahoma" pitchFamily="34" charset="0"/>
              <a:cs typeface="Tahoma" pitchFamily="34" charset="0"/>
            </a:endParaRPr>
          </a:p>
          <a:p>
            <a:pPr lvl="1"/>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569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7981" y="365125"/>
            <a:ext cx="10512862" cy="1325563"/>
          </a:xfrm>
        </p:spPr>
        <p:txBody>
          <a:bodyPr>
            <a:normAutofit/>
          </a:bodyPr>
          <a:lstStyle/>
          <a:p>
            <a:r>
              <a:rPr lang="en-US" b="1" dirty="0">
                <a:ea typeface="Tahoma" panose="020B0604030504040204" pitchFamily="34" charset="0"/>
                <a:cs typeface="Tahoma" panose="020B0604030504040204" pitchFamily="34" charset="0"/>
              </a:rPr>
              <a:t>Training Employees</a:t>
            </a:r>
          </a:p>
        </p:txBody>
      </p:sp>
      <p:sp>
        <p:nvSpPr>
          <p:cNvPr id="40" name="Arc 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custDataLst>
              <p:tags r:id="rId3"/>
            </p:custDataLst>
          </p:nvPr>
        </p:nvSpPr>
        <p:spPr>
          <a:xfrm>
            <a:off x="837981" y="1825625"/>
            <a:ext cx="10512862" cy="4351338"/>
          </a:xfrm>
        </p:spPr>
        <p:txBody>
          <a:bodyPr>
            <a:normAutofit/>
          </a:bodyPr>
          <a:lstStyle/>
          <a:p>
            <a:r>
              <a:rPr lang="en-US" sz="3600" dirty="0">
                <a:ea typeface="Tahoma" panose="020B0604030504040204" pitchFamily="34" charset="0"/>
                <a:cs typeface="Tahoma" panose="020B0604030504040204" pitchFamily="34" charset="0"/>
              </a:rPr>
              <a:t>Vendor owners/managers are responsible for training all cashiers on WIC as it pertains to the following: </a:t>
            </a:r>
          </a:p>
          <a:p>
            <a:pPr lvl="1"/>
            <a:r>
              <a:rPr lang="en-US" sz="3200" dirty="0">
                <a:ea typeface="Tahoma" panose="020B0604030504040204" pitchFamily="34" charset="0"/>
                <a:cs typeface="Tahoma" panose="020B0604030504040204" pitchFamily="34" charset="0"/>
              </a:rPr>
              <a:t>WIC-approved foods</a:t>
            </a:r>
          </a:p>
          <a:p>
            <a:pPr lvl="2"/>
            <a:r>
              <a:rPr lang="en-US" sz="2800" dirty="0">
                <a:ea typeface="Tahoma" panose="020B0604030504040204" pitchFamily="34" charset="0"/>
                <a:cs typeface="Tahoma" panose="020B0604030504040204" pitchFamily="34" charset="0"/>
              </a:rPr>
              <a:t>WIC Vendor Transaction Guides</a:t>
            </a:r>
          </a:p>
          <a:p>
            <a:pPr lvl="1"/>
            <a:r>
              <a:rPr lang="en-US" sz="3200" dirty="0">
                <a:ea typeface="Tahoma" panose="020B0604030504040204" pitchFamily="34" charset="0"/>
                <a:cs typeface="Tahoma" panose="020B0604030504040204" pitchFamily="34" charset="0"/>
              </a:rPr>
              <a:t>Allowing same courtesies to WIC customers as non-WIC customers</a:t>
            </a:r>
          </a:p>
          <a:p>
            <a:pPr lvl="1"/>
            <a:r>
              <a:rPr lang="en-US" sz="3200" dirty="0">
                <a:ea typeface="Tahoma" panose="020B0604030504040204" pitchFamily="34" charset="0"/>
                <a:cs typeface="Tahoma" panose="020B0604030504040204" pitchFamily="34" charset="0"/>
              </a:rPr>
              <a:t>Processing eWIC transactions</a:t>
            </a:r>
          </a:p>
          <a:p>
            <a:pPr lvl="1"/>
            <a:endParaRPr lang="en-US" dirty="0">
              <a:ea typeface="Tahoma" panose="020B0604030504040204" pitchFamily="34" charset="0"/>
              <a:cs typeface="Tahoma" panose="020B0604030504040204" pitchFamily="34" charset="0"/>
            </a:endParaRPr>
          </a:p>
          <a:p>
            <a:pPr lvl="1"/>
            <a:endParaRPr lang="en-US"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33136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9458" y="1087403"/>
            <a:ext cx="8189367"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5290969" y="3835565"/>
            <a:ext cx="6587991" cy="1538240"/>
          </a:xfrm>
        </p:spPr>
        <p:txBody>
          <a:bodyPr vert="horz" lIns="91440" tIns="45720" rIns="91440" bIns="45720" rtlCol="0" anchor="b">
            <a:normAutofit/>
          </a:bodyPr>
          <a:lstStyle/>
          <a:p>
            <a:pPr algn="ctr" defTabSz="914400"/>
            <a:r>
              <a:rPr lang="en-US" sz="8000" b="1" kern="1200" dirty="0">
                <a:solidFill>
                  <a:srgbClr val="FFFFFF"/>
                </a:solidFill>
                <a:latin typeface="+mj-lt"/>
                <a:ea typeface="+mj-ea"/>
                <a:cs typeface="+mj-cs"/>
              </a:rPr>
              <a:t>Questions</a:t>
            </a:r>
          </a:p>
        </p:txBody>
      </p:sp>
      <p:cxnSp>
        <p:nvCxnSpPr>
          <p:cNvPr id="38" name="Straight Connector 37">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135"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969" y="1"/>
            <a:ext cx="2279149"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Oval 43">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8635" y="514898"/>
            <a:ext cx="2392728"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14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8" name="Arc 47">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8750" y="4203959"/>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0611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2779" y="381000"/>
            <a:ext cx="11563265" cy="685621"/>
          </a:xfrm>
        </p:spPr>
        <p:txBody>
          <a:bodyPr>
            <a:noAutofit/>
          </a:bodyPr>
          <a:lstStyle/>
          <a:p>
            <a:pPr algn="ctr"/>
            <a:r>
              <a:rPr lang="en-US" b="1" dirty="0">
                <a:solidFill>
                  <a:prstClr val="black">
                    <a:lumMod val="95000"/>
                    <a:lumOff val="5000"/>
                  </a:prstClr>
                </a:solidFill>
              </a:rPr>
              <a:t>Assurance of Civil Rights Compliance</a:t>
            </a:r>
            <a:endParaRPr lang="en-US" b="1" dirty="0">
              <a:solidFill>
                <a:schemeClr val="tx1"/>
              </a:solidFill>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01842622-587B-4F6A-8D48-30BD68A12D4F}"/>
              </a:ext>
            </a:extLst>
          </p:cNvPr>
          <p:cNvSpPr>
            <a:spLocks noGrp="1"/>
          </p:cNvSpPr>
          <p:nvPr>
            <p:ph idx="1"/>
            <p:custDataLst>
              <p:tags r:id="rId3"/>
            </p:custDataLst>
          </p:nvPr>
        </p:nvSpPr>
        <p:spPr>
          <a:xfrm>
            <a:off x="760411" y="1242275"/>
            <a:ext cx="10896599" cy="5234725"/>
          </a:xfrm>
        </p:spPr>
        <p:txBody>
          <a:bodyPr>
            <a:normAutofit fontScale="25000" lnSpcReduction="20000"/>
          </a:bodyPr>
          <a:lstStyle/>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IX of the Education Amendments of 1972 (20 U.S.C. 1681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gn="just">
              <a:lnSpc>
                <a:spcPct val="107000"/>
              </a:lnSpc>
              <a:spcBef>
                <a:spcPts val="0"/>
              </a:spcBef>
              <a:spcAft>
                <a:spcPts val="0"/>
              </a:spcAft>
              <a:buNone/>
            </a:pPr>
            <a:endParaRPr lang="en-US" sz="6400" dirty="0">
              <a:effectLst/>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 </a:t>
            </a: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a:p>
            <a:pPr marL="45692" indent="0">
              <a:buNone/>
            </a:pPr>
            <a:endParaRPr lang="en-US" sz="6000" dirty="0">
              <a:solidFill>
                <a:schemeClr val="tx1"/>
              </a:solidFill>
            </a:endParaRPr>
          </a:p>
          <a:p>
            <a:endParaRPr lang="en-US" dirty="0"/>
          </a:p>
        </p:txBody>
      </p:sp>
    </p:spTree>
    <p:custDataLst>
      <p:tags r:id="rId1"/>
    </p:custDataLst>
    <p:extLst>
      <p:ext uri="{BB962C8B-B14F-4D97-AF65-F5344CB8AC3E}">
        <p14:creationId xmlns:p14="http://schemas.microsoft.com/office/powerpoint/2010/main" val="180062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0E39F88-A754-4A55-AF23-537A7F5E4C67}"/>
              </a:ext>
            </a:extLst>
          </p:cNvPr>
          <p:cNvSpPr>
            <a:spLocks noGrp="1"/>
          </p:cNvSpPr>
          <p:nvPr>
            <p:ph type="title"/>
            <p:custDataLst>
              <p:tags r:id="rId2"/>
            </p:custDataLst>
          </p:nvPr>
        </p:nvSpPr>
        <p:spPr>
          <a:xfrm>
            <a:off x="1170768" y="1396686"/>
            <a:ext cx="4197985" cy="4064628"/>
          </a:xfrm>
        </p:spPr>
        <p:txBody>
          <a:bodyPr>
            <a:normAutofit/>
          </a:bodyPr>
          <a:lstStyle/>
          <a:p>
            <a:r>
              <a:rPr lang="en-US" sz="5400" b="1" dirty="0">
                <a:solidFill>
                  <a:srgbClr val="FFFFFF"/>
                </a:solidFill>
              </a:rPr>
              <a:t>Store Types continued</a:t>
            </a:r>
          </a:p>
        </p:txBody>
      </p:sp>
      <p:sp>
        <p:nvSpPr>
          <p:cNvPr id="34" name="Arc 3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C4594240-7132-4F69-959E-5C7229C73515}"/>
              </a:ext>
            </a:extLst>
          </p:cNvPr>
          <p:cNvSpPr>
            <a:spLocks noGrp="1"/>
          </p:cNvSpPr>
          <p:nvPr>
            <p:ph idx="1"/>
            <p:custDataLst>
              <p:tags r:id="rId3"/>
            </p:custDataLst>
          </p:nvPr>
        </p:nvSpPr>
        <p:spPr>
          <a:xfrm>
            <a:off x="5368754" y="1526033"/>
            <a:ext cx="5534956" cy="4935993"/>
          </a:xfrm>
        </p:spPr>
        <p:txBody>
          <a:bodyPr>
            <a:normAutofit lnSpcReduction="10000"/>
          </a:bodyPr>
          <a:lstStyle/>
          <a:p>
            <a:r>
              <a:rPr lang="en-US" sz="3200" b="1" dirty="0"/>
              <a:t>Independent Grocery </a:t>
            </a:r>
            <a:r>
              <a:rPr lang="en-US" sz="3200" dirty="0"/>
              <a:t>– a vendor that primarily sells groceries in fewer than eleven store locations</a:t>
            </a:r>
          </a:p>
          <a:p>
            <a:endParaRPr lang="en-US" sz="3200" dirty="0"/>
          </a:p>
          <a:p>
            <a:r>
              <a:rPr lang="en-US" sz="3200" b="1" dirty="0"/>
              <a:t>Regional Grocery Chain </a:t>
            </a:r>
            <a:r>
              <a:rPr lang="en-US" sz="3200" dirty="0"/>
              <a:t>– a vendor that primarily sells groceries in eleven or more store locations whose parent company operates in more than two states</a:t>
            </a:r>
          </a:p>
        </p:txBody>
      </p:sp>
    </p:spTree>
    <p:custDataLst>
      <p:tags r:id="rId1"/>
    </p:custDataLst>
    <p:extLst>
      <p:ext uri="{BB962C8B-B14F-4D97-AF65-F5344CB8AC3E}">
        <p14:creationId xmlns:p14="http://schemas.microsoft.com/office/powerpoint/2010/main" val="285446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a:xfrm>
            <a:off x="837982" y="365127"/>
            <a:ext cx="10512862" cy="701674"/>
          </a:xfrm>
        </p:spPr>
        <p:txBody>
          <a:bodyPr>
            <a:normAutofit/>
          </a:bodyPr>
          <a:lstStyle/>
          <a:p>
            <a:pPr algn="ctr"/>
            <a:r>
              <a:rPr lang="en-US" sz="2799" dirty="0">
                <a:latin typeface="Arial" panose="020B0604020202020204" pitchFamily="34" charset="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37981" y="914400"/>
            <a:ext cx="10512862" cy="5791200"/>
          </a:xfrm>
        </p:spPr>
        <p:txBody>
          <a:bodyPr>
            <a:noAutofit/>
          </a:bodyPr>
          <a:lstStyle/>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2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endParaRPr lang="en-US" sz="5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gn="just">
              <a:lnSpc>
                <a:spcPct val="125000"/>
              </a:lnSpc>
              <a:spcBef>
                <a:spcPts val="0"/>
              </a:spcBef>
              <a:buNone/>
            </a:pPr>
            <a:endParaRPr lang="en-US" sz="800" dirty="0">
              <a:solidFill>
                <a:srgbClr val="1B1B1B"/>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200" dirty="0">
                <a:solidFill>
                  <a:srgbClr val="2E8540"/>
                </a:solidFill>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200" dirty="0">
                <a:solidFill>
                  <a:srgbClr val="1B1B1B"/>
                </a:solidFill>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125000"/>
              </a:lnSpc>
              <a:spcBef>
                <a:spcPts val="0"/>
              </a:spcBef>
              <a:buFont typeface="+mj-lt"/>
              <a:buAutoNum type="arabicPeriod"/>
            </a:pPr>
            <a:endParaRPr lang="en-US" sz="9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mail:  </a:t>
            </a:r>
            <a:r>
              <a:rPr lang="en-US" sz="1200" dirty="0">
                <a:solidFill>
                  <a:srgbClr val="1B1B1B"/>
                </a:solidFill>
                <a:latin typeface="Arial" panose="020B0604020202020204" pitchFamily="34" charset="0"/>
                <a:cs typeface="Arial" panose="020B0604020202020204" pitchFamily="34" charset="0"/>
              </a:rPr>
              <a:t>U.S. Department of Agriculture</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Office of the Assistant Secretary for Civil Rights</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1400 Independence Avenue, SW</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Washington, D.C. 20250-9410; </a:t>
            </a:r>
          </a:p>
          <a:p>
            <a:pPr>
              <a:lnSpc>
                <a:spcPct val="125000"/>
              </a:lnSpc>
              <a:spcBef>
                <a:spcPts val="0"/>
              </a:spcBef>
              <a:buFont typeface="+mj-lt"/>
              <a:buAutoNum type="arabicPeriod"/>
            </a:pPr>
            <a:endParaRPr lang="en-US" sz="10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fax:  </a:t>
            </a:r>
            <a:r>
              <a:rPr lang="en-US" sz="1200" dirty="0">
                <a:solidFill>
                  <a:srgbClr val="1B1B1B"/>
                </a:solidFill>
                <a:latin typeface="Arial" panose="020B0604020202020204" pitchFamily="34" charset="0"/>
                <a:cs typeface="Arial" panose="020B0604020202020204" pitchFamily="34" charset="0"/>
              </a:rPr>
              <a:t>(833) 256-1665 or (202) 690-7442; or</a:t>
            </a:r>
          </a:p>
          <a:p>
            <a:pPr>
              <a:lnSpc>
                <a:spcPct val="125000"/>
              </a:lnSpc>
              <a:spcBef>
                <a:spcPts val="0"/>
              </a:spcBef>
              <a:buFont typeface="+mj-lt"/>
              <a:buAutoNum type="arabicPeriod"/>
            </a:pPr>
            <a:endParaRPr lang="en-US" sz="10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email:  </a:t>
            </a:r>
            <a:r>
              <a:rPr lang="en-US" sz="1200" dirty="0">
                <a:solidFill>
                  <a:srgbClr val="2E8540"/>
                </a:solidFill>
                <a:latin typeface="Arial" panose="020B0604020202020204" pitchFamily="34" charset="0"/>
                <a:cs typeface="Arial" panose="020B0604020202020204" pitchFamily="34" charset="0"/>
                <a:hlinkClick r:id="rId5"/>
              </a:rPr>
              <a:t>program.intake@usda.gov</a:t>
            </a:r>
            <a:endParaRPr lang="en-US" sz="1200" dirty="0">
              <a:solidFill>
                <a:srgbClr val="2E8540"/>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050" dirty="0">
              <a:solidFill>
                <a:srgbClr val="2E8540"/>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custDataLst>
              <p:tags r:id="rId2"/>
            </p:custDataLst>
          </p:nvPr>
        </p:nvSpPr>
        <p:spPr>
          <a:xfrm>
            <a:off x="1637873" y="1371600"/>
            <a:ext cx="8913078" cy="3777622"/>
          </a:xfrm>
        </p:spPr>
        <p:txBody>
          <a:bodyPr>
            <a:normAutofit/>
          </a:bodyPr>
          <a:lstStyle/>
          <a:p>
            <a:pPr marL="0" indent="0" algn="ctr">
              <a:buNone/>
            </a:pPr>
            <a:endParaRPr lang="en-US" sz="6600" dirty="0">
              <a:effectLst>
                <a:outerShdw blurRad="38100" dist="38100" dir="2700000" algn="tl">
                  <a:srgbClr val="000000">
                    <a:alpha val="43137"/>
                  </a:srgbClr>
                </a:outerShdw>
              </a:effectLst>
              <a:ea typeface="Tahoma" pitchFamily="34" charset="0"/>
              <a:cs typeface="Tahoma" pitchFamily="34" charset="0"/>
            </a:endParaRPr>
          </a:p>
          <a:p>
            <a:pPr marL="0" indent="0" algn="ctr">
              <a:buNone/>
            </a:pPr>
            <a:r>
              <a:rPr lang="en-US" sz="9600" b="1" dirty="0">
                <a:ea typeface="Tahoma" pitchFamily="34" charset="0"/>
                <a:cs typeface="Tahoma" pitchFamily="34" charset="0"/>
              </a:rPr>
              <a:t>Thank you!</a:t>
            </a:r>
          </a:p>
        </p:txBody>
      </p:sp>
    </p:spTree>
    <p:custDataLst>
      <p:tags r:id="rId1"/>
    </p:custDataLst>
    <p:extLst>
      <p:ext uri="{BB962C8B-B14F-4D97-AF65-F5344CB8AC3E}">
        <p14:creationId xmlns:p14="http://schemas.microsoft.com/office/powerpoint/2010/main" val="41298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55" name="Rectangle 1335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56" name="Freeform: Shape 1335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14" name="Rectangle 2"/>
          <p:cNvSpPr>
            <a:spLocks noGrp="1" noChangeArrowheads="1"/>
          </p:cNvSpPr>
          <p:nvPr>
            <p:ph type="title"/>
            <p:custDataLst>
              <p:tags r:id="rId2"/>
            </p:custDataLst>
          </p:nvPr>
        </p:nvSpPr>
        <p:spPr>
          <a:xfrm>
            <a:off x="837981" y="607629"/>
            <a:ext cx="10512862" cy="1325563"/>
          </a:xfrm>
        </p:spPr>
        <p:txBody>
          <a:bodyPr>
            <a:normAutofit/>
          </a:bodyPr>
          <a:lstStyle/>
          <a:p>
            <a:r>
              <a:rPr lang="en-US" b="1" dirty="0"/>
              <a:t>Geography</a:t>
            </a:r>
            <a:br>
              <a:rPr lang="en-US" dirty="0"/>
            </a:br>
            <a:endParaRPr lang="en-US" b="1" dirty="0">
              <a:ea typeface="Tahoma" pitchFamily="34" charset="0"/>
              <a:cs typeface="Tahoma" pitchFamily="34" charset="0"/>
            </a:endParaRPr>
          </a:p>
        </p:txBody>
      </p:sp>
      <p:sp>
        <p:nvSpPr>
          <p:cNvPr id="13357" name="Arc 1335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15" name="Rectangle 3"/>
          <p:cNvSpPr>
            <a:spLocks noGrp="1" noChangeArrowheads="1"/>
          </p:cNvSpPr>
          <p:nvPr>
            <p:ph idx="1"/>
            <p:custDataLst>
              <p:tags r:id="rId3"/>
            </p:custDataLst>
          </p:nvPr>
        </p:nvSpPr>
        <p:spPr>
          <a:xfrm>
            <a:off x="837981" y="1825625"/>
            <a:ext cx="10512862" cy="4351338"/>
          </a:xfrm>
        </p:spPr>
        <p:txBody>
          <a:bodyPr>
            <a:normAutofit lnSpcReduction="10000"/>
          </a:bodyPr>
          <a:lstStyle/>
          <a:p>
            <a:pPr marL="684179" marR="1188363" indent="-571500"/>
            <a:r>
              <a:rPr lang="en-US" sz="3600" dirty="0"/>
              <a:t>Geography determined by using Rural Urban Commuting Area (RUCA) file and documentation from USDA Economic Research Service (ERS)</a:t>
            </a:r>
          </a:p>
          <a:p>
            <a:pPr marL="1485626" marR="1188363" lvl="1" indent="-571500">
              <a:spcBef>
                <a:spcPts val="1200"/>
              </a:spcBef>
              <a:spcAft>
                <a:spcPts val="0"/>
              </a:spcAft>
            </a:pPr>
            <a:r>
              <a:rPr lang="en-US" sz="3200" dirty="0"/>
              <a:t>Classifies census tracts using measures of population density, urbanization, and daily commuting; and </a:t>
            </a:r>
          </a:p>
          <a:p>
            <a:pPr marL="1485626" marR="1188363" lvl="1" indent="-571500">
              <a:spcAft>
                <a:spcPts val="0"/>
              </a:spcAft>
            </a:pPr>
            <a:r>
              <a:rPr lang="en-US" sz="3200" spc="15" dirty="0"/>
              <a:t>Identifies urban, large rural, small rural, and isolated areas</a:t>
            </a:r>
            <a:r>
              <a:rPr lang="en-US" spc="15" dirty="0"/>
              <a:t>. </a:t>
            </a:r>
          </a:p>
        </p:txBody>
      </p:sp>
    </p:spTree>
    <p:custDataLst>
      <p:tags r:id="rId1"/>
    </p:custDataLst>
    <p:extLst>
      <p:ext uri="{BB962C8B-B14F-4D97-AF65-F5344CB8AC3E}">
        <p14:creationId xmlns:p14="http://schemas.microsoft.com/office/powerpoint/2010/main" val="188649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7" name="Rectangle 2562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9" name="Freeform: Shape 2562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7981" y="365125"/>
            <a:ext cx="10512862" cy="1325563"/>
          </a:xfrm>
        </p:spPr>
        <p:txBody>
          <a:bodyPr>
            <a:normAutofit/>
          </a:bodyPr>
          <a:lstStyle/>
          <a:p>
            <a:r>
              <a:rPr lang="en-US" b="1" dirty="0"/>
              <a:t>Not-to-Exceed (NTE) Prices</a:t>
            </a:r>
          </a:p>
        </p:txBody>
      </p:sp>
      <p:sp>
        <p:nvSpPr>
          <p:cNvPr id="25631" name="Arc 256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Rectangle 3"/>
          <p:cNvSpPr>
            <a:spLocks noGrp="1" noChangeArrowheads="1"/>
          </p:cNvSpPr>
          <p:nvPr>
            <p:ph idx="1"/>
            <p:custDataLst>
              <p:tags r:id="rId3"/>
            </p:custDataLst>
          </p:nvPr>
        </p:nvSpPr>
        <p:spPr>
          <a:xfrm>
            <a:off x="837981" y="1825625"/>
            <a:ext cx="10512862" cy="4351338"/>
          </a:xfrm>
        </p:spPr>
        <p:txBody>
          <a:bodyPr>
            <a:normAutofit fontScale="92500"/>
          </a:bodyPr>
          <a:lstStyle/>
          <a:p>
            <a:pPr>
              <a:spcBef>
                <a:spcPct val="50000"/>
              </a:spcBef>
              <a:spcAft>
                <a:spcPts val="1200"/>
              </a:spcAft>
            </a:pPr>
            <a:r>
              <a:rPr lang="en-US" sz="3200" dirty="0"/>
              <a:t>NTEs are set at 2 standard deviations above the average price for supplemental foods within a vendor peer group. NTEs are not set for exempt infant formula, WIC-eligible nutritionals or fruits and vegetables purchased with cash-value Benefits (CVBs)</a:t>
            </a:r>
          </a:p>
          <a:p>
            <a:pPr lvl="2">
              <a:buFont typeface="Wingdings" panose="05000000000000000000" pitchFamily="2" charset="2"/>
              <a:buChar char="ü"/>
            </a:pPr>
            <a:r>
              <a:rPr lang="en-US" sz="2400" dirty="0"/>
              <a:t>Calculated for each WIC supplemental food </a:t>
            </a:r>
          </a:p>
          <a:p>
            <a:pPr lvl="2">
              <a:buFont typeface="Wingdings" panose="05000000000000000000" pitchFamily="2" charset="2"/>
              <a:buChar char="ü"/>
            </a:pPr>
            <a:r>
              <a:rPr lang="en-US" sz="2400" dirty="0"/>
              <a:t>Based on redemption of all vendors in the peer group</a:t>
            </a:r>
          </a:p>
          <a:p>
            <a:pPr lvl="2">
              <a:buFont typeface="Wingdings" panose="05000000000000000000" pitchFamily="2" charset="2"/>
              <a:buChar char="ü"/>
            </a:pPr>
            <a:r>
              <a:rPr lang="en-US" sz="2400" dirty="0"/>
              <a:t>Obtained from the eWIC system</a:t>
            </a:r>
          </a:p>
          <a:p>
            <a:pPr lvl="2">
              <a:buFont typeface="Wingdings" panose="05000000000000000000" pitchFamily="2" charset="2"/>
              <a:buChar char="ü"/>
            </a:pPr>
            <a:r>
              <a:rPr lang="en-US" sz="2400" dirty="0"/>
              <a:t>Different NTEs for different sizes of the same food even if it is the same brand</a:t>
            </a:r>
          </a:p>
          <a:p>
            <a:pPr>
              <a:spcBef>
                <a:spcPct val="50000"/>
              </a:spcBef>
              <a:spcAft>
                <a:spcPts val="1200"/>
              </a:spcAft>
            </a:pPr>
            <a:r>
              <a:rPr lang="en-US" sz="3200" dirty="0"/>
              <a:t>Foods and Contract Formula</a:t>
            </a:r>
          </a:p>
          <a:p>
            <a:pPr marL="0" indent="0">
              <a:spcBef>
                <a:spcPct val="50000"/>
              </a:spcBef>
              <a:spcAft>
                <a:spcPts val="1200"/>
              </a:spcAft>
              <a:buNone/>
            </a:pPr>
            <a:endParaRPr lang="en-US" dirty="0"/>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3" name="Rectangle 4112">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5" name="Freeform: Shape 4114">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1291"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4098" name="Rectangle 2"/>
          <p:cNvSpPr>
            <a:spLocks noGrp="1" noChangeArrowheads="1"/>
          </p:cNvSpPr>
          <p:nvPr>
            <p:ph type="title"/>
            <p:custDataLst>
              <p:tags r:id="rId2"/>
            </p:custDataLst>
          </p:nvPr>
        </p:nvSpPr>
        <p:spPr>
          <a:xfrm>
            <a:off x="837981" y="643467"/>
            <a:ext cx="2950437" cy="5571066"/>
          </a:xfrm>
        </p:spPr>
        <p:txBody>
          <a:bodyPr>
            <a:normAutofit/>
          </a:bodyPr>
          <a:lstStyle/>
          <a:p>
            <a:pPr eaLnBrk="1" hangingPunct="1"/>
            <a:r>
              <a:rPr lang="en-US" b="1" dirty="0">
                <a:solidFill>
                  <a:srgbClr val="FFFFFF"/>
                </a:solidFill>
                <a:ea typeface="Tahoma" pitchFamily="34" charset="0"/>
                <a:cs typeface="Tahoma" pitchFamily="34" charset="0"/>
              </a:rPr>
              <a:t>Orientation to NC WIC Program</a:t>
            </a:r>
          </a:p>
        </p:txBody>
      </p:sp>
      <p:graphicFrame>
        <p:nvGraphicFramePr>
          <p:cNvPr id="4103" name="Rectangle 3">
            <a:extLst>
              <a:ext uri="{FF2B5EF4-FFF2-40B4-BE49-F238E27FC236}">
                <a16:creationId xmlns:a16="http://schemas.microsoft.com/office/drawing/2014/main" id="{71619BBB-5FF2-46DE-8E13-09E81BA7FCDE}"/>
              </a:ext>
            </a:extLst>
          </p:cNvPr>
          <p:cNvGraphicFramePr>
            <a:graphicFrameLocks noGrp="1"/>
          </p:cNvGraphicFramePr>
          <p:nvPr>
            <p:ph idx="1"/>
            <p:custDataLst>
              <p:tags r:id="rId3"/>
            </p:custDataLst>
            <p:extLst>
              <p:ext uri="{D42A27DB-BD31-4B8C-83A1-F6EECF244321}">
                <p14:modId xmlns:p14="http://schemas.microsoft.com/office/powerpoint/2010/main" val="3275878898"/>
              </p:ext>
            </p:extLst>
          </p:nvPr>
        </p:nvGraphicFramePr>
        <p:xfrm>
          <a:off x="5206283" y="643466"/>
          <a:ext cx="6290076" cy="55307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3772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5" name="Rectangle 2664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47" name="Freeform: Shape 2664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482" name="Rectangle 4"/>
          <p:cNvSpPr>
            <a:spLocks noGrp="1" noChangeArrowheads="1"/>
          </p:cNvSpPr>
          <p:nvPr>
            <p:ph type="title"/>
            <p:custDataLst>
              <p:tags r:id="rId2"/>
            </p:custDataLst>
          </p:nvPr>
        </p:nvSpPr>
        <p:spPr>
          <a:xfrm>
            <a:off x="837981" y="365125"/>
            <a:ext cx="10512862" cy="1325563"/>
          </a:xfrm>
        </p:spPr>
        <p:txBody>
          <a:bodyPr vert="horz" lIns="91440" tIns="45720" rIns="91440" bIns="45720" rtlCol="0" anchor="ctr">
            <a:normAutofit/>
          </a:bodyPr>
          <a:lstStyle/>
          <a:p>
            <a:pPr defTabSz="914400">
              <a:defRPr/>
            </a:pPr>
            <a:r>
              <a:rPr lang="en-US" sz="4400" b="1" kern="1200" dirty="0">
                <a:solidFill>
                  <a:schemeClr val="tx1"/>
                </a:solidFill>
                <a:latin typeface="+mj-lt"/>
                <a:ea typeface="+mj-ea"/>
                <a:cs typeface="+mj-cs"/>
              </a:rPr>
              <a:t>NTEs vs. Current Shelf Price</a:t>
            </a:r>
          </a:p>
        </p:txBody>
      </p:sp>
      <p:sp>
        <p:nvSpPr>
          <p:cNvPr id="26649" name="Arc 2664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Rectangle 5"/>
          <p:cNvSpPr>
            <a:spLocks noGrp="1" noChangeArrowheads="1"/>
          </p:cNvSpPr>
          <p:nvPr>
            <p:ph sz="half" idx="1"/>
            <p:custDataLst>
              <p:tags r:id="rId3"/>
            </p:custDataLst>
          </p:nvPr>
        </p:nvSpPr>
        <p:spPr>
          <a:xfrm>
            <a:off x="837981" y="1825625"/>
            <a:ext cx="10512862" cy="4351338"/>
          </a:xfrm>
        </p:spPr>
        <p:txBody>
          <a:bodyPr vert="horz" lIns="91440" tIns="45720" rIns="91440" bIns="45720" rtlCol="0">
            <a:normAutofit/>
          </a:bodyPr>
          <a:lstStyle/>
          <a:p>
            <a:pPr indent="-228600" defTabSz="914400">
              <a:spcBef>
                <a:spcPct val="50000"/>
              </a:spcBef>
              <a:spcAft>
                <a:spcPts val="1200"/>
              </a:spcAft>
            </a:pPr>
            <a:r>
              <a:rPr lang="en-US" dirty="0"/>
              <a:t>Vendors </a:t>
            </a:r>
            <a:r>
              <a:rPr lang="en-US" b="1" dirty="0"/>
              <a:t>must </a:t>
            </a:r>
            <a:r>
              <a:rPr lang="en-US" dirty="0"/>
              <a:t>charge current shelf price</a:t>
            </a:r>
          </a:p>
          <a:p>
            <a:pPr indent="-228600" defTabSz="914400">
              <a:spcBef>
                <a:spcPct val="50000"/>
              </a:spcBef>
              <a:spcAft>
                <a:spcPts val="1200"/>
              </a:spcAft>
            </a:pPr>
            <a:r>
              <a:rPr lang="en-US" dirty="0"/>
              <a:t>Vendors </a:t>
            </a:r>
            <a:r>
              <a:rPr lang="en-US" b="1" dirty="0"/>
              <a:t>DO NOT</a:t>
            </a:r>
            <a:r>
              <a:rPr lang="en-US" dirty="0"/>
              <a:t> have to charge the NTE</a:t>
            </a:r>
          </a:p>
          <a:p>
            <a:pPr indent="-228600" defTabSz="914400">
              <a:spcBef>
                <a:spcPct val="50000"/>
              </a:spcBef>
              <a:spcAft>
                <a:spcPts val="1200"/>
              </a:spcAft>
            </a:pPr>
            <a:r>
              <a:rPr lang="en-US" dirty="0"/>
              <a:t>Charges for WIC transactions must be less than or equal to charges to regular customers</a:t>
            </a:r>
          </a:p>
          <a:p>
            <a:pPr indent="-228600" defTabSz="914400">
              <a:spcBef>
                <a:spcPct val="50000"/>
              </a:spcBef>
              <a:spcAft>
                <a:spcPts val="1200"/>
              </a:spcAft>
            </a:pPr>
            <a:r>
              <a:rPr lang="en-US" dirty="0"/>
              <a:t>Vendors </a:t>
            </a:r>
            <a:r>
              <a:rPr lang="en-US" b="1" dirty="0"/>
              <a:t>cannot</a:t>
            </a:r>
            <a:r>
              <a:rPr lang="en-US" dirty="0"/>
              <a:t> set their prices at the NTE and charge other customers less.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73" name="Rectangle 2357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75" name="Oval 2357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54" name="Rectangle 2"/>
          <p:cNvSpPr>
            <a:spLocks noGrp="1" noChangeArrowheads="1"/>
          </p:cNvSpPr>
          <p:nvPr>
            <p:ph type="title"/>
            <p:custDataLst>
              <p:tags r:id="rId2"/>
            </p:custDataLst>
          </p:nvPr>
        </p:nvSpPr>
        <p:spPr>
          <a:xfrm>
            <a:off x="1170768" y="1396686"/>
            <a:ext cx="3780643" cy="4064628"/>
          </a:xfrm>
        </p:spPr>
        <p:txBody>
          <a:bodyPr>
            <a:normAutofit/>
          </a:bodyPr>
          <a:lstStyle/>
          <a:p>
            <a:r>
              <a:rPr lang="en-US" sz="5400" b="1" dirty="0">
                <a:solidFill>
                  <a:srgbClr val="FFFFFF"/>
                </a:solidFill>
                <a:ea typeface="Tahoma" pitchFamily="34" charset="0"/>
                <a:cs typeface="Tahoma" pitchFamily="34" charset="0"/>
              </a:rPr>
              <a:t>Minimum Redemption</a:t>
            </a:r>
          </a:p>
        </p:txBody>
      </p:sp>
      <p:sp>
        <p:nvSpPr>
          <p:cNvPr id="23577" name="Arc 2357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579" name="Oval 2357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555" name="Rectangle 3"/>
          <p:cNvSpPr>
            <a:spLocks noGrp="1" noChangeArrowheads="1"/>
          </p:cNvSpPr>
          <p:nvPr>
            <p:ph idx="1"/>
            <p:custDataLst>
              <p:tags r:id="rId3"/>
            </p:custDataLst>
          </p:nvPr>
        </p:nvSpPr>
        <p:spPr>
          <a:xfrm>
            <a:off x="5368754" y="1526033"/>
            <a:ext cx="5910260" cy="4341367"/>
          </a:xfrm>
        </p:spPr>
        <p:txBody>
          <a:bodyPr>
            <a:normAutofit/>
          </a:bodyPr>
          <a:lstStyle/>
          <a:p>
            <a:pPr eaLnBrk="1" hangingPunct="1"/>
            <a:endParaRPr lang="en-US" dirty="0">
              <a:ea typeface="Tahoma" pitchFamily="34" charset="0"/>
              <a:cs typeface="Tahoma" pitchFamily="34" charset="0"/>
            </a:endParaRPr>
          </a:p>
          <a:p>
            <a:pPr eaLnBrk="1" hangingPunct="1"/>
            <a:r>
              <a:rPr lang="en-US" sz="3600" dirty="0">
                <a:ea typeface="Tahoma" pitchFamily="34" charset="0"/>
                <a:cs typeface="Tahoma" pitchFamily="34" charset="0"/>
              </a:rPr>
              <a:t>Vendor must redeem at least $2,000 annually in WIC supplemental food sales</a:t>
            </a:r>
          </a:p>
          <a:p>
            <a:pPr lvl="1" eaLnBrk="1" hangingPunct="1"/>
            <a:r>
              <a:rPr lang="en-US" sz="3200" dirty="0">
                <a:ea typeface="Tahoma" pitchFamily="34" charset="0"/>
                <a:cs typeface="Tahoma" pitchFamily="34" charset="0"/>
              </a:rPr>
              <a:t>If not, the Vendor Agreement will be terminated</a:t>
            </a:r>
          </a:p>
          <a:p>
            <a:pPr lvl="1" eaLnBrk="1" hangingPunct="1"/>
            <a:r>
              <a:rPr lang="en-US" sz="3200"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139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7" name="Rectangle 2562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9" name="Oval 2562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170769" y="1396686"/>
            <a:ext cx="3239662" cy="4064628"/>
          </a:xfrm>
        </p:spPr>
        <p:txBody>
          <a:bodyPr vert="horz" lIns="91440" tIns="45720" rIns="91440" bIns="45720" rtlCol="0" anchor="ctr">
            <a:normAutofit/>
          </a:bodyPr>
          <a:lstStyle/>
          <a:p>
            <a:pPr defTabSz="914400"/>
            <a:r>
              <a:rPr lang="en-US" sz="5400" b="1" kern="1200" dirty="0">
                <a:solidFill>
                  <a:srgbClr val="FFFFFF"/>
                </a:solidFill>
                <a:latin typeface="+mj-lt"/>
                <a:ea typeface="+mj-ea"/>
                <a:cs typeface="+mj-cs"/>
              </a:rPr>
              <a:t>Contract Infant Formulas</a:t>
            </a:r>
          </a:p>
        </p:txBody>
      </p:sp>
      <p:sp>
        <p:nvSpPr>
          <p:cNvPr id="25631" name="Arc 2563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633" name="Oval 2563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Rectangle 3">
            <a:extLst>
              <a:ext uri="{FF2B5EF4-FFF2-40B4-BE49-F238E27FC236}">
                <a16:creationId xmlns:a16="http://schemas.microsoft.com/office/drawing/2014/main" id="{99BC6DBA-55B8-F6CC-82EA-CEC0D266CC0E}"/>
              </a:ext>
            </a:extLst>
          </p:cNvPr>
          <p:cNvSpPr txBox="1">
            <a:spLocks noChangeArrowheads="1"/>
          </p:cNvSpPr>
          <p:nvPr>
            <p:custDataLst>
              <p:tags r:id="rId3"/>
            </p:custDataLst>
          </p:nvPr>
        </p:nvSpPr>
        <p:spPr>
          <a:xfrm>
            <a:off x="5368754" y="1526033"/>
            <a:ext cx="5534955" cy="393528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228600" defTabSz="914400"/>
            <a:r>
              <a:rPr lang="en-US" sz="3600" dirty="0"/>
              <a:t>NTEs are set for milk-based and soy-based formulas   </a:t>
            </a:r>
          </a:p>
          <a:p>
            <a:pPr indent="-228600" defTabSz="914400"/>
            <a:r>
              <a:rPr lang="en-US" sz="3600" dirty="0"/>
              <a:t>Milk-based powder: </a:t>
            </a:r>
          </a:p>
          <a:p>
            <a:pPr indent="-228600" defTabSz="914400"/>
            <a:r>
              <a:rPr lang="en-US" sz="3600" dirty="0"/>
              <a:t>Soy-based powder:</a:t>
            </a:r>
          </a:p>
          <a:p>
            <a:pPr indent="-228600" defTabSz="914400"/>
            <a:r>
              <a:rPr lang="en-US" sz="3600" dirty="0"/>
              <a:t>(Brands must be NC contract formula)</a:t>
            </a:r>
            <a:endParaRPr lang="en-US" sz="3600" baseline="30000" dirty="0"/>
          </a:p>
          <a:p>
            <a:pPr marL="0" indent="-228600" defTabSz="914400"/>
            <a:endParaRPr lang="en-US" b="1" dirty="0"/>
          </a:p>
        </p:txBody>
      </p:sp>
      <p:sp>
        <p:nvSpPr>
          <p:cNvPr id="7" name="Rectangle 6">
            <a:extLst>
              <a:ext uri="{FF2B5EF4-FFF2-40B4-BE49-F238E27FC236}">
                <a16:creationId xmlns:a16="http://schemas.microsoft.com/office/drawing/2014/main" id="{68604F3C-9DFB-A935-831B-5030E7FDCFD4}"/>
              </a:ext>
            </a:extLst>
          </p:cNvPr>
          <p:cNvSpPr/>
          <p:nvPr>
            <p:custDataLst>
              <p:tags r:id="rId4"/>
            </p:custDataLst>
          </p:nvPr>
        </p:nvSpPr>
        <p:spPr>
          <a:xfrm>
            <a:off x="3732212" y="5559931"/>
            <a:ext cx="4495800" cy="589072"/>
          </a:xfrm>
          <a:prstGeom prst="rect">
            <a:avLst/>
          </a:prstGeom>
        </p:spPr>
        <p:txBody>
          <a:bodyPr wrap="square">
            <a:spAutoFit/>
          </a:bodyPr>
          <a:lstStyle/>
          <a:p>
            <a:pPr marL="338257" lvl="1">
              <a:lnSpc>
                <a:spcPct val="150000"/>
              </a:lnSpc>
              <a:spcAft>
                <a:spcPts val="600"/>
              </a:spcAft>
              <a:buClr>
                <a:srgbClr val="0070C0"/>
              </a:buClr>
            </a:pPr>
            <a:r>
              <a:rPr lang="en-US" sz="2400" b="1" dirty="0">
                <a:solidFill>
                  <a:schemeClr val="accent1"/>
                </a:solidFill>
                <a:latin typeface="Calibri" panose="020F0502020204030204" pitchFamily="34" charset="0"/>
                <a:ea typeface="Tahoma" pitchFamily="34" charset="0"/>
                <a:cs typeface="Calibri" panose="020F0502020204030204" pitchFamily="34" charset="0"/>
              </a:rPr>
              <a:t>** </a:t>
            </a:r>
            <a:r>
              <a:rPr lang="en-US" sz="2400" b="1" u="sng" dirty="0">
                <a:solidFill>
                  <a:schemeClr val="accent1"/>
                </a:solidFill>
                <a:latin typeface="Calibri" panose="020F0502020204030204" pitchFamily="34" charset="0"/>
                <a:ea typeface="Tahoma" pitchFamily="34" charset="0"/>
                <a:cs typeface="Calibri" panose="020F0502020204030204" pitchFamily="34" charset="0"/>
              </a:rPr>
              <a:t>Minimum Inventory item</a:t>
            </a:r>
          </a:p>
        </p:txBody>
      </p:sp>
    </p:spTree>
    <p:custDataLst>
      <p:tags r:id="rId1"/>
    </p:custDataLst>
    <p:extLst>
      <p:ext uri="{BB962C8B-B14F-4D97-AF65-F5344CB8AC3E}">
        <p14:creationId xmlns:p14="http://schemas.microsoft.com/office/powerpoint/2010/main" val="21130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7" name="Rectangle 2562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9" name="Oval 2562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170769" y="1396686"/>
            <a:ext cx="3239662" cy="4064628"/>
          </a:xfrm>
        </p:spPr>
        <p:txBody>
          <a:bodyPr>
            <a:normAutofit/>
          </a:bodyPr>
          <a:lstStyle/>
          <a:p>
            <a:r>
              <a:rPr lang="en-US" sz="5400" b="1" dirty="0">
                <a:solidFill>
                  <a:srgbClr val="FFFFFF"/>
                </a:solidFill>
              </a:rPr>
              <a:t>WIC</a:t>
            </a:r>
            <a:r>
              <a:rPr lang="en-US" sz="5400" dirty="0">
                <a:solidFill>
                  <a:srgbClr val="FFFFFF"/>
                </a:solidFill>
              </a:rPr>
              <a:t> </a:t>
            </a:r>
            <a:r>
              <a:rPr lang="en-US" sz="5400" b="1" dirty="0">
                <a:solidFill>
                  <a:srgbClr val="FFFFFF"/>
                </a:solidFill>
              </a:rPr>
              <a:t>Approved Foods with No NTE</a:t>
            </a:r>
          </a:p>
        </p:txBody>
      </p:sp>
      <p:sp>
        <p:nvSpPr>
          <p:cNvPr id="25631" name="Arc 2563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633" name="Oval 2563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603" name="Rectangle 3"/>
          <p:cNvSpPr>
            <a:spLocks noGrp="1" noChangeArrowheads="1"/>
          </p:cNvSpPr>
          <p:nvPr>
            <p:ph idx="1"/>
            <p:custDataLst>
              <p:tags r:id="rId3"/>
            </p:custDataLst>
          </p:nvPr>
        </p:nvSpPr>
        <p:spPr>
          <a:xfrm>
            <a:off x="5368754" y="1526033"/>
            <a:ext cx="5534955" cy="4935993"/>
          </a:xfrm>
        </p:spPr>
        <p:txBody>
          <a:bodyPr>
            <a:normAutofit fontScale="85000" lnSpcReduction="10000"/>
          </a:bodyPr>
          <a:lstStyle/>
          <a:p>
            <a:pPr>
              <a:spcBef>
                <a:spcPct val="50000"/>
              </a:spcBef>
              <a:spcAft>
                <a:spcPts val="900"/>
              </a:spcAft>
            </a:pPr>
            <a:r>
              <a:rPr lang="en-US" sz="3300" dirty="0"/>
              <a:t>NTEs do not apply to exempt infant formula or WIC-eligible nutritionals</a:t>
            </a:r>
          </a:p>
          <a:p>
            <a:pPr>
              <a:spcBef>
                <a:spcPct val="50000"/>
              </a:spcBef>
              <a:spcAft>
                <a:spcPts val="900"/>
              </a:spcAft>
            </a:pPr>
            <a:r>
              <a:rPr lang="en-US" sz="3300" dirty="0"/>
              <a:t>Open market system (shelf price)</a:t>
            </a:r>
          </a:p>
          <a:p>
            <a:pPr>
              <a:spcBef>
                <a:spcPct val="50000"/>
              </a:spcBef>
              <a:spcAft>
                <a:spcPts val="900"/>
              </a:spcAft>
            </a:pPr>
            <a:r>
              <a:rPr lang="en-US" sz="3300" dirty="0"/>
              <a:t>Exempt infant formula and WIC-eligible nutritionals can be found on the Vendor Connection webpage</a:t>
            </a:r>
          </a:p>
          <a:p>
            <a:pPr>
              <a:spcBef>
                <a:spcPct val="50000"/>
              </a:spcBef>
              <a:spcAft>
                <a:spcPts val="900"/>
              </a:spcAft>
            </a:pPr>
            <a:r>
              <a:rPr lang="en-US" sz="3300" dirty="0"/>
              <a:t>NTEs do not apply to fruits and vegetables purchasable with cash-value benefits (CVBs)</a:t>
            </a:r>
          </a:p>
          <a:p>
            <a:pPr marL="0" indent="0">
              <a:spcBef>
                <a:spcPct val="50000"/>
              </a:spcBef>
              <a:spcAft>
                <a:spcPts val="900"/>
              </a:spcAft>
              <a:buNone/>
            </a:pPr>
            <a:endParaRPr lang="en-US" sz="3300" dirty="0"/>
          </a:p>
          <a:p>
            <a:pPr marL="0" indent="0">
              <a:spcBef>
                <a:spcPct val="50000"/>
              </a:spcBef>
              <a:spcAft>
                <a:spcPts val="1200"/>
              </a:spcAft>
              <a:buNone/>
            </a:pPr>
            <a:endParaRPr lang="en-US" sz="2200" dirty="0"/>
          </a:p>
        </p:txBody>
      </p:sp>
    </p:spTree>
    <p:custDataLst>
      <p:tags r:id="rId1"/>
    </p:custDataLst>
    <p:extLst>
      <p:ext uri="{BB962C8B-B14F-4D97-AF65-F5344CB8AC3E}">
        <p14:creationId xmlns:p14="http://schemas.microsoft.com/office/powerpoint/2010/main" val="63936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51" name="Rectangle 2665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53" name="Freeform: Shape 2665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626" name="Rectangle 2"/>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Purchasing and Providing Infant Formula From State-Approved Sources</a:t>
            </a:r>
          </a:p>
        </p:txBody>
      </p:sp>
      <p:sp>
        <p:nvSpPr>
          <p:cNvPr id="26655" name="Arc 2665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Rectangle 3"/>
          <p:cNvSpPr>
            <a:spLocks noGrp="1" noChangeArrowheads="1"/>
          </p:cNvSpPr>
          <p:nvPr>
            <p:ph idx="1"/>
            <p:custDataLst>
              <p:tags r:id="rId3"/>
            </p:custDataLst>
          </p:nvPr>
        </p:nvSpPr>
        <p:spPr>
          <a:xfrm>
            <a:off x="837981" y="1937897"/>
            <a:ext cx="10512862" cy="4351338"/>
          </a:xfrm>
        </p:spPr>
        <p:txBody>
          <a:bodyPr>
            <a:normAutofit/>
          </a:bodyPr>
          <a:lstStyle/>
          <a:p>
            <a:pPr eaLnBrk="1" hangingPunct="1"/>
            <a:r>
              <a:rPr lang="en-US" dirty="0">
                <a:ea typeface="Tahoma" pitchFamily="34" charset="0"/>
                <a:cs typeface="Tahoma" pitchFamily="34" charset="0"/>
              </a:rPr>
              <a:t>WIC Reauthorization Act of 2004 requires vendors to purchase infant formula from a State-approved source</a:t>
            </a:r>
          </a:p>
          <a:p>
            <a:pPr eaLnBrk="1" hangingPunct="1"/>
            <a:r>
              <a:rPr lang="en-US" dirty="0">
                <a:ea typeface="Tahoma" pitchFamily="34" charset="0"/>
                <a:cs typeface="Tahoma" pitchFamily="34" charset="0"/>
              </a:rPr>
              <a:t>Infant formula, exempt infant formula, and WIC-eligible nutritionals provided to WIC customers must be purchased directly from the State-approved sources</a:t>
            </a:r>
          </a:p>
          <a:p>
            <a:pPr eaLnBrk="1" hangingPunct="1"/>
            <a:r>
              <a:rPr lang="en-US" dirty="0">
                <a:ea typeface="Tahoma" pitchFamily="34" charset="0"/>
                <a:cs typeface="Tahoma" pitchFamily="34" charset="0"/>
              </a:rPr>
              <a:t>Must keep invoices and receipts showing sources of formula</a:t>
            </a:r>
          </a:p>
          <a:p>
            <a:r>
              <a:rPr lang="en-US" dirty="0">
                <a:ea typeface="Tahoma" pitchFamily="34" charset="0"/>
                <a:cs typeface="Tahoma" pitchFamily="34" charset="0"/>
              </a:rPr>
              <a:t>Failure to do so will result in termination of the WIC Vendor Agreement</a:t>
            </a:r>
          </a:p>
          <a:p>
            <a:pPr eaLnBrk="1" hangingPunct="1">
              <a:buFontTx/>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409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7" name="Rectangle 2562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9" name="Freeform: Shape 2562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7981" y="365125"/>
            <a:ext cx="10512862" cy="1325563"/>
          </a:xfrm>
        </p:spPr>
        <p:txBody>
          <a:bodyPr>
            <a:normAutofit/>
          </a:bodyPr>
          <a:lstStyle/>
          <a:p>
            <a:pPr>
              <a:defRPr/>
            </a:pPr>
            <a:r>
              <a:rPr lang="en-US" b="1" dirty="0"/>
              <a:t>WIC Price Lists</a:t>
            </a:r>
          </a:p>
        </p:txBody>
      </p:sp>
      <p:sp>
        <p:nvSpPr>
          <p:cNvPr id="25631" name="Arc 256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Rectangle 3"/>
          <p:cNvSpPr>
            <a:spLocks noGrp="1" noChangeArrowheads="1"/>
          </p:cNvSpPr>
          <p:nvPr>
            <p:ph idx="1"/>
            <p:custDataLst>
              <p:tags r:id="rId3"/>
            </p:custDataLst>
          </p:nvPr>
        </p:nvSpPr>
        <p:spPr>
          <a:xfrm>
            <a:off x="837981" y="1825625"/>
            <a:ext cx="10512862" cy="4351338"/>
          </a:xfrm>
        </p:spPr>
        <p:txBody>
          <a:bodyPr>
            <a:normAutofit/>
          </a:bodyPr>
          <a:lstStyle/>
          <a:p>
            <a:pPr>
              <a:spcBef>
                <a:spcPct val="50000"/>
              </a:spcBef>
              <a:spcAft>
                <a:spcPts val="1200"/>
              </a:spcAft>
            </a:pPr>
            <a:r>
              <a:rPr lang="en-US" sz="3600" b="1" dirty="0"/>
              <a:t>Price List Submission</a:t>
            </a:r>
          </a:p>
          <a:p>
            <a:pPr lvl="1">
              <a:spcBef>
                <a:spcPct val="50000"/>
              </a:spcBef>
              <a:spcAft>
                <a:spcPts val="1200"/>
              </a:spcAft>
            </a:pPr>
            <a:r>
              <a:rPr lang="en-US" sz="3200" dirty="0"/>
              <a:t>Vendor applicants must submit price lists at initial authorization which have prices at or below the NTE for their assigned peer group</a:t>
            </a:r>
          </a:p>
          <a:p>
            <a:pPr lvl="1">
              <a:spcBef>
                <a:spcPct val="50000"/>
              </a:spcBef>
              <a:spcAft>
                <a:spcPts val="1200"/>
              </a:spcAft>
            </a:pPr>
            <a:r>
              <a:rPr lang="en-US" sz="3200" dirty="0"/>
              <a:t>Authorized vendors must submit a price list if requested by the State WIC Agency</a:t>
            </a:r>
          </a:p>
          <a:p>
            <a:pPr marL="0" indent="0">
              <a:spcBef>
                <a:spcPct val="50000"/>
              </a:spcBef>
              <a:spcAft>
                <a:spcPts val="1200"/>
              </a:spcAft>
              <a:buNone/>
            </a:pPr>
            <a:endParaRPr lang="en-US" dirty="0"/>
          </a:p>
        </p:txBody>
      </p:sp>
    </p:spTree>
    <p:custDataLst>
      <p:tags r:id="rId1"/>
    </p:custDataLst>
    <p:extLst>
      <p:ext uri="{BB962C8B-B14F-4D97-AF65-F5344CB8AC3E}">
        <p14:creationId xmlns:p14="http://schemas.microsoft.com/office/powerpoint/2010/main" val="34719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0" name="Rectangle 2560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p:cNvSpPr>
            <a:spLocks noGrp="1"/>
          </p:cNvSpPr>
          <p:nvPr>
            <p:ph type="title"/>
            <p:custDataLst>
              <p:tags r:id="rId2"/>
            </p:custDataLst>
          </p:nvPr>
        </p:nvSpPr>
        <p:spPr>
          <a:xfrm>
            <a:off x="1140936" y="610263"/>
            <a:ext cx="9830988" cy="1325563"/>
          </a:xfrm>
        </p:spPr>
        <p:txBody>
          <a:bodyPr anchor="b">
            <a:normAutofit/>
          </a:bodyPr>
          <a:lstStyle/>
          <a:p>
            <a:pPr>
              <a:defRPr/>
            </a:pPr>
            <a:r>
              <a:rPr lang="en-US" sz="4400" b="1" dirty="0">
                <a:solidFill>
                  <a:schemeClr val="tx1"/>
                </a:solidFill>
              </a:rPr>
              <a:t>Applicant Prices Must Be At Or Below NTE</a:t>
            </a:r>
            <a:endParaRPr lang="en-US" sz="4400" b="1" dirty="0"/>
          </a:p>
        </p:txBody>
      </p:sp>
      <p:grpSp>
        <p:nvGrpSpPr>
          <p:cNvPr id="25612" name="Group 256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25613" name="Freeform: Shape 256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4" name="Freeform: Shape 256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5" name="Freeform: Shape 256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6" name="Freeform: Shape 256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618" name="Group 256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25619" name="Freeform: Shape 256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0" name="Freeform: Shape 256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1" name="Freeform: Shape 256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2" name="Freeform: Shape 256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a:extLst>
              <a:ext uri="{FF2B5EF4-FFF2-40B4-BE49-F238E27FC236}">
                <a16:creationId xmlns:a16="http://schemas.microsoft.com/office/drawing/2014/main" id="{FF181639-71EB-032A-9CCD-508F8C78B010}"/>
              </a:ext>
            </a:extLst>
          </p:cNvPr>
          <p:cNvPicPr>
            <a:picLocks noGrp="1" noChangeAspect="1"/>
          </p:cNvPicPr>
          <p:nvPr>
            <p:ph idx="1"/>
          </p:nvPr>
        </p:nvPicPr>
        <p:blipFill>
          <a:blip r:embed="rId8"/>
          <a:stretch>
            <a:fillRect/>
          </a:stretch>
        </p:blipFill>
        <p:spPr>
          <a:xfrm>
            <a:off x="1293812" y="2857233"/>
            <a:ext cx="2889754" cy="1347333"/>
          </a:xfrm>
          <a:prstGeom prst="rect">
            <a:avLst/>
          </a:prstGeom>
        </p:spPr>
      </p:pic>
      <p:pic>
        <p:nvPicPr>
          <p:cNvPr id="6" name="Picture 5">
            <a:extLst>
              <a:ext uri="{FF2B5EF4-FFF2-40B4-BE49-F238E27FC236}">
                <a16:creationId xmlns:a16="http://schemas.microsoft.com/office/drawing/2014/main" id="{B147E713-7748-B65D-DB89-927BB0AA3545}"/>
              </a:ext>
            </a:extLst>
          </p:cNvPr>
          <p:cNvPicPr>
            <a:picLocks noChangeAspect="1"/>
          </p:cNvPicPr>
          <p:nvPr/>
        </p:nvPicPr>
        <p:blipFill>
          <a:blip r:embed="rId9"/>
          <a:stretch>
            <a:fillRect/>
          </a:stretch>
        </p:blipFill>
        <p:spPr>
          <a:xfrm>
            <a:off x="3708319" y="2323786"/>
            <a:ext cx="2017951" cy="2414225"/>
          </a:xfrm>
          <a:prstGeom prst="rect">
            <a:avLst/>
          </a:prstGeom>
        </p:spPr>
      </p:pic>
      <p:sp>
        <p:nvSpPr>
          <p:cNvPr id="8" name="Text Box 4">
            <a:extLst>
              <a:ext uri="{FF2B5EF4-FFF2-40B4-BE49-F238E27FC236}">
                <a16:creationId xmlns:a16="http://schemas.microsoft.com/office/drawing/2014/main" id="{A158CB00-2C1C-6B83-F063-966A7BF173FB}"/>
              </a:ext>
            </a:extLst>
          </p:cNvPr>
          <p:cNvSpPr txBox="1">
            <a:spLocks noChangeArrowheads="1"/>
          </p:cNvSpPr>
          <p:nvPr>
            <p:custDataLst>
              <p:tags r:id="rId3"/>
            </p:custDataLst>
          </p:nvPr>
        </p:nvSpPr>
        <p:spPr bwMode="auto">
          <a:xfrm>
            <a:off x="4867869" y="3073698"/>
            <a:ext cx="1752600" cy="914400"/>
          </a:xfrm>
          <a:prstGeom prst="rect">
            <a:avLst/>
          </a:prstGeom>
          <a:noFill/>
          <a:ln w="9525">
            <a:noFill/>
            <a:miter lim="800000"/>
            <a:headEnd/>
            <a:tailEnd/>
          </a:ln>
        </p:spPr>
        <p:txBody>
          <a:bodyPr>
            <a:spAutoFit/>
          </a:bodyPr>
          <a:lstStyle/>
          <a:p>
            <a:pPr algn="ctr">
              <a:spcBef>
                <a:spcPct val="50000"/>
              </a:spcBef>
              <a:buFontTx/>
              <a:buNone/>
            </a:pPr>
            <a:r>
              <a:rPr lang="en-US" sz="5400" b="1" dirty="0">
                <a:latin typeface="Century Gothic" panose="020B0502020202020204" pitchFamily="34" charset="0"/>
              </a:rPr>
              <a:t>NTE</a:t>
            </a:r>
          </a:p>
        </p:txBody>
      </p:sp>
      <p:sp>
        <p:nvSpPr>
          <p:cNvPr id="9" name="Text Box 6">
            <a:extLst>
              <a:ext uri="{FF2B5EF4-FFF2-40B4-BE49-F238E27FC236}">
                <a16:creationId xmlns:a16="http://schemas.microsoft.com/office/drawing/2014/main" id="{8E8B1706-BA9E-214E-B20A-7C0448175D33}"/>
              </a:ext>
            </a:extLst>
          </p:cNvPr>
          <p:cNvSpPr txBox="1">
            <a:spLocks noChangeArrowheads="1"/>
          </p:cNvSpPr>
          <p:nvPr>
            <p:custDataLst>
              <p:tags r:id="rId4"/>
            </p:custDataLst>
          </p:nvPr>
        </p:nvSpPr>
        <p:spPr bwMode="auto">
          <a:xfrm>
            <a:off x="6099496" y="2697162"/>
            <a:ext cx="1371600" cy="1463675"/>
          </a:xfrm>
          <a:prstGeom prst="rect">
            <a:avLst/>
          </a:prstGeom>
          <a:noFill/>
          <a:ln w="9525">
            <a:noFill/>
            <a:miter lim="800000"/>
            <a:headEnd/>
            <a:tailEnd/>
          </a:ln>
        </p:spPr>
        <p:txBody>
          <a:bodyPr>
            <a:spAutoFit/>
          </a:bodyPr>
          <a:lstStyle/>
          <a:p>
            <a:pPr algn="ctr">
              <a:spcBef>
                <a:spcPct val="50000"/>
              </a:spcBef>
              <a:buFontTx/>
              <a:buNone/>
            </a:pPr>
            <a:r>
              <a:rPr lang="en-US" sz="9000" dirty="0">
                <a:latin typeface="Constantia" panose="02030602050306030303" pitchFamily="18" charset="0"/>
              </a:rPr>
              <a:t>=</a:t>
            </a:r>
          </a:p>
        </p:txBody>
      </p:sp>
      <p:pic>
        <p:nvPicPr>
          <p:cNvPr id="10" name="Picture 9">
            <a:extLst>
              <a:ext uri="{FF2B5EF4-FFF2-40B4-BE49-F238E27FC236}">
                <a16:creationId xmlns:a16="http://schemas.microsoft.com/office/drawing/2014/main" id="{33F9EF2E-3FDE-9A90-9A57-C4A130F9BC46}"/>
              </a:ext>
            </a:extLst>
          </p:cNvPr>
          <p:cNvPicPr>
            <a:picLocks noChangeAspect="1"/>
          </p:cNvPicPr>
          <p:nvPr/>
        </p:nvPicPr>
        <p:blipFill>
          <a:blip r:embed="rId10"/>
          <a:stretch>
            <a:fillRect/>
          </a:stretch>
        </p:blipFill>
        <p:spPr>
          <a:xfrm>
            <a:off x="7304772" y="2862424"/>
            <a:ext cx="3066554" cy="1347333"/>
          </a:xfrm>
          <a:prstGeom prst="rect">
            <a:avLst/>
          </a:prstGeom>
        </p:spPr>
      </p:pic>
      <p:sp>
        <p:nvSpPr>
          <p:cNvPr id="11" name="Text Box 8">
            <a:extLst>
              <a:ext uri="{FF2B5EF4-FFF2-40B4-BE49-F238E27FC236}">
                <a16:creationId xmlns:a16="http://schemas.microsoft.com/office/drawing/2014/main" id="{3902F7BD-E5C0-CA45-02DE-9F76CAA87D72}"/>
              </a:ext>
            </a:extLst>
          </p:cNvPr>
          <p:cNvSpPr txBox="1">
            <a:spLocks noChangeArrowheads="1"/>
          </p:cNvSpPr>
          <p:nvPr>
            <p:custDataLst>
              <p:tags r:id="rId5"/>
            </p:custDataLst>
          </p:nvPr>
        </p:nvSpPr>
        <p:spPr bwMode="auto">
          <a:xfrm>
            <a:off x="2347226" y="4784217"/>
            <a:ext cx="7543800" cy="1200971"/>
          </a:xfrm>
          <a:prstGeom prst="rect">
            <a:avLst/>
          </a:prstGeom>
          <a:noFill/>
          <a:ln w="76200" cmpd="tri">
            <a:noFill/>
            <a:miter lim="800000"/>
            <a:headEnd/>
            <a:tailEnd/>
          </a:ln>
        </p:spPr>
        <p:txBody>
          <a:bodyPr lIns="92075" tIns="46038" rIns="92075" bIns="46038">
            <a:spAutoFit/>
          </a:bodyPr>
          <a:lstStyle/>
          <a:p>
            <a:pPr algn="ctr">
              <a:spcBef>
                <a:spcPct val="50000"/>
              </a:spcBef>
              <a:buFontTx/>
              <a:buNone/>
            </a:pPr>
            <a:r>
              <a:rPr lang="en-US" sz="3600" dirty="0"/>
              <a:t>Opportunity to resubmit within 30 days to become authorized</a:t>
            </a:r>
          </a:p>
        </p:txBody>
      </p:sp>
    </p:spTree>
    <p:custDataLst>
      <p:tags r:id="rId1"/>
    </p:custDataLst>
    <p:extLst>
      <p:ext uri="{BB962C8B-B14F-4D97-AF65-F5344CB8AC3E}">
        <p14:creationId xmlns:p14="http://schemas.microsoft.com/office/powerpoint/2010/main" val="3452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7" name="Rectangle 2562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9" name="Freeform: Shape 2562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custDataLst>
              <p:tags r:id="rId2"/>
            </p:custDataLst>
          </p:nvPr>
        </p:nvSpPr>
        <p:spPr>
          <a:xfrm>
            <a:off x="837981" y="365125"/>
            <a:ext cx="10512862" cy="1325563"/>
          </a:xfrm>
        </p:spPr>
        <p:txBody>
          <a:bodyPr vert="horz" lIns="91440" tIns="45720" rIns="91440" bIns="45720" rtlCol="0" anchor="ctr">
            <a:normAutofit/>
          </a:bodyPr>
          <a:lstStyle/>
          <a:p>
            <a:pPr defTabSz="914400">
              <a:defRPr/>
            </a:pPr>
            <a:r>
              <a:rPr lang="en-US" sz="6000" b="1" kern="1200" dirty="0">
                <a:solidFill>
                  <a:schemeClr val="tx1"/>
                </a:solidFill>
                <a:latin typeface="+mj-lt"/>
                <a:ea typeface="+mj-ea"/>
                <a:cs typeface="+mj-cs"/>
              </a:rPr>
              <a:t>Resubmitted Price List</a:t>
            </a:r>
          </a:p>
        </p:txBody>
      </p:sp>
      <p:sp>
        <p:nvSpPr>
          <p:cNvPr id="25631" name="Arc 256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 Box 3">
            <a:extLst>
              <a:ext uri="{FF2B5EF4-FFF2-40B4-BE49-F238E27FC236}">
                <a16:creationId xmlns:a16="http://schemas.microsoft.com/office/drawing/2014/main" id="{AB888A92-6C22-9F1B-DC07-C184315420A6}"/>
              </a:ext>
            </a:extLst>
          </p:cNvPr>
          <p:cNvSpPr txBox="1">
            <a:spLocks noChangeArrowheads="1"/>
          </p:cNvSpPr>
          <p:nvPr>
            <p:custDataLst>
              <p:tags r:id="rId3"/>
            </p:custDataLst>
          </p:nvPr>
        </p:nvSpPr>
        <p:spPr bwMode="auto">
          <a:xfrm>
            <a:off x="837981" y="1825625"/>
            <a:ext cx="10512862" cy="4351338"/>
          </a:xfrm>
          <a:prstGeom prst="rect">
            <a:avLst/>
          </a:prstGeom>
        </p:spPr>
        <p:txBody>
          <a:bodyPr vert="horz" lIns="91440" tIns="45720" rIns="91440" bIns="45720" rtlCol="0">
            <a:normAutofit/>
          </a:bodyPr>
          <a:lstStyle/>
          <a:p>
            <a:pPr indent="-228600">
              <a:lnSpc>
                <a:spcPct val="90000"/>
              </a:lnSpc>
              <a:spcBef>
                <a:spcPct val="50000"/>
              </a:spcBef>
              <a:buFont typeface="Arial" panose="020B0604020202020204" pitchFamily="34" charset="0"/>
              <a:buChar char="•"/>
            </a:pPr>
            <a:endParaRPr lang="en-US" dirty="0"/>
          </a:p>
          <a:p>
            <a:pPr indent="-228600">
              <a:lnSpc>
                <a:spcPct val="90000"/>
              </a:lnSpc>
              <a:spcBef>
                <a:spcPct val="50000"/>
              </a:spcBef>
              <a:buFont typeface="Arial" panose="020B0604020202020204" pitchFamily="34" charset="0"/>
              <a:buChar char="•"/>
            </a:pPr>
            <a:r>
              <a:rPr lang="en-US" sz="4000" b="1" dirty="0"/>
              <a:t>Written denial</a:t>
            </a:r>
            <a:r>
              <a:rPr lang="en-US" sz="4000" dirty="0"/>
              <a:t>  </a:t>
            </a:r>
          </a:p>
          <a:p>
            <a:pPr indent="-228600">
              <a:lnSpc>
                <a:spcPct val="90000"/>
              </a:lnSpc>
              <a:spcBef>
                <a:spcPct val="50000"/>
              </a:spcBef>
              <a:buFont typeface="Arial" panose="020B0604020202020204" pitchFamily="34" charset="0"/>
              <a:buChar char="•"/>
            </a:pPr>
            <a:r>
              <a:rPr lang="en-US" sz="4000" dirty="0"/>
              <a:t>Must wait </a:t>
            </a:r>
            <a:r>
              <a:rPr lang="en-US" sz="4000" b="1" dirty="0"/>
              <a:t>90 days</a:t>
            </a:r>
            <a:r>
              <a:rPr lang="en-US" sz="4000" dirty="0"/>
              <a:t> to reapply</a:t>
            </a:r>
          </a:p>
          <a:p>
            <a:pPr indent="-228600">
              <a:lnSpc>
                <a:spcPct val="90000"/>
              </a:lnSpc>
              <a:spcBef>
                <a:spcPct val="50000"/>
              </a:spcBef>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7252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874587" y="798703"/>
            <a:ext cx="5219825" cy="3072015"/>
          </a:xfrm>
        </p:spPr>
        <p:txBody>
          <a:bodyPr vert="horz" lIns="91440" tIns="45720" rIns="91440" bIns="45720" rtlCol="0" anchor="b">
            <a:normAutofit/>
          </a:bodyPr>
          <a:lstStyle/>
          <a:p>
            <a:pPr algn="ctr" defTabSz="914400"/>
            <a:r>
              <a:rPr lang="en-US" sz="9600" b="1" kern="1200" dirty="0">
                <a:solidFill>
                  <a:schemeClr val="tx1"/>
                </a:solidFill>
                <a:latin typeface="+mj-lt"/>
                <a:ea typeface="+mj-ea"/>
                <a:cs typeface="+mj-cs"/>
              </a:rPr>
              <a:t>Questions</a:t>
            </a:r>
          </a:p>
        </p:txBody>
      </p:sp>
      <p:sp>
        <p:nvSpPr>
          <p:cNvPr id="35" name="Freeform: Shape 34">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339" y="0"/>
            <a:ext cx="1736948"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4584" y="1"/>
            <a:ext cx="1154841"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Graphic 16" descr="Help">
            <a:extLst>
              <a:ext uri="{FF2B5EF4-FFF2-40B4-BE49-F238E27FC236}">
                <a16:creationId xmlns:a16="http://schemas.microsoft.com/office/drawing/2014/main" id="{1E543AF5-DE22-84D8-8E82-0B82A3A152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670"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39" name="Freeform: Shape 38">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9125" y="2916245"/>
            <a:ext cx="159700"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6578" y="5717906"/>
            <a:ext cx="1771148"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5779" y="6258756"/>
            <a:ext cx="1565533"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1048" y="5835650"/>
            <a:ext cx="1547777"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361936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7" name="Rectangle 2562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9" name="Oval 2562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684212" y="1396686"/>
            <a:ext cx="4564515" cy="4064628"/>
          </a:xfrm>
        </p:spPr>
        <p:txBody>
          <a:bodyPr>
            <a:normAutofit/>
          </a:bodyPr>
          <a:lstStyle/>
          <a:p>
            <a:pPr>
              <a:defRPr/>
            </a:pPr>
            <a:r>
              <a:rPr lang="en-US" sz="5400" b="1" dirty="0">
                <a:solidFill>
                  <a:srgbClr val="FFFFFF"/>
                </a:solidFill>
              </a:rPr>
              <a:t>Predominantly WIC Vendor (PWV)</a:t>
            </a:r>
          </a:p>
        </p:txBody>
      </p:sp>
      <p:sp>
        <p:nvSpPr>
          <p:cNvPr id="25631" name="Arc 2563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633" name="Oval 2563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603" name="Rectangle 3"/>
          <p:cNvSpPr>
            <a:spLocks noGrp="1" noChangeArrowheads="1"/>
          </p:cNvSpPr>
          <p:nvPr>
            <p:ph idx="1"/>
            <p:custDataLst>
              <p:tags r:id="rId3"/>
            </p:custDataLst>
          </p:nvPr>
        </p:nvSpPr>
        <p:spPr>
          <a:xfrm>
            <a:off x="5248727" y="1396686"/>
            <a:ext cx="6247417" cy="5027167"/>
          </a:xfrm>
        </p:spPr>
        <p:txBody>
          <a:bodyPr>
            <a:normAutofit fontScale="92500" lnSpcReduction="20000"/>
          </a:bodyPr>
          <a:lstStyle/>
          <a:p>
            <a:pPr>
              <a:spcAft>
                <a:spcPts val="350"/>
              </a:spcAft>
            </a:pPr>
            <a:r>
              <a:rPr lang="en-US" sz="2800" dirty="0">
                <a:ea typeface="Tahoma" pitchFamily="34" charset="0"/>
                <a:cs typeface="Tahoma" pitchFamily="34" charset="0"/>
              </a:rPr>
              <a:t>A predominantly WIC vendor, also known as a PWV, is a vendor that derives more then 50% of their food sales from WIC food benefits.</a:t>
            </a:r>
          </a:p>
          <a:p>
            <a:pPr>
              <a:spcAft>
                <a:spcPts val="350"/>
              </a:spcAft>
            </a:pPr>
            <a:r>
              <a:rPr lang="en-US" sz="2800" dirty="0">
                <a:ea typeface="Tahoma" pitchFamily="34" charset="0"/>
                <a:cs typeface="Tahoma" pitchFamily="34" charset="0"/>
              </a:rPr>
              <a:t>PWVs cannot be authorized NC WIC vendors</a:t>
            </a:r>
          </a:p>
          <a:p>
            <a:pPr lvl="1"/>
            <a:r>
              <a:rPr lang="en-US" sz="2800" dirty="0">
                <a:ea typeface="Tahoma" pitchFamily="34" charset="0"/>
                <a:cs typeface="Tahoma" pitchFamily="34" charset="0"/>
              </a:rPr>
              <a:t>If a vendor applicant is expected to be a PWV, the application will be denied</a:t>
            </a:r>
          </a:p>
          <a:p>
            <a:pPr lvl="1">
              <a:spcAft>
                <a:spcPts val="350"/>
              </a:spcAft>
            </a:pPr>
            <a:r>
              <a:rPr lang="en-US" sz="2800" dirty="0">
                <a:ea typeface="Tahoma" pitchFamily="34" charset="0"/>
                <a:cs typeface="Tahoma" pitchFamily="34" charset="0"/>
              </a:rPr>
              <a:t>If a vendor becomes a PWV anytime during authorization, the Vendor Agreement will be terminated</a:t>
            </a:r>
          </a:p>
          <a:p>
            <a:pPr lvl="1">
              <a:spcAft>
                <a:spcPts val="350"/>
              </a:spcAft>
            </a:pPr>
            <a:r>
              <a:rPr lang="en-US" sz="2800" dirty="0">
                <a:ea typeface="Tahoma" pitchFamily="34" charset="0"/>
                <a:cs typeface="Tahoma" pitchFamily="34" charset="0"/>
              </a:rPr>
              <a:t>Must wait 90 days to reapply</a:t>
            </a:r>
          </a:p>
          <a:p>
            <a:r>
              <a:rPr lang="en-US" sz="2800" dirty="0">
                <a:ea typeface="Tahoma" pitchFamily="34" charset="0"/>
                <a:cs typeface="Tahoma" pitchFamily="34" charset="0"/>
              </a:rPr>
              <a:t>Selection Criteria Listed in Vendor Agreement</a:t>
            </a:r>
          </a:p>
          <a:p>
            <a:pPr marL="0" indent="0">
              <a:spcBef>
                <a:spcPct val="50000"/>
              </a:spcBef>
              <a:spcAft>
                <a:spcPts val="1200"/>
              </a:spcAft>
              <a:buNone/>
            </a:pPr>
            <a:endParaRPr lang="en-US" sz="1300" dirty="0"/>
          </a:p>
        </p:txBody>
      </p:sp>
    </p:spTree>
    <p:custDataLst>
      <p:tags r:id="rId1"/>
    </p:custDataLst>
    <p:extLst>
      <p:ext uri="{BB962C8B-B14F-4D97-AF65-F5344CB8AC3E}">
        <p14:creationId xmlns:p14="http://schemas.microsoft.com/office/powerpoint/2010/main" val="353273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3" name="Freeform: Shape 514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Rectangle 2"/>
          <p:cNvSpPr>
            <a:spLocks noGrp="1" noChangeArrowheads="1"/>
          </p:cNvSpPr>
          <p:nvPr>
            <p:ph type="title"/>
            <p:custDataLst>
              <p:tags r:id="rId2"/>
            </p:custDataLst>
          </p:nvPr>
        </p:nvSpPr>
        <p:spPr>
          <a:xfrm>
            <a:off x="686655" y="1153572"/>
            <a:ext cx="3199566" cy="4461163"/>
          </a:xfrm>
        </p:spPr>
        <p:txBody>
          <a:bodyPr>
            <a:normAutofit/>
          </a:bodyPr>
          <a:lstStyle/>
          <a:p>
            <a:pPr eaLnBrk="1" hangingPunct="1"/>
            <a:r>
              <a:rPr lang="en-US" b="1" dirty="0">
                <a:solidFill>
                  <a:srgbClr val="FFFFFF"/>
                </a:solidFill>
                <a:ea typeface="Tahoma" pitchFamily="34" charset="0"/>
                <a:cs typeface="Tahoma" pitchFamily="34" charset="0"/>
              </a:rPr>
              <a:t>What is WIC?</a:t>
            </a:r>
            <a:r>
              <a:rPr lang="en-US" b="1" dirty="0">
                <a:solidFill>
                  <a:srgbClr val="FFFFFF"/>
                </a:solidFill>
                <a:effectLst>
                  <a:outerShdw blurRad="38100" dist="38100" dir="2700000" algn="tl">
                    <a:srgbClr val="000000">
                      <a:alpha val="43137"/>
                    </a:srgbClr>
                  </a:outerShdw>
                </a:effectLst>
                <a:ea typeface="Tahoma" pitchFamily="34" charset="0"/>
                <a:cs typeface="Tahoma" pitchFamily="34" charset="0"/>
              </a:rPr>
              <a:t>	</a:t>
            </a:r>
            <a:r>
              <a:rPr lang="en-US" dirty="0">
                <a:solidFill>
                  <a:srgbClr val="FFFFFF"/>
                </a:solidFill>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sp>
        <p:nvSpPr>
          <p:cNvPr id="5145" name="Arc 514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23" name="Rectangle 3"/>
          <p:cNvSpPr>
            <a:spLocks noGrp="1" noChangeArrowheads="1"/>
          </p:cNvSpPr>
          <p:nvPr>
            <p:ph idx="1"/>
            <p:custDataLst>
              <p:tags r:id="rId3"/>
            </p:custDataLst>
          </p:nvPr>
        </p:nvSpPr>
        <p:spPr>
          <a:xfrm>
            <a:off x="4446149" y="591344"/>
            <a:ext cx="6904693" cy="5585619"/>
          </a:xfrm>
        </p:spPr>
        <p:txBody>
          <a:bodyPr anchor="ctr">
            <a:normAutofit/>
          </a:bodyPr>
          <a:lstStyle/>
          <a:p>
            <a:pPr eaLnBrk="1" hangingPunct="1">
              <a:spcBef>
                <a:spcPct val="75000"/>
              </a:spcBef>
            </a:pPr>
            <a:r>
              <a:rPr lang="en-US" sz="2600" dirty="0">
                <a:ea typeface="Tahoma" pitchFamily="34" charset="0"/>
                <a:cs typeface="Tahoma" pitchFamily="34" charset="0"/>
              </a:rPr>
              <a:t>The Special Supplemental Nutrition Program for </a:t>
            </a:r>
            <a:r>
              <a:rPr lang="en-US" sz="2600" b="1" dirty="0">
                <a:ea typeface="Tahoma" pitchFamily="34" charset="0"/>
                <a:cs typeface="Tahoma" pitchFamily="34" charset="0"/>
              </a:rPr>
              <a:t>W</a:t>
            </a:r>
            <a:r>
              <a:rPr lang="en-US" sz="2600" dirty="0">
                <a:ea typeface="Tahoma" pitchFamily="34" charset="0"/>
                <a:cs typeface="Tahoma" pitchFamily="34" charset="0"/>
              </a:rPr>
              <a:t>omen, </a:t>
            </a:r>
            <a:r>
              <a:rPr lang="en-US" sz="2600" b="1" dirty="0">
                <a:ea typeface="Tahoma" pitchFamily="34" charset="0"/>
                <a:cs typeface="Tahoma" pitchFamily="34" charset="0"/>
              </a:rPr>
              <a:t>I</a:t>
            </a:r>
            <a:r>
              <a:rPr lang="en-US" sz="2600" dirty="0">
                <a:ea typeface="Tahoma" pitchFamily="34" charset="0"/>
                <a:cs typeface="Tahoma" pitchFamily="34" charset="0"/>
              </a:rPr>
              <a:t>nfants and </a:t>
            </a:r>
            <a:r>
              <a:rPr lang="en-US" sz="2600" b="1" dirty="0">
                <a:ea typeface="Tahoma" pitchFamily="34" charset="0"/>
                <a:cs typeface="Tahoma" pitchFamily="34" charset="0"/>
              </a:rPr>
              <a:t>C</a:t>
            </a:r>
            <a:r>
              <a:rPr lang="en-US" sz="2600" dirty="0">
                <a:ea typeface="Tahoma" pitchFamily="34" charset="0"/>
                <a:cs typeface="Tahoma" pitchFamily="34" charset="0"/>
              </a:rPr>
              <a:t>hildren</a:t>
            </a:r>
          </a:p>
          <a:p>
            <a:pPr eaLnBrk="1" hangingPunct="1">
              <a:spcBef>
                <a:spcPct val="75000"/>
              </a:spcBef>
            </a:pPr>
            <a:r>
              <a:rPr lang="en-US" sz="2600" dirty="0">
                <a:ea typeface="Tahoma" pitchFamily="34" charset="0"/>
                <a:cs typeface="Tahoma" pitchFamily="34" charset="0"/>
              </a:rPr>
              <a:t>Federally funded by the United States Department of Agriculture (USDA)</a:t>
            </a:r>
          </a:p>
          <a:p>
            <a:pPr eaLnBrk="1" hangingPunct="1">
              <a:spcBef>
                <a:spcPct val="75000"/>
              </a:spcBef>
            </a:pPr>
            <a:r>
              <a:rPr lang="en-US" sz="2600" dirty="0">
                <a:ea typeface="Tahoma" pitchFamily="34" charset="0"/>
                <a:cs typeface="Tahoma" pitchFamily="34" charset="0"/>
              </a:rPr>
              <a:t>State-administered by the NC Department of Health and Human Services</a:t>
            </a:r>
          </a:p>
          <a:p>
            <a:pPr eaLnBrk="1" hangingPunct="1">
              <a:spcBef>
                <a:spcPct val="75000"/>
              </a:spcBef>
            </a:pPr>
            <a:r>
              <a:rPr lang="en-US" sz="2600" dirty="0">
                <a:ea typeface="Tahoma" pitchFamily="34" charset="0"/>
                <a:cs typeface="Tahoma" pitchFamily="34" charset="0"/>
              </a:rPr>
              <a:t>WIC clinical services provided by contracted public health agencies</a:t>
            </a:r>
          </a:p>
          <a:p>
            <a:pPr eaLnBrk="1" hangingPunct="1">
              <a:spcBef>
                <a:spcPct val="75000"/>
              </a:spcBef>
            </a:pPr>
            <a:r>
              <a:rPr lang="en-US" sz="2600"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26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9" name="Rectangle 1845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61" name="Oval 1846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p:cNvSpPr>
            <a:spLocks noGrp="1" noChangeArrowheads="1"/>
          </p:cNvSpPr>
          <p:nvPr>
            <p:ph type="title"/>
            <p:custDataLst>
              <p:tags r:id="rId2"/>
            </p:custDataLst>
          </p:nvPr>
        </p:nvSpPr>
        <p:spPr>
          <a:xfrm>
            <a:off x="1170769" y="1396686"/>
            <a:ext cx="4077958" cy="4064628"/>
          </a:xfrm>
        </p:spPr>
        <p:txBody>
          <a:bodyPr>
            <a:normAutofit/>
          </a:bodyPr>
          <a:lstStyle/>
          <a:p>
            <a:pPr>
              <a:defRPr/>
            </a:pPr>
            <a:r>
              <a:rPr lang="en-US" sz="4800" b="1" dirty="0">
                <a:solidFill>
                  <a:srgbClr val="FFFFFF"/>
                </a:solidFill>
              </a:rPr>
              <a:t>Predominantly WIC Vendor (PWV) continued</a:t>
            </a:r>
          </a:p>
        </p:txBody>
      </p:sp>
      <p:sp>
        <p:nvSpPr>
          <p:cNvPr id="18463" name="Arc 1846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465" name="Oval 1846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435" name="Rectangle 3"/>
          <p:cNvSpPr>
            <a:spLocks noGrp="1" noChangeArrowheads="1"/>
          </p:cNvSpPr>
          <p:nvPr>
            <p:ph idx="1"/>
            <p:custDataLst>
              <p:tags r:id="rId3"/>
            </p:custDataLst>
          </p:nvPr>
        </p:nvSpPr>
        <p:spPr>
          <a:xfrm>
            <a:off x="5368754" y="1526033"/>
            <a:ext cx="6135858" cy="4935993"/>
          </a:xfrm>
        </p:spPr>
        <p:txBody>
          <a:bodyPr>
            <a:normAutofit fontScale="92500"/>
          </a:bodyPr>
          <a:lstStyle/>
          <a:p>
            <a:pPr>
              <a:spcBef>
                <a:spcPct val="50000"/>
              </a:spcBef>
              <a:buSzPct val="115000"/>
              <a:defRPr/>
            </a:pPr>
            <a:r>
              <a:rPr lang="en-US" sz="2800" dirty="0">
                <a:ea typeface="Tahoma" pitchFamily="34" charset="0"/>
                <a:cs typeface="Tahoma" pitchFamily="34" charset="0"/>
              </a:rPr>
              <a:t>State WIC Agencies are required to identify vendors that derive more than 50% of their annual food sales revenue from WIC food redemption</a:t>
            </a:r>
          </a:p>
          <a:p>
            <a:pPr>
              <a:spcBef>
                <a:spcPct val="50000"/>
              </a:spcBef>
              <a:buSzPct val="115000"/>
              <a:defRPr/>
            </a:pPr>
            <a:r>
              <a:rPr lang="en-US" sz="2800" dirty="0">
                <a:ea typeface="Tahoma" pitchFamily="34" charset="0"/>
                <a:cs typeface="Tahoma" pitchFamily="34" charset="0"/>
              </a:rPr>
              <a:t>The USDA classifies these vendors as Above 50% Vendors</a:t>
            </a:r>
          </a:p>
          <a:p>
            <a:pPr>
              <a:spcBef>
                <a:spcPct val="50000"/>
              </a:spcBef>
              <a:buSzPct val="115000"/>
              <a:defRPr/>
            </a:pPr>
            <a:r>
              <a:rPr lang="en-US" sz="2800" dirty="0">
                <a:ea typeface="Tahoma" pitchFamily="34" charset="0"/>
                <a:cs typeface="Tahoma" pitchFamily="34" charset="0"/>
              </a:rPr>
              <a:t>In North Carolina, these stores are called Predominantly WIC vendors (PWVs)</a:t>
            </a:r>
          </a:p>
          <a:p>
            <a:pPr>
              <a:spcBef>
                <a:spcPct val="50000"/>
              </a:spcBef>
              <a:buSzPct val="115000"/>
              <a:defRPr/>
            </a:pPr>
            <a:r>
              <a:rPr lang="en-US" sz="2800" dirty="0">
                <a:ea typeface="Tahoma" pitchFamily="34" charset="0"/>
                <a:cs typeface="Tahoma" pitchFamily="34" charset="0"/>
              </a:rPr>
              <a:t>State WIC Agency collects data to determine total SNAP-eligible food sales as part of the PWV identification process</a:t>
            </a:r>
          </a:p>
        </p:txBody>
      </p:sp>
    </p:spTree>
    <p:custDataLst>
      <p:tags r:id="rId1"/>
    </p:custDataLst>
    <p:extLst>
      <p:ext uri="{BB962C8B-B14F-4D97-AF65-F5344CB8AC3E}">
        <p14:creationId xmlns:p14="http://schemas.microsoft.com/office/powerpoint/2010/main" val="19059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946301" y="1396686"/>
            <a:ext cx="3937027" cy="4064628"/>
          </a:xfrm>
        </p:spPr>
        <p:txBody>
          <a:bodyPr>
            <a:normAutofit/>
          </a:bodyPr>
          <a:lstStyle/>
          <a:p>
            <a:pPr>
              <a:defRPr/>
            </a:pPr>
            <a:r>
              <a:rPr lang="en-US" sz="5400" b="1" dirty="0">
                <a:solidFill>
                  <a:srgbClr val="FFFFFF"/>
                </a:solidFill>
              </a:rPr>
              <a:t>SNAP-eligible Food Sales Records</a:t>
            </a:r>
          </a:p>
        </p:txBody>
      </p:sp>
      <p:sp>
        <p:nvSpPr>
          <p:cNvPr id="41" name="Arc 4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3"/>
          <p:cNvSpPr>
            <a:spLocks noGrp="1"/>
          </p:cNvSpPr>
          <p:nvPr>
            <p:ph idx="1"/>
            <p:custDataLst>
              <p:tags r:id="rId3"/>
            </p:custDataLst>
          </p:nvPr>
        </p:nvSpPr>
        <p:spPr>
          <a:xfrm>
            <a:off x="5340568" y="1526033"/>
            <a:ext cx="5563141" cy="4874767"/>
          </a:xfrm>
        </p:spPr>
        <p:txBody>
          <a:bodyPr>
            <a:normAutofit lnSpcReduction="10000"/>
          </a:bodyPr>
          <a:lstStyle/>
          <a:p>
            <a:r>
              <a:rPr lang="en-US" sz="2800" dirty="0">
                <a:ea typeface="Tahoma" pitchFamily="34" charset="0"/>
                <a:cs typeface="Tahoma" pitchFamily="34" charset="0"/>
              </a:rPr>
              <a:t>Vendors must maintain a record of all SNAP-eligible food sales</a:t>
            </a:r>
          </a:p>
          <a:p>
            <a:r>
              <a:rPr lang="en-US" sz="2800" dirty="0">
                <a:ea typeface="Tahoma" pitchFamily="34" charset="0"/>
                <a:cs typeface="Tahoma" pitchFamily="34" charset="0"/>
              </a:rPr>
              <a:t>SNAP-eligible food sales are sales of those foods that can be purchased with SNAP (Food Stamp) benefits</a:t>
            </a:r>
          </a:p>
          <a:p>
            <a:r>
              <a:rPr lang="en-US" sz="2800" dirty="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amount of sales claimed</a:t>
            </a:r>
          </a:p>
        </p:txBody>
      </p:sp>
    </p:spTree>
    <p:custDataLst>
      <p:tags r:id="rId1"/>
    </p:custDataLst>
    <p:extLst>
      <p:ext uri="{BB962C8B-B14F-4D97-AF65-F5344CB8AC3E}">
        <p14:creationId xmlns:p14="http://schemas.microsoft.com/office/powerpoint/2010/main" val="24963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1" name="Rectangle 1538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83" name="Oval 1538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Rectangle 4"/>
          <p:cNvSpPr>
            <a:spLocks noGrp="1" noChangeArrowheads="1"/>
          </p:cNvSpPr>
          <p:nvPr>
            <p:ph type="title"/>
            <p:custDataLst>
              <p:tags r:id="rId2"/>
            </p:custDataLst>
          </p:nvPr>
        </p:nvSpPr>
        <p:spPr>
          <a:xfrm>
            <a:off x="909811" y="1396686"/>
            <a:ext cx="3937027" cy="4064628"/>
          </a:xfrm>
        </p:spPr>
        <p:txBody>
          <a:bodyPr>
            <a:normAutofit/>
          </a:bodyPr>
          <a:lstStyle/>
          <a:p>
            <a:pPr>
              <a:defRPr/>
            </a:pPr>
            <a:r>
              <a:rPr lang="en-US" sz="5400" b="1" dirty="0">
                <a:solidFill>
                  <a:srgbClr val="FFFFFF"/>
                </a:solidFill>
              </a:rPr>
              <a:t>PWV Identification</a:t>
            </a:r>
          </a:p>
        </p:txBody>
      </p:sp>
      <p:sp>
        <p:nvSpPr>
          <p:cNvPr id="15385" name="Arc 1538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387" name="Oval 1538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363" name="Rectangle 5"/>
          <p:cNvSpPr>
            <a:spLocks noGrp="1" noChangeArrowheads="1"/>
          </p:cNvSpPr>
          <p:nvPr>
            <p:ph idx="1"/>
            <p:custDataLst>
              <p:tags r:id="rId3"/>
            </p:custDataLst>
          </p:nvPr>
        </p:nvSpPr>
        <p:spPr>
          <a:xfrm>
            <a:off x="5368754" y="1526033"/>
            <a:ext cx="5983458" cy="4935993"/>
          </a:xfrm>
        </p:spPr>
        <p:txBody>
          <a:bodyPr>
            <a:normAutofit/>
          </a:bodyPr>
          <a:lstStyle/>
          <a:p>
            <a:r>
              <a:rPr lang="en-US" sz="3200" dirty="0">
                <a:ea typeface="Tahoma" pitchFamily="34" charset="0"/>
                <a:cs typeface="Tahoma" pitchFamily="34" charset="0"/>
              </a:rPr>
              <a:t>What is SNAP-eligible?</a:t>
            </a:r>
          </a:p>
          <a:p>
            <a:pPr lvl="1"/>
            <a:r>
              <a:rPr lang="en-US" sz="2800" dirty="0">
                <a:ea typeface="Tahoma" pitchFamily="34" charset="0"/>
                <a:cs typeface="Tahoma" pitchFamily="34" charset="0"/>
              </a:rPr>
              <a:t>Any item that may be purchased with Supplemental Nutrition Assistance Program (SNAP) benefits</a:t>
            </a:r>
          </a:p>
          <a:p>
            <a:endParaRPr lang="en-US" sz="3200" dirty="0">
              <a:ea typeface="Tahoma" pitchFamily="34" charset="0"/>
              <a:cs typeface="Tahoma" pitchFamily="34" charset="0"/>
            </a:endParaRPr>
          </a:p>
          <a:p>
            <a:r>
              <a:rPr lang="en-US" sz="3200" dirty="0">
                <a:ea typeface="Tahoma" pitchFamily="34" charset="0"/>
                <a:cs typeface="Tahoma" pitchFamily="34" charset="0"/>
              </a:rPr>
              <a:t>Food Sales</a:t>
            </a:r>
          </a:p>
          <a:p>
            <a:pPr lvl="1"/>
            <a:r>
              <a:rPr lang="en-US" sz="2800" dirty="0">
                <a:ea typeface="Tahoma" pitchFamily="34" charset="0"/>
                <a:cs typeface="Tahoma" pitchFamily="34" charset="0"/>
              </a:rPr>
              <a:t>The sale of all foods that could be purchased with SNAP benefits.</a:t>
            </a:r>
          </a:p>
          <a:p>
            <a:pPr lvl="1"/>
            <a:r>
              <a:rPr lang="en-US" sz="2800" dirty="0">
                <a:ea typeface="Tahoma" pitchFamily="34" charset="0"/>
                <a:cs typeface="Tahoma" pitchFamily="34" charset="0"/>
              </a:rPr>
              <a:t>Food Sales Fact Sheet</a:t>
            </a:r>
          </a:p>
          <a:p>
            <a:pPr marL="0"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637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Oval 164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6" name="Rectangle 2"/>
          <p:cNvSpPr>
            <a:spLocks noGrp="1" noChangeArrowheads="1"/>
          </p:cNvSpPr>
          <p:nvPr>
            <p:ph type="title"/>
            <p:custDataLst>
              <p:tags r:id="rId2"/>
            </p:custDataLst>
          </p:nvPr>
        </p:nvSpPr>
        <p:spPr>
          <a:xfrm>
            <a:off x="588628" y="1362819"/>
            <a:ext cx="4419600" cy="4064628"/>
          </a:xfrm>
        </p:spPr>
        <p:txBody>
          <a:bodyPr>
            <a:normAutofit/>
          </a:bodyPr>
          <a:lstStyle/>
          <a:p>
            <a:pPr eaLnBrk="1" hangingPunct="1"/>
            <a:r>
              <a:rPr lang="en-US" sz="5400" b="1" dirty="0">
                <a:solidFill>
                  <a:srgbClr val="FFFFFF"/>
                </a:solidFill>
                <a:ea typeface="Tahoma" pitchFamily="34" charset="0"/>
                <a:cs typeface="Tahoma" pitchFamily="34" charset="0"/>
              </a:rPr>
              <a:t>Appropriate Documentation</a:t>
            </a:r>
          </a:p>
        </p:txBody>
      </p:sp>
      <p:sp>
        <p:nvSpPr>
          <p:cNvPr id="16415" name="Arc 164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17" name="Oval 164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387" name="Rectangle 3"/>
          <p:cNvSpPr>
            <a:spLocks noGrp="1" noChangeArrowheads="1"/>
          </p:cNvSpPr>
          <p:nvPr>
            <p:ph idx="1"/>
            <p:custDataLst>
              <p:tags r:id="rId3"/>
            </p:custDataLst>
          </p:nvPr>
        </p:nvSpPr>
        <p:spPr>
          <a:xfrm>
            <a:off x="5368754" y="1526033"/>
            <a:ext cx="5831058" cy="4619938"/>
          </a:xfrm>
        </p:spPr>
        <p:txBody>
          <a:bodyPr>
            <a:normAutofit/>
          </a:bodyPr>
          <a:lstStyle/>
          <a:p>
            <a:pPr eaLnBrk="1" hangingPunct="1"/>
            <a:r>
              <a:rPr lang="en-US" sz="3200" dirty="0">
                <a:ea typeface="Tahoma" pitchFamily="34" charset="0"/>
                <a:cs typeface="Tahoma" pitchFamily="34" charset="0"/>
              </a:rPr>
              <a:t>Each year select vendors are asked to submit SNAP-eligible food sales as part of PWV determination</a:t>
            </a:r>
          </a:p>
          <a:p>
            <a:pPr eaLnBrk="1" hangingPunct="1"/>
            <a:r>
              <a:rPr lang="en-US" sz="3200" dirty="0">
                <a:ea typeface="Tahoma" pitchFamily="34" charset="0"/>
                <a:cs typeface="Tahoma" pitchFamily="34" charset="0"/>
              </a:rPr>
              <a:t>Request sales records, financial statements, reports, tax documents or other verifiable documentation</a:t>
            </a:r>
          </a:p>
          <a:p>
            <a:pPr eaLnBrk="1" hangingPunct="1"/>
            <a:r>
              <a:rPr lang="en-US" sz="3200" dirty="0">
                <a:ea typeface="Tahoma" pitchFamily="34" charset="0"/>
                <a:cs typeface="Tahoma" pitchFamily="34" charset="0"/>
              </a:rPr>
              <a:t>Keep a monthly copy in files</a:t>
            </a: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Oval 164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6" name="Rectangle 2"/>
          <p:cNvSpPr>
            <a:spLocks noGrp="1" noChangeArrowheads="1"/>
          </p:cNvSpPr>
          <p:nvPr>
            <p:ph type="title"/>
            <p:custDataLst>
              <p:tags r:id="rId2"/>
            </p:custDataLst>
          </p:nvPr>
        </p:nvSpPr>
        <p:spPr>
          <a:xfrm>
            <a:off x="909811" y="1396686"/>
            <a:ext cx="4172812" cy="4064628"/>
          </a:xfrm>
        </p:spPr>
        <p:txBody>
          <a:bodyPr>
            <a:normAutofit/>
          </a:bodyPr>
          <a:lstStyle/>
          <a:p>
            <a:pPr eaLnBrk="1" hangingPunct="1"/>
            <a:r>
              <a:rPr lang="en-US" sz="4800" b="1" dirty="0">
                <a:solidFill>
                  <a:srgbClr val="FFFFFF"/>
                </a:solidFill>
                <a:ea typeface="Tahoma" pitchFamily="34" charset="0"/>
                <a:cs typeface="Tahoma" pitchFamily="34" charset="0"/>
              </a:rPr>
              <a:t>Verifiable Documentation of SNAP-eligible Food Sales</a:t>
            </a:r>
          </a:p>
        </p:txBody>
      </p:sp>
      <p:sp>
        <p:nvSpPr>
          <p:cNvPr id="16415" name="Arc 164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17" name="Oval 164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387" name="Rectangle 3"/>
          <p:cNvSpPr>
            <a:spLocks noGrp="1" noChangeArrowheads="1"/>
          </p:cNvSpPr>
          <p:nvPr>
            <p:ph idx="1"/>
            <p:custDataLst>
              <p:tags r:id="rId3"/>
            </p:custDataLst>
          </p:nvPr>
        </p:nvSpPr>
        <p:spPr>
          <a:xfrm>
            <a:off x="5256212" y="1119032"/>
            <a:ext cx="6022802" cy="5129368"/>
          </a:xfrm>
        </p:spPr>
        <p:txBody>
          <a:bodyPr>
            <a:normAutofit fontScale="85000" lnSpcReduction="20000"/>
          </a:bodyPr>
          <a:lstStyle/>
          <a:p>
            <a:pPr marL="205494" indent="-137156">
              <a:defRPr/>
            </a:pPr>
            <a:r>
              <a:rPr lang="en-US" sz="3000" dirty="0">
                <a:ea typeface="Tahoma" pitchFamily="34" charset="0"/>
                <a:cs typeface="Tahoma" pitchFamily="34" charset="0"/>
              </a:rPr>
              <a:t>Ledger Totals</a:t>
            </a:r>
          </a:p>
          <a:p>
            <a:pPr marL="616869" lvl="1" indent="-342797">
              <a:buFont typeface="Wingdings" panose="05000000000000000000" pitchFamily="2" charset="2"/>
              <a:buChar char="ü"/>
              <a:defRPr/>
            </a:pPr>
            <a:r>
              <a:rPr lang="en-US" sz="3000" dirty="0">
                <a:ea typeface="Tahoma" pitchFamily="34" charset="0"/>
                <a:cs typeface="Tahoma" pitchFamily="34" charset="0"/>
              </a:rPr>
              <a:t>Daily, Weekly or Monthly cash register receipts totaled in a ledger </a:t>
            </a:r>
            <a:r>
              <a:rPr lang="en-US" sz="3000" b="1" dirty="0">
                <a:ea typeface="Tahoma" pitchFamily="34" charset="0"/>
                <a:cs typeface="Tahoma" pitchFamily="34" charset="0"/>
              </a:rPr>
              <a:t>(DO NOT send actual cash register receipts)</a:t>
            </a:r>
          </a:p>
          <a:p>
            <a:pPr marL="616869" lvl="1" indent="-342797">
              <a:buFont typeface="Wingdings" panose="05000000000000000000" pitchFamily="2" charset="2"/>
              <a:buChar char="ü"/>
              <a:defRPr/>
            </a:pPr>
            <a:r>
              <a:rPr lang="en-US" sz="3000" dirty="0">
                <a:ea typeface="Tahoma" pitchFamily="34" charset="0"/>
                <a:cs typeface="Tahoma" pitchFamily="34" charset="0"/>
              </a:rPr>
              <a:t>Some registers have the ability to separate out different types of items</a:t>
            </a:r>
          </a:p>
          <a:p>
            <a:pPr marL="616869" lvl="1" indent="-342797">
              <a:buFont typeface="Wingdings" panose="05000000000000000000" pitchFamily="2" charset="2"/>
              <a:buChar char="ü"/>
              <a:defRPr/>
            </a:pPr>
            <a:r>
              <a:rPr lang="en-US" sz="3000" dirty="0">
                <a:ea typeface="Tahoma" pitchFamily="34" charset="0"/>
                <a:cs typeface="Tahoma" pitchFamily="34" charset="0"/>
              </a:rPr>
              <a:t>It is highly recommended that Vendors maintain this type of system. Makes this annual process easier.</a:t>
            </a:r>
          </a:p>
          <a:p>
            <a:pPr marL="205733">
              <a:defRPr/>
            </a:pPr>
            <a:r>
              <a:rPr lang="en-US" sz="3000" dirty="0">
                <a:ea typeface="Tahoma" pitchFamily="34" charset="0"/>
                <a:cs typeface="Tahoma" pitchFamily="34" charset="0"/>
              </a:rPr>
              <a:t>Sales and Use Tax returns are not always sufficient for documenting complete SNAP-eligible food sales</a:t>
            </a:r>
          </a:p>
          <a:p>
            <a:pPr marL="616869" lvl="1" indent="-342797">
              <a:buFont typeface="Wingdings" panose="05000000000000000000" pitchFamily="2" charset="2"/>
              <a:buChar char="ü"/>
              <a:defRPr/>
            </a:pPr>
            <a:r>
              <a:rPr lang="en-US" sz="3000" dirty="0">
                <a:ea typeface="Tahoma" pitchFamily="34" charset="0"/>
                <a:cs typeface="Tahoma" pitchFamily="34" charset="0"/>
              </a:rPr>
              <a:t>These returns may be used along with ledger totals to verify a vendor’s documentation of SNAP-eligible food sales</a:t>
            </a:r>
          </a:p>
          <a:p>
            <a:pPr eaLnBrk="1" hangingPunct="1"/>
            <a:endParaRPr lang="en-US" sz="13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5163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386" name="Rectangle 2"/>
          <p:cNvSpPr>
            <a:spLocks noGrp="1" noChangeArrowheads="1"/>
          </p:cNvSpPr>
          <p:nvPr>
            <p:ph type="title"/>
            <p:custDataLst>
              <p:tags r:id="rId2"/>
            </p:custDataLst>
          </p:nvPr>
        </p:nvSpPr>
        <p:spPr>
          <a:xfrm>
            <a:off x="1293812" y="228600"/>
            <a:ext cx="5219825" cy="975510"/>
          </a:xfrm>
        </p:spPr>
        <p:txBody>
          <a:bodyPr vert="horz" lIns="91440" tIns="45720" rIns="91440" bIns="45720" rtlCol="0" anchor="b">
            <a:normAutofit/>
          </a:bodyPr>
          <a:lstStyle/>
          <a:p>
            <a:pPr algn="ctr" defTabSz="914400"/>
            <a:r>
              <a:rPr lang="en-US" sz="6000" b="1" kern="1200" dirty="0">
                <a:solidFill>
                  <a:schemeClr val="tx1"/>
                </a:solidFill>
                <a:latin typeface="+mj-lt"/>
                <a:ea typeface="+mj-ea"/>
                <a:cs typeface="+mj-cs"/>
              </a:rPr>
              <a:t>Sample Ledger </a:t>
            </a:r>
          </a:p>
        </p:txBody>
      </p:sp>
      <p:sp>
        <p:nvSpPr>
          <p:cNvPr id="16413" name="Freeform: Shape 16412">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339" y="0"/>
            <a:ext cx="1736948"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16415" name="Freeform: Shape 16414">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4584" y="1"/>
            <a:ext cx="1154841"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417" name="Freeform: Shape 16416">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9125" y="2916245"/>
            <a:ext cx="159700"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419" name="Freeform: Shape 16418">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6578" y="5717906"/>
            <a:ext cx="1771148"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16421" name="Freeform: Shape 16420">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5779" y="6258756"/>
            <a:ext cx="1565533"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423" name="Freeform: Shape 16422">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1048" y="5835650"/>
            <a:ext cx="1547777"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pic>
        <p:nvPicPr>
          <p:cNvPr id="4" name="Picture 2">
            <a:extLst>
              <a:ext uri="{FF2B5EF4-FFF2-40B4-BE49-F238E27FC236}">
                <a16:creationId xmlns:a16="http://schemas.microsoft.com/office/drawing/2014/main" id="{8D7D543A-C22C-5445-A00D-A5B3C5A00E2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1598612" y="1380409"/>
            <a:ext cx="9220200" cy="4771452"/>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6242102-5D3E-3EE5-E59B-77C737029696}"/>
              </a:ext>
            </a:extLst>
          </p:cNvPr>
          <p:cNvSpPr txBox="1"/>
          <p:nvPr>
            <p:custDataLst>
              <p:tags r:id="rId3"/>
            </p:custDataLst>
          </p:nvPr>
        </p:nvSpPr>
        <p:spPr>
          <a:xfrm rot="20020002">
            <a:off x="1799089" y="2857320"/>
            <a:ext cx="8523287" cy="1300083"/>
          </a:xfrm>
          <a:prstGeom prst="rect">
            <a:avLst/>
          </a:prstGeom>
          <a:solidFill>
            <a:schemeClr val="bg2">
              <a:lumMod val="90000"/>
              <a:alpha val="50000"/>
            </a:schemeClr>
          </a:solid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lIns="91440" tIns="45720" rIns="91440" bIns="45720" rtlCol="0" anchor="t">
            <a:normAutofit/>
          </a:bodyPr>
          <a:lstStyle/>
          <a:p>
            <a:pPr algn="ctr">
              <a:lnSpc>
                <a:spcPct val="90000"/>
              </a:lnSpc>
              <a:spcBef>
                <a:spcPts val="1000"/>
              </a:spcBef>
              <a:defRPr/>
            </a:pPr>
            <a:r>
              <a:rPr lang="en-US" sz="8000" kern="1200" dirty="0">
                <a:solidFill>
                  <a:schemeClr val="tx1"/>
                </a:solidFill>
                <a:latin typeface="+mn-lt"/>
                <a:ea typeface="+mn-ea"/>
                <a:cs typeface="+mn-cs"/>
              </a:rPr>
              <a:t>SAMPLE ONLY</a:t>
            </a:r>
          </a:p>
        </p:txBody>
      </p:sp>
    </p:spTree>
    <p:custDataLst>
      <p:tags r:id="rId1"/>
    </p:custDataLst>
    <p:extLst>
      <p:ext uri="{BB962C8B-B14F-4D97-AF65-F5344CB8AC3E}">
        <p14:creationId xmlns:p14="http://schemas.microsoft.com/office/powerpoint/2010/main" val="362234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44000"/>
          </a:schemeClr>
        </a:solidFill>
        <a:effectLst/>
      </p:bgPr>
    </p:bg>
    <p:spTree>
      <p:nvGrpSpPr>
        <p:cNvPr id="1" name=""/>
        <p:cNvGrpSpPr/>
        <p:nvPr/>
      </p:nvGrpSpPr>
      <p:grpSpPr>
        <a:xfrm>
          <a:off x="0" y="0"/>
          <a:ext cx="0" cy="0"/>
          <a:chOff x="0" y="0"/>
          <a:chExt cx="0" cy="0"/>
        </a:xfrm>
      </p:grpSpPr>
      <p:sp useBgFill="1">
        <p:nvSpPr>
          <p:cNvPr id="15368" name="Rectangle 1536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0" name="Rectangle 1536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372" name="Group 1537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5373" name="Freeform: Shape 1537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4" name="Freeform: Shape 1537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5" name="Freeform: Shape 1537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6" name="Freeform: Shape 1537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363" name="Rectangle 5"/>
          <p:cNvSpPr>
            <a:spLocks noGrp="1" noChangeArrowheads="1"/>
          </p:cNvSpPr>
          <p:nvPr>
            <p:ph idx="1"/>
            <p:custDataLst>
              <p:tags r:id="rId2"/>
            </p:custDataLst>
          </p:nvPr>
        </p:nvSpPr>
        <p:spPr>
          <a:xfrm>
            <a:off x="5736663" y="2307205"/>
            <a:ext cx="5905644" cy="4267200"/>
          </a:xfrm>
        </p:spPr>
        <p:txBody>
          <a:bodyPr anchor="ctr">
            <a:normAutofit/>
          </a:bodyPr>
          <a:lstStyle/>
          <a:p>
            <a:pPr marL="445755" indent="-228600" defTabSz="914400">
              <a:defRPr/>
            </a:pPr>
            <a:r>
              <a:rPr lang="en-US" sz="2600" dirty="0"/>
              <a:t>Sales and Use Tax Return</a:t>
            </a:r>
          </a:p>
          <a:p>
            <a:pPr marL="445664" lvl="1" indent="-228600" defTabSz="914400">
              <a:spcBef>
                <a:spcPts val="450"/>
              </a:spcBef>
              <a:defRPr/>
            </a:pPr>
            <a:r>
              <a:rPr lang="en-US" sz="2600" dirty="0"/>
              <a:t>If your store files electronically, it is recommended that you keep a copy for your records as this documentation may be requested as additional documentation</a:t>
            </a:r>
          </a:p>
          <a:p>
            <a:pPr marL="445664" lvl="1" indent="-228600" defTabSz="914400">
              <a:spcBef>
                <a:spcPts val="450"/>
              </a:spcBef>
              <a:defRPr/>
            </a:pPr>
            <a:r>
              <a:rPr lang="en-US" sz="2600" dirty="0"/>
              <a:t>Additional information may still be requested from the State WIC Agency if these forms are submitted as documentation</a:t>
            </a:r>
          </a:p>
          <a:p>
            <a:pPr marL="0" indent="0">
              <a:buNone/>
            </a:pPr>
            <a:endParaRPr lang="en-US" sz="1800" dirty="0">
              <a:solidFill>
                <a:schemeClr val="tx2"/>
              </a:solidFill>
              <a:ea typeface="Tahoma" pitchFamily="34" charset="0"/>
              <a:cs typeface="Tahoma" pitchFamily="34" charset="0"/>
            </a:endParaRPr>
          </a:p>
        </p:txBody>
      </p:sp>
      <p:sp>
        <p:nvSpPr>
          <p:cNvPr id="3" name="TextBox 2">
            <a:extLst>
              <a:ext uri="{FF2B5EF4-FFF2-40B4-BE49-F238E27FC236}">
                <a16:creationId xmlns:a16="http://schemas.microsoft.com/office/drawing/2014/main" id="{4B64F1B5-02F9-6711-8EC1-3D2528612C15}"/>
              </a:ext>
            </a:extLst>
          </p:cNvPr>
          <p:cNvSpPr txBox="1"/>
          <p:nvPr/>
        </p:nvSpPr>
        <p:spPr>
          <a:xfrm>
            <a:off x="5832204" y="577061"/>
            <a:ext cx="4329415" cy="1446550"/>
          </a:xfrm>
          <a:prstGeom prst="rect">
            <a:avLst/>
          </a:prstGeom>
          <a:noFill/>
        </p:spPr>
        <p:txBody>
          <a:bodyPr wrap="square">
            <a:spAutoFit/>
          </a:bodyPr>
          <a:lstStyle/>
          <a:p>
            <a:r>
              <a:rPr lang="en-US" sz="4400" b="1" kern="1200" dirty="0">
                <a:solidFill>
                  <a:schemeClr val="tx1"/>
                </a:solidFill>
                <a:latin typeface="+mj-lt"/>
                <a:ea typeface="+mj-ea"/>
                <a:cs typeface="+mj-cs"/>
              </a:rPr>
              <a:t>Different Types of Documentation</a:t>
            </a:r>
            <a:endParaRPr lang="en-US" sz="4400" dirty="0"/>
          </a:p>
        </p:txBody>
      </p:sp>
      <p:pic>
        <p:nvPicPr>
          <p:cNvPr id="6" name="Picture 2" descr="Graphical user interface, table&#10;&#10;Description automatically generated with medium confidence">
            <a:extLst>
              <a:ext uri="{FF2B5EF4-FFF2-40B4-BE49-F238E27FC236}">
                <a16:creationId xmlns:a16="http://schemas.microsoft.com/office/drawing/2014/main" id="{51B3D17A-DD9F-DE95-8160-C60BE0ECF373}"/>
              </a:ext>
            </a:extLst>
          </p:cNvPr>
          <p:cNvPicPr>
            <a:picLocks noChangeAspect="1" noChangeArrowheads="1"/>
          </p:cNvPicPr>
          <p:nvPr/>
        </p:nvPicPr>
        <p:blipFill>
          <a:blip r:embed="rId5"/>
          <a:stretch>
            <a:fillRect/>
          </a:stretch>
        </p:blipFill>
        <p:spPr bwMode="auto">
          <a:xfrm>
            <a:off x="836612" y="1076566"/>
            <a:ext cx="4000909" cy="5064443"/>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58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31813" y="228600"/>
            <a:ext cx="8247876" cy="1092240"/>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 of Tax Rates</a:t>
            </a:r>
          </a:p>
        </p:txBody>
      </p:sp>
      <p:pic>
        <p:nvPicPr>
          <p:cNvPr id="19458"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291306" y="1371600"/>
            <a:ext cx="3895904" cy="4975419"/>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5937127" y="1320839"/>
            <a:ext cx="5865872" cy="4926828"/>
          </a:xfrm>
          <a:ln w="38100"/>
        </p:spPr>
        <p:txBody>
          <a:bodyPr>
            <a:normAutofit lnSpcReduction="10000"/>
          </a:bodyPr>
          <a:lstStyle/>
          <a:p>
            <a:pPr marL="205733">
              <a:defRPr/>
            </a:pPr>
            <a:r>
              <a:rPr lang="en-US" sz="3599"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8 </a:t>
            </a:r>
          </a:p>
          <a:p>
            <a:pPr marL="822841" lvl="2" indent="-342797">
              <a:buFont typeface="Wingdings" panose="05000000000000000000" pitchFamily="2" charset="2"/>
              <a:buChar char="ü"/>
              <a:defRPr/>
            </a:pPr>
            <a:r>
              <a:rPr lang="en-US" sz="3599" dirty="0">
                <a:solidFill>
                  <a:schemeClr val="tx1"/>
                </a:solidFill>
              </a:rPr>
              <a:t>2% Food Rate</a:t>
            </a:r>
          </a:p>
          <a:p>
            <a:pPr marL="822841" lvl="2" indent="-342797">
              <a:buFont typeface="Wingdings" panose="05000000000000000000" pitchFamily="2" charset="2"/>
              <a:buChar char="ü"/>
              <a:defRPr/>
            </a:pPr>
            <a:r>
              <a:rPr lang="en-US" sz="3599" dirty="0">
                <a:solidFill>
                  <a:schemeClr val="tx1"/>
                </a:solidFill>
              </a:rPr>
              <a:t>Any food sold that only requires a tax of 2%</a:t>
            </a:r>
          </a:p>
          <a:p>
            <a:pPr marL="205733">
              <a:defRPr/>
            </a:pPr>
            <a:r>
              <a:rPr lang="en-US" sz="3599" dirty="0">
                <a:solidFill>
                  <a:schemeClr val="tx1"/>
                </a:solidFill>
              </a:rPr>
              <a:t>Receipts Column</a:t>
            </a:r>
          </a:p>
          <a:p>
            <a:pPr marL="571676" lvl="1" indent="-342797">
              <a:buFont typeface="Courier New" panose="02070309020205020404" pitchFamily="49" charset="0"/>
              <a:buChar char="o"/>
              <a:defRPr/>
            </a:pPr>
            <a:r>
              <a:rPr lang="en-US" sz="3599" dirty="0">
                <a:solidFill>
                  <a:schemeClr val="tx1"/>
                </a:solidFill>
              </a:rPr>
              <a:t>Line 8</a:t>
            </a:r>
          </a:p>
          <a:p>
            <a:pPr marL="823078" lvl="2" indent="-342797">
              <a:buFont typeface="Wingdings" panose="05000000000000000000" pitchFamily="2" charset="2"/>
              <a:buChar char="ü"/>
              <a:defRPr/>
            </a:pPr>
            <a:r>
              <a:rPr lang="en-US" sz="3599" dirty="0">
                <a:solidFill>
                  <a:schemeClr val="tx1"/>
                </a:solidFill>
              </a:rPr>
              <a:t>Dollar ($) total of food sold at the 2% food rate</a:t>
            </a:r>
          </a:p>
          <a:p>
            <a:pPr marL="274311" lvl="1" indent="0">
              <a:buNone/>
              <a:defRPr/>
            </a:pPr>
            <a:endParaRPr lang="en-US" sz="1799" dirty="0"/>
          </a:p>
          <a:p>
            <a:pPr marL="205733">
              <a:defRPr/>
            </a:pPr>
            <a:endParaRPr lang="en-US" dirty="0"/>
          </a:p>
        </p:txBody>
      </p:sp>
      <p:grpSp>
        <p:nvGrpSpPr>
          <p:cNvPr id="19461" name="Group 8"/>
          <p:cNvGrpSpPr>
            <a:grpSpLocks/>
          </p:cNvGrpSpPr>
          <p:nvPr/>
        </p:nvGrpSpPr>
        <p:grpSpPr bwMode="auto">
          <a:xfrm>
            <a:off x="1903412" y="2897266"/>
            <a:ext cx="4724400" cy="1063468"/>
            <a:chOff x="786263" y="2910101"/>
            <a:chExt cx="4219621" cy="1356975"/>
          </a:xfrm>
        </p:grpSpPr>
        <p:cxnSp>
          <p:nvCxnSpPr>
            <p:cNvPr id="8" name="Straight Arrow Connector 7"/>
            <p:cNvCxnSpPr>
              <a:cxnSpLocks/>
            </p:cNvCxnSpPr>
            <p:nvPr/>
          </p:nvCxnSpPr>
          <p:spPr>
            <a:xfrm flipH="1">
              <a:off x="1270126" y="2910101"/>
              <a:ext cx="3735758" cy="116011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custDataLst>
                <p:tags r:id="rId4"/>
              </p:custDataLst>
            </p:nvPr>
          </p:nvSpPr>
          <p:spPr>
            <a:xfrm>
              <a:off x="1932796" y="4070215"/>
              <a:ext cx="676492" cy="19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6" name="Straight Arrow Connector 15"/>
            <p:cNvCxnSpPr>
              <a:cxnSpLocks/>
              <a:stCxn id="4" idx="1"/>
            </p:cNvCxnSpPr>
            <p:nvPr/>
          </p:nvCxnSpPr>
          <p:spPr>
            <a:xfrm flipH="1">
              <a:off x="2935990" y="3901134"/>
              <a:ext cx="1566426" cy="365942"/>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custDataLst>
                <p:tags r:id="rId5"/>
              </p:custDataLst>
            </p:nvPr>
          </p:nvSpPr>
          <p:spPr>
            <a:xfrm>
              <a:off x="786263" y="4070213"/>
              <a:ext cx="415084" cy="19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Tree>
    <p:custDataLst>
      <p:tags r:id="rId1"/>
    </p:custDataLst>
    <p:extLst>
      <p:ext uri="{BB962C8B-B14F-4D97-AF65-F5344CB8AC3E}">
        <p14:creationId xmlns:p14="http://schemas.microsoft.com/office/powerpoint/2010/main" val="128506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7613" y="652892"/>
            <a:ext cx="7638256" cy="734372"/>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Types of Tax Rates</a:t>
            </a:r>
          </a:p>
        </p:txBody>
      </p:sp>
      <p:pic>
        <p:nvPicPr>
          <p:cNvPr id="20482"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737437" y="1590508"/>
            <a:ext cx="3853873" cy="4839747"/>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6536008" y="1377069"/>
            <a:ext cx="5313462" cy="5256431"/>
          </a:xfrm>
          <a:ln w="28575"/>
        </p:spPr>
        <p:txBody>
          <a:bodyPr>
            <a:normAutofit/>
          </a:bodyPr>
          <a:lstStyle/>
          <a:p>
            <a:pPr marL="205733">
              <a:defRPr/>
            </a:pPr>
            <a:r>
              <a:rPr lang="en-US" sz="3599" b="1"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4 </a:t>
            </a:r>
          </a:p>
          <a:p>
            <a:pPr marL="617108" lvl="1" indent="-342797">
              <a:buFont typeface="Wingdings" panose="05000000000000000000" pitchFamily="2" charset="2"/>
              <a:buChar char="ü"/>
              <a:defRPr/>
            </a:pPr>
            <a:r>
              <a:rPr lang="en-US" sz="3599" dirty="0">
                <a:solidFill>
                  <a:schemeClr val="tx1"/>
                </a:solidFill>
              </a:rPr>
              <a:t>General State Rate</a:t>
            </a:r>
          </a:p>
          <a:p>
            <a:pPr marL="205733">
              <a:defRPr/>
            </a:pPr>
            <a:r>
              <a:rPr lang="en-US" sz="3599" b="1" dirty="0">
                <a:solidFill>
                  <a:schemeClr val="tx1"/>
                </a:solidFill>
              </a:rPr>
              <a:t>Receipts Column</a:t>
            </a:r>
          </a:p>
          <a:p>
            <a:pPr marL="617108" lvl="1" indent="-342797">
              <a:buFont typeface="Wingdings" panose="05000000000000000000" pitchFamily="2" charset="2"/>
              <a:buChar char="ü"/>
              <a:defRPr/>
            </a:pPr>
            <a:r>
              <a:rPr lang="en-US" sz="3599" dirty="0">
                <a:solidFill>
                  <a:schemeClr val="tx1"/>
                </a:solidFill>
              </a:rPr>
              <a:t>Current % 4.75</a:t>
            </a:r>
          </a:p>
          <a:p>
            <a:pPr marL="617108" lvl="1" indent="-342797">
              <a:buFont typeface="Wingdings" panose="05000000000000000000" pitchFamily="2" charset="2"/>
              <a:buChar char="ü"/>
              <a:defRPr/>
            </a:pPr>
            <a:r>
              <a:rPr lang="en-US" sz="3599" dirty="0">
                <a:solidFill>
                  <a:schemeClr val="tx1"/>
                </a:solidFill>
              </a:rPr>
              <a:t>Food items may also be reported in this column</a:t>
            </a:r>
          </a:p>
          <a:p>
            <a:pPr>
              <a:defRPr/>
            </a:pPr>
            <a:r>
              <a:rPr lang="en-US" sz="3599" b="1" dirty="0">
                <a:solidFill>
                  <a:schemeClr val="tx1"/>
                </a:solidFill>
              </a:rPr>
              <a:t>SNAP-eligible food sales     possibly included</a:t>
            </a:r>
          </a:p>
          <a:p>
            <a:pPr marL="34289" indent="0">
              <a:buNone/>
              <a:defRPr/>
            </a:pPr>
            <a:endParaRPr lang="en-US" sz="1999" dirty="0"/>
          </a:p>
          <a:p>
            <a:pPr marL="205733">
              <a:defRPr/>
            </a:pPr>
            <a:endParaRPr lang="en-US" dirty="0"/>
          </a:p>
        </p:txBody>
      </p:sp>
      <p:cxnSp>
        <p:nvCxnSpPr>
          <p:cNvPr id="14" name="Straight Arrow Connector 13"/>
          <p:cNvCxnSpPr>
            <a:cxnSpLocks/>
          </p:cNvCxnSpPr>
          <p:nvPr/>
        </p:nvCxnSpPr>
        <p:spPr>
          <a:xfrm flipH="1" flipV="1">
            <a:off x="4570412" y="3581401"/>
            <a:ext cx="2105174" cy="388000"/>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175F000-B0F6-4A3B-A029-7638700E12D8}"/>
              </a:ext>
            </a:extLst>
          </p:cNvPr>
          <p:cNvSpPr/>
          <p:nvPr>
            <p:custDataLst>
              <p:tags r:id="rId4"/>
            </p:custDataLst>
          </p:nvPr>
        </p:nvSpPr>
        <p:spPr>
          <a:xfrm>
            <a:off x="2284412" y="3411415"/>
            <a:ext cx="6096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885C54-7F8A-46B1-A792-26A93D5F4DDC}"/>
              </a:ext>
            </a:extLst>
          </p:cNvPr>
          <p:cNvSpPr/>
          <p:nvPr>
            <p:custDataLst>
              <p:tags r:id="rId5"/>
            </p:custDataLst>
          </p:nvPr>
        </p:nvSpPr>
        <p:spPr>
          <a:xfrm>
            <a:off x="3579812" y="3419483"/>
            <a:ext cx="850774" cy="144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CD23C50F-B9D7-4ED5-A382-F54E84B4236D}"/>
              </a:ext>
            </a:extLst>
          </p:cNvPr>
          <p:cNvCxnSpPr>
            <a:cxnSpLocks/>
          </p:cNvCxnSpPr>
          <p:nvPr/>
        </p:nvCxnSpPr>
        <p:spPr>
          <a:xfrm flipH="1">
            <a:off x="2894012" y="2111441"/>
            <a:ext cx="3781574" cy="1165159"/>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7490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8" name="Rectangle 1536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0" name="Rectangle 1536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5372" name="Group 1537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57" y="508838"/>
            <a:ext cx="5216598" cy="6239661"/>
            <a:chOff x="-19221" y="251144"/>
            <a:chExt cx="5217958" cy="6239661"/>
          </a:xfrm>
        </p:grpSpPr>
        <p:sp>
          <p:nvSpPr>
            <p:cNvPr id="15373" name="Freeform: Shape 1537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4" name="Freeform: Shape 1537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5" name="Freeform: Shape 1537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76" name="Freeform: Shape 1537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363" name="Rectangle 5"/>
          <p:cNvSpPr>
            <a:spLocks noGrp="1" noChangeArrowheads="1"/>
          </p:cNvSpPr>
          <p:nvPr>
            <p:ph idx="1"/>
            <p:custDataLst>
              <p:tags r:id="rId2"/>
            </p:custDataLst>
          </p:nvPr>
        </p:nvSpPr>
        <p:spPr>
          <a:xfrm>
            <a:off x="5602215" y="1600200"/>
            <a:ext cx="5905644" cy="4267200"/>
          </a:xfrm>
        </p:spPr>
        <p:txBody>
          <a:bodyPr anchor="ctr">
            <a:normAutofit/>
          </a:bodyPr>
          <a:lstStyle/>
          <a:p>
            <a:pPr indent="-228600" defTabSz="914400"/>
            <a:r>
              <a:rPr lang="en-US" sz="2800" dirty="0"/>
              <a:t>Release of Tax Information Form </a:t>
            </a:r>
          </a:p>
          <a:p>
            <a:pPr indent="-228600" defTabSz="914400"/>
            <a:r>
              <a:rPr lang="en-US" sz="2800" dirty="0"/>
              <a:t>Authorizes WIC to acquire the vendor’s E-500 forms directly from Department of Revenue (DOR)</a:t>
            </a:r>
          </a:p>
          <a:p>
            <a:pPr indent="-228600" defTabSz="914400"/>
            <a:r>
              <a:rPr lang="en-US" sz="2800" dirty="0"/>
              <a:t>Must be completed accurately matching what DOR has on file for store</a:t>
            </a:r>
          </a:p>
          <a:p>
            <a:pPr indent="-228600" defTabSz="914400"/>
            <a:r>
              <a:rPr lang="en-US" sz="2800" dirty="0"/>
              <a:t>Must be notarized</a:t>
            </a:r>
            <a:endParaRPr lang="en-US" sz="2000" dirty="0">
              <a:solidFill>
                <a:schemeClr val="tx2"/>
              </a:solidFill>
              <a:ea typeface="Tahoma" pitchFamily="34" charset="0"/>
              <a:cs typeface="Tahoma" pitchFamily="34" charset="0"/>
            </a:endParaRPr>
          </a:p>
        </p:txBody>
      </p:sp>
      <p:sp>
        <p:nvSpPr>
          <p:cNvPr id="3" name="TextBox 2">
            <a:extLst>
              <a:ext uri="{FF2B5EF4-FFF2-40B4-BE49-F238E27FC236}">
                <a16:creationId xmlns:a16="http://schemas.microsoft.com/office/drawing/2014/main" id="{4B64F1B5-02F9-6711-8EC1-3D2528612C15}"/>
              </a:ext>
            </a:extLst>
          </p:cNvPr>
          <p:cNvSpPr txBox="1"/>
          <p:nvPr/>
        </p:nvSpPr>
        <p:spPr>
          <a:xfrm>
            <a:off x="5635016" y="826203"/>
            <a:ext cx="521659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kern="1200" dirty="0">
                <a:solidFill>
                  <a:schemeClr val="tx1"/>
                </a:solidFill>
                <a:latin typeface="+mj-lt"/>
                <a:ea typeface="+mj-ea"/>
                <a:cs typeface="+mj-cs"/>
              </a:rPr>
              <a:t>GEN-93 FORM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descr="Graphical user interface, text, application&#10;&#10;Description automatically generated">
            <a:extLst>
              <a:ext uri="{FF2B5EF4-FFF2-40B4-BE49-F238E27FC236}">
                <a16:creationId xmlns:a16="http://schemas.microsoft.com/office/drawing/2014/main" id="{A7465DF6-4822-0A7A-A447-50D1A5EA81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1513" y="826203"/>
            <a:ext cx="4031570" cy="520202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30232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3309" name="Rectangle 18330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2"/>
          <p:cNvSpPr>
            <a:spLocks noGrp="1" noChangeArrowheads="1"/>
          </p:cNvSpPr>
          <p:nvPr>
            <p:ph type="title"/>
            <p:custDataLst>
              <p:tags r:id="rId2"/>
            </p:custDataLst>
          </p:nvPr>
        </p:nvSpPr>
        <p:spPr>
          <a:xfrm>
            <a:off x="837982" y="345810"/>
            <a:ext cx="5119228" cy="1325563"/>
          </a:xfrm>
        </p:spPr>
        <p:txBody>
          <a:bodyPr>
            <a:normAutofit/>
          </a:bodyPr>
          <a:lstStyle/>
          <a:p>
            <a:pPr eaLnBrk="1" hangingPunct="1"/>
            <a:r>
              <a:rPr lang="en-US" b="1" dirty="0">
                <a:ea typeface="Tahoma" pitchFamily="34" charset="0"/>
                <a:cs typeface="Tahoma" pitchFamily="34" charset="0"/>
              </a:rPr>
              <a:t>WIC Works!</a:t>
            </a:r>
          </a:p>
        </p:txBody>
      </p:sp>
      <p:sp>
        <p:nvSpPr>
          <p:cNvPr id="6147" name="Rectangle 3"/>
          <p:cNvSpPr>
            <a:spLocks noGrp="1" noChangeArrowheads="1"/>
          </p:cNvSpPr>
          <p:nvPr>
            <p:ph idx="1"/>
            <p:custDataLst>
              <p:tags r:id="rId3"/>
            </p:custDataLst>
          </p:nvPr>
        </p:nvSpPr>
        <p:spPr>
          <a:xfrm>
            <a:off x="837982" y="1825625"/>
            <a:ext cx="5090868" cy="4351338"/>
          </a:xfrm>
        </p:spPr>
        <p:txBody>
          <a:bodyPr>
            <a:normAutofit/>
          </a:bodyPr>
          <a:lstStyle/>
          <a:p>
            <a:pPr eaLnBrk="1" hangingPunct="1"/>
            <a:r>
              <a:rPr lang="en-US" dirty="0">
                <a:ea typeface="Tahoma" pitchFamily="34" charset="0"/>
                <a:cs typeface="Tahoma" pitchFamily="34" charset="0"/>
              </a:rPr>
              <a:t>In NC, every WIC dollar spent on a pregnant woman saves multiple dollars in newborn health care costs</a:t>
            </a:r>
          </a:p>
          <a:p>
            <a:pPr eaLnBrk="1" hangingPunct="1"/>
            <a:r>
              <a:rPr lang="en-US" dirty="0">
                <a:ea typeface="Tahoma" pitchFamily="34" charset="0"/>
                <a:cs typeface="Tahoma" pitchFamily="34" charset="0"/>
              </a:rPr>
              <a:t>Children on WIC have better diets, particularly for vitamin C, thiamin, protein, niacin and vitamin B</a:t>
            </a:r>
            <a:r>
              <a:rPr lang="en-US" baseline="-25000" dirty="0">
                <a:ea typeface="Tahoma" pitchFamily="34" charset="0"/>
                <a:cs typeface="Tahoma" pitchFamily="34" charset="0"/>
              </a:rPr>
              <a:t>6</a:t>
            </a:r>
          </a:p>
        </p:txBody>
      </p:sp>
      <p:sp>
        <p:nvSpPr>
          <p:cNvPr id="183311" name="Oval 18331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17855" y="1364732"/>
            <a:ext cx="947241"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83297" name="Picture 1" descr="A close-up of a person's leg&#10;&#10;Description automatically generated with low confidence"/>
          <p:cNvPicPr>
            <a:picLocks noChangeAspect="1" noChangeArrowheads="1"/>
          </p:cNvPicPr>
          <p:nvPr/>
        </p:nvPicPr>
        <p:blipFill rotWithShape="1">
          <a:blip r:embed="rId6" cstate="print"/>
          <a:srcRect t="8793" r="1" b="21401"/>
          <a:stretch/>
        </p:blipFill>
        <p:spPr bwMode="auto">
          <a:xfrm>
            <a:off x="7899201" y="2727729"/>
            <a:ext cx="4289624"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
        <p:nvSpPr>
          <p:cNvPr id="183313" name="Arc 18331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2043" y="-672616"/>
            <a:ext cx="4021193" cy="4020146"/>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74" name="Picture 2" descr="S:\NSB\Resources\PHOTOS-CLIPART\Child Care\Permission To Use\AA Boy Apple_Fotolia_148203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842" r="4" b="31095"/>
          <a:stretch/>
        </p:blipFill>
        <p:spPr bwMode="auto">
          <a:xfrm>
            <a:off x="6259976" y="1"/>
            <a:ext cx="3518395"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70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303212" y="1153572"/>
            <a:ext cx="3583009" cy="4461163"/>
          </a:xfrm>
        </p:spPr>
        <p:txBody>
          <a:bodyPr>
            <a:normAutofit/>
          </a:bodyPr>
          <a:lstStyle/>
          <a:p>
            <a:r>
              <a:rPr lang="en-US" sz="5400" b="1" dirty="0">
                <a:solidFill>
                  <a:srgbClr val="FFFFFF"/>
                </a:solidFill>
                <a:ea typeface="Tahoma" pitchFamily="34" charset="0"/>
                <a:cs typeface="Tahoma" pitchFamily="34" charset="0"/>
              </a:rPr>
              <a:t>Submitting False Information</a:t>
            </a:r>
          </a:p>
        </p:txBody>
      </p:sp>
      <p:sp>
        <p:nvSpPr>
          <p:cNvPr id="35" name="Arc 3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p:cNvSpPr>
            <a:spLocks noGrp="1"/>
          </p:cNvSpPr>
          <p:nvPr>
            <p:ph idx="1"/>
            <p:custDataLst>
              <p:tags r:id="rId3"/>
            </p:custDataLst>
          </p:nvPr>
        </p:nvSpPr>
        <p:spPr>
          <a:xfrm>
            <a:off x="4446149" y="591344"/>
            <a:ext cx="6904693" cy="5585619"/>
          </a:xfrm>
        </p:spPr>
        <p:txBody>
          <a:bodyPr anchor="ctr">
            <a:normAutofit fontScale="92500"/>
          </a:bodyPr>
          <a:lstStyle/>
          <a:p>
            <a:r>
              <a:rPr lang="en-US" sz="3600" dirty="0">
                <a:ea typeface="Tahoma" pitchFamily="34" charset="0"/>
                <a:cs typeface="Tahoma" pitchFamily="34" charset="0"/>
              </a:rPr>
              <a:t>Vendors must not submit false, erroneous, or misleading information to the State or Local WIC Agency</a:t>
            </a:r>
          </a:p>
          <a:p>
            <a:r>
              <a:rPr lang="en-US" sz="3600" dirty="0">
                <a:ea typeface="Tahoma" pitchFamily="34" charset="0"/>
                <a:cs typeface="Tahoma" pitchFamily="34" charset="0"/>
              </a:rPr>
              <a:t>Failure to comply will lead to denial of a vendor applicant’s authorization or termination of an authorized vendor’s WIC Vendor Agreement</a:t>
            </a:r>
          </a:p>
          <a:p>
            <a:r>
              <a:rPr lang="en-US" sz="3600" dirty="0">
                <a:ea typeface="Tahoma" pitchFamily="34" charset="0"/>
                <a:cs typeface="Tahoma" pitchFamily="34" charset="0"/>
              </a:rPr>
              <a:t>The store must wait 1 year to become eligible to reapply for WIC vendor authorization</a:t>
            </a:r>
          </a:p>
        </p:txBody>
      </p:sp>
    </p:spTree>
    <p:custDataLst>
      <p:tags r:id="rId1"/>
    </p:custDataLst>
    <p:extLst>
      <p:ext uri="{BB962C8B-B14F-4D97-AF65-F5344CB8AC3E}">
        <p14:creationId xmlns:p14="http://schemas.microsoft.com/office/powerpoint/2010/main" val="352777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Freeform: Shape 164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86"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Equitable Treatment</a:t>
            </a:r>
          </a:p>
        </p:txBody>
      </p:sp>
      <p:sp>
        <p:nvSpPr>
          <p:cNvPr id="16415" name="Arc 164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fontScale="92500" lnSpcReduction="20000"/>
          </a:bodyPr>
          <a:lstStyle/>
          <a:p>
            <a:r>
              <a:rPr lang="en-US" sz="3600"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WIC customers cannot be excluded from in-store promotions	</a:t>
            </a:r>
          </a:p>
          <a:p>
            <a:r>
              <a:rPr lang="en-US" sz="3600"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May result in disqualification</a:t>
            </a:r>
          </a:p>
        </p:txBody>
      </p:sp>
    </p:spTree>
    <p:custDataLst>
      <p:tags r:id="rId1"/>
    </p:custDataLst>
    <p:extLst>
      <p:ext uri="{BB962C8B-B14F-4D97-AF65-F5344CB8AC3E}">
        <p14:creationId xmlns:p14="http://schemas.microsoft.com/office/powerpoint/2010/main" val="289357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686655" y="1153572"/>
            <a:ext cx="3199566" cy="4461163"/>
          </a:xfrm>
        </p:spPr>
        <p:txBody>
          <a:bodyPr>
            <a:normAutofit/>
          </a:bodyPr>
          <a:lstStyle/>
          <a:p>
            <a:r>
              <a:rPr lang="en-US" sz="5400" b="1" dirty="0">
                <a:solidFill>
                  <a:srgbClr val="FFFFFF"/>
                </a:solidFill>
                <a:ea typeface="Tahoma" panose="020B0604030504040204" pitchFamily="34" charset="0"/>
                <a:cs typeface="Tahoma" panose="020B0604030504040204" pitchFamily="34" charset="0"/>
              </a:rPr>
              <a:t>Definitions</a:t>
            </a:r>
          </a:p>
        </p:txBody>
      </p:sp>
      <p:sp>
        <p:nvSpPr>
          <p:cNvPr id="34" name="Arc 3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custDataLst>
              <p:tags r:id="rId3"/>
            </p:custDataLst>
          </p:nvPr>
        </p:nvSpPr>
        <p:spPr>
          <a:xfrm>
            <a:off x="4446149" y="591344"/>
            <a:ext cx="6904693" cy="5585619"/>
          </a:xfrm>
        </p:spPr>
        <p:txBody>
          <a:bodyPr anchor="ctr">
            <a:normAutofit/>
          </a:bodyPr>
          <a:lstStyle/>
          <a:p>
            <a:r>
              <a:rPr lang="en-US" b="1" dirty="0">
                <a:ea typeface="Tahoma" panose="020B0604030504040204" pitchFamily="34" charset="0"/>
                <a:cs typeface="Tahoma" panose="020B0604030504040204" pitchFamily="34" charset="0"/>
              </a:rPr>
              <a:t>Incentive item </a:t>
            </a:r>
            <a:r>
              <a:rPr lang="en-US" dirty="0">
                <a:ea typeface="Tahoma" panose="020B0604030504040204" pitchFamily="34" charset="0"/>
                <a:cs typeface="Tahoma" panose="020B0604030504040204" pitchFamily="34" charset="0"/>
              </a:rPr>
              <a:t>- an item or service provided by a vendor to attract customers or encourage customer loyalty</a:t>
            </a:r>
          </a:p>
          <a:p>
            <a:r>
              <a:rPr lang="en-US" b="1" dirty="0">
                <a:ea typeface="Tahoma" panose="020B0604030504040204" pitchFamily="34" charset="0"/>
                <a:cs typeface="Tahoma" panose="020B0604030504040204" pitchFamily="34" charset="0"/>
              </a:rPr>
              <a:t>Vendor discount </a:t>
            </a:r>
            <a:r>
              <a:rPr lang="en-US" dirty="0">
                <a:ea typeface="Tahoma" panose="020B0604030504040204" pitchFamily="34" charset="0"/>
                <a:cs typeface="Tahoma" panose="020B0604030504040204" pitchFamily="34" charset="0"/>
              </a:rPr>
              <a:t>- an in-store promotion that reduces the price or increase the quantity of a given product; a vendor discount could also result from the use of a coupon</a:t>
            </a:r>
          </a:p>
          <a:p>
            <a:r>
              <a:rPr lang="en-US" b="1" dirty="0">
                <a:ea typeface="Tahoma" panose="020B0604030504040204" pitchFamily="34" charset="0"/>
                <a:cs typeface="Tahoma" panose="020B0604030504040204" pitchFamily="34" charset="0"/>
              </a:rPr>
              <a:t>In-store promotion </a:t>
            </a:r>
            <a:r>
              <a:rPr lang="en-US" dirty="0">
                <a:ea typeface="Tahoma" panose="020B0604030504040204" pitchFamily="34" charset="0"/>
                <a:cs typeface="Tahoma" panose="020B0604030504040204" pitchFamily="34" charset="0"/>
              </a:rPr>
              <a:t>- a sales promotion in which a vendor may offer incentive items, vendor discounts or coupons in order to increase sales of certain items or to encourage customer loyalty to the vendor</a:t>
            </a:r>
          </a:p>
          <a:p>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Freeform: Shape 164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86"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sz="4400" b="1" dirty="0">
                <a:ea typeface="Tahoma" pitchFamily="34" charset="0"/>
                <a:cs typeface="Tahoma" pitchFamily="34" charset="0"/>
              </a:rPr>
              <a:t>Incentive Items</a:t>
            </a:r>
          </a:p>
        </p:txBody>
      </p:sp>
      <p:sp>
        <p:nvSpPr>
          <p:cNvPr id="16415" name="Arc 164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a:bodyPr>
          <a:lstStyle/>
          <a:p>
            <a:pPr>
              <a:spcBef>
                <a:spcPts val="0"/>
              </a:spcBef>
              <a:spcAft>
                <a:spcPts val="600"/>
              </a:spcAft>
            </a:pPr>
            <a:r>
              <a:rPr lang="en-US" sz="3200"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r>
              <a:rPr lang="en-US" sz="3200"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a:t>
            </a:r>
            <a:endParaRPr lang="en-US" sz="3200"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40598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Freeform: Shape 164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86"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Approval for Incentive Items</a:t>
            </a:r>
          </a:p>
        </p:txBody>
      </p:sp>
      <p:sp>
        <p:nvSpPr>
          <p:cNvPr id="16415" name="Arc 164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a:bodyPr>
          <a:lstStyle/>
          <a:p>
            <a:r>
              <a:rPr lang="en-US" sz="3200"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a:t>
            </a:r>
          </a:p>
          <a:p>
            <a:r>
              <a:rPr lang="en-US" sz="3200" dirty="0">
                <a:ea typeface="Tahoma" panose="020B0604030504040204" pitchFamily="34" charset="0"/>
                <a:cs typeface="Tahoma" panose="020B0604030504040204" pitchFamily="34" charset="0"/>
              </a:rPr>
              <a:t>WIC vendors </a:t>
            </a:r>
            <a:r>
              <a:rPr lang="en-US" sz="3200" b="1" dirty="0">
                <a:ea typeface="Tahoma" panose="020B0604030504040204" pitchFamily="34" charset="0"/>
                <a:cs typeface="Tahoma" panose="020B0604030504040204" pitchFamily="34" charset="0"/>
              </a:rPr>
              <a:t>cannot</a:t>
            </a:r>
            <a:r>
              <a:rPr lang="en-US" sz="3200" dirty="0">
                <a:ea typeface="Tahoma" panose="020B0604030504040204" pitchFamily="34" charset="0"/>
                <a:cs typeface="Tahoma" panose="020B0604030504040204" pitchFamily="34" charset="0"/>
              </a:rPr>
              <a:t> offer incentive items to WIC customers without approval from the State WIC Agency  </a:t>
            </a:r>
          </a:p>
          <a:p>
            <a:endParaRPr lang="en-US"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71031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Freeform: Shape 164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86"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Approval for Incentive Items continued</a:t>
            </a:r>
          </a:p>
        </p:txBody>
      </p:sp>
      <p:sp>
        <p:nvSpPr>
          <p:cNvPr id="16415" name="Arc 164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fontScale="92500" lnSpcReduction="10000"/>
          </a:bodyPr>
          <a:lstStyle/>
          <a:p>
            <a:r>
              <a:rPr lang="en-US" sz="3600" dirty="0">
                <a:ea typeface="Tahoma" panose="020B0604030504040204" pitchFamily="34" charset="0"/>
                <a:cs typeface="Tahoma" panose="020B0604030504040204" pitchFamily="34" charset="0"/>
              </a:rPr>
              <a:t>Following is a list of prohibited incentive items:</a:t>
            </a:r>
          </a:p>
          <a:p>
            <a:pPr lvl="1"/>
            <a:r>
              <a:rPr lang="en-US" sz="3200" dirty="0">
                <a:ea typeface="Tahoma" panose="020B0604030504040204" pitchFamily="34" charset="0"/>
                <a:cs typeface="Tahoma" panose="020B0604030504040204" pitchFamily="34" charset="0"/>
              </a:rPr>
              <a:t>Assistance applying for WIC benefits</a:t>
            </a:r>
          </a:p>
          <a:p>
            <a:pPr lvl="1"/>
            <a:r>
              <a:rPr lang="en-US" sz="3200" dirty="0">
                <a:ea typeface="Tahoma" panose="020B0604030504040204" pitchFamily="34" charset="0"/>
                <a:cs typeface="Tahoma" panose="020B0604030504040204" pitchFamily="34" charset="0"/>
              </a:rPr>
              <a:t>Transportation for WIC customer to and/or from vendor premises</a:t>
            </a:r>
          </a:p>
          <a:p>
            <a:pPr lvl="1"/>
            <a:r>
              <a:rPr lang="en-US" sz="3200" dirty="0">
                <a:ea typeface="Tahoma" panose="020B0604030504040204" pitchFamily="34" charset="0"/>
                <a:cs typeface="Tahoma" panose="020B0604030504040204" pitchFamily="34" charset="0"/>
              </a:rPr>
              <a:t>Delivery of WIC supplemental foods</a:t>
            </a:r>
          </a:p>
          <a:p>
            <a:pPr lvl="1"/>
            <a:r>
              <a:rPr lang="en-US" sz="3200" dirty="0">
                <a:ea typeface="Tahoma" panose="020B0604030504040204" pitchFamily="34" charset="0"/>
                <a:cs typeface="Tahoma" panose="020B0604030504040204" pitchFamily="34" charset="0"/>
              </a:rPr>
              <a:t>Lottery tickets</a:t>
            </a:r>
          </a:p>
          <a:p>
            <a:pPr lvl="1"/>
            <a:r>
              <a:rPr lang="en-US" sz="3200" dirty="0">
                <a:ea typeface="Tahoma" panose="020B0604030504040204" pitchFamily="34" charset="0"/>
                <a:cs typeface="Tahoma" panose="020B0604030504040204" pitchFamily="34" charset="0"/>
              </a:rPr>
              <a:t>Cash gifts</a:t>
            </a:r>
          </a:p>
          <a:p>
            <a:pPr lvl="1"/>
            <a:r>
              <a:rPr lang="en-US" sz="3200"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	</a:t>
            </a:r>
          </a:p>
          <a:p>
            <a:endParaRPr lang="en-US"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0875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Freeform: Shape 164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86"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In-Store Promotions and Coupons</a:t>
            </a:r>
          </a:p>
        </p:txBody>
      </p:sp>
      <p:sp>
        <p:nvSpPr>
          <p:cNvPr id="16415" name="Arc 164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fontScale="92500"/>
          </a:bodyPr>
          <a:lstStyle/>
          <a:p>
            <a:r>
              <a:rPr lang="en-US" sz="3600" dirty="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sz="3600" dirty="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Know how to properly transact eWIC using in-store promotions and coupons</a:t>
            </a:r>
          </a:p>
          <a:p>
            <a:endParaRPr lang="en-US" sz="3600"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4399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Freeform: Shape 164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86" name="Rectangle 2"/>
          <p:cNvSpPr>
            <a:spLocks noGrp="1" noChangeArrowheads="1"/>
          </p:cNvSpPr>
          <p:nvPr>
            <p:ph type="title"/>
            <p:custDataLst>
              <p:tags r:id="rId2"/>
            </p:custDataLst>
          </p:nvPr>
        </p:nvSpPr>
        <p:spPr>
          <a:xfrm>
            <a:off x="837981" y="365125"/>
            <a:ext cx="10512862" cy="1325563"/>
          </a:xfrm>
        </p:spPr>
        <p:txBody>
          <a:bodyPr>
            <a:normAutofit/>
          </a:bodyPr>
          <a:lstStyle/>
          <a:p>
            <a:pPr eaLnBrk="1" hangingPunct="1"/>
            <a:r>
              <a:rPr lang="en-US" b="1" dirty="0">
                <a:ea typeface="Tahoma" pitchFamily="34" charset="0"/>
                <a:cs typeface="Tahoma" pitchFamily="34" charset="0"/>
              </a:rPr>
              <a:t>Types of In-Store Promotions and Coupons</a:t>
            </a:r>
          </a:p>
        </p:txBody>
      </p:sp>
      <p:sp>
        <p:nvSpPr>
          <p:cNvPr id="16415" name="Arc 164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a:bodyPr>
          <a:lstStyle/>
          <a:p>
            <a:r>
              <a:rPr lang="en-US" dirty="0">
                <a:ea typeface="Tahoma" panose="020B0604030504040204" pitchFamily="34" charset="0"/>
                <a:cs typeface="Tahoma" panose="020B0604030504040204" pitchFamily="34" charset="0"/>
              </a:rPr>
              <a:t>Buy One, Get One Free (BOGO)</a:t>
            </a:r>
          </a:p>
          <a:p>
            <a:r>
              <a:rPr lang="en-US" dirty="0">
                <a:ea typeface="Tahoma" panose="020B0604030504040204" pitchFamily="34" charset="0"/>
                <a:cs typeface="Tahoma" panose="020B0604030504040204" pitchFamily="34" charset="0"/>
              </a:rPr>
              <a:t>Buy One, Get One at a Reduced Price</a:t>
            </a:r>
          </a:p>
          <a:p>
            <a:r>
              <a:rPr lang="en-US" dirty="0">
                <a:ea typeface="Tahoma" panose="020B0604030504040204" pitchFamily="34" charset="0"/>
                <a:cs typeface="Tahoma" panose="020B0604030504040204" pitchFamily="34" charset="0"/>
              </a:rPr>
              <a:t>Free Ounces Added to Food Item by Manufacturer (Bonus Size Items)</a:t>
            </a:r>
          </a:p>
          <a:p>
            <a:r>
              <a:rPr lang="en-US" dirty="0">
                <a:ea typeface="Tahoma" panose="020B0604030504040204" pitchFamily="34" charset="0"/>
                <a:cs typeface="Tahoma" panose="020B0604030504040204" pitchFamily="34" charset="0"/>
              </a:rPr>
              <a:t>Transaction Discounts</a:t>
            </a:r>
          </a:p>
          <a:p>
            <a:r>
              <a:rPr lang="en-US" dirty="0">
                <a:ea typeface="Tahoma" panose="020B0604030504040204" pitchFamily="34" charset="0"/>
                <a:cs typeface="Tahoma" panose="020B0604030504040204" pitchFamily="34" charset="0"/>
              </a:rPr>
              <a:t>Store Loyalty/Rewards Cards</a:t>
            </a:r>
          </a:p>
          <a:p>
            <a:r>
              <a:rPr lang="en-US" dirty="0">
                <a:ea typeface="Tahoma" panose="020B0604030504040204" pitchFamily="34" charset="0"/>
                <a:cs typeface="Tahoma" panose="020B0604030504040204" pitchFamily="34" charset="0"/>
              </a:rPr>
              <a:t>Manufacturers’ Cents Off Coupons</a:t>
            </a:r>
            <a:endParaRPr lang="en-US"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98162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13" name="Freeform: Shape 164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6" name="Rectangle 2"/>
          <p:cNvSpPr>
            <a:spLocks noGrp="1" noChangeArrowheads="1"/>
          </p:cNvSpPr>
          <p:nvPr>
            <p:ph type="title"/>
            <p:custDataLst>
              <p:tags r:id="rId2"/>
            </p:custDataLst>
          </p:nvPr>
        </p:nvSpPr>
        <p:spPr>
          <a:xfrm>
            <a:off x="686655" y="1153572"/>
            <a:ext cx="3199566" cy="4461163"/>
          </a:xfrm>
        </p:spPr>
        <p:txBody>
          <a:bodyPr>
            <a:normAutofit/>
          </a:bodyPr>
          <a:lstStyle/>
          <a:p>
            <a:pPr eaLnBrk="1" hangingPunct="1"/>
            <a:r>
              <a:rPr lang="en-US" b="1" dirty="0">
                <a:solidFill>
                  <a:srgbClr val="FFFFFF"/>
                </a:solidFill>
              </a:rPr>
              <a:t>In-Store Promotions: BOGOs and eWIC</a:t>
            </a:r>
            <a:endParaRPr lang="en-US" b="1" dirty="0">
              <a:solidFill>
                <a:srgbClr val="FFFFFF"/>
              </a:solidFill>
              <a:ea typeface="Tahoma" pitchFamily="34" charset="0"/>
              <a:cs typeface="Tahoma" pitchFamily="34" charset="0"/>
            </a:endParaRPr>
          </a:p>
        </p:txBody>
      </p:sp>
      <p:sp>
        <p:nvSpPr>
          <p:cNvPr id="16415" name="Arc 164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387" name="Rectangle 3"/>
          <p:cNvSpPr>
            <a:spLocks noGrp="1" noChangeArrowheads="1"/>
          </p:cNvSpPr>
          <p:nvPr>
            <p:ph idx="1"/>
            <p:custDataLst>
              <p:tags r:id="rId3"/>
            </p:custDataLst>
          </p:nvPr>
        </p:nvSpPr>
        <p:spPr>
          <a:xfrm>
            <a:off x="4446149" y="591344"/>
            <a:ext cx="6904693" cy="5585619"/>
          </a:xfrm>
        </p:spPr>
        <p:txBody>
          <a:bodyPr anchor="ctr">
            <a:normAutofit/>
          </a:bodyPr>
          <a:lstStyle/>
          <a:p>
            <a:pPr marL="0" indent="0">
              <a:buNone/>
            </a:pPr>
            <a:r>
              <a:rPr lang="en-US" dirty="0"/>
              <a:t>Per the USDA WIC EBT Operating Rules:</a:t>
            </a:r>
          </a:p>
          <a:p>
            <a:r>
              <a:rPr lang="en-US" dirty="0"/>
              <a:t>In a true BOGO, the free item cannot be deducted from the WIC customer’s benefit balance or reported to the State Agency</a:t>
            </a:r>
          </a:p>
          <a:p>
            <a:r>
              <a:rPr lang="en-US" dirty="0"/>
              <a:t>If a food item is advertised as “Buy one, get one free” </a:t>
            </a:r>
            <a:r>
              <a:rPr lang="en-US" b="1" dirty="0">
                <a:solidFill>
                  <a:srgbClr val="FF0000"/>
                </a:solidFill>
              </a:rPr>
              <a:t>with the disclosure that each item is sold for half the advertised price</a:t>
            </a:r>
            <a:r>
              <a:rPr lang="en-US" dirty="0"/>
              <a:t>, both food items shall be redeemed using WIC benefits and shall reflect an item price of half the advertised price in the transaction</a:t>
            </a:r>
          </a:p>
          <a:p>
            <a:pPr lvl="1">
              <a:buFont typeface="Wingdings" panose="05000000000000000000" pitchFamily="2" charset="2"/>
              <a:buChar char="ü"/>
            </a:pPr>
            <a:r>
              <a:rPr lang="en-US" dirty="0"/>
              <a:t>Quantity discount</a:t>
            </a:r>
          </a:p>
          <a:p>
            <a:pPr lvl="1">
              <a:buFont typeface="Wingdings" panose="05000000000000000000" pitchFamily="2" charset="2"/>
              <a:buChar char="ü"/>
            </a:pPr>
            <a:r>
              <a:rPr lang="en-US" dirty="0"/>
              <a:t>If using this methodology for BOGOs, vendors must put this disclosure in store advertising  </a:t>
            </a:r>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9513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170769" y="1396686"/>
            <a:ext cx="3239662" cy="4064628"/>
          </a:xfrm>
        </p:spPr>
        <p:txBody>
          <a:bodyPr>
            <a:normAutofit/>
          </a:bodyPr>
          <a:lstStyle/>
          <a:p>
            <a:r>
              <a:rPr lang="en-US" sz="5400" b="1" dirty="0">
                <a:solidFill>
                  <a:srgbClr val="FFFFFF"/>
                </a:solidFill>
                <a:ea typeface="Tahoma" panose="020B0604030504040204" pitchFamily="34" charset="0"/>
                <a:cs typeface="Tahoma" panose="020B0604030504040204" pitchFamily="34" charset="0"/>
              </a:rPr>
              <a:t>Sales Tax &amp; Cash Back</a:t>
            </a:r>
          </a:p>
        </p:txBody>
      </p:sp>
      <p:sp>
        <p:nvSpPr>
          <p:cNvPr id="34" name="Arc 3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custDataLst>
              <p:tags r:id="rId3"/>
            </p:custDataLst>
          </p:nvPr>
        </p:nvSpPr>
        <p:spPr>
          <a:xfrm>
            <a:off x="5368754" y="1526033"/>
            <a:ext cx="6059658" cy="4798567"/>
          </a:xfrm>
        </p:spPr>
        <p:txBody>
          <a:bodyPr>
            <a:normAutofit lnSpcReduction="10000"/>
          </a:bodyPr>
          <a:lstStyle/>
          <a:p>
            <a:r>
              <a:rPr lang="en-US" sz="3600"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Not permitted to tax WIC items, so cannot charge WIC customers tax on manufacturer’s coupons</a:t>
            </a:r>
          </a:p>
          <a:p>
            <a:r>
              <a:rPr lang="en-US" sz="3600"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1" name="Freeform: Shape 719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70" name="Rectangle 2"/>
          <p:cNvSpPr>
            <a:spLocks noGrp="1" noChangeArrowheads="1"/>
          </p:cNvSpPr>
          <p:nvPr>
            <p:ph type="title"/>
            <p:custDataLst>
              <p:tags r:id="rId2"/>
            </p:custDataLst>
          </p:nvPr>
        </p:nvSpPr>
        <p:spPr>
          <a:xfrm>
            <a:off x="837981" y="365125"/>
            <a:ext cx="10512862" cy="1325563"/>
          </a:xfrm>
        </p:spPr>
        <p:txBody>
          <a:bodyPr>
            <a:normAutofit/>
          </a:bodyPr>
          <a:lstStyle/>
          <a:p>
            <a:r>
              <a:rPr lang="en-US" b="1" dirty="0">
                <a:ea typeface="Tahoma" pitchFamily="34" charset="0"/>
                <a:cs typeface="Tahoma" pitchFamily="34" charset="0"/>
              </a:rPr>
              <a:t>How Stores Become Authorized WIC Vendors</a:t>
            </a:r>
          </a:p>
        </p:txBody>
      </p:sp>
      <p:sp>
        <p:nvSpPr>
          <p:cNvPr id="7193" name="Arc 719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71" name="Rectangle 3"/>
          <p:cNvSpPr>
            <a:spLocks noGrp="1" noChangeArrowheads="1"/>
          </p:cNvSpPr>
          <p:nvPr>
            <p:ph idx="1"/>
            <p:custDataLst>
              <p:tags r:id="rId3"/>
            </p:custDataLst>
          </p:nvPr>
        </p:nvSpPr>
        <p:spPr>
          <a:xfrm>
            <a:off x="837981" y="1825625"/>
            <a:ext cx="10512862" cy="4351338"/>
          </a:xfrm>
        </p:spPr>
        <p:txBody>
          <a:bodyPr>
            <a:normAutofit/>
          </a:bodyPr>
          <a:lstStyle/>
          <a:p>
            <a:r>
              <a:rPr lang="en-US" sz="3200" dirty="0">
                <a:ea typeface="Tahoma" pitchFamily="34" charset="0"/>
                <a:cs typeface="Tahoma" pitchFamily="34" charset="0"/>
              </a:rPr>
              <a:t>Vendors work primarily with the Local WIC Agency</a:t>
            </a:r>
          </a:p>
          <a:p>
            <a:pPr lvl="1"/>
            <a:r>
              <a:rPr lang="en-US" sz="2800" dirty="0">
                <a:ea typeface="Tahoma" pitchFamily="34" charset="0"/>
                <a:cs typeface="Tahoma" pitchFamily="34" charset="0"/>
              </a:rPr>
              <a:t>Orientation and training </a:t>
            </a:r>
          </a:p>
          <a:p>
            <a:pPr lvl="1"/>
            <a:r>
              <a:rPr lang="en-US" sz="2800" dirty="0">
                <a:ea typeface="Tahoma" pitchFamily="34" charset="0"/>
                <a:cs typeface="Tahoma" pitchFamily="34" charset="0"/>
              </a:rPr>
              <a:t>Completing required forms in DocuSign</a:t>
            </a:r>
          </a:p>
          <a:p>
            <a:pPr lvl="1"/>
            <a:r>
              <a:rPr lang="en-US" sz="2800" dirty="0">
                <a:ea typeface="Tahoma" pitchFamily="34" charset="0"/>
                <a:cs typeface="Tahoma" pitchFamily="34" charset="0"/>
              </a:rPr>
              <a:t>Technical assistance</a:t>
            </a:r>
          </a:p>
          <a:p>
            <a:pPr lvl="1"/>
            <a:r>
              <a:rPr lang="en-US" sz="2800" dirty="0">
                <a:ea typeface="Tahoma" pitchFamily="34" charset="0"/>
                <a:cs typeface="Tahoma" pitchFamily="34" charset="0"/>
              </a:rPr>
              <a:t>Monitoring</a:t>
            </a:r>
          </a:p>
          <a:p>
            <a:r>
              <a:rPr lang="en-US" sz="3200" dirty="0">
                <a:ea typeface="Tahoma" pitchFamily="34" charset="0"/>
                <a:cs typeface="Tahoma" pitchFamily="34" charset="0"/>
              </a:rPr>
              <a:t>Local WIC Agency submits required vendor forms to the State WIC Agency</a:t>
            </a:r>
          </a:p>
          <a:p>
            <a:r>
              <a:rPr lang="en-US" sz="3200" dirty="0">
                <a:ea typeface="Tahoma" pitchFamily="34" charset="0"/>
                <a:cs typeface="Tahoma" pitchFamily="34" charset="0"/>
              </a:rPr>
              <a:t>Vendor is authorized by State WIC Agency</a:t>
            </a:r>
          </a:p>
        </p:txBody>
      </p:sp>
    </p:spTree>
    <p:custDataLst>
      <p:tags r:id="rId1"/>
    </p:custDataLst>
    <p:extLst>
      <p:ext uri="{BB962C8B-B14F-4D97-AF65-F5344CB8AC3E}">
        <p14:creationId xmlns:p14="http://schemas.microsoft.com/office/powerpoint/2010/main" val="343439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94" name="Rectangle 1639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396" name="Group 1639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6397" name="Freeform: Shape 1639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98" name="Freeform: Shape 1639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99" name="Freeform: Shape 1639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00" name="Freeform: Shape 1639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387" name="Rectangle 3"/>
          <p:cNvSpPr>
            <a:spLocks noGrp="1" noChangeArrowheads="1"/>
          </p:cNvSpPr>
          <p:nvPr>
            <p:ph idx="1"/>
            <p:custDataLst>
              <p:tags r:id="rId2"/>
            </p:custDataLst>
          </p:nvPr>
        </p:nvSpPr>
        <p:spPr>
          <a:xfrm>
            <a:off x="5561012" y="3050297"/>
            <a:ext cx="6172200" cy="3264748"/>
          </a:xfrm>
        </p:spPr>
        <p:txBody>
          <a:bodyPr>
            <a:normAutofit/>
          </a:bodyPr>
          <a:lstStyle/>
          <a:p>
            <a:pPr>
              <a:buClrTx/>
              <a:buFont typeface="Wingdings" panose="05000000000000000000" pitchFamily="2" charset="2"/>
              <a:buChar char="§"/>
            </a:pPr>
            <a:r>
              <a:rPr lang="en-US" sz="3599" dirty="0">
                <a:solidFill>
                  <a:srgbClr val="D31145"/>
                </a:solidFill>
                <a:ea typeface="Tahoma" pitchFamily="34" charset="0"/>
                <a:cs typeface="Tahoma" pitchFamily="34" charset="0"/>
              </a:rPr>
              <a:t>Identical items only</a:t>
            </a:r>
            <a:r>
              <a:rPr lang="en-US" sz="3599" dirty="0">
                <a:ea typeface="Tahoma" pitchFamily="34" charset="0"/>
                <a:cs typeface="Tahoma" pitchFamily="34" charset="0"/>
              </a:rPr>
              <a:t> when:</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Defective</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spoiled or </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has exceeded its “best if used by” or  “sell by” date on the date of purchase</a:t>
            </a:r>
          </a:p>
          <a:p>
            <a:pPr lvl="1">
              <a:buFont typeface="Wingdings" panose="05000000000000000000" pitchFamily="2" charset="2"/>
              <a:buChar char="ü"/>
            </a:pPr>
            <a:endParaRPr lang="en-US" sz="2400" dirty="0">
              <a:ea typeface="Tahoma" pitchFamily="34" charset="0"/>
              <a:cs typeface="Tahoma" pitchFamily="34" charset="0"/>
            </a:endParaRPr>
          </a:p>
        </p:txBody>
      </p:sp>
      <p:grpSp>
        <p:nvGrpSpPr>
          <p:cNvPr id="16402" name="Group 1640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6403" name="Freeform: Shape 1640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04" name="Freeform: Shape 1640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05" name="Freeform: Shape 1640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406" name="Freeform: Shape 1640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 name="Picture 2" descr="S:\NSB\Resources\PHOTOS-CLIPART\People\Men\Permission To Use\blond man thinking_Fotolia_82668318_Subscription_L.jpg">
            <a:extLst>
              <a:ext uri="{FF2B5EF4-FFF2-40B4-BE49-F238E27FC236}">
                <a16:creationId xmlns:a16="http://schemas.microsoft.com/office/drawing/2014/main" id="{78A19CF5-E343-2BA3-E7BA-6C18AD3743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2600" y="2382977"/>
            <a:ext cx="3442466" cy="44750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a:extLst>
              <a:ext uri="{FF2B5EF4-FFF2-40B4-BE49-F238E27FC236}">
                <a16:creationId xmlns:a16="http://schemas.microsoft.com/office/drawing/2014/main" id="{7ACDFD2C-3A63-5665-51A9-0EE283122EF9}"/>
              </a:ext>
            </a:extLst>
          </p:cNvPr>
          <p:cNvSpPr>
            <a:spLocks noChangeArrowheads="1"/>
          </p:cNvSpPr>
          <p:nvPr>
            <p:custDataLst>
              <p:tags r:id="rId3"/>
            </p:custDataLst>
          </p:nvPr>
        </p:nvSpPr>
        <p:spPr bwMode="auto">
          <a:xfrm>
            <a:off x="5256212" y="257508"/>
            <a:ext cx="5049740" cy="2614237"/>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a:spcBef>
                <a:spcPct val="20000"/>
              </a:spcBef>
              <a:buFontTx/>
              <a:buNone/>
            </a:pPr>
            <a:r>
              <a:rPr kumimoji="1" lang="en-US" sz="4400" b="1" dirty="0"/>
              <a:t>What about </a:t>
            </a:r>
          </a:p>
          <a:p>
            <a:pPr algn="ctr">
              <a:spcBef>
                <a:spcPct val="20000"/>
              </a:spcBef>
              <a:buFontTx/>
              <a:buNone/>
            </a:pPr>
            <a:r>
              <a:rPr kumimoji="1" lang="en-US" sz="4400" b="1" dirty="0"/>
              <a:t>exchanges?</a:t>
            </a:r>
            <a:endParaRPr kumimoji="1" lang="en-US" sz="3599" b="1" dirty="0"/>
          </a:p>
        </p:txBody>
      </p:sp>
    </p:spTree>
    <p:custDataLst>
      <p:tags r:id="rId1"/>
    </p:custDataLst>
    <p:extLst>
      <p:ext uri="{BB962C8B-B14F-4D97-AF65-F5344CB8AC3E}">
        <p14:creationId xmlns:p14="http://schemas.microsoft.com/office/powerpoint/2010/main" val="960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9458" y="1087403"/>
            <a:ext cx="8189367"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custDataLst>
              <p:tags r:id="rId2"/>
            </p:custDataLst>
          </p:nvPr>
        </p:nvSpPr>
        <p:spPr>
          <a:xfrm>
            <a:off x="4610368" y="1452077"/>
            <a:ext cx="7566972" cy="4759200"/>
          </a:xfrm>
        </p:spPr>
        <p:txBody>
          <a:bodyPr vert="horz" lIns="91440" tIns="45720" rIns="91440" bIns="45720" rtlCol="0">
            <a:normAutofit/>
          </a:bodyPr>
          <a:lstStyle/>
          <a:p>
            <a:pPr defTabSz="914400"/>
            <a:r>
              <a:rPr lang="en-US" sz="8000" b="1" cap="all" dirty="0">
                <a:solidFill>
                  <a:srgbClr val="FFFFFF"/>
                </a:solidFill>
              </a:rPr>
              <a:t>eWIC Payments</a:t>
            </a:r>
            <a:br>
              <a:rPr lang="en-US" sz="8000" b="1" cap="all" dirty="0">
                <a:solidFill>
                  <a:srgbClr val="FFFFFF"/>
                </a:solidFill>
              </a:rPr>
            </a:br>
            <a:r>
              <a:rPr lang="en-US" sz="8000" b="1" cap="all" dirty="0">
                <a:solidFill>
                  <a:srgbClr val="FFFFFF"/>
                </a:solidFill>
              </a:rPr>
              <a:t>Through the                                  Banking System</a:t>
            </a:r>
          </a:p>
        </p:txBody>
      </p:sp>
      <p:cxnSp>
        <p:nvCxnSpPr>
          <p:cNvPr id="38" name="Straight Connector 37">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135"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969" y="1"/>
            <a:ext cx="2279149"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Oval 43">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8635" y="514898"/>
            <a:ext cx="2392728"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14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8" name="Arc 47">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8750" y="4203959"/>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35" name="Rectangle 686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37" name="Freeform: Shape 686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610" name="Rectangle 11"/>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Automated Clearing House (ACH)</a:t>
            </a:r>
          </a:p>
        </p:txBody>
      </p:sp>
      <p:sp>
        <p:nvSpPr>
          <p:cNvPr id="68639" name="Arc 686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611" name="Rectangle 12"/>
          <p:cNvSpPr>
            <a:spLocks noGrp="1" noChangeArrowheads="1"/>
          </p:cNvSpPr>
          <p:nvPr>
            <p:ph idx="1"/>
            <p:custDataLst>
              <p:tags r:id="rId3"/>
            </p:custDataLst>
          </p:nvPr>
        </p:nvSpPr>
        <p:spPr>
          <a:xfrm>
            <a:off x="837981" y="1825625"/>
            <a:ext cx="10512862" cy="4083434"/>
          </a:xfrm>
        </p:spPr>
        <p:txBody>
          <a:bodyPr>
            <a:normAutofit lnSpcReduction="10000"/>
          </a:bodyPr>
          <a:lstStyle/>
          <a:p>
            <a:pPr>
              <a:spcBef>
                <a:spcPct val="50000"/>
              </a:spcBef>
              <a:spcAft>
                <a:spcPts val="600"/>
              </a:spcAft>
              <a:buSzPct val="115000"/>
              <a:defRPr/>
            </a:pPr>
            <a:r>
              <a:rPr lang="en-US" sz="3200" dirty="0"/>
              <a:t>Vendors will receive payment for all eWIC transactions processed in their store through an Automated Clearinghouse (ACH) system in which payments are directly deposited into their bank account</a:t>
            </a:r>
          </a:p>
          <a:p>
            <a:pPr>
              <a:spcBef>
                <a:spcPct val="50000"/>
              </a:spcBef>
              <a:spcAft>
                <a:spcPts val="600"/>
              </a:spcAft>
              <a:buSzPct val="115000"/>
              <a:defRPr/>
            </a:pPr>
            <a:r>
              <a:rPr lang="en-US" sz="3200" dirty="0"/>
              <a:t>With eWIC, most items will have an NTE</a:t>
            </a:r>
          </a:p>
          <a:p>
            <a:pPr>
              <a:spcBef>
                <a:spcPct val="50000"/>
              </a:spcBef>
              <a:spcAft>
                <a:spcPts val="600"/>
              </a:spcAft>
              <a:buSzPct val="115000"/>
              <a:defRPr/>
            </a:pPr>
            <a:r>
              <a:rPr lang="en-US" sz="3200" dirty="0"/>
              <a:t>If a vendor submits an item price that is above the NTE (for the items with NTEs), their payment will be decreased to the NTE amount for the item</a:t>
            </a:r>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35" name="Rectangle 68634">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8637" name="Freeform: Shape 68636">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6658" y="5486400"/>
            <a:ext cx="267216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S:\NSB\Resources\PHOTOS-CLIPART\Misc\Permission To Use\PiggyBank_Fotolia_113540_Subscription_L.jpg">
            <a:extLst>
              <a:ext uri="{FF2B5EF4-FFF2-40B4-BE49-F238E27FC236}">
                <a16:creationId xmlns:a16="http://schemas.microsoft.com/office/drawing/2014/main" id="{6CE44D9E-9D50-69F1-D564-A5F2B1FB5D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73358" y="1304590"/>
            <a:ext cx="4063916" cy="37286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68639" name="Arc 68638">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0851" y="650160"/>
            <a:ext cx="2987121"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610" name="Rectangle 11"/>
          <p:cNvSpPr>
            <a:spLocks noGrp="1" noChangeArrowheads="1"/>
          </p:cNvSpPr>
          <p:nvPr>
            <p:ph type="title"/>
            <p:custDataLst>
              <p:tags r:id="rId2"/>
            </p:custDataLst>
          </p:nvPr>
        </p:nvSpPr>
        <p:spPr>
          <a:xfrm>
            <a:off x="825769" y="650160"/>
            <a:ext cx="6247030" cy="1504950"/>
          </a:xfrm>
        </p:spPr>
        <p:txBody>
          <a:bodyPr>
            <a:normAutofit/>
          </a:bodyPr>
          <a:lstStyle/>
          <a:p>
            <a:pPr>
              <a:defRPr/>
            </a:pPr>
            <a:r>
              <a:rPr lang="en-US" sz="4800" b="1" kern="1200" dirty="0">
                <a:latin typeface="+mj-lt"/>
                <a:ea typeface="+mj-ea"/>
                <a:cs typeface="+mj-cs"/>
              </a:rPr>
              <a:t>Changes in Vendor Bank Accounts</a:t>
            </a:r>
            <a:endParaRPr lang="en-US" sz="4800" b="1" dirty="0"/>
          </a:p>
        </p:txBody>
      </p:sp>
      <p:sp>
        <p:nvSpPr>
          <p:cNvPr id="68611" name="Rectangle 12"/>
          <p:cNvSpPr>
            <a:spLocks noGrp="1" noChangeArrowheads="1"/>
          </p:cNvSpPr>
          <p:nvPr>
            <p:ph idx="1"/>
            <p:custDataLst>
              <p:tags r:id="rId3"/>
            </p:custDataLst>
          </p:nvPr>
        </p:nvSpPr>
        <p:spPr>
          <a:xfrm>
            <a:off x="825768" y="2261503"/>
            <a:ext cx="7402243" cy="4192520"/>
          </a:xfrm>
        </p:spPr>
        <p:txBody>
          <a:bodyPr>
            <a:normAutofit fontScale="92500"/>
          </a:bodyPr>
          <a:lstStyle/>
          <a:p>
            <a:pPr indent="-228600" defTabSz="914400"/>
            <a:r>
              <a:rPr lang="en-US" sz="3000" dirty="0"/>
              <a:t>Vendor applicants that need a stand-beside device, must submit their most current banking information to the eWIC contractor (FIS)</a:t>
            </a:r>
          </a:p>
          <a:p>
            <a:pPr lvl="1" indent="-228600" defTabSz="914400"/>
            <a:r>
              <a:rPr lang="en-US" sz="3000" dirty="0">
                <a:latin typeface="Calibri" panose="020F0502020204030204" pitchFamily="34" charset="0"/>
                <a:cs typeface="Calibri" panose="020F0502020204030204" pitchFamily="34" charset="0"/>
              </a:rPr>
              <a:t>Vendors can contact FIS at 1-800-894-0050 Monday- Friday from 8:00 AM to 5:00 PM CT for account changes or updates</a:t>
            </a:r>
          </a:p>
          <a:p>
            <a:pPr indent="-228600" defTabSz="914400"/>
            <a:r>
              <a:rPr lang="en-US" sz="3000" dirty="0"/>
              <a:t>Vendor applicants with integrated cash register systems will provide banking information to their third-party processor to ensure payment for eWIC transactions</a:t>
            </a:r>
          </a:p>
          <a:p>
            <a:pPr>
              <a:spcBef>
                <a:spcPct val="50000"/>
              </a:spcBef>
              <a:spcAft>
                <a:spcPts val="600"/>
              </a:spcAft>
              <a:buSzPct val="115000"/>
              <a:defRPr/>
            </a:pPr>
            <a:endParaRPr lang="en-US" sz="1400" dirty="0"/>
          </a:p>
        </p:txBody>
      </p:sp>
    </p:spTree>
    <p:custDataLst>
      <p:tags r:id="rId1"/>
    </p:custDataLst>
    <p:extLst>
      <p:ext uri="{BB962C8B-B14F-4D97-AF65-F5344CB8AC3E}">
        <p14:creationId xmlns:p14="http://schemas.microsoft.com/office/powerpoint/2010/main" val="17516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35" name="Rectangle 686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37" name="Freeform: Shape 686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610" name="Rectangle 11"/>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kern="1200" dirty="0">
                <a:latin typeface="+mj-lt"/>
                <a:ea typeface="+mj-ea"/>
                <a:cs typeface="+mj-cs"/>
              </a:rPr>
              <a:t>FIS Retailer Helpdesk</a:t>
            </a:r>
            <a:endParaRPr lang="en-US" b="1" dirty="0"/>
          </a:p>
        </p:txBody>
      </p:sp>
      <p:sp>
        <p:nvSpPr>
          <p:cNvPr id="68639" name="Arc 686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611" name="Rectangle 12"/>
          <p:cNvSpPr>
            <a:spLocks noGrp="1" noChangeArrowheads="1"/>
          </p:cNvSpPr>
          <p:nvPr>
            <p:ph idx="1"/>
            <p:custDataLst>
              <p:tags r:id="rId3"/>
            </p:custDataLst>
          </p:nvPr>
        </p:nvSpPr>
        <p:spPr>
          <a:xfrm>
            <a:off x="827944" y="2615023"/>
            <a:ext cx="10512862" cy="2517775"/>
          </a:xfrm>
        </p:spPr>
        <p:txBody>
          <a:bodyPr>
            <a:normAutofit/>
          </a:bodyPr>
          <a:lstStyle/>
          <a:p>
            <a:pPr marL="615950" indent="-571500">
              <a:spcBef>
                <a:spcPct val="50000"/>
              </a:spcBef>
              <a:spcAft>
                <a:spcPts val="600"/>
              </a:spcAft>
              <a:buSzPct val="115000"/>
              <a:defRPr/>
            </a:pPr>
            <a:r>
              <a:rPr lang="en-US" sz="4000" dirty="0">
                <a:latin typeface="Calibri" panose="020F0502020204030204" pitchFamily="34" charset="0"/>
                <a:cs typeface="Calibri" panose="020F0502020204030204" pitchFamily="34" charset="0"/>
              </a:rPr>
              <a:t>FIS Retailer Helpdesk for stand-beside device assistance:</a:t>
            </a:r>
          </a:p>
          <a:p>
            <a:pPr lvl="2"/>
            <a:r>
              <a:rPr lang="en-US" sz="3200" dirty="0">
                <a:latin typeface="Calibri" panose="020F0502020204030204" pitchFamily="34" charset="0"/>
                <a:cs typeface="Calibri" panose="020F0502020204030204" pitchFamily="34" charset="0"/>
              </a:rPr>
              <a:t>Retailer Helpdesk: 1-844-230-0836 (available 24/7)</a:t>
            </a:r>
          </a:p>
          <a:p>
            <a:pPr lvl="2"/>
            <a:r>
              <a:rPr lang="en-US" sz="3200" dirty="0">
                <a:latin typeface="Calibri" panose="020F0502020204030204" pitchFamily="34" charset="0"/>
                <a:cs typeface="Calibri" panose="020F0502020204030204" pitchFamily="34" charset="0"/>
              </a:rPr>
              <a:t>Email: </a:t>
            </a:r>
            <a:r>
              <a:rPr lang="en-US" sz="3200" u="sng" dirty="0">
                <a:latin typeface="Calibri" panose="020F0502020204030204" pitchFamily="34" charset="0"/>
                <a:cs typeface="Calibri" panose="020F0502020204030204" pitchFamily="34" charset="0"/>
                <a:hlinkClick r:id="rId6"/>
              </a:rPr>
              <a:t>merchant.services.support@fisglobal.com</a:t>
            </a:r>
          </a:p>
          <a:p>
            <a:pPr indent="-228600" defTabSz="914400"/>
            <a:endParaRPr lang="en-US" dirty="0"/>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2851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35" name="Rectangle 6863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37" name="Freeform: Shape 6863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610" name="Rectangle 11"/>
          <p:cNvSpPr>
            <a:spLocks noGrp="1" noChangeArrowheads="1"/>
          </p:cNvSpPr>
          <p:nvPr>
            <p:ph type="title"/>
            <p:custDataLst>
              <p:tags r:id="rId2"/>
            </p:custDataLst>
          </p:nvPr>
        </p:nvSpPr>
        <p:spPr>
          <a:xfrm>
            <a:off x="837981" y="365125"/>
            <a:ext cx="10512862" cy="1325563"/>
          </a:xfrm>
        </p:spPr>
        <p:txBody>
          <a:bodyPr>
            <a:normAutofit/>
          </a:bodyPr>
          <a:lstStyle/>
          <a:p>
            <a:pPr>
              <a:defRPr/>
            </a:pPr>
            <a:r>
              <a:rPr lang="en-US" b="1" dirty="0"/>
              <a:t>Vendor Reimbursement Policy </a:t>
            </a:r>
          </a:p>
        </p:txBody>
      </p:sp>
      <p:sp>
        <p:nvSpPr>
          <p:cNvPr id="68639" name="Arc 686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611" name="Rectangle 12"/>
          <p:cNvSpPr>
            <a:spLocks noGrp="1" noChangeArrowheads="1"/>
          </p:cNvSpPr>
          <p:nvPr>
            <p:ph idx="1"/>
            <p:custDataLst>
              <p:tags r:id="rId3"/>
            </p:custDataLst>
          </p:nvPr>
        </p:nvSpPr>
        <p:spPr>
          <a:xfrm>
            <a:off x="837981" y="2183222"/>
            <a:ext cx="10512862" cy="2517775"/>
          </a:xfrm>
        </p:spPr>
        <p:txBody>
          <a:bodyPr>
            <a:normAutofit/>
          </a:bodyPr>
          <a:lstStyle/>
          <a:p>
            <a:pPr>
              <a:spcBef>
                <a:spcPct val="50000"/>
              </a:spcBef>
              <a:buSzPct val="115000"/>
            </a:pPr>
            <a:r>
              <a:rPr lang="en-US" sz="3600" dirty="0"/>
              <a:t>Vendors may not ask the WIC customer to make up the difference in price for eWIC transactions </a:t>
            </a:r>
          </a:p>
          <a:p>
            <a:pPr>
              <a:spcBef>
                <a:spcPct val="50000"/>
              </a:spcBef>
              <a:buSzPct val="115000"/>
            </a:pPr>
            <a:r>
              <a:rPr lang="en-US" sz="3600" dirty="0"/>
              <a:t>Vendors are responsible for keeping their prices at or below the NTE for their peer group</a:t>
            </a:r>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104057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208" y="847600"/>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073566" y="1120973"/>
            <a:ext cx="4019696" cy="4064628"/>
          </a:xfrm>
        </p:spPr>
        <p:txBody>
          <a:bodyPr>
            <a:normAutofit/>
          </a:bodyPr>
          <a:lstStyle/>
          <a:p>
            <a:r>
              <a:rPr lang="en-US" sz="6000" b="1" dirty="0">
                <a:solidFill>
                  <a:srgbClr val="FFFFFF"/>
                </a:solidFill>
              </a:rPr>
              <a:t>Split Tender Transactions</a:t>
            </a:r>
          </a:p>
        </p:txBody>
      </p:sp>
      <p:sp>
        <p:nvSpPr>
          <p:cNvPr id="40" name="Freeform: Shape 39">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390" y="0"/>
            <a:ext cx="11548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479" y="-1"/>
            <a:ext cx="1736948"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699"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custDataLst>
              <p:tags r:id="rId3"/>
            </p:custDataLst>
          </p:nvPr>
        </p:nvSpPr>
        <p:spPr>
          <a:xfrm>
            <a:off x="5459620" y="820880"/>
            <a:ext cx="6425992" cy="5503720"/>
          </a:xfrm>
        </p:spPr>
        <p:txBody>
          <a:bodyPr anchor="t">
            <a:normAutofit fontScale="92500"/>
          </a:bodyPr>
          <a:lstStyle/>
          <a:p>
            <a:r>
              <a:rPr lang="en-US" sz="3600" dirty="0"/>
              <a:t>Customer can pay for an amount that exceeds the CVB maximum</a:t>
            </a:r>
          </a:p>
          <a:p>
            <a:pPr lvl="1">
              <a:buFont typeface="Wingdings" panose="05000000000000000000" pitchFamily="2" charset="2"/>
              <a:buChar char="ü"/>
            </a:pPr>
            <a:r>
              <a:rPr lang="en-US" sz="3200" dirty="0"/>
              <a:t>Example: $10.00 CVB</a:t>
            </a:r>
          </a:p>
          <a:p>
            <a:pPr lvl="1">
              <a:buFont typeface="Wingdings" panose="05000000000000000000" pitchFamily="2" charset="2"/>
              <a:buChar char="ü"/>
            </a:pPr>
            <a:r>
              <a:rPr lang="en-US" sz="3200" dirty="0"/>
              <a:t>Total cost of WIC fruits and vegetables is $10.25. Customer can pay 25¢ plus tax on the 25¢ or use other acceptable methods to pay for the outstanding balance, e.g SNAP which is not taxable</a:t>
            </a:r>
          </a:p>
          <a:p>
            <a:pPr lvl="1">
              <a:buFont typeface="Wingdings" panose="05000000000000000000" pitchFamily="2" charset="2"/>
              <a:buChar char="ü"/>
            </a:pPr>
            <a:r>
              <a:rPr lang="en-US" sz="3200" dirty="0"/>
              <a:t>Vendor submits an eWIC transaction for $10.00 in CVBs </a:t>
            </a:r>
          </a:p>
        </p:txBody>
      </p:sp>
      <p:sp>
        <p:nvSpPr>
          <p:cNvPr id="46" name="Freeform: Shape 45">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7776"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4169" y="5717905"/>
            <a:ext cx="177114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1895" y="6258755"/>
            <a:ext cx="1565532"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ustDataLst>
      <p:tags r:id="rId1"/>
    </p:custDataLst>
    <p:extLst>
      <p:ext uri="{BB962C8B-B14F-4D97-AF65-F5344CB8AC3E}">
        <p14:creationId xmlns:p14="http://schemas.microsoft.com/office/powerpoint/2010/main" val="38437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208" y="847600"/>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1234892" y="945114"/>
            <a:ext cx="3563366" cy="4064628"/>
          </a:xfrm>
        </p:spPr>
        <p:txBody>
          <a:bodyPr>
            <a:normAutofit/>
          </a:bodyPr>
          <a:lstStyle/>
          <a:p>
            <a:r>
              <a:rPr lang="en-US" sz="5400" b="1" dirty="0">
                <a:solidFill>
                  <a:srgbClr val="FFFFFF"/>
                </a:solidFill>
              </a:rPr>
              <a:t>Food Substitution</a:t>
            </a:r>
          </a:p>
        </p:txBody>
      </p:sp>
      <p:sp>
        <p:nvSpPr>
          <p:cNvPr id="40" name="Freeform: Shape 39">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390" y="0"/>
            <a:ext cx="11548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479" y="-1"/>
            <a:ext cx="1736948"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699"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custDataLst>
              <p:tags r:id="rId3"/>
            </p:custDataLst>
          </p:nvPr>
        </p:nvSpPr>
        <p:spPr>
          <a:xfrm>
            <a:off x="5525984" y="820880"/>
            <a:ext cx="5824858" cy="5732320"/>
          </a:xfrm>
        </p:spPr>
        <p:txBody>
          <a:bodyPr anchor="t">
            <a:normAutofit/>
          </a:bodyPr>
          <a:lstStyle/>
          <a:p>
            <a:r>
              <a:rPr lang="en-US" sz="2800" dirty="0"/>
              <a:t>Vendors must properly transact the WIC supplemental foods that are listed on the customer’s food benefit balance</a:t>
            </a:r>
          </a:p>
          <a:p>
            <a:r>
              <a:rPr lang="en-US" sz="2800" b="1" dirty="0"/>
              <a:t>Vendors cannot substitute one food subcategory for another unless granted a waiver by the State WIC Agency</a:t>
            </a:r>
          </a:p>
          <a:p>
            <a:pPr lvl="1"/>
            <a:r>
              <a:rPr lang="en-US" sz="2800" dirty="0"/>
              <a:t>Federal violation that carries 1-year disqualification</a:t>
            </a:r>
          </a:p>
          <a:p>
            <a:pPr lvl="2"/>
            <a:r>
              <a:rPr lang="en-US" sz="2800" b="1" dirty="0"/>
              <a:t>Example:</a:t>
            </a:r>
            <a:r>
              <a:rPr lang="en-US" sz="2800" dirty="0"/>
              <a:t> Substituting 1% Milk/Skim Milk for 2% Milk or Whole Milk	</a:t>
            </a:r>
            <a:r>
              <a:rPr lang="en-US" sz="2400" dirty="0"/>
              <a:t>	</a:t>
            </a:r>
          </a:p>
        </p:txBody>
      </p:sp>
      <p:sp>
        <p:nvSpPr>
          <p:cNvPr id="46" name="Freeform: Shape 45">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7776"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4169" y="5717905"/>
            <a:ext cx="177114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1895" y="6258755"/>
            <a:ext cx="1565532"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ustDataLst>
      <p:tags r:id="rId1"/>
    </p:custDataLst>
    <p:extLst>
      <p:ext uri="{BB962C8B-B14F-4D97-AF65-F5344CB8AC3E}">
        <p14:creationId xmlns:p14="http://schemas.microsoft.com/office/powerpoint/2010/main" val="25628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951507" y="644849"/>
            <a:ext cx="10285809" cy="609441"/>
          </a:xfrm>
        </p:spPr>
        <p:txBody>
          <a:bodyPr>
            <a:noAutofit/>
          </a:bodyPr>
          <a:lstStyle/>
          <a:p>
            <a:r>
              <a:rPr lang="en-US" sz="55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1293812" y="1774711"/>
            <a:ext cx="5751070" cy="4267201"/>
          </a:xfrm>
        </p:spPr>
        <p:txBody>
          <a:bodyPr>
            <a:noAutofit/>
          </a:bodyPr>
          <a:lstStyle/>
          <a:p>
            <a:r>
              <a:rPr lang="en-US" sz="3000" dirty="0">
                <a:solidFill>
                  <a:schemeClr val="tx1"/>
                </a:solidFill>
              </a:rPr>
              <a:t>Vendors </a:t>
            </a:r>
            <a:r>
              <a:rPr lang="en-US" sz="3000" b="1" u="sng" dirty="0">
                <a:solidFill>
                  <a:srgbClr val="FF0000"/>
                </a:solidFill>
              </a:rPr>
              <a:t>cannot</a:t>
            </a:r>
            <a:r>
              <a:rPr lang="en-US" sz="3000" dirty="0">
                <a:solidFill>
                  <a:schemeClr val="tx1"/>
                </a:solidFill>
              </a:rPr>
              <a:t> use a collection of UPC barcodes on Scanning Sheets, cash registers, computers, tablets, cell phones or any other similar electronic devices to transact eWIC </a:t>
            </a:r>
          </a:p>
          <a:p>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extLst>
              <p:ext uri="{D42A27DB-BD31-4B8C-83A1-F6EECF244321}">
                <p14:modId xmlns:p14="http://schemas.microsoft.com/office/powerpoint/2010/main" val="2710976875"/>
              </p:ext>
            </p:extLst>
          </p:nvPr>
        </p:nvGraphicFramePr>
        <p:xfrm>
          <a:off x="7257254" y="1590923"/>
          <a:ext cx="3637759" cy="4609677"/>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257254" y="1590923"/>
                        <a:ext cx="3637759" cy="4609677"/>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61" y="1119031"/>
            <a:ext cx="4618735"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5"/>
          <p:cNvSpPr>
            <a:spLocks noGrp="1" noChangeArrowheads="1"/>
          </p:cNvSpPr>
          <p:nvPr>
            <p:ph type="title"/>
            <p:custDataLst>
              <p:tags r:id="rId2"/>
            </p:custDataLst>
          </p:nvPr>
        </p:nvSpPr>
        <p:spPr>
          <a:xfrm>
            <a:off x="1170769" y="1396686"/>
            <a:ext cx="3239662" cy="4064628"/>
          </a:xfrm>
        </p:spPr>
        <p:txBody>
          <a:bodyPr>
            <a:normAutofit/>
          </a:bodyPr>
          <a:lstStyle/>
          <a:p>
            <a:pPr algn="ctr" eaLnBrk="1" hangingPunct="1"/>
            <a:r>
              <a:rPr lang="en-US" sz="5400" b="1" dirty="0">
                <a:solidFill>
                  <a:srgbClr val="FFFFFF"/>
                </a:solidFill>
                <a:ea typeface="Tahoma" pitchFamily="34" charset="0"/>
                <a:cs typeface="Tahoma" pitchFamily="34" charset="0"/>
              </a:rPr>
              <a:t>Ideas</a:t>
            </a:r>
          </a:p>
        </p:txBody>
      </p:sp>
      <p:sp>
        <p:nvSpPr>
          <p:cNvPr id="39" name="Arc 3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1458" y="941148"/>
            <a:ext cx="2987121"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11" y="4780992"/>
            <a:ext cx="545957"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Content Placeholder 5"/>
          <p:cNvSpPr>
            <a:spLocks noGrp="1"/>
          </p:cNvSpPr>
          <p:nvPr>
            <p:ph idx="1"/>
            <p:custDataLst>
              <p:tags r:id="rId3"/>
            </p:custDataLst>
          </p:nvPr>
        </p:nvSpPr>
        <p:spPr>
          <a:xfrm>
            <a:off x="5256212" y="1526033"/>
            <a:ext cx="5647497" cy="4341367"/>
          </a:xfrm>
        </p:spPr>
        <p:txBody>
          <a:bodyPr>
            <a:normAutofit/>
          </a:bodyPr>
          <a:lstStyle/>
          <a:p>
            <a:r>
              <a:rPr lang="en-US" sz="3600" dirty="0">
                <a:ea typeface="Tahoma" pitchFamily="34" charset="0"/>
                <a:cs typeface="Tahoma" pitchFamily="34" charset="0"/>
              </a:rPr>
              <a:t>Keep a copy of the </a:t>
            </a:r>
            <a:r>
              <a:rPr lang="en-US" sz="3600" i="1" dirty="0">
                <a:ea typeface="Tahoma" pitchFamily="34" charset="0"/>
                <a:cs typeface="Tahoma" pitchFamily="34" charset="0"/>
              </a:rPr>
              <a:t>North Carolina WIC Vendor Transaction Guide</a:t>
            </a:r>
            <a:r>
              <a:rPr lang="en-US" sz="3600" dirty="0">
                <a:ea typeface="Tahoma" pitchFamily="34" charset="0"/>
                <a:cs typeface="Tahoma" pitchFamily="34" charset="0"/>
              </a:rPr>
              <a:t> at each register</a:t>
            </a:r>
          </a:p>
          <a:p>
            <a:r>
              <a:rPr lang="en-US" sz="3600" dirty="0">
                <a:ea typeface="Tahoma" pitchFamily="34" charset="0"/>
                <a:cs typeface="Tahoma" pitchFamily="34" charset="0"/>
              </a:rPr>
              <a:t>Prevent mistakes with good training</a:t>
            </a:r>
          </a:p>
          <a:p>
            <a:r>
              <a:rPr lang="en-US" sz="3600" dirty="0">
                <a:ea typeface="Tahoma" pitchFamily="34" charset="0"/>
                <a:cs typeface="Tahoma" pitchFamily="34" charset="0"/>
              </a:rPr>
              <a:t>Review common errors with staff on a regular basis</a:t>
            </a:r>
          </a:p>
          <a:p>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8951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22" name="Rectangle 133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14" name="Rectangle 2"/>
          <p:cNvSpPr>
            <a:spLocks noGrp="1" noChangeArrowheads="1"/>
          </p:cNvSpPr>
          <p:nvPr>
            <p:ph type="title"/>
            <p:custDataLst>
              <p:tags r:id="rId2"/>
            </p:custDataLst>
          </p:nvPr>
        </p:nvSpPr>
        <p:spPr>
          <a:xfrm>
            <a:off x="1407003" y="152400"/>
            <a:ext cx="9830988" cy="1201614"/>
          </a:xfrm>
        </p:spPr>
        <p:txBody>
          <a:bodyPr anchor="b">
            <a:normAutofit/>
          </a:bodyPr>
          <a:lstStyle/>
          <a:p>
            <a:pPr algn="ctr"/>
            <a:r>
              <a:rPr lang="en-US" sz="4400" b="1" dirty="0">
                <a:solidFill>
                  <a:schemeClr val="tx1"/>
                </a:solidFill>
              </a:rPr>
              <a:t>Types of Vendors</a:t>
            </a:r>
            <a:endParaRPr lang="en-US" sz="4400" b="1" dirty="0">
              <a:ea typeface="Tahoma" pitchFamily="34" charset="0"/>
              <a:cs typeface="Tahoma" pitchFamily="34" charset="0"/>
            </a:endParaRPr>
          </a:p>
        </p:txBody>
      </p:sp>
      <p:grpSp>
        <p:nvGrpSpPr>
          <p:cNvPr id="13324" name="Group 133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7731" y="0"/>
            <a:ext cx="3901094" cy="2382977"/>
            <a:chOff x="6867015" y="-1"/>
            <a:chExt cx="5324985" cy="3251912"/>
          </a:xfrm>
          <a:solidFill>
            <a:schemeClr val="accent5">
              <a:alpha val="10000"/>
            </a:schemeClr>
          </a:solidFill>
        </p:grpSpPr>
        <p:sp>
          <p:nvSpPr>
            <p:cNvPr id="13325" name="Freeform: Shape 133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26" name="Freeform: Shape 133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27" name="Freeform: Shape 133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28" name="Freeform: Shape 133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315" name="Rectangle 3"/>
          <p:cNvSpPr>
            <a:spLocks noGrp="1" noChangeArrowheads="1"/>
          </p:cNvSpPr>
          <p:nvPr>
            <p:ph idx="1"/>
            <p:custDataLst>
              <p:tags r:id="rId3"/>
            </p:custDataLst>
          </p:nvPr>
        </p:nvSpPr>
        <p:spPr>
          <a:xfrm>
            <a:off x="1112484" y="1608343"/>
            <a:ext cx="10544528" cy="4428341"/>
          </a:xfrm>
        </p:spPr>
        <p:txBody>
          <a:bodyPr>
            <a:normAutofit fontScale="85000" lnSpcReduction="10000"/>
          </a:bodyPr>
          <a:lstStyle/>
          <a:p>
            <a:pPr>
              <a:spcBef>
                <a:spcPct val="50000"/>
              </a:spcBef>
            </a:pPr>
            <a:r>
              <a:rPr lang="en-US" sz="3600" dirty="0">
                <a:solidFill>
                  <a:schemeClr val="tx1"/>
                </a:solidFill>
              </a:rPr>
              <a:t>Vendors under </a:t>
            </a:r>
            <a:r>
              <a:rPr lang="en-US" sz="3600" b="1" dirty="0">
                <a:solidFill>
                  <a:schemeClr val="tx1"/>
                </a:solidFill>
              </a:rPr>
              <a:t>Corporate Agreement</a:t>
            </a:r>
          </a:p>
          <a:p>
            <a:pPr lvl="1">
              <a:spcBef>
                <a:spcPct val="50000"/>
              </a:spcBef>
              <a:buFont typeface="Wingdings" panose="05000000000000000000" pitchFamily="2" charset="2"/>
              <a:buChar char="§"/>
            </a:pPr>
            <a:r>
              <a:rPr lang="en-US" sz="3200" dirty="0">
                <a:solidFill>
                  <a:schemeClr val="tx1"/>
                </a:solidFill>
              </a:rPr>
              <a:t>20 or more WIC-authorized stores</a:t>
            </a:r>
          </a:p>
          <a:p>
            <a:pPr marL="451025" lvl="1" indent="0">
              <a:spcBef>
                <a:spcPct val="50000"/>
              </a:spcBef>
              <a:buNone/>
            </a:pPr>
            <a:r>
              <a:rPr lang="en-US" sz="3200" dirty="0">
                <a:solidFill>
                  <a:schemeClr val="tx1"/>
                </a:solidFill>
              </a:rPr>
              <a:t>- Food Lion</a:t>
            </a:r>
            <a:r>
              <a:rPr lang="en-US" sz="3200" dirty="0">
                <a:solidFill>
                  <a:srgbClr val="FF0000"/>
                </a:solidFill>
              </a:rPr>
              <a:t>*</a:t>
            </a:r>
            <a:r>
              <a:rPr lang="en-US" sz="3200" dirty="0">
                <a:solidFill>
                  <a:schemeClr val="tx1"/>
                </a:solidFill>
              </a:rPr>
              <a:t>           - Harris Teeter</a:t>
            </a:r>
            <a:r>
              <a:rPr lang="en-US" sz="3200" dirty="0">
                <a:solidFill>
                  <a:srgbClr val="FF0000"/>
                </a:solidFill>
              </a:rPr>
              <a:t>*</a:t>
            </a:r>
          </a:p>
          <a:p>
            <a:pPr marL="451025" lvl="1" indent="0">
              <a:spcBef>
                <a:spcPct val="50000"/>
              </a:spcBef>
              <a:buNone/>
            </a:pPr>
            <a:r>
              <a:rPr lang="en-US" sz="3200" dirty="0">
                <a:solidFill>
                  <a:schemeClr val="tx1"/>
                </a:solidFill>
              </a:rPr>
              <a:t>- Ingles</a:t>
            </a:r>
            <a:r>
              <a:rPr lang="en-US" sz="3200" dirty="0">
                <a:solidFill>
                  <a:srgbClr val="FF0000"/>
                </a:solidFill>
              </a:rPr>
              <a:t>*</a:t>
            </a:r>
            <a:r>
              <a:rPr lang="en-US" sz="3200" dirty="0">
                <a:solidFill>
                  <a:schemeClr val="tx1"/>
                </a:solidFill>
              </a:rPr>
              <a:t>	                 - Lowe’s</a:t>
            </a:r>
            <a:r>
              <a:rPr lang="en-US" sz="3200" dirty="0">
                <a:solidFill>
                  <a:srgbClr val="FF0000"/>
                </a:solidFill>
              </a:rPr>
              <a:t>*</a:t>
            </a:r>
          </a:p>
          <a:p>
            <a:pPr marL="451025" lvl="1" indent="0">
              <a:spcBef>
                <a:spcPct val="50000"/>
              </a:spcBef>
              <a:buNone/>
            </a:pPr>
            <a:r>
              <a:rPr lang="en-US" sz="3200" dirty="0">
                <a:solidFill>
                  <a:schemeClr val="tx1"/>
                </a:solidFill>
              </a:rPr>
              <a:t>- CVS	                 - Wal-Mart</a:t>
            </a:r>
            <a:r>
              <a:rPr lang="en-US" sz="3200" dirty="0">
                <a:solidFill>
                  <a:srgbClr val="FF0000"/>
                </a:solidFill>
              </a:rPr>
              <a:t>*	</a:t>
            </a:r>
          </a:p>
          <a:p>
            <a:pPr marL="451025" lvl="1" indent="0">
              <a:spcBef>
                <a:spcPct val="50000"/>
              </a:spcBef>
              <a:buNone/>
            </a:pPr>
            <a:r>
              <a:rPr lang="en-US" sz="3200" dirty="0">
                <a:solidFill>
                  <a:schemeClr val="tx1"/>
                </a:solidFill>
              </a:rPr>
              <a:t>- Target	                 - Publix</a:t>
            </a:r>
            <a:r>
              <a:rPr lang="en-US" sz="3200" dirty="0">
                <a:solidFill>
                  <a:srgbClr val="FF0000"/>
                </a:solidFill>
              </a:rPr>
              <a:t>*</a:t>
            </a:r>
          </a:p>
          <a:p>
            <a:pPr marL="451025" lvl="1" indent="0">
              <a:spcBef>
                <a:spcPct val="50000"/>
              </a:spcBef>
              <a:buNone/>
            </a:pPr>
            <a:r>
              <a:rPr lang="en-US" sz="3200" dirty="0">
                <a:solidFill>
                  <a:schemeClr val="tx1"/>
                </a:solidFill>
              </a:rPr>
              <a:t>- Walgreens</a:t>
            </a:r>
          </a:p>
          <a:p>
            <a:pPr marL="451025" lvl="1" indent="0">
              <a:spcBef>
                <a:spcPct val="50000"/>
              </a:spcBef>
              <a:buNone/>
            </a:pPr>
            <a:r>
              <a:rPr lang="en-US" sz="3200" dirty="0">
                <a:solidFill>
                  <a:srgbClr val="FF0000"/>
                </a:solidFill>
              </a:rPr>
              <a:t>* Pharmacies within the corporate store that is also WIC approved</a:t>
            </a:r>
            <a:endParaRPr lang="en-US" sz="2800" dirty="0">
              <a:solidFill>
                <a:srgbClr val="FF0000"/>
              </a:solidFill>
            </a:endParaRPr>
          </a:p>
        </p:txBody>
      </p:sp>
      <p:grpSp>
        <p:nvGrpSpPr>
          <p:cNvPr id="13330" name="Group 133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194" cy="2175328"/>
            <a:chOff x="-305" y="-1"/>
            <a:chExt cx="3832880" cy="2876136"/>
          </a:xfrm>
        </p:grpSpPr>
        <p:sp>
          <p:nvSpPr>
            <p:cNvPr id="13331" name="Freeform: Shape 133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32" name="Freeform: Shape 133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33" name="Freeform: Shape 133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34" name="Freeform: Shape 133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BB8582F9-9F4E-D2C6-BA93-82945C910DEA}"/>
              </a:ext>
            </a:extLst>
          </p:cNvPr>
          <p:cNvSpPr txBox="1"/>
          <p:nvPr/>
        </p:nvSpPr>
        <p:spPr>
          <a:xfrm>
            <a:off x="1112179" y="5770335"/>
            <a:ext cx="9249434" cy="584775"/>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tx1"/>
                </a:solidFill>
              </a:rPr>
              <a:t>Vendors not under Corporate Agreement</a:t>
            </a:r>
          </a:p>
        </p:txBody>
      </p:sp>
    </p:spTree>
    <p:custDataLst>
      <p:tags r:id="rId1"/>
    </p:custDataLst>
    <p:extLst>
      <p:ext uri="{BB962C8B-B14F-4D97-AF65-F5344CB8AC3E}">
        <p14:creationId xmlns:p14="http://schemas.microsoft.com/office/powerpoint/2010/main" val="4597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874587" y="798703"/>
            <a:ext cx="5219825" cy="3072015"/>
          </a:xfrm>
        </p:spPr>
        <p:txBody>
          <a:bodyPr vert="horz" lIns="91440" tIns="45720" rIns="91440" bIns="45720" rtlCol="0" anchor="b">
            <a:normAutofit/>
          </a:bodyPr>
          <a:lstStyle/>
          <a:p>
            <a:pPr algn="ctr" defTabSz="914400"/>
            <a:r>
              <a:rPr lang="en-US" sz="8000" b="1" kern="1200" dirty="0">
                <a:solidFill>
                  <a:schemeClr val="tx1"/>
                </a:solidFill>
                <a:latin typeface="+mj-lt"/>
                <a:ea typeface="+mj-ea"/>
                <a:cs typeface="+mj-cs"/>
              </a:rPr>
              <a:t>Questions</a:t>
            </a:r>
          </a:p>
        </p:txBody>
      </p:sp>
      <p:sp>
        <p:nvSpPr>
          <p:cNvPr id="35" name="Freeform: Shape 34">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339" y="0"/>
            <a:ext cx="1736948"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4584" y="1"/>
            <a:ext cx="1154841"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Graphic 16" descr="Help">
            <a:extLst>
              <a:ext uri="{FF2B5EF4-FFF2-40B4-BE49-F238E27FC236}">
                <a16:creationId xmlns:a16="http://schemas.microsoft.com/office/drawing/2014/main" id="{B8854381-657A-DC7B-A4E6-923B4E91BD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670"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39" name="Freeform: Shape 38">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9125" y="2916245"/>
            <a:ext cx="159700"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6578" y="5717906"/>
            <a:ext cx="1771148"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5779" y="6258756"/>
            <a:ext cx="1565533"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1048" y="5835650"/>
            <a:ext cx="1547777"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custDataLst>
      <p:tags r:id="rId1"/>
    </p:custDataLst>
    <p:extLst>
      <p:ext uri="{BB962C8B-B14F-4D97-AF65-F5344CB8AC3E}">
        <p14:creationId xmlns:p14="http://schemas.microsoft.com/office/powerpoint/2010/main" val="419551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2" name="Title 1"/>
          <p:cNvSpPr>
            <a:spLocks noGrp="1"/>
          </p:cNvSpPr>
          <p:nvPr>
            <p:ph type="title"/>
          </p:nvPr>
        </p:nvSpPr>
        <p:spPr>
          <a:xfrm>
            <a:off x="4436732" y="4750687"/>
            <a:ext cx="7581449" cy="1192258"/>
          </a:xfrm>
        </p:spPr>
        <p:txBody>
          <a:bodyPr vert="horz" lIns="91416" tIns="45708" rIns="91416" bIns="45708" rtlCol="0" anchor="ctr">
            <a:normAutofit fontScale="90000"/>
          </a:bodyPr>
          <a:lstStyle/>
          <a:p>
            <a:br>
              <a:rPr lang="en-US" sz="7198" b="1" dirty="0"/>
            </a:br>
            <a:r>
              <a:rPr lang="en-US" sz="7198" b="1" dirty="0"/>
              <a:t>WIC Approved Foods</a:t>
            </a:r>
            <a:br>
              <a:rPr lang="en-US" dirty="0"/>
            </a:br>
            <a:endParaRPr lang="en-US" sz="4099" b="1" dirty="0"/>
          </a:p>
        </p:txBody>
      </p:sp>
      <p:pic>
        <p:nvPicPr>
          <p:cNvPr id="4" name="Picture 3" descr="Refrigerator with full shelves">
            <a:extLst>
              <a:ext uri="{FF2B5EF4-FFF2-40B4-BE49-F238E27FC236}">
                <a16:creationId xmlns:a16="http://schemas.microsoft.com/office/drawing/2014/main" id="{035FE789-4F54-9665-7F8B-8167F977A2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577" r="21050" b="-439"/>
          <a:stretch/>
        </p:blipFill>
        <p:spPr>
          <a:xfrm>
            <a:off x="2015275" y="131359"/>
            <a:ext cx="8782048" cy="4418449"/>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5"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0351" y="5467675"/>
            <a:ext cx="1371243" cy="18283"/>
          </a:xfrm>
          <a:custGeom>
            <a:avLst/>
            <a:gdLst>
              <a:gd name="connsiteX0" fmla="*/ 0 w 1371243"/>
              <a:gd name="connsiteY0" fmla="*/ 0 h 18283"/>
              <a:gd name="connsiteX1" fmla="*/ 685622 w 1371243"/>
              <a:gd name="connsiteY1" fmla="*/ 0 h 18283"/>
              <a:gd name="connsiteX2" fmla="*/ 1371243 w 1371243"/>
              <a:gd name="connsiteY2" fmla="*/ 0 h 18283"/>
              <a:gd name="connsiteX3" fmla="*/ 1371243 w 1371243"/>
              <a:gd name="connsiteY3" fmla="*/ 18283 h 18283"/>
              <a:gd name="connsiteX4" fmla="*/ 713046 w 1371243"/>
              <a:gd name="connsiteY4" fmla="*/ 18283 h 18283"/>
              <a:gd name="connsiteX5" fmla="*/ 0 w 1371243"/>
              <a:gd name="connsiteY5" fmla="*/ 18283 h 18283"/>
              <a:gd name="connsiteX6" fmla="*/ 0 w 1371243"/>
              <a:gd name="connsiteY6"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243" h="18283" fill="none" extrusionOk="0">
                <a:moveTo>
                  <a:pt x="0" y="0"/>
                </a:moveTo>
                <a:cubicBezTo>
                  <a:pt x="232334" y="12803"/>
                  <a:pt x="540565" y="-9079"/>
                  <a:pt x="685622" y="0"/>
                </a:cubicBezTo>
                <a:cubicBezTo>
                  <a:pt x="830679" y="9079"/>
                  <a:pt x="1228433" y="-7469"/>
                  <a:pt x="1371243" y="0"/>
                </a:cubicBezTo>
                <a:cubicBezTo>
                  <a:pt x="1370500" y="5278"/>
                  <a:pt x="1371912" y="10197"/>
                  <a:pt x="1371243" y="18283"/>
                </a:cubicBezTo>
                <a:cubicBezTo>
                  <a:pt x="1102472" y="37670"/>
                  <a:pt x="1003778" y="-13976"/>
                  <a:pt x="713046" y="18283"/>
                </a:cubicBezTo>
                <a:cubicBezTo>
                  <a:pt x="422314" y="50542"/>
                  <a:pt x="230381" y="5902"/>
                  <a:pt x="0" y="18283"/>
                </a:cubicBezTo>
                <a:cubicBezTo>
                  <a:pt x="-163" y="10204"/>
                  <a:pt x="321" y="7077"/>
                  <a:pt x="0" y="0"/>
                </a:cubicBezTo>
                <a:close/>
              </a:path>
              <a:path w="1371243" h="18283" stroke="0" extrusionOk="0">
                <a:moveTo>
                  <a:pt x="0" y="0"/>
                </a:moveTo>
                <a:cubicBezTo>
                  <a:pt x="231152" y="30487"/>
                  <a:pt x="417675" y="4514"/>
                  <a:pt x="644484" y="0"/>
                </a:cubicBezTo>
                <a:cubicBezTo>
                  <a:pt x="871293" y="-4514"/>
                  <a:pt x="1033350" y="-18004"/>
                  <a:pt x="1371243" y="0"/>
                </a:cubicBezTo>
                <a:cubicBezTo>
                  <a:pt x="1370838" y="5330"/>
                  <a:pt x="1371724" y="13956"/>
                  <a:pt x="1371243" y="18283"/>
                </a:cubicBezTo>
                <a:cubicBezTo>
                  <a:pt x="1108239" y="20343"/>
                  <a:pt x="1040640" y="444"/>
                  <a:pt x="713046" y="18283"/>
                </a:cubicBezTo>
                <a:cubicBezTo>
                  <a:pt x="385452" y="36122"/>
                  <a:pt x="226397" y="23002"/>
                  <a:pt x="0" y="18283"/>
                </a:cubicBezTo>
                <a:cubicBezTo>
                  <a:pt x="206" y="12411"/>
                  <a:pt x="-854" y="4779"/>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7" name="TextBox 6">
            <a:extLst>
              <a:ext uri="{FF2B5EF4-FFF2-40B4-BE49-F238E27FC236}">
                <a16:creationId xmlns:a16="http://schemas.microsoft.com/office/drawing/2014/main" id="{5F1BD79B-6F84-BB2E-FBA1-C9DE435DFDDF}"/>
              </a:ext>
            </a:extLst>
          </p:cNvPr>
          <p:cNvSpPr txBox="1"/>
          <p:nvPr/>
        </p:nvSpPr>
        <p:spPr>
          <a:xfrm>
            <a:off x="4653081" y="4777388"/>
            <a:ext cx="6895830" cy="1398859"/>
          </a:xfrm>
          <a:prstGeom prst="rect">
            <a:avLst/>
          </a:prstGeom>
        </p:spPr>
        <p:txBody>
          <a:bodyPr vert="horz" lIns="91416" tIns="45708" rIns="91416" bIns="45708" rtlCol="0" anchor="ctr">
            <a:normAutofit/>
          </a:bodyPr>
          <a:lstStyle/>
          <a:p>
            <a:pPr indent="-228531" defTabSz="914126">
              <a:lnSpc>
                <a:spcPct val="90000"/>
              </a:lnSpc>
              <a:spcAft>
                <a:spcPts val="600"/>
              </a:spcAft>
              <a:buFont typeface="Arial" panose="020B0604020202020204" pitchFamily="34" charset="0"/>
              <a:buChar char="•"/>
              <a:defRPr/>
            </a:pPr>
            <a:endParaRPr lang="en-US" sz="2199" dirty="0">
              <a:solidFill>
                <a:prstClr val="black"/>
              </a:solidFill>
              <a:latin typeface="Aptos" panose="02110004020202020204"/>
            </a:endParaRPr>
          </a:p>
        </p:txBody>
      </p:sp>
      <p:sp>
        <p:nvSpPr>
          <p:cNvPr id="22" name="TextBox 21">
            <a:extLst>
              <a:ext uri="{FF2B5EF4-FFF2-40B4-BE49-F238E27FC236}">
                <a16:creationId xmlns:a16="http://schemas.microsoft.com/office/drawing/2014/main" id="{BDDACD35-68D7-5976-4F38-E46FA972EED7}"/>
              </a:ext>
            </a:extLst>
          </p:cNvPr>
          <p:cNvSpPr txBox="1"/>
          <p:nvPr/>
        </p:nvSpPr>
        <p:spPr>
          <a:xfrm>
            <a:off x="170644" y="5476817"/>
            <a:ext cx="4184471" cy="425390"/>
          </a:xfrm>
          <a:prstGeom prst="rect">
            <a:avLst/>
          </a:prstGeom>
          <a:noFill/>
        </p:spPr>
        <p:txBody>
          <a:bodyPr wrap="square">
            <a:spAutoFit/>
          </a:bodyPr>
          <a:lstStyle/>
          <a:p>
            <a:pPr defTabSz="457063">
              <a:lnSpc>
                <a:spcPct val="115000"/>
              </a:lnSpc>
              <a:spcAft>
                <a:spcPts val="1000"/>
              </a:spcAft>
              <a:tabLst>
                <a:tab pos="457063" algn="l"/>
              </a:tabLst>
              <a:defRPr/>
            </a:pPr>
            <a:r>
              <a:rPr lang="en-US" sz="1999" u="sng" kern="10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https://www.ncdhhs.gov/ncwicfoods</a:t>
            </a:r>
            <a:endParaRPr lang="en-US" sz="1999"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62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0" name="Rectangle 17429">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577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17432" name="Arc 17431">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2959" y="458725"/>
            <a:ext cx="2987121" cy="2987121"/>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dirty="0">
              <a:solidFill>
                <a:srgbClr val="000000"/>
              </a:solidFill>
              <a:latin typeface="Calibri" panose="020F0502020204030204"/>
            </a:endParaRPr>
          </a:p>
        </p:txBody>
      </p:sp>
      <p:sp>
        <p:nvSpPr>
          <p:cNvPr id="17415" name="Title 1">
            <a:extLst>
              <a:ext uri="{FF2B5EF4-FFF2-40B4-BE49-F238E27FC236}">
                <a16:creationId xmlns:a16="http://schemas.microsoft.com/office/drawing/2014/main" id="{7262F9A7-8708-0D9E-935C-0150EF41CA08}"/>
              </a:ext>
            </a:extLst>
          </p:cNvPr>
          <p:cNvSpPr>
            <a:spLocks noGrp="1"/>
          </p:cNvSpPr>
          <p:nvPr>
            <p:ph type="title"/>
          </p:nvPr>
        </p:nvSpPr>
        <p:spPr>
          <a:xfrm>
            <a:off x="837981" y="365923"/>
            <a:ext cx="10512862" cy="1325218"/>
          </a:xfrm>
        </p:spPr>
        <p:txBody>
          <a:bodyPr>
            <a:normAutofit/>
          </a:bodyPr>
          <a:lstStyle/>
          <a:p>
            <a:pPr algn="ctr"/>
            <a:r>
              <a:rPr lang="en-US" b="1" dirty="0"/>
              <a:t>WIC Approved Foods</a:t>
            </a:r>
          </a:p>
        </p:txBody>
      </p:sp>
      <p:graphicFrame>
        <p:nvGraphicFramePr>
          <p:cNvPr id="2" name="Diagram 1">
            <a:extLst>
              <a:ext uri="{FF2B5EF4-FFF2-40B4-BE49-F238E27FC236}">
                <a16:creationId xmlns:a16="http://schemas.microsoft.com/office/drawing/2014/main" id="{F28AC261-B874-025C-64D8-6C1792ED3A59}"/>
              </a:ext>
            </a:extLst>
          </p:cNvPr>
          <p:cNvGraphicFramePr/>
          <p:nvPr/>
        </p:nvGraphicFramePr>
        <p:xfrm>
          <a:off x="837981" y="1846020"/>
          <a:ext cx="7313295" cy="4572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425" name="Picture 3" descr="A basket filled with fruit&#10;&#10;Description generated with very high confidence">
            <a:extLst>
              <a:ext uri="{FF2B5EF4-FFF2-40B4-BE49-F238E27FC236}">
                <a16:creationId xmlns:a16="http://schemas.microsoft.com/office/drawing/2014/main" id="{8900B5F5-618F-E223-D790-D8083C6AFC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51984" y="2790361"/>
            <a:ext cx="2898859" cy="244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55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EB123A0-3677-BF61-2AB4-700E53ACB60F}"/>
              </a:ext>
            </a:extLst>
          </p:cNvPr>
          <p:cNvGraphicFramePr/>
          <p:nvPr/>
        </p:nvGraphicFramePr>
        <p:xfrm>
          <a:off x="1142702" y="1373336"/>
          <a:ext cx="9650766" cy="42827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023314C-4EB5-86A9-9B21-1A8C2E362EF8}"/>
              </a:ext>
            </a:extLst>
          </p:cNvPr>
          <p:cNvSpPr txBox="1"/>
          <p:nvPr>
            <p:custDataLst>
              <p:tags r:id="rId2"/>
            </p:custDataLst>
          </p:nvPr>
        </p:nvSpPr>
        <p:spPr>
          <a:xfrm>
            <a:off x="2770136" y="6029303"/>
            <a:ext cx="6648248" cy="52308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defTabSz="457063">
              <a:defRPr/>
            </a:pPr>
            <a:r>
              <a:rPr lang="en-US" sz="2799" dirty="0">
                <a:solidFill>
                  <a:prstClr val="black"/>
                </a:solidFill>
                <a:latin typeface="Aptos Display" panose="02110004020202020204"/>
                <a:hlinkClick r:id="rId10"/>
              </a:rPr>
              <a:t>https://www.ncdhhs.gov/ncwicfoods</a:t>
            </a:r>
            <a:endParaRPr lang="en-US" sz="2799" dirty="0">
              <a:solidFill>
                <a:prstClr val="black"/>
              </a:solidFill>
              <a:latin typeface="Aptos Display" panose="02110004020202020204"/>
            </a:endParaRPr>
          </a:p>
        </p:txBody>
      </p:sp>
      <p:sp>
        <p:nvSpPr>
          <p:cNvPr id="2" name="Title 1">
            <a:extLst>
              <a:ext uri="{FF2B5EF4-FFF2-40B4-BE49-F238E27FC236}">
                <a16:creationId xmlns:a16="http://schemas.microsoft.com/office/drawing/2014/main" id="{876B9131-3060-6625-A7E0-C92A9796E054}"/>
              </a:ext>
            </a:extLst>
          </p:cNvPr>
          <p:cNvSpPr txBox="1">
            <a:spLocks/>
          </p:cNvSpPr>
          <p:nvPr/>
        </p:nvSpPr>
        <p:spPr>
          <a:xfrm>
            <a:off x="837981" y="365923"/>
            <a:ext cx="10512862"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4399" b="1" dirty="0">
                <a:solidFill>
                  <a:prstClr val="black"/>
                </a:solidFill>
                <a:latin typeface="Aptos Display" panose="02110004020202020204"/>
              </a:rPr>
              <a:t>Authorized Product List (APL)</a:t>
            </a:r>
          </a:p>
        </p:txBody>
      </p:sp>
    </p:spTree>
    <p:custDataLst>
      <p:tags r:id="rId1"/>
    </p:custDataLst>
    <p:extLst>
      <p:ext uri="{BB962C8B-B14F-4D97-AF65-F5344CB8AC3E}">
        <p14:creationId xmlns:p14="http://schemas.microsoft.com/office/powerpoint/2010/main" val="274848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useBgFill="1">
        <p:nvSpPr>
          <p:cNvPr id="29" name="Rectangle 28">
            <a:extLst>
              <a:ext uri="{FF2B5EF4-FFF2-40B4-BE49-F238E27FC236}">
                <a16:creationId xmlns:a16="http://schemas.microsoft.com/office/drawing/2014/main" id="{6BC8DD5A-2177-6753-E2F9-C07A00190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94"/>
            <a:ext cx="12188826" cy="1695971"/>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2" name="Title 1">
            <a:extLst>
              <a:ext uri="{FF2B5EF4-FFF2-40B4-BE49-F238E27FC236}">
                <a16:creationId xmlns:a16="http://schemas.microsoft.com/office/drawing/2014/main" id="{9D775CA6-30E4-A335-C81D-7149D127BFC6}"/>
              </a:ext>
            </a:extLst>
          </p:cNvPr>
          <p:cNvSpPr>
            <a:spLocks noGrp="1"/>
          </p:cNvSpPr>
          <p:nvPr>
            <p:ph type="title"/>
          </p:nvPr>
        </p:nvSpPr>
        <p:spPr>
          <a:xfrm>
            <a:off x="1142604" y="274925"/>
            <a:ext cx="10100339" cy="1325751"/>
          </a:xfrm>
        </p:spPr>
        <p:txBody>
          <a:bodyPr>
            <a:normAutofit fontScale="90000"/>
          </a:bodyPr>
          <a:lstStyle/>
          <a:p>
            <a:pPr algn="ctr"/>
            <a:br>
              <a:rPr lang="en-US" sz="3699" dirty="0"/>
            </a:br>
            <a:r>
              <a:rPr lang="en-US" sz="4899" b="1" dirty="0"/>
              <a:t>Supplemental Foods for Infants </a:t>
            </a:r>
            <a:br>
              <a:rPr lang="en-US" sz="4899" b="1" dirty="0"/>
            </a:br>
            <a:r>
              <a:rPr lang="en-US" sz="4899" b="1" dirty="0"/>
              <a:t>Food Packages I, II, III</a:t>
            </a:r>
            <a:br>
              <a:rPr lang="en-US" sz="3699" dirty="0"/>
            </a:br>
            <a:br>
              <a:rPr lang="en-US" sz="3699" dirty="0"/>
            </a:br>
            <a:endParaRPr lang="en-US" sz="1100" dirty="0"/>
          </a:p>
        </p:txBody>
      </p:sp>
      <p:graphicFrame>
        <p:nvGraphicFramePr>
          <p:cNvPr id="4" name="Content Placeholder 3">
            <a:extLst>
              <a:ext uri="{FF2B5EF4-FFF2-40B4-BE49-F238E27FC236}">
                <a16:creationId xmlns:a16="http://schemas.microsoft.com/office/drawing/2014/main" id="{A79DA2CC-51C5-DA32-5DA6-9B3EA340F381}"/>
              </a:ext>
            </a:extLst>
          </p:cNvPr>
          <p:cNvGraphicFramePr>
            <a:graphicFrameLocks noGrp="1"/>
          </p:cNvGraphicFramePr>
          <p:nvPr>
            <p:ph idx="1"/>
          </p:nvPr>
        </p:nvGraphicFramePr>
        <p:xfrm>
          <a:off x="837982" y="1696863"/>
          <a:ext cx="10595362" cy="4550805"/>
        </p:xfrm>
        <a:graphic>
          <a:graphicData uri="http://schemas.openxmlformats.org/drawingml/2006/table">
            <a:tbl>
              <a:tblPr firstRow="1" firstCol="1" bandRow="1">
                <a:tableStyleId>{5C22544A-7EE6-4342-B048-85BDC9FD1C3A}</a:tableStyleId>
              </a:tblPr>
              <a:tblGrid>
                <a:gridCol w="1278621">
                  <a:extLst>
                    <a:ext uri="{9D8B030D-6E8A-4147-A177-3AD203B41FA5}">
                      <a16:colId xmlns:a16="http://schemas.microsoft.com/office/drawing/2014/main" val="3690140453"/>
                    </a:ext>
                  </a:extLst>
                </a:gridCol>
                <a:gridCol w="1686326">
                  <a:extLst>
                    <a:ext uri="{9D8B030D-6E8A-4147-A177-3AD203B41FA5}">
                      <a16:colId xmlns:a16="http://schemas.microsoft.com/office/drawing/2014/main" val="3233025385"/>
                    </a:ext>
                  </a:extLst>
                </a:gridCol>
                <a:gridCol w="1848249">
                  <a:extLst>
                    <a:ext uri="{9D8B030D-6E8A-4147-A177-3AD203B41FA5}">
                      <a16:colId xmlns:a16="http://schemas.microsoft.com/office/drawing/2014/main" val="1008052016"/>
                    </a:ext>
                  </a:extLst>
                </a:gridCol>
                <a:gridCol w="1694228">
                  <a:extLst>
                    <a:ext uri="{9D8B030D-6E8A-4147-A177-3AD203B41FA5}">
                      <a16:colId xmlns:a16="http://schemas.microsoft.com/office/drawing/2014/main" val="10721470"/>
                    </a:ext>
                  </a:extLst>
                </a:gridCol>
                <a:gridCol w="1540207">
                  <a:extLst>
                    <a:ext uri="{9D8B030D-6E8A-4147-A177-3AD203B41FA5}">
                      <a16:colId xmlns:a16="http://schemas.microsoft.com/office/drawing/2014/main" val="1248881434"/>
                    </a:ext>
                  </a:extLst>
                </a:gridCol>
                <a:gridCol w="1309176">
                  <a:extLst>
                    <a:ext uri="{9D8B030D-6E8A-4147-A177-3AD203B41FA5}">
                      <a16:colId xmlns:a16="http://schemas.microsoft.com/office/drawing/2014/main" val="3237303993"/>
                    </a:ext>
                  </a:extLst>
                </a:gridCol>
                <a:gridCol w="1238555">
                  <a:extLst>
                    <a:ext uri="{9D8B030D-6E8A-4147-A177-3AD203B41FA5}">
                      <a16:colId xmlns:a16="http://schemas.microsoft.com/office/drawing/2014/main" val="1697541475"/>
                    </a:ext>
                  </a:extLst>
                </a:gridCol>
              </a:tblGrid>
              <a:tr h="522014">
                <a:tc rowSpan="2">
                  <a:txBody>
                    <a:bodyPr/>
                    <a:lstStyle/>
                    <a:p>
                      <a:pPr marL="0" marR="0" algn="ctr">
                        <a:lnSpc>
                          <a:spcPct val="115000"/>
                        </a:lnSpc>
                        <a:spcBef>
                          <a:spcPts val="600"/>
                        </a:spcBef>
                        <a:spcAft>
                          <a:spcPts val="3600"/>
                        </a:spcAft>
                      </a:pPr>
                      <a:r>
                        <a:rPr lang="en-US" sz="1200" kern="0" dirty="0">
                          <a:effectLst/>
                          <a:latin typeface="+mn-lt"/>
                        </a:rPr>
                        <a:t>Supplemental Food Category</a:t>
                      </a:r>
                    </a:p>
                    <a:p>
                      <a:pPr marL="0" marR="0" algn="ctr">
                        <a:lnSpc>
                          <a:spcPct val="115000"/>
                        </a:lnSpc>
                        <a:spcBef>
                          <a:spcPts val="600"/>
                        </a:spcBef>
                        <a:spcAft>
                          <a:spcPts val="3600"/>
                        </a:spcAft>
                      </a:pPr>
                      <a:endParaRPr lang="en-US" sz="1200" kern="0" dirty="0">
                        <a:effectLst/>
                        <a:latin typeface="+mn-lt"/>
                      </a:endParaRPr>
                    </a:p>
                    <a:p>
                      <a:pPr marL="0" marR="0" algn="ctr">
                        <a:lnSpc>
                          <a:spcPct val="115000"/>
                        </a:lnSpc>
                        <a:spcBef>
                          <a:spcPts val="600"/>
                        </a:spcBef>
                        <a:spcAft>
                          <a:spcPts val="3600"/>
                        </a:spcAft>
                      </a:pPr>
                      <a:endParaRPr lang="en-US" sz="1200" kern="0" dirty="0">
                        <a:effectLst/>
                        <a:latin typeface="+mn-lt"/>
                      </a:endParaRPr>
                    </a:p>
                  </a:txBody>
                  <a:tcPr marL="22328" marR="22328" marT="22328" marB="22328" anchor="b"/>
                </a:tc>
                <a:tc gridSpan="2">
                  <a:txBody>
                    <a:bodyPr/>
                    <a:lstStyle/>
                    <a:p>
                      <a:pPr marL="0" marR="0" algn="ctr">
                        <a:lnSpc>
                          <a:spcPct val="115000"/>
                        </a:lnSpc>
                        <a:spcBef>
                          <a:spcPts val="1875"/>
                        </a:spcBef>
                        <a:spcAft>
                          <a:spcPts val="1500"/>
                        </a:spcAft>
                      </a:pPr>
                      <a:r>
                        <a:rPr lang="en-US" sz="1200" kern="0" dirty="0">
                          <a:effectLst/>
                          <a:latin typeface="+mn-lt"/>
                        </a:rPr>
                        <a:t>Fully formula fed (FF)</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200" kern="0" dirty="0">
                          <a:effectLst/>
                          <a:latin typeface="+mn-lt"/>
                        </a:rPr>
                        <a:t>Partially (mostly) breastfed (BF/FF)</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200" kern="0" dirty="0">
                          <a:effectLst/>
                          <a:latin typeface="+mn-lt"/>
                        </a:rPr>
                        <a:t>Fully breastfed (BF</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extLst>
                  <a:ext uri="{0D108BD9-81ED-4DB2-BD59-A6C34878D82A}">
                    <a16:rowId xmlns:a16="http://schemas.microsoft.com/office/drawing/2014/main" val="380406570"/>
                  </a:ext>
                </a:extLst>
              </a:tr>
              <a:tr h="1709821">
                <a:tc vMerge="1">
                  <a:txBody>
                    <a:bodyPr/>
                    <a:lstStyle/>
                    <a:p>
                      <a:endParaRPr lang="en-US" dirty="0"/>
                    </a:p>
                  </a:txBody>
                  <a:tcPr marL="22334" marR="22334" marT="22334" marB="22334"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a:t>
                      </a:r>
                      <a:r>
                        <a:rPr lang="en-US" sz="1200" kern="0" dirty="0">
                          <a:effectLst/>
                          <a:latin typeface="+mn-lt"/>
                        </a:rPr>
                        <a:t>-FF &amp;</a:t>
                      </a:r>
                      <a:br>
                        <a:rPr lang="en-US" sz="1200" kern="0" dirty="0">
                          <a:effectLst/>
                          <a:latin typeface="+mn-lt"/>
                        </a:rPr>
                      </a:br>
                      <a:r>
                        <a:rPr lang="en-US" sz="1200" b="1" kern="0" dirty="0">
                          <a:effectLst/>
                          <a:latin typeface="+mn-lt"/>
                        </a:rPr>
                        <a:t>III</a:t>
                      </a:r>
                      <a:r>
                        <a:rPr lang="en-US" sz="1200" kern="0" dirty="0">
                          <a:effectLst/>
                          <a:latin typeface="+mn-lt"/>
                        </a:rPr>
                        <a:t>-FF</a:t>
                      </a:r>
                      <a:br>
                        <a:rPr lang="en-US" sz="1200" kern="0" dirty="0">
                          <a:effectLst/>
                          <a:latin typeface="+mn-lt"/>
                        </a:rPr>
                      </a:br>
                      <a:r>
                        <a:rPr lang="en-US" sz="1200" kern="0" dirty="0">
                          <a:effectLst/>
                          <a:latin typeface="+mn-lt"/>
                        </a:rPr>
                        <a:t>A: 0 - 3 months</a:t>
                      </a:r>
                      <a:br>
                        <a:rPr lang="en-US" sz="1200" kern="0" dirty="0">
                          <a:effectLst/>
                          <a:latin typeface="+mn-lt"/>
                        </a:rPr>
                      </a:br>
                      <a:r>
                        <a:rPr lang="en-US" sz="1200" kern="0" dirty="0">
                          <a:effectLst/>
                          <a:latin typeface="+mn-lt"/>
                        </a:rPr>
                        <a:t>B: 4 - 5 months</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II</a:t>
                      </a:r>
                      <a:r>
                        <a:rPr lang="en-US" sz="1200" kern="0" dirty="0">
                          <a:effectLst/>
                          <a:latin typeface="+mn-lt"/>
                        </a:rPr>
                        <a:t>-FF &amp;</a:t>
                      </a:r>
                      <a:br>
                        <a:rPr lang="en-US" sz="1200" kern="0" dirty="0">
                          <a:effectLst/>
                          <a:latin typeface="+mn-lt"/>
                        </a:rPr>
                      </a:br>
                      <a:r>
                        <a:rPr lang="en-US" sz="1200" b="1" kern="0" dirty="0">
                          <a:effectLst/>
                          <a:latin typeface="+mn-lt"/>
                        </a:rPr>
                        <a:t>III</a:t>
                      </a:r>
                      <a:r>
                        <a:rPr lang="en-US" sz="1200" kern="0" dirty="0">
                          <a:effectLst/>
                          <a:latin typeface="+mn-lt"/>
                        </a:rPr>
                        <a:t>-FF</a:t>
                      </a:r>
                      <a:br>
                        <a:rPr lang="en-US" sz="1200" kern="0" dirty="0">
                          <a:effectLst/>
                          <a:latin typeface="+mn-lt"/>
                        </a:rPr>
                      </a:br>
                      <a:r>
                        <a:rPr lang="en-US" sz="1200" kern="0" dirty="0">
                          <a:effectLst/>
                          <a:latin typeface="+mn-lt"/>
                        </a:rPr>
                        <a:t>6 - 11 months</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a:t>
                      </a:r>
                      <a:r>
                        <a:rPr lang="en-US" sz="1200" kern="0" dirty="0">
                          <a:effectLst/>
                          <a:latin typeface="+mn-lt"/>
                        </a:rPr>
                        <a:t>-BF/FF &amp; </a:t>
                      </a:r>
                      <a:r>
                        <a:rPr lang="en-US" sz="1200" b="1" kern="0" dirty="0">
                          <a:effectLst/>
                          <a:latin typeface="+mn-lt"/>
                        </a:rPr>
                        <a:t>III</a:t>
                      </a:r>
                      <a:r>
                        <a:rPr lang="en-US" sz="1200" kern="0" dirty="0">
                          <a:effectLst/>
                          <a:latin typeface="+mn-lt"/>
                        </a:rPr>
                        <a:t> BF/FF</a:t>
                      </a:r>
                      <a:br>
                        <a:rPr lang="en-US" sz="1200" kern="0" dirty="0">
                          <a:effectLst/>
                          <a:latin typeface="+mn-lt"/>
                        </a:rPr>
                      </a:br>
                      <a:r>
                        <a:rPr lang="en-US" sz="1200" kern="0" dirty="0">
                          <a:effectLst/>
                          <a:latin typeface="+mn-lt"/>
                        </a:rPr>
                        <a:t>(A: 0 to 1 month)</a:t>
                      </a:r>
                      <a:br>
                        <a:rPr lang="en-US" sz="1200" kern="0" dirty="0">
                          <a:effectLst/>
                          <a:latin typeface="+mn-lt"/>
                        </a:rPr>
                      </a:br>
                      <a:r>
                        <a:rPr lang="en-US" sz="1200" kern="0" dirty="0">
                          <a:effectLst/>
                          <a:latin typeface="+mn-lt"/>
                        </a:rPr>
                        <a:t>B: 1 - 3 months</a:t>
                      </a:r>
                      <a:br>
                        <a:rPr lang="en-US" sz="1200" kern="0" dirty="0">
                          <a:effectLst/>
                          <a:latin typeface="+mn-lt"/>
                        </a:rPr>
                      </a:br>
                      <a:r>
                        <a:rPr lang="en-US" sz="1200" kern="0" dirty="0">
                          <a:effectLst/>
                          <a:latin typeface="+mn-lt"/>
                        </a:rPr>
                        <a:t>C: 4 - 5 months</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dirty="0">
                          <a:effectLst/>
                          <a:latin typeface="+mn-lt"/>
                        </a:rPr>
                        <a:t>Food Packages</a:t>
                      </a:r>
                      <a:br>
                        <a:rPr lang="en-US" sz="1200" kern="0" dirty="0">
                          <a:effectLst/>
                          <a:latin typeface="+mn-lt"/>
                        </a:rPr>
                      </a:br>
                      <a:r>
                        <a:rPr lang="en-US" sz="1200" b="1" kern="0" dirty="0">
                          <a:effectLst/>
                          <a:latin typeface="+mn-lt"/>
                        </a:rPr>
                        <a:t>II</a:t>
                      </a:r>
                      <a:r>
                        <a:rPr lang="en-US" sz="1200" kern="0" dirty="0">
                          <a:effectLst/>
                          <a:latin typeface="+mn-lt"/>
                        </a:rPr>
                        <a:t>-BF/FF &amp; </a:t>
                      </a:r>
                      <a:r>
                        <a:rPr lang="en-US" sz="1200" b="1" kern="0" dirty="0">
                          <a:effectLst/>
                          <a:latin typeface="+mn-lt"/>
                        </a:rPr>
                        <a:t>III</a:t>
                      </a:r>
                      <a:br>
                        <a:rPr lang="en-US" sz="1200" kern="0" dirty="0">
                          <a:effectLst/>
                          <a:latin typeface="+mn-lt"/>
                        </a:rPr>
                      </a:br>
                      <a:r>
                        <a:rPr lang="en-US" sz="1200" kern="0" dirty="0">
                          <a:effectLst/>
                          <a:latin typeface="+mn-lt"/>
                        </a:rPr>
                        <a:t>BF/FF</a:t>
                      </a:r>
                      <a:br>
                        <a:rPr lang="en-US" sz="1200" kern="0" dirty="0">
                          <a:effectLst/>
                          <a:latin typeface="+mn-lt"/>
                        </a:rPr>
                      </a:br>
                      <a:r>
                        <a:rPr lang="en-US" sz="1200" kern="0" dirty="0">
                          <a:effectLst/>
                          <a:latin typeface="+mn-lt"/>
                        </a:rPr>
                        <a:t>6 - 11 months</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dirty="0">
                          <a:effectLst/>
                          <a:latin typeface="+mn-lt"/>
                        </a:rPr>
                        <a:t>Food</a:t>
                      </a:r>
                      <a:br>
                        <a:rPr lang="en-US" sz="1200" kern="0" dirty="0">
                          <a:effectLst/>
                          <a:latin typeface="+mn-lt"/>
                        </a:rPr>
                      </a:br>
                      <a:r>
                        <a:rPr lang="en-US" sz="1200" kern="0" dirty="0">
                          <a:effectLst/>
                          <a:latin typeface="+mn-lt"/>
                        </a:rPr>
                        <a:t>Package</a:t>
                      </a:r>
                      <a:br>
                        <a:rPr lang="en-US" sz="1200" kern="0" dirty="0">
                          <a:effectLst/>
                          <a:latin typeface="+mn-lt"/>
                        </a:rPr>
                      </a:br>
                      <a:r>
                        <a:rPr lang="en-US" sz="1200" b="1" kern="0" dirty="0">
                          <a:effectLst/>
                          <a:latin typeface="+mn-lt"/>
                        </a:rPr>
                        <a:t>I</a:t>
                      </a:r>
                      <a:r>
                        <a:rPr lang="en-US" sz="1200" kern="0" dirty="0">
                          <a:effectLst/>
                          <a:latin typeface="+mn-lt"/>
                        </a:rPr>
                        <a:t>-BF</a:t>
                      </a:r>
                      <a:br>
                        <a:rPr lang="en-US" sz="1200" kern="0" dirty="0">
                          <a:effectLst/>
                          <a:latin typeface="+mn-lt"/>
                        </a:rPr>
                      </a:br>
                      <a:r>
                        <a:rPr lang="en-US" sz="1200" kern="0" dirty="0">
                          <a:effectLst/>
                          <a:latin typeface="+mn-lt"/>
                        </a:rPr>
                        <a:t>0 - 5 months</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200" kern="0" dirty="0">
                          <a:effectLst/>
                          <a:latin typeface="+mn-lt"/>
                        </a:rPr>
                        <a:t>Food</a:t>
                      </a:r>
                      <a:br>
                        <a:rPr lang="en-US" sz="1200" kern="0" dirty="0">
                          <a:effectLst/>
                          <a:latin typeface="+mn-lt"/>
                        </a:rPr>
                      </a:br>
                      <a:r>
                        <a:rPr lang="en-US" sz="1200" kern="0" dirty="0">
                          <a:effectLst/>
                          <a:latin typeface="+mn-lt"/>
                        </a:rPr>
                        <a:t>Package</a:t>
                      </a:r>
                      <a:br>
                        <a:rPr lang="en-US" sz="1200" kern="0" dirty="0">
                          <a:effectLst/>
                          <a:latin typeface="+mn-lt"/>
                        </a:rPr>
                      </a:br>
                      <a:r>
                        <a:rPr lang="en-US" sz="1200" b="1" kern="0" dirty="0">
                          <a:effectLst/>
                          <a:latin typeface="+mn-lt"/>
                        </a:rPr>
                        <a:t>II</a:t>
                      </a:r>
                      <a:r>
                        <a:rPr lang="en-US" sz="1200" kern="0" dirty="0">
                          <a:effectLst/>
                          <a:latin typeface="+mn-lt"/>
                        </a:rPr>
                        <a:t>-BF</a:t>
                      </a:r>
                      <a:br>
                        <a:rPr lang="en-US" sz="1200" kern="0" dirty="0">
                          <a:effectLst/>
                          <a:latin typeface="+mn-lt"/>
                        </a:rPr>
                      </a:br>
                      <a:r>
                        <a:rPr lang="en-US" sz="1200" kern="0" dirty="0">
                          <a:effectLst/>
                          <a:latin typeface="+mn-lt"/>
                        </a:rPr>
                        <a:t>6 - 11 months</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nchor="b"/>
                </a:tc>
                <a:extLst>
                  <a:ext uri="{0D108BD9-81ED-4DB2-BD59-A6C34878D82A}">
                    <a16:rowId xmlns:a16="http://schemas.microsoft.com/office/drawing/2014/main" val="2645053233"/>
                  </a:ext>
                </a:extLst>
              </a:tr>
              <a:tr h="744140">
                <a:tc>
                  <a:txBody>
                    <a:bodyPr/>
                    <a:lstStyle/>
                    <a:p>
                      <a:pPr marL="0" marR="0">
                        <a:lnSpc>
                          <a:spcPct val="115000"/>
                        </a:lnSpc>
                        <a:spcBef>
                          <a:spcPts val="1875"/>
                        </a:spcBef>
                        <a:spcAft>
                          <a:spcPts val="1500"/>
                        </a:spcAft>
                      </a:pPr>
                      <a:r>
                        <a:rPr lang="en-US" sz="1200" kern="0" dirty="0">
                          <a:effectLst/>
                          <a:latin typeface="+mn-lt"/>
                        </a:rPr>
                        <a:t>WIC Formula</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00000"/>
                        </a:lnSpc>
                        <a:spcBef>
                          <a:spcPts val="0"/>
                        </a:spcBef>
                        <a:spcAft>
                          <a:spcPts val="0"/>
                        </a:spcAft>
                      </a:pPr>
                      <a:r>
                        <a:rPr lang="en-US" sz="1200" kern="0" dirty="0">
                          <a:effectLst/>
                          <a:latin typeface="+mn-lt"/>
                        </a:rPr>
                        <a:t>A: FNB = 806 fl oz.</a:t>
                      </a:r>
                      <a:br>
                        <a:rPr lang="en-US" sz="1200" kern="0" dirty="0">
                          <a:effectLst/>
                          <a:latin typeface="+mn-lt"/>
                        </a:rPr>
                      </a:br>
                      <a:r>
                        <a:rPr lang="en-US" sz="1200" kern="0" dirty="0">
                          <a:effectLst/>
                          <a:latin typeface="+mn-lt"/>
                        </a:rPr>
                        <a:t>B: FNB = 884 fl oz.</a:t>
                      </a: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FNB = 624 fl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00000"/>
                        </a:lnSpc>
                        <a:spcBef>
                          <a:spcPts val="0"/>
                        </a:spcBef>
                        <a:spcAft>
                          <a:spcPts val="0"/>
                        </a:spcAft>
                      </a:pPr>
                      <a:r>
                        <a:rPr lang="en-US" sz="1200" kern="0" dirty="0">
                          <a:effectLst/>
                          <a:latin typeface="+mn-lt"/>
                        </a:rPr>
                        <a:t>A: &lt;104 fl oz.</a:t>
                      </a:r>
                    </a:p>
                    <a:p>
                      <a:pPr marL="0" marR="0">
                        <a:lnSpc>
                          <a:spcPct val="100000"/>
                        </a:lnSpc>
                        <a:spcBef>
                          <a:spcPts val="0"/>
                        </a:spcBef>
                        <a:spcAft>
                          <a:spcPts val="0"/>
                        </a:spcAft>
                      </a:pPr>
                      <a:r>
                        <a:rPr lang="en-US" sz="1200" kern="0" dirty="0">
                          <a:effectLst/>
                          <a:latin typeface="+mn-lt"/>
                        </a:rPr>
                        <a:t>B: FNB = 364 fl oz.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mn-lt"/>
                        </a:rPr>
                        <a:t>C: FNB = 442 fl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FNB = 312 fl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extLst>
                  <a:ext uri="{0D108BD9-81ED-4DB2-BD59-A6C34878D82A}">
                    <a16:rowId xmlns:a16="http://schemas.microsoft.com/office/drawing/2014/main" val="3292113576"/>
                  </a:ext>
                </a:extLst>
              </a:tr>
              <a:tr h="407366">
                <a:tc>
                  <a:txBody>
                    <a:bodyPr/>
                    <a:lstStyle/>
                    <a:p>
                      <a:pPr marL="0" marR="0">
                        <a:lnSpc>
                          <a:spcPct val="115000"/>
                        </a:lnSpc>
                        <a:spcBef>
                          <a:spcPts val="1875"/>
                        </a:spcBef>
                        <a:spcAft>
                          <a:spcPts val="1500"/>
                        </a:spcAft>
                      </a:pPr>
                      <a:r>
                        <a:rPr lang="en-US" sz="1200" kern="0" dirty="0">
                          <a:effectLst/>
                          <a:latin typeface="+mn-lt"/>
                        </a:rPr>
                        <a:t>Infant Cereal</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24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24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24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1158179354"/>
                  </a:ext>
                </a:extLst>
              </a:tr>
              <a:tr h="819537">
                <a:tc>
                  <a:txBody>
                    <a:bodyPr/>
                    <a:lstStyle/>
                    <a:p>
                      <a:pPr marL="0" marR="0">
                        <a:lnSpc>
                          <a:spcPct val="115000"/>
                        </a:lnSpc>
                        <a:spcBef>
                          <a:spcPts val="1875"/>
                        </a:spcBef>
                        <a:spcAft>
                          <a:spcPts val="1500"/>
                        </a:spcAft>
                      </a:pPr>
                      <a:r>
                        <a:rPr lang="en-US" sz="1200" kern="0" dirty="0">
                          <a:effectLst/>
                          <a:latin typeface="+mn-lt"/>
                        </a:rPr>
                        <a:t>Infant food fruits and vegetables</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128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128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256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1863260010"/>
                  </a:ext>
                </a:extLst>
              </a:tr>
              <a:tr h="347927">
                <a:tc>
                  <a:txBody>
                    <a:bodyPr/>
                    <a:lstStyle/>
                    <a:p>
                      <a:pPr marL="0" marR="0">
                        <a:lnSpc>
                          <a:spcPct val="115000"/>
                        </a:lnSpc>
                        <a:spcBef>
                          <a:spcPts val="1875"/>
                        </a:spcBef>
                        <a:spcAft>
                          <a:spcPts val="1500"/>
                        </a:spcAft>
                      </a:pPr>
                      <a:r>
                        <a:rPr lang="en-US" sz="1200" kern="0" dirty="0">
                          <a:effectLst/>
                          <a:latin typeface="+mn-lt"/>
                        </a:rPr>
                        <a:t>Infant food meat</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2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200" kern="0" dirty="0">
                          <a:effectLst/>
                          <a:latin typeface="+mn-lt"/>
                        </a:rPr>
                        <a:t>77.5 oz.</a:t>
                      </a:r>
                      <a:endParaRPr lang="en-US" sz="1200" kern="100" dirty="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3910829930"/>
                  </a:ext>
                </a:extLst>
              </a:tr>
            </a:tbl>
          </a:graphicData>
        </a:graphic>
      </p:graphicFrame>
      <p:sp>
        <p:nvSpPr>
          <p:cNvPr id="7" name="TextBox 6">
            <a:extLst>
              <a:ext uri="{FF2B5EF4-FFF2-40B4-BE49-F238E27FC236}">
                <a16:creationId xmlns:a16="http://schemas.microsoft.com/office/drawing/2014/main" id="{E4B19AF7-E8B8-9075-77F9-46F03E6B99C8}"/>
              </a:ext>
            </a:extLst>
          </p:cNvPr>
          <p:cNvSpPr txBox="1"/>
          <p:nvPr/>
        </p:nvSpPr>
        <p:spPr>
          <a:xfrm flipH="1">
            <a:off x="837981" y="6247668"/>
            <a:ext cx="2894846" cy="261542"/>
          </a:xfrm>
          <a:prstGeom prst="rect">
            <a:avLst/>
          </a:prstGeom>
          <a:noFill/>
        </p:spPr>
        <p:txBody>
          <a:bodyPr wrap="square" rtlCol="0">
            <a:spAutoFit/>
          </a:bodyPr>
          <a:lstStyle/>
          <a:p>
            <a:pPr defTabSz="457063">
              <a:defRPr/>
            </a:pPr>
            <a:r>
              <a:rPr lang="en-US" sz="1100" dirty="0">
                <a:solidFill>
                  <a:prstClr val="black"/>
                </a:solidFill>
                <a:latin typeface="Aptos" panose="02110004020202020204"/>
              </a:rPr>
              <a:t>FNB: Full Nutrition Benefit</a:t>
            </a:r>
          </a:p>
        </p:txBody>
      </p:sp>
    </p:spTree>
    <p:custDataLst>
      <p:tags r:id="rId1"/>
    </p:custDataLst>
    <p:extLst>
      <p:ext uri="{BB962C8B-B14F-4D97-AF65-F5344CB8AC3E}">
        <p14:creationId xmlns:p14="http://schemas.microsoft.com/office/powerpoint/2010/main" val="4913810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03B6B7-FE2E-58F0-938B-FDB577B0CFD6}"/>
              </a:ext>
            </a:extLst>
          </p:cNvPr>
          <p:cNvGraphicFramePr>
            <a:graphicFrameLocks noGrp="1"/>
          </p:cNvGraphicFramePr>
          <p:nvPr>
            <p:ph idx="1"/>
          </p:nvPr>
        </p:nvGraphicFramePr>
        <p:xfrm>
          <a:off x="533261" y="1600677"/>
          <a:ext cx="10893760" cy="5072480"/>
        </p:xfrm>
        <a:graphic>
          <a:graphicData uri="http://schemas.openxmlformats.org/drawingml/2006/table">
            <a:tbl>
              <a:tblPr firstRow="1" firstCol="1" bandRow="1">
                <a:tableStyleId>{5C22544A-7EE6-4342-B048-85BDC9FD1C3A}</a:tableStyleId>
              </a:tblPr>
              <a:tblGrid>
                <a:gridCol w="2178752">
                  <a:extLst>
                    <a:ext uri="{9D8B030D-6E8A-4147-A177-3AD203B41FA5}">
                      <a16:colId xmlns:a16="http://schemas.microsoft.com/office/drawing/2014/main" val="2229646902"/>
                    </a:ext>
                  </a:extLst>
                </a:gridCol>
                <a:gridCol w="2178752">
                  <a:extLst>
                    <a:ext uri="{9D8B030D-6E8A-4147-A177-3AD203B41FA5}">
                      <a16:colId xmlns:a16="http://schemas.microsoft.com/office/drawing/2014/main" val="3979889894"/>
                    </a:ext>
                  </a:extLst>
                </a:gridCol>
                <a:gridCol w="2178752">
                  <a:extLst>
                    <a:ext uri="{9D8B030D-6E8A-4147-A177-3AD203B41FA5}">
                      <a16:colId xmlns:a16="http://schemas.microsoft.com/office/drawing/2014/main" val="1124922104"/>
                    </a:ext>
                  </a:extLst>
                </a:gridCol>
                <a:gridCol w="2178752">
                  <a:extLst>
                    <a:ext uri="{9D8B030D-6E8A-4147-A177-3AD203B41FA5}">
                      <a16:colId xmlns:a16="http://schemas.microsoft.com/office/drawing/2014/main" val="3647139349"/>
                    </a:ext>
                  </a:extLst>
                </a:gridCol>
                <a:gridCol w="2178752">
                  <a:extLst>
                    <a:ext uri="{9D8B030D-6E8A-4147-A177-3AD203B41FA5}">
                      <a16:colId xmlns:a16="http://schemas.microsoft.com/office/drawing/2014/main" val="442252044"/>
                    </a:ext>
                  </a:extLst>
                </a:gridCol>
              </a:tblGrid>
              <a:tr h="334030">
                <a:tc rowSpan="2">
                  <a:txBody>
                    <a:bodyPr/>
                    <a:lstStyle/>
                    <a:p>
                      <a:pPr marL="0" marR="0" algn="ctr">
                        <a:lnSpc>
                          <a:spcPct val="115000"/>
                        </a:lnSpc>
                        <a:spcBef>
                          <a:spcPts val="0"/>
                        </a:spcBef>
                        <a:spcAft>
                          <a:spcPts val="7200"/>
                        </a:spcAft>
                      </a:pPr>
                      <a:r>
                        <a:rPr lang="en-US" sz="1200" kern="0" dirty="0">
                          <a:effectLst/>
                          <a:latin typeface="+mn-lt"/>
                        </a:rPr>
                        <a:t>Supplemental Food Category</a:t>
                      </a:r>
                    </a:p>
                    <a:p>
                      <a:pPr marL="0" marR="0" algn="ctr">
                        <a:lnSpc>
                          <a:spcPct val="115000"/>
                        </a:lnSpc>
                        <a:spcBef>
                          <a:spcPts val="0"/>
                        </a:spcBef>
                        <a:spcAft>
                          <a:spcPts val="7200"/>
                        </a:spcAft>
                      </a:pPr>
                      <a:endParaRPr lang="en-US" sz="1200" kern="0" dirty="0">
                        <a:effectLst/>
                        <a:latin typeface="+mn-lt"/>
                      </a:endParaRPr>
                    </a:p>
                  </a:txBody>
                  <a:tcPr marL="64897" marR="64897" marT="64897" marB="64897" anchor="b"/>
                </a:tc>
                <a:tc>
                  <a:txBody>
                    <a:bodyPr/>
                    <a:lstStyle/>
                    <a:p>
                      <a:pPr marL="0" marR="0" algn="ctr">
                        <a:lnSpc>
                          <a:spcPct val="115000"/>
                        </a:lnSpc>
                        <a:spcBef>
                          <a:spcPts val="1875"/>
                        </a:spcBef>
                        <a:spcAft>
                          <a:spcPts val="1500"/>
                        </a:spcAft>
                      </a:pPr>
                      <a:r>
                        <a:rPr lang="en-US" sz="1200" kern="0" dirty="0">
                          <a:effectLst/>
                        </a:rPr>
                        <a:t>Children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gridSpan="3">
                  <a:txBody>
                    <a:bodyPr/>
                    <a:lstStyle/>
                    <a:p>
                      <a:pPr marL="0" marR="0" algn="ctr">
                        <a:lnSpc>
                          <a:spcPct val="115000"/>
                        </a:lnSpc>
                        <a:spcBef>
                          <a:spcPts val="1875"/>
                        </a:spcBef>
                        <a:spcAft>
                          <a:spcPts val="1500"/>
                        </a:spcAft>
                      </a:pPr>
                      <a:r>
                        <a:rPr lang="en-US" sz="1200" kern="0" dirty="0">
                          <a:effectLst/>
                        </a:rPr>
                        <a:t>Women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1458124"/>
                  </a:ext>
                </a:extLst>
              </a:tr>
              <a:tr h="1120029">
                <a:tc vMerge="1">
                  <a:txBody>
                    <a:bodyPr/>
                    <a:lstStyle/>
                    <a:p>
                      <a:endParaRPr lang="en-US"/>
                    </a:p>
                  </a:txBody>
                  <a:tcPr/>
                </a:tc>
                <a:tc>
                  <a:txBody>
                    <a:bodyPr/>
                    <a:lstStyle/>
                    <a:p>
                      <a:pPr marL="0" marR="0" algn="ctr">
                        <a:lnSpc>
                          <a:spcPct val="115000"/>
                        </a:lnSpc>
                        <a:spcBef>
                          <a:spcPts val="1875"/>
                        </a:spcBef>
                        <a:spcAft>
                          <a:spcPts val="1500"/>
                        </a:spcAft>
                      </a:pPr>
                      <a:r>
                        <a:rPr lang="en-US" sz="1200" kern="0" dirty="0">
                          <a:effectLst/>
                        </a:rPr>
                        <a:t>Food Package IV: 1 - 4 years</a:t>
                      </a:r>
                    </a:p>
                  </a:txBody>
                  <a:tcPr marL="64897" marR="64897" marT="64897" marB="64897" anchor="b"/>
                </a:tc>
                <a:tc>
                  <a:txBody>
                    <a:bodyPr/>
                    <a:lstStyle/>
                    <a:p>
                      <a:pPr marL="0" marR="0" algn="ctr">
                        <a:lnSpc>
                          <a:spcPct val="115000"/>
                        </a:lnSpc>
                        <a:spcBef>
                          <a:spcPts val="1875"/>
                        </a:spcBef>
                        <a:spcAft>
                          <a:spcPts val="1500"/>
                        </a:spcAft>
                      </a:pPr>
                      <a:r>
                        <a:rPr lang="en-US" sz="1200" kern="0" dirty="0">
                          <a:effectLst/>
                        </a:rPr>
                        <a:t>Food Package V: Pregnant and Partially Breastfeeding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a:txBody>
                    <a:bodyPr/>
                    <a:lstStyle/>
                    <a:p>
                      <a:pPr marL="0" marR="0" algn="ctr">
                        <a:lnSpc>
                          <a:spcPct val="115000"/>
                        </a:lnSpc>
                        <a:spcBef>
                          <a:spcPts val="1875"/>
                        </a:spcBef>
                        <a:spcAft>
                          <a:spcPts val="1500"/>
                        </a:spcAft>
                      </a:pPr>
                      <a:r>
                        <a:rPr lang="en-US" sz="1200" kern="0" dirty="0">
                          <a:effectLst/>
                        </a:rPr>
                        <a:t>Food Package VI: Postpartum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a:txBody>
                    <a:bodyPr/>
                    <a:lstStyle/>
                    <a:p>
                      <a:pPr marL="0" marR="0" algn="ctr">
                        <a:lnSpc>
                          <a:spcPct val="115000"/>
                        </a:lnSpc>
                        <a:spcBef>
                          <a:spcPts val="1875"/>
                        </a:spcBef>
                        <a:spcAft>
                          <a:spcPts val="1500"/>
                        </a:spcAft>
                      </a:pPr>
                      <a:r>
                        <a:rPr lang="en-US" sz="1200" kern="0" dirty="0">
                          <a:effectLst/>
                        </a:rPr>
                        <a:t>Food Package VII: Fully Breastfeeding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extLst>
                  <a:ext uri="{0D108BD9-81ED-4DB2-BD59-A6C34878D82A}">
                    <a16:rowId xmlns:a16="http://schemas.microsoft.com/office/drawing/2014/main" val="2645314435"/>
                  </a:ext>
                </a:extLst>
              </a:tr>
              <a:tr h="334030">
                <a:tc>
                  <a:txBody>
                    <a:bodyPr/>
                    <a:lstStyle/>
                    <a:p>
                      <a:pPr marL="0" marR="0">
                        <a:lnSpc>
                          <a:spcPct val="115000"/>
                        </a:lnSpc>
                        <a:spcBef>
                          <a:spcPts val="1875"/>
                        </a:spcBef>
                        <a:spcAft>
                          <a:spcPts val="1500"/>
                        </a:spcAft>
                      </a:pPr>
                      <a:r>
                        <a:rPr lang="en-US" sz="1200" kern="0" dirty="0">
                          <a:effectLst/>
                        </a:rPr>
                        <a:t>Juice, single strength</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128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144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96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144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75894943"/>
                  </a:ext>
                </a:extLst>
              </a:tr>
              <a:tr h="334030">
                <a:tc>
                  <a:txBody>
                    <a:bodyPr/>
                    <a:lstStyle/>
                    <a:p>
                      <a:pPr marL="0" marR="0">
                        <a:lnSpc>
                          <a:spcPct val="115000"/>
                        </a:lnSpc>
                        <a:spcBef>
                          <a:spcPts val="1875"/>
                        </a:spcBef>
                        <a:spcAft>
                          <a:spcPts val="1500"/>
                        </a:spcAft>
                      </a:pPr>
                      <a:r>
                        <a:rPr lang="en-US" sz="1200" kern="0" dirty="0">
                          <a:effectLst/>
                        </a:rPr>
                        <a:t>Milk, fluid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16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22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16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24 qt.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151909059"/>
                  </a:ext>
                </a:extLst>
              </a:tr>
              <a:tr h="334030">
                <a:tc>
                  <a:txBody>
                    <a:bodyPr/>
                    <a:lstStyle/>
                    <a:p>
                      <a:pPr marL="0" marR="0">
                        <a:lnSpc>
                          <a:spcPct val="115000"/>
                        </a:lnSpc>
                        <a:spcBef>
                          <a:spcPts val="1875"/>
                        </a:spcBef>
                        <a:spcAft>
                          <a:spcPts val="1500"/>
                        </a:spcAft>
                      </a:pPr>
                      <a:r>
                        <a:rPr lang="en-US" sz="1200" kern="0" dirty="0">
                          <a:effectLst/>
                        </a:rPr>
                        <a:t>Breakfast cereal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36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178344876"/>
                  </a:ext>
                </a:extLst>
              </a:tr>
              <a:tr h="334030">
                <a:tc>
                  <a:txBody>
                    <a:bodyPr/>
                    <a:lstStyle/>
                    <a:p>
                      <a:pPr marL="0" marR="0">
                        <a:lnSpc>
                          <a:spcPct val="115000"/>
                        </a:lnSpc>
                        <a:spcBef>
                          <a:spcPts val="1875"/>
                        </a:spcBef>
                        <a:spcAft>
                          <a:spcPts val="1500"/>
                        </a:spcAft>
                      </a:pPr>
                      <a:r>
                        <a:rPr lang="en-US" sz="1200" kern="0" dirty="0">
                          <a:effectLst/>
                        </a:rPr>
                        <a:t>Cheese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460464900"/>
                  </a:ext>
                </a:extLst>
              </a:tr>
              <a:tr h="334030">
                <a:tc>
                  <a:txBody>
                    <a:bodyPr/>
                    <a:lstStyle/>
                    <a:p>
                      <a:pPr marL="0" marR="0">
                        <a:lnSpc>
                          <a:spcPct val="115000"/>
                        </a:lnSpc>
                        <a:spcBef>
                          <a:spcPts val="1875"/>
                        </a:spcBef>
                        <a:spcAft>
                          <a:spcPts val="1500"/>
                        </a:spcAft>
                      </a:pPr>
                      <a:r>
                        <a:rPr lang="en-US" sz="1200" kern="0" dirty="0">
                          <a:effectLst/>
                        </a:rPr>
                        <a:t>Eggs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2 dozen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589461664"/>
                  </a:ext>
                </a:extLst>
              </a:tr>
              <a:tr h="534776">
                <a:tc>
                  <a:txBody>
                    <a:bodyPr/>
                    <a:lstStyle/>
                    <a:p>
                      <a:pPr marL="0" marR="0">
                        <a:lnSpc>
                          <a:spcPct val="115000"/>
                        </a:lnSpc>
                        <a:spcBef>
                          <a:spcPts val="1875"/>
                        </a:spcBef>
                        <a:spcAft>
                          <a:spcPts val="1500"/>
                        </a:spcAft>
                      </a:pPr>
                      <a:r>
                        <a:rPr lang="en-US" sz="1200" kern="0" dirty="0">
                          <a:effectLst/>
                        </a:rPr>
                        <a:t>Fresh fruits and vegetables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$26.00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$47.00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$47.00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$52.00 in cash-value benefits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949756736"/>
                  </a:ext>
                </a:extLst>
              </a:tr>
              <a:tr h="539453">
                <a:tc>
                  <a:txBody>
                    <a:bodyPr/>
                    <a:lstStyle/>
                    <a:p>
                      <a:pPr marL="0" marR="0">
                        <a:lnSpc>
                          <a:spcPct val="115000"/>
                        </a:lnSpc>
                        <a:spcBef>
                          <a:spcPts val="1875"/>
                        </a:spcBef>
                        <a:spcAft>
                          <a:spcPts val="1500"/>
                        </a:spcAft>
                      </a:pPr>
                      <a:r>
                        <a:rPr lang="en-US" sz="1200" kern="0" dirty="0">
                          <a:effectLst/>
                        </a:rPr>
                        <a:t>Whole wheat or whole grain bread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2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3103240706"/>
                  </a:ext>
                </a:extLst>
              </a:tr>
              <a:tr h="334030">
                <a:tc>
                  <a:txBody>
                    <a:bodyPr/>
                    <a:lstStyle/>
                    <a:p>
                      <a:pPr marL="0" marR="0">
                        <a:lnSpc>
                          <a:spcPct val="115000"/>
                        </a:lnSpc>
                        <a:spcBef>
                          <a:spcPts val="1875"/>
                        </a:spcBef>
                        <a:spcAft>
                          <a:spcPts val="1500"/>
                        </a:spcAft>
                      </a:pPr>
                      <a:r>
                        <a:rPr lang="en-US" sz="1200" kern="0" dirty="0">
                          <a:effectLst/>
                        </a:rPr>
                        <a:t>Fish (canned)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30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641433397"/>
                  </a:ext>
                </a:extLst>
              </a:tr>
              <a:tr h="539453">
                <a:tc>
                  <a:txBody>
                    <a:bodyPr/>
                    <a:lstStyle/>
                    <a:p>
                      <a:pPr marL="0" marR="0">
                        <a:lnSpc>
                          <a:spcPct val="115000"/>
                        </a:lnSpc>
                        <a:spcBef>
                          <a:spcPts val="1875"/>
                        </a:spcBef>
                        <a:spcAft>
                          <a:spcPts val="1500"/>
                        </a:spcAft>
                      </a:pPr>
                      <a:r>
                        <a:rPr lang="en-US" sz="1200" kern="0" dirty="0">
                          <a:effectLst/>
                        </a:rPr>
                        <a:t>Legumes, dry and/or Peanut butter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 or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 and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 or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200" kern="0" dirty="0">
                          <a:effectLst/>
                        </a:rPr>
                        <a:t>1 lb. and 18 oz.</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3499765544"/>
                  </a:ext>
                </a:extLst>
              </a:tr>
            </a:tbl>
          </a:graphicData>
        </a:graphic>
      </p:graphicFrame>
      <p:sp>
        <p:nvSpPr>
          <p:cNvPr id="3" name="Title 1">
            <a:extLst>
              <a:ext uri="{FF2B5EF4-FFF2-40B4-BE49-F238E27FC236}">
                <a16:creationId xmlns:a16="http://schemas.microsoft.com/office/drawing/2014/main" id="{9800C22A-5262-17B1-7EBE-C4FAC0357443}"/>
              </a:ext>
            </a:extLst>
          </p:cNvPr>
          <p:cNvSpPr txBox="1">
            <a:spLocks/>
          </p:cNvSpPr>
          <p:nvPr/>
        </p:nvSpPr>
        <p:spPr>
          <a:xfrm>
            <a:off x="76180" y="274925"/>
            <a:ext cx="11807924" cy="1249569"/>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4399" b="1" dirty="0">
                <a:solidFill>
                  <a:prstClr val="black"/>
                </a:solidFill>
                <a:latin typeface="Aptos Display" panose="02110004020202020204"/>
              </a:rPr>
              <a:t>Supplemental Foods for Children and Women</a:t>
            </a:r>
          </a:p>
          <a:p>
            <a:pPr algn="ctr" defTabSz="914126">
              <a:defRPr/>
            </a:pPr>
            <a:r>
              <a:rPr lang="en-US" sz="4399" b="1" dirty="0">
                <a:solidFill>
                  <a:prstClr val="black"/>
                </a:solidFill>
                <a:latin typeface="Aptos Display" panose="02110004020202020204"/>
              </a:rPr>
              <a:t>Food Packages IV, V, VI and VII</a:t>
            </a:r>
            <a:endParaRPr lang="en-US" sz="4399" dirty="0">
              <a:solidFill>
                <a:prstClr val="black"/>
              </a:solidFill>
              <a:latin typeface="Aptos Display" panose="02110004020202020204"/>
            </a:endParaRPr>
          </a:p>
        </p:txBody>
      </p:sp>
    </p:spTree>
    <p:custDataLst>
      <p:tags r:id="rId1"/>
    </p:custDataLst>
    <p:extLst>
      <p:ext uri="{BB962C8B-B14F-4D97-AF65-F5344CB8AC3E}">
        <p14:creationId xmlns:p14="http://schemas.microsoft.com/office/powerpoint/2010/main" val="1863778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BA51D165-98A6-441F-50A3-D580FA33BFC2}"/>
              </a:ext>
            </a:extLst>
          </p:cNvPr>
          <p:cNvSpPr txBox="1">
            <a:spLocks/>
          </p:cNvSpPr>
          <p:nvPr/>
        </p:nvSpPr>
        <p:spPr>
          <a:xfrm>
            <a:off x="837981" y="365923"/>
            <a:ext cx="10512862"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4399" b="1" dirty="0">
                <a:solidFill>
                  <a:prstClr val="black"/>
                </a:solidFill>
                <a:latin typeface="Aptos Display" panose="02110004020202020204"/>
              </a:rPr>
              <a:t>Milk</a:t>
            </a:r>
          </a:p>
        </p:txBody>
      </p:sp>
      <p:grpSp>
        <p:nvGrpSpPr>
          <p:cNvPr id="13" name="Group 12">
            <a:extLst>
              <a:ext uri="{FF2B5EF4-FFF2-40B4-BE49-F238E27FC236}">
                <a16:creationId xmlns:a16="http://schemas.microsoft.com/office/drawing/2014/main" id="{53DD92FC-C2B2-4BB9-8E68-50153003BD34}"/>
              </a:ext>
            </a:extLst>
          </p:cNvPr>
          <p:cNvGrpSpPr/>
          <p:nvPr/>
        </p:nvGrpSpPr>
        <p:grpSpPr>
          <a:xfrm>
            <a:off x="2894846" y="1438043"/>
            <a:ext cx="3565331" cy="989374"/>
            <a:chOff x="853490" y="483"/>
            <a:chExt cx="3566260" cy="989632"/>
          </a:xfrm>
        </p:grpSpPr>
        <p:sp>
          <p:nvSpPr>
            <p:cNvPr id="14" name="Arrow: Pentagon 13">
              <a:extLst>
                <a:ext uri="{FF2B5EF4-FFF2-40B4-BE49-F238E27FC236}">
                  <a16:creationId xmlns:a16="http://schemas.microsoft.com/office/drawing/2014/main" id="{4219327C-EE12-DEED-DCF7-0CEEB9D67CB6}"/>
                </a:ext>
              </a:extLst>
            </p:cNvPr>
            <p:cNvSpPr/>
            <p:nvPr/>
          </p:nvSpPr>
          <p:spPr>
            <a:xfrm rot="10800000">
              <a:off x="853490" y="483"/>
              <a:ext cx="3566260" cy="989632"/>
            </a:xfrm>
            <a:prstGeom prst="homePlat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457063">
                <a:defRPr/>
              </a:pPr>
              <a:endParaRPr lang="en-US" sz="1799" dirty="0">
                <a:solidFill>
                  <a:prstClr val="white"/>
                </a:solidFill>
                <a:latin typeface="Aptos" panose="02110004020202020204"/>
              </a:endParaRPr>
            </a:p>
          </p:txBody>
        </p:sp>
        <p:sp>
          <p:nvSpPr>
            <p:cNvPr id="15" name="Arrow: Pentagon 4">
              <a:extLst>
                <a:ext uri="{FF2B5EF4-FFF2-40B4-BE49-F238E27FC236}">
                  <a16:creationId xmlns:a16="http://schemas.microsoft.com/office/drawing/2014/main" id="{DBED99D1-1D5D-869E-0654-8C1520A6F65F}"/>
                </a:ext>
              </a:extLst>
            </p:cNvPr>
            <p:cNvSpPr txBox="1"/>
            <p:nvPr/>
          </p:nvSpPr>
          <p:spPr>
            <a:xfrm rot="21600000">
              <a:off x="1100898" y="483"/>
              <a:ext cx="3318852" cy="989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6286" tIns="121888" rIns="227525" bIns="121888" numCol="1" spcCol="1270" anchor="ctr" anchorCtr="0">
              <a:noAutofit/>
            </a:bodyPr>
            <a:lstStyle/>
            <a:p>
              <a:pPr algn="ctr" defTabSz="1421973">
                <a:lnSpc>
                  <a:spcPct val="90000"/>
                </a:lnSpc>
                <a:spcBef>
                  <a:spcPct val="0"/>
                </a:spcBef>
                <a:spcAft>
                  <a:spcPct val="35000"/>
                </a:spcAft>
                <a:defRPr/>
              </a:pPr>
              <a:r>
                <a:rPr lang="en-US" sz="3199" b="1" dirty="0">
                  <a:solidFill>
                    <a:prstClr val="white"/>
                  </a:solidFill>
                  <a:latin typeface="Aptos" panose="02110004020202020204"/>
                  <a:ea typeface="Tahoma" panose="020B0604030504040204" pitchFamily="34" charset="0"/>
                  <a:cs typeface="Tahoma" panose="020B0604030504040204" pitchFamily="34" charset="0"/>
                </a:rPr>
                <a:t>Criteria for Approval</a:t>
              </a:r>
              <a:endParaRPr lang="en-US" sz="3199" b="1" dirty="0">
                <a:solidFill>
                  <a:prstClr val="white"/>
                </a:solidFill>
                <a:latin typeface="Aptos" panose="02110004020202020204"/>
              </a:endParaRPr>
            </a:p>
          </p:txBody>
        </p:sp>
      </p:grpSp>
      <p:sp>
        <p:nvSpPr>
          <p:cNvPr id="16" name="Oval 15" descr="Magnifying glass with solid fill">
            <a:extLst>
              <a:ext uri="{FF2B5EF4-FFF2-40B4-BE49-F238E27FC236}">
                <a16:creationId xmlns:a16="http://schemas.microsoft.com/office/drawing/2014/main" id="{919C98FC-B1D3-C44E-D169-133B97275E15}"/>
              </a:ext>
            </a:extLst>
          </p:cNvPr>
          <p:cNvSpPr/>
          <p:nvPr/>
        </p:nvSpPr>
        <p:spPr>
          <a:xfrm>
            <a:off x="2778902" y="1417995"/>
            <a:ext cx="989374" cy="989374"/>
          </a:xfrm>
          <a:prstGeom prst="ellipse">
            <a:avLst/>
          </a:prstGeom>
          <a:blipFill>
            <a:blip r:embed="rId9">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457063">
              <a:defRPr/>
            </a:pPr>
            <a:endParaRPr lang="en-US" sz="1799" dirty="0">
              <a:solidFill>
                <a:prstClr val="white">
                  <a:hueOff val="0"/>
                  <a:satOff val="0"/>
                  <a:lumOff val="0"/>
                  <a:alphaOff val="0"/>
                </a:prstClr>
              </a:solidFill>
              <a:latin typeface="Aptos" panose="02110004020202020204"/>
            </a:endParaRPr>
          </a:p>
        </p:txBody>
      </p:sp>
      <p:pic>
        <p:nvPicPr>
          <p:cNvPr id="17" name="Picture 16" descr="A list of dairy products&#10;&#10;Description automatically generated">
            <a:extLst>
              <a:ext uri="{FF2B5EF4-FFF2-40B4-BE49-F238E27FC236}">
                <a16:creationId xmlns:a16="http://schemas.microsoft.com/office/drawing/2014/main" id="{BA55F479-C9C6-D752-102B-3CFBFAC88E4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294123" y="1336051"/>
            <a:ext cx="1969831" cy="4185891"/>
          </a:xfrm>
          <a:prstGeom prst="rect">
            <a:avLst/>
          </a:prstGeom>
          <a:ln>
            <a:solidFill>
              <a:srgbClr val="0099CC"/>
            </a:solidFill>
          </a:ln>
          <a:effectLst/>
        </p:spPr>
      </p:pic>
      <p:sp>
        <p:nvSpPr>
          <p:cNvPr id="18" name="Rectangle 3">
            <a:extLst>
              <a:ext uri="{FF2B5EF4-FFF2-40B4-BE49-F238E27FC236}">
                <a16:creationId xmlns:a16="http://schemas.microsoft.com/office/drawing/2014/main" id="{BCB930F4-A34B-59C1-D7E3-783E279DBA7B}"/>
              </a:ext>
            </a:extLst>
          </p:cNvPr>
          <p:cNvSpPr>
            <a:spLocks noChangeArrowheads="1"/>
          </p:cNvSpPr>
          <p:nvPr/>
        </p:nvSpPr>
        <p:spPr>
          <a:xfrm>
            <a:off x="1752144" y="2697354"/>
            <a:ext cx="6856213" cy="3626492"/>
          </a:xfrm>
          <a:prstGeom prst="rect">
            <a:avLst/>
          </a:prstGeom>
        </p:spPr>
        <p:txBody>
          <a:bodyPr>
            <a:normAutofit lnSpcReduction="10000"/>
          </a:bodyPr>
          <a:lstStyle/>
          <a:p>
            <a:pPr defTabSz="324515">
              <a:lnSpc>
                <a:spcPct val="110000"/>
              </a:lnSpc>
              <a:spcAft>
                <a:spcPts val="600"/>
              </a:spcAft>
              <a:buFont typeface="Wingdings" panose="05000000000000000000" pitchFamily="2" charset="2"/>
              <a:buChar char="ü"/>
              <a:defRPr/>
            </a:pPr>
            <a:r>
              <a:rPr lang="en-US" sz="2399" dirty="0">
                <a:solidFill>
                  <a:prstClr val="black"/>
                </a:solidFill>
                <a:latin typeface="Aptos" panose="02110004020202020204"/>
              </a:rPr>
              <a:t>Pasteurized cow’s milk </a:t>
            </a:r>
            <a:endParaRPr lang="en-US" sz="2399" b="1" dirty="0">
              <a:solidFill>
                <a:prstClr val="black"/>
              </a:solidFill>
              <a:latin typeface="Aptos" panose="02110004020202020204"/>
            </a:endParaRPr>
          </a:p>
          <a:p>
            <a:pPr defTabSz="324515">
              <a:lnSpc>
                <a:spcPct val="110000"/>
              </a:lnSpc>
              <a:spcAft>
                <a:spcPts val="600"/>
              </a:spcAft>
              <a:buFont typeface="Wingdings" panose="05000000000000000000" pitchFamily="2" charset="2"/>
              <a:buChar char="ü"/>
              <a:defRPr/>
            </a:pPr>
            <a:r>
              <a:rPr lang="en-US" sz="2399" dirty="0">
                <a:solidFill>
                  <a:prstClr val="black"/>
                </a:solidFill>
                <a:latin typeface="Aptos" panose="02110004020202020204"/>
              </a:rPr>
              <a:t>Skim/1%/2%/Whole</a:t>
            </a:r>
          </a:p>
          <a:p>
            <a:pPr defTabSz="324515">
              <a:lnSpc>
                <a:spcPct val="110000"/>
              </a:lnSpc>
              <a:spcAft>
                <a:spcPts val="600"/>
              </a:spcAft>
              <a:buFont typeface="Wingdings" panose="05000000000000000000" pitchFamily="2" charset="2"/>
              <a:buChar char="ü"/>
              <a:defRPr/>
            </a:pPr>
            <a:r>
              <a:rPr lang="en-US" sz="2399" dirty="0">
                <a:solidFill>
                  <a:prstClr val="black"/>
                </a:solidFill>
                <a:latin typeface="Aptos" panose="02110004020202020204"/>
              </a:rPr>
              <a:t>Lactose-reduced/free</a:t>
            </a:r>
          </a:p>
          <a:p>
            <a:pPr defTabSz="324515">
              <a:lnSpc>
                <a:spcPct val="110000"/>
              </a:lnSpc>
              <a:spcAft>
                <a:spcPts val="600"/>
              </a:spcAft>
              <a:buFont typeface="Wingdings" panose="05000000000000000000" pitchFamily="2" charset="2"/>
              <a:buChar char="ü"/>
              <a:defRPr/>
            </a:pPr>
            <a:r>
              <a:rPr lang="en-US" sz="2399" dirty="0">
                <a:solidFill>
                  <a:prstClr val="black"/>
                </a:solidFill>
                <a:latin typeface="Aptos" panose="02110004020202020204"/>
              </a:rPr>
              <a:t>Ultra High Temperature (UHT)</a:t>
            </a:r>
          </a:p>
          <a:p>
            <a:pPr defTabSz="324515">
              <a:lnSpc>
                <a:spcPct val="110000"/>
              </a:lnSpc>
              <a:spcAft>
                <a:spcPts val="600"/>
              </a:spcAft>
              <a:buFont typeface="Wingdings" panose="05000000000000000000" pitchFamily="2" charset="2"/>
              <a:buChar char="ü"/>
              <a:defRPr/>
            </a:pPr>
            <a:r>
              <a:rPr lang="en-US" sz="2399" dirty="0">
                <a:solidFill>
                  <a:prstClr val="black"/>
                </a:solidFill>
                <a:latin typeface="Aptos" panose="02110004020202020204"/>
              </a:rPr>
              <a:t>Evaporated</a:t>
            </a:r>
          </a:p>
          <a:p>
            <a:pPr defTabSz="324515">
              <a:lnSpc>
                <a:spcPct val="110000"/>
              </a:lnSpc>
              <a:spcAft>
                <a:spcPts val="600"/>
              </a:spcAft>
              <a:buFont typeface="Wingdings" panose="05000000000000000000" pitchFamily="2" charset="2"/>
              <a:buChar char="ü"/>
              <a:defRPr/>
            </a:pPr>
            <a:r>
              <a:rPr lang="en-US" sz="2399" dirty="0">
                <a:solidFill>
                  <a:prstClr val="black"/>
                </a:solidFill>
                <a:latin typeface="Aptos" panose="02110004020202020204"/>
              </a:rPr>
              <a:t>Gallons, half gallons, quarts and cans</a:t>
            </a:r>
            <a:r>
              <a:rPr lang="en-US" sz="2399" dirty="0">
                <a:solidFill>
                  <a:srgbClr val="4EA72E"/>
                </a:solidFill>
                <a:latin typeface="Aptos" panose="02110004020202020204"/>
              </a:rPr>
              <a:t>*</a:t>
            </a:r>
            <a:endParaRPr lang="en-US" sz="2399" b="1" dirty="0">
              <a:solidFill>
                <a:srgbClr val="4EA72E"/>
              </a:solidFill>
              <a:latin typeface="Aptos" panose="02110004020202020204"/>
            </a:endParaRPr>
          </a:p>
          <a:p>
            <a:pPr defTabSz="324515">
              <a:lnSpc>
                <a:spcPct val="110000"/>
              </a:lnSpc>
              <a:spcAft>
                <a:spcPts val="600"/>
              </a:spcAft>
              <a:buFont typeface="Wingdings" panose="05000000000000000000" pitchFamily="2" charset="2"/>
              <a:buChar char="ü"/>
              <a:defRPr/>
            </a:pPr>
            <a:r>
              <a:rPr lang="en-US" sz="2399" dirty="0">
                <a:solidFill>
                  <a:prstClr val="black"/>
                </a:solidFill>
                <a:latin typeface="Aptos" panose="02110004020202020204"/>
              </a:rPr>
              <a:t>Regular or organic</a:t>
            </a:r>
          </a:p>
          <a:p>
            <a:pPr algn="r" defTabSz="324515">
              <a:spcAft>
                <a:spcPts val="600"/>
              </a:spcAft>
              <a:defRPr/>
            </a:pPr>
            <a:r>
              <a:rPr lang="en-US" sz="1799" i="1" dirty="0">
                <a:solidFill>
                  <a:srgbClr val="4EA72E"/>
                </a:solidFill>
                <a:latin typeface="Aptos" panose="02110004020202020204"/>
              </a:rPr>
              <a:t>*</a:t>
            </a:r>
            <a:r>
              <a:rPr lang="en-US" sz="1799" i="1" dirty="0">
                <a:solidFill>
                  <a:prstClr val="black"/>
                </a:solidFill>
                <a:latin typeface="Aptos" panose="02110004020202020204"/>
              </a:rPr>
              <a:t>Evaporated milk only</a:t>
            </a:r>
            <a:endParaRPr lang="en-US" sz="1799" i="1" dirty="0">
              <a:solidFill>
                <a:srgbClr val="E97132">
                  <a:lumMod val="75000"/>
                </a:srgbClr>
              </a:solidFill>
              <a:latin typeface="Aptos" panose="02110004020202020204"/>
            </a:endParaRPr>
          </a:p>
        </p:txBody>
      </p:sp>
    </p:spTree>
    <p:custDataLst>
      <p:tags r:id="rId1"/>
    </p:custDataLst>
    <p:extLst>
      <p:ext uri="{BB962C8B-B14F-4D97-AF65-F5344CB8AC3E}">
        <p14:creationId xmlns:p14="http://schemas.microsoft.com/office/powerpoint/2010/main" val="197827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BA51D165-98A6-441F-50A3-D580FA33BFC2}"/>
              </a:ext>
            </a:extLst>
          </p:cNvPr>
          <p:cNvSpPr txBox="1">
            <a:spLocks/>
          </p:cNvSpPr>
          <p:nvPr/>
        </p:nvSpPr>
        <p:spPr>
          <a:xfrm>
            <a:off x="837981" y="365923"/>
            <a:ext cx="10512862"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4399" b="1" dirty="0">
                <a:solidFill>
                  <a:prstClr val="black"/>
                </a:solidFill>
                <a:latin typeface="Aptos Display" panose="02110004020202020204"/>
              </a:rPr>
              <a:t>Milk</a:t>
            </a:r>
          </a:p>
        </p:txBody>
      </p:sp>
      <p:graphicFrame>
        <p:nvGraphicFramePr>
          <p:cNvPr id="6" name="Diagram 5">
            <a:extLst>
              <a:ext uri="{FF2B5EF4-FFF2-40B4-BE49-F238E27FC236}">
                <a16:creationId xmlns:a16="http://schemas.microsoft.com/office/drawing/2014/main" id="{65B1BAC4-E458-F400-22BF-CB402DD8C368}"/>
              </a:ext>
            </a:extLst>
          </p:cNvPr>
          <p:cNvGraphicFramePr/>
          <p:nvPr/>
        </p:nvGraphicFramePr>
        <p:xfrm>
          <a:off x="1066522" y="1524357"/>
          <a:ext cx="6172256" cy="771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TextBox 7">
            <a:extLst>
              <a:ext uri="{FF2B5EF4-FFF2-40B4-BE49-F238E27FC236}">
                <a16:creationId xmlns:a16="http://schemas.microsoft.com/office/drawing/2014/main" id="{E4965EC7-AFAA-41D7-FA99-5DA2E2C105D8}"/>
              </a:ext>
            </a:extLst>
          </p:cNvPr>
          <p:cNvSpPr txBox="1"/>
          <p:nvPr/>
        </p:nvSpPr>
        <p:spPr>
          <a:xfrm>
            <a:off x="6780034" y="1622297"/>
            <a:ext cx="3217287" cy="575649"/>
          </a:xfrm>
          <a:prstGeom prst="rect">
            <a:avLst/>
          </a:prstGeom>
          <a:noFill/>
        </p:spPr>
        <p:txBody>
          <a:bodyPr wrap="square">
            <a:spAutoFit/>
          </a:bodyPr>
          <a:lstStyle/>
          <a:p>
            <a:pPr marL="31880" defTabSz="425068">
              <a:lnSpc>
                <a:spcPct val="110000"/>
              </a:lnSpc>
              <a:spcAft>
                <a:spcPts val="600"/>
              </a:spcAft>
              <a:defRPr/>
            </a:pPr>
            <a:r>
              <a:rPr lang="en-US" sz="2975" b="1" dirty="0">
                <a:solidFill>
                  <a:prstClr val="black"/>
                </a:solidFill>
                <a:latin typeface="Aptos" panose="02110004020202020204"/>
              </a:rPr>
              <a:t>= GAL (Gallon)</a:t>
            </a:r>
            <a:endParaRPr lang="en-US" sz="3199" b="1" dirty="0">
              <a:solidFill>
                <a:prstClr val="black"/>
              </a:solidFill>
              <a:latin typeface="Aptos" panose="02110004020202020204"/>
            </a:endParaRPr>
          </a:p>
        </p:txBody>
      </p:sp>
      <p:pic>
        <p:nvPicPr>
          <p:cNvPr id="12" name="Picture 2" descr="image005">
            <a:extLst>
              <a:ext uri="{FF2B5EF4-FFF2-40B4-BE49-F238E27FC236}">
                <a16:creationId xmlns:a16="http://schemas.microsoft.com/office/drawing/2014/main" id="{985C99A1-F13A-F840-7851-D1BEFB912A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90955" y="2810619"/>
            <a:ext cx="8406915" cy="322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20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3945" y="271160"/>
            <a:ext cx="6092215" cy="802181"/>
          </a:xfrm>
        </p:spPr>
        <p:txBody>
          <a:bodyPr anchor="b">
            <a:noAutofit/>
          </a:bodyPr>
          <a:lstStyle/>
          <a:p>
            <a:r>
              <a:rPr lang="en-US" b="1" dirty="0">
                <a:solidFill>
                  <a:schemeClr val="tx1"/>
                </a:solidFill>
              </a:rPr>
              <a:t>Cheese</a:t>
            </a:r>
          </a:p>
        </p:txBody>
      </p:sp>
      <p:sp>
        <p:nvSpPr>
          <p:cNvPr id="5" name="Rectangle 3">
            <a:extLst>
              <a:ext uri="{FF2B5EF4-FFF2-40B4-BE49-F238E27FC236}">
                <a16:creationId xmlns:a16="http://schemas.microsoft.com/office/drawing/2014/main" id="{F8FF5CA4-DA09-B488-22D2-2AAF83D80F38}"/>
              </a:ext>
            </a:extLst>
          </p:cNvPr>
          <p:cNvSpPr>
            <a:spLocks noGrp="1" noChangeArrowheads="1"/>
          </p:cNvSpPr>
          <p:nvPr>
            <p:ph idx="1"/>
          </p:nvPr>
        </p:nvSpPr>
        <p:spPr>
          <a:xfrm>
            <a:off x="1371243" y="2199466"/>
            <a:ext cx="7352626" cy="2676958"/>
          </a:xfrm>
        </p:spPr>
        <p:txBody>
          <a:bodyPr>
            <a:normAutofit/>
          </a:bodyPr>
          <a:lstStyle/>
          <a:p>
            <a:pPr>
              <a:lnSpc>
                <a:spcPct val="110000"/>
              </a:lnSpc>
              <a:spcBef>
                <a:spcPts val="0"/>
              </a:spcBef>
              <a:buFont typeface="Wingdings" panose="05000000000000000000" pitchFamily="2" charset="2"/>
              <a:buChar char="ü"/>
            </a:pPr>
            <a:r>
              <a:rPr lang="en-US" sz="2399" dirty="0"/>
              <a:t>Equivalent to one pound (16 oz.) </a:t>
            </a:r>
          </a:p>
          <a:p>
            <a:pPr lvl="1">
              <a:lnSpc>
                <a:spcPct val="110000"/>
              </a:lnSpc>
              <a:spcBef>
                <a:spcPts val="0"/>
              </a:spcBef>
              <a:buFont typeface="Wingdings" panose="05000000000000000000" pitchFamily="2" charset="2"/>
              <a:buChar char="§"/>
            </a:pPr>
            <a:r>
              <a:rPr lang="en-US" sz="1999" dirty="0"/>
              <a:t>Package sizes of 8 oz. or 16 oz.</a:t>
            </a:r>
          </a:p>
          <a:p>
            <a:pPr>
              <a:lnSpc>
                <a:spcPct val="110000"/>
              </a:lnSpc>
              <a:spcBef>
                <a:spcPts val="0"/>
              </a:spcBef>
              <a:buFont typeface="Wingdings" panose="05000000000000000000" pitchFamily="2" charset="2"/>
              <a:buChar char="ü"/>
            </a:pPr>
            <a:r>
              <a:rPr lang="en-US" sz="2399" dirty="0"/>
              <a:t>Low-sodium varieties</a:t>
            </a:r>
          </a:p>
          <a:p>
            <a:pPr>
              <a:lnSpc>
                <a:spcPct val="120000"/>
              </a:lnSpc>
              <a:spcBef>
                <a:spcPts val="0"/>
              </a:spcBef>
              <a:buFont typeface="Wingdings" panose="05000000000000000000" pitchFamily="2" charset="2"/>
              <a:buChar char="ü"/>
            </a:pPr>
            <a:r>
              <a:rPr lang="en-US" sz="2399" dirty="0"/>
              <a:t>Reduced-fat/cholesterol varieties</a:t>
            </a:r>
          </a:p>
          <a:p>
            <a:pPr>
              <a:lnSpc>
                <a:spcPct val="120000"/>
              </a:lnSpc>
              <a:spcBef>
                <a:spcPts val="0"/>
              </a:spcBef>
              <a:buFont typeface="Wingdings" panose="05000000000000000000" pitchFamily="2" charset="2"/>
              <a:buChar char="ü"/>
            </a:pPr>
            <a:r>
              <a:rPr lang="en-US" sz="2399" dirty="0"/>
              <a:t>Regular or organic </a:t>
            </a:r>
          </a:p>
          <a:p>
            <a:pPr>
              <a:lnSpc>
                <a:spcPct val="120000"/>
              </a:lnSpc>
              <a:spcBef>
                <a:spcPts val="0"/>
              </a:spcBef>
              <a:buFont typeface="Wingdings" panose="05000000000000000000" pitchFamily="2" charset="2"/>
              <a:buChar char="ü"/>
            </a:pPr>
            <a:r>
              <a:rPr lang="en-US" sz="2399" dirty="0"/>
              <a:t>Types:</a:t>
            </a:r>
            <a:endParaRPr lang="en-US" dirty="0"/>
          </a:p>
        </p:txBody>
      </p:sp>
      <p:pic>
        <p:nvPicPr>
          <p:cNvPr id="4" name="Picture 3">
            <a:extLst>
              <a:ext uri="{FF2B5EF4-FFF2-40B4-BE49-F238E27FC236}">
                <a16:creationId xmlns:a16="http://schemas.microsoft.com/office/drawing/2014/main" id="{075E9606-E4D2-1072-25D7-800E65CB3F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87159" y="425615"/>
            <a:ext cx="2739789" cy="5822051"/>
          </a:xfrm>
          <a:prstGeom prst="rect">
            <a:avLst/>
          </a:prstGeom>
          <a:ln>
            <a:solidFill>
              <a:srgbClr val="0099CC"/>
            </a:solidFill>
          </a:ln>
          <a:effectLst/>
        </p:spPr>
      </p:pic>
      <p:sp>
        <p:nvSpPr>
          <p:cNvPr id="7" name="TextBox 6">
            <a:extLst>
              <a:ext uri="{FF2B5EF4-FFF2-40B4-BE49-F238E27FC236}">
                <a16:creationId xmlns:a16="http://schemas.microsoft.com/office/drawing/2014/main" id="{8B886E9C-B76D-A12C-9178-0F054A798D1A}"/>
              </a:ext>
            </a:extLst>
          </p:cNvPr>
          <p:cNvSpPr txBox="1"/>
          <p:nvPr/>
        </p:nvSpPr>
        <p:spPr>
          <a:xfrm>
            <a:off x="1599783" y="4610924"/>
            <a:ext cx="6551493" cy="2246184"/>
          </a:xfrm>
          <a:prstGeom prst="rect">
            <a:avLst/>
          </a:prstGeom>
          <a:noFill/>
        </p:spPr>
        <p:txBody>
          <a:bodyPr wrap="square" numCol="2">
            <a:spAutoFit/>
          </a:bodyPr>
          <a:lstStyle/>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Cheddar (Mild, Medium, Sharp, Extra Sharp)</a:t>
            </a:r>
          </a:p>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Colby</a:t>
            </a:r>
          </a:p>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Pasteurized Processed American</a:t>
            </a:r>
          </a:p>
          <a:p>
            <a:pPr marL="617035" lvl="1" indent="-342797" defTabSz="457063">
              <a:buSzPct val="85000"/>
              <a:buFont typeface="Wingdings" panose="05000000000000000000" pitchFamily="2" charset="2"/>
              <a:buChar char="§"/>
              <a:defRPr/>
            </a:pPr>
            <a:endParaRPr lang="en-US" sz="1999" dirty="0">
              <a:solidFill>
                <a:prstClr val="black"/>
              </a:solidFill>
              <a:latin typeface="Aptos" panose="02110004020202020204"/>
            </a:endParaRPr>
          </a:p>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Monterey Jack</a:t>
            </a:r>
          </a:p>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Mozzarella</a:t>
            </a:r>
          </a:p>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Muenster</a:t>
            </a:r>
          </a:p>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Provolone </a:t>
            </a:r>
          </a:p>
          <a:p>
            <a:pPr marL="617035" lvl="1" indent="-342797" defTabSz="457063">
              <a:buSzPct val="85000"/>
              <a:buFont typeface="Wingdings" panose="05000000000000000000" pitchFamily="2" charset="2"/>
              <a:buChar char="§"/>
              <a:defRPr/>
            </a:pPr>
            <a:r>
              <a:rPr lang="en-US" sz="1999" dirty="0">
                <a:solidFill>
                  <a:prstClr val="black"/>
                </a:solidFill>
                <a:latin typeface="Aptos" panose="02110004020202020204"/>
              </a:rPr>
              <a:t>Swiss</a:t>
            </a:r>
            <a:endParaRPr lang="en-US" sz="2399" dirty="0">
              <a:solidFill>
                <a:prstClr val="black"/>
              </a:solidFill>
              <a:latin typeface="Aptos" panose="02110004020202020204"/>
            </a:endParaRPr>
          </a:p>
        </p:txBody>
      </p:sp>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1570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A91C1F-AA60-FF65-9A41-484F58EDF51B}"/>
              </a:ext>
            </a:extLst>
          </p:cNvPr>
          <p:cNvSpPr>
            <a:spLocks noGrp="1"/>
          </p:cNvSpPr>
          <p:nvPr>
            <p:ph idx="1"/>
          </p:nvPr>
        </p:nvSpPr>
        <p:spPr>
          <a:xfrm>
            <a:off x="2666305" y="2223688"/>
            <a:ext cx="6144441" cy="1214454"/>
          </a:xfrm>
        </p:spPr>
        <p:txBody>
          <a:bodyPr numCol="1">
            <a:noAutofit/>
          </a:bodyPr>
          <a:lstStyle/>
          <a:p>
            <a:pPr marL="34280" indent="0">
              <a:lnSpc>
                <a:spcPct val="100000"/>
              </a:lnSpc>
              <a:spcBef>
                <a:spcPts val="0"/>
              </a:spcBef>
              <a:buNone/>
            </a:pPr>
            <a:r>
              <a:rPr lang="en-US" sz="2399" dirty="0"/>
              <a:t>One container = 16 oz. package </a:t>
            </a:r>
            <a:br>
              <a:rPr lang="en-US" sz="2399" dirty="0"/>
            </a:br>
            <a:r>
              <a:rPr lang="en-US" sz="2399" dirty="0"/>
              <a:t>		        or </a:t>
            </a:r>
          </a:p>
          <a:p>
            <a:pPr marL="34280" indent="0">
              <a:lnSpc>
                <a:spcPct val="100000"/>
              </a:lnSpc>
              <a:spcBef>
                <a:spcPts val="0"/>
              </a:spcBef>
              <a:buNone/>
            </a:pPr>
            <a:r>
              <a:rPr lang="en-US" sz="2399" dirty="0"/>
              <a:t>		      two 8 oz. packages</a:t>
            </a:r>
            <a:endParaRPr lang="en-US" sz="3199" dirty="0"/>
          </a:p>
        </p:txBody>
      </p:sp>
      <p:sp>
        <p:nvSpPr>
          <p:cNvPr id="4" name="TextBox 3">
            <a:extLst>
              <a:ext uri="{FF2B5EF4-FFF2-40B4-BE49-F238E27FC236}">
                <a16:creationId xmlns:a16="http://schemas.microsoft.com/office/drawing/2014/main" id="{394F44F1-C38D-3A5C-5BCA-502E09D19A57}"/>
              </a:ext>
            </a:extLst>
          </p:cNvPr>
          <p:cNvSpPr txBox="1"/>
          <p:nvPr/>
        </p:nvSpPr>
        <p:spPr>
          <a:xfrm>
            <a:off x="6528348" y="1463732"/>
            <a:ext cx="4155624" cy="606803"/>
          </a:xfrm>
          <a:prstGeom prst="rect">
            <a:avLst/>
          </a:prstGeom>
          <a:noFill/>
        </p:spPr>
        <p:txBody>
          <a:bodyPr wrap="square">
            <a:spAutoFit/>
          </a:bodyPr>
          <a:lstStyle/>
          <a:p>
            <a:pPr marL="34280" defTabSz="457063">
              <a:lnSpc>
                <a:spcPct val="110000"/>
              </a:lnSpc>
              <a:defRPr/>
            </a:pPr>
            <a:r>
              <a:rPr lang="en-US" sz="3199" b="1" dirty="0">
                <a:solidFill>
                  <a:prstClr val="black"/>
                </a:solidFill>
                <a:latin typeface="Aptos" panose="02110004020202020204"/>
              </a:rPr>
              <a:t>= LB (Pound)</a:t>
            </a:r>
          </a:p>
        </p:txBody>
      </p:sp>
      <p:pic>
        <p:nvPicPr>
          <p:cNvPr id="5" name="Picture 4">
            <a:extLst>
              <a:ext uri="{FF2B5EF4-FFF2-40B4-BE49-F238E27FC236}">
                <a16:creationId xmlns:a16="http://schemas.microsoft.com/office/drawing/2014/main" id="{9B88127F-A651-0800-4EB0-879A923C3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7454764" y="3750810"/>
            <a:ext cx="4110303" cy="2783301"/>
          </a:xfrm>
          <a:prstGeom prst="rect">
            <a:avLst/>
          </a:prstGeom>
        </p:spPr>
      </p:pic>
      <p:graphicFrame>
        <p:nvGraphicFramePr>
          <p:cNvPr id="6" name="Diagram 5">
            <a:extLst>
              <a:ext uri="{FF2B5EF4-FFF2-40B4-BE49-F238E27FC236}">
                <a16:creationId xmlns:a16="http://schemas.microsoft.com/office/drawing/2014/main" id="{0A9EE695-8744-A2AD-940A-6CCAD626F75E}"/>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itle 1">
            <a:extLst>
              <a:ext uri="{FF2B5EF4-FFF2-40B4-BE49-F238E27FC236}">
                <a16:creationId xmlns:a16="http://schemas.microsoft.com/office/drawing/2014/main" id="{2FD5F543-91B4-AEC0-8FC9-CCF5CA289F8E}"/>
              </a:ext>
            </a:extLst>
          </p:cNvPr>
          <p:cNvSpPr txBox="1">
            <a:spLocks/>
          </p:cNvSpPr>
          <p:nvPr/>
        </p:nvSpPr>
        <p:spPr>
          <a:xfrm>
            <a:off x="2513945" y="271160"/>
            <a:ext cx="6092215" cy="802181"/>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defRPr/>
            </a:pPr>
            <a:r>
              <a:rPr lang="en-US" sz="4399" b="1" dirty="0">
                <a:solidFill>
                  <a:prstClr val="black"/>
                </a:solidFill>
                <a:latin typeface="Aptos Display" panose="02110004020202020204"/>
              </a:rPr>
              <a:t>Cheese</a:t>
            </a:r>
          </a:p>
        </p:txBody>
      </p:sp>
    </p:spTree>
    <p:custDataLst>
      <p:tags r:id="rId1"/>
    </p:custDataLst>
    <p:extLst>
      <p:ext uri="{BB962C8B-B14F-4D97-AF65-F5344CB8AC3E}">
        <p14:creationId xmlns:p14="http://schemas.microsoft.com/office/powerpoint/2010/main" val="13091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61" name="Rectangle 1026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63" name="Freeform: Shape 1026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2" name="Rectangle 2"/>
          <p:cNvSpPr>
            <a:spLocks noGrp="1" noChangeArrowheads="1"/>
          </p:cNvSpPr>
          <p:nvPr>
            <p:ph type="title"/>
            <p:custDataLst>
              <p:tags r:id="rId2"/>
            </p:custDataLst>
          </p:nvPr>
        </p:nvSpPr>
        <p:spPr>
          <a:xfrm>
            <a:off x="150812" y="990600"/>
            <a:ext cx="4015374" cy="4461163"/>
          </a:xfrm>
        </p:spPr>
        <p:txBody>
          <a:bodyPr>
            <a:normAutofit/>
          </a:bodyPr>
          <a:lstStyle/>
          <a:p>
            <a:r>
              <a:rPr lang="en-US" sz="5400" b="1" dirty="0">
                <a:solidFill>
                  <a:srgbClr val="FFFFFF"/>
                </a:solidFill>
                <a:ea typeface="Tahoma" pitchFamily="34" charset="0"/>
                <a:cs typeface="Tahoma" pitchFamily="34" charset="0"/>
              </a:rPr>
              <a:t>Vendor Applicant’s Responsibility</a:t>
            </a:r>
          </a:p>
        </p:txBody>
      </p:sp>
      <p:sp>
        <p:nvSpPr>
          <p:cNvPr id="10265" name="Arc 1026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43" name="Rectangle 3"/>
          <p:cNvSpPr>
            <a:spLocks noGrp="1" noChangeArrowheads="1"/>
          </p:cNvSpPr>
          <p:nvPr>
            <p:ph idx="1"/>
            <p:custDataLst>
              <p:tags r:id="rId3"/>
            </p:custDataLst>
          </p:nvPr>
        </p:nvSpPr>
        <p:spPr>
          <a:xfrm>
            <a:off x="4446149" y="591344"/>
            <a:ext cx="6904693" cy="5585619"/>
          </a:xfrm>
        </p:spPr>
        <p:txBody>
          <a:bodyPr anchor="ctr">
            <a:normAutofit/>
          </a:bodyPr>
          <a:lstStyle/>
          <a:p>
            <a:pPr eaLnBrk="1" hangingPunct="1"/>
            <a:r>
              <a:rPr lang="en-US" sz="3200" dirty="0">
                <a:ea typeface="Tahoma" pitchFamily="34" charset="0"/>
                <a:cs typeface="Tahoma" pitchFamily="34" charset="0"/>
              </a:rPr>
              <a:t>Attend training by Local WIC Agency</a:t>
            </a:r>
          </a:p>
          <a:p>
            <a:pPr eaLnBrk="1" hangingPunct="1"/>
            <a:r>
              <a:rPr lang="en-US" sz="3200" dirty="0">
                <a:ea typeface="Tahoma" pitchFamily="34" charset="0"/>
                <a:cs typeface="Tahoma" pitchFamily="34" charset="0"/>
              </a:rPr>
              <a:t>Meet all selection criteria</a:t>
            </a:r>
          </a:p>
          <a:p>
            <a:pPr eaLnBrk="1" hangingPunct="1"/>
            <a:r>
              <a:rPr lang="en-US" sz="3200" dirty="0">
                <a:ea typeface="Tahoma" pitchFamily="34" charset="0"/>
                <a:cs typeface="Tahoma" pitchFamily="34" charset="0"/>
              </a:rPr>
              <a:t>Complete required forms accurately and completely using DocuSign</a:t>
            </a:r>
          </a:p>
          <a:p>
            <a:pPr eaLnBrk="1" hangingPunct="1"/>
            <a:r>
              <a:rPr lang="en-US" sz="3200" dirty="0">
                <a:ea typeface="Tahoma" pitchFamily="34" charset="0"/>
                <a:cs typeface="Tahoma" pitchFamily="34" charset="0"/>
              </a:rPr>
              <a:t>Understand and follow all Federal and State regulations and rules</a:t>
            </a:r>
          </a:p>
          <a:p>
            <a:pPr eaLnBrk="1" hangingPunct="1"/>
            <a:r>
              <a:rPr lang="en-US" sz="3200" dirty="0">
                <a:ea typeface="Tahoma" pitchFamily="34" charset="0"/>
                <a:cs typeface="Tahoma" pitchFamily="34" charset="0"/>
              </a:rPr>
              <a:t>Train </a:t>
            </a:r>
            <a:r>
              <a:rPr lang="en-US" sz="3200" b="1" u="sng" dirty="0">
                <a:ea typeface="Tahoma" pitchFamily="34" charset="0"/>
                <a:cs typeface="Tahoma" pitchFamily="34" charset="0"/>
              </a:rPr>
              <a:t>all</a:t>
            </a:r>
            <a:r>
              <a:rPr lang="en-US" sz="3200" dirty="0">
                <a:ea typeface="Tahoma" pitchFamily="34" charset="0"/>
                <a:cs typeface="Tahoma" pitchFamily="34" charset="0"/>
              </a:rPr>
              <a:t> staff handling eWIC transactions</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6541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991CF-4921-89DF-E4E8-1694030592D1}"/>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Soy-Based Beverage</a:t>
            </a:r>
          </a:p>
        </p:txBody>
      </p:sp>
      <p:pic>
        <p:nvPicPr>
          <p:cNvPr id="18" name="Picture 17">
            <a:extLst>
              <a:ext uri="{FF2B5EF4-FFF2-40B4-BE49-F238E27FC236}">
                <a16:creationId xmlns:a16="http://schemas.microsoft.com/office/drawing/2014/main" id="{8C50397D-D5CD-A151-1319-292C8CA4C6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60717" y="588671"/>
            <a:ext cx="2742486" cy="5827778"/>
          </a:xfrm>
          <a:prstGeom prst="rect">
            <a:avLst/>
          </a:prstGeom>
          <a:ln>
            <a:solidFill>
              <a:srgbClr val="0099CC"/>
            </a:solidFill>
          </a:ln>
          <a:effectLst/>
        </p:spPr>
      </p:pic>
      <p:pic>
        <p:nvPicPr>
          <p:cNvPr id="19" name="Picture 18">
            <a:extLst>
              <a:ext uri="{FF2B5EF4-FFF2-40B4-BE49-F238E27FC236}">
                <a16:creationId xmlns:a16="http://schemas.microsoft.com/office/drawing/2014/main" id="{C9A8B6EF-67E7-BACE-18B8-DF09AD546D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23" t="8484" r="17400" b="10665"/>
          <a:stretch/>
        </p:blipFill>
        <p:spPr>
          <a:xfrm>
            <a:off x="502438" y="2369808"/>
            <a:ext cx="1191553" cy="1987541"/>
          </a:xfrm>
          <a:prstGeom prst="rect">
            <a:avLst/>
          </a:prstGeom>
        </p:spPr>
      </p:pic>
      <p:sp>
        <p:nvSpPr>
          <p:cNvPr id="23" name="TextBox 22">
            <a:extLst>
              <a:ext uri="{FF2B5EF4-FFF2-40B4-BE49-F238E27FC236}">
                <a16:creationId xmlns:a16="http://schemas.microsoft.com/office/drawing/2014/main" id="{1F477E1A-D565-4FCB-8B96-F0FDC35AE035}"/>
              </a:ext>
            </a:extLst>
          </p:cNvPr>
          <p:cNvSpPr txBox="1"/>
          <p:nvPr/>
        </p:nvSpPr>
        <p:spPr>
          <a:xfrm>
            <a:off x="2264885" y="2184602"/>
            <a:ext cx="4887031" cy="1569251"/>
          </a:xfrm>
          <a:prstGeom prst="rect">
            <a:avLst/>
          </a:prstGeom>
          <a:noFill/>
        </p:spPr>
        <p:txBody>
          <a:bodyPr wrap="square">
            <a:spAutoFit/>
          </a:bodyPr>
          <a:lstStyle/>
          <a:p>
            <a:pPr marL="457063" indent="-457063" defTabSz="914126">
              <a:buFont typeface="Wingdings" panose="05000000000000000000" pitchFamily="2" charset="2"/>
              <a:buChar char="ü"/>
              <a:defRPr/>
            </a:pPr>
            <a:r>
              <a:rPr lang="en-US" sz="2399" dirty="0">
                <a:solidFill>
                  <a:prstClr val="black"/>
                </a:solidFill>
                <a:latin typeface="Calibri" panose="020F0502020204030204"/>
              </a:rPr>
              <a:t>Half gallon containers</a:t>
            </a:r>
          </a:p>
          <a:p>
            <a:pPr marL="457063" indent="-457063" defTabSz="914126">
              <a:buFont typeface="Wingdings" panose="05000000000000000000" pitchFamily="2" charset="2"/>
              <a:buChar char="ü"/>
              <a:defRPr/>
            </a:pPr>
            <a:r>
              <a:rPr lang="en-US" sz="2399" dirty="0">
                <a:solidFill>
                  <a:prstClr val="black"/>
                </a:solidFill>
                <a:latin typeface="Calibri" panose="020F0502020204030204"/>
              </a:rPr>
              <a:t>Unflavored</a:t>
            </a:r>
          </a:p>
          <a:p>
            <a:pPr marL="457063" indent="-457063" defTabSz="914126">
              <a:buFont typeface="Wingdings" panose="05000000000000000000" pitchFamily="2" charset="2"/>
              <a:buChar char="ü"/>
              <a:defRPr/>
            </a:pPr>
            <a:r>
              <a:rPr lang="en-US" sz="2399" dirty="0">
                <a:solidFill>
                  <a:prstClr val="black"/>
                </a:solidFill>
                <a:latin typeface="Calibri" panose="020F0502020204030204"/>
              </a:rPr>
              <a:t>Meets nutrient requirements</a:t>
            </a:r>
          </a:p>
          <a:p>
            <a:pPr marL="457063" indent="-457063" defTabSz="914126">
              <a:buFont typeface="Wingdings" panose="05000000000000000000" pitchFamily="2" charset="2"/>
              <a:buChar char="ü"/>
              <a:defRPr/>
            </a:pPr>
            <a:r>
              <a:rPr lang="en-US" sz="2399" dirty="0">
                <a:solidFill>
                  <a:prstClr val="black"/>
                </a:solidFill>
                <a:latin typeface="Calibri" panose="020F0502020204030204"/>
              </a:rPr>
              <a:t>Regular or organic </a:t>
            </a:r>
          </a:p>
        </p:txBody>
      </p:sp>
      <p:sp>
        <p:nvSpPr>
          <p:cNvPr id="3" name="TextBox 2">
            <a:extLst>
              <a:ext uri="{FF2B5EF4-FFF2-40B4-BE49-F238E27FC236}">
                <a16:creationId xmlns:a16="http://schemas.microsoft.com/office/drawing/2014/main" id="{CBCBAF46-5390-0A90-AA2E-0875D7095CD8}"/>
              </a:ext>
            </a:extLst>
          </p:cNvPr>
          <p:cNvSpPr txBox="1"/>
          <p:nvPr/>
        </p:nvSpPr>
        <p:spPr>
          <a:xfrm>
            <a:off x="2587991" y="5485865"/>
            <a:ext cx="2896980" cy="606803"/>
          </a:xfrm>
          <a:prstGeom prst="rect">
            <a:avLst/>
          </a:prstGeom>
          <a:noFill/>
        </p:spPr>
        <p:txBody>
          <a:bodyPr wrap="square">
            <a:spAutoFit/>
          </a:bodyPr>
          <a:lstStyle/>
          <a:p>
            <a:pPr marL="34280" defTabSz="457063">
              <a:lnSpc>
                <a:spcPct val="110000"/>
              </a:lnSpc>
              <a:defRPr/>
            </a:pPr>
            <a:r>
              <a:rPr lang="en-US" sz="3199" b="1" dirty="0">
                <a:solidFill>
                  <a:prstClr val="black"/>
                </a:solidFill>
                <a:latin typeface="Aptos" panose="02110004020202020204"/>
              </a:rPr>
              <a:t>= GAL (Gallon)</a:t>
            </a:r>
          </a:p>
        </p:txBody>
      </p:sp>
      <p:graphicFrame>
        <p:nvGraphicFramePr>
          <p:cNvPr id="2" name="Diagram 1">
            <a:extLst>
              <a:ext uri="{FF2B5EF4-FFF2-40B4-BE49-F238E27FC236}">
                <a16:creationId xmlns:a16="http://schemas.microsoft.com/office/drawing/2014/main" id="{6656789C-7839-078F-3C7D-27331E0C8086}"/>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a:extLst>
              <a:ext uri="{FF2B5EF4-FFF2-40B4-BE49-F238E27FC236}">
                <a16:creationId xmlns:a16="http://schemas.microsoft.com/office/drawing/2014/main" id="{0EA5A37C-3DFB-0CF2-4D0A-C1B4ABDBF9E0}"/>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0279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E5EDB94-7D56-185F-03A1-7E1CD5227DA7}"/>
              </a:ext>
            </a:extLst>
          </p:cNvPr>
          <p:cNvSpPr>
            <a:spLocks noGrp="1" noChangeArrowheads="1"/>
          </p:cNvSpPr>
          <p:nvPr>
            <p:ph idx="1"/>
          </p:nvPr>
        </p:nvSpPr>
        <p:spPr>
          <a:xfrm>
            <a:off x="1977794" y="2184602"/>
            <a:ext cx="5339976" cy="2493386"/>
          </a:xfrm>
        </p:spPr>
        <p:txBody>
          <a:bodyPr>
            <a:normAutofit/>
          </a:bodyPr>
          <a:lstStyle/>
          <a:p>
            <a:pPr>
              <a:lnSpc>
                <a:spcPct val="100000"/>
              </a:lnSpc>
              <a:spcBef>
                <a:spcPts val="0"/>
              </a:spcBef>
              <a:buFont typeface="Wingdings" panose="05000000000000000000" pitchFamily="2" charset="2"/>
              <a:buChar char="ü"/>
            </a:pPr>
            <a:r>
              <a:rPr lang="en-US" sz="2399" dirty="0"/>
              <a:t>14 to 16 ounce prepackaged </a:t>
            </a:r>
          </a:p>
          <a:p>
            <a:pPr>
              <a:lnSpc>
                <a:spcPct val="100000"/>
              </a:lnSpc>
              <a:spcBef>
                <a:spcPts val="0"/>
              </a:spcBef>
              <a:buFont typeface="Wingdings" panose="05000000000000000000" pitchFamily="2" charset="2"/>
              <a:buChar char="ü"/>
            </a:pPr>
            <a:r>
              <a:rPr lang="en-US" sz="2399" dirty="0"/>
              <a:t>Calcium-set tofu</a:t>
            </a:r>
          </a:p>
          <a:p>
            <a:pPr>
              <a:lnSpc>
                <a:spcPct val="100000"/>
              </a:lnSpc>
              <a:spcBef>
                <a:spcPts val="0"/>
              </a:spcBef>
              <a:buFont typeface="Wingdings" panose="05000000000000000000" pitchFamily="2" charset="2"/>
              <a:buChar char="ü"/>
            </a:pPr>
            <a:r>
              <a:rPr lang="en-US" sz="2399" dirty="0"/>
              <a:t>Can contain coagulants</a:t>
            </a:r>
          </a:p>
          <a:p>
            <a:pPr>
              <a:lnSpc>
                <a:spcPct val="100000"/>
              </a:lnSpc>
              <a:spcBef>
                <a:spcPts val="0"/>
              </a:spcBef>
              <a:buFont typeface="Wingdings" panose="05000000000000000000" pitchFamily="2" charset="2"/>
              <a:buChar char="ü"/>
            </a:pPr>
            <a:r>
              <a:rPr lang="en-US" sz="2399" dirty="0"/>
              <a:t>Regular or organic</a:t>
            </a:r>
            <a:endParaRPr lang="en-US" sz="2399" dirty="0">
              <a:solidFill>
                <a:srgbClr val="0055A4"/>
              </a:solidFill>
            </a:endParaRPr>
          </a:p>
        </p:txBody>
      </p:sp>
      <p:sp>
        <p:nvSpPr>
          <p:cNvPr id="6" name="TextBox 5">
            <a:extLst>
              <a:ext uri="{FF2B5EF4-FFF2-40B4-BE49-F238E27FC236}">
                <a16:creationId xmlns:a16="http://schemas.microsoft.com/office/drawing/2014/main" id="{74219532-8865-BC34-8BAD-13517DDEF018}"/>
              </a:ext>
            </a:extLst>
          </p:cNvPr>
          <p:cNvSpPr txBox="1"/>
          <p:nvPr/>
        </p:nvSpPr>
        <p:spPr>
          <a:xfrm>
            <a:off x="1977793" y="5399269"/>
            <a:ext cx="6477205" cy="953859"/>
          </a:xfrm>
          <a:prstGeom prst="rect">
            <a:avLst/>
          </a:prstGeom>
          <a:noFill/>
        </p:spPr>
        <p:txBody>
          <a:bodyPr wrap="square">
            <a:spAutoFit/>
          </a:bodyPr>
          <a:lstStyle/>
          <a:p>
            <a:pPr defTabSz="457063">
              <a:defRPr/>
            </a:pPr>
            <a:r>
              <a:rPr lang="en-US" sz="3199" b="1" dirty="0">
                <a:solidFill>
                  <a:prstClr val="black"/>
                </a:solidFill>
                <a:latin typeface="Aptos" panose="02110004020202020204"/>
              </a:rPr>
              <a:t>	= LB (Pound)</a:t>
            </a:r>
          </a:p>
          <a:p>
            <a:pPr defTabSz="457063">
              <a:defRPr/>
            </a:pPr>
            <a:r>
              <a:rPr lang="en-US" sz="2399" dirty="0">
                <a:solidFill>
                  <a:prstClr val="black"/>
                </a:solidFill>
                <a:latin typeface="Aptos" panose="02110004020202020204"/>
              </a:rPr>
              <a:t>One container = 14 - 16 oz. package</a:t>
            </a:r>
            <a:endParaRPr lang="en-US" sz="1799" dirty="0">
              <a:solidFill>
                <a:prstClr val="black">
                  <a:lumMod val="65000"/>
                  <a:lumOff val="35000"/>
                </a:prstClr>
              </a:solidFill>
              <a:latin typeface="Aptos Display" panose="02110004020202020204"/>
            </a:endParaRPr>
          </a:p>
        </p:txBody>
      </p:sp>
      <p:pic>
        <p:nvPicPr>
          <p:cNvPr id="7" name="Picture 2" descr="S:\NSB\Resources\PHOTOS-CLIPART\Food\Proteins\Permission To Use\Tofu_Fotolia_151100_Subscription_L.jpg">
            <a:extLst>
              <a:ext uri="{FF2B5EF4-FFF2-40B4-BE49-F238E27FC236}">
                <a16:creationId xmlns:a16="http://schemas.microsoft.com/office/drawing/2014/main" id="{0970EB96-C342-4D13-EEA8-1ED44EA3D7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6253535" y="3124280"/>
            <a:ext cx="1679866" cy="14328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B46375-D4B6-B7C7-9347-A07E9B5F35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60717" y="588671"/>
            <a:ext cx="2742486" cy="5827778"/>
          </a:xfrm>
          <a:prstGeom prst="rect">
            <a:avLst/>
          </a:prstGeom>
          <a:ln>
            <a:solidFill>
              <a:srgbClr val="0099CC"/>
            </a:solidFill>
          </a:ln>
          <a:effectLst/>
        </p:spPr>
      </p:pic>
      <p:graphicFrame>
        <p:nvGraphicFramePr>
          <p:cNvPr id="9" name="Diagram 8">
            <a:extLst>
              <a:ext uri="{FF2B5EF4-FFF2-40B4-BE49-F238E27FC236}">
                <a16:creationId xmlns:a16="http://schemas.microsoft.com/office/drawing/2014/main" id="{E51EE215-2D4D-DA9F-8F88-02FC2944D0B9}"/>
              </a:ext>
            </a:extLst>
          </p:cNvPr>
          <p:cNvGraphicFramePr/>
          <p:nvPr/>
        </p:nvGraphicFramePr>
        <p:xfrm>
          <a:off x="68831" y="4618378"/>
          <a:ext cx="6581966" cy="8227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E1EF58E3-B790-AF07-FCA6-EB227CF98884}"/>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Tofu</a:t>
            </a:r>
            <a:endParaRPr lang="en-US" sz="5398" b="1" dirty="0">
              <a:solidFill>
                <a:prstClr val="black"/>
              </a:solidFill>
              <a:latin typeface="Aptos Display" panose="02110004020202020204"/>
            </a:endParaRPr>
          </a:p>
        </p:txBody>
      </p:sp>
      <p:graphicFrame>
        <p:nvGraphicFramePr>
          <p:cNvPr id="12" name="Diagram 11">
            <a:extLst>
              <a:ext uri="{FF2B5EF4-FFF2-40B4-BE49-F238E27FC236}">
                <a16:creationId xmlns:a16="http://schemas.microsoft.com/office/drawing/2014/main" id="{4F582A5F-B112-3255-B2AC-71C39D41B0F9}"/>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33219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3E26E27-B84C-75B7-F91B-19DD9275B273}"/>
              </a:ext>
            </a:extLst>
          </p:cNvPr>
          <p:cNvSpPr txBox="1">
            <a:spLocks noChangeArrowheads="1"/>
          </p:cNvSpPr>
          <p:nvPr/>
        </p:nvSpPr>
        <p:spPr>
          <a:xfrm>
            <a:off x="1904504" y="2174318"/>
            <a:ext cx="7134984" cy="3654104"/>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462" indent="-228462" defTabSz="913852">
              <a:lnSpc>
                <a:spcPct val="100000"/>
              </a:lnSpc>
              <a:spcBef>
                <a:spcPts val="0"/>
              </a:spcBef>
              <a:buFont typeface="Wingdings" panose="05000000000000000000" pitchFamily="2" charset="2"/>
              <a:buChar char="ü"/>
              <a:defRPr/>
            </a:pPr>
            <a:r>
              <a:rPr lang="en-US" sz="2399" dirty="0">
                <a:solidFill>
                  <a:prstClr val="black"/>
                </a:solidFill>
                <a:latin typeface="Aptos" panose="02110004020202020204"/>
              </a:rPr>
              <a:t>Equivalent to one 32 oz. container </a:t>
            </a:r>
          </a:p>
          <a:p>
            <a:pPr marL="685388" lvl="1" indent="-228462" defTabSz="913852">
              <a:lnSpc>
                <a:spcPct val="100000"/>
              </a:lnSpc>
              <a:spcBef>
                <a:spcPts val="0"/>
              </a:spcBef>
              <a:buFont typeface="Wingdings" panose="05000000000000000000" pitchFamily="2" charset="2"/>
              <a:buChar char="§"/>
              <a:defRPr/>
            </a:pPr>
            <a:r>
              <a:rPr lang="en-US" sz="1999" dirty="0">
                <a:solidFill>
                  <a:prstClr val="black"/>
                </a:solidFill>
                <a:latin typeface="Aptos" panose="02110004020202020204"/>
              </a:rPr>
              <a:t>Package sizes of 16 oz. or 32 oz.</a:t>
            </a:r>
          </a:p>
          <a:p>
            <a:pPr marL="228462" indent="-228462" defTabSz="913852">
              <a:lnSpc>
                <a:spcPct val="100000"/>
              </a:lnSpc>
              <a:spcBef>
                <a:spcPts val="0"/>
              </a:spcBef>
              <a:buFont typeface="Wingdings" panose="05000000000000000000" pitchFamily="2" charset="2"/>
              <a:buChar char="ü"/>
              <a:defRPr/>
            </a:pPr>
            <a:r>
              <a:rPr lang="en-US" sz="2399" dirty="0">
                <a:solidFill>
                  <a:prstClr val="black"/>
                </a:solidFill>
                <a:latin typeface="Aptos" panose="02110004020202020204"/>
              </a:rPr>
              <a:t>Pasteurized</a:t>
            </a:r>
          </a:p>
          <a:p>
            <a:pPr marL="228462" indent="-228462" defTabSz="913852">
              <a:lnSpc>
                <a:spcPct val="100000"/>
              </a:lnSpc>
              <a:spcBef>
                <a:spcPts val="0"/>
              </a:spcBef>
              <a:buFont typeface="Wingdings" panose="05000000000000000000" pitchFamily="2" charset="2"/>
              <a:buChar char="ü"/>
              <a:defRPr/>
            </a:pPr>
            <a:r>
              <a:rPr lang="en-US" sz="2399" dirty="0">
                <a:solidFill>
                  <a:prstClr val="black"/>
                </a:solidFill>
                <a:latin typeface="Aptos" panose="02110004020202020204"/>
              </a:rPr>
              <a:t>Flavored or unflavored</a:t>
            </a:r>
          </a:p>
          <a:p>
            <a:pPr marL="228462" indent="-228462" defTabSz="913852">
              <a:lnSpc>
                <a:spcPct val="100000"/>
              </a:lnSpc>
              <a:spcBef>
                <a:spcPts val="0"/>
              </a:spcBef>
              <a:buFont typeface="Wingdings" panose="05000000000000000000" pitchFamily="2" charset="2"/>
              <a:buChar char="ü"/>
              <a:defRPr/>
            </a:pPr>
            <a:r>
              <a:rPr lang="en-US" sz="2399" dirty="0">
                <a:solidFill>
                  <a:prstClr val="black"/>
                </a:solidFill>
                <a:latin typeface="Aptos" panose="02110004020202020204"/>
              </a:rPr>
              <a:t>&lt; 40 grams sugar per cup</a:t>
            </a:r>
          </a:p>
          <a:p>
            <a:pPr marL="228462" indent="-228462" defTabSz="913852">
              <a:lnSpc>
                <a:spcPct val="100000"/>
              </a:lnSpc>
              <a:spcBef>
                <a:spcPts val="0"/>
              </a:spcBef>
              <a:buFont typeface="Wingdings" panose="05000000000000000000" pitchFamily="2" charset="2"/>
              <a:buChar char="ü"/>
              <a:defRPr/>
            </a:pPr>
            <a:r>
              <a:rPr lang="en-US" sz="2399" dirty="0">
                <a:solidFill>
                  <a:prstClr val="black"/>
                </a:solidFill>
                <a:latin typeface="Aptos" panose="02110004020202020204"/>
              </a:rPr>
              <a:t>Fortified with Vitamin A and D</a:t>
            </a:r>
          </a:p>
          <a:p>
            <a:pPr marL="228462" indent="-228462" defTabSz="913852">
              <a:lnSpc>
                <a:spcPct val="100000"/>
              </a:lnSpc>
              <a:spcBef>
                <a:spcPts val="0"/>
              </a:spcBef>
              <a:buFont typeface="Wingdings" panose="05000000000000000000" pitchFamily="2" charset="2"/>
              <a:buChar char="ü"/>
              <a:defRPr/>
            </a:pPr>
            <a:r>
              <a:rPr lang="en-US" sz="2399" dirty="0">
                <a:solidFill>
                  <a:prstClr val="black"/>
                </a:solidFill>
                <a:latin typeface="Aptos" panose="02110004020202020204"/>
              </a:rPr>
              <a:t>Non-fat, Low-fat, Whole-fat yogurt</a:t>
            </a:r>
          </a:p>
          <a:p>
            <a:pPr marL="228462" indent="-228462" defTabSz="913852">
              <a:lnSpc>
                <a:spcPct val="100000"/>
              </a:lnSpc>
              <a:spcBef>
                <a:spcPts val="0"/>
              </a:spcBef>
              <a:buFont typeface="Wingdings" panose="05000000000000000000" pitchFamily="2" charset="2"/>
              <a:buChar char="ü"/>
              <a:defRPr/>
            </a:pPr>
            <a:r>
              <a:rPr lang="en-US" sz="2399" dirty="0">
                <a:solidFill>
                  <a:prstClr val="black"/>
                </a:solidFill>
                <a:latin typeface="Aptos" panose="02110004020202020204"/>
              </a:rPr>
              <a:t>Regular or organic</a:t>
            </a:r>
          </a:p>
          <a:p>
            <a:pPr marL="0" indent="0" defTabSz="913852">
              <a:lnSpc>
                <a:spcPct val="100000"/>
              </a:lnSpc>
              <a:spcBef>
                <a:spcPts val="0"/>
              </a:spcBef>
              <a:buNone/>
              <a:defRPr/>
            </a:pPr>
            <a:endParaRPr lang="en-US" sz="3199" dirty="0">
              <a:solidFill>
                <a:prstClr val="black"/>
              </a:solidFill>
              <a:latin typeface="Aptos" panose="02110004020202020204"/>
            </a:endParaRPr>
          </a:p>
        </p:txBody>
      </p:sp>
      <p:sp>
        <p:nvSpPr>
          <p:cNvPr id="2" name="TextBox 1">
            <a:extLst>
              <a:ext uri="{FF2B5EF4-FFF2-40B4-BE49-F238E27FC236}">
                <a16:creationId xmlns:a16="http://schemas.microsoft.com/office/drawing/2014/main" id="{A3E3CF5D-159D-5529-B826-CBCAF2EF02AD}"/>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Yogurt</a:t>
            </a:r>
          </a:p>
        </p:txBody>
      </p:sp>
      <p:graphicFrame>
        <p:nvGraphicFramePr>
          <p:cNvPr id="3" name="Diagram 2">
            <a:extLst>
              <a:ext uri="{FF2B5EF4-FFF2-40B4-BE49-F238E27FC236}">
                <a16:creationId xmlns:a16="http://schemas.microsoft.com/office/drawing/2014/main" id="{2557E744-F07F-4BD8-4DA1-3A66D404D45C}"/>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bowl of yogurt&#10;&#10;Description automatically generated">
            <a:extLst>
              <a:ext uri="{FF2B5EF4-FFF2-40B4-BE49-F238E27FC236}">
                <a16:creationId xmlns:a16="http://schemas.microsoft.com/office/drawing/2014/main" id="{E8EB6A6E-6CCE-1036-2942-4D4C075F854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22736" y="1409973"/>
            <a:ext cx="3809008" cy="3654104"/>
          </a:xfrm>
          <a:prstGeom prst="rect">
            <a:avLst/>
          </a:prstGeom>
        </p:spPr>
      </p:pic>
    </p:spTree>
    <p:custDataLst>
      <p:tags r:id="rId1"/>
    </p:custDataLst>
    <p:extLst>
      <p:ext uri="{BB962C8B-B14F-4D97-AF65-F5344CB8AC3E}">
        <p14:creationId xmlns:p14="http://schemas.microsoft.com/office/powerpoint/2010/main" val="40495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3A1B021-6A00-5F7B-4D40-2885A42440D4}"/>
              </a:ext>
            </a:extLst>
          </p:cNvPr>
          <p:cNvGraphicFramePr/>
          <p:nvPr/>
        </p:nvGraphicFramePr>
        <p:xfrm>
          <a:off x="152360" y="1372136"/>
          <a:ext cx="5637331" cy="822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EDA59E0E-54E3-56B0-0ED6-948F43F6CFB3}"/>
              </a:ext>
            </a:extLst>
          </p:cNvPr>
          <p:cNvSpPr>
            <a:spLocks noGrp="1"/>
          </p:cNvSpPr>
          <p:nvPr>
            <p:ph idx="1"/>
          </p:nvPr>
        </p:nvSpPr>
        <p:spPr>
          <a:xfrm>
            <a:off x="2666305" y="2317871"/>
            <a:ext cx="7237115" cy="1308170"/>
          </a:xfrm>
        </p:spPr>
        <p:txBody>
          <a:bodyPr numCol="1">
            <a:noAutofit/>
          </a:bodyPr>
          <a:lstStyle/>
          <a:p>
            <a:pPr marL="34280" indent="0">
              <a:lnSpc>
                <a:spcPct val="100000"/>
              </a:lnSpc>
              <a:spcBef>
                <a:spcPts val="0"/>
              </a:spcBef>
              <a:buNone/>
            </a:pPr>
            <a:r>
              <a:rPr lang="en-US" sz="2399" dirty="0"/>
              <a:t>One container = 32 oz. package 						or </a:t>
            </a:r>
            <a:br>
              <a:rPr lang="en-US" sz="2399" dirty="0"/>
            </a:br>
            <a:r>
              <a:rPr lang="en-US" sz="2399" dirty="0"/>
              <a:t>		       two 16 oz. packages</a:t>
            </a:r>
          </a:p>
        </p:txBody>
      </p:sp>
      <p:sp>
        <p:nvSpPr>
          <p:cNvPr id="11" name="TextBox 10">
            <a:extLst>
              <a:ext uri="{FF2B5EF4-FFF2-40B4-BE49-F238E27FC236}">
                <a16:creationId xmlns:a16="http://schemas.microsoft.com/office/drawing/2014/main" id="{418F55EB-2662-4E6B-0BE7-D5B29B88FFAE}"/>
              </a:ext>
            </a:extLst>
          </p:cNvPr>
          <p:cNvSpPr txBox="1"/>
          <p:nvPr/>
        </p:nvSpPr>
        <p:spPr>
          <a:xfrm>
            <a:off x="5637333" y="1559269"/>
            <a:ext cx="5256431" cy="584623"/>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CTR (Container)/Quart</a:t>
            </a:r>
          </a:p>
        </p:txBody>
      </p:sp>
      <p:pic>
        <p:nvPicPr>
          <p:cNvPr id="5" name="Picture 4">
            <a:extLst>
              <a:ext uri="{FF2B5EF4-FFF2-40B4-BE49-F238E27FC236}">
                <a16:creationId xmlns:a16="http://schemas.microsoft.com/office/drawing/2014/main" id="{FA81A2F9-AF86-C927-BD54-B41818303335}"/>
              </a:ext>
            </a:extLst>
          </p:cNvPr>
          <p:cNvPicPr>
            <a:picLocks noChangeAspect="1"/>
          </p:cNvPicPr>
          <p:nvPr/>
        </p:nvPicPr>
        <p:blipFill>
          <a:blip r:embed="rId9"/>
          <a:stretch>
            <a:fillRect/>
          </a:stretch>
        </p:blipFill>
        <p:spPr>
          <a:xfrm>
            <a:off x="6689571" y="3886081"/>
            <a:ext cx="2199702" cy="2542513"/>
          </a:xfrm>
          <a:prstGeom prst="rect">
            <a:avLst/>
          </a:prstGeom>
        </p:spPr>
      </p:pic>
      <p:pic>
        <p:nvPicPr>
          <p:cNvPr id="7" name="Picture 6">
            <a:extLst>
              <a:ext uri="{FF2B5EF4-FFF2-40B4-BE49-F238E27FC236}">
                <a16:creationId xmlns:a16="http://schemas.microsoft.com/office/drawing/2014/main" id="{14EF6BFC-F974-C3B4-1074-8926B2C0EA48}"/>
              </a:ext>
            </a:extLst>
          </p:cNvPr>
          <p:cNvPicPr>
            <a:picLocks noChangeAspect="1"/>
          </p:cNvPicPr>
          <p:nvPr/>
        </p:nvPicPr>
        <p:blipFill>
          <a:blip r:embed="rId10"/>
          <a:stretch>
            <a:fillRect/>
          </a:stretch>
        </p:blipFill>
        <p:spPr>
          <a:xfrm>
            <a:off x="868454" y="2770925"/>
            <a:ext cx="2494900" cy="3418585"/>
          </a:xfrm>
          <a:prstGeom prst="rect">
            <a:avLst/>
          </a:prstGeom>
        </p:spPr>
      </p:pic>
      <p:pic>
        <p:nvPicPr>
          <p:cNvPr id="12" name="Picture 11" descr="A two cups of yogurt&#10;&#10;Description automatically generated">
            <a:extLst>
              <a:ext uri="{FF2B5EF4-FFF2-40B4-BE49-F238E27FC236}">
                <a16:creationId xmlns:a16="http://schemas.microsoft.com/office/drawing/2014/main" id="{3C3DDE02-32FF-7F92-B8BB-B757946B81D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20668" y="4571702"/>
            <a:ext cx="2199702" cy="1617807"/>
          </a:xfrm>
          <a:prstGeom prst="rect">
            <a:avLst/>
          </a:prstGeom>
        </p:spPr>
      </p:pic>
      <p:pic>
        <p:nvPicPr>
          <p:cNvPr id="14" name="Picture 13">
            <a:extLst>
              <a:ext uri="{FF2B5EF4-FFF2-40B4-BE49-F238E27FC236}">
                <a16:creationId xmlns:a16="http://schemas.microsoft.com/office/drawing/2014/main" id="{ABB38DFA-87E1-0CF3-29B2-46A9F8238F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94749" y="4343161"/>
            <a:ext cx="1851484" cy="1846348"/>
          </a:xfrm>
          <a:prstGeom prst="rect">
            <a:avLst/>
          </a:prstGeom>
        </p:spPr>
      </p:pic>
      <p:sp>
        <p:nvSpPr>
          <p:cNvPr id="3" name="TextBox 2">
            <a:extLst>
              <a:ext uri="{FF2B5EF4-FFF2-40B4-BE49-F238E27FC236}">
                <a16:creationId xmlns:a16="http://schemas.microsoft.com/office/drawing/2014/main" id="{BDA1870B-1A97-BFF9-E416-B49DA5CD4C64}"/>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Yogurt</a:t>
            </a:r>
          </a:p>
        </p:txBody>
      </p:sp>
    </p:spTree>
    <p:custDataLst>
      <p:tags r:id="rId1"/>
    </p:custDataLst>
    <p:extLst>
      <p:ext uri="{BB962C8B-B14F-4D97-AF65-F5344CB8AC3E}">
        <p14:creationId xmlns:p14="http://schemas.microsoft.com/office/powerpoint/2010/main" val="164588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4A4B7C8-FECE-9892-04F2-05D6569A32C1}"/>
              </a:ext>
            </a:extLst>
          </p:cNvPr>
          <p:cNvSpPr>
            <a:spLocks noGrp="1" noChangeArrowheads="1"/>
          </p:cNvSpPr>
          <p:nvPr>
            <p:ph idx="1"/>
          </p:nvPr>
        </p:nvSpPr>
        <p:spPr>
          <a:xfrm>
            <a:off x="1828323" y="2146893"/>
            <a:ext cx="6622391" cy="4470455"/>
          </a:xfrm>
        </p:spPr>
        <p:txBody>
          <a:bodyPr>
            <a:normAutofit/>
          </a:bodyPr>
          <a:lstStyle/>
          <a:p>
            <a:pPr>
              <a:lnSpc>
                <a:spcPct val="100000"/>
              </a:lnSpc>
              <a:spcBef>
                <a:spcPts val="0"/>
              </a:spcBef>
              <a:buFont typeface="Wingdings" panose="05000000000000000000" pitchFamily="2" charset="2"/>
              <a:buChar char="ü"/>
            </a:pPr>
            <a:r>
              <a:rPr lang="en-US" sz="2399" dirty="0"/>
              <a:t>Frozen or Shelf-stable Concentrate</a:t>
            </a:r>
          </a:p>
          <a:p>
            <a:pPr lvl="1">
              <a:lnSpc>
                <a:spcPct val="100000"/>
              </a:lnSpc>
              <a:spcBef>
                <a:spcPts val="0"/>
              </a:spcBef>
              <a:buFont typeface="Wingdings" panose="05000000000000000000" pitchFamily="2" charset="2"/>
              <a:buChar char="§"/>
            </a:pPr>
            <a:r>
              <a:rPr lang="en-US" sz="1999" dirty="0"/>
              <a:t>11.5 to 12 oz. containers</a:t>
            </a:r>
          </a:p>
          <a:p>
            <a:pPr>
              <a:lnSpc>
                <a:spcPct val="100000"/>
              </a:lnSpc>
              <a:spcBef>
                <a:spcPts val="0"/>
              </a:spcBef>
              <a:buFont typeface="Wingdings" panose="05000000000000000000" pitchFamily="2" charset="2"/>
              <a:buChar char="ü"/>
            </a:pPr>
            <a:r>
              <a:rPr lang="en-US" sz="2399" dirty="0"/>
              <a:t>Single Strength</a:t>
            </a:r>
          </a:p>
          <a:p>
            <a:pPr lvl="1">
              <a:lnSpc>
                <a:spcPct val="100000"/>
              </a:lnSpc>
              <a:spcBef>
                <a:spcPts val="0"/>
              </a:spcBef>
              <a:buFont typeface="Wingdings" panose="05000000000000000000" pitchFamily="2" charset="2"/>
              <a:buChar char="§"/>
            </a:pPr>
            <a:r>
              <a:rPr lang="en-US" sz="1999" dirty="0"/>
              <a:t>48 oz. and 64 oz. containers</a:t>
            </a:r>
          </a:p>
          <a:p>
            <a:pPr>
              <a:lnSpc>
                <a:spcPct val="100000"/>
              </a:lnSpc>
              <a:spcBef>
                <a:spcPts val="0"/>
              </a:spcBef>
              <a:buFont typeface="Wingdings" panose="05000000000000000000" pitchFamily="2" charset="2"/>
              <a:buChar char="ü"/>
            </a:pPr>
            <a:r>
              <a:rPr lang="en-US" sz="2399" dirty="0"/>
              <a:t>100% fruit or vegetable juice or blends</a:t>
            </a:r>
          </a:p>
          <a:p>
            <a:pPr lvl="1">
              <a:lnSpc>
                <a:spcPct val="100000"/>
              </a:lnSpc>
              <a:spcBef>
                <a:spcPts val="0"/>
              </a:spcBef>
              <a:buFont typeface="Wingdings" panose="05000000000000000000" pitchFamily="2" charset="2"/>
              <a:buChar char="§"/>
            </a:pPr>
            <a:r>
              <a:rPr lang="en-US" sz="1999" dirty="0"/>
              <a:t>unsweetened and pasteurized </a:t>
            </a:r>
          </a:p>
          <a:p>
            <a:pPr>
              <a:lnSpc>
                <a:spcPct val="100000"/>
              </a:lnSpc>
              <a:spcBef>
                <a:spcPts val="0"/>
              </a:spcBef>
              <a:buFont typeface="Wingdings" panose="05000000000000000000" pitchFamily="2" charset="2"/>
              <a:buChar char="ü"/>
            </a:pPr>
            <a:r>
              <a:rPr lang="en-US" sz="2399" dirty="0"/>
              <a:t>Fortified with Calcium, Vitamin D or Vitamin C</a:t>
            </a:r>
          </a:p>
          <a:p>
            <a:pPr>
              <a:lnSpc>
                <a:spcPct val="100000"/>
              </a:lnSpc>
              <a:spcBef>
                <a:spcPts val="0"/>
              </a:spcBef>
              <a:buFont typeface="Wingdings" panose="05000000000000000000" pitchFamily="2" charset="2"/>
              <a:buChar char="ü"/>
            </a:pPr>
            <a:r>
              <a:rPr lang="en-US" sz="2399" dirty="0"/>
              <a:t>Contains &gt;30mg of Vitamin C per 100 mL</a:t>
            </a:r>
          </a:p>
          <a:p>
            <a:pPr>
              <a:lnSpc>
                <a:spcPct val="100000"/>
              </a:lnSpc>
              <a:spcBef>
                <a:spcPts val="0"/>
              </a:spcBef>
              <a:buFont typeface="Wingdings" panose="05000000000000000000" pitchFamily="2" charset="2"/>
              <a:buChar char="ü"/>
            </a:pPr>
            <a:r>
              <a:rPr lang="en-US" sz="2399" dirty="0"/>
              <a:t>Plastic, glass, cans or refrigerated paper cartons</a:t>
            </a:r>
          </a:p>
          <a:p>
            <a:pPr>
              <a:lnSpc>
                <a:spcPct val="100000"/>
              </a:lnSpc>
              <a:spcBef>
                <a:spcPts val="0"/>
              </a:spcBef>
              <a:buFont typeface="Wingdings" panose="05000000000000000000" pitchFamily="2" charset="2"/>
              <a:buChar char="ü"/>
            </a:pPr>
            <a:r>
              <a:rPr lang="en-US" sz="2399" dirty="0"/>
              <a:t>Regular or organic</a:t>
            </a:r>
            <a:endParaRPr lang="en-US" b="1" dirty="0">
              <a:solidFill>
                <a:srgbClr val="0055A4"/>
              </a:solidFill>
            </a:endParaRPr>
          </a:p>
        </p:txBody>
      </p:sp>
      <p:pic>
        <p:nvPicPr>
          <p:cNvPr id="3" name="Picture 2">
            <a:extLst>
              <a:ext uri="{FF2B5EF4-FFF2-40B4-BE49-F238E27FC236}">
                <a16:creationId xmlns:a16="http://schemas.microsoft.com/office/drawing/2014/main" id="{770536CA-7CCD-FE40-E9EB-090D1E1CC5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52134" y="534155"/>
            <a:ext cx="3108150" cy="5631005"/>
          </a:xfrm>
          <a:prstGeom prst="rect">
            <a:avLst/>
          </a:prstGeom>
          <a:ln>
            <a:solidFill>
              <a:srgbClr val="66FFFF"/>
            </a:solidFill>
          </a:ln>
          <a:effectLst/>
        </p:spPr>
      </p:pic>
      <p:sp>
        <p:nvSpPr>
          <p:cNvPr id="4" name="TextBox 3">
            <a:extLst>
              <a:ext uri="{FF2B5EF4-FFF2-40B4-BE49-F238E27FC236}">
                <a16:creationId xmlns:a16="http://schemas.microsoft.com/office/drawing/2014/main" id="{A265A27A-2DB5-F422-643C-9FB8D8EC220C}"/>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Juice</a:t>
            </a:r>
          </a:p>
        </p:txBody>
      </p:sp>
      <p:graphicFrame>
        <p:nvGraphicFramePr>
          <p:cNvPr id="6" name="Diagram 5">
            <a:extLst>
              <a:ext uri="{FF2B5EF4-FFF2-40B4-BE49-F238E27FC236}">
                <a16:creationId xmlns:a16="http://schemas.microsoft.com/office/drawing/2014/main" id="{5D99EE62-B99C-F830-7FA4-19233065991C}"/>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317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2CDA3-7014-C062-EC1F-607378788BC9}"/>
              </a:ext>
            </a:extLst>
          </p:cNvPr>
          <p:cNvSpPr txBox="1"/>
          <p:nvPr/>
        </p:nvSpPr>
        <p:spPr>
          <a:xfrm>
            <a:off x="6443348" y="1491197"/>
            <a:ext cx="3383893" cy="1569251"/>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 CTR (Container)</a:t>
            </a:r>
          </a:p>
          <a:p>
            <a:pPr marL="34280" defTabSz="457063">
              <a:defRPr/>
            </a:pPr>
            <a:endParaRPr lang="en-US" sz="3199" b="1" dirty="0">
              <a:solidFill>
                <a:prstClr val="black"/>
              </a:solidFill>
              <a:latin typeface="Aptos" panose="02110004020202020204"/>
            </a:endParaRPr>
          </a:p>
        </p:txBody>
      </p:sp>
      <p:pic>
        <p:nvPicPr>
          <p:cNvPr id="17" name="Picture 16">
            <a:extLst>
              <a:ext uri="{FF2B5EF4-FFF2-40B4-BE49-F238E27FC236}">
                <a16:creationId xmlns:a16="http://schemas.microsoft.com/office/drawing/2014/main" id="{6BC2A0B9-00AB-861F-F544-D8B89040D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978" y="2628177"/>
            <a:ext cx="1959342" cy="3067753"/>
          </a:xfrm>
          <a:prstGeom prst="rect">
            <a:avLst/>
          </a:prstGeom>
        </p:spPr>
      </p:pic>
      <p:graphicFrame>
        <p:nvGraphicFramePr>
          <p:cNvPr id="21" name="Diagram 20">
            <a:extLst>
              <a:ext uri="{FF2B5EF4-FFF2-40B4-BE49-F238E27FC236}">
                <a16:creationId xmlns:a16="http://schemas.microsoft.com/office/drawing/2014/main" id="{D12E97E2-3D97-C7F8-6DE1-E0F9A0EB36D5}"/>
              </a:ext>
            </a:extLst>
          </p:cNvPr>
          <p:cNvGraphicFramePr/>
          <p:nvPr/>
        </p:nvGraphicFramePr>
        <p:xfrm>
          <a:off x="2513944" y="2525682"/>
          <a:ext cx="6923293" cy="4094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60F42C39-D938-E5BE-8CC0-810E1A15A93E}"/>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TextBox 2">
            <a:extLst>
              <a:ext uri="{FF2B5EF4-FFF2-40B4-BE49-F238E27FC236}">
                <a16:creationId xmlns:a16="http://schemas.microsoft.com/office/drawing/2014/main" id="{885459EE-C3DD-C1AA-27B1-6C03BAC73BF6}"/>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Juice</a:t>
            </a:r>
          </a:p>
        </p:txBody>
      </p:sp>
    </p:spTree>
    <p:custDataLst>
      <p:tags r:id="rId1"/>
    </p:custDataLst>
    <p:extLst>
      <p:ext uri="{BB962C8B-B14F-4D97-AF65-F5344CB8AC3E}">
        <p14:creationId xmlns:p14="http://schemas.microsoft.com/office/powerpoint/2010/main" val="17274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3DC1287-59F8-84EB-63DD-FD4B9D9A2177}"/>
              </a:ext>
            </a:extLst>
          </p:cNvPr>
          <p:cNvSpPr>
            <a:spLocks noGrp="1" noChangeArrowheads="1"/>
          </p:cNvSpPr>
          <p:nvPr>
            <p:ph idx="1"/>
          </p:nvPr>
        </p:nvSpPr>
        <p:spPr>
          <a:xfrm>
            <a:off x="2263279" y="2187169"/>
            <a:ext cx="5732996" cy="2382356"/>
          </a:xfrm>
        </p:spPr>
        <p:txBody>
          <a:bodyPr>
            <a:normAutofit/>
          </a:bodyPr>
          <a:lstStyle/>
          <a:p>
            <a:pPr>
              <a:lnSpc>
                <a:spcPct val="100000"/>
              </a:lnSpc>
              <a:spcBef>
                <a:spcPts val="0"/>
              </a:spcBef>
              <a:buFont typeface="Wingdings" panose="05000000000000000000" pitchFamily="2" charset="2"/>
              <a:buChar char="ü"/>
            </a:pPr>
            <a:r>
              <a:rPr lang="en-US" sz="2399" dirty="0"/>
              <a:t>11.8 / 12 ounce or larger box or bag</a:t>
            </a:r>
          </a:p>
          <a:p>
            <a:pPr>
              <a:lnSpc>
                <a:spcPct val="100000"/>
              </a:lnSpc>
              <a:spcBef>
                <a:spcPts val="0"/>
              </a:spcBef>
              <a:buFont typeface="Wingdings" panose="05000000000000000000" pitchFamily="2" charset="2"/>
              <a:buChar char="ü"/>
            </a:pPr>
            <a:r>
              <a:rPr lang="en-US" sz="2399" dirty="0"/>
              <a:t>Ready to eat</a:t>
            </a:r>
          </a:p>
          <a:p>
            <a:pPr>
              <a:lnSpc>
                <a:spcPct val="100000"/>
              </a:lnSpc>
              <a:spcBef>
                <a:spcPts val="0"/>
              </a:spcBef>
              <a:buFont typeface="Wingdings" panose="05000000000000000000" pitchFamily="2" charset="2"/>
              <a:buChar char="ü"/>
            </a:pPr>
            <a:r>
              <a:rPr lang="en-US" sz="2399" dirty="0"/>
              <a:t>Instant and regular hot cereal</a:t>
            </a:r>
          </a:p>
          <a:p>
            <a:pPr>
              <a:lnSpc>
                <a:spcPct val="100000"/>
              </a:lnSpc>
              <a:spcBef>
                <a:spcPts val="0"/>
              </a:spcBef>
              <a:buFont typeface="Wingdings" panose="05000000000000000000" pitchFamily="2" charset="2"/>
              <a:buChar char="ü"/>
            </a:pPr>
            <a:r>
              <a:rPr lang="en-US" sz="2399" u="sng" dirty="0"/>
              <a:t>&lt; </a:t>
            </a:r>
            <a:r>
              <a:rPr lang="en-US" sz="2399" dirty="0"/>
              <a:t>6 grams sugar per dry ounce</a:t>
            </a:r>
            <a:endParaRPr lang="en-US" sz="2399" u="sng" dirty="0"/>
          </a:p>
          <a:p>
            <a:pPr>
              <a:lnSpc>
                <a:spcPct val="100000"/>
              </a:lnSpc>
              <a:spcBef>
                <a:spcPts val="0"/>
              </a:spcBef>
              <a:buFont typeface="Wingdings" panose="05000000000000000000" pitchFamily="2" charset="2"/>
              <a:buChar char="ü"/>
            </a:pPr>
            <a:r>
              <a:rPr lang="en-US" sz="2399" dirty="0"/>
              <a:t>Regular or organic</a:t>
            </a:r>
          </a:p>
          <a:p>
            <a:pPr marL="0" indent="0">
              <a:spcBef>
                <a:spcPct val="40000"/>
              </a:spcBef>
              <a:buNone/>
            </a:pPr>
            <a:endParaRPr lang="en-US" dirty="0"/>
          </a:p>
          <a:p>
            <a:pPr eaLnBrk="1" hangingPunct="1">
              <a:spcBef>
                <a:spcPct val="40000"/>
              </a:spcBef>
            </a:pPr>
            <a:endParaRPr lang="en-US" dirty="0"/>
          </a:p>
          <a:p>
            <a:pPr marL="82271" indent="0">
              <a:spcBef>
                <a:spcPct val="40000"/>
              </a:spcBef>
              <a:buNone/>
            </a:pPr>
            <a:endParaRPr lang="en-US" dirty="0"/>
          </a:p>
          <a:p>
            <a:pPr marL="82271" indent="0">
              <a:spcBef>
                <a:spcPct val="40000"/>
              </a:spcBef>
              <a:buNone/>
            </a:pPr>
            <a:endParaRPr lang="en-US" b="1" dirty="0">
              <a:solidFill>
                <a:srgbClr val="0055A4"/>
              </a:solidFill>
            </a:endParaRPr>
          </a:p>
        </p:txBody>
      </p:sp>
      <p:pic>
        <p:nvPicPr>
          <p:cNvPr id="8" name="Picture 7">
            <a:extLst>
              <a:ext uri="{FF2B5EF4-FFF2-40B4-BE49-F238E27FC236}">
                <a16:creationId xmlns:a16="http://schemas.microsoft.com/office/drawing/2014/main" id="{A4D9E200-6D31-1C0C-1809-60133D9DF4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3078" y="128691"/>
            <a:ext cx="3045120" cy="6578605"/>
          </a:xfrm>
          <a:prstGeom prst="rect">
            <a:avLst/>
          </a:prstGeom>
          <a:ln>
            <a:noFill/>
          </a:ln>
          <a:effectLst/>
        </p:spPr>
      </p:pic>
      <p:pic>
        <p:nvPicPr>
          <p:cNvPr id="10" name="Picture 9">
            <a:extLst>
              <a:ext uri="{FF2B5EF4-FFF2-40B4-BE49-F238E27FC236}">
                <a16:creationId xmlns:a16="http://schemas.microsoft.com/office/drawing/2014/main" id="{CA63E8D9-B429-3CCE-3BB9-104BA035BBE1}"/>
              </a:ext>
            </a:extLst>
          </p:cNvPr>
          <p:cNvPicPr>
            <a:picLocks noChangeAspect="1"/>
          </p:cNvPicPr>
          <p:nvPr/>
        </p:nvPicPr>
        <p:blipFill>
          <a:blip r:embed="rId5"/>
          <a:stretch>
            <a:fillRect/>
          </a:stretch>
        </p:blipFill>
        <p:spPr>
          <a:xfrm>
            <a:off x="5027890" y="4590088"/>
            <a:ext cx="2892700" cy="2054945"/>
          </a:xfrm>
          <a:prstGeom prst="rect">
            <a:avLst/>
          </a:prstGeom>
        </p:spPr>
      </p:pic>
      <p:sp>
        <p:nvSpPr>
          <p:cNvPr id="4" name="TextBox 3">
            <a:extLst>
              <a:ext uri="{FF2B5EF4-FFF2-40B4-BE49-F238E27FC236}">
                <a16:creationId xmlns:a16="http://schemas.microsoft.com/office/drawing/2014/main" id="{11D96CAC-7048-0AAE-E90C-9FC8BB6C19FE}"/>
              </a:ext>
            </a:extLst>
          </p:cNvPr>
          <p:cNvSpPr txBox="1"/>
          <p:nvPr/>
        </p:nvSpPr>
        <p:spPr>
          <a:xfrm>
            <a:off x="2513944" y="296686"/>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Cereal</a:t>
            </a:r>
            <a:endParaRPr lang="en-US" sz="5398" b="1" dirty="0">
              <a:solidFill>
                <a:prstClr val="black"/>
              </a:solidFill>
              <a:latin typeface="Aptos Display" panose="02110004020202020204"/>
            </a:endParaRPr>
          </a:p>
        </p:txBody>
      </p:sp>
      <p:pic>
        <p:nvPicPr>
          <p:cNvPr id="6" name="Picture 5">
            <a:extLst>
              <a:ext uri="{FF2B5EF4-FFF2-40B4-BE49-F238E27FC236}">
                <a16:creationId xmlns:a16="http://schemas.microsoft.com/office/drawing/2014/main" id="{E51DBCA9-1DC0-E4D5-3EFE-601805D4AF90}"/>
              </a:ext>
            </a:extLst>
          </p:cNvPr>
          <p:cNvPicPr>
            <a:picLocks noChangeAspect="1"/>
          </p:cNvPicPr>
          <p:nvPr/>
        </p:nvPicPr>
        <p:blipFill>
          <a:blip r:embed="rId6"/>
          <a:stretch>
            <a:fillRect/>
          </a:stretch>
        </p:blipFill>
        <p:spPr>
          <a:xfrm>
            <a:off x="414212" y="4305778"/>
            <a:ext cx="2247943" cy="2330495"/>
          </a:xfrm>
          <a:prstGeom prst="rect">
            <a:avLst/>
          </a:prstGeom>
        </p:spPr>
      </p:pic>
      <p:graphicFrame>
        <p:nvGraphicFramePr>
          <p:cNvPr id="2" name="Diagram 1">
            <a:extLst>
              <a:ext uri="{FF2B5EF4-FFF2-40B4-BE49-F238E27FC236}">
                <a16:creationId xmlns:a16="http://schemas.microsoft.com/office/drawing/2014/main" id="{9C29FE71-EDE1-144B-5040-F45EFBF68E3D}"/>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799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1F80B996-23CD-DFED-8135-F663744D09E9}"/>
              </a:ext>
            </a:extLst>
          </p:cNvPr>
          <p:cNvSpPr txBox="1">
            <a:spLocks noChangeArrowheads="1"/>
          </p:cNvSpPr>
          <p:nvPr/>
        </p:nvSpPr>
        <p:spPr>
          <a:xfrm>
            <a:off x="2261505" y="2293779"/>
            <a:ext cx="6179341" cy="2118760"/>
          </a:xfrm>
          <a:prstGeom prst="rect">
            <a:avLst/>
          </a:prstGeom>
          <a:solidFill>
            <a:schemeClr val="bg2"/>
          </a:solidFill>
          <a:ln>
            <a:solidFill>
              <a:schemeClr val="accent6">
                <a:lumMod val="20000"/>
                <a:lumOff val="80000"/>
              </a:schemeClr>
            </a:solidFill>
          </a:ln>
        </p:spPr>
        <p:txBody>
          <a:bodyPr vert="horz" lIns="91416" tIns="45708" rIns="91416" bIns="45708"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462" indent="-228462" defTabSz="913852">
              <a:spcBef>
                <a:spcPct val="40000"/>
              </a:spcBef>
              <a:defRPr/>
            </a:pPr>
            <a:endParaRPr lang="en-US" sz="2798" b="1" dirty="0">
              <a:solidFill>
                <a:srgbClr val="0070C0"/>
              </a:solidFill>
              <a:latin typeface="Aptos" panose="02110004020202020204"/>
            </a:endParaRPr>
          </a:p>
          <a:p>
            <a:pPr marL="0" indent="0" defTabSz="913852">
              <a:spcBef>
                <a:spcPct val="40000"/>
              </a:spcBef>
              <a:buNone/>
              <a:defRPr/>
            </a:pPr>
            <a:endParaRPr lang="en-US" sz="2798" dirty="0">
              <a:solidFill>
                <a:prstClr val="black"/>
              </a:solidFill>
              <a:latin typeface="Aptos" panose="02110004020202020204"/>
            </a:endParaRPr>
          </a:p>
          <a:p>
            <a:pPr marL="82271" indent="0" defTabSz="913852">
              <a:spcBef>
                <a:spcPct val="40000"/>
              </a:spcBef>
              <a:buNone/>
              <a:defRPr/>
            </a:pPr>
            <a:endParaRPr lang="en-US" sz="2798" dirty="0">
              <a:solidFill>
                <a:prstClr val="black"/>
              </a:solidFill>
              <a:latin typeface="Aptos" panose="02110004020202020204"/>
            </a:endParaRPr>
          </a:p>
          <a:p>
            <a:pPr marL="82271" indent="0" defTabSz="913852">
              <a:spcBef>
                <a:spcPct val="40000"/>
              </a:spcBef>
              <a:buNone/>
              <a:defRPr/>
            </a:pPr>
            <a:r>
              <a:rPr lang="en-US" sz="2798" b="1" dirty="0">
                <a:solidFill>
                  <a:srgbClr val="0055A4"/>
                </a:solidFill>
                <a:latin typeface="Aptos" panose="02110004020202020204"/>
              </a:rPr>
              <a:t>.</a:t>
            </a:r>
          </a:p>
        </p:txBody>
      </p:sp>
      <p:pic>
        <p:nvPicPr>
          <p:cNvPr id="5" name="Picture 4" descr="Table">
            <a:extLst>
              <a:ext uri="{FF2B5EF4-FFF2-40B4-BE49-F238E27FC236}">
                <a16:creationId xmlns:a16="http://schemas.microsoft.com/office/drawing/2014/main" id="{447560DE-0C5D-15C4-F489-943ECAD75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628" y="4538178"/>
            <a:ext cx="6179342" cy="1989958"/>
          </a:xfrm>
          <a:prstGeom prst="rect">
            <a:avLst/>
          </a:prstGeom>
        </p:spPr>
      </p:pic>
      <p:grpSp>
        <p:nvGrpSpPr>
          <p:cNvPr id="6" name="Group 5">
            <a:extLst>
              <a:ext uri="{FF2B5EF4-FFF2-40B4-BE49-F238E27FC236}">
                <a16:creationId xmlns:a16="http://schemas.microsoft.com/office/drawing/2014/main" id="{80EFF3E2-6A8E-3624-9208-707DA588720B}"/>
              </a:ext>
            </a:extLst>
          </p:cNvPr>
          <p:cNvGrpSpPr/>
          <p:nvPr/>
        </p:nvGrpSpPr>
        <p:grpSpPr>
          <a:xfrm>
            <a:off x="2473531" y="2532990"/>
            <a:ext cx="5785390" cy="1387895"/>
            <a:chOff x="122500" y="2139634"/>
            <a:chExt cx="9179511" cy="2114908"/>
          </a:xfrm>
        </p:grpSpPr>
        <p:grpSp>
          <p:nvGrpSpPr>
            <p:cNvPr id="11" name="Group 10">
              <a:extLst>
                <a:ext uri="{FF2B5EF4-FFF2-40B4-BE49-F238E27FC236}">
                  <a16:creationId xmlns:a16="http://schemas.microsoft.com/office/drawing/2014/main" id="{EAD5C04F-065E-B635-709E-F0E748E4FC49}"/>
                </a:ext>
              </a:extLst>
            </p:cNvPr>
            <p:cNvGrpSpPr/>
            <p:nvPr/>
          </p:nvGrpSpPr>
          <p:grpSpPr>
            <a:xfrm>
              <a:off x="122500" y="2368234"/>
              <a:ext cx="3154694" cy="1800053"/>
              <a:chOff x="280509" y="2483449"/>
              <a:chExt cx="3154694" cy="1800053"/>
            </a:xfrm>
          </p:grpSpPr>
          <p:grpSp>
            <p:nvGrpSpPr>
              <p:cNvPr id="22" name="Group 21">
                <a:extLst>
                  <a:ext uri="{FF2B5EF4-FFF2-40B4-BE49-F238E27FC236}">
                    <a16:creationId xmlns:a16="http://schemas.microsoft.com/office/drawing/2014/main" id="{54522BE0-7A2C-44CD-EBE3-14FC895AA0B7}"/>
                  </a:ext>
                </a:extLst>
              </p:cNvPr>
              <p:cNvGrpSpPr/>
              <p:nvPr/>
            </p:nvGrpSpPr>
            <p:grpSpPr>
              <a:xfrm>
                <a:off x="2173515" y="2483449"/>
                <a:ext cx="1261688" cy="1800053"/>
                <a:chOff x="248347" y="3481306"/>
                <a:chExt cx="1261688" cy="1800053"/>
              </a:xfrm>
            </p:grpSpPr>
            <p:pic>
              <p:nvPicPr>
                <p:cNvPr id="29" name="Picture 28" descr="A picture containing photo&#10;&#10;Description generated with high confidence">
                  <a:extLst>
                    <a:ext uri="{FF2B5EF4-FFF2-40B4-BE49-F238E27FC236}">
                      <a16:creationId xmlns:a16="http://schemas.microsoft.com/office/drawing/2014/main" id="{67904B82-0E19-89D3-9887-B3C6901D4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30" name="TextBox 29">
                  <a:extLst>
                    <a:ext uri="{FF2B5EF4-FFF2-40B4-BE49-F238E27FC236}">
                      <a16:creationId xmlns:a16="http://schemas.microsoft.com/office/drawing/2014/main" id="{82CBD2CD-6949-B697-F134-5C759417C0DB}"/>
                    </a:ext>
                  </a:extLst>
                </p:cNvPr>
                <p:cNvSpPr txBox="1"/>
                <p:nvPr/>
              </p:nvSpPr>
              <p:spPr>
                <a:xfrm>
                  <a:off x="325666" y="4700506"/>
                  <a:ext cx="1184369" cy="562650"/>
                </a:xfrm>
                <a:prstGeom prst="rect">
                  <a:avLst/>
                </a:prstGeom>
                <a:noFill/>
                <a:ln>
                  <a:noFill/>
                </a:ln>
              </p:spPr>
              <p:txBody>
                <a:bodyPr wrap="square" rtlCol="0">
                  <a:spAutoFit/>
                </a:bodyPr>
                <a:lstStyle/>
                <a:p>
                  <a:pPr defTabSz="457063">
                    <a:defRPr/>
                  </a:pPr>
                  <a:r>
                    <a:rPr lang="en-US" sz="1799" dirty="0">
                      <a:solidFill>
                        <a:prstClr val="black"/>
                      </a:solidFill>
                      <a:latin typeface="Aptos Display" panose="02110004020202020204"/>
                    </a:rPr>
                    <a:t>12 oz.</a:t>
                  </a:r>
                </a:p>
              </p:txBody>
            </p:sp>
          </p:grpSp>
          <p:grpSp>
            <p:nvGrpSpPr>
              <p:cNvPr id="23" name="Group 22">
                <a:extLst>
                  <a:ext uri="{FF2B5EF4-FFF2-40B4-BE49-F238E27FC236}">
                    <a16:creationId xmlns:a16="http://schemas.microsoft.com/office/drawing/2014/main" id="{CCE93FCC-1E82-1D59-8E38-7822C0477F7D}"/>
                  </a:ext>
                </a:extLst>
              </p:cNvPr>
              <p:cNvGrpSpPr/>
              <p:nvPr/>
            </p:nvGrpSpPr>
            <p:grpSpPr>
              <a:xfrm>
                <a:off x="1296883" y="2483449"/>
                <a:ext cx="1360849" cy="1800053"/>
                <a:chOff x="336635" y="3544093"/>
                <a:chExt cx="1360849" cy="1800053"/>
              </a:xfrm>
            </p:grpSpPr>
            <p:pic>
              <p:nvPicPr>
                <p:cNvPr id="27" name="Picture 26" descr="A picture containing photo&#10;&#10;Description generated with high confidence">
                  <a:extLst>
                    <a:ext uri="{FF2B5EF4-FFF2-40B4-BE49-F238E27FC236}">
                      <a16:creationId xmlns:a16="http://schemas.microsoft.com/office/drawing/2014/main" id="{3A6015D2-6DDE-8AB3-838C-FBB7288BD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8" name="TextBox 27">
                  <a:extLst>
                    <a:ext uri="{FF2B5EF4-FFF2-40B4-BE49-F238E27FC236}">
                      <a16:creationId xmlns:a16="http://schemas.microsoft.com/office/drawing/2014/main" id="{07C7453B-18CB-A425-02D4-9CAEBEF55F9C}"/>
                    </a:ext>
                  </a:extLst>
                </p:cNvPr>
                <p:cNvSpPr txBox="1"/>
                <p:nvPr/>
              </p:nvSpPr>
              <p:spPr>
                <a:xfrm>
                  <a:off x="369217" y="4763296"/>
                  <a:ext cx="1328267" cy="562650"/>
                </a:xfrm>
                <a:prstGeom prst="rect">
                  <a:avLst/>
                </a:prstGeom>
                <a:noFill/>
                <a:ln>
                  <a:noFill/>
                </a:ln>
              </p:spPr>
              <p:txBody>
                <a:bodyPr wrap="square" rtlCol="0">
                  <a:spAutoFit/>
                </a:bodyPr>
                <a:lstStyle/>
                <a:p>
                  <a:pPr defTabSz="457063">
                    <a:defRPr/>
                  </a:pPr>
                  <a:r>
                    <a:rPr lang="en-US" sz="1799" dirty="0">
                      <a:solidFill>
                        <a:prstClr val="black"/>
                      </a:solidFill>
                      <a:latin typeface="Aptos Display" panose="02110004020202020204"/>
                    </a:rPr>
                    <a:t>12oz.</a:t>
                  </a:r>
                </a:p>
              </p:txBody>
            </p:sp>
          </p:grpSp>
          <p:grpSp>
            <p:nvGrpSpPr>
              <p:cNvPr id="24" name="Group 23">
                <a:extLst>
                  <a:ext uri="{FF2B5EF4-FFF2-40B4-BE49-F238E27FC236}">
                    <a16:creationId xmlns:a16="http://schemas.microsoft.com/office/drawing/2014/main" id="{2009F3B6-CB37-B125-57D3-4588C019958A}"/>
                  </a:ext>
                </a:extLst>
              </p:cNvPr>
              <p:cNvGrpSpPr/>
              <p:nvPr/>
            </p:nvGrpSpPr>
            <p:grpSpPr>
              <a:xfrm>
                <a:off x="280509" y="2483449"/>
                <a:ext cx="1177286" cy="1800053"/>
                <a:chOff x="251157" y="3512700"/>
                <a:chExt cx="1207304" cy="1800053"/>
              </a:xfrm>
            </p:grpSpPr>
            <p:pic>
              <p:nvPicPr>
                <p:cNvPr id="25" name="Picture 24" descr="A picture containing photo&#10;&#10;Description generated with high confidence">
                  <a:extLst>
                    <a:ext uri="{FF2B5EF4-FFF2-40B4-BE49-F238E27FC236}">
                      <a16:creationId xmlns:a16="http://schemas.microsoft.com/office/drawing/2014/main" id="{AFFED5C7-8090-F222-2219-57145A7E9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D5F68070-0367-861D-4E32-0968148282A1}"/>
                    </a:ext>
                  </a:extLst>
                </p:cNvPr>
                <p:cNvSpPr txBox="1"/>
                <p:nvPr/>
              </p:nvSpPr>
              <p:spPr>
                <a:xfrm>
                  <a:off x="251157" y="4723622"/>
                  <a:ext cx="1200007" cy="562650"/>
                </a:xfrm>
                <a:prstGeom prst="rect">
                  <a:avLst/>
                </a:prstGeom>
                <a:noFill/>
                <a:ln>
                  <a:noFill/>
                </a:ln>
              </p:spPr>
              <p:txBody>
                <a:bodyPr wrap="square" rtlCol="0">
                  <a:spAutoFit/>
                </a:bodyPr>
                <a:lstStyle/>
                <a:p>
                  <a:pPr defTabSz="457063">
                    <a:defRPr/>
                  </a:pPr>
                  <a:r>
                    <a:rPr lang="en-US" sz="1799" dirty="0">
                      <a:solidFill>
                        <a:prstClr val="black"/>
                      </a:solidFill>
                      <a:latin typeface="Aptos Display" panose="02110004020202020204"/>
                    </a:rPr>
                    <a:t>12oz.</a:t>
                  </a:r>
                  <a:endParaRPr lang="en-US" sz="1999" dirty="0">
                    <a:solidFill>
                      <a:prstClr val="black"/>
                    </a:solidFill>
                    <a:latin typeface="Aptos Display" panose="02110004020202020204"/>
                  </a:endParaRPr>
                </a:p>
              </p:txBody>
            </p:sp>
          </p:grpSp>
        </p:grpSp>
        <p:grpSp>
          <p:nvGrpSpPr>
            <p:cNvPr id="12" name="Group 11">
              <a:extLst>
                <a:ext uri="{FF2B5EF4-FFF2-40B4-BE49-F238E27FC236}">
                  <a16:creationId xmlns:a16="http://schemas.microsoft.com/office/drawing/2014/main" id="{F031E21C-E8AE-8226-5FEB-67C02DAC2ECE}"/>
                </a:ext>
              </a:extLst>
            </p:cNvPr>
            <p:cNvGrpSpPr/>
            <p:nvPr/>
          </p:nvGrpSpPr>
          <p:grpSpPr>
            <a:xfrm>
              <a:off x="4296301" y="2139634"/>
              <a:ext cx="2612593" cy="2114908"/>
              <a:chOff x="4316119" y="2354581"/>
              <a:chExt cx="2612593" cy="2114908"/>
            </a:xfrm>
          </p:grpSpPr>
          <p:grpSp>
            <p:nvGrpSpPr>
              <p:cNvPr id="16" name="Group 15">
                <a:extLst>
                  <a:ext uri="{FF2B5EF4-FFF2-40B4-BE49-F238E27FC236}">
                    <a16:creationId xmlns:a16="http://schemas.microsoft.com/office/drawing/2014/main" id="{82D35117-1ECA-67AD-52A7-B10BED0EE4CB}"/>
                  </a:ext>
                </a:extLst>
              </p:cNvPr>
              <p:cNvGrpSpPr/>
              <p:nvPr/>
            </p:nvGrpSpPr>
            <p:grpSpPr>
              <a:xfrm>
                <a:off x="5490518" y="2354583"/>
                <a:ext cx="1438194" cy="2100804"/>
                <a:chOff x="4534523" y="3384839"/>
                <a:chExt cx="1438194" cy="2595735"/>
              </a:xfrm>
            </p:grpSpPr>
            <p:pic>
              <p:nvPicPr>
                <p:cNvPr id="20" name="Picture 19" descr="A picture containing photo&#10;&#10;Description generated with high confidence">
                  <a:extLst>
                    <a:ext uri="{FF2B5EF4-FFF2-40B4-BE49-F238E27FC236}">
                      <a16:creationId xmlns:a16="http://schemas.microsoft.com/office/drawing/2014/main" id="{A8CCC2F0-8CC0-6E90-B1E2-42394D6E9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21" name="TextBox 20">
                  <a:extLst>
                    <a:ext uri="{FF2B5EF4-FFF2-40B4-BE49-F238E27FC236}">
                      <a16:creationId xmlns:a16="http://schemas.microsoft.com/office/drawing/2014/main" id="{9102E3D5-666B-9D9E-F070-AA4CA9BF4944}"/>
                    </a:ext>
                  </a:extLst>
                </p:cNvPr>
                <p:cNvSpPr txBox="1"/>
                <p:nvPr/>
              </p:nvSpPr>
              <p:spPr>
                <a:xfrm>
                  <a:off x="4592480" y="5261316"/>
                  <a:ext cx="1380237" cy="695206"/>
                </a:xfrm>
                <a:prstGeom prst="rect">
                  <a:avLst/>
                </a:prstGeom>
                <a:noFill/>
                <a:ln>
                  <a:noFill/>
                </a:ln>
              </p:spPr>
              <p:txBody>
                <a:bodyPr wrap="square" rtlCol="0">
                  <a:spAutoFit/>
                </a:bodyPr>
                <a:lstStyle/>
                <a:p>
                  <a:pPr defTabSz="457063">
                    <a:defRPr/>
                  </a:pPr>
                  <a:r>
                    <a:rPr lang="en-US" sz="1799" dirty="0">
                      <a:solidFill>
                        <a:prstClr val="black"/>
                      </a:solidFill>
                      <a:latin typeface="Aptos Display" panose="02110004020202020204"/>
                    </a:rPr>
                    <a:t>18 oz.</a:t>
                  </a:r>
                </a:p>
              </p:txBody>
            </p:sp>
          </p:grpSp>
          <p:grpSp>
            <p:nvGrpSpPr>
              <p:cNvPr id="17" name="Group 16">
                <a:extLst>
                  <a:ext uri="{FF2B5EF4-FFF2-40B4-BE49-F238E27FC236}">
                    <a16:creationId xmlns:a16="http://schemas.microsoft.com/office/drawing/2014/main" id="{B4660891-859D-5691-0017-E4D97BD2F3EF}"/>
                  </a:ext>
                </a:extLst>
              </p:cNvPr>
              <p:cNvGrpSpPr/>
              <p:nvPr/>
            </p:nvGrpSpPr>
            <p:grpSpPr>
              <a:xfrm>
                <a:off x="4316119" y="2354581"/>
                <a:ext cx="1289676" cy="2114908"/>
                <a:chOff x="4534043" y="3510837"/>
                <a:chExt cx="1289676" cy="2499037"/>
              </a:xfrm>
            </p:grpSpPr>
            <p:pic>
              <p:nvPicPr>
                <p:cNvPr id="18" name="Picture 17" descr="A picture containing photo&#10;&#10;Description generated with high confidence">
                  <a:extLst>
                    <a:ext uri="{FF2B5EF4-FFF2-40B4-BE49-F238E27FC236}">
                      <a16:creationId xmlns:a16="http://schemas.microsoft.com/office/drawing/2014/main" id="{AA6EC2C1-EB31-0303-97DF-0CFE40FAEF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19" name="TextBox 18">
                  <a:extLst>
                    <a:ext uri="{FF2B5EF4-FFF2-40B4-BE49-F238E27FC236}">
                      <a16:creationId xmlns:a16="http://schemas.microsoft.com/office/drawing/2014/main" id="{87D809F6-83B4-82F6-8240-C0659E658E0F}"/>
                    </a:ext>
                  </a:extLst>
                </p:cNvPr>
                <p:cNvSpPr txBox="1"/>
                <p:nvPr/>
              </p:nvSpPr>
              <p:spPr>
                <a:xfrm>
                  <a:off x="4534043" y="5282362"/>
                  <a:ext cx="1271150" cy="664844"/>
                </a:xfrm>
                <a:prstGeom prst="rect">
                  <a:avLst/>
                </a:prstGeom>
                <a:noFill/>
                <a:ln>
                  <a:noFill/>
                </a:ln>
              </p:spPr>
              <p:txBody>
                <a:bodyPr wrap="square" rtlCol="0">
                  <a:spAutoFit/>
                </a:bodyPr>
                <a:lstStyle/>
                <a:p>
                  <a:pPr defTabSz="457063">
                    <a:defRPr/>
                  </a:pPr>
                  <a:r>
                    <a:rPr lang="en-US" sz="1799" dirty="0">
                      <a:solidFill>
                        <a:prstClr val="black"/>
                      </a:solidFill>
                      <a:latin typeface="Aptos Display" panose="02110004020202020204"/>
                    </a:rPr>
                    <a:t>18 oz.</a:t>
                  </a:r>
                </a:p>
              </p:txBody>
            </p:sp>
          </p:grpSp>
        </p:grpSp>
        <p:sp>
          <p:nvSpPr>
            <p:cNvPr id="13" name="Plus Sign 12">
              <a:extLst>
                <a:ext uri="{FF2B5EF4-FFF2-40B4-BE49-F238E27FC236}">
                  <a16:creationId xmlns:a16="http://schemas.microsoft.com/office/drawing/2014/main" id="{9601CD57-D8D4-D59D-5028-9B96BCDD5FBC}"/>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14" name="Equals 13">
              <a:extLst>
                <a:ext uri="{FF2B5EF4-FFF2-40B4-BE49-F238E27FC236}">
                  <a16:creationId xmlns:a16="http://schemas.microsoft.com/office/drawing/2014/main" id="{EE2521F0-EC68-58A8-F367-44381AEC7D6D}"/>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400" dirty="0">
                <a:solidFill>
                  <a:prstClr val="black"/>
                </a:solidFill>
                <a:latin typeface="Aptos" panose="02110004020202020204"/>
              </a:endParaRPr>
            </a:p>
          </p:txBody>
        </p:sp>
        <p:sp>
          <p:nvSpPr>
            <p:cNvPr id="15" name="TextBox 14">
              <a:extLst>
                <a:ext uri="{FF2B5EF4-FFF2-40B4-BE49-F238E27FC236}">
                  <a16:creationId xmlns:a16="http://schemas.microsoft.com/office/drawing/2014/main" id="{1AD03532-C6EE-DFAB-5D50-06C472622FD0}"/>
                </a:ext>
              </a:extLst>
            </p:cNvPr>
            <p:cNvSpPr txBox="1"/>
            <p:nvPr/>
          </p:nvSpPr>
          <p:spPr>
            <a:xfrm>
              <a:off x="7293669" y="2763142"/>
              <a:ext cx="2008342" cy="984638"/>
            </a:xfrm>
            <a:prstGeom prst="rect">
              <a:avLst/>
            </a:prstGeom>
            <a:noFill/>
            <a:ln>
              <a:noFill/>
            </a:ln>
          </p:spPr>
          <p:txBody>
            <a:bodyPr wrap="square" rtlCol="0">
              <a:spAutoFit/>
            </a:bodyPr>
            <a:lstStyle/>
            <a:p>
              <a:pPr defTabSz="457063">
                <a:defRPr/>
              </a:pPr>
              <a:r>
                <a:rPr lang="en-US" sz="3199" b="1" dirty="0">
                  <a:solidFill>
                    <a:prstClr val="black"/>
                  </a:solidFill>
                  <a:latin typeface="Aptos Display" panose="02110004020202020204"/>
                </a:rPr>
                <a:t>72</a:t>
              </a:r>
              <a:r>
                <a:rPr lang="en-US" sz="3599" b="1" dirty="0">
                  <a:solidFill>
                    <a:prstClr val="black"/>
                  </a:solidFill>
                  <a:latin typeface="Aptos Display" panose="02110004020202020204"/>
                </a:rPr>
                <a:t> </a:t>
              </a:r>
              <a:r>
                <a:rPr lang="en-US" sz="3199" b="1" dirty="0">
                  <a:solidFill>
                    <a:prstClr val="black"/>
                  </a:solidFill>
                  <a:latin typeface="Aptos Display" panose="02110004020202020204"/>
                </a:rPr>
                <a:t>oz.</a:t>
              </a:r>
              <a:endParaRPr lang="en-US" sz="3599" b="1" dirty="0">
                <a:solidFill>
                  <a:prstClr val="black"/>
                </a:solidFill>
                <a:latin typeface="Aptos Display" panose="02110004020202020204"/>
              </a:endParaRPr>
            </a:p>
          </p:txBody>
        </p:sp>
      </p:grpSp>
      <p:sp>
        <p:nvSpPr>
          <p:cNvPr id="17408" name="TextBox 17407">
            <a:extLst>
              <a:ext uri="{FF2B5EF4-FFF2-40B4-BE49-F238E27FC236}">
                <a16:creationId xmlns:a16="http://schemas.microsoft.com/office/drawing/2014/main" id="{D1A2CC6E-A5F7-47EB-5F84-F4F0B255F035}"/>
              </a:ext>
            </a:extLst>
          </p:cNvPr>
          <p:cNvSpPr txBox="1"/>
          <p:nvPr/>
        </p:nvSpPr>
        <p:spPr>
          <a:xfrm>
            <a:off x="3688338" y="5922299"/>
            <a:ext cx="3865882" cy="369236"/>
          </a:xfrm>
          <a:prstGeom prst="rect">
            <a:avLst/>
          </a:prstGeom>
          <a:noFill/>
          <a:ln w="76200">
            <a:solidFill>
              <a:schemeClr val="tx1"/>
            </a:solidFill>
          </a:ln>
        </p:spPr>
        <p:txBody>
          <a:bodyPr wrap="square" rtlCol="0">
            <a:spAutoFit/>
          </a:bodyPr>
          <a:lstStyle/>
          <a:p>
            <a:pPr defTabSz="457063">
              <a:defRPr/>
            </a:pPr>
            <a:endParaRPr lang="en-US" sz="1799" dirty="0">
              <a:solidFill>
                <a:prstClr val="black"/>
              </a:solidFill>
              <a:latin typeface="Aptos" panose="02110004020202020204"/>
            </a:endParaRPr>
          </a:p>
        </p:txBody>
      </p:sp>
      <p:pic>
        <p:nvPicPr>
          <p:cNvPr id="17409" name="Picture 17408">
            <a:extLst>
              <a:ext uri="{FF2B5EF4-FFF2-40B4-BE49-F238E27FC236}">
                <a16:creationId xmlns:a16="http://schemas.microsoft.com/office/drawing/2014/main" id="{3F78525C-57D2-CE44-03A8-332C35FF854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0800000">
            <a:off x="9342752" y="242542"/>
            <a:ext cx="2626586" cy="644959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6253567-D481-AA2D-1F69-D51C28B45C5A}"/>
              </a:ext>
            </a:extLst>
          </p:cNvPr>
          <p:cNvSpPr txBox="1"/>
          <p:nvPr/>
        </p:nvSpPr>
        <p:spPr>
          <a:xfrm>
            <a:off x="6455072" y="1509242"/>
            <a:ext cx="2762726" cy="584623"/>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OZ (Ounce)</a:t>
            </a:r>
          </a:p>
        </p:txBody>
      </p:sp>
      <p:graphicFrame>
        <p:nvGraphicFramePr>
          <p:cNvPr id="7" name="Diagram 6">
            <a:extLst>
              <a:ext uri="{FF2B5EF4-FFF2-40B4-BE49-F238E27FC236}">
                <a16:creationId xmlns:a16="http://schemas.microsoft.com/office/drawing/2014/main" id="{BD069968-9E3D-8B65-41DA-3F9689EA1E8D}"/>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TextBox 1">
            <a:extLst>
              <a:ext uri="{FF2B5EF4-FFF2-40B4-BE49-F238E27FC236}">
                <a16:creationId xmlns:a16="http://schemas.microsoft.com/office/drawing/2014/main" id="{394541ED-AC6F-2BED-34A9-B48179CD21CF}"/>
              </a:ext>
            </a:extLst>
          </p:cNvPr>
          <p:cNvSpPr txBox="1"/>
          <p:nvPr/>
        </p:nvSpPr>
        <p:spPr>
          <a:xfrm>
            <a:off x="2513944" y="296686"/>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Cereal</a:t>
            </a:r>
            <a:endParaRPr lang="en-US" sz="5398" b="1" dirty="0">
              <a:solidFill>
                <a:prstClr val="black"/>
              </a:solidFill>
              <a:latin typeface="Aptos Display" panose="02110004020202020204"/>
            </a:endParaRPr>
          </a:p>
        </p:txBody>
      </p:sp>
    </p:spTree>
    <p:custDataLst>
      <p:tags r:id="rId1"/>
    </p:custDataLst>
    <p:extLst>
      <p:ext uri="{BB962C8B-B14F-4D97-AF65-F5344CB8AC3E}">
        <p14:creationId xmlns:p14="http://schemas.microsoft.com/office/powerpoint/2010/main" val="808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72640395-5B50-9BB9-E016-1BB7A61CADB1}"/>
              </a:ext>
            </a:extLst>
          </p:cNvPr>
          <p:cNvSpPr>
            <a:spLocks noGrp="1" noChangeArrowheads="1"/>
          </p:cNvSpPr>
          <p:nvPr>
            <p:ph idx="1"/>
          </p:nvPr>
        </p:nvSpPr>
        <p:spPr>
          <a:xfrm>
            <a:off x="1733505" y="1668623"/>
            <a:ext cx="7092773" cy="3461582"/>
          </a:xfrm>
        </p:spPr>
        <p:txBody>
          <a:bodyPr numCol="1">
            <a:normAutofit/>
          </a:bodyPr>
          <a:lstStyle/>
          <a:p>
            <a:pPr>
              <a:lnSpc>
                <a:spcPct val="110000"/>
              </a:lnSpc>
              <a:spcBef>
                <a:spcPts val="0"/>
              </a:spcBef>
              <a:buFont typeface="Wingdings" panose="05000000000000000000" pitchFamily="2" charset="2"/>
              <a:buChar char="ü"/>
            </a:pPr>
            <a:r>
              <a:rPr lang="en-US" sz="2399" dirty="0"/>
              <a:t>Whole wheat tortillas</a:t>
            </a:r>
          </a:p>
          <a:p>
            <a:pPr>
              <a:lnSpc>
                <a:spcPct val="110000"/>
              </a:lnSpc>
              <a:spcBef>
                <a:spcPts val="0"/>
              </a:spcBef>
              <a:buFont typeface="Wingdings" panose="05000000000000000000" pitchFamily="2" charset="2"/>
              <a:buChar char="ü"/>
            </a:pPr>
            <a:r>
              <a:rPr lang="en-US" sz="2399" dirty="0"/>
              <a:t>Soft corn tortillas</a:t>
            </a:r>
          </a:p>
          <a:p>
            <a:pPr>
              <a:lnSpc>
                <a:spcPct val="110000"/>
              </a:lnSpc>
              <a:spcBef>
                <a:spcPts val="0"/>
              </a:spcBef>
              <a:buFont typeface="Wingdings" panose="05000000000000000000" pitchFamily="2" charset="2"/>
              <a:buChar char="ü"/>
            </a:pPr>
            <a:r>
              <a:rPr lang="en-US" sz="2399" dirty="0"/>
              <a:t>Whole grain/whole wheat bread/Buns/Rolls</a:t>
            </a:r>
          </a:p>
          <a:p>
            <a:pPr>
              <a:lnSpc>
                <a:spcPct val="110000"/>
              </a:lnSpc>
              <a:spcBef>
                <a:spcPts val="0"/>
              </a:spcBef>
              <a:buFont typeface="Wingdings" panose="05000000000000000000" pitchFamily="2" charset="2"/>
              <a:buChar char="ü"/>
            </a:pPr>
            <a:r>
              <a:rPr lang="en-US" sz="2399" dirty="0"/>
              <a:t>Brown rice</a:t>
            </a:r>
          </a:p>
          <a:p>
            <a:pPr>
              <a:lnSpc>
                <a:spcPct val="110000"/>
              </a:lnSpc>
              <a:spcBef>
                <a:spcPts val="0"/>
              </a:spcBef>
              <a:buFont typeface="Wingdings" panose="05000000000000000000" pitchFamily="2" charset="2"/>
              <a:buChar char="ü"/>
            </a:pPr>
            <a:r>
              <a:rPr lang="en-US" sz="2399" dirty="0"/>
              <a:t>Whole wheat pasta</a:t>
            </a:r>
          </a:p>
          <a:p>
            <a:pPr>
              <a:lnSpc>
                <a:spcPct val="110000"/>
              </a:lnSpc>
              <a:spcBef>
                <a:spcPts val="0"/>
              </a:spcBef>
              <a:buFont typeface="Wingdings" panose="05000000000000000000" pitchFamily="2" charset="2"/>
              <a:buChar char="ü"/>
            </a:pPr>
            <a:r>
              <a:rPr lang="en-US" sz="2399" dirty="0"/>
              <a:t>Whole grain Barley </a:t>
            </a:r>
          </a:p>
          <a:p>
            <a:pPr>
              <a:lnSpc>
                <a:spcPct val="110000"/>
              </a:lnSpc>
              <a:spcBef>
                <a:spcPts val="0"/>
              </a:spcBef>
              <a:buFont typeface="Wingdings" panose="05000000000000000000" pitchFamily="2" charset="2"/>
              <a:buChar char="ü"/>
            </a:pPr>
            <a:r>
              <a:rPr lang="en-US" sz="2399" dirty="0"/>
              <a:t>Bulgur</a:t>
            </a:r>
          </a:p>
          <a:p>
            <a:pPr>
              <a:lnSpc>
                <a:spcPct val="110000"/>
              </a:lnSpc>
              <a:spcBef>
                <a:spcPts val="0"/>
              </a:spcBef>
              <a:buFont typeface="Wingdings" panose="05000000000000000000" pitchFamily="2" charset="2"/>
              <a:buChar char="ü"/>
            </a:pPr>
            <a:r>
              <a:rPr lang="en-US" sz="2399" dirty="0"/>
              <a:t>Oats</a:t>
            </a:r>
          </a:p>
          <a:p>
            <a:pPr eaLnBrk="1" hangingPunct="1"/>
            <a:endParaRPr lang="en-US" dirty="0"/>
          </a:p>
        </p:txBody>
      </p:sp>
      <p:pic>
        <p:nvPicPr>
          <p:cNvPr id="7" name="Picture 6">
            <a:extLst>
              <a:ext uri="{FF2B5EF4-FFF2-40B4-BE49-F238E27FC236}">
                <a16:creationId xmlns:a16="http://schemas.microsoft.com/office/drawing/2014/main" id="{B041E350-1386-0573-2507-67889BFB9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41951">
            <a:off x="5641973" y="4116712"/>
            <a:ext cx="2495655" cy="1829600"/>
          </a:xfrm>
          <a:prstGeom prst="rect">
            <a:avLst/>
          </a:prstGeom>
        </p:spPr>
      </p:pic>
      <p:pic>
        <p:nvPicPr>
          <p:cNvPr id="9" name="Picture 8">
            <a:extLst>
              <a:ext uri="{FF2B5EF4-FFF2-40B4-BE49-F238E27FC236}">
                <a16:creationId xmlns:a16="http://schemas.microsoft.com/office/drawing/2014/main" id="{299E413F-CE62-CA42-563E-7C2300C94C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7524" y="360577"/>
            <a:ext cx="2670715" cy="619180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B740E27-D37D-E781-D4F3-DFE652845876}"/>
              </a:ext>
            </a:extLst>
          </p:cNvPr>
          <p:cNvSpPr txBox="1"/>
          <p:nvPr/>
        </p:nvSpPr>
        <p:spPr>
          <a:xfrm>
            <a:off x="2457382" y="578844"/>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Bread/Whole Grains</a:t>
            </a:r>
          </a:p>
        </p:txBody>
      </p:sp>
    </p:spTree>
    <p:custDataLst>
      <p:tags r:id="rId1"/>
    </p:custDataLst>
    <p:extLst>
      <p:ext uri="{BB962C8B-B14F-4D97-AF65-F5344CB8AC3E}">
        <p14:creationId xmlns:p14="http://schemas.microsoft.com/office/powerpoint/2010/main" val="206494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71D05A40-7D51-EF98-B085-33293431ECAF}"/>
              </a:ext>
            </a:extLst>
          </p:cNvPr>
          <p:cNvSpPr>
            <a:spLocks noGrp="1" noChangeArrowheads="1"/>
          </p:cNvSpPr>
          <p:nvPr>
            <p:ph idx="1"/>
          </p:nvPr>
        </p:nvSpPr>
        <p:spPr>
          <a:xfrm>
            <a:off x="1904504" y="2267461"/>
            <a:ext cx="6414023" cy="2040119"/>
          </a:xfrm>
        </p:spPr>
        <p:txBody>
          <a:bodyPr>
            <a:normAutofit/>
          </a:bodyPr>
          <a:lstStyle/>
          <a:p>
            <a:pPr>
              <a:lnSpc>
                <a:spcPct val="110000"/>
              </a:lnSpc>
              <a:spcBef>
                <a:spcPts val="0"/>
              </a:spcBef>
              <a:buFont typeface="Wingdings" panose="05000000000000000000" pitchFamily="2" charset="2"/>
              <a:buChar char="ü"/>
            </a:pPr>
            <a:r>
              <a:rPr lang="en-US" sz="2399" dirty="0"/>
              <a:t>16 ounce loaf</a:t>
            </a:r>
          </a:p>
          <a:p>
            <a:pPr>
              <a:lnSpc>
                <a:spcPct val="110000"/>
              </a:lnSpc>
              <a:spcBef>
                <a:spcPts val="0"/>
              </a:spcBef>
              <a:buFont typeface="Wingdings" panose="05000000000000000000" pitchFamily="2" charset="2"/>
              <a:buChar char="ü"/>
            </a:pPr>
            <a:r>
              <a:rPr lang="en-US" sz="2399" dirty="0"/>
              <a:t>100% whole-grain and/or whole-wheat bread/Buns/Rolls</a:t>
            </a:r>
          </a:p>
          <a:p>
            <a:pPr>
              <a:lnSpc>
                <a:spcPct val="110000"/>
              </a:lnSpc>
              <a:spcBef>
                <a:spcPts val="0"/>
              </a:spcBef>
              <a:buFont typeface="Wingdings" panose="05000000000000000000" pitchFamily="2" charset="2"/>
              <a:buChar char="ü"/>
            </a:pPr>
            <a:r>
              <a:rPr lang="en-US" sz="2399" dirty="0"/>
              <a:t>Regular or organic</a:t>
            </a:r>
          </a:p>
          <a:p>
            <a:pPr marL="0" indent="0">
              <a:lnSpc>
                <a:spcPct val="150000"/>
              </a:lnSpc>
              <a:buNone/>
            </a:pPr>
            <a:endParaRPr lang="en-US" sz="3199" dirty="0"/>
          </a:p>
          <a:p>
            <a:pPr marL="82271"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520016EB-5262-304D-E0DB-C3DE8FB529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065438" y="501369"/>
            <a:ext cx="2634180" cy="5970807"/>
          </a:xfrm>
          <a:prstGeom prst="rect">
            <a:avLst/>
          </a:prstGeom>
          <a:ln>
            <a:noFill/>
          </a:ln>
          <a:effectLst>
            <a:outerShdw blurRad="190500" algn="tl" rotWithShape="0">
              <a:srgbClr val="000000">
                <a:alpha val="70000"/>
              </a:srgbClr>
            </a:outerShdw>
          </a:effectLst>
        </p:spPr>
      </p:pic>
      <p:pic>
        <p:nvPicPr>
          <p:cNvPr id="11" name="Picture 10" descr="S:\NSBranch\Resources\PHOTOS-CLIPART\Food\Grains\Bread Sliced_Fotolia_7513047.jpg">
            <a:extLst>
              <a:ext uri="{FF2B5EF4-FFF2-40B4-BE49-F238E27FC236}">
                <a16:creationId xmlns:a16="http://schemas.microsoft.com/office/drawing/2014/main" id="{226740D7-612E-41EC-94BB-76BC7EFECDA3}"/>
              </a:ext>
            </a:extLst>
          </p:cNvPr>
          <p:cNvPicPr>
            <a:picLocks noChangeAspect="1" noChangeArrowheads="1"/>
          </p:cNvPicPr>
          <p:nvPr/>
        </p:nvPicPr>
        <p:blipFill rotWithShape="1">
          <a:blip r:embed="rId5" cstate="print"/>
          <a:srcRect l="14063" b="5755"/>
          <a:stretch/>
        </p:blipFill>
        <p:spPr bwMode="auto">
          <a:xfrm>
            <a:off x="5485172" y="4533695"/>
            <a:ext cx="3153657" cy="1938482"/>
          </a:xfrm>
          <a:prstGeom prst="rect">
            <a:avLst/>
          </a:prstGeom>
          <a:noFill/>
        </p:spPr>
      </p:pic>
      <p:pic>
        <p:nvPicPr>
          <p:cNvPr id="12" name="Picture 11" descr="A close-up of a planet&#10;&#10;Description automatically generated with low confidence">
            <a:extLst>
              <a:ext uri="{FF2B5EF4-FFF2-40B4-BE49-F238E27FC236}">
                <a16:creationId xmlns:a16="http://schemas.microsoft.com/office/drawing/2014/main" id="{60FED1CE-AE9F-8486-81F2-0866053E0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7422" y="4160125"/>
            <a:ext cx="2121313" cy="2315767"/>
          </a:xfrm>
          <a:prstGeom prst="rect">
            <a:avLst/>
          </a:prstGeom>
        </p:spPr>
      </p:pic>
      <p:sp>
        <p:nvSpPr>
          <p:cNvPr id="4" name="TextBox 3">
            <a:extLst>
              <a:ext uri="{FF2B5EF4-FFF2-40B4-BE49-F238E27FC236}">
                <a16:creationId xmlns:a16="http://schemas.microsoft.com/office/drawing/2014/main" id="{079DAB55-E05B-A2C8-13D9-5853324DF5E2}"/>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Bread/Buns/Rolls</a:t>
            </a:r>
          </a:p>
        </p:txBody>
      </p:sp>
      <p:graphicFrame>
        <p:nvGraphicFramePr>
          <p:cNvPr id="5" name="Diagram 4">
            <a:extLst>
              <a:ext uri="{FF2B5EF4-FFF2-40B4-BE49-F238E27FC236}">
                <a16:creationId xmlns:a16="http://schemas.microsoft.com/office/drawing/2014/main" id="{A8DB6620-334D-60E4-B829-3F088F10781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9709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9" name="Rectangle 1333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41" name="Freeform: Shape 1334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14" name="Rectangle 2"/>
          <p:cNvSpPr>
            <a:spLocks noGrp="1" noChangeArrowheads="1"/>
          </p:cNvSpPr>
          <p:nvPr>
            <p:ph type="title"/>
            <p:custDataLst>
              <p:tags r:id="rId2"/>
            </p:custDataLst>
          </p:nvPr>
        </p:nvSpPr>
        <p:spPr>
          <a:xfrm>
            <a:off x="837981" y="365125"/>
            <a:ext cx="10512862" cy="1325563"/>
          </a:xfrm>
        </p:spPr>
        <p:txBody>
          <a:bodyPr>
            <a:normAutofit/>
          </a:bodyPr>
          <a:lstStyle/>
          <a:p>
            <a:r>
              <a:rPr lang="en-US" b="1" dirty="0">
                <a:ea typeface="Tahoma" pitchFamily="34" charset="0"/>
                <a:cs typeface="Tahoma" pitchFamily="34" charset="0"/>
              </a:rPr>
              <a:t>Local WIC Agency’s Responsibility</a:t>
            </a:r>
          </a:p>
        </p:txBody>
      </p:sp>
      <p:sp>
        <p:nvSpPr>
          <p:cNvPr id="13343" name="Arc 1334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2786B13-5327-FC33-A64E-D085F442D181}"/>
              </a:ext>
            </a:extLst>
          </p:cNvPr>
          <p:cNvSpPr>
            <a:spLocks noGrp="1"/>
          </p:cNvSpPr>
          <p:nvPr>
            <p:ph idx="1"/>
          </p:nvPr>
        </p:nvSpPr>
        <p:spPr>
          <a:xfrm>
            <a:off x="837981" y="1825625"/>
            <a:ext cx="10512862" cy="4351338"/>
          </a:xfrm>
        </p:spPr>
        <p:txBody>
          <a:bodyPr>
            <a:normAutofit fontScale="92500" lnSpcReduction="20000"/>
          </a:bodyPr>
          <a:lstStyle/>
          <a:p>
            <a:r>
              <a:rPr lang="en-US" sz="2600" dirty="0">
                <a:ea typeface="Tahoma" pitchFamily="34" charset="0"/>
                <a:cs typeface="Tahoma" pitchFamily="34" charset="0"/>
              </a:rPr>
              <a:t>Inform Vendor Applicant there is a deposit and monthly lease fee required for a stand-beside device</a:t>
            </a:r>
          </a:p>
          <a:p>
            <a:pPr eaLnBrk="1" hangingPunct="1"/>
            <a:r>
              <a:rPr lang="en-US" sz="2600" dirty="0">
                <a:ea typeface="Tahoma" pitchFamily="34" charset="0"/>
                <a:cs typeface="Tahoma" pitchFamily="34" charset="0"/>
              </a:rPr>
              <a:t>Provide orientation and training to store owner, manager or designee</a:t>
            </a:r>
          </a:p>
          <a:p>
            <a:pPr eaLnBrk="1" hangingPunct="1"/>
            <a:r>
              <a:rPr lang="en-US" sz="2600" dirty="0">
                <a:ea typeface="Tahoma" pitchFamily="34" charset="0"/>
                <a:cs typeface="Tahoma" pitchFamily="34" charset="0"/>
              </a:rPr>
              <a:t>Respond to questions about required forms and application process</a:t>
            </a:r>
          </a:p>
          <a:p>
            <a:r>
              <a:rPr lang="en-US" sz="2600" dirty="0">
                <a:ea typeface="Tahoma" pitchFamily="34" charset="0"/>
                <a:cs typeface="Tahoma" pitchFamily="34" charset="0"/>
              </a:rPr>
              <a:t>Review required forms for completeness</a:t>
            </a:r>
          </a:p>
          <a:p>
            <a:pPr eaLnBrk="1" hangingPunct="1"/>
            <a:r>
              <a:rPr lang="en-US" sz="2600" dirty="0">
                <a:ea typeface="Tahoma" pitchFamily="34" charset="0"/>
                <a:cs typeface="Tahoma" pitchFamily="34" charset="0"/>
              </a:rPr>
              <a:t>In a timely manner:</a:t>
            </a:r>
          </a:p>
          <a:p>
            <a:pPr lvl="1" eaLnBrk="1" hangingPunct="1"/>
            <a:r>
              <a:rPr lang="en-US" sz="2600" dirty="0">
                <a:ea typeface="Tahoma" pitchFamily="34" charset="0"/>
                <a:cs typeface="Tahoma" pitchFamily="34" charset="0"/>
              </a:rPr>
              <a:t>Perform Pre-authorization Monitoring </a:t>
            </a:r>
          </a:p>
          <a:p>
            <a:pPr lvl="1"/>
            <a:r>
              <a:rPr lang="en-US" sz="2600" dirty="0">
                <a:ea typeface="Tahoma" pitchFamily="34" charset="0"/>
                <a:cs typeface="Tahoma" pitchFamily="34" charset="0"/>
              </a:rPr>
              <a:t>Send required forms to State WIC Agency</a:t>
            </a:r>
          </a:p>
          <a:p>
            <a:pPr lvl="1">
              <a:spcAft>
                <a:spcPts val="300"/>
              </a:spcAft>
            </a:pPr>
            <a:r>
              <a:rPr lang="en-US" sz="2600" dirty="0">
                <a:ea typeface="Tahoma" pitchFamily="34" charset="0"/>
                <a:cs typeface="Tahoma" pitchFamily="34" charset="0"/>
              </a:rPr>
              <a:t>Ensure Vendor is set up to accept eWIC prior to final authorization</a:t>
            </a:r>
          </a:p>
          <a:p>
            <a:pPr lvl="2">
              <a:spcAft>
                <a:spcPts val="300"/>
              </a:spcAft>
            </a:pPr>
            <a:r>
              <a:rPr lang="en-US" sz="2600" dirty="0">
                <a:ea typeface="Tahoma" pitchFamily="34" charset="0"/>
                <a:cs typeface="Tahoma" pitchFamily="34" charset="0"/>
              </a:rPr>
              <a:t>State Agency staff will complete L3 certification testing once equipment has been received by vendor or FIS has determined the vendor’s cash register system meets the eWIC requirements</a:t>
            </a:r>
          </a:p>
          <a:p>
            <a:endParaRPr lang="en-US" sz="1500" dirty="0"/>
          </a:p>
        </p:txBody>
      </p:sp>
    </p:spTree>
    <p:custDataLst>
      <p:tags r:id="rId1"/>
    </p:custDataLst>
    <p:extLst>
      <p:ext uri="{BB962C8B-B14F-4D97-AF65-F5344CB8AC3E}">
        <p14:creationId xmlns:p14="http://schemas.microsoft.com/office/powerpoint/2010/main" val="41947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180B7D3-48E0-57DC-135E-651BF3E18525}"/>
              </a:ext>
            </a:extLst>
          </p:cNvPr>
          <p:cNvSpPr txBox="1">
            <a:spLocks noChangeArrowheads="1"/>
          </p:cNvSpPr>
          <p:nvPr/>
        </p:nvSpPr>
        <p:spPr>
          <a:xfrm>
            <a:off x="1954214" y="2133938"/>
            <a:ext cx="6129464" cy="2382356"/>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16 ounce package</a:t>
            </a:r>
          </a:p>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Soft corn tortillas (yellow or white)</a:t>
            </a:r>
          </a:p>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Whole wheat tortillas</a:t>
            </a:r>
          </a:p>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Regular or organic</a:t>
            </a:r>
          </a:p>
          <a:p>
            <a:pPr marL="0" indent="0" defTabSz="913852">
              <a:lnSpc>
                <a:spcPct val="150000"/>
              </a:lnSpc>
              <a:buNone/>
              <a:defRPr/>
            </a:pPr>
            <a:endParaRPr lang="en-US" sz="3199" dirty="0">
              <a:solidFill>
                <a:prstClr val="black"/>
              </a:solidFill>
              <a:latin typeface="Aptos" panose="02110004020202020204"/>
            </a:endParaRPr>
          </a:p>
          <a:p>
            <a:pPr marL="685388" lvl="1" indent="-228462" defTabSz="913852">
              <a:defRPr/>
            </a:pPr>
            <a:endParaRPr lang="en-US" dirty="0">
              <a:solidFill>
                <a:prstClr val="black"/>
              </a:solidFill>
              <a:latin typeface="Aptos" panose="02110004020202020204"/>
            </a:endParaRPr>
          </a:p>
          <a:p>
            <a:pPr marL="0" indent="0" defTabSz="913852">
              <a:buNone/>
              <a:defRPr/>
            </a:pPr>
            <a:endParaRPr lang="en-US" sz="2798" dirty="0">
              <a:solidFill>
                <a:prstClr val="black"/>
              </a:solidFill>
              <a:latin typeface="Aptos" panose="02110004020202020204"/>
            </a:endParaRPr>
          </a:p>
        </p:txBody>
      </p:sp>
      <p:pic>
        <p:nvPicPr>
          <p:cNvPr id="7" name="Picture 2" descr="S:\NSB\Resources\PHOTOS-CLIPART\Food\Grains\Permission To Use\Corn Tortillas_Fotolia_27035299.jpg">
            <a:extLst>
              <a:ext uri="{FF2B5EF4-FFF2-40B4-BE49-F238E27FC236}">
                <a16:creationId xmlns:a16="http://schemas.microsoft.com/office/drawing/2014/main" id="{6C8D9A55-4F07-9840-13A6-3AF7DEF5D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2591" y="4002478"/>
            <a:ext cx="3112295" cy="2083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04C2A9-388F-CD6D-D87D-21F973D714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7524" y="360577"/>
            <a:ext cx="2670715" cy="619180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C3379E4-5A77-2E3E-6FDA-F4C73C1A8945}"/>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Tortillas</a:t>
            </a:r>
          </a:p>
        </p:txBody>
      </p:sp>
      <p:graphicFrame>
        <p:nvGraphicFramePr>
          <p:cNvPr id="2" name="Diagram 1">
            <a:extLst>
              <a:ext uri="{FF2B5EF4-FFF2-40B4-BE49-F238E27FC236}">
                <a16:creationId xmlns:a16="http://schemas.microsoft.com/office/drawing/2014/main" id="{06C6D511-8ECC-C7DB-F5DC-9EE8FA2D15F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2440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013C82-673D-61C0-6725-5736522408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81864" y="686515"/>
            <a:ext cx="2849878" cy="5801540"/>
          </a:xfrm>
          <a:prstGeom prst="rect">
            <a:avLst/>
          </a:prstGeom>
          <a:ln>
            <a:noFill/>
          </a:ln>
          <a:effectLst>
            <a:outerShdw blurRad="190500" algn="tl" rotWithShape="0">
              <a:srgbClr val="000000">
                <a:alpha val="70000"/>
              </a:srgbClr>
            </a:outerShdw>
          </a:effectLst>
        </p:spPr>
      </p:pic>
      <p:sp>
        <p:nvSpPr>
          <p:cNvPr id="9" name="Rectangle 3">
            <a:extLst>
              <a:ext uri="{FF2B5EF4-FFF2-40B4-BE49-F238E27FC236}">
                <a16:creationId xmlns:a16="http://schemas.microsoft.com/office/drawing/2014/main" id="{45926220-53CF-BE38-79BC-9BFF9CE49F81}"/>
              </a:ext>
            </a:extLst>
          </p:cNvPr>
          <p:cNvSpPr>
            <a:spLocks noGrp="1" noChangeArrowheads="1"/>
          </p:cNvSpPr>
          <p:nvPr>
            <p:ph idx="1"/>
          </p:nvPr>
        </p:nvSpPr>
        <p:spPr>
          <a:xfrm>
            <a:off x="2225637" y="2201777"/>
            <a:ext cx="5697100" cy="2382357"/>
          </a:xfrm>
        </p:spPr>
        <p:txBody>
          <a:bodyPr/>
          <a:lstStyle/>
          <a:p>
            <a:pPr>
              <a:lnSpc>
                <a:spcPct val="110000"/>
              </a:lnSpc>
              <a:spcBef>
                <a:spcPts val="0"/>
              </a:spcBef>
              <a:buFont typeface="Wingdings" panose="05000000000000000000" pitchFamily="2" charset="2"/>
              <a:buChar char="ü"/>
            </a:pPr>
            <a:r>
              <a:rPr lang="en-US" sz="2399" dirty="0"/>
              <a:t>14 to 16 ounce bag or box</a:t>
            </a:r>
          </a:p>
          <a:p>
            <a:pPr>
              <a:lnSpc>
                <a:spcPct val="110000"/>
              </a:lnSpc>
              <a:spcBef>
                <a:spcPts val="0"/>
              </a:spcBef>
              <a:buFont typeface="Wingdings" panose="05000000000000000000" pitchFamily="2" charset="2"/>
              <a:buChar char="ü"/>
            </a:pPr>
            <a:r>
              <a:rPr lang="en-US" sz="2399" dirty="0"/>
              <a:t>Plain, whole grain brown rice</a:t>
            </a:r>
          </a:p>
          <a:p>
            <a:pPr>
              <a:lnSpc>
                <a:spcPct val="110000"/>
              </a:lnSpc>
              <a:spcBef>
                <a:spcPts val="0"/>
              </a:spcBef>
              <a:buFont typeface="Wingdings" panose="05000000000000000000" pitchFamily="2" charset="2"/>
              <a:buChar char="ü"/>
            </a:pPr>
            <a:r>
              <a:rPr lang="en-US" sz="2399" dirty="0"/>
              <a:t>Instant, quick or regular cooking</a:t>
            </a:r>
          </a:p>
          <a:p>
            <a:pPr>
              <a:lnSpc>
                <a:spcPct val="110000"/>
              </a:lnSpc>
              <a:spcBef>
                <a:spcPts val="0"/>
              </a:spcBef>
              <a:buFont typeface="Wingdings" panose="05000000000000000000" pitchFamily="2" charset="2"/>
              <a:buChar char="ü"/>
            </a:pPr>
            <a:r>
              <a:rPr lang="en-US" sz="2399" dirty="0"/>
              <a:t>Regular or organic</a:t>
            </a:r>
          </a:p>
          <a:p>
            <a:pPr marL="745012" lvl="1" indent="-342797">
              <a:buFont typeface="Wingdings" panose="05000000000000000000" pitchFamily="2" charset="2"/>
              <a:buChar char="ü"/>
            </a:pPr>
            <a:endParaRPr lang="en-US" dirty="0"/>
          </a:p>
          <a:p>
            <a:pPr marL="0" indent="0">
              <a:buNone/>
            </a:pPr>
            <a:endParaRPr lang="en-US" dirty="0"/>
          </a:p>
        </p:txBody>
      </p:sp>
      <p:pic>
        <p:nvPicPr>
          <p:cNvPr id="10" name="Picture 2">
            <a:extLst>
              <a:ext uri="{FF2B5EF4-FFF2-40B4-BE49-F238E27FC236}">
                <a16:creationId xmlns:a16="http://schemas.microsoft.com/office/drawing/2014/main" id="{FEFF5572-0724-351A-0732-A2892FAFE8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327" y="4651975"/>
            <a:ext cx="2441574" cy="160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03C5E6-5A72-9EFF-11E2-371B03E4BCC7}"/>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Brown Rice</a:t>
            </a:r>
          </a:p>
        </p:txBody>
      </p:sp>
      <p:graphicFrame>
        <p:nvGraphicFramePr>
          <p:cNvPr id="2" name="Diagram 1">
            <a:extLst>
              <a:ext uri="{FF2B5EF4-FFF2-40B4-BE49-F238E27FC236}">
                <a16:creationId xmlns:a16="http://schemas.microsoft.com/office/drawing/2014/main" id="{FC9C63C6-519C-925C-A161-9B3EB1FEB519}"/>
              </a:ext>
            </a:extLst>
          </p:cNvPr>
          <p:cNvGraphicFramePr/>
          <p:nvPr/>
        </p:nvGraphicFramePr>
        <p:xfrm>
          <a:off x="902131" y="1399595"/>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8005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006F93-C970-063A-8E18-A98BC7093209}"/>
              </a:ext>
            </a:extLst>
          </p:cNvPr>
          <p:cNvSpPr txBox="1">
            <a:spLocks noChangeArrowheads="1"/>
          </p:cNvSpPr>
          <p:nvPr/>
        </p:nvSpPr>
        <p:spPr>
          <a:xfrm>
            <a:off x="2403782" y="2194755"/>
            <a:ext cx="6305675" cy="2468491"/>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16 ounce packages</a:t>
            </a:r>
          </a:p>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100% whole grain and/or whole wheat </a:t>
            </a:r>
          </a:p>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All shapes</a:t>
            </a:r>
          </a:p>
          <a:p>
            <a:pPr marL="228462" indent="-228462" defTabSz="913852">
              <a:lnSpc>
                <a:spcPct val="110000"/>
              </a:lnSpc>
              <a:spcBef>
                <a:spcPts val="0"/>
              </a:spcBef>
              <a:buFont typeface="Wingdings" panose="05000000000000000000" pitchFamily="2" charset="2"/>
              <a:buChar char="ü"/>
              <a:defRPr/>
            </a:pPr>
            <a:r>
              <a:rPr lang="en-US" sz="2399" dirty="0">
                <a:solidFill>
                  <a:prstClr val="black"/>
                </a:solidFill>
                <a:latin typeface="Aptos" panose="02110004020202020204"/>
              </a:rPr>
              <a:t>Regular or organic</a:t>
            </a:r>
          </a:p>
          <a:p>
            <a:pPr marL="228462" indent="-228462" defTabSz="913852">
              <a:defRPr/>
            </a:pPr>
            <a:endParaRPr lang="en-US" sz="2798" dirty="0">
              <a:solidFill>
                <a:prstClr val="black"/>
              </a:solidFill>
              <a:latin typeface="Aptos" panose="02110004020202020204"/>
            </a:endParaRPr>
          </a:p>
        </p:txBody>
      </p:sp>
      <p:pic>
        <p:nvPicPr>
          <p:cNvPr id="10" name="Picture 3" descr="C:\Users\TonyaNicholson\Pictures\Whole wheat Pasta Spaghetti and Penne_Fotolia_92794316_Subscription_XXL.jpg">
            <a:extLst>
              <a:ext uri="{FF2B5EF4-FFF2-40B4-BE49-F238E27FC236}">
                <a16:creationId xmlns:a16="http://schemas.microsoft.com/office/drawing/2014/main" id="{DE30C699-FEB3-AB4D-F710-95688B780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47103" y="3968188"/>
            <a:ext cx="2056864" cy="29789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B10DB51-3205-174D-9BFA-3FA412A9D9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1754" y="1067416"/>
            <a:ext cx="2752237" cy="5309375"/>
          </a:xfrm>
          <a:prstGeom prst="rect">
            <a:avLst/>
          </a:prstGeom>
          <a:ln>
            <a:noFill/>
          </a:ln>
          <a:effectLst>
            <a:outerShdw blurRad="190500" algn="tl" rotWithShape="0">
              <a:srgbClr val="000000">
                <a:alpha val="70000"/>
              </a:srgbClr>
            </a:outerShdw>
          </a:effectLst>
        </p:spPr>
      </p:pic>
      <p:graphicFrame>
        <p:nvGraphicFramePr>
          <p:cNvPr id="6" name="Diagram 5">
            <a:extLst>
              <a:ext uri="{FF2B5EF4-FFF2-40B4-BE49-F238E27FC236}">
                <a16:creationId xmlns:a16="http://schemas.microsoft.com/office/drawing/2014/main" id="{59FDCD54-F550-30AC-8C6A-C754CB9604E0}"/>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EA81E4DF-0EB9-606F-A922-A74864837710}"/>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Whole Wheat Pasta</a:t>
            </a:r>
          </a:p>
        </p:txBody>
      </p:sp>
    </p:spTree>
    <p:custDataLst>
      <p:tags r:id="rId1"/>
    </p:custDataLst>
    <p:extLst>
      <p:ext uri="{BB962C8B-B14F-4D97-AF65-F5344CB8AC3E}">
        <p14:creationId xmlns:p14="http://schemas.microsoft.com/office/powerpoint/2010/main" val="6895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9A087B1-718A-5226-AB2F-29D99DC17454}"/>
              </a:ext>
            </a:extLst>
          </p:cNvPr>
          <p:cNvSpPr>
            <a:spLocks noGrp="1" noChangeArrowheads="1"/>
          </p:cNvSpPr>
          <p:nvPr>
            <p:ph idx="1"/>
          </p:nvPr>
        </p:nvSpPr>
        <p:spPr>
          <a:xfrm>
            <a:off x="1778759" y="2140032"/>
            <a:ext cx="5278776" cy="3545388"/>
          </a:xfrm>
        </p:spPr>
        <p:txBody>
          <a:bodyPr>
            <a:normAutofit/>
          </a:bodyPr>
          <a:lstStyle/>
          <a:p>
            <a:pPr>
              <a:lnSpc>
                <a:spcPct val="130000"/>
              </a:lnSpc>
              <a:spcBef>
                <a:spcPts val="0"/>
              </a:spcBef>
              <a:buFont typeface="Wingdings" panose="05000000000000000000" pitchFamily="2" charset="2"/>
              <a:buChar char="ü"/>
            </a:pPr>
            <a:r>
              <a:rPr lang="en-US" sz="2399" dirty="0"/>
              <a:t>14 to 16 ounce bag or box</a:t>
            </a:r>
          </a:p>
          <a:p>
            <a:pPr>
              <a:lnSpc>
                <a:spcPct val="130000"/>
              </a:lnSpc>
              <a:spcBef>
                <a:spcPts val="0"/>
              </a:spcBef>
              <a:buFont typeface="Wingdings" panose="05000000000000000000" pitchFamily="2" charset="2"/>
              <a:buChar char="ü"/>
            </a:pPr>
            <a:r>
              <a:rPr lang="en-US" sz="2399" dirty="0"/>
              <a:t>Plain, whole grain barley/bulgur/oats</a:t>
            </a:r>
          </a:p>
          <a:p>
            <a:pPr>
              <a:lnSpc>
                <a:spcPct val="130000"/>
              </a:lnSpc>
              <a:spcBef>
                <a:spcPts val="0"/>
              </a:spcBef>
              <a:buFont typeface="Wingdings" panose="05000000000000000000" pitchFamily="2" charset="2"/>
              <a:buChar char="ü"/>
            </a:pPr>
            <a:r>
              <a:rPr lang="en-US" sz="2399" dirty="0"/>
              <a:t>Instant, quick or regular cooking</a:t>
            </a:r>
          </a:p>
          <a:p>
            <a:pPr>
              <a:lnSpc>
                <a:spcPct val="130000"/>
              </a:lnSpc>
              <a:spcBef>
                <a:spcPts val="0"/>
              </a:spcBef>
              <a:buFont typeface="Wingdings" panose="05000000000000000000" pitchFamily="2" charset="2"/>
              <a:buChar char="ü"/>
            </a:pPr>
            <a:r>
              <a:rPr lang="en-US" sz="2399" dirty="0"/>
              <a:t>No added sugars, fats, oils, or salt</a:t>
            </a:r>
          </a:p>
          <a:p>
            <a:pPr>
              <a:lnSpc>
                <a:spcPct val="130000"/>
              </a:lnSpc>
              <a:spcBef>
                <a:spcPts val="0"/>
              </a:spcBef>
              <a:buFont typeface="Wingdings" panose="05000000000000000000" pitchFamily="2" charset="2"/>
              <a:buChar char="ü"/>
            </a:pPr>
            <a:r>
              <a:rPr lang="en-US" sz="2399" dirty="0"/>
              <a:t>Regular or organic</a:t>
            </a:r>
          </a:p>
          <a:p>
            <a:pPr marL="0" indent="0">
              <a:lnSpc>
                <a:spcPct val="130000"/>
              </a:lnSpc>
              <a:spcBef>
                <a:spcPts val="0"/>
              </a:spcBef>
              <a:buNone/>
            </a:pPr>
            <a:endParaRPr lang="en-US" sz="3599" dirty="0"/>
          </a:p>
          <a:p>
            <a:pPr marL="402215" lvl="1"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D0E113F-11D6-3F4C-8597-1F723FB93707}"/>
              </a:ext>
            </a:extLst>
          </p:cNvPr>
          <p:cNvPicPr>
            <a:picLocks noChangeAspect="1"/>
          </p:cNvPicPr>
          <p:nvPr/>
        </p:nvPicPr>
        <p:blipFill>
          <a:blip r:embed="rId4"/>
          <a:stretch>
            <a:fillRect/>
          </a:stretch>
        </p:blipFill>
        <p:spPr>
          <a:xfrm>
            <a:off x="7158900" y="2543499"/>
            <a:ext cx="1453660" cy="2537621"/>
          </a:xfrm>
          <a:prstGeom prst="rect">
            <a:avLst/>
          </a:prstGeom>
        </p:spPr>
      </p:pic>
      <p:pic>
        <p:nvPicPr>
          <p:cNvPr id="5" name="Picture 4">
            <a:extLst>
              <a:ext uri="{FF2B5EF4-FFF2-40B4-BE49-F238E27FC236}">
                <a16:creationId xmlns:a16="http://schemas.microsoft.com/office/drawing/2014/main" id="{E05CB72F-33B1-9A3F-B273-D9F82F08AC0C}"/>
              </a:ext>
            </a:extLst>
          </p:cNvPr>
          <p:cNvPicPr>
            <a:picLocks noChangeAspect="1"/>
          </p:cNvPicPr>
          <p:nvPr/>
        </p:nvPicPr>
        <p:blipFill>
          <a:blip r:embed="rId5"/>
          <a:stretch>
            <a:fillRect/>
          </a:stretch>
        </p:blipFill>
        <p:spPr>
          <a:xfrm>
            <a:off x="8612560" y="2778457"/>
            <a:ext cx="1839852" cy="2377355"/>
          </a:xfrm>
          <a:prstGeom prst="rect">
            <a:avLst/>
          </a:prstGeom>
        </p:spPr>
      </p:pic>
      <p:pic>
        <p:nvPicPr>
          <p:cNvPr id="6" name="Picture 5">
            <a:extLst>
              <a:ext uri="{FF2B5EF4-FFF2-40B4-BE49-F238E27FC236}">
                <a16:creationId xmlns:a16="http://schemas.microsoft.com/office/drawing/2014/main" id="{9AB6EA56-862E-5C97-B653-BAAA11F3CCEB}"/>
              </a:ext>
            </a:extLst>
          </p:cNvPr>
          <p:cNvPicPr>
            <a:picLocks noChangeAspect="1"/>
          </p:cNvPicPr>
          <p:nvPr/>
        </p:nvPicPr>
        <p:blipFill>
          <a:blip r:embed="rId6"/>
          <a:stretch>
            <a:fillRect/>
          </a:stretch>
        </p:blipFill>
        <p:spPr>
          <a:xfrm>
            <a:off x="10410066" y="2468806"/>
            <a:ext cx="1359182" cy="2687006"/>
          </a:xfrm>
          <a:prstGeom prst="rect">
            <a:avLst/>
          </a:prstGeom>
        </p:spPr>
      </p:pic>
      <p:sp>
        <p:nvSpPr>
          <p:cNvPr id="7" name="TextBox 6">
            <a:extLst>
              <a:ext uri="{FF2B5EF4-FFF2-40B4-BE49-F238E27FC236}">
                <a16:creationId xmlns:a16="http://schemas.microsoft.com/office/drawing/2014/main" id="{BD345757-0E4E-C5D4-2DA3-4E81D86202D0}"/>
              </a:ext>
            </a:extLst>
          </p:cNvPr>
          <p:cNvSpPr txBox="1"/>
          <p:nvPr/>
        </p:nvSpPr>
        <p:spPr>
          <a:xfrm>
            <a:off x="1371242" y="275142"/>
            <a:ext cx="9598700"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Whole Grain Barley/Bulgur/Oats</a:t>
            </a:r>
          </a:p>
        </p:txBody>
      </p:sp>
      <p:graphicFrame>
        <p:nvGraphicFramePr>
          <p:cNvPr id="2" name="Diagram 1">
            <a:extLst>
              <a:ext uri="{FF2B5EF4-FFF2-40B4-BE49-F238E27FC236}">
                <a16:creationId xmlns:a16="http://schemas.microsoft.com/office/drawing/2014/main" id="{5904ADAD-4C65-4C90-413E-E898FDAE007B}"/>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051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9F1387-FD7D-50B7-43C2-C93016560287}"/>
              </a:ext>
            </a:extLst>
          </p:cNvPr>
          <p:cNvGrpSpPr/>
          <p:nvPr/>
        </p:nvGrpSpPr>
        <p:grpSpPr>
          <a:xfrm>
            <a:off x="2403994" y="2932711"/>
            <a:ext cx="7621982" cy="1395341"/>
            <a:chOff x="-898128" y="2197997"/>
            <a:chExt cx="10769758" cy="1630436"/>
          </a:xfrm>
        </p:grpSpPr>
        <p:grpSp>
          <p:nvGrpSpPr>
            <p:cNvPr id="14" name="Group 13">
              <a:extLst>
                <a:ext uri="{FF2B5EF4-FFF2-40B4-BE49-F238E27FC236}">
                  <a16:creationId xmlns:a16="http://schemas.microsoft.com/office/drawing/2014/main" id="{11A7BD3A-EE31-A5C3-0002-0312F1444D99}"/>
                </a:ext>
              </a:extLst>
            </p:cNvPr>
            <p:cNvGrpSpPr/>
            <p:nvPr/>
          </p:nvGrpSpPr>
          <p:grpSpPr>
            <a:xfrm rot="1470405">
              <a:off x="-898128" y="2381101"/>
              <a:ext cx="1606494" cy="1135662"/>
              <a:chOff x="-930197" y="4077520"/>
              <a:chExt cx="2192597" cy="1135662"/>
            </a:xfrm>
          </p:grpSpPr>
          <p:pic>
            <p:nvPicPr>
              <p:cNvPr id="29" name="Picture 28" descr="A picture containing furniture, indoor&#10;&#10;Description generated with high confidence">
                <a:extLst>
                  <a:ext uri="{FF2B5EF4-FFF2-40B4-BE49-F238E27FC236}">
                    <a16:creationId xmlns:a16="http://schemas.microsoft.com/office/drawing/2014/main" id="{29AA8B95-E582-CB6C-B2BD-63F0B0148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30" name="TextBox 29">
                <a:extLst>
                  <a:ext uri="{FF2B5EF4-FFF2-40B4-BE49-F238E27FC236}">
                    <a16:creationId xmlns:a16="http://schemas.microsoft.com/office/drawing/2014/main" id="{D39C3A69-0C19-BE37-0F70-D193B2A5E248}"/>
                  </a:ext>
                </a:extLst>
              </p:cNvPr>
              <p:cNvSpPr txBox="1"/>
              <p:nvPr/>
            </p:nvSpPr>
            <p:spPr>
              <a:xfrm>
                <a:off x="-600009" y="4147953"/>
                <a:ext cx="1862409" cy="755032"/>
              </a:xfrm>
              <a:prstGeom prst="rect">
                <a:avLst/>
              </a:prstGeom>
              <a:noFill/>
            </p:spPr>
            <p:txBody>
              <a:bodyPr wrap="square" rtlCol="0">
                <a:spAutoFit/>
              </a:bodyPr>
              <a:lstStyle/>
              <a:p>
                <a:pPr defTabSz="457063">
                  <a:defRPr/>
                </a:pPr>
                <a:r>
                  <a:rPr lang="en-US" sz="1799" b="1" dirty="0">
                    <a:solidFill>
                      <a:prstClr val="black"/>
                    </a:solidFill>
                    <a:latin typeface="Century Gothic" panose="020B0502020202020204" pitchFamily="34" charset="0"/>
                  </a:rPr>
                  <a:t>16 oz Rice</a:t>
                </a:r>
              </a:p>
            </p:txBody>
          </p:sp>
        </p:grpSp>
        <p:grpSp>
          <p:nvGrpSpPr>
            <p:cNvPr id="15" name="Group 14">
              <a:extLst>
                <a:ext uri="{FF2B5EF4-FFF2-40B4-BE49-F238E27FC236}">
                  <a16:creationId xmlns:a16="http://schemas.microsoft.com/office/drawing/2014/main" id="{4C712318-4DBF-7663-B845-561EC2E6AF19}"/>
                </a:ext>
              </a:extLst>
            </p:cNvPr>
            <p:cNvGrpSpPr/>
            <p:nvPr/>
          </p:nvGrpSpPr>
          <p:grpSpPr>
            <a:xfrm>
              <a:off x="1163427" y="2216445"/>
              <a:ext cx="1369798" cy="1535559"/>
              <a:chOff x="1503782" y="3765166"/>
              <a:chExt cx="1546862" cy="1787371"/>
            </a:xfrm>
          </p:grpSpPr>
          <p:pic>
            <p:nvPicPr>
              <p:cNvPr id="27" name="Picture 26" descr="A picture containing indoor, food&#10;&#10;Description generated with very high confidence">
                <a:extLst>
                  <a:ext uri="{FF2B5EF4-FFF2-40B4-BE49-F238E27FC236}">
                    <a16:creationId xmlns:a16="http://schemas.microsoft.com/office/drawing/2014/main" id="{8337B2B1-E8D7-DFDB-B787-6DEDBCF03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28" name="TextBox 27">
                <a:extLst>
                  <a:ext uri="{FF2B5EF4-FFF2-40B4-BE49-F238E27FC236}">
                    <a16:creationId xmlns:a16="http://schemas.microsoft.com/office/drawing/2014/main" id="{44FF2FD3-89A8-722A-3CD0-6F27940EF0FB}"/>
                  </a:ext>
                </a:extLst>
              </p:cNvPr>
              <p:cNvSpPr txBox="1"/>
              <p:nvPr/>
            </p:nvSpPr>
            <p:spPr>
              <a:xfrm>
                <a:off x="1521095" y="4355084"/>
                <a:ext cx="1529549" cy="878847"/>
              </a:xfrm>
              <a:prstGeom prst="rect">
                <a:avLst/>
              </a:prstGeom>
              <a:noFill/>
            </p:spPr>
            <p:txBody>
              <a:bodyPr wrap="square" rtlCol="0">
                <a:spAutoFit/>
              </a:bodyPr>
              <a:lstStyle/>
              <a:p>
                <a:pPr defTabSz="457063">
                  <a:defRPr/>
                </a:pPr>
                <a:r>
                  <a:rPr lang="en-US" sz="1799" b="1" dirty="0">
                    <a:solidFill>
                      <a:prstClr val="black"/>
                    </a:solidFill>
                    <a:latin typeface="Century Gothic" panose="020B0502020202020204" pitchFamily="34" charset="0"/>
                  </a:rPr>
                  <a:t>16 oz Tortilla</a:t>
                </a:r>
              </a:p>
            </p:txBody>
          </p:sp>
        </p:grpSp>
        <p:grpSp>
          <p:nvGrpSpPr>
            <p:cNvPr id="16" name="Group 15">
              <a:extLst>
                <a:ext uri="{FF2B5EF4-FFF2-40B4-BE49-F238E27FC236}">
                  <a16:creationId xmlns:a16="http://schemas.microsoft.com/office/drawing/2014/main" id="{C9C771B7-E367-380E-B6ED-FD31186F0BE6}"/>
                </a:ext>
              </a:extLst>
            </p:cNvPr>
            <p:cNvGrpSpPr/>
            <p:nvPr/>
          </p:nvGrpSpPr>
          <p:grpSpPr>
            <a:xfrm rot="20771517">
              <a:off x="2955463" y="2334922"/>
              <a:ext cx="1442734" cy="1331290"/>
              <a:chOff x="3383517" y="3357333"/>
              <a:chExt cx="1977837" cy="1763627"/>
            </a:xfrm>
          </p:grpSpPr>
          <p:pic>
            <p:nvPicPr>
              <p:cNvPr id="25" name="Picture 24">
                <a:extLst>
                  <a:ext uri="{FF2B5EF4-FFF2-40B4-BE49-F238E27FC236}">
                    <a16:creationId xmlns:a16="http://schemas.microsoft.com/office/drawing/2014/main" id="{B0DEF33C-230E-4D27-45EC-534E91349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26" name="TextBox 25">
                <a:extLst>
                  <a:ext uri="{FF2B5EF4-FFF2-40B4-BE49-F238E27FC236}">
                    <a16:creationId xmlns:a16="http://schemas.microsoft.com/office/drawing/2014/main" id="{6B373EA2-9F58-88C1-4B9E-923637251C26}"/>
                  </a:ext>
                </a:extLst>
              </p:cNvPr>
              <p:cNvSpPr txBox="1"/>
              <p:nvPr/>
            </p:nvSpPr>
            <p:spPr>
              <a:xfrm rot="19638436">
                <a:off x="3442295" y="3691040"/>
                <a:ext cx="1919059" cy="1000229"/>
              </a:xfrm>
              <a:prstGeom prst="rect">
                <a:avLst/>
              </a:prstGeom>
              <a:noFill/>
            </p:spPr>
            <p:txBody>
              <a:bodyPr wrap="square" rtlCol="0">
                <a:spAutoFit/>
              </a:bodyPr>
              <a:lstStyle/>
              <a:p>
                <a:pPr defTabSz="457063">
                  <a:defRPr/>
                </a:pPr>
                <a:r>
                  <a:rPr lang="en-US" sz="1799" b="1" dirty="0">
                    <a:solidFill>
                      <a:prstClr val="black"/>
                    </a:solidFill>
                    <a:latin typeface="Century Gothic" panose="020B0502020202020204" pitchFamily="34" charset="0"/>
                  </a:rPr>
                  <a:t>16 oz Loaf</a:t>
                </a:r>
              </a:p>
            </p:txBody>
          </p:sp>
        </p:grpSp>
        <p:grpSp>
          <p:nvGrpSpPr>
            <p:cNvPr id="17" name="Group 16">
              <a:extLst>
                <a:ext uri="{FF2B5EF4-FFF2-40B4-BE49-F238E27FC236}">
                  <a16:creationId xmlns:a16="http://schemas.microsoft.com/office/drawing/2014/main" id="{E32D92E8-548C-9ED9-025B-CD066CD6516C}"/>
                </a:ext>
              </a:extLst>
            </p:cNvPr>
            <p:cNvGrpSpPr/>
            <p:nvPr/>
          </p:nvGrpSpPr>
          <p:grpSpPr>
            <a:xfrm>
              <a:off x="4548111" y="2197997"/>
              <a:ext cx="1365463" cy="1630436"/>
              <a:chOff x="6030071" y="2198788"/>
              <a:chExt cx="1628378" cy="1952280"/>
            </a:xfrm>
          </p:grpSpPr>
          <p:pic>
            <p:nvPicPr>
              <p:cNvPr id="23" name="Picture 22">
                <a:extLst>
                  <a:ext uri="{FF2B5EF4-FFF2-40B4-BE49-F238E27FC236}">
                    <a16:creationId xmlns:a16="http://schemas.microsoft.com/office/drawing/2014/main" id="{6B93FE55-B827-C5C4-CDEE-A2256E263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24" name="TextBox 23">
                <a:extLst>
                  <a:ext uri="{FF2B5EF4-FFF2-40B4-BE49-F238E27FC236}">
                    <a16:creationId xmlns:a16="http://schemas.microsoft.com/office/drawing/2014/main" id="{6E03A0FD-7F79-009F-6916-9B4AD2DF516C}"/>
                  </a:ext>
                </a:extLst>
              </p:cNvPr>
              <p:cNvSpPr txBox="1"/>
              <p:nvPr/>
            </p:nvSpPr>
            <p:spPr>
              <a:xfrm>
                <a:off x="6030071" y="2847024"/>
                <a:ext cx="1628378" cy="904074"/>
              </a:xfrm>
              <a:prstGeom prst="rect">
                <a:avLst/>
              </a:prstGeom>
              <a:noFill/>
            </p:spPr>
            <p:txBody>
              <a:bodyPr wrap="square" rtlCol="0">
                <a:spAutoFit/>
              </a:bodyPr>
              <a:lstStyle/>
              <a:p>
                <a:pPr defTabSz="457063">
                  <a:defRPr/>
                </a:pPr>
                <a:r>
                  <a:rPr lang="en-US" sz="1799" b="1" dirty="0">
                    <a:solidFill>
                      <a:prstClr val="black"/>
                    </a:solidFill>
                    <a:latin typeface="Century Gothic" panose="020B0502020202020204" pitchFamily="34" charset="0"/>
                  </a:rPr>
                  <a:t>16 oz Pasta</a:t>
                </a:r>
              </a:p>
            </p:txBody>
          </p:sp>
        </p:grpSp>
        <p:sp>
          <p:nvSpPr>
            <p:cNvPr id="18" name="Plus Sign 17">
              <a:extLst>
                <a:ext uri="{FF2B5EF4-FFF2-40B4-BE49-F238E27FC236}">
                  <a16:creationId xmlns:a16="http://schemas.microsoft.com/office/drawing/2014/main" id="{D47AD4CA-AFBA-D5F5-374D-DF1C11F82EAE}"/>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19" name="Plus Sign 18">
              <a:extLst>
                <a:ext uri="{FF2B5EF4-FFF2-40B4-BE49-F238E27FC236}">
                  <a16:creationId xmlns:a16="http://schemas.microsoft.com/office/drawing/2014/main" id="{9A9D2A04-41FC-E682-9092-E4C58CC84F94}"/>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20" name="Plus Sign 19">
              <a:extLst>
                <a:ext uri="{FF2B5EF4-FFF2-40B4-BE49-F238E27FC236}">
                  <a16:creationId xmlns:a16="http://schemas.microsoft.com/office/drawing/2014/main" id="{BDFDB999-96B0-C46F-E153-554B9E917D7D}"/>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sp>
          <p:nvSpPr>
            <p:cNvPr id="21" name="Equals 20">
              <a:extLst>
                <a:ext uri="{FF2B5EF4-FFF2-40B4-BE49-F238E27FC236}">
                  <a16:creationId xmlns:a16="http://schemas.microsoft.com/office/drawing/2014/main" id="{1F0CE404-EC5B-FDF2-F98B-772D244D3403}"/>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black"/>
                </a:solidFill>
                <a:latin typeface="Aptos" panose="02110004020202020204"/>
              </a:endParaRPr>
            </a:p>
          </p:txBody>
        </p:sp>
        <p:sp>
          <p:nvSpPr>
            <p:cNvPr id="22" name="TextBox 21">
              <a:extLst>
                <a:ext uri="{FF2B5EF4-FFF2-40B4-BE49-F238E27FC236}">
                  <a16:creationId xmlns:a16="http://schemas.microsoft.com/office/drawing/2014/main" id="{350B6709-5911-566A-F417-D66443249E33}"/>
                </a:ext>
              </a:extLst>
            </p:cNvPr>
            <p:cNvSpPr txBox="1"/>
            <p:nvPr/>
          </p:nvSpPr>
          <p:spPr>
            <a:xfrm>
              <a:off x="8190217" y="2630673"/>
              <a:ext cx="1681413" cy="611216"/>
            </a:xfrm>
            <a:prstGeom prst="rect">
              <a:avLst/>
            </a:prstGeom>
            <a:noFill/>
          </p:spPr>
          <p:txBody>
            <a:bodyPr wrap="square" rtlCol="0">
              <a:spAutoFit/>
            </a:bodyPr>
            <a:lstStyle/>
            <a:p>
              <a:pPr defTabSz="457063">
                <a:defRPr/>
              </a:pPr>
              <a:r>
                <a:rPr lang="en-US" sz="2799" b="1" dirty="0">
                  <a:solidFill>
                    <a:prstClr val="black"/>
                  </a:solidFill>
                  <a:latin typeface="Century Gothic" panose="020B0502020202020204" pitchFamily="34" charset="0"/>
                </a:rPr>
                <a:t>80 oz</a:t>
              </a:r>
            </a:p>
          </p:txBody>
        </p:sp>
      </p:grpSp>
      <p:pic>
        <p:nvPicPr>
          <p:cNvPr id="31" name="Picture 30" descr="Icon&#10;&#10;Description automatically generated">
            <a:extLst>
              <a:ext uri="{FF2B5EF4-FFF2-40B4-BE49-F238E27FC236}">
                <a16:creationId xmlns:a16="http://schemas.microsoft.com/office/drawing/2014/main" id="{E8724813-1237-1175-5DC7-250CB13F74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9394" y="2768717"/>
            <a:ext cx="797848" cy="1694523"/>
          </a:xfrm>
          <a:prstGeom prst="rect">
            <a:avLst/>
          </a:prstGeom>
        </p:spPr>
      </p:pic>
      <p:sp>
        <p:nvSpPr>
          <p:cNvPr id="17409" name="TextBox 17408">
            <a:extLst>
              <a:ext uri="{FF2B5EF4-FFF2-40B4-BE49-F238E27FC236}">
                <a16:creationId xmlns:a16="http://schemas.microsoft.com/office/drawing/2014/main" id="{76889FE1-FF2A-9B8F-B812-4DE13A965A7C}"/>
              </a:ext>
            </a:extLst>
          </p:cNvPr>
          <p:cNvSpPr txBox="1"/>
          <p:nvPr/>
        </p:nvSpPr>
        <p:spPr>
          <a:xfrm>
            <a:off x="7266148" y="3386229"/>
            <a:ext cx="1292521" cy="646163"/>
          </a:xfrm>
          <a:prstGeom prst="rect">
            <a:avLst/>
          </a:prstGeom>
          <a:noFill/>
        </p:spPr>
        <p:txBody>
          <a:bodyPr wrap="square" rtlCol="0">
            <a:spAutoFit/>
          </a:bodyPr>
          <a:lstStyle/>
          <a:p>
            <a:pPr algn="ctr" defTabSz="457063">
              <a:defRPr/>
            </a:pPr>
            <a:r>
              <a:rPr lang="en-US" sz="1799" b="1" dirty="0">
                <a:solidFill>
                  <a:prstClr val="black"/>
                </a:solidFill>
                <a:latin typeface="Century Gothic" panose="020B0502020202020204" pitchFamily="34" charset="0"/>
              </a:rPr>
              <a:t>16 oz Oatmeal</a:t>
            </a:r>
          </a:p>
        </p:txBody>
      </p:sp>
      <p:sp>
        <p:nvSpPr>
          <p:cNvPr id="17410" name="Plus Sign 17409">
            <a:extLst>
              <a:ext uri="{FF2B5EF4-FFF2-40B4-BE49-F238E27FC236}">
                <a16:creationId xmlns:a16="http://schemas.microsoft.com/office/drawing/2014/main" id="{E63FBC68-57D7-9BF7-8595-E8F466342972}"/>
              </a:ext>
            </a:extLst>
          </p:cNvPr>
          <p:cNvSpPr/>
          <p:nvPr/>
        </p:nvSpPr>
        <p:spPr>
          <a:xfrm>
            <a:off x="6922763" y="3391038"/>
            <a:ext cx="335020" cy="429069"/>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grpSp>
        <p:nvGrpSpPr>
          <p:cNvPr id="17411" name="Group 17410">
            <a:extLst>
              <a:ext uri="{FF2B5EF4-FFF2-40B4-BE49-F238E27FC236}">
                <a16:creationId xmlns:a16="http://schemas.microsoft.com/office/drawing/2014/main" id="{88DA1022-688B-F8B5-08AC-CBF320D2FACD}"/>
              </a:ext>
            </a:extLst>
          </p:cNvPr>
          <p:cNvGrpSpPr/>
          <p:nvPr/>
        </p:nvGrpSpPr>
        <p:grpSpPr>
          <a:xfrm>
            <a:off x="3014458" y="4630254"/>
            <a:ext cx="5922330" cy="1769776"/>
            <a:chOff x="-105142" y="1482748"/>
            <a:chExt cx="8305800" cy="2029793"/>
          </a:xfrm>
        </p:grpSpPr>
        <p:pic>
          <p:nvPicPr>
            <p:cNvPr id="17412" name="Picture 17411">
              <a:extLst>
                <a:ext uri="{FF2B5EF4-FFF2-40B4-BE49-F238E27FC236}">
                  <a16:creationId xmlns:a16="http://schemas.microsoft.com/office/drawing/2014/main" id="{B3D7A226-CE9F-0BC7-7889-0CBBDE550DAB}"/>
                </a:ext>
              </a:extLst>
            </p:cNvPr>
            <p:cNvPicPr>
              <a:picLocks noChangeAspect="1"/>
            </p:cNvPicPr>
            <p:nvPr/>
          </p:nvPicPr>
          <p:blipFill rotWithShape="1">
            <a:blip r:embed="rId9"/>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7413" name="Rectangle 17412">
              <a:extLst>
                <a:ext uri="{FF2B5EF4-FFF2-40B4-BE49-F238E27FC236}">
                  <a16:creationId xmlns:a16="http://schemas.microsoft.com/office/drawing/2014/main" id="{E9899A0C-DD21-FCAA-62B0-AA0FA936CC9E}"/>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grpSp>
      <p:sp>
        <p:nvSpPr>
          <p:cNvPr id="4" name="TextBox 3">
            <a:extLst>
              <a:ext uri="{FF2B5EF4-FFF2-40B4-BE49-F238E27FC236}">
                <a16:creationId xmlns:a16="http://schemas.microsoft.com/office/drawing/2014/main" id="{2EFCB0A0-9758-6E1A-26B5-447FF0FEB80D}"/>
              </a:ext>
            </a:extLst>
          </p:cNvPr>
          <p:cNvSpPr txBox="1"/>
          <p:nvPr/>
        </p:nvSpPr>
        <p:spPr>
          <a:xfrm>
            <a:off x="6567611" y="1481374"/>
            <a:ext cx="3005319" cy="584623"/>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 OZ (Ounce)</a:t>
            </a:r>
          </a:p>
        </p:txBody>
      </p:sp>
      <p:graphicFrame>
        <p:nvGraphicFramePr>
          <p:cNvPr id="8" name="Diagram 7">
            <a:extLst>
              <a:ext uri="{FF2B5EF4-FFF2-40B4-BE49-F238E27FC236}">
                <a16:creationId xmlns:a16="http://schemas.microsoft.com/office/drawing/2014/main" id="{F7FFC4D2-3C12-0E7F-2DBE-7C254334AE29}"/>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EFCC211C-60FB-392D-D65F-3FE24B30131E}"/>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Whole Grains</a:t>
            </a:r>
          </a:p>
        </p:txBody>
      </p:sp>
    </p:spTree>
    <p:custDataLst>
      <p:tags r:id="rId1"/>
    </p:custDataLst>
    <p:extLst>
      <p:ext uri="{BB962C8B-B14F-4D97-AF65-F5344CB8AC3E}">
        <p14:creationId xmlns:p14="http://schemas.microsoft.com/office/powerpoint/2010/main" val="36242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460EA98-BBDF-1456-D5AF-811CC3EBAE9E}"/>
              </a:ext>
            </a:extLst>
          </p:cNvPr>
          <p:cNvSpPr>
            <a:spLocks noGrp="1" noChangeArrowheads="1"/>
          </p:cNvSpPr>
          <p:nvPr>
            <p:ph idx="1"/>
          </p:nvPr>
        </p:nvSpPr>
        <p:spPr>
          <a:xfrm>
            <a:off x="1743307" y="2082205"/>
            <a:ext cx="6895523" cy="2797492"/>
          </a:xfrm>
        </p:spPr>
        <p:txBody>
          <a:bodyPr>
            <a:noAutofit/>
          </a:bodyPr>
          <a:lstStyle/>
          <a:p>
            <a:pPr marL="457200" indent="-457063" defTabSz="881126">
              <a:lnSpc>
                <a:spcPct val="100000"/>
              </a:lnSpc>
              <a:spcBef>
                <a:spcPts val="0"/>
              </a:spcBef>
              <a:buFont typeface="Wingdings" panose="05000000000000000000" pitchFamily="2" charset="2"/>
              <a:buChar char="ü"/>
              <a:defRPr/>
            </a:pPr>
            <a:r>
              <a:rPr lang="en-US" sz="2399" dirty="0"/>
              <a:t>One dozen chicken eggs, all sizes and grades</a:t>
            </a:r>
          </a:p>
          <a:p>
            <a:pPr marL="457200" indent="-457063" defTabSz="881126">
              <a:lnSpc>
                <a:spcPct val="100000"/>
              </a:lnSpc>
              <a:spcBef>
                <a:spcPts val="0"/>
              </a:spcBef>
              <a:buFont typeface="Wingdings" panose="05000000000000000000" pitchFamily="2" charset="2"/>
              <a:buChar char="ü"/>
              <a:defRPr/>
            </a:pPr>
            <a:r>
              <a:rPr lang="en-US" sz="2399" dirty="0"/>
              <a:t>Brown eggs</a:t>
            </a:r>
          </a:p>
          <a:p>
            <a:pPr marL="457200" indent="-457063" defTabSz="881126">
              <a:lnSpc>
                <a:spcPct val="100000"/>
              </a:lnSpc>
              <a:spcBef>
                <a:spcPts val="0"/>
              </a:spcBef>
              <a:buFont typeface="Wingdings" panose="05000000000000000000" pitchFamily="2" charset="2"/>
              <a:buChar char="ü"/>
              <a:defRPr/>
            </a:pPr>
            <a:r>
              <a:rPr lang="en-US" sz="2399" dirty="0"/>
              <a:t>Specialty eggs such as low-cholesterol, cage free, stress-free, free-range, vitamin enriched, antibiotic-free, vegetarian-fed-hen, no-growth-hormones, fertile</a:t>
            </a:r>
          </a:p>
          <a:p>
            <a:pPr marL="457200" indent="-457063" defTabSz="881126">
              <a:lnSpc>
                <a:spcPct val="100000"/>
              </a:lnSpc>
              <a:spcBef>
                <a:spcPts val="0"/>
              </a:spcBef>
              <a:buFont typeface="Wingdings" panose="05000000000000000000" pitchFamily="2" charset="2"/>
              <a:buChar char="ü"/>
              <a:defRPr/>
            </a:pPr>
            <a:r>
              <a:rPr lang="en-US" sz="2399" dirty="0"/>
              <a:t>Regular or organic</a:t>
            </a:r>
          </a:p>
        </p:txBody>
      </p:sp>
      <p:pic>
        <p:nvPicPr>
          <p:cNvPr id="5" name="Picture 4">
            <a:extLst>
              <a:ext uri="{FF2B5EF4-FFF2-40B4-BE49-F238E27FC236}">
                <a16:creationId xmlns:a16="http://schemas.microsoft.com/office/drawing/2014/main" id="{1A7C6499-779C-3648-C4C2-2245E687B9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17159" y="691023"/>
            <a:ext cx="2084077" cy="4352367"/>
          </a:xfrm>
          <a:prstGeom prst="rect">
            <a:avLst/>
          </a:prstGeom>
          <a:ln>
            <a:noFill/>
          </a:ln>
          <a:effectLst>
            <a:outerShdw blurRad="190500" algn="tl" rotWithShape="0">
              <a:srgbClr val="000000">
                <a:alpha val="70000"/>
              </a:srgbClr>
            </a:outerShdw>
          </a:effectLst>
        </p:spPr>
      </p:pic>
      <p:pic>
        <p:nvPicPr>
          <p:cNvPr id="6" name="Picture 2">
            <a:extLst>
              <a:ext uri="{FF2B5EF4-FFF2-40B4-BE49-F238E27FC236}">
                <a16:creationId xmlns:a16="http://schemas.microsoft.com/office/drawing/2014/main" id="{7951BC20-C8E5-77E6-A802-F01B3C157B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3" t="10500" r="4166" b="5500"/>
          <a:stretch/>
        </p:blipFill>
        <p:spPr bwMode="auto">
          <a:xfrm>
            <a:off x="9105053" y="5043390"/>
            <a:ext cx="2552035" cy="145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8CEA622-1F31-8CA4-496A-647731F82874}"/>
              </a:ext>
            </a:extLst>
          </p:cNvPr>
          <p:cNvSpPr txBox="1"/>
          <p:nvPr/>
        </p:nvSpPr>
        <p:spPr>
          <a:xfrm>
            <a:off x="6246772" y="5147845"/>
            <a:ext cx="2646279" cy="1076681"/>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DOZ (Dozen)</a:t>
            </a:r>
          </a:p>
        </p:txBody>
      </p:sp>
      <p:sp>
        <p:nvSpPr>
          <p:cNvPr id="4" name="TextBox 3">
            <a:extLst>
              <a:ext uri="{FF2B5EF4-FFF2-40B4-BE49-F238E27FC236}">
                <a16:creationId xmlns:a16="http://schemas.microsoft.com/office/drawing/2014/main" id="{2612AE2F-9AFF-DD7C-0555-B0785D710A90}"/>
              </a:ext>
            </a:extLst>
          </p:cNvPr>
          <p:cNvSpPr txBox="1"/>
          <p:nvPr/>
        </p:nvSpPr>
        <p:spPr>
          <a:xfrm>
            <a:off x="2513944" y="275142"/>
            <a:ext cx="612488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Eggs</a:t>
            </a:r>
          </a:p>
        </p:txBody>
      </p:sp>
      <p:graphicFrame>
        <p:nvGraphicFramePr>
          <p:cNvPr id="8" name="Diagram 7">
            <a:extLst>
              <a:ext uri="{FF2B5EF4-FFF2-40B4-BE49-F238E27FC236}">
                <a16:creationId xmlns:a16="http://schemas.microsoft.com/office/drawing/2014/main" id="{927545E0-AE9D-8E06-642A-399DF93892AB}"/>
              </a:ext>
            </a:extLst>
          </p:cNvPr>
          <p:cNvGraphicFramePr/>
          <p:nvPr/>
        </p:nvGraphicFramePr>
        <p:xfrm>
          <a:off x="152360" y="5028783"/>
          <a:ext cx="6581966" cy="8227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Diagram 1">
            <a:extLst>
              <a:ext uri="{FF2B5EF4-FFF2-40B4-BE49-F238E27FC236}">
                <a16:creationId xmlns:a16="http://schemas.microsoft.com/office/drawing/2014/main" id="{F1399959-1232-92B8-4E3E-97BA04877FC3}"/>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5605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690BB91-2A82-9825-68B6-48D9C5BE115F}"/>
              </a:ext>
            </a:extLst>
          </p:cNvPr>
          <p:cNvSpPr>
            <a:spLocks noGrp="1" noChangeArrowheads="1"/>
          </p:cNvSpPr>
          <p:nvPr>
            <p:ph idx="1"/>
          </p:nvPr>
        </p:nvSpPr>
        <p:spPr>
          <a:xfrm>
            <a:off x="1972612" y="2184602"/>
            <a:ext cx="5861138" cy="4098492"/>
          </a:xfrm>
        </p:spPr>
        <p:txBody>
          <a:bodyPr>
            <a:normAutofit/>
          </a:bodyPr>
          <a:lstStyle/>
          <a:p>
            <a:pPr marL="491343" indent="-457063">
              <a:buFont typeface="Wingdings" panose="05000000000000000000" pitchFamily="2" charset="2"/>
              <a:buChar char="ü"/>
            </a:pPr>
            <a:r>
              <a:rPr lang="en-US" sz="2399" dirty="0"/>
              <a:t>Dry</a:t>
            </a:r>
          </a:p>
          <a:p>
            <a:pPr lvl="1" eaLnBrk="1" hangingPunct="1">
              <a:buFont typeface="Wingdings" panose="05000000000000000000" pitchFamily="2" charset="2"/>
              <a:buChar char="§"/>
            </a:pPr>
            <a:r>
              <a:rPr lang="en-US" sz="2199" dirty="0"/>
              <a:t>(Any type) plain, unseasoned mature</a:t>
            </a:r>
          </a:p>
          <a:p>
            <a:pPr lvl="1" eaLnBrk="1" hangingPunct="1">
              <a:buFont typeface="Wingdings" panose="05000000000000000000" pitchFamily="2" charset="2"/>
              <a:buChar char="§"/>
            </a:pPr>
            <a:r>
              <a:rPr lang="en-US" sz="2199" dirty="0"/>
              <a:t>16-ounce bag or box</a:t>
            </a:r>
          </a:p>
          <a:p>
            <a:pPr lvl="1" eaLnBrk="1" hangingPunct="1">
              <a:buFont typeface="Wingdings" panose="05000000000000000000" pitchFamily="2" charset="2"/>
              <a:buChar char="§"/>
            </a:pPr>
            <a:r>
              <a:rPr lang="en-US" sz="2199" dirty="0"/>
              <a:t>Regular or organic</a:t>
            </a:r>
          </a:p>
          <a:p>
            <a:pPr marL="491343" indent="-457063">
              <a:buFont typeface="Wingdings" panose="05000000000000000000" pitchFamily="2" charset="2"/>
              <a:buChar char="ü"/>
            </a:pPr>
            <a:r>
              <a:rPr lang="en-US" sz="2399" dirty="0"/>
              <a:t>Canned</a:t>
            </a:r>
          </a:p>
          <a:p>
            <a:pPr lvl="1" eaLnBrk="1" hangingPunct="1">
              <a:buFont typeface="Wingdings" panose="05000000000000000000" pitchFamily="2" charset="2"/>
              <a:buChar char="§"/>
            </a:pPr>
            <a:r>
              <a:rPr lang="en-US" sz="2199" dirty="0"/>
              <a:t>(Any type) plain, unseasoned mature</a:t>
            </a:r>
          </a:p>
          <a:p>
            <a:pPr lvl="1" eaLnBrk="1" hangingPunct="1">
              <a:buFont typeface="Wingdings" panose="05000000000000000000" pitchFamily="2" charset="2"/>
              <a:buChar char="§"/>
            </a:pPr>
            <a:r>
              <a:rPr lang="en-US" sz="2199" dirty="0"/>
              <a:t>Regular or low sodium </a:t>
            </a:r>
          </a:p>
          <a:p>
            <a:pPr lvl="1" eaLnBrk="1" hangingPunct="1">
              <a:buFont typeface="Wingdings" panose="05000000000000000000" pitchFamily="2" charset="2"/>
              <a:buChar char="§"/>
            </a:pPr>
            <a:r>
              <a:rPr lang="en-US" sz="2199" dirty="0"/>
              <a:t>15 to 16-ounce can</a:t>
            </a:r>
          </a:p>
          <a:p>
            <a:pPr lvl="1" eaLnBrk="1" hangingPunct="1">
              <a:buFont typeface="Wingdings" panose="05000000000000000000" pitchFamily="2" charset="2"/>
              <a:buChar char="§"/>
            </a:pPr>
            <a:r>
              <a:rPr lang="en-US" sz="2199" dirty="0"/>
              <a:t>Regular or organic</a:t>
            </a:r>
            <a:endParaRPr lang="en-US" sz="1899" dirty="0"/>
          </a:p>
        </p:txBody>
      </p:sp>
      <p:pic>
        <p:nvPicPr>
          <p:cNvPr id="8" name="Picture 7">
            <a:extLst>
              <a:ext uri="{FF2B5EF4-FFF2-40B4-BE49-F238E27FC236}">
                <a16:creationId xmlns:a16="http://schemas.microsoft.com/office/drawing/2014/main" id="{16FDCE51-BBD1-A246-B9B2-B8A618A1F8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0199" y="1189828"/>
            <a:ext cx="2513944" cy="5169570"/>
          </a:xfrm>
          <a:prstGeom prst="rect">
            <a:avLst/>
          </a:prstGeom>
          <a:ln>
            <a:noFill/>
          </a:ln>
          <a:effectLst>
            <a:outerShdw blurRad="190500" algn="tl" rotWithShape="0">
              <a:srgbClr val="000000">
                <a:alpha val="70000"/>
              </a:srgbClr>
            </a:outerShdw>
          </a:effectLst>
        </p:spPr>
      </p:pic>
      <p:pic>
        <p:nvPicPr>
          <p:cNvPr id="9" name="Picture 4" descr="C:\Users\TonyaNicholson\Pictures\Vegetables on Wooden Spoon on white background_ Fotolia_77226525_Subscription_XXL.jpg">
            <a:extLst>
              <a:ext uri="{FF2B5EF4-FFF2-40B4-BE49-F238E27FC236}">
                <a16:creationId xmlns:a16="http://schemas.microsoft.com/office/drawing/2014/main" id="{15390E1C-7E65-2FC4-66B1-8CED7D4556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5257" y="5346959"/>
            <a:ext cx="3002151" cy="1174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24D3DE1-6ECC-47A4-0772-DFC4572FBE6E}"/>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a:extLst>
              <a:ext uri="{FF2B5EF4-FFF2-40B4-BE49-F238E27FC236}">
                <a16:creationId xmlns:a16="http://schemas.microsoft.com/office/drawing/2014/main" id="{CF0E3626-A6F3-6152-D3D0-ACEA74CD5C33}"/>
              </a:ext>
            </a:extLst>
          </p:cNvPr>
          <p:cNvSpPr txBox="1"/>
          <p:nvPr/>
        </p:nvSpPr>
        <p:spPr>
          <a:xfrm>
            <a:off x="1828323" y="275142"/>
            <a:ext cx="8151277"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B</a:t>
            </a:r>
            <a:r>
              <a:rPr lang="en-US" sz="4399" b="1" dirty="0">
                <a:solidFill>
                  <a:prstClr val="black"/>
                </a:solidFill>
                <a:latin typeface="Aptos" panose="02110004020202020204"/>
              </a:rPr>
              <a:t>eans, Peas, and Lentils</a:t>
            </a:r>
            <a:endParaRPr lang="en-US" sz="4399" b="1" dirty="0">
              <a:solidFill>
                <a:prstClr val="black"/>
              </a:solidFill>
              <a:latin typeface="Aptos Display" panose="02110004020202020204"/>
            </a:endParaRPr>
          </a:p>
        </p:txBody>
      </p:sp>
    </p:spTree>
    <p:custDataLst>
      <p:tags r:id="rId1"/>
    </p:custDataLst>
    <p:extLst>
      <p:ext uri="{BB962C8B-B14F-4D97-AF65-F5344CB8AC3E}">
        <p14:creationId xmlns:p14="http://schemas.microsoft.com/office/powerpoint/2010/main" val="4847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9A4BF95-8FAA-B64A-A2E5-022009307EFA}"/>
              </a:ext>
            </a:extLst>
          </p:cNvPr>
          <p:cNvSpPr txBox="1">
            <a:spLocks/>
          </p:cNvSpPr>
          <p:nvPr/>
        </p:nvSpPr>
        <p:spPr>
          <a:xfrm>
            <a:off x="1739986" y="2027780"/>
            <a:ext cx="3114812" cy="349366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3852">
              <a:buNone/>
              <a:defRPr/>
            </a:pPr>
            <a:r>
              <a:rPr lang="en-US" b="1" dirty="0">
                <a:solidFill>
                  <a:prstClr val="black"/>
                </a:solidFill>
                <a:latin typeface="Aptos Display" panose="02110004020202020204"/>
              </a:rPr>
              <a:t>Mature</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Black Beans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Butter Beans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Lima Beans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Garbanzo Beans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Soybeans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Lentils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Split Peas</a:t>
            </a:r>
          </a:p>
        </p:txBody>
      </p:sp>
      <p:sp>
        <p:nvSpPr>
          <p:cNvPr id="11" name="Content Placeholder 7">
            <a:extLst>
              <a:ext uri="{FF2B5EF4-FFF2-40B4-BE49-F238E27FC236}">
                <a16:creationId xmlns:a16="http://schemas.microsoft.com/office/drawing/2014/main" id="{36109C8C-E3E7-ABDF-712F-430028862ADE}"/>
              </a:ext>
            </a:extLst>
          </p:cNvPr>
          <p:cNvSpPr txBox="1">
            <a:spLocks/>
          </p:cNvSpPr>
          <p:nvPr/>
        </p:nvSpPr>
        <p:spPr>
          <a:xfrm>
            <a:off x="5713512" y="2030828"/>
            <a:ext cx="3260908" cy="349366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3852">
              <a:buNone/>
              <a:defRPr/>
            </a:pPr>
            <a:r>
              <a:rPr lang="en-US" b="1" dirty="0">
                <a:solidFill>
                  <a:prstClr val="black"/>
                </a:solidFill>
                <a:latin typeface="Aptos Display" panose="02110004020202020204"/>
              </a:rPr>
              <a:t>Vegetable </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Green Beans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Green Peas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Snap Peas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Snow Peas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Snap Beans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Garden Peas</a:t>
            </a:r>
          </a:p>
          <a:p>
            <a:pPr marL="228462" indent="-228462" defTabSz="913852">
              <a:lnSpc>
                <a:spcPct val="110000"/>
              </a:lnSpc>
              <a:spcBef>
                <a:spcPts val="0"/>
              </a:spcBef>
              <a:buFont typeface="Wingdings" panose="05000000000000000000" pitchFamily="2" charset="2"/>
              <a:buChar char="§"/>
              <a:defRPr/>
            </a:pPr>
            <a:r>
              <a:rPr lang="en-US" sz="2399" dirty="0">
                <a:solidFill>
                  <a:prstClr val="black"/>
                </a:solidFill>
                <a:latin typeface="Aptos" panose="02110004020202020204"/>
              </a:rPr>
              <a:t>Wax Beans </a:t>
            </a:r>
          </a:p>
          <a:p>
            <a:pPr marL="0" indent="0" defTabSz="913852">
              <a:buNone/>
              <a:defRPr/>
            </a:pPr>
            <a:endParaRPr lang="en-US" sz="2798" dirty="0">
              <a:solidFill>
                <a:prstClr val="black"/>
              </a:solidFill>
              <a:latin typeface="Aptos" panose="02110004020202020204"/>
            </a:endParaRPr>
          </a:p>
        </p:txBody>
      </p:sp>
      <p:sp>
        <p:nvSpPr>
          <p:cNvPr id="12" name="Title 1">
            <a:extLst>
              <a:ext uri="{FF2B5EF4-FFF2-40B4-BE49-F238E27FC236}">
                <a16:creationId xmlns:a16="http://schemas.microsoft.com/office/drawing/2014/main" id="{146944F9-2A84-EE77-5813-C248F88A86DD}"/>
              </a:ext>
            </a:extLst>
          </p:cNvPr>
          <p:cNvSpPr txBox="1">
            <a:spLocks/>
          </p:cNvSpPr>
          <p:nvPr/>
        </p:nvSpPr>
        <p:spPr>
          <a:xfrm>
            <a:off x="4723169" y="3364881"/>
            <a:ext cx="837982" cy="742601"/>
          </a:xfrm>
          <a:prstGeom prst="rect">
            <a:avLst/>
          </a:prstGeom>
        </p:spPr>
        <p:txBody>
          <a:bodyPr vert="horz" lIns="91416" tIns="45708" rIns="91416" bIns="45708"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063">
              <a:defRPr/>
            </a:pPr>
            <a:r>
              <a:rPr lang="en-US" sz="3599" b="1" dirty="0">
                <a:solidFill>
                  <a:prstClr val="black">
                    <a:lumMod val="85000"/>
                    <a:lumOff val="15000"/>
                  </a:prstClr>
                </a:solidFill>
                <a:latin typeface="Aptos Display" panose="02110004020202020204"/>
              </a:rPr>
              <a:t>VS</a:t>
            </a:r>
          </a:p>
        </p:txBody>
      </p:sp>
      <p:sp>
        <p:nvSpPr>
          <p:cNvPr id="13" name="TextBox 12">
            <a:extLst>
              <a:ext uri="{FF2B5EF4-FFF2-40B4-BE49-F238E27FC236}">
                <a16:creationId xmlns:a16="http://schemas.microsoft.com/office/drawing/2014/main" id="{7C99C4A9-F02B-6BD3-385B-0262AAC7A954}"/>
              </a:ext>
            </a:extLst>
          </p:cNvPr>
          <p:cNvSpPr txBox="1"/>
          <p:nvPr/>
        </p:nvSpPr>
        <p:spPr bwMode="auto">
          <a:xfrm>
            <a:off x="1739985" y="1420006"/>
            <a:ext cx="2503442" cy="523084"/>
          </a:xfrm>
          <a:prstGeom prst="rect">
            <a:avLst/>
          </a:prstGeom>
          <a:solidFill>
            <a:schemeClr val="accent2">
              <a:alpha val="25000"/>
            </a:schemeClr>
          </a:solidFill>
          <a:ln w="76200" cmpd="sng">
            <a:solidFill>
              <a:schemeClr val="accent2"/>
            </a:solidFill>
            <a:miter lim="800000"/>
            <a:headEnd/>
            <a:tailEnd/>
          </a:ln>
        </p:spPr>
        <p:txBody>
          <a:bodyPr wrap="square" rtlCol="0">
            <a:spAutoFit/>
          </a:bodyPr>
          <a:lstStyle/>
          <a:p>
            <a:pPr defTabSz="457063">
              <a:defRPr/>
            </a:pPr>
            <a:r>
              <a:rPr lang="en-US" sz="2799" b="1" dirty="0">
                <a:solidFill>
                  <a:prstClr val="black"/>
                </a:solidFill>
                <a:latin typeface="Aptos Display" panose="02110004020202020204"/>
              </a:rPr>
              <a:t>Food Benefits</a:t>
            </a:r>
          </a:p>
        </p:txBody>
      </p:sp>
      <p:sp>
        <p:nvSpPr>
          <p:cNvPr id="14" name="TextBox 13">
            <a:extLst>
              <a:ext uri="{FF2B5EF4-FFF2-40B4-BE49-F238E27FC236}">
                <a16:creationId xmlns:a16="http://schemas.microsoft.com/office/drawing/2014/main" id="{C4930C3E-577D-5384-84B7-3F8F9908E68E}"/>
              </a:ext>
            </a:extLst>
          </p:cNvPr>
          <p:cNvSpPr txBox="1"/>
          <p:nvPr/>
        </p:nvSpPr>
        <p:spPr bwMode="auto">
          <a:xfrm>
            <a:off x="5713511" y="1429213"/>
            <a:ext cx="3260907" cy="523084"/>
          </a:xfrm>
          <a:prstGeom prst="rect">
            <a:avLst/>
          </a:prstGeom>
          <a:solidFill>
            <a:schemeClr val="accent2">
              <a:alpha val="25000"/>
            </a:schemeClr>
          </a:solidFill>
          <a:ln w="76200" cmpd="sng">
            <a:solidFill>
              <a:schemeClr val="accent2"/>
            </a:solidFill>
            <a:miter lim="800000"/>
            <a:headEnd/>
            <a:tailEnd/>
          </a:ln>
        </p:spPr>
        <p:txBody>
          <a:bodyPr wrap="square" rtlCol="0">
            <a:spAutoFit/>
          </a:bodyPr>
          <a:lstStyle>
            <a:defPPr>
              <a:defRPr lang="en-US"/>
            </a:defPPr>
            <a:lvl1pPr>
              <a:defRPr sz="2800" b="1">
                <a:latin typeface="+mj-lt"/>
              </a:defRPr>
            </a:lvl1pPr>
          </a:lstStyle>
          <a:p>
            <a:pPr defTabSz="457063">
              <a:defRPr/>
            </a:pPr>
            <a:r>
              <a:rPr lang="en-US" sz="2799" dirty="0">
                <a:solidFill>
                  <a:prstClr val="black"/>
                </a:solidFill>
                <a:latin typeface="Aptos Display" panose="02110004020202020204"/>
              </a:rPr>
              <a:t>Cash-value Benefits</a:t>
            </a:r>
          </a:p>
        </p:txBody>
      </p:sp>
      <p:pic>
        <p:nvPicPr>
          <p:cNvPr id="4" name="Picture 3">
            <a:extLst>
              <a:ext uri="{FF2B5EF4-FFF2-40B4-BE49-F238E27FC236}">
                <a16:creationId xmlns:a16="http://schemas.microsoft.com/office/drawing/2014/main" id="{522CF61D-6FCC-E5A8-003C-12533E4011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0199" y="1189828"/>
            <a:ext cx="2513944" cy="5169570"/>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6C16E9B8-FFE8-7D85-5C9E-F380B2C9A8D0}"/>
              </a:ext>
            </a:extLst>
          </p:cNvPr>
          <p:cNvSpPr txBox="1"/>
          <p:nvPr/>
        </p:nvSpPr>
        <p:spPr>
          <a:xfrm>
            <a:off x="1828323" y="275142"/>
            <a:ext cx="8151277"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B</a:t>
            </a:r>
            <a:r>
              <a:rPr lang="en-US" sz="4399" b="1" dirty="0">
                <a:solidFill>
                  <a:prstClr val="black"/>
                </a:solidFill>
                <a:latin typeface="Aptos" panose="02110004020202020204"/>
              </a:rPr>
              <a:t>eans, Peas, and Lentils</a:t>
            </a:r>
            <a:endParaRPr lang="en-US" sz="4399" b="1" dirty="0">
              <a:solidFill>
                <a:prstClr val="black"/>
              </a:solidFill>
              <a:latin typeface="Aptos Display" panose="02110004020202020204"/>
            </a:endParaRPr>
          </a:p>
        </p:txBody>
      </p:sp>
    </p:spTree>
    <p:custDataLst>
      <p:tags r:id="rId1"/>
    </p:custDataLst>
    <p:extLst>
      <p:ext uri="{BB962C8B-B14F-4D97-AF65-F5344CB8AC3E}">
        <p14:creationId xmlns:p14="http://schemas.microsoft.com/office/powerpoint/2010/main" val="7550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F180605-DEEA-8E3C-790A-92E5425B7473}"/>
              </a:ext>
            </a:extLst>
          </p:cNvPr>
          <p:cNvSpPr>
            <a:spLocks noGrp="1" noChangeArrowheads="1"/>
          </p:cNvSpPr>
          <p:nvPr>
            <p:ph idx="1"/>
          </p:nvPr>
        </p:nvSpPr>
        <p:spPr>
          <a:xfrm>
            <a:off x="2237804" y="2062829"/>
            <a:ext cx="6632753" cy="4113193"/>
          </a:xfrm>
        </p:spPr>
        <p:txBody>
          <a:bodyPr>
            <a:normAutofit/>
          </a:bodyPr>
          <a:lstStyle/>
          <a:p>
            <a:pPr>
              <a:lnSpc>
                <a:spcPct val="130000"/>
              </a:lnSpc>
              <a:spcBef>
                <a:spcPts val="0"/>
              </a:spcBef>
              <a:buFont typeface="Wingdings" panose="05000000000000000000" pitchFamily="2" charset="2"/>
              <a:buChar char="ü"/>
            </a:pPr>
            <a:r>
              <a:rPr lang="en-US" sz="2399" dirty="0"/>
              <a:t>16 to 18-ounce container </a:t>
            </a:r>
          </a:p>
          <a:p>
            <a:pPr>
              <a:lnSpc>
                <a:spcPct val="130000"/>
              </a:lnSpc>
              <a:spcBef>
                <a:spcPts val="0"/>
              </a:spcBef>
              <a:buFont typeface="Wingdings" panose="05000000000000000000" pitchFamily="2" charset="2"/>
              <a:buChar char="ü"/>
            </a:pPr>
            <a:r>
              <a:rPr lang="en-US" sz="2399" dirty="0"/>
              <a:t> Regular or less sugar, salted or unsalted</a:t>
            </a:r>
            <a:endParaRPr lang="en-US" sz="2399" strike="sngStrike" dirty="0"/>
          </a:p>
          <a:p>
            <a:pPr>
              <a:lnSpc>
                <a:spcPct val="130000"/>
              </a:lnSpc>
              <a:spcBef>
                <a:spcPts val="0"/>
              </a:spcBef>
              <a:buFont typeface="Wingdings" panose="05000000000000000000" pitchFamily="2" charset="2"/>
              <a:buChar char="ü"/>
            </a:pPr>
            <a:r>
              <a:rPr lang="en-US" sz="2399" dirty="0"/>
              <a:t>Regular or reduced-fat varieties</a:t>
            </a:r>
          </a:p>
          <a:p>
            <a:pPr>
              <a:lnSpc>
                <a:spcPct val="130000"/>
              </a:lnSpc>
              <a:spcBef>
                <a:spcPts val="0"/>
              </a:spcBef>
              <a:buFont typeface="Wingdings" panose="05000000000000000000" pitchFamily="2" charset="2"/>
              <a:buChar char="ü"/>
            </a:pPr>
            <a:r>
              <a:rPr lang="en-US" sz="2399" dirty="0"/>
              <a:t>Plain, creamy, crunchy or chunky </a:t>
            </a:r>
          </a:p>
          <a:p>
            <a:pPr>
              <a:lnSpc>
                <a:spcPct val="130000"/>
              </a:lnSpc>
              <a:spcBef>
                <a:spcPts val="0"/>
              </a:spcBef>
              <a:buFont typeface="Wingdings" panose="05000000000000000000" pitchFamily="2" charset="2"/>
              <a:buChar char="ü"/>
            </a:pPr>
            <a:r>
              <a:rPr lang="en-US" sz="2399" dirty="0"/>
              <a:t>Regular, “natural”, or organic</a:t>
            </a:r>
          </a:p>
        </p:txBody>
      </p:sp>
      <p:pic>
        <p:nvPicPr>
          <p:cNvPr id="10" name="Picture 9">
            <a:extLst>
              <a:ext uri="{FF2B5EF4-FFF2-40B4-BE49-F238E27FC236}">
                <a16:creationId xmlns:a16="http://schemas.microsoft.com/office/drawing/2014/main" id="{DAB8509C-6D99-B8A7-EC50-447DEC8A06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503868" y="1092748"/>
            <a:ext cx="2294825" cy="4774017"/>
          </a:xfrm>
          <a:prstGeom prst="rect">
            <a:avLst/>
          </a:prstGeom>
          <a:ln>
            <a:noFill/>
          </a:ln>
          <a:effectLst>
            <a:outerShdw blurRad="190500" algn="tl" rotWithShape="0">
              <a:srgbClr val="000000">
                <a:alpha val="70000"/>
              </a:srgbClr>
            </a:outerShdw>
          </a:effectLst>
        </p:spPr>
      </p:pic>
      <p:pic>
        <p:nvPicPr>
          <p:cNvPr id="11" name="Picture 5" descr="C:\Users\TonyaNicholson\Pictures\An open Jar of Peanut Butter with Spoon_Fotolia_40556509_Subscription_XL.jpg">
            <a:extLst>
              <a:ext uri="{FF2B5EF4-FFF2-40B4-BE49-F238E27FC236}">
                <a16:creationId xmlns:a16="http://schemas.microsoft.com/office/drawing/2014/main" id="{3CB578E0-8D15-9FDC-6121-194897A5AD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3441" y="4262288"/>
            <a:ext cx="1447423" cy="205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56AB8-292A-A287-BCDE-2F3F1DE1E116}"/>
              </a:ext>
            </a:extLst>
          </p:cNvPr>
          <p:cNvSpPr txBox="1"/>
          <p:nvPr/>
        </p:nvSpPr>
        <p:spPr>
          <a:xfrm>
            <a:off x="2513945" y="275142"/>
            <a:ext cx="746565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Peanut Butter</a:t>
            </a:r>
          </a:p>
        </p:txBody>
      </p:sp>
      <p:graphicFrame>
        <p:nvGraphicFramePr>
          <p:cNvPr id="2" name="Diagram 1">
            <a:extLst>
              <a:ext uri="{FF2B5EF4-FFF2-40B4-BE49-F238E27FC236}">
                <a16:creationId xmlns:a16="http://schemas.microsoft.com/office/drawing/2014/main" id="{F7B52A67-F603-EA2D-C811-91FB0D666E61}"/>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5261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8D93E9-A8D4-3B8D-731A-48782A03871A}"/>
              </a:ext>
            </a:extLst>
          </p:cNvPr>
          <p:cNvSpPr/>
          <p:nvPr/>
        </p:nvSpPr>
        <p:spPr>
          <a:xfrm>
            <a:off x="1334784" y="2450100"/>
            <a:ext cx="7878227" cy="461545"/>
          </a:xfrm>
          <a:prstGeom prst="rect">
            <a:avLst/>
          </a:prstGeom>
        </p:spPr>
        <p:txBody>
          <a:bodyPr wrap="square">
            <a:spAutoFit/>
          </a:bodyPr>
          <a:lstStyle/>
          <a:p>
            <a:pPr defTabSz="457063">
              <a:defRPr/>
            </a:pPr>
            <a:r>
              <a:rPr lang="en-US" sz="2399" b="1" dirty="0">
                <a:solidFill>
                  <a:prstClr val="black"/>
                </a:solidFill>
                <a:latin typeface="Aptos Display" panose="02110004020202020204"/>
              </a:rPr>
              <a:t>One container Beans/Peas or Peanut Butter =</a:t>
            </a:r>
          </a:p>
        </p:txBody>
      </p:sp>
      <p:pic>
        <p:nvPicPr>
          <p:cNvPr id="12" name="Picture 11">
            <a:extLst>
              <a:ext uri="{FF2B5EF4-FFF2-40B4-BE49-F238E27FC236}">
                <a16:creationId xmlns:a16="http://schemas.microsoft.com/office/drawing/2014/main" id="{13F9DF68-7367-B49D-D401-F18C0EECB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173" y="3294767"/>
            <a:ext cx="1587300" cy="1075979"/>
          </a:xfrm>
          <a:prstGeom prst="rect">
            <a:avLst/>
          </a:prstGeom>
        </p:spPr>
      </p:pic>
      <p:sp>
        <p:nvSpPr>
          <p:cNvPr id="13" name="Content Placeholder 2">
            <a:extLst>
              <a:ext uri="{FF2B5EF4-FFF2-40B4-BE49-F238E27FC236}">
                <a16:creationId xmlns:a16="http://schemas.microsoft.com/office/drawing/2014/main" id="{CD6DA59D-9E6D-979A-6EBE-D2373F555B9E}"/>
              </a:ext>
            </a:extLst>
          </p:cNvPr>
          <p:cNvSpPr>
            <a:spLocks noGrp="1"/>
          </p:cNvSpPr>
          <p:nvPr>
            <p:ph idx="1"/>
          </p:nvPr>
        </p:nvSpPr>
        <p:spPr>
          <a:xfrm>
            <a:off x="3626532" y="3534568"/>
            <a:ext cx="817182" cy="523084"/>
          </a:xfrm>
        </p:spPr>
        <p:txBody>
          <a:bodyPr>
            <a:normAutofit/>
          </a:bodyPr>
          <a:lstStyle/>
          <a:p>
            <a:pPr marL="0" indent="0">
              <a:buNone/>
            </a:pPr>
            <a:r>
              <a:rPr lang="en-US" b="1" dirty="0">
                <a:solidFill>
                  <a:schemeClr val="tx1">
                    <a:lumMod val="50000"/>
                    <a:lumOff val="50000"/>
                  </a:schemeClr>
                </a:solidFill>
              </a:rPr>
              <a:t>OR</a:t>
            </a:r>
          </a:p>
        </p:txBody>
      </p:sp>
      <p:pic>
        <p:nvPicPr>
          <p:cNvPr id="14" name="Picture 13">
            <a:extLst>
              <a:ext uri="{FF2B5EF4-FFF2-40B4-BE49-F238E27FC236}">
                <a16:creationId xmlns:a16="http://schemas.microsoft.com/office/drawing/2014/main" id="{0519E5BA-5E41-ABB5-C82B-61AD867B1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154" y="3312246"/>
            <a:ext cx="846913" cy="1396119"/>
          </a:xfrm>
          <a:prstGeom prst="rect">
            <a:avLst/>
          </a:prstGeom>
        </p:spPr>
      </p:pic>
      <p:pic>
        <p:nvPicPr>
          <p:cNvPr id="15" name="Picture 14" descr="A picture containing cup&#10;&#10;Description generated with high confidence">
            <a:extLst>
              <a:ext uri="{FF2B5EF4-FFF2-40B4-BE49-F238E27FC236}">
                <a16:creationId xmlns:a16="http://schemas.microsoft.com/office/drawing/2014/main" id="{722E106F-4084-DD7D-BC2F-F4CB26B4B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2271" y="3606530"/>
            <a:ext cx="801572" cy="1394480"/>
          </a:xfrm>
          <a:prstGeom prst="rect">
            <a:avLst/>
          </a:prstGeom>
        </p:spPr>
      </p:pic>
      <p:pic>
        <p:nvPicPr>
          <p:cNvPr id="16" name="Picture 15" descr="A picture containing cup&#10;&#10;Description generated with high confidence">
            <a:extLst>
              <a:ext uri="{FF2B5EF4-FFF2-40B4-BE49-F238E27FC236}">
                <a16:creationId xmlns:a16="http://schemas.microsoft.com/office/drawing/2014/main" id="{96579D9F-2403-09E5-DA55-E2681AF16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826" y="3264756"/>
            <a:ext cx="846913" cy="1396119"/>
          </a:xfrm>
          <a:prstGeom prst="rect">
            <a:avLst/>
          </a:prstGeom>
        </p:spPr>
      </p:pic>
      <p:pic>
        <p:nvPicPr>
          <p:cNvPr id="17" name="Picture 16">
            <a:extLst>
              <a:ext uri="{FF2B5EF4-FFF2-40B4-BE49-F238E27FC236}">
                <a16:creationId xmlns:a16="http://schemas.microsoft.com/office/drawing/2014/main" id="{47AE340E-AE87-E952-1D54-5DDF34BD74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610687" y="3688712"/>
            <a:ext cx="908444" cy="1364070"/>
          </a:xfrm>
          <a:prstGeom prst="rect">
            <a:avLst/>
          </a:prstGeom>
        </p:spPr>
      </p:pic>
      <p:sp>
        <p:nvSpPr>
          <p:cNvPr id="18" name="TextBox 17">
            <a:extLst>
              <a:ext uri="{FF2B5EF4-FFF2-40B4-BE49-F238E27FC236}">
                <a16:creationId xmlns:a16="http://schemas.microsoft.com/office/drawing/2014/main" id="{357D7108-9D1F-E798-270E-3796A48AFF6B}"/>
              </a:ext>
            </a:extLst>
          </p:cNvPr>
          <p:cNvSpPr txBox="1"/>
          <p:nvPr/>
        </p:nvSpPr>
        <p:spPr>
          <a:xfrm>
            <a:off x="5273897" y="4860259"/>
            <a:ext cx="3454065" cy="676932"/>
          </a:xfrm>
          <a:prstGeom prst="rect">
            <a:avLst/>
          </a:prstGeom>
          <a:noFill/>
        </p:spPr>
        <p:txBody>
          <a:bodyPr wrap="square" rtlCol="0">
            <a:spAutoFit/>
          </a:bodyPr>
          <a:lstStyle/>
          <a:p>
            <a:pPr algn="ctr" defTabSz="457063">
              <a:defRPr/>
            </a:pPr>
            <a:r>
              <a:rPr lang="en-US" sz="1999" dirty="0">
                <a:solidFill>
                  <a:prstClr val="black"/>
                </a:solidFill>
                <a:latin typeface="Aptos" panose="02110004020202020204"/>
              </a:rPr>
              <a:t>4 cans (15-16 oz each) </a:t>
            </a:r>
            <a:br>
              <a:rPr lang="en-US" sz="1999" dirty="0">
                <a:solidFill>
                  <a:prstClr val="black"/>
                </a:solidFill>
                <a:latin typeface="Aptos" panose="02110004020202020204"/>
              </a:rPr>
            </a:br>
            <a:r>
              <a:rPr lang="en-US" sz="1799" dirty="0">
                <a:solidFill>
                  <a:prstClr val="black"/>
                </a:solidFill>
                <a:latin typeface="Aptos" panose="02110004020202020204"/>
              </a:rPr>
              <a:t>*Note: 1 can = 0.25 Container</a:t>
            </a:r>
            <a:endParaRPr lang="en-US" sz="1999" dirty="0">
              <a:solidFill>
                <a:prstClr val="black"/>
              </a:solidFill>
              <a:latin typeface="Aptos" panose="02110004020202020204"/>
            </a:endParaRPr>
          </a:p>
        </p:txBody>
      </p:sp>
      <p:sp>
        <p:nvSpPr>
          <p:cNvPr id="19" name="TextBox 18">
            <a:extLst>
              <a:ext uri="{FF2B5EF4-FFF2-40B4-BE49-F238E27FC236}">
                <a16:creationId xmlns:a16="http://schemas.microsoft.com/office/drawing/2014/main" id="{C5D6B86C-4E37-316E-3514-5355BEB2F4AE}"/>
              </a:ext>
            </a:extLst>
          </p:cNvPr>
          <p:cNvSpPr txBox="1"/>
          <p:nvPr/>
        </p:nvSpPr>
        <p:spPr>
          <a:xfrm>
            <a:off x="908531" y="4201755"/>
            <a:ext cx="1568561" cy="400006"/>
          </a:xfrm>
          <a:prstGeom prst="rect">
            <a:avLst/>
          </a:prstGeom>
          <a:noFill/>
        </p:spPr>
        <p:txBody>
          <a:bodyPr wrap="square" rtlCol="0">
            <a:spAutoFit/>
          </a:bodyPr>
          <a:lstStyle/>
          <a:p>
            <a:pPr defTabSz="457063">
              <a:defRPr/>
            </a:pPr>
            <a:r>
              <a:rPr lang="en-US" sz="1999" dirty="0">
                <a:solidFill>
                  <a:prstClr val="black"/>
                </a:solidFill>
                <a:latin typeface="Aptos" panose="02110004020202020204"/>
              </a:rPr>
              <a:t>16 oz  dry</a:t>
            </a:r>
          </a:p>
        </p:txBody>
      </p:sp>
      <p:grpSp>
        <p:nvGrpSpPr>
          <p:cNvPr id="21" name="Group 20">
            <a:extLst>
              <a:ext uri="{FF2B5EF4-FFF2-40B4-BE49-F238E27FC236}">
                <a16:creationId xmlns:a16="http://schemas.microsoft.com/office/drawing/2014/main" id="{3765151B-2575-6665-5673-CE747486B5B3}"/>
              </a:ext>
            </a:extLst>
          </p:cNvPr>
          <p:cNvGrpSpPr/>
          <p:nvPr/>
        </p:nvGrpSpPr>
        <p:grpSpPr>
          <a:xfrm>
            <a:off x="2477093" y="5024706"/>
            <a:ext cx="1445307" cy="1590714"/>
            <a:chOff x="6830588" y="2783458"/>
            <a:chExt cx="1281908" cy="1621903"/>
          </a:xfrm>
        </p:grpSpPr>
        <p:pic>
          <p:nvPicPr>
            <p:cNvPr id="22" name="Picture 21" descr="A picture containing indoor, cabinet, sitting, white&#10;&#10;Description generated with very high confidence">
              <a:extLst>
                <a:ext uri="{FF2B5EF4-FFF2-40B4-BE49-F238E27FC236}">
                  <a16:creationId xmlns:a16="http://schemas.microsoft.com/office/drawing/2014/main" id="{9D6C607D-F45C-169B-5F37-955346DCC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3" name="TextBox 22">
              <a:extLst>
                <a:ext uri="{FF2B5EF4-FFF2-40B4-BE49-F238E27FC236}">
                  <a16:creationId xmlns:a16="http://schemas.microsoft.com/office/drawing/2014/main" id="{344E1DA6-F195-F24E-FDE5-E62E29BA4B66}"/>
                </a:ext>
              </a:extLst>
            </p:cNvPr>
            <p:cNvSpPr txBox="1"/>
            <p:nvPr/>
          </p:nvSpPr>
          <p:spPr>
            <a:xfrm>
              <a:off x="6830588" y="3647481"/>
              <a:ext cx="1281908" cy="313730"/>
            </a:xfrm>
            <a:prstGeom prst="rect">
              <a:avLst/>
            </a:prstGeom>
            <a:noFill/>
          </p:spPr>
          <p:txBody>
            <a:bodyPr wrap="square" rtlCol="0">
              <a:spAutoFit/>
            </a:bodyPr>
            <a:lstStyle/>
            <a:p>
              <a:pPr algn="ctr" defTabSz="457063">
                <a:defRPr/>
              </a:pPr>
              <a:r>
                <a:rPr lang="en-US" sz="1400" b="1" dirty="0">
                  <a:solidFill>
                    <a:srgbClr val="4EA72E">
                      <a:lumMod val="50000"/>
                    </a:srgbClr>
                  </a:solidFill>
                  <a:latin typeface="Aptos Display" panose="02110004020202020204"/>
                </a:rPr>
                <a:t>Peanut Butter</a:t>
              </a:r>
            </a:p>
          </p:txBody>
        </p:sp>
      </p:grpSp>
      <p:sp>
        <p:nvSpPr>
          <p:cNvPr id="24" name="TextBox 23">
            <a:extLst>
              <a:ext uri="{FF2B5EF4-FFF2-40B4-BE49-F238E27FC236}">
                <a16:creationId xmlns:a16="http://schemas.microsoft.com/office/drawing/2014/main" id="{5FFAB92E-A6C8-1FDA-8E08-8554AA16B839}"/>
              </a:ext>
            </a:extLst>
          </p:cNvPr>
          <p:cNvSpPr txBox="1"/>
          <p:nvPr/>
        </p:nvSpPr>
        <p:spPr>
          <a:xfrm>
            <a:off x="3723650" y="5641341"/>
            <a:ext cx="1704229" cy="400006"/>
          </a:xfrm>
          <a:prstGeom prst="rect">
            <a:avLst/>
          </a:prstGeom>
          <a:noFill/>
        </p:spPr>
        <p:txBody>
          <a:bodyPr wrap="square" rtlCol="0">
            <a:spAutoFit/>
          </a:bodyPr>
          <a:lstStyle/>
          <a:p>
            <a:pPr defTabSz="457063">
              <a:defRPr/>
            </a:pPr>
            <a:r>
              <a:rPr lang="en-US" sz="1999" dirty="0">
                <a:solidFill>
                  <a:prstClr val="black"/>
                </a:solidFill>
                <a:latin typeface="Aptos" panose="02110004020202020204"/>
              </a:rPr>
              <a:t>16-18 oz jar </a:t>
            </a:r>
          </a:p>
        </p:txBody>
      </p:sp>
      <p:sp>
        <p:nvSpPr>
          <p:cNvPr id="4" name="TextBox 3">
            <a:extLst>
              <a:ext uri="{FF2B5EF4-FFF2-40B4-BE49-F238E27FC236}">
                <a16:creationId xmlns:a16="http://schemas.microsoft.com/office/drawing/2014/main" id="{F40DD1A9-9D5E-32DE-822D-D1C1A9734AF6}"/>
              </a:ext>
            </a:extLst>
          </p:cNvPr>
          <p:cNvSpPr txBox="1"/>
          <p:nvPr/>
        </p:nvSpPr>
        <p:spPr>
          <a:xfrm>
            <a:off x="5903955" y="1569982"/>
            <a:ext cx="3060749" cy="574623"/>
          </a:xfrm>
          <a:prstGeom prst="rect">
            <a:avLst/>
          </a:prstGeom>
          <a:noFill/>
        </p:spPr>
        <p:txBody>
          <a:bodyPr wrap="square">
            <a:spAutoFit/>
          </a:bodyPr>
          <a:lstStyle/>
          <a:p>
            <a:pPr marL="34280" defTabSz="457063">
              <a:lnSpc>
                <a:spcPct val="110000"/>
              </a:lnSpc>
              <a:defRPr/>
            </a:pPr>
            <a:r>
              <a:rPr lang="en-US" sz="2999" b="1" dirty="0">
                <a:solidFill>
                  <a:prstClr val="black"/>
                </a:solidFill>
                <a:latin typeface="Aptos" panose="02110004020202020204"/>
              </a:rPr>
              <a:t>= </a:t>
            </a:r>
            <a:r>
              <a:rPr lang="en-US" sz="2799" b="1" dirty="0">
                <a:solidFill>
                  <a:prstClr val="black"/>
                </a:solidFill>
                <a:latin typeface="Aptos" panose="02110004020202020204"/>
              </a:rPr>
              <a:t>CTR (Container)</a:t>
            </a:r>
            <a:endParaRPr lang="en-US" sz="2999" b="1" dirty="0">
              <a:solidFill>
                <a:prstClr val="black"/>
              </a:solidFill>
              <a:latin typeface="Aptos" panose="02110004020202020204"/>
            </a:endParaRPr>
          </a:p>
        </p:txBody>
      </p:sp>
      <p:graphicFrame>
        <p:nvGraphicFramePr>
          <p:cNvPr id="9" name="Diagram 8">
            <a:extLst>
              <a:ext uri="{FF2B5EF4-FFF2-40B4-BE49-F238E27FC236}">
                <a16:creationId xmlns:a16="http://schemas.microsoft.com/office/drawing/2014/main" id="{39AC79D7-D70F-0581-29E5-5D038831B3F1}"/>
              </a:ext>
            </a:extLst>
          </p:cNvPr>
          <p:cNvGraphicFramePr/>
          <p:nvPr/>
        </p:nvGraphicFramePr>
        <p:xfrm>
          <a:off x="-151040" y="1442333"/>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5" name="Content Placeholder 2">
            <a:extLst>
              <a:ext uri="{FF2B5EF4-FFF2-40B4-BE49-F238E27FC236}">
                <a16:creationId xmlns:a16="http://schemas.microsoft.com/office/drawing/2014/main" id="{CBD5C907-3C2F-13D1-D9E8-68D10B91C9FC}"/>
              </a:ext>
            </a:extLst>
          </p:cNvPr>
          <p:cNvSpPr txBox="1">
            <a:spLocks/>
          </p:cNvSpPr>
          <p:nvPr/>
        </p:nvSpPr>
        <p:spPr>
          <a:xfrm>
            <a:off x="1823727" y="5558521"/>
            <a:ext cx="817182" cy="523084"/>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3852">
              <a:buNone/>
              <a:defRPr/>
            </a:pPr>
            <a:r>
              <a:rPr lang="en-US" b="1" dirty="0">
                <a:solidFill>
                  <a:prstClr val="black">
                    <a:lumMod val="50000"/>
                    <a:lumOff val="50000"/>
                  </a:prstClr>
                </a:solidFill>
                <a:latin typeface="Aptos" panose="02110004020202020204"/>
              </a:rPr>
              <a:t>OR</a:t>
            </a:r>
            <a:endParaRPr lang="en-US" sz="2798" b="1" dirty="0">
              <a:solidFill>
                <a:prstClr val="black">
                  <a:lumMod val="50000"/>
                  <a:lumOff val="50000"/>
                </a:prstClr>
              </a:solidFill>
              <a:latin typeface="Aptos" panose="02110004020202020204"/>
            </a:endParaRPr>
          </a:p>
        </p:txBody>
      </p:sp>
      <p:pic>
        <p:nvPicPr>
          <p:cNvPr id="26" name="Picture 25">
            <a:extLst>
              <a:ext uri="{FF2B5EF4-FFF2-40B4-BE49-F238E27FC236}">
                <a16:creationId xmlns:a16="http://schemas.microsoft.com/office/drawing/2014/main" id="{42ABEAF8-6140-C563-E225-06C5754AD14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10800000">
            <a:off x="9461319" y="1623296"/>
            <a:ext cx="2294825" cy="4774017"/>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2D0B39C2-8294-9BF6-6148-3EA333FD492C}"/>
              </a:ext>
            </a:extLst>
          </p:cNvPr>
          <p:cNvSpPr txBox="1"/>
          <p:nvPr/>
        </p:nvSpPr>
        <p:spPr>
          <a:xfrm>
            <a:off x="432681" y="275142"/>
            <a:ext cx="10232541"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B</a:t>
            </a:r>
            <a:r>
              <a:rPr lang="en-US" sz="4399" b="1" dirty="0">
                <a:solidFill>
                  <a:prstClr val="black"/>
                </a:solidFill>
                <a:latin typeface="Aptos" panose="02110004020202020204"/>
              </a:rPr>
              <a:t>eans, Peas, Lentils, and Peanut Butter</a:t>
            </a:r>
            <a:endParaRPr lang="en-US" sz="4399" b="1" dirty="0">
              <a:solidFill>
                <a:prstClr val="black"/>
              </a:solidFill>
              <a:latin typeface="Aptos Display" panose="02110004020202020204"/>
            </a:endParaRPr>
          </a:p>
        </p:txBody>
      </p:sp>
    </p:spTree>
    <p:custDataLst>
      <p:tags r:id="rId1"/>
    </p:custDataLst>
    <p:extLst>
      <p:ext uri="{BB962C8B-B14F-4D97-AF65-F5344CB8AC3E}">
        <p14:creationId xmlns:p14="http://schemas.microsoft.com/office/powerpoint/2010/main" val="24119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9" name="Rectangle 1333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41" name="Freeform: Shape 1334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14" name="Rectangle 2"/>
          <p:cNvSpPr>
            <a:spLocks noGrp="1" noChangeArrowheads="1"/>
          </p:cNvSpPr>
          <p:nvPr>
            <p:ph type="title"/>
            <p:custDataLst>
              <p:tags r:id="rId2"/>
            </p:custDataLst>
          </p:nvPr>
        </p:nvSpPr>
        <p:spPr>
          <a:xfrm>
            <a:off x="837981" y="365125"/>
            <a:ext cx="10512862" cy="1325563"/>
          </a:xfrm>
        </p:spPr>
        <p:txBody>
          <a:bodyPr>
            <a:normAutofit/>
          </a:bodyPr>
          <a:lstStyle/>
          <a:p>
            <a:r>
              <a:rPr lang="en-US" b="1" dirty="0">
                <a:ea typeface="Tahoma" pitchFamily="34" charset="0"/>
                <a:cs typeface="Tahoma" pitchFamily="34" charset="0"/>
              </a:rPr>
              <a:t>Local WIC Agency’s Responsibility continued</a:t>
            </a:r>
          </a:p>
        </p:txBody>
      </p:sp>
      <p:sp>
        <p:nvSpPr>
          <p:cNvPr id="13343" name="Arc 1334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034" y="2183755"/>
            <a:ext cx="4083433" cy="408237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2786B13-5327-FC33-A64E-D085F442D181}"/>
              </a:ext>
            </a:extLst>
          </p:cNvPr>
          <p:cNvSpPr>
            <a:spLocks noGrp="1"/>
          </p:cNvSpPr>
          <p:nvPr>
            <p:ph idx="1"/>
          </p:nvPr>
        </p:nvSpPr>
        <p:spPr>
          <a:xfrm>
            <a:off x="837981" y="1825625"/>
            <a:ext cx="10512862" cy="4351338"/>
          </a:xfrm>
        </p:spPr>
        <p:txBody>
          <a:bodyPr>
            <a:normAutofit/>
          </a:bodyPr>
          <a:lstStyle/>
          <a:p>
            <a:pPr marL="0" indent="0">
              <a:buFont typeface="Arial" panose="020B0604020202020204" pitchFamily="34" charset="0"/>
              <a:buNone/>
            </a:pPr>
            <a:r>
              <a:rPr lang="en-US" sz="3200" dirty="0"/>
              <a:t>Local Agency staff will also:</a:t>
            </a:r>
          </a:p>
          <a:p>
            <a:pPr marL="296408" indent="-296408">
              <a:buFont typeface="Arial" panose="020B0604020202020204" pitchFamily="34" charset="0"/>
              <a:buChar char="•"/>
            </a:pPr>
            <a:r>
              <a:rPr lang="en-US" sz="3200" dirty="0"/>
              <a:t>Inform Vendor of Vendor ID number </a:t>
            </a:r>
          </a:p>
          <a:p>
            <a:pPr marL="296408" indent="-296408">
              <a:buFont typeface="Arial" panose="020B0604020202020204" pitchFamily="34" charset="0"/>
              <a:buChar char="•"/>
            </a:pPr>
            <a:r>
              <a:rPr lang="en-US" sz="3200" dirty="0"/>
              <a:t>Provide a supply of NC WIC Transaction Guides and</a:t>
            </a:r>
          </a:p>
          <a:p>
            <a:pPr marL="296408" indent="-296408">
              <a:buFont typeface="Arial" panose="020B0604020202020204" pitchFamily="34" charset="0"/>
              <a:buChar char="•"/>
            </a:pPr>
            <a:r>
              <a:rPr lang="en-US" sz="3200" dirty="0"/>
              <a:t>Address any questions from vendor</a:t>
            </a:r>
          </a:p>
          <a:p>
            <a:endParaRPr lang="en-US" dirty="0"/>
          </a:p>
        </p:txBody>
      </p:sp>
    </p:spTree>
    <p:custDataLst>
      <p:tags r:id="rId1"/>
    </p:custDataLst>
    <p:extLst>
      <p:ext uri="{BB962C8B-B14F-4D97-AF65-F5344CB8AC3E}">
        <p14:creationId xmlns:p14="http://schemas.microsoft.com/office/powerpoint/2010/main" val="252448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1EE4AC-8E9A-423A-28A0-C4A96E584AF0}"/>
              </a:ext>
            </a:extLst>
          </p:cNvPr>
          <p:cNvSpPr>
            <a:spLocks noGrp="1" noChangeArrowheads="1"/>
          </p:cNvSpPr>
          <p:nvPr>
            <p:ph idx="1"/>
          </p:nvPr>
        </p:nvSpPr>
        <p:spPr>
          <a:xfrm>
            <a:off x="2066091" y="2116085"/>
            <a:ext cx="5386766" cy="2812147"/>
          </a:xfrm>
        </p:spPr>
        <p:txBody>
          <a:bodyPr>
            <a:normAutofit/>
          </a:bodyPr>
          <a:lstStyle/>
          <a:p>
            <a:pPr>
              <a:lnSpc>
                <a:spcPct val="110000"/>
              </a:lnSpc>
              <a:spcBef>
                <a:spcPts val="0"/>
              </a:spcBef>
              <a:buFont typeface="Wingdings" panose="05000000000000000000" pitchFamily="2" charset="2"/>
              <a:buChar char="ü"/>
            </a:pPr>
            <a:r>
              <a:rPr lang="en-US" sz="2399" dirty="0"/>
              <a:t>5 to 6-ounce cans or foil packs</a:t>
            </a:r>
          </a:p>
          <a:p>
            <a:pPr>
              <a:lnSpc>
                <a:spcPct val="110000"/>
              </a:lnSpc>
              <a:spcBef>
                <a:spcPts val="0"/>
              </a:spcBef>
              <a:buFont typeface="Wingdings" panose="05000000000000000000" pitchFamily="2" charset="2"/>
              <a:buChar char="ü"/>
            </a:pPr>
            <a:r>
              <a:rPr lang="en-US" sz="2399" dirty="0"/>
              <a:t>Plain, unseasoned pink salmon</a:t>
            </a:r>
            <a:r>
              <a:rPr lang="en-US" dirty="0"/>
              <a:t> </a:t>
            </a:r>
          </a:p>
          <a:p>
            <a:pPr lvl="1">
              <a:lnSpc>
                <a:spcPct val="110000"/>
              </a:lnSpc>
              <a:spcBef>
                <a:spcPts val="0"/>
              </a:spcBef>
              <a:buFont typeface="Wingdings" panose="05000000000000000000" pitchFamily="2" charset="2"/>
              <a:buChar char="§"/>
            </a:pPr>
            <a:r>
              <a:rPr lang="en-US" sz="1999" dirty="0"/>
              <a:t>with or without bones</a:t>
            </a:r>
          </a:p>
          <a:p>
            <a:pPr>
              <a:lnSpc>
                <a:spcPct val="110000"/>
              </a:lnSpc>
              <a:spcBef>
                <a:spcPts val="0"/>
              </a:spcBef>
              <a:buFont typeface="Wingdings" panose="05000000000000000000" pitchFamily="2" charset="2"/>
              <a:buChar char="ü"/>
            </a:pPr>
            <a:r>
              <a:rPr lang="en-US" sz="2399" dirty="0"/>
              <a:t>Chunk-light tuna packed in water</a:t>
            </a:r>
          </a:p>
          <a:p>
            <a:pPr>
              <a:lnSpc>
                <a:spcPct val="110000"/>
              </a:lnSpc>
              <a:spcBef>
                <a:spcPts val="0"/>
              </a:spcBef>
              <a:buFont typeface="Wingdings" panose="05000000000000000000" pitchFamily="2" charset="2"/>
              <a:buChar char="ü"/>
            </a:pPr>
            <a:r>
              <a:rPr lang="en-US" sz="2399" dirty="0"/>
              <a:t>Regular or organic</a:t>
            </a:r>
            <a:endParaRPr lang="en-US" dirty="0"/>
          </a:p>
        </p:txBody>
      </p:sp>
      <p:pic>
        <p:nvPicPr>
          <p:cNvPr id="25" name="Picture 2">
            <a:extLst>
              <a:ext uri="{FF2B5EF4-FFF2-40B4-BE49-F238E27FC236}">
                <a16:creationId xmlns:a16="http://schemas.microsoft.com/office/drawing/2014/main" id="{4742BFE2-9FC5-D5F7-0AE2-75045D09A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001" y="627788"/>
            <a:ext cx="1590436" cy="160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700CA45-826E-585E-9F95-4A869C93118B}"/>
              </a:ext>
            </a:extLst>
          </p:cNvPr>
          <p:cNvSpPr txBox="1"/>
          <p:nvPr/>
        </p:nvSpPr>
        <p:spPr>
          <a:xfrm>
            <a:off x="6547921" y="4774561"/>
            <a:ext cx="2682277" cy="584623"/>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 OZ (Ounce)</a:t>
            </a:r>
          </a:p>
        </p:txBody>
      </p:sp>
      <p:sp>
        <p:nvSpPr>
          <p:cNvPr id="9" name="TextBox 8">
            <a:extLst>
              <a:ext uri="{FF2B5EF4-FFF2-40B4-BE49-F238E27FC236}">
                <a16:creationId xmlns:a16="http://schemas.microsoft.com/office/drawing/2014/main" id="{43C2B43D-5F9E-B199-8695-439571AB2351}"/>
              </a:ext>
            </a:extLst>
          </p:cNvPr>
          <p:cNvSpPr txBox="1"/>
          <p:nvPr/>
        </p:nvSpPr>
        <p:spPr>
          <a:xfrm>
            <a:off x="2513945" y="275142"/>
            <a:ext cx="746565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Fish</a:t>
            </a:r>
          </a:p>
        </p:txBody>
      </p:sp>
      <p:pic>
        <p:nvPicPr>
          <p:cNvPr id="10" name="Picture 9">
            <a:extLst>
              <a:ext uri="{FF2B5EF4-FFF2-40B4-BE49-F238E27FC236}">
                <a16:creationId xmlns:a16="http://schemas.microsoft.com/office/drawing/2014/main" id="{1F006F30-8EFF-ACA2-5F10-59A3E2B2C3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230199" y="1189828"/>
            <a:ext cx="2513944" cy="5169570"/>
          </a:xfrm>
          <a:prstGeom prst="rect">
            <a:avLst/>
          </a:prstGeom>
          <a:ln>
            <a:noFill/>
          </a:ln>
          <a:effectLst>
            <a:outerShdw blurRad="190500" algn="tl" rotWithShape="0">
              <a:srgbClr val="000000">
                <a:alpha val="70000"/>
              </a:srgbClr>
            </a:outerShdw>
          </a:effectLst>
        </p:spPr>
      </p:pic>
      <p:graphicFrame>
        <p:nvGraphicFramePr>
          <p:cNvPr id="11" name="Diagram 10">
            <a:extLst>
              <a:ext uri="{FF2B5EF4-FFF2-40B4-BE49-F238E27FC236}">
                <a16:creationId xmlns:a16="http://schemas.microsoft.com/office/drawing/2014/main" id="{C0766DF6-9FE4-2DF2-7BD3-38F22E285330}"/>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 name="Diagram 1">
            <a:extLst>
              <a:ext uri="{FF2B5EF4-FFF2-40B4-BE49-F238E27FC236}">
                <a16:creationId xmlns:a16="http://schemas.microsoft.com/office/drawing/2014/main" id="{CFDA673A-CC97-AB1A-99ED-46E3686E8D02}"/>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9355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23368AD-1267-74AC-04C1-E849841868D6}"/>
              </a:ext>
            </a:extLst>
          </p:cNvPr>
          <p:cNvSpPr>
            <a:spLocks noGrp="1" noChangeArrowheads="1"/>
          </p:cNvSpPr>
          <p:nvPr>
            <p:ph idx="1"/>
          </p:nvPr>
        </p:nvSpPr>
        <p:spPr>
          <a:xfrm>
            <a:off x="761802" y="1426938"/>
            <a:ext cx="8075095" cy="4851367"/>
          </a:xfrm>
        </p:spPr>
        <p:txBody>
          <a:bodyPr vert="horz" lIns="91416" tIns="45708" rIns="91416" bIns="45708" rtlCol="0">
            <a:normAutofit/>
          </a:bodyPr>
          <a:lstStyle/>
          <a:p>
            <a:pPr marL="0" indent="0">
              <a:lnSpc>
                <a:spcPct val="100000"/>
              </a:lnSpc>
              <a:spcBef>
                <a:spcPts val="0"/>
              </a:spcBef>
              <a:buNone/>
            </a:pPr>
            <a:r>
              <a:rPr lang="en-US" dirty="0"/>
              <a:t>WIC participants must purchase what is specified on their food benefit account:</a:t>
            </a:r>
          </a:p>
          <a:p>
            <a:pPr lvl="2">
              <a:lnSpc>
                <a:spcPct val="150000"/>
              </a:lnSpc>
              <a:buFont typeface="Wingdings" panose="05000000000000000000" pitchFamily="2" charset="2"/>
              <a:buChar char="ü"/>
            </a:pPr>
            <a:r>
              <a:rPr lang="en-US" sz="2799" dirty="0"/>
              <a:t>Brand</a:t>
            </a:r>
          </a:p>
          <a:p>
            <a:pPr lvl="2">
              <a:lnSpc>
                <a:spcPct val="150000"/>
              </a:lnSpc>
              <a:buFont typeface="Wingdings" panose="05000000000000000000" pitchFamily="2" charset="2"/>
              <a:buChar char="ü"/>
            </a:pPr>
            <a:r>
              <a:rPr lang="en-US" sz="2799" dirty="0"/>
              <a:t>Size</a:t>
            </a:r>
          </a:p>
          <a:p>
            <a:pPr lvl="2">
              <a:lnSpc>
                <a:spcPct val="150000"/>
              </a:lnSpc>
              <a:buFont typeface="Wingdings" panose="05000000000000000000" pitchFamily="2" charset="2"/>
              <a:buChar char="ü"/>
            </a:pPr>
            <a:r>
              <a:rPr lang="en-US" sz="2799" dirty="0"/>
              <a:t>Type </a:t>
            </a:r>
          </a:p>
          <a:p>
            <a:pPr lvl="2">
              <a:lnSpc>
                <a:spcPct val="150000"/>
              </a:lnSpc>
              <a:buFont typeface="Wingdings" panose="05000000000000000000" pitchFamily="2" charset="2"/>
              <a:buChar char="ü"/>
            </a:pPr>
            <a:r>
              <a:rPr lang="en-US" sz="2799" dirty="0"/>
              <a:t>Quantity</a:t>
            </a:r>
            <a:endParaRPr lang="en-US" sz="1799" dirty="0"/>
          </a:p>
        </p:txBody>
      </p:sp>
      <p:pic>
        <p:nvPicPr>
          <p:cNvPr id="6" name="Picture 5">
            <a:extLst>
              <a:ext uri="{FF2B5EF4-FFF2-40B4-BE49-F238E27FC236}">
                <a16:creationId xmlns:a16="http://schemas.microsoft.com/office/drawing/2014/main" id="{C3F3736C-93DA-FB26-6275-EF3FB034E0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36897" y="659715"/>
            <a:ext cx="2921804" cy="5664131"/>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37A2E55-62F9-0377-FAA4-06F20E9B2253}"/>
              </a:ext>
            </a:extLst>
          </p:cNvPr>
          <p:cNvSpPr txBox="1"/>
          <p:nvPr/>
        </p:nvSpPr>
        <p:spPr>
          <a:xfrm>
            <a:off x="2513945" y="275142"/>
            <a:ext cx="746565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Infant Formula</a:t>
            </a:r>
          </a:p>
        </p:txBody>
      </p:sp>
    </p:spTree>
    <p:custDataLst>
      <p:tags r:id="rId1"/>
    </p:custDataLst>
    <p:extLst>
      <p:ext uri="{BB962C8B-B14F-4D97-AF65-F5344CB8AC3E}">
        <p14:creationId xmlns:p14="http://schemas.microsoft.com/office/powerpoint/2010/main" val="7438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US" sz="1799" dirty="0">
              <a:solidFill>
                <a:prstClr val="white"/>
              </a:solidFill>
              <a:latin typeface="Aptos" panose="02110004020202020204"/>
            </a:endParaRPr>
          </a:p>
        </p:txBody>
      </p:sp>
      <p:sp>
        <p:nvSpPr>
          <p:cNvPr id="39"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1272" y="408774"/>
            <a:ext cx="2987121" cy="2987121"/>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en-US" sz="1799" dirty="0">
              <a:solidFill>
                <a:srgbClr val="000000"/>
              </a:solidFill>
              <a:latin typeface="Calibri" panose="020F0502020204030204"/>
            </a:endParaRPr>
          </a:p>
        </p:txBody>
      </p:sp>
      <p:sp>
        <p:nvSpPr>
          <p:cNvPr id="2" name="TextBox 1">
            <a:extLst>
              <a:ext uri="{FF2B5EF4-FFF2-40B4-BE49-F238E27FC236}">
                <a16:creationId xmlns:a16="http://schemas.microsoft.com/office/drawing/2014/main" id="{D1169F10-C24A-B0B5-D0BF-654B0067E8C0}"/>
              </a:ext>
            </a:extLst>
          </p:cNvPr>
          <p:cNvSpPr txBox="1"/>
          <p:nvPr/>
        </p:nvSpPr>
        <p:spPr>
          <a:xfrm>
            <a:off x="1675963" y="408774"/>
            <a:ext cx="9869561" cy="1325218"/>
          </a:xfrm>
          <a:prstGeom prst="rect">
            <a:avLst/>
          </a:prstGeom>
        </p:spPr>
        <p:txBody>
          <a:bodyPr vert="horz" lIns="91416" tIns="45708" rIns="91416" bIns="45708" rtlCol="0" anchor="ctr">
            <a:normAutofit/>
          </a:bodyPr>
          <a:lstStyle/>
          <a:p>
            <a:pPr defTabSz="914126">
              <a:lnSpc>
                <a:spcPct val="90000"/>
              </a:lnSpc>
              <a:spcBef>
                <a:spcPct val="0"/>
              </a:spcBef>
              <a:spcAft>
                <a:spcPts val="600"/>
              </a:spcAft>
              <a:defRPr/>
            </a:pPr>
            <a:r>
              <a:rPr lang="en-US" sz="4399" b="1" dirty="0">
                <a:solidFill>
                  <a:prstClr val="black"/>
                </a:solidFill>
                <a:latin typeface="Aptos Display" panose="02110004020202020204"/>
              </a:rPr>
              <a:t>NC WIC Program Contract Formula</a:t>
            </a:r>
          </a:p>
        </p:txBody>
      </p:sp>
      <p:graphicFrame>
        <p:nvGraphicFramePr>
          <p:cNvPr id="32" name="Rectangle 5">
            <a:extLst>
              <a:ext uri="{FF2B5EF4-FFF2-40B4-BE49-F238E27FC236}">
                <a16:creationId xmlns:a16="http://schemas.microsoft.com/office/drawing/2014/main" id="{8F917DEC-7580-B5F8-AC70-201A7E296137}"/>
              </a:ext>
            </a:extLst>
          </p:cNvPr>
          <p:cNvGraphicFramePr>
            <a:graphicFrameLocks noGrp="1"/>
          </p:cNvGraphicFramePr>
          <p:nvPr>
            <p:ph idx="1"/>
          </p:nvPr>
        </p:nvGraphicFramePr>
        <p:xfrm>
          <a:off x="1142702" y="1868893"/>
          <a:ext cx="10402822" cy="44549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025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27E2930-AB73-937C-DA5D-524478063A50}"/>
              </a:ext>
            </a:extLst>
          </p:cNvPr>
          <p:cNvSpPr>
            <a:spLocks noGrp="1" noChangeArrowheads="1"/>
          </p:cNvSpPr>
          <p:nvPr>
            <p:ph idx="1"/>
          </p:nvPr>
        </p:nvSpPr>
        <p:spPr>
          <a:xfrm>
            <a:off x="2255470" y="2048380"/>
            <a:ext cx="6964804" cy="2433833"/>
          </a:xfrm>
        </p:spPr>
        <p:txBody>
          <a:bodyPr>
            <a:normAutofit/>
          </a:bodyPr>
          <a:lstStyle/>
          <a:p>
            <a:pPr>
              <a:lnSpc>
                <a:spcPct val="120000"/>
              </a:lnSpc>
              <a:spcBef>
                <a:spcPts val="0"/>
              </a:spcBef>
              <a:buFont typeface="Wingdings" panose="05000000000000000000" pitchFamily="2" charset="2"/>
              <a:buChar char="ü"/>
            </a:pPr>
            <a:r>
              <a:rPr lang="en-US" sz="2399" dirty="0"/>
              <a:t>8-ounce box of plain, dry infant cereal</a:t>
            </a:r>
          </a:p>
          <a:p>
            <a:pPr>
              <a:lnSpc>
                <a:spcPct val="120000"/>
              </a:lnSpc>
              <a:spcBef>
                <a:spcPts val="0"/>
              </a:spcBef>
              <a:buFont typeface="Wingdings" panose="05000000000000000000" pitchFamily="2" charset="2"/>
              <a:buChar char="ü"/>
            </a:pPr>
            <a:r>
              <a:rPr lang="en-US" sz="2399" dirty="0"/>
              <a:t>Must contain minimum of 45 mgs of iron per 100 grams of dry cereal</a:t>
            </a:r>
          </a:p>
          <a:p>
            <a:pPr>
              <a:lnSpc>
                <a:spcPct val="120000"/>
              </a:lnSpc>
              <a:spcBef>
                <a:spcPts val="0"/>
              </a:spcBef>
              <a:buFont typeface="Wingdings" panose="05000000000000000000" pitchFamily="2" charset="2"/>
              <a:buChar char="ü"/>
            </a:pPr>
            <a:r>
              <a:rPr lang="en-US" sz="2399" dirty="0"/>
              <a:t>Regular or organic</a:t>
            </a:r>
            <a:endParaRPr lang="en-US" sz="1999" dirty="0"/>
          </a:p>
        </p:txBody>
      </p:sp>
      <p:pic>
        <p:nvPicPr>
          <p:cNvPr id="12" name="Picture 11">
            <a:extLst>
              <a:ext uri="{FF2B5EF4-FFF2-40B4-BE49-F238E27FC236}">
                <a16:creationId xmlns:a16="http://schemas.microsoft.com/office/drawing/2014/main" id="{26F8ABD3-503F-A889-281C-727B3CC123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472693" y="526516"/>
            <a:ext cx="2259051" cy="5237824"/>
          </a:xfrm>
          <a:prstGeom prst="rect">
            <a:avLst/>
          </a:prstGeom>
          <a:ln>
            <a:noFill/>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CD560583-7E5F-EBB3-8076-0161E73AD6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934" r="4086" b="8723"/>
          <a:stretch/>
        </p:blipFill>
        <p:spPr bwMode="auto">
          <a:xfrm>
            <a:off x="76180" y="139006"/>
            <a:ext cx="2585634" cy="142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F0C763F-A8D2-2AC9-44AA-D5B3FDA980D1}"/>
              </a:ext>
            </a:extLst>
          </p:cNvPr>
          <p:cNvSpPr txBox="1"/>
          <p:nvPr/>
        </p:nvSpPr>
        <p:spPr>
          <a:xfrm>
            <a:off x="6370610" y="4761518"/>
            <a:ext cx="3304269" cy="646163"/>
          </a:xfrm>
          <a:prstGeom prst="rect">
            <a:avLst/>
          </a:prstGeom>
          <a:noFill/>
        </p:spPr>
        <p:txBody>
          <a:bodyPr wrap="square">
            <a:spAutoFit/>
          </a:bodyPr>
          <a:lstStyle/>
          <a:p>
            <a:pPr marL="34280" defTabSz="457063">
              <a:defRPr/>
            </a:pPr>
            <a:r>
              <a:rPr lang="en-US" sz="3599" b="1" dirty="0">
                <a:solidFill>
                  <a:prstClr val="black"/>
                </a:solidFill>
                <a:latin typeface="Aptos" panose="02110004020202020204"/>
              </a:rPr>
              <a:t> = </a:t>
            </a:r>
            <a:r>
              <a:rPr lang="en-US" sz="3199" b="1" dirty="0">
                <a:solidFill>
                  <a:prstClr val="black"/>
                </a:solidFill>
                <a:latin typeface="Aptos" panose="02110004020202020204"/>
              </a:rPr>
              <a:t>OZ (Ounce)</a:t>
            </a:r>
            <a:endParaRPr lang="en-US" sz="3599" b="1" dirty="0">
              <a:solidFill>
                <a:prstClr val="black"/>
              </a:solidFill>
              <a:latin typeface="Aptos" panose="02110004020202020204"/>
            </a:endParaRPr>
          </a:p>
        </p:txBody>
      </p:sp>
      <p:sp>
        <p:nvSpPr>
          <p:cNvPr id="7" name="TextBox 6">
            <a:extLst>
              <a:ext uri="{FF2B5EF4-FFF2-40B4-BE49-F238E27FC236}">
                <a16:creationId xmlns:a16="http://schemas.microsoft.com/office/drawing/2014/main" id="{01F1E18D-DFE6-532F-4606-4E1990DBECDC}"/>
              </a:ext>
            </a:extLst>
          </p:cNvPr>
          <p:cNvSpPr txBox="1"/>
          <p:nvPr/>
        </p:nvSpPr>
        <p:spPr>
          <a:xfrm>
            <a:off x="2513945" y="275142"/>
            <a:ext cx="746565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Infant Cereal</a:t>
            </a:r>
          </a:p>
        </p:txBody>
      </p:sp>
      <p:graphicFrame>
        <p:nvGraphicFramePr>
          <p:cNvPr id="9" name="Diagram 8">
            <a:extLst>
              <a:ext uri="{FF2B5EF4-FFF2-40B4-BE49-F238E27FC236}">
                <a16:creationId xmlns:a16="http://schemas.microsoft.com/office/drawing/2014/main" id="{547A06D2-669E-C301-3056-E19C41CA2F96}"/>
              </a:ext>
            </a:extLst>
          </p:cNvPr>
          <p:cNvGraphicFramePr/>
          <p:nvPr/>
        </p:nvGraphicFramePr>
        <p:xfrm>
          <a:off x="837981" y="1339151"/>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Diagram 9">
            <a:extLst>
              <a:ext uri="{FF2B5EF4-FFF2-40B4-BE49-F238E27FC236}">
                <a16:creationId xmlns:a16="http://schemas.microsoft.com/office/drawing/2014/main" id="{9EB252ED-0E0F-253A-FD39-0694E0F123F2}"/>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40048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4D61BA9-37E3-B587-DC51-C23094D971C6}"/>
              </a:ext>
            </a:extLst>
          </p:cNvPr>
          <p:cNvSpPr>
            <a:spLocks noGrp="1" noChangeArrowheads="1"/>
          </p:cNvSpPr>
          <p:nvPr>
            <p:ph idx="1"/>
          </p:nvPr>
        </p:nvSpPr>
        <p:spPr>
          <a:xfrm>
            <a:off x="2251899" y="2264921"/>
            <a:ext cx="6098743" cy="2002060"/>
          </a:xfrm>
        </p:spPr>
        <p:txBody>
          <a:bodyPr>
            <a:normAutofit/>
          </a:bodyPr>
          <a:lstStyle/>
          <a:p>
            <a:pPr>
              <a:lnSpc>
                <a:spcPct val="100000"/>
              </a:lnSpc>
              <a:spcBef>
                <a:spcPts val="0"/>
              </a:spcBef>
              <a:buFont typeface="Wingdings" panose="05000000000000000000" pitchFamily="2" charset="2"/>
              <a:buChar char="ü"/>
            </a:pPr>
            <a:r>
              <a:rPr lang="en-US" sz="2399" dirty="0"/>
              <a:t>Plain meat with gravy or with broth</a:t>
            </a:r>
          </a:p>
          <a:p>
            <a:pPr>
              <a:lnSpc>
                <a:spcPct val="100000"/>
              </a:lnSpc>
              <a:spcBef>
                <a:spcPts val="0"/>
              </a:spcBef>
              <a:buFont typeface="Wingdings" panose="05000000000000000000" pitchFamily="2" charset="2"/>
              <a:buChar char="ü"/>
            </a:pPr>
            <a:r>
              <a:rPr lang="en-US" sz="2399" dirty="0"/>
              <a:t>2.5-ounce containers, single or multi pack</a:t>
            </a:r>
          </a:p>
          <a:p>
            <a:pPr>
              <a:lnSpc>
                <a:spcPct val="100000"/>
              </a:lnSpc>
              <a:spcBef>
                <a:spcPts val="0"/>
              </a:spcBef>
              <a:buFont typeface="Wingdings" panose="05000000000000000000" pitchFamily="2" charset="2"/>
              <a:buChar char="ü"/>
            </a:pPr>
            <a:r>
              <a:rPr lang="en-US" sz="2399" dirty="0"/>
              <a:t>Regular or organic</a:t>
            </a:r>
            <a:endParaRPr lang="en-US" sz="1999" dirty="0"/>
          </a:p>
        </p:txBody>
      </p:sp>
      <p:pic>
        <p:nvPicPr>
          <p:cNvPr id="10" name="Picture 9">
            <a:extLst>
              <a:ext uri="{FF2B5EF4-FFF2-40B4-BE49-F238E27FC236}">
                <a16:creationId xmlns:a16="http://schemas.microsoft.com/office/drawing/2014/main" id="{10CB80B7-7E39-53E6-6371-692A4DA3DC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509822" y="927358"/>
            <a:ext cx="2209225" cy="5003285"/>
          </a:xfrm>
          <a:prstGeom prst="rect">
            <a:avLst/>
          </a:prstGeom>
          <a:ln>
            <a:noFill/>
          </a:ln>
          <a:effectLst>
            <a:outerShdw blurRad="190500" algn="tl" rotWithShape="0">
              <a:srgbClr val="000000">
                <a:alpha val="70000"/>
              </a:srgbClr>
            </a:outerShdw>
          </a:effectLst>
        </p:spPr>
      </p:pic>
      <p:pic>
        <p:nvPicPr>
          <p:cNvPr id="14" name="Picture 13" descr="A close up of a sign&#10;&#10;Description generated with high confidence">
            <a:extLst>
              <a:ext uri="{FF2B5EF4-FFF2-40B4-BE49-F238E27FC236}">
                <a16:creationId xmlns:a16="http://schemas.microsoft.com/office/drawing/2014/main" id="{1F12D6BB-14E0-7930-C8C4-DC0C35550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0378">
            <a:off x="7353070" y="570999"/>
            <a:ext cx="1675963" cy="1536300"/>
          </a:xfrm>
          <a:prstGeom prst="rect">
            <a:avLst/>
          </a:prstGeom>
        </p:spPr>
      </p:pic>
      <p:sp>
        <p:nvSpPr>
          <p:cNvPr id="6" name="TextBox 5">
            <a:extLst>
              <a:ext uri="{FF2B5EF4-FFF2-40B4-BE49-F238E27FC236}">
                <a16:creationId xmlns:a16="http://schemas.microsoft.com/office/drawing/2014/main" id="{56960AA6-FF16-FE91-87C9-DED7FC441D83}"/>
              </a:ext>
            </a:extLst>
          </p:cNvPr>
          <p:cNvSpPr txBox="1"/>
          <p:nvPr/>
        </p:nvSpPr>
        <p:spPr>
          <a:xfrm>
            <a:off x="6389941" y="4781422"/>
            <a:ext cx="2942014" cy="584623"/>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 OZ (Ounce)</a:t>
            </a:r>
          </a:p>
        </p:txBody>
      </p:sp>
      <p:sp>
        <p:nvSpPr>
          <p:cNvPr id="4" name="TextBox 3">
            <a:extLst>
              <a:ext uri="{FF2B5EF4-FFF2-40B4-BE49-F238E27FC236}">
                <a16:creationId xmlns:a16="http://schemas.microsoft.com/office/drawing/2014/main" id="{6B593BCD-F69D-40C4-F67E-2C9BD6B35F55}"/>
              </a:ext>
            </a:extLst>
          </p:cNvPr>
          <p:cNvSpPr txBox="1"/>
          <p:nvPr/>
        </p:nvSpPr>
        <p:spPr>
          <a:xfrm>
            <a:off x="2513945" y="275142"/>
            <a:ext cx="7465655"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Infant Meats</a:t>
            </a:r>
          </a:p>
        </p:txBody>
      </p:sp>
      <p:graphicFrame>
        <p:nvGraphicFramePr>
          <p:cNvPr id="7" name="Diagram 6">
            <a:extLst>
              <a:ext uri="{FF2B5EF4-FFF2-40B4-BE49-F238E27FC236}">
                <a16:creationId xmlns:a16="http://schemas.microsoft.com/office/drawing/2014/main" id="{354805B6-AC56-72D1-8BCA-67BE6E628769}"/>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a:extLst>
              <a:ext uri="{FF2B5EF4-FFF2-40B4-BE49-F238E27FC236}">
                <a16:creationId xmlns:a16="http://schemas.microsoft.com/office/drawing/2014/main" id="{A6404653-BDB2-6ECF-14DE-F463F4C836DC}"/>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 name="Diagram 1">
            <a:extLst>
              <a:ext uri="{FF2B5EF4-FFF2-40B4-BE49-F238E27FC236}">
                <a16:creationId xmlns:a16="http://schemas.microsoft.com/office/drawing/2014/main" id="{FAF464DE-CE2A-BF12-8F75-4099756091AE}"/>
              </a:ext>
            </a:extLst>
          </p:cNvPr>
          <p:cNvGraphicFramePr/>
          <p:nvPr/>
        </p:nvGraphicFramePr>
        <p:xfrm>
          <a:off x="837981" y="1339151"/>
          <a:ext cx="6632752" cy="80218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ustDataLst>
      <p:tags r:id="rId1"/>
    </p:custDataLst>
    <p:extLst>
      <p:ext uri="{BB962C8B-B14F-4D97-AF65-F5344CB8AC3E}">
        <p14:creationId xmlns:p14="http://schemas.microsoft.com/office/powerpoint/2010/main" val="30623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22784-A760-5D15-C4E5-D02AB4629D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81964" y="1183845"/>
            <a:ext cx="2367372" cy="5277929"/>
          </a:xfrm>
          <a:prstGeom prst="rect">
            <a:avLst/>
          </a:prstGeom>
          <a:ln>
            <a:noFill/>
          </a:ln>
          <a:effectLst>
            <a:outerShdw blurRad="190500" algn="tl" rotWithShape="0">
              <a:srgbClr val="000000">
                <a:alpha val="70000"/>
              </a:srgbClr>
            </a:outerShdw>
          </a:effectLst>
        </p:spPr>
      </p:pic>
      <p:sp>
        <p:nvSpPr>
          <p:cNvPr id="6" name="Rectangle 3">
            <a:extLst>
              <a:ext uri="{FF2B5EF4-FFF2-40B4-BE49-F238E27FC236}">
                <a16:creationId xmlns:a16="http://schemas.microsoft.com/office/drawing/2014/main" id="{45B5B909-A7A4-6F27-CC29-6E7AF08CB1CE}"/>
              </a:ext>
            </a:extLst>
          </p:cNvPr>
          <p:cNvSpPr>
            <a:spLocks noGrp="1" noChangeArrowheads="1"/>
          </p:cNvSpPr>
          <p:nvPr>
            <p:ph idx="1"/>
          </p:nvPr>
        </p:nvSpPr>
        <p:spPr>
          <a:xfrm>
            <a:off x="2201436" y="2184603"/>
            <a:ext cx="6874346" cy="2996541"/>
          </a:xfrm>
        </p:spPr>
        <p:txBody>
          <a:bodyPr>
            <a:normAutofit/>
          </a:bodyPr>
          <a:lstStyle/>
          <a:p>
            <a:pPr>
              <a:lnSpc>
                <a:spcPct val="100000"/>
              </a:lnSpc>
              <a:spcBef>
                <a:spcPts val="0"/>
              </a:spcBef>
              <a:buFont typeface="Wingdings" panose="05000000000000000000" pitchFamily="2" charset="2"/>
              <a:buChar char="ü"/>
            </a:pPr>
            <a:r>
              <a:rPr lang="en-US" sz="2399" dirty="0"/>
              <a:t>Single ingredient fruit or blends of fruits</a:t>
            </a:r>
          </a:p>
          <a:p>
            <a:pPr>
              <a:lnSpc>
                <a:spcPct val="100000"/>
              </a:lnSpc>
              <a:spcBef>
                <a:spcPts val="0"/>
              </a:spcBef>
              <a:buFont typeface="Wingdings" panose="05000000000000000000" pitchFamily="2" charset="2"/>
              <a:buChar char="ü"/>
            </a:pPr>
            <a:r>
              <a:rPr lang="en-US" sz="2399" dirty="0"/>
              <a:t>Single ingredient vegetable or blends of vegetables</a:t>
            </a:r>
          </a:p>
          <a:p>
            <a:pPr>
              <a:lnSpc>
                <a:spcPct val="100000"/>
              </a:lnSpc>
              <a:spcBef>
                <a:spcPts val="0"/>
              </a:spcBef>
              <a:buFont typeface="Wingdings" panose="05000000000000000000" pitchFamily="2" charset="2"/>
              <a:buChar char="ü"/>
            </a:pPr>
            <a:r>
              <a:rPr lang="en-US" sz="2399" dirty="0"/>
              <a:t>Without added sugars, starches, or salt </a:t>
            </a:r>
          </a:p>
          <a:p>
            <a:pPr>
              <a:lnSpc>
                <a:spcPct val="100000"/>
              </a:lnSpc>
              <a:spcBef>
                <a:spcPts val="0"/>
              </a:spcBef>
              <a:buFont typeface="Wingdings" panose="05000000000000000000" pitchFamily="2" charset="2"/>
              <a:buChar char="ü"/>
            </a:pPr>
            <a:r>
              <a:rPr lang="en-US" sz="2399" dirty="0"/>
              <a:t>Combination of Infant fruits and vegetables</a:t>
            </a:r>
          </a:p>
          <a:p>
            <a:pPr lvl="1">
              <a:lnSpc>
                <a:spcPct val="100000"/>
              </a:lnSpc>
              <a:spcBef>
                <a:spcPts val="0"/>
              </a:spcBef>
              <a:buFont typeface="Wingdings" panose="05000000000000000000" pitchFamily="2" charset="2"/>
              <a:buChar char="§"/>
            </a:pPr>
            <a:r>
              <a:rPr lang="en-US" sz="1999" dirty="0"/>
              <a:t>2-ounce (2 pack), </a:t>
            </a:r>
          </a:p>
          <a:p>
            <a:pPr lvl="1">
              <a:lnSpc>
                <a:spcPct val="100000"/>
              </a:lnSpc>
              <a:spcBef>
                <a:spcPts val="0"/>
              </a:spcBef>
              <a:buFont typeface="Wingdings" panose="05000000000000000000" pitchFamily="2" charset="2"/>
              <a:buChar char="§"/>
            </a:pPr>
            <a:r>
              <a:rPr lang="en-US" sz="1999" dirty="0"/>
              <a:t>3.5-ounce or 4-ounce containers single or multi pack</a:t>
            </a:r>
            <a:endParaRPr lang="en-US" sz="1999" b="1" dirty="0">
              <a:solidFill>
                <a:srgbClr val="0070C0"/>
              </a:solidFill>
            </a:endParaRPr>
          </a:p>
          <a:p>
            <a:pPr>
              <a:lnSpc>
                <a:spcPct val="100000"/>
              </a:lnSpc>
              <a:spcBef>
                <a:spcPts val="0"/>
              </a:spcBef>
              <a:buFont typeface="Wingdings" panose="05000000000000000000" pitchFamily="2" charset="2"/>
              <a:buChar char="ü"/>
            </a:pPr>
            <a:r>
              <a:rPr lang="en-US" sz="2399" dirty="0"/>
              <a:t>Regular or organic</a:t>
            </a:r>
          </a:p>
        </p:txBody>
      </p:sp>
      <p:pic>
        <p:nvPicPr>
          <p:cNvPr id="7" name="Picture 6" descr="A picture containing indoor&#10;&#10;Description generated with high confidence">
            <a:extLst>
              <a:ext uri="{FF2B5EF4-FFF2-40B4-BE49-F238E27FC236}">
                <a16:creationId xmlns:a16="http://schemas.microsoft.com/office/drawing/2014/main" id="{5080F110-8716-B669-AC8E-53797B2D1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8916" y="1198231"/>
            <a:ext cx="990342" cy="1005578"/>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8E965E20-3ACC-6BED-6C4B-11A8ED426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81" y="3200323"/>
            <a:ext cx="1194804" cy="1232936"/>
          </a:xfrm>
          <a:prstGeom prst="rect">
            <a:avLst/>
          </a:prstGeom>
        </p:spPr>
      </p:pic>
      <p:sp>
        <p:nvSpPr>
          <p:cNvPr id="10" name="TextBox 9">
            <a:extLst>
              <a:ext uri="{FF2B5EF4-FFF2-40B4-BE49-F238E27FC236}">
                <a16:creationId xmlns:a16="http://schemas.microsoft.com/office/drawing/2014/main" id="{1436A78D-1B89-A556-0DC3-3FD2D43F38BD}"/>
              </a:ext>
            </a:extLst>
          </p:cNvPr>
          <p:cNvSpPr txBox="1"/>
          <p:nvPr/>
        </p:nvSpPr>
        <p:spPr>
          <a:xfrm>
            <a:off x="6459906" y="5526245"/>
            <a:ext cx="2742097" cy="584623"/>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OZ (Ounce)</a:t>
            </a:r>
          </a:p>
        </p:txBody>
      </p:sp>
      <p:sp>
        <p:nvSpPr>
          <p:cNvPr id="5" name="TextBox 4">
            <a:extLst>
              <a:ext uri="{FF2B5EF4-FFF2-40B4-BE49-F238E27FC236}">
                <a16:creationId xmlns:a16="http://schemas.microsoft.com/office/drawing/2014/main" id="{4B5AFC89-F074-9142-397B-6BBB8BC0D1E4}"/>
              </a:ext>
            </a:extLst>
          </p:cNvPr>
          <p:cNvSpPr txBox="1"/>
          <p:nvPr/>
        </p:nvSpPr>
        <p:spPr>
          <a:xfrm>
            <a:off x="1218882" y="275142"/>
            <a:ext cx="8760718" cy="769241"/>
          </a:xfrm>
          <a:prstGeom prst="rect">
            <a:avLst/>
          </a:prstGeom>
          <a:noFill/>
        </p:spPr>
        <p:txBody>
          <a:bodyPr wrap="square">
            <a:spAutoFit/>
          </a:bodyPr>
          <a:lstStyle/>
          <a:p>
            <a:pPr defTabSz="457063">
              <a:defRPr/>
            </a:pPr>
            <a:r>
              <a:rPr lang="en-US" sz="4399" b="1" dirty="0">
                <a:solidFill>
                  <a:prstClr val="black"/>
                </a:solidFill>
                <a:latin typeface="Aptos Display" panose="02110004020202020204"/>
              </a:rPr>
              <a:t>Infant Fruits &amp; Vegetables</a:t>
            </a:r>
          </a:p>
        </p:txBody>
      </p:sp>
      <p:graphicFrame>
        <p:nvGraphicFramePr>
          <p:cNvPr id="9" name="Diagram 8">
            <a:extLst>
              <a:ext uri="{FF2B5EF4-FFF2-40B4-BE49-F238E27FC236}">
                <a16:creationId xmlns:a16="http://schemas.microsoft.com/office/drawing/2014/main" id="{486041DA-55E2-2E37-B4E6-5D64C412DB14}"/>
              </a:ext>
            </a:extLst>
          </p:cNvPr>
          <p:cNvGraphicFramePr/>
          <p:nvPr/>
        </p:nvGraphicFramePr>
        <p:xfrm>
          <a:off x="873458" y="1401628"/>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a:extLst>
              <a:ext uri="{FF2B5EF4-FFF2-40B4-BE49-F238E27FC236}">
                <a16:creationId xmlns:a16="http://schemas.microsoft.com/office/drawing/2014/main" id="{4A5E20EB-6118-CFC3-AB29-3DA8BF796C96}"/>
              </a:ext>
            </a:extLst>
          </p:cNvPr>
          <p:cNvGraphicFramePr/>
          <p:nvPr/>
        </p:nvGraphicFramePr>
        <p:xfrm>
          <a:off x="426608" y="5348740"/>
          <a:ext cx="6581966" cy="82274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ustDataLst>
      <p:tags r:id="rId1"/>
    </p:custDataLst>
    <p:extLst>
      <p:ext uri="{BB962C8B-B14F-4D97-AF65-F5344CB8AC3E}">
        <p14:creationId xmlns:p14="http://schemas.microsoft.com/office/powerpoint/2010/main" val="10383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893"/>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a:defRPr/>
            </a:pPr>
            <a:endParaRPr lang="en-US" sz="1799" dirty="0">
              <a:solidFill>
                <a:prstClr val="white"/>
              </a:solidFill>
              <a:latin typeface="Aptos" panose="02110004020202020204"/>
            </a:endParaRPr>
          </a:p>
        </p:txBody>
      </p:sp>
      <p:sp>
        <p:nvSpPr>
          <p:cNvPr id="3" name="TextBox 2">
            <a:extLst>
              <a:ext uri="{FF2B5EF4-FFF2-40B4-BE49-F238E27FC236}">
                <a16:creationId xmlns:a16="http://schemas.microsoft.com/office/drawing/2014/main" id="{E4270653-0DCC-18C2-6CAE-0D46504DA061}"/>
              </a:ext>
            </a:extLst>
          </p:cNvPr>
          <p:cNvSpPr txBox="1"/>
          <p:nvPr/>
        </p:nvSpPr>
        <p:spPr>
          <a:xfrm>
            <a:off x="1211182" y="541201"/>
            <a:ext cx="9766461" cy="1139798"/>
          </a:xfrm>
          <a:prstGeom prst="rect">
            <a:avLst/>
          </a:prstGeom>
        </p:spPr>
        <p:txBody>
          <a:bodyPr vert="horz" lIns="91416" tIns="45708" rIns="91416" bIns="45708" rtlCol="0" anchor="b">
            <a:normAutofit/>
          </a:bodyPr>
          <a:lstStyle/>
          <a:p>
            <a:pPr algn="ctr" defTabSz="914126">
              <a:spcBef>
                <a:spcPct val="0"/>
              </a:spcBef>
              <a:defRPr/>
            </a:pPr>
            <a:r>
              <a:rPr lang="en-US" sz="4399" b="1" dirty="0">
                <a:solidFill>
                  <a:prstClr val="black"/>
                </a:solidFill>
                <a:latin typeface="Aptos Display" panose="02110004020202020204"/>
              </a:rPr>
              <a:t>Shopping for Infant Foods</a:t>
            </a:r>
          </a:p>
        </p:txBody>
      </p:sp>
      <p:sp>
        <p:nvSpPr>
          <p:cNvPr id="14" name="Freeform: Shape 13">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2339" y="893"/>
            <a:ext cx="1736949" cy="95928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defTabSz="457063">
              <a:defRPr/>
            </a:pPr>
            <a:endParaRPr lang="en-US" sz="1799" dirty="0">
              <a:solidFill>
                <a:prstClr val="black"/>
              </a:solidFill>
              <a:latin typeface="Aptos" panose="02110004020202020204"/>
            </a:endParaRPr>
          </a:p>
        </p:txBody>
      </p:sp>
      <p:sp>
        <p:nvSpPr>
          <p:cNvPr id="16" name="Freeform: Shape 15">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4584" y="895"/>
            <a:ext cx="1154841" cy="590855"/>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63">
              <a:defRPr/>
            </a:pPr>
            <a:endParaRPr lang="en-US" sz="1799" dirty="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9126" y="2916379"/>
            <a:ext cx="159699" cy="552852"/>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63">
              <a:defRPr/>
            </a:pPr>
            <a:endParaRPr lang="en-US" sz="1799" dirty="0">
              <a:solidFill>
                <a:prstClr val="white"/>
              </a:solidFill>
              <a:latin typeface="Aptos" panose="02110004020202020204"/>
            </a:endParaRPr>
          </a:p>
        </p:txBody>
      </p:sp>
      <p:sp>
        <p:nvSpPr>
          <p:cNvPr id="20" name="Freeform: Shape 19">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6578" y="5717310"/>
            <a:ext cx="1771148" cy="1139798"/>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defTabSz="457063">
              <a:defRPr/>
            </a:pPr>
            <a:endParaRPr lang="en-US" sz="1799" dirty="0">
              <a:solidFill>
                <a:prstClr val="black"/>
              </a:solidFill>
              <a:latin typeface="Aptos" panose="02110004020202020204"/>
            </a:endParaRPr>
          </a:p>
        </p:txBody>
      </p:sp>
      <p:sp>
        <p:nvSpPr>
          <p:cNvPr id="22" name="Freeform: Shape 21">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5779" y="6258020"/>
            <a:ext cx="1565532" cy="599089"/>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063">
              <a:defRPr/>
            </a:pPr>
            <a:endParaRPr lang="en-US" sz="1799" dirty="0">
              <a:solidFill>
                <a:prstClr val="white"/>
              </a:solidFill>
              <a:latin typeface="Aptos" panose="02110004020202020204"/>
            </a:endParaRPr>
          </a:p>
        </p:txBody>
      </p:sp>
      <p:sp>
        <p:nvSpPr>
          <p:cNvPr id="24" name="Freeform: Shape 23">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1048" y="5835024"/>
            <a:ext cx="1547777" cy="1022085"/>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defTabSz="457063">
              <a:defRPr/>
            </a:pPr>
            <a:endParaRPr lang="en-US" sz="1799" dirty="0">
              <a:solidFill>
                <a:prstClr val="black"/>
              </a:solidFill>
              <a:latin typeface="Aptos" panose="02110004020202020204"/>
            </a:endParaRPr>
          </a:p>
        </p:txBody>
      </p:sp>
      <p:graphicFrame>
        <p:nvGraphicFramePr>
          <p:cNvPr id="7" name="Table 6">
            <a:extLst>
              <a:ext uri="{FF2B5EF4-FFF2-40B4-BE49-F238E27FC236}">
                <a16:creationId xmlns:a16="http://schemas.microsoft.com/office/drawing/2014/main" id="{A7A85D9D-276B-94F4-3677-B57569F46E78}"/>
              </a:ext>
            </a:extLst>
          </p:cNvPr>
          <p:cNvGraphicFramePr>
            <a:graphicFrameLocks noGrp="1"/>
          </p:cNvGraphicFramePr>
          <p:nvPr/>
        </p:nvGraphicFramePr>
        <p:xfrm>
          <a:off x="2056864" y="1981578"/>
          <a:ext cx="8311982" cy="4127104"/>
        </p:xfrm>
        <a:graphic>
          <a:graphicData uri="http://schemas.openxmlformats.org/drawingml/2006/table">
            <a:tbl>
              <a:tblPr firstRow="1" bandRow="1">
                <a:tableStyleId>{3B4B98B0-60AC-42C2-AFA5-B58CD77FA1E5}</a:tableStyleId>
              </a:tblPr>
              <a:tblGrid>
                <a:gridCol w="2094175">
                  <a:extLst>
                    <a:ext uri="{9D8B030D-6E8A-4147-A177-3AD203B41FA5}">
                      <a16:colId xmlns:a16="http://schemas.microsoft.com/office/drawing/2014/main" val="3992791223"/>
                    </a:ext>
                  </a:extLst>
                </a:gridCol>
                <a:gridCol w="1626762">
                  <a:extLst>
                    <a:ext uri="{9D8B030D-6E8A-4147-A177-3AD203B41FA5}">
                      <a16:colId xmlns:a16="http://schemas.microsoft.com/office/drawing/2014/main" val="2084662102"/>
                    </a:ext>
                  </a:extLst>
                </a:gridCol>
                <a:gridCol w="4591045">
                  <a:extLst>
                    <a:ext uri="{9D8B030D-6E8A-4147-A177-3AD203B41FA5}">
                      <a16:colId xmlns:a16="http://schemas.microsoft.com/office/drawing/2014/main" val="1505507571"/>
                    </a:ext>
                  </a:extLst>
                </a:gridCol>
              </a:tblGrid>
              <a:tr h="747788">
                <a:tc>
                  <a:txBody>
                    <a:bodyPr/>
                    <a:lstStyle/>
                    <a:p>
                      <a:pPr algn="ctr"/>
                      <a:r>
                        <a:rPr lang="en-US" sz="1800" dirty="0"/>
                        <a:t>Food</a:t>
                      </a:r>
                      <a:endParaRPr lang="en-US" sz="1800" dirty="0">
                        <a:latin typeface="+mj-lt"/>
                      </a:endParaRPr>
                    </a:p>
                  </a:txBody>
                  <a:tcPr marL="68355" marR="68355" marT="34178" marB="34178"/>
                </a:tc>
                <a:tc>
                  <a:txBody>
                    <a:bodyPr/>
                    <a:lstStyle/>
                    <a:p>
                      <a:pPr algn="ctr"/>
                      <a:r>
                        <a:rPr lang="en-US" sz="1600" dirty="0"/>
                        <a:t>Amount Listed</a:t>
                      </a:r>
                      <a:endParaRPr lang="en-US" sz="1600" dirty="0">
                        <a:latin typeface="+mj-lt"/>
                      </a:endParaRPr>
                    </a:p>
                  </a:txBody>
                  <a:tcPr marL="68355" marR="68355" marT="34178" marB="34178"/>
                </a:tc>
                <a:tc>
                  <a:txBody>
                    <a:bodyPr/>
                    <a:lstStyle/>
                    <a:p>
                      <a:pPr algn="ctr"/>
                      <a:r>
                        <a:rPr lang="en-US" sz="1800" dirty="0"/>
                        <a:t>Is Equal To</a:t>
                      </a:r>
                      <a:endParaRPr lang="en-US" sz="1800" dirty="0">
                        <a:latin typeface="+mj-lt"/>
                      </a:endParaRPr>
                    </a:p>
                  </a:txBody>
                  <a:tcPr marL="68355" marR="68355" marT="34178" marB="34178"/>
                </a:tc>
                <a:extLst>
                  <a:ext uri="{0D108BD9-81ED-4DB2-BD59-A6C34878D82A}">
                    <a16:rowId xmlns:a16="http://schemas.microsoft.com/office/drawing/2014/main" val="260993356"/>
                  </a:ext>
                </a:extLst>
              </a:tr>
              <a:tr h="2688611">
                <a:tc>
                  <a:txBody>
                    <a:bodyPr/>
                    <a:lstStyle/>
                    <a:p>
                      <a:pPr algn="ctr"/>
                      <a:r>
                        <a:rPr lang="en-US" sz="1500" b="1" dirty="0"/>
                        <a:t>Infant Fruits &amp; Vegetables</a:t>
                      </a:r>
                      <a:endParaRPr lang="en-US" sz="1500" b="1" dirty="0">
                        <a:latin typeface="Century Gothic" panose="020B0502020202020204" pitchFamily="34" charset="0"/>
                      </a:endParaRPr>
                    </a:p>
                  </a:txBody>
                  <a:tcPr marL="68355" marR="68355" marT="34178" marB="34178"/>
                </a:tc>
                <a:tc>
                  <a:txBody>
                    <a:bodyPr/>
                    <a:lstStyle/>
                    <a:p>
                      <a:pPr algn="ctr"/>
                      <a:r>
                        <a:rPr lang="en-US" sz="1500" b="1" dirty="0"/>
                        <a:t>128 OZ</a:t>
                      </a:r>
                      <a:endParaRPr lang="en-US" sz="1500" b="1" dirty="0">
                        <a:latin typeface="Century Gothic" panose="020B0502020202020204" pitchFamily="34" charset="0"/>
                      </a:endParaRPr>
                    </a:p>
                  </a:txBody>
                  <a:tcPr marL="68355" marR="68355" marT="34178" marB="34178"/>
                </a:tc>
                <a:tc>
                  <a:txBody>
                    <a:bodyPr/>
                    <a:lstStyle/>
                    <a:p>
                      <a:r>
                        <a:rPr lang="en-US" sz="1500" b="1" dirty="0"/>
                        <a:t>32 </a:t>
                      </a:r>
                      <a:r>
                        <a:rPr lang="en-US" sz="1500" b="0" dirty="0"/>
                        <a:t>2oz 2-packs or 4-oz containers of infant fruits and vegetables.</a:t>
                      </a:r>
                    </a:p>
                    <a:p>
                      <a:pPr algn="ctr"/>
                      <a:endParaRPr lang="en-US" sz="1500" b="1" dirty="0"/>
                    </a:p>
                    <a:p>
                      <a:r>
                        <a:rPr lang="en-US" sz="1500" b="1" dirty="0"/>
                        <a:t>18 </a:t>
                      </a:r>
                      <a:r>
                        <a:rPr lang="en-US" sz="1500" b="0" dirty="0"/>
                        <a:t>3.5oz 2-pack containers of infant fruits and vegetables</a:t>
                      </a:r>
                      <a:r>
                        <a:rPr lang="en-US" sz="1500" b="1" dirty="0"/>
                        <a:t>.</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1500" b="1" dirty="0"/>
                    </a:p>
                    <a:p>
                      <a:r>
                        <a:rPr lang="en-US" sz="1500" b="1" dirty="0"/>
                        <a:t>16 </a:t>
                      </a:r>
                      <a:r>
                        <a:rPr lang="en-US" sz="1500" b="0" dirty="0"/>
                        <a:t>4oz 2-pack containers of Infant fruits and vegetables.</a:t>
                      </a:r>
                      <a:endParaRPr lang="en-US" sz="1300" b="0" dirty="0">
                        <a:latin typeface="Century Gothic" panose="020B0502020202020204" pitchFamily="34" charset="0"/>
                      </a:endParaRPr>
                    </a:p>
                  </a:txBody>
                  <a:tcPr marL="68355" marR="68355" marT="34178" marB="34178"/>
                </a:tc>
                <a:extLst>
                  <a:ext uri="{0D108BD9-81ED-4DB2-BD59-A6C34878D82A}">
                    <a16:rowId xmlns:a16="http://schemas.microsoft.com/office/drawing/2014/main" val="708619555"/>
                  </a:ext>
                </a:extLst>
              </a:tr>
              <a:tr h="690705">
                <a:tc>
                  <a:txBody>
                    <a:bodyPr/>
                    <a:lstStyle/>
                    <a:p>
                      <a:pPr algn="ctr"/>
                      <a:r>
                        <a:rPr lang="en-US" sz="1500" b="1" dirty="0"/>
                        <a:t>Infant Meats</a:t>
                      </a:r>
                      <a:endParaRPr lang="en-US" sz="1500" b="1" dirty="0">
                        <a:latin typeface="Century Gothic" panose="020B0502020202020204" pitchFamily="34" charset="0"/>
                      </a:endParaRPr>
                    </a:p>
                  </a:txBody>
                  <a:tcPr marL="68355" marR="68355" marT="34178" marB="34178"/>
                </a:tc>
                <a:tc>
                  <a:txBody>
                    <a:bodyPr/>
                    <a:lstStyle/>
                    <a:p>
                      <a:pPr algn="ctr"/>
                      <a:r>
                        <a:rPr lang="en-US" sz="1500" b="1" dirty="0"/>
                        <a:t>77.5 OZ</a:t>
                      </a:r>
                      <a:endParaRPr lang="en-US" sz="1500" b="1" dirty="0">
                        <a:latin typeface="Century Gothic" panose="020B0502020202020204" pitchFamily="34" charset="0"/>
                      </a:endParaRPr>
                    </a:p>
                  </a:txBody>
                  <a:tcPr marL="68355" marR="68355" marT="34178" marB="34178"/>
                </a:tc>
                <a:tc>
                  <a:txBody>
                    <a:bodyPr/>
                    <a:lstStyle/>
                    <a:p>
                      <a:r>
                        <a:rPr lang="en-US" sz="1500" b="1" dirty="0"/>
                        <a:t>31 </a:t>
                      </a:r>
                      <a:r>
                        <a:rPr lang="en-US" sz="1500" b="0" dirty="0"/>
                        <a:t>2.5-oz containers of infant meats.</a:t>
                      </a:r>
                      <a:endParaRPr lang="en-US" sz="1500" b="0" dirty="0">
                        <a:latin typeface="Century Gothic" panose="020B0502020202020204" pitchFamily="34" charset="0"/>
                      </a:endParaRPr>
                    </a:p>
                  </a:txBody>
                  <a:tcPr marL="68355" marR="68355" marT="34178" marB="34178"/>
                </a:tc>
                <a:extLst>
                  <a:ext uri="{0D108BD9-81ED-4DB2-BD59-A6C34878D82A}">
                    <a16:rowId xmlns:a16="http://schemas.microsoft.com/office/drawing/2014/main" val="3825687982"/>
                  </a:ext>
                </a:extLst>
              </a:tr>
            </a:tbl>
          </a:graphicData>
        </a:graphic>
      </p:graphicFrame>
      <p:graphicFrame>
        <p:nvGraphicFramePr>
          <p:cNvPr id="2" name="Table 1">
            <a:extLst>
              <a:ext uri="{FF2B5EF4-FFF2-40B4-BE49-F238E27FC236}">
                <a16:creationId xmlns:a16="http://schemas.microsoft.com/office/drawing/2014/main" id="{033B8390-B776-172A-2CFB-A51AD5EFE597}"/>
              </a:ext>
            </a:extLst>
          </p:cNvPr>
          <p:cNvGraphicFramePr>
            <a:graphicFrameLocks noGrp="1"/>
          </p:cNvGraphicFramePr>
          <p:nvPr/>
        </p:nvGraphicFramePr>
        <p:xfrm>
          <a:off x="1279660" y="1753037"/>
          <a:ext cx="9766461" cy="4418672"/>
        </p:xfrm>
        <a:graphic>
          <a:graphicData uri="http://schemas.openxmlformats.org/drawingml/2006/table">
            <a:tbl>
              <a:tblPr firstRow="1" bandRow="1"/>
              <a:tblGrid>
                <a:gridCol w="2234698">
                  <a:extLst>
                    <a:ext uri="{9D8B030D-6E8A-4147-A177-3AD203B41FA5}">
                      <a16:colId xmlns:a16="http://schemas.microsoft.com/office/drawing/2014/main" val="3992791223"/>
                    </a:ext>
                  </a:extLst>
                </a:gridCol>
                <a:gridCol w="1806594">
                  <a:extLst>
                    <a:ext uri="{9D8B030D-6E8A-4147-A177-3AD203B41FA5}">
                      <a16:colId xmlns:a16="http://schemas.microsoft.com/office/drawing/2014/main" val="2084662102"/>
                    </a:ext>
                  </a:extLst>
                </a:gridCol>
                <a:gridCol w="5725169">
                  <a:extLst>
                    <a:ext uri="{9D8B030D-6E8A-4147-A177-3AD203B41FA5}">
                      <a16:colId xmlns:a16="http://schemas.microsoft.com/office/drawing/2014/main" val="1505507571"/>
                    </a:ext>
                  </a:extLst>
                </a:gridCol>
              </a:tblGrid>
              <a:tr h="9446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mj-lt"/>
                        </a:rPr>
                        <a:t>Food</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mj-lt"/>
                        </a:rPr>
                        <a:t>Amount Listed</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latin typeface="+mj-lt"/>
                        </a:rPr>
                        <a:t>Is Equal To</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60993356"/>
                  </a:ext>
                </a:extLst>
              </a:tr>
              <a:tr h="944634">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dirty="0">
                          <a:latin typeface="Century Gothic" panose="020B0502020202020204" pitchFamily="34" charset="0"/>
                        </a:rPr>
                        <a:t>Infant Fruits &amp; Vegetables</a:t>
                      </a: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dirty="0">
                          <a:latin typeface="Century Gothic" panose="020B0502020202020204" pitchFamily="34" charset="0"/>
                        </a:rPr>
                        <a:t>128 OZ</a:t>
                      </a: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1" dirty="0">
                          <a:latin typeface="Century Gothic" panose="020B0502020202020204" pitchFamily="34" charset="0"/>
                        </a:rPr>
                        <a:t>32</a:t>
                      </a:r>
                      <a:r>
                        <a:rPr lang="en-US" sz="2000" b="1" dirty="0">
                          <a:latin typeface="Century Gothic" panose="020B0502020202020204" pitchFamily="34" charset="0"/>
                        </a:rPr>
                        <a:t> </a:t>
                      </a:r>
                      <a:r>
                        <a:rPr lang="en-US" sz="2000" b="0" dirty="0">
                          <a:latin typeface="Century Gothic" panose="020B0502020202020204" pitchFamily="34" charset="0"/>
                        </a:rPr>
                        <a:t>2oz. 2-packs or 4-oz containers of infant fruits and vegetables.</a:t>
                      </a:r>
                      <a:endParaRPr lang="en-US" sz="2000" b="1" dirty="0">
                        <a:latin typeface="Century Gothic" panose="020B0502020202020204" pitchFamily="34" charset="0"/>
                      </a:endParaRP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708619555"/>
                  </a:ext>
                </a:extLst>
              </a:tr>
              <a:tr h="853218">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entury Gothic" panose="020B0502020202020204" pitchFamily="34" charset="0"/>
                        </a:rPr>
                        <a:t>18 </a:t>
                      </a:r>
                      <a:r>
                        <a:rPr lang="en-US" sz="2000" b="0" dirty="0">
                          <a:latin typeface="Century Gothic" panose="020B0502020202020204" pitchFamily="34" charset="0"/>
                        </a:rPr>
                        <a:t>3.5oz. 2-pack containers of infant fruits and vegetables</a:t>
                      </a:r>
                      <a:r>
                        <a:rPr lang="en-US" sz="2000" b="1" dirty="0">
                          <a:latin typeface="Century Gothic" panose="020B0502020202020204" pitchFamily="34" charset="0"/>
                        </a:rPr>
                        <a:t>.</a:t>
                      </a:r>
                      <a:endParaRPr lang="en-US" sz="2000" b="0" dirty="0">
                        <a:latin typeface="Century Gothic" panose="020B0502020202020204" pitchFamily="34" charset="0"/>
                      </a:endParaRPr>
                    </a:p>
                  </a:txBody>
                  <a:tcPr marL="91416" marR="91416" marT="45708" marB="4570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71134806"/>
                  </a:ext>
                </a:extLst>
              </a:tr>
              <a:tr h="944634">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Century Gothic" panose="020B0502020202020204" pitchFamily="34" charset="0"/>
                        </a:rPr>
                        <a:t>16 </a:t>
                      </a:r>
                      <a:r>
                        <a:rPr lang="en-US" sz="2000" b="0" dirty="0">
                          <a:latin typeface="Century Gothic" panose="020B0502020202020204" pitchFamily="34" charset="0"/>
                        </a:rPr>
                        <a:t>4oz. 2-pack containers of Infant fruits and vegetables.</a:t>
                      </a:r>
                    </a:p>
                  </a:txBody>
                  <a:tcPr marL="91416" marR="91416" marT="45708" marB="4570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904724550"/>
                  </a:ext>
                </a:extLst>
              </a:tr>
              <a:tr h="7313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dirty="0">
                          <a:latin typeface="Century Gothic" panose="020B0502020202020204" pitchFamily="34" charset="0"/>
                        </a:rPr>
                        <a:t>Infant Meats</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dirty="0">
                          <a:latin typeface="Century Gothic" panose="020B0502020202020204" pitchFamily="34" charset="0"/>
                        </a:rPr>
                        <a:t>77.5 OZ</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latin typeface="Century Gothic" panose="020B0502020202020204" pitchFamily="34" charset="0"/>
                        </a:rPr>
                        <a:t>31 </a:t>
                      </a:r>
                      <a:r>
                        <a:rPr lang="en-US" sz="2000" b="0" dirty="0">
                          <a:latin typeface="Century Gothic" panose="020B0502020202020204" pitchFamily="34" charset="0"/>
                        </a:rPr>
                        <a:t>2.5oz. containers of infant meats.</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25687982"/>
                  </a:ext>
                </a:extLst>
              </a:tr>
            </a:tbl>
          </a:graphicData>
        </a:graphic>
      </p:graphicFrame>
    </p:spTree>
    <p:custDataLst>
      <p:tags r:id="rId1"/>
    </p:custDataLst>
    <p:extLst>
      <p:ext uri="{BB962C8B-B14F-4D97-AF65-F5344CB8AC3E}">
        <p14:creationId xmlns:p14="http://schemas.microsoft.com/office/powerpoint/2010/main" val="32292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5F85A19-3EB9-8586-AB82-10AF0C54831C}"/>
              </a:ext>
            </a:extLst>
          </p:cNvPr>
          <p:cNvSpPr>
            <a:spLocks noGrp="1" noChangeArrowheads="1"/>
          </p:cNvSpPr>
          <p:nvPr>
            <p:ph idx="1"/>
          </p:nvPr>
        </p:nvSpPr>
        <p:spPr>
          <a:xfrm>
            <a:off x="2071365" y="2695493"/>
            <a:ext cx="6308452" cy="1606192"/>
          </a:xfrm>
        </p:spPr>
        <p:txBody>
          <a:bodyPr>
            <a:normAutofit/>
          </a:bodyPr>
          <a:lstStyle/>
          <a:p>
            <a:pPr eaLnBrk="1" hangingPunct="1">
              <a:buFont typeface="Wingdings" panose="05000000000000000000" pitchFamily="2" charset="2"/>
              <a:buChar char="ü"/>
            </a:pPr>
            <a:r>
              <a:rPr lang="en-US" sz="2399" dirty="0"/>
              <a:t>Fresh, frozen or canned fruits and vegetables</a:t>
            </a:r>
          </a:p>
          <a:p>
            <a:pPr eaLnBrk="1" hangingPunct="1">
              <a:buFont typeface="Wingdings" panose="05000000000000000000" pitchFamily="2" charset="2"/>
              <a:buChar char="ü"/>
            </a:pPr>
            <a:r>
              <a:rPr lang="en-US" sz="2399" dirty="0"/>
              <a:t> Regular or organic</a:t>
            </a:r>
          </a:p>
          <a:p>
            <a:pPr eaLnBrk="1" hangingPunct="1"/>
            <a:endParaRPr lang="en-US" sz="2399" dirty="0">
              <a:solidFill>
                <a:schemeClr val="tx1">
                  <a:lumMod val="50000"/>
                  <a:lumOff val="50000"/>
                </a:schemeClr>
              </a:solidFill>
            </a:endParaRPr>
          </a:p>
          <a:p>
            <a:pPr marL="0" indent="0">
              <a:buNone/>
            </a:pPr>
            <a:endParaRPr lang="en-US" dirty="0"/>
          </a:p>
        </p:txBody>
      </p:sp>
      <p:pic>
        <p:nvPicPr>
          <p:cNvPr id="5" name="Picture 4">
            <a:extLst>
              <a:ext uri="{FF2B5EF4-FFF2-40B4-BE49-F238E27FC236}">
                <a16:creationId xmlns:a16="http://schemas.microsoft.com/office/drawing/2014/main" id="{3572633D-6BEF-6BEC-4481-835AD08C31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2862" y="1638132"/>
            <a:ext cx="2896979" cy="491425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0480BC69-3FF1-676E-0D28-21C47C42D33B}"/>
              </a:ext>
            </a:extLst>
          </p:cNvPr>
          <p:cNvSpPr txBox="1"/>
          <p:nvPr/>
        </p:nvSpPr>
        <p:spPr>
          <a:xfrm>
            <a:off x="1256668" y="5317844"/>
            <a:ext cx="7541835" cy="584623"/>
          </a:xfrm>
          <a:prstGeom prst="rect">
            <a:avLst/>
          </a:prstGeom>
          <a:noFill/>
        </p:spPr>
        <p:txBody>
          <a:bodyPr wrap="square">
            <a:spAutoFit/>
          </a:bodyPr>
          <a:lstStyle/>
          <a:p>
            <a:pPr marL="34280" defTabSz="457063">
              <a:defRPr/>
            </a:pPr>
            <a:r>
              <a:rPr lang="en-US" sz="3199" b="1" dirty="0">
                <a:solidFill>
                  <a:prstClr val="black"/>
                </a:solidFill>
                <a:latin typeface="Aptos" panose="02110004020202020204"/>
              </a:rPr>
              <a:t>= $ Cash Value Benefit Dollar Amount</a:t>
            </a:r>
          </a:p>
        </p:txBody>
      </p:sp>
      <p:sp>
        <p:nvSpPr>
          <p:cNvPr id="4" name="TextBox 3">
            <a:extLst>
              <a:ext uri="{FF2B5EF4-FFF2-40B4-BE49-F238E27FC236}">
                <a16:creationId xmlns:a16="http://schemas.microsoft.com/office/drawing/2014/main" id="{F3CE245C-4C2E-B0CE-6CB6-3D7F11C31DD1}"/>
              </a:ext>
            </a:extLst>
          </p:cNvPr>
          <p:cNvSpPr txBox="1"/>
          <p:nvPr/>
        </p:nvSpPr>
        <p:spPr>
          <a:xfrm>
            <a:off x="1333000" y="167657"/>
            <a:ext cx="9522520" cy="1323094"/>
          </a:xfrm>
          <a:prstGeom prst="rect">
            <a:avLst/>
          </a:prstGeom>
          <a:noFill/>
        </p:spPr>
        <p:txBody>
          <a:bodyPr wrap="square">
            <a:spAutoFit/>
          </a:bodyPr>
          <a:lstStyle/>
          <a:p>
            <a:pPr algn="ctr" defTabSz="457063">
              <a:defRPr/>
            </a:pPr>
            <a:r>
              <a:rPr lang="en-US" sz="4399" b="1" dirty="0">
                <a:solidFill>
                  <a:prstClr val="black"/>
                </a:solidFill>
                <a:latin typeface="Aptos Display" panose="02110004020202020204"/>
              </a:rPr>
              <a:t>Cash-Value Benefits</a:t>
            </a:r>
            <a:br>
              <a:rPr lang="en-US" sz="5398" b="1" dirty="0">
                <a:solidFill>
                  <a:prstClr val="black"/>
                </a:solidFill>
                <a:latin typeface="Aptos Display" panose="02110004020202020204"/>
              </a:rPr>
            </a:br>
            <a:r>
              <a:rPr lang="en-US" sz="3599" b="1" dirty="0">
                <a:solidFill>
                  <a:prstClr val="black"/>
                </a:solidFill>
                <a:latin typeface="Aptos Display" panose="02110004020202020204"/>
              </a:rPr>
              <a:t>Fruits and Vegetables</a:t>
            </a:r>
            <a:endParaRPr lang="en-US" sz="5398" b="1" dirty="0">
              <a:solidFill>
                <a:prstClr val="black"/>
              </a:solidFill>
              <a:latin typeface="Aptos Display" panose="02110004020202020204"/>
            </a:endParaRPr>
          </a:p>
        </p:txBody>
      </p:sp>
      <p:graphicFrame>
        <p:nvGraphicFramePr>
          <p:cNvPr id="9" name="Diagram 8">
            <a:extLst>
              <a:ext uri="{FF2B5EF4-FFF2-40B4-BE49-F238E27FC236}">
                <a16:creationId xmlns:a16="http://schemas.microsoft.com/office/drawing/2014/main" id="{F25C19A2-45B5-B6FF-5007-B6188AEA1D41}"/>
              </a:ext>
            </a:extLst>
          </p:cNvPr>
          <p:cNvGraphicFramePr/>
          <p:nvPr/>
        </p:nvGraphicFramePr>
        <p:xfrm>
          <a:off x="378983" y="4482401"/>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C5BB8DD0-6D96-2590-E432-FE287D95AAFF}"/>
              </a:ext>
            </a:extLst>
          </p:cNvPr>
          <p:cNvGraphicFramePr/>
          <p:nvPr/>
        </p:nvGraphicFramePr>
        <p:xfrm>
          <a:off x="761801" y="1873662"/>
          <a:ext cx="6632752" cy="8021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29114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B16D4836-EDA9-7784-229F-6432497470C2}"/>
              </a:ext>
            </a:extLst>
          </p:cNvPr>
          <p:cNvSpPr>
            <a:spLocks noGrp="1" noChangeArrowheads="1"/>
          </p:cNvSpPr>
          <p:nvPr>
            <p:ph idx="1"/>
          </p:nvPr>
        </p:nvSpPr>
        <p:spPr>
          <a:xfrm>
            <a:off x="1988727" y="2107951"/>
            <a:ext cx="7727965" cy="1860857"/>
          </a:xfrm>
        </p:spPr>
        <p:txBody>
          <a:bodyPr>
            <a:normAutofit/>
          </a:bodyPr>
          <a:lstStyle/>
          <a:p>
            <a:pPr>
              <a:lnSpc>
                <a:spcPct val="110000"/>
              </a:lnSpc>
              <a:spcBef>
                <a:spcPts val="0"/>
              </a:spcBef>
              <a:buFont typeface="Wingdings" panose="05000000000000000000" pitchFamily="2" charset="2"/>
              <a:buChar char="ü"/>
            </a:pPr>
            <a:r>
              <a:rPr lang="en-US" sz="2399" dirty="0"/>
              <a:t>Fresh, frozen, canned</a:t>
            </a:r>
          </a:p>
          <a:p>
            <a:pPr>
              <a:lnSpc>
                <a:spcPct val="110000"/>
              </a:lnSpc>
              <a:spcBef>
                <a:spcPts val="0"/>
              </a:spcBef>
              <a:buFont typeface="Wingdings" panose="05000000000000000000" pitchFamily="2" charset="2"/>
              <a:buChar char="ü"/>
            </a:pPr>
            <a:r>
              <a:rPr lang="en-US" sz="2399" dirty="0"/>
              <a:t>Whole or cut fruit without added sugar, fats, oils or salt</a:t>
            </a:r>
          </a:p>
        </p:txBody>
      </p:sp>
      <p:pic>
        <p:nvPicPr>
          <p:cNvPr id="12" name="Picture 2" descr="S:\NSB\Resources\PHOTOS-CLIPART\Food\Fruits\Permission To Use\FruitSmileyFace_Fotolia_33280198_Subscription_L.jpg">
            <a:extLst>
              <a:ext uri="{FF2B5EF4-FFF2-40B4-BE49-F238E27FC236}">
                <a16:creationId xmlns:a16="http://schemas.microsoft.com/office/drawing/2014/main" id="{DAD3BDB9-DC53-F136-1E3B-D62F70F170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34" t="532" r="8677" b="10591"/>
          <a:stretch/>
        </p:blipFill>
        <p:spPr bwMode="auto">
          <a:xfrm>
            <a:off x="3574654" y="3168983"/>
            <a:ext cx="5039517" cy="31726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749C6-C3D2-DE6E-FD4E-B5A9036536B4}"/>
              </a:ext>
            </a:extLst>
          </p:cNvPr>
          <p:cNvSpPr txBox="1"/>
          <p:nvPr/>
        </p:nvSpPr>
        <p:spPr>
          <a:xfrm>
            <a:off x="1988728" y="303665"/>
            <a:ext cx="7465655" cy="769241"/>
          </a:xfrm>
          <a:prstGeom prst="rect">
            <a:avLst/>
          </a:prstGeom>
          <a:noFill/>
        </p:spPr>
        <p:txBody>
          <a:bodyPr wrap="square">
            <a:spAutoFit/>
          </a:bodyPr>
          <a:lstStyle/>
          <a:p>
            <a:pPr algn="ctr" defTabSz="457063">
              <a:defRPr/>
            </a:pPr>
            <a:r>
              <a:rPr lang="en-US" sz="4399" b="1" dirty="0">
                <a:solidFill>
                  <a:prstClr val="black"/>
                </a:solidFill>
                <a:latin typeface="Aptos Display" panose="02110004020202020204"/>
              </a:rPr>
              <a:t>Fruits</a:t>
            </a:r>
          </a:p>
        </p:txBody>
      </p:sp>
      <p:graphicFrame>
        <p:nvGraphicFramePr>
          <p:cNvPr id="5" name="Diagram 4">
            <a:extLst>
              <a:ext uri="{FF2B5EF4-FFF2-40B4-BE49-F238E27FC236}">
                <a16:creationId xmlns:a16="http://schemas.microsoft.com/office/drawing/2014/main" id="{1D1ABB1C-1AEE-3E81-16B2-8AFD53D5BAC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3835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E6ADEE6-B299-FCA3-CD20-1B1E17D4DC8E}"/>
              </a:ext>
            </a:extLst>
          </p:cNvPr>
          <p:cNvSpPr>
            <a:spLocks noGrp="1" noChangeArrowheads="1"/>
          </p:cNvSpPr>
          <p:nvPr>
            <p:ph idx="1"/>
          </p:nvPr>
        </p:nvSpPr>
        <p:spPr>
          <a:xfrm>
            <a:off x="1988728" y="2095847"/>
            <a:ext cx="6467269" cy="2174762"/>
          </a:xfrm>
        </p:spPr>
        <p:txBody>
          <a:bodyPr>
            <a:normAutofit/>
          </a:bodyPr>
          <a:lstStyle/>
          <a:p>
            <a:pPr>
              <a:lnSpc>
                <a:spcPct val="100000"/>
              </a:lnSpc>
              <a:spcBef>
                <a:spcPts val="0"/>
              </a:spcBef>
              <a:buFont typeface="Wingdings" panose="05000000000000000000" pitchFamily="2" charset="2"/>
              <a:buChar char="ü"/>
            </a:pPr>
            <a:r>
              <a:rPr lang="en-US" sz="2399" dirty="0"/>
              <a:t>Fresh, frozen and canned</a:t>
            </a:r>
          </a:p>
          <a:p>
            <a:pPr>
              <a:lnSpc>
                <a:spcPct val="100000"/>
              </a:lnSpc>
              <a:spcBef>
                <a:spcPts val="0"/>
              </a:spcBef>
              <a:buFont typeface="Wingdings" panose="05000000000000000000" pitchFamily="2" charset="2"/>
              <a:buChar char="ü"/>
            </a:pPr>
            <a:r>
              <a:rPr lang="en-US" sz="2399" dirty="0"/>
              <a:t>Whole or cut without added sugar, fats or oils</a:t>
            </a:r>
          </a:p>
          <a:p>
            <a:pPr>
              <a:lnSpc>
                <a:spcPct val="100000"/>
              </a:lnSpc>
              <a:spcBef>
                <a:spcPts val="0"/>
              </a:spcBef>
              <a:buFont typeface="Wingdings" panose="05000000000000000000" pitchFamily="2" charset="2"/>
              <a:buChar char="ü"/>
            </a:pPr>
            <a:r>
              <a:rPr lang="en-US" sz="2399" dirty="0"/>
              <a:t>Vegetables can contain added salt</a:t>
            </a:r>
          </a:p>
          <a:p>
            <a:endParaRPr lang="en-US" sz="1999" dirty="0"/>
          </a:p>
        </p:txBody>
      </p:sp>
      <p:sp>
        <p:nvSpPr>
          <p:cNvPr id="11" name="Rectangle 10">
            <a:extLst>
              <a:ext uri="{FF2B5EF4-FFF2-40B4-BE49-F238E27FC236}">
                <a16:creationId xmlns:a16="http://schemas.microsoft.com/office/drawing/2014/main" id="{15AF08BB-D170-02DD-E534-7D0D5362C70D}"/>
              </a:ext>
            </a:extLst>
          </p:cNvPr>
          <p:cNvSpPr/>
          <p:nvPr/>
        </p:nvSpPr>
        <p:spPr>
          <a:xfrm>
            <a:off x="8665519" y="2420836"/>
            <a:ext cx="2336356" cy="1762326"/>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defRPr/>
            </a:pPr>
            <a:endParaRPr lang="en-US" sz="1799" dirty="0">
              <a:solidFill>
                <a:prstClr val="white"/>
              </a:solidFill>
              <a:latin typeface="Aptos" panose="02110004020202020204"/>
            </a:endParaRPr>
          </a:p>
        </p:txBody>
      </p:sp>
      <p:pic>
        <p:nvPicPr>
          <p:cNvPr id="10" name="Picture 9" descr="Rainbow assorted fruits and vegetables">
            <a:extLst>
              <a:ext uri="{FF2B5EF4-FFF2-40B4-BE49-F238E27FC236}">
                <a16:creationId xmlns:a16="http://schemas.microsoft.com/office/drawing/2014/main" id="{F2206325-DE04-FEB6-E577-955BE9D33A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67" r="5058" b="-404"/>
          <a:stretch/>
        </p:blipFill>
        <p:spPr>
          <a:xfrm>
            <a:off x="3427016" y="4183161"/>
            <a:ext cx="4589078" cy="2039111"/>
          </a:xfrm>
          <a:prstGeom prst="roundRect">
            <a:avLst/>
          </a:prstGeom>
          <a:effectLst>
            <a:glow rad="63500">
              <a:schemeClr val="accent1">
                <a:satMod val="175000"/>
                <a:alpha val="40000"/>
              </a:schemeClr>
            </a:glow>
            <a:softEdge rad="63500"/>
          </a:effectLst>
        </p:spPr>
      </p:pic>
      <p:sp>
        <p:nvSpPr>
          <p:cNvPr id="2" name="TextBox 1">
            <a:extLst>
              <a:ext uri="{FF2B5EF4-FFF2-40B4-BE49-F238E27FC236}">
                <a16:creationId xmlns:a16="http://schemas.microsoft.com/office/drawing/2014/main" id="{3853BED2-2B29-6BE5-134A-04FFB6A11AAD}"/>
              </a:ext>
            </a:extLst>
          </p:cNvPr>
          <p:cNvSpPr txBox="1"/>
          <p:nvPr/>
        </p:nvSpPr>
        <p:spPr>
          <a:xfrm>
            <a:off x="1988728" y="303665"/>
            <a:ext cx="7465655" cy="769241"/>
          </a:xfrm>
          <a:prstGeom prst="rect">
            <a:avLst/>
          </a:prstGeom>
          <a:noFill/>
        </p:spPr>
        <p:txBody>
          <a:bodyPr wrap="square">
            <a:spAutoFit/>
          </a:bodyPr>
          <a:lstStyle/>
          <a:p>
            <a:pPr algn="ctr" defTabSz="457063">
              <a:defRPr/>
            </a:pPr>
            <a:r>
              <a:rPr lang="en-US" sz="4399" b="1" dirty="0">
                <a:solidFill>
                  <a:prstClr val="black"/>
                </a:solidFill>
                <a:latin typeface="Aptos Display" panose="02110004020202020204"/>
              </a:rPr>
              <a:t>Vegetables</a:t>
            </a:r>
          </a:p>
        </p:txBody>
      </p:sp>
      <p:graphicFrame>
        <p:nvGraphicFramePr>
          <p:cNvPr id="3" name="Diagram 2">
            <a:extLst>
              <a:ext uri="{FF2B5EF4-FFF2-40B4-BE49-F238E27FC236}">
                <a16:creationId xmlns:a16="http://schemas.microsoft.com/office/drawing/2014/main" id="{B3122E56-4DA3-5318-5461-0E0C15D15B9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6434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ARTICULATE_DESIGN_ID_WOOD TYPE" val="opQ6MhUB"/>
  <p:tag name="ARTICULATE_DESIGN_ID_1_WOOD TYPE" val="YyKxganp"/>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CROP" val="gxpUN9e3"/>
  <p:tag name="ARTICULATE_DESIGN_ID_OFFICE THEME" val="U23URifv"/>
  <p:tag name="SECTOMILLISECCONVERTED" val="1"/>
  <p:tag name="MMPROD_UIDATA" val="&lt;database version=&quot;11.0&quot;&gt;&lt;object type=&quot;1&quot; unique_id=&quot;10001&quot;&gt;&lt;property id=&quot;20141&quot; value=&quot;New Retail Vendor Applicant Traini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Pharmacy Applicant&quot;/&gt;&lt;property id=&quot;20192&quot; value=&quot;https://ncnutrition.adobeconnect.com/admin/content/folder/list?filter-rows=100&amp;amp;filter-start=0&amp;amp;sco-id=2845280094&amp;amp;tab-id=1279504582&amp;amp;OWASP_CSRFTOKEN=c13a171cfe2df9e06261ee005310d2562b6eaa3b5c470e3201af835f49522473&quot;/&gt;&lt;property id=&quot;20193&quot; value=&quot;0&quot;/&gt;&lt;property id=&quot;20224&quot; value=&quot;S:\NSB\Training\WIC\Vendor Training\2021\2021 Vendor Modules for LA\2021 New Retail Vendor Applicant Training\presentation&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700&quot; value=&quot;0&quot;/&gt;&lt;object type=&quot;8&quot; unique_id=&quot;11273&quot;&gt;&lt;/object&gt;&lt;object type=&quot;2&quot; unique_id=&quot;11274&quot;&gt;&lt;object type=&quot;3&quot; unique_id=&quot;11286&quot;&gt;&lt;property id=&quot;20148&quot; value=&quot;5&quot;/&gt;&lt;property id=&quot;20300&quot; value=&quot;Slide 1&quot;/&gt;&lt;property id=&quot;20307&quot; value=&quot;272&quot;/&gt;&lt;property id=&quot;20309&quot; value=&quot;-1&quot;/&gt;&lt;/object&gt;&lt;object type=&quot;3&quot; unique_id=&quot;11287&quot;&gt;&lt;property id=&quot;20148&quot; value=&quot;5&quot;/&gt;&lt;property id=&quot;20300&quot; value=&quot;Slide 2 - &amp;quot;Orientation to NC WIC Program&amp;quot;&quot;/&gt;&lt;property id=&quot;20307&quot; value=&quot;273&quot;/&gt;&lt;property id=&quot;20309&quot; value=&quot;-1&quot;/&gt;&lt;/object&gt;&lt;object type=&quot;3&quot; unique_id=&quot;11290&quot;&gt;&lt;property id=&quot;20148&quot; value=&quot;5&quot;/&gt;&lt;property id=&quot;20300&quot; value=&quot;Slide 5 - &amp;quot;How Stores Become Authorized WIC Vendors&amp;quot;&quot;/&gt;&lt;property id=&quot;20307&quot; value=&quot;276&quot;/&gt;&lt;property id=&quot;20309&quot; value=&quot;-1&quot;/&gt;&lt;/object&gt;&lt;object type=&quot;3&quot; unique_id=&quot;11293&quot;&gt;&lt;property id=&quot;20148&quot; value=&quot;5&quot;/&gt;&lt;property id=&quot;20300&quot; value=&quot;Slide 7 - &amp;quot;Vendor Applicant’s Responsibility&amp;quot;&quot;/&gt;&lt;property id=&quot;20307&quot; value=&quot;279&quot;/&gt;&lt;property id=&quot;20309&quot; value=&quot;-1&quot;/&gt;&lt;/object&gt;&lt;object type=&quot;3&quot; unique_id=&quot;11296&quot;&gt;&lt;property id=&quot;20148&quot; value=&quot;5&quot;/&gt;&lt;property id=&quot;20300&quot; value=&quot;Slide 11 - &amp;quot;Supplemental Nutrition Assistance Program (SNAP)&amp;quot;&quot;/&gt;&lt;property id=&quot;20307&quot; value=&quot;282&quot;/&gt;&lt;property id=&quot;20309&quot; value=&quot;-1&quot;/&gt;&lt;/object&gt;&lt;object type=&quot;3&quot; unique_id=&quot;11304&quot;&gt;&lt;property id=&quot;20148&quot; value=&quot;5&quot;/&gt;&lt;property id=&quot;20300&quot; value=&quot;Slide 21 - &amp;quot;Minimum Redemption&amp;quot;&quot;/&gt;&lt;property id=&quot;20307&quot; value=&quot;290&quot;/&gt;&lt;property id=&quot;20309&quot; value=&quot;-1&quot;/&gt;&lt;/object&gt;&lt;object type=&quot;3&quot; unique_id=&quot;11307&quot;&gt;&lt;property id=&quot;20148&quot; value=&quot;5&quot;/&gt;&lt;property id=&quot;20300&quot; value=&quot;Slide 24 - &amp;quot;Purchasing and Providing Infant Formula From State-Approved Sources&amp;quot;&quot;/&gt;&lt;property id=&quot;20307&quot; value=&quot;293&quot;/&gt;&lt;property id=&quot;20309&quot; value=&quot;-1&quot;/&gt;&lt;/object&gt;&lt;object type=&quot;3&quot; unique_id=&quot;11352&quot;&gt;&lt;property id=&quot;20148&quot; value=&quot;5&quot;/&gt;&lt;property id=&quot;20300&quot; value=&quot;Slide 58 - &amp;quot;Ideas&amp;quot;&quot;/&gt;&lt;property id=&quot;20307&quot; value=&quot;338&quot;/&gt;&lt;property id=&quot;20309&quot; value=&quot;-1&quot;/&gt;&lt;/object&gt;&lt;object type=&quot;3&quot; unique_id=&quot;11422&quot;&gt;&lt;property id=&quot;20148&quot; value=&quot;5&quot;/&gt;&lt;property id=&quot;20300&quot; value=&quot;Slide 141 - &amp;quot;Disqualification &amp;quot;&quot;/&gt;&lt;property id=&quot;20307&quot; value=&quot;405&quot;/&gt;&lt;property id=&quot;20309&quot; value=&quot;-1&quot;/&gt;&lt;/object&gt;&lt;object type=&quot;3&quot; unique_id=&quot;11425&quot;&gt;&lt;property id=&quot;20148&quot; value=&quot;5&quot;/&gt;&lt;property id=&quot;20300&quot; value=&quot;Slide 143 - &amp;quot;Reporting Customer Service Issues (Complaints)&amp;quot;&quot;/&gt;&lt;property id=&quot;20307&quot; value=&quot;408&quot;/&gt;&lt;property id=&quot;20309&quot; value=&quot;-1&quot;/&gt;&lt;/object&gt;&lt;object type=&quot;3&quot; unique_id=&quot;71132&quot;&gt;&lt;property id=&quot;20148&quot; value=&quot;5&quot;/&gt;&lt;property id=&quot;20300&quot; value=&quot;Slide 25 - &amp;quot;WIC Price Lists&amp;quot;&quot;/&gt;&lt;property id=&quot;20307&quot; value=&quot;604&quot;/&gt;&lt;property id=&quot;20309&quot; value=&quot;-1&quot;/&gt;&lt;/object&gt;&lt;object type=&quot;3&quot; unique_id=&quot;71135&quot;&gt;&lt;property id=&quot;20148&quot; value=&quot;5&quot;/&gt;&lt;property id=&quot;20300&quot; value=&quot;Slide 52 - &amp;quot;Automated Clearing House (ACH)&amp;quot;&quot;/&gt;&lt;property id=&quot;20307&quot; value=&quot;608&quot;/&gt;&lt;property id=&quot;20309&quot; value=&quot;-1&quot;/&gt;&lt;/object&gt;&lt;object type=&quot;3&quot; unique_id=&quot;85136&quot;&gt;&lt;property id=&quot;20148&quot; value=&quot;5&quot;/&gt;&lt;property id=&quot;20300&quot; value=&quot;Slide 17 - &amp;quot;Store Types continued&amp;quot;&quot;/&gt;&lt;property id=&quot;20307&quot; value=&quot;365&quot;/&gt;&lt;property id=&quot;20309&quot; value=&quot;-1&quot;/&gt;&lt;/object&gt;&lt;object type=&quot;3&quot; unique_id=&quot;140460&quot;&gt;&lt;property id=&quot;20148&quot; value=&quot;5&quot;/&gt;&lt;property id=&quot;20300&quot; value=&quot;Slide 19 - &amp;quot;Not-to-Exceed (NTE) Prices&amp;quot;&quot;/&gt;&lt;property id=&quot;20307&quot; value=&quot;661&quot;/&gt;&lt;property id=&quot;20309&quot; value=&quot;-1&quot;/&gt;&lt;/object&gt;&lt;object type=&quot;3&quot; unique_id=&quot;140461&quot;&gt;&lt;property id=&quot;20148&quot; value=&quot;5&quot;/&gt;&lt;property id=&quot;20300&quot; value=&quot;Slide 20 - &amp;quot;NTEs vs. Current Shelf Price&amp;quot;&quot;/&gt;&lt;property id=&quot;20307&quot; value=&quot;278&quot;/&gt;&lt;property id=&quot;20309&quot; value=&quot;-1&quot;/&gt;&lt;/object&gt;&lt;object type=&quot;3&quot; unique_id=&quot;140467&quot;&gt;&lt;property id=&quot;20148&quot; value=&quot;5&quot;/&gt;&lt;property id=&quot;20300&quot; value=&quot;Slide 37 - &amp;quot;Type of Tax Rates&amp;quot;&quot;/&gt;&lt;property id=&quot;20307&quot; value=&quot;466&quot;/&gt;&lt;property id=&quot;20309&quot; value=&quot;-1&quot;/&gt;&lt;/object&gt;&lt;object type=&quot;3&quot; unique_id=&quot;140468&quot;&gt;&lt;property id=&quot;20148&quot; value=&quot;5&quot;/&gt;&lt;property id=&quot;20300&quot; value=&quot;Slide 38 - &amp;quot;Types of Tax Rates&amp;quot;&quot;/&gt;&lt;property id=&quot;20307&quot; value=&quot;467&quot;/&gt;&lt;property id=&quot;20309&quot; value=&quot;-1&quot;/&gt;&lt;/object&gt;&lt;object type=&quot;3&quot; unique_id=&quot;140470&quot;&gt;&lt;property id=&quot;20148&quot; value=&quot;5&quot;/&gt;&lt;property id=&quot;20300&quot; value=&quot;Slide 40 - &amp;quot;Submitting False Information&amp;quot;&quot;/&gt;&lt;property id=&quot;20307&quot; value=&quot;469&quot;/&gt;&lt;property id=&quot;20309&quot; value=&quot;-1&quot;/&gt;&lt;/object&gt;&lt;object type=&quot;3&quot; unique_id=&quot;140472&quot;&gt;&lt;property id=&quot;20148&quot; value=&quot;5&quot;/&gt;&lt;property id=&quot;20300&quot; value=&quot;Slide 42 - &amp;quot;Definitions&amp;quot;&quot;/&gt;&lt;property id=&quot;20307&quot; value=&quot;381&quot;/&gt;&lt;property id=&quot;20309&quot; value=&quot;-1&quot;/&gt;&lt;/object&gt;&lt;object type=&quot;3&quot; unique_id=&quot;140477&quot;&gt;&lt;property id=&quot;20148&quot; value=&quot;5&quot;/&gt;&lt;property id=&quot;20300&quot; value=&quot;Slide 49 - &amp;quot;Sales Tax &amp;amp; Cash Back&amp;quot;&quot;/&gt;&lt;property id=&quot;20307&quot; value=&quot;386&quot;/&gt;&lt;property id=&quot;20309&quot; value=&quot;-1&quot;/&gt;&lt;/object&gt;&lt;object type=&quot;3&quot; unique_id=&quot;140480&quot;&gt;&lt;property id=&quot;20148&quot; value=&quot;5&quot;/&gt;&lt;property id=&quot;20300&quot; value=&quot;Slide 55 - &amp;quot;Split Tender Transactions&amp;quot;&quot;/&gt;&lt;property id=&quot;20307&quot; value=&quot;612&quot;/&gt;&lt;property id=&quot;20309&quot; value=&quot;-1&quot;/&gt;&lt;/object&gt;&lt;object type=&quot;3&quot; unique_id=&quot;140540&quot;&gt;&lt;property id=&quot;20148&quot; value=&quot;5&quot;/&gt;&lt;property id=&quot;20300&quot; value=&quot;Slide 125 - &amp;quot;Violations&amp;quot;&quot;/&gt;&lt;property id=&quot;20307&quot; value=&quot;309&quot;/&gt;&lt;property id=&quot;20309&quot; value=&quot;-1&quot;/&gt;&lt;/object&gt;&lt;object type=&quot;3&quot; unique_id=&quot;140541&quot;&gt;&lt;property id=&quot;20148&quot; value=&quot;5&quot;/&gt;&lt;property id=&quot;20300&quot; value=&quot;Slide 126 - &amp;quot;Types of Violations&amp;quot;&quot;/&gt;&lt;property id=&quot;20307&quot; value=&quot;310&quot;/&gt;&lt;property id=&quot;20309&quot; value=&quot;-1&quot;/&gt;&lt;/object&gt;&lt;object type=&quot;3&quot; unique_id=&quot;140546&quot;&gt;&lt;property id=&quot;20148&quot; value=&quot;5&quot;/&gt;&lt;property id=&quot;20300&quot; value=&quot;Slide 138 - &amp;quot;Violations Detected During Inventory Audit&amp;quot;&quot;/&gt;&lt;property id=&quot;20307&quot; value=&quot;373&quot;/&gt;&lt;property id=&quot;20309&quot; value=&quot;-1&quot;/&gt;&lt;/object&gt;&lt;object type=&quot;3&quot; unique_id=&quot;140547&quot;&gt;&lt;property id=&quot;20148&quot; value=&quot;5&quot;/&gt;&lt;property id=&quot;20300&quot; value=&quot;Slide 139 - &amp;quot;Vendor Claims&amp;quot;&quot;/&gt;&lt;property id=&quot;20307&quot; value=&quot;374&quot;/&gt;&lt;property id=&quot;20309&quot; value=&quot;-1&quot;/&gt;&lt;/object&gt;&lt;object type=&quot;3&quot; unique_id=&quot;140548&quot;&gt;&lt;property id=&quot;20148&quot; value=&quot;5&quot;/&gt;&lt;property id=&quot;20300&quot; value=&quot;Slide 140 - &amp;quot;Claims Assessed for Vendor Violations&amp;quot;&quot;/&gt;&lt;property id=&quot;20307&quot; value=&quot;375&quot;/&gt;&lt;property id=&quot;20309&quot; value=&quot;-1&quot;/&gt;&lt;/object&gt;&lt;object type=&quot;3&quot; unique_id=&quot;140549&quot;&gt;&lt;property id=&quot;20148&quot; value=&quot;5&quot;/&gt;&lt;property id=&quot;20300&quot; value=&quot;Slide 176 - &amp;quot;Assurance of Civil Rights Compliance&amp;quot;&quot;/&gt;&lt;property id=&quot;20307&quot; value=&quot;355&quot;/&gt;&lt;property id=&quot;20309&quot; value=&quot;-1&quot;/&gt;&lt;/object&gt;&lt;object type=&quot;3&quot; unique_id=&quot;183808&quot;&gt;&lt;property id=&quot;20148&quot; value=&quot;5&quot;/&gt;&lt;property id=&quot;20300&quot; value=&quot;Slide 149 - &amp;quot;Using DocuSign&amp;quot;&quot;/&gt;&lt;property id=&quot;20307&quot; value=&quot;803&quot;/&gt;&lt;property id=&quot;20309&quot; value=&quot;-1&quot;/&gt;&lt;/object&gt;&lt;object type=&quot;3&quot; unique_id=&quot;183811&quot;&gt;&lt;property id=&quot;20148&quot; value=&quot;5&quot;/&gt;&lt;property id=&quot;20300&quot; value=&quot;Slide 152 - &amp;quot;Adopting a Signature&amp;quot;&quot;/&gt;&lt;property id=&quot;20307&quot; value=&quot;277&quot;/&gt;&lt;property id=&quot;20309&quot; value=&quot;-1&quot;/&gt;&lt;/object&gt;&lt;object type=&quot;3&quot; unique_id=&quot;183813&quot;&gt;&lt;property id=&quot;20148&quot; value=&quot;5&quot;/&gt;&lt;property id=&quot;20300&quot; value=&quot;Slide 154 - &amp;quot;Form Fields&amp;quot;&quot;/&gt;&lt;property id=&quot;20307&quot; value=&quot;804&quot;/&gt;&lt;property id=&quot;20309&quot; value=&quot;-1&quot;/&gt;&lt;/object&gt;&lt;object type=&quot;3&quot; unique_id=&quot;185948&quot;&gt;&lt;property id=&quot;20148&quot; value=&quot;5&quot;/&gt;&lt;property id=&quot;20300&quot; value=&quot;Slide 145 - &amp;quot;Required Applicant Forms&amp;quot;&quot;/&gt;&lt;property id=&quot;20307&quot; value=&quot;807&quot;/&gt;&lt;property id=&quot;20309&quot; value=&quot;-1&quot;/&gt;&lt;/object&gt;&lt;object type=&quot;3&quot; unique_id=&quot;188350&quot;&gt;&lt;property id=&quot;20148&quot; value=&quot;5&quot;/&gt;&lt;property id=&quot;20300&quot; value=&quot;Slide 59 - &amp;quot;Questions&amp;quot;&quot;/&gt;&lt;property id=&quot;20307&quot; value=&quot;811&quot;/&gt;&lt;/object&gt;&lt;object type=&quot;3&quot; unique_id=&quot;188351&quot;&gt;&lt;property id=&quot;20148&quot; value=&quot;5&quot;/&gt;&lt;property id=&quot;20300&quot; value=&quot;Slide 115 - &amp;quot;Questions&amp;quot;&quot;/&gt;&lt;property id=&quot;20307&quot; value=&quot;812&quot;/&gt;&lt;/object&gt;&lt;object type=&quot;3&quot; unique_id=&quot;188353&quot;&gt;&lt;property id=&quot;20148&quot; value=&quot;5&quot;/&gt;&lt;property id=&quot;20300&quot; value=&quot;Slide 175 - &amp;quot;Questions&amp;quot;&quot;/&gt;&lt;property id=&quot;20307&quot; value=&quot;815&quot;/&gt;&lt;/object&gt;&lt;object type=&quot;3&quot; unique_id=&quot;205914&quot;&gt;&lt;property id=&quot;20148&quot; value=&quot;5&quot;/&gt;&lt;property id=&quot;20300&quot; value=&quot;Slide 61&quot;/&gt;&lt;property id=&quot;20307&quot; value=&quot;662&quot;/&gt;&lt;/object&gt;&lt;object type=&quot;3&quot; unique_id=&quot;205929&quot;&gt;&lt;property id=&quot;20148&quot; value=&quot;5&quot;/&gt;&lt;property id=&quot;20300&quot; value=&quot;Slide 76 - &amp;quot;Whole Grain Cereal vs. Non-Whole Grain Cereal&amp;quot;&quot;/&gt;&lt;property id=&quot;20307&quot; value=&quot;663&quot;/&gt;&lt;/object&gt;&lt;object type=&quot;3&quot; unique_id=&quot;205936&quot;&gt;&lt;property id=&quot;20148&quot; value=&quot;5&quot;/&gt;&lt;property id=&quot;20300&quot; value=&quot;Slide 83 - &amp;quot;Whole-Wheat Pasta&amp;quot;&quot;/&gt;&lt;property id=&quot;20307&quot; value=&quot;274&quot;/&gt;&lt;/object&gt;&lt;object type=&quot;3&quot; unique_id=&quot;205937&quot;&gt;&lt;property id=&quot;20148&quot; value=&quot;5&quot;/&gt;&lt;property id=&quot;20300&quot; value=&quot;Slide 84 - &amp;quot;Whole Grain Barley/Bulgur/Oats&amp;quot;&quot;/&gt;&lt;property id=&quot;20307&quot; value=&quot;665&quot;/&gt;&lt;/object&gt;&lt;object type=&quot;3&quot; unique_id=&quot;205945&quot;&gt;&lt;property id=&quot;20148&quot; value=&quot;5&quot;/&gt;&lt;property id=&quot;20300&quot; value=&quot;Slide 92 - &amp;quot;Peanut Butter&amp;quot;&quot;/&gt;&lt;property id=&quot;20307&quot; value=&quot;283&quot;/&gt;&lt;/object&gt;&lt;object type=&quot;3&quot; unique_id=&quot;214374&quot;&gt;&lt;property id=&quot;20148&quot; value=&quot;5&quot;/&gt;&lt;property id=&quot;20300&quot; value=&quot;Slide 3 - &amp;quot;What is WIC?&amp;amp;#x09;&amp;amp;#x09;&amp;quot;&quot;/&gt;&lt;property id=&quot;20307&quot; value=&quot;766&quot;/&gt;&lt;/object&gt;&lt;object type=&quot;3&quot; unique_id=&quot;214375&quot;&gt;&lt;property id=&quot;20148&quot; value=&quot;5&quot;/&gt;&lt;property id=&quot;20300&quot; value=&quot;Slide 4 - &amp;quot;WIC Works!&amp;quot;&quot;/&gt;&lt;property id=&quot;20307&quot; value=&quot;767&quot;/&gt;&lt;/object&gt;&lt;object type=&quot;3&quot; unique_id=&quot;214377&quot;&gt;&lt;property id=&quot;20148&quot; value=&quot;5&quot;/&gt;&lt;property id=&quot;20300&quot; value=&quot;Slide 10 - &amp;quot;Selection Criteria&amp;quot;&quot;/&gt;&lt;property id=&quot;20307&quot; value=&quot;768&quot;/&gt;&lt;/object&gt;&lt;object type=&quot;3&quot; unique_id=&quot;214378&quot;&gt;&lt;property id=&quot;20148&quot; value=&quot;5&quot;/&gt;&lt;property id=&quot;20300&quot; value=&quot;Slide 12 - &amp;quot;Competitive Pricing and Price Limitations &amp;quot;&quot;/&gt;&lt;property id=&quot;20307&quot; value=&quot;769&quot;/&gt;&lt;/object&gt;&lt;object type=&quot;3&quot; unique_id=&quot;214379&quot;&gt;&lt;property id=&quot;20148&quot; value=&quot;5&quot;/&gt;&lt;property id=&quot;20300&quot; value=&quot;Slide 13 - &amp;quot;Annual Vendor Training&amp;quot;&quot;/&gt;&lt;property id=&quot;20307&quot; value=&quot;284&quot;/&gt;&lt;/object&gt;&lt;object type=&quot;3&quot; unique_id=&quot;214380&quot;&gt;&lt;property id=&quot;20148&quot; value=&quot;5&quot;/&gt;&lt;property id=&quot;20300&quot; value=&quot;Slide 14 - &amp;quot;NC Peer Group System&amp;quot;&quot;/&gt;&lt;property id=&quot;20307&quot; value=&quot;770&quot;/&gt;&lt;/object&gt;&lt;object type=&quot;3&quot; unique_id=&quot;214381&quot;&gt;&lt;property id=&quot;20148&quot; value=&quot;5&quot;/&gt;&lt;property id=&quot;20300&quot; value=&quot;Slide 16 - &amp;quot;Store Types&amp;quot;&quot;/&gt;&lt;property id=&quot;20307&quot; value=&quot;363&quot;/&gt;&lt;/object&gt;&lt;object type=&quot;3&quot; unique_id=&quot;214387&quot;&gt;&lt;property id=&quot;20148&quot; value=&quot;5&quot;/&gt;&lt;property id=&quot;20300&quot; value=&quot;Slide 28 - &amp;quot;Questions&amp;quot;&quot;/&gt;&lt;property id=&quot;20307&quot; value=&quot;809&quot;/&gt;&lt;/object&gt;&lt;object type=&quot;3&quot; unique_id=&quot;214389&quot;&gt;&lt;property id=&quot;20148&quot; value=&quot;5&quot;/&gt;&lt;property id=&quot;20300&quot; value=&quot;Slide 30 - &amp;quot;Predominantly WIC Vendor (PWV) continued&amp;quot;&quot;/&gt;&lt;property id=&quot;20307&quot; value=&quot;299&quot;/&gt;&lt;/object&gt;&lt;object type=&quot;3&quot; unique_id=&quot;214390&quot;&gt;&lt;property id=&quot;20148&quot; value=&quot;5&quot;/&gt;&lt;property id=&quot;20300&quot; value=&quot;Slide 31 - &amp;quot;SNAP-eligible Food Sales Records&amp;quot;&quot;/&gt;&lt;property id=&quot;20307&quot; value=&quot;300&quot;/&gt;&lt;/object&gt;&lt;object type=&quot;3&quot; unique_id=&quot;214391&quot;&gt;&lt;property id=&quot;20148&quot; value=&quot;5&quot;/&gt;&lt;property id=&quot;20300&quot; value=&quot;Slide 32 - &amp;quot;PWV Identification&amp;quot;&quot;/&gt;&lt;property id=&quot;20307&quot; value=&quot;301&quot;/&gt;&lt;/object&gt;&lt;object type=&quot;3&quot; unique_id=&quot;214392&quot;&gt;&lt;property id=&quot;20148&quot; value=&quot;5&quot;/&gt;&lt;property id=&quot;20300&quot; value=&quot;Slide 33 - &amp;quot;Appropriate Documentation&amp;quot;&quot;/&gt;&lt;property id=&quot;20307&quot; value=&quot;774&quot;/&gt;&lt;/object&gt;&lt;object type=&quot;3&quot; unique_id=&quot;214397&quot;&gt;&lt;property id=&quot;20148&quot; value=&quot;5&quot;/&gt;&lt;property id=&quot;20300&quot; value=&quot;Slide 51 - &amp;quot;eWIC Payments Through the                                  Banking System&amp;quot;&quot;/&gt;&lt;property id=&quot;20307&quot; value=&quot;607&quot;/&gt;&lt;/object&gt;&lt;object type=&quot;3&quot; unique_id=&quot;214399&quot;&gt;&lt;property id=&quot;20148&quot; value=&quot;5&quot;/&gt;&lt;property id=&quot;20300&quot; value=&quot;Slide 57 - &amp;quot;Use of Scanning Sheets Prohibited&amp;quot;&quot;/&gt;&lt;property id=&quot;20307&quot; value=&quot;777&quot;/&gt;&lt;/object&gt;&lt;object type=&quot;3&quot; unique_id=&quot;214400&quot;&gt;&lt;property id=&quot;20148&quot; value=&quot;5&quot;/&gt;&lt;property id=&quot;20300&quot; value=&quot;Slide 60&quot;/&gt;&lt;property id=&quot;20307&quot; value=&quot;816&quot;/&gt;&lt;/object&gt;&lt;object type=&quot;3&quot; unique_id=&quot;214401&quot;&gt;&lt;property id=&quot;20148&quot; value=&quot;5&quot;/&gt;&lt;property id=&quot;20300&quot; value=&quot;Slide 62&quot;/&gt;&lt;property id=&quot;20307&quot; value=&quot;817&quot;/&gt;&lt;/object&gt;&lt;object type=&quot;3&quot; unique_id=&quot;214402&quot;&gt;&lt;property id=&quot;20148&quot; value=&quot;5&quot;/&gt;&lt;property id=&quot;20300&quot; value=&quot;Slide 63&quot;/&gt;&lt;property id=&quot;20307&quot; value=&quot;818&quot;/&gt;&lt;/object&gt;&lt;object type=&quot;3&quot; unique_id=&quot;214403&quot;&gt;&lt;property id=&quot;20148&quot; value=&quot;5&quot;/&gt;&lt;property id=&quot;20300&quot; value=&quot;Slide 64&quot;/&gt;&lt;property id=&quot;20307&quot; value=&quot;819&quot;/&gt;&lt;/object&gt;&lt;object type=&quot;3&quot; unique_id=&quot;214404&quot;&gt;&lt;property id=&quot;20148&quot; value=&quot;5&quot;/&gt;&lt;property id=&quot;20300&quot; value=&quot;Slide 65&quot;/&gt;&lt;property id=&quot;20307&quot; value=&quot;820&quot;/&gt;&lt;/object&gt;&lt;object type=&quot;3&quot; unique_id=&quot;214405&quot;&gt;&lt;property id=&quot;20148&quot; value=&quot;5&quot;/&gt;&lt;property id=&quot;20300&quot; value=&quot;Slide 66&quot;/&gt;&lt;property id=&quot;20307&quot; value=&quot;821&quot;/&gt;&lt;/object&gt;&lt;object type=&quot;3&quot; unique_id=&quot;214406&quot;&gt;&lt;property id=&quot;20148&quot; value=&quot;5&quot;/&gt;&lt;property id=&quot;20300&quot; value=&quot;Slide 67&quot;/&gt;&lt;property id=&quot;20307&quot; value=&quot;822&quot;/&gt;&lt;/object&gt;&lt;object type=&quot;3&quot; unique_id=&quot;214407&quot;&gt;&lt;property id=&quot;20148&quot; value=&quot;5&quot;/&gt;&lt;property id=&quot;20300&quot; value=&quot;Slide 68&quot;/&gt;&lt;property id=&quot;20307&quot; value=&quot;823&quot;/&gt;&lt;/object&gt;&lt;object type=&quot;3&quot; unique_id=&quot;214408&quot;&gt;&lt;property id=&quot;20148&quot; value=&quot;5&quot;/&gt;&lt;property id=&quot;20300&quot; value=&quot;Slide 69&quot;/&gt;&lt;property id=&quot;20307&quot; value=&quot;824&quot;/&gt;&lt;/object&gt;&lt;object type=&quot;3&quot; unique_id=&quot;214409&quot;&gt;&lt;property id=&quot;20148&quot; value=&quot;5&quot;/&gt;&lt;property id=&quot;20300&quot; value=&quot;Slide 70&quot;/&gt;&lt;property id=&quot;20307&quot; value=&quot;825&quot;/&gt;&lt;/object&gt;&lt;object type=&quot;3&quot; unique_id=&quot;214410&quot;&gt;&lt;property id=&quot;20148&quot; value=&quot;5&quot;/&gt;&lt;property id=&quot;20300&quot; value=&quot;Slide 71&quot;/&gt;&lt;property id=&quot;20307&quot; value=&quot;826&quot;/&gt;&lt;/object&gt;&lt;object type=&quot;3&quot; unique_id=&quot;214411&quot;&gt;&lt;property id=&quot;20148&quot; value=&quot;5&quot;/&gt;&lt;property id=&quot;20300&quot; value=&quot;Slide 72&quot;/&gt;&lt;property id=&quot;20307&quot; value=&quot;827&quot;/&gt;&lt;/object&gt;&lt;object type=&quot;3&quot; unique_id=&quot;214412&quot;&gt;&lt;property id=&quot;20148&quot; value=&quot;5&quot;/&gt;&lt;property id=&quot;20300&quot; value=&quot;Slide 73&quot;/&gt;&lt;property id=&quot;20307&quot; value=&quot;828&quot;/&gt;&lt;/object&gt;&lt;object type=&quot;3&quot; unique_id=&quot;214413&quot;&gt;&lt;property id=&quot;20148&quot; value=&quot;5&quot;/&gt;&lt;property id=&quot;20300&quot; value=&quot;Slide 74&quot;/&gt;&lt;property id=&quot;20307&quot; value=&quot;829&quot;/&gt;&lt;/object&gt;&lt;object type=&quot;3&quot; unique_id=&quot;214414&quot;&gt;&lt;property id=&quot;20148&quot; value=&quot;5&quot;/&gt;&lt;property id=&quot;20300&quot; value=&quot;Slide 75&quot;/&gt;&lt;property id=&quot;20307&quot; value=&quot;830&quot;/&gt;&lt;/object&gt;&lt;object type=&quot;3&quot; unique_id=&quot;214415&quot;&gt;&lt;property id=&quot;20148&quot; value=&quot;5&quot;/&gt;&lt;property id=&quot;20300&quot; value=&quot;Slide 77 - &amp;quot;Bread/Whole Grains&amp;quot;&quot;/&gt;&lt;property id=&quot;20307&quot; value=&quot;831&quot;/&gt;&lt;/object&gt;&lt;object type=&quot;3&quot; unique_id=&quot;214416&quot;&gt;&lt;property id=&quot;20148&quot; value=&quot;5&quot;/&gt;&lt;property id=&quot;20300&quot; value=&quot;Slide 78 - &amp;quot; Breads/Buns/Rolls&amp;quot;&quot;/&gt;&lt;property id=&quot;20307&quot; value=&quot;832&quot;/&gt;&lt;/object&gt;&lt;object type=&quot;3&quot; unique_id=&quot;214417&quot;&gt;&lt;property id=&quot;20148&quot; value=&quot;5&quot;/&gt;&lt;property id=&quot;20300&quot; value=&quot;Slide 79 - &amp;quot; Tortillas&amp;quot;&quot;/&gt;&lt;property id=&quot;20307&quot; value=&quot;833&quot;/&gt;&lt;/object&gt;&lt;object type=&quot;3&quot; unique_id=&quot;214418&quot;&gt;&lt;property id=&quot;20148&quot; value=&quot;5&quot;/&gt;&lt;property id=&quot;20300&quot; value=&quot;Slide 80 - &amp;quot;Breads and Tortillas&amp;quot;&quot;/&gt;&lt;property id=&quot;20307&quot; value=&quot;834&quot;/&gt;&lt;/object&gt;&lt;object type=&quot;3&quot; unique_id=&quot;214419&quot;&gt;&lt;property id=&quot;20148&quot; value=&quot;5&quot;/&gt;&lt;property id=&quot;20300&quot; value=&quot;Slide 81 - &amp;quot;Brown Rice&amp;quot;&quot;/&gt;&lt;property id=&quot;20307&quot; value=&quot;835&quot;/&gt;&lt;/object&gt;&lt;object type=&quot;3&quot; unique_id=&quot;214420&quot;&gt;&lt;property id=&quot;20148&quot; value=&quot;5&quot;/&gt;&lt;property id=&quot;20300&quot; value=&quot;Slide 82 - &amp;quot;Brown Rice&amp;quot;&quot;/&gt;&lt;property id=&quot;20307&quot; value=&quot;836&quot;/&gt;&lt;/object&gt;&lt;object type=&quot;3&quot; unique_id=&quot;214421&quot;&gt;&lt;property id=&quot;20148&quot; value=&quot;5&quot;/&gt;&lt;property id=&quot;20300&quot; value=&quot;Slide 85 - &amp;quot;Whole Grains&amp;quot;&quot;/&gt;&lt;property id=&quot;20307&quot; value=&quot;837&quot;/&gt;&lt;/object&gt;&lt;object type=&quot;3&quot; unique_id=&quot;214422&quot;&gt;&lt;property id=&quot;20148&quot; value=&quot;5&quot;/&gt;&lt;property id=&quot;20300&quot; value=&quot;Slide 86 - &amp;quot; Eggs&amp;quot;&quot;/&gt;&lt;property id=&quot;20307&quot; value=&quot;838&quot;/&gt;&lt;/object&gt;&lt;object type=&quot;3&quot; unique_id=&quot;214423&quot;&gt;&lt;property id=&quot;20148&quot; value=&quot;5&quot;/&gt;&lt;property id=&quot;20300&quot; value=&quot;Slide 87 - &amp;quot;Eggs&amp;quot;&quot;/&gt;&lt;property id=&quot;20307&quot; value=&quot;839&quot;/&gt;&lt;/object&gt;&lt;object type=&quot;3&quot; unique_id=&quot;214424&quot;&gt;&lt;property id=&quot;20148&quot; value=&quot;5&quot;/&gt;&lt;property id=&quot;20300&quot; value=&quot;Slide 88 - &amp;quot;Beans, Peas, and Lentils&amp;quot;&quot;/&gt;&lt;property id=&quot;20307&quot; value=&quot;840&quot;/&gt;&lt;/object&gt;&lt;object type=&quot;3&quot; unique_id=&quot;214425&quot;&gt;&lt;property id=&quot;20148&quot; value=&quot;5&quot;/&gt;&lt;property id=&quot;20300&quot; value=&quot;Slide 89 - &amp;quot;Beans, Peas, and Lentils&amp;quot;&quot;/&gt;&lt;property id=&quot;20307&quot; value=&quot;841&quot;/&gt;&lt;/object&gt;&lt;object type=&quot;3&quot; unique_id=&quot;214426&quot;&gt;&lt;property id=&quot;20148&quot; value=&quot;5&quot;/&gt;&lt;property id=&quot;20300&quot; value=&quot;Slide 90 - &amp;quot;Beans, Peas, and Lentils&amp;quot;&quot;/&gt;&lt;property id=&quot;20307&quot; value=&quot;842&quot;/&gt;&lt;/object&gt;&lt;object type=&quot;3&quot; unique_id=&quot;214427&quot;&gt;&lt;property id=&quot;20148&quot; value=&quot;5&quot;/&gt;&lt;property id=&quot;20300&quot; value=&quot;Slide 91 - &amp;quot;Peanut Butter&amp;quot;&quot;/&gt;&lt;property id=&quot;20307&quot; value=&quot;843&quot;/&gt;&lt;/object&gt;&lt;object type=&quot;3&quot; unique_id=&quot;214428&quot;&gt;&lt;property id=&quot;20148&quot; value=&quot;5&quot;/&gt;&lt;property id=&quot;20300&quot; value=&quot;Slide 93 - &amp;quot;Beans, Peas, Lentils and Peanut Butter&amp;quot;&quot;/&gt;&lt;property id=&quot;20307&quot; value=&quot;844&quot;/&gt;&lt;/object&gt;&lt;object type=&quot;3&quot; unique_id=&quot;214429&quot;&gt;&lt;property id=&quot;20148&quot; value=&quot;5&quot;/&gt;&lt;property id=&quot;20300&quot; value=&quot;Slide 94 - &amp;quot;Fish&amp;quot;&quot;/&gt;&lt;property id=&quot;20307&quot; value=&quot;845&quot;/&gt;&lt;/object&gt;&lt;object type=&quot;3&quot; unique_id=&quot;214430&quot;&gt;&lt;property id=&quot;20148&quot; value=&quot;5&quot;/&gt;&lt;property id=&quot;20300&quot; value=&quot;Slide 95 - &amp;quot;Tuna&amp;quot;&quot;/&gt;&lt;property id=&quot;20307&quot; value=&quot;846&quot;/&gt;&lt;/object&gt;&lt;object type=&quot;3&quot; unique_id=&quot;214431&quot;&gt;&lt;property id=&quot;20148&quot; value=&quot;5&quot;/&gt;&lt;property id=&quot;20300&quot; value=&quot;Slide 96 - &amp;quot;Infant Formula&amp;quot;&quot;/&gt;&lt;property id=&quot;20307&quot; value=&quot;847&quot;/&gt;&lt;/object&gt;&lt;object type=&quot;3&quot; unique_id=&quot;214432&quot;&gt;&lt;property id=&quot;20148&quot; value=&quot;5&quot;/&gt;&lt;property id=&quot;20300&quot; value=&quot;Slide 97&quot;/&gt;&lt;property id=&quot;20307&quot; value=&quot;848&quot;/&gt;&lt;/object&gt;&lt;object type=&quot;3&quot; unique_id=&quot;214433&quot;&gt;&lt;property id=&quot;20148&quot; value=&quot;5&quot;/&gt;&lt;property id=&quot;20300&quot; value=&quot;Slide 98&quot;/&gt;&lt;property id=&quot;20307&quot; value=&quot;849&quot;/&gt;&lt;/object&gt;&lt;object type=&quot;3&quot; unique_id=&quot;214434&quot;&gt;&lt;property id=&quot;20148&quot; value=&quot;5&quot;/&gt;&lt;property id=&quot;20300&quot; value=&quot;Slide 99&quot;/&gt;&lt;property id=&quot;20307&quot; value=&quot;850&quot;/&gt;&lt;/object&gt;&lt;object type=&quot;3&quot; unique_id=&quot;214435&quot;&gt;&lt;property id=&quot;20148&quot; value=&quot;5&quot;/&gt;&lt;property id=&quot;20300&quot; value=&quot;Slide 100&quot;/&gt;&lt;property id=&quot;20307&quot; value=&quot;851&quot;/&gt;&lt;/object&gt;&lt;object type=&quot;3&quot; unique_id=&quot;214436&quot;&gt;&lt;property id=&quot;20148&quot; value=&quot;5&quot;/&gt;&lt;property id=&quot;20300&quot; value=&quot;Slide 101&quot;/&gt;&lt;property id=&quot;20307&quot; value=&quot;852&quot;/&gt;&lt;/object&gt;&lt;object type=&quot;3&quot; unique_id=&quot;214437&quot;&gt;&lt;property id=&quot;20148&quot; value=&quot;5&quot;/&gt;&lt;property id=&quot;20300&quot; value=&quot;Slide 102&quot;/&gt;&lt;property id=&quot;20307&quot; value=&quot;853&quot;/&gt;&lt;/object&gt;&lt;object type=&quot;3&quot; unique_id=&quot;214438&quot;&gt;&lt;property id=&quot;20148&quot; value=&quot;5&quot;/&gt;&lt;property id=&quot;20300&quot; value=&quot;Slide 103&quot;/&gt;&lt;property id=&quot;20307&quot; value=&quot;854&quot;/&gt;&lt;/object&gt;&lt;object type=&quot;3&quot; unique_id=&quot;214439&quot;&gt;&lt;property id=&quot;20148&quot; value=&quot;5&quot;/&gt;&lt;property id=&quot;20300&quot; value=&quot;Slide 104&quot;/&gt;&lt;property id=&quot;20307&quot; value=&quot;855&quot;/&gt;&lt;/object&gt;&lt;object type=&quot;3&quot; unique_id=&quot;214440&quot;&gt;&lt;property id=&quot;20148&quot; value=&quot;5&quot;/&gt;&lt;property id=&quot;20300&quot; value=&quot;Slide 105&quot;/&gt;&lt;property id=&quot;20307&quot; value=&quot;856&quot;/&gt;&lt;/object&gt;&lt;object type=&quot;3&quot; unique_id=&quot;214441&quot;&gt;&lt;property id=&quot;20148&quot; value=&quot;5&quot;/&gt;&lt;property id=&quot;20300&quot; value=&quot;Slide 106&quot;/&gt;&lt;property id=&quot;20307&quot; value=&quot;857&quot;/&gt;&lt;/object&gt;&lt;object type=&quot;3&quot; unique_id=&quot;214442&quot;&gt;&lt;property id=&quot;20148&quot; value=&quot;5&quot;/&gt;&lt;property id=&quot;20300&quot; value=&quot;Slide 107&quot;/&gt;&lt;property id=&quot;20307&quot; value=&quot;858&quot;/&gt;&lt;/object&gt;&lt;object type=&quot;3&quot; unique_id=&quot;214443&quot;&gt;&lt;property id=&quot;20148&quot; value=&quot;5&quot;/&gt;&lt;property id=&quot;20300&quot; value=&quot;Slide 108&quot;/&gt;&lt;property id=&quot;20307&quot; value=&quot;859&quot;/&gt;&lt;/object&gt;&lt;object type=&quot;3&quot; unique_id=&quot;214444&quot;&gt;&lt;property id=&quot;20148&quot; value=&quot;5&quot;/&gt;&lt;property id=&quot;20300&quot; value=&quot;Slide 109&quot;/&gt;&lt;property id=&quot;20307&quot; value=&quot;860&quot;/&gt;&lt;/object&gt;&lt;object type=&quot;3&quot; unique_id=&quot;214445&quot;&gt;&lt;property id=&quot;20148&quot; value=&quot;5&quot;/&gt;&lt;property id=&quot;20300&quot; value=&quot;Slide 110&quot;/&gt;&lt;property id=&quot;20307&quot; value=&quot;861&quot;/&gt;&lt;/object&gt;&lt;object type=&quot;3&quot; unique_id=&quot;214446&quot;&gt;&lt;property id=&quot;20148&quot; value=&quot;5&quot;/&gt;&lt;property id=&quot;20300&quot; value=&quot;Slide 111&quot;/&gt;&lt;property id=&quot;20307&quot; value=&quot;862&quot;/&gt;&lt;/object&gt;&lt;object type=&quot;3&quot; unique_id=&quot;214447&quot;&gt;&lt;property id=&quot;20148&quot; value=&quot;5&quot;/&gt;&lt;property id=&quot;20300&quot; value=&quot;Slide 112&quot;/&gt;&lt;property id=&quot;20307&quot; value=&quot;863&quot;/&gt;&lt;/object&gt;&lt;object type=&quot;3&quot; unique_id=&quot;214448&quot;&gt;&lt;property id=&quot;20148&quot; value=&quot;5&quot;/&gt;&lt;property id=&quot;20300&quot; value=&quot;Slide 113 - &amp;quot;Authorized Product List  (APL)&amp;quot;&quot;/&gt;&lt;property id=&quot;20307&quot; value=&quot;864&quot;/&gt;&lt;/object&gt;&lt;object type=&quot;3&quot; unique_id=&quot;214449&quot;&gt;&lt;property id=&quot;20148&quot; value=&quot;5&quot;/&gt;&lt;property id=&quot;20300&quot; value=&quot;Slide 114 - &amp;quot;Summary&amp;quot;&quot;/&gt;&lt;property id=&quot;20307&quot; value=&quot;865&quot;/&gt;&lt;/object&gt;&lt;object type=&quot;3&quot; unique_id=&quot;214450&quot;&gt;&lt;property id=&quot;20148&quot; value=&quot;5&quot;/&gt;&lt;property id=&quot;20300&quot; value=&quot;Slide 116 - &amp;quot;After Authorization&amp;quot;&quot;/&gt;&lt;property id=&quot;20307&quot; value=&quot;692&quot;/&gt;&lt;/object&gt;&lt;object type=&quot;3&quot; unique_id=&quot;214454&quot;&gt;&lt;property id=&quot;20148&quot; value=&quot;5&quot;/&gt;&lt;property id=&quot;20300&quot; value=&quot;Slide 121 - &amp;quot;Termination of WIC Vendor Agreement&amp;quot;&quot;/&gt;&lt;property id=&quot;20307&quot; value=&quot;388&quot;/&gt;&lt;/object&gt;&lt;object type=&quot;3&quot; unique_id=&quot;214455&quot;&gt;&lt;property id=&quot;20148&quot; value=&quot;5&quot;/&gt;&lt;property id=&quot;20300&quot; value=&quot;Slide 122 - &amp;quot;Business Integrity Standards &amp;quot;&quot;/&gt;&lt;property id=&quot;20307&quot; value=&quot;389&quot;/&gt;&lt;/object&gt;&lt;object type=&quot;3&quot; unique_id=&quot;214460&quot;&gt;&lt;property id=&quot;20148&quot; value=&quot;5&quot;/&gt;&lt;property id=&quot;20300&quot; value=&quot;Slide 132 - &amp;quot;Compliance Buys and Audits&amp;quot;&quot;/&gt;&lt;property id=&quot;20307&quot; value=&quot;396&quot;/&gt;&lt;/object&gt;&lt;object type=&quot;3&quot; unique_id=&quot;214461&quot;&gt;&lt;property id=&quot;20148&quot; value=&quot;5&quot;/&gt;&lt;property id=&quot;20300&quot; value=&quot;Slide 133 - &amp;quot;Compliance Buys&amp;quot;&quot;/&gt;&lt;property id=&quot;20307&quot; value=&quot;791&quot;/&gt;&lt;/object&gt;&lt;object type=&quot;3&quot; unique_id=&quot;214463&quot;&gt;&lt;property id=&quot;20148&quot; value=&quot;5&quot;/&gt;&lt;property id=&quot;20300&quot; value=&quot;Slide 136 - &amp;quot;Inventory Audits&amp;quot;&quot;/&gt;&lt;property id=&quot;20307&quot; value=&quot;400&quot;/&gt;&lt;/object&gt;&lt;object type=&quot;3&quot; unique_id=&quot;214464&quot;&gt;&lt;property id=&quot;20148&quot; value=&quot;5&quot;/&gt;&lt;property id=&quot;20300&quot; value=&quot;Slide 137 - &amp;quot;Purchase Documentation Requirement&amp;quot;&quot;/&gt;&lt;property id=&quot;20307&quot; value=&quot;793&quot;/&gt;&lt;/object&gt;&lt;object type=&quot;3&quot; unique_id=&quot;214465&quot;&gt;&lt;property id=&quot;20148&quot; value=&quot;5&quot;/&gt;&lt;property id=&quot;20300&quot; value=&quot;Slide 142 - &amp;quot;Routine Monitoring&amp;quot;&quot;/&gt;&lt;property id=&quot;20307&quot; value=&quot;407&quot;/&gt;&lt;/object&gt;&lt;object type=&quot;3&quot; unique_id=&quot;214466&quot;&gt;&lt;property id=&quot;20148&quot; value=&quot;5&quot;/&gt;&lt;property id=&quot;20300&quot; value=&quot;Slide 144 - &amp;quot;Questions&amp;quot;&quot;/&gt;&lt;property id=&quot;20307&quot; value=&quot;814&quot;/&gt;&lt;/object&gt;&lt;object type=&quot;3&quot; unique_id=&quot;214467&quot;&gt;&lt;property id=&quot;20148&quot; value=&quot;5&quot;/&gt;&lt;property id=&quot;20300&quot; value=&quot;Slide 146 - &amp;quot;Completing Required Forms&amp;quot;&quot;/&gt;&lt;property id=&quot;20307&quot; value=&quot;409&quot;/&gt;&lt;/object&gt;&lt;object type=&quot;3&quot; unique_id=&quot;214468&quot;&gt;&lt;property id=&quot;20148&quot; value=&quot;5&quot;/&gt;&lt;property id=&quot;20300&quot; value=&quot;Slide 147 - &amp;quot;Completion of Forms using DocuSign&amp;quot;&quot;/&gt;&lt;property id=&quot;20307&quot; value=&quot;697&quot;/&gt;&lt;/object&gt;&lt;object type=&quot;3&quot; unique_id=&quot;214469&quot;&gt;&lt;property id=&quot;20148&quot; value=&quot;5&quot;/&gt;&lt;property id=&quot;20300&quot; value=&quot;Slide 148 - &amp;quot;Completing Required Forms in DocuSign&amp;quot;&quot;/&gt;&lt;property id=&quot;20307&quot; value=&quot;410&quot;/&gt;&lt;/object&gt;&lt;object type=&quot;3&quot; unique_id=&quot;214470&quot;&gt;&lt;property id=&quot;20148&quot; value=&quot;5&quot;/&gt;&lt;property id=&quot;20300&quot; value=&quot;Slide 150 - &amp;quot;Vendor Process &amp;quot;&quot;/&gt;&lt;property id=&quot;20307&quot; value=&quot;711&quot;/&gt;&lt;/object&gt;&lt;object type=&quot;3&quot; unique_id=&quot;214471&quot;&gt;&lt;property id=&quot;20148&quot; value=&quot;5&quot;/&gt;&lt;property id=&quot;20300&quot; value=&quot;Slide 151 - &amp;quot;Fields to Complete&amp;quot;&quot;/&gt;&lt;property id=&quot;20307&quot; value=&quot;712&quot;/&gt;&lt;/object&gt;&lt;object type=&quot;3&quot; unique_id=&quot;214472&quot;&gt;&lt;property id=&quot;20148&quot; value=&quot;5&quot;/&gt;&lt;property id=&quot;20300&quot; value=&quot;Slide 153 - &amp;quot;SIGNATURE&amp;quot;&quot;/&gt;&lt;property id=&quot;20307&quot; value=&quot;716&quot;/&gt;&lt;/object&gt;&lt;object type=&quot;3&quot; unique_id=&quot;214473&quot;&gt;&lt;property id=&quot;20148&quot; value=&quot;5&quot;/&gt;&lt;property id=&quot;20300&quot; value=&quot;Slide 155 - &amp;quot;Vendor Process Completed&amp;quot;&quot;/&gt;&lt;property id=&quot;20307&quot; value=&quot;717&quot;/&gt;&lt;/object&gt;&lt;object type=&quot;3&quot; unique_id=&quot;214474&quot;&gt;&lt;property id=&quot;20148&quot; value=&quot;5&quot;/&gt;&lt;property id=&quot;20300&quot; value=&quot;Slide 156 - &amp;quot;Final Screen&amp;quot;&quot;/&gt;&lt;property id=&quot;20307&quot; value=&quot;718&quot;/&gt;&lt;/object&gt;&lt;object type=&quot;3&quot; unique_id=&quot;214475&quot;&gt;&lt;property id=&quot;20148&quot; value=&quot;5&quot;/&gt;&lt;property id=&quot;20300&quot; value=&quot;Slide 157 - &amp;quot;Application (DHHS 3282)&amp;quot;&quot;/&gt;&lt;property id=&quot;20307&quot; value=&quot;411&quot;/&gt;&lt;/object&gt;&lt;object type=&quot;3&quot; unique_id=&quot;214480&quot;&gt;&lt;property id=&quot;20148&quot; value=&quot;5&quot;/&gt;&lt;property id=&quot;20300&quot; value=&quot;Slide 163&quot;/&gt;&lt;property id=&quot;20307&quot; value=&quot;417&quot;/&gt;&lt;/object&gt;&lt;object type=&quot;3&quot; unique_id=&quot;214481&quot;&gt;&lt;property id=&quot;20148&quot; value=&quot;5&quot;/&gt;&lt;property id=&quot;20300&quot; value=&quot;Slide 164&quot;/&gt;&lt;property id=&quot;20307&quot; value=&quot;418&quot;/&gt;&lt;/object&gt;&lt;object type=&quot;3&quot; unique_id=&quot;214484&quot;&gt;&lt;property id=&quot;20148&quot; value=&quot;5&quot;/&gt;&lt;property id=&quot;20300&quot; value=&quot;Slide 166&quot;/&gt;&lt;property id=&quot;20307&quot; value=&quot;420&quot;/&gt;&lt;/object&gt;&lt;object type=&quot;3&quot; unique_id=&quot;214485&quot;&gt;&lt;property id=&quot;20148&quot; value=&quot;5&quot;/&gt;&lt;property id=&quot;20300&quot; value=&quot;Slide 167&quot;/&gt;&lt;property id=&quot;20307&quot; value=&quot;422&quot;/&gt;&lt;/object&gt;&lt;object type=&quot;3&quot; unique_id=&quot;214486&quot;&gt;&lt;property id=&quot;20148&quot; value=&quot;5&quot;/&gt;&lt;property id=&quot;20300&quot; value=&quot;Slide 168 - &amp;quot;Required Prices&amp;quot;&quot;/&gt;&lt;property id=&quot;20307&quot; value=&quot;433&quot;/&gt;&lt;/object&gt;&lt;object type=&quot;3&quot; unique_id=&quot;214487&quot;&gt;&lt;property id=&quot;20148&quot; value=&quot;5&quot;/&gt;&lt;property id=&quot;20300&quot; value=&quot;Slide 169&quot;/&gt;&lt;property id=&quot;20307&quot; value=&quot;426&quot;/&gt;&lt;/object&gt;&lt;object type=&quot;3&quot; unique_id=&quot;214488&quot;&gt;&lt;property id=&quot;20148&quot; value=&quot;5&quot;/&gt;&lt;property id=&quot;20300&quot; value=&quot;Slide 170&quot;/&gt;&lt;property id=&quot;20307&quot; value=&quot;427&quot;/&gt;&lt;/object&gt;&lt;object type=&quot;3&quot; unique_id=&quot;214489&quot;&gt;&lt;property id=&quot;20148&quot; value=&quot;5&quot;/&gt;&lt;property id=&quot;20300&quot; value=&quot;Slide 171&quot;/&gt;&lt;property id=&quot;20307&quot; value=&quot;428&quot;/&gt;&lt;/object&gt;&lt;object type=&quot;3&quot; unique_id=&quot;214490&quot;&gt;&lt;property id=&quot;20148&quot; value=&quot;5&quot;/&gt;&lt;property id=&quot;20300&quot; value=&quot;Slide 173 - &amp;quot;Technical Assistance&amp;amp;#x09;&amp;quot;&quot;/&gt;&lt;property id=&quot;20307&quot; value=&quot;429&quot;/&gt;&lt;/object&gt;&lt;object type=&quot;3&quot; unique_id=&quot;214491&quot;&gt;&lt;property id=&quot;20148&quot; value=&quot;5&quot;/&gt;&lt;property id=&quot;20300&quot; value=&quot;Slide 174 - &amp;quot;Training Employees&amp;quot;&quot;/&gt;&lt;property id=&quot;20307&quot; value=&quot;430&quot;/&gt;&lt;/object&gt;&lt;object type=&quot;3&quot; unique_id=&quot;214493&quot;&gt;&lt;property id=&quot;20148&quot; value=&quot;5&quot;/&gt;&lt;property id=&quot;20300&quot; value=&quot;Slide 178&quot;/&gt;&lt;property id=&quot;20307&quot; value=&quot;432&quot;/&gt;&lt;/object&gt;&lt;object type=&quot;3&quot; unique_id=&quot;215670&quot;&gt;&lt;property id=&quot;20148&quot; value=&quot;5&quot;/&gt;&lt;property id=&quot;20300&quot; value=&quot;Slide 177 - &amp;quot;USDA Nondiscrimination Statement&amp;quot;&quot;/&gt;&lt;property id=&quot;20307&quot; value=&quot;257&quot;/&gt;&lt;/object&gt;&lt;object type=&quot;3&quot; unique_id=&quot;216415&quot;&gt;&lt;property id=&quot;20148&quot; value=&quot;5&quot;/&gt;&lt;property id=&quot;20300&quot; value=&quot;Slide 6 - &amp;quot;Types of Vendors&amp;quot;&quot;/&gt;&lt;property id=&quot;20307&quot; value=&quot;866&quot;/&gt;&lt;/object&gt;&lt;object type=&quot;3&quot; unique_id=&quot;216416&quot;&gt;&lt;property id=&quot;20148&quot; value=&quot;5&quot;/&gt;&lt;property id=&quot;20300&quot; value=&quot;Slide 8 - &amp;quot;Local WIC Agency’s Responsibility&amp;quot;&quot;/&gt;&lt;property id=&quot;20307&quot; value=&quot;867&quot;/&gt;&lt;/object&gt;&lt;object type=&quot;3&quot; unique_id=&quot;216417&quot;&gt;&lt;property id=&quot;20148&quot; value=&quot;5&quot;/&gt;&lt;property id=&quot;20300&quot; value=&quot;Slide 9 - &amp;quot;Local WIC Agency’s Responsibility continued&amp;quot;&quot;/&gt;&lt;property id=&quot;20307&quot; value=&quot;868&quot;/&gt;&lt;/object&gt;&lt;object type=&quot;3&quot; unique_id=&quot;216418&quot;&gt;&lt;property id=&quot;20148&quot; value=&quot;5&quot;/&gt;&lt;property id=&quot;20300&quot; value=&quot;Slide 15 - &amp;quot;Determining Peer Groups&amp;quot;&quot;/&gt;&lt;property id=&quot;20307&quot; value=&quot;869&quot;/&gt;&lt;/object&gt;&lt;object type=&quot;3&quot; unique_id=&quot;216419&quot;&gt;&lt;property id=&quot;20148&quot; value=&quot;5&quot;/&gt;&lt;property id=&quot;20300&quot; value=&quot;Slide 18 - &amp;quot;Geography &amp;quot;&quot;/&gt;&lt;property id=&quot;20307&quot; value=&quot;870&quot;/&gt;&lt;/object&gt;&lt;object type=&quot;3&quot; unique_id=&quot;216420&quot;&gt;&lt;property id=&quot;20148&quot; value=&quot;5&quot;/&gt;&lt;property id=&quot;20300&quot; value=&quot;Slide 22 - &amp;quot;Contract Infant Formulas&amp;quot;&quot;/&gt;&lt;property id=&quot;20307&quot; value=&quot;871&quot;/&gt;&lt;/object&gt;&lt;object type=&quot;3&quot; unique_id=&quot;216421&quot;&gt;&lt;property id=&quot;20148&quot; value=&quot;5&quot;/&gt;&lt;property id=&quot;20300&quot; value=&quot;Slide 23 - &amp;quot;WIC Approved Foods with No NTE&amp;quot;&quot;/&gt;&lt;property id=&quot;20307&quot; value=&quot;872&quot;/&gt;&lt;/object&gt;&lt;object type=&quot;3&quot; unique_id=&quot;216422&quot;&gt;&lt;property id=&quot;20148&quot; value=&quot;5&quot;/&gt;&lt;property id=&quot;20300&quot; value=&quot;Slide 26 - &amp;quot;Applicant Prices Must Be At Or Below NTE&amp;quot;&quot;/&gt;&lt;property id=&quot;20307&quot; value=&quot;873&quot;/&gt;&lt;/object&gt;&lt;object type=&quot;3&quot; unique_id=&quot;216423&quot;&gt;&lt;property id=&quot;20148&quot; value=&quot;5&quot;/&gt;&lt;property id=&quot;20300&quot; value=&quot;Slide 27 - &amp;quot;Resubmitted Price List&amp;quot;&quot;/&gt;&lt;property id=&quot;20307&quot; value=&quot;874&quot;/&gt;&lt;/object&gt;&lt;object type=&quot;3&quot; unique_id=&quot;216997&quot;&gt;&lt;property id=&quot;20148&quot; value=&quot;5&quot;/&gt;&lt;property id=&quot;20300&quot; value=&quot;Slide 29 - &amp;quot;Predominantly WIC Vendor (PWV)&amp;quot;&quot;/&gt;&lt;property id=&quot;20307&quot; value=&quot;875&quot;/&gt;&lt;/object&gt;&lt;object type=&quot;3&quot; unique_id=&quot;222552&quot;&gt;&lt;property id=&quot;20148&quot; value=&quot;5&quot;/&gt;&lt;property id=&quot;20300&quot; value=&quot;Slide 34 - &amp;quot;Verifiable Documentation of SNAP-eligible Food Sales&amp;quot;&quot;/&gt;&lt;property id=&quot;20307&quot; value=&quot;876&quot;/&gt;&lt;/object&gt;&lt;object type=&quot;3&quot; unique_id=&quot;222553&quot;&gt;&lt;property id=&quot;20148&quot; value=&quot;5&quot;/&gt;&lt;property id=&quot;20300&quot; value=&quot;Slide 35 - &amp;quot;Sample Ledger &amp;quot;&quot;/&gt;&lt;property id=&quot;20307&quot; value=&quot;877&quot;/&gt;&lt;/object&gt;&lt;object type=&quot;3&quot; unique_id=&quot;222554&quot;&gt;&lt;property id=&quot;20148&quot; value=&quot;5&quot;/&gt;&lt;property id=&quot;20300&quot; value=&quot;Slide 36&quot;/&gt;&lt;property id=&quot;20307&quot; value=&quot;878&quot;/&gt;&lt;/object&gt;&lt;object type=&quot;3&quot; unique_id=&quot;222555&quot;&gt;&lt;property id=&quot;20148&quot; value=&quot;5&quot;/&gt;&lt;property id=&quot;20300&quot; value=&quot;Slide 39&quot;/&gt;&lt;property id=&quot;20307&quot; value=&quot;879&quot;/&gt;&lt;/object&gt;&lt;object type=&quot;3&quot; unique_id=&quot;222556&quot;&gt;&lt;property id=&quot;20148&quot; value=&quot;5&quot;/&gt;&lt;property id=&quot;20300&quot; value=&quot;Slide 41 - &amp;quot;Equitable Treatment&amp;quot;&quot;/&gt;&lt;property id=&quot;20307&quot; value=&quot;880&quot;/&gt;&lt;/object&gt;&lt;object type=&quot;3&quot; unique_id=&quot;222557&quot;&gt;&lt;property id=&quot;20148&quot; value=&quot;5&quot;/&gt;&lt;property id=&quot;20300&quot; value=&quot;Slide 43 - &amp;quot;Incentive Items&amp;quot;&quot;/&gt;&lt;property id=&quot;20307&quot; value=&quot;881&quot;/&gt;&lt;/object&gt;&lt;object type=&quot;3&quot; unique_id=&quot;222558&quot;&gt;&lt;property id=&quot;20148&quot; value=&quot;5&quot;/&gt;&lt;property id=&quot;20300&quot; value=&quot;Slide 44 - &amp;quot;Approval for Incentive Items&amp;quot;&quot;/&gt;&lt;property id=&quot;20307&quot; value=&quot;882&quot;/&gt;&lt;/object&gt;&lt;object type=&quot;3&quot; unique_id=&quot;222559&quot;&gt;&lt;property id=&quot;20148&quot; value=&quot;5&quot;/&gt;&lt;property id=&quot;20300&quot; value=&quot;Slide 45 - &amp;quot;Approval for Incentive Items continued&amp;quot;&quot;/&gt;&lt;property id=&quot;20307&quot; value=&quot;883&quot;/&gt;&lt;/object&gt;&lt;object type=&quot;3&quot; unique_id=&quot;222560&quot;&gt;&lt;property id=&quot;20148&quot; value=&quot;5&quot;/&gt;&lt;property id=&quot;20300&quot; value=&quot;Slide 46 - &amp;quot;In-Store Promotions and Coupons&amp;quot;&quot;/&gt;&lt;property id=&quot;20307&quot; value=&quot;884&quot;/&gt;&lt;/object&gt;&lt;object type=&quot;3&quot; unique_id=&quot;222561&quot;&gt;&lt;property id=&quot;20148&quot; value=&quot;5&quot;/&gt;&lt;property id=&quot;20300&quot; value=&quot;Slide 47 - &amp;quot;Types of In-Store Promotions and Coupons&amp;quot;&quot;/&gt;&lt;property id=&quot;20307&quot; value=&quot;885&quot;/&gt;&lt;/object&gt;&lt;object type=&quot;3&quot; unique_id=&quot;222562&quot;&gt;&lt;property id=&quot;20148&quot; value=&quot;5&quot;/&gt;&lt;property id=&quot;20300&quot; value=&quot;Slide 48 - &amp;quot;In-Store Promotions: BOGOs and eWIC&amp;quot;&quot;/&gt;&lt;property id=&quot;20307&quot; value=&quot;886&quot;/&gt;&lt;/object&gt;&lt;object type=&quot;3&quot; unique_id=&quot;222563&quot;&gt;&lt;property id=&quot;20148&quot; value=&quot;5&quot;/&gt;&lt;property id=&quot;20300&quot; value=&quot;Slide 50&quot;/&gt;&lt;property id=&quot;20307&quot; value=&quot;887&quot;/&gt;&lt;/object&gt;&lt;object type=&quot;3&quot; unique_id=&quot;222564&quot;&gt;&lt;property id=&quot;20148&quot; value=&quot;5&quot;/&gt;&lt;property id=&quot;20300&quot; value=&quot;Slide 53 - &amp;quot;Changes in Vendor Bank Accounts&amp;quot;&quot;/&gt;&lt;property id=&quot;20307&quot; value=&quot;888&quot;/&gt;&lt;/object&gt;&lt;object type=&quot;3&quot; unique_id=&quot;222565&quot;&gt;&lt;property id=&quot;20148&quot; value=&quot;5&quot;/&gt;&lt;property id=&quot;20300&quot; value=&quot;Slide 54 - &amp;quot;Vendor Reimbursement Policy &amp;quot;&quot;/&gt;&lt;property id=&quot;20307&quot; value=&quot;889&quot;/&gt;&lt;/object&gt;&lt;object type=&quot;3&quot; unique_id=&quot;222566&quot;&gt;&lt;property id=&quot;20148&quot; value=&quot;5&quot;/&gt;&lt;property id=&quot;20300&quot; value=&quot;Slide 56 - &amp;quot;Food Substitution&amp;quot;&quot;/&gt;&lt;property id=&quot;20307&quot; value=&quot;890&quot;/&gt;&lt;/object&gt;&lt;object type=&quot;3&quot; unique_id=&quot;222567&quot;&gt;&lt;property id=&quot;20148&quot; value=&quot;5&quot;/&gt;&lt;property id=&quot;20300&quot; value=&quot;Slide 117 - &amp;quot;After Authorization continued&amp;quot;&quot;/&gt;&lt;property id=&quot;20307&quot; value=&quot;891&quot;/&gt;&lt;/object&gt;&lt;object type=&quot;3&quot; unique_id=&quot;222568&quot;&gt;&lt;property id=&quot;20148&quot; value=&quot;5&quot;/&gt;&lt;property id=&quot;20300&quot; value=&quot;Slide 118 - &amp;quot;After Authorization continued&amp;quot;&quot;/&gt;&lt;property id=&quot;20307&quot; value=&quot;892&quot;/&gt;&lt;/object&gt;&lt;object type=&quot;3&quot; unique_id=&quot;222569&quot;&gt;&lt;property id=&quot;20148&quot; value=&quot;5&quot;/&gt;&lt;property id=&quot;20300&quot; value=&quot;Slide 119 - &amp;quot;After Authorization continued&amp;quot;&quot;/&gt;&lt;property id=&quot;20307&quot; value=&quot;893&quot;/&gt;&lt;/object&gt;&lt;object type=&quot;3&quot; unique_id=&quot;222570&quot;&gt;&lt;property id=&quot;20148&quot; value=&quot;5&quot;/&gt;&lt;property id=&quot;20300&quot; value=&quot;Slide 120 - &amp;quot;After Authorization continued&amp;quot;&quot;/&gt;&lt;property id=&quot;20307&quot; value=&quot;894&quot;/&gt;&lt;/object&gt;&lt;object type=&quot;3&quot; unique_id=&quot;222571&quot;&gt;&lt;property id=&quot;20148&quot; value=&quot;5&quot;/&gt;&lt;property id=&quot;20300&quot; value=&quot;Slide 123 - &amp;quot;Conflict of Interest&amp;quot;&quot;/&gt;&lt;property id=&quot;20307&quot; value=&quot;895&quot;/&gt;&lt;/object&gt;&lt;object type=&quot;3&quot; unique_id=&quot;222572&quot;&gt;&lt;property id=&quot;20148&quot; value=&quot;5&quot;/&gt;&lt;property id=&quot;20300&quot; value=&quot;Slide 124 - &amp;quot;Violations and Sanctions&amp;quot;&quot;/&gt;&lt;property id=&quot;20307&quot; value=&quot;896&quot;/&gt;&lt;/object&gt;&lt;object type=&quot;3&quot; unique_id=&quot;222573&quot;&gt;&lt;property id=&quot;20148&quot; value=&quot;5&quot;/&gt;&lt;property id=&quot;20300&quot; value=&quot;Slide 127 - &amp;quot;Vendor Violations and Sanctions&amp;quot;&quot;/&gt;&lt;property id=&quot;20307&quot; value=&quot;897&quot;/&gt;&lt;/object&gt;&lt;object type=&quot;3&quot; unique_id=&quot;222574&quot;&gt;&lt;property id=&quot;20148&quot; value=&quot;5&quot;/&gt;&lt;property id=&quot;20300&quot; value=&quot;Slide 128 - &amp;quot;Vendor Violations and Sanctions continued&amp;quot;&quot;/&gt;&lt;property id=&quot;20307&quot; value=&quot;898&quot;/&gt;&lt;/object&gt;&lt;object type=&quot;3&quot; unique_id=&quot;222575&quot;&gt;&lt;property id=&quot;20148&quot; value=&quot;5&quot;/&gt;&lt;property id=&quot;20300&quot; value=&quot;Slide 129 - &amp;quot;Vendor Violations and Sanctions continued&amp;quot;&quot;/&gt;&lt;property id=&quot;20307&quot; value=&quot;899&quot;/&gt;&lt;/object&gt;&lt;object type=&quot;3&quot; unique_id=&quot;222576&quot;&gt;&lt;property id=&quot;20148&quot; value=&quot;5&quot;/&gt;&lt;property id=&quot;20300&quot; value=&quot;Slide 130 - &amp;quot;Pattern of Occurrences&amp;quot;&quot;/&gt;&lt;property id=&quot;20307&quot; value=&quot;900&quot;/&gt;&lt;/object&gt;&lt;object type=&quot;3&quot; unique_id=&quot;222577&quot;&gt;&lt;property id=&quot;20148&quot; value=&quot;5&quot;/&gt;&lt;property id=&quot;20300&quot; value=&quot;Slide 131 - &amp;quot;Examples of Patterns of Violations&amp;quot;&quot;/&gt;&lt;property id=&quot;20307&quot; value=&quot;901&quot;/&gt;&lt;/object&gt;&lt;object type=&quot;3&quot; unique_id=&quot;222578&quot;&gt;&lt;property id=&quot;20148&quot; value=&quot;5&quot;/&gt;&lt;property id=&quot;20300&quot; value=&quot;Slide 134 - &amp;quot;Vendor Overcharging&amp;quot;&quot;/&gt;&lt;property id=&quot;20307&quot; value=&quot;902&quot;/&gt;&lt;/object&gt;&lt;object type=&quot;3&quot; unique_id=&quot;222579&quot;&gt;&lt;property id=&quot;20148&quot; value=&quot;5&quot;/&gt;&lt;property id=&quot;20300&quot; value=&quot;Slide 135 - &amp;quot;Overcharging?&amp;quot;&quot;/&gt;&lt;property id=&quot;20307&quot; value=&quot;903&quot;/&gt;&lt;/object&gt;&lt;object type=&quot;3&quot; unique_id=&quot;222580&quot;&gt;&lt;property id=&quot;20148&quot; value=&quot;5&quot;/&gt;&lt;property id=&quot;20300&quot; value=&quot;Slide 158 - &amp;quot;Application (DHHS 3282)&amp;quot;&quot;/&gt;&lt;property id=&quot;20307&quot; value=&quot;904&quot;/&gt;&lt;/object&gt;&lt;object type=&quot;3&quot; unique_id=&quot;222581&quot;&gt;&lt;property id=&quot;20148&quot; value=&quot;5&quot;/&gt;&lt;property id=&quot;20300&quot; value=&quot;Slide 159 - &amp;quot;Application (DHHS 3282)&amp;quot;&quot;/&gt;&lt;property id=&quot;20307&quot; value=&quot;905&quot;/&gt;&lt;/object&gt;&lt;object type=&quot;3&quot; unique_id=&quot;222582&quot;&gt;&lt;property id=&quot;20148&quot; value=&quot;5&quot;/&gt;&lt;property id=&quot;20300&quot; value=&quot;Slide 160 - &amp;quot;Application (DHHS 3282)&amp;quot;&quot;/&gt;&lt;property id=&quot;20307&quot; value=&quot;906&quot;/&gt;&lt;/object&gt;&lt;object type=&quot;3&quot; unique_id=&quot;222583&quot;&gt;&lt;property id=&quot;20148&quot; value=&quot;5&quot;/&gt;&lt;property id=&quot;20300&quot; value=&quot;Slide 161 - &amp;quot;Application (DHHS 3282)&amp;quot;&quot;/&gt;&lt;property id=&quot;20307&quot; value=&quot;907&quot;/&gt;&lt;/object&gt;&lt;object type=&quot;3&quot; unique_id=&quot;222585&quot;&gt;&lt;property id=&quot;20148&quot; value=&quot;5&quot;/&gt;&lt;property id=&quot;20300&quot; value=&quot;Slide 172 - &amp;quot;ID Requirement&amp;quot;&quot;/&gt;&lt;property id=&quot;20307&quot; value=&quot;909&quot;/&gt;&lt;/object&gt;&lt;object type=&quot;3&quot; unique_id=&quot;223664&quot;&gt;&lt;property id=&quot;20148&quot; value=&quot;5&quot;/&gt;&lt;property id=&quot;20300&quot; value=&quot;Slide 165&quot;/&gt;&lt;property id=&quot;20307&quot; value=&quot;419&quot;/&gt;&lt;/object&gt;&lt;object type=&quot;3&quot; unique_id=&quot;223669&quot;&gt;&lt;property id=&quot;20148&quot; value=&quot;5&quot;/&gt;&lt;property id=&quot;20300&quot; value=&quot;Slide 162 - &amp;quot;Application (DHHS 3282)&amp;quot;&quot;/&gt;&lt;property id=&quot;20307&quot; value=&quot;416&quot;/&gt;&lt;/object&gt;&lt;/object&gt;&lt;object type=&quot;10&quot; unique_id=&quot;141974&quot;&gt;&lt;object type=&quot;11&quot; unique_id=&quot;141975&quot;&gt;&lt;property id=&quot;20180&quot; value=&quot;1&quot;/&gt;&lt;property id=&quot;20181&quot; value=&quot;1&quot;/&gt;&lt;property id=&quot;20183&quot; value=&quot;1&quot;/&gt;&lt;/object&gt;&lt;object type=&quot;12&quot; unique_id=&quot;143021&quot;&gt;&lt;/object&gt;&lt;/object&gt;&lt;object type=&quot;4&quot; unique_id=&quot;141976&quot;&gt;&lt;/object&gt;&lt;/object&gt;&lt;/database&gt;"/>
  <p:tag name="ARTICULATE_SLIDE_COUNT" val="171"/>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CD7017-C68B-4E4B-8360-973E628CC4FC}_34.png&quot;/&gt;&lt;left val=&quot;313&quot;/&gt;&lt;top val=&quot;322&quot;/&gt;&lt;width val=&quot;703&quot;/&gt;&lt;height val=&quot;186&quot;/&gt;&lt;hasText val=&quot;1&quot;/&gt;&lt;/Image&gt;&lt;/ThreeDShapeInfo&gt;"/>
  <p:tag name="PRESENTER_SHAPETEXTINFO" val="&lt;ShapeTextInfo&gt;&lt;TableIndex row=&quot;-1&quot; col=&quot;-1&quot;&gt;&lt;linesCount val=&quot;1&quot;/&gt;&lt;lineCharCount val=&quot;1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5E0431-023D-4C52-BED5-26CE7F53A0B1}_36.png&quot;/&gt;&lt;left val=&quot;154&quot;/&gt;&lt;top val=&quot;46&quot;/&gt;&lt;width val=&quot;768&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47DAE74-1484-417A-896D-E5D3E635CC88}_36.png&quot;/&gt;&lt;left val=&quot;613&quot;/&gt;&lt;top val=&quot;124&quot;/&gt;&lt;width val=&quot;640&quot;/&gt;&lt;height val=&quot;532&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F6AE42-6F53-4B0B-90CE-CE6E20F1F7FD}_4.png&quot;/&gt;&lt;left val=&quot;366&quot;/&gt;&lt;top val=&quot;17&quot;/&gt;&lt;width val=&quot;591&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76FD76-2B97-4074-A615-8931A9D18470}_37.png&quot;/&gt;&lt;left val=&quot;162&quot;/&gt;&lt;top val=&quot;44&quot;/&gt;&lt;width val=&quot;768&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93EB65-D994-4C28-9C23-DA0560B2C454}_37.png&quot;/&gt;&lt;left val=&quot;674&quot;/&gt;&lt;top val=&quot;129&quot;/&gt;&lt;width val=&quot;645&quot;/&gt;&lt;height val=&quot;585&quot;/&gt;&lt;hasText val=&quot;1&quot;/&gt;&lt;/Image&gt;&lt;/ThreeDShapeInfo&gt;"/>
  <p:tag name="PRESENTER_SHAPETEXTINFO" val="&lt;ShapeTextInfo&gt;&lt;TableIndex row=&quot;-1&quot; col=&quot;-1&quot;&gt;&lt;linesCount val=&quot;11&quot;/&gt;&lt;lineCharCount val=&quot;16&quot;/&gt;&lt;lineCharCount val=&quot;8&quot;/&gt;&lt;lineCharCount val=&quot;19&quot;/&gt;&lt;lineCharCount val=&quot;16&quot;/&gt;&lt;lineCharCount val=&quot;15&quot;/&gt;&lt;lineCharCount val=&quot;20&quot;/&gt;&lt;lineCharCount val=&quot;20&quot;/&gt;&lt;lineCharCount val=&quot;7&quot;/&gt;&lt;lineCharCount val=&quot;29&quot;/&gt;&lt;lineCharCount val=&quot;18&quot;/&gt;&lt;lineCharCount val=&quot;1&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SlideThumbPath val=&quot;Slide39.PNG&quot;/&gt;"/>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D7DF95-DF7F-40C2-BCF8-A8D576F74CEB}_39.png&quot;/&gt;&lt;left val=&quot;203&quot;/&gt;&lt;top val=&quot;51&quot;/&gt;&lt;width val=&quot;953&quot;/&gt;&lt;height val=&quot;136&quot;/&gt;&lt;hasText val=&quot;1&quot;/&gt;&lt;/Image&gt;&lt;/ThreeDShapeInfo&gt;"/>
  <p:tag name="PRESENTER_SHAPETEXTINFO" val="&lt;ShapeTextInfo&gt;&lt;TableIndex row=&quot;-1&quot; col=&quot;-1&quot;&gt;&lt;linesCount val=&quot;1&quot;/&gt;&lt;lineCharCount val=&quot;28&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8DBD7B7-2C06-4357-8F02-18E6AD2402EA}_4.png&quot;/&gt;&lt;left val=&quot;144&quot;/&gt;&lt;top val=&quot;155&quot;/&gt;&lt;width val=&quot;1049&quot;/&gt;&lt;height val=&quot;348&quot;/&gt;&lt;hasText val=&quot;1&quot;/&gt;&lt;/Image&gt;&lt;/ThreeDShapeInfo&gt;"/>
  <p:tag name="PRESENTER_SHAPETEXTINFO" val="&lt;ShapeTextInfo&gt;&lt;TableIndex row=&quot;-1&quot; col=&quot;-1&quot;&gt;&lt;linesCount val=&quot;6&quot;/&gt;&lt;lineCharCount val=&quot;35&quot;/&gt;&lt;lineCharCount val=&quot;41&quot;/&gt;&lt;lineCharCount val=&quot;26&quot;/&gt;&lt;lineCharCount val=&quot;35&quot;/&gt;&lt;lineCharCount val=&quot;37&quot;/&gt;&lt;lineCharCount val=&quot;3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C64DF41-9227-4596-BB2A-AD7A41CC62EA}_39.png&quot;/&gt;&lt;left val=&quot;172&quot;/&gt;&lt;top val=&quot;180&quot;/&gt;&lt;width val=&quot;1015&quot;/&gt;&lt;height val=&quot;467&quot;/&gt;&lt;hasText val=&quot;1&quot;/&gt;&lt;/Image&gt;&lt;/ThreeDShapeInfo&gt;"/>
  <p:tag name="PRESENTER_SHAPETEXTINFO" val="&lt;ShapeTextInfo&gt;&lt;TableIndex row=&quot;-1&quot; col=&quot;-1&quot;&gt;&lt;linesCount val=&quot;9&quot;/&gt;&lt;lineCharCount val=&quot;45&quot;/&gt;&lt;lineCharCount val=&quot;45&quot;/&gt;&lt;lineCharCount val=&quot;11&quot;/&gt;&lt;lineCharCount val=&quot;43&quot;/&gt;&lt;lineCharCount val=&quot;36&quot;/&gt;&lt;lineCharCount val=&quot;42&quot;/&gt;&lt;lineCharCount val=&quot;17&quot;/&gt;&lt;lineCharCount val=&quot;46&quot;/&gt;&lt;lineCharCount val=&quot;39&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23A52B-0D3D-4FA9-9CA8-38428D47EE98}_41.png&quot;/&gt;&lt;left val=&quot;341&quot;/&gt;&lt;top val=&quot;42&quot;/&gt;&lt;width val=&quot;596&quot;/&gt;&lt;height val=&quot;136&quot;/&gt;&lt;hasText val=&quot;1&quot;/&gt;&lt;/Image&gt;&lt;/ThreeDShapeInfo&gt;"/>
  <p:tag name="PRESENTER_SHAPETEXTINFO" val="&lt;ShapeTextInfo&gt;&lt;TableIndex row=&quot;-1&quot; col=&quot;-1&quot;&gt;&lt;linesCount val=&quot;1&quot;/&gt;&lt;lineCharCount val=&quot;11&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250008-891C-4CB6-8E2C-FBF7A3BF48F3}_41.png&quot;/&gt;&lt;left val=&quot;52&quot;/&gt;&lt;top val=&quot;148&quot;/&gt;&lt;width val=&quot;1186&quot;/&gt;&lt;height val=&quot;532&quot;/&gt;&lt;hasText val=&quot;1&quot;/&gt;&lt;/Image&gt;&lt;/ThreeDShapeInfo&gt;"/>
  <p:tag name="PRESENTER_SHAPETEXTINFO" val="&lt;ShapeTextInfo&gt;&lt;TableIndex row=&quot;-1&quot; col=&quot;-1&quot;&gt;&lt;linesCount val=&quot;12&quot;/&gt;&lt;lineCharCount val=&quot;50&quot;/&gt;&lt;lineCharCount val=&quot;50&quot;/&gt;&lt;lineCharCount val=&quot;8&quot;/&gt;&lt;lineCharCount val=&quot;53&quot;/&gt;&lt;lineCharCount val=&quot;55&quot;/&gt;&lt;lineCharCount val=&quot;54&quot;/&gt;&lt;lineCharCount val=&quot;7&quot;/&gt;&lt;lineCharCount val=&quot;50&quot;/&gt;&lt;lineCharCount val=&quot;54&quot;/&gt;&lt;lineCharCount val=&quot;55&quot;/&gt;&lt;lineCharCount val=&quot;44&quot;/&gt;&lt;lineCharCount val=&quot;1&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BD36E3D-BB86-42AA-8438-09DA3218FEB9}_5.png&quot;/&gt;&lt;left val=&quot;95&quot;/&gt;&lt;top val=&quot;15&quot;/&gt;&lt;width val=&quot;1089&quot;/&gt;&lt;height val=&quot;205&quot;/&gt;&lt;hasText val=&quot;1&quot;/&gt;&lt;/Image&gt;&lt;/ThreeDShapeInfo&gt;"/>
  <p:tag name="PRESENTER_SHAPETEXTINFO" val="&lt;ShapeTextInfo&gt;&lt;TableIndex row=&quot;-1&quot; col=&quot;-1&quot;&gt;&lt;linesCount val=&quot;2&quot;/&gt;&lt;lineCharCount val=&quot;29&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SlideThumbPath val=&quot;Slide48.PNG&quot;/&gt;"/>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C03BCD-A3D9-479A-B40D-02703E252DA3}_48.png&quot;/&gt;&lt;left val=&quot;203&quot;/&gt;&lt;top val=&quot;36&quot;/&gt;&lt;width val=&quot;881&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F3849D-F87F-428C-BB52-DB82DEC7221B}_48.png&quot;/&gt;&lt;left val=&quot;162&quot;/&gt;&lt;top val=&quot;183&quot;/&gt;&lt;width val=&quot;950&quot;/&gt;&lt;height val=&quot;435&quot;/&gt;&lt;hasText val=&quot;1&quot;/&gt;&lt;/Image&gt;&lt;/ThreeDShapeInfo&gt;"/>
  <p:tag name="PRESENTER_SHAPETEXTINFO" val="&lt;ShapeTextInfo&gt;&lt;TableIndex row=&quot;-1&quot; col=&quot;-1&quot;&gt;&lt;linesCount val=&quot;7&quot;/&gt;&lt;lineCharCount val=&quot;36&quot;/&gt;&lt;lineCharCount val=&quot;35&quot;/&gt;&lt;lineCharCount val=&quot;35&quot;/&gt;&lt;lineCharCount val=&quot;23&quot;/&gt;&lt;lineCharCount val=&quot;10&quot;/&gt;&lt;lineCharCount val=&quot;36&quot;/&gt;&lt;lineCharCount val=&quot;31&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D7AD6FC-7D6F-4CAA-9D0E-97166A8C7A50}_5.png&quot;/&gt;&lt;left val=&quot;84&quot;/&gt;&lt;top val=&quot;218&quot;/&gt;&lt;width val=&quot;1156&quot;/&gt;&lt;height val=&quot;470&quot;/&gt;&lt;hasText val=&quot;1&quot;/&gt;&lt;/Image&gt;&lt;/ThreeDShapeInfo&gt;"/>
  <p:tag name="PRESENTER_SHAPETEXTINFO" val="&lt;ShapeTextInfo&gt;&lt;TableIndex row=&quot;-1&quot; col=&quot;-1&quot;&gt;&lt;linesCount val=&quot;8&quot;/&gt;&lt;lineCharCount val=&quot;49&quot;/&gt;&lt;lineCharCount val=&quot;26&quot;/&gt;&lt;lineCharCount val=&quot;38&quot;/&gt;&lt;lineCharCount val=&quot;21&quot;/&gt;&lt;lineCharCount val=&quot;11&quot;/&gt;&lt;lineCharCount val=&quot;50&quot;/&gt;&lt;lineCharCount val=&quot;21&quot;/&gt;&lt;lineCharCount val=&quot;4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E36E194-4171-46F6-BE98-9AD88034365A}_49.png&quot;/&gt;&lt;left val=&quot;304&quot;/&gt;&lt;top val=&quot;24&quot;/&gt;&lt;width val=&quot;672&quot;/&gt;&lt;height val=&quot;275&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SlideThumbPath val=&quot;Slide50.PNG&quot;/&gt;"/>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1A42A5-0FAA-4E99-B67A-66E0AE710AE7}&quot;/&gt;&lt;isInvalidForFieldText val=&quot;0&quot;/&gt;&lt;Image&gt;&lt;filename val=&quot;C:\Users\jmmartin1\AppData\Local\Temp\PR\data\asimages\{631A42A5-0FAA-4E99-B67A-66E0AE710AE7}_50.png&quot;/&gt;&lt;left val=&quot;109&quot;/&gt;&lt;top val=&quot;149&quot;/&gt;&lt;width val=&quot;1047&quot;/&gt;&lt;height val=&quot;320&quot;/&gt;&lt;hasText val=&quot;1&quot;/&gt;&lt;/Image&gt;&lt;/ThreeDShapeInfo&gt;"/>
  <p:tag name="PRESENTER_SHAPETEXTINFO" val="&lt;ShapeTextInfo&gt;&lt;TableIndex row=&quot;-1&quot; col=&quot;-1&quot;&gt;&lt;linesCount val=&quot;3&quot;/&gt;&lt;lineCharCount val=&quot;14&quot;/&gt;&lt;lineCharCount val=&quot;45&quot;/&gt;&lt;lineCharCount val=&quot;14&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E469A1-7045-468F-8187-0CBC42CE6967}_54.png&quot;/&gt;&lt;left val=&quot;167&quot;/&gt;&lt;top val=&quot;39&quot;/&gt;&lt;width val=&quot;945&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3C3FEA-AABB-43DF-B99A-A62E887326B6}_54.png&quot;/&gt;&lt;left val=&quot;84&quot;/&gt;&lt;top val=&quot;159&quot;/&gt;&lt;width val=&quot;1117&quot;/&gt;&lt;height val=&quot;537&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1&quot;/&gt;&lt;lineCharCount val=&quot;43&quot;/&gt;&lt;lineCharCount val=&quot;42&quot;/&gt;&lt;lineCharCount val=&quot;21&quot;/&gt;&lt;lineCharCount val=&quot;39&quot;/&gt;&lt;lineCharCount val=&quot;15&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E469A1-7045-468F-8187-0CBC42CE6967}_54.png&quot;/&gt;&lt;left val=&quot;167&quot;/&gt;&lt;top val=&quot;39&quot;/&gt;&lt;width val=&quot;945&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3C3FEA-AABB-43DF-B99A-A62E887326B6}_54.png&quot;/&gt;&lt;left val=&quot;84&quot;/&gt;&lt;top val=&quot;159&quot;/&gt;&lt;width val=&quot;1117&quot;/&gt;&lt;height val=&quot;537&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1&quot;/&gt;&lt;lineCharCount val=&quot;43&quot;/&gt;&lt;lineCharCount val=&quot;42&quot;/&gt;&lt;lineCharCount val=&quot;21&quot;/&gt;&lt;lineCharCount val=&quot;39&quot;/&gt;&lt;lineCharCount val=&quot;15&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SlideThumbPath val=&quot;Slide56.PNG&quot;/&gt;"/>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51A678-D543-486F-8051-A02D6704A210}_56.png&quot;/&gt;&lt;left val=&quot;70&quot;/&gt;&lt;top val=&quot;37&quot;/&gt;&lt;width val=&quot;1120&quot;/&gt;&lt;height val=&quot;136&quot;/&gt;&lt;hasText val=&quot;1&quot;/&gt;&lt;/Image&gt;&lt;/ThreeDShapeInfo&gt;"/>
  <p:tag name="PRESENTER_SHAPETEXTINFO" val="&lt;ShapeTextInfo&gt;&lt;TableIndex row=&quot;-1&quot; col=&quot;-1&quot;&gt;&lt;linesCount val=&quot;1&quot;/&gt;&lt;lineCharCount val=&quot;33&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DA6457-7C1E-48CB-9816-00A5159F02CC}_56.png&quot;/&gt;&lt;left val=&quot;44&quot;/&gt;&lt;top val=&quot;202&quot;/&gt;&lt;width val=&quot;770&quot;/&gt;&lt;height val=&quot;475&quot;/&gt;&lt;hasText val=&quot;1&quot;/&gt;&lt;/Image&gt;&lt;/ThreeDShapeInfo&gt;"/>
  <p:tag name="PRESENTER_SHAPETEXTINFO" val="&lt;ShapeTextInfo&gt;&lt;TableIndex row=&quot;-1&quot; col=&quot;-1&quot;&gt;&lt;linesCount val=&quot;9&quot;/&gt;&lt;lineCharCount val=&quot;32&quot;/&gt;&lt;lineCharCount val=&quot;28&quot;/&gt;&lt;lineCharCount val=&quot;35&quot;/&gt;&lt;lineCharCount val=&quot;34&quot;/&gt;&lt;lineCharCount val=&quot;30&quot;/&gt;&lt;lineCharCount val=&quot;15&quot;/&gt;&lt;lineCharCount val=&quot;35&quot;/&gt;&lt;lineCharCount val=&quot;37&quot;/&gt;&lt;lineCharCount val=&quot;23&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D81B0D-6F86-45B5-967E-2D01F1707D95}&quot;/&gt;&lt;isInvalidForFieldText val=&quot;0&quot;/&gt;&lt;Image&gt;&lt;filename val=&quot;C:\Users\jmmartin1\AppData\Local\Temp\PR\data\asimages\{6CD81B0D-6F86-45B5-967E-2D01F1707D95}_56.png&quot;/&gt;&lt;left val=&quot;806&quot;/&gt;&lt;top val=&quot;166&quot;/&gt;&lt;width val=&quot;385&quot;/&gt;&lt;height val=&quot;487&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SlideThumbPath val=&quot;Slide57.PNG&quot;/&gt;"/>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E4CB52D-D65B-4C40-9D74-F5B8D3FF72A0}_57.png&quot;/&gt;&lt;left val=&quot;175&quot;/&gt;&lt;top val=&quot;59&quot;/&gt;&lt;width val=&quot;929&quot;/&gt;&lt;height val=&quot;139&quot;/&gt;&lt;hasText val=&quot;1&quot;/&gt;&lt;/Image&gt;&lt;/ThreeDShapeInfo&gt;"/>
  <p:tag name="PRESENTER_SHAPETEXTINFO" val="&lt;ShapeTextInfo&gt;&lt;TableIndex row=&quot;-1&quot; col=&quot;-1&quot;&gt;&lt;linesCount val=&quot;1&quot;/&gt;&lt;lineCharCount val=&quot;5&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9647A32-50AB-496B-85C6-FCD636C269FB}_57.png&quot;/&gt;&lt;left val=&quot;155&quot;/&gt;&lt;top val=&quot;194&quot;/&gt;&lt;width val=&quot;1064&quot;/&gt;&lt;height val=&quot;414&quot;/&gt;&lt;hasText val=&quot;1&quot;/&gt;&lt;/Image&gt;&lt;/ThreeDShapeInfo&gt;"/>
  <p:tag name="PRESENTER_SHAPETEXTINFO" val="&lt;ShapeTextInfo&gt;&lt;TableIndex row=&quot;-1&quot; col=&quot;-1&quot;&gt;&lt;linesCount val=&quot;5&quot;/&gt;&lt;lineCharCount val=&quot;38&quot;/&gt;&lt;lineCharCount val=&quot;42&quot;/&gt;&lt;lineCharCount val=&quot;36&quot;/&gt;&lt;lineCharCount val=&quot;37&quot;/&gt;&lt;lineCharCount val=&quot;14&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D02CCA-F11E-4464-AA05-49C0760CA5EC}_7.png&quot;/&gt;&lt;left val=&quot;134&quot;/&gt;&lt;top val=&quot;42&quot;/&gt;&lt;width val=&quot;991&quot;/&gt;&lt;height val=&quot;131&quot;/&gt;&lt;hasText val=&quot;1&quot;/&gt;&lt;/Image&gt;&lt;/ThreeDShapeInfo&gt;"/>
  <p:tag name="PRESENTER_SHAPETEXTINFO" val="&lt;ShapeTextInfo&gt;&lt;TableIndex row=&quot;-1&quot; col=&quot;-1&quot;&gt;&lt;linesCount val=&quot;1&quot;/&gt;&lt;lineCharCount val=&quot;33&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DB953DF-D8CA-4692-BDD7-B041C3286F8F}_7.png&quot;/&gt;&lt;left val=&quot;79&quot;/&gt;&lt;top val=&quot;167&quot;/&gt;&lt;width val=&quot;1161&quot;/&gt;&lt;height val=&quot;513&quot;/&gt;&lt;hasText val=&quot;1&quot;/&gt;&lt;/Image&gt;&lt;/ThreeDShapeInfo&gt;"/>
  <p:tag name="PRESENTER_SHAPETEXTINFO" val="&lt;ShapeTextInfo&gt;&lt;TableIndex row=&quot;-1&quot; col=&quot;-1&quot;&gt;&lt;linesCount val=&quot;10&quot;/&gt;&lt;lineCharCount val=&quot;36&quot;/&gt;&lt;lineCharCount val=&quot;28&quot;/&gt;&lt;lineCharCount val=&quot;51&quot;/&gt;&lt;lineCharCount val=&quot;51&quot;/&gt;&lt;lineCharCount val=&quot;32&quot;/&gt;&lt;lineCharCount val=&quot;56&quot;/&gt;&lt;lineCharCount val=&quot;9&quot;/&gt;&lt;lineCharCount val=&quot;60&quot;/&gt;&lt;lineCharCount val=&quot;6&quot;/&gt;&lt;lineCharCount val=&quot;43&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54D8F2-8DD3-43A2-852A-DC1FC1B79EB2}_10.png&quot;/&gt;&lt;left val=&quot;302&quot;/&gt;&lt;top val=&quot;34&quot;/&gt;&lt;width val=&quot;674&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B31E6ED-7434-499D-A6EC-D919095EB86C}_10.png&quot;/&gt;&lt;left val=&quot;152&quot;/&gt;&lt;top val=&quot;181&quot;/&gt;&lt;width val=&quot;1015&quot;/&gt;&lt;height val=&quot;435&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SlideThumbPath val=&quot;Slide117.PNG&quot;/&gt;"/>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F96F742-D3F9-4747-9312-D91755518A67}_117.png&quot;/&gt;&lt;left val=&quot;4&quot;/&gt;&lt;top val=&quot;17&quot;/&gt;&lt;width val=&quot;1271&quot;/&gt;&lt;height val=&quot;136&quot;/&gt;&lt;hasText val=&quot;1&quot;/&gt;&lt;/Image&gt;&lt;/ThreeDShapeInfo&gt;"/>
  <p:tag name="PRESENTER_SHAPETEXTINFO" val="&lt;ShapeTextInfo&gt;&lt;TableIndex row=&quot;-1&quot; col=&quot;-1&quot;&gt;&lt;linesCount val=&quot;1&quot;/&gt;&lt;lineCharCount val=&quot;35&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C413E88-04FE-4340-A74A-3376BC9624D1}_117.png&quot;/&gt;&lt;left val=&quot;63&quot;/&gt;&lt;top val=&quot;140&quot;/&gt;&lt;width val=&quot;1180&quot;/&gt;&lt;height val=&quot;540&quot;/&gt;&lt;hasText val=&quot;1&quot;/&gt;&lt;/Image&gt;&lt;/ThreeDShapeInfo&gt;"/>
  <p:tag name="PRESENTER_SHAPETEXTINFO" val="&lt;ShapeTextInfo&gt;&lt;TableIndex row=&quot;-1&quot; col=&quot;-1&quot;&gt;&lt;linesCount val=&quot;10&quot;/&gt;&lt;lineCharCount val=&quot;58&quot;/&gt;&lt;lineCharCount val=&quot;41&quot;/&gt;&lt;lineCharCount val=&quot;1&quot;/&gt;&lt;lineCharCount val=&quot;59&quot;/&gt;&lt;lineCharCount val=&quot;64&quot;/&gt;&lt;lineCharCount val=&quot;41&quot;/&gt;&lt;lineCharCount val=&quot;1&quot;/&gt;&lt;lineCharCount val=&quot;60&quot;/&gt;&lt;lineCharCount val=&quot;65&quot;/&gt;&lt;lineCharCount val=&quot;52&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8CCFF55-098A-4EB5-8CD5-E5440A6D6DCB}&quot;/&gt;&lt;isInvalidForFieldText val=&quot;0&quot;/&gt;&lt;Image&gt;&lt;filename val=&quot;C:\Users\jmmartin1\AppData\Local\Temp\PR\data\asimages\{38CCFF55-098A-4EB5-8CD5-E5440A6D6DCB}_1.png&quot;/&gt;&lt;left val=&quot;315&quot;/&gt;&lt;top val=&quot;144&quot;/&gt;&lt;width val=&quot;925&quot;/&gt;&lt;height val=&quot;455&quot;/&gt;&lt;hasText val=&quot;1&quot;/&gt;&lt;/Image&gt;&lt;/ThreeDShapeInfo&gt;"/>
  <p:tag name="PRESENTER_SHAPETEXTINFO" val="&lt;ShapeTextInfo&gt;&lt;TableIndex row=&quot;-1&quot; col=&quot;-1&quot;&gt;&lt;linesCount val=&quot;3&quot;/&gt;&lt;lineCharCount val=&quot;26&quot;/&gt;&lt;lineCharCount val=&quot;19&quot;/&gt;&lt;lineCharCount val=&quot;1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SlideThumbPath val=&quot;Slide122.PNG&quot;/&gt;"/>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3F082FD-D370-41C9-9513-86E70F72A386}_122.png&quot;/&gt;&lt;left val=&quot;242&quot;/&gt;&lt;top val=&quot;23&quot;/&gt;&lt;width val=&quot;795&quot;/&gt;&lt;height val=&quot;122&quot;/&gt;&lt;hasText val=&quot;1&quot;/&gt;&lt;/Image&gt;&lt;/ThreeDShapeInfo&gt;"/>
  <p:tag name="PRESENTER_SHAPETEXTINFO" val="&lt;ShapeTextInfo&gt;&lt;TableIndex row=&quot;-1&quot; col=&quot;-1&quot;&gt;&lt;linesCount val=&quot;1&quot;/&gt;&lt;lineCharCount val=&quot;19&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F35D83-3C45-4F5D-BB16-2CD46489AEFD}_122.png&quot;/&gt;&lt;left val=&quot;82&quot;/&gt;&lt;top val=&quot;135&quot;/&gt;&lt;width val=&quot;1133&quot;/&gt;&lt;height val=&quot;568&quot;/&gt;&lt;hasText val=&quot;1&quot;/&gt;&lt;/Image&gt;&lt;/ThreeDShapeInfo&gt;"/>
  <p:tag name="PRESENTER_SHAPETEXTINFO" val="&lt;ShapeTextInfo&gt;&lt;TableIndex row=&quot;-1&quot; col=&quot;-1&quot;&gt;&lt;linesCount val=&quot;10&quot;/&gt;&lt;lineCharCount val=&quot;41&quot;/&gt;&lt;lineCharCount val=&quot;29&quot;/&gt;&lt;lineCharCount val=&quot;50&quot;/&gt;&lt;lineCharCount val=&quot;8&quot;/&gt;&lt;lineCharCount val=&quot;44&quot;/&gt;&lt;lineCharCount val=&quot;7&quot;/&gt;&lt;lineCharCount val=&quot;47&quot;/&gt;&lt;lineCharCount val=&quot;20&quot;/&gt;&lt;lineCharCount val=&quot;47&quot;/&gt;&lt;lineCharCount val=&quot;21&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HTML_SHAPEINFO" val="&lt;SlideThumbPath val=&quot;Slide128.PNG&quot;/&gt;"/>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700C28A-E28E-4136-B8FB-CF3CA6CA2C5B}_128.png&quot;/&gt;&lt;left val=&quot;153&quot;/&gt;&lt;top val=&quot;42&quot;/&gt;&lt;width val=&quot;973&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97BCA3-ED1C-4265-ABA5-4D4112536BC8}_128.png&quot;/&gt;&lt;left val=&quot;96&quot;/&gt;&lt;top val=&quot;178&quot;/&gt;&lt;width val=&quot;1076&quot;/&gt;&lt;height val=&quot;478&quot;/&gt;&lt;hasText val=&quot;1&quot;/&gt;&lt;/Image&gt;&lt;/ThreeDShapeInfo&gt;"/>
  <p:tag name="PRESENTER_SHAPETEXTINFO" val="&lt;ShapeTextInfo&gt;&lt;TableIndex row=&quot;-1&quot; col=&quot;-1&quot;&gt;&lt;linesCount val=&quot;7&quot;/&gt;&lt;lineCharCount val=&quot;48&quot;/&gt;&lt;lineCharCount val=&quot;30&quot;/&gt;&lt;lineCharCount val=&quot;1&quot;/&gt;&lt;lineCharCount val=&quot;43&quot;/&gt;&lt;lineCharCount val=&quot;37&quot;/&gt;&lt;lineCharCount val=&quot;1&quot;/&gt;&lt;lineCharCount val=&quot;18&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725FFC-7AC8-4CE2-A2A9-43EF9AF6D872}_12.png&quot;/&gt;&lt;left val=&quot;51&quot;/&gt;&lt;top val=&quot;8&quot;/&gt;&lt;width val=&quot;1177&quot;/&gt;&lt;height val=&quot;205&quot;/&gt;&lt;hasText val=&quot;1&quot;/&gt;&lt;/Image&gt;&lt;/ThreeDShapeInfo&gt;"/>
  <p:tag name="PRESENTER_SHAPETEXTINFO" val="&lt;ShapeTextInfo&gt;&lt;TableIndex row=&quot;-1&quot; col=&quot;-1&quot;&gt;&lt;linesCount val=&quot;2&quot;/&gt;&lt;lineCharCount val=&quot;30&quot;/&gt;&lt;lineCharCount val=&quot;12&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HTML_SHAPEINFO" val="&lt;SlideThumbPath val=&quot;Slide129.PNG&quot;/&gt;"/>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0542E36-F48C-4C69-9E1E-CF9F90C375D6}_129.png&quot;/&gt;&lt;left val=&quot;178&quot;/&gt;&lt;top val=&quot;37&quot;/&gt;&lt;width val=&quot;732&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78857F4-92AC-42E2-A5C1-DFCA9E8F4627}_129.png&quot;/&gt;&lt;left val=&quot;167&quot;/&gt;&lt;top val=&quot;175&quot;/&gt;&lt;width val=&quot;855&quot;/&gt;&lt;height val=&quot;465&quot;/&gt;&lt;hasText val=&quot;1&quot;/&gt;&lt;/Image&gt;&lt;/ThreeDShapeInfo&gt;"/>
  <p:tag name="PRESENTER_SHAPETEXTINFO" val="&lt;ShapeTextInfo&gt;&lt;TableIndex row=&quot;-1&quot; col=&quot;-1&quot;&gt;&lt;linesCount val=&quot;7&quot;/&gt;&lt;lineCharCount val=&quot;26&quot;/&gt;&lt;lineCharCount val=&quot;24&quot;/&gt;&lt;lineCharCount val=&quot;30&quot;/&gt;&lt;lineCharCount val=&quot;9&quot;/&gt;&lt;lineCharCount val=&quot;29&quot;/&gt;&lt;lineCharCount val=&quot;29&quot;/&gt;&lt;lineCharCount val=&quot;18&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91F960-A268-40B0-96C7-64A05196B1E6}_12.png&quot;/&gt;&lt;left val=&quot;100&quot;/&gt;&lt;top val=&quot;187&quot;/&gt;&lt;width val=&quot;1083&quot;/&gt;&lt;height val=&quot;453&quot;/&gt;&lt;hasText val=&quot;1&quot;/&gt;&lt;/Image&gt;&lt;/ThreeDShapeInfo&gt;"/>
  <p:tag name="PRESENTER_SHAPETEXTINFO" val="&lt;ShapeTextInfo&gt;&lt;TableIndex row=&quot;-1&quot; col=&quot;-1&quot;&gt;&lt;linesCount val=&quot;5&quot;/&gt;&lt;lineCharCount val=&quot;21&quot;/&gt;&lt;lineCharCount val=&quot;31&quot;/&gt;&lt;lineCharCount val=&quot;27&quot;/&gt;&lt;lineCharCount val=&quot;31&quot;/&gt;&lt;lineCharCount val=&quot;8&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HTML_SHAPEINFO" val="&lt;SlideThumbPath val=&quot;Slide132.PNG&quot;/&gt;"/>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E64CF26-A99B-4C6C-9412-042731CD4B53}_132.png&quot;/&gt;&lt;left val=&quot;261&quot;/&gt;&lt;top val=&quot;37&quot;/&gt;&lt;width val=&quot;788&quot;/&gt;&lt;height val=&quot;136&quot;/&gt;&lt;hasText val=&quot;1&quot;/&gt;&lt;/Image&gt;&lt;/ThreeDShapeInfo&gt;"/>
  <p:tag name="PRESENTER_SHAPETEXTINFO" val="&lt;ShapeTextInfo&gt;&lt;TableIndex row=&quot;-1&quot; col=&quot;-1&quot;&gt;&lt;linesCount val=&quot;1&quot;/&gt;&lt;lineCharCount val=&quot;16&quot;/&gt;&lt;/TableIndex&gt;&lt;/ShapeTextInfo&gt;"/>
</p:tagLst>
</file>

<file path=ppt/tags/tag3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553010-E0D7-4854-BE83-4C406465A836}_132.png&quot;/&gt;&lt;left val=&quot;76&quot;/&gt;&lt;top val=&quot;164&quot;/&gt;&lt;width val=&quot;1141&quot;/&gt;&lt;height val=&quot;539&quot;/&gt;&lt;hasText val=&quot;1&quot;/&gt;&lt;/Image&gt;&lt;/ThreeDShapeInfo&gt;"/>
  <p:tag name="PRESENTER_SHAPETEXTINFO" val="&lt;ShapeTextInfo&gt;&lt;TableIndex row=&quot;-1&quot; col=&quot;-1&quot;&gt;&lt;linesCount val=&quot;10&quot;/&gt;&lt;lineCharCount val=&quot;47&quot;/&gt;&lt;lineCharCount val=&quot;20&quot;/&gt;&lt;lineCharCount val=&quot;34&quot;/&gt;&lt;lineCharCount val=&quot;38&quot;/&gt;&lt;lineCharCount val=&quot;49&quot;/&gt;&lt;lineCharCount val=&quot;46&quot;/&gt;&lt;lineCharCount val=&quot;27&quot;/&gt;&lt;lineCharCount val=&quot;54&quot;/&gt;&lt;lineCharCount val=&quot;47&quot;/&gt;&lt;lineCharCount val=&quot;1&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HTML_SHAPEINFO" val="&lt;SlideThumbPath val=&quot;Slide133.PNG&quot;/&gt;"/>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0C6B27B-D6C0-4D55-8F1B-16C882F189FD}_133.png&quot;/&gt;&lt;left val=&quot;2&quot;/&gt;&lt;top val=&quot;31&quot;/&gt;&lt;width val=&quot;1278&quot;/&gt;&lt;height val=&quot;136&quot;/&gt;&lt;hasText val=&quot;1&quot;/&gt;&lt;/Image&gt;&lt;/ThreeDShapeInfo&gt;"/>
  <p:tag name="PRESENTER_SHAPETEXTINFO" val="&lt;ShapeTextInfo&gt;&lt;TableIndex row=&quot;-1&quot; col=&quot;-1&quot;&gt;&lt;linesCount val=&quot;1&quot;/&gt;&lt;lineCharCount val=&quot;34&quot;/&gt;&lt;/TableIndex&gt;&lt;/ShapeTextInfo&gt;"/>
</p:tagLst>
</file>

<file path=ppt/tags/tag3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B3728CA-AD16-44A7-B60E-67EF9E8363A0}_133.png&quot;/&gt;&lt;left val=&quot;124&quot;/&gt;&lt;top val=&quot;158&quot;/&gt;&lt;width val=&quot;1051&quot;/&gt;&lt;height val=&quot;562&quot;/&gt;&lt;hasText val=&quot;1&quot;/&gt;&lt;/Image&gt;&lt;/ThreeDShapeInfo&gt;"/>
  <p:tag name="PRESENTER_SHAPETEXTINFO" val="&lt;ShapeTextInfo&gt;&lt;TableIndex row=&quot;-1&quot; col=&quot;-1&quot;&gt;&lt;linesCount val=&quot;13&quot;/&gt;&lt;lineCharCount val=&quot;52&quot;/&gt;&lt;lineCharCount val=&quot;23&quot;/&gt;&lt;lineCharCount val=&quot;51&quot;/&gt;&lt;lineCharCount val=&quot;51&quot;/&gt;&lt;lineCharCount val=&quot;23&quot;/&gt;&lt;lineCharCount val=&quot;62&quot;/&gt;&lt;lineCharCount val=&quot;40&quot;/&gt;&lt;lineCharCount val=&quot;56&quot;/&gt;&lt;lineCharCount val=&quot;61&quot;/&gt;&lt;lineCharCount val=&quot;14&quot;/&gt;&lt;lineCharCount val=&quot;49&quot;/&gt;&lt;lineCharCount val=&quot;58&quot;/&gt;&lt;lineCharCount val=&quot;13&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HTML_SHAPEINFO" val="&lt;SlideThumbPath val=&quot;Slide134.PNG&quot;/&gt;"/>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E5199E-3DB7-437C-96A3-08AE2D3E57D7}_134.png&quot;/&gt;&lt;left val=&quot;71&quot;/&gt;&lt;top val=&quot;3&quot;/&gt;&lt;width val=&quot;1137&quot;/&gt;&lt;height val=&quot;205&quot;/&gt;&lt;hasText val=&quot;1&quot;/&gt;&lt;/Image&gt;&lt;/ThreeDShapeInfo&gt;"/>
  <p:tag name="PRESENTER_SHAPETEXTINFO" val="&lt;ShapeTextInfo&gt;&lt;TableIndex row=&quot;-1&quot; col=&quot;-1&quot;&gt;&lt;linesCount val=&quot;2&quot;/&gt;&lt;lineCharCount val=&quot;27&quot;/&gt;&lt;lineCharCount val=&quot;15&quot;/&gt;&lt;/TableIndex&gt;&lt;/ShapeTextInfo&gt;"/>
</p:tagLst>
</file>

<file path=ppt/tags/tag3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64D321A-09A1-4D36-876D-143A8CFDEB5E}_134.png&quot;/&gt;&lt;left val=&quot;94&quot;/&gt;&lt;top val=&quot;194&quot;/&gt;&lt;width val=&quot;1100&quot;/&gt;&lt;height val=&quot;486&quot;/&gt;&lt;hasText val=&quot;1&quot;/&gt;&lt;/Image&gt;&lt;/ThreeDShapeInfo&gt;"/>
  <p:tag name="PRESENTER_SHAPETEXTINFO" val="&lt;ShapeTextInfo&gt;&lt;TableIndex row=&quot;-1&quot; col=&quot;-1&quot;&gt;&lt;linesCount val=&quot;9&quot;/&gt;&lt;lineCharCount val=&quot;42&quot;/&gt;&lt;lineCharCount val=&quot;39&quot;/&gt;&lt;lineCharCount val=&quot;31&quot;/&gt;&lt;lineCharCount val=&quot;29&quot;/&gt;&lt;lineCharCount val=&quot;44&quot;/&gt;&lt;lineCharCount val=&quot;42&quot;/&gt;&lt;lineCharCount val=&quot;35&quot;/&gt;&lt;lineCharCount val=&quot;42&quot;/&gt;&lt;lineCharCount val=&quot;33&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HTML_SHAPEINFO" val="&lt;SlideThumbPath val=&quot;Slide135.PNG&quot;/&gt;"/>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FB099F-3166-41F8-8D54-59C51DEECABF}_135.png&quot;/&gt;&lt;left val=&quot;288&quot;/&gt;&lt;top val=&quot;37&quot;/&gt;&lt;width val=&quot;703&quot;/&gt;&lt;height val=&quot;136&quot;/&gt;&lt;hasText val=&quot;1&quot;/&gt;&lt;/Image&gt;&lt;/ThreeDShapeInfo&gt;"/>
  <p:tag name="PRESENTER_SHAPETEXTINFO" val="&lt;ShapeTextInfo&gt;&lt;TableIndex row=&quot;-1&quot; col=&quot;-1&quot;&gt;&lt;linesCount val=&quot;1&quot;/&gt;&lt;lineCharCount val=&quot;13&quot;/&gt;&lt;/TableIndex&gt;&lt;/ShapeTextInfo&gt;"/>
</p:tagLst>
</file>

<file path=ppt/tags/tag3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E7E5F3-B045-437D-9B98-8C5FB0B0B6CA}_135.png&quot;/&gt;&lt;left val=&quot;68&quot;/&gt;&lt;top val=&quot;186&quot;/&gt;&lt;width val=&quot;1140&quot;/&gt;&lt;height val=&quot;510&quot;/&gt;&lt;hasText val=&quot;1&quot;/&gt;&lt;/Image&gt;&lt;/ThreeDShapeInfo&gt;"/>
  <p:tag name="PRESENTER_SHAPETEXTINFO" val="&lt;ShapeTextInfo&gt;&lt;TableIndex row=&quot;-1&quot; col=&quot;-1&quot;&gt;&lt;linesCount val=&quot;7&quot;/&gt;&lt;lineCharCount val=&quot;44&quot;/&gt;&lt;lineCharCount val=&quot;48&quot;/&gt;&lt;lineCharCount val=&quot;38&quot;/&gt;&lt;lineCharCount val=&quot;50&quot;/&gt;&lt;lineCharCount val=&quot;40&quot;/&gt;&lt;lineCharCount val=&quot;47&quot;/&gt;&lt;lineCharCount val=&quot;41&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HTML_SHAPEINFO" val="&lt;SlideThumbPath val=&quot;Slide136.PNG&quot;/&gt;"/>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170501-208C-4D2A-96ED-457A3851178F}_136.png&quot;/&gt;&lt;left val=&quot;-1&quot;/&gt;&lt;top val=&quot;10&quot;/&gt;&lt;width val=&quot;1254&quot;/&gt;&lt;height val=&quot;143&quot;/&gt;&lt;hasText val=&quot;1&quot;/&gt;&lt;/Image&gt;&lt;/ThreeDShapeInfo&gt;"/>
  <p:tag name="PRESENTER_SHAPETEXTINFO" val="&lt;ShapeTextInfo&gt;&lt;TableIndex row=&quot;-1&quot; col=&quot;-1&quot;&gt;&lt;linesCount val=&quot;1&quot;/&gt;&lt;lineCharCount val=&quot;37&quot;/&gt;&lt;/TableIndex&gt;&lt;/ShapeTextInfo&gt;"/>
</p:tagLst>
</file>

<file path=ppt/tags/tag3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795A3AE-5BD1-4FBA-B65B-3C27214130C7}_136.png&quot;/&gt;&lt;left val=&quot;95&quot;/&gt;&lt;top val=&quot;160&quot;/&gt;&lt;width val=&quot;1081&quot;/&gt;&lt;height val=&quot;545&quot;/&gt;&lt;hasText val=&quot;1&quot;/&gt;&lt;/Image&gt;&lt;/ThreeDShapeInfo&gt;"/>
  <p:tag name="PRESENTER_SHAPETEXTINFO" val="&lt;ShapeTextInfo&gt;&lt;TableIndex row=&quot;-1&quot; col=&quot;-1&quot;&gt;&lt;linesCount val=&quot;11&quot;/&gt;&lt;lineCharCount val=&quot;49&quot;/&gt;&lt;lineCharCount val=&quot;53&quot;/&gt;&lt;lineCharCount val=&quot;57&quot;/&gt;&lt;lineCharCount val=&quot;10&quot;/&gt;&lt;lineCharCount val=&quot;56&quot;/&gt;&lt;lineCharCount val=&quot;10&quot;/&gt;&lt;lineCharCount val=&quot;54&quot;/&gt;&lt;lineCharCount val=&quot;48&quot;/&gt;&lt;lineCharCount val=&quot;59&quot;/&gt;&lt;lineCharCount val=&quot;48&quot;/&gt;&lt;lineCharCount val=&quot;47&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917D8C-B693-4C22-B2FF-02815100597E}_137.png&quot;/&gt;&lt;left val=&quot;223&quot;/&gt;&lt;top val=&quot;42&quot;/&gt;&lt;width val=&quot;833&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3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01C093-B54A-47FF-A957-A0EB56517A9B}_137.png&quot;/&gt;&lt;left val=&quot;212&quot;/&gt;&lt;top val=&quot;185&quot;/&gt;&lt;width val=&quot;936&quot;/&gt;&lt;height val=&quot;479&quot;/&gt;&lt;hasText val=&quot;1&quot;/&gt;&lt;/Image&gt;&lt;/ThreeDShapeInfo&gt;"/>
  <p:tag name="PRESENTER_SHAPETEXTINFO" val="&lt;ShapeTextInfo&gt;&lt;TableIndex row=&quot;-1&quot; col=&quot;-1&quot;&gt;&lt;linesCount val=&quot;6&quot;/&gt;&lt;lineCharCount val=&quot;33&quot;/&gt;&lt;lineCharCount val=&quot;1&quot;/&gt;&lt;lineCharCount val=&quot;39&quot;/&gt;&lt;lineCharCount val=&quot;35&quot;/&gt;&lt;lineCharCount val=&quot;1&quot;/&gt;&lt;lineCharCount val=&quot;26&quot;/&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HTML_SHAPEINFO" val="&lt;SlideThumbPath val=&quot;Slide138.PNG&quot;/&gt;"/>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D522EA-3B73-4028-9368-09CAD75EAF95}_13.png&quot;/&gt;&lt;left val=&quot;139&quot;/&gt;&lt;top val=&quot;15&quot;/&gt;&lt;width val=&quot;1001&quot;/&gt;&lt;height val=&quot;146&quot;/&gt;&lt;hasText val=&quot;1&quot;/&gt;&lt;/Image&gt;&lt;/ThreeDShapeInfo&gt;"/>
  <p:tag name="PRESENTER_SHAPETEXTINFO" val="&lt;ShapeTextInfo&gt;&lt;TableIndex row=&quot;-1&quot; col=&quot;-1&quot;&gt;&lt;linesCount val=&quot;1&quot;/&gt;&lt;lineCharCount val=&quot;22&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AB6114-EFD1-4355-B53C-F34032AF3F91}_138.png&quot;/&gt;&lt;left val=&quot;229&quot;/&gt;&lt;top val=&quot;42&quot;/&gt;&lt;width val=&quot;820&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3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4BA6BB-F719-4133-93F0-1BD9C68584BE}_138.png&quot;/&gt;&lt;left val=&quot;143&quot;/&gt;&lt;top val=&quot;148&quot;/&gt;&lt;width val=&quot;1097&quot;/&gt;&lt;height val=&quot;540&quot;/&gt;&lt;hasText val=&quot;1&quot;/&gt;&lt;/Image&gt;&lt;/ThreeDShapeInfo&gt;"/>
  <p:tag name="PRESENTER_SHAPETEXTINFO" val="&lt;ShapeTextInfo&gt;&lt;TableIndex row=&quot;-1&quot; col=&quot;-1&quot;&gt;&lt;linesCount val=&quot;12&quot;/&gt;&lt;lineCharCount val=&quot;33&quot;/&gt;&lt;lineCharCount val=&quot;40&quot;/&gt;&lt;lineCharCount val=&quot;13&quot;/&gt;&lt;lineCharCount val=&quot;27&quot;/&gt;&lt;lineCharCount val=&quot;61&quot;/&gt;&lt;lineCharCount val=&quot;12&quot;/&gt;&lt;lineCharCount val=&quot;61&quot;/&gt;&lt;lineCharCount val=&quot;25&quot;/&gt;&lt;lineCharCount val=&quot;49&quot;/&gt;&lt;lineCharCount val=&quot;24&quot;/&gt;&lt;lineCharCount val=&quot;53&quot;/&gt;&lt;lineCharCount val=&quot;39&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HTML_SHAPEINFO" val="&lt;SlideThumbPath val=&quot;Slide139.PNG&quot;/&gt;"/>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041AB8-0F33-4D4A-A23E-89F720BEFF01}_139.png&quot;/&gt;&lt;left val=&quot;47&quot;/&gt;&lt;top val=&quot;11&quot;/&gt;&lt;width val=&quot;1182&quot;/&gt;&lt;height val=&quot;188&quot;/&gt;&lt;hasText val=&quot;1&quot;/&gt;&lt;/Image&gt;&lt;/ThreeDShapeInfo&gt;"/>
  <p:tag name="PRESENTER_SHAPETEXTINFO" val="&lt;ShapeTextInfo&gt;&lt;TableIndex row=&quot;-1&quot; col=&quot;-1&quot;&gt;&lt;linesCount val=&quot;2&quot;/&gt;&lt;lineCharCount val=&quot;34&quot;/&gt;&lt;lineCharCount val=&quot;12&quot;/&gt;&lt;/TableIndex&gt;&lt;/ShapeTextInfo&gt;"/>
</p:tagLst>
</file>

<file path=ppt/tags/tag3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29576F-68E5-482C-AE2D-F1519E55B4E3}_139.png&quot;/&gt;&lt;left val=&quot;108&quot;/&gt;&lt;top val=&quot;164&quot;/&gt;&lt;width val=&quot;812&quot;/&gt;&lt;height val=&quot;547&quot;/&gt;&lt;hasText val=&quot;1&quot;/&gt;&lt;/Image&gt;&lt;/ThreeDShapeInfo&gt;"/>
  <p:tag name="PRESENTER_SHAPETEXTINFO" val="&lt;ShapeTextInfo&gt;&lt;TableIndex row=&quot;-1&quot; col=&quot;-1&quot;&gt;&lt;linesCount val=&quot;11&quot;/&gt;&lt;lineCharCount val=&quot;31&quot;/&gt;&lt;lineCharCount val=&quot;35&quot;/&gt;&lt;lineCharCount val=&quot;29&quot;/&gt;&lt;lineCharCount val=&quot;36&quot;/&gt;&lt;lineCharCount val=&quot;37&quot;/&gt;&lt;lineCharCount val=&quot;34&quot;/&gt;&lt;lineCharCount val=&quot;35&quot;/&gt;&lt;lineCharCount val=&quot;10&quot;/&gt;&lt;lineCharCount val=&quot;31&quot;/&gt;&lt;lineCharCount val=&quot;1&quot;/&gt;&lt;lineCharCount val=&quot;33&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HTML_SHAPEINFO" val="&lt;SlideThumbPath val=&quot;Slide140.PNG&quot;/&gt;"/>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F7C31B-79A4-474E-B55C-BCF551D1B5B5}&quot;/&gt;&lt;isInvalidForFieldText val=&quot;0&quot;/&gt;&lt;Image&gt;&lt;filename val=&quot;C:\Users\jmmartin1\AppData\Local\Temp\PR\data\asimages\{1AF7C31B-79A4-474E-B55C-BCF551D1B5B5}_140.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19&quot;/&gt;&lt;lineCharCount val=&quot;5&quot;/&gt;&lt;/TableIndex&gt;&lt;/ShapeTextInfo&gt;"/>
</p:tagLst>
</file>

<file path=ppt/tags/tag368.xml><?xml version="1.0" encoding="utf-8"?>
<p:tagLst xmlns:a="http://schemas.openxmlformats.org/drawingml/2006/main" xmlns:r="http://schemas.openxmlformats.org/officeDocument/2006/relationships" xmlns:p="http://schemas.openxmlformats.org/presentationml/2006/main">
  <p:tag name="HTML_SHAPEINFO" val="&lt;SlideThumbPath val=&quot;Slide141.PNG&quot;/&gt;"/>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E59DAF-AAC4-4C56-9EE4-EAAC255AA186}_141.png&quot;/&gt;&lt;left val=&quot;220&quot;/&gt;&lt;top val=&quot;47&quot;/&gt;&lt;width val=&quot;839&quot;/&gt;&lt;height val=&quot;122&quot;/&gt;&lt;hasText val=&quot;1&quot;/&gt;&lt;/Image&gt;&lt;/ThreeDShapeInfo&gt;"/>
  <p:tag name="PRESENTER_SHAPETEXTINFO" val="&lt;ShapeTextInfo&gt;&lt;TableIndex row=&quot;-1&quot; col=&quot;-1&quot;&gt;&lt;linesCount val=&quot;1&quot;/&gt;&lt;lineCharCount val=&quot;25&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1ED4834-8F37-418F-9C34-B58F596EAE92}_141.png&quot;/&gt;&lt;left val=&quot;111&quot;/&gt;&lt;top val=&quot;144&quot;/&gt;&lt;width val=&quot;1025&quot;/&gt;&lt;height val=&quot;567&quot;/&gt;&lt;hasText val=&quot;1&quot;/&gt;&lt;/Image&gt;&lt;/ThreeDShapeInfo&gt;"/>
  <p:tag name="PRESENTER_SHAPETEXTINFO" val="&lt;ShapeTextInfo&gt;&lt;TableIndex row=&quot;-1&quot; col=&quot;-1&quot;&gt;&lt;linesCount val=&quot;12&quot;/&gt;&lt;lineCharCount val=&quot;43&quot;/&gt;&lt;lineCharCount val=&quot;26&quot;/&gt;&lt;lineCharCount val=&quot;55&quot;/&gt;&lt;lineCharCount val=&quot;7&quot;/&gt;&lt;lineCharCount val=&quot;27&quot;/&gt;&lt;lineCharCount val=&quot;39&quot;/&gt;&lt;lineCharCount val=&quot;44&quot;/&gt;&lt;lineCharCount val=&quot;34&quot;/&gt;&lt;lineCharCount val=&quot;24&quot;/&gt;&lt;lineCharCount val=&quot;24&quot;/&gt;&lt;lineCharCount val=&quot;49&quot;/&gt;&lt;lineCharCount val=&quot;27&quot;/&gt;&lt;/TableIndex&gt;&lt;/ShapeTextInfo&gt;"/>
</p:tagLst>
</file>

<file path=ppt/tags/tag371.xml><?xml version="1.0" encoding="utf-8"?>
<p:tagLst xmlns:a="http://schemas.openxmlformats.org/drawingml/2006/main" xmlns:r="http://schemas.openxmlformats.org/officeDocument/2006/relationships" xmlns:p="http://schemas.openxmlformats.org/presentationml/2006/main">
  <p:tag name="HTML_SHAPEINFO" val="&lt;SlideThumbPath val=&quot;Slide142.PNG&quot;/&gt;"/>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FC0052-7813-414E-B8FB-6C8D39A896A0}&quot;/&gt;&lt;isInvalidForFieldText val=&quot;0&quot;/&gt;&lt;Image&gt;&lt;filename val=&quot;C:\Users\jmmartin1\AppData\Local\Temp\PR\data\asimages\{76FC0052-7813-414E-B8FB-6C8D39A896A0}_142.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20&quot;/&gt;&lt;lineCharCount val=&quot;14&quot;/&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HTML_SHAPEINFO" val="&lt;SlideThumbPath val=&quot;Slide143.PNG&quot;/&gt;"/>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F27F1DE-6DAF-476F-9760-2709B48A1C56}_143.png&quot;/&gt;&lt;left val=&quot;48&quot;/&gt;&lt;top val=&quot;23&quot;/&gt;&lt;width val=&quot;1182&quot;/&gt;&lt;height val=&quot;151&quot;/&gt;&lt;hasText val=&quot;1&quot;/&gt;&lt;/Image&gt;&lt;/ThreeDShapeInfo&gt;"/>
  <p:tag name="PRESENTER_SHAPETEXTINFO" val="&lt;ShapeTextInfo&gt;&lt;TableIndex row=&quot;-1&quot; col=&quot;-1&quot;&gt;&lt;linesCount val=&quot;1&quot;/&gt;&lt;lineCharCount val=&quot;37&quot;/&gt;&lt;/TableIndex&gt;&lt;/ShapeTextInfo&gt;"/>
</p:tagLst>
</file>

<file path=ppt/tags/tag3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317E96-1EC2-458C-9697-F457776841F7}_143.png&quot;/&gt;&lt;left val=&quot;90&quot;/&gt;&lt;top val=&quot;154&quot;/&gt;&lt;width val=&quot;1098&quot;/&gt;&lt;height val=&quot;566&quot;/&gt;&lt;hasText val=&quot;1&quot;/&gt;&lt;/Image&gt;&lt;/ThreeDShapeInfo&gt;"/>
  <p:tag name="PRESENTER_SHAPETEXTINFO" val="&lt;ShapeTextInfo&gt;&lt;TableIndex row=&quot;-1&quot; col=&quot;-1&quot;&gt;&lt;linesCount val=&quot;9&quot;/&gt;&lt;lineCharCount val=&quot;26&quot;/&gt;&lt;lineCharCount val=&quot;51&quot;/&gt;&lt;lineCharCount val=&quot;34&quot;/&gt;&lt;lineCharCount val=&quot;24&quot;/&gt;&lt;lineCharCount val=&quot;24&quot;/&gt;&lt;lineCharCount val=&quot;49&quot;/&gt;&lt;lineCharCount val=&quot;1&quot;/&gt;&lt;lineCharCount val=&quot;27&quot;/&gt;&lt;lineCharCount val=&quot;27&quot;/&gt;&lt;/TableIndex&gt;&lt;/ShapeTextInfo&gt;"/>
</p:tagLst>
</file>

<file path=ppt/tags/tag376.xml><?xml version="1.0" encoding="utf-8"?>
<p:tagLst xmlns:a="http://schemas.openxmlformats.org/drawingml/2006/main" xmlns:r="http://schemas.openxmlformats.org/officeDocument/2006/relationships" xmlns:p="http://schemas.openxmlformats.org/presentationml/2006/main">
  <p:tag name="HTML_SHAPEINFO" val="&lt;SlideThumbPath val=&quot;Slide144.PNG&quot;/&gt;"/>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BA5B36-64D6-4EB7-A698-BBDBCB952C92}&quot;/&gt;&lt;isInvalidForFieldText val=&quot;0&quot;/&gt;&lt;Image&gt;&lt;filename val=&quot;C:\Users\jmmartin1\AppData\Local\Temp\PR\data\asimages\{37BA5B36-64D6-4EB7-A698-BBDBCB952C92}_144.png&quot;/&gt;&lt;left val=&quot;40&quot;/&gt;&lt;top val=&quot;2&quot;/&gt;&lt;width val=&quot;1057&quot;/&gt;&lt;height val=&quot;153&quot;/&gt;&lt;hasText val=&quot;1&quot;/&gt;&lt;/Image&gt;&lt;/ThreeDShapeInfo&gt;"/>
  <p:tag name="PRESENTER_SHAPETEXTINFO" val="&lt;ShapeTextInfo&gt;&lt;TableIndex row=&quot;-1&quot; col=&quot;-1&quot;&gt;&lt;linesCount val=&quot;1&quot;/&gt;&lt;lineCharCount val=&quot;14&quot;/&gt;&lt;/TableIndex&gt;&lt;/ShapeTextInfo&gt;"/>
</p:tagLst>
</file>

<file path=ppt/tags/tag3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4F9C825-96B3-4E19-BCF3-88C62A6D2A88}_144.png&quot;/&gt;&lt;left val=&quot;23&quot;/&gt;&lt;top val=&quot;185&quot;/&gt;&lt;width val=&quot;464&quot;/&gt;&lt;height val=&quot;324&quot;/&gt;&lt;hasText val=&quot;1&quot;/&gt;&lt;/Image&gt;&lt;/ThreeDShapeInfo&gt;"/>
  <p:tag name="PRESENTER_SHAPETEXTINFO" val="&lt;ShapeTextInfo&gt;&lt;TableIndex row=&quot;-1&quot; col=&quot;-1&quot;&gt;&lt;linesCount val=&quot;7&quot;/&gt;&lt;lineCharCount val=&quot;20&quot;/&gt;&lt;lineCharCount val=&quot;21&quot;/&gt;&lt;lineCharCount val=&quot;20&quot;/&gt;&lt;lineCharCount val=&quot;1&quot;/&gt;&lt;lineCharCount val=&quot;1&quot;/&gt;&lt;lineCharCount val=&quot;21&quot;/&gt;&lt;lineCharCount val=&quot;1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90C59BA-0E9E-4D74-A07D-946BAD47998D}_14.png&quot;/&gt;&lt;left val=&quot;111&quot;/&gt;&lt;top val=&quot;-16&quot;/&gt;&lt;width val=&quot;1056&quot;/&gt;&lt;height val=&quot;146&quot;/&gt;&lt;hasText val=&quot;1&quot;/&gt;&lt;/Image&gt;&lt;/ThreeDShapeInfo&gt;"/>
  <p:tag name="PRESENTER_SHAPETEXTINFO" val="&lt;ShapeTextInfo&gt;&lt;TableIndex row=&quot;-1&quot; col=&quot;-1&quot;&gt;&lt;linesCount val=&quot;1&quot;/&gt;&lt;lineCharCount val=&quot;20&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HTML_SHAPEINFO" val="&lt;SlideThumbPath val=&quot;Slide145.PNG&quot;/&gt;"/>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97A481-0F8A-4388-A1BF-7798091792BD}&quot;/&gt;&lt;isInvalidForFieldText val=&quot;0&quot;/&gt;&lt;Image&gt;&lt;filename val=&quot;C:\Users\jmmartin1\AppData\Local\Temp\PR\data\asimages\{5597A481-0F8A-4388-A1BF-7798091792BD}_145.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5&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E420322-06F7-4F71-B6AA-950529137F60}_145.png&quot;/&gt;&lt;left val=&quot;29&quot;/&gt;&lt;top val=&quot;209&quot;/&gt;&lt;width val=&quot;495&quot;/&gt;&lt;height val=&quot;407&quot;/&gt;&lt;hasText val=&quot;1&quot;/&gt;&lt;/Image&gt;&lt;/ThreeDShapeInfo&gt;"/>
  <p:tag name="PRESENTER_SHAPETEXTINFO" val="&lt;ShapeTextInfo&gt;&lt;TableIndex row=&quot;-1&quot; col=&quot;-1&quot;&gt;&lt;linesCount val=&quot;9&quot;/&gt;&lt;lineCharCount val=&quot;22&quot;/&gt;&lt;lineCharCount val=&quot;20&quot;/&gt;&lt;lineCharCount val=&quot;23&quot;/&gt;&lt;lineCharCount val=&quot;1&quot;/&gt;&lt;lineCharCount val=&quot;19&quot;/&gt;&lt;lineCharCount val=&quot;21&quot;/&gt;&lt;lineCharCount val=&quot;20&quot;/&gt;&lt;lineCharCount val=&quot;16&quot;/&gt;&lt;lineCharCount val=&quot;17&quot;/&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HTML_SHAPEINFO" val="&lt;SlideThumbPath val=&quot;Slide146.PNG&quot;/&gt;"/>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308C76-88E7-4CD3-B251-B56FCC1F4852}&quot;/&gt;&lt;isInvalidForFieldText val=&quot;0&quot;/&gt;&lt;Image&gt;&lt;filename val=&quot;C:\Users\jmmartin1\AppData\Local\Temp\PR\data\asimages\{BF308C76-88E7-4CD3-B251-B56FCC1F4852}_146.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8&quot;/&gt;&lt;/TableIndex&gt;&lt;/ShapeTextInfo&gt;"/>
</p:tagLst>
</file>

<file path=ppt/tags/tag3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EAA366F-02EB-4E3E-8AF4-1C6A5B3DB5E6}_146.png&quot;/&gt;&lt;left val=&quot;31&quot;/&gt;&lt;top val=&quot;312&quot;/&gt;&lt;width val=&quot;510&quot;/&gt;&lt;height val=&quot;169&quot;/&gt;&lt;hasText val=&quot;1&quot;/&gt;&lt;/Image&gt;&lt;/ThreeDShapeInfo&gt;"/>
  <p:tag name="PRESENTER_SHAPETEXTINFO" val="&lt;ShapeTextInfo&gt;&lt;TableIndex row=&quot;-1&quot; col=&quot;-1&quot;&gt;&lt;linesCount val=&quot;3&quot;/&gt;&lt;lineCharCount val=&quot;22&quot;/&gt;&lt;lineCharCount val=&quot;23&quot;/&gt;&lt;lineCharCount val=&quot;14&quot;/&gt;&lt;/TableIndex&gt;&lt;/ShapeTextInfo&gt;"/>
</p:tagLst>
</file>

<file path=ppt/tags/tag386.xml><?xml version="1.0" encoding="utf-8"?>
<p:tagLst xmlns:a="http://schemas.openxmlformats.org/drawingml/2006/main" xmlns:r="http://schemas.openxmlformats.org/officeDocument/2006/relationships" xmlns:p="http://schemas.openxmlformats.org/presentationml/2006/main">
  <p:tag name="HTML_SHAPEINFO" val="&lt;SlideThumbPath val=&quot;Slide147.PNG&quot;/&gt;"/>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5A5F275-23CC-4A2C-B703-1AA6358E78A7}_147.png&quot;/&gt;&lt;left val=&quot;61&quot;/&gt;&lt;top val=&quot;139&quot;/&gt;&lt;width val=&quot;629&quot;/&gt;&lt;height val=&quot;288&quot;/&gt;&lt;hasText val=&quot;1&quot;/&gt;&lt;/Image&gt;&lt;/ThreeDShapeInfo&gt;"/>
  <p:tag name="PRESENTER_SHAPETEXTINFO" val="&lt;ShapeTextInfo&gt;&lt;TableIndex row=&quot;-1&quot; col=&quot;-1&quot;&gt;&lt;linesCount val=&quot;7&quot;/&gt;&lt;lineCharCount val=&quot;33&quot;/&gt;&lt;lineCharCount val=&quot;35&quot;/&gt;&lt;lineCharCount val=&quot;20&quot;/&gt;&lt;lineCharCount val=&quot;18&quot;/&gt;&lt;lineCharCount val=&quot;32&quot;/&gt;&lt;lineCharCount val=&quot;35&quot;/&gt;&lt;lineCharCount val=&quot;26&quot;/&gt;&lt;/TableIndex&gt;&lt;/ShapeTextInfo&gt;"/>
</p:tagLst>
</file>

<file path=ppt/tags/tag3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02119F8-3964-421C-ACFC-2794F7529A39}_147.png&quot;/&gt;&lt;left val=&quot;69&quot;/&gt;&lt;top val=&quot;398&quot;/&gt;&lt;width val=&quot;590&quot;/&gt;&lt;height val=&quot;204&quot;/&gt;&lt;hasText val=&quot;1&quot;/&gt;&lt;/Image&gt;&lt;/ThreeDShapeInfo&gt;"/>
  <p:tag name="PRESENTER_SHAPETEXTINFO" val="&lt;ShapeTextInfo&gt;&lt;TableIndex row=&quot;-1&quot; col=&quot;-1&quot;&gt;&lt;linesCount val=&quot;5&quot;/&gt;&lt;lineCharCount val=&quot;30&quot;/&gt;&lt;lineCharCount val=&quot;33&quot;/&gt;&lt;lineCharCount val=&quot;10&quot;/&gt;&lt;lineCharCount val=&quot;26&quot;/&gt;&lt;lineCharCount val=&quot;17&quot;/&gt;&lt;/TableIndex&gt;&lt;/ShapeTextInfo&gt;"/>
</p:tagLst>
</file>

<file path=ppt/tags/tag3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698D81-A57A-4154-BF6F-A7541528DEFB}&quot;/&gt;&lt;isInvalidForFieldText val=&quot;0&quot;/&gt;&lt;Image&gt;&lt;filename val=&quot;C:\Users\jmmartin1\AppData\Local\Temp\PR\data\asimages\{09698D81-A57A-4154-BF6F-A7541528DEFB}_147.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HTML_SHAPEINFO" val="&lt;SlideThumbPath val=&quot;Slide148.PNG&quot;/&gt;"/>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4757ED-C24F-4C4F-9647-17CA77C644A5}&quot;/&gt;&lt;isInvalidForFieldText val=&quot;0&quot;/&gt;&lt;Image&gt;&lt;filename val=&quot;C:\Users\jmmartin1\AppData\Local\Temp\PR\data\asimages\{774757ED-C24F-4C4F-9647-17CA77C644A5}_148.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9&quot;/&gt;&lt;/TableIndex&gt;&lt;/ShapeTextInfo&gt;"/>
</p:tagLst>
</file>

<file path=ppt/tags/tag3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BD1445-7DA7-4AB3-9D31-7C61628E79EB}_148.png&quot;/&gt;&lt;left val=&quot;86&quot;/&gt;&lt;top val=&quot;480&quot;/&gt;&lt;width val=&quot;1095&quot;/&gt;&lt;height val=&quot;157&quot;/&gt;&lt;hasText val=&quot;1&quot;/&gt;&lt;/Image&gt;&lt;/ThreeDShapeInfo&gt;"/>
  <p:tag name="PRESENTER_SHAPETEXTINFO" val="&lt;ShapeTextInfo&gt;&lt;TableIndex row=&quot;-1&quot; col=&quot;-1&quot;&gt;&lt;linesCount val=&quot;3&quot;/&gt;&lt;lineCharCount val=&quot;56&quot;/&gt;&lt;lineCharCount val=&quot;63&quot;/&gt;&lt;lineCharCount val=&quot;12&quot;/&gt;&lt;/TableIndex&gt;&lt;/ShapeTextInfo&gt;"/>
</p:tagLst>
</file>

<file path=ppt/tags/tag393.xml><?xml version="1.0" encoding="utf-8"?>
<p:tagLst xmlns:a="http://schemas.openxmlformats.org/drawingml/2006/main" xmlns:r="http://schemas.openxmlformats.org/officeDocument/2006/relationships" xmlns:p="http://schemas.openxmlformats.org/presentationml/2006/main">
  <p:tag name="HTML_SHAPEINFO" val="&lt;SlideThumbPath val=&quot;Slide149.PNG&quot;/&gt;"/>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F905D9-6050-4CD9-A0CC-2A6B6B633095}_149.png&quot;/&gt;&lt;left val=&quot;32&quot;/&gt;&lt;top val=&quot;116&quot;/&gt;&lt;width val=&quot;618&quot;/&gt;&lt;height val=&quot;575&quot;/&gt;&lt;hasText val=&quot;1&quot;/&gt;&lt;/Image&gt;&lt;/ThreeDShapeInfo&gt;"/>
  <p:tag name="PRESENTER_SHAPETEXTINFO" val="&lt;ShapeTextInfo&gt;&lt;TableIndex row=&quot;-1&quot; col=&quot;-1&quot;&gt;&lt;linesCount val=&quot;16&quot;/&gt;&lt;lineCharCount val=&quot;39&quot;/&gt;&lt;lineCharCount val=&quot;18&quot;/&gt;&lt;lineCharCount val=&quot;32&quot;/&gt;&lt;lineCharCount val=&quot;34&quot;/&gt;&lt;lineCharCount val=&quot;19&quot;/&gt;&lt;lineCharCount val=&quot;32&quot;/&gt;&lt;lineCharCount val=&quot;33&quot;/&gt;&lt;lineCharCount val=&quot;32&quot;/&gt;&lt;lineCharCount val=&quot;35&quot;/&gt;&lt;lineCharCount val=&quot;19&quot;/&gt;&lt;lineCharCount val=&quot;1&quot;/&gt;&lt;lineCharCount val=&quot;35&quot;/&gt;&lt;lineCharCount val=&quot;19&quot;/&gt;&lt;lineCharCount val=&quot;34&quot;/&gt;&lt;lineCharCount val=&quot;18&quot;/&gt;&lt;lineCharCount val=&quot;30&quot;/&gt;&lt;/TableIndex&gt;&lt;/ShapeTextInfo&gt;"/>
</p:tagLst>
</file>

<file path=ppt/tags/tag3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7FD307-35D8-40F0-AE53-83E09BE06CAC}&quot;/&gt;&lt;isInvalidForFieldText val=&quot;0&quot;/&gt;&lt;Image&gt;&lt;filename val=&quot;C:\Users\jmmartin1\AppData\Local\Temp\PR\data\asimages\{847FD307-35D8-40F0-AE53-83E09BE06CAC}_149.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1&quot;/&gt;&lt;/TableIndex&gt;&lt;/ShapeTextInfo&gt;"/>
</p:tagLst>
</file>

<file path=ppt/tags/tag396.xml><?xml version="1.0" encoding="utf-8"?>
<p:tagLst xmlns:a="http://schemas.openxmlformats.org/drawingml/2006/main" xmlns:r="http://schemas.openxmlformats.org/officeDocument/2006/relationships" xmlns:p="http://schemas.openxmlformats.org/presentationml/2006/main">
  <p:tag name="HTML_SHAPEINFO" val="&lt;SlideThumbPath val=&quot;Slide150.PNG&quot;/&gt;"/>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6DA7B5A-0932-45C1-83AF-20752C105B06}_150.png&quot;/&gt;&lt;left val=&quot;126&quot;/&gt;&lt;top val=&quot;554&quot;/&gt;&lt;width val=&quot;1017&quot;/&gt;&lt;height val=&quot;106&quot;/&gt;&lt;hasText val=&quot;1&quot;/&gt;&lt;/Image&gt;&lt;/ThreeDShapeInfo&gt;"/>
  <p:tag name="PRESENTER_SHAPETEXTINFO" val="&lt;ShapeTextInfo&gt;&lt;TableIndex row=&quot;-1&quot; col=&quot;-1&quot;&gt;&lt;linesCount val=&quot;2&quot;/&gt;&lt;lineCharCount val=&quot;55&quot;/&gt;&lt;lineCharCount val=&quot;68&quot;/&gt;&lt;/TableIndex&gt;&lt;/ShapeTextInfo&gt;"/>
</p:tagLst>
</file>

<file path=ppt/tags/tag39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F9982D-0892-48D0-8BAC-0C45581E4BE3}&quot;/&gt;&lt;isInvalidForFieldText val=&quot;0&quot;/&gt;&lt;Image&gt;&lt;filename val=&quot;C:\Users\jmmartin1\AppData\Local\Temp\PR\data\asimages\{D6F9982D-0892-48D0-8BAC-0C45581E4BE3}_150.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4&quot;/&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HTML_SHAPEINFO" val="&lt;SlideThumbPath val=&quot;Slide151.PNG&quot;/&gt;"/>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3EF24A-5098-4CB6-A871-E22A00DDED4C}_151.png&quot;/&gt;&lt;left val=&quot;52&quot;/&gt;&lt;top val=&quot;198&quot;/&gt;&lt;width val=&quot;537&quot;/&gt;&lt;height val=&quot;336&quot;/&gt;&lt;hasText val=&quot;1&quot;/&gt;&lt;/Image&gt;&lt;/ThreeDShapeInfo&gt;"/>
  <p:tag name="PRESENTER_SHAPETEXTINFO" val="&lt;ShapeTextInfo&gt;&lt;TableIndex row=&quot;-1&quot; col=&quot;-1&quot;&gt;&lt;linesCount val=&quot;7&quot;/&gt;&lt;lineCharCount val=&quot;24&quot;/&gt;&lt;lineCharCount val=&quot;16&quot;/&gt;&lt;lineCharCount val=&quot;23&quot;/&gt;&lt;lineCharCount val=&quot;1&quot;/&gt;&lt;lineCharCount val=&quot;27&quot;/&gt;&lt;lineCharCount val=&quot;18&quot;/&gt;&lt;lineCharCount val=&quot;15&quot;/&gt;&lt;/TableIndex&gt;&lt;/ShapeTextInfo&gt;"/>
</p:tagLst>
</file>

<file path=ppt/tags/tag4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EA98C0-69C6-4E41-9DEB-4BF1EFCF0A86}&quot;/&gt;&lt;isInvalidForFieldText val=&quot;0&quot;/&gt;&lt;Image&gt;&lt;filename val=&quot;C:\Users\jmmartin1\AppData\Local\Temp\PR\data\asimages\{CBEA98C0-69C6-4E41-9DEB-4BF1EFCF0A86}_151.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2&quot;/&gt;&lt;/TableIndex&gt;&lt;/ShapeTextInfo&gt;"/>
</p:tagLst>
</file>

<file path=ppt/tags/tag402.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9.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4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3.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4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1.xml><?xml version="1.0" encoding="utf-8"?>
<p:tagLst xmlns:a="http://schemas.openxmlformats.org/drawingml/2006/main" xmlns:r="http://schemas.openxmlformats.org/officeDocument/2006/relationships" xmlns:p="http://schemas.openxmlformats.org/presentationml/2006/main">
  <p:tag name="HTML_SHAPEINFO" val="&lt;SlideThumbPath val=&quot;Slide83.PNG&quot;/&gt;"/>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42A8A6-2DF9-4F26-89BE-141FDCAA0282}_83.png&quot;/&gt;&lt;left val=&quot;45&quot;/&gt;&lt;top val=&quot;57&quot;/&gt;&lt;width val=&quot;962&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D7B69B8-6A1C-4341-ABFA-190BECEBD09B}_83.png&quot;/&gt;&lt;left val=&quot;57&quot;/&gt;&lt;top val=&quot;203&quot;/&gt;&lt;width val=&quot;561&quot;/&gt;&lt;height val=&quot;469&quot;/&gt;&lt;hasText val=&quot;1&quot;/&gt;&lt;/Image&gt;&lt;/ThreeDShapeInfo&gt;"/>
  <p:tag name="PRESENTER_SHAPETEXTINFO" val="&lt;ShapeTextInfo&gt;&lt;TableIndex row=&quot;-1&quot; col=&quot;-1&quot;&gt;&lt;linesCount val=&quot;8&quot;/&gt;&lt;lineCharCount val=&quot;17&quot;/&gt;&lt;lineCharCount val=&quot;19&quot;/&gt;&lt;lineCharCount val=&quot;10&quot;/&gt;&lt;lineCharCount val=&quot;17&quot;/&gt;&lt;lineCharCount val=&quot;7&quot;/&gt;&lt;lineCharCount val=&quot;21&quot;/&gt;&lt;lineCharCount val=&quot;20&quot;/&gt;&lt;lineCharCount val=&quot;10&quot;/&gt;&lt;/TableIndex&gt;&lt;/ShapeTextInfo&gt;"/>
</p:tagLst>
</file>

<file path=ppt/tags/tag4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6.xml><?xml version="1.0" encoding="utf-8"?>
<p:tagLst xmlns:a="http://schemas.openxmlformats.org/drawingml/2006/main" xmlns:r="http://schemas.openxmlformats.org/officeDocument/2006/relationships" xmlns:p="http://schemas.openxmlformats.org/presentationml/2006/main">
  <p:tag name="HTML_SHAPEINFO" val="&lt;SlideThumbPath val=&quot;Slide158.PNG&quot;/&gt;"/>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A8020AE-5C4B-4977-9858-8AC6841E7BB0}_158.png&quot;/&gt;&lt;left val=&quot;568&quot;/&gt;&lt;top val=&quot;134&quot;/&gt;&lt;width val=&quot;678&quot;/&gt;&lt;height val=&quot;586&quot;/&gt;&lt;hasText val=&quot;1&quot;/&gt;&lt;/Image&gt;&lt;/ThreeDShapeInfo&gt;"/>
  <p:tag name="PRESENTER_SHAPETEXTINFO" val="&lt;ShapeTextInfo&gt;&lt;TableIndex row=&quot;-1&quot; col=&quot;-1&quot;&gt;&lt;linesCount val=&quot;13&quot;/&gt;&lt;lineCharCount val=&quot;1&quot;/&gt;&lt;lineCharCount val=&quot;33&quot;/&gt;&lt;lineCharCount val=&quot;29&quot;/&gt;&lt;lineCharCount val=&quot;1&quot;/&gt;&lt;lineCharCount val=&quot;27&quot;/&gt;&lt;lineCharCount val=&quot;26&quot;/&gt;&lt;lineCharCount val=&quot;16&quot;/&gt;&lt;lineCharCount val=&quot;1&quot;/&gt;&lt;lineCharCount val=&quot;26&quot;/&gt;&lt;lineCharCount val=&quot;17&quot;/&gt;&lt;lineCharCount val=&quot;1&quot;/&gt;&lt;lineCharCount val=&quot;34&quot;/&gt;&lt;lineCharCount val=&quot;30&quot;/&gt;&lt;/TableIndex&gt;&lt;/ShapeTextInfo&gt;"/>
</p:tagLst>
</file>

<file path=ppt/tags/tag4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C2EC811-0410-490E-92D7-AF2AD538F892}_158.png&quot;/&gt;&lt;left val=&quot;541&quot;/&gt;&lt;top val=&quot;3&quot;/&gt;&lt;width val=&quot;777&quot;/&gt;&lt;height val=&quot;124&quot;/&gt;&lt;hasText val=&quot;1&quot;/&gt;&lt;/Image&gt;&lt;/ThreeDShapeInfo&gt;"/>
  <p:tag name="PRESENTER_SHAPETEXTINFO" val="&lt;ShapeTextInfo&gt;&lt;TableIndex row=&quot;-1&quot; col=&quot;-1&quot;&gt;&lt;linesCount val=&quot;1&quot;/&gt;&lt;lineCharCount val=&quot;22&quot;/&gt;&lt;/TableIndex&gt;&lt;/ShapeTextInfo&gt;"/>
</p:tagLst>
</file>

<file path=ppt/tags/tag4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HTML_SHAPEINFO" val="&lt;SlideThumbPath val=&quot;Slide159.PNG&quot;/&gt;"/>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944141-3503-415F-9495-0BC6A738156E}_159.png&quot;/&gt;&lt;left val=&quot;663&quot;/&gt;&lt;top val=&quot;186&quot;/&gt;&lt;width val=&quot;569&quot;/&gt;&lt;height val=&quot;589&quot;/&gt;&lt;hasText val=&quot;1&quot;/&gt;&lt;/Image&gt;&lt;/ThreeDShapeInfo&gt;"/>
  <p:tag name="PRESENTER_SHAPETEXTINFO" val="&lt;ShapeTextInfo&gt;&lt;TableIndex row=&quot;-1&quot; col=&quot;-1&quot;&gt;&lt;linesCount val=&quot;8&quot;/&gt;&lt;lineCharCount val=&quot;1&quot;/&gt;&lt;lineCharCount val=&quot;21&quot;/&gt;&lt;lineCharCount val=&quot;5&quot;/&gt;&lt;lineCharCount val=&quot;1&quot;/&gt;&lt;lineCharCount val=&quot;22&quot;/&gt;&lt;lineCharCount val=&quot;26&quot;/&gt;&lt;lineCharCount val=&quot;1&quot;/&gt;&lt;lineCharCount val=&quot;1&quot;/&gt;&lt;/TableIndex&gt;&lt;/ShapeTextInfo&gt;"/>
</p:tagLst>
</file>

<file path=ppt/tags/tag4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723678-CEC5-45B0-8AD0-4F0F7EFBEDD1}_159.png&quot;/&gt;&lt;left val=&quot;631&quot;/&gt;&lt;top val=&quot;183&quot;/&gt;&lt;width val=&quot;481&quot;/&gt;&lt;height val=&quot;473&quot;/&gt;&lt;hasText val=&quot;1&quot;/&gt;&lt;/Image&gt;&lt;/ThreeDShapeInfo&gt;"/>
  <p:tag name="PRESENTER_SHAPETEXTINFO" val="&lt;ShapeTextInfo&gt;&lt;TableIndex row=&quot;-1&quot; col=&quot;-1&quot;&gt;&lt;linesCount val=&quot;1&quot;/&gt;&lt;lineCharCount val=&quot;1&quot;/&gt;&lt;/TableIndex&gt;&lt;/ShapeTextInfo&gt;"/>
</p:tagLst>
</file>

<file path=ppt/tags/tag4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9722D3-18EC-4B8A-938C-A3A529E52692}_159.png&quot;/&gt;&lt;left val=&quot;787&quot;/&gt;&lt;top val=&quot;52&quot;/&gt;&lt;width val=&quot;336&quot;/&gt;&lt;height val=&quot;136&quot;/&gt;&lt;hasText val=&quot;1&quot;/&gt;&lt;/Image&gt;&lt;/ThreeDShapeInfo&gt;"/>
  <p:tag name="PRESENTER_SHAPETEXTINFO" val="&lt;ShapeTextInfo&gt;&lt;TableIndex row=&quot;-1&quot; col=&quot;-1&quot;&gt;&lt;linesCount val=&quot;1&quot;/&gt;&lt;lineCharCount val=&quot;7&quot;/&gt;&lt;/TableIndex&gt;&lt;/ShapeTextInfo&gt;"/>
</p:tagLst>
</file>

<file path=ppt/tags/tag434.xml><?xml version="1.0" encoding="utf-8"?>
<p:tagLst xmlns:a="http://schemas.openxmlformats.org/drawingml/2006/main" xmlns:r="http://schemas.openxmlformats.org/officeDocument/2006/relationships" xmlns:p="http://schemas.openxmlformats.org/presentationml/2006/main">
  <p:tag name="HTML_SHAPEINFO" val="&lt;SlideThumbPath val=&quot;Slide160.PNG&quot;/&gt;"/>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BF95F1D-B144-4090-BF6F-CB2C00579A43}_160.png&quot;/&gt;&lt;left val=&quot;627&quot;/&gt;&lt;top val=&quot;187&quot;/&gt;&lt;width val=&quot;632&quot;/&gt;&lt;height val=&quot;480&quot;/&gt;&lt;hasText val=&quot;1&quot;/&gt;&lt;/Image&gt;&lt;/ThreeDShapeInfo&gt;"/>
  <p:tag name="PRESENTER_SHAPETEXTINFO" val="&lt;ShapeTextInfo&gt;&lt;TableIndex row=&quot;-1&quot; col=&quot;-1&quot;&gt;&lt;linesCount val=&quot;8&quot;/&gt;&lt;lineCharCount val=&quot;17&quot;/&gt;&lt;lineCharCount val=&quot;10&quot;/&gt;&lt;lineCharCount val=&quot;1&quot;/&gt;&lt;lineCharCount val=&quot;26&quot;/&gt;&lt;lineCharCount val=&quot;1&quot;/&gt;&lt;lineCharCount val=&quot;25&quot;/&gt;&lt;lineCharCount val=&quot;26&quot;/&gt;&lt;lineCharCount val=&quot;11&quot;/&gt;&lt;/TableIndex&gt;&lt;/ShapeTextInfo&gt;"/>
</p:tagLst>
</file>

<file path=ppt/tags/tag4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60F7E68-9AFB-4264-A131-3E23E09E61FD}_160.png&quot;/&gt;&lt;left val=&quot;806&quot;/&gt;&lt;top val=&quot;56&quot;/&gt;&lt;width val=&quot;337&quot;/&gt;&lt;height val=&quot;136&quot;/&gt;&lt;hasText val=&quot;1&quot;/&gt;&lt;/Image&gt;&lt;/ThreeDShapeInfo&gt;"/>
  <p:tag name="PRESENTER_SHAPETEXTINFO" val="&lt;ShapeTextInfo&gt;&lt;TableIndex row=&quot;-1&quot; col=&quot;-1&quot;&gt;&lt;linesCount val=&quot;1&quot;/&gt;&lt;lineCharCount val=&quot;6&quot;/&gt;&lt;/TableIndex&gt;&lt;/ShapeTextInfo&gt;"/>
</p:tagLst>
</file>

<file path=ppt/tags/tag4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9.xml><?xml version="1.0" encoding="utf-8"?>
<p:tagLst xmlns:a="http://schemas.openxmlformats.org/drawingml/2006/main" xmlns:r="http://schemas.openxmlformats.org/officeDocument/2006/relationships" xmlns:p="http://schemas.openxmlformats.org/presentationml/2006/main">
  <p:tag name="HTML_SHAPEINFO" val="&lt;SlideThumbPath val=&quot;Slide162.PNG&quot;/&gt;"/>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2FD10-579C-416F-9611-68DE62EE11F5}_16.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11&quot;/&gt;&lt;/TableIndex&gt;&lt;/ShapeTextInfo&gt;"/>
</p:tagLst>
</file>

<file path=ppt/tags/tag4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524F520-5D2A-493D-83EB-CDF08D78AE6A}_162.png&quot;/&gt;&lt;left val=&quot;183&quot;/&gt;&lt;top val=&quot;64&quot;/&gt;&lt;width val=&quot;913&quot;/&gt;&lt;height val=&quot;136&quot;/&gt;&lt;hasText val=&quot;1&quot;/&gt;&lt;/Image&gt;&lt;/ThreeDShapeInfo&gt;"/>
  <p:tag name="PRESENTER_SHAPETEXTINFO" val="&lt;ShapeTextInfo&gt;&lt;TableIndex row=&quot;-1&quot; col=&quot;-1&quot;&gt;&lt;linesCount val=&quot;1&quot;/&gt;&lt;lineCharCount val=&quot;27&quot;/&gt;&lt;/TableIndex&gt;&lt;/ShapeTextInfo&gt;"/>
</p:tagLst>
</file>

<file path=ppt/tags/tag4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4249A9-B577-417F-9989-981DFB730C95}_162.png&quot;/&gt;&lt;left val=&quot;169&quot;/&gt;&lt;top val=&quot;192&quot;/&gt;&lt;width val=&quot;1031&quot;/&gt;&lt;height val=&quot;458&quot;/&gt;&lt;hasText val=&quot;1&quot;/&gt;&lt;/Image&gt;&lt;/ThreeDShapeInfo&gt;"/>
  <p:tag name="PRESENTER_SHAPETEXTINFO" val="&lt;ShapeTextInfo&gt;&lt;TableIndex row=&quot;-1&quot; col=&quot;-1&quot;&gt;&lt;linesCount val=&quot;8&quot;/&gt;&lt;lineCharCount val=&quot;40&quot;/&gt;&lt;lineCharCount val=&quot;19&quot;/&gt;&lt;lineCharCount val=&quot;19&quot;/&gt;&lt;lineCharCount val=&quot;13&quot;/&gt;&lt;lineCharCount val=&quot;19&quot;/&gt;&lt;lineCharCount val=&quot;36&quot;/&gt;&lt;lineCharCount val=&quot;8&quot;/&gt;&lt;lineCharCount val=&quot;1&quot;/&gt;&lt;/TableIndex&gt;&lt;/ShapeTextInfo&gt;"/>
</p:tagLst>
</file>

<file path=ppt/tags/tag442.xml><?xml version="1.0" encoding="utf-8"?>
<p:tagLst xmlns:a="http://schemas.openxmlformats.org/drawingml/2006/main" xmlns:r="http://schemas.openxmlformats.org/officeDocument/2006/relationships" xmlns:p="http://schemas.openxmlformats.org/presentationml/2006/main">
  <p:tag name="HTML_SHAPEINFO" val="&lt;SlideThumbPath val=&quot;Slide163.PNG&quot;/&gt;"/>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84D325-AC00-4A79-8B4B-FBABC6964B27}_163.png&quot;/&gt;&lt;left val=&quot;67&quot;/&gt;&lt;top val=&quot;336&quot;/&gt;&lt;width val=&quot;907&quot;/&gt;&lt;height val=&quot;339&quot;/&gt;&lt;hasText val=&quot;1&quot;/&gt;&lt;/Image&gt;&lt;/ThreeDShapeInfo&gt;"/>
  <p:tag name="PRESENTER_SHAPETEXTINFO" val="&lt;ShapeTextInfo&gt;&lt;TableIndex row=&quot;-1&quot; col=&quot;-1&quot;&gt;&lt;linesCount val=&quot;4&quot;/&gt;&lt;lineCharCount val=&quot;22&quot;/&gt;&lt;lineCharCount val=&quot;15&quot;/&gt;&lt;lineCharCount val=&quot;13&quot;/&gt;&lt;lineCharCount val=&quot;4&quot;/&gt;&lt;/TableIndex&gt;&lt;/ShapeTextInfo&gt;"/>
</p:tagLst>
</file>

<file path=ppt/tags/tag4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5.xml><?xml version="1.0" encoding="utf-8"?>
<p:tagLst xmlns:a="http://schemas.openxmlformats.org/drawingml/2006/main" xmlns:r="http://schemas.openxmlformats.org/officeDocument/2006/relationships" xmlns:p="http://schemas.openxmlformats.org/presentationml/2006/main">
  <p:tag name="HTML_SHAPEINFO" val="&lt;SlideThumbPath val=&quot;Slide164.PNG&quot;/&gt;"/>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5AE9B33-AD79-451E-9B1C-CBC3A63B02F2}_164.png&quot;/&gt;&lt;left val=&quot;127&quot;/&gt;&lt;top val=&quot;37&quot;/&gt;&lt;width val=&quot;1025&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4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CEFD52-3852-43AF-BB50-DC602B143CC5}_164.png&quot;/&gt;&lt;left val=&quot;60&quot;/&gt;&lt;top val=&quot;147&quot;/&gt;&lt;width val=&quot;573&quot;/&gt;&lt;height val=&quot;525&quot;/&gt;&lt;hasText val=&quot;1&quot;/&gt;&lt;/Image&gt;&lt;/ThreeDShapeInfo&gt;"/>
  <p:tag name="PRESENTER_SHAPETEXTINFO" val="&lt;ShapeTextInfo&gt;&lt;TableIndex row=&quot;-1&quot; col=&quot;-1&quot;&gt;&lt;linesCount val=&quot;11&quot;/&gt;&lt;lineCharCount val=&quot;28&quot;/&gt;&lt;lineCharCount val=&quot;9&quot;/&gt;&lt;lineCharCount val=&quot;15&quot;/&gt;&lt;lineCharCount val=&quot;28&quot;/&gt;&lt;lineCharCount val=&quot;7&quot;/&gt;&lt;lineCharCount val=&quot;19&quot;/&gt;&lt;lineCharCount val=&quot;24&quot;/&gt;&lt;lineCharCount val=&quot;24&quot;/&gt;&lt;lineCharCount val=&quot;28&quot;/&gt;&lt;lineCharCount val=&quot;14&quot;/&gt;&lt;lineCharCount val=&quot;5&quot;/&gt;&lt;/TableIndex&gt;&lt;/ShapeTextInfo&gt;"/>
</p:tagLst>
</file>

<file path=ppt/tags/tag4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2367706-569B-47B3-A0BF-613B3CAEB03B}_164.png&quot;/&gt;&lt;left val=&quot;647&quot;/&gt;&lt;top val=&quot;147&quot;/&gt;&lt;width val=&quot;595&quot;/&gt;&lt;height val=&quot;549&quot;/&gt;&lt;hasText val=&quot;1&quot;/&gt;&lt;/Image&gt;&lt;/ThreeDShapeInfo&gt;"/>
  <p:tag name="PRESENTER_SHAPETEXTINFO" val="&lt;ShapeTextInfo&gt;&lt;TableIndex row=&quot;-1&quot; col=&quot;-1&quot;&gt;&lt;linesCount val=&quot;8&quot;/&gt;&lt;lineCharCount val=&quot;5&quot;/&gt;&lt;lineCharCount val=&quot;23&quot;/&gt;&lt;lineCharCount val=&quot;14&quot;/&gt;&lt;lineCharCount val=&quot;15&quot;/&gt;&lt;lineCharCount val=&quot;25&quot;/&gt;&lt;lineCharCount val=&quot;7&quot;/&gt;&lt;lineCharCount val=&quot;14&quot;/&gt;&lt;lineCharCount val=&quot;18&quot;/&gt;&lt;/TableIndex&gt;&lt;/ShapeTextInfo&gt;"/>
</p:tagLst>
</file>

<file path=ppt/tags/tag449.xml><?xml version="1.0" encoding="utf-8"?>
<p:tagLst xmlns:a="http://schemas.openxmlformats.org/drawingml/2006/main" xmlns:r="http://schemas.openxmlformats.org/officeDocument/2006/relationships" xmlns:p="http://schemas.openxmlformats.org/presentationml/2006/main">
  <p:tag name="HTML_SHAPEINFO" val="&lt;SlideThumbPath val=&quot;Slide165.PNG&quot;/&gt;"/>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52EB25-AE94-4AD4-B189-2BD2DA7BEC2B}_16.png&quot;/&gt;&lt;left val=&quot;106&quot;/&gt;&lt;top val=&quot;162&quot;/&gt;&lt;width val=&quot;1137&quot;/&gt;&lt;height val=&quot;511&quot;/&gt;&lt;hasText val=&quot;1&quot;/&gt;&lt;/Image&gt;&lt;/ThreeDShapeInfo&gt;"/>
  <p:tag name="PRESENTER_SHAPETEXTINFO" val="&lt;ShapeTextInfo&gt;&lt;TableIndex row=&quot;-1&quot; col=&quot;-1&quot;&gt;&lt;linesCount val=&quot;9&quot;/&gt;&lt;lineCharCount val=&quot;56&quot;/&gt;&lt;lineCharCount val=&quot;8&quot;/&gt;&lt;lineCharCount val=&quot;58&quot;/&gt;&lt;lineCharCount val=&quot;56&quot;/&gt;&lt;lineCharCount val=&quot;22&quot;/&gt;&lt;lineCharCount val=&quot;50&quot;/&gt;&lt;lineCharCount val=&quot;58&quot;/&gt;&lt;lineCharCount val=&quot;56&quot;/&gt;&lt;lineCharCount val=&quot;13&quot;/&gt;&lt;/TableIndex&gt;&lt;/ShapeTextInfo&gt;"/>
</p:tagLst>
</file>

<file path=ppt/tags/tag4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4B302E-A59C-4E73-AF7A-F37BF615A817}_165.png&quot;/&gt;&lt;left val=&quot;124&quot;/&gt;&lt;top val=&quot;303&quot;/&gt;&lt;width val=&quot;529&quot;/&gt;&lt;height val=&quot;296&quot;/&gt;&lt;hasText val=&quot;1&quot;/&gt;&lt;/Image&gt;&lt;/ThreeDShapeInfo&gt;"/>
  <p:tag name="PRESENTER_SHAPETEXTINFO" val="&lt;ShapeTextInfo&gt;&lt;TableIndex row=&quot;-1&quot; col=&quot;-1&quot;&gt;&lt;linesCount val=&quot;3&quot;/&gt;&lt;lineCharCount val=&quot;10&quot;/&gt;&lt;lineCharCount val=&quot;11&quot;/&gt;&lt;lineCharCount val=&quot;10&quot;/&gt;&lt;/TableIndex&gt;&lt;/ShapeTextInfo&gt;"/>
</p:tagLst>
</file>

<file path=ppt/tags/tag4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6FA230-4E11-4D41-911E-A16FBBC751E1}_165.png&quot;/&gt;&lt;left val=&quot;23&quot;/&gt;&lt;top val=&quot;32&quot;/&gt;&lt;width val=&quot;710&quot;/&gt;&lt;height val=&quot;205&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452.xml><?xml version="1.0" encoding="utf-8"?>
<p:tagLst xmlns:a="http://schemas.openxmlformats.org/drawingml/2006/main" xmlns:r="http://schemas.openxmlformats.org/officeDocument/2006/relationships" xmlns:p="http://schemas.openxmlformats.org/presentationml/2006/main">
  <p:tag name="HTML_SHAPEINFO" val="&lt;SlideThumbPath val=&quot;Slide166.PNG&quot;/&gt;"/>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F7D448-5E18-4588-B9F9-316F1C7F8C41}_166.png&quot;/&gt;&lt;left val=&quot;101&quot;/&gt;&lt;top val=&quot;587&quot;/&gt;&lt;width val=&quot;838&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9.xml><?xml version="1.0" encoding="utf-8"?>
<p:tagLst xmlns:a="http://schemas.openxmlformats.org/drawingml/2006/main" xmlns:r="http://schemas.openxmlformats.org/officeDocument/2006/relationships" xmlns:p="http://schemas.openxmlformats.org/presentationml/2006/main">
  <p:tag name="HTML_SHAPEINFO" val="&lt;SlideThumbPath val=&quot;Slide167.PNG&quot;/&gt;"/>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4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4D6BDB7-3CC8-4452-A049-77474AA1F5B8}_167.png&quot;/&gt;&lt;left val=&quot;62&quot;/&gt;&lt;top val=&quot;423&quot;/&gt;&lt;width val=&quot;616&quot;/&gt;&lt;height val=&quot;217&quot;/&gt;&lt;hasText val=&quot;1&quot;/&gt;&lt;/Image&gt;&lt;/ThreeDShapeInfo&gt;"/>
  <p:tag name="PRESENTER_SHAPETEXTINFO" val="&lt;ShapeTextInfo&gt;&lt;TableIndex row=&quot;-1&quot; col=&quot;-1&quot;&gt;&lt;linesCount val=&quot;3&quot;/&gt;&lt;lineCharCount val=&quot;23&quot;/&gt;&lt;lineCharCount val=&quot;25&quot;/&gt;&lt;lineCharCount val=&quot;19&quot;/&gt;&lt;/TableIndex&gt;&lt;/ShapeTextInfo&gt;"/>
</p:tagLst>
</file>

<file path=ppt/tags/tag4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7B67DB7-9278-4878-9061-8CF412ECFB57}_167.png&quot;/&gt;&lt;left val=&quot;64&quot;/&gt;&lt;top val=&quot;36&quot;/&gt;&lt;width val=&quot;1168&quot;/&gt;&lt;height val=&quot;203&quot;/&gt;&lt;hasText val=&quot;1&quot;/&gt;&lt;/Image&gt;&lt;/ThreeDShapeInfo&gt;"/>
  <p:tag name="PRESENTER_SHAPETEXTINFO" val="&lt;ShapeTextInfo&gt;&lt;TableIndex row=&quot;-1&quot; col=&quot;-1&quot;&gt;&lt;linesCount val=&quot;1&quot;/&gt;&lt;lineCharCount val=&quot;31&quot;/&gt;&lt;/TableIndex&gt;&lt;/ShapeTextInfo&gt;"/>
</p:tagLst>
</file>

<file path=ppt/tags/tag4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5.xml><?xml version="1.0" encoding="utf-8"?>
<p:tagLst xmlns:a="http://schemas.openxmlformats.org/drawingml/2006/main" xmlns:r="http://schemas.openxmlformats.org/officeDocument/2006/relationships" xmlns:p="http://schemas.openxmlformats.org/presentationml/2006/main">
  <p:tag name="HTML_SHAPEINFO" val="&lt;SlideThumbPath val=&quot;Slide169.PNG&quot;/&gt;"/>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4BA00F-40C6-4A81-9471-B70DCD5E021D}&quot;/&gt;&lt;isInvalidForFieldText val=&quot;0&quot;/&gt;&lt;Image&gt;&lt;filename val=&quot;C:\Users\jmmartin1\AppData\Local\Temp\PR\data\asimages\{7F4BA00F-40C6-4A81-9471-B70DCD5E021D}_169.png&quot;/&gt;&lt;left val=&quot;171&quot;/&gt;&lt;top val=&quot;36&quot;/&gt;&lt;width val=&quot;936&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15DBBA-AD74-4EEC-8D3A-343395F65BC5}_169.png&quot;/&gt;&lt;left val=&quot;101&quot;/&gt;&lt;top val=&quot;158&quot;/&gt;&lt;width val=&quot;1123&quot;/&gt;&lt;height val=&quot;503&quot;/&gt;&lt;hasText val=&quot;1&quot;/&gt;&lt;/Image&gt;&lt;/ThreeDShapeInfo&gt;"/>
  <p:tag name="PRESENTER_SHAPETEXTINFO" val="&lt;ShapeTextInfo&gt;&lt;TableIndex row=&quot;-1&quot; col=&quot;-1&quot;&gt;&lt;linesCount val=&quot;13&quot;/&gt;&lt;lineCharCount val=&quot;54&quot;/&gt;&lt;lineCharCount val=&quot;22&quot;/&gt;&lt;lineCharCount val=&quot;1&quot;/&gt;&lt;lineCharCount val=&quot;19&quot;/&gt;&lt;lineCharCount val=&quot;1&quot;/&gt;&lt;lineCharCount val=&quot;26&quot;/&gt;&lt;lineCharCount val=&quot;1&quot;/&gt;&lt;lineCharCount val=&quot;24&quot;/&gt;&lt;lineCharCount val=&quot;53&quot;/&gt;&lt;lineCharCount val=&quot;1&quot;/&gt;&lt;lineCharCount val=&quot;37&quot;/&gt;&lt;lineCharCount val=&quot;1&quot;/&gt;&lt;lineCharCount val=&quot;1&quot;/&gt;&lt;/TableIndex&gt;&lt;/ShapeTextInfo&gt;"/>
</p:tagLst>
</file>

<file path=ppt/tags/tag468.xml><?xml version="1.0" encoding="utf-8"?>
<p:tagLst xmlns:a="http://schemas.openxmlformats.org/drawingml/2006/main" xmlns:r="http://schemas.openxmlformats.org/officeDocument/2006/relationships" xmlns:p="http://schemas.openxmlformats.org/presentationml/2006/main">
  <p:tag name="HTML_SHAPEINFO" val="&lt;SlideThumbPath val=&quot;Slide169.PNG&quot;/&gt;"/>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4BA00F-40C6-4A81-9471-B70DCD5E021D}&quot;/&gt;&lt;isInvalidForFieldText val=&quot;0&quot;/&gt;&lt;Image&gt;&lt;filename val=&quot;C:\Users\jmmartin1\AppData\Local\Temp\PR\data\asimages\{7F4BA00F-40C6-4A81-9471-B70DCD5E021D}_169.png&quot;/&gt;&lt;left val=&quot;171&quot;/&gt;&lt;top val=&quot;36&quot;/&gt;&lt;width val=&quot;936&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0A043-FD6E-4B63-B263-5EA8F9703F0B}_17.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21&quot;/&gt;&lt;/TableIndex&gt;&lt;/ShapeTextInfo&gt;"/>
</p:tagLst>
</file>

<file path=ppt/tags/tag4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15DBBA-AD74-4EEC-8D3A-343395F65BC5}_169.png&quot;/&gt;&lt;left val=&quot;101&quot;/&gt;&lt;top val=&quot;158&quot;/&gt;&lt;width val=&quot;1123&quot;/&gt;&lt;height val=&quot;503&quot;/&gt;&lt;hasText val=&quot;1&quot;/&gt;&lt;/Image&gt;&lt;/ThreeDShapeInfo&gt;"/>
  <p:tag name="PRESENTER_SHAPETEXTINFO" val="&lt;ShapeTextInfo&gt;&lt;TableIndex row=&quot;-1&quot; col=&quot;-1&quot;&gt;&lt;linesCount val=&quot;13&quot;/&gt;&lt;lineCharCount val=&quot;54&quot;/&gt;&lt;lineCharCount val=&quot;22&quot;/&gt;&lt;lineCharCount val=&quot;1&quot;/&gt;&lt;lineCharCount val=&quot;19&quot;/&gt;&lt;lineCharCount val=&quot;1&quot;/&gt;&lt;lineCharCount val=&quot;26&quot;/&gt;&lt;lineCharCount val=&quot;1&quot;/&gt;&lt;lineCharCount val=&quot;24&quot;/&gt;&lt;lineCharCount val=&quot;53&quot;/&gt;&lt;lineCharCount val=&quot;1&quot;/&gt;&lt;lineCharCount val=&quot;37&quot;/&gt;&lt;lineCharCount val=&quot;1&quot;/&gt;&lt;lineCharCount val=&quot;1&quot;/&gt;&lt;/TableIndex&gt;&lt;/ShapeTextInfo&gt;"/>
</p:tagLst>
</file>

<file path=ppt/tags/tag471.xml><?xml version="1.0" encoding="utf-8"?>
<p:tagLst xmlns:a="http://schemas.openxmlformats.org/drawingml/2006/main" xmlns:r="http://schemas.openxmlformats.org/officeDocument/2006/relationships" xmlns:p="http://schemas.openxmlformats.org/presentationml/2006/main">
  <p:tag name="HTML_SHAPEINFO" val="&lt;SlideThumbPath val=&quot;Slide170.PNG&quot;/&gt;"/>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541B585-494A-4468-8C55-AD5D1A21D389}_170.png&quot;/&gt;&lt;left val=&quot;171&quot;/&gt;&lt;top val=&quot;67&quot;/&gt;&lt;width val=&quot;936&quot;/&gt;&lt;height val=&quot;141&quot;/&gt;&lt;hasText val=&quot;1&quot;/&gt;&lt;/Image&gt;&lt;/ThreeDShapeInfo&gt;"/>
  <p:tag name="PRESENTER_SHAPETEXTINFO" val="&lt;ShapeTextInfo&gt;&lt;TableIndex row=&quot;-1&quot; col=&quot;-1&quot;&gt;&lt;linesCount val=&quot;1&quot;/&gt;&lt;lineCharCount val=&quot;18&quot;/&gt;&lt;/TableIndex&gt;&lt;/ShapeTextInfo&gt;"/>
</p:tagLst>
</file>

<file path=ppt/tags/tag4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DA0E20-FD9D-4647-A253-7FE51E44142E}_170.png&quot;/&gt;&lt;left val=&quot;196&quot;/&gt;&lt;top val=&quot;188&quot;/&gt;&lt;width val=&quot;964&quot;/&gt;&lt;height val=&quot;443&quot;/&gt;&lt;hasText val=&quot;1&quot;/&gt;&lt;/Image&gt;&lt;/ThreeDShapeInfo&gt;"/>
  <p:tag name="PRESENTER_SHAPETEXTINFO" val="&lt;ShapeTextInfo&gt;&lt;TableIndex row=&quot;-1&quot; col=&quot;-1&quot;&gt;&lt;linesCount val=&quot;9&quot;/&gt;&lt;lineCharCount val=&quot;39&quot;/&gt;&lt;lineCharCount val=&quot;48&quot;/&gt;&lt;lineCharCount val=&quot;19&quot;/&gt;&lt;lineCharCount val=&quot;19&quot;/&gt;&lt;lineCharCount val=&quot;30&quot;/&gt;&lt;lineCharCount val=&quot;32&quot;/&gt;&lt;lineCharCount val=&quot;31&quot;/&gt;&lt;lineCharCount val=&quot;29&quot;/&gt;&lt;lineCharCount val=&quot;1&quot;/&gt;&lt;/TableIndex&gt;&lt;/ShapeTextInfo&gt;"/>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HTML_SHAPEINFO" val="&lt;SlideThumbPath val=&quot;Slide171.PNG&quot;/&gt;"/>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C5A1F03-1ECD-4190-9B14-513341246191}_171.png&quot;/&gt;&lt;left val=&quot;23&quot;/&gt;&lt;top val=&quot;13&quot;/&gt;&lt;width val=&quot;1232&quot;/&gt;&lt;height val=&quot;136&quot;/&gt;&lt;hasText val=&quot;1&quot;/&gt;&lt;/Image&gt;&lt;/ThreeDShapeInfo&gt;"/>
  <p:tag name="PRESENTER_SHAPETEXTINFO" val="&lt;ShapeTextInfo&gt;&lt;TableIndex row=&quot;-1&quot; col=&quot;-1&quot;&gt;&lt;linesCount val=&quot;1&quot;/&gt;&lt;lineCharCount val=&quot;36&quot;/&gt;&lt;/TableIndex&gt;&lt;/ShapeTextInfo&gt;"/>
</p:tagLst>
</file>

<file path=ppt/tags/tag4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3DB279-F6EA-4BF1-A4CE-1F56DB1196CC}_171.png&quot;/&gt;&lt;left val=&quot;76&quot;/&gt;&lt;top val=&quot;125&quot;/&gt;&lt;width val=&quot;1148&quot;/&gt;&lt;height val=&quot;565&quot;/&gt;&lt;hasText val=&quot;1&quot;/&gt;&lt;/Image&gt;&lt;/ThreeDShapeInfo&gt;"/>
  <p:tag name="PRESENTER_SHAPETEXTINFO" val="&lt;ShapeTextInfo&gt;&lt;TableIndex row=&quot;-1&quot; col=&quot;-1&quot;&gt;&lt;linesCount val=&quot;27&quot;/&gt;&lt;lineCharCount val=&quot;124&quot;/&gt;&lt;lineCharCount val=&quot;115&quot;/&gt;&lt;lineCharCount val=&quot;119&quot;/&gt;&lt;lineCharCount val=&quot;107&quot;/&gt;&lt;lineCharCount val=&quot;110&quot;/&gt;&lt;lineCharCount val=&quot;115&quot;/&gt;&lt;lineCharCount val=&quot;111&quot;/&gt;&lt;lineCharCount val=&quot;122&quot;/&gt;&lt;lineCharCount val=&quot;113&quot;/&gt;&lt;lineCharCount val=&quot;106&quot;/&gt;&lt;lineCharCount val=&quot;89&quot;/&gt;&lt;lineCharCount val=&quot;1&quot;/&gt;&lt;lineCharCount val=&quot;119&quot;/&gt;&lt;lineCharCount val=&quot;118&quot;/&gt;&lt;lineCharCount val=&quot;112&quot;/&gt;&lt;lineCharCount val=&quot;117&quot;/&gt;&lt;lineCharCount val=&quot;121&quot;/&gt;&lt;lineCharCount val=&quot;110&quot;/&gt;&lt;lineCharCount val=&quot;101&quot;/&gt;&lt;lineCharCount val=&quot;116&quot;/&gt;&lt;lineCharCount val=&quot;109&quot;/&gt;&lt;lineCharCount val=&quot;83&quot;/&gt;&lt;lineCharCount val=&quot;2&quot;/&gt;&lt;lineCharCount val=&quot;121&quot;/&gt;&lt;lineCharCount val=&quot;110&quot;/&gt;&lt;lineCharCount val=&quot;67&quot;/&gt;&lt;lineCharCount val=&quot;1&quot;/&gt;&lt;/TableIndex&gt;&lt;/ShapeTextInfo&gt;"/>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HTML_SHAPEINFO" val="&lt;SlideThumbPath val=&quot;Slide172.PNG&quot;/&gt;"/>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196F4C-31CA-4831-AAFA-3C96D8E151EE}_17.png&quot;/&gt;&lt;left val=&quot;103&quot;/&gt;&lt;top val=&quot;201&quot;/&gt;&lt;width val=&quot;1072&quot;/&gt;&lt;height val=&quot;422&quot;/&gt;&lt;hasText val=&quot;1&quot;/&gt;&lt;/Image&gt;&lt;/ThreeDShapeInfo&gt;"/>
  <p:tag name="PRESENTER_SHAPETEXTINFO" val="&lt;ShapeTextInfo&gt;&lt;TableIndex row=&quot;-1&quot; col=&quot;-1&quot;&gt;&lt;linesCount val=&quot;8&quot;/&gt;&lt;lineCharCount val=&quot;46&quot;/&gt;&lt;lineCharCount val=&quot;43&quot;/&gt;&lt;lineCharCount val=&quot;10&quot;/&gt;&lt;lineCharCount val=&quot;1&quot;/&gt;&lt;lineCharCount val=&quot;39&quot;/&gt;&lt;lineCharCount val=&quot;50&quot;/&gt;&lt;lineCharCount val=&quot;43&quot;/&gt;&lt;lineCharCount val=&quot;20&quot;/&gt;&lt;/TableIndex&gt;&lt;/ShapeTextInfo&gt;"/>
</p:tagLst>
</file>

<file path=ppt/tags/tag4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1C3C8C-54E5-4FAF-ADFE-E7CBA4B3E8E1}&quot;/&gt;&lt;isInvalidForFieldText val=&quot;0&quot;/&gt;&lt;Image&gt;&lt;filename val=&quot;C:\Users\jmmartin1\AppData\Local\Temp\PR\data\asimages\{6F1C3C8C-54E5-4FAF-ADFE-E7CBA4B3E8E1}_172.png&quot;/&gt;&lt;left val=&quot;171&quot;/&gt;&lt;top val=&quot;143&quot;/&gt;&lt;width val=&quot;937&quot;/&gt;&lt;height val=&quot;398&quot;/&gt;&lt;hasText val=&quot;1&quot;/&gt;&lt;/Image&gt;&lt;/ThreeDShapeInfo&gt;"/>
  <p:tag name="PRESENTER_SHAPETEXTINFO" val="&lt;ShapeTextInfo&gt;&lt;TableIndex row=&quot;-1&quot; col=&quot;-1&quot;&gt;&lt;linesCount val=&quot;2&quot;/&gt;&lt;lineCharCount val=&quot;1&quot;/&gt;&lt;lineCharCount val=&quot;1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870B94-6612-4DCE-8836-636D9730D645}&quot;/&gt;&lt;isInvalidForFieldText val=&quot;0&quot;/&gt;&lt;Image&gt;&lt;filename val=&quot;C:\Users\jmmartin1\AppData\Local\Temp\PR\data\asimages\{29870B94-6612-4DCE-8836-636D9730D645}_2.png&quot;/&gt;&lt;left val=&quot;855&quot;/&gt;&lt;top val=&quot;66&quot;/&gt;&lt;width val=&quot;401&quot;/&gt;&lt;height val=&quot;558&quot;/&gt;&lt;hasText val=&quot;1&quot;/&gt;&lt;/Image&gt;&lt;/ThreeDShapeInfo&gt;"/>
  <p:tag name="PRESENTER_SHAPETEXTINFO" val="&lt;ShapeTextInfo&gt;&lt;TableIndex row=&quot;-1&quot; col=&quot;-1&quot;&gt;&lt;linesCount val=&quot;3&quot;/&gt;&lt;lineCharCount val=&quot;12&quot;/&gt;&lt;lineCharCount val=&quot;10&quot;/&gt;&lt;lineCharCount val=&quot;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02F796-F99F-4193-B12F-2E19C29E7C15}_19.png&quot;/&gt;&lt;left val=&quot;41&quot;/&gt;&lt;top val=&quot;151&quot;/&gt;&lt;width val=&quot;1187&quot;/&gt;&lt;height val=&quot;573&quot;/&gt;&lt;hasText val=&quot;1&quot;/&gt;&lt;/Image&gt;&lt;/ThreeDShapeInfo&gt;"/>
  <p:tag name="PRESENTER_SHAPETEXTINFO" val="&lt;ShapeTextInfo&gt;&lt;TableIndex row=&quot;-1&quot; col=&quot;-1&quot;&gt;&lt;linesCount val=&quot;11&quot;/&gt;&lt;lineCharCount val=&quot;56&quot;/&gt;&lt;lineCharCount val=&quot;57&quot;/&gt;&lt;lineCharCount val=&quot;57&quot;/&gt;&lt;lineCharCount val=&quot;58&quot;/&gt;&lt;lineCharCount val=&quot;22&quot;/&gt;&lt;lineCharCount val=&quot;43&quot;/&gt;&lt;lineCharCount val=&quot;53&quot;/&gt;&lt;lineCharCount val=&quot;30&quot;/&gt;&lt;lineCharCount val=&quot;70&quot;/&gt;&lt;lineCharCount val=&quot;11&quot;/&gt;&lt;lineCharCount val=&quot;27&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689EEB-AA11-478F-83B7-8FD8BE2B230F}_20.png&quot;/&gt;&lt;left val=&quot;263&quot;/&gt;&lt;top val=&quot;36&quot;/&gt;&lt;width val=&quot;746&quot;/&gt;&lt;height val=&quot;122&quot;/&gt;&lt;hasText val=&quot;1&quot;/&gt;&lt;/Image&gt;&lt;/ThreeDShapeInfo&gt;"/>
  <p:tag name="PRESENTER_SHAPETEXTINFO" val="&lt;ShapeTextInfo&gt;&lt;TableIndex row=&quot;-1&quot; col=&quot;-1&quot;&gt;&lt;linesCount val=&quot;1&quot;/&gt;&lt;lineCharCount val=&quot;28&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36F6A78-6771-4A80-BC82-74D4614355B9}_20.png&quot;/&gt;&lt;left val=&quot;92&quot;/&gt;&lt;top val=&quot;155&quot;/&gt;&lt;width val=&quot;1099&quot;/&gt;&lt;height val=&quot;468&quot;/&gt;&lt;hasText val=&quot;1&quot;/&gt;&lt;/Image&gt;&lt;/ThreeDShapeInfo&gt;"/>
  <p:tag name="PRESENTER_SHAPETEXTINFO" val="&lt;ShapeTextInfo&gt;&lt;TableIndex row=&quot;-1&quot; col=&quot;-1&quot;&gt;&lt;linesCount val=&quot;7&quot;/&gt;&lt;lineCharCount val=&quot;40&quot;/&gt;&lt;lineCharCount val=&quot;38&quot;/&gt;&lt;lineCharCount val=&quot;47&quot;/&gt;&lt;lineCharCount val=&quot;41&quot;/&gt;&lt;lineCharCount val=&quot;47&quot;/&gt;&lt;lineCharCount val=&quot;57&quot;/&gt;&lt;lineCharCount val=&quot;38&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4BBA628-EB85-47F8-ADD2-8B717198CA7A}_21.png&quot;/&gt;&lt;left val=&quot;164&quot;/&gt;&lt;top val=&quot;31&quot;/&gt;&lt;width val=&quot;950&quot;/&gt;&lt;height val=&quot;139&quot;/&gt;&lt;hasText val=&quot;1&quot;/&gt;&lt;/Image&gt;&lt;/ThreeDShapeInfo&gt;"/>
  <p:tag name="PRESENTER_SHAPETEXTINFO" val="&lt;ShapeTextInfo&gt;&lt;TableIndex row=&quot;-1&quot; col=&quot;-1&quot;&gt;&lt;linesCount val=&quot;1&quot;/&gt;&lt;lineCharCount val=&quot;18&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1C7DD1-1912-4324-89A3-C8E8F6A9A324}&quot;/&gt;&lt;isInvalidForFieldText val=&quot;0&quot;/&gt;&lt;Image&gt;&lt;filename val=&quot;C:\Users\jmmartin1\AppData\Local\Temp\PR\data\asimages\{161C7DD1-1912-4324-89A3-C8E8F6A9A324}_2.png&quot;/&gt;&lt;left val=&quot;48&quot;/&gt;&lt;top val=&quot;59&quot;/&gt;&lt;width val=&quot;723&quot;/&gt;&lt;height val=&quot;610&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081E158-8FC8-47B2-89F2-16A24FD7ECEC}_21.png&quot;/&gt;&lt;left val=&quot;79&quot;/&gt;&lt;top val=&quot;187&quot;/&gt;&lt;width val=&quot;1137&quot;/&gt;&lt;height val=&quot;437&quot;/&gt;&lt;hasText val=&quot;1&quot;/&gt;&lt;/Image&gt;&lt;/ThreeDShapeInfo&gt;"/>
  <p:tag name="PRESENTER_SHAPETEXTINFO" val="&lt;ShapeTextInfo&gt;&lt;TableIndex row=&quot;-1&quot; col=&quot;-1&quot;&gt;&lt;linesCount val=&quot;6&quot;/&gt;&lt;lineCharCount val=&quot;1&quot;/&gt;&lt;lineCharCount val=&quot;35&quot;/&gt;&lt;lineCharCount val=&quot;40&quot;/&gt;&lt;lineCharCount val=&quot;37&quot;/&gt;&lt;lineCharCount val=&quot;11&quot;/&gt;&lt;lineCharCount val=&quot;39&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153E32F-304D-4434-9279-0CEC3FCA3CB2}_22.png&quot;/&gt;&lt;left val=&quot;11&quot;/&gt;&lt;top val=&quot;122&quot;/&gt;&lt;width val=&quot;686&quot;/&gt;&lt;height val=&quot;584&quot;/&gt;&lt;hasText val=&quot;1&quot;/&gt;&lt;/Image&gt;&lt;/ThreeDShapeInfo&gt;"/>
  <p:tag name="PRESENTER_SHAPETEXTINFO" val="&lt;ShapeTextInfo&gt;&lt;TableIndex row=&quot;-1&quot; col=&quot;-1&quot;&gt;&lt;linesCount val=&quot;12&quot;/&gt;&lt;lineCharCount val=&quot;32&quot;/&gt;&lt;lineCharCount val=&quot;22&quot;/&gt;&lt;lineCharCount val=&quot;41&quot;/&gt;&lt;lineCharCount val=&quot;27&quot;/&gt;&lt;lineCharCount val=&quot;23&quot;/&gt;&lt;lineCharCount val=&quot;30&quot;/&gt;&lt;lineCharCount val=&quot;12&quot;/&gt;&lt;lineCharCount val=&quot;38&quot;/&gt;&lt;lineCharCount val=&quot;15&quot;/&gt;&lt;lineCharCount val=&quot;13&quot;/&gt;&lt;lineCharCount val=&quot;1&quot;/&gt;&lt;lineCharCount val=&quot;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D07E13B-6025-4559-B060-724451825CC3}_22.png&quot;/&gt;&lt;left val=&quot;783&quot;/&gt;&lt;top val=&quot;649&quot;/&gt;&lt;width val=&quot;411&quot;/&gt;&lt;height val=&quot;65&quot;/&gt;&lt;hasText val=&quot;1&quot;/&gt;&lt;/Image&gt;&lt;/ThreeDShapeInfo&gt;"/>
  <p:tag name="PRESENTER_SHAPETEXTINFO" val="&lt;ShapeTextInfo&gt;&lt;TableIndex row=&quot;-1&quot; col=&quot;-1&quot;&gt;&lt;linesCount val=&quot;1&quot;/&gt;&lt;lineCharCount val=&quot;25&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02F796-F99F-4193-B12F-2E19C29E7C15}_19.png&quot;/&gt;&lt;left val=&quot;41&quot;/&gt;&lt;top val=&quot;151&quot;/&gt;&lt;width val=&quot;1187&quot;/&gt;&lt;height val=&quot;573&quot;/&gt;&lt;hasText val=&quot;1&quot;/&gt;&lt;/Image&gt;&lt;/ThreeDShapeInfo&gt;"/>
  <p:tag name="PRESENTER_SHAPETEXTINFO" val="&lt;ShapeTextInfo&gt;&lt;TableIndex row=&quot;-1&quot; col=&quot;-1&quot;&gt;&lt;linesCount val=&quot;11&quot;/&gt;&lt;lineCharCount val=&quot;56&quot;/&gt;&lt;lineCharCount val=&quot;57&quot;/&gt;&lt;lineCharCount val=&quot;57&quot;/&gt;&lt;lineCharCount val=&quot;58&quot;/&gt;&lt;lineCharCount val=&quot;22&quot;/&gt;&lt;lineCharCount val=&quot;43&quot;/&gt;&lt;lineCharCount val=&quot;53&quot;/&gt;&lt;lineCharCount val=&quot;30&quot;/&gt;&lt;lineCharCount val=&quot;70&quot;/&gt;&lt;lineCharCount val=&quot;11&quot;/&gt;&lt;lineCharCount val=&quot;27&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5DB2C1-1FBA-4CEA-8E7B-B5E93BB163E8}_24.png&quot;/&gt;&lt;left val=&quot;4&quot;/&gt;&lt;top val=&quot;13&quot;/&gt;&lt;width val=&quot;1270&quot;/&gt;&lt;height val=&quot;205&quot;/&gt;&lt;hasText val=&quot;1&quot;/&gt;&lt;/Image&gt;&lt;/ThreeDShapeInfo&gt;"/>
  <p:tag name="PRESENTER_SHAPETEXTINFO" val="&lt;ShapeTextInfo&gt;&lt;TableIndex row=&quot;-1&quot; col=&quot;-1&quot;&gt;&lt;linesCount val=&quot;2&quot;/&gt;&lt;lineCharCount val=&quot;32&quot;/&gt;&lt;lineCharCount val=&quot;3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BBFD25F-A50D-43F7-B5EE-DE7ABAC56A3A}_24.png&quot;/&gt;&lt;left val=&quot;46&quot;/&gt;&lt;top val=&quot;180&quot;/&gt;&lt;width val=&quot;1176&quot;/&gt;&lt;height val=&quot;548&quot;/&gt;&lt;hasText val=&quot;1&quot;/&gt;&lt;/Image&gt;&lt;/ThreeDShapeInfo&gt;"/>
  <p:tag name="PRESENTER_SHAPETEXTINFO" val="&lt;ShapeTextInfo&gt;&lt;TableIndex row=&quot;-1&quot; col=&quot;-1&quot;&gt;&lt;linesCount val=&quot;11&quot;/&gt;&lt;lineCharCount val=&quot;52&quot;/&gt;&lt;lineCharCount val=&quot;46&quot;/&gt;&lt;lineCharCount val=&quot;7&quot;/&gt;&lt;lineCharCount val=&quot;47&quot;/&gt;&lt;lineCharCount val=&quot;53&quot;/&gt;&lt;lineCharCount val=&quot;46&quot;/&gt;&lt;lineCharCount val=&quot;8&quot;/&gt;&lt;lineCharCount val=&quot;51&quot;/&gt;&lt;lineCharCount val=&quot;8&quot;/&gt;&lt;lineCharCount val=&quot;55&quot;/&gt;&lt;lineCharCount val=&quot;17&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5A6ADB-A6DE-41D4-B72A-22FF93EB4E6E}_25.png&quot;/&gt;&lt;left val=&quot;152&quot;/&gt;&lt;top val=&quot;180&quot;/&gt;&lt;width val=&quot;979&quot;/&gt;&lt;height val=&quot;435&quot;/&gt;&lt;hasText val=&quot;1&quot;/&gt;&lt;/Image&gt;&lt;/ThreeDShapeInfo&gt;"/>
  <p:tag name="PRESENTER_SHAPETEXTINFO" val="&lt;ShapeTextInfo&gt;&lt;TableIndex row=&quot;-1&quot; col=&quot;-1&quot;&gt;&lt;linesCount val=&quot;7&quot;/&gt;&lt;lineCharCount val=&quot;22&quot;/&gt;&lt;lineCharCount val=&quot;42&quot;/&gt;&lt;lineCharCount val=&quot;43&quot;/&gt;&lt;lineCharCount val=&quot;44&quot;/&gt;&lt;lineCharCount val=&quot;6&quot;/&gt;&lt;lineCharCount val=&quot;44&quot;/&gt;&lt;lineCharCount val=&quot;37&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66B3F8-0BFE-4195-9B8F-40DB3018D6AB}_26.png&quot;/&gt;&lt;left val=&quot;501&quot;/&gt;&lt;top val=&quot;309&quot;/&gt;&lt;width val=&quot;209&quot;/&gt;&lt;height val=&quot;152&quot;/&gt;&lt;hasText val=&quot;1&quot;/&gt;&lt;/Image&gt;&lt;/ThreeDShapeInfo&gt;"/>
  <p:tag name="PRESENTER_SHAPETEXTINFO" val="&lt;ShapeTextInfo&gt;&lt;TableIndex row=&quot;-1&quot; col=&quot;-1&quot;&gt;&lt;linesCount val=&quot;1&quot;/&gt;&lt;lineCharCount val=&quot;3&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BC27EF-37E2-4581-BECA-454A85934B6A}_26.png&quot;/&gt;&lt;left val=&quot;645&quot;/&gt;&lt;top val=&quot;251&quot;/&gt;&lt;width val=&quot;211&quot;/&gt;&lt;height val=&quot;253&quot;/&gt;&lt;hasText val=&quot;1&quot;/&gt;&lt;/Image&gt;&lt;/ThreeDShapeInfo&gt;"/>
  <p:tag name="PRESENTER_SHAPETEXTINFO" val="&lt;ShapeTextInfo&gt;&lt;TableIndex row=&quot;-1&quot; col=&quot;-1&quot;&gt;&lt;linesCount val=&quot;1&quot;/&gt;&lt;lineCharCount val=&quot;1&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72180C-3341-48ED-99E9-17079CEAC860}_26.png&quot;/&gt;&lt;left val=&quot;230&quot;/&gt;&lt;top val=&quot;491&quot;/&gt;&lt;width val=&quot;837&quot;/&gt;&lt;height val=&quot;160&quot;/&gt;&lt;hasText val=&quot;1&quot;/&gt;&lt;/Image&gt;&lt;/ThreeDShapeInfo&gt;"/>
  <p:tag name="PRESENTER_SHAPETEXTINFO" val="&lt;ShapeTextInfo&gt;&lt;TableIndex row=&quot;-1&quot; col=&quot;-1&quot;&gt;&lt;linesCount val=&quot;2&quot;/&gt;&lt;lineCharCount val=&quot;34&quot;/&gt;&lt;lineCharCount val=&quot;25&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1C8E88-D69D-496E-BA5A-61038D0275F5}&quot;/&gt;&lt;isInvalidForFieldText val=&quot;0&quot;/&gt;&lt;Image&gt;&lt;filename val=&quot;C:\Users\jmmartin1\AppData\Local\Temp\PR\data\asimages\{A71C8E88-D69D-496E-BA5A-61038D0275F5}_3.png&quot;/&gt;&lt;left val=&quot;262&quot;/&gt;&lt;top val=&quot;20&quot;/&gt;&lt;width val=&quot;803&quot;/&gt;&lt;height val=&quot;136&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4E905F-AC8D-4447-9634-54B20A328AE3}_27.png&quot;/&gt;&lt;left val=&quot;287&quot;/&gt;&lt;top val=&quot;183&quot;/&gt;&lt;width val=&quot;713&quot;/&gt;&lt;height val=&quot;452&quot;/&gt;&lt;hasText val=&quot;1&quot;/&gt;&lt;/Image&gt;&lt;/ThreeDShapeInfo&gt;"/>
  <p:tag name="PRESENTER_SHAPETEXTINFO" val="&lt;ShapeTextInfo&gt;&lt;TableIndex row=&quot;-1&quot; col=&quot;-1&quot;&gt;&lt;linesCount val=&quot;4&quot;/&gt;&lt;lineCharCount val=&quot;1&quot;/&gt;&lt;lineCharCount val=&quot;17&quot;/&gt;&lt;lineCharCount val=&quot;21&quot;/&gt;&lt;lineCharCount val=&quot;8&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5A6ADB-A6DE-41D4-B72A-22FF93EB4E6E}_25.png&quot;/&gt;&lt;left val=&quot;152&quot;/&gt;&lt;top val=&quot;180&quot;/&gt;&lt;width val=&quot;979&quot;/&gt;&lt;height val=&quot;435&quot;/&gt;&lt;hasText val=&quot;1&quot;/&gt;&lt;/Image&gt;&lt;/ThreeDShapeInfo&gt;"/>
  <p:tag name="PRESENTER_SHAPETEXTINFO" val="&lt;ShapeTextInfo&gt;&lt;TableIndex row=&quot;-1&quot; col=&quot;-1&quot;&gt;&lt;linesCount val=&quot;7&quot;/&gt;&lt;lineCharCount val=&quot;22&quot;/&gt;&lt;lineCharCount val=&quot;42&quot;/&gt;&lt;lineCharCount val=&quot;43&quot;/&gt;&lt;lineCharCount val=&quot;44&quot;/&gt;&lt;lineCharCount val=&quot;6&quot;/&gt;&lt;lineCharCount val=&quot;44&quot;/&gt;&lt;lineCharCount val=&quot;37&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2D6DC4-189D-4C5F-821E-AD69627653C7}_29.png&quot;/&gt;&lt;left val=&quot;158&quot;/&gt;&lt;top val=&quot;6&quot;/&gt;&lt;width val=&quot;1018&quot;/&gt;&lt;height val=&quot;184&quot;/&gt;&lt;hasText val=&quot;1&quot;/&gt;&lt;/Image&gt;&lt;/ThreeDShapeInfo&gt;"/>
  <p:tag name="PRESENTER_SHAPETEXTINFO" val="&lt;ShapeTextInfo&gt;&lt;TableIndex row=&quot;-1&quot; col=&quot;-1&quot;&gt;&lt;linesCount val=&quot;2&quot;/&gt;&lt;lineCharCount val=&quot;31&quot;/&gt;&lt;lineCharCount val=&quot;9&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257DD4-2959-4861-AFBD-4B4D59FBE707}_29.png&quot;/&gt;&lt;left val=&quot;80&quot;/&gt;&lt;top val=&quot;177&quot;/&gt;&lt;width val=&quot;1111&quot;/&gt;&lt;height val=&quot;519&quot;/&gt;&lt;hasText val=&quot;1&quot;/&gt;&lt;/Image&gt;&lt;/ThreeDShapeInfo&gt;"/>
  <p:tag name="PRESENTER_SHAPETEXTINFO" val="&lt;ShapeTextInfo&gt;&lt;TableIndex row=&quot;-1&quot; col=&quot;-1&quot;&gt;&lt;linesCount val=&quot;9&quot;/&gt;&lt;lineCharCount val=&quot;57&quot;/&gt;&lt;lineCharCount val=&quot;56&quot;/&gt;&lt;lineCharCount val=&quot;25&quot;/&gt;&lt;lineCharCount val=&quot;55&quot;/&gt;&lt;lineCharCount val=&quot;57&quot;/&gt;&lt;lineCharCount val=&quot;19&quot;/&gt;&lt;lineCharCount val=&quot;55&quot;/&gt;&lt;lineCharCount val=&quot;54&quot;/&gt;&lt;lineCharCount val=&quot;7&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B0C4B6-35EB-4FC6-BBC3-FA3E395DDF83}_3.png&quot;/&gt;&lt;left val=&quot;120&quot;/&gt;&lt;top val=&quot;153&quot;/&gt;&lt;width val=&quot;1080&quot;/&gt;&lt;height val=&quot;535&quot;/&gt;&lt;hasText val=&quot;1&quot;/&gt;&lt;/Image&gt;&lt;/ThreeDShapeInfo&gt;"/>
  <p:tag name="PRESENTER_SHAPETEXTINFO" val="&lt;ShapeTextInfo&gt;&lt;TableIndex row=&quot;-1&quot; col=&quot;-1&quot;&gt;&lt;linesCount val=&quot;11&quot;/&gt;&lt;lineCharCount val=&quot;54&quot;/&gt;&lt;lineCharCount val=&quot;21&quot;/&gt;&lt;lineCharCount val=&quot;52&quot;/&gt;&lt;lineCharCount val=&quot;19&quot;/&gt;&lt;lineCharCount val=&quot;54&quot;/&gt;&lt;lineCharCount val=&quot;15&quot;/&gt;&lt;lineCharCount val=&quot;59&quot;/&gt;&lt;lineCharCount val=&quot;9&quot;/&gt;&lt;lineCharCount val=&quot;53&quot;/&gt;&lt;lineCharCount val=&quot;54&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F5C23D5-B463-4FF8-AA39-010AF16F81A4}_30.png&quot;/&gt;&lt;left val=&quot;148&quot;/&gt;&lt;top val=&quot;23&quot;/&gt;&lt;width val=&quot;999&quot;/&gt;&lt;height val=&quot;145&quot;/&gt;&lt;hasText val=&quot;1&quot;/&gt;&lt;/Image&gt;&lt;/ThreeDShapeInfo&gt;"/>
  <p:tag name="PRESENTER_SHAPETEXTINFO" val="&lt;ShapeTextInfo&gt;&lt;TableIndex row=&quot;-1&quot; col=&quot;-1&quot;&gt;&lt;linesCount val=&quot;1&quot;/&gt;&lt;lineCharCount val=&quot;32&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DB741B-05FD-4AB0-A5D7-84D0DAA980D5}_30.png&quot;/&gt;&lt;left val=&quot;135&quot;/&gt;&lt;top val=&quot;184&quot;/&gt;&lt;width val=&quot;1020&quot;/&gt;&lt;height val=&quot;447&quot;/&gt;&lt;hasText val=&quot;1&quot;/&gt;&lt;/Image&gt;&lt;/ThreeDShapeInfo&gt;"/>
  <p:tag name="PRESENTER_SHAPETEXTINFO" val="&lt;ShapeTextInfo&gt;&lt;TableIndex row=&quot;-1&quot; col=&quot;-1&quot;&gt;&lt;linesCount val=&quot;9&quot;/&gt;&lt;lineCharCount val=&quot;52&quot;/&gt;&lt;lineCharCount val=&quot;11&quot;/&gt;&lt;lineCharCount val=&quot;55&quot;/&gt;&lt;lineCharCount val=&quot;49&quot;/&gt;&lt;lineCharCount val=&quot;46&quot;/&gt;&lt;lineCharCount val=&quot;47&quot;/&gt;&lt;lineCharCount val=&quot;50&quot;/&gt;&lt;lineCharCount val=&quot;47&quot;/&gt;&lt;lineCharCount val=&quot;23&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A206C51-235C-43B9-82E9-220EDC49330D}_31.png&quot;/&gt;&lt;left val=&quot;170&quot;/&gt;&lt;top val=&quot;29&quot;/&gt;&lt;width val=&quot;939&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5.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FAB7146B6B6419B22119EE4E62D0A" ma:contentTypeVersion="2" ma:contentTypeDescription="Create a new document." ma:contentTypeScope="" ma:versionID="5b51525af31fa3a2a52170f5654b7546">
  <xsd:schema xmlns:xsd="http://www.w3.org/2001/XMLSchema" xmlns:xs="http://www.w3.org/2001/XMLSchema" xmlns:p="http://schemas.microsoft.com/office/2006/metadata/properties" xmlns:ns3="97d0ee44-71da-4952-b9a3-b6844f65b1dd" targetNamespace="http://schemas.microsoft.com/office/2006/metadata/properties" ma:root="true" ma:fieldsID="216cdf5d994e687adc08045850516543" ns3:_="">
    <xsd:import namespace="97d0ee44-71da-4952-b9a3-b6844f65b1d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0ee44-71da-4952-b9a3-b6844f65b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7d0ee44-71da-4952-b9a3-b6844f65b1dd"/>
    <ds:schemaRef ds:uri="http://www.w3.org/XML/1998/namespace"/>
    <ds:schemaRef ds:uri="http://purl.org/dc/dcmityp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2AEE959D-59EA-411E-B0F8-919757C8F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0ee44-71da-4952-b9a3-b6844f65b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23873</TotalTime>
  <Words>25174</Words>
  <Application>Microsoft Office PowerPoint</Application>
  <PresentationFormat>Custom</PresentationFormat>
  <Paragraphs>2239</Paragraphs>
  <Slides>171</Slides>
  <Notes>171</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171</vt:i4>
      </vt:variant>
    </vt:vector>
  </HeadingPairs>
  <TitlesOfParts>
    <vt:vector size="190" baseType="lpstr">
      <vt:lpstr>Meiryo</vt:lpstr>
      <vt:lpstr>Aptos</vt:lpstr>
      <vt:lpstr>Aptos Display</vt:lpstr>
      <vt:lpstr>Arial</vt:lpstr>
      <vt:lpstr>Calibri</vt:lpstr>
      <vt:lpstr>Calibri Light</vt:lpstr>
      <vt:lpstr>Cambria</vt:lpstr>
      <vt:lpstr>Century Gothic</vt:lpstr>
      <vt:lpstr>Constantia</vt:lpstr>
      <vt:lpstr>Corbel</vt:lpstr>
      <vt:lpstr>Courier New</vt:lpstr>
      <vt:lpstr>Tahoma</vt:lpstr>
      <vt:lpstr>Times New Roman</vt:lpstr>
      <vt:lpstr>Verdana</vt:lpstr>
      <vt:lpstr>Wingdings</vt:lpstr>
      <vt:lpstr>Office Theme</vt:lpstr>
      <vt:lpstr>2_Office Theme</vt:lpstr>
      <vt:lpstr>1_Office Theme</vt:lpstr>
      <vt:lpstr>Acrobat Document</vt:lpstr>
      <vt:lpstr>PowerPoint Presentation</vt:lpstr>
      <vt:lpstr>Orientation to NC WIC Program</vt:lpstr>
      <vt:lpstr>What is WIC?  </vt:lpstr>
      <vt:lpstr>WIC Works!</vt:lpstr>
      <vt:lpstr>How Stores Become Authorized WIC Vendors</vt:lpstr>
      <vt:lpstr>Types of Vendors</vt:lpstr>
      <vt:lpstr>Vendor Applicant’s Responsibility</vt:lpstr>
      <vt:lpstr>Local WIC Agency’s Responsibility</vt:lpstr>
      <vt:lpstr>Local WIC Agency’s Responsibility continued</vt:lpstr>
      <vt:lpstr>Selection Criteria</vt:lpstr>
      <vt:lpstr>Supplemental Nutrition Assistance Program (SNAP)</vt:lpstr>
      <vt:lpstr>Competitive Pricing and Price Limitations </vt:lpstr>
      <vt:lpstr>Annual Vendor Training</vt:lpstr>
      <vt:lpstr>NC Peer Group System</vt:lpstr>
      <vt:lpstr>Determining Peer Groups</vt:lpstr>
      <vt:lpstr>Store Types</vt:lpstr>
      <vt:lpstr>Store Types continued</vt:lpstr>
      <vt:lpstr>Geography </vt:lpstr>
      <vt:lpstr>Not-to-Exceed (NTE) Prices</vt:lpstr>
      <vt:lpstr>NTEs vs. Current Shelf Price</vt:lpstr>
      <vt:lpstr>Minimum Redemption</vt:lpstr>
      <vt:lpstr>Contract Infant Formulas</vt:lpstr>
      <vt:lpstr>WIC Approved Foods with No NTE</vt:lpstr>
      <vt:lpstr>Purchasing and Providing Infant Formula From State-Approved Sources</vt:lpstr>
      <vt:lpstr>WIC Price Lists</vt:lpstr>
      <vt:lpstr>Applicant Prices Must Be At Or Below NTE</vt:lpstr>
      <vt:lpstr>Resubmitted Price List</vt:lpstr>
      <vt:lpstr>Questions</vt:lpstr>
      <vt:lpstr>Predominantly WIC Vendor (PWV)</vt:lpstr>
      <vt:lpstr>Predominantly WIC Vendor (PWV) continued</vt:lpstr>
      <vt:lpstr>SNAP-eligible Food Sales Records</vt:lpstr>
      <vt:lpstr>PWV Identification</vt:lpstr>
      <vt:lpstr>Appropriate Documentation</vt:lpstr>
      <vt:lpstr>Verifiable Documentation of SNAP-eligible Food Sales</vt:lpstr>
      <vt:lpstr>Sample Ledger </vt:lpstr>
      <vt:lpstr>PowerPoint Presentation</vt:lpstr>
      <vt:lpstr>Type of Tax Rates</vt:lpstr>
      <vt:lpstr>Types of Tax Rates</vt:lpstr>
      <vt:lpstr>PowerPoint Presentation</vt:lpstr>
      <vt:lpstr>Submitting False Information</vt:lpstr>
      <vt:lpstr>Equitable Treatment</vt:lpstr>
      <vt:lpstr>Definitions</vt:lpstr>
      <vt:lpstr>Incentive Items</vt:lpstr>
      <vt:lpstr>Approval for Incentive Items</vt:lpstr>
      <vt:lpstr>Approval for Incentive Items continued</vt:lpstr>
      <vt:lpstr>In-Store Promotions and Coupons</vt:lpstr>
      <vt:lpstr>Types of In-Store Promotions and Coupons</vt:lpstr>
      <vt:lpstr>In-Store Promotions: BOGOs and eWIC</vt:lpstr>
      <vt:lpstr>Sales Tax &amp; Cash Back</vt:lpstr>
      <vt:lpstr>PowerPoint Presentation</vt:lpstr>
      <vt:lpstr>eWIC Payments Through the                                  Banking System</vt:lpstr>
      <vt:lpstr>Automated Clearing House (ACH)</vt:lpstr>
      <vt:lpstr>Changes in Vendor Bank Accounts</vt:lpstr>
      <vt:lpstr>FIS Retailer Helpdesk</vt:lpstr>
      <vt:lpstr>Vendor Reimbursement Policy </vt:lpstr>
      <vt:lpstr>Split Tender Transactions</vt:lpstr>
      <vt:lpstr>Food Substitution</vt:lpstr>
      <vt:lpstr>Use of Scanning Sheets Prohibited</vt:lpstr>
      <vt:lpstr>Ideas</vt:lpstr>
      <vt:lpstr>Questions</vt:lpstr>
      <vt:lpstr> WIC Approved Foods </vt:lpstr>
      <vt:lpstr>WIC Approved Foods</vt:lpstr>
      <vt:lpstr>PowerPoint Presentation</vt:lpstr>
      <vt:lpstr> Supplemental Foods for Infants  Food Packages I, II, III  </vt:lpstr>
      <vt:lpstr>PowerPoint Presentation</vt:lpstr>
      <vt:lpstr>PowerPoint Presentation</vt:lpstr>
      <vt:lpstr>PowerPoint Presentation</vt:lpstr>
      <vt:lpstr>Cheese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Produce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Authorization</vt:lpstr>
      <vt:lpstr>After Authorization continued</vt:lpstr>
      <vt:lpstr>After Authorization continued</vt:lpstr>
      <vt:lpstr>After Authorization continued</vt:lpstr>
      <vt:lpstr>After Authorization continued</vt:lpstr>
      <vt:lpstr>Termination of WIC Vendor Agreement</vt:lpstr>
      <vt:lpstr>Business Integrity Standards </vt:lpstr>
      <vt:lpstr>Conflict of Interest</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Compliance Buys and Audits</vt:lpstr>
      <vt:lpstr>Compliance Buys</vt:lpstr>
      <vt:lpstr>Vendor Overcharging</vt:lpstr>
      <vt:lpstr>Overcharging?</vt:lpstr>
      <vt:lpstr>Inventory Audits</vt:lpstr>
      <vt:lpstr>Purchase Documentation Requirement</vt:lpstr>
      <vt:lpstr>Violations Detected During Inventory Audit</vt:lpstr>
      <vt:lpstr>Vendor Claims</vt:lpstr>
      <vt:lpstr>Claims Assessed for Vendor Violations</vt:lpstr>
      <vt:lpstr>Disqualification </vt:lpstr>
      <vt:lpstr>Routine Monitoring</vt:lpstr>
      <vt:lpstr>Reporting Customer Service Issues (Complaints)</vt:lpstr>
      <vt:lpstr>Questions</vt:lpstr>
      <vt:lpstr>Required Applicant Forms</vt:lpstr>
      <vt:lpstr>Completing Required Forms</vt:lpstr>
      <vt:lpstr>Completion of Forms using DocuSign</vt:lpstr>
      <vt:lpstr>Completing Required Forms in DocuSign</vt:lpstr>
      <vt:lpstr>Using DocuSign</vt:lpstr>
      <vt:lpstr>Vendor Process </vt:lpstr>
      <vt:lpstr>Fields to Complete</vt:lpstr>
      <vt:lpstr>Adopting a Signature</vt:lpstr>
      <vt:lpstr>SIGNATURE</vt:lpstr>
      <vt:lpstr>Form Fields</vt:lpstr>
      <vt:lpstr>Vendor Process Completed</vt:lpstr>
      <vt:lpstr>Final Screen</vt:lpstr>
      <vt:lpstr>Application (DHHS 3282)</vt:lpstr>
      <vt:lpstr>Application (DHHS 3282)</vt:lpstr>
      <vt:lpstr>Application (DHHS 3282)</vt:lpstr>
      <vt:lpstr>Application (DHHS 3282)</vt:lpstr>
      <vt:lpstr>Application (DHHS 3282)</vt:lpstr>
      <vt:lpstr>Application (DHHS 3282)</vt:lpstr>
      <vt:lpstr>PowerPoint Presentation</vt:lpstr>
      <vt:lpstr>PowerPoint Presentation</vt:lpstr>
      <vt:lpstr>PowerPoint Presentation</vt:lpstr>
      <vt:lpstr>PowerPoint Presentation</vt:lpstr>
      <vt:lpstr>PowerPoint Presentation</vt:lpstr>
      <vt:lpstr>Required Prices</vt:lpstr>
      <vt:lpstr>PowerPoint Presentation</vt:lpstr>
      <vt:lpstr>PowerPoint Presentation</vt:lpstr>
      <vt:lpstr>PowerPoint Presentation</vt:lpstr>
      <vt:lpstr>ID Requirement</vt:lpstr>
      <vt:lpstr>Technical Assistance </vt:lpstr>
      <vt:lpstr>Training Employees</vt:lpstr>
      <vt:lpstr>Questions</vt:lpstr>
      <vt:lpstr>Assurance of Civil Rights Compliance</vt:lpstr>
      <vt:lpstr>USDA Nondiscrimination Statement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Watkins, J'Sonya</dc:creator>
  <cp:lastModifiedBy>Martin, Jasmine M</cp:lastModifiedBy>
  <cp:revision>773</cp:revision>
  <cp:lastPrinted>2023-09-29T15:26:36Z</cp:lastPrinted>
  <dcterms:created xsi:type="dcterms:W3CDTF">2017-03-17T18:21:55Z</dcterms:created>
  <dcterms:modified xsi:type="dcterms:W3CDTF">2024-09-16T18:03:10Z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0x010100797FAB7146B6B6419B22119EE4E62D0A</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y fmtid="{D5CDD505-2E9C-101B-9397-08002B2CF9AE}" pid="8" name="ArticulateGUID">
    <vt:lpwstr>C7A1046C-1BD7-4595-B941-BC0D43ABECED</vt:lpwstr>
  </property>
  <property fmtid="{D5CDD505-2E9C-101B-9397-08002B2CF9AE}" pid="9" name="ArticulatePath">
    <vt:lpwstr>2020 New Retail Vendor Applicant Training-Sue's Edits recorded</vt:lpwstr>
  </property>
</Properties>
</file>